
<file path=[Content_Types].xml><?xml version="1.0" encoding="utf-8"?>
<Types xmlns="http://schemas.openxmlformats.org/package/2006/content-types">
  <Default Extension="xml" ContentType="application/xml"/>
  <Default Extension="jpg" ContentType="image/jpeg"/>
  <Default Extension="tiff" ContentType="image/tiff"/>
  <Default Extension="emf" ContentType="image/x-emf"/>
  <Default Extension="jpeg" ContentType="image/jpeg"/>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sldIdLst>
    <p:sldId id="256" r:id="rId2"/>
    <p:sldId id="343" r:id="rId3"/>
    <p:sldId id="344" r:id="rId4"/>
    <p:sldId id="345" r:id="rId5"/>
    <p:sldId id="346" r:id="rId6"/>
    <p:sldId id="284" r:id="rId7"/>
    <p:sldId id="287" r:id="rId8"/>
    <p:sldId id="288" r:id="rId9"/>
    <p:sldId id="289" r:id="rId10"/>
    <p:sldId id="290" r:id="rId11"/>
    <p:sldId id="291" r:id="rId12"/>
    <p:sldId id="292" r:id="rId13"/>
    <p:sldId id="305" r:id="rId14"/>
    <p:sldId id="293" r:id="rId15"/>
    <p:sldId id="295" r:id="rId16"/>
    <p:sldId id="296" r:id="rId17"/>
    <p:sldId id="297" r:id="rId18"/>
    <p:sldId id="298" r:id="rId19"/>
    <p:sldId id="299" r:id="rId20"/>
    <p:sldId id="300" r:id="rId21"/>
    <p:sldId id="301" r:id="rId22"/>
    <p:sldId id="302" r:id="rId23"/>
    <p:sldId id="303" r:id="rId24"/>
    <p:sldId id="304" r:id="rId25"/>
    <p:sldId id="267" r:id="rId26"/>
    <p:sldId id="268" r:id="rId27"/>
    <p:sldId id="309" r:id="rId28"/>
    <p:sldId id="338" r:id="rId29"/>
    <p:sldId id="339" r:id="rId30"/>
    <p:sldId id="321" r:id="rId31"/>
    <p:sldId id="332" r:id="rId32"/>
    <p:sldId id="322" r:id="rId33"/>
    <p:sldId id="323" r:id="rId34"/>
    <p:sldId id="324" r:id="rId35"/>
    <p:sldId id="325" r:id="rId36"/>
    <p:sldId id="326" r:id="rId37"/>
    <p:sldId id="327" r:id="rId38"/>
    <p:sldId id="333" r:id="rId39"/>
    <p:sldId id="334" r:id="rId40"/>
    <p:sldId id="335" r:id="rId41"/>
    <p:sldId id="336" r:id="rId42"/>
    <p:sldId id="337" r:id="rId43"/>
    <p:sldId id="270" r:id="rId44"/>
    <p:sldId id="311" r:id="rId45"/>
    <p:sldId id="312" r:id="rId46"/>
    <p:sldId id="313" r:id="rId47"/>
    <p:sldId id="314" r:id="rId48"/>
    <p:sldId id="315" r:id="rId49"/>
    <p:sldId id="316" r:id="rId50"/>
    <p:sldId id="317" r:id="rId51"/>
    <p:sldId id="318" r:id="rId52"/>
    <p:sldId id="319" r:id="rId53"/>
    <p:sldId id="320" r:id="rId54"/>
    <p:sldId id="330" r:id="rId55"/>
    <p:sldId id="328" r:id="rId56"/>
    <p:sldId id="331" r:id="rId57"/>
    <p:sldId id="329" r:id="rId58"/>
    <p:sldId id="340" r:id="rId59"/>
    <p:sldId id="341" r:id="rId60"/>
    <p:sldId id="342"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77874" autoAdjust="0"/>
  </p:normalViewPr>
  <p:slideViewPr>
    <p:cSldViewPr snapToGrid="0" snapToObjects="1">
      <p:cViewPr varScale="1">
        <p:scale>
          <a:sx n="155" d="100"/>
          <a:sy n="155" d="100"/>
        </p:scale>
        <p:origin x="-1144" y="-1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30988C-AC50-F04E-8871-140B782739B0}"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4C7215-E095-9540-90E6-862A5C8052AF}" type="slidenum">
              <a:rPr lang="en-US" smtClean="0"/>
              <a:t>‹#›</a:t>
            </a:fld>
            <a:endParaRPr lang="en-US"/>
          </a:p>
        </p:txBody>
      </p:sp>
    </p:spTree>
    <p:extLst>
      <p:ext uri="{BB962C8B-B14F-4D97-AF65-F5344CB8AC3E}">
        <p14:creationId xmlns:p14="http://schemas.microsoft.com/office/powerpoint/2010/main" val="16516497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 Id="rId3" Type="http://schemas.openxmlformats.org/officeDocument/2006/relationships/hyperlink" Target="http://www.linux-magazine.com/Issues/2008/90/Virtualizing-Rootkits/(offset)/3%23article_i1"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s://en.wikipedia.org/wiki/Access_contro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subject is a specific</a:t>
            </a:r>
            <a:r>
              <a:rPr lang="en-US" baseline="0" dirty="0" smtClean="0"/>
              <a:t> </a:t>
            </a:r>
            <a:r>
              <a:rPr lang="en-US" dirty="0" smtClean="0"/>
              <a:t>program acting on behalf</a:t>
            </a:r>
            <a:r>
              <a:rPr lang="en-US" baseline="0" dirty="0" smtClean="0"/>
              <a:t> of a specific user.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Monitor</a:t>
            </a:r>
            <a:r>
              <a:rPr lang="en-US" baseline="0" dirty="0" smtClean="0"/>
              <a:t> is typically the 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Policy specifies (subject, verb, object) triples.</a:t>
            </a:r>
            <a:r>
              <a:rPr lang="en-US" baseline="0" dirty="0" smtClean="0"/>
              <a:t> Answers the question can User U running Program P perform Action A on Resource 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a:t>
            </a:fld>
            <a:endParaRPr lang="en-US"/>
          </a:p>
        </p:txBody>
      </p:sp>
    </p:spTree>
    <p:extLst>
      <p:ext uri="{BB962C8B-B14F-4D97-AF65-F5344CB8AC3E}">
        <p14:creationId xmlns:p14="http://schemas.microsoft.com/office/powerpoint/2010/main" val="843810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become magically less secure because of the existence</a:t>
            </a:r>
            <a:r>
              <a:rPr lang="en-US" baseline="0" dirty="0" smtClean="0"/>
              <a:t> of a hypervisor.</a:t>
            </a:r>
          </a:p>
          <a:p>
            <a:r>
              <a:rPr lang="en-US" baseline="0" dirty="0" smtClean="0"/>
              <a:t>(In fact, may even become *less* secure if management of </a:t>
            </a:r>
            <a:r>
              <a:rPr lang="en-US" baseline="0" dirty="0" err="1" smtClean="0"/>
              <a:t>OSes</a:t>
            </a:r>
            <a:r>
              <a:rPr lang="en-US" baseline="0" dirty="0" smtClean="0"/>
              <a:t> are an issue.)</a:t>
            </a:r>
            <a:endParaRPr lang="en-US" dirty="0"/>
          </a:p>
        </p:txBody>
      </p:sp>
      <p:sp>
        <p:nvSpPr>
          <p:cNvPr id="4" name="Slide Number Placeholder 3"/>
          <p:cNvSpPr>
            <a:spLocks noGrp="1"/>
          </p:cNvSpPr>
          <p:nvPr>
            <p:ph type="sldNum" sz="quarter" idx="10"/>
          </p:nvPr>
        </p:nvSpPr>
        <p:spPr/>
        <p:txBody>
          <a:bodyPr/>
          <a:lstStyle/>
          <a:p>
            <a:fld id="{AB4C7215-E095-9540-90E6-862A5C8052AF}" type="slidenum">
              <a:rPr lang="en-US" smtClean="0"/>
              <a:t>47</a:t>
            </a:fld>
            <a:endParaRPr lang="en-US"/>
          </a:p>
        </p:txBody>
      </p:sp>
    </p:spTree>
    <p:extLst>
      <p:ext uri="{BB962C8B-B14F-4D97-AF65-F5344CB8AC3E}">
        <p14:creationId xmlns:p14="http://schemas.microsoft.com/office/powerpoint/2010/main" val="3827714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IDS = Intrusion Detection System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C7215-E095-9540-90E6-862A5C8052AF}" type="slidenum">
              <a:rPr lang="en-US" smtClean="0"/>
              <a:t>54</a:t>
            </a:fld>
            <a:endParaRPr lang="en-US"/>
          </a:p>
        </p:txBody>
      </p:sp>
    </p:spTree>
    <p:extLst>
      <p:ext uri="{BB962C8B-B14F-4D97-AF65-F5344CB8AC3E}">
        <p14:creationId xmlns:p14="http://schemas.microsoft.com/office/powerpoint/2010/main" val="1272834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Virtualization essentially acts as another ring with even higher privileges than ring 0. Anyone who compromises the virtualization environment practically controls the whole physical environment on which the system runs. Malware hiding in this layer is even more difficult to discover and to remove than malware in kernel mode.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Researchers at the University of Michigan and from Microsoft Research demonstrated an initial proof of concept rootkit dubbed </a:t>
            </a:r>
            <a:r>
              <a:rPr lang="en-US" sz="1200" b="0" i="0" kern="1200" dirty="0" err="1" smtClean="0">
                <a:solidFill>
                  <a:schemeClr val="tx1"/>
                </a:solidFill>
                <a:effectLst/>
                <a:latin typeface="+mn-lt"/>
                <a:ea typeface="+mn-ea"/>
                <a:cs typeface="+mn-cs"/>
              </a:rPr>
              <a:t>SubVirt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
              </a:rPr>
              <a:t>[1]</a:t>
            </a:r>
            <a:r>
              <a:rPr lang="en-US" sz="1200" b="0" i="0" kern="1200" dirty="0" smtClean="0">
                <a:solidFill>
                  <a:schemeClr val="tx1"/>
                </a:solidFill>
                <a:effectLst/>
                <a:latin typeface="+mn-lt"/>
                <a:ea typeface="+mn-ea"/>
                <a:cs typeface="+mn-cs"/>
              </a:rPr>
              <a:t> in March 2006, thus spawning the first generation of rootkits to exploit virtualization. After infecting a computer, the rootkit installs itself below the existing system and runs on a virtual machine after rebooting.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allow this to happen, </a:t>
            </a:r>
            <a:r>
              <a:rPr lang="en-US" sz="1200" b="0" i="0" kern="1200" dirty="0" err="1" smtClean="0">
                <a:solidFill>
                  <a:schemeClr val="tx1"/>
                </a:solidFill>
                <a:effectLst/>
                <a:latin typeface="+mn-lt"/>
                <a:ea typeface="+mn-ea"/>
                <a:cs typeface="+mn-cs"/>
              </a:rPr>
              <a:t>SubVirt</a:t>
            </a:r>
            <a:r>
              <a:rPr lang="en-US" sz="1200" b="0" i="0" kern="1200" dirty="0" smtClean="0">
                <a:solidFill>
                  <a:schemeClr val="tx1"/>
                </a:solidFill>
                <a:effectLst/>
                <a:latin typeface="+mn-lt"/>
                <a:ea typeface="+mn-ea"/>
                <a:cs typeface="+mn-cs"/>
              </a:rPr>
              <a:t> also modifies the boot sequence so that the BIOS no longer loads the Master Boot Record (MBR) belonging to the operating system directly but instead starts a virtual machine. The virtual machine then executes the BIOS and launches the operating system copied into the virtual environment via the MBR.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While users carry on working on their – virtual – operating systems, unaware of what has happened, </a:t>
            </a:r>
            <a:r>
              <a:rPr lang="en-US" sz="1200" b="0" i="0" kern="1200" dirty="0" err="1" smtClean="0">
                <a:solidFill>
                  <a:schemeClr val="tx1"/>
                </a:solidFill>
                <a:effectLst/>
                <a:latin typeface="+mn-lt"/>
                <a:ea typeface="+mn-ea"/>
                <a:cs typeface="+mn-cs"/>
              </a:rPr>
              <a:t>SubVirt</a:t>
            </a:r>
            <a:r>
              <a:rPr lang="en-US" sz="1200" b="0" i="0" kern="1200" dirty="0" smtClean="0">
                <a:solidFill>
                  <a:schemeClr val="tx1"/>
                </a:solidFill>
                <a:effectLst/>
                <a:latin typeface="+mn-lt"/>
                <a:ea typeface="+mn-ea"/>
                <a:cs typeface="+mn-cs"/>
              </a:rPr>
              <a:t> launches a second instance and performs all kinds of nasty tricks. The rootkit cannot be terminated or uninstalled by the guest system because the rootkit controls the virtual machine on which the victim's guest system is running. Security researchers refer to this technique as a virtual machine-based rootkit (VMBR). </a:t>
            </a:r>
          </a:p>
          <a:p>
            <a:endParaRPr lang="en-US" dirty="0"/>
          </a:p>
        </p:txBody>
      </p:sp>
      <p:sp>
        <p:nvSpPr>
          <p:cNvPr id="4" name="Slide Number Placeholder 3"/>
          <p:cNvSpPr>
            <a:spLocks noGrp="1"/>
          </p:cNvSpPr>
          <p:nvPr>
            <p:ph type="sldNum" sz="quarter" idx="10"/>
          </p:nvPr>
        </p:nvSpPr>
        <p:spPr/>
        <p:txBody>
          <a:bodyPr/>
          <a:lstStyle/>
          <a:p>
            <a:fld id="{AB4C7215-E095-9540-90E6-862A5C8052AF}" type="slidenum">
              <a:rPr lang="en-US" smtClean="0"/>
              <a:t>55</a:t>
            </a:fld>
            <a:endParaRPr lang="en-US"/>
          </a:p>
        </p:txBody>
      </p:sp>
    </p:spTree>
    <p:extLst>
      <p:ext uri="{BB962C8B-B14F-4D97-AF65-F5344CB8AC3E}">
        <p14:creationId xmlns:p14="http://schemas.microsoft.com/office/powerpoint/2010/main" val="1138252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7650" indent="-247650">
              <a:lnSpc>
                <a:spcPct val="80000"/>
              </a:lnSpc>
            </a:pPr>
            <a:r>
              <a:rPr lang="en-US" altLang="zh-CN" sz="1200" dirty="0" smtClean="0"/>
              <a:t>Access</a:t>
            </a:r>
            <a:r>
              <a:rPr lang="en-US" sz="1200" dirty="0" smtClean="0"/>
              <a:t> control is to control how resources are accessed so that they can be protected from unauthorized modification, use, or disclosure. (p123)</a:t>
            </a:r>
          </a:p>
          <a:p>
            <a:pPr marL="247650" indent="-247650">
              <a:lnSpc>
                <a:spcPct val="80000"/>
              </a:lnSpc>
            </a:pPr>
            <a:r>
              <a:rPr lang="en-US" sz="1200" dirty="0" smtClean="0"/>
              <a:t>It is usually considered the first line of defense in asset protection. (217)</a:t>
            </a:r>
          </a:p>
          <a:p>
            <a:pPr marL="247650" indent="-247650">
              <a:lnSpc>
                <a:spcPct val="80000"/>
              </a:lnSpc>
            </a:pPr>
            <a:r>
              <a:rPr lang="en-US" sz="1200" dirty="0" smtClean="0"/>
              <a:t>Access control is a broad term that covers several different types of mechanisms that enforce access control features on computer systems, networks, and information. (124)</a:t>
            </a:r>
          </a:p>
          <a:p>
            <a:pPr marL="247650" indent="-247650">
              <a:lnSpc>
                <a:spcPct val="80000"/>
              </a:lnSpc>
            </a:pPr>
            <a:endParaRPr lang="en-US" sz="1200" b="1" i="1" dirty="0" smtClean="0"/>
          </a:p>
          <a:p>
            <a:pPr marL="247650" indent="-247650">
              <a:lnSpc>
                <a:spcPct val="80000"/>
              </a:lnSpc>
            </a:pPr>
            <a:r>
              <a:rPr lang="en-US" sz="1200" b="1" i="1" dirty="0" smtClean="0"/>
              <a:t>Subject</a:t>
            </a:r>
            <a:r>
              <a:rPr lang="en-US" sz="1200" dirty="0" smtClean="0"/>
              <a:t>: An active entity that requests access to an object or the data within an object. (p123)</a:t>
            </a:r>
          </a:p>
          <a:p>
            <a:pPr marL="247650" indent="-247650">
              <a:lnSpc>
                <a:spcPct val="80000"/>
              </a:lnSpc>
            </a:pPr>
            <a:r>
              <a:rPr lang="en-US" sz="1200" dirty="0" smtClean="0"/>
              <a:t>Can be a user, program, or process that accesses an object to accomplish a task. (p123)</a:t>
            </a:r>
          </a:p>
          <a:p>
            <a:pPr marL="247650" indent="-247650">
              <a:lnSpc>
                <a:spcPct val="80000"/>
              </a:lnSpc>
            </a:pPr>
            <a:r>
              <a:rPr lang="en-US" sz="1200" dirty="0" smtClean="0"/>
              <a:t>For a subject to be able to access a resource, it must be identified, authenticated, authorized, and should be held accountable for its actions. (219)</a:t>
            </a:r>
          </a:p>
          <a:p>
            <a:pPr marL="247650" indent="-247650">
              <a:lnSpc>
                <a:spcPct val="80000"/>
              </a:lnSpc>
            </a:pPr>
            <a:endParaRPr lang="en-US" sz="1200" b="1" i="1" dirty="0" smtClean="0"/>
          </a:p>
          <a:p>
            <a:pPr marL="247650" indent="-247650">
              <a:lnSpc>
                <a:spcPct val="80000"/>
              </a:lnSpc>
            </a:pPr>
            <a:r>
              <a:rPr lang="en-US" sz="1200" b="1" i="1" dirty="0" smtClean="0"/>
              <a:t>Object</a:t>
            </a:r>
            <a:r>
              <a:rPr lang="en-US" sz="1200" dirty="0" smtClean="0"/>
              <a:t>:  A passive entity that contains information. (p124)</a:t>
            </a:r>
          </a:p>
          <a:p>
            <a:pPr marL="247650" indent="-247650">
              <a:lnSpc>
                <a:spcPct val="80000"/>
              </a:lnSpc>
            </a:pPr>
            <a:r>
              <a:rPr lang="en-US" sz="1200" dirty="0" smtClean="0"/>
              <a:t>Can be a computer, database, file, computer program, directory, or field in a table in a database, etc. (p124)</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When a program accesses a file, the program is the subject and the file is the object.</a:t>
            </a:r>
          </a:p>
          <a:p>
            <a:endParaRPr lang="en-US" dirty="0"/>
          </a:p>
        </p:txBody>
      </p:sp>
      <p:sp>
        <p:nvSpPr>
          <p:cNvPr id="4" name="Slide Number Placeholder 3"/>
          <p:cNvSpPr>
            <a:spLocks noGrp="1"/>
          </p:cNvSpPr>
          <p:nvPr>
            <p:ph type="sldNum" sz="quarter" idx="10"/>
          </p:nvPr>
        </p:nvSpPr>
        <p:spPr/>
        <p:txBody>
          <a:bodyPr/>
          <a:lstStyle/>
          <a:p>
            <a:fld id="{77477DFB-80D4-C145-8067-F546161D5249}" type="slidenum">
              <a:rPr lang="en-US" smtClean="0"/>
              <a:t>7</a:t>
            </a:fld>
            <a:endParaRPr lang="en-US"/>
          </a:p>
        </p:txBody>
      </p:sp>
    </p:spTree>
    <p:extLst>
      <p:ext uri="{BB962C8B-B14F-4D97-AF65-F5344CB8AC3E}">
        <p14:creationId xmlns:p14="http://schemas.microsoft.com/office/powerpoint/2010/main" val="1206777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Historically and traditionally, MAC has been closely associated with multi-level security (MLS) and specialized military systems. In this context, MAC implies a high degree of rigor to satisfy the constraints of MLS systems. More recently, however, MAC has evolved out of the MLS niche and has started to become more mainstream. The more recent MAC implementations, such as </a:t>
            </a:r>
            <a:r>
              <a:rPr lang="en-US" sz="1200" kern="1200" dirty="0" err="1" smtClean="0">
                <a:solidFill>
                  <a:schemeClr val="tx1"/>
                </a:solidFill>
                <a:effectLst/>
                <a:latin typeface="+mn-lt"/>
                <a:ea typeface="+mn-ea"/>
                <a:cs typeface="+mn-cs"/>
              </a:rPr>
              <a:t>SELinux</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AppArmor</a:t>
            </a:r>
            <a:r>
              <a:rPr lang="en-US" sz="1200" kern="1200" dirty="0" smtClean="0">
                <a:solidFill>
                  <a:schemeClr val="tx1"/>
                </a:solidFill>
                <a:effectLst/>
                <a:latin typeface="+mn-lt"/>
                <a:ea typeface="+mn-ea"/>
                <a:cs typeface="+mn-cs"/>
              </a:rPr>
              <a:t> for Linux and Mandatory Integrity Control for Windows, allow administrators to focus on issues such as network attacks and malware without the rigor or constraints of MLS. </a:t>
            </a:r>
          </a:p>
          <a:p>
            <a:pPr marL="247650" indent="-247650">
              <a:lnSpc>
                <a:spcPct val="90000"/>
              </a:lnSpc>
            </a:pPr>
            <a:endParaRPr lang="en-US" sz="1200" dirty="0" smtClean="0"/>
          </a:p>
          <a:p>
            <a:pPr marL="247650" indent="-247650">
              <a:lnSpc>
                <a:spcPct val="90000"/>
              </a:lnSpc>
            </a:pPr>
            <a:endParaRPr lang="en-US" sz="1200" dirty="0" smtClean="0"/>
          </a:p>
          <a:p>
            <a:pPr marL="247650" indent="-247650">
              <a:lnSpc>
                <a:spcPct val="90000"/>
              </a:lnSpc>
            </a:pPr>
            <a:r>
              <a:rPr lang="en-US" sz="1200" dirty="0" smtClean="0"/>
              <a:t>All </a:t>
            </a:r>
            <a:r>
              <a:rPr lang="en-US" sz="1200" dirty="0" smtClean="0"/>
              <a:t>references are from All in One Book (</a:t>
            </a:r>
            <a:r>
              <a:rPr lang="en-US" sz="1200" dirty="0" err="1" smtClean="0"/>
              <a:t>Shon</a:t>
            </a:r>
            <a:r>
              <a:rPr lang="en-US" sz="1200" dirty="0" smtClean="0"/>
              <a:t> Harris, 2005)</a:t>
            </a:r>
          </a:p>
          <a:p>
            <a:pPr marL="247650" indent="-247650">
              <a:lnSpc>
                <a:spcPct val="90000"/>
              </a:lnSpc>
            </a:pPr>
            <a:endParaRPr lang="en-US" sz="1200" dirty="0" smtClean="0"/>
          </a:p>
          <a:p>
            <a:pPr marL="247650" indent="-247650">
              <a:lnSpc>
                <a:spcPct val="90000"/>
              </a:lnSpc>
            </a:pPr>
            <a:r>
              <a:rPr lang="en-US" sz="1200" dirty="0" smtClean="0"/>
              <a:t>In a </a:t>
            </a:r>
            <a:r>
              <a:rPr lang="en-US" sz="1200" b="1" i="1" dirty="0" smtClean="0"/>
              <a:t>mandatory access control</a:t>
            </a:r>
            <a:r>
              <a:rPr lang="en-US" sz="1200" dirty="0" smtClean="0"/>
              <a:t> (MAC) model, users and data owners do not have as much freedom to determine who can access files. (163)</a:t>
            </a:r>
          </a:p>
          <a:p>
            <a:pPr marL="247650" indent="-247650">
              <a:lnSpc>
                <a:spcPct val="90000"/>
              </a:lnSpc>
            </a:pPr>
            <a:r>
              <a:rPr lang="en-US" sz="1200" dirty="0" smtClean="0"/>
              <a:t>Operating systems enforce the system</a:t>
            </a:r>
            <a:r>
              <a:rPr lang="ja-JP" altLang="en-US" sz="1200" dirty="0" smtClean="0">
                <a:latin typeface="Arial"/>
              </a:rPr>
              <a:t>’</a:t>
            </a:r>
            <a:r>
              <a:rPr lang="en-US" sz="1200" dirty="0" smtClean="0"/>
              <a:t>s security policy through the use of security labels. (166)</a:t>
            </a:r>
          </a:p>
          <a:p>
            <a:pPr marL="247650" indent="-247650">
              <a:lnSpc>
                <a:spcPct val="90000"/>
              </a:lnSpc>
            </a:pPr>
            <a:r>
              <a:rPr lang="en-US" sz="1200" dirty="0" smtClean="0"/>
              <a:t>In MAC implementations, the system makes access decisions by comparing the subject</a:t>
            </a:r>
            <a:r>
              <a:rPr lang="ja-JP" altLang="en-US" sz="1200" dirty="0" smtClean="0">
                <a:latin typeface="Arial"/>
              </a:rPr>
              <a:t>’</a:t>
            </a:r>
            <a:r>
              <a:rPr lang="en-US" sz="1200" dirty="0" smtClean="0"/>
              <a:t>s clearance and need-to-know level to that of the security label. (165)</a:t>
            </a:r>
          </a:p>
          <a:p>
            <a:pPr marL="247650" indent="-247650">
              <a:lnSpc>
                <a:spcPct val="90000"/>
              </a:lnSpc>
            </a:pPr>
            <a:r>
              <a:rPr lang="en-US" sz="1200" dirty="0" smtClean="0"/>
              <a:t>This type of model is used in environments where information classification and confidentiality is of utmost importance, such as a military installation. (163)</a:t>
            </a:r>
          </a:p>
          <a:p>
            <a:pPr marL="247650" indent="-247650">
              <a:lnSpc>
                <a:spcPct val="90000"/>
              </a:lnSpc>
            </a:pPr>
            <a:r>
              <a:rPr lang="en-US" sz="1200" dirty="0" smtClean="0"/>
              <a:t>The operating system makes the final decision and can override the user</a:t>
            </a:r>
            <a:r>
              <a:rPr lang="ja-JP" altLang="en-US" sz="1200" dirty="0" smtClean="0">
                <a:latin typeface="Arial"/>
              </a:rPr>
              <a:t>’</a:t>
            </a:r>
            <a:r>
              <a:rPr lang="en-US" sz="1200" dirty="0" smtClean="0"/>
              <a:t>s wishes. (163)</a:t>
            </a:r>
          </a:p>
          <a:p>
            <a:pPr marL="247650" indent="-247650">
              <a:lnSpc>
                <a:spcPct val="90000"/>
              </a:lnSpc>
            </a:pPr>
            <a:endParaRPr lang="en-US" sz="1200" dirty="0" smtClean="0"/>
          </a:p>
          <a:p>
            <a:pPr marL="247650" indent="-247650">
              <a:lnSpc>
                <a:spcPct val="90000"/>
              </a:lnSpc>
            </a:pPr>
            <a:r>
              <a:rPr lang="en-US" sz="1200" dirty="0" smtClean="0"/>
              <a:t>MAC uses a security label system.  Users have clearances and resources have security labels that contain data classifications.  MAC compares these two attributes to determine access control capabilities. (218)</a:t>
            </a:r>
          </a:p>
          <a:p>
            <a:pPr marL="247650" indent="-247650">
              <a:lnSpc>
                <a:spcPct val="90000"/>
              </a:lnSpc>
              <a:buFontTx/>
              <a:buChar char="•"/>
            </a:pPr>
            <a:r>
              <a:rPr lang="en-US" sz="1200" dirty="0" smtClean="0"/>
              <a:t>Users are given a security clearance and data is classified the same way.   Users have access to data classified equal and lesser than their own status.  (163)</a:t>
            </a:r>
          </a:p>
          <a:p>
            <a:pPr marL="247650" indent="-247650">
              <a:lnSpc>
                <a:spcPct val="90000"/>
              </a:lnSpc>
              <a:buFontTx/>
              <a:buChar char="•"/>
            </a:pPr>
            <a:r>
              <a:rPr lang="en-US" sz="1200" dirty="0" smtClean="0"/>
              <a:t>Security labels are attached to all objects; thus, every file, directory, and device has its own security label with its classification information.  (163)</a:t>
            </a:r>
          </a:p>
          <a:p>
            <a:pPr marL="247650" indent="-247650">
              <a:lnSpc>
                <a:spcPct val="90000"/>
              </a:lnSpc>
              <a:buFontTx/>
              <a:buChar char="•"/>
            </a:pPr>
            <a:r>
              <a:rPr lang="en-US" sz="1200" dirty="0" smtClean="0"/>
              <a:t>The terms </a:t>
            </a:r>
            <a:r>
              <a:rPr lang="ja-JP" altLang="en-US" sz="1200" dirty="0" smtClean="0">
                <a:latin typeface="Arial"/>
              </a:rPr>
              <a:t>“</a:t>
            </a:r>
            <a:r>
              <a:rPr lang="en-US" sz="1200" dirty="0" smtClean="0"/>
              <a:t>security labels</a:t>
            </a:r>
            <a:r>
              <a:rPr lang="ja-JP" altLang="en-US" sz="1200" dirty="0" smtClean="0">
                <a:latin typeface="Arial"/>
              </a:rPr>
              <a:t>”</a:t>
            </a:r>
            <a:r>
              <a:rPr lang="en-US" sz="1200" dirty="0" smtClean="0"/>
              <a:t> and </a:t>
            </a:r>
            <a:r>
              <a:rPr lang="ja-JP" altLang="en-US" sz="1200" dirty="0" smtClean="0">
                <a:latin typeface="Arial"/>
              </a:rPr>
              <a:t>“</a:t>
            </a:r>
            <a:r>
              <a:rPr lang="en-US" sz="1200" dirty="0" smtClean="0"/>
              <a:t>sensitivity labels</a:t>
            </a:r>
            <a:r>
              <a:rPr lang="ja-JP" altLang="en-US" sz="1200" dirty="0" smtClean="0">
                <a:latin typeface="Arial"/>
              </a:rPr>
              <a:t>”</a:t>
            </a:r>
            <a:r>
              <a:rPr lang="en-US" sz="1200" dirty="0" smtClean="0"/>
              <a:t> can be used interchangeably. (163)</a:t>
            </a:r>
          </a:p>
          <a:p>
            <a:pPr marL="247650" indent="-247650">
              <a:lnSpc>
                <a:spcPct val="90000"/>
              </a:lnSpc>
            </a:pPr>
            <a:endParaRPr lang="en-US" sz="1200" dirty="0" smtClean="0"/>
          </a:p>
          <a:p>
            <a:pPr marL="247650" indent="-247650">
              <a:lnSpc>
                <a:spcPct val="90000"/>
              </a:lnSpc>
            </a:pPr>
            <a:r>
              <a:rPr lang="en-US" sz="1200" dirty="0" smtClean="0"/>
              <a:t>When a MAC model is being used, every subject and object must have a sensitivity label. (164)</a:t>
            </a:r>
          </a:p>
          <a:p>
            <a:pPr marL="247650" indent="-247650">
              <a:lnSpc>
                <a:spcPct val="90000"/>
              </a:lnSpc>
              <a:buFontTx/>
              <a:buChar char="•"/>
            </a:pPr>
            <a:r>
              <a:rPr lang="en-US" sz="1200" dirty="0" smtClean="0"/>
              <a:t>The sensitivity label contains a </a:t>
            </a:r>
            <a:r>
              <a:rPr lang="en-US" sz="1200" b="1" i="1" dirty="0" smtClean="0"/>
              <a:t>classification</a:t>
            </a:r>
            <a:r>
              <a:rPr lang="en-US" sz="1200" dirty="0" smtClean="0"/>
              <a:t> and different </a:t>
            </a:r>
            <a:r>
              <a:rPr lang="en-US" sz="1200" b="1" i="1" dirty="0" smtClean="0"/>
              <a:t>categories</a:t>
            </a:r>
            <a:r>
              <a:rPr lang="en-US" sz="1200" dirty="0" smtClean="0"/>
              <a:t>. (164)</a:t>
            </a:r>
          </a:p>
          <a:p>
            <a:pPr marL="247650" indent="-247650">
              <a:lnSpc>
                <a:spcPct val="90000"/>
              </a:lnSpc>
              <a:buFontTx/>
              <a:buChar char="•"/>
            </a:pPr>
            <a:r>
              <a:rPr lang="en-US" sz="1200" dirty="0" smtClean="0"/>
              <a:t>The classification indicates the sensitivity label, and the categories enforce need-to-know rules. (164)</a:t>
            </a:r>
          </a:p>
          <a:p>
            <a:pPr marL="247650" indent="-247650">
              <a:lnSpc>
                <a:spcPct val="90000"/>
              </a:lnSpc>
            </a:pPr>
            <a:endParaRPr lang="en-US" sz="1200" dirty="0" smtClean="0"/>
          </a:p>
          <a:p>
            <a:pPr marL="247650" indent="-247650">
              <a:lnSpc>
                <a:spcPct val="90000"/>
              </a:lnSpc>
            </a:pPr>
            <a:r>
              <a:rPr lang="en-US" sz="1200" dirty="0" smtClean="0"/>
              <a:t>Classifications are hierarchical, categories are not. (164)</a:t>
            </a:r>
          </a:p>
          <a:p>
            <a:endParaRPr lang="en-US" dirty="0"/>
          </a:p>
        </p:txBody>
      </p:sp>
      <p:sp>
        <p:nvSpPr>
          <p:cNvPr id="4" name="Slide Number Placeholder 3"/>
          <p:cNvSpPr>
            <a:spLocks noGrp="1"/>
          </p:cNvSpPr>
          <p:nvPr>
            <p:ph type="sldNum" sz="quarter" idx="10"/>
          </p:nvPr>
        </p:nvSpPr>
        <p:spPr/>
        <p:txBody>
          <a:bodyPr/>
          <a:lstStyle/>
          <a:p>
            <a:fld id="{77477DFB-80D4-C145-8067-F546161D5249}" type="slidenum">
              <a:rPr lang="en-US" smtClean="0"/>
              <a:t>9</a:t>
            </a:fld>
            <a:endParaRPr lang="en-US"/>
          </a:p>
        </p:txBody>
      </p:sp>
    </p:spTree>
    <p:extLst>
      <p:ext uri="{BB962C8B-B14F-4D97-AF65-F5344CB8AC3E}">
        <p14:creationId xmlns:p14="http://schemas.microsoft.com/office/powerpoint/2010/main" val="553971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7650" indent="-247650">
              <a:lnSpc>
                <a:spcPct val="90000"/>
              </a:lnSpc>
            </a:pPr>
            <a:r>
              <a:rPr lang="en-US" sz="1200" dirty="0" smtClean="0"/>
              <a:t>A system that uses </a:t>
            </a:r>
            <a:r>
              <a:rPr lang="en-US" sz="1200" b="1" i="1" dirty="0" smtClean="0"/>
              <a:t>discretionary access control</a:t>
            </a:r>
            <a:r>
              <a:rPr lang="en-US" sz="1200" dirty="0" smtClean="0"/>
              <a:t> (DAC) enables the owner of the resource to specify which subjects can access specific resources.  This model is called discretionary because the control of access is based on the discretion of the owner. (162)</a:t>
            </a:r>
          </a:p>
          <a:p>
            <a:pPr marL="247650" indent="-247650">
              <a:lnSpc>
                <a:spcPct val="90000"/>
              </a:lnSpc>
            </a:pPr>
            <a:endParaRPr lang="en-US" sz="1200" dirty="0" smtClean="0"/>
          </a:p>
          <a:p>
            <a:pPr marL="247650" indent="-247650">
              <a:lnSpc>
                <a:spcPct val="90000"/>
              </a:lnSpc>
            </a:pPr>
            <a:r>
              <a:rPr lang="en-US" sz="1200" dirty="0" smtClean="0"/>
              <a:t>Data </a:t>
            </a:r>
            <a:r>
              <a:rPr lang="en-US" sz="1200" dirty="0" smtClean="0"/>
              <a:t>owners decide who has access to resources and ACLs are used to enforce the security policy. (166</a:t>
            </a:r>
            <a:r>
              <a:rPr lang="en-US" sz="1200" dirty="0" smtClean="0"/>
              <a:t>)</a:t>
            </a:r>
          </a:p>
          <a:p>
            <a:pPr marL="247650" indent="-247650">
              <a:lnSpc>
                <a:spcPct val="90000"/>
              </a:lnSpc>
            </a:pPr>
            <a:endParaRPr lang="en-US" sz="1200" dirty="0" smtClean="0"/>
          </a:p>
          <a:p>
            <a:pPr marL="247650" indent="-247650">
              <a:lnSpc>
                <a:spcPct val="90000"/>
              </a:lnSpc>
            </a:pPr>
            <a:r>
              <a:rPr lang="en-US" sz="1200" dirty="0" smtClean="0"/>
              <a:t>DAC systems grant or deny access based on the identity of the subject.  The identity can be a user identity or group membership. (163)</a:t>
            </a:r>
          </a:p>
          <a:p>
            <a:pPr marL="247650" indent="-247650">
              <a:lnSpc>
                <a:spcPct val="90000"/>
              </a:lnSpc>
            </a:pPr>
            <a:endParaRPr lang="en-US" sz="1200" dirty="0" smtClean="0"/>
          </a:p>
          <a:p>
            <a:pPr marL="247650" indent="-247650">
              <a:lnSpc>
                <a:spcPct val="90000"/>
              </a:lnSpc>
            </a:pPr>
            <a:r>
              <a:rPr lang="en-US" sz="1200" dirty="0" smtClean="0"/>
              <a:t>The </a:t>
            </a:r>
            <a:r>
              <a:rPr lang="en-US" sz="1200" dirty="0" smtClean="0"/>
              <a:t>most common implementation of DAC is through ACLs, which are dictated and set by the owners and enforced by the operating system. (162)</a:t>
            </a:r>
          </a:p>
          <a:p>
            <a:pPr marL="247650" indent="-247650">
              <a:lnSpc>
                <a:spcPct val="90000"/>
              </a:lnSpc>
            </a:pPr>
            <a:endParaRPr lang="en-US" sz="1200" dirty="0" smtClean="0"/>
          </a:p>
          <a:p>
            <a:pPr marL="247650" indent="-247650">
              <a:lnSpc>
                <a:spcPct val="90000"/>
              </a:lnSpc>
            </a:pPr>
            <a:r>
              <a:rPr lang="en-US" sz="1200" dirty="0" smtClean="0"/>
              <a:t>This </a:t>
            </a:r>
            <a:r>
              <a:rPr lang="en-US" sz="1200" dirty="0" smtClean="0"/>
              <a:t>does not lend itself to a centrally controlled environment and can make a user</a:t>
            </a:r>
            <a:r>
              <a:rPr lang="ja-JP" altLang="en-US" sz="1200" dirty="0" smtClean="0">
                <a:latin typeface="Arial"/>
              </a:rPr>
              <a:t>’</a:t>
            </a:r>
            <a:r>
              <a:rPr lang="en-US" sz="1200" dirty="0" smtClean="0"/>
              <a:t>s ability to access information dynamic versus the more static role of mandatory access control. (162)</a:t>
            </a:r>
          </a:p>
          <a:p>
            <a:pPr marL="247650" indent="-247650">
              <a:lnSpc>
                <a:spcPct val="90000"/>
              </a:lnSpc>
            </a:pPr>
            <a:endParaRPr lang="en-US" sz="1200" dirty="0" smtClean="0"/>
          </a:p>
          <a:p>
            <a:pPr marL="247650" indent="-247650">
              <a:lnSpc>
                <a:spcPct val="90000"/>
              </a:lnSpc>
            </a:pPr>
            <a:r>
              <a:rPr lang="en-US" sz="1200" dirty="0" smtClean="0"/>
              <a:t>When </a:t>
            </a:r>
            <a:r>
              <a:rPr lang="en-US" sz="1200" dirty="0" smtClean="0"/>
              <a:t>you look at the properties of a file or directory and you see the choices that allow you to control which users can have access to this resource and to what degree, you are witnessing an instance of ACLs enforcing a DAC model. (162)</a:t>
            </a:r>
          </a:p>
          <a:p>
            <a:pPr marL="247650" indent="-247650">
              <a:lnSpc>
                <a:spcPct val="90000"/>
              </a:lnSpc>
            </a:pPr>
            <a:r>
              <a:rPr lang="en-US" sz="1200" dirty="0" smtClean="0"/>
              <a:t>DACs can be applied to both the directory tree structure and the files it contains. (162)</a:t>
            </a:r>
          </a:p>
          <a:p>
            <a:pPr marL="247650" indent="-247650">
              <a:lnSpc>
                <a:spcPct val="90000"/>
              </a:lnSpc>
            </a:pPr>
            <a:endParaRPr lang="en-US" sz="1200" dirty="0" smtClean="0"/>
          </a:p>
        </p:txBody>
      </p:sp>
      <p:sp>
        <p:nvSpPr>
          <p:cNvPr id="4" name="Slide Number Placeholder 3"/>
          <p:cNvSpPr>
            <a:spLocks noGrp="1"/>
          </p:cNvSpPr>
          <p:nvPr>
            <p:ph type="sldNum" sz="quarter" idx="10"/>
          </p:nvPr>
        </p:nvSpPr>
        <p:spPr/>
        <p:txBody>
          <a:bodyPr/>
          <a:lstStyle/>
          <a:p>
            <a:fld id="{77477DFB-80D4-C145-8067-F546161D5249}" type="slidenum">
              <a:rPr lang="en-US" smtClean="0"/>
              <a:t>10</a:t>
            </a:fld>
            <a:endParaRPr lang="en-US"/>
          </a:p>
        </p:txBody>
      </p:sp>
    </p:spTree>
    <p:extLst>
      <p:ext uri="{BB962C8B-B14F-4D97-AF65-F5344CB8AC3E}">
        <p14:creationId xmlns:p14="http://schemas.microsoft.com/office/powerpoint/2010/main" val="4221754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7650" indent="-247650"/>
            <a:r>
              <a:rPr lang="en-US" sz="1200" dirty="0" smtClean="0"/>
              <a:t>This type of model allows access to resources to be based on the role the user holds within the company. (165)</a:t>
            </a:r>
          </a:p>
          <a:p>
            <a:pPr marL="247650" indent="-247650"/>
            <a:r>
              <a:rPr lang="en-US" sz="1200" dirty="0" smtClean="0"/>
              <a:t>A role is defined in terms of the operations and tasks that the role will need to carry out. (165)</a:t>
            </a:r>
          </a:p>
          <a:p>
            <a:pPr marL="247650" marR="0" indent="-247650" algn="l" defTabSz="457200" rtl="0" eaLnBrk="1" fontAlgn="auto" latinLnBrk="0" hangingPunct="1">
              <a:lnSpc>
                <a:spcPct val="100000"/>
              </a:lnSpc>
              <a:spcBef>
                <a:spcPts val="0"/>
              </a:spcBef>
              <a:spcAft>
                <a:spcPts val="0"/>
              </a:spcAft>
              <a:buClrTx/>
              <a:buSzTx/>
              <a:buFontTx/>
              <a:buNone/>
              <a:tabLst/>
              <a:defRPr/>
            </a:pPr>
            <a:r>
              <a:rPr lang="en-US" sz="1200" dirty="0" smtClean="0"/>
              <a:t>The RBAC approach simplifies access control administration by allowing permissions to be managed in terms of user job roles. (165)</a:t>
            </a:r>
          </a:p>
          <a:p>
            <a:pPr marL="247650" indent="-247650"/>
            <a:r>
              <a:rPr lang="en-US" sz="1200" dirty="0" smtClean="0"/>
              <a:t>Introducing roles also introduces the difference between rights being assigned explicitly and implicitly.  </a:t>
            </a:r>
          </a:p>
          <a:p>
            <a:pPr marL="247650" indent="-247650"/>
            <a:r>
              <a:rPr lang="en-US" sz="1200" dirty="0" smtClean="0"/>
              <a:t>If rights and permissions are assigned </a:t>
            </a:r>
            <a:r>
              <a:rPr lang="en-US" sz="1200" b="1" i="1" dirty="0" smtClean="0"/>
              <a:t>explicitly</a:t>
            </a:r>
            <a:r>
              <a:rPr lang="en-US" sz="1200" dirty="0" smtClean="0"/>
              <a:t>, it indicates that they are assigned to a specific individual.  (165)</a:t>
            </a:r>
          </a:p>
          <a:p>
            <a:pPr marL="247650" indent="-247650"/>
            <a:r>
              <a:rPr lang="en-US" sz="1200" dirty="0" smtClean="0"/>
              <a:t>If rights are assigned </a:t>
            </a:r>
            <a:r>
              <a:rPr lang="en-US" sz="1200" b="1" i="1" dirty="0" smtClean="0"/>
              <a:t>implicitly</a:t>
            </a:r>
            <a:r>
              <a:rPr lang="en-US" sz="1200" dirty="0" smtClean="0"/>
              <a:t>, it indicates that they are assigned to a role or group and the user inherits those attributes. (165)</a:t>
            </a:r>
          </a:p>
          <a:p>
            <a:pPr marL="247650" indent="-247650"/>
            <a:endParaRPr lang="en-US" sz="1200" dirty="0" smtClean="0"/>
          </a:p>
          <a:p>
            <a:pPr marL="247650" indent="-247650"/>
            <a:r>
              <a:rPr lang="en-US" sz="1200" dirty="0" smtClean="0"/>
              <a:t>An RBAC is the best system for a company that has high employee turnover. (165)</a:t>
            </a:r>
          </a:p>
          <a:p>
            <a:endParaRPr lang="en-US" dirty="0"/>
          </a:p>
        </p:txBody>
      </p:sp>
      <p:sp>
        <p:nvSpPr>
          <p:cNvPr id="4" name="Slide Number Placeholder 3"/>
          <p:cNvSpPr>
            <a:spLocks noGrp="1"/>
          </p:cNvSpPr>
          <p:nvPr>
            <p:ph type="sldNum" sz="quarter" idx="10"/>
          </p:nvPr>
        </p:nvSpPr>
        <p:spPr/>
        <p:txBody>
          <a:bodyPr/>
          <a:lstStyle/>
          <a:p>
            <a:fld id="{77477DFB-80D4-C145-8067-F546161D5249}" type="slidenum">
              <a:rPr lang="en-US" smtClean="0"/>
              <a:t>11</a:t>
            </a:fld>
            <a:endParaRPr lang="en-US"/>
          </a:p>
        </p:txBody>
      </p:sp>
    </p:spTree>
    <p:extLst>
      <p:ext uri="{BB962C8B-B14F-4D97-AF65-F5344CB8AC3E}">
        <p14:creationId xmlns:p14="http://schemas.microsoft.com/office/powerpoint/2010/main" val="1993722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Trusted Computer System Evaluation Criteria (TCSEC) is a United States Government Department of Defense (</a:t>
            </a:r>
            <a:r>
              <a:rPr lang="en-US" sz="1200" kern="1200" dirty="0" err="1" smtClean="0">
                <a:solidFill>
                  <a:schemeClr val="tx1"/>
                </a:solidFill>
                <a:effectLst/>
                <a:latin typeface="+mn-lt"/>
                <a:ea typeface="+mn-ea"/>
                <a:cs typeface="+mn-cs"/>
              </a:rPr>
              <a:t>DoD</a:t>
            </a:r>
            <a:r>
              <a:rPr lang="en-US" sz="1200" kern="1200" dirty="0" smtClean="0">
                <a:solidFill>
                  <a:schemeClr val="tx1"/>
                </a:solidFill>
                <a:effectLst/>
                <a:latin typeface="+mn-lt"/>
                <a:ea typeface="+mn-ea"/>
                <a:cs typeface="+mn-cs"/>
              </a:rPr>
              <a:t>) standard that sets basic requirements for assessing the effectiveness of computer security controls built into a computer system. The TCSEC was used to evaluate, classify and select computer systems being considered for the processing, storage and retrieval of sensitive or classified information.[1]</a:t>
            </a:r>
          </a:p>
          <a:p>
            <a:endParaRPr lang="en-US" sz="1200" kern="1200" dirty="0" smtClean="0">
              <a:solidFill>
                <a:schemeClr val="tx1"/>
              </a:solidFill>
              <a:effectLst/>
              <a:latin typeface="+mn-lt"/>
              <a:ea typeface="+mn-ea"/>
              <a:cs typeface="+mn-cs"/>
            </a:endParaRPr>
          </a:p>
          <a:p>
            <a:endParaRPr lang="en-US" b="1" dirty="0" smtClean="0"/>
          </a:p>
          <a:p>
            <a:endParaRPr lang="en-US" b="1" dirty="0" smtClean="0"/>
          </a:p>
          <a:p>
            <a:r>
              <a:rPr lang="en-US" sz="1200" b="1" i="0" kern="1200" dirty="0" smtClean="0">
                <a:solidFill>
                  <a:schemeClr val="tx1"/>
                </a:solidFill>
                <a:effectLst/>
                <a:latin typeface="+mn-lt"/>
                <a:ea typeface="+mn-ea"/>
                <a:cs typeface="+mn-cs"/>
              </a:rPr>
              <a:t>Mandatory Security Policy</a:t>
            </a:r>
            <a:r>
              <a:rPr lang="en-US" sz="1200" b="0" i="0" kern="1200" dirty="0" smtClean="0">
                <a:solidFill>
                  <a:schemeClr val="tx1"/>
                </a:solidFill>
                <a:effectLst/>
                <a:latin typeface="+mn-lt"/>
                <a:ea typeface="+mn-ea"/>
                <a:cs typeface="+mn-cs"/>
              </a:rPr>
              <a:t> - Enforces </a:t>
            </a:r>
            <a:r>
              <a:rPr lang="en-US" sz="1200" b="0" i="0" u="none" strike="noStrike" kern="1200" dirty="0" smtClean="0">
                <a:solidFill>
                  <a:schemeClr val="tx1"/>
                </a:solidFill>
                <a:effectLst/>
                <a:latin typeface="+mn-lt"/>
                <a:ea typeface="+mn-ea"/>
                <a:cs typeface="+mn-cs"/>
                <a:hlinkClick r:id="rId3" tooltip="Access control"/>
              </a:rPr>
              <a:t>access control</a:t>
            </a:r>
            <a:r>
              <a:rPr lang="en-US" sz="1200" b="0" i="0" kern="1200" dirty="0" smtClean="0">
                <a:solidFill>
                  <a:schemeClr val="tx1"/>
                </a:solidFill>
                <a:effectLst/>
                <a:latin typeface="+mn-lt"/>
                <a:ea typeface="+mn-ea"/>
                <a:cs typeface="+mn-cs"/>
              </a:rPr>
              <a:t> rules based directly on an individual's clearance, authorization for the information and the confidentiality level of the information being sought. Other indirect factors are physical and environmental. This policy must also accurately reflect the laws, general policies and other relevant guidance from which the rules are derived.</a:t>
            </a:r>
          </a:p>
          <a:p>
            <a:r>
              <a:rPr lang="en-US" sz="1200" b="1" i="0" kern="1200" dirty="0" smtClean="0">
                <a:solidFill>
                  <a:schemeClr val="tx1"/>
                </a:solidFill>
                <a:effectLst/>
                <a:latin typeface="+mn-lt"/>
                <a:ea typeface="+mn-ea"/>
                <a:cs typeface="+mn-cs"/>
              </a:rPr>
              <a:t>Marking</a:t>
            </a:r>
            <a:r>
              <a:rPr lang="en-US" sz="1200" b="0" i="0" kern="1200" dirty="0" smtClean="0">
                <a:solidFill>
                  <a:schemeClr val="tx1"/>
                </a:solidFill>
                <a:effectLst/>
                <a:latin typeface="+mn-lt"/>
                <a:ea typeface="+mn-ea"/>
                <a:cs typeface="+mn-cs"/>
              </a:rPr>
              <a:t> - Systems designed to enforce a mandatory security policy must store and preserve the integrity of access control labels and retain the labels if the object is exported.</a:t>
            </a:r>
          </a:p>
          <a:p>
            <a:r>
              <a:rPr lang="en-US" sz="1200" b="1" i="0" kern="1200" smtClean="0">
                <a:solidFill>
                  <a:schemeClr val="tx1"/>
                </a:solidFill>
                <a:effectLst/>
                <a:latin typeface="+mn-lt"/>
                <a:ea typeface="+mn-ea"/>
                <a:cs typeface="+mn-cs"/>
              </a:rPr>
              <a:t>Discretionary Security Policy</a:t>
            </a:r>
            <a:r>
              <a:rPr lang="en-US" sz="1200" b="0" i="0" kern="1200" smtClean="0">
                <a:solidFill>
                  <a:schemeClr val="tx1"/>
                </a:solidFill>
                <a:effectLst/>
                <a:latin typeface="+mn-lt"/>
                <a:ea typeface="+mn-ea"/>
                <a:cs typeface="+mn-cs"/>
              </a:rPr>
              <a:t> - Enforces a consistent set of rules for controlling and limiting access based on identified individuals who have been determined to have a need-to-know for the information.</a:t>
            </a:r>
          </a:p>
          <a:p>
            <a:endParaRPr lang="en-US" b="1" dirty="0"/>
          </a:p>
        </p:txBody>
      </p:sp>
      <p:sp>
        <p:nvSpPr>
          <p:cNvPr id="4" name="Slide Number Placeholder 3"/>
          <p:cNvSpPr>
            <a:spLocks noGrp="1"/>
          </p:cNvSpPr>
          <p:nvPr>
            <p:ph type="sldNum" sz="quarter" idx="10"/>
          </p:nvPr>
        </p:nvSpPr>
        <p:spPr/>
        <p:txBody>
          <a:bodyPr/>
          <a:lstStyle/>
          <a:p>
            <a:fld id="{AB4C7215-E095-9540-90E6-862A5C8052AF}" type="slidenum">
              <a:rPr lang="en-US" smtClean="0"/>
              <a:t>13</a:t>
            </a:fld>
            <a:endParaRPr lang="en-US"/>
          </a:p>
        </p:txBody>
      </p:sp>
    </p:spTree>
    <p:extLst>
      <p:ext uri="{BB962C8B-B14F-4D97-AF65-F5344CB8AC3E}">
        <p14:creationId xmlns:p14="http://schemas.microsoft.com/office/powerpoint/2010/main" val="426724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GSWTK:   generic software wrapper toolkit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Efficiency:    saves</a:t>
            </a:r>
            <a:r>
              <a:rPr lang="en-US" baseline="0" dirty="0" smtClean="0"/>
              <a:t> context switches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36</a:t>
            </a:fld>
            <a:endParaRPr lang="en-US" dirty="0"/>
          </a:p>
        </p:txBody>
      </p:sp>
    </p:spTree>
    <p:extLst>
      <p:ext uri="{BB962C8B-B14F-4D97-AF65-F5344CB8AC3E}">
        <p14:creationId xmlns:p14="http://schemas.microsoft.com/office/powerpoint/2010/main" val="2478328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43000" y="684213"/>
            <a:ext cx="4573588" cy="3429000"/>
          </a:xfrm>
          <a:ln/>
        </p:spPr>
      </p:sp>
      <p:sp>
        <p:nvSpPr>
          <p:cNvPr id="38915" name="Rectangle 3"/>
          <p:cNvSpPr>
            <a:spLocks noGrp="1" noChangeArrowheads="1"/>
          </p:cNvSpPr>
          <p:nvPr>
            <p:ph type="body" idx="1"/>
          </p:nvPr>
        </p:nvSpPr>
        <p:spPr>
          <a:xfrm>
            <a:off x="915294" y="4343703"/>
            <a:ext cx="5027414" cy="41154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latin typeface="Times New Roman" charset="0"/>
              </a:rPr>
              <a:t>Simple idea: run an OS as a guest program in virtual address space provided by the “hypervisor” (also called VMM).</a:t>
            </a:r>
          </a:p>
          <a:p>
            <a:r>
              <a:rPr lang="en-US" dirty="0" smtClean="0">
                <a:latin typeface="Times New Roman" charset="0"/>
              </a:rPr>
              <a:t>Privileged</a:t>
            </a:r>
            <a:r>
              <a:rPr lang="en-US" baseline="0" dirty="0" smtClean="0">
                <a:latin typeface="Times New Roman" charset="0"/>
              </a:rPr>
              <a:t> instructions trap to the hypervisor.</a:t>
            </a:r>
            <a:endParaRPr lang="en-US" dirty="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7D64B8-1635-C14B-A54E-3F424B53BF13}"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445C8-D15C-8442-811B-3640BADD58D7}" type="slidenum">
              <a:rPr lang="en-US" smtClean="0"/>
              <a:t>‹#›</a:t>
            </a:fld>
            <a:endParaRPr lang="en-US"/>
          </a:p>
        </p:txBody>
      </p:sp>
    </p:spTree>
    <p:extLst>
      <p:ext uri="{BB962C8B-B14F-4D97-AF65-F5344CB8AC3E}">
        <p14:creationId xmlns:p14="http://schemas.microsoft.com/office/powerpoint/2010/main" val="2450519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7D64B8-1635-C14B-A54E-3F424B53BF13}"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445C8-D15C-8442-811B-3640BADD58D7}" type="slidenum">
              <a:rPr lang="en-US" smtClean="0"/>
              <a:t>‹#›</a:t>
            </a:fld>
            <a:endParaRPr lang="en-US"/>
          </a:p>
        </p:txBody>
      </p:sp>
    </p:spTree>
    <p:extLst>
      <p:ext uri="{BB962C8B-B14F-4D97-AF65-F5344CB8AC3E}">
        <p14:creationId xmlns:p14="http://schemas.microsoft.com/office/powerpoint/2010/main" val="1427444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7D64B8-1635-C14B-A54E-3F424B53BF13}"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445C8-D15C-8442-811B-3640BADD58D7}" type="slidenum">
              <a:rPr lang="en-US" smtClean="0"/>
              <a:t>‹#›</a:t>
            </a:fld>
            <a:endParaRPr lang="en-US"/>
          </a:p>
        </p:txBody>
      </p:sp>
    </p:spTree>
    <p:extLst>
      <p:ext uri="{BB962C8B-B14F-4D97-AF65-F5344CB8AC3E}">
        <p14:creationId xmlns:p14="http://schemas.microsoft.com/office/powerpoint/2010/main" val="3771837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7D64B8-1635-C14B-A54E-3F424B53BF13}"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445C8-D15C-8442-811B-3640BADD58D7}" type="slidenum">
              <a:rPr lang="en-US" smtClean="0"/>
              <a:t>‹#›</a:t>
            </a:fld>
            <a:endParaRPr lang="en-US"/>
          </a:p>
        </p:txBody>
      </p:sp>
    </p:spTree>
    <p:extLst>
      <p:ext uri="{BB962C8B-B14F-4D97-AF65-F5344CB8AC3E}">
        <p14:creationId xmlns:p14="http://schemas.microsoft.com/office/powerpoint/2010/main" val="3814899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7D64B8-1635-C14B-A54E-3F424B53BF13}"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445C8-D15C-8442-811B-3640BADD58D7}" type="slidenum">
              <a:rPr lang="en-US" smtClean="0"/>
              <a:t>‹#›</a:t>
            </a:fld>
            <a:endParaRPr lang="en-US"/>
          </a:p>
        </p:txBody>
      </p:sp>
    </p:spTree>
    <p:extLst>
      <p:ext uri="{BB962C8B-B14F-4D97-AF65-F5344CB8AC3E}">
        <p14:creationId xmlns:p14="http://schemas.microsoft.com/office/powerpoint/2010/main" val="4283861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7D64B8-1635-C14B-A54E-3F424B53BF13}" type="datetimeFigureOut">
              <a:rPr lang="en-US" smtClean="0"/>
              <a:t>10/17/16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8445C8-D15C-8442-811B-3640BADD58D7}" type="slidenum">
              <a:rPr lang="en-US" smtClean="0"/>
              <a:t>‹#›</a:t>
            </a:fld>
            <a:endParaRPr lang="en-US"/>
          </a:p>
        </p:txBody>
      </p:sp>
    </p:spTree>
    <p:extLst>
      <p:ext uri="{BB962C8B-B14F-4D97-AF65-F5344CB8AC3E}">
        <p14:creationId xmlns:p14="http://schemas.microsoft.com/office/powerpoint/2010/main" val="3859369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7D64B8-1635-C14B-A54E-3F424B53BF13}" type="datetimeFigureOut">
              <a:rPr lang="en-US" smtClean="0"/>
              <a:t>10/17/16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8445C8-D15C-8442-811B-3640BADD58D7}" type="slidenum">
              <a:rPr lang="en-US" smtClean="0"/>
              <a:t>‹#›</a:t>
            </a:fld>
            <a:endParaRPr lang="en-US"/>
          </a:p>
        </p:txBody>
      </p:sp>
    </p:spTree>
    <p:extLst>
      <p:ext uri="{BB962C8B-B14F-4D97-AF65-F5344CB8AC3E}">
        <p14:creationId xmlns:p14="http://schemas.microsoft.com/office/powerpoint/2010/main" val="168852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7D64B8-1635-C14B-A54E-3F424B53BF13}" type="datetimeFigureOut">
              <a:rPr lang="en-US" smtClean="0"/>
              <a:t>10/17/16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8445C8-D15C-8442-811B-3640BADD58D7}" type="slidenum">
              <a:rPr lang="en-US" smtClean="0"/>
              <a:t>‹#›</a:t>
            </a:fld>
            <a:endParaRPr lang="en-US"/>
          </a:p>
        </p:txBody>
      </p:sp>
    </p:spTree>
    <p:extLst>
      <p:ext uri="{BB962C8B-B14F-4D97-AF65-F5344CB8AC3E}">
        <p14:creationId xmlns:p14="http://schemas.microsoft.com/office/powerpoint/2010/main" val="2040069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7D64B8-1635-C14B-A54E-3F424B53BF13}" type="datetimeFigureOut">
              <a:rPr lang="en-US" smtClean="0"/>
              <a:t>10/17/16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8445C8-D15C-8442-811B-3640BADD58D7}" type="slidenum">
              <a:rPr lang="en-US" smtClean="0"/>
              <a:t>‹#›</a:t>
            </a:fld>
            <a:endParaRPr lang="en-US"/>
          </a:p>
        </p:txBody>
      </p:sp>
    </p:spTree>
    <p:extLst>
      <p:ext uri="{BB962C8B-B14F-4D97-AF65-F5344CB8AC3E}">
        <p14:creationId xmlns:p14="http://schemas.microsoft.com/office/powerpoint/2010/main" val="3694918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7D64B8-1635-C14B-A54E-3F424B53BF13}" type="datetimeFigureOut">
              <a:rPr lang="en-US" smtClean="0"/>
              <a:t>10/17/16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8445C8-D15C-8442-811B-3640BADD58D7}" type="slidenum">
              <a:rPr lang="en-US" smtClean="0"/>
              <a:t>‹#›</a:t>
            </a:fld>
            <a:endParaRPr lang="en-US"/>
          </a:p>
        </p:txBody>
      </p:sp>
    </p:spTree>
    <p:extLst>
      <p:ext uri="{BB962C8B-B14F-4D97-AF65-F5344CB8AC3E}">
        <p14:creationId xmlns:p14="http://schemas.microsoft.com/office/powerpoint/2010/main" val="3796316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7D64B8-1635-C14B-A54E-3F424B53BF13}" type="datetimeFigureOut">
              <a:rPr lang="en-US" smtClean="0"/>
              <a:t>10/17/16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8445C8-D15C-8442-811B-3640BADD58D7}" type="slidenum">
              <a:rPr lang="en-US" smtClean="0"/>
              <a:t>‹#›</a:t>
            </a:fld>
            <a:endParaRPr lang="en-US"/>
          </a:p>
        </p:txBody>
      </p:sp>
    </p:spTree>
    <p:extLst>
      <p:ext uri="{BB962C8B-B14F-4D97-AF65-F5344CB8AC3E}">
        <p14:creationId xmlns:p14="http://schemas.microsoft.com/office/powerpoint/2010/main" val="32925420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D64B8-1635-C14B-A54E-3F424B53BF13}" type="datetimeFigureOut">
              <a:rPr lang="en-US" smtClean="0"/>
              <a:t>10/17/16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8445C8-D15C-8442-811B-3640BADD58D7}" type="slidenum">
              <a:rPr lang="en-US" smtClean="0"/>
              <a:t>‹#›</a:t>
            </a:fld>
            <a:endParaRPr lang="en-US"/>
          </a:p>
        </p:txBody>
      </p:sp>
    </p:spTree>
    <p:extLst>
      <p:ext uri="{BB962C8B-B14F-4D97-AF65-F5344CB8AC3E}">
        <p14:creationId xmlns:p14="http://schemas.microsoft.com/office/powerpoint/2010/main" val="1250925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nemon.org/data-securit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COS 432: Information Security</a:t>
            </a:r>
            <a:br>
              <a:rPr lang="en-US" dirty="0" smtClean="0"/>
            </a:br>
            <a:r>
              <a:rPr lang="en-US" dirty="0" smtClean="0"/>
              <a:t>Isolation and Sandboxing</a:t>
            </a:r>
            <a:endParaRPr lang="en-US" dirty="0"/>
          </a:p>
        </p:txBody>
      </p:sp>
      <p:sp>
        <p:nvSpPr>
          <p:cNvPr id="3" name="Subtitle 2"/>
          <p:cNvSpPr>
            <a:spLocks noGrp="1"/>
          </p:cNvSpPr>
          <p:nvPr>
            <p:ph type="subTitle" idx="1"/>
          </p:nvPr>
        </p:nvSpPr>
        <p:spPr/>
        <p:txBody>
          <a:bodyPr/>
          <a:lstStyle/>
          <a:p>
            <a:r>
              <a:rPr lang="en-US" dirty="0" smtClean="0"/>
              <a:t>Nick Feamster</a:t>
            </a:r>
            <a:br>
              <a:rPr lang="en-US" dirty="0" smtClean="0"/>
            </a:br>
            <a:r>
              <a:rPr lang="en-US" dirty="0" smtClean="0"/>
              <a:t>Princeton University</a:t>
            </a:r>
            <a:endParaRPr lang="en-US" dirty="0"/>
          </a:p>
        </p:txBody>
      </p:sp>
    </p:spTree>
    <p:extLst>
      <p:ext uri="{BB962C8B-B14F-4D97-AF65-F5344CB8AC3E}">
        <p14:creationId xmlns:p14="http://schemas.microsoft.com/office/powerpoint/2010/main" val="4280124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991600" cy="944562"/>
          </a:xfrm>
        </p:spPr>
        <p:txBody>
          <a:bodyPr>
            <a:normAutofit/>
          </a:bodyPr>
          <a:lstStyle/>
          <a:p>
            <a:r>
              <a:rPr lang="en-US" dirty="0" smtClean="0"/>
              <a:t>Discretionary Access Control</a:t>
            </a:r>
            <a:endParaRPr lang="en-US" dirty="0"/>
          </a:p>
        </p:txBody>
      </p:sp>
      <p:sp>
        <p:nvSpPr>
          <p:cNvPr id="3" name="Content Placeholder 2"/>
          <p:cNvSpPr>
            <a:spLocks noGrp="1"/>
          </p:cNvSpPr>
          <p:nvPr>
            <p:ph idx="1"/>
          </p:nvPr>
        </p:nvSpPr>
        <p:spPr>
          <a:xfrm>
            <a:off x="457200" y="1295400"/>
            <a:ext cx="7848600" cy="5181600"/>
          </a:xfrm>
        </p:spPr>
        <p:txBody>
          <a:bodyPr>
            <a:noAutofit/>
          </a:bodyPr>
          <a:lstStyle/>
          <a:p>
            <a:r>
              <a:rPr lang="en-US" sz="2800" dirty="0" smtClean="0"/>
              <a:t>Discretionary access control, or</a:t>
            </a:r>
            <a:r>
              <a:rPr lang="en-US" sz="2800" b="1" dirty="0" smtClean="0"/>
              <a:t> DAC, </a:t>
            </a:r>
            <a:r>
              <a:rPr lang="en-US" sz="2800" dirty="0" smtClean="0"/>
              <a:t>refers to a scheme where users are given the ability to determine the permissions governing access to their own files. </a:t>
            </a:r>
          </a:p>
          <a:p>
            <a:pPr lvl="1"/>
            <a:r>
              <a:rPr lang="en-US" sz="2400" dirty="0" smtClean="0"/>
              <a:t>DAC typically features the concept of both users and groups</a:t>
            </a:r>
          </a:p>
          <a:p>
            <a:pPr lvl="1"/>
            <a:r>
              <a:rPr lang="en-US" sz="2400" dirty="0" smtClean="0"/>
              <a:t>In addition, DAC schemes allow users to grant privileges on resources to other users on the same system</a:t>
            </a:r>
            <a:r>
              <a:rPr lang="en-US" sz="2400" dirty="0" smtClean="0"/>
              <a:t>.</a:t>
            </a:r>
            <a:br>
              <a:rPr lang="en-US" sz="2400" dirty="0" smtClean="0"/>
            </a:br>
            <a:endParaRPr lang="en-US" sz="2400" dirty="0" smtClean="0"/>
          </a:p>
          <a:p>
            <a:r>
              <a:rPr lang="en-US" sz="2800" dirty="0" smtClean="0"/>
              <a:t>Common design </a:t>
            </a:r>
            <a:r>
              <a:rPr lang="en-US" sz="2800" dirty="0"/>
              <a:t>in commercial operating systems</a:t>
            </a:r>
          </a:p>
          <a:p>
            <a:pPr lvl="1"/>
            <a:r>
              <a:rPr lang="en-US" sz="2400" dirty="0"/>
              <a:t>Generally less secure than mandatory control</a:t>
            </a:r>
          </a:p>
          <a:p>
            <a:pPr lvl="1"/>
            <a:r>
              <a:rPr lang="en-US" sz="2400" dirty="0"/>
              <a:t>Generally easier to implement and more flexible</a:t>
            </a:r>
          </a:p>
          <a:p>
            <a:pPr lvl="1"/>
            <a:endParaRPr lang="en-US" sz="2400" dirty="0" smtClean="0"/>
          </a:p>
        </p:txBody>
      </p:sp>
      <p:sp>
        <p:nvSpPr>
          <p:cNvPr id="6" name="Slide Number Placeholder 5"/>
          <p:cNvSpPr>
            <a:spLocks noGrp="1"/>
          </p:cNvSpPr>
          <p:nvPr>
            <p:ph type="sldNum" sz="quarter" idx="12"/>
          </p:nvPr>
        </p:nvSpPr>
        <p:spPr/>
        <p:txBody>
          <a:bodyPr/>
          <a:lstStyle/>
          <a:p>
            <a:fld id="{94759074-FD2C-4344-8997-BA6EDF992768}" type="slidenum">
              <a:rPr lang="en-US" smtClean="0"/>
              <a:pPr/>
              <a:t>10</a:t>
            </a:fld>
            <a:endParaRPr lang="en-US"/>
          </a:p>
        </p:txBody>
      </p:sp>
    </p:spTree>
    <p:extLst>
      <p:ext uri="{BB962C8B-B14F-4D97-AF65-F5344CB8AC3E}">
        <p14:creationId xmlns:p14="http://schemas.microsoft.com/office/powerpoint/2010/main" val="14993291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Role-Based Access Control</a:t>
            </a:r>
            <a:endParaRPr lang="en-US" dirty="0"/>
          </a:p>
        </p:txBody>
      </p:sp>
      <p:sp>
        <p:nvSpPr>
          <p:cNvPr id="3" name="Content Placeholder 2"/>
          <p:cNvSpPr>
            <a:spLocks noGrp="1"/>
          </p:cNvSpPr>
          <p:nvPr>
            <p:ph idx="1"/>
          </p:nvPr>
        </p:nvSpPr>
        <p:spPr>
          <a:xfrm>
            <a:off x="457200" y="1470969"/>
            <a:ext cx="8382000" cy="3981635"/>
          </a:xfrm>
        </p:spPr>
        <p:txBody>
          <a:bodyPr>
            <a:noAutofit/>
          </a:bodyPr>
          <a:lstStyle/>
          <a:p>
            <a:r>
              <a:rPr lang="en-US" sz="2400" dirty="0" smtClean="0"/>
              <a:t>The </a:t>
            </a:r>
            <a:r>
              <a:rPr lang="en-US" sz="2400" b="1" dirty="0" smtClean="0"/>
              <a:t>role-based access control (RBAC) </a:t>
            </a:r>
            <a:r>
              <a:rPr lang="en-US" sz="2400" dirty="0" smtClean="0"/>
              <a:t>model can be viewed as an evolution of the notion of group-based permissions in file systems. </a:t>
            </a:r>
            <a:endParaRPr lang="en-US" sz="2400" dirty="0" smtClean="0"/>
          </a:p>
          <a:p>
            <a:endParaRPr lang="en-US" sz="2400" dirty="0" smtClean="0"/>
          </a:p>
          <a:p>
            <a:r>
              <a:rPr lang="en-US" sz="2400" dirty="0" smtClean="0"/>
              <a:t>An RBAC system is defined with respect to an organization, such as company, a set of resources, such as documents, print services, and network services, and a set of users, such as employees, suppliers, and </a:t>
            </a:r>
            <a:r>
              <a:rPr lang="en-US" sz="2400" dirty="0" smtClean="0"/>
              <a:t>customers</a:t>
            </a:r>
          </a:p>
          <a:p>
            <a:endParaRPr lang="en-US" sz="2400" dirty="0" smtClean="0"/>
          </a:p>
          <a:p>
            <a:r>
              <a:rPr lang="en-US" sz="2400" dirty="0" smtClean="0"/>
              <a:t>Uses a subject’s role or task to grant or deny object access</a:t>
            </a:r>
          </a:p>
          <a:p>
            <a:pPr lvl="1"/>
            <a:r>
              <a:rPr lang="en-US" sz="2000" dirty="0" smtClean="0"/>
              <a:t>In </a:t>
            </a:r>
            <a:r>
              <a:rPr lang="en-US" sz="2000" dirty="0"/>
              <a:t>the role</a:t>
            </a:r>
            <a:r>
              <a:rPr lang="en-US" sz="2000" dirty="0" smtClean="0"/>
              <a:t>-</a:t>
            </a:r>
            <a:endParaRPr lang="en-US" sz="2000" dirty="0"/>
          </a:p>
        </p:txBody>
      </p:sp>
    </p:spTree>
    <p:extLst>
      <p:ext uri="{BB962C8B-B14F-4D97-AF65-F5344CB8AC3E}">
        <p14:creationId xmlns:p14="http://schemas.microsoft.com/office/powerpoint/2010/main" val="129575515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Visualizing Role Hierarchy</a:t>
            </a:r>
            <a:endParaRPr lang="it-IT" dirty="0"/>
          </a:p>
        </p:txBody>
      </p:sp>
      <p:sp>
        <p:nvSpPr>
          <p:cNvPr id="6" name="Segnaposto numero diapositiva 5"/>
          <p:cNvSpPr>
            <a:spLocks noGrp="1"/>
          </p:cNvSpPr>
          <p:nvPr>
            <p:ph type="sldNum" sz="quarter" idx="12"/>
          </p:nvPr>
        </p:nvSpPr>
        <p:spPr/>
        <p:txBody>
          <a:bodyPr/>
          <a:lstStyle/>
          <a:p>
            <a:fld id="{94759074-FD2C-4344-8997-BA6EDF992768}" type="slidenum">
              <a:rPr lang="en-US" smtClean="0"/>
              <a:pPr/>
              <a:t>12</a:t>
            </a:fld>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990599" y="1371600"/>
            <a:ext cx="7281989" cy="5257800"/>
          </a:xfrm>
          <a:prstGeom prst="rect">
            <a:avLst/>
          </a:prstGeom>
          <a:noFill/>
          <a:ln w="9525">
            <a:noFill/>
            <a:miter lim="800000"/>
            <a:headEnd/>
            <a:tailEnd/>
          </a:ln>
        </p:spPr>
      </p:pic>
    </p:spTree>
    <p:extLst>
      <p:ext uri="{BB962C8B-B14F-4D97-AF65-F5344CB8AC3E}">
        <p14:creationId xmlns:p14="http://schemas.microsoft.com/office/powerpoint/2010/main" val="2262505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E.g., The Orange Book</a:t>
            </a:r>
            <a:endParaRPr lang="en-US" dirty="0"/>
          </a:p>
        </p:txBody>
      </p:sp>
      <p:pic>
        <p:nvPicPr>
          <p:cNvPr id="4" name="Content Placeholder 3" descr="Orange-book-small.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027" r="-2463"/>
          <a:stretch/>
        </p:blipFill>
        <p:spPr>
          <a:xfrm>
            <a:off x="5139946" y="1600200"/>
            <a:ext cx="3546853" cy="4525963"/>
          </a:xfrm>
        </p:spPr>
      </p:pic>
      <p:sp>
        <p:nvSpPr>
          <p:cNvPr id="5" name="Content Placeholder 2"/>
          <p:cNvSpPr txBox="1">
            <a:spLocks/>
          </p:cNvSpPr>
          <p:nvPr/>
        </p:nvSpPr>
        <p:spPr>
          <a:xfrm>
            <a:off x="457200" y="1600200"/>
            <a:ext cx="488010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Trusted Computer System Evaluation Criteria (TCSEC)</a:t>
            </a:r>
          </a:p>
          <a:p>
            <a:pPr lvl="1"/>
            <a:r>
              <a:rPr lang="en-US" sz="2000" dirty="0" smtClean="0"/>
              <a:t>Division D: “minimal protection”</a:t>
            </a:r>
          </a:p>
          <a:p>
            <a:pPr lvl="1"/>
            <a:r>
              <a:rPr lang="en-US" sz="2000" dirty="0" smtClean="0"/>
              <a:t>Division C: “Discretionary protection”</a:t>
            </a:r>
          </a:p>
          <a:p>
            <a:pPr lvl="1"/>
            <a:r>
              <a:rPr lang="en-US" sz="2000" dirty="0" smtClean="0"/>
              <a:t>Division B: “Mandatory protection”</a:t>
            </a:r>
          </a:p>
          <a:p>
            <a:pPr lvl="1"/>
            <a:r>
              <a:rPr lang="en-US" sz="2000" dirty="0" smtClean="0"/>
              <a:t>Division A: “Verified protection”</a:t>
            </a:r>
          </a:p>
        </p:txBody>
      </p:sp>
    </p:spTree>
    <p:extLst>
      <p:ext uri="{BB962C8B-B14F-4D97-AF65-F5344CB8AC3E}">
        <p14:creationId xmlns:p14="http://schemas.microsoft.com/office/powerpoint/2010/main" val="1530481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4880107" cy="4525963"/>
          </a:xfrm>
        </p:spPr>
        <p:txBody>
          <a:bodyPr>
            <a:normAutofit/>
          </a:bodyPr>
          <a:lstStyle/>
          <a:p>
            <a:r>
              <a:rPr lang="en-US" dirty="0" smtClean="0"/>
              <a:t>Military </a:t>
            </a:r>
            <a:r>
              <a:rPr lang="en-US" dirty="0"/>
              <a:t>classifications of access rights for documents based on </a:t>
            </a:r>
            <a:r>
              <a:rPr lang="en-US" dirty="0" smtClean="0"/>
              <a:t>concepts</a:t>
            </a:r>
          </a:p>
          <a:p>
            <a:pPr lvl="1"/>
            <a:r>
              <a:rPr lang="en-US" dirty="0"/>
              <a:t>U</a:t>
            </a:r>
            <a:r>
              <a:rPr lang="en-US" dirty="0" smtClean="0"/>
              <a:t>nclassified </a:t>
            </a:r>
          </a:p>
          <a:p>
            <a:pPr lvl="1"/>
            <a:r>
              <a:rPr lang="en-US" dirty="0" smtClean="0"/>
              <a:t>Confidential</a:t>
            </a:r>
          </a:p>
          <a:p>
            <a:pPr lvl="1"/>
            <a:r>
              <a:rPr lang="en-US" dirty="0"/>
              <a:t>S</a:t>
            </a:r>
            <a:r>
              <a:rPr lang="en-US" dirty="0" smtClean="0"/>
              <a:t>ecret </a:t>
            </a:r>
          </a:p>
          <a:p>
            <a:pPr lvl="1"/>
            <a:r>
              <a:rPr lang="en-US" dirty="0"/>
              <a:t>T</a:t>
            </a:r>
            <a:r>
              <a:rPr lang="en-US" dirty="0" smtClean="0"/>
              <a:t>op secret</a:t>
            </a:r>
            <a:endParaRPr lang="en-US" dirty="0"/>
          </a:p>
          <a:p>
            <a:endParaRPr lang="en-US" dirty="0"/>
          </a:p>
        </p:txBody>
      </p:sp>
      <p:sp>
        <p:nvSpPr>
          <p:cNvPr id="2" name="Title 1"/>
          <p:cNvSpPr>
            <a:spLocks noGrp="1"/>
          </p:cNvSpPr>
          <p:nvPr>
            <p:ph type="title"/>
          </p:nvPr>
        </p:nvSpPr>
        <p:spPr/>
        <p:txBody>
          <a:bodyPr>
            <a:normAutofit/>
          </a:bodyPr>
          <a:lstStyle/>
          <a:p>
            <a:r>
              <a:rPr lang="en-US" sz="3600" dirty="0" smtClean="0"/>
              <a:t>Best </a:t>
            </a:r>
            <a:r>
              <a:rPr lang="en-US" sz="3600" dirty="0" smtClean="0"/>
              <a:t>Practices of Information Classification</a:t>
            </a:r>
            <a:endParaRPr lang="en-US" sz="3600" dirty="0"/>
          </a:p>
        </p:txBody>
      </p:sp>
      <p:pic>
        <p:nvPicPr>
          <p:cNvPr id="4" name="Picture 2"/>
          <p:cNvPicPr>
            <a:picLocks noChangeAspect="1" noChangeArrowheads="1"/>
          </p:cNvPicPr>
          <p:nvPr/>
        </p:nvPicPr>
        <p:blipFill>
          <a:blip r:embed="rId2" cstate="print"/>
          <a:srcRect/>
          <a:stretch>
            <a:fillRect/>
          </a:stretch>
        </p:blipFill>
        <p:spPr bwMode="auto">
          <a:xfrm>
            <a:off x="5467958" y="1600200"/>
            <a:ext cx="3218842" cy="4209796"/>
          </a:xfrm>
          <a:prstGeom prst="rect">
            <a:avLst/>
          </a:prstGeom>
          <a:ln>
            <a:noFill/>
          </a:ln>
          <a:effectLst>
            <a:softEdge rad="112500"/>
          </a:effectLst>
        </p:spPr>
      </p:pic>
      <p:sp>
        <p:nvSpPr>
          <p:cNvPr id="5" name="TextBox 4"/>
          <p:cNvSpPr txBox="1"/>
          <p:nvPr/>
        </p:nvSpPr>
        <p:spPr>
          <a:xfrm>
            <a:off x="6259518" y="5806155"/>
            <a:ext cx="2066591" cy="215444"/>
          </a:xfrm>
          <a:prstGeom prst="rect">
            <a:avLst/>
          </a:prstGeom>
          <a:noFill/>
        </p:spPr>
        <p:txBody>
          <a:bodyPr wrap="none" rtlCol="0">
            <a:spAutoFit/>
          </a:bodyPr>
          <a:lstStyle/>
          <a:p>
            <a:r>
              <a:rPr lang="en-US" sz="800" dirty="0" smtClean="0"/>
              <a:t>U.S. government image in the public domain.</a:t>
            </a:r>
            <a:endParaRPr lang="en-US" sz="800" dirty="0"/>
          </a:p>
        </p:txBody>
      </p:sp>
    </p:spTree>
    <p:extLst>
      <p:ext uri="{BB962C8B-B14F-4D97-AF65-F5344CB8AC3E}">
        <p14:creationId xmlns:p14="http://schemas.microsoft.com/office/powerpoint/2010/main" val="4178807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Cisco </a:t>
            </a:r>
            <a:r>
              <a:rPr lang="en-US" dirty="0" smtClean="0"/>
              <a:t>Best Practices</a:t>
            </a:r>
            <a:endParaRPr lang="en-US" dirty="0"/>
          </a:p>
        </p:txBody>
      </p:sp>
      <p:sp>
        <p:nvSpPr>
          <p:cNvPr id="3" name="Content Placeholder 2"/>
          <p:cNvSpPr>
            <a:spLocks noGrp="1"/>
          </p:cNvSpPr>
          <p:nvPr>
            <p:ph idx="1"/>
          </p:nvPr>
        </p:nvSpPr>
        <p:spPr/>
        <p:txBody>
          <a:bodyPr>
            <a:normAutofit/>
          </a:bodyPr>
          <a:lstStyle/>
          <a:p>
            <a:r>
              <a:rPr lang="en-US" sz="2400" dirty="0" smtClean="0"/>
              <a:t>Preparation</a:t>
            </a:r>
          </a:p>
          <a:p>
            <a:pPr lvl="1"/>
            <a:r>
              <a:rPr lang="en-US" sz="2000" dirty="0" smtClean="0"/>
              <a:t>Create Usage Policy Statement</a:t>
            </a:r>
          </a:p>
          <a:p>
            <a:pPr lvl="1"/>
            <a:r>
              <a:rPr lang="en-US" sz="2000" dirty="0" smtClean="0"/>
              <a:t>Conduct a Risk Analysis</a:t>
            </a:r>
          </a:p>
          <a:p>
            <a:pPr lvl="1"/>
            <a:r>
              <a:rPr lang="en-US" sz="2000" dirty="0" smtClean="0"/>
              <a:t>Establish a Security Team Structure</a:t>
            </a:r>
          </a:p>
          <a:p>
            <a:r>
              <a:rPr lang="en-US" sz="2400" dirty="0" smtClean="0"/>
              <a:t>Prevention</a:t>
            </a:r>
          </a:p>
          <a:p>
            <a:pPr lvl="1"/>
            <a:r>
              <a:rPr lang="en-US" sz="2000" dirty="0" smtClean="0"/>
              <a:t>Approving Security Changes</a:t>
            </a:r>
          </a:p>
          <a:p>
            <a:pPr lvl="1"/>
            <a:r>
              <a:rPr lang="en-US" sz="2000" dirty="0" smtClean="0"/>
              <a:t>Monitoring Security of Your Network</a:t>
            </a:r>
          </a:p>
          <a:p>
            <a:r>
              <a:rPr lang="en-US" sz="2400" dirty="0" smtClean="0"/>
              <a:t>Response</a:t>
            </a:r>
          </a:p>
          <a:p>
            <a:pPr lvl="1"/>
            <a:r>
              <a:rPr lang="en-US" sz="2000" dirty="0" smtClean="0"/>
              <a:t>Security Violations</a:t>
            </a:r>
          </a:p>
          <a:p>
            <a:pPr lvl="1"/>
            <a:r>
              <a:rPr lang="en-US" sz="2000" dirty="0" smtClean="0"/>
              <a:t>Restoration</a:t>
            </a:r>
          </a:p>
          <a:p>
            <a:pPr lvl="1"/>
            <a:r>
              <a:rPr lang="en-US" sz="2000" dirty="0" smtClean="0"/>
              <a:t>Review</a:t>
            </a:r>
          </a:p>
        </p:txBody>
      </p:sp>
      <p:pic>
        <p:nvPicPr>
          <p:cNvPr id="5" name="Picture 4" descr="www.cisco.com_application_pdf_paws_13601_secpo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0299" y="1595826"/>
            <a:ext cx="3403472" cy="453033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18924205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lumMod val="75000"/>
                    <a:lumOff val="25000"/>
                  </a:schemeClr>
                </a:solidFill>
              </a:rPr>
              <a:t>Example Threat and Policy</a:t>
            </a:r>
            <a:endParaRPr lang="en-US" dirty="0"/>
          </a:p>
        </p:txBody>
      </p:sp>
      <p:sp>
        <p:nvSpPr>
          <p:cNvPr id="3" name="Subtitle 2"/>
          <p:cNvSpPr>
            <a:spLocks noGrp="1"/>
          </p:cNvSpPr>
          <p:nvPr>
            <p:ph type="subTitle" idx="1"/>
          </p:nvPr>
        </p:nvSpPr>
        <p:spPr/>
        <p:txBody>
          <a:bodyPr/>
          <a:lstStyle/>
          <a:p>
            <a:r>
              <a:rPr lang="en-US" dirty="0" smtClean="0"/>
              <a:t>USB Storage</a:t>
            </a:r>
            <a:endParaRPr lang="en-US" dirty="0"/>
          </a:p>
        </p:txBody>
      </p:sp>
    </p:spTree>
    <p:extLst>
      <p:ext uri="{BB962C8B-B14F-4D97-AF65-F5344CB8AC3E}">
        <p14:creationId xmlns:p14="http://schemas.microsoft.com/office/powerpoint/2010/main" val="2903185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Lost USBs</a:t>
            </a:r>
            <a:endParaRPr lang="en-US" dirty="0"/>
          </a:p>
        </p:txBody>
      </p:sp>
      <p:sp>
        <p:nvSpPr>
          <p:cNvPr id="3" name="Segnaposto contenuto 2"/>
          <p:cNvSpPr>
            <a:spLocks noGrp="1"/>
          </p:cNvSpPr>
          <p:nvPr>
            <p:ph idx="1"/>
          </p:nvPr>
        </p:nvSpPr>
        <p:spPr>
          <a:xfrm>
            <a:off x="457200" y="1981200"/>
            <a:ext cx="3733800" cy="3581400"/>
          </a:xfrm>
        </p:spPr>
        <p:txBody>
          <a:bodyPr>
            <a:normAutofit fontScale="92500" lnSpcReduction="20000"/>
          </a:bodyPr>
          <a:lstStyle/>
          <a:p>
            <a:pPr>
              <a:lnSpc>
                <a:spcPct val="120000"/>
              </a:lnSpc>
            </a:pPr>
            <a:r>
              <a:rPr lang="en-US" dirty="0" smtClean="0"/>
              <a:t>Millions of USB flash drives are in use today worldwide and thousands are lost each day, according to one estimate</a:t>
            </a:r>
          </a:p>
        </p:txBody>
      </p:sp>
      <p:sp>
        <p:nvSpPr>
          <p:cNvPr id="6" name="Segnaposto numero diapositiva 5"/>
          <p:cNvSpPr>
            <a:spLocks noGrp="1"/>
          </p:cNvSpPr>
          <p:nvPr>
            <p:ph type="sldNum" sz="quarter" idx="12"/>
          </p:nvPr>
        </p:nvSpPr>
        <p:spPr/>
        <p:txBody>
          <a:bodyPr/>
          <a:lstStyle/>
          <a:p>
            <a:fld id="{94759074-FD2C-4344-8997-BA6EDF992768}" type="slidenum">
              <a:rPr lang="en-US" smtClean="0"/>
              <a:pPr/>
              <a:t>17</a:t>
            </a:fld>
            <a:endParaRPr lang="en-US"/>
          </a:p>
        </p:txBody>
      </p:sp>
      <p:pic>
        <p:nvPicPr>
          <p:cNvPr id="1026" name="Picture 2"/>
          <p:cNvPicPr>
            <a:picLocks noChangeAspect="1" noChangeArrowheads="1"/>
          </p:cNvPicPr>
          <p:nvPr/>
        </p:nvPicPr>
        <p:blipFill>
          <a:blip r:embed="rId2" cstate="print"/>
          <a:srcRect l="2097" r="1456"/>
          <a:stretch>
            <a:fillRect/>
          </a:stretch>
        </p:blipFill>
        <p:spPr bwMode="auto">
          <a:xfrm>
            <a:off x="4114800" y="1981200"/>
            <a:ext cx="4773038" cy="3581400"/>
          </a:xfrm>
          <a:prstGeom prst="rect">
            <a:avLst/>
          </a:prstGeom>
          <a:noFill/>
          <a:ln w="9525">
            <a:noFill/>
            <a:miter lim="800000"/>
            <a:headEnd/>
            <a:tailEnd/>
          </a:ln>
        </p:spPr>
      </p:pic>
    </p:spTree>
    <p:extLst>
      <p:ext uri="{BB962C8B-B14F-4D97-AF65-F5344CB8AC3E}">
        <p14:creationId xmlns:p14="http://schemas.microsoft.com/office/powerpoint/2010/main" val="283811631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Leakage by Lost Devices</a:t>
            </a:r>
            <a:endParaRPr lang="en-US" dirty="0"/>
          </a:p>
        </p:txBody>
      </p:sp>
      <p:pic>
        <p:nvPicPr>
          <p:cNvPr id="4" name="Content Placeholder 3" descr="usb_data_leakage.tiff"/>
          <p:cNvPicPr>
            <a:picLocks noGrp="1" noChangeAspect="1"/>
          </p:cNvPicPr>
          <p:nvPr>
            <p:ph idx="1"/>
          </p:nvPr>
        </p:nvPicPr>
        <p:blipFill>
          <a:blip r:embed="rId2">
            <a:extLst>
              <a:ext uri="{28A0092B-C50C-407E-A947-70E740481C1C}">
                <a14:useLocalDpi xmlns:a14="http://schemas.microsoft.com/office/drawing/2010/main" val="0"/>
              </a:ext>
            </a:extLst>
          </a:blip>
          <a:srcRect l="-3907" r="-3907"/>
          <a:stretch>
            <a:fillRect/>
          </a:stretch>
        </p:blipFill>
        <p:spPr>
          <a:xfrm>
            <a:off x="3192377" y="1600201"/>
            <a:ext cx="5082927" cy="2795414"/>
          </a:xfrm>
        </p:spPr>
      </p:pic>
      <p:pic>
        <p:nvPicPr>
          <p:cNvPr id="5" name="Picture 4" descr="us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00201"/>
            <a:ext cx="2540000" cy="1905000"/>
          </a:xfrm>
          <a:prstGeom prst="rect">
            <a:avLst/>
          </a:prstGeom>
        </p:spPr>
      </p:pic>
      <p:pic>
        <p:nvPicPr>
          <p:cNvPr id="3" name="Picture 2"/>
          <p:cNvPicPr>
            <a:picLocks noChangeAspect="1"/>
          </p:cNvPicPr>
          <p:nvPr/>
        </p:nvPicPr>
        <p:blipFill>
          <a:blip r:embed="rId4"/>
          <a:stretch>
            <a:fillRect/>
          </a:stretch>
        </p:blipFill>
        <p:spPr>
          <a:xfrm>
            <a:off x="225520" y="3767081"/>
            <a:ext cx="6995613" cy="3090919"/>
          </a:xfrm>
          <a:prstGeom prst="rect">
            <a:avLst/>
          </a:prstGeom>
        </p:spPr>
      </p:pic>
    </p:spTree>
    <p:extLst>
      <p:ext uri="{BB962C8B-B14F-4D97-AF65-F5344CB8AC3E}">
        <p14:creationId xmlns:p14="http://schemas.microsoft.com/office/powerpoint/2010/main" val="149105272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Glue it?</a:t>
            </a:r>
            <a:endParaRPr lang="en-US" dirty="0"/>
          </a:p>
        </p:txBody>
      </p:sp>
      <p:pic>
        <p:nvPicPr>
          <p:cNvPr id="4" name="Content Placeholder 3" descr="glub_usb.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1841"/>
          <a:stretch/>
        </p:blipFill>
        <p:spPr>
          <a:xfrm>
            <a:off x="457200" y="1600200"/>
            <a:ext cx="4269090" cy="3605669"/>
          </a:xfrm>
        </p:spPr>
      </p:pic>
      <p:pic>
        <p:nvPicPr>
          <p:cNvPr id="5" name="Picture 4" descr="2173106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600200"/>
            <a:ext cx="3810000" cy="3810000"/>
          </a:xfrm>
          <a:prstGeom prst="rect">
            <a:avLst/>
          </a:prstGeom>
        </p:spPr>
      </p:pic>
    </p:spTree>
    <p:extLst>
      <p:ext uri="{BB962C8B-B14F-4D97-AF65-F5344CB8AC3E}">
        <p14:creationId xmlns:p14="http://schemas.microsoft.com/office/powerpoint/2010/main" val="42818929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using ACLs</a:t>
            </a:r>
            <a:endParaRPr lang="en-US" dirty="0"/>
          </a:p>
        </p:txBody>
      </p:sp>
      <p:sp>
        <p:nvSpPr>
          <p:cNvPr id="14" name="Content Placeholder 13"/>
          <p:cNvSpPr>
            <a:spLocks noGrp="1"/>
          </p:cNvSpPr>
          <p:nvPr>
            <p:ph idx="1"/>
          </p:nvPr>
        </p:nvSpPr>
        <p:spPr/>
        <p:txBody>
          <a:bodyPr>
            <a:normAutofit fontScale="85000" lnSpcReduction="2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Subject </a:t>
            </a:r>
            <a:r>
              <a:rPr lang="en-US" dirty="0"/>
              <a:t>= (user, program</a:t>
            </a:r>
            <a:r>
              <a:rPr lang="en-US" dirty="0" smtClean="0"/>
              <a:t>)</a:t>
            </a:r>
            <a:endParaRPr lang="en-US" dirty="0"/>
          </a:p>
          <a:p>
            <a:pPr marL="0" indent="0">
              <a:buNone/>
            </a:pPr>
            <a:r>
              <a:rPr lang="en-US" dirty="0"/>
              <a:t>Verb = action</a:t>
            </a:r>
          </a:p>
          <a:p>
            <a:pPr marL="0" indent="0">
              <a:buNone/>
            </a:pPr>
            <a:r>
              <a:rPr lang="en-US" dirty="0"/>
              <a:t>Object = </a:t>
            </a:r>
            <a:r>
              <a:rPr lang="en-US" dirty="0" smtClean="0"/>
              <a:t>resources</a:t>
            </a:r>
            <a:endParaRPr lang="en-US" dirty="0"/>
          </a:p>
          <a:p>
            <a:pPr marL="0" indent="0">
              <a:buNone/>
            </a:pPr>
            <a:endParaRPr lang="en-US" dirty="0"/>
          </a:p>
          <a:p>
            <a:pPr marL="0" indent="0">
              <a:buNone/>
            </a:pPr>
            <a:endParaRPr lang="en-US" dirty="0"/>
          </a:p>
          <a:p>
            <a:pPr marL="0" indent="0">
              <a:buNone/>
            </a:pPr>
            <a:r>
              <a:rPr lang="en-US" dirty="0" smtClean="0"/>
              <a:t>Policy specifies (subject, verb, object) triples</a:t>
            </a:r>
            <a:endParaRPr lang="en-US" dirty="0"/>
          </a:p>
        </p:txBody>
      </p:sp>
      <p:sp>
        <p:nvSpPr>
          <p:cNvPr id="4" name="Rounded Rectangle 3"/>
          <p:cNvSpPr/>
          <p:nvPr/>
        </p:nvSpPr>
        <p:spPr>
          <a:xfrm>
            <a:off x="1257300" y="1676400"/>
            <a:ext cx="2540000" cy="68580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(User, program)</a:t>
            </a:r>
          </a:p>
        </p:txBody>
      </p:sp>
      <p:cxnSp>
        <p:nvCxnSpPr>
          <p:cNvPr id="6" name="Straight Arrow Connector 5"/>
          <p:cNvCxnSpPr>
            <a:stCxn id="4" idx="3"/>
            <a:endCxn id="7" idx="1"/>
          </p:cNvCxnSpPr>
          <p:nvPr/>
        </p:nvCxnSpPr>
        <p:spPr>
          <a:xfrm>
            <a:off x="3797300" y="2019300"/>
            <a:ext cx="717550" cy="10390"/>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7" name="Rounded Rectangle 6"/>
          <p:cNvSpPr/>
          <p:nvPr/>
        </p:nvSpPr>
        <p:spPr>
          <a:xfrm>
            <a:off x="4514850" y="1686790"/>
            <a:ext cx="1524000" cy="68580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Monitor</a:t>
            </a:r>
          </a:p>
        </p:txBody>
      </p:sp>
      <p:cxnSp>
        <p:nvCxnSpPr>
          <p:cNvPr id="8" name="Straight Arrow Connector 7"/>
          <p:cNvCxnSpPr/>
          <p:nvPr/>
        </p:nvCxnSpPr>
        <p:spPr>
          <a:xfrm>
            <a:off x="5715000" y="2019303"/>
            <a:ext cx="685800" cy="0"/>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9" name="Rounded Rectangle 8"/>
          <p:cNvSpPr/>
          <p:nvPr/>
        </p:nvSpPr>
        <p:spPr>
          <a:xfrm>
            <a:off x="6400800" y="1686793"/>
            <a:ext cx="1524000" cy="68580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Resource</a:t>
            </a:r>
          </a:p>
        </p:txBody>
      </p:sp>
      <p:cxnSp>
        <p:nvCxnSpPr>
          <p:cNvPr id="10" name="Straight Arrow Connector 9"/>
          <p:cNvCxnSpPr>
            <a:stCxn id="11" idx="0"/>
            <a:endCxn id="7" idx="2"/>
          </p:cNvCxnSpPr>
          <p:nvPr/>
        </p:nvCxnSpPr>
        <p:spPr>
          <a:xfrm flipV="1">
            <a:off x="5276850" y="2372590"/>
            <a:ext cx="0" cy="803565"/>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11" name="Rounded Rectangle 10"/>
          <p:cNvSpPr/>
          <p:nvPr/>
        </p:nvSpPr>
        <p:spPr>
          <a:xfrm>
            <a:off x="4514850" y="3176155"/>
            <a:ext cx="1524000" cy="68580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Policy</a:t>
            </a:r>
          </a:p>
        </p:txBody>
      </p:sp>
      <p:sp>
        <p:nvSpPr>
          <p:cNvPr id="16" name="TextBox 15"/>
          <p:cNvSpPr txBox="1"/>
          <p:nvPr/>
        </p:nvSpPr>
        <p:spPr>
          <a:xfrm>
            <a:off x="3505200" y="2438400"/>
            <a:ext cx="1138803" cy="461665"/>
          </a:xfrm>
          <a:prstGeom prst="rect">
            <a:avLst/>
          </a:prstGeom>
          <a:noFill/>
        </p:spPr>
        <p:txBody>
          <a:bodyPr wrap="none" rtlCol="0">
            <a:spAutoFit/>
          </a:bodyPr>
          <a:lstStyle/>
          <a:p>
            <a:r>
              <a:rPr lang="en-US" sz="2400" dirty="0">
                <a:latin typeface="Lucida Sans" panose="020B0602030504020204" pitchFamily="34" charset="0"/>
              </a:rPr>
              <a:t>Action</a:t>
            </a:r>
          </a:p>
        </p:txBody>
      </p:sp>
    </p:spTree>
    <p:extLst>
      <p:ext uri="{BB962C8B-B14F-4D97-AF65-F5344CB8AC3E}">
        <p14:creationId xmlns:p14="http://schemas.microsoft.com/office/powerpoint/2010/main" val="3486343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Fine it</a:t>
            </a:r>
            <a:r>
              <a:rPr lang="zh-CN" altLang="en-US" dirty="0" smtClean="0"/>
              <a:t>？</a:t>
            </a:r>
            <a:endParaRPr lang="en-US" dirty="0"/>
          </a:p>
        </p:txBody>
      </p:sp>
      <p:pic>
        <p:nvPicPr>
          <p:cNvPr id="4" name="Content Placeholder 3" descr="usb_fine.tiff"/>
          <p:cNvPicPr>
            <a:picLocks noGrp="1" noChangeAspect="1"/>
          </p:cNvPicPr>
          <p:nvPr>
            <p:ph idx="1"/>
          </p:nvPr>
        </p:nvPicPr>
        <p:blipFill rotWithShape="1">
          <a:blip r:embed="rId2">
            <a:extLst>
              <a:ext uri="{28A0092B-C50C-407E-A947-70E740481C1C}">
                <a14:useLocalDpi xmlns:a14="http://schemas.microsoft.com/office/drawing/2010/main" val="0"/>
              </a:ext>
            </a:extLst>
          </a:blip>
          <a:srcRect t="-1475" b="-1661"/>
          <a:stretch/>
        </p:blipFill>
        <p:spPr>
          <a:xfrm>
            <a:off x="161668" y="1884164"/>
            <a:ext cx="8525132" cy="3267497"/>
          </a:xfrm>
        </p:spPr>
      </p:pic>
    </p:spTree>
    <p:extLst>
      <p:ext uri="{BB962C8B-B14F-4D97-AF65-F5344CB8AC3E}">
        <p14:creationId xmlns:p14="http://schemas.microsoft.com/office/powerpoint/2010/main" val="103936349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lumMod val="75000"/>
                    <a:lumOff val="25000"/>
                  </a:schemeClr>
                </a:solidFill>
              </a:rPr>
              <a:t>Example Threat and Policy</a:t>
            </a:r>
            <a:endParaRPr lang="en-US" dirty="0"/>
          </a:p>
        </p:txBody>
      </p:sp>
      <p:sp>
        <p:nvSpPr>
          <p:cNvPr id="3" name="Subtitle 2"/>
          <p:cNvSpPr>
            <a:spLocks noGrp="1"/>
          </p:cNvSpPr>
          <p:nvPr>
            <p:ph type="subTitle" idx="1"/>
          </p:nvPr>
        </p:nvSpPr>
        <p:spPr/>
        <p:txBody>
          <a:bodyPr/>
          <a:lstStyle/>
          <a:p>
            <a:r>
              <a:rPr lang="en-US" dirty="0" smtClean="0"/>
              <a:t>Laptops</a:t>
            </a:r>
            <a:endParaRPr lang="en-US" dirty="0"/>
          </a:p>
        </p:txBody>
      </p:sp>
    </p:spTree>
    <p:extLst>
      <p:ext uri="{BB962C8B-B14F-4D97-AF65-F5344CB8AC3E}">
        <p14:creationId xmlns:p14="http://schemas.microsoft.com/office/powerpoint/2010/main" val="1817453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Lost Laptops</a:t>
            </a:r>
            <a:endParaRPr lang="en-US"/>
          </a:p>
        </p:txBody>
      </p:sp>
      <p:sp>
        <p:nvSpPr>
          <p:cNvPr id="3" name="Content Placeholder 2"/>
          <p:cNvSpPr>
            <a:spLocks noGrp="1"/>
          </p:cNvSpPr>
          <p:nvPr>
            <p:ph idx="1"/>
          </p:nvPr>
        </p:nvSpPr>
        <p:spPr>
          <a:xfrm>
            <a:off x="457200" y="1447800"/>
            <a:ext cx="8229600" cy="4495800"/>
          </a:xfrm>
        </p:spPr>
        <p:txBody>
          <a:bodyPr>
            <a:normAutofit fontScale="77500" lnSpcReduction="20000"/>
          </a:bodyPr>
          <a:lstStyle/>
          <a:p>
            <a:pPr>
              <a:lnSpc>
                <a:spcPct val="110000"/>
              </a:lnSpc>
            </a:pPr>
            <a:r>
              <a:rPr lang="en-US" dirty="0" smtClean="0"/>
              <a:t>Lost and stolen laptops are a common occurrence</a:t>
            </a:r>
          </a:p>
          <a:p>
            <a:pPr lvl="1">
              <a:lnSpc>
                <a:spcPct val="110000"/>
              </a:lnSpc>
            </a:pPr>
            <a:r>
              <a:rPr lang="en-US" dirty="0" smtClean="0"/>
              <a:t>Estimated occurrences in US airports every week: 12,000</a:t>
            </a:r>
          </a:p>
          <a:p>
            <a:pPr>
              <a:lnSpc>
                <a:spcPct val="110000"/>
              </a:lnSpc>
            </a:pPr>
            <a:r>
              <a:rPr lang="en-US" dirty="0" smtClean="0"/>
              <a:t>Average cost of a lost laptop for a corporation is $50K</a:t>
            </a:r>
          </a:p>
          <a:p>
            <a:pPr lvl="1">
              <a:lnSpc>
                <a:spcPct val="110000"/>
              </a:lnSpc>
            </a:pPr>
            <a:r>
              <a:rPr lang="en-US" dirty="0" smtClean="0"/>
              <a:t>Costs include data breach, intellectual property loss, forensics, lost productivity, legal and regulatory expenses</a:t>
            </a:r>
          </a:p>
          <a:p>
            <a:pPr lvl="1">
              <a:lnSpc>
                <a:spcPct val="110000"/>
              </a:lnSpc>
            </a:pPr>
            <a:r>
              <a:rPr lang="en-US" dirty="0" smtClean="0">
                <a:solidFill>
                  <a:schemeClr val="accent6"/>
                </a:solidFill>
              </a:rPr>
              <a:t>Data breach</a:t>
            </a:r>
            <a:r>
              <a:rPr lang="en-US" dirty="0" smtClean="0"/>
              <a:t> much more serious than hardware loss</a:t>
            </a:r>
          </a:p>
          <a:p>
            <a:pPr>
              <a:lnSpc>
                <a:spcPct val="110000"/>
              </a:lnSpc>
            </a:pPr>
            <a:r>
              <a:rPr lang="en-US" dirty="0" smtClean="0"/>
              <a:t>Data breach cost estimated at $200 per customer record</a:t>
            </a:r>
          </a:p>
          <a:p>
            <a:pPr lvl="1">
              <a:lnSpc>
                <a:spcPct val="110000"/>
              </a:lnSpc>
            </a:pPr>
            <a:r>
              <a:rPr lang="en-US" dirty="0" smtClean="0"/>
              <a:t>Direct costs include discovery, notification and response</a:t>
            </a:r>
          </a:p>
          <a:p>
            <a:pPr lvl="1">
              <a:lnSpc>
                <a:spcPct val="110000"/>
              </a:lnSpc>
            </a:pPr>
            <a:r>
              <a:rPr lang="en-US" dirty="0" smtClean="0"/>
              <a:t>Indirect costs include customer turnover (higher loss and lower acquisition)</a:t>
            </a:r>
          </a:p>
          <a:p>
            <a:pPr>
              <a:lnSpc>
                <a:spcPct val="110000"/>
              </a:lnSpc>
            </a:pPr>
            <a:r>
              <a:rPr lang="en-US" dirty="0" smtClean="0"/>
              <a:t>Data can also be copied while laptop is unattended</a:t>
            </a:r>
            <a:endParaRPr lang="en-US" dirty="0"/>
          </a:p>
        </p:txBody>
      </p:sp>
      <p:sp>
        <p:nvSpPr>
          <p:cNvPr id="5" name="Slide Number Placeholder 4"/>
          <p:cNvSpPr>
            <a:spLocks noGrp="1"/>
          </p:cNvSpPr>
          <p:nvPr>
            <p:ph type="sldNum" sz="quarter" idx="12"/>
          </p:nvPr>
        </p:nvSpPr>
        <p:spPr/>
        <p:txBody>
          <a:bodyPr/>
          <a:lstStyle/>
          <a:p>
            <a:fld id="{94759074-FD2C-4344-8997-BA6EDF992768}" type="slidenum">
              <a:rPr lang="en-US" smtClean="0"/>
              <a:pPr/>
              <a:t>22</a:t>
            </a:fld>
            <a:endParaRPr lang="en-US"/>
          </a:p>
        </p:txBody>
      </p:sp>
      <p:sp>
        <p:nvSpPr>
          <p:cNvPr id="7" name="TextBox 6"/>
          <p:cNvSpPr txBox="1"/>
          <p:nvPr/>
        </p:nvSpPr>
        <p:spPr>
          <a:xfrm>
            <a:off x="614018" y="6085842"/>
            <a:ext cx="5016843" cy="246221"/>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000" dirty="0" smtClean="0">
                <a:hlinkClick r:id="rId2"/>
              </a:rPr>
              <a:t>Ponemon Institute. Research Studies &amp; White Papers: Security</a:t>
            </a:r>
            <a:endParaRPr lang="en-US" sz="1000" dirty="0"/>
          </a:p>
        </p:txBody>
      </p:sp>
    </p:spTree>
    <p:extLst>
      <p:ext uri="{BB962C8B-B14F-4D97-AF65-F5344CB8AC3E}">
        <p14:creationId xmlns:p14="http://schemas.microsoft.com/office/powerpoint/2010/main" val="289051009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Device to Data – Encryption</a:t>
            </a:r>
            <a:endParaRPr lang="en-US" dirty="0"/>
          </a:p>
        </p:txBody>
      </p:sp>
      <p:sp>
        <p:nvSpPr>
          <p:cNvPr id="3" name="Content Placeholder 2"/>
          <p:cNvSpPr>
            <a:spLocks noGrp="1"/>
          </p:cNvSpPr>
          <p:nvPr>
            <p:ph idx="1"/>
          </p:nvPr>
        </p:nvSpPr>
        <p:spPr/>
        <p:txBody>
          <a:bodyPr/>
          <a:lstStyle/>
          <a:p>
            <a:r>
              <a:rPr lang="en-GB" dirty="0">
                <a:cs typeface="Arial" charset="0"/>
              </a:rPr>
              <a:t>In a perfect world, we would not store sensitive data on portable devices</a:t>
            </a:r>
          </a:p>
          <a:p>
            <a:pPr lvl="1"/>
            <a:r>
              <a:rPr lang="en-GB" sz="2400" dirty="0">
                <a:cs typeface="Arial" charset="0"/>
              </a:rPr>
              <a:t>All sensitive data should be held on secure servers.  </a:t>
            </a:r>
          </a:p>
          <a:p>
            <a:pPr lvl="1"/>
            <a:r>
              <a:rPr lang="en-GB" sz="2400" dirty="0">
                <a:cs typeface="Arial" charset="0"/>
              </a:rPr>
              <a:t>Unfortunately, this approach is not always practical</a:t>
            </a:r>
            <a:r>
              <a:rPr lang="en-GB" sz="2400" dirty="0" smtClean="0">
                <a:cs typeface="Arial" charset="0"/>
              </a:rPr>
              <a:t>.</a:t>
            </a:r>
          </a:p>
          <a:p>
            <a:pPr lvl="1"/>
            <a:endParaRPr lang="en-US" dirty="0" smtClean="0"/>
          </a:p>
          <a:p>
            <a:r>
              <a:rPr lang="en-US" dirty="0" smtClean="0"/>
              <a:t>Keep the benefit of using portable </a:t>
            </a:r>
            <a:r>
              <a:rPr lang="en-US" dirty="0" smtClean="0"/>
              <a:t>devices</a:t>
            </a:r>
          </a:p>
          <a:p>
            <a:endParaRPr lang="en-US" dirty="0" smtClean="0"/>
          </a:p>
          <a:p>
            <a:r>
              <a:rPr lang="en-US" dirty="0" smtClean="0"/>
              <a:t>Reduce the risk of data leakage by encryption</a:t>
            </a:r>
            <a:endParaRPr lang="en-US" dirty="0"/>
          </a:p>
        </p:txBody>
      </p:sp>
    </p:spTree>
    <p:extLst>
      <p:ext uri="{BB962C8B-B14F-4D97-AF65-F5344CB8AC3E}">
        <p14:creationId xmlns:p14="http://schemas.microsoft.com/office/powerpoint/2010/main" val="199046404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Encrypted File Systems</a:t>
            </a:r>
            <a:endParaRPr lang="en-US" dirty="0"/>
          </a:p>
        </p:txBody>
      </p:sp>
      <p:sp>
        <p:nvSpPr>
          <p:cNvPr id="3" name="Content Placeholder 2"/>
          <p:cNvSpPr>
            <a:spLocks noGrp="1"/>
          </p:cNvSpPr>
          <p:nvPr>
            <p:ph idx="1"/>
          </p:nvPr>
        </p:nvSpPr>
        <p:spPr/>
        <p:txBody>
          <a:bodyPr/>
          <a:lstStyle/>
          <a:p>
            <a:r>
              <a:rPr lang="en-US"/>
              <a:t>D</a:t>
            </a:r>
            <a:r>
              <a:rPr lang="en-US" smtClean="0"/>
              <a:t>isk encryption</a:t>
            </a:r>
          </a:p>
          <a:p>
            <a:pPr lvl="1"/>
            <a:r>
              <a:rPr lang="en-US" smtClean="0"/>
              <a:t>Block-level encryption</a:t>
            </a:r>
          </a:p>
          <a:p>
            <a:pPr lvl="1"/>
            <a:r>
              <a:rPr lang="en-US" smtClean="0"/>
              <a:t>Encryption of physical or logical drive</a:t>
            </a:r>
          </a:p>
          <a:p>
            <a:pPr lvl="1"/>
            <a:r>
              <a:rPr lang="en-US" smtClean="0">
                <a:solidFill>
                  <a:schemeClr val="accent6"/>
                </a:solidFill>
              </a:rPr>
              <a:t>BitLocker</a:t>
            </a:r>
            <a:r>
              <a:rPr lang="en-US" smtClean="0"/>
              <a:t> in Windows Vista and 7</a:t>
            </a:r>
          </a:p>
          <a:p>
            <a:pPr lvl="1"/>
            <a:r>
              <a:rPr lang="en-US" err="1" smtClean="0">
                <a:solidFill>
                  <a:schemeClr val="accent6"/>
                </a:solidFill>
              </a:rPr>
              <a:t>TrueCrypt</a:t>
            </a:r>
            <a:r>
              <a:rPr lang="en-US" smtClean="0"/>
              <a:t> open source software</a:t>
            </a:r>
          </a:p>
          <a:p>
            <a:r>
              <a:rPr lang="en-US" smtClean="0"/>
              <a:t>File system encryption</a:t>
            </a:r>
          </a:p>
          <a:p>
            <a:pPr lvl="1"/>
            <a:r>
              <a:rPr lang="en-US" smtClean="0"/>
              <a:t>File-level encryption</a:t>
            </a:r>
          </a:p>
          <a:p>
            <a:pPr lvl="1"/>
            <a:r>
              <a:rPr lang="en-US" smtClean="0">
                <a:solidFill>
                  <a:schemeClr val="accent6"/>
                </a:solidFill>
              </a:rPr>
              <a:t>Encrypting File System</a:t>
            </a:r>
            <a:r>
              <a:rPr lang="en-US" smtClean="0"/>
              <a:t> (EFS) in Windows</a:t>
            </a:r>
          </a:p>
          <a:p>
            <a:pPr lvl="1"/>
            <a:endParaRPr lang="en-US" smtClean="0"/>
          </a:p>
          <a:p>
            <a:endParaRPr lang="en-US"/>
          </a:p>
        </p:txBody>
      </p:sp>
      <p:sp>
        <p:nvSpPr>
          <p:cNvPr id="6" name="Slide Number Placeholder 5"/>
          <p:cNvSpPr>
            <a:spLocks noGrp="1"/>
          </p:cNvSpPr>
          <p:nvPr>
            <p:ph type="sldNum" sz="quarter" idx="12"/>
          </p:nvPr>
        </p:nvSpPr>
        <p:spPr/>
        <p:txBody>
          <a:bodyPr/>
          <a:lstStyle/>
          <a:p>
            <a:fld id="{94759074-FD2C-4344-8997-BA6EDF992768}" type="slidenum">
              <a:rPr lang="en-US" smtClean="0"/>
              <a:pPr/>
              <a:t>24</a:t>
            </a:fld>
            <a:endParaRPr lang="en-US"/>
          </a:p>
        </p:txBody>
      </p:sp>
    </p:spTree>
    <p:extLst>
      <p:ext uri="{BB962C8B-B14F-4D97-AF65-F5344CB8AC3E}">
        <p14:creationId xmlns:p14="http://schemas.microsoft.com/office/powerpoint/2010/main" val="307988666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lumMod val="75000"/>
                    <a:lumOff val="25000"/>
                  </a:schemeClr>
                </a:solidFill>
              </a:rPr>
              <a:t>Common Policy: </a:t>
            </a:r>
            <a:br>
              <a:rPr lang="en-US" dirty="0" smtClean="0">
                <a:solidFill>
                  <a:schemeClr val="tx1">
                    <a:lumMod val="75000"/>
                    <a:lumOff val="25000"/>
                  </a:schemeClr>
                </a:solidFill>
              </a:rPr>
            </a:br>
            <a:r>
              <a:rPr lang="en-US" dirty="0" smtClean="0">
                <a:solidFill>
                  <a:schemeClr val="tx1">
                    <a:lumMod val="75000"/>
                    <a:lumOff val="25000"/>
                  </a:schemeClr>
                </a:solidFill>
              </a:rPr>
              <a:t>Confinement/Isolation</a:t>
            </a:r>
            <a:endParaRPr lang="en-US" dirty="0"/>
          </a:p>
        </p:txBody>
      </p:sp>
      <p:sp>
        <p:nvSpPr>
          <p:cNvPr id="4" name="Content Placeholder 3"/>
          <p:cNvSpPr>
            <a:spLocks noGrp="1"/>
          </p:cNvSpPr>
          <p:nvPr>
            <p:ph idx="1"/>
          </p:nvPr>
        </p:nvSpPr>
        <p:spPr/>
        <p:txBody>
          <a:bodyPr/>
          <a:lstStyle/>
          <a:p>
            <a:r>
              <a:rPr lang="en-US" dirty="0" smtClean="0"/>
              <a:t>Ensure a misbehaving application does not harm the rest of the system</a:t>
            </a:r>
          </a:p>
          <a:p>
            <a:endParaRPr lang="en-US" dirty="0"/>
          </a:p>
          <a:p>
            <a:r>
              <a:rPr lang="en-US" dirty="0" smtClean="0"/>
              <a:t>Example: Untrusted code</a:t>
            </a:r>
          </a:p>
          <a:p>
            <a:endParaRPr lang="en-US" dirty="0"/>
          </a:p>
          <a:p>
            <a:r>
              <a:rPr lang="en-US" dirty="0" smtClean="0"/>
              <a:t>Many ways to implement…</a:t>
            </a:r>
            <a:endParaRPr lang="en-US" dirty="0"/>
          </a:p>
        </p:txBody>
      </p:sp>
    </p:spTree>
    <p:extLst>
      <p:ext uri="{BB962C8B-B14F-4D97-AF65-F5344CB8AC3E}">
        <p14:creationId xmlns:p14="http://schemas.microsoft.com/office/powerpoint/2010/main" val="386350277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50800"/>
            <a:ext cx="8229600" cy="1143000"/>
          </a:xfrm>
        </p:spPr>
        <p:txBody>
          <a:bodyPr/>
          <a:lstStyle/>
          <a:p>
            <a:r>
              <a:rPr lang="en-US" sz="4400" dirty="0">
                <a:latin typeface="Tahoma" charset="0"/>
              </a:rPr>
              <a:t>Running </a:t>
            </a:r>
            <a:r>
              <a:rPr lang="en-US" sz="4400" dirty="0" smtClean="0">
                <a:latin typeface="Tahoma" charset="0"/>
              </a:rPr>
              <a:t>Untrusted </a:t>
            </a:r>
            <a:r>
              <a:rPr lang="en-US" dirty="0">
                <a:latin typeface="Tahoma" charset="0"/>
              </a:rPr>
              <a:t>C</a:t>
            </a:r>
            <a:r>
              <a:rPr lang="en-US" sz="4400" dirty="0" smtClean="0">
                <a:latin typeface="Tahoma" charset="0"/>
              </a:rPr>
              <a:t>ode</a:t>
            </a:r>
            <a:endParaRPr lang="en-US" sz="4400" dirty="0">
              <a:latin typeface="Tahoma" charset="0"/>
            </a:endParaRPr>
          </a:p>
        </p:txBody>
      </p:sp>
      <p:sp>
        <p:nvSpPr>
          <p:cNvPr id="17411" name="Rectangle 3" descr="Rectangle: Click to edit Master text styles&#10;Second level&#10;Third level&#10;Fourth level&#10;Fifth level"/>
          <p:cNvSpPr>
            <a:spLocks noGrp="1" noChangeArrowheads="1"/>
          </p:cNvSpPr>
          <p:nvPr>
            <p:ph type="body" idx="1"/>
          </p:nvPr>
        </p:nvSpPr>
        <p:spPr>
          <a:xfrm>
            <a:off x="457200" y="1371600"/>
            <a:ext cx="8382000" cy="5334000"/>
          </a:xfrm>
        </p:spPr>
        <p:txBody>
          <a:bodyPr>
            <a:normAutofit/>
          </a:bodyPr>
          <a:lstStyle/>
          <a:p>
            <a:pPr marL="0" indent="0">
              <a:buNone/>
            </a:pPr>
            <a:r>
              <a:rPr lang="en-US" sz="2800" dirty="0">
                <a:latin typeface="Tahoma" charset="0"/>
              </a:rPr>
              <a:t>We often need to run buggy/</a:t>
            </a:r>
            <a:r>
              <a:rPr lang="en-US" sz="2800" dirty="0" err="1">
                <a:latin typeface="Tahoma" charset="0"/>
              </a:rPr>
              <a:t>unstrusted</a:t>
            </a:r>
            <a:r>
              <a:rPr lang="en-US" sz="2800" dirty="0">
                <a:latin typeface="Tahoma" charset="0"/>
              </a:rPr>
              <a:t> code:</a:t>
            </a:r>
          </a:p>
          <a:p>
            <a:pPr lvl="1">
              <a:lnSpc>
                <a:spcPct val="160000"/>
              </a:lnSpc>
            </a:pPr>
            <a:r>
              <a:rPr lang="en-US" sz="2400" dirty="0">
                <a:latin typeface="Tahoma" charset="0"/>
                <a:ea typeface="ＭＳ Ｐゴシック" charset="0"/>
              </a:rPr>
              <a:t>programs from untrusted Internet sites:</a:t>
            </a:r>
          </a:p>
          <a:p>
            <a:pPr lvl="2">
              <a:lnSpc>
                <a:spcPct val="120000"/>
              </a:lnSpc>
            </a:pPr>
            <a:r>
              <a:rPr lang="en-US" sz="2200" dirty="0" smtClean="0">
                <a:latin typeface="Tahoma" charset="0"/>
                <a:ea typeface="ＭＳ Ｐゴシック" charset="0"/>
              </a:rPr>
              <a:t>Apps, </a:t>
            </a:r>
            <a:r>
              <a:rPr lang="en-US" sz="2200" dirty="0" smtClean="0">
                <a:latin typeface="Tahoma" charset="0"/>
                <a:ea typeface="ＭＳ Ｐゴシック" charset="0"/>
              </a:rPr>
              <a:t>extensions, </a:t>
            </a:r>
            <a:r>
              <a:rPr lang="en-US" sz="2200" dirty="0" smtClean="0">
                <a:latin typeface="Tahoma" charset="0"/>
                <a:ea typeface="ＭＳ Ｐゴシック" charset="0"/>
              </a:rPr>
              <a:t>plug</a:t>
            </a:r>
            <a:r>
              <a:rPr lang="en-US" sz="2200" dirty="0" smtClean="0">
                <a:latin typeface="Tahoma" charset="0"/>
                <a:ea typeface="ＭＳ Ｐゴシック" charset="0"/>
              </a:rPr>
              <a:t>-ins, </a:t>
            </a:r>
            <a:r>
              <a:rPr lang="en-US" sz="2200" dirty="0" smtClean="0">
                <a:latin typeface="Tahoma" charset="0"/>
                <a:ea typeface="ＭＳ Ｐゴシック" charset="0"/>
              </a:rPr>
              <a:t>codecs </a:t>
            </a:r>
            <a:r>
              <a:rPr lang="en-US" sz="2200" dirty="0">
                <a:latin typeface="Tahoma" charset="0"/>
                <a:ea typeface="ＭＳ Ｐゴシック" charset="0"/>
              </a:rPr>
              <a:t>for media player</a:t>
            </a:r>
          </a:p>
          <a:p>
            <a:pPr lvl="1">
              <a:lnSpc>
                <a:spcPct val="160000"/>
              </a:lnSpc>
            </a:pPr>
            <a:r>
              <a:rPr lang="en-US" sz="2400" dirty="0">
                <a:latin typeface="Tahoma" charset="0"/>
                <a:ea typeface="ＭＳ Ｐゴシック" charset="0"/>
              </a:rPr>
              <a:t>e</a:t>
            </a:r>
            <a:r>
              <a:rPr lang="en-US" sz="2400" dirty="0" smtClean="0">
                <a:latin typeface="Tahoma" charset="0"/>
                <a:ea typeface="ＭＳ Ｐゴシック" charset="0"/>
              </a:rPr>
              <a:t>xposed applications: </a:t>
            </a:r>
            <a:r>
              <a:rPr lang="en-US" sz="2400" dirty="0" err="1" smtClean="0">
                <a:latin typeface="Tahoma" charset="0"/>
                <a:ea typeface="ＭＳ Ｐゴシック" charset="0"/>
              </a:rPr>
              <a:t>pdf</a:t>
            </a:r>
            <a:r>
              <a:rPr lang="en-US" sz="2400" dirty="0" smtClean="0">
                <a:latin typeface="Tahoma" charset="0"/>
                <a:ea typeface="ＭＳ Ｐゴシック" charset="0"/>
              </a:rPr>
              <a:t> </a:t>
            </a:r>
            <a:r>
              <a:rPr lang="en-US" sz="2400" dirty="0" smtClean="0">
                <a:latin typeface="Tahoma" charset="0"/>
                <a:ea typeface="ＭＳ Ｐゴシック" charset="0"/>
              </a:rPr>
              <a:t>viewers, </a:t>
            </a:r>
            <a:r>
              <a:rPr lang="en-US" sz="2400" dirty="0" smtClean="0">
                <a:latin typeface="Tahoma" charset="0"/>
                <a:ea typeface="ＭＳ Ｐゴシック" charset="0"/>
              </a:rPr>
              <a:t>outlook</a:t>
            </a:r>
            <a:endParaRPr lang="en-US" sz="2400" dirty="0">
              <a:latin typeface="Tahoma" charset="0"/>
              <a:ea typeface="ＭＳ Ｐゴシック" charset="0"/>
            </a:endParaRPr>
          </a:p>
          <a:p>
            <a:pPr lvl="1">
              <a:lnSpc>
                <a:spcPct val="160000"/>
              </a:lnSpc>
            </a:pPr>
            <a:r>
              <a:rPr lang="en-US" sz="2400" dirty="0">
                <a:latin typeface="Tahoma" charset="0"/>
                <a:ea typeface="ＭＳ Ｐゴシック" charset="0"/>
              </a:rPr>
              <a:t>legacy daemons: </a:t>
            </a:r>
            <a:r>
              <a:rPr lang="en-US" sz="2400" dirty="0" err="1" smtClean="0">
                <a:latin typeface="Tahoma" charset="0"/>
                <a:ea typeface="ＭＳ Ｐゴシック" charset="0"/>
              </a:rPr>
              <a:t>sendmail</a:t>
            </a:r>
            <a:r>
              <a:rPr lang="en-US" sz="2400" dirty="0">
                <a:latin typeface="Tahoma" charset="0"/>
                <a:ea typeface="ＭＳ Ｐゴシック" charset="0"/>
              </a:rPr>
              <a:t>,  bind</a:t>
            </a:r>
          </a:p>
          <a:p>
            <a:pPr lvl="1">
              <a:lnSpc>
                <a:spcPct val="160000"/>
              </a:lnSpc>
            </a:pPr>
            <a:r>
              <a:rPr lang="en-US" sz="2400" dirty="0">
                <a:latin typeface="Tahoma" charset="0"/>
                <a:ea typeface="ＭＳ Ｐゴシック" charset="0"/>
              </a:rPr>
              <a:t>honeypots</a:t>
            </a:r>
          </a:p>
          <a:p>
            <a:pPr lvl="1"/>
            <a:endParaRPr lang="en-US" dirty="0">
              <a:latin typeface="Tahoma" charset="0"/>
              <a:ea typeface="ＭＳ Ｐゴシック" charset="0"/>
            </a:endParaRPr>
          </a:p>
          <a:p>
            <a:pPr marL="0" indent="0">
              <a:buNone/>
            </a:pPr>
            <a:r>
              <a:rPr lang="en-US" sz="2800" u="sng" dirty="0">
                <a:latin typeface="Tahoma" charset="0"/>
              </a:rPr>
              <a:t>Goal</a:t>
            </a:r>
            <a:r>
              <a:rPr lang="en-US" sz="2800" dirty="0">
                <a:latin typeface="Tahoma" charset="0"/>
              </a:rPr>
              <a:t>: </a:t>
            </a:r>
            <a:r>
              <a:rPr lang="en-US" sz="2800" dirty="0" smtClean="0">
                <a:latin typeface="Tahoma" charset="0"/>
              </a:rPr>
              <a:t>if </a:t>
            </a:r>
            <a:r>
              <a:rPr lang="en-US" sz="2800" dirty="0">
                <a:latin typeface="Tahoma" charset="0"/>
              </a:rPr>
              <a:t>application </a:t>
            </a:r>
            <a:r>
              <a:rPr lang="ja-JP" altLang="en-US" sz="2800" dirty="0">
                <a:latin typeface="Tahoma" charset="0"/>
              </a:rPr>
              <a:t>“</a:t>
            </a:r>
            <a:r>
              <a:rPr lang="en-US" sz="2800" dirty="0" smtClean="0">
                <a:latin typeface="Tahoma" charset="0"/>
              </a:rPr>
              <a:t>misbehaves</a:t>
            </a:r>
            <a:r>
              <a:rPr lang="ja-JP" altLang="en-US" sz="2800" dirty="0" smtClean="0">
                <a:latin typeface="Tahoma" charset="0"/>
              </a:rPr>
              <a:t>”</a:t>
            </a:r>
            <a:r>
              <a:rPr lang="en-US" sz="2800" dirty="0" smtClean="0">
                <a:latin typeface="Tahoma" charset="0"/>
              </a:rPr>
              <a:t>  ⇒  kill </a:t>
            </a:r>
            <a:r>
              <a:rPr lang="en-US" sz="2800" dirty="0">
                <a:latin typeface="Tahoma" charset="0"/>
              </a:rPr>
              <a:t>it</a:t>
            </a:r>
          </a:p>
        </p:txBody>
      </p:sp>
      <p:sp>
        <p:nvSpPr>
          <p:cNvPr id="17412" name="AutoShape 4"/>
          <p:cNvSpPr>
            <a:spLocks/>
          </p:cNvSpPr>
          <p:nvPr/>
        </p:nvSpPr>
        <p:spPr bwMode="auto">
          <a:xfrm>
            <a:off x="609600" y="2209800"/>
            <a:ext cx="228600" cy="3124200"/>
          </a:xfrm>
          <a:prstGeom prst="leftBracket">
            <a:avLst>
              <a:gd name="adj" fmla="val 102778"/>
            </a:avLst>
          </a:prstGeom>
          <a:noFill/>
          <a:ln w="12700">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8127195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5400"/>
            <a:ext cx="8229600" cy="1143000"/>
          </a:xfrm>
        </p:spPr>
        <p:txBody>
          <a:bodyPr/>
          <a:lstStyle/>
          <a:p>
            <a:r>
              <a:rPr lang="en-US" sz="4400" dirty="0">
                <a:latin typeface="Tahoma" charset="0"/>
              </a:rPr>
              <a:t>Implementing </a:t>
            </a:r>
            <a:r>
              <a:rPr lang="en-US" sz="4400" dirty="0" smtClean="0">
                <a:latin typeface="Tahoma" charset="0"/>
              </a:rPr>
              <a:t>Confinement</a:t>
            </a:r>
            <a:endParaRPr lang="en-US" sz="4400" dirty="0">
              <a:latin typeface="Tahoma" charset="0"/>
            </a:endParaRPr>
          </a:p>
        </p:txBody>
      </p:sp>
      <p:sp>
        <p:nvSpPr>
          <p:cNvPr id="19459" name="Rectangle 3" descr="Rectangle: Click to edit Master text styles&#10;Second level&#10;Third level&#10;Fourth level&#10;Fifth level"/>
          <p:cNvSpPr>
            <a:spLocks noGrp="1" noChangeArrowheads="1"/>
          </p:cNvSpPr>
          <p:nvPr>
            <p:ph type="body" idx="1"/>
          </p:nvPr>
        </p:nvSpPr>
        <p:spPr>
          <a:xfrm>
            <a:off x="457200" y="1371600"/>
            <a:ext cx="8382000" cy="5334000"/>
          </a:xfrm>
        </p:spPr>
        <p:txBody>
          <a:bodyPr>
            <a:normAutofit/>
          </a:bodyPr>
          <a:lstStyle/>
          <a:p>
            <a:pPr marL="0" indent="0">
              <a:buNone/>
            </a:pPr>
            <a:r>
              <a:rPr lang="en-US" sz="2800" dirty="0">
                <a:latin typeface="Tahoma" charset="0"/>
              </a:rPr>
              <a:t>Key component: </a:t>
            </a:r>
            <a:r>
              <a:rPr lang="en-US" sz="2800" b="1" dirty="0" smtClean="0">
                <a:latin typeface="Tahoma" charset="0"/>
              </a:rPr>
              <a:t>reference </a:t>
            </a:r>
            <a:r>
              <a:rPr lang="en-US" sz="2800" b="1" dirty="0">
                <a:latin typeface="Tahoma" charset="0"/>
              </a:rPr>
              <a:t>monitor</a:t>
            </a:r>
          </a:p>
          <a:p>
            <a:pPr lvl="1">
              <a:spcBef>
                <a:spcPct val="50000"/>
              </a:spcBef>
            </a:pPr>
            <a:r>
              <a:rPr lang="en-US" b="1" dirty="0">
                <a:latin typeface="Tahoma" charset="0"/>
                <a:ea typeface="ＭＳ Ｐゴシック" charset="0"/>
              </a:rPr>
              <a:t>Mediates requests</a:t>
            </a:r>
            <a:r>
              <a:rPr lang="en-US" dirty="0">
                <a:latin typeface="Tahoma" charset="0"/>
                <a:ea typeface="ＭＳ Ｐゴシック" charset="0"/>
              </a:rPr>
              <a:t> from applications</a:t>
            </a:r>
          </a:p>
          <a:p>
            <a:pPr lvl="2"/>
            <a:r>
              <a:rPr lang="en-US" sz="2400" dirty="0">
                <a:latin typeface="Tahoma" charset="0"/>
                <a:ea typeface="ＭＳ Ｐゴシック" charset="0"/>
              </a:rPr>
              <a:t>Implements protection policy</a:t>
            </a:r>
          </a:p>
          <a:p>
            <a:pPr lvl="2"/>
            <a:r>
              <a:rPr lang="en-US" sz="2400" dirty="0">
                <a:latin typeface="Tahoma" charset="0"/>
                <a:ea typeface="ＭＳ Ｐゴシック" charset="0"/>
              </a:rPr>
              <a:t>Enforces isolation and confinement</a:t>
            </a:r>
          </a:p>
          <a:p>
            <a:pPr lvl="1">
              <a:spcBef>
                <a:spcPct val="50000"/>
              </a:spcBef>
            </a:pPr>
            <a:r>
              <a:rPr lang="en-US" dirty="0">
                <a:latin typeface="Tahoma" charset="0"/>
                <a:ea typeface="ＭＳ Ｐゴシック" charset="0"/>
              </a:rPr>
              <a:t>Must </a:t>
            </a:r>
            <a:r>
              <a:rPr lang="en-US" b="1" u="sng" dirty="0">
                <a:latin typeface="Tahoma" charset="0"/>
                <a:ea typeface="ＭＳ Ｐゴシック" charset="0"/>
              </a:rPr>
              <a:t>always</a:t>
            </a:r>
            <a:r>
              <a:rPr lang="en-US" dirty="0">
                <a:latin typeface="Tahoma" charset="0"/>
                <a:ea typeface="ＭＳ Ｐゴシック" charset="0"/>
              </a:rPr>
              <a:t> be invoked:</a:t>
            </a:r>
          </a:p>
          <a:p>
            <a:pPr lvl="2"/>
            <a:r>
              <a:rPr lang="en-US" sz="2400" dirty="0">
                <a:latin typeface="Tahoma" charset="0"/>
                <a:ea typeface="ＭＳ Ｐゴシック" charset="0"/>
              </a:rPr>
              <a:t>Every application request must be mediated</a:t>
            </a:r>
          </a:p>
          <a:p>
            <a:pPr lvl="1">
              <a:spcBef>
                <a:spcPct val="50000"/>
              </a:spcBef>
            </a:pPr>
            <a:r>
              <a:rPr lang="en-US" b="1" dirty="0">
                <a:latin typeface="Tahoma" charset="0"/>
                <a:ea typeface="ＭＳ Ｐゴシック" charset="0"/>
              </a:rPr>
              <a:t>Tamperproof</a:t>
            </a:r>
            <a:r>
              <a:rPr lang="en-US" dirty="0">
                <a:latin typeface="Tahoma" charset="0"/>
                <a:ea typeface="ＭＳ Ｐゴシック" charset="0"/>
              </a:rPr>
              <a:t>:</a:t>
            </a:r>
          </a:p>
          <a:p>
            <a:pPr lvl="2"/>
            <a:r>
              <a:rPr lang="en-US" sz="2400" dirty="0">
                <a:latin typeface="Tahoma" charset="0"/>
                <a:ea typeface="ＭＳ Ｐゴシック" charset="0"/>
              </a:rPr>
              <a:t>Reference monitor cannot be killed</a:t>
            </a:r>
          </a:p>
          <a:p>
            <a:pPr lvl="2"/>
            <a:r>
              <a:rPr lang="en-US" sz="2400" dirty="0">
                <a:latin typeface="Tahoma" charset="0"/>
                <a:ea typeface="ＭＳ Ｐゴシック" charset="0"/>
              </a:rPr>
              <a:t>… or if killed, then monitored process is killed too</a:t>
            </a:r>
          </a:p>
          <a:p>
            <a:pPr lvl="1">
              <a:spcBef>
                <a:spcPct val="50000"/>
              </a:spcBef>
            </a:pPr>
            <a:r>
              <a:rPr lang="en-US" b="1" dirty="0">
                <a:latin typeface="Tahoma" charset="0"/>
                <a:ea typeface="ＭＳ Ｐゴシック" charset="0"/>
              </a:rPr>
              <a:t>Small</a:t>
            </a:r>
            <a:r>
              <a:rPr lang="en-US" dirty="0">
                <a:latin typeface="Tahoma" charset="0"/>
                <a:ea typeface="ＭＳ Ｐゴシック" charset="0"/>
              </a:rPr>
              <a:t> enough to be analyzed and validated</a:t>
            </a:r>
          </a:p>
        </p:txBody>
      </p:sp>
    </p:spTree>
    <p:extLst>
      <p:ext uri="{BB962C8B-B14F-4D97-AF65-F5344CB8AC3E}">
        <p14:creationId xmlns:p14="http://schemas.microsoft.com/office/powerpoint/2010/main" val="161600679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Confinement</a:t>
            </a:r>
            <a:endParaRPr lang="en-US" dirty="0"/>
          </a:p>
        </p:txBody>
      </p:sp>
      <p:sp>
        <p:nvSpPr>
          <p:cNvPr id="3" name="Content Placeholder 2"/>
          <p:cNvSpPr>
            <a:spLocks noGrp="1"/>
          </p:cNvSpPr>
          <p:nvPr>
            <p:ph idx="1"/>
          </p:nvPr>
        </p:nvSpPr>
        <p:spPr/>
        <p:txBody>
          <a:bodyPr/>
          <a:lstStyle/>
          <a:p>
            <a:r>
              <a:rPr lang="en-US" dirty="0" smtClean="0"/>
              <a:t>Isolated hardware</a:t>
            </a:r>
          </a:p>
          <a:p>
            <a:r>
              <a:rPr lang="en-US" dirty="0" smtClean="0"/>
              <a:t>System call interposition</a:t>
            </a:r>
          </a:p>
          <a:p>
            <a:r>
              <a:rPr lang="en-US" dirty="0" smtClean="0"/>
              <a:t>Sandboxing</a:t>
            </a:r>
          </a:p>
          <a:p>
            <a:r>
              <a:rPr lang="en-US" dirty="0" smtClean="0"/>
              <a:t>Virtual machines</a:t>
            </a:r>
          </a:p>
        </p:txBody>
      </p:sp>
    </p:spTree>
    <p:extLst>
      <p:ext uri="{BB962C8B-B14F-4D97-AF65-F5344CB8AC3E}">
        <p14:creationId xmlns:p14="http://schemas.microsoft.com/office/powerpoint/2010/main" val="369876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28974"/>
            <a:ext cx="8229600" cy="1006077"/>
          </a:xfrm>
        </p:spPr>
        <p:txBody>
          <a:bodyPr/>
          <a:lstStyle/>
          <a:p>
            <a:r>
              <a:rPr lang="en-US" sz="4400" dirty="0" smtClean="0">
                <a:latin typeface="Tahoma" charset="0"/>
              </a:rPr>
              <a:t>Confinement: Hardware</a:t>
            </a:r>
            <a:endParaRPr lang="en-US" sz="4400" dirty="0">
              <a:latin typeface="Tahoma" charset="0"/>
            </a:endParaRPr>
          </a:p>
        </p:txBody>
      </p:sp>
      <p:sp>
        <p:nvSpPr>
          <p:cNvPr id="18435" name="Rectangle 3" descr="Rectangle: Click to edit Master text styles&#10;Second level&#10;Third level&#10;Fourth level&#10;Fifth level"/>
          <p:cNvSpPr>
            <a:spLocks noGrp="1" noChangeArrowheads="1"/>
          </p:cNvSpPr>
          <p:nvPr>
            <p:ph type="body" idx="1"/>
          </p:nvPr>
        </p:nvSpPr>
        <p:spPr>
          <a:xfrm>
            <a:off x="152400" y="1193800"/>
            <a:ext cx="8686800" cy="5638800"/>
          </a:xfrm>
        </p:spPr>
        <p:txBody>
          <a:bodyPr>
            <a:normAutofit/>
          </a:bodyPr>
          <a:lstStyle/>
          <a:p>
            <a:pPr marL="0" indent="0">
              <a:buNone/>
              <a:tabLst>
                <a:tab pos="1943100" algn="l"/>
              </a:tabLst>
            </a:pPr>
            <a:r>
              <a:rPr lang="en-US" sz="2400" b="1" u="sng" dirty="0" smtClean="0">
                <a:latin typeface="Tahoma" charset="0"/>
              </a:rPr>
              <a:t>Confinement</a:t>
            </a:r>
            <a:r>
              <a:rPr lang="en-US" sz="2400" dirty="0" smtClean="0">
                <a:latin typeface="Tahoma" charset="0"/>
              </a:rPr>
              <a:t>:</a:t>
            </a:r>
            <a:r>
              <a:rPr lang="en-US" sz="2000" dirty="0" smtClean="0">
                <a:latin typeface="Tahoma" charset="0"/>
              </a:rPr>
              <a:t>   ensure misbehaving app cannot harm rest of system</a:t>
            </a:r>
            <a:endParaRPr lang="en-US" sz="2000" dirty="0">
              <a:latin typeface="Tahoma" charset="0"/>
            </a:endParaRPr>
          </a:p>
          <a:p>
            <a:pPr marL="0" indent="0">
              <a:spcBef>
                <a:spcPct val="80000"/>
              </a:spcBef>
              <a:buNone/>
            </a:pPr>
            <a:r>
              <a:rPr lang="en-US" sz="2400" dirty="0">
                <a:latin typeface="Tahoma" charset="0"/>
              </a:rPr>
              <a:t>Can be implemented at many levels</a:t>
            </a:r>
            <a:r>
              <a:rPr lang="en-US" sz="2400" dirty="0" smtClean="0">
                <a:latin typeface="Tahoma" charset="0"/>
              </a:rPr>
              <a:t>:</a:t>
            </a:r>
            <a:endParaRPr lang="en-US" sz="2400" b="1" dirty="0">
              <a:latin typeface="Tahoma" charset="0"/>
            </a:endParaRPr>
          </a:p>
          <a:p>
            <a:pPr lvl="1"/>
            <a:r>
              <a:rPr lang="en-US" sz="2400" b="1" dirty="0">
                <a:latin typeface="Tahoma" charset="0"/>
                <a:ea typeface="ＭＳ Ｐゴシック" charset="0"/>
              </a:rPr>
              <a:t>Hardware</a:t>
            </a:r>
            <a:r>
              <a:rPr lang="en-US" sz="2400" dirty="0">
                <a:latin typeface="Tahoma" charset="0"/>
                <a:ea typeface="ＭＳ Ｐゴシック" charset="0"/>
              </a:rPr>
              <a:t>:   run application on isolated </a:t>
            </a:r>
            <a:r>
              <a:rPr lang="en-US" sz="2400" dirty="0" err="1">
                <a:latin typeface="Tahoma" charset="0"/>
                <a:ea typeface="ＭＳ Ｐゴシック" charset="0"/>
              </a:rPr>
              <a:t>hw</a:t>
            </a:r>
            <a:r>
              <a:rPr lang="en-US" sz="2400" dirty="0">
                <a:latin typeface="Tahoma" charset="0"/>
                <a:ea typeface="ＭＳ Ｐゴシック" charset="0"/>
              </a:rPr>
              <a:t>  (air gap)</a:t>
            </a:r>
            <a:endParaRPr lang="en-US" dirty="0">
              <a:latin typeface="Tahoma" charset="0"/>
              <a:ea typeface="ＭＳ Ｐゴシック" charset="0"/>
            </a:endParaRPr>
          </a:p>
          <a:p>
            <a:pPr marL="457200" lvl="1" indent="0">
              <a:buNone/>
            </a:pPr>
            <a:endParaRPr lang="en-US" dirty="0">
              <a:latin typeface="Tahoma" charset="0"/>
              <a:ea typeface="ＭＳ Ｐゴシック" charset="0"/>
            </a:endParaRPr>
          </a:p>
          <a:p>
            <a:pPr marL="457200" lvl="1" indent="0">
              <a:buNone/>
            </a:pPr>
            <a:endParaRPr lang="en-US" sz="2800" dirty="0">
              <a:latin typeface="Tahoma" charset="0"/>
              <a:ea typeface="ＭＳ Ｐゴシック" charset="0"/>
            </a:endParaRPr>
          </a:p>
          <a:p>
            <a:pPr marL="457200" lvl="1" indent="0">
              <a:buNone/>
            </a:pPr>
            <a:endParaRPr lang="en-US" dirty="0">
              <a:latin typeface="Tahoma" charset="0"/>
              <a:ea typeface="ＭＳ Ｐゴシック" charset="0"/>
            </a:endParaRPr>
          </a:p>
          <a:p>
            <a:pPr marL="457200" lvl="1" indent="0">
              <a:buNone/>
            </a:pPr>
            <a:endParaRPr lang="en-US" sz="2800" dirty="0">
              <a:latin typeface="Tahoma" charset="0"/>
              <a:ea typeface="ＭＳ Ｐゴシック" charset="0"/>
            </a:endParaRPr>
          </a:p>
          <a:p>
            <a:pPr marL="457200" lvl="1" indent="0">
              <a:buNone/>
            </a:pPr>
            <a:r>
              <a:rPr lang="en-US" sz="2400" dirty="0" smtClean="0">
                <a:latin typeface="Tahoma" charset="0"/>
                <a:ea typeface="ＭＳ Ｐゴシック" charset="0"/>
              </a:rPr>
              <a:t>			⇒  difficult </a:t>
            </a:r>
            <a:r>
              <a:rPr lang="en-US" sz="2400" dirty="0">
                <a:latin typeface="Tahoma" charset="0"/>
                <a:ea typeface="ＭＳ Ｐゴシック" charset="0"/>
              </a:rPr>
              <a:t>to </a:t>
            </a:r>
            <a:r>
              <a:rPr lang="en-US" sz="2400" dirty="0" smtClean="0">
                <a:latin typeface="Tahoma" charset="0"/>
                <a:ea typeface="ＭＳ Ｐゴシック" charset="0"/>
              </a:rPr>
              <a:t>manage</a:t>
            </a:r>
            <a:endParaRPr lang="en-US" sz="2400" dirty="0">
              <a:latin typeface="Tahoma" charset="0"/>
              <a:ea typeface="ＭＳ Ｐゴシック" charset="0"/>
            </a:endParaRPr>
          </a:p>
        </p:txBody>
      </p:sp>
      <p:pic>
        <p:nvPicPr>
          <p:cNvPr id="2" name="Picture 1"/>
          <p:cNvPicPr>
            <a:picLocks noChangeAspect="1"/>
          </p:cNvPicPr>
          <p:nvPr/>
        </p:nvPicPr>
        <p:blipFill>
          <a:blip r:embed="rId2" cstate="print"/>
          <a:stretch>
            <a:fillRect/>
          </a:stretch>
        </p:blipFill>
        <p:spPr>
          <a:xfrm>
            <a:off x="1981200" y="2919660"/>
            <a:ext cx="1524000" cy="1557867"/>
          </a:xfrm>
          <a:prstGeom prst="rect">
            <a:avLst/>
          </a:prstGeom>
        </p:spPr>
      </p:pic>
      <p:pic>
        <p:nvPicPr>
          <p:cNvPr id="3" name="Picture 2"/>
          <p:cNvPicPr>
            <a:picLocks noChangeAspect="1"/>
          </p:cNvPicPr>
          <p:nvPr/>
        </p:nvPicPr>
        <p:blipFill>
          <a:blip r:embed="rId2" cstate="print"/>
          <a:stretch>
            <a:fillRect/>
          </a:stretch>
        </p:blipFill>
        <p:spPr>
          <a:xfrm>
            <a:off x="4572000" y="2919660"/>
            <a:ext cx="1524000" cy="1557867"/>
          </a:xfrm>
          <a:prstGeom prst="rect">
            <a:avLst/>
          </a:prstGeom>
        </p:spPr>
      </p:pic>
      <p:cxnSp>
        <p:nvCxnSpPr>
          <p:cNvPr id="5" name="Straight Connector 4"/>
          <p:cNvCxnSpPr/>
          <p:nvPr/>
        </p:nvCxnSpPr>
        <p:spPr>
          <a:xfrm>
            <a:off x="3886200" y="2818060"/>
            <a:ext cx="0" cy="172720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505201" y="4443660"/>
            <a:ext cx="821371" cy="369332"/>
          </a:xfrm>
          <a:prstGeom prst="rect">
            <a:avLst/>
          </a:prstGeom>
          <a:noFill/>
        </p:spPr>
        <p:txBody>
          <a:bodyPr wrap="none" rtlCol="0">
            <a:spAutoFit/>
          </a:bodyPr>
          <a:lstStyle/>
          <a:p>
            <a:r>
              <a:rPr lang="en-US" dirty="0"/>
              <a:t>a</a:t>
            </a:r>
            <a:r>
              <a:rPr lang="en-US" dirty="0" smtClean="0"/>
              <a:t>ir gap</a:t>
            </a:r>
            <a:endParaRPr lang="en-US" dirty="0"/>
          </a:p>
        </p:txBody>
      </p:sp>
      <p:cxnSp>
        <p:nvCxnSpPr>
          <p:cNvPr id="8" name="Elbow Connector 7"/>
          <p:cNvCxnSpPr/>
          <p:nvPr/>
        </p:nvCxnSpPr>
        <p:spPr>
          <a:xfrm>
            <a:off x="5257800" y="4443660"/>
            <a:ext cx="1447800" cy="304800"/>
          </a:xfrm>
          <a:prstGeom prst="bentConnector3">
            <a:avLst>
              <a:gd name="adj1" fmla="val 2632"/>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705600" y="4443660"/>
            <a:ext cx="1139442" cy="369332"/>
          </a:xfrm>
          <a:prstGeom prst="rect">
            <a:avLst/>
          </a:prstGeom>
          <a:noFill/>
        </p:spPr>
        <p:txBody>
          <a:bodyPr wrap="none" rtlCol="0">
            <a:spAutoFit/>
          </a:bodyPr>
          <a:lstStyle/>
          <a:p>
            <a:r>
              <a:rPr lang="en-US" dirty="0"/>
              <a:t>n</a:t>
            </a:r>
            <a:r>
              <a:rPr lang="en-US" dirty="0" smtClean="0"/>
              <a:t>etwork 1</a:t>
            </a:r>
            <a:endParaRPr lang="en-US" dirty="0"/>
          </a:p>
        </p:txBody>
      </p:sp>
      <p:cxnSp>
        <p:nvCxnSpPr>
          <p:cNvPr id="13" name="Elbow Connector 12"/>
          <p:cNvCxnSpPr>
            <a:endCxn id="14" idx="3"/>
          </p:cNvCxnSpPr>
          <p:nvPr/>
        </p:nvCxnSpPr>
        <p:spPr>
          <a:xfrm rot="10800000" flipV="1">
            <a:off x="1776771" y="4443660"/>
            <a:ext cx="737833" cy="286266"/>
          </a:xfrm>
          <a:prstGeom prst="bentConnector3">
            <a:avLst>
              <a:gd name="adj1" fmla="val 50000"/>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09601" y="4545260"/>
            <a:ext cx="1167169" cy="369332"/>
          </a:xfrm>
          <a:prstGeom prst="rect">
            <a:avLst/>
          </a:prstGeom>
          <a:noFill/>
        </p:spPr>
        <p:txBody>
          <a:bodyPr wrap="none" rtlCol="0">
            <a:spAutoFit/>
          </a:bodyPr>
          <a:lstStyle/>
          <a:p>
            <a:r>
              <a:rPr lang="en-US" dirty="0" smtClean="0"/>
              <a:t>Network 2</a:t>
            </a:r>
            <a:endParaRPr lang="en-US" dirty="0"/>
          </a:p>
        </p:txBody>
      </p:sp>
      <p:sp>
        <p:nvSpPr>
          <p:cNvPr id="15" name="TextBox 14"/>
          <p:cNvSpPr txBox="1"/>
          <p:nvPr/>
        </p:nvSpPr>
        <p:spPr>
          <a:xfrm>
            <a:off x="2286001" y="3122860"/>
            <a:ext cx="706969" cy="369332"/>
          </a:xfrm>
          <a:prstGeom prst="rect">
            <a:avLst/>
          </a:prstGeom>
          <a:noFill/>
        </p:spPr>
        <p:txBody>
          <a:bodyPr wrap="none" rtlCol="0">
            <a:spAutoFit/>
          </a:bodyPr>
          <a:lstStyle/>
          <a:p>
            <a:r>
              <a:rPr lang="en-US" dirty="0"/>
              <a:t>a</a:t>
            </a:r>
            <a:r>
              <a:rPr lang="en-US" dirty="0" smtClean="0"/>
              <a:t>pp 1</a:t>
            </a:r>
            <a:endParaRPr lang="en-US" dirty="0"/>
          </a:p>
        </p:txBody>
      </p:sp>
      <p:sp>
        <p:nvSpPr>
          <p:cNvPr id="18" name="TextBox 17"/>
          <p:cNvSpPr txBox="1"/>
          <p:nvPr/>
        </p:nvSpPr>
        <p:spPr>
          <a:xfrm>
            <a:off x="4855632" y="3122860"/>
            <a:ext cx="706969" cy="369332"/>
          </a:xfrm>
          <a:prstGeom prst="rect">
            <a:avLst/>
          </a:prstGeom>
          <a:noFill/>
        </p:spPr>
        <p:txBody>
          <a:bodyPr wrap="none" rtlCol="0">
            <a:spAutoFit/>
          </a:bodyPr>
          <a:lstStyle/>
          <a:p>
            <a:r>
              <a:rPr lang="en-US" dirty="0"/>
              <a:t>a</a:t>
            </a:r>
            <a:r>
              <a:rPr lang="en-US" dirty="0" smtClean="0"/>
              <a:t>pp 2</a:t>
            </a:r>
            <a:endParaRPr lang="en-US" dirty="0"/>
          </a:p>
        </p:txBody>
      </p:sp>
      <p:pic>
        <p:nvPicPr>
          <p:cNvPr id="16" name="Picture 15"/>
          <p:cNvPicPr>
            <a:picLocks noChangeAspect="1"/>
          </p:cNvPicPr>
          <p:nvPr/>
        </p:nvPicPr>
        <p:blipFill>
          <a:blip r:embed="rId3" cstate="print"/>
          <a:stretch>
            <a:fillRect/>
          </a:stretch>
        </p:blipFill>
        <p:spPr>
          <a:xfrm>
            <a:off x="2261286" y="3004785"/>
            <a:ext cx="673100" cy="743215"/>
          </a:xfrm>
          <a:prstGeom prst="rect">
            <a:avLst/>
          </a:prstGeom>
        </p:spPr>
      </p:pic>
    </p:spTree>
    <p:extLst>
      <p:ext uri="{BB962C8B-B14F-4D97-AF65-F5344CB8AC3E}">
        <p14:creationId xmlns:p14="http://schemas.microsoft.com/office/powerpoint/2010/main" val="31690815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6573"/>
            <a:ext cx="8229600" cy="1143000"/>
          </a:xfrm>
        </p:spPr>
        <p:txBody>
          <a:bodyPr>
            <a:normAutofit fontScale="90000"/>
          </a:bodyPr>
          <a:lstStyle/>
          <a:p>
            <a:r>
              <a:rPr lang="en-US" dirty="0" smtClean="0"/>
              <a:t>What is a “Policy”? </a:t>
            </a:r>
            <a:br>
              <a:rPr lang="en-US" dirty="0" smtClean="0"/>
            </a:br>
            <a:r>
              <a:rPr lang="en-US" dirty="0" smtClean="0"/>
              <a:t>(and Why Do We Need One?)</a:t>
            </a:r>
            <a:endParaRPr lang="en-US" dirty="0"/>
          </a:p>
        </p:txBody>
      </p:sp>
    </p:spTree>
    <p:extLst>
      <p:ext uri="{BB962C8B-B14F-4D97-AF65-F5344CB8AC3E}">
        <p14:creationId xmlns:p14="http://schemas.microsoft.com/office/powerpoint/2010/main" val="2781499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905" y="2328317"/>
            <a:ext cx="8229600" cy="1143000"/>
          </a:xfrm>
        </p:spPr>
        <p:txBody>
          <a:bodyPr>
            <a:normAutofit fontScale="90000"/>
          </a:bodyPr>
          <a:lstStyle/>
          <a:p>
            <a:r>
              <a:rPr lang="en-US" dirty="0" smtClean="0">
                <a:solidFill>
                  <a:schemeClr val="tx1">
                    <a:lumMod val="75000"/>
                    <a:lumOff val="25000"/>
                  </a:schemeClr>
                </a:solidFill>
              </a:rPr>
              <a:t>Confinement: </a:t>
            </a:r>
            <a:br>
              <a:rPr lang="en-US" dirty="0" smtClean="0">
                <a:solidFill>
                  <a:schemeClr val="tx1">
                    <a:lumMod val="75000"/>
                    <a:lumOff val="25000"/>
                  </a:schemeClr>
                </a:solidFill>
              </a:rPr>
            </a:br>
            <a:r>
              <a:rPr lang="en-US" dirty="0" smtClean="0">
                <a:solidFill>
                  <a:schemeClr val="tx1">
                    <a:lumMod val="75000"/>
                    <a:lumOff val="25000"/>
                  </a:schemeClr>
                </a:solidFill>
              </a:rPr>
              <a:t>System </a:t>
            </a:r>
            <a:r>
              <a:rPr lang="en-US" dirty="0">
                <a:solidFill>
                  <a:schemeClr val="tx1">
                    <a:lumMod val="75000"/>
                    <a:lumOff val="25000"/>
                  </a:schemeClr>
                </a:solidFill>
              </a:rPr>
              <a:t>Call Interposition</a:t>
            </a:r>
            <a:endParaRPr lang="en-US" dirty="0"/>
          </a:p>
        </p:txBody>
      </p:sp>
    </p:spTree>
    <p:extLst>
      <p:ext uri="{BB962C8B-B14F-4D97-AF65-F5344CB8AC3E}">
        <p14:creationId xmlns:p14="http://schemas.microsoft.com/office/powerpoint/2010/main" val="45753440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27000"/>
            <a:ext cx="8229600" cy="1143000"/>
          </a:xfrm>
        </p:spPr>
        <p:txBody>
          <a:bodyPr>
            <a:normAutofit/>
          </a:bodyPr>
          <a:lstStyle/>
          <a:p>
            <a:r>
              <a:rPr lang="en-US" sz="3600" dirty="0" smtClean="0">
                <a:latin typeface="Tahoma" charset="0"/>
              </a:rPr>
              <a:t>Confinement: System Call Interposition</a:t>
            </a:r>
            <a:endParaRPr lang="en-US" sz="3600" dirty="0">
              <a:latin typeface="Tahoma" charset="0"/>
            </a:endParaRPr>
          </a:p>
        </p:txBody>
      </p:sp>
      <p:sp>
        <p:nvSpPr>
          <p:cNvPr id="18435" name="Rectangle 3" descr="Rectangle: Click to edit Master text styles&#10;Second level&#10;Third level&#10;Fourth level&#10;Fifth level"/>
          <p:cNvSpPr>
            <a:spLocks noGrp="1" noChangeArrowheads="1"/>
          </p:cNvSpPr>
          <p:nvPr>
            <p:ph type="body" idx="1"/>
          </p:nvPr>
        </p:nvSpPr>
        <p:spPr>
          <a:xfrm>
            <a:off x="152400" y="1193800"/>
            <a:ext cx="8686800" cy="5638800"/>
          </a:xfrm>
        </p:spPr>
        <p:txBody>
          <a:bodyPr>
            <a:normAutofit/>
          </a:bodyPr>
          <a:lstStyle/>
          <a:p>
            <a:pPr marL="0" indent="0">
              <a:buNone/>
              <a:tabLst>
                <a:tab pos="1943100" algn="l"/>
              </a:tabLst>
            </a:pPr>
            <a:r>
              <a:rPr lang="en-US" sz="2400" b="1" u="sng" dirty="0" smtClean="0">
                <a:latin typeface="Tahoma" charset="0"/>
              </a:rPr>
              <a:t>Confinement</a:t>
            </a:r>
            <a:r>
              <a:rPr lang="en-US" sz="2400" dirty="0" smtClean="0">
                <a:latin typeface="Tahoma" charset="0"/>
              </a:rPr>
              <a:t>:</a:t>
            </a:r>
            <a:r>
              <a:rPr lang="en-US" sz="2000" dirty="0" smtClean="0">
                <a:latin typeface="Tahoma" charset="0"/>
              </a:rPr>
              <a:t>   ensure misbehaving app cannot harm rest of system</a:t>
            </a:r>
            <a:endParaRPr lang="en-US" sz="2000" dirty="0">
              <a:latin typeface="Tahoma" charset="0"/>
            </a:endParaRPr>
          </a:p>
          <a:p>
            <a:pPr marL="0" indent="0">
              <a:spcBef>
                <a:spcPct val="80000"/>
              </a:spcBef>
              <a:buNone/>
            </a:pPr>
            <a:r>
              <a:rPr lang="en-US" sz="2400" dirty="0">
                <a:latin typeface="Tahoma" charset="0"/>
              </a:rPr>
              <a:t>Can be implemented at many levels</a:t>
            </a:r>
            <a:r>
              <a:rPr lang="en-US" sz="2400" dirty="0" smtClean="0">
                <a:latin typeface="Tahoma" charset="0"/>
              </a:rPr>
              <a:t>:</a:t>
            </a:r>
            <a:endParaRPr lang="en-US" sz="2400" b="1" dirty="0">
              <a:latin typeface="Tahoma" charset="0"/>
            </a:endParaRPr>
          </a:p>
          <a:p>
            <a:pPr lvl="1"/>
            <a:r>
              <a:rPr lang="en-US" sz="2400" b="1" dirty="0" smtClean="0">
                <a:latin typeface="Tahoma" charset="0"/>
                <a:ea typeface="ＭＳ Ｐゴシック" charset="0"/>
              </a:rPr>
              <a:t>Process: </a:t>
            </a:r>
            <a:r>
              <a:rPr lang="en-US" sz="2400" dirty="0" smtClean="0">
                <a:latin typeface="Tahoma" charset="0"/>
                <a:ea typeface="ＭＳ Ｐゴシック" charset="0"/>
              </a:rPr>
              <a:t>System </a:t>
            </a:r>
            <a:r>
              <a:rPr lang="en-US" sz="2400" dirty="0" smtClean="0">
                <a:latin typeface="Tahoma" charset="0"/>
                <a:ea typeface="ＭＳ Ｐゴシック" charset="0"/>
              </a:rPr>
              <a:t>Call Interposition</a:t>
            </a:r>
            <a:endParaRPr lang="en-US" sz="2400" dirty="0">
              <a:latin typeface="Tahoma" charset="0"/>
              <a:ea typeface="ＭＳ Ｐゴシック" charset="0"/>
            </a:endParaRPr>
          </a:p>
          <a:p>
            <a:pPr marL="457200" lvl="1" indent="0">
              <a:buNone/>
            </a:pPr>
            <a:r>
              <a:rPr lang="en-US" sz="2400" dirty="0" smtClean="0">
                <a:latin typeface="Tahoma" charset="0"/>
                <a:ea typeface="ＭＳ Ｐゴシック" charset="0"/>
              </a:rPr>
              <a:t>	      Isolate a </a:t>
            </a:r>
            <a:r>
              <a:rPr lang="en-US" sz="2400" dirty="0">
                <a:latin typeface="Tahoma" charset="0"/>
                <a:ea typeface="ＭＳ Ｐゴシック" charset="0"/>
              </a:rPr>
              <a:t>process in a single operating system</a:t>
            </a:r>
          </a:p>
          <a:p>
            <a:pPr marL="457200" lvl="1" indent="0">
              <a:buNone/>
            </a:pPr>
            <a:endParaRPr lang="en-US" dirty="0">
              <a:latin typeface="Tahoma" charset="0"/>
              <a:ea typeface="ＭＳ Ｐゴシック" charset="0"/>
            </a:endParaRPr>
          </a:p>
        </p:txBody>
      </p:sp>
      <p:sp>
        <p:nvSpPr>
          <p:cNvPr id="4" name="Rectangle 3"/>
          <p:cNvSpPr/>
          <p:nvPr/>
        </p:nvSpPr>
        <p:spPr>
          <a:xfrm>
            <a:off x="3657600" y="4038600"/>
            <a:ext cx="4038600" cy="254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657600" y="6172200"/>
            <a:ext cx="4038600" cy="5080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Operating System</a:t>
            </a:r>
            <a:endParaRPr lang="en-US" sz="2000" dirty="0"/>
          </a:p>
        </p:txBody>
      </p:sp>
      <p:sp>
        <p:nvSpPr>
          <p:cNvPr id="16" name="Oval 15"/>
          <p:cNvSpPr/>
          <p:nvPr/>
        </p:nvSpPr>
        <p:spPr>
          <a:xfrm>
            <a:off x="3962400" y="4546600"/>
            <a:ext cx="1828800" cy="1320800"/>
          </a:xfrm>
          <a:prstGeom prst="ellipse">
            <a:avLst/>
          </a:prstGeom>
          <a:solidFill>
            <a:srgbClr val="77933C"/>
          </a:solidFill>
          <a:ln w="76200"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2000" dirty="0"/>
              <a:t>p</a:t>
            </a:r>
            <a:r>
              <a:rPr lang="en-US" sz="2000" dirty="0" smtClean="0"/>
              <a:t>rocess 2</a:t>
            </a:r>
            <a:endParaRPr lang="en-US" sz="2000" dirty="0"/>
          </a:p>
        </p:txBody>
      </p:sp>
      <p:sp>
        <p:nvSpPr>
          <p:cNvPr id="22" name="Oval 21"/>
          <p:cNvSpPr/>
          <p:nvPr/>
        </p:nvSpPr>
        <p:spPr>
          <a:xfrm>
            <a:off x="5943600" y="4241800"/>
            <a:ext cx="1676400" cy="1219200"/>
          </a:xfrm>
          <a:prstGeom prst="ellips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p</a:t>
            </a:r>
            <a:r>
              <a:rPr lang="en-US" sz="2000" dirty="0" smtClean="0"/>
              <a:t>rocess 1</a:t>
            </a:r>
            <a:endParaRPr lang="en-US" sz="2000" dirty="0"/>
          </a:p>
        </p:txBody>
      </p:sp>
      <p:pic>
        <p:nvPicPr>
          <p:cNvPr id="24" name="Picture 23"/>
          <p:cNvPicPr>
            <a:picLocks noChangeAspect="1"/>
          </p:cNvPicPr>
          <p:nvPr/>
        </p:nvPicPr>
        <p:blipFill>
          <a:blip r:embed="rId2" cstate="print"/>
          <a:stretch>
            <a:fillRect/>
          </a:stretch>
        </p:blipFill>
        <p:spPr>
          <a:xfrm>
            <a:off x="4645326" y="4749800"/>
            <a:ext cx="460075" cy="508000"/>
          </a:xfrm>
          <a:prstGeom prst="rect">
            <a:avLst/>
          </a:prstGeom>
        </p:spPr>
      </p:pic>
    </p:spTree>
    <p:extLst>
      <p:ext uri="{BB962C8B-B14F-4D97-AF65-F5344CB8AC3E}">
        <p14:creationId xmlns:p14="http://schemas.microsoft.com/office/powerpoint/2010/main" val="137949837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5400"/>
            <a:ext cx="8229600" cy="1143000"/>
          </a:xfrm>
        </p:spPr>
        <p:txBody>
          <a:bodyPr/>
          <a:lstStyle/>
          <a:p>
            <a:r>
              <a:rPr lang="en-US" sz="4400" dirty="0" smtClean="0">
                <a:latin typeface="Tahoma" charset="0"/>
              </a:rPr>
              <a:t>System </a:t>
            </a:r>
            <a:r>
              <a:rPr lang="en-US" dirty="0">
                <a:latin typeface="Tahoma" charset="0"/>
              </a:rPr>
              <a:t>C</a:t>
            </a:r>
            <a:r>
              <a:rPr lang="en-US" sz="4400" dirty="0" smtClean="0">
                <a:latin typeface="Tahoma" charset="0"/>
              </a:rPr>
              <a:t>all </a:t>
            </a:r>
            <a:r>
              <a:rPr lang="en-US" dirty="0">
                <a:latin typeface="Tahoma" charset="0"/>
              </a:rPr>
              <a:t>I</a:t>
            </a:r>
            <a:r>
              <a:rPr lang="en-US" sz="4400" dirty="0" smtClean="0">
                <a:latin typeface="Tahoma" charset="0"/>
              </a:rPr>
              <a:t>nterposition</a:t>
            </a:r>
            <a:endParaRPr lang="en-US" sz="4400" dirty="0">
              <a:latin typeface="Tahoma" charset="0"/>
            </a:endParaRPr>
          </a:p>
        </p:txBody>
      </p:sp>
      <p:sp>
        <p:nvSpPr>
          <p:cNvPr id="27651" name="Rectangle 3" descr="Rectangle: Click to edit Master text styles&#10;Second level&#10;Third level&#10;Fourth level&#10;Fifth level"/>
          <p:cNvSpPr>
            <a:spLocks noGrp="1" noChangeArrowheads="1"/>
          </p:cNvSpPr>
          <p:nvPr>
            <p:ph type="body" idx="1"/>
          </p:nvPr>
        </p:nvSpPr>
        <p:spPr>
          <a:xfrm>
            <a:off x="304800" y="1295400"/>
            <a:ext cx="8610600" cy="5562600"/>
          </a:xfrm>
        </p:spPr>
        <p:txBody>
          <a:bodyPr>
            <a:noAutofit/>
          </a:bodyPr>
          <a:lstStyle/>
          <a:p>
            <a:pPr marL="0" indent="0">
              <a:buNone/>
              <a:tabLst>
                <a:tab pos="4114800" algn="l"/>
              </a:tabLst>
            </a:pPr>
            <a:r>
              <a:rPr lang="en-US" sz="2200" b="1" dirty="0">
                <a:latin typeface="Tahoma" charset="0"/>
              </a:rPr>
              <a:t>Observation: </a:t>
            </a:r>
            <a:r>
              <a:rPr lang="en-US" sz="2200" dirty="0" smtClean="0">
                <a:latin typeface="Tahoma" charset="0"/>
              </a:rPr>
              <a:t>to </a:t>
            </a:r>
            <a:r>
              <a:rPr lang="en-US" sz="2200" dirty="0">
                <a:latin typeface="Tahoma" charset="0"/>
              </a:rPr>
              <a:t>damage host system </a:t>
            </a:r>
            <a:r>
              <a:rPr lang="en-US" sz="2200" dirty="0" smtClean="0">
                <a:latin typeface="Tahoma" charset="0"/>
              </a:rPr>
              <a:t>(e.g</a:t>
            </a:r>
            <a:r>
              <a:rPr lang="en-US" sz="2200" dirty="0" smtClean="0">
                <a:latin typeface="Tahoma" charset="0"/>
              </a:rPr>
              <a:t>., </a:t>
            </a:r>
            <a:r>
              <a:rPr lang="en-US" sz="2200" dirty="0" smtClean="0">
                <a:latin typeface="Tahoma" charset="0"/>
              </a:rPr>
              <a:t>persistent </a:t>
            </a:r>
            <a:r>
              <a:rPr lang="en-US" sz="2200" dirty="0">
                <a:latin typeface="Tahoma" charset="0"/>
              </a:rPr>
              <a:t>changes)  </a:t>
            </a:r>
            <a:r>
              <a:rPr lang="en-US" sz="2200" dirty="0" smtClean="0">
                <a:latin typeface="Tahoma" charset="0"/>
              </a:rPr>
              <a:t/>
            </a:r>
            <a:br>
              <a:rPr lang="en-US" sz="2200" dirty="0" smtClean="0">
                <a:latin typeface="Tahoma" charset="0"/>
              </a:rPr>
            </a:br>
            <a:r>
              <a:rPr lang="en-US" sz="2200" dirty="0" smtClean="0">
                <a:latin typeface="Tahoma" charset="0"/>
              </a:rPr>
              <a:t>app </a:t>
            </a:r>
            <a:r>
              <a:rPr lang="en-US" sz="2200" dirty="0">
                <a:latin typeface="Tahoma" charset="0"/>
              </a:rPr>
              <a:t>must make system </a:t>
            </a:r>
            <a:r>
              <a:rPr lang="en-US" sz="2200" dirty="0" smtClean="0">
                <a:latin typeface="Tahoma" charset="0"/>
              </a:rPr>
              <a:t>calls:</a:t>
            </a:r>
            <a:endParaRPr lang="en-US" sz="2200" dirty="0">
              <a:latin typeface="Tahoma" charset="0"/>
            </a:endParaRPr>
          </a:p>
          <a:p>
            <a:pPr lvl="1">
              <a:tabLst>
                <a:tab pos="4114800" algn="l"/>
              </a:tabLst>
            </a:pPr>
            <a:r>
              <a:rPr lang="en-US" sz="2200" dirty="0">
                <a:latin typeface="Tahoma" charset="0"/>
                <a:ea typeface="ＭＳ Ｐゴシック" charset="0"/>
              </a:rPr>
              <a:t>To delete/overwrite </a:t>
            </a:r>
            <a:r>
              <a:rPr lang="en-US" sz="2200" dirty="0" smtClean="0">
                <a:latin typeface="Tahoma" charset="0"/>
                <a:ea typeface="ＭＳ Ｐゴシック" charset="0"/>
              </a:rPr>
              <a:t>files:	</a:t>
            </a:r>
            <a:r>
              <a:rPr lang="en-US" sz="2200" dirty="0" smtClean="0">
                <a:solidFill>
                  <a:srgbClr val="CC3399"/>
                </a:solidFill>
                <a:latin typeface="Tahoma" charset="0"/>
                <a:ea typeface="ＭＳ Ｐゴシック" charset="0"/>
              </a:rPr>
              <a:t>unlink</a:t>
            </a:r>
            <a:r>
              <a:rPr lang="en-US" sz="2200" dirty="0">
                <a:solidFill>
                  <a:srgbClr val="CC3399"/>
                </a:solidFill>
                <a:latin typeface="Tahoma" charset="0"/>
                <a:ea typeface="ＭＳ Ｐゴシック" charset="0"/>
              </a:rPr>
              <a:t>, open, write</a:t>
            </a:r>
          </a:p>
          <a:p>
            <a:pPr lvl="1">
              <a:tabLst>
                <a:tab pos="4114800" algn="l"/>
              </a:tabLst>
            </a:pPr>
            <a:r>
              <a:rPr lang="en-US" sz="2200" dirty="0">
                <a:latin typeface="Tahoma" charset="0"/>
                <a:ea typeface="ＭＳ Ｐゴシック" charset="0"/>
              </a:rPr>
              <a:t>To do network </a:t>
            </a:r>
            <a:r>
              <a:rPr lang="en-US" sz="2200" dirty="0" smtClean="0">
                <a:latin typeface="Tahoma"/>
                <a:ea typeface="ＭＳ Ｐゴシック" charset="0"/>
                <a:cs typeface="Tahoma"/>
              </a:rPr>
              <a:t>attacks:	</a:t>
            </a:r>
            <a:r>
              <a:rPr lang="en-US" sz="2200" dirty="0" smtClean="0">
                <a:solidFill>
                  <a:srgbClr val="CC3399"/>
                </a:solidFill>
                <a:latin typeface="Tahoma"/>
                <a:ea typeface="ＭＳ Ｐゴシック" charset="0"/>
                <a:cs typeface="Tahoma"/>
              </a:rPr>
              <a:t>socket</a:t>
            </a:r>
            <a:r>
              <a:rPr lang="en-US" sz="2200" dirty="0">
                <a:solidFill>
                  <a:srgbClr val="CC3399"/>
                </a:solidFill>
                <a:latin typeface="Tahoma" charset="0"/>
                <a:ea typeface="ＭＳ Ｐゴシック" charset="0"/>
              </a:rPr>
              <a:t>, bind, connect, </a:t>
            </a:r>
            <a:r>
              <a:rPr lang="en-US" sz="2200" dirty="0" smtClean="0">
                <a:solidFill>
                  <a:srgbClr val="CC3399"/>
                </a:solidFill>
                <a:latin typeface="Tahoma" charset="0"/>
                <a:ea typeface="ＭＳ Ｐゴシック" charset="0"/>
              </a:rPr>
              <a:t>send</a:t>
            </a:r>
            <a:endParaRPr lang="en-US" sz="2200" dirty="0">
              <a:solidFill>
                <a:srgbClr val="CC3399"/>
              </a:solidFill>
              <a:latin typeface="Tahoma" charset="0"/>
            </a:endParaRPr>
          </a:p>
          <a:p>
            <a:pPr marL="0" indent="0">
              <a:spcBef>
                <a:spcPts val="2328"/>
              </a:spcBef>
              <a:buNone/>
            </a:pPr>
            <a:r>
              <a:rPr lang="en-US" sz="2200" b="1" dirty="0">
                <a:latin typeface="Tahoma" charset="0"/>
              </a:rPr>
              <a:t>Idea:</a:t>
            </a:r>
            <a:r>
              <a:rPr lang="en-US" sz="2200" dirty="0">
                <a:latin typeface="Tahoma" charset="0"/>
              </a:rPr>
              <a:t> </a:t>
            </a:r>
            <a:r>
              <a:rPr lang="en-US" sz="2200" dirty="0" smtClean="0">
                <a:latin typeface="Tahoma" charset="0"/>
                <a:ea typeface="ＭＳ Ｐゴシック" charset="0"/>
              </a:rPr>
              <a:t>monitor </a:t>
            </a:r>
            <a:r>
              <a:rPr lang="en-US" sz="2200" dirty="0" smtClean="0">
                <a:latin typeface="Tahoma" charset="0"/>
                <a:ea typeface="ＭＳ Ｐゴシック" charset="0"/>
              </a:rPr>
              <a:t>app’s </a:t>
            </a:r>
            <a:r>
              <a:rPr lang="en-US" sz="2200" dirty="0">
                <a:latin typeface="Tahoma" charset="0"/>
                <a:ea typeface="ＭＳ Ｐゴシック" charset="0"/>
              </a:rPr>
              <a:t>system calls and </a:t>
            </a:r>
            <a:r>
              <a:rPr lang="en-US" sz="2200" b="1" dirty="0">
                <a:latin typeface="Tahoma" charset="0"/>
                <a:ea typeface="ＭＳ Ｐゴシック" charset="0"/>
              </a:rPr>
              <a:t>block unauthorized </a:t>
            </a:r>
            <a:r>
              <a:rPr lang="en-US" sz="2200" b="1" dirty="0" smtClean="0">
                <a:latin typeface="Tahoma" charset="0"/>
                <a:ea typeface="ＭＳ Ｐゴシック" charset="0"/>
              </a:rPr>
              <a:t>calls</a:t>
            </a:r>
            <a:endParaRPr lang="en-US" sz="2200" b="1" dirty="0">
              <a:latin typeface="Tahoma" charset="0"/>
              <a:ea typeface="ＭＳ Ｐゴシック" charset="0"/>
            </a:endParaRPr>
          </a:p>
          <a:p>
            <a:pPr marL="0" indent="0">
              <a:spcBef>
                <a:spcPts val="2328"/>
              </a:spcBef>
              <a:buNone/>
            </a:pPr>
            <a:r>
              <a:rPr lang="en-US" sz="2200" b="1" dirty="0">
                <a:latin typeface="Tahoma" charset="0"/>
              </a:rPr>
              <a:t>I</a:t>
            </a:r>
            <a:r>
              <a:rPr lang="en-US" sz="2200" b="1" dirty="0" smtClean="0">
                <a:latin typeface="Tahoma" charset="0"/>
              </a:rPr>
              <a:t>mplementation </a:t>
            </a:r>
            <a:r>
              <a:rPr lang="en-US" sz="2200" b="1" dirty="0">
                <a:latin typeface="Tahoma" charset="0"/>
              </a:rPr>
              <a:t>options:</a:t>
            </a:r>
          </a:p>
          <a:p>
            <a:pPr lvl="1"/>
            <a:r>
              <a:rPr lang="en-US" sz="2200" dirty="0">
                <a:latin typeface="Tahoma" charset="0"/>
                <a:ea typeface="ＭＳ Ｐゴシック" charset="0"/>
              </a:rPr>
              <a:t>Completely kernel space (e.g</a:t>
            </a:r>
            <a:r>
              <a:rPr lang="en-US" sz="2200" dirty="0" smtClean="0">
                <a:latin typeface="Tahoma" charset="0"/>
                <a:ea typeface="ＭＳ Ｐゴシック" charset="0"/>
              </a:rPr>
              <a:t>., </a:t>
            </a:r>
            <a:r>
              <a:rPr lang="en-US" sz="2000" dirty="0">
                <a:latin typeface="Tahoma" charset="0"/>
                <a:ea typeface="ＭＳ Ｐゴシック" charset="0"/>
              </a:rPr>
              <a:t>GSWTK</a:t>
            </a:r>
            <a:r>
              <a:rPr lang="en-US" sz="2200" dirty="0">
                <a:latin typeface="Tahoma" charset="0"/>
                <a:ea typeface="ＭＳ Ｐゴシック" charset="0"/>
              </a:rPr>
              <a:t>)</a:t>
            </a:r>
          </a:p>
          <a:p>
            <a:pPr lvl="1"/>
            <a:r>
              <a:rPr lang="en-US" sz="2200" dirty="0">
                <a:latin typeface="Tahoma" charset="0"/>
                <a:ea typeface="ＭＳ Ｐゴシック" charset="0"/>
              </a:rPr>
              <a:t>Completely user space (e.g</a:t>
            </a:r>
            <a:r>
              <a:rPr lang="en-US" sz="2200" dirty="0" smtClean="0">
                <a:latin typeface="Tahoma" charset="0"/>
                <a:ea typeface="ＭＳ Ｐゴシック" charset="0"/>
              </a:rPr>
              <a:t>., program </a:t>
            </a:r>
            <a:r>
              <a:rPr lang="en-US" sz="2200" dirty="0">
                <a:latin typeface="Tahoma" charset="0"/>
                <a:ea typeface="ＭＳ Ｐゴシック" charset="0"/>
              </a:rPr>
              <a:t>shepherding)</a:t>
            </a:r>
          </a:p>
          <a:p>
            <a:pPr lvl="1"/>
            <a:r>
              <a:rPr lang="en-US" sz="2200" dirty="0">
                <a:latin typeface="Tahoma" charset="0"/>
                <a:ea typeface="ＭＳ Ｐゴシック" charset="0"/>
              </a:rPr>
              <a:t>Hybrid  (e.g</a:t>
            </a:r>
            <a:r>
              <a:rPr lang="en-US" sz="2200" dirty="0" smtClean="0">
                <a:latin typeface="Tahoma" charset="0"/>
                <a:ea typeface="ＭＳ Ｐゴシック" charset="0"/>
              </a:rPr>
              <a:t>., </a:t>
            </a:r>
            <a:r>
              <a:rPr lang="en-US" sz="2200" dirty="0" err="1" smtClean="0">
                <a:latin typeface="Tahoma" charset="0"/>
                <a:ea typeface="ＭＳ Ｐゴシック" charset="0"/>
              </a:rPr>
              <a:t>Systrace</a:t>
            </a:r>
            <a:r>
              <a:rPr lang="en-US" sz="2200" dirty="0">
                <a:latin typeface="Tahoma" charset="0"/>
                <a:ea typeface="ＭＳ Ｐゴシック" charset="0"/>
              </a:rPr>
              <a:t>)</a:t>
            </a:r>
          </a:p>
        </p:txBody>
      </p:sp>
    </p:spTree>
    <p:extLst>
      <p:ext uri="{BB962C8B-B14F-4D97-AF65-F5344CB8AC3E}">
        <p14:creationId xmlns:p14="http://schemas.microsoft.com/office/powerpoint/2010/main" val="194757965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27000"/>
            <a:ext cx="8458200" cy="1143000"/>
          </a:xfrm>
        </p:spPr>
        <p:txBody>
          <a:bodyPr>
            <a:normAutofit/>
          </a:bodyPr>
          <a:lstStyle/>
          <a:p>
            <a:r>
              <a:rPr lang="en-US" sz="4400" dirty="0">
                <a:latin typeface="Tahoma" charset="0"/>
              </a:rPr>
              <a:t>Initial </a:t>
            </a:r>
            <a:r>
              <a:rPr lang="en-US" dirty="0">
                <a:latin typeface="Tahoma" charset="0"/>
              </a:rPr>
              <a:t>I</a:t>
            </a:r>
            <a:r>
              <a:rPr lang="en-US" sz="4400" dirty="0" smtClean="0">
                <a:latin typeface="Tahoma" charset="0"/>
              </a:rPr>
              <a:t>mplementation  </a:t>
            </a:r>
            <a:r>
              <a:rPr lang="en-US" sz="2800" dirty="0">
                <a:latin typeface="Tahoma" charset="0"/>
              </a:rPr>
              <a:t>(Janus</a:t>
            </a:r>
            <a:r>
              <a:rPr lang="en-US" sz="2800" dirty="0" smtClean="0">
                <a:latin typeface="Tahoma" charset="0"/>
              </a:rPr>
              <a:t>)</a:t>
            </a:r>
            <a:endParaRPr lang="en-US" sz="2000" dirty="0">
              <a:latin typeface="Tahoma" charset="0"/>
            </a:endParaRPr>
          </a:p>
        </p:txBody>
      </p:sp>
      <p:sp>
        <p:nvSpPr>
          <p:cNvPr id="130051" name="Rectangle 3" descr="Rectangle: Click to edit Master text styles&#10;Second level&#10;Third level&#10;Fourth level&#10;Fifth level"/>
          <p:cNvSpPr>
            <a:spLocks noGrp="1" noChangeArrowheads="1"/>
          </p:cNvSpPr>
          <p:nvPr>
            <p:ph type="body" idx="1"/>
          </p:nvPr>
        </p:nvSpPr>
        <p:spPr>
          <a:xfrm>
            <a:off x="457200" y="1219200"/>
            <a:ext cx="8382000" cy="5638800"/>
          </a:xfrm>
        </p:spPr>
        <p:txBody>
          <a:bodyPr>
            <a:noAutofit/>
          </a:bodyPr>
          <a:lstStyle/>
          <a:p>
            <a:pPr marL="0" indent="0">
              <a:buNone/>
            </a:pPr>
            <a:r>
              <a:rPr lang="en-US" sz="2400" dirty="0">
                <a:latin typeface="Tahoma" charset="0"/>
              </a:rPr>
              <a:t>Linux </a:t>
            </a:r>
            <a:r>
              <a:rPr lang="en-US" sz="2400" b="1" dirty="0" err="1">
                <a:latin typeface="Tahoma" charset="0"/>
              </a:rPr>
              <a:t>ptrace</a:t>
            </a:r>
            <a:r>
              <a:rPr lang="en-US" sz="2400" dirty="0">
                <a:latin typeface="Tahoma" charset="0"/>
              </a:rPr>
              <a:t>: </a:t>
            </a:r>
            <a:r>
              <a:rPr lang="en-US" sz="2400" dirty="0" smtClean="0">
                <a:latin typeface="Tahoma" charset="0"/>
              </a:rPr>
              <a:t>process </a:t>
            </a:r>
            <a:r>
              <a:rPr lang="en-US" sz="2400" dirty="0">
                <a:latin typeface="Tahoma" charset="0"/>
              </a:rPr>
              <a:t>tracing</a:t>
            </a:r>
          </a:p>
          <a:p>
            <a:pPr lvl="1">
              <a:buFont typeface="Wingdings" charset="0"/>
              <a:buNone/>
            </a:pPr>
            <a:r>
              <a:rPr lang="en-US" sz="2400" dirty="0">
                <a:latin typeface="Tahoma" charset="0"/>
                <a:ea typeface="ＭＳ Ｐゴシック" charset="0"/>
              </a:rPr>
              <a:t>	</a:t>
            </a:r>
            <a:r>
              <a:rPr lang="en-US" sz="2400" dirty="0" smtClean="0">
                <a:latin typeface="Tahoma" charset="0"/>
                <a:ea typeface="ＭＳ Ｐゴシック" charset="0"/>
              </a:rPr>
              <a:t>process </a:t>
            </a:r>
            <a:r>
              <a:rPr lang="en-US" sz="2400" dirty="0">
                <a:latin typeface="Tahoma" charset="0"/>
                <a:ea typeface="ＭＳ Ｐゴシック" charset="0"/>
              </a:rPr>
              <a:t>calls: </a:t>
            </a:r>
            <a:r>
              <a:rPr lang="en-US" sz="2400" b="1" dirty="0" err="1" smtClean="0">
                <a:solidFill>
                  <a:srgbClr val="CC3399"/>
                </a:solidFill>
                <a:latin typeface="Tahoma" charset="0"/>
                <a:ea typeface="ＭＳ Ｐゴシック" charset="0"/>
              </a:rPr>
              <a:t>ptrace</a:t>
            </a:r>
            <a:r>
              <a:rPr lang="en-US" sz="2400" b="1" dirty="0" smtClean="0">
                <a:solidFill>
                  <a:srgbClr val="CC3399"/>
                </a:solidFill>
                <a:latin typeface="Tahoma" charset="0"/>
                <a:ea typeface="ＭＳ Ｐゴシック" charset="0"/>
              </a:rPr>
              <a:t> </a:t>
            </a:r>
            <a:r>
              <a:rPr lang="en-US" sz="2400" b="1" dirty="0">
                <a:solidFill>
                  <a:srgbClr val="CC3399"/>
                </a:solidFill>
                <a:latin typeface="Tahoma" charset="0"/>
                <a:ea typeface="ＭＳ Ｐゴシック" charset="0"/>
              </a:rPr>
              <a:t>(… ,  </a:t>
            </a:r>
            <a:r>
              <a:rPr lang="en-US" sz="2400" b="1" dirty="0" err="1">
                <a:solidFill>
                  <a:srgbClr val="CC3399"/>
                </a:solidFill>
                <a:latin typeface="Tahoma" charset="0"/>
                <a:ea typeface="ＭＳ Ｐゴシック" charset="0"/>
              </a:rPr>
              <a:t>pid_t</a:t>
            </a:r>
            <a:r>
              <a:rPr lang="en-US" sz="2400" b="1" dirty="0">
                <a:solidFill>
                  <a:srgbClr val="CC3399"/>
                </a:solidFill>
                <a:latin typeface="Tahoma" charset="0"/>
                <a:ea typeface="ＭＳ Ｐゴシック" charset="0"/>
              </a:rPr>
              <a:t>  </a:t>
            </a:r>
            <a:r>
              <a:rPr lang="en-US" sz="2400" b="1" dirty="0" err="1">
                <a:solidFill>
                  <a:srgbClr val="CC3399"/>
                </a:solidFill>
                <a:latin typeface="Tahoma" charset="0"/>
                <a:ea typeface="ＭＳ Ｐゴシック" charset="0"/>
              </a:rPr>
              <a:t>pid</a:t>
            </a:r>
            <a:r>
              <a:rPr lang="en-US" sz="2400" b="1" dirty="0">
                <a:solidFill>
                  <a:srgbClr val="CC3399"/>
                </a:solidFill>
                <a:latin typeface="Tahoma" charset="0"/>
                <a:ea typeface="ＭＳ Ｐゴシック" charset="0"/>
              </a:rPr>
              <a:t> ,  …)</a:t>
            </a:r>
          </a:p>
          <a:p>
            <a:pPr lvl="1">
              <a:buFont typeface="Wingdings" charset="0"/>
              <a:buNone/>
            </a:pPr>
            <a:r>
              <a:rPr lang="en-US" sz="2400" b="1" dirty="0">
                <a:solidFill>
                  <a:srgbClr val="CC3399"/>
                </a:solidFill>
                <a:latin typeface="Tahoma" charset="0"/>
                <a:ea typeface="ＭＳ Ｐゴシック" charset="0"/>
              </a:rPr>
              <a:t>	</a:t>
            </a:r>
            <a:r>
              <a:rPr lang="en-US" sz="2400" dirty="0">
                <a:latin typeface="Tahoma" charset="0"/>
                <a:ea typeface="ＭＳ Ｐゴシック" charset="0"/>
              </a:rPr>
              <a:t>and wakes up when  </a:t>
            </a:r>
            <a:r>
              <a:rPr lang="en-US" sz="2400" b="1" dirty="0" err="1">
                <a:latin typeface="Tahoma" charset="0"/>
                <a:ea typeface="ＭＳ Ｐゴシック" charset="0"/>
              </a:rPr>
              <a:t>pid</a:t>
            </a:r>
            <a:r>
              <a:rPr lang="en-US" sz="2400" dirty="0">
                <a:latin typeface="Tahoma" charset="0"/>
                <a:ea typeface="ＭＳ Ｐゴシック" charset="0"/>
              </a:rPr>
              <a:t>  makes sys call</a:t>
            </a:r>
            <a:r>
              <a:rPr lang="en-US" sz="2400" dirty="0" smtClean="0">
                <a:latin typeface="Tahoma" charset="0"/>
                <a:ea typeface="ＭＳ Ｐゴシック" charset="0"/>
              </a:rPr>
              <a:t>.</a:t>
            </a:r>
          </a:p>
          <a:p>
            <a:pPr lvl="1">
              <a:buFont typeface="Wingdings" charset="0"/>
              <a:buNone/>
            </a:pPr>
            <a:endParaRPr lang="en-US" sz="2400" dirty="0">
              <a:latin typeface="Tahoma" charset="0"/>
              <a:ea typeface="ＭＳ Ｐゴシック" charset="0"/>
            </a:endParaRPr>
          </a:p>
          <a:p>
            <a:pPr lvl="1">
              <a:buFont typeface="Wingdings" charset="0"/>
              <a:buNone/>
            </a:pPr>
            <a:endParaRPr lang="en-US" sz="2400" dirty="0">
              <a:latin typeface="Tahoma" charset="0"/>
              <a:ea typeface="ＭＳ Ｐゴシック" charset="0"/>
            </a:endParaRPr>
          </a:p>
          <a:p>
            <a:pPr lvl="1">
              <a:buFont typeface="Wingdings" charset="0"/>
              <a:buNone/>
            </a:pPr>
            <a:endParaRPr lang="en-US" sz="2400" dirty="0">
              <a:latin typeface="Tahoma" charset="0"/>
              <a:ea typeface="ＭＳ Ｐゴシック" charset="0"/>
            </a:endParaRPr>
          </a:p>
          <a:p>
            <a:pPr lvl="1">
              <a:buFont typeface="Wingdings" charset="0"/>
              <a:buNone/>
            </a:pPr>
            <a:endParaRPr lang="en-US" sz="2400" dirty="0">
              <a:latin typeface="Tahoma" charset="0"/>
              <a:ea typeface="ＭＳ Ｐゴシック" charset="0"/>
            </a:endParaRPr>
          </a:p>
          <a:p>
            <a:pPr lvl="1">
              <a:buFont typeface="Wingdings" charset="0"/>
              <a:buNone/>
            </a:pPr>
            <a:endParaRPr lang="en-US" sz="2400" dirty="0">
              <a:latin typeface="Tahoma" charset="0"/>
              <a:ea typeface="ＭＳ Ｐゴシック" charset="0"/>
            </a:endParaRPr>
          </a:p>
          <a:p>
            <a:pPr lvl="1">
              <a:buFont typeface="Wingdings" charset="0"/>
              <a:buNone/>
            </a:pPr>
            <a:endParaRPr lang="en-US" sz="2400" dirty="0">
              <a:latin typeface="Tahoma" charset="0"/>
              <a:ea typeface="ＭＳ Ｐゴシック" charset="0"/>
            </a:endParaRPr>
          </a:p>
          <a:p>
            <a:pPr lvl="1">
              <a:buFont typeface="Wingdings" charset="0"/>
              <a:buNone/>
            </a:pPr>
            <a:endParaRPr lang="en-US" sz="2400" dirty="0">
              <a:latin typeface="Tahoma" charset="0"/>
              <a:ea typeface="ＭＳ Ｐゴシック" charset="0"/>
            </a:endParaRPr>
          </a:p>
          <a:p>
            <a:pPr marL="0" indent="0">
              <a:spcBef>
                <a:spcPts val="1920"/>
              </a:spcBef>
              <a:buNone/>
            </a:pPr>
            <a:r>
              <a:rPr lang="en-US" sz="2400" dirty="0">
                <a:latin typeface="Tahoma" charset="0"/>
              </a:rPr>
              <a:t>Monitor kills application if request is disallowed</a:t>
            </a:r>
          </a:p>
        </p:txBody>
      </p:sp>
      <p:sp>
        <p:nvSpPr>
          <p:cNvPr id="29700" name="Rectangle 4"/>
          <p:cNvSpPr>
            <a:spLocks noChangeArrowheads="1"/>
          </p:cNvSpPr>
          <p:nvPr/>
        </p:nvSpPr>
        <p:spPr bwMode="auto">
          <a:xfrm>
            <a:off x="623995" y="2523006"/>
            <a:ext cx="7772400" cy="2819400"/>
          </a:xfrm>
          <a:prstGeom prst="rect">
            <a:avLst/>
          </a:prstGeom>
          <a:solidFill>
            <a:schemeClr val="accent1"/>
          </a:solidFill>
          <a:ln w="12700">
            <a:solidFill>
              <a:schemeClr val="tx1"/>
            </a:solidFill>
            <a:miter lim="800000"/>
            <a:headEnd/>
            <a:tailEnd type="none" w="lg" len="med"/>
          </a:ln>
        </p:spPr>
        <p:txBody>
          <a:bodyPr wrap="none" anchor="ctr"/>
          <a:lstStyle/>
          <a:p>
            <a:pPr algn="ctr"/>
            <a:endParaRPr lang="en-US"/>
          </a:p>
        </p:txBody>
      </p:sp>
      <p:sp>
        <p:nvSpPr>
          <p:cNvPr id="29701" name="Rectangle 5"/>
          <p:cNvSpPr>
            <a:spLocks noChangeArrowheads="1"/>
          </p:cNvSpPr>
          <p:nvPr/>
        </p:nvSpPr>
        <p:spPr bwMode="auto">
          <a:xfrm>
            <a:off x="623995" y="4656606"/>
            <a:ext cx="7772400" cy="685800"/>
          </a:xfrm>
          <a:prstGeom prst="rect">
            <a:avLst/>
          </a:prstGeom>
          <a:solidFill>
            <a:schemeClr val="accent1"/>
          </a:solidFill>
          <a:ln w="12700">
            <a:solidFill>
              <a:schemeClr val="tx1"/>
            </a:solidFill>
            <a:miter lim="800000"/>
            <a:headEnd/>
            <a:tailEnd type="none" w="lg" len="med"/>
          </a:ln>
        </p:spPr>
        <p:txBody>
          <a:bodyPr wrap="none" anchor="b"/>
          <a:lstStyle/>
          <a:p>
            <a:pPr algn="r"/>
            <a:r>
              <a:rPr lang="en-US" sz="2400" b="1"/>
              <a:t>OS Kernel</a:t>
            </a:r>
          </a:p>
        </p:txBody>
      </p:sp>
      <p:sp>
        <p:nvSpPr>
          <p:cNvPr id="29702" name="Rectangle 6"/>
          <p:cNvSpPr>
            <a:spLocks noChangeArrowheads="1"/>
          </p:cNvSpPr>
          <p:nvPr/>
        </p:nvSpPr>
        <p:spPr bwMode="auto">
          <a:xfrm>
            <a:off x="1157395" y="2827806"/>
            <a:ext cx="1676400" cy="1143000"/>
          </a:xfrm>
          <a:prstGeom prst="rect">
            <a:avLst/>
          </a:prstGeom>
          <a:solidFill>
            <a:schemeClr val="accent2"/>
          </a:solidFill>
          <a:ln w="12700">
            <a:solidFill>
              <a:schemeClr val="tx1"/>
            </a:solidFill>
            <a:miter lim="800000"/>
            <a:headEnd/>
            <a:tailEnd type="none" w="lg" len="med"/>
          </a:ln>
        </p:spPr>
        <p:txBody>
          <a:bodyPr wrap="none" anchor="ctr"/>
          <a:lstStyle/>
          <a:p>
            <a:pPr algn="ctr"/>
            <a:r>
              <a:rPr lang="en-US" b="1" dirty="0"/>
              <a:t>monitored</a:t>
            </a:r>
          </a:p>
          <a:p>
            <a:pPr algn="ctr"/>
            <a:r>
              <a:rPr lang="en-US" b="1" dirty="0"/>
              <a:t>application</a:t>
            </a:r>
          </a:p>
          <a:p>
            <a:pPr algn="ctr"/>
            <a:r>
              <a:rPr lang="en-US" dirty="0" smtClean="0"/>
              <a:t>(browser)</a:t>
            </a:r>
            <a:endParaRPr lang="en-US" dirty="0"/>
          </a:p>
        </p:txBody>
      </p:sp>
      <p:sp>
        <p:nvSpPr>
          <p:cNvPr id="29703" name="Rectangle 7"/>
          <p:cNvSpPr>
            <a:spLocks noChangeArrowheads="1"/>
          </p:cNvSpPr>
          <p:nvPr/>
        </p:nvSpPr>
        <p:spPr bwMode="auto">
          <a:xfrm>
            <a:off x="4967395" y="2827806"/>
            <a:ext cx="1600200" cy="1143000"/>
          </a:xfrm>
          <a:prstGeom prst="rect">
            <a:avLst/>
          </a:prstGeom>
          <a:solidFill>
            <a:schemeClr val="accent2"/>
          </a:solidFill>
          <a:ln w="12700">
            <a:solidFill>
              <a:schemeClr val="tx1"/>
            </a:solidFill>
            <a:miter lim="800000"/>
            <a:headEnd/>
            <a:tailEnd type="none" w="lg" len="med"/>
          </a:ln>
        </p:spPr>
        <p:txBody>
          <a:bodyPr wrap="none" anchor="ctr"/>
          <a:lstStyle/>
          <a:p>
            <a:pPr algn="ctr"/>
            <a:r>
              <a:rPr lang="en-US" b="1"/>
              <a:t>monitor</a:t>
            </a:r>
          </a:p>
        </p:txBody>
      </p:sp>
      <p:sp>
        <p:nvSpPr>
          <p:cNvPr id="29704" name="Text Box 8"/>
          <p:cNvSpPr txBox="1">
            <a:spLocks noChangeArrowheads="1"/>
          </p:cNvSpPr>
          <p:nvPr/>
        </p:nvSpPr>
        <p:spPr bwMode="auto">
          <a:xfrm>
            <a:off x="7016859" y="2523007"/>
            <a:ext cx="13939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user space</a:t>
            </a:r>
          </a:p>
        </p:txBody>
      </p:sp>
      <p:grpSp>
        <p:nvGrpSpPr>
          <p:cNvPr id="2" name="Group 16"/>
          <p:cNvGrpSpPr>
            <a:grpSpLocks/>
          </p:cNvGrpSpPr>
          <p:nvPr/>
        </p:nvGrpSpPr>
        <p:grpSpPr bwMode="auto">
          <a:xfrm>
            <a:off x="1919395" y="3970806"/>
            <a:ext cx="3810000" cy="990600"/>
            <a:chOff x="1200" y="2592"/>
            <a:chExt cx="2400" cy="624"/>
          </a:xfrm>
        </p:grpSpPr>
        <p:sp>
          <p:nvSpPr>
            <p:cNvPr id="29707" name="Line 9"/>
            <p:cNvSpPr>
              <a:spLocks noChangeShapeType="1"/>
            </p:cNvSpPr>
            <p:nvPr/>
          </p:nvSpPr>
          <p:spPr bwMode="auto">
            <a:xfrm>
              <a:off x="1200" y="2592"/>
              <a:ext cx="0" cy="432"/>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29708" name="Text Box 11"/>
            <p:cNvSpPr txBox="1">
              <a:spLocks noChangeArrowheads="1"/>
            </p:cNvSpPr>
            <p:nvPr/>
          </p:nvSpPr>
          <p:spPr bwMode="auto">
            <a:xfrm>
              <a:off x="1200" y="2688"/>
              <a:ext cx="224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b="1" dirty="0"/>
                <a:t>open(</a:t>
              </a:r>
              <a:r>
                <a:rPr lang="ja-JP" altLang="en-US" b="1" dirty="0" smtClean="0"/>
                <a:t>“</a:t>
              </a:r>
              <a:r>
                <a:rPr lang="en-US" altLang="ja-JP" b="1" dirty="0" smtClean="0"/>
                <a:t>/</a:t>
              </a:r>
              <a:r>
                <a:rPr lang="en-US" b="1" dirty="0" err="1" smtClean="0"/>
                <a:t>etc</a:t>
              </a:r>
              <a:r>
                <a:rPr lang="en-US" b="1" dirty="0" smtClean="0"/>
                <a:t>/</a:t>
              </a:r>
              <a:r>
                <a:rPr lang="en-US" b="1" dirty="0" err="1" smtClean="0"/>
                <a:t>passwd</a:t>
              </a:r>
              <a:r>
                <a:rPr lang="ja-JP" altLang="en-US" b="1" dirty="0"/>
                <a:t>”</a:t>
              </a:r>
              <a:r>
                <a:rPr lang="en-US" b="1" dirty="0"/>
                <a:t>,  </a:t>
              </a:r>
              <a:r>
                <a:rPr lang="ja-JP" altLang="en-US" b="1" dirty="0"/>
                <a:t>“</a:t>
              </a:r>
              <a:r>
                <a:rPr lang="en-US" b="1" dirty="0"/>
                <a:t>r</a:t>
              </a:r>
              <a:r>
                <a:rPr lang="ja-JP" altLang="en-US" b="1" dirty="0"/>
                <a:t>”</a:t>
              </a:r>
              <a:r>
                <a:rPr lang="en-US" b="1" dirty="0"/>
                <a:t>)</a:t>
              </a:r>
            </a:p>
          </p:txBody>
        </p:sp>
        <p:sp>
          <p:nvSpPr>
            <p:cNvPr id="29709" name="Freeform 13"/>
            <p:cNvSpPr>
              <a:spLocks/>
            </p:cNvSpPr>
            <p:nvPr/>
          </p:nvSpPr>
          <p:spPr bwMode="auto">
            <a:xfrm>
              <a:off x="1200" y="2592"/>
              <a:ext cx="2400" cy="624"/>
            </a:xfrm>
            <a:custGeom>
              <a:avLst/>
              <a:gdLst>
                <a:gd name="T0" fmla="*/ 0 w 2256"/>
                <a:gd name="T1" fmla="*/ 511 h 528"/>
                <a:gd name="T2" fmla="*/ 0 w 2256"/>
                <a:gd name="T3" fmla="*/ 624 h 528"/>
                <a:gd name="T4" fmla="*/ 2400 w 2256"/>
                <a:gd name="T5" fmla="*/ 624 h 528"/>
                <a:gd name="T6" fmla="*/ 2400 w 2256"/>
                <a:gd name="T7" fmla="*/ 0 h 528"/>
                <a:gd name="T8" fmla="*/ 0 60000 65536"/>
                <a:gd name="T9" fmla="*/ 0 60000 65536"/>
                <a:gd name="T10" fmla="*/ 0 60000 65536"/>
                <a:gd name="T11" fmla="*/ 0 60000 65536"/>
                <a:gd name="T12" fmla="*/ 0 w 2256"/>
                <a:gd name="T13" fmla="*/ 0 h 528"/>
                <a:gd name="T14" fmla="*/ 2256 w 2256"/>
                <a:gd name="T15" fmla="*/ 528 h 528"/>
              </a:gdLst>
              <a:ahLst/>
              <a:cxnLst>
                <a:cxn ang="T8">
                  <a:pos x="T0" y="T1"/>
                </a:cxn>
                <a:cxn ang="T9">
                  <a:pos x="T2" y="T3"/>
                </a:cxn>
                <a:cxn ang="T10">
                  <a:pos x="T4" y="T5"/>
                </a:cxn>
                <a:cxn ang="T11">
                  <a:pos x="T6" y="T7"/>
                </a:cxn>
              </a:cxnLst>
              <a:rect l="T12" t="T13" r="T14" b="T15"/>
              <a:pathLst>
                <a:path w="2256" h="528">
                  <a:moveTo>
                    <a:pt x="0" y="432"/>
                  </a:moveTo>
                  <a:lnTo>
                    <a:pt x="0" y="528"/>
                  </a:lnTo>
                  <a:lnTo>
                    <a:pt x="2256" y="528"/>
                  </a:lnTo>
                  <a:lnTo>
                    <a:pt x="2256" y="0"/>
                  </a:lnTo>
                </a:path>
              </a:pathLst>
            </a:custGeom>
            <a:noFill/>
            <a:ln w="12700">
              <a:solidFill>
                <a:schemeClr val="tx1"/>
              </a:solidFill>
              <a:prstDash val="dash"/>
              <a:round/>
              <a:headEnd/>
              <a:tailEnd type="triangle" w="lg"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sp>
        <p:nvSpPr>
          <p:cNvPr id="29706" name="Line 14"/>
          <p:cNvSpPr>
            <a:spLocks noChangeShapeType="1"/>
          </p:cNvSpPr>
          <p:nvPr/>
        </p:nvSpPr>
        <p:spPr bwMode="auto">
          <a:xfrm>
            <a:off x="623995" y="4656606"/>
            <a:ext cx="7772400" cy="0"/>
          </a:xfrm>
          <a:prstGeom prst="line">
            <a:avLst/>
          </a:prstGeom>
          <a:noFill/>
          <a:ln w="381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214704492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76200"/>
            <a:ext cx="8229600" cy="1143000"/>
          </a:xfrm>
        </p:spPr>
        <p:txBody>
          <a:bodyPr/>
          <a:lstStyle/>
          <a:p>
            <a:r>
              <a:rPr lang="en-US" sz="4400" dirty="0">
                <a:latin typeface="Tahoma" charset="0"/>
              </a:rPr>
              <a:t>Complications</a:t>
            </a:r>
          </a:p>
        </p:txBody>
      </p:sp>
      <p:sp>
        <p:nvSpPr>
          <p:cNvPr id="30723" name="Rectangle 3" descr="Rectangle: Click to edit Master text styles&#10;Second level&#10;Third level&#10;Fourth level&#10;Fifth level"/>
          <p:cNvSpPr>
            <a:spLocks noGrp="1" noChangeArrowheads="1"/>
          </p:cNvSpPr>
          <p:nvPr>
            <p:ph type="body" idx="1"/>
          </p:nvPr>
        </p:nvSpPr>
        <p:spPr>
          <a:xfrm>
            <a:off x="59926" y="1371600"/>
            <a:ext cx="8915400" cy="5334000"/>
          </a:xfrm>
        </p:spPr>
        <p:txBody>
          <a:bodyPr>
            <a:noAutofit/>
          </a:bodyPr>
          <a:lstStyle/>
          <a:p>
            <a:r>
              <a:rPr lang="en-US" sz="2400" dirty="0">
                <a:latin typeface="Tahoma" charset="0"/>
              </a:rPr>
              <a:t>If app forks, monitor must also fork</a:t>
            </a:r>
          </a:p>
          <a:p>
            <a:pPr lvl="1"/>
            <a:r>
              <a:rPr lang="en-US" sz="2400" dirty="0">
                <a:latin typeface="Tahoma" charset="0"/>
                <a:ea typeface="ＭＳ Ｐゴシック" charset="0"/>
              </a:rPr>
              <a:t>f</a:t>
            </a:r>
            <a:r>
              <a:rPr lang="en-US" sz="2400" dirty="0" smtClean="0">
                <a:latin typeface="Tahoma" charset="0"/>
                <a:ea typeface="ＭＳ Ｐゴシック" charset="0"/>
              </a:rPr>
              <a:t>orked </a:t>
            </a:r>
            <a:r>
              <a:rPr lang="en-US" sz="2400" dirty="0">
                <a:latin typeface="Tahoma" charset="0"/>
                <a:ea typeface="ＭＳ Ｐゴシック" charset="0"/>
              </a:rPr>
              <a:t>monitor monitors forked </a:t>
            </a:r>
            <a:r>
              <a:rPr lang="en-US" sz="2400" dirty="0" smtClean="0">
                <a:latin typeface="Tahoma" charset="0"/>
                <a:ea typeface="ＭＳ Ｐゴシック" charset="0"/>
              </a:rPr>
              <a:t>app</a:t>
            </a:r>
            <a:endParaRPr lang="en-US" sz="2400" dirty="0">
              <a:latin typeface="Tahoma" charset="0"/>
              <a:ea typeface="ＭＳ Ｐゴシック" charset="0"/>
            </a:endParaRPr>
          </a:p>
          <a:p>
            <a:pPr>
              <a:spcBef>
                <a:spcPts val="2376"/>
              </a:spcBef>
            </a:pPr>
            <a:r>
              <a:rPr lang="en-US" sz="2400" dirty="0">
                <a:latin typeface="Tahoma" charset="0"/>
              </a:rPr>
              <a:t>If monitor crashes, app must be </a:t>
            </a:r>
            <a:r>
              <a:rPr lang="en-US" sz="2400" dirty="0" smtClean="0">
                <a:latin typeface="Tahoma" charset="0"/>
              </a:rPr>
              <a:t>killed</a:t>
            </a:r>
            <a:endParaRPr lang="en-US" sz="2400" dirty="0">
              <a:latin typeface="Tahoma" charset="0"/>
            </a:endParaRPr>
          </a:p>
          <a:p>
            <a:pPr>
              <a:spcBef>
                <a:spcPts val="2376"/>
              </a:spcBef>
            </a:pPr>
            <a:r>
              <a:rPr lang="en-US" sz="2400" dirty="0">
                <a:latin typeface="Tahoma" charset="0"/>
              </a:rPr>
              <a:t>Monitor must maintain all OS state associated with app</a:t>
            </a:r>
          </a:p>
          <a:p>
            <a:pPr lvl="1">
              <a:spcBef>
                <a:spcPts val="1776"/>
              </a:spcBef>
            </a:pPr>
            <a:r>
              <a:rPr lang="en-US" sz="2400" dirty="0" smtClean="0">
                <a:latin typeface="Tahoma" charset="0"/>
                <a:ea typeface="ＭＳ Ｐゴシック" charset="0"/>
              </a:rPr>
              <a:t>Working directory (</a:t>
            </a:r>
            <a:r>
              <a:rPr lang="en-US" sz="2400" b="1" dirty="0">
                <a:latin typeface="Tahoma" charset="0"/>
                <a:ea typeface="ＭＳ Ｐゴシック" charset="0"/>
              </a:rPr>
              <a:t>CWD</a:t>
            </a:r>
            <a:r>
              <a:rPr lang="en-US" sz="2400" dirty="0">
                <a:latin typeface="Tahoma" charset="0"/>
                <a:ea typeface="ＭＳ Ｐゴシック" charset="0"/>
              </a:rPr>
              <a:t>),    </a:t>
            </a:r>
            <a:r>
              <a:rPr lang="en-US" sz="2400" b="1" dirty="0">
                <a:latin typeface="Tahoma" charset="0"/>
                <a:ea typeface="ＭＳ Ｐゴシック" charset="0"/>
              </a:rPr>
              <a:t>UID,   EUID,   GID</a:t>
            </a:r>
          </a:p>
          <a:p>
            <a:pPr lvl="1">
              <a:spcBef>
                <a:spcPts val="1776"/>
              </a:spcBef>
            </a:pPr>
            <a:r>
              <a:rPr lang="en-US" sz="2400" dirty="0" smtClean="0">
                <a:latin typeface="Tahoma" charset="0"/>
                <a:ea typeface="ＭＳ Ｐゴシック" charset="0"/>
              </a:rPr>
              <a:t>When </a:t>
            </a:r>
            <a:r>
              <a:rPr lang="en-US" sz="2400" dirty="0">
                <a:latin typeface="Tahoma" charset="0"/>
                <a:ea typeface="ＭＳ Ｐゴシック" charset="0"/>
              </a:rPr>
              <a:t>app does </a:t>
            </a:r>
            <a:r>
              <a:rPr lang="ja-JP" altLang="en-US" sz="2400" dirty="0">
                <a:latin typeface="Tahoma" charset="0"/>
                <a:ea typeface="ＭＳ Ｐゴシック" charset="0"/>
              </a:rPr>
              <a:t>“</a:t>
            </a:r>
            <a:r>
              <a:rPr lang="en-US" sz="2400" dirty="0">
                <a:latin typeface="Tahoma" charset="0"/>
                <a:ea typeface="ＭＳ Ｐゴシック" charset="0"/>
              </a:rPr>
              <a:t>cd path</a:t>
            </a:r>
            <a:r>
              <a:rPr lang="ja-JP" altLang="en-US" sz="2400" dirty="0" smtClean="0">
                <a:latin typeface="Tahoma" charset="0"/>
                <a:ea typeface="ＭＳ Ｐゴシック" charset="0"/>
              </a:rPr>
              <a:t>”</a:t>
            </a:r>
            <a:r>
              <a:rPr lang="en-US" altLang="ja-JP" sz="2400" dirty="0" smtClean="0">
                <a:latin typeface="Tahoma" charset="0"/>
                <a:ea typeface="ＭＳ Ｐゴシック" charset="0"/>
              </a:rPr>
              <a:t>,</a:t>
            </a:r>
            <a:r>
              <a:rPr lang="en-US" sz="2400" dirty="0" smtClean="0">
                <a:latin typeface="Tahoma" charset="0"/>
                <a:ea typeface="ＭＳ Ｐゴシック" charset="0"/>
              </a:rPr>
              <a:t> </a:t>
            </a:r>
            <a:r>
              <a:rPr lang="en-US" sz="2400" dirty="0">
                <a:latin typeface="Tahoma" charset="0"/>
                <a:ea typeface="ＭＳ Ｐゴシック" charset="0"/>
              </a:rPr>
              <a:t>monitor must </a:t>
            </a:r>
            <a:r>
              <a:rPr lang="en-US" sz="2400" dirty="0" smtClean="0">
                <a:latin typeface="Tahoma" charset="0"/>
                <a:ea typeface="ＭＳ Ｐゴシック" charset="0"/>
              </a:rPr>
              <a:t>update </a:t>
            </a:r>
            <a:r>
              <a:rPr lang="en-US" sz="2400" dirty="0">
                <a:latin typeface="Tahoma" charset="0"/>
                <a:ea typeface="ＭＳ Ｐゴシック" charset="0"/>
              </a:rPr>
              <a:t>its CWD</a:t>
            </a:r>
          </a:p>
          <a:p>
            <a:pPr lvl="2"/>
            <a:r>
              <a:rPr lang="en-US" sz="2000" dirty="0">
                <a:latin typeface="Tahoma" charset="0"/>
                <a:ea typeface="ＭＳ Ｐゴシック" charset="0"/>
              </a:rPr>
              <a:t>otherwise: </a:t>
            </a:r>
            <a:r>
              <a:rPr lang="en-US" sz="2000" dirty="0" smtClean="0">
                <a:latin typeface="Tahoma" charset="0"/>
                <a:ea typeface="ＭＳ Ｐゴシック" charset="0"/>
              </a:rPr>
              <a:t>relative </a:t>
            </a:r>
            <a:r>
              <a:rPr lang="en-US" sz="2000" dirty="0">
                <a:latin typeface="Tahoma" charset="0"/>
                <a:ea typeface="ＭＳ Ｐゴシック" charset="0"/>
              </a:rPr>
              <a:t>path requests interpreted incorrectly  </a:t>
            </a:r>
          </a:p>
        </p:txBody>
      </p:sp>
      <p:sp>
        <p:nvSpPr>
          <p:cNvPr id="3" name="TextBox 2"/>
          <p:cNvSpPr txBox="1"/>
          <p:nvPr/>
        </p:nvSpPr>
        <p:spPr>
          <a:xfrm>
            <a:off x="6751346" y="584200"/>
            <a:ext cx="2182020" cy="2185214"/>
          </a:xfrm>
          <a:prstGeom prst="rect">
            <a:avLst/>
          </a:prstGeom>
          <a:noFill/>
          <a:ln>
            <a:solidFill>
              <a:schemeClr val="accent2"/>
            </a:solidFill>
          </a:ln>
        </p:spPr>
        <p:txBody>
          <a:bodyPr wrap="none" rtlCol="0">
            <a:spAutoFit/>
          </a:bodyPr>
          <a:lstStyle/>
          <a:p>
            <a:r>
              <a:rPr lang="en-US" b="1" dirty="0" smtClean="0">
                <a:solidFill>
                  <a:srgbClr val="0070C0"/>
                </a:solidFill>
              </a:rPr>
              <a:t>cd(“/</a:t>
            </a:r>
            <a:r>
              <a:rPr lang="en-US" b="1" dirty="0" err="1" smtClean="0">
                <a:solidFill>
                  <a:srgbClr val="0070C0"/>
                </a:solidFill>
              </a:rPr>
              <a:t>tmp</a:t>
            </a:r>
            <a:r>
              <a:rPr lang="en-US" b="1" dirty="0" smtClean="0">
                <a:solidFill>
                  <a:srgbClr val="0070C0"/>
                </a:solidFill>
              </a:rPr>
              <a:t>”)</a:t>
            </a:r>
          </a:p>
          <a:p>
            <a:r>
              <a:rPr lang="en-US" b="1" dirty="0" smtClean="0">
                <a:solidFill>
                  <a:srgbClr val="0070C0"/>
                </a:solidFill>
              </a:rPr>
              <a:t>open(“</a:t>
            </a:r>
            <a:r>
              <a:rPr lang="en-US" b="1" dirty="0" err="1" smtClean="0">
                <a:solidFill>
                  <a:srgbClr val="0070C0"/>
                </a:solidFill>
              </a:rPr>
              <a:t>passwd</a:t>
            </a:r>
            <a:r>
              <a:rPr lang="en-US" b="1" dirty="0" smtClean="0">
                <a:solidFill>
                  <a:srgbClr val="0070C0"/>
                </a:solidFill>
              </a:rPr>
              <a:t>”,  “r”)</a:t>
            </a:r>
          </a:p>
          <a:p>
            <a:endParaRPr lang="en-US" b="1" dirty="0">
              <a:solidFill>
                <a:srgbClr val="FF0000"/>
              </a:solidFill>
            </a:endParaRPr>
          </a:p>
          <a:p>
            <a:pPr>
              <a:spcBef>
                <a:spcPts val="1200"/>
              </a:spcBef>
            </a:pPr>
            <a:r>
              <a:rPr lang="en-US" b="1" dirty="0">
                <a:solidFill>
                  <a:srgbClr val="0070C0"/>
                </a:solidFill>
              </a:rPr>
              <a:t>c</a:t>
            </a:r>
            <a:r>
              <a:rPr lang="en-US" b="1" dirty="0" smtClean="0">
                <a:solidFill>
                  <a:srgbClr val="0070C0"/>
                </a:solidFill>
              </a:rPr>
              <a:t>d(“/</a:t>
            </a:r>
            <a:r>
              <a:rPr lang="en-US" b="1" dirty="0" err="1" smtClean="0">
                <a:solidFill>
                  <a:srgbClr val="0070C0"/>
                </a:solidFill>
              </a:rPr>
              <a:t>etc</a:t>
            </a:r>
            <a:r>
              <a:rPr lang="en-US" b="1" dirty="0" smtClean="0">
                <a:solidFill>
                  <a:srgbClr val="0070C0"/>
                </a:solidFill>
              </a:rPr>
              <a:t>”)</a:t>
            </a:r>
          </a:p>
          <a:p>
            <a:r>
              <a:rPr lang="en-US" b="1" dirty="0">
                <a:solidFill>
                  <a:srgbClr val="0070C0"/>
                </a:solidFill>
              </a:rPr>
              <a:t>open(“</a:t>
            </a:r>
            <a:r>
              <a:rPr lang="en-US" b="1" dirty="0" err="1">
                <a:solidFill>
                  <a:srgbClr val="0070C0"/>
                </a:solidFill>
              </a:rPr>
              <a:t>passwd</a:t>
            </a:r>
            <a:r>
              <a:rPr lang="en-US" b="1" dirty="0">
                <a:solidFill>
                  <a:srgbClr val="0070C0"/>
                </a:solidFill>
              </a:rPr>
              <a:t>”,  “r</a:t>
            </a:r>
            <a:r>
              <a:rPr lang="en-US" b="1" dirty="0" smtClean="0">
                <a:solidFill>
                  <a:srgbClr val="0070C0"/>
                </a:solidFill>
              </a:rPr>
              <a:t>”)</a:t>
            </a:r>
          </a:p>
          <a:p>
            <a:endParaRPr lang="en-US" b="1" dirty="0">
              <a:solidFill>
                <a:srgbClr val="0070C0"/>
              </a:solidFill>
            </a:endParaRPr>
          </a:p>
          <a:p>
            <a:endParaRPr lang="en-US" b="1" dirty="0" smtClean="0">
              <a:solidFill>
                <a:srgbClr val="0070C0"/>
              </a:solidFill>
            </a:endParaRPr>
          </a:p>
        </p:txBody>
      </p:sp>
    </p:spTree>
    <p:extLst>
      <p:ext uri="{BB962C8B-B14F-4D97-AF65-F5344CB8AC3E}">
        <p14:creationId xmlns:p14="http://schemas.microsoft.com/office/powerpoint/2010/main" val="294194462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82" name="Rectangle 10"/>
          <p:cNvSpPr>
            <a:spLocks noChangeArrowheads="1"/>
          </p:cNvSpPr>
          <p:nvPr/>
        </p:nvSpPr>
        <p:spPr bwMode="auto">
          <a:xfrm>
            <a:off x="1348433" y="4411133"/>
            <a:ext cx="4800600" cy="16764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type="none" w="lg" len="med"/>
              </a14:hiddenLine>
            </a:ext>
          </a:extLst>
        </p:spPr>
        <p:txBody>
          <a:bodyPr wrap="none" anchor="ctr"/>
          <a:lstStyle/>
          <a:p>
            <a:endParaRPr lang="en-US"/>
          </a:p>
        </p:txBody>
      </p:sp>
      <p:sp>
        <p:nvSpPr>
          <p:cNvPr id="31747" name="Rectangle 2"/>
          <p:cNvSpPr>
            <a:spLocks noGrp="1" noChangeArrowheads="1"/>
          </p:cNvSpPr>
          <p:nvPr>
            <p:ph type="title"/>
          </p:nvPr>
        </p:nvSpPr>
        <p:spPr>
          <a:xfrm>
            <a:off x="457200" y="218265"/>
            <a:ext cx="8229600" cy="864792"/>
          </a:xfrm>
        </p:spPr>
        <p:txBody>
          <a:bodyPr/>
          <a:lstStyle/>
          <a:p>
            <a:r>
              <a:rPr lang="en-US" sz="4400" dirty="0">
                <a:latin typeface="Tahoma" charset="0"/>
              </a:rPr>
              <a:t>Problems with </a:t>
            </a:r>
            <a:r>
              <a:rPr lang="en-US" sz="4400" dirty="0" err="1">
                <a:latin typeface="Tahoma" charset="0"/>
              </a:rPr>
              <a:t>ptrace</a:t>
            </a:r>
            <a:endParaRPr lang="en-US" sz="4400" dirty="0">
              <a:latin typeface="Tahoma" charset="0"/>
            </a:endParaRPr>
          </a:p>
        </p:txBody>
      </p:sp>
      <p:sp>
        <p:nvSpPr>
          <p:cNvPr id="131075" name="Rectangle 3" descr="Rectangle: Click to edit Master text styles&#10;Second level&#10;Third level&#10;Fourth level&#10;Fifth level"/>
          <p:cNvSpPr>
            <a:spLocks noGrp="1" noChangeArrowheads="1"/>
          </p:cNvSpPr>
          <p:nvPr>
            <p:ph type="body" idx="1"/>
          </p:nvPr>
        </p:nvSpPr>
        <p:spPr>
          <a:xfrm>
            <a:off x="304800" y="1129494"/>
            <a:ext cx="8382000" cy="5867400"/>
          </a:xfrm>
        </p:spPr>
        <p:txBody>
          <a:bodyPr>
            <a:normAutofit fontScale="92500"/>
          </a:bodyPr>
          <a:lstStyle/>
          <a:p>
            <a:pPr marL="0" indent="0">
              <a:buNone/>
            </a:pPr>
            <a:r>
              <a:rPr lang="en-US" sz="2800" b="1" dirty="0" err="1">
                <a:latin typeface="Tahoma" charset="0"/>
              </a:rPr>
              <a:t>Ptrace</a:t>
            </a:r>
            <a:r>
              <a:rPr lang="en-US" sz="2800" dirty="0">
                <a:latin typeface="Tahoma" charset="0"/>
              </a:rPr>
              <a:t> </a:t>
            </a:r>
            <a:r>
              <a:rPr lang="en-US" sz="2800" dirty="0" smtClean="0">
                <a:latin typeface="Tahoma" charset="0"/>
              </a:rPr>
              <a:t>is coarse</a:t>
            </a:r>
            <a:endParaRPr lang="en-US" sz="2800" dirty="0">
              <a:latin typeface="Tahoma" charset="0"/>
            </a:endParaRPr>
          </a:p>
          <a:p>
            <a:pPr lvl="1"/>
            <a:r>
              <a:rPr lang="en-US" dirty="0">
                <a:latin typeface="Tahoma" charset="0"/>
                <a:ea typeface="ＭＳ Ｐゴシック" charset="0"/>
              </a:rPr>
              <a:t>Trace all system calls or none</a:t>
            </a:r>
          </a:p>
          <a:p>
            <a:pPr marL="1371600" lvl="3" indent="0">
              <a:lnSpc>
                <a:spcPct val="120000"/>
              </a:lnSpc>
              <a:buNone/>
            </a:pPr>
            <a:r>
              <a:rPr lang="en-US" sz="2400" dirty="0">
                <a:latin typeface="Tahoma" charset="0"/>
                <a:ea typeface="ＭＳ Ｐゴシック" charset="0"/>
              </a:rPr>
              <a:t>i</a:t>
            </a:r>
            <a:r>
              <a:rPr lang="en-US" sz="2400" dirty="0" smtClean="0">
                <a:latin typeface="Tahoma" charset="0"/>
                <a:ea typeface="ＭＳ Ｐゴシック" charset="0"/>
              </a:rPr>
              <a:t>nefficient:   no </a:t>
            </a:r>
            <a:r>
              <a:rPr lang="en-US" sz="2400" dirty="0">
                <a:latin typeface="Tahoma" charset="0"/>
                <a:ea typeface="ＭＳ Ｐゴシック" charset="0"/>
              </a:rPr>
              <a:t>need to trace </a:t>
            </a:r>
            <a:r>
              <a:rPr lang="ja-JP" altLang="en-US" sz="2400" dirty="0">
                <a:latin typeface="Tahoma" charset="0"/>
                <a:ea typeface="ＭＳ Ｐゴシック" charset="0"/>
              </a:rPr>
              <a:t>“</a:t>
            </a:r>
            <a:r>
              <a:rPr lang="en-US" sz="2400" dirty="0">
                <a:latin typeface="Tahoma" charset="0"/>
                <a:ea typeface="ＭＳ Ｐゴシック" charset="0"/>
              </a:rPr>
              <a:t>close</a:t>
            </a:r>
            <a:r>
              <a:rPr lang="ja-JP" altLang="en-US" sz="2400" dirty="0">
                <a:latin typeface="Tahoma" charset="0"/>
                <a:ea typeface="ＭＳ Ｐゴシック" charset="0"/>
              </a:rPr>
              <a:t>”</a:t>
            </a:r>
            <a:r>
              <a:rPr lang="en-US" sz="2400" dirty="0">
                <a:latin typeface="Tahoma" charset="0"/>
                <a:ea typeface="ＭＳ Ｐゴシック" charset="0"/>
              </a:rPr>
              <a:t> system call </a:t>
            </a:r>
          </a:p>
          <a:p>
            <a:pPr lvl="1"/>
            <a:r>
              <a:rPr lang="en-US" dirty="0">
                <a:latin typeface="Tahoma" charset="0"/>
                <a:ea typeface="ＭＳ Ｐゴシック" charset="0"/>
              </a:rPr>
              <a:t>Monitor cannot abort sys-call without killing app</a:t>
            </a:r>
          </a:p>
          <a:p>
            <a:pPr marL="0" indent="0">
              <a:spcBef>
                <a:spcPct val="100000"/>
              </a:spcBef>
              <a:buNone/>
            </a:pPr>
            <a:r>
              <a:rPr lang="en-US" sz="2800" dirty="0">
                <a:latin typeface="Tahoma" charset="0"/>
              </a:rPr>
              <a:t>Security problems:   </a:t>
            </a:r>
            <a:r>
              <a:rPr lang="en-US" sz="2800" b="1" dirty="0">
                <a:latin typeface="Tahoma" charset="0"/>
              </a:rPr>
              <a:t>race conditions</a:t>
            </a:r>
          </a:p>
          <a:p>
            <a:pPr lvl="1"/>
            <a:r>
              <a:rPr lang="en-US" u="sng" dirty="0">
                <a:latin typeface="Tahoma" charset="0"/>
                <a:ea typeface="ＭＳ Ｐゴシック" charset="0"/>
              </a:rPr>
              <a:t>Example</a:t>
            </a:r>
            <a:r>
              <a:rPr lang="en-US" dirty="0">
                <a:latin typeface="Tahoma" charset="0"/>
                <a:ea typeface="ＭＳ Ｐゴシック" charset="0"/>
              </a:rPr>
              <a:t>:	</a:t>
            </a:r>
            <a:r>
              <a:rPr lang="en-US" dirty="0" err="1">
                <a:latin typeface="Tahoma" charset="0"/>
                <a:ea typeface="ＭＳ Ｐゴシック" charset="0"/>
              </a:rPr>
              <a:t>symlink</a:t>
            </a:r>
            <a:r>
              <a:rPr lang="en-US" dirty="0">
                <a:latin typeface="Tahoma" charset="0"/>
                <a:ea typeface="ＭＳ Ｐゴシック" charset="0"/>
              </a:rPr>
              <a:t>:    me  </a:t>
            </a:r>
            <a:r>
              <a:rPr lang="en-US" dirty="0" smtClean="0">
                <a:latin typeface="Tahoma" charset="0"/>
                <a:ea typeface="ＭＳ Ｐゴシック" charset="0"/>
              </a:rPr>
              <a:t>⟶  </a:t>
            </a:r>
            <a:r>
              <a:rPr lang="en-US" dirty="0" err="1">
                <a:latin typeface="Tahoma" charset="0"/>
                <a:ea typeface="ＭＳ Ｐゴシック" charset="0"/>
              </a:rPr>
              <a:t>mydata.dat</a:t>
            </a:r>
            <a:endParaRPr lang="en-US" dirty="0">
              <a:latin typeface="Tahoma" charset="0"/>
              <a:ea typeface="ＭＳ Ｐゴシック" charset="0"/>
            </a:endParaRPr>
          </a:p>
          <a:p>
            <a:pPr lvl="2">
              <a:spcBef>
                <a:spcPts val="1224"/>
              </a:spcBef>
              <a:buFont typeface="Wingdings" charset="0"/>
              <a:buNone/>
            </a:pPr>
            <a:r>
              <a:rPr lang="en-US" sz="2400" dirty="0">
                <a:latin typeface="Tahoma" charset="0"/>
                <a:ea typeface="ＭＳ Ｐゴシック" charset="0"/>
              </a:rPr>
              <a:t>	</a:t>
            </a:r>
            <a:r>
              <a:rPr lang="en-US" sz="2400" dirty="0" err="1">
                <a:latin typeface="Tahoma" charset="0"/>
                <a:ea typeface="ＭＳ Ｐゴシック" charset="0"/>
              </a:rPr>
              <a:t>proc</a:t>
            </a:r>
            <a:r>
              <a:rPr lang="en-US" sz="2400" dirty="0">
                <a:latin typeface="Tahoma" charset="0"/>
                <a:ea typeface="ＭＳ Ｐゴシック" charset="0"/>
              </a:rPr>
              <a:t> 1:   open(</a:t>
            </a:r>
            <a:r>
              <a:rPr lang="ja-JP" altLang="en-US" sz="2400" dirty="0">
                <a:latin typeface="Tahoma" charset="0"/>
                <a:ea typeface="ＭＳ Ｐゴシック" charset="0"/>
              </a:rPr>
              <a:t>“</a:t>
            </a:r>
            <a:r>
              <a:rPr lang="en-US" sz="2400" dirty="0">
                <a:latin typeface="Tahoma" charset="0"/>
                <a:ea typeface="ＭＳ Ｐゴシック" charset="0"/>
              </a:rPr>
              <a:t>me</a:t>
            </a:r>
            <a:r>
              <a:rPr lang="ja-JP" altLang="en-US" sz="2400" dirty="0">
                <a:latin typeface="Tahoma" charset="0"/>
                <a:ea typeface="ＭＳ Ｐゴシック" charset="0"/>
              </a:rPr>
              <a:t>”</a:t>
            </a:r>
            <a:r>
              <a:rPr lang="en-US" sz="2400" dirty="0">
                <a:latin typeface="Tahoma" charset="0"/>
                <a:ea typeface="ＭＳ Ｐゴシック" charset="0"/>
              </a:rPr>
              <a:t>)</a:t>
            </a:r>
          </a:p>
          <a:p>
            <a:pPr lvl="2">
              <a:buFont typeface="Wingdings" charset="0"/>
              <a:buNone/>
            </a:pPr>
            <a:r>
              <a:rPr lang="en-US" sz="2400" dirty="0">
                <a:latin typeface="Tahoma" charset="0"/>
                <a:ea typeface="ＭＳ Ｐゴシック" charset="0"/>
              </a:rPr>
              <a:t>	monitor checks and authorizes</a:t>
            </a:r>
          </a:p>
          <a:p>
            <a:pPr lvl="2">
              <a:buFont typeface="Wingdings" charset="0"/>
              <a:buNone/>
            </a:pPr>
            <a:r>
              <a:rPr lang="en-US" sz="2400" dirty="0">
                <a:latin typeface="Tahoma" charset="0"/>
                <a:ea typeface="ＭＳ Ｐゴシック" charset="0"/>
              </a:rPr>
              <a:t>	</a:t>
            </a:r>
            <a:r>
              <a:rPr lang="en-US" sz="2400" dirty="0" err="1">
                <a:latin typeface="Tahoma" charset="0"/>
                <a:ea typeface="ＭＳ Ｐゴシック" charset="0"/>
              </a:rPr>
              <a:t>proc</a:t>
            </a:r>
            <a:r>
              <a:rPr lang="en-US" sz="2400" dirty="0">
                <a:latin typeface="Tahoma" charset="0"/>
                <a:ea typeface="ＭＳ Ｐゴシック" charset="0"/>
              </a:rPr>
              <a:t> 2:   me  </a:t>
            </a:r>
            <a:r>
              <a:rPr lang="en-US" dirty="0">
                <a:latin typeface="Tahoma" charset="0"/>
                <a:ea typeface="ＭＳ Ｐゴシック" charset="0"/>
              </a:rPr>
              <a:t>⟶</a:t>
            </a:r>
            <a:r>
              <a:rPr lang="en-US" sz="2400" dirty="0" smtClean="0">
                <a:latin typeface="Tahoma" charset="0"/>
                <a:ea typeface="ＭＳ Ｐゴシック" charset="0"/>
              </a:rPr>
              <a:t>  </a:t>
            </a:r>
            <a:r>
              <a:rPr lang="en-US" sz="2400" dirty="0">
                <a:latin typeface="Tahoma" charset="0"/>
                <a:ea typeface="ＭＳ Ｐゴシック" charset="0"/>
              </a:rPr>
              <a:t>/</a:t>
            </a:r>
            <a:r>
              <a:rPr lang="en-US" sz="2400" dirty="0" err="1">
                <a:latin typeface="Tahoma" charset="0"/>
                <a:ea typeface="ＭＳ Ｐゴシック" charset="0"/>
              </a:rPr>
              <a:t>etc</a:t>
            </a:r>
            <a:r>
              <a:rPr lang="en-US" sz="2400" dirty="0">
                <a:latin typeface="Tahoma" charset="0"/>
                <a:ea typeface="ＭＳ Ｐゴシック" charset="0"/>
              </a:rPr>
              <a:t>/</a:t>
            </a:r>
            <a:r>
              <a:rPr lang="en-US" sz="2400" dirty="0" err="1">
                <a:latin typeface="Tahoma" charset="0"/>
                <a:ea typeface="ＭＳ Ｐゴシック" charset="0"/>
              </a:rPr>
              <a:t>passwd</a:t>
            </a:r>
            <a:endParaRPr lang="en-US" sz="2400" dirty="0">
              <a:latin typeface="Tahoma" charset="0"/>
              <a:ea typeface="ＭＳ Ｐゴシック" charset="0"/>
            </a:endParaRPr>
          </a:p>
          <a:p>
            <a:pPr lvl="2">
              <a:buFont typeface="Wingdings" charset="0"/>
              <a:buNone/>
            </a:pPr>
            <a:r>
              <a:rPr lang="en-US" sz="2400" dirty="0">
                <a:latin typeface="Tahoma" charset="0"/>
                <a:ea typeface="ＭＳ Ｐゴシック" charset="0"/>
              </a:rPr>
              <a:t>	OS executes    open(</a:t>
            </a:r>
            <a:r>
              <a:rPr lang="ja-JP" altLang="en-US" sz="2400" dirty="0">
                <a:latin typeface="Tahoma" charset="0"/>
                <a:ea typeface="ＭＳ Ｐゴシック" charset="0"/>
              </a:rPr>
              <a:t>“</a:t>
            </a:r>
            <a:r>
              <a:rPr lang="en-US" sz="2400" dirty="0">
                <a:latin typeface="Tahoma" charset="0"/>
                <a:ea typeface="ＭＳ Ｐゴシック" charset="0"/>
              </a:rPr>
              <a:t>me</a:t>
            </a:r>
            <a:r>
              <a:rPr lang="ja-JP" altLang="en-US" sz="2400" dirty="0">
                <a:latin typeface="Tahoma" charset="0"/>
                <a:ea typeface="ＭＳ Ｐゴシック" charset="0"/>
              </a:rPr>
              <a:t>”</a:t>
            </a:r>
            <a:r>
              <a:rPr lang="en-US" sz="2400" dirty="0">
                <a:latin typeface="Tahoma" charset="0"/>
                <a:ea typeface="ＭＳ Ｐゴシック" charset="0"/>
              </a:rPr>
              <a:t>) </a:t>
            </a:r>
          </a:p>
          <a:p>
            <a:pPr marL="457200" lvl="1" indent="0">
              <a:spcBef>
                <a:spcPct val="60000"/>
              </a:spcBef>
              <a:buNone/>
            </a:pPr>
            <a:r>
              <a:rPr lang="en-US" dirty="0">
                <a:latin typeface="Tahoma" charset="0"/>
                <a:ea typeface="ＭＳ Ｐゴシック" charset="0"/>
              </a:rPr>
              <a:t>Classic </a:t>
            </a:r>
            <a:r>
              <a:rPr lang="en-US" b="1" dirty="0">
                <a:latin typeface="Tahoma" charset="0"/>
                <a:ea typeface="ＭＳ Ｐゴシック" charset="0"/>
              </a:rPr>
              <a:t>TOCTOU bug</a:t>
            </a:r>
            <a:r>
              <a:rPr lang="en-US" dirty="0">
                <a:latin typeface="Tahoma" charset="0"/>
                <a:ea typeface="ＭＳ Ｐゴシック" charset="0"/>
              </a:rPr>
              <a:t>:   time-of-check /  time-of-use</a:t>
            </a:r>
          </a:p>
        </p:txBody>
      </p:sp>
      <p:sp>
        <p:nvSpPr>
          <p:cNvPr id="131076" name="Line 4"/>
          <p:cNvSpPr>
            <a:spLocks noChangeShapeType="1"/>
          </p:cNvSpPr>
          <p:nvPr/>
        </p:nvSpPr>
        <p:spPr bwMode="auto">
          <a:xfrm>
            <a:off x="1048396" y="4480984"/>
            <a:ext cx="0" cy="1447800"/>
          </a:xfrm>
          <a:prstGeom prst="line">
            <a:avLst/>
          </a:prstGeom>
          <a:noFill/>
          <a:ln w="5715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131077" name="Text Box 5"/>
          <p:cNvSpPr txBox="1">
            <a:spLocks noChangeArrowheads="1"/>
          </p:cNvSpPr>
          <p:nvPr/>
        </p:nvSpPr>
        <p:spPr bwMode="auto">
          <a:xfrm rot="16200000">
            <a:off x="425819" y="4840704"/>
            <a:ext cx="7784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time</a:t>
            </a:r>
          </a:p>
        </p:txBody>
      </p:sp>
      <p:grpSp>
        <p:nvGrpSpPr>
          <p:cNvPr id="2" name="Group 9"/>
          <p:cNvGrpSpPr>
            <a:grpSpLocks/>
          </p:cNvGrpSpPr>
          <p:nvPr/>
        </p:nvGrpSpPr>
        <p:grpSpPr bwMode="auto">
          <a:xfrm>
            <a:off x="4876800" y="5043488"/>
            <a:ext cx="3013076" cy="823912"/>
            <a:chOff x="3279" y="2969"/>
            <a:chExt cx="1898" cy="519"/>
          </a:xfrm>
        </p:grpSpPr>
        <p:sp>
          <p:nvSpPr>
            <p:cNvPr id="31752" name="Line 6"/>
            <p:cNvSpPr>
              <a:spLocks noChangeShapeType="1"/>
            </p:cNvSpPr>
            <p:nvPr/>
          </p:nvSpPr>
          <p:spPr bwMode="auto">
            <a:xfrm>
              <a:off x="3375" y="2969"/>
              <a:ext cx="934" cy="21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31753" name="Line 7"/>
            <p:cNvSpPr>
              <a:spLocks noChangeShapeType="1"/>
            </p:cNvSpPr>
            <p:nvPr/>
          </p:nvSpPr>
          <p:spPr bwMode="auto">
            <a:xfrm flipH="1">
              <a:off x="3279" y="3349"/>
              <a:ext cx="1041" cy="13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54" name="Text Box 8"/>
            <p:cNvSpPr txBox="1">
              <a:spLocks noChangeArrowheads="1"/>
            </p:cNvSpPr>
            <p:nvPr/>
          </p:nvSpPr>
          <p:spPr bwMode="auto">
            <a:xfrm>
              <a:off x="4305" y="3130"/>
              <a:ext cx="872" cy="252"/>
            </a:xfrm>
            <a:prstGeom prst="rect">
              <a:avLst/>
            </a:prstGeom>
            <a:noFill/>
            <a:ln w="12700">
              <a:solidFill>
                <a:schemeClr val="tx1"/>
              </a:solidFill>
              <a:miter lim="800000"/>
              <a:headEnd/>
              <a:tailEnd type="none" w="lg"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not atomic</a:t>
              </a:r>
            </a:p>
          </p:txBody>
        </p:sp>
      </p:grpSp>
    </p:spTree>
    <p:extLst>
      <p:ext uri="{BB962C8B-B14F-4D97-AF65-F5344CB8AC3E}">
        <p14:creationId xmlns:p14="http://schemas.microsoft.com/office/powerpoint/2010/main" val="338398609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1000" y="-127000"/>
            <a:ext cx="8229600" cy="1143000"/>
          </a:xfrm>
        </p:spPr>
        <p:txBody>
          <a:bodyPr>
            <a:normAutofit/>
          </a:bodyPr>
          <a:lstStyle/>
          <a:p>
            <a:r>
              <a:rPr lang="en-US" sz="4400" dirty="0">
                <a:latin typeface="Tahoma" charset="0"/>
              </a:rPr>
              <a:t>Alternate </a:t>
            </a:r>
            <a:r>
              <a:rPr lang="en-US" sz="4400" dirty="0" smtClean="0">
                <a:latin typeface="Tahoma" charset="0"/>
              </a:rPr>
              <a:t>Design</a:t>
            </a:r>
            <a:r>
              <a:rPr lang="en-US" sz="4400" dirty="0">
                <a:latin typeface="Tahoma" charset="0"/>
              </a:rPr>
              <a:t>: </a:t>
            </a:r>
            <a:r>
              <a:rPr lang="en-US" sz="4400" dirty="0" err="1" smtClean="0">
                <a:latin typeface="Tahoma" charset="0"/>
              </a:rPr>
              <a:t>systrace</a:t>
            </a:r>
            <a:r>
              <a:rPr lang="en-US" sz="4400" dirty="0" smtClean="0">
                <a:latin typeface="Tahoma" charset="0"/>
              </a:rPr>
              <a:t>    </a:t>
            </a:r>
            <a:r>
              <a:rPr lang="en-US" sz="2000" dirty="0" smtClean="0">
                <a:latin typeface="Tahoma" charset="0"/>
              </a:rPr>
              <a:t>[P’02]</a:t>
            </a:r>
            <a:endParaRPr lang="en-US" sz="2000" dirty="0">
              <a:latin typeface="Tahoma" charset="0"/>
            </a:endParaRPr>
          </a:p>
        </p:txBody>
      </p:sp>
      <p:sp>
        <p:nvSpPr>
          <p:cNvPr id="139267" name="Rectangle 3" descr="Rectangle: Click to edit Master text styles&#10;Second level&#10;Third level&#10;Fourth level&#10;Fifth level"/>
          <p:cNvSpPr>
            <a:spLocks noGrp="1" noChangeArrowheads="1"/>
          </p:cNvSpPr>
          <p:nvPr>
            <p:ph type="body" idx="1"/>
          </p:nvPr>
        </p:nvSpPr>
        <p:spPr>
          <a:xfrm>
            <a:off x="457200" y="4546600"/>
            <a:ext cx="8534400" cy="2235200"/>
          </a:xfrm>
        </p:spPr>
        <p:txBody>
          <a:bodyPr>
            <a:noAutofit/>
          </a:bodyPr>
          <a:lstStyle/>
          <a:p>
            <a:r>
              <a:rPr lang="en-US" sz="2000" dirty="0" err="1">
                <a:latin typeface="Tahoma" charset="0"/>
              </a:rPr>
              <a:t>systrace</a:t>
            </a:r>
            <a:r>
              <a:rPr lang="en-US" sz="2000" dirty="0">
                <a:latin typeface="Tahoma" charset="0"/>
              </a:rPr>
              <a:t> only forwards monitored sys-calls to monitor  </a:t>
            </a:r>
            <a:r>
              <a:rPr lang="en-US" sz="1800" dirty="0" smtClean="0">
                <a:latin typeface="Tahoma" charset="0"/>
              </a:rPr>
              <a:t>(efficiency)</a:t>
            </a:r>
            <a:endParaRPr lang="en-US" sz="1800" dirty="0">
              <a:latin typeface="Tahoma" charset="0"/>
            </a:endParaRPr>
          </a:p>
          <a:p>
            <a:pPr>
              <a:spcBef>
                <a:spcPts val="1680"/>
              </a:spcBef>
            </a:pPr>
            <a:r>
              <a:rPr lang="en-US" sz="2000" dirty="0" err="1">
                <a:latin typeface="Tahoma" charset="0"/>
              </a:rPr>
              <a:t>systrace</a:t>
            </a:r>
            <a:r>
              <a:rPr lang="en-US" sz="2000" dirty="0">
                <a:latin typeface="Tahoma" charset="0"/>
              </a:rPr>
              <a:t> resolves </a:t>
            </a:r>
            <a:r>
              <a:rPr lang="en-US" sz="2000" dirty="0" err="1">
                <a:latin typeface="Tahoma" charset="0"/>
              </a:rPr>
              <a:t>sym</a:t>
            </a:r>
            <a:r>
              <a:rPr lang="en-US" sz="2000" dirty="0">
                <a:latin typeface="Tahoma" charset="0"/>
              </a:rPr>
              <a:t>-links and replaces sys-call </a:t>
            </a:r>
            <a:br>
              <a:rPr lang="en-US" sz="2000" dirty="0">
                <a:latin typeface="Tahoma" charset="0"/>
              </a:rPr>
            </a:br>
            <a:r>
              <a:rPr lang="en-US" sz="2000" dirty="0">
                <a:latin typeface="Tahoma" charset="0"/>
              </a:rPr>
              <a:t>path arguments by full path to target</a:t>
            </a:r>
          </a:p>
          <a:p>
            <a:pPr>
              <a:spcBef>
                <a:spcPts val="1680"/>
              </a:spcBef>
            </a:pPr>
            <a:r>
              <a:rPr lang="en-US" sz="2000" dirty="0">
                <a:latin typeface="Tahoma" charset="0"/>
              </a:rPr>
              <a:t>When app calls </a:t>
            </a:r>
            <a:r>
              <a:rPr lang="en-US" sz="2000" dirty="0" err="1" smtClean="0">
                <a:solidFill>
                  <a:srgbClr val="CC3399"/>
                </a:solidFill>
                <a:latin typeface="Tahoma" charset="0"/>
              </a:rPr>
              <a:t>execve</a:t>
            </a:r>
            <a:r>
              <a:rPr lang="en-US" sz="2000" dirty="0">
                <a:latin typeface="Tahoma" charset="0"/>
              </a:rPr>
              <a:t>, </a:t>
            </a:r>
            <a:r>
              <a:rPr lang="en-US" sz="2000" dirty="0" smtClean="0">
                <a:latin typeface="Tahoma" charset="0"/>
              </a:rPr>
              <a:t>monitor </a:t>
            </a:r>
            <a:r>
              <a:rPr lang="en-US" sz="2000" dirty="0">
                <a:latin typeface="Tahoma" charset="0"/>
              </a:rPr>
              <a:t>loads new policy file</a:t>
            </a:r>
          </a:p>
        </p:txBody>
      </p:sp>
      <p:sp>
        <p:nvSpPr>
          <p:cNvPr id="32772" name="Rectangle 4"/>
          <p:cNvSpPr>
            <a:spLocks noChangeArrowheads="1"/>
          </p:cNvSpPr>
          <p:nvPr/>
        </p:nvSpPr>
        <p:spPr bwMode="auto">
          <a:xfrm>
            <a:off x="533400" y="1092200"/>
            <a:ext cx="8077200" cy="2946400"/>
          </a:xfrm>
          <a:prstGeom prst="rect">
            <a:avLst/>
          </a:prstGeom>
          <a:solidFill>
            <a:schemeClr val="accent1"/>
          </a:solidFill>
          <a:ln w="12700">
            <a:solidFill>
              <a:schemeClr val="tx1"/>
            </a:solidFill>
            <a:miter lim="800000"/>
            <a:headEnd/>
            <a:tailEnd type="none" w="lg" len="med"/>
          </a:ln>
        </p:spPr>
        <p:txBody>
          <a:bodyPr wrap="none" anchor="ctr"/>
          <a:lstStyle/>
          <a:p>
            <a:pPr algn="ctr"/>
            <a:endParaRPr lang="en-US"/>
          </a:p>
        </p:txBody>
      </p:sp>
      <p:sp>
        <p:nvSpPr>
          <p:cNvPr id="32773" name="Rectangle 5"/>
          <p:cNvSpPr>
            <a:spLocks noChangeArrowheads="1"/>
          </p:cNvSpPr>
          <p:nvPr/>
        </p:nvSpPr>
        <p:spPr bwMode="auto">
          <a:xfrm>
            <a:off x="533400" y="3124200"/>
            <a:ext cx="8077200" cy="1320800"/>
          </a:xfrm>
          <a:prstGeom prst="rect">
            <a:avLst/>
          </a:prstGeom>
          <a:solidFill>
            <a:schemeClr val="accent1"/>
          </a:solidFill>
          <a:ln w="12700">
            <a:solidFill>
              <a:schemeClr val="tx1"/>
            </a:solidFill>
            <a:miter lim="800000"/>
            <a:headEnd/>
            <a:tailEnd type="none" w="lg" len="med"/>
          </a:ln>
        </p:spPr>
        <p:txBody>
          <a:bodyPr wrap="none" anchor="b"/>
          <a:lstStyle/>
          <a:p>
            <a:pPr algn="r"/>
            <a:r>
              <a:rPr lang="en-US" sz="2400" b="1"/>
              <a:t>OS Kernel</a:t>
            </a:r>
          </a:p>
        </p:txBody>
      </p:sp>
      <p:sp>
        <p:nvSpPr>
          <p:cNvPr id="32774" name="Rectangle 6"/>
          <p:cNvSpPr>
            <a:spLocks noChangeArrowheads="1"/>
          </p:cNvSpPr>
          <p:nvPr/>
        </p:nvSpPr>
        <p:spPr bwMode="auto">
          <a:xfrm>
            <a:off x="1066800" y="1295400"/>
            <a:ext cx="1676400" cy="1143000"/>
          </a:xfrm>
          <a:prstGeom prst="rect">
            <a:avLst/>
          </a:prstGeom>
          <a:solidFill>
            <a:schemeClr val="accent2"/>
          </a:solidFill>
          <a:ln w="12700">
            <a:solidFill>
              <a:schemeClr val="tx1"/>
            </a:solidFill>
            <a:miter lim="800000"/>
            <a:headEnd/>
            <a:tailEnd type="none" w="lg" len="med"/>
          </a:ln>
        </p:spPr>
        <p:txBody>
          <a:bodyPr wrap="none" anchor="ctr"/>
          <a:lstStyle/>
          <a:p>
            <a:pPr algn="ctr"/>
            <a:r>
              <a:rPr lang="en-US" b="1" dirty="0"/>
              <a:t>monitored</a:t>
            </a:r>
          </a:p>
          <a:p>
            <a:pPr algn="ctr"/>
            <a:r>
              <a:rPr lang="en-US" b="1" dirty="0"/>
              <a:t>application</a:t>
            </a:r>
          </a:p>
          <a:p>
            <a:pPr algn="ctr"/>
            <a:r>
              <a:rPr lang="en-US" dirty="0" smtClean="0"/>
              <a:t>(browser)</a:t>
            </a:r>
            <a:endParaRPr lang="en-US" dirty="0"/>
          </a:p>
        </p:txBody>
      </p:sp>
      <p:sp>
        <p:nvSpPr>
          <p:cNvPr id="32775" name="Rectangle 7"/>
          <p:cNvSpPr>
            <a:spLocks noChangeArrowheads="1"/>
          </p:cNvSpPr>
          <p:nvPr/>
        </p:nvSpPr>
        <p:spPr bwMode="auto">
          <a:xfrm>
            <a:off x="4876800" y="1295400"/>
            <a:ext cx="1600200" cy="1143000"/>
          </a:xfrm>
          <a:prstGeom prst="rect">
            <a:avLst/>
          </a:prstGeom>
          <a:solidFill>
            <a:schemeClr val="accent2"/>
          </a:solidFill>
          <a:ln w="12700">
            <a:solidFill>
              <a:schemeClr val="tx1"/>
            </a:solidFill>
            <a:miter lim="800000"/>
            <a:headEnd/>
            <a:tailEnd type="none" w="lg" len="med"/>
          </a:ln>
        </p:spPr>
        <p:txBody>
          <a:bodyPr wrap="none" anchor="ctr"/>
          <a:lstStyle/>
          <a:p>
            <a:pPr algn="ctr"/>
            <a:r>
              <a:rPr lang="en-US" b="1"/>
              <a:t>monitor</a:t>
            </a:r>
          </a:p>
        </p:txBody>
      </p:sp>
      <p:sp>
        <p:nvSpPr>
          <p:cNvPr id="32776" name="Text Box 8"/>
          <p:cNvSpPr txBox="1">
            <a:spLocks noChangeArrowheads="1"/>
          </p:cNvSpPr>
          <p:nvPr/>
        </p:nvSpPr>
        <p:spPr bwMode="auto">
          <a:xfrm>
            <a:off x="6926265" y="990600"/>
            <a:ext cx="13939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user space</a:t>
            </a:r>
          </a:p>
        </p:txBody>
      </p:sp>
      <p:sp>
        <p:nvSpPr>
          <p:cNvPr id="32777" name="Line 10"/>
          <p:cNvSpPr>
            <a:spLocks noChangeShapeType="1"/>
          </p:cNvSpPr>
          <p:nvPr/>
        </p:nvSpPr>
        <p:spPr bwMode="auto">
          <a:xfrm>
            <a:off x="1828800" y="2438400"/>
            <a:ext cx="0" cy="9906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32778" name="Text Box 11"/>
          <p:cNvSpPr txBox="1">
            <a:spLocks noChangeArrowheads="1"/>
          </p:cNvSpPr>
          <p:nvPr/>
        </p:nvSpPr>
        <p:spPr bwMode="auto">
          <a:xfrm>
            <a:off x="1828800" y="2590801"/>
            <a:ext cx="34191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b="1"/>
              <a:t>open(</a:t>
            </a:r>
            <a:r>
              <a:rPr lang="ja-JP" altLang="en-US" b="1"/>
              <a:t>“</a:t>
            </a:r>
            <a:r>
              <a:rPr lang="en-US" b="1"/>
              <a:t>etc/passwd</a:t>
            </a:r>
            <a:r>
              <a:rPr lang="ja-JP" altLang="en-US" b="1"/>
              <a:t>”</a:t>
            </a:r>
            <a:r>
              <a:rPr lang="en-US" b="1"/>
              <a:t>,  </a:t>
            </a:r>
            <a:r>
              <a:rPr lang="ja-JP" altLang="en-US" b="1"/>
              <a:t>“</a:t>
            </a:r>
            <a:r>
              <a:rPr lang="en-US" b="1"/>
              <a:t>r</a:t>
            </a:r>
            <a:r>
              <a:rPr lang="ja-JP" altLang="en-US" b="1"/>
              <a:t>”</a:t>
            </a:r>
            <a:r>
              <a:rPr lang="en-US" b="1"/>
              <a:t>)</a:t>
            </a:r>
          </a:p>
        </p:txBody>
      </p:sp>
      <p:sp>
        <p:nvSpPr>
          <p:cNvPr id="32779" name="Line 13"/>
          <p:cNvSpPr>
            <a:spLocks noChangeShapeType="1"/>
          </p:cNvSpPr>
          <p:nvPr/>
        </p:nvSpPr>
        <p:spPr bwMode="auto">
          <a:xfrm>
            <a:off x="533400" y="3124201"/>
            <a:ext cx="8077200" cy="1588"/>
          </a:xfrm>
          <a:prstGeom prst="line">
            <a:avLst/>
          </a:prstGeom>
          <a:noFill/>
          <a:ln w="381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n-US"/>
          </a:p>
        </p:txBody>
      </p:sp>
      <p:sp>
        <p:nvSpPr>
          <p:cNvPr id="32780" name="Rectangle 14"/>
          <p:cNvSpPr>
            <a:spLocks noChangeArrowheads="1"/>
          </p:cNvSpPr>
          <p:nvPr/>
        </p:nvSpPr>
        <p:spPr bwMode="auto">
          <a:xfrm>
            <a:off x="1066800" y="3429000"/>
            <a:ext cx="1600200" cy="736600"/>
          </a:xfrm>
          <a:prstGeom prst="rect">
            <a:avLst/>
          </a:prstGeom>
          <a:solidFill>
            <a:schemeClr val="accent2"/>
          </a:solidFill>
          <a:ln w="12700">
            <a:solidFill>
              <a:schemeClr val="tx1"/>
            </a:solidFill>
            <a:miter lim="800000"/>
            <a:headEnd/>
            <a:tailEnd type="none" w="lg" len="med"/>
          </a:ln>
        </p:spPr>
        <p:txBody>
          <a:bodyPr wrap="none" anchor="ctr"/>
          <a:lstStyle/>
          <a:p>
            <a:pPr algn="ctr"/>
            <a:r>
              <a:rPr lang="en-US" b="1"/>
              <a:t>sys-call</a:t>
            </a:r>
          </a:p>
          <a:p>
            <a:pPr algn="ctr"/>
            <a:r>
              <a:rPr lang="en-US" b="1"/>
              <a:t>gateway</a:t>
            </a:r>
          </a:p>
        </p:txBody>
      </p:sp>
      <p:sp>
        <p:nvSpPr>
          <p:cNvPr id="32781" name="Rectangle 15"/>
          <p:cNvSpPr>
            <a:spLocks noChangeArrowheads="1"/>
          </p:cNvSpPr>
          <p:nvPr/>
        </p:nvSpPr>
        <p:spPr bwMode="auto">
          <a:xfrm>
            <a:off x="5029200" y="3429000"/>
            <a:ext cx="1447800" cy="609600"/>
          </a:xfrm>
          <a:prstGeom prst="rect">
            <a:avLst/>
          </a:prstGeom>
          <a:solidFill>
            <a:schemeClr val="accent2"/>
          </a:solidFill>
          <a:ln w="12700">
            <a:solidFill>
              <a:schemeClr val="tx1"/>
            </a:solidFill>
            <a:miter lim="800000"/>
            <a:headEnd/>
            <a:tailEnd type="none" w="lg" len="med"/>
          </a:ln>
        </p:spPr>
        <p:txBody>
          <a:bodyPr wrap="none" anchor="ctr"/>
          <a:lstStyle/>
          <a:p>
            <a:pPr algn="ctr"/>
            <a:r>
              <a:rPr lang="en-US" b="1"/>
              <a:t>systrace</a:t>
            </a:r>
          </a:p>
        </p:txBody>
      </p:sp>
      <p:sp>
        <p:nvSpPr>
          <p:cNvPr id="139280" name="Line 16"/>
          <p:cNvSpPr>
            <a:spLocks noChangeShapeType="1"/>
          </p:cNvSpPr>
          <p:nvPr/>
        </p:nvSpPr>
        <p:spPr bwMode="auto">
          <a:xfrm>
            <a:off x="2667000" y="3581400"/>
            <a:ext cx="2286000" cy="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139282" name="Line 18"/>
          <p:cNvSpPr>
            <a:spLocks noChangeShapeType="1"/>
          </p:cNvSpPr>
          <p:nvPr/>
        </p:nvSpPr>
        <p:spPr bwMode="auto">
          <a:xfrm flipV="1">
            <a:off x="5638800" y="2438400"/>
            <a:ext cx="0" cy="99060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139283" name="Line 19"/>
          <p:cNvSpPr>
            <a:spLocks noChangeShapeType="1"/>
          </p:cNvSpPr>
          <p:nvPr/>
        </p:nvSpPr>
        <p:spPr bwMode="auto">
          <a:xfrm>
            <a:off x="6096000" y="2438400"/>
            <a:ext cx="0" cy="99060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grpSp>
        <p:nvGrpSpPr>
          <p:cNvPr id="2" name="Group 21"/>
          <p:cNvGrpSpPr>
            <a:grpSpLocks/>
          </p:cNvGrpSpPr>
          <p:nvPr/>
        </p:nvGrpSpPr>
        <p:grpSpPr bwMode="auto">
          <a:xfrm>
            <a:off x="2743200" y="3886205"/>
            <a:ext cx="2286000" cy="400050"/>
            <a:chOff x="1872" y="2592"/>
            <a:chExt cx="1440" cy="252"/>
          </a:xfrm>
        </p:grpSpPr>
        <p:sp>
          <p:nvSpPr>
            <p:cNvPr id="32788" name="Line 17"/>
            <p:cNvSpPr>
              <a:spLocks noChangeShapeType="1"/>
            </p:cNvSpPr>
            <p:nvPr/>
          </p:nvSpPr>
          <p:spPr bwMode="auto">
            <a:xfrm flipH="1">
              <a:off x="1872" y="2592"/>
              <a:ext cx="1440" cy="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32789" name="Text Box 20"/>
            <p:cNvSpPr txBox="1">
              <a:spLocks noChangeArrowheads="1"/>
            </p:cNvSpPr>
            <p:nvPr/>
          </p:nvSpPr>
          <p:spPr bwMode="auto">
            <a:xfrm>
              <a:off x="2112" y="2592"/>
              <a:ext cx="98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permit/deny</a:t>
              </a:r>
            </a:p>
          </p:txBody>
        </p:sp>
      </p:grpSp>
      <p:sp>
        <p:nvSpPr>
          <p:cNvPr id="32786" name="Text Box 22"/>
          <p:cNvSpPr txBox="1">
            <a:spLocks noChangeArrowheads="1"/>
          </p:cNvSpPr>
          <p:nvPr/>
        </p:nvSpPr>
        <p:spPr bwMode="auto">
          <a:xfrm>
            <a:off x="6936325" y="1676401"/>
            <a:ext cx="1243524" cy="707886"/>
          </a:xfrm>
          <a:prstGeom prst="rect">
            <a:avLst/>
          </a:prstGeom>
          <a:noFill/>
          <a:ln w="12700">
            <a:solidFill>
              <a:schemeClr val="tx1"/>
            </a:solidFill>
            <a:miter lim="800000"/>
            <a:headEnd/>
            <a:tailEnd type="none" w="lg"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eaLnBrk="1" hangingPunct="1"/>
            <a:r>
              <a:rPr lang="en-US"/>
              <a:t>policy file</a:t>
            </a:r>
          </a:p>
          <a:p>
            <a:pPr algn="ctr" eaLnBrk="1" hangingPunct="1"/>
            <a:r>
              <a:rPr lang="en-US"/>
              <a:t>for app</a:t>
            </a:r>
          </a:p>
        </p:txBody>
      </p:sp>
      <p:sp>
        <p:nvSpPr>
          <p:cNvPr id="32787" name="Line 23"/>
          <p:cNvSpPr>
            <a:spLocks noChangeShapeType="1"/>
          </p:cNvSpPr>
          <p:nvPr/>
        </p:nvSpPr>
        <p:spPr bwMode="auto">
          <a:xfrm flipH="1">
            <a:off x="6477002" y="1981200"/>
            <a:ext cx="449263" cy="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22477762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985824" y="1600200"/>
            <a:ext cx="3810000" cy="13716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type="none" w="lg" len="med"/>
              </a14:hiddenLine>
            </a:ext>
          </a:extLst>
        </p:spPr>
        <p:txBody>
          <a:bodyPr wrap="none" anchor="ctr"/>
          <a:lstStyle/>
          <a:p>
            <a:endParaRPr lang="en-US"/>
          </a:p>
        </p:txBody>
      </p:sp>
      <p:sp>
        <p:nvSpPr>
          <p:cNvPr id="33795" name="Rectangle 2"/>
          <p:cNvSpPr>
            <a:spLocks noGrp="1" noChangeArrowheads="1"/>
          </p:cNvSpPr>
          <p:nvPr>
            <p:ph type="title"/>
          </p:nvPr>
        </p:nvSpPr>
        <p:spPr>
          <a:xfrm>
            <a:off x="457200" y="-25400"/>
            <a:ext cx="8229600" cy="1143000"/>
          </a:xfrm>
        </p:spPr>
        <p:txBody>
          <a:bodyPr/>
          <a:lstStyle/>
          <a:p>
            <a:r>
              <a:rPr lang="en-US" sz="4400" dirty="0">
                <a:latin typeface="Tahoma" charset="0"/>
              </a:rPr>
              <a:t>Policy</a:t>
            </a:r>
          </a:p>
        </p:txBody>
      </p:sp>
      <p:sp>
        <p:nvSpPr>
          <p:cNvPr id="33796" name="Rectangle 3" descr="Rectangle: Click to edit Master text styles&#10;Second level&#10;Third level&#10;Fourth level&#10;Fifth level"/>
          <p:cNvSpPr>
            <a:spLocks noGrp="1" noChangeArrowheads="1"/>
          </p:cNvSpPr>
          <p:nvPr>
            <p:ph type="body" idx="1"/>
          </p:nvPr>
        </p:nvSpPr>
        <p:spPr>
          <a:xfrm>
            <a:off x="219082" y="1158157"/>
            <a:ext cx="8382000" cy="5765800"/>
          </a:xfrm>
        </p:spPr>
        <p:txBody>
          <a:bodyPr>
            <a:normAutofit fontScale="92500"/>
          </a:bodyPr>
          <a:lstStyle/>
          <a:p>
            <a:pPr marL="0" indent="0">
              <a:buNone/>
            </a:pPr>
            <a:r>
              <a:rPr lang="en-US" sz="2800" dirty="0">
                <a:latin typeface="Tahoma" charset="0"/>
              </a:rPr>
              <a:t>Sample policy file:</a:t>
            </a:r>
          </a:p>
          <a:p>
            <a:pPr>
              <a:spcBef>
                <a:spcPts val="1080"/>
              </a:spcBef>
              <a:buFont typeface="Wingdings" charset="0"/>
              <a:buNone/>
            </a:pPr>
            <a:r>
              <a:rPr lang="en-US" sz="2400" dirty="0">
                <a:latin typeface="Tahoma" charset="0"/>
              </a:rPr>
              <a:t>			path allow  /</a:t>
            </a:r>
            <a:r>
              <a:rPr lang="en-US" sz="2400" dirty="0" err="1">
                <a:latin typeface="Tahoma" charset="0"/>
              </a:rPr>
              <a:t>tmp</a:t>
            </a:r>
            <a:r>
              <a:rPr lang="en-US" sz="2400" dirty="0">
                <a:latin typeface="Tahoma" charset="0"/>
              </a:rPr>
              <a:t>/*</a:t>
            </a:r>
          </a:p>
          <a:p>
            <a:pPr>
              <a:buFont typeface="Wingdings" charset="0"/>
              <a:buNone/>
            </a:pPr>
            <a:r>
              <a:rPr lang="en-US" sz="2400" dirty="0">
                <a:latin typeface="Tahoma" charset="0"/>
              </a:rPr>
              <a:t>			path deny  /</a:t>
            </a:r>
            <a:r>
              <a:rPr lang="en-US" sz="2400" dirty="0" err="1">
                <a:latin typeface="Tahoma" charset="0"/>
              </a:rPr>
              <a:t>etc</a:t>
            </a:r>
            <a:r>
              <a:rPr lang="en-US" sz="2400" dirty="0">
                <a:latin typeface="Tahoma" charset="0"/>
              </a:rPr>
              <a:t>/</a:t>
            </a:r>
            <a:r>
              <a:rPr lang="en-US" sz="2400" dirty="0" err="1">
                <a:latin typeface="Tahoma" charset="0"/>
              </a:rPr>
              <a:t>passwd</a:t>
            </a:r>
            <a:endParaRPr lang="en-US" sz="2400" dirty="0">
              <a:latin typeface="Tahoma" charset="0"/>
            </a:endParaRPr>
          </a:p>
          <a:p>
            <a:pPr>
              <a:buFont typeface="Wingdings" charset="0"/>
              <a:buNone/>
            </a:pPr>
            <a:r>
              <a:rPr lang="en-US" sz="2400" dirty="0">
                <a:latin typeface="Tahoma" charset="0"/>
              </a:rPr>
              <a:t>			network deny all</a:t>
            </a:r>
          </a:p>
          <a:p>
            <a:pPr>
              <a:buFont typeface="Wingdings" charset="0"/>
              <a:buNone/>
            </a:pPr>
            <a:endParaRPr lang="en-US" sz="2400" dirty="0">
              <a:latin typeface="Tahoma" charset="0"/>
            </a:endParaRPr>
          </a:p>
          <a:p>
            <a:pPr marL="0" indent="0">
              <a:buNone/>
            </a:pPr>
            <a:r>
              <a:rPr lang="en-US" sz="2800" dirty="0" smtClean="0">
                <a:latin typeface="Tahoma" charset="0"/>
              </a:rPr>
              <a:t>Manually specifying </a:t>
            </a:r>
            <a:r>
              <a:rPr lang="en-US" sz="2800" dirty="0">
                <a:latin typeface="Tahoma" charset="0"/>
              </a:rPr>
              <a:t>policy for an app </a:t>
            </a:r>
            <a:r>
              <a:rPr lang="en-US" sz="2800" dirty="0" smtClean="0">
                <a:latin typeface="Tahoma" charset="0"/>
              </a:rPr>
              <a:t>can be difficult:</a:t>
            </a:r>
            <a:endParaRPr lang="en-US" sz="2800" dirty="0">
              <a:latin typeface="Tahoma" charset="0"/>
            </a:endParaRPr>
          </a:p>
          <a:p>
            <a:pPr lvl="1">
              <a:lnSpc>
                <a:spcPct val="120000"/>
              </a:lnSpc>
              <a:spcBef>
                <a:spcPts val="1080"/>
              </a:spcBef>
            </a:pPr>
            <a:r>
              <a:rPr lang="en-US" sz="2600" dirty="0" err="1" smtClean="0">
                <a:latin typeface="Tahoma" charset="0"/>
                <a:ea typeface="ＭＳ Ｐゴシック" charset="0"/>
              </a:rPr>
              <a:t>Systrace</a:t>
            </a:r>
            <a:r>
              <a:rPr lang="en-US" sz="2600" dirty="0" smtClean="0">
                <a:latin typeface="Tahoma" charset="0"/>
                <a:ea typeface="ＭＳ Ｐゴシック" charset="0"/>
              </a:rPr>
              <a:t> can auto-generate policy by learning how app </a:t>
            </a:r>
            <a:br>
              <a:rPr lang="en-US" sz="2600" dirty="0" smtClean="0">
                <a:latin typeface="Tahoma" charset="0"/>
                <a:ea typeface="ＭＳ Ｐゴシック" charset="0"/>
              </a:rPr>
            </a:br>
            <a:r>
              <a:rPr lang="en-US" sz="2600" dirty="0" smtClean="0">
                <a:latin typeface="Tahoma" charset="0"/>
                <a:ea typeface="ＭＳ Ｐゴシック" charset="0"/>
              </a:rPr>
              <a:t>behaves on </a:t>
            </a:r>
            <a:r>
              <a:rPr lang="ja-JP" altLang="en-US" sz="2600" dirty="0" smtClean="0">
                <a:latin typeface="Tahoma" charset="0"/>
                <a:ea typeface="ＭＳ Ｐゴシック" charset="0"/>
              </a:rPr>
              <a:t>“</a:t>
            </a:r>
            <a:r>
              <a:rPr lang="en-US" sz="2600" dirty="0" smtClean="0">
                <a:latin typeface="Tahoma" charset="0"/>
                <a:ea typeface="ＭＳ Ｐゴシック" charset="0"/>
              </a:rPr>
              <a:t>good</a:t>
            </a:r>
            <a:r>
              <a:rPr lang="ja-JP" altLang="en-US" sz="2600" dirty="0" smtClean="0">
                <a:latin typeface="Tahoma" charset="0"/>
                <a:ea typeface="ＭＳ Ｐゴシック" charset="0"/>
              </a:rPr>
              <a:t>”</a:t>
            </a:r>
            <a:r>
              <a:rPr lang="en-US" sz="2600" dirty="0" smtClean="0">
                <a:latin typeface="Tahoma" charset="0"/>
                <a:ea typeface="ＭＳ Ｐゴシック" charset="0"/>
              </a:rPr>
              <a:t> inputs</a:t>
            </a:r>
          </a:p>
          <a:p>
            <a:pPr lvl="1">
              <a:lnSpc>
                <a:spcPct val="120000"/>
              </a:lnSpc>
              <a:spcBef>
                <a:spcPts val="1080"/>
              </a:spcBef>
            </a:pPr>
            <a:r>
              <a:rPr lang="en-US" sz="2600" dirty="0" smtClean="0">
                <a:latin typeface="Tahoma" charset="0"/>
                <a:ea typeface="ＭＳ Ｐゴシック" charset="0"/>
              </a:rPr>
              <a:t>If policy does not cover a specific sys-call, ask user</a:t>
            </a:r>
          </a:p>
          <a:p>
            <a:pPr lvl="2">
              <a:lnSpc>
                <a:spcPct val="120000"/>
              </a:lnSpc>
              <a:buFont typeface="Wingdings" charset="0"/>
              <a:buNone/>
            </a:pPr>
            <a:r>
              <a:rPr lang="en-US" dirty="0" smtClean="0">
                <a:latin typeface="Tahoma" charset="0"/>
                <a:ea typeface="ＭＳ Ｐゴシック" charset="0"/>
              </a:rPr>
              <a:t>… but user has no way to decide</a:t>
            </a:r>
          </a:p>
          <a:p>
            <a:pPr marL="0" indent="0">
              <a:spcBef>
                <a:spcPct val="100000"/>
              </a:spcBef>
              <a:buNone/>
            </a:pPr>
            <a:r>
              <a:rPr lang="en-US" sz="2400" dirty="0" smtClean="0">
                <a:latin typeface="Tahoma" charset="0"/>
              </a:rPr>
              <a:t>Difficulty </a:t>
            </a:r>
            <a:r>
              <a:rPr lang="en-US" sz="2400" dirty="0">
                <a:latin typeface="Tahoma" charset="0"/>
              </a:rPr>
              <a:t>with choosing policy for specific apps (e.g</a:t>
            </a:r>
            <a:r>
              <a:rPr lang="en-US" sz="2400" dirty="0" smtClean="0">
                <a:latin typeface="Tahoma" charset="0"/>
              </a:rPr>
              <a:t>., </a:t>
            </a:r>
            <a:r>
              <a:rPr lang="en-US" sz="2400" dirty="0">
                <a:latin typeface="Tahoma" charset="0"/>
              </a:rPr>
              <a:t>browser) is </a:t>
            </a:r>
            <a:r>
              <a:rPr lang="en-US" sz="2400" dirty="0" smtClean="0">
                <a:latin typeface="Tahoma" charset="0"/>
              </a:rPr>
              <a:t/>
            </a:r>
            <a:br>
              <a:rPr lang="en-US" sz="2400" dirty="0" smtClean="0">
                <a:latin typeface="Tahoma" charset="0"/>
              </a:rPr>
            </a:br>
            <a:r>
              <a:rPr lang="en-US" sz="2400" dirty="0" smtClean="0">
                <a:latin typeface="Tahoma" charset="0"/>
              </a:rPr>
              <a:t>the main </a:t>
            </a:r>
            <a:r>
              <a:rPr lang="en-US" sz="2400" dirty="0">
                <a:latin typeface="Tahoma" charset="0"/>
              </a:rPr>
              <a:t>reason this approach is not widely used</a:t>
            </a:r>
          </a:p>
        </p:txBody>
      </p:sp>
    </p:spTree>
    <p:extLst>
      <p:ext uri="{BB962C8B-B14F-4D97-AF65-F5344CB8AC3E}">
        <p14:creationId xmlns:p14="http://schemas.microsoft.com/office/powerpoint/2010/main" val="270181394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Confinement:</a:t>
            </a:r>
            <a:br>
              <a:rPr lang="en-US" dirty="0" smtClean="0"/>
            </a:br>
            <a:r>
              <a:rPr lang="en-US" dirty="0" smtClean="0"/>
              <a:t>Sandboxing (“jailing”)</a:t>
            </a:r>
            <a:endParaRPr lang="en-US" dirty="0"/>
          </a:p>
        </p:txBody>
      </p:sp>
      <p:sp>
        <p:nvSpPr>
          <p:cNvPr id="5" name="Content Placeholder 4"/>
          <p:cNvSpPr>
            <a:spLocks noGrp="1"/>
          </p:cNvSpPr>
          <p:nvPr>
            <p:ph idx="1"/>
          </p:nvPr>
        </p:nvSpPr>
        <p:spPr/>
        <p:txBody>
          <a:bodyPr/>
          <a:lstStyle/>
          <a:p>
            <a:r>
              <a:rPr lang="en-US" dirty="0" smtClean="0"/>
              <a:t>Limit the access rights of a program running inside of an OS</a:t>
            </a:r>
          </a:p>
          <a:p>
            <a:endParaRPr lang="en-US" dirty="0"/>
          </a:p>
          <a:p>
            <a:r>
              <a:rPr lang="en-US" dirty="0" smtClean="0"/>
              <a:t>Coined by Cheswick in the 1990s; relies on </a:t>
            </a:r>
            <a:r>
              <a:rPr lang="en-US" dirty="0" err="1" smtClean="0"/>
              <a:t>chroot</a:t>
            </a:r>
            <a:r>
              <a:rPr lang="en-US" dirty="0" smtClean="0"/>
              <a:t>, a system call that has been in UNIX since the 1970s</a:t>
            </a:r>
            <a:endParaRPr lang="en-US" dirty="0"/>
          </a:p>
        </p:txBody>
      </p:sp>
    </p:spTree>
    <p:extLst>
      <p:ext uri="{BB962C8B-B14F-4D97-AF65-F5344CB8AC3E}">
        <p14:creationId xmlns:p14="http://schemas.microsoft.com/office/powerpoint/2010/main" val="7806314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ChangeArrowheads="1"/>
          </p:cNvSpPr>
          <p:nvPr/>
        </p:nvSpPr>
        <p:spPr bwMode="auto">
          <a:xfrm>
            <a:off x="946162" y="2678030"/>
            <a:ext cx="7544575" cy="1346200"/>
          </a:xfrm>
          <a:prstGeom prst="rect">
            <a:avLst/>
          </a:prstGeom>
          <a:solidFill>
            <a:schemeClr val="bg1">
              <a:lumMod val="75000"/>
            </a:schemeClr>
          </a:solidFill>
          <a:ln>
            <a:noFill/>
          </a:ln>
          <a:extLst/>
        </p:spPr>
        <p:txBody>
          <a:bodyPr wrap="none" anchor="ctr"/>
          <a:lstStyle/>
          <a:p>
            <a:endParaRPr lang="en-US"/>
          </a:p>
        </p:txBody>
      </p:sp>
      <p:sp>
        <p:nvSpPr>
          <p:cNvPr id="20484" name="Rectangle 3" descr="Rectangle: Click to edit Master text styles&#10;Second level&#10;Third level&#10;Fourth level&#10;Fifth level"/>
          <p:cNvSpPr>
            <a:spLocks noGrp="1" noChangeArrowheads="1"/>
          </p:cNvSpPr>
          <p:nvPr>
            <p:ph type="body" idx="1"/>
          </p:nvPr>
        </p:nvSpPr>
        <p:spPr>
          <a:xfrm>
            <a:off x="228600" y="1219200"/>
            <a:ext cx="8686800" cy="5638800"/>
          </a:xfrm>
        </p:spPr>
        <p:txBody>
          <a:bodyPr>
            <a:normAutofit lnSpcReduction="10000"/>
          </a:bodyPr>
          <a:lstStyle/>
          <a:p>
            <a:pPr marL="0" indent="0">
              <a:buNone/>
            </a:pPr>
            <a:r>
              <a:rPr lang="en-US" sz="2400" dirty="0">
                <a:latin typeface="Tahoma" charset="0"/>
              </a:rPr>
              <a:t>Often used for </a:t>
            </a:r>
            <a:r>
              <a:rPr lang="ja-JP" altLang="en-US" sz="2400" dirty="0">
                <a:latin typeface="Tahoma" charset="0"/>
              </a:rPr>
              <a:t>“</a:t>
            </a:r>
            <a:r>
              <a:rPr lang="en-US" sz="2400" dirty="0">
                <a:latin typeface="Tahoma" charset="0"/>
              </a:rPr>
              <a:t>guest</a:t>
            </a:r>
            <a:r>
              <a:rPr lang="ja-JP" altLang="en-US" sz="2400" dirty="0">
                <a:latin typeface="Tahoma" charset="0"/>
              </a:rPr>
              <a:t>”</a:t>
            </a:r>
            <a:r>
              <a:rPr lang="en-US" sz="2400" dirty="0">
                <a:latin typeface="Tahoma" charset="0"/>
              </a:rPr>
              <a:t> accounts on ftp sites</a:t>
            </a:r>
          </a:p>
          <a:p>
            <a:endParaRPr lang="en-US" sz="2400" dirty="0">
              <a:latin typeface="Tahoma" charset="0"/>
            </a:endParaRPr>
          </a:p>
          <a:p>
            <a:pPr marL="0" indent="0">
              <a:buNone/>
            </a:pPr>
            <a:r>
              <a:rPr lang="en-US" sz="2400" dirty="0">
                <a:latin typeface="Tahoma" charset="0"/>
              </a:rPr>
              <a:t>To use do:   (must be root)</a:t>
            </a:r>
          </a:p>
          <a:p>
            <a:pPr lvl="1">
              <a:buFont typeface="Wingdings" charset="0"/>
              <a:buNone/>
            </a:pPr>
            <a:r>
              <a:rPr lang="en-US" dirty="0">
                <a:latin typeface="Tahoma" charset="0"/>
                <a:ea typeface="ＭＳ Ｐゴシック" charset="0"/>
              </a:rPr>
              <a:t>	</a:t>
            </a:r>
          </a:p>
          <a:p>
            <a:pPr lvl="1">
              <a:buFont typeface="Wingdings" charset="0"/>
              <a:buNone/>
            </a:pPr>
            <a:r>
              <a:rPr lang="en-US" dirty="0">
                <a:latin typeface="Tahoma" charset="0"/>
                <a:ea typeface="ＭＳ Ｐゴシック" charset="0"/>
              </a:rPr>
              <a:t>	</a:t>
            </a:r>
            <a:r>
              <a:rPr lang="en-US" dirty="0" err="1">
                <a:latin typeface="Tahoma" charset="0"/>
                <a:ea typeface="ＭＳ Ｐゴシック" charset="0"/>
              </a:rPr>
              <a:t>chroot</a:t>
            </a:r>
            <a:r>
              <a:rPr lang="en-US" dirty="0">
                <a:latin typeface="Tahoma" charset="0"/>
                <a:ea typeface="ＭＳ Ｐゴシック" charset="0"/>
              </a:rPr>
              <a:t>   /</a:t>
            </a:r>
            <a:r>
              <a:rPr lang="en-US" dirty="0" err="1">
                <a:latin typeface="Tahoma" charset="0"/>
                <a:ea typeface="ＭＳ Ｐゴシック" charset="0"/>
              </a:rPr>
              <a:t>tmp</a:t>
            </a:r>
            <a:r>
              <a:rPr lang="en-US" dirty="0">
                <a:latin typeface="Tahoma" charset="0"/>
                <a:ea typeface="ＭＳ Ｐゴシック" charset="0"/>
              </a:rPr>
              <a:t>/guest	    </a:t>
            </a:r>
            <a:r>
              <a:rPr lang="en-US" sz="2000" dirty="0">
                <a:latin typeface="Tahoma" charset="0"/>
                <a:ea typeface="ＭＳ Ｐゴシック" charset="0"/>
              </a:rPr>
              <a:t>root </a:t>
            </a:r>
            <a:r>
              <a:rPr lang="en-US" sz="2000" dirty="0" err="1">
                <a:latin typeface="Tahoma" charset="0"/>
                <a:ea typeface="ＭＳ Ｐゴシック" charset="0"/>
              </a:rPr>
              <a:t>dir</a:t>
            </a:r>
            <a:r>
              <a:rPr lang="en-US" sz="2000" dirty="0">
                <a:latin typeface="Tahoma" charset="0"/>
                <a:ea typeface="ＭＳ Ｐゴシック" charset="0"/>
              </a:rPr>
              <a:t> </a:t>
            </a:r>
            <a:r>
              <a:rPr lang="ja-JP" altLang="en-US" sz="2000" dirty="0">
                <a:latin typeface="Tahoma" charset="0"/>
                <a:ea typeface="ＭＳ Ｐゴシック" charset="0"/>
              </a:rPr>
              <a:t>“</a:t>
            </a:r>
            <a:r>
              <a:rPr lang="en-US" sz="2000" dirty="0">
                <a:latin typeface="Tahoma" charset="0"/>
                <a:ea typeface="ＭＳ Ｐゴシック" charset="0"/>
              </a:rPr>
              <a:t>/</a:t>
            </a:r>
            <a:r>
              <a:rPr lang="ja-JP" altLang="en-US" sz="2000" dirty="0">
                <a:latin typeface="Tahoma" charset="0"/>
                <a:ea typeface="ＭＳ Ｐゴシック" charset="0"/>
              </a:rPr>
              <a:t>”</a:t>
            </a:r>
            <a:r>
              <a:rPr lang="en-US" sz="2000" dirty="0">
                <a:latin typeface="Tahoma" charset="0"/>
                <a:ea typeface="ＭＳ Ｐゴシック" charset="0"/>
              </a:rPr>
              <a:t> is now </a:t>
            </a:r>
            <a:r>
              <a:rPr lang="ja-JP" altLang="en-US" sz="2000" dirty="0">
                <a:latin typeface="Tahoma" charset="0"/>
                <a:ea typeface="ＭＳ Ｐゴシック" charset="0"/>
              </a:rPr>
              <a:t>“</a:t>
            </a:r>
            <a:r>
              <a:rPr lang="en-US" sz="2000" dirty="0">
                <a:latin typeface="Tahoma" charset="0"/>
                <a:ea typeface="ＭＳ Ｐゴシック" charset="0"/>
              </a:rPr>
              <a:t>/</a:t>
            </a:r>
            <a:r>
              <a:rPr lang="en-US" sz="2000" dirty="0" err="1">
                <a:latin typeface="Tahoma" charset="0"/>
                <a:ea typeface="ＭＳ Ｐゴシック" charset="0"/>
              </a:rPr>
              <a:t>tmp</a:t>
            </a:r>
            <a:r>
              <a:rPr lang="en-US" sz="2000" dirty="0">
                <a:latin typeface="Tahoma" charset="0"/>
                <a:ea typeface="ＭＳ Ｐゴシック" charset="0"/>
              </a:rPr>
              <a:t>/guest</a:t>
            </a:r>
            <a:r>
              <a:rPr lang="ja-JP" altLang="en-US" sz="2000" dirty="0">
                <a:latin typeface="Tahoma" charset="0"/>
                <a:ea typeface="ＭＳ Ｐゴシック" charset="0"/>
              </a:rPr>
              <a:t>”</a:t>
            </a:r>
            <a:endParaRPr lang="en-US" sz="2000" dirty="0">
              <a:latin typeface="Tahoma" charset="0"/>
              <a:ea typeface="ＭＳ Ｐゴシック" charset="0"/>
            </a:endParaRPr>
          </a:p>
          <a:p>
            <a:pPr lvl="1">
              <a:buFont typeface="Wingdings" charset="0"/>
              <a:buNone/>
            </a:pPr>
            <a:r>
              <a:rPr lang="en-US" dirty="0">
                <a:latin typeface="Tahoma" charset="0"/>
                <a:ea typeface="ＭＳ Ｐゴシック" charset="0"/>
              </a:rPr>
              <a:t>	</a:t>
            </a:r>
            <a:r>
              <a:rPr lang="en-US" dirty="0" err="1">
                <a:latin typeface="Tahoma" charset="0"/>
                <a:ea typeface="ＭＳ Ｐゴシック" charset="0"/>
              </a:rPr>
              <a:t>su</a:t>
            </a:r>
            <a:r>
              <a:rPr lang="en-US" dirty="0">
                <a:latin typeface="Tahoma" charset="0"/>
                <a:ea typeface="ＭＳ Ｐゴシック" charset="0"/>
              </a:rPr>
              <a:t> guest		    </a:t>
            </a:r>
            <a:r>
              <a:rPr lang="en-US" dirty="0" smtClean="0">
                <a:latin typeface="Tahoma" charset="0"/>
                <a:ea typeface="ＭＳ Ｐゴシック" charset="0"/>
              </a:rPr>
              <a:t>				</a:t>
            </a:r>
            <a:r>
              <a:rPr lang="en-US" sz="2000" dirty="0" smtClean="0">
                <a:latin typeface="Tahoma" charset="0"/>
                <a:ea typeface="ＭＳ Ｐゴシック" charset="0"/>
              </a:rPr>
              <a:t>EUID </a:t>
            </a:r>
            <a:r>
              <a:rPr lang="en-US" sz="2000" dirty="0">
                <a:latin typeface="Tahoma" charset="0"/>
                <a:ea typeface="ＭＳ Ｐゴシック" charset="0"/>
              </a:rPr>
              <a:t>set to </a:t>
            </a:r>
            <a:r>
              <a:rPr lang="ja-JP" altLang="en-US" sz="2000" dirty="0">
                <a:latin typeface="Tahoma" charset="0"/>
                <a:ea typeface="ＭＳ Ｐゴシック" charset="0"/>
              </a:rPr>
              <a:t>“</a:t>
            </a:r>
            <a:r>
              <a:rPr lang="en-US" sz="2000" dirty="0">
                <a:latin typeface="Tahoma" charset="0"/>
                <a:ea typeface="ＭＳ Ｐゴシック" charset="0"/>
              </a:rPr>
              <a:t>guest</a:t>
            </a:r>
            <a:r>
              <a:rPr lang="ja-JP" altLang="en-US" sz="2000" dirty="0">
                <a:latin typeface="Tahoma" charset="0"/>
                <a:ea typeface="ＭＳ Ｐゴシック" charset="0"/>
              </a:rPr>
              <a:t>”</a:t>
            </a:r>
            <a:endParaRPr lang="en-US" sz="2000" dirty="0">
              <a:latin typeface="Tahoma" charset="0"/>
              <a:ea typeface="ＭＳ Ｐゴシック" charset="0"/>
            </a:endParaRPr>
          </a:p>
          <a:p>
            <a:endParaRPr lang="en-US" sz="2400" dirty="0">
              <a:latin typeface="Tahoma" charset="0"/>
            </a:endParaRPr>
          </a:p>
          <a:p>
            <a:pPr marL="0" indent="0">
              <a:buNone/>
            </a:pPr>
            <a:r>
              <a:rPr lang="en-US" sz="2400" dirty="0">
                <a:latin typeface="Tahoma" charset="0"/>
              </a:rPr>
              <a:t>Now  </a:t>
            </a:r>
            <a:r>
              <a:rPr lang="ja-JP" altLang="en-US" sz="2400" dirty="0">
                <a:latin typeface="Tahoma" charset="0"/>
              </a:rPr>
              <a:t>“</a:t>
            </a:r>
            <a:r>
              <a:rPr lang="en-US" sz="2400" dirty="0">
                <a:latin typeface="Tahoma" charset="0"/>
              </a:rPr>
              <a:t>/</a:t>
            </a:r>
            <a:r>
              <a:rPr lang="en-US" sz="2400" dirty="0" err="1">
                <a:latin typeface="Tahoma" charset="0"/>
              </a:rPr>
              <a:t>tmp</a:t>
            </a:r>
            <a:r>
              <a:rPr lang="en-US" sz="2400" dirty="0">
                <a:latin typeface="Tahoma" charset="0"/>
              </a:rPr>
              <a:t>/guest</a:t>
            </a:r>
            <a:r>
              <a:rPr lang="ja-JP" altLang="en-US" sz="2400" dirty="0">
                <a:latin typeface="Tahoma" charset="0"/>
              </a:rPr>
              <a:t>”</a:t>
            </a:r>
            <a:r>
              <a:rPr lang="en-US" sz="2400" dirty="0">
                <a:latin typeface="Tahoma" charset="0"/>
              </a:rPr>
              <a:t>  is added to file system accesses for applications in jail</a:t>
            </a:r>
          </a:p>
          <a:p>
            <a:pPr>
              <a:spcBef>
                <a:spcPct val="0"/>
              </a:spcBef>
              <a:buFont typeface="Wingdings" charset="0"/>
              <a:buNone/>
            </a:pPr>
            <a:r>
              <a:rPr lang="en-US" sz="2400" dirty="0">
                <a:latin typeface="Tahoma" charset="0"/>
              </a:rPr>
              <a:t>		</a:t>
            </a:r>
            <a:r>
              <a:rPr lang="en-US" sz="2400" b="1" dirty="0">
                <a:solidFill>
                  <a:srgbClr val="CC3399"/>
                </a:solidFill>
                <a:latin typeface="Tahoma" charset="0"/>
              </a:rPr>
              <a:t>open(</a:t>
            </a:r>
            <a:r>
              <a:rPr lang="ja-JP" altLang="en-US" sz="2400" b="1" dirty="0">
                <a:solidFill>
                  <a:srgbClr val="CC3399"/>
                </a:solidFill>
                <a:latin typeface="Tahoma" charset="0"/>
              </a:rPr>
              <a:t>“</a:t>
            </a:r>
            <a:r>
              <a:rPr lang="en-US" sz="2400" b="1" dirty="0">
                <a:solidFill>
                  <a:srgbClr val="CC3399"/>
                </a:solidFill>
                <a:latin typeface="Tahoma" charset="0"/>
              </a:rPr>
              <a:t>/</a:t>
            </a:r>
            <a:r>
              <a:rPr lang="en-US" sz="2400" b="1" dirty="0" err="1">
                <a:solidFill>
                  <a:srgbClr val="CC3399"/>
                </a:solidFill>
                <a:latin typeface="Tahoma" charset="0"/>
              </a:rPr>
              <a:t>etc</a:t>
            </a:r>
            <a:r>
              <a:rPr lang="en-US" sz="2400" b="1" dirty="0">
                <a:solidFill>
                  <a:srgbClr val="CC3399"/>
                </a:solidFill>
                <a:latin typeface="Tahoma" charset="0"/>
              </a:rPr>
              <a:t>/</a:t>
            </a:r>
            <a:r>
              <a:rPr lang="en-US" sz="2400" b="1" dirty="0" err="1">
                <a:solidFill>
                  <a:srgbClr val="CC3399"/>
                </a:solidFill>
                <a:latin typeface="Tahoma" charset="0"/>
              </a:rPr>
              <a:t>passwd</a:t>
            </a:r>
            <a:r>
              <a:rPr lang="ja-JP" altLang="en-US" sz="2400" b="1" dirty="0">
                <a:solidFill>
                  <a:srgbClr val="CC3399"/>
                </a:solidFill>
                <a:latin typeface="Tahoma" charset="0"/>
              </a:rPr>
              <a:t>”</a:t>
            </a:r>
            <a:r>
              <a:rPr lang="en-US" sz="2400" b="1" dirty="0">
                <a:solidFill>
                  <a:srgbClr val="CC3399"/>
                </a:solidFill>
                <a:latin typeface="Tahoma" charset="0"/>
              </a:rPr>
              <a:t>,   </a:t>
            </a:r>
            <a:r>
              <a:rPr lang="ja-JP" altLang="en-US" sz="2400" b="1" dirty="0">
                <a:solidFill>
                  <a:srgbClr val="CC3399"/>
                </a:solidFill>
                <a:latin typeface="Tahoma" charset="0"/>
              </a:rPr>
              <a:t>“</a:t>
            </a:r>
            <a:r>
              <a:rPr lang="en-US" sz="2400" b="1" dirty="0">
                <a:solidFill>
                  <a:srgbClr val="CC3399"/>
                </a:solidFill>
                <a:latin typeface="Tahoma" charset="0"/>
              </a:rPr>
              <a:t>r</a:t>
            </a:r>
            <a:r>
              <a:rPr lang="ja-JP" altLang="en-US" sz="2400" b="1" dirty="0">
                <a:solidFill>
                  <a:srgbClr val="CC3399"/>
                </a:solidFill>
                <a:latin typeface="Tahoma" charset="0"/>
              </a:rPr>
              <a:t>”</a:t>
            </a:r>
            <a:r>
              <a:rPr lang="en-US" sz="2400" b="1" dirty="0">
                <a:solidFill>
                  <a:srgbClr val="CC3399"/>
                </a:solidFill>
                <a:latin typeface="Tahoma" charset="0"/>
              </a:rPr>
              <a:t>)    </a:t>
            </a:r>
            <a:r>
              <a:rPr lang="en-US" sz="3200" b="1" dirty="0">
                <a:solidFill>
                  <a:srgbClr val="CC3399"/>
                </a:solidFill>
                <a:latin typeface="Tahoma" charset="0"/>
                <a:sym typeface="Symbol" charset="0"/>
              </a:rPr>
              <a:t></a:t>
            </a:r>
            <a:br>
              <a:rPr lang="en-US" sz="3200" b="1" dirty="0">
                <a:solidFill>
                  <a:srgbClr val="CC3399"/>
                </a:solidFill>
                <a:latin typeface="Tahoma" charset="0"/>
                <a:sym typeface="Symbol" charset="0"/>
              </a:rPr>
            </a:br>
            <a:r>
              <a:rPr lang="en-US" sz="3200" b="1" dirty="0">
                <a:solidFill>
                  <a:srgbClr val="CC3399"/>
                </a:solidFill>
                <a:latin typeface="Tahoma" charset="0"/>
                <a:sym typeface="Symbol" charset="0"/>
              </a:rPr>
              <a:t>		    </a:t>
            </a:r>
            <a:r>
              <a:rPr lang="en-US" sz="2400" b="1" dirty="0">
                <a:solidFill>
                  <a:srgbClr val="CC3399"/>
                </a:solidFill>
                <a:latin typeface="Tahoma" charset="0"/>
                <a:sym typeface="Symbol" charset="0"/>
              </a:rPr>
              <a:t>open(</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a:t>
            </a:r>
            <a:r>
              <a:rPr lang="en-US" sz="2400" b="1" dirty="0" err="1">
                <a:solidFill>
                  <a:srgbClr val="CC3399"/>
                </a:solidFill>
                <a:latin typeface="Tahoma" charset="0"/>
                <a:sym typeface="Symbol" charset="0"/>
              </a:rPr>
              <a:t>tmp</a:t>
            </a:r>
            <a:r>
              <a:rPr lang="en-US" sz="2400" b="1" dirty="0">
                <a:solidFill>
                  <a:srgbClr val="CC3399"/>
                </a:solidFill>
                <a:latin typeface="Tahoma" charset="0"/>
                <a:sym typeface="Symbol" charset="0"/>
              </a:rPr>
              <a:t>/guest/etc/</a:t>
            </a:r>
            <a:r>
              <a:rPr lang="en-US" sz="2400" b="1" dirty="0" err="1">
                <a:solidFill>
                  <a:srgbClr val="CC3399"/>
                </a:solidFill>
                <a:latin typeface="Tahoma" charset="0"/>
                <a:sym typeface="Symbol" charset="0"/>
              </a:rPr>
              <a:t>passwd</a:t>
            </a:r>
            <a:r>
              <a:rPr lang="ja-JP" altLang="en-US" sz="2400" b="1" dirty="0" smtClean="0">
                <a:solidFill>
                  <a:srgbClr val="CC3399"/>
                </a:solidFill>
                <a:latin typeface="Tahoma" charset="0"/>
                <a:sym typeface="Symbol" charset="0"/>
              </a:rPr>
              <a:t>” </a:t>
            </a:r>
            <a:r>
              <a:rPr lang="en-US" sz="2400" b="1" dirty="0" smtClean="0">
                <a:solidFill>
                  <a:srgbClr val="CC3399"/>
                </a:solidFill>
                <a:latin typeface="Tahoma" charset="0"/>
                <a:sym typeface="Symbol" charset="0"/>
              </a:rPr>
              <a:t>,   </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r</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a:t>
            </a:r>
          </a:p>
          <a:p>
            <a:pPr lvl="1">
              <a:spcBef>
                <a:spcPct val="50000"/>
              </a:spcBef>
              <a:buSzTx/>
              <a:buFont typeface="Symbol" charset="0"/>
              <a:buChar char="Þ"/>
            </a:pPr>
            <a:r>
              <a:rPr lang="en-US" dirty="0">
                <a:latin typeface="Tahoma" charset="0"/>
                <a:ea typeface="ＭＳ Ｐゴシック" charset="0"/>
              </a:rPr>
              <a:t>  application cannot access files outside of jail</a:t>
            </a:r>
          </a:p>
        </p:txBody>
      </p:sp>
      <p:sp>
        <p:nvSpPr>
          <p:cNvPr id="20483" name="Rectangle 2"/>
          <p:cNvSpPr>
            <a:spLocks noGrp="1" noChangeArrowheads="1"/>
          </p:cNvSpPr>
          <p:nvPr>
            <p:ph type="title"/>
          </p:nvPr>
        </p:nvSpPr>
        <p:spPr>
          <a:xfrm>
            <a:off x="457200" y="31736"/>
            <a:ext cx="8229600" cy="1143000"/>
          </a:xfrm>
        </p:spPr>
        <p:txBody>
          <a:bodyPr>
            <a:normAutofit fontScale="90000"/>
          </a:bodyPr>
          <a:lstStyle/>
          <a:p>
            <a:r>
              <a:rPr lang="en-US" dirty="0" smtClean="0">
                <a:latin typeface="Tahoma" charset="0"/>
              </a:rPr>
              <a:t>Sandboxing </a:t>
            </a:r>
            <a:r>
              <a:rPr lang="en-US" sz="4400" dirty="0" smtClean="0">
                <a:latin typeface="Tahoma" charset="0"/>
              </a:rPr>
              <a:t>Example: </a:t>
            </a:r>
            <a:br>
              <a:rPr lang="en-US" sz="4400" dirty="0" smtClean="0">
                <a:latin typeface="Tahoma" charset="0"/>
              </a:rPr>
            </a:br>
            <a:r>
              <a:rPr lang="en-US" sz="4400" dirty="0" err="1" smtClean="0">
                <a:latin typeface="Tahoma" charset="0"/>
              </a:rPr>
              <a:t>chroot</a:t>
            </a:r>
            <a:r>
              <a:rPr lang="en-US" sz="4400" dirty="0" smtClean="0">
                <a:latin typeface="Tahoma" charset="0"/>
              </a:rPr>
              <a:t> (“jails”)</a:t>
            </a:r>
            <a:endParaRPr lang="en-US" sz="4400" dirty="0">
              <a:latin typeface="Tahoma" charset="0"/>
            </a:endParaRPr>
          </a:p>
        </p:txBody>
      </p:sp>
    </p:spTree>
    <p:extLst>
      <p:ext uri="{BB962C8B-B14F-4D97-AF65-F5344CB8AC3E}">
        <p14:creationId xmlns:p14="http://schemas.microsoft.com/office/powerpoint/2010/main" val="202519022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Security Policy</a:t>
            </a:r>
            <a:endParaRPr lang="en-US" dirty="0"/>
          </a:p>
        </p:txBody>
      </p:sp>
      <p:sp>
        <p:nvSpPr>
          <p:cNvPr id="3" name="Content Placeholder 2"/>
          <p:cNvSpPr>
            <a:spLocks noGrp="1"/>
          </p:cNvSpPr>
          <p:nvPr>
            <p:ph idx="1"/>
          </p:nvPr>
        </p:nvSpPr>
        <p:spPr/>
        <p:txBody>
          <a:bodyPr>
            <a:normAutofit/>
          </a:bodyPr>
          <a:lstStyle/>
          <a:p>
            <a:r>
              <a:rPr lang="en-US" dirty="0" smtClean="0"/>
              <a:t>A </a:t>
            </a:r>
            <a:r>
              <a:rPr lang="en-US" b="1" dirty="0" smtClean="0"/>
              <a:t>Security Policy </a:t>
            </a:r>
            <a:r>
              <a:rPr lang="en-US" dirty="0" smtClean="0"/>
              <a:t>is a set of guidelines established to safeguard the organization from attacks, both from inside and outside the organization.</a:t>
            </a:r>
          </a:p>
          <a:p>
            <a:pPr lvl="1"/>
            <a:r>
              <a:rPr lang="en-US" dirty="0" smtClean="0"/>
              <a:t>Usable</a:t>
            </a:r>
          </a:p>
          <a:p>
            <a:pPr lvl="1"/>
            <a:r>
              <a:rPr lang="en-US" dirty="0" smtClean="0"/>
              <a:t>Not impede or interfere with the business</a:t>
            </a:r>
          </a:p>
          <a:p>
            <a:pPr lvl="1"/>
            <a:r>
              <a:rPr lang="en-US" dirty="0" smtClean="0"/>
              <a:t>Enforceable with security tools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2792229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5400"/>
            <a:ext cx="8229600" cy="1143000"/>
          </a:xfrm>
        </p:spPr>
        <p:txBody>
          <a:bodyPr/>
          <a:lstStyle/>
          <a:p>
            <a:r>
              <a:rPr lang="en-US" sz="4400" dirty="0" err="1">
                <a:latin typeface="Tahoma" charset="0"/>
              </a:rPr>
              <a:t>Jailkit</a:t>
            </a:r>
            <a:endParaRPr lang="en-US" sz="4400" dirty="0">
              <a:latin typeface="Tahoma" charset="0"/>
            </a:endParaRPr>
          </a:p>
        </p:txBody>
      </p:sp>
      <p:sp>
        <p:nvSpPr>
          <p:cNvPr id="21507" name="Rectangle 3" descr="Rectangle: Click to edit Master text styles&#10;Second level&#10;Third level&#10;Fourth level&#10;Fifth level"/>
          <p:cNvSpPr>
            <a:spLocks noGrp="1" noChangeArrowheads="1"/>
          </p:cNvSpPr>
          <p:nvPr>
            <p:ph type="body" idx="1"/>
          </p:nvPr>
        </p:nvSpPr>
        <p:spPr>
          <a:xfrm>
            <a:off x="152400" y="1295400"/>
            <a:ext cx="8839200" cy="5334000"/>
          </a:xfrm>
        </p:spPr>
        <p:txBody>
          <a:bodyPr>
            <a:normAutofit/>
          </a:bodyPr>
          <a:lstStyle/>
          <a:p>
            <a:pPr>
              <a:buSzTx/>
              <a:buFont typeface="Symbol" charset="0"/>
              <a:buNone/>
            </a:pPr>
            <a:r>
              <a:rPr lang="en-US" sz="2400" b="1" dirty="0">
                <a:latin typeface="Tahoma" charset="0"/>
              </a:rPr>
              <a:t>Problem: </a:t>
            </a:r>
            <a:r>
              <a:rPr lang="en-US" sz="2400" dirty="0" smtClean="0">
                <a:latin typeface="Tahoma" charset="0"/>
              </a:rPr>
              <a:t>all </a:t>
            </a:r>
            <a:r>
              <a:rPr lang="en-US" sz="2400" dirty="0">
                <a:latin typeface="Tahoma" charset="0"/>
              </a:rPr>
              <a:t>utility </a:t>
            </a:r>
            <a:r>
              <a:rPr lang="en-US" sz="2400" dirty="0" err="1">
                <a:latin typeface="Tahoma" charset="0"/>
              </a:rPr>
              <a:t>progs</a:t>
            </a:r>
            <a:r>
              <a:rPr lang="en-US" sz="2400" dirty="0">
                <a:latin typeface="Tahoma" charset="0"/>
              </a:rPr>
              <a:t> (</a:t>
            </a:r>
            <a:r>
              <a:rPr lang="en-US" sz="2400" dirty="0" err="1">
                <a:latin typeface="Tahoma" charset="0"/>
              </a:rPr>
              <a:t>ls</a:t>
            </a:r>
            <a:r>
              <a:rPr lang="en-US" sz="2400" dirty="0">
                <a:latin typeface="Tahoma" charset="0"/>
              </a:rPr>
              <a:t>, </a:t>
            </a:r>
            <a:r>
              <a:rPr lang="en-US" sz="2400" dirty="0" err="1">
                <a:latin typeface="Tahoma" charset="0"/>
              </a:rPr>
              <a:t>ps</a:t>
            </a:r>
            <a:r>
              <a:rPr lang="en-US" sz="2400" dirty="0">
                <a:latin typeface="Tahoma" charset="0"/>
              </a:rPr>
              <a:t>, vi) must live inside jail</a:t>
            </a:r>
          </a:p>
          <a:p>
            <a:pPr lvl="1">
              <a:buSzTx/>
              <a:buFontTx/>
              <a:buNone/>
            </a:pPr>
            <a:endParaRPr lang="en-US" b="1" dirty="0">
              <a:latin typeface="Tahoma" charset="0"/>
              <a:ea typeface="ＭＳ Ｐゴシック" charset="0"/>
            </a:endParaRPr>
          </a:p>
          <a:p>
            <a:pPr>
              <a:buSzTx/>
              <a:buFontTx/>
              <a:buChar char="•"/>
            </a:pPr>
            <a:r>
              <a:rPr lang="en-US" sz="2400" b="1" dirty="0" err="1">
                <a:latin typeface="Tahoma" charset="0"/>
              </a:rPr>
              <a:t>jailkit</a:t>
            </a:r>
            <a:r>
              <a:rPr lang="en-US" sz="2400" dirty="0">
                <a:latin typeface="Tahoma" charset="0"/>
              </a:rPr>
              <a:t> project: </a:t>
            </a:r>
            <a:r>
              <a:rPr lang="en-US" sz="2400" dirty="0" smtClean="0">
                <a:latin typeface="Tahoma" charset="0"/>
              </a:rPr>
              <a:t>auto </a:t>
            </a:r>
            <a:r>
              <a:rPr lang="en-US" sz="2400" dirty="0">
                <a:latin typeface="Tahoma" charset="0"/>
              </a:rPr>
              <a:t>builds files, libs, and </a:t>
            </a:r>
            <a:r>
              <a:rPr lang="en-US" sz="2400" dirty="0" err="1">
                <a:latin typeface="Tahoma" charset="0"/>
              </a:rPr>
              <a:t>dirs</a:t>
            </a:r>
            <a:r>
              <a:rPr lang="en-US" sz="2400" dirty="0">
                <a:latin typeface="Tahoma" charset="0"/>
              </a:rPr>
              <a:t> </a:t>
            </a:r>
            <a:r>
              <a:rPr lang="en-US" sz="2400" dirty="0" smtClean="0">
                <a:latin typeface="Tahoma" charset="0"/>
              </a:rPr>
              <a:t>for </a:t>
            </a:r>
            <a:r>
              <a:rPr lang="en-US" sz="2400" dirty="0">
                <a:latin typeface="Tahoma" charset="0"/>
              </a:rPr>
              <a:t>jail </a:t>
            </a:r>
            <a:r>
              <a:rPr lang="en-US" sz="2400" dirty="0" err="1" smtClean="0">
                <a:latin typeface="Tahoma" charset="0"/>
              </a:rPr>
              <a:t>env</a:t>
            </a:r>
            <a:endParaRPr lang="en-US" sz="2400" dirty="0">
              <a:latin typeface="Tahoma" charset="0"/>
            </a:endParaRPr>
          </a:p>
          <a:p>
            <a:pPr lvl="1">
              <a:spcBef>
                <a:spcPts val="1224"/>
              </a:spcBef>
              <a:buSzTx/>
              <a:buFontTx/>
              <a:buChar char="•"/>
            </a:pPr>
            <a:r>
              <a:rPr lang="en-US" b="1" dirty="0" err="1">
                <a:latin typeface="Tahoma" charset="0"/>
                <a:ea typeface="ＭＳ Ｐゴシック" charset="0"/>
              </a:rPr>
              <a:t>jk_init</a:t>
            </a:r>
            <a:r>
              <a:rPr lang="en-US" dirty="0">
                <a:latin typeface="Tahoma" charset="0"/>
                <a:ea typeface="ＭＳ Ｐゴシック" charset="0"/>
              </a:rPr>
              <a:t>: </a:t>
            </a:r>
            <a:r>
              <a:rPr lang="en-US" dirty="0" smtClean="0">
                <a:latin typeface="Tahoma" charset="0"/>
                <a:ea typeface="ＭＳ Ｐゴシック" charset="0"/>
              </a:rPr>
              <a:t>creates </a:t>
            </a:r>
            <a:r>
              <a:rPr lang="en-US" dirty="0">
                <a:latin typeface="Tahoma" charset="0"/>
                <a:ea typeface="ＭＳ Ｐゴシック" charset="0"/>
              </a:rPr>
              <a:t>jail environment</a:t>
            </a:r>
          </a:p>
          <a:p>
            <a:pPr lvl="1">
              <a:spcBef>
                <a:spcPts val="1224"/>
              </a:spcBef>
              <a:buSzTx/>
              <a:buFontTx/>
              <a:buChar char="•"/>
            </a:pPr>
            <a:r>
              <a:rPr lang="en-US" b="1" dirty="0" err="1">
                <a:latin typeface="Tahoma" charset="0"/>
                <a:ea typeface="ＭＳ Ｐゴシック" charset="0"/>
              </a:rPr>
              <a:t>jk_check</a:t>
            </a:r>
            <a:r>
              <a:rPr lang="en-US" b="1" dirty="0">
                <a:latin typeface="Tahoma" charset="0"/>
                <a:ea typeface="ＭＳ Ｐゴシック" charset="0"/>
              </a:rPr>
              <a:t>:</a:t>
            </a:r>
            <a:r>
              <a:rPr lang="en-US" dirty="0">
                <a:latin typeface="Tahoma" charset="0"/>
                <a:ea typeface="ＭＳ Ｐゴシック" charset="0"/>
              </a:rPr>
              <a:t> </a:t>
            </a:r>
            <a:r>
              <a:rPr lang="en-US" dirty="0" smtClean="0">
                <a:latin typeface="Tahoma" charset="0"/>
                <a:ea typeface="ＭＳ Ｐゴシック" charset="0"/>
              </a:rPr>
              <a:t>checks </a:t>
            </a:r>
            <a:r>
              <a:rPr lang="en-US" dirty="0">
                <a:latin typeface="Tahoma" charset="0"/>
                <a:ea typeface="ＭＳ Ｐゴシック" charset="0"/>
              </a:rPr>
              <a:t>jail </a:t>
            </a:r>
            <a:r>
              <a:rPr lang="en-US" dirty="0" err="1">
                <a:latin typeface="Tahoma" charset="0"/>
                <a:ea typeface="ＭＳ Ｐゴシック" charset="0"/>
              </a:rPr>
              <a:t>env</a:t>
            </a:r>
            <a:r>
              <a:rPr lang="en-US" dirty="0">
                <a:latin typeface="Tahoma" charset="0"/>
                <a:ea typeface="ＭＳ Ｐゴシック" charset="0"/>
              </a:rPr>
              <a:t> for security problems</a:t>
            </a:r>
          </a:p>
          <a:p>
            <a:pPr lvl="2">
              <a:buSzTx/>
              <a:buFontTx/>
              <a:buChar char="•"/>
            </a:pPr>
            <a:r>
              <a:rPr lang="en-US" sz="2400" dirty="0">
                <a:latin typeface="Tahoma" charset="0"/>
                <a:ea typeface="ＭＳ Ｐゴシック" charset="0"/>
              </a:rPr>
              <a:t>checks for any modified programs,</a:t>
            </a:r>
          </a:p>
          <a:p>
            <a:pPr lvl="2">
              <a:buSzTx/>
              <a:buFontTx/>
              <a:buChar char="•"/>
            </a:pPr>
            <a:r>
              <a:rPr lang="en-US" sz="2400" dirty="0">
                <a:latin typeface="Tahoma" charset="0"/>
                <a:ea typeface="ＭＳ Ｐゴシック" charset="0"/>
              </a:rPr>
              <a:t>checks for world writable directories, etc.</a:t>
            </a:r>
          </a:p>
          <a:p>
            <a:pPr lvl="1">
              <a:spcBef>
                <a:spcPts val="1224"/>
              </a:spcBef>
              <a:buSzTx/>
              <a:buFontTx/>
              <a:buChar char="•"/>
            </a:pPr>
            <a:r>
              <a:rPr lang="en-US" b="1" dirty="0" err="1">
                <a:latin typeface="Tahoma" charset="0"/>
                <a:ea typeface="ＭＳ Ｐゴシック" charset="0"/>
              </a:rPr>
              <a:t>jk_lsh</a:t>
            </a:r>
            <a:r>
              <a:rPr lang="en-US" dirty="0">
                <a:latin typeface="Tahoma" charset="0"/>
                <a:ea typeface="ＭＳ Ｐゴシック" charset="0"/>
              </a:rPr>
              <a:t>: </a:t>
            </a:r>
            <a:r>
              <a:rPr lang="en-US" dirty="0" smtClean="0">
                <a:latin typeface="Tahoma" charset="0"/>
                <a:ea typeface="ＭＳ Ｐゴシック" charset="0"/>
              </a:rPr>
              <a:t>restricted </a:t>
            </a:r>
            <a:r>
              <a:rPr lang="en-US" dirty="0">
                <a:latin typeface="Tahoma" charset="0"/>
                <a:ea typeface="ＭＳ Ｐゴシック" charset="0"/>
              </a:rPr>
              <a:t>shell to be used inside jail</a:t>
            </a:r>
          </a:p>
          <a:p>
            <a:pPr lvl="1">
              <a:buSzTx/>
              <a:buFontTx/>
              <a:buChar char="•"/>
            </a:pPr>
            <a:endParaRPr lang="en-US" dirty="0">
              <a:latin typeface="Tahoma" charset="0"/>
              <a:ea typeface="ＭＳ Ｐゴシック" charset="0"/>
            </a:endParaRPr>
          </a:p>
          <a:p>
            <a:pPr>
              <a:buSzTx/>
              <a:buFontTx/>
              <a:buChar char="•"/>
            </a:pPr>
            <a:r>
              <a:rPr lang="en-US" sz="2400" b="1" dirty="0">
                <a:latin typeface="Tahoma" charset="0"/>
              </a:rPr>
              <a:t>note:  </a:t>
            </a:r>
            <a:r>
              <a:rPr lang="en-US" sz="2400" dirty="0">
                <a:latin typeface="Tahoma" charset="0"/>
              </a:rPr>
              <a:t>simple </a:t>
            </a:r>
            <a:r>
              <a:rPr lang="en-US" sz="2400" dirty="0" err="1">
                <a:latin typeface="Tahoma" charset="0"/>
              </a:rPr>
              <a:t>chroot</a:t>
            </a:r>
            <a:r>
              <a:rPr lang="en-US" sz="2400" dirty="0">
                <a:latin typeface="Tahoma" charset="0"/>
              </a:rPr>
              <a:t> jail does not limit network access</a:t>
            </a:r>
            <a:endParaRPr lang="en-US" sz="2400" b="1" dirty="0">
              <a:latin typeface="Tahoma" charset="0"/>
            </a:endParaRPr>
          </a:p>
          <a:p>
            <a:endParaRPr lang="en-US" sz="2400" dirty="0">
              <a:latin typeface="Tahoma" charset="0"/>
            </a:endParaRPr>
          </a:p>
        </p:txBody>
      </p:sp>
    </p:spTree>
    <p:extLst>
      <p:ext uri="{BB962C8B-B14F-4D97-AF65-F5344CB8AC3E}">
        <p14:creationId xmlns:p14="http://schemas.microsoft.com/office/powerpoint/2010/main" val="89152829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5400"/>
            <a:ext cx="8229600" cy="1143000"/>
          </a:xfrm>
        </p:spPr>
        <p:txBody>
          <a:bodyPr/>
          <a:lstStyle/>
          <a:p>
            <a:r>
              <a:rPr lang="en-US" sz="4400" dirty="0">
                <a:latin typeface="Tahoma" charset="0"/>
              </a:rPr>
              <a:t>Escaping </a:t>
            </a:r>
            <a:r>
              <a:rPr lang="en-US" sz="4400" dirty="0" smtClean="0">
                <a:latin typeface="Tahoma" charset="0"/>
              </a:rPr>
              <a:t>From </a:t>
            </a:r>
            <a:r>
              <a:rPr lang="en-US" sz="4400" dirty="0">
                <a:latin typeface="Tahoma" charset="0"/>
              </a:rPr>
              <a:t>jails</a:t>
            </a:r>
          </a:p>
        </p:txBody>
      </p:sp>
      <p:sp>
        <p:nvSpPr>
          <p:cNvPr id="122883" name="Rectangle 3" descr="Rectangle: Click to edit Master text styles&#10;Second level&#10;Third level&#10;Fourth level&#10;Fifth level"/>
          <p:cNvSpPr>
            <a:spLocks noGrp="1" noChangeArrowheads="1"/>
          </p:cNvSpPr>
          <p:nvPr>
            <p:ph type="body" idx="1"/>
          </p:nvPr>
        </p:nvSpPr>
        <p:spPr>
          <a:xfrm>
            <a:off x="228600" y="1295400"/>
            <a:ext cx="8382000" cy="5334000"/>
          </a:xfrm>
        </p:spPr>
        <p:txBody>
          <a:bodyPr>
            <a:normAutofit/>
          </a:bodyPr>
          <a:lstStyle/>
          <a:p>
            <a:pPr marL="0" indent="0">
              <a:buNone/>
            </a:pPr>
            <a:r>
              <a:rPr lang="en-US" sz="2400" dirty="0">
                <a:latin typeface="Tahoma" charset="0"/>
              </a:rPr>
              <a:t>Early escapes:    relative paths</a:t>
            </a:r>
          </a:p>
          <a:p>
            <a:pPr>
              <a:lnSpc>
                <a:spcPct val="150000"/>
              </a:lnSpc>
              <a:spcBef>
                <a:spcPts val="0"/>
              </a:spcBef>
              <a:buFont typeface="Wingdings" charset="0"/>
              <a:buNone/>
            </a:pPr>
            <a:r>
              <a:rPr lang="en-US" sz="2400" dirty="0">
                <a:latin typeface="Tahoma" charset="0"/>
              </a:rPr>
              <a:t>	    </a:t>
            </a:r>
            <a:r>
              <a:rPr lang="en-US" sz="2400" b="1" dirty="0">
                <a:solidFill>
                  <a:srgbClr val="CC3399"/>
                </a:solidFill>
                <a:latin typeface="Tahoma" charset="0"/>
              </a:rPr>
              <a:t>open( </a:t>
            </a:r>
            <a:r>
              <a:rPr lang="ja-JP" altLang="en-US" sz="2400" b="1" dirty="0">
                <a:solidFill>
                  <a:srgbClr val="CC3399"/>
                </a:solidFill>
                <a:latin typeface="Tahoma" charset="0"/>
              </a:rPr>
              <a:t>“</a:t>
            </a:r>
            <a:r>
              <a:rPr lang="en-US" sz="2400" b="1" dirty="0">
                <a:solidFill>
                  <a:srgbClr val="CC3399"/>
                </a:solidFill>
                <a:latin typeface="Tahoma" charset="0"/>
              </a:rPr>
              <a:t>../../</a:t>
            </a:r>
            <a:r>
              <a:rPr lang="en-US" sz="2400" b="1" dirty="0" err="1">
                <a:solidFill>
                  <a:srgbClr val="CC3399"/>
                </a:solidFill>
                <a:latin typeface="Tahoma" charset="0"/>
              </a:rPr>
              <a:t>etc</a:t>
            </a:r>
            <a:r>
              <a:rPr lang="en-US" sz="2400" b="1" dirty="0">
                <a:solidFill>
                  <a:srgbClr val="CC3399"/>
                </a:solidFill>
                <a:latin typeface="Tahoma" charset="0"/>
              </a:rPr>
              <a:t>/</a:t>
            </a:r>
            <a:r>
              <a:rPr lang="en-US" sz="2400" b="1" dirty="0" err="1">
                <a:solidFill>
                  <a:srgbClr val="CC3399"/>
                </a:solidFill>
                <a:latin typeface="Tahoma" charset="0"/>
              </a:rPr>
              <a:t>passwd</a:t>
            </a:r>
            <a:r>
              <a:rPr lang="ja-JP" altLang="en-US" sz="2400" b="1" dirty="0">
                <a:solidFill>
                  <a:srgbClr val="CC3399"/>
                </a:solidFill>
                <a:latin typeface="Tahoma" charset="0"/>
              </a:rPr>
              <a:t>”</a:t>
            </a:r>
            <a:r>
              <a:rPr lang="en-US" sz="2400" b="1" dirty="0">
                <a:solidFill>
                  <a:srgbClr val="CC3399"/>
                </a:solidFill>
                <a:latin typeface="Tahoma" charset="0"/>
              </a:rPr>
              <a:t>,   </a:t>
            </a:r>
            <a:r>
              <a:rPr lang="ja-JP" altLang="en-US" sz="2400" b="1" dirty="0">
                <a:solidFill>
                  <a:srgbClr val="CC3399"/>
                </a:solidFill>
                <a:latin typeface="Tahoma" charset="0"/>
              </a:rPr>
              <a:t>“</a:t>
            </a:r>
            <a:r>
              <a:rPr lang="en-US" sz="2400" b="1" dirty="0">
                <a:solidFill>
                  <a:srgbClr val="CC3399"/>
                </a:solidFill>
                <a:latin typeface="Tahoma" charset="0"/>
              </a:rPr>
              <a:t>r</a:t>
            </a:r>
            <a:r>
              <a:rPr lang="ja-JP" altLang="en-US" sz="2400" b="1" dirty="0">
                <a:solidFill>
                  <a:srgbClr val="CC3399"/>
                </a:solidFill>
                <a:latin typeface="Tahoma" charset="0"/>
              </a:rPr>
              <a:t>”</a:t>
            </a:r>
            <a:r>
              <a:rPr lang="en-US" sz="2400" b="1" dirty="0">
                <a:solidFill>
                  <a:srgbClr val="CC3399"/>
                </a:solidFill>
                <a:latin typeface="Tahoma" charset="0"/>
              </a:rPr>
              <a:t>)   </a:t>
            </a:r>
            <a:r>
              <a:rPr lang="en-US" b="1" dirty="0">
                <a:solidFill>
                  <a:srgbClr val="CC3399"/>
                </a:solidFill>
                <a:latin typeface="Tahoma" charset="0"/>
                <a:sym typeface="Symbol" charset="0"/>
              </a:rPr>
              <a:t></a:t>
            </a:r>
            <a:br>
              <a:rPr lang="en-US" b="1" dirty="0">
                <a:solidFill>
                  <a:srgbClr val="CC3399"/>
                </a:solidFill>
                <a:latin typeface="Tahoma" charset="0"/>
                <a:sym typeface="Symbol" charset="0"/>
              </a:rPr>
            </a:br>
            <a:r>
              <a:rPr lang="en-US" sz="3200" b="1" dirty="0">
                <a:solidFill>
                  <a:srgbClr val="CC3399"/>
                </a:solidFill>
                <a:latin typeface="Tahoma" charset="0"/>
                <a:sym typeface="Symbol" charset="0"/>
              </a:rPr>
              <a:t>	     </a:t>
            </a:r>
            <a:r>
              <a:rPr lang="en-US" sz="2400" b="1" dirty="0">
                <a:solidFill>
                  <a:srgbClr val="CC3399"/>
                </a:solidFill>
                <a:latin typeface="Tahoma" charset="0"/>
                <a:sym typeface="Symbol" charset="0"/>
              </a:rPr>
              <a:t>open(</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a:t>
            </a:r>
            <a:r>
              <a:rPr lang="en-US" sz="2400" b="1" dirty="0" err="1">
                <a:solidFill>
                  <a:srgbClr val="CC3399"/>
                </a:solidFill>
                <a:latin typeface="Tahoma" charset="0"/>
                <a:sym typeface="Symbol" charset="0"/>
              </a:rPr>
              <a:t>tmp</a:t>
            </a:r>
            <a:r>
              <a:rPr lang="en-US" sz="2400" b="1" dirty="0">
                <a:solidFill>
                  <a:srgbClr val="CC3399"/>
                </a:solidFill>
                <a:latin typeface="Tahoma" charset="0"/>
                <a:sym typeface="Symbol" charset="0"/>
              </a:rPr>
              <a:t>/guest/../../</a:t>
            </a:r>
            <a:r>
              <a:rPr lang="en-US" sz="2400" b="1" dirty="0" err="1">
                <a:solidFill>
                  <a:srgbClr val="CC3399"/>
                </a:solidFill>
                <a:latin typeface="Tahoma" charset="0"/>
                <a:sym typeface="Symbol" charset="0"/>
              </a:rPr>
              <a:t>etc</a:t>
            </a:r>
            <a:r>
              <a:rPr lang="en-US" sz="2400" b="1" dirty="0">
                <a:solidFill>
                  <a:srgbClr val="CC3399"/>
                </a:solidFill>
                <a:latin typeface="Tahoma" charset="0"/>
                <a:sym typeface="Symbol" charset="0"/>
              </a:rPr>
              <a:t>/</a:t>
            </a:r>
            <a:r>
              <a:rPr lang="en-US" sz="2400" b="1" dirty="0" err="1">
                <a:solidFill>
                  <a:srgbClr val="CC3399"/>
                </a:solidFill>
                <a:latin typeface="Tahoma" charset="0"/>
                <a:sym typeface="Symbol" charset="0"/>
              </a:rPr>
              <a:t>passwd</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   </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r</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a:t>
            </a:r>
          </a:p>
          <a:p>
            <a:pPr marL="0" indent="0">
              <a:buNone/>
            </a:pPr>
            <a:endParaRPr lang="en-US" sz="2400" b="1" dirty="0">
              <a:solidFill>
                <a:srgbClr val="CC3399"/>
              </a:solidFill>
              <a:latin typeface="Tahoma" charset="0"/>
              <a:sym typeface="Symbol" charset="0"/>
            </a:endParaRPr>
          </a:p>
          <a:p>
            <a:pPr marL="0" indent="0">
              <a:buNone/>
            </a:pPr>
            <a:r>
              <a:rPr lang="en-US" sz="2600" b="1" dirty="0" err="1">
                <a:solidFill>
                  <a:srgbClr val="CC3399"/>
                </a:solidFill>
                <a:latin typeface="Tahoma" charset="0"/>
                <a:sym typeface="Symbol" charset="0"/>
              </a:rPr>
              <a:t>chroot</a:t>
            </a:r>
            <a:r>
              <a:rPr lang="en-US" sz="2600" b="1" dirty="0">
                <a:solidFill>
                  <a:srgbClr val="CC3399"/>
                </a:solidFill>
                <a:latin typeface="Tahoma" charset="0"/>
                <a:sym typeface="Symbol" charset="0"/>
              </a:rPr>
              <a:t> </a:t>
            </a:r>
            <a:r>
              <a:rPr lang="en-US" sz="2600" dirty="0">
                <a:latin typeface="Tahoma" charset="0"/>
                <a:sym typeface="Symbol" charset="0"/>
              </a:rPr>
              <a:t> should only be executable by </a:t>
            </a:r>
            <a:r>
              <a:rPr lang="en-US" sz="2600" dirty="0" smtClean="0">
                <a:latin typeface="Tahoma" charset="0"/>
                <a:sym typeface="Symbol" charset="0"/>
              </a:rPr>
              <a:t>root.</a:t>
            </a:r>
            <a:endParaRPr lang="en-US" sz="2600" dirty="0">
              <a:latin typeface="Tahoma" charset="0"/>
              <a:sym typeface="Symbol" charset="0"/>
            </a:endParaRPr>
          </a:p>
          <a:p>
            <a:pPr lvl="1">
              <a:spcBef>
                <a:spcPts val="1176"/>
              </a:spcBef>
            </a:pPr>
            <a:r>
              <a:rPr lang="en-US" sz="2600" dirty="0">
                <a:latin typeface="Tahoma" charset="0"/>
                <a:ea typeface="ＭＳ Ｐゴシック" charset="0"/>
                <a:sym typeface="Symbol" charset="0"/>
              </a:rPr>
              <a:t>otherwise jailed app can do:</a:t>
            </a:r>
          </a:p>
          <a:p>
            <a:pPr lvl="2">
              <a:spcBef>
                <a:spcPts val="1176"/>
              </a:spcBef>
            </a:pPr>
            <a:r>
              <a:rPr lang="en-US" sz="2600" dirty="0">
                <a:latin typeface="Tahoma" charset="0"/>
                <a:ea typeface="ＭＳ Ｐゴシック" charset="0"/>
                <a:sym typeface="Symbol" charset="0"/>
              </a:rPr>
              <a:t>create dummy file </a:t>
            </a:r>
            <a:r>
              <a:rPr lang="ja-JP" altLang="en-US" sz="2600" dirty="0" smtClean="0">
                <a:latin typeface="Tahoma" charset="0"/>
                <a:ea typeface="ＭＳ Ｐゴシック" charset="0"/>
                <a:sym typeface="Symbol" charset="0"/>
              </a:rPr>
              <a:t>“</a:t>
            </a:r>
            <a:r>
              <a:rPr lang="en-US" sz="2600" dirty="0">
                <a:latin typeface="Tahoma" charset="0"/>
                <a:ea typeface="ＭＳ Ｐゴシック" charset="0"/>
                <a:sym typeface="Symbol" charset="0"/>
              </a:rPr>
              <a:t>/</a:t>
            </a:r>
            <a:r>
              <a:rPr lang="en-US" sz="2600" dirty="0" err="1">
                <a:latin typeface="Tahoma" charset="0"/>
                <a:ea typeface="ＭＳ Ｐゴシック" charset="0"/>
                <a:sym typeface="Symbol" charset="0"/>
              </a:rPr>
              <a:t>aaa</a:t>
            </a:r>
            <a:r>
              <a:rPr lang="en-US" sz="2600" dirty="0">
                <a:latin typeface="Tahoma" charset="0"/>
                <a:ea typeface="ＭＳ Ｐゴシック" charset="0"/>
                <a:sym typeface="Symbol" charset="0"/>
              </a:rPr>
              <a:t>/</a:t>
            </a:r>
            <a:r>
              <a:rPr lang="en-US" sz="2600" dirty="0" err="1">
                <a:latin typeface="Tahoma" charset="0"/>
                <a:ea typeface="ＭＳ Ｐゴシック" charset="0"/>
                <a:sym typeface="Symbol" charset="0"/>
              </a:rPr>
              <a:t>etc</a:t>
            </a:r>
            <a:r>
              <a:rPr lang="en-US" sz="2600" dirty="0">
                <a:latin typeface="Tahoma" charset="0"/>
                <a:ea typeface="ＭＳ Ｐゴシック" charset="0"/>
                <a:sym typeface="Symbol" charset="0"/>
              </a:rPr>
              <a:t>/</a:t>
            </a:r>
            <a:r>
              <a:rPr lang="en-US" sz="2600" dirty="0" err="1">
                <a:latin typeface="Tahoma" charset="0"/>
                <a:ea typeface="ＭＳ Ｐゴシック" charset="0"/>
                <a:sym typeface="Symbol" charset="0"/>
              </a:rPr>
              <a:t>passwd</a:t>
            </a:r>
            <a:r>
              <a:rPr lang="ja-JP" altLang="en-US" sz="2600" dirty="0">
                <a:latin typeface="Tahoma" charset="0"/>
                <a:ea typeface="ＭＳ Ｐゴシック" charset="0"/>
                <a:sym typeface="Symbol" charset="0"/>
              </a:rPr>
              <a:t>”</a:t>
            </a:r>
            <a:endParaRPr lang="en-US" sz="2600" dirty="0">
              <a:latin typeface="Tahoma" charset="0"/>
              <a:ea typeface="ＭＳ Ｐゴシック" charset="0"/>
              <a:sym typeface="Symbol" charset="0"/>
            </a:endParaRPr>
          </a:p>
          <a:p>
            <a:pPr lvl="2"/>
            <a:r>
              <a:rPr lang="en-US" sz="2600" dirty="0">
                <a:latin typeface="Tahoma" charset="0"/>
                <a:ea typeface="ＭＳ Ｐゴシック" charset="0"/>
                <a:sym typeface="Symbol" charset="0"/>
              </a:rPr>
              <a:t>r</a:t>
            </a:r>
            <a:r>
              <a:rPr lang="en-US" sz="2600" dirty="0" smtClean="0">
                <a:latin typeface="Tahoma" charset="0"/>
                <a:ea typeface="ＭＳ Ｐゴシック" charset="0"/>
                <a:sym typeface="Symbol" charset="0"/>
              </a:rPr>
              <a:t>un </a:t>
            </a:r>
            <a:r>
              <a:rPr lang="en-US" sz="2600" dirty="0" err="1" smtClean="0">
                <a:solidFill>
                  <a:srgbClr val="CC3399"/>
                </a:solidFill>
                <a:latin typeface="Tahoma" charset="0"/>
                <a:ea typeface="ＭＳ Ｐゴシック" charset="0"/>
                <a:sym typeface="Symbol" charset="0"/>
              </a:rPr>
              <a:t>chroot</a:t>
            </a:r>
            <a:r>
              <a:rPr lang="en-US" sz="2600" dirty="0" smtClean="0">
                <a:solidFill>
                  <a:srgbClr val="CC3399"/>
                </a:solidFill>
                <a:latin typeface="Tahoma" charset="0"/>
                <a:ea typeface="ＭＳ Ｐゴシック" charset="0"/>
                <a:sym typeface="Symbol" charset="0"/>
              </a:rPr>
              <a:t> </a:t>
            </a:r>
            <a:r>
              <a:rPr lang="ja-JP" altLang="en-US" sz="2600" dirty="0" smtClean="0">
                <a:solidFill>
                  <a:srgbClr val="CC3399"/>
                </a:solidFill>
                <a:latin typeface="Tahoma" charset="0"/>
                <a:ea typeface="ＭＳ Ｐゴシック" charset="0"/>
                <a:sym typeface="Symbol" charset="0"/>
              </a:rPr>
              <a:t>“</a:t>
            </a:r>
            <a:r>
              <a:rPr lang="en-US" sz="2600" dirty="0">
                <a:solidFill>
                  <a:srgbClr val="CC3399"/>
                </a:solidFill>
                <a:latin typeface="Tahoma" charset="0"/>
                <a:ea typeface="ＭＳ Ｐゴシック" charset="0"/>
                <a:sym typeface="Symbol" charset="0"/>
              </a:rPr>
              <a:t>/</a:t>
            </a:r>
            <a:r>
              <a:rPr lang="en-US" sz="2600" dirty="0" err="1">
                <a:solidFill>
                  <a:srgbClr val="CC3399"/>
                </a:solidFill>
                <a:latin typeface="Tahoma" charset="0"/>
                <a:ea typeface="ＭＳ Ｐゴシック" charset="0"/>
                <a:sym typeface="Symbol" charset="0"/>
              </a:rPr>
              <a:t>aaa</a:t>
            </a:r>
            <a:r>
              <a:rPr lang="ja-JP" altLang="en-US" sz="2600" dirty="0">
                <a:solidFill>
                  <a:srgbClr val="CC3399"/>
                </a:solidFill>
                <a:latin typeface="Tahoma" charset="0"/>
                <a:ea typeface="ＭＳ Ｐゴシック" charset="0"/>
                <a:sym typeface="Symbol" charset="0"/>
              </a:rPr>
              <a:t>”</a:t>
            </a:r>
            <a:endParaRPr lang="en-US" sz="2600" dirty="0">
              <a:solidFill>
                <a:srgbClr val="CC3399"/>
              </a:solidFill>
              <a:latin typeface="Tahoma" charset="0"/>
              <a:ea typeface="ＭＳ Ｐゴシック" charset="0"/>
              <a:sym typeface="Symbol" charset="0"/>
            </a:endParaRPr>
          </a:p>
          <a:p>
            <a:pPr lvl="2"/>
            <a:r>
              <a:rPr lang="en-US" sz="2600" dirty="0">
                <a:latin typeface="Tahoma" charset="0"/>
                <a:ea typeface="ＭＳ Ｐゴシック" charset="0"/>
                <a:sym typeface="Symbol" charset="0"/>
              </a:rPr>
              <a:t>r</a:t>
            </a:r>
            <a:r>
              <a:rPr lang="en-US" sz="2600" dirty="0" smtClean="0">
                <a:latin typeface="Tahoma" charset="0"/>
                <a:ea typeface="ＭＳ Ｐゴシック" charset="0"/>
                <a:sym typeface="Symbol" charset="0"/>
              </a:rPr>
              <a:t>un </a:t>
            </a:r>
            <a:r>
              <a:rPr lang="en-US" sz="2600" dirty="0" err="1" smtClean="0">
                <a:solidFill>
                  <a:srgbClr val="CC3399"/>
                </a:solidFill>
                <a:latin typeface="Tahoma" charset="0"/>
                <a:ea typeface="ＭＳ Ｐゴシック" charset="0"/>
                <a:sym typeface="Symbol" charset="0"/>
              </a:rPr>
              <a:t>su</a:t>
            </a:r>
            <a:r>
              <a:rPr lang="en-US" sz="2600" dirty="0" smtClean="0">
                <a:solidFill>
                  <a:srgbClr val="CC3399"/>
                </a:solidFill>
                <a:latin typeface="Tahoma" charset="0"/>
                <a:ea typeface="ＭＳ Ｐゴシック" charset="0"/>
                <a:sym typeface="Symbol" charset="0"/>
              </a:rPr>
              <a:t> root </a:t>
            </a:r>
            <a:r>
              <a:rPr lang="en-US" sz="2600" dirty="0" smtClean="0">
                <a:latin typeface="Tahoma" charset="0"/>
                <a:ea typeface="ＭＳ Ｐゴシック" charset="0"/>
                <a:sym typeface="Symbol" charset="0"/>
              </a:rPr>
              <a:t>to </a:t>
            </a:r>
            <a:r>
              <a:rPr lang="en-US" sz="2600" dirty="0">
                <a:latin typeface="Tahoma" charset="0"/>
                <a:ea typeface="ＭＳ Ｐゴシック" charset="0"/>
                <a:sym typeface="Symbol" charset="0"/>
              </a:rPr>
              <a:t>become </a:t>
            </a:r>
            <a:r>
              <a:rPr lang="en-US" sz="2600" dirty="0" smtClean="0">
                <a:latin typeface="Tahoma" charset="0"/>
                <a:ea typeface="ＭＳ Ｐゴシック" charset="0"/>
                <a:sym typeface="Symbol" charset="0"/>
              </a:rPr>
              <a:t>root</a:t>
            </a:r>
            <a:endParaRPr lang="en-US" sz="2600" dirty="0">
              <a:latin typeface="Tahoma" charset="0"/>
              <a:ea typeface="ＭＳ Ｐゴシック" charset="0"/>
              <a:sym typeface="Symbol" charset="0"/>
            </a:endParaRPr>
          </a:p>
        </p:txBody>
      </p:sp>
      <p:sp>
        <p:nvSpPr>
          <p:cNvPr id="122884" name="Line 4"/>
          <p:cNvSpPr>
            <a:spLocks noChangeShapeType="1"/>
          </p:cNvSpPr>
          <p:nvPr/>
        </p:nvSpPr>
        <p:spPr bwMode="auto">
          <a:xfrm>
            <a:off x="0" y="3632200"/>
            <a:ext cx="9144000" cy="0"/>
          </a:xfrm>
          <a:prstGeom prst="line">
            <a:avLst/>
          </a:prstGeom>
          <a:noFill/>
          <a:ln w="127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n-US"/>
          </a:p>
        </p:txBody>
      </p:sp>
      <p:sp>
        <p:nvSpPr>
          <p:cNvPr id="2" name="TextBox 1"/>
          <p:cNvSpPr txBox="1"/>
          <p:nvPr/>
        </p:nvSpPr>
        <p:spPr>
          <a:xfrm>
            <a:off x="6324600" y="6172200"/>
            <a:ext cx="2195934" cy="400110"/>
          </a:xfrm>
          <a:prstGeom prst="rect">
            <a:avLst/>
          </a:prstGeom>
          <a:noFill/>
        </p:spPr>
        <p:txBody>
          <a:bodyPr wrap="none" rtlCol="0">
            <a:spAutoFit/>
          </a:bodyPr>
          <a:lstStyle/>
          <a:p>
            <a:pPr marL="0" lvl="1"/>
            <a:r>
              <a:rPr lang="en-US" sz="2000" dirty="0">
                <a:latin typeface="Tahoma" charset="0"/>
                <a:ea typeface="ＭＳ Ｐゴシック" charset="0"/>
              </a:rPr>
              <a:t>(bug in Ultrix 4.0</a:t>
            </a:r>
            <a:r>
              <a:rPr lang="en-US" sz="2000" dirty="0" smtClean="0">
                <a:latin typeface="Tahoma" charset="0"/>
                <a:ea typeface="ＭＳ Ｐゴシック" charset="0"/>
              </a:rPr>
              <a:t>)</a:t>
            </a:r>
            <a:endParaRPr lang="en-US" sz="2000" dirty="0">
              <a:latin typeface="Tahoma" charset="0"/>
              <a:ea typeface="ＭＳ Ｐゴシック" charset="0"/>
            </a:endParaRPr>
          </a:p>
        </p:txBody>
      </p:sp>
    </p:spTree>
    <p:extLst>
      <p:ext uri="{BB962C8B-B14F-4D97-AF65-F5344CB8AC3E}">
        <p14:creationId xmlns:p14="http://schemas.microsoft.com/office/powerpoint/2010/main" val="340646518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5400"/>
            <a:ext cx="8229600" cy="1143000"/>
          </a:xfrm>
        </p:spPr>
        <p:txBody>
          <a:bodyPr/>
          <a:lstStyle/>
          <a:p>
            <a:r>
              <a:rPr lang="en-US" sz="4400" dirty="0">
                <a:latin typeface="Tahoma" charset="0"/>
              </a:rPr>
              <a:t>Problems with </a:t>
            </a:r>
            <a:r>
              <a:rPr lang="en-US" sz="4400" dirty="0" err="1" smtClean="0">
                <a:latin typeface="Tahoma" charset="0"/>
              </a:rPr>
              <a:t>chroot</a:t>
            </a:r>
            <a:r>
              <a:rPr lang="en-US" sz="4400" dirty="0" smtClean="0">
                <a:latin typeface="Tahoma" charset="0"/>
              </a:rPr>
              <a:t> </a:t>
            </a:r>
            <a:r>
              <a:rPr lang="en-US" sz="4400" dirty="0">
                <a:latin typeface="Tahoma" charset="0"/>
              </a:rPr>
              <a:t>and jail</a:t>
            </a:r>
          </a:p>
        </p:txBody>
      </p:sp>
      <p:sp>
        <p:nvSpPr>
          <p:cNvPr id="25603" name="Rectangle 3" descr="Rectangle: Click to edit Master text styles&#10;Second level&#10;Third level&#10;Fourth level&#10;Fifth level"/>
          <p:cNvSpPr>
            <a:spLocks noGrp="1" noChangeArrowheads="1"/>
          </p:cNvSpPr>
          <p:nvPr>
            <p:ph type="body" idx="1"/>
          </p:nvPr>
        </p:nvSpPr>
        <p:spPr>
          <a:xfrm>
            <a:off x="457200" y="1295400"/>
            <a:ext cx="8382000" cy="5334000"/>
          </a:xfrm>
        </p:spPr>
        <p:txBody>
          <a:bodyPr>
            <a:normAutofit/>
          </a:bodyPr>
          <a:lstStyle/>
          <a:p>
            <a:pPr marL="0" indent="0">
              <a:buNone/>
            </a:pPr>
            <a:r>
              <a:rPr lang="en-US" sz="2600" u="sng" dirty="0" smtClean="0">
                <a:latin typeface="Tahoma" charset="0"/>
              </a:rPr>
              <a:t>Coarse </a:t>
            </a:r>
            <a:r>
              <a:rPr lang="en-US" sz="2600" u="sng" dirty="0">
                <a:latin typeface="Tahoma" charset="0"/>
              </a:rPr>
              <a:t>policies</a:t>
            </a:r>
            <a:r>
              <a:rPr lang="en-US" sz="2600" dirty="0">
                <a:latin typeface="Tahoma" charset="0"/>
              </a:rPr>
              <a:t>:</a:t>
            </a:r>
          </a:p>
          <a:p>
            <a:pPr lvl="1"/>
            <a:r>
              <a:rPr lang="en-US" sz="2600" dirty="0">
                <a:latin typeface="Tahoma" charset="0"/>
                <a:ea typeface="ＭＳ Ｐゴシック" charset="0"/>
              </a:rPr>
              <a:t>All or nothing access to </a:t>
            </a:r>
            <a:r>
              <a:rPr lang="en-US" sz="2600" smtClean="0">
                <a:latin typeface="Tahoma" charset="0"/>
                <a:ea typeface="ＭＳ Ｐゴシック" charset="0"/>
              </a:rPr>
              <a:t>parts of file </a:t>
            </a:r>
            <a:r>
              <a:rPr lang="en-US" sz="2600" dirty="0">
                <a:latin typeface="Tahoma" charset="0"/>
                <a:ea typeface="ＭＳ Ｐゴシック" charset="0"/>
              </a:rPr>
              <a:t>system</a:t>
            </a:r>
          </a:p>
          <a:p>
            <a:pPr lvl="1"/>
            <a:r>
              <a:rPr lang="en-US" sz="2600" dirty="0">
                <a:latin typeface="Tahoma" charset="0"/>
                <a:ea typeface="ＭＳ Ｐゴシック" charset="0"/>
              </a:rPr>
              <a:t>Inappropriate for apps like </a:t>
            </a:r>
            <a:r>
              <a:rPr lang="en-US" sz="2600" dirty="0" smtClean="0">
                <a:latin typeface="Tahoma" charset="0"/>
                <a:ea typeface="ＭＳ Ｐゴシック" charset="0"/>
              </a:rPr>
              <a:t>a web </a:t>
            </a:r>
            <a:r>
              <a:rPr lang="en-US" sz="2600" dirty="0">
                <a:latin typeface="Tahoma" charset="0"/>
                <a:ea typeface="ＭＳ Ｐゴシック" charset="0"/>
              </a:rPr>
              <a:t>browser</a:t>
            </a:r>
          </a:p>
          <a:p>
            <a:pPr lvl="2"/>
            <a:r>
              <a:rPr lang="en-US" dirty="0">
                <a:latin typeface="Tahoma" charset="0"/>
                <a:ea typeface="ＭＳ Ｐゴシック" charset="0"/>
              </a:rPr>
              <a:t>Needs read access to files outside jail </a:t>
            </a:r>
            <a:br>
              <a:rPr lang="en-US" dirty="0">
                <a:latin typeface="Tahoma" charset="0"/>
                <a:ea typeface="ＭＳ Ｐゴシック" charset="0"/>
              </a:rPr>
            </a:br>
            <a:r>
              <a:rPr lang="en-US" dirty="0">
                <a:latin typeface="Tahoma" charset="0"/>
                <a:ea typeface="ＭＳ Ｐゴシック" charset="0"/>
              </a:rPr>
              <a:t>	(e.g. for sending attachments in G</a:t>
            </a:r>
            <a:r>
              <a:rPr lang="en-US" dirty="0" smtClean="0">
                <a:latin typeface="Tahoma" charset="0"/>
                <a:ea typeface="ＭＳ Ｐゴシック" charset="0"/>
              </a:rPr>
              <a:t>mail</a:t>
            </a:r>
            <a:r>
              <a:rPr lang="en-US" dirty="0">
                <a:latin typeface="Tahoma" charset="0"/>
                <a:ea typeface="ＭＳ Ｐゴシック" charset="0"/>
              </a:rPr>
              <a:t>)</a:t>
            </a:r>
          </a:p>
          <a:p>
            <a:pPr lvl="2"/>
            <a:endParaRPr lang="en-US" sz="2600" dirty="0">
              <a:latin typeface="Tahoma" charset="0"/>
              <a:ea typeface="ＭＳ Ｐゴシック" charset="0"/>
            </a:endParaRPr>
          </a:p>
          <a:p>
            <a:pPr marL="0" indent="0">
              <a:buNone/>
            </a:pPr>
            <a:r>
              <a:rPr lang="en-US" sz="2600" dirty="0" smtClean="0">
                <a:latin typeface="Tahoma" charset="0"/>
              </a:rPr>
              <a:t>Does </a:t>
            </a:r>
            <a:r>
              <a:rPr lang="en-US" sz="2600" dirty="0">
                <a:latin typeface="Tahoma" charset="0"/>
              </a:rPr>
              <a:t>not prevent malicious apps from:</a:t>
            </a:r>
          </a:p>
          <a:p>
            <a:pPr lvl="1"/>
            <a:r>
              <a:rPr lang="en-US" sz="2600" dirty="0">
                <a:latin typeface="Tahoma" charset="0"/>
                <a:ea typeface="ＭＳ Ｐゴシック" charset="0"/>
              </a:rPr>
              <a:t>Accessing network and messing with other machines</a:t>
            </a:r>
          </a:p>
          <a:p>
            <a:pPr lvl="1"/>
            <a:r>
              <a:rPr lang="en-US" sz="2600" dirty="0">
                <a:latin typeface="Tahoma" charset="0"/>
                <a:ea typeface="ＭＳ Ｐゴシック" charset="0"/>
              </a:rPr>
              <a:t>Trying to crash host OS</a:t>
            </a:r>
          </a:p>
        </p:txBody>
      </p:sp>
    </p:spTree>
    <p:extLst>
      <p:ext uri="{BB962C8B-B14F-4D97-AF65-F5344CB8AC3E}">
        <p14:creationId xmlns:p14="http://schemas.microsoft.com/office/powerpoint/2010/main" val="132454043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27000"/>
            <a:ext cx="8229600" cy="1143000"/>
          </a:xfrm>
        </p:spPr>
        <p:txBody>
          <a:bodyPr/>
          <a:lstStyle/>
          <a:p>
            <a:r>
              <a:rPr lang="en-US" sz="4400" dirty="0" smtClean="0">
                <a:latin typeface="Tahoma" charset="0"/>
              </a:rPr>
              <a:t>Confinement: Virtual Machines</a:t>
            </a:r>
            <a:endParaRPr lang="en-US" sz="4400" dirty="0">
              <a:latin typeface="Tahoma" charset="0"/>
            </a:endParaRPr>
          </a:p>
        </p:txBody>
      </p:sp>
      <p:sp>
        <p:nvSpPr>
          <p:cNvPr id="18435" name="Rectangle 3" descr="Rectangle: Click to edit Master text styles&#10;Second level&#10;Third level&#10;Fourth level&#10;Fifth level"/>
          <p:cNvSpPr>
            <a:spLocks noGrp="1" noChangeArrowheads="1"/>
          </p:cNvSpPr>
          <p:nvPr>
            <p:ph type="body" idx="1"/>
          </p:nvPr>
        </p:nvSpPr>
        <p:spPr>
          <a:xfrm>
            <a:off x="152400" y="1193800"/>
            <a:ext cx="8686800" cy="5638800"/>
          </a:xfrm>
        </p:spPr>
        <p:txBody>
          <a:bodyPr>
            <a:normAutofit/>
          </a:bodyPr>
          <a:lstStyle/>
          <a:p>
            <a:pPr marL="0" indent="0">
              <a:buNone/>
              <a:tabLst>
                <a:tab pos="1943100" algn="l"/>
              </a:tabLst>
            </a:pPr>
            <a:r>
              <a:rPr lang="en-US" sz="2400" b="1" u="sng" dirty="0" smtClean="0">
                <a:latin typeface="Tahoma" charset="0"/>
              </a:rPr>
              <a:t>Confinement</a:t>
            </a:r>
            <a:r>
              <a:rPr lang="en-US" sz="2400" dirty="0" smtClean="0">
                <a:latin typeface="Tahoma" charset="0"/>
              </a:rPr>
              <a:t>:</a:t>
            </a:r>
            <a:r>
              <a:rPr lang="en-US" sz="2000" dirty="0" smtClean="0">
                <a:latin typeface="Tahoma" charset="0"/>
              </a:rPr>
              <a:t>   ensure misbehaving app cannot harm rest of system</a:t>
            </a:r>
            <a:endParaRPr lang="en-US" sz="2000" dirty="0">
              <a:latin typeface="Tahoma" charset="0"/>
            </a:endParaRPr>
          </a:p>
          <a:p>
            <a:pPr marL="0" indent="0">
              <a:spcBef>
                <a:spcPct val="80000"/>
              </a:spcBef>
              <a:buNone/>
            </a:pPr>
            <a:r>
              <a:rPr lang="en-US" sz="2400" dirty="0">
                <a:latin typeface="Tahoma" charset="0"/>
              </a:rPr>
              <a:t>Can be implemented at many levels</a:t>
            </a:r>
            <a:r>
              <a:rPr lang="en-US" sz="2400" dirty="0" smtClean="0">
                <a:latin typeface="Tahoma" charset="0"/>
              </a:rPr>
              <a:t>:</a:t>
            </a:r>
            <a:endParaRPr lang="en-US" sz="2400" b="1" dirty="0">
              <a:latin typeface="Tahoma" charset="0"/>
            </a:endParaRPr>
          </a:p>
          <a:p>
            <a:pPr lvl="1"/>
            <a:r>
              <a:rPr lang="en-US" sz="2400" b="1" dirty="0" smtClean="0">
                <a:latin typeface="Tahoma" charset="0"/>
                <a:ea typeface="ＭＳ Ｐゴシック" charset="0"/>
              </a:rPr>
              <a:t>Virtual machines</a:t>
            </a:r>
            <a:r>
              <a:rPr lang="en-US" sz="2400" dirty="0" smtClean="0">
                <a:latin typeface="Tahoma" charset="0"/>
                <a:ea typeface="ＭＳ Ｐゴシック" charset="0"/>
              </a:rPr>
              <a:t>: </a:t>
            </a:r>
            <a:r>
              <a:rPr lang="en-US" sz="2400" dirty="0" smtClean="0">
                <a:latin typeface="Tahoma" charset="0"/>
                <a:ea typeface="ＭＳ Ｐゴシック" charset="0"/>
              </a:rPr>
              <a:t>isolate </a:t>
            </a:r>
            <a:r>
              <a:rPr lang="en-US" sz="2400" dirty="0" err="1" smtClean="0">
                <a:latin typeface="Tahoma" charset="0"/>
                <a:ea typeface="ＭＳ Ｐゴシック" charset="0"/>
              </a:rPr>
              <a:t>OSes</a:t>
            </a:r>
            <a:r>
              <a:rPr lang="en-US" sz="2400" dirty="0" smtClean="0">
                <a:latin typeface="Tahoma" charset="0"/>
                <a:ea typeface="ＭＳ Ｐゴシック" charset="0"/>
              </a:rPr>
              <a:t> </a:t>
            </a:r>
            <a:r>
              <a:rPr lang="en-US" sz="2400" dirty="0" smtClean="0">
                <a:latin typeface="Tahoma" charset="0"/>
                <a:ea typeface="ＭＳ Ｐゴシック" charset="0"/>
              </a:rPr>
              <a:t>on a single machine  </a:t>
            </a:r>
            <a:endParaRPr lang="en-US" dirty="0">
              <a:latin typeface="Tahoma" charset="0"/>
              <a:ea typeface="ＭＳ Ｐゴシック" charset="0"/>
            </a:endParaRPr>
          </a:p>
        </p:txBody>
      </p:sp>
      <p:sp>
        <p:nvSpPr>
          <p:cNvPr id="4" name="Rectangle 3"/>
          <p:cNvSpPr/>
          <p:nvPr/>
        </p:nvSpPr>
        <p:spPr>
          <a:xfrm>
            <a:off x="1219200" y="3835400"/>
            <a:ext cx="6477000" cy="254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219200" y="5969000"/>
            <a:ext cx="6477000" cy="4064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Virtual </a:t>
            </a:r>
            <a:r>
              <a:rPr lang="en-US" sz="2000" dirty="0"/>
              <a:t>M</a:t>
            </a:r>
            <a:r>
              <a:rPr lang="en-US" sz="2000" dirty="0" smtClean="0"/>
              <a:t>achine Monitor  (VMM)</a:t>
            </a:r>
            <a:endParaRPr lang="en-US" sz="2000" dirty="0"/>
          </a:p>
        </p:txBody>
      </p:sp>
      <p:sp>
        <p:nvSpPr>
          <p:cNvPr id="9" name="Rectangle 8"/>
          <p:cNvSpPr/>
          <p:nvPr/>
        </p:nvSpPr>
        <p:spPr>
          <a:xfrm>
            <a:off x="1219200" y="3835400"/>
            <a:ext cx="3276600" cy="2133600"/>
          </a:xfrm>
          <a:prstGeom prst="rect">
            <a:avLst/>
          </a:prstGeom>
          <a:solidFill>
            <a:schemeClr val="accent6">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smtClean="0">
                <a:solidFill>
                  <a:schemeClr val="tx1"/>
                </a:solidFill>
              </a:rPr>
              <a:t>OS</a:t>
            </a:r>
            <a:r>
              <a:rPr lang="en-US" baseline="-25000" dirty="0" smtClean="0">
                <a:solidFill>
                  <a:schemeClr val="tx1"/>
                </a:solidFill>
              </a:rPr>
              <a:t>1</a:t>
            </a:r>
          </a:p>
          <a:p>
            <a:pPr algn="ctr"/>
            <a:endParaRPr lang="en-US" baseline="-25000" dirty="0">
              <a:solidFill>
                <a:schemeClr val="tx1"/>
              </a:solidFill>
            </a:endParaRPr>
          </a:p>
        </p:txBody>
      </p:sp>
      <p:sp>
        <p:nvSpPr>
          <p:cNvPr id="17" name="Rectangle 16"/>
          <p:cNvSpPr/>
          <p:nvPr/>
        </p:nvSpPr>
        <p:spPr>
          <a:xfrm>
            <a:off x="4419600" y="3835400"/>
            <a:ext cx="3276600" cy="2133600"/>
          </a:xfrm>
          <a:prstGeom prst="rect">
            <a:avLst/>
          </a:prstGeom>
          <a:solidFill>
            <a:schemeClr val="accent6">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smtClean="0">
                <a:solidFill>
                  <a:schemeClr val="tx1"/>
                </a:solidFill>
              </a:rPr>
              <a:t>OS</a:t>
            </a:r>
            <a:r>
              <a:rPr lang="en-US" baseline="-25000" dirty="0" smtClean="0">
                <a:solidFill>
                  <a:schemeClr val="tx1"/>
                </a:solidFill>
              </a:rPr>
              <a:t>2</a:t>
            </a:r>
          </a:p>
          <a:p>
            <a:pPr algn="ctr"/>
            <a:endParaRPr lang="en-US" baseline="-25000" dirty="0">
              <a:solidFill>
                <a:schemeClr val="tx1"/>
              </a:solidFill>
            </a:endParaRPr>
          </a:p>
        </p:txBody>
      </p:sp>
      <p:cxnSp>
        <p:nvCxnSpPr>
          <p:cNvPr id="19" name="Straight Connector 18"/>
          <p:cNvCxnSpPr/>
          <p:nvPr/>
        </p:nvCxnSpPr>
        <p:spPr>
          <a:xfrm>
            <a:off x="4419600" y="3632200"/>
            <a:ext cx="0" cy="233680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2133600" y="4241800"/>
            <a:ext cx="13716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app1</a:t>
            </a:r>
            <a:endParaRPr lang="en-US" sz="2000" dirty="0"/>
          </a:p>
        </p:txBody>
      </p:sp>
      <p:sp>
        <p:nvSpPr>
          <p:cNvPr id="22" name="Oval 21"/>
          <p:cNvSpPr/>
          <p:nvPr/>
        </p:nvSpPr>
        <p:spPr>
          <a:xfrm>
            <a:off x="5410200" y="4241800"/>
            <a:ext cx="13716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app2</a:t>
            </a:r>
            <a:endParaRPr lang="en-US" sz="2000" dirty="0"/>
          </a:p>
        </p:txBody>
      </p:sp>
      <p:pic>
        <p:nvPicPr>
          <p:cNvPr id="24" name="Picture 23"/>
          <p:cNvPicPr>
            <a:picLocks noChangeAspect="1"/>
          </p:cNvPicPr>
          <p:nvPr/>
        </p:nvPicPr>
        <p:blipFill>
          <a:blip r:embed="rId2" cstate="print"/>
          <a:stretch>
            <a:fillRect/>
          </a:stretch>
        </p:blipFill>
        <p:spPr>
          <a:xfrm>
            <a:off x="1371600" y="4851401"/>
            <a:ext cx="673100" cy="743215"/>
          </a:xfrm>
          <a:prstGeom prst="rect">
            <a:avLst/>
          </a:prstGeom>
        </p:spPr>
      </p:pic>
    </p:spTree>
    <p:extLst>
      <p:ext uri="{BB962C8B-B14F-4D97-AF65-F5344CB8AC3E}">
        <p14:creationId xmlns:p14="http://schemas.microsoft.com/office/powerpoint/2010/main" val="230986375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7293"/>
            <a:ext cx="8229600" cy="1143000"/>
          </a:xfrm>
        </p:spPr>
        <p:txBody>
          <a:bodyPr>
            <a:normAutofit fontScale="90000"/>
          </a:bodyPr>
          <a:lstStyle/>
          <a:p>
            <a:r>
              <a:rPr lang="en-US" dirty="0" smtClean="0">
                <a:solidFill>
                  <a:schemeClr val="tx1">
                    <a:lumMod val="75000"/>
                    <a:lumOff val="25000"/>
                  </a:schemeClr>
                </a:solidFill>
              </a:rPr>
              <a:t>Virtual Machines</a:t>
            </a:r>
            <a:br>
              <a:rPr lang="en-US" dirty="0" smtClean="0">
                <a:solidFill>
                  <a:schemeClr val="tx1">
                    <a:lumMod val="75000"/>
                    <a:lumOff val="25000"/>
                  </a:schemeClr>
                </a:solidFill>
              </a:rPr>
            </a:br>
            <a:r>
              <a:rPr lang="en-US" dirty="0" smtClean="0">
                <a:solidFill>
                  <a:schemeClr val="tx1">
                    <a:lumMod val="75000"/>
                    <a:lumOff val="25000"/>
                  </a:schemeClr>
                </a:solidFill>
              </a:rPr>
              <a:t>(and “The Cloud”)</a:t>
            </a:r>
            <a:endParaRPr lang="en-US" dirty="0"/>
          </a:p>
        </p:txBody>
      </p:sp>
    </p:spTree>
    <p:extLst>
      <p:ext uri="{BB962C8B-B14F-4D97-AF65-F5344CB8AC3E}">
        <p14:creationId xmlns:p14="http://schemas.microsoft.com/office/powerpoint/2010/main" val="319419465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atin typeface="Tahoma" charset="0"/>
              </a:rPr>
              <a:t>Virtual Machines</a:t>
            </a:r>
          </a:p>
        </p:txBody>
      </p:sp>
      <p:sp>
        <p:nvSpPr>
          <p:cNvPr id="37891" name="Rectangle 3"/>
          <p:cNvSpPr>
            <a:spLocks noChangeArrowheads="1"/>
          </p:cNvSpPr>
          <p:nvPr/>
        </p:nvSpPr>
        <p:spPr bwMode="auto">
          <a:xfrm>
            <a:off x="1219200" y="3733800"/>
            <a:ext cx="6553200" cy="457200"/>
          </a:xfrm>
          <a:prstGeom prst="rect">
            <a:avLst/>
          </a:prstGeom>
          <a:solidFill>
            <a:schemeClr val="folHlink"/>
          </a:solidFill>
          <a:ln w="9525">
            <a:solidFill>
              <a:schemeClr val="tx1"/>
            </a:solidFill>
            <a:miter lim="800000"/>
            <a:headEnd/>
            <a:tailEnd/>
          </a:ln>
        </p:spPr>
        <p:txBody>
          <a:bodyPr wrap="none" anchor="ctr"/>
          <a:lstStyle/>
          <a:p>
            <a:pPr algn="ctr"/>
            <a:r>
              <a:rPr lang="en-US" sz="1800" b="1">
                <a:latin typeface="Arial" charset="0"/>
              </a:rPr>
              <a:t>Virtual Machine Monitor (VMM)</a:t>
            </a:r>
          </a:p>
        </p:txBody>
      </p:sp>
      <p:grpSp>
        <p:nvGrpSpPr>
          <p:cNvPr id="2" name="Group 4"/>
          <p:cNvGrpSpPr>
            <a:grpSpLocks/>
          </p:cNvGrpSpPr>
          <p:nvPr/>
        </p:nvGrpSpPr>
        <p:grpSpPr bwMode="auto">
          <a:xfrm>
            <a:off x="1219200" y="1371600"/>
            <a:ext cx="3276600" cy="2362200"/>
            <a:chOff x="768" y="1152"/>
            <a:chExt cx="2064" cy="1776"/>
          </a:xfrm>
        </p:grpSpPr>
        <p:sp>
          <p:nvSpPr>
            <p:cNvPr id="37904" name="Rectangle 5"/>
            <p:cNvSpPr>
              <a:spLocks noChangeArrowheads="1"/>
            </p:cNvSpPr>
            <p:nvPr/>
          </p:nvSpPr>
          <p:spPr bwMode="auto">
            <a:xfrm>
              <a:off x="768" y="2592"/>
              <a:ext cx="2064" cy="336"/>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Guest OS 2</a:t>
              </a:r>
            </a:p>
          </p:txBody>
        </p:sp>
        <p:sp>
          <p:nvSpPr>
            <p:cNvPr id="37905" name="Rectangle 6"/>
            <p:cNvSpPr>
              <a:spLocks noChangeArrowheads="1"/>
            </p:cNvSpPr>
            <p:nvPr/>
          </p:nvSpPr>
          <p:spPr bwMode="auto">
            <a:xfrm>
              <a:off x="768" y="1152"/>
              <a:ext cx="2064" cy="1776"/>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6" name="Oval 7"/>
            <p:cNvSpPr>
              <a:spLocks noChangeArrowheads="1"/>
            </p:cNvSpPr>
            <p:nvPr/>
          </p:nvSpPr>
          <p:spPr bwMode="auto">
            <a:xfrm>
              <a:off x="1104" y="1584"/>
              <a:ext cx="1248" cy="528"/>
            </a:xfrm>
            <a:prstGeom prst="ellipse">
              <a:avLst/>
            </a:prstGeom>
            <a:solidFill>
              <a:schemeClr val="accent1"/>
            </a:solidFill>
            <a:ln w="9525">
              <a:solidFill>
                <a:schemeClr val="tx1"/>
              </a:solidFill>
              <a:round/>
              <a:headEnd/>
              <a:tailEnd/>
            </a:ln>
          </p:spPr>
          <p:txBody>
            <a:bodyPr wrap="none" anchor="ctr"/>
            <a:lstStyle/>
            <a:p>
              <a:pPr algn="ctr" eaLnBrk="0" hangingPunct="0"/>
              <a:r>
                <a:rPr lang="en-US" sz="2400">
                  <a:latin typeface="Times" charset="0"/>
                </a:rPr>
                <a:t>Apps</a:t>
              </a:r>
            </a:p>
          </p:txBody>
        </p:sp>
      </p:grpSp>
      <p:grpSp>
        <p:nvGrpSpPr>
          <p:cNvPr id="3" name="Group 8"/>
          <p:cNvGrpSpPr>
            <a:grpSpLocks/>
          </p:cNvGrpSpPr>
          <p:nvPr/>
        </p:nvGrpSpPr>
        <p:grpSpPr bwMode="auto">
          <a:xfrm>
            <a:off x="4495800" y="1371600"/>
            <a:ext cx="3276600" cy="2362200"/>
            <a:chOff x="2832" y="1152"/>
            <a:chExt cx="2064" cy="1776"/>
          </a:xfrm>
        </p:grpSpPr>
        <p:sp>
          <p:nvSpPr>
            <p:cNvPr id="37901" name="Rectangle 9"/>
            <p:cNvSpPr>
              <a:spLocks noChangeArrowheads="1"/>
            </p:cNvSpPr>
            <p:nvPr/>
          </p:nvSpPr>
          <p:spPr bwMode="auto">
            <a:xfrm>
              <a:off x="2832" y="2592"/>
              <a:ext cx="2064" cy="336"/>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Guest OS 1</a:t>
              </a:r>
            </a:p>
          </p:txBody>
        </p:sp>
        <p:sp>
          <p:nvSpPr>
            <p:cNvPr id="37902" name="Rectangle 10"/>
            <p:cNvSpPr>
              <a:spLocks noChangeArrowheads="1"/>
            </p:cNvSpPr>
            <p:nvPr/>
          </p:nvSpPr>
          <p:spPr bwMode="auto">
            <a:xfrm>
              <a:off x="2832" y="1152"/>
              <a:ext cx="2064" cy="1776"/>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3" name="Oval 11"/>
            <p:cNvSpPr>
              <a:spLocks noChangeArrowheads="1"/>
            </p:cNvSpPr>
            <p:nvPr/>
          </p:nvSpPr>
          <p:spPr bwMode="auto">
            <a:xfrm>
              <a:off x="3264" y="1584"/>
              <a:ext cx="1248" cy="528"/>
            </a:xfrm>
            <a:prstGeom prst="ellipse">
              <a:avLst/>
            </a:prstGeom>
            <a:solidFill>
              <a:schemeClr val="accent1"/>
            </a:solidFill>
            <a:ln w="9525">
              <a:solidFill>
                <a:schemeClr val="tx1"/>
              </a:solidFill>
              <a:round/>
              <a:headEnd/>
              <a:tailEnd/>
            </a:ln>
          </p:spPr>
          <p:txBody>
            <a:bodyPr wrap="none" anchor="ctr"/>
            <a:lstStyle/>
            <a:p>
              <a:pPr algn="ctr" eaLnBrk="0" hangingPunct="0"/>
              <a:r>
                <a:rPr lang="en-US" sz="2400">
                  <a:latin typeface="Times" charset="0"/>
                </a:rPr>
                <a:t>Apps</a:t>
              </a:r>
            </a:p>
          </p:txBody>
        </p:sp>
      </p:grpSp>
      <p:sp>
        <p:nvSpPr>
          <p:cNvPr id="37894" name="Rectangle 12"/>
          <p:cNvSpPr>
            <a:spLocks noChangeArrowheads="1"/>
          </p:cNvSpPr>
          <p:nvPr/>
        </p:nvSpPr>
        <p:spPr bwMode="auto">
          <a:xfrm>
            <a:off x="1219200" y="4648200"/>
            <a:ext cx="6553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Hardware</a:t>
            </a:r>
          </a:p>
        </p:txBody>
      </p:sp>
      <p:sp>
        <p:nvSpPr>
          <p:cNvPr id="37895" name="Rectangle 13"/>
          <p:cNvSpPr>
            <a:spLocks noChangeArrowheads="1"/>
          </p:cNvSpPr>
          <p:nvPr/>
        </p:nvSpPr>
        <p:spPr bwMode="auto">
          <a:xfrm>
            <a:off x="1219200" y="1371600"/>
            <a:ext cx="6553200" cy="3276600"/>
          </a:xfrm>
          <a:prstGeom prst="rect">
            <a:avLst/>
          </a:prstGeom>
          <a:solidFill>
            <a:schemeClr val="folHlink">
              <a:alpha val="20000"/>
            </a:schemeClr>
          </a:solidFill>
          <a:ln w="38100">
            <a:solidFill>
              <a:schemeClr val="tx1"/>
            </a:solidFill>
            <a:miter lim="800000"/>
            <a:headEnd/>
            <a:tailEnd/>
          </a:ln>
        </p:spPr>
        <p:txBody>
          <a:bodyPr wrap="none" anchor="ctr"/>
          <a:lstStyle/>
          <a:p>
            <a:pPr algn="ctr" eaLnBrk="0" hangingPunct="0"/>
            <a:endParaRPr lang="en-US" sz="2400">
              <a:latin typeface="Times" charset="0"/>
            </a:endParaRPr>
          </a:p>
        </p:txBody>
      </p:sp>
      <p:sp>
        <p:nvSpPr>
          <p:cNvPr id="37896" name="Text Box 14"/>
          <p:cNvSpPr txBox="1">
            <a:spLocks noChangeArrowheads="1"/>
          </p:cNvSpPr>
          <p:nvPr/>
        </p:nvSpPr>
        <p:spPr bwMode="auto">
          <a:xfrm>
            <a:off x="3962400" y="4106334"/>
            <a:ext cx="1236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r>
              <a:rPr lang="en-US" sz="2400" dirty="0">
                <a:latin typeface="Times" charset="0"/>
              </a:rPr>
              <a:t>Host OS</a:t>
            </a:r>
          </a:p>
        </p:txBody>
      </p:sp>
      <p:sp>
        <p:nvSpPr>
          <p:cNvPr id="37897" name="Rectangle 15"/>
          <p:cNvSpPr>
            <a:spLocks noChangeArrowheads="1"/>
          </p:cNvSpPr>
          <p:nvPr/>
        </p:nvSpPr>
        <p:spPr bwMode="auto">
          <a:xfrm>
            <a:off x="1219200" y="1371600"/>
            <a:ext cx="6553200" cy="28194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6272" name="Text Box 16"/>
          <p:cNvSpPr txBox="1">
            <a:spLocks noChangeArrowheads="1"/>
          </p:cNvSpPr>
          <p:nvPr/>
        </p:nvSpPr>
        <p:spPr bwMode="auto">
          <a:xfrm>
            <a:off x="1216298" y="1371601"/>
            <a:ext cx="8344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2400">
                <a:latin typeface="Times" charset="0"/>
              </a:rPr>
              <a:t>VM2</a:t>
            </a:r>
          </a:p>
        </p:txBody>
      </p:sp>
      <p:sp>
        <p:nvSpPr>
          <p:cNvPr id="96273" name="Text Box 17"/>
          <p:cNvSpPr txBox="1">
            <a:spLocks noChangeArrowheads="1"/>
          </p:cNvSpPr>
          <p:nvPr/>
        </p:nvSpPr>
        <p:spPr bwMode="auto">
          <a:xfrm>
            <a:off x="6940823" y="1371601"/>
            <a:ext cx="8344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2400">
                <a:latin typeface="Times" charset="0"/>
              </a:rPr>
              <a:t>VM1</a:t>
            </a:r>
          </a:p>
        </p:txBody>
      </p:sp>
      <p:sp>
        <p:nvSpPr>
          <p:cNvPr id="37900" name="Text Box 18"/>
          <p:cNvSpPr txBox="1">
            <a:spLocks noChangeArrowheads="1"/>
          </p:cNvSpPr>
          <p:nvPr/>
        </p:nvSpPr>
        <p:spPr bwMode="auto">
          <a:xfrm>
            <a:off x="381000" y="5257801"/>
            <a:ext cx="8458200" cy="101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square">
            <a:spAutoFit/>
          </a:bodyPr>
          <a:lstStyle>
            <a:lvl1pPr eaLnBrk="0" hangingPunct="0">
              <a:defRPr sz="2000">
                <a:solidFill>
                  <a:schemeClr val="tx1"/>
                </a:solidFill>
                <a:latin typeface="Tahoma" charset="0"/>
                <a:ea typeface="ＭＳ Ｐゴシック" charset="0"/>
                <a:cs typeface="ＭＳ Ｐゴシック" charset="0"/>
              </a:defRPr>
            </a:lvl1pPr>
            <a:lvl2pPr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lnSpc>
                <a:spcPct val="110000"/>
              </a:lnSpc>
            </a:pPr>
            <a:r>
              <a:rPr lang="en-US" sz="2400" dirty="0"/>
              <a:t>Example: </a:t>
            </a:r>
            <a:r>
              <a:rPr lang="en-US" sz="2400" b="1" dirty="0" err="1" smtClean="0"/>
              <a:t>VMWare</a:t>
            </a:r>
            <a:r>
              <a:rPr lang="en-US" sz="2400" b="1" dirty="0" smtClean="0"/>
              <a:t>, </a:t>
            </a:r>
            <a:r>
              <a:rPr lang="en-US" sz="2400" b="1" dirty="0" err="1" smtClean="0"/>
              <a:t>VirtualBox</a:t>
            </a:r>
            <a:r>
              <a:rPr lang="en-US" sz="2400" b="1" dirty="0" smtClean="0"/>
              <a:t>, NSA </a:t>
            </a:r>
            <a:r>
              <a:rPr lang="en-US" sz="2400" b="1" dirty="0" err="1" smtClean="0"/>
              <a:t>NetTop</a:t>
            </a:r>
            <a:endParaRPr lang="en-US" sz="2400" b="1" dirty="0"/>
          </a:p>
          <a:p>
            <a:pPr lvl="1" eaLnBrk="1" hangingPunct="1">
              <a:lnSpc>
                <a:spcPct val="180000"/>
              </a:lnSpc>
            </a:pPr>
            <a:r>
              <a:rPr lang="en-US" dirty="0" smtClean="0"/>
              <a:t>single </a:t>
            </a:r>
            <a:r>
              <a:rPr lang="en-US" dirty="0"/>
              <a:t>HW platform used for both classified </a:t>
            </a:r>
            <a:r>
              <a:rPr lang="en-US" dirty="0" smtClean="0"/>
              <a:t>and </a:t>
            </a:r>
            <a:r>
              <a:rPr lang="en-US" dirty="0"/>
              <a:t>unclassified data</a:t>
            </a:r>
          </a:p>
        </p:txBody>
      </p:sp>
    </p:spTree>
    <p:extLst>
      <p:ext uri="{BB962C8B-B14F-4D97-AF65-F5344CB8AC3E}">
        <p14:creationId xmlns:p14="http://schemas.microsoft.com/office/powerpoint/2010/main" val="382195028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127000"/>
            <a:ext cx="8229600" cy="1143000"/>
          </a:xfrm>
        </p:spPr>
        <p:txBody>
          <a:bodyPr/>
          <a:lstStyle/>
          <a:p>
            <a:r>
              <a:rPr lang="en-US" sz="4400" dirty="0">
                <a:latin typeface="Tahoma" charset="0"/>
              </a:rPr>
              <a:t>Why so popular now?</a:t>
            </a:r>
          </a:p>
        </p:txBody>
      </p:sp>
      <p:sp>
        <p:nvSpPr>
          <p:cNvPr id="98307" name="Rectangle 3" descr="Rectangle: Click to edit Master text styles&#10;Second level&#10;Third level&#10;Fourth level&#10;Fifth level"/>
          <p:cNvSpPr>
            <a:spLocks noGrp="1" noChangeArrowheads="1"/>
          </p:cNvSpPr>
          <p:nvPr>
            <p:ph type="body" idx="1"/>
          </p:nvPr>
        </p:nvSpPr>
        <p:spPr>
          <a:xfrm>
            <a:off x="457200" y="1143000"/>
            <a:ext cx="8534400" cy="5638800"/>
          </a:xfrm>
        </p:spPr>
        <p:txBody>
          <a:bodyPr>
            <a:normAutofit fontScale="92500"/>
          </a:bodyPr>
          <a:lstStyle/>
          <a:p>
            <a:pPr marL="0" indent="0">
              <a:buNone/>
            </a:pPr>
            <a:r>
              <a:rPr lang="en-US" sz="2800" b="1" dirty="0">
                <a:latin typeface="Tahoma" charset="0"/>
              </a:rPr>
              <a:t>VMs in the 1960</a:t>
            </a:r>
            <a:r>
              <a:rPr lang="ja-JP" altLang="en-US" sz="2800" b="1" dirty="0">
                <a:latin typeface="Tahoma" charset="0"/>
              </a:rPr>
              <a:t>’</a:t>
            </a:r>
            <a:r>
              <a:rPr lang="en-US" sz="2800" b="1" dirty="0">
                <a:latin typeface="Tahoma" charset="0"/>
              </a:rPr>
              <a:t>s</a:t>
            </a:r>
            <a:r>
              <a:rPr lang="en-US" sz="2800" dirty="0">
                <a:latin typeface="Tahoma" charset="0"/>
              </a:rPr>
              <a:t>:</a:t>
            </a:r>
          </a:p>
          <a:p>
            <a:pPr lvl="1"/>
            <a:r>
              <a:rPr lang="en-US" dirty="0">
                <a:latin typeface="Tahoma" charset="0"/>
                <a:ea typeface="ＭＳ Ｐゴシック" charset="0"/>
              </a:rPr>
              <a:t>Few computers</a:t>
            </a:r>
            <a:r>
              <a:rPr lang="en-US" dirty="0" smtClean="0">
                <a:latin typeface="Tahoma" charset="0"/>
                <a:ea typeface="ＭＳ Ｐゴシック" charset="0"/>
              </a:rPr>
              <a:t>, </a:t>
            </a:r>
            <a:r>
              <a:rPr lang="en-US" dirty="0">
                <a:latin typeface="Tahoma" charset="0"/>
                <a:ea typeface="ＭＳ Ｐゴシック" charset="0"/>
              </a:rPr>
              <a:t>lots of users</a:t>
            </a:r>
          </a:p>
          <a:p>
            <a:pPr lvl="1"/>
            <a:r>
              <a:rPr lang="en-US" dirty="0">
                <a:latin typeface="Tahoma" charset="0"/>
                <a:ea typeface="ＭＳ Ｐゴシック" charset="0"/>
              </a:rPr>
              <a:t>VMs allow many users to </a:t>
            </a:r>
            <a:r>
              <a:rPr lang="en-US" dirty="0" smtClean="0">
                <a:latin typeface="Tahoma" charset="0"/>
                <a:ea typeface="ＭＳ Ｐゴシック" charset="0"/>
              </a:rPr>
              <a:t>share </a:t>
            </a:r>
            <a:r>
              <a:rPr lang="en-US" dirty="0">
                <a:latin typeface="Tahoma" charset="0"/>
                <a:ea typeface="ＭＳ Ｐゴシック" charset="0"/>
              </a:rPr>
              <a:t>a single computer</a:t>
            </a:r>
          </a:p>
          <a:p>
            <a:pPr marL="0" indent="0">
              <a:spcBef>
                <a:spcPct val="80000"/>
              </a:spcBef>
              <a:buNone/>
            </a:pPr>
            <a:r>
              <a:rPr lang="en-US" sz="2800" b="1" dirty="0">
                <a:latin typeface="Tahoma" charset="0"/>
              </a:rPr>
              <a:t>VMs  1970</a:t>
            </a:r>
            <a:r>
              <a:rPr lang="ja-JP" altLang="en-US" sz="2800" b="1" dirty="0">
                <a:latin typeface="Tahoma" charset="0"/>
              </a:rPr>
              <a:t>’</a:t>
            </a:r>
            <a:r>
              <a:rPr lang="en-US" sz="2800" b="1" dirty="0">
                <a:latin typeface="Tahoma" charset="0"/>
              </a:rPr>
              <a:t>s – 2000</a:t>
            </a:r>
            <a:r>
              <a:rPr lang="en-US" sz="2800" dirty="0">
                <a:latin typeface="Tahoma" charset="0"/>
              </a:rPr>
              <a:t>: </a:t>
            </a:r>
            <a:r>
              <a:rPr lang="en-US" sz="2800" dirty="0" smtClean="0">
                <a:latin typeface="Tahoma" charset="0"/>
              </a:rPr>
              <a:t>non</a:t>
            </a:r>
            <a:r>
              <a:rPr lang="en-US" sz="2800" dirty="0">
                <a:latin typeface="Tahoma" charset="0"/>
              </a:rPr>
              <a:t>-existent</a:t>
            </a:r>
          </a:p>
          <a:p>
            <a:pPr marL="0" indent="0">
              <a:spcBef>
                <a:spcPct val="80000"/>
              </a:spcBef>
              <a:buNone/>
            </a:pPr>
            <a:r>
              <a:rPr lang="en-US" sz="2600" b="1" dirty="0">
                <a:latin typeface="Tahoma" charset="0"/>
              </a:rPr>
              <a:t>VMs since 2000</a:t>
            </a:r>
            <a:r>
              <a:rPr lang="en-US" sz="2600" dirty="0">
                <a:latin typeface="Tahoma" charset="0"/>
              </a:rPr>
              <a:t>:</a:t>
            </a:r>
          </a:p>
          <a:p>
            <a:pPr lvl="1"/>
            <a:r>
              <a:rPr lang="en-US" dirty="0" smtClean="0">
                <a:latin typeface="Tahoma" charset="0"/>
                <a:ea typeface="ＭＳ Ｐゴシック" charset="0"/>
              </a:rPr>
              <a:t>Many services</a:t>
            </a:r>
            <a:endParaRPr lang="en-US" dirty="0">
              <a:latin typeface="Tahoma" charset="0"/>
              <a:ea typeface="ＭＳ Ｐゴシック" charset="0"/>
            </a:endParaRPr>
          </a:p>
          <a:p>
            <a:pPr lvl="2"/>
            <a:r>
              <a:rPr lang="en-US" sz="2400" dirty="0">
                <a:latin typeface="Tahoma" charset="0"/>
                <a:ea typeface="ＭＳ Ｐゴシック" charset="0"/>
              </a:rPr>
              <a:t> Print server,  Mail server,  Web server, </a:t>
            </a:r>
            <a:r>
              <a:rPr lang="en-US" sz="2400" dirty="0" smtClean="0">
                <a:latin typeface="Tahoma" charset="0"/>
                <a:ea typeface="ＭＳ Ｐゴシック" charset="0"/>
              </a:rPr>
              <a:t>File </a:t>
            </a:r>
            <a:r>
              <a:rPr lang="en-US" sz="2400" dirty="0">
                <a:latin typeface="Tahoma" charset="0"/>
                <a:ea typeface="ＭＳ Ｐゴシック" charset="0"/>
              </a:rPr>
              <a:t>server,  Database </a:t>
            </a:r>
            <a:r>
              <a:rPr lang="en-US" sz="2400" dirty="0" smtClean="0">
                <a:latin typeface="Tahoma" charset="0"/>
                <a:ea typeface="ＭＳ Ｐゴシック" charset="0"/>
              </a:rPr>
              <a:t>, </a:t>
            </a:r>
            <a:r>
              <a:rPr lang="en-US" sz="2400" dirty="0">
                <a:latin typeface="Tahoma" charset="0"/>
                <a:ea typeface="ＭＳ Ｐゴシック" charset="0"/>
              </a:rPr>
              <a:t>…</a:t>
            </a:r>
          </a:p>
          <a:p>
            <a:pPr lvl="1"/>
            <a:r>
              <a:rPr lang="en-US" dirty="0">
                <a:latin typeface="Tahoma" charset="0"/>
                <a:ea typeface="ＭＳ Ｐゴシック" charset="0"/>
              </a:rPr>
              <a:t>Wasteful to run each service </a:t>
            </a:r>
            <a:r>
              <a:rPr lang="en-US" dirty="0" smtClean="0">
                <a:latin typeface="Tahoma" charset="0"/>
                <a:ea typeface="ＭＳ Ｐゴシック" charset="0"/>
              </a:rPr>
              <a:t>on </a:t>
            </a:r>
            <a:r>
              <a:rPr lang="en-US" dirty="0">
                <a:latin typeface="Tahoma" charset="0"/>
                <a:ea typeface="ＭＳ Ｐゴシック" charset="0"/>
              </a:rPr>
              <a:t>different </a:t>
            </a:r>
            <a:r>
              <a:rPr lang="en-US" dirty="0" smtClean="0">
                <a:latin typeface="Tahoma" charset="0"/>
                <a:ea typeface="ＭＳ Ｐゴシック" charset="0"/>
              </a:rPr>
              <a:t>hardware</a:t>
            </a:r>
            <a:endParaRPr lang="en-US" dirty="0">
              <a:latin typeface="Tahoma" charset="0"/>
              <a:ea typeface="ＭＳ Ｐゴシック" charset="0"/>
            </a:endParaRPr>
          </a:p>
          <a:p>
            <a:pPr lvl="1"/>
            <a:r>
              <a:rPr lang="en-US" dirty="0" smtClean="0">
                <a:latin typeface="Tahoma" charset="0"/>
                <a:ea typeface="ＭＳ Ｐゴシック" charset="0"/>
              </a:rPr>
              <a:t>VMs </a:t>
            </a:r>
            <a:r>
              <a:rPr lang="en-US" dirty="0">
                <a:latin typeface="Tahoma" charset="0"/>
                <a:ea typeface="ＭＳ Ｐゴシック" charset="0"/>
              </a:rPr>
              <a:t>heavily used in cloud computing</a:t>
            </a:r>
          </a:p>
        </p:txBody>
      </p:sp>
    </p:spTree>
    <p:extLst>
      <p:ext uri="{BB962C8B-B14F-4D97-AF65-F5344CB8AC3E}">
        <p14:creationId xmlns:p14="http://schemas.microsoft.com/office/powerpoint/2010/main" val="148940472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Operation </a:t>
            </a:r>
            <a:endParaRPr lang="en-US" dirty="0"/>
          </a:p>
        </p:txBody>
      </p:sp>
      <p:sp>
        <p:nvSpPr>
          <p:cNvPr id="3" name="Content Placeholder 2"/>
          <p:cNvSpPr>
            <a:spLocks noGrp="1"/>
          </p:cNvSpPr>
          <p:nvPr>
            <p:ph idx="1"/>
          </p:nvPr>
        </p:nvSpPr>
        <p:spPr/>
        <p:txBody>
          <a:bodyPr>
            <a:normAutofit lnSpcReduction="10000"/>
          </a:bodyPr>
          <a:lstStyle/>
          <a:p>
            <a:r>
              <a:rPr lang="en-US" dirty="0" smtClean="0"/>
              <a:t>Virtualized OS wants to write a block of memory to the disk.</a:t>
            </a:r>
          </a:p>
          <a:p>
            <a:pPr lvl="1"/>
            <a:r>
              <a:rPr lang="en-US" dirty="0" smtClean="0"/>
              <a:t>Hypervisor takes control of this operation</a:t>
            </a:r>
          </a:p>
          <a:p>
            <a:pPr lvl="1"/>
            <a:endParaRPr lang="en-US" dirty="0"/>
          </a:p>
          <a:p>
            <a:r>
              <a:rPr lang="en-US" dirty="0" smtClean="0"/>
              <a:t>Creates and destroys VMs, allocates and managed resources of underlying hardware.</a:t>
            </a:r>
          </a:p>
          <a:p>
            <a:endParaRPr lang="en-US" dirty="0"/>
          </a:p>
          <a:p>
            <a:r>
              <a:rPr lang="en-US" dirty="0" smtClean="0"/>
              <a:t>Hypervisor is, in effect, an OS of its own</a:t>
            </a:r>
          </a:p>
          <a:p>
            <a:pPr lvl="1"/>
            <a:r>
              <a:rPr lang="en-US" dirty="0" smtClean="0"/>
              <a:t>Guest </a:t>
            </a:r>
            <a:r>
              <a:rPr lang="en-US" dirty="0" err="1" smtClean="0"/>
              <a:t>OSes</a:t>
            </a:r>
            <a:r>
              <a:rPr lang="en-US" dirty="0" smtClean="0"/>
              <a:t> are also </a:t>
            </a:r>
            <a:r>
              <a:rPr lang="en-US" dirty="0" err="1" smtClean="0"/>
              <a:t>OSes</a:t>
            </a:r>
            <a:endParaRPr lang="en-US" dirty="0"/>
          </a:p>
        </p:txBody>
      </p:sp>
    </p:spTree>
    <p:extLst>
      <p:ext uri="{BB962C8B-B14F-4D97-AF65-F5344CB8AC3E}">
        <p14:creationId xmlns:p14="http://schemas.microsoft.com/office/powerpoint/2010/main" val="646716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Would a Virtual/Guest OS Be More Secure?</a:t>
            </a:r>
            <a:endParaRPr lang="en-US" dirty="0"/>
          </a:p>
        </p:txBody>
      </p:sp>
      <p:sp>
        <p:nvSpPr>
          <p:cNvPr id="3" name="Content Placeholder 2"/>
          <p:cNvSpPr>
            <a:spLocks noGrp="1"/>
          </p:cNvSpPr>
          <p:nvPr>
            <p:ph idx="1"/>
          </p:nvPr>
        </p:nvSpPr>
        <p:spPr/>
        <p:txBody>
          <a:bodyPr/>
          <a:lstStyle/>
          <a:p>
            <a:r>
              <a:rPr lang="en-US" dirty="0" smtClean="0"/>
              <a:t>Smaller attack surface</a:t>
            </a:r>
          </a:p>
          <a:p>
            <a:pPr lvl="1"/>
            <a:r>
              <a:rPr lang="en-US" dirty="0" smtClean="0"/>
              <a:t>From the perspective of the hypervisor, almost no privileged instructions</a:t>
            </a:r>
          </a:p>
          <a:p>
            <a:pPr lvl="1"/>
            <a:r>
              <a:rPr lang="en-US" dirty="0" smtClean="0"/>
              <a:t>This means fewer opportunities for mistakes</a:t>
            </a:r>
          </a:p>
          <a:p>
            <a:pPr lvl="1"/>
            <a:r>
              <a:rPr lang="en-US" dirty="0" smtClean="0"/>
              <a:t>Historically, OS bugs are also less likely</a:t>
            </a:r>
          </a:p>
          <a:p>
            <a:pPr lvl="1"/>
            <a:endParaRPr lang="en-US" dirty="0" smtClean="0"/>
          </a:p>
          <a:p>
            <a:r>
              <a:rPr lang="en-US" dirty="0" smtClean="0"/>
              <a:t>Hypervisor can perform intrusion detection and instruction scanning of guest </a:t>
            </a:r>
            <a:r>
              <a:rPr lang="en-US" dirty="0" err="1" smtClean="0"/>
              <a:t>OSes</a:t>
            </a:r>
            <a:endParaRPr lang="en-US" dirty="0"/>
          </a:p>
        </p:txBody>
      </p:sp>
    </p:spTree>
    <p:extLst>
      <p:ext uri="{BB962C8B-B14F-4D97-AF65-F5344CB8AC3E}">
        <p14:creationId xmlns:p14="http://schemas.microsoft.com/office/powerpoint/2010/main" val="13111342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1193800"/>
            <a:ext cx="8458200" cy="3251200"/>
          </a:xfrm>
          <a:prstGeom prst="round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62" name="Rectangle 2"/>
          <p:cNvSpPr>
            <a:spLocks noGrp="1" noChangeArrowheads="1"/>
          </p:cNvSpPr>
          <p:nvPr>
            <p:ph type="title"/>
          </p:nvPr>
        </p:nvSpPr>
        <p:spPr>
          <a:xfrm>
            <a:off x="457200" y="-127000"/>
            <a:ext cx="8229600" cy="1143000"/>
          </a:xfrm>
        </p:spPr>
        <p:txBody>
          <a:bodyPr/>
          <a:lstStyle/>
          <a:p>
            <a:r>
              <a:rPr lang="en-US" sz="4400" dirty="0">
                <a:latin typeface="Tahoma" charset="0"/>
              </a:rPr>
              <a:t>VMM </a:t>
            </a:r>
            <a:r>
              <a:rPr lang="en-US" sz="4400" dirty="0" smtClean="0">
                <a:latin typeface="Tahoma" charset="0"/>
              </a:rPr>
              <a:t>Security </a:t>
            </a:r>
            <a:r>
              <a:rPr lang="en-US" dirty="0">
                <a:latin typeface="Tahoma" charset="0"/>
              </a:rPr>
              <a:t>A</a:t>
            </a:r>
            <a:r>
              <a:rPr lang="en-US" sz="4400" dirty="0" smtClean="0">
                <a:latin typeface="Tahoma" charset="0"/>
              </a:rPr>
              <a:t>ssumption</a:t>
            </a:r>
            <a:endParaRPr lang="en-US" sz="4400" dirty="0">
              <a:latin typeface="Tahoma" charset="0"/>
            </a:endParaRPr>
          </a:p>
        </p:txBody>
      </p:sp>
      <p:sp>
        <p:nvSpPr>
          <p:cNvPr id="40963" name="Rectangle 3" descr="Rectangle: Click to edit Master text styles&#10;Second level&#10;Third level&#10;Fourth level&#10;Fifth level"/>
          <p:cNvSpPr>
            <a:spLocks noGrp="1" noChangeArrowheads="1"/>
          </p:cNvSpPr>
          <p:nvPr>
            <p:ph type="body" idx="1"/>
          </p:nvPr>
        </p:nvSpPr>
        <p:spPr>
          <a:xfrm>
            <a:off x="457200" y="1371600"/>
            <a:ext cx="8382000" cy="5486400"/>
          </a:xfrm>
        </p:spPr>
        <p:txBody>
          <a:bodyPr>
            <a:normAutofit/>
          </a:bodyPr>
          <a:lstStyle/>
          <a:p>
            <a:pPr marL="0" indent="0">
              <a:buNone/>
            </a:pPr>
            <a:r>
              <a:rPr lang="en-US" sz="2400" b="1" dirty="0">
                <a:latin typeface="Tahoma" charset="0"/>
              </a:rPr>
              <a:t>VMM Security assumption</a:t>
            </a:r>
            <a:r>
              <a:rPr lang="en-US" sz="2400" dirty="0">
                <a:latin typeface="Tahoma" charset="0"/>
              </a:rPr>
              <a:t>:</a:t>
            </a:r>
          </a:p>
          <a:p>
            <a:pPr lvl="1">
              <a:spcBef>
                <a:spcPct val="40000"/>
              </a:spcBef>
            </a:pPr>
            <a:r>
              <a:rPr lang="en-US" sz="2600" dirty="0">
                <a:latin typeface="Tahoma" charset="0"/>
                <a:ea typeface="ＭＳ Ｐゴシック" charset="0"/>
              </a:rPr>
              <a:t>Malware can infect </a:t>
            </a:r>
            <a:r>
              <a:rPr lang="en-US" sz="2600" u="sng" dirty="0">
                <a:latin typeface="Tahoma" charset="0"/>
                <a:ea typeface="ＭＳ Ｐゴシック" charset="0"/>
              </a:rPr>
              <a:t>guest</a:t>
            </a:r>
            <a:r>
              <a:rPr lang="en-US" sz="2600" dirty="0">
                <a:latin typeface="Tahoma" charset="0"/>
                <a:ea typeface="ＭＳ Ｐゴシック" charset="0"/>
              </a:rPr>
              <a:t> OS and guest apps</a:t>
            </a:r>
          </a:p>
          <a:p>
            <a:pPr lvl="1">
              <a:spcBef>
                <a:spcPct val="40000"/>
              </a:spcBef>
            </a:pPr>
            <a:r>
              <a:rPr lang="en-US" sz="2600" dirty="0">
                <a:latin typeface="Tahoma" charset="0"/>
                <a:ea typeface="ＭＳ Ｐゴシック" charset="0"/>
              </a:rPr>
              <a:t>But malware cannot escape from the infected V</a:t>
            </a:r>
            <a:r>
              <a:rPr lang="en-US" dirty="0">
                <a:latin typeface="Tahoma" charset="0"/>
                <a:ea typeface="ＭＳ Ｐゴシック" charset="0"/>
              </a:rPr>
              <a:t>M</a:t>
            </a:r>
          </a:p>
          <a:p>
            <a:pPr lvl="2">
              <a:spcBef>
                <a:spcPct val="40000"/>
              </a:spcBef>
            </a:pPr>
            <a:r>
              <a:rPr lang="en-US" sz="2800" dirty="0">
                <a:latin typeface="Tahoma" charset="0"/>
                <a:ea typeface="ＭＳ Ｐゴシック" charset="0"/>
              </a:rPr>
              <a:t>  </a:t>
            </a:r>
            <a:r>
              <a:rPr lang="en-US" sz="2400" dirty="0">
                <a:latin typeface="Tahoma" charset="0"/>
                <a:ea typeface="ＭＳ Ｐゴシック" charset="0"/>
              </a:rPr>
              <a:t>Cannot infect </a:t>
            </a:r>
            <a:r>
              <a:rPr lang="en-US" sz="2400" u="sng" dirty="0">
                <a:latin typeface="Tahoma" charset="0"/>
                <a:ea typeface="ＭＳ Ｐゴシック" charset="0"/>
              </a:rPr>
              <a:t>host</a:t>
            </a:r>
            <a:r>
              <a:rPr lang="en-US" sz="2400" dirty="0">
                <a:latin typeface="Tahoma" charset="0"/>
                <a:ea typeface="ＭＳ Ｐゴシック" charset="0"/>
              </a:rPr>
              <a:t> OS</a:t>
            </a:r>
          </a:p>
          <a:p>
            <a:pPr lvl="2">
              <a:spcBef>
                <a:spcPct val="40000"/>
              </a:spcBef>
            </a:pPr>
            <a:r>
              <a:rPr lang="en-US" sz="2400" dirty="0">
                <a:latin typeface="Tahoma" charset="0"/>
                <a:ea typeface="ＭＳ Ｐゴシック" charset="0"/>
              </a:rPr>
              <a:t>  Cannot infect other VMs on the same hardware </a:t>
            </a:r>
          </a:p>
          <a:p>
            <a:pPr lvl="2">
              <a:spcBef>
                <a:spcPct val="40000"/>
              </a:spcBef>
            </a:pPr>
            <a:endParaRPr lang="en-US" sz="2400" dirty="0">
              <a:latin typeface="Tahoma" charset="0"/>
              <a:ea typeface="ＭＳ Ｐゴシック" charset="0"/>
            </a:endParaRPr>
          </a:p>
          <a:p>
            <a:pPr marL="0" indent="0">
              <a:spcBef>
                <a:spcPct val="40000"/>
              </a:spcBef>
              <a:buNone/>
            </a:pPr>
            <a:r>
              <a:rPr lang="en-US" sz="2400" dirty="0">
                <a:latin typeface="Tahoma" charset="0"/>
                <a:sym typeface="Symbol" charset="0"/>
              </a:rPr>
              <a:t>Requires that VMM protect itself and is not buggy</a:t>
            </a:r>
            <a:r>
              <a:rPr lang="en-US" dirty="0">
                <a:latin typeface="Tahoma" charset="0"/>
              </a:rPr>
              <a:t> </a:t>
            </a:r>
          </a:p>
          <a:p>
            <a:pPr lvl="1"/>
            <a:r>
              <a:rPr lang="en-US" sz="2600" dirty="0">
                <a:latin typeface="Tahoma" charset="0"/>
                <a:ea typeface="ＭＳ Ｐゴシック" charset="0"/>
              </a:rPr>
              <a:t>VMM is much simpler than full OS </a:t>
            </a:r>
          </a:p>
          <a:p>
            <a:pPr marL="457200" lvl="1" indent="0">
              <a:buNone/>
            </a:pPr>
            <a:r>
              <a:rPr lang="en-US" sz="2600" dirty="0" smtClean="0">
                <a:latin typeface="Tahoma" charset="0"/>
                <a:ea typeface="ＭＳ Ｐゴシック" charset="0"/>
              </a:rPr>
              <a:t>       … </a:t>
            </a:r>
            <a:r>
              <a:rPr lang="en-US" sz="2600" dirty="0">
                <a:latin typeface="Tahoma" charset="0"/>
                <a:ea typeface="ＭＳ Ｐゴシック" charset="0"/>
              </a:rPr>
              <a:t>but device drivers run in Host OS</a:t>
            </a:r>
          </a:p>
        </p:txBody>
      </p:sp>
    </p:spTree>
    <p:extLst>
      <p:ext uri="{BB962C8B-B14F-4D97-AF65-F5344CB8AC3E}">
        <p14:creationId xmlns:p14="http://schemas.microsoft.com/office/powerpoint/2010/main" val="11973098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smtClean="0"/>
              <a:t>Included </a:t>
            </a:r>
            <a:r>
              <a:rPr lang="en-US" dirty="0" smtClean="0"/>
              <a:t>in a Security Policy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Security education, training and awareness</a:t>
            </a:r>
          </a:p>
          <a:p>
            <a:r>
              <a:rPr lang="en-US" dirty="0" smtClean="0"/>
              <a:t>Backups and business continuity plans</a:t>
            </a:r>
          </a:p>
          <a:p>
            <a:r>
              <a:rPr lang="en-US" dirty="0" smtClean="0"/>
              <a:t>Physical Security</a:t>
            </a:r>
          </a:p>
          <a:p>
            <a:r>
              <a:rPr lang="en-US" dirty="0" smtClean="0"/>
              <a:t>Access Controls</a:t>
            </a:r>
          </a:p>
          <a:p>
            <a:r>
              <a:rPr lang="en-US" dirty="0" smtClean="0"/>
              <a:t>Authentication</a:t>
            </a:r>
          </a:p>
          <a:p>
            <a:r>
              <a:rPr lang="en-US" dirty="0" smtClean="0"/>
              <a:t>Encryption</a:t>
            </a:r>
          </a:p>
          <a:p>
            <a:r>
              <a:rPr lang="en-US" dirty="0" smtClean="0"/>
              <a:t>Network Security</a:t>
            </a:r>
          </a:p>
          <a:p>
            <a:r>
              <a:rPr lang="en-US" dirty="0" smtClean="0"/>
              <a:t>Auditing and Reviews</a:t>
            </a:r>
          </a:p>
          <a:p>
            <a:r>
              <a:rPr lang="en-US" dirty="0" smtClean="0"/>
              <a:t>Compliance</a:t>
            </a:r>
          </a:p>
          <a:p>
            <a:pPr marL="0" indent="0">
              <a:buNone/>
            </a:pPr>
            <a:r>
              <a:rPr lang="en-US" dirty="0" smtClean="0"/>
              <a:t>…</a:t>
            </a:r>
          </a:p>
        </p:txBody>
      </p:sp>
    </p:spTree>
    <p:extLst>
      <p:ext uri="{BB962C8B-B14F-4D97-AF65-F5344CB8AC3E}">
        <p14:creationId xmlns:p14="http://schemas.microsoft.com/office/powerpoint/2010/main" val="24623072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5400"/>
            <a:ext cx="8229600" cy="1143000"/>
          </a:xfrm>
        </p:spPr>
        <p:txBody>
          <a:bodyPr/>
          <a:lstStyle/>
          <a:p>
            <a:r>
              <a:rPr lang="en-US" dirty="0" smtClean="0">
                <a:latin typeface="Tahoma" charset="0"/>
              </a:rPr>
              <a:t>Intrusion Detection in the VMM</a:t>
            </a:r>
            <a:endParaRPr lang="en-US" dirty="0">
              <a:latin typeface="Tahoma" charset="0"/>
            </a:endParaRPr>
          </a:p>
        </p:txBody>
      </p:sp>
      <p:sp>
        <p:nvSpPr>
          <p:cNvPr id="114691" name="Rectangle 3" descr="Rectangle: Click to edit Master text styles&#10;Second level&#10;Third level&#10;Fourth level&#10;Fifth level"/>
          <p:cNvSpPr>
            <a:spLocks noGrp="1" noChangeArrowheads="1"/>
          </p:cNvSpPr>
          <p:nvPr>
            <p:ph type="body" idx="1"/>
          </p:nvPr>
        </p:nvSpPr>
        <p:spPr>
          <a:xfrm>
            <a:off x="304800" y="1295400"/>
            <a:ext cx="8610600" cy="5562600"/>
          </a:xfrm>
        </p:spPr>
        <p:txBody>
          <a:bodyPr>
            <a:normAutofit/>
          </a:bodyPr>
          <a:lstStyle/>
          <a:p>
            <a:pPr marL="0" indent="0">
              <a:buNone/>
            </a:pPr>
            <a:r>
              <a:rPr lang="en-US" sz="2400" dirty="0">
                <a:latin typeface="Tahoma" charset="0"/>
              </a:rPr>
              <a:t>Runs as part of OS kernel and user space process</a:t>
            </a:r>
          </a:p>
          <a:p>
            <a:pPr lvl="1"/>
            <a:r>
              <a:rPr lang="en-US" sz="2400" dirty="0">
                <a:latin typeface="Tahoma" charset="0"/>
                <a:ea typeface="ＭＳ Ｐゴシック" charset="0"/>
              </a:rPr>
              <a:t>Kernel root kit can shutdown protection system</a:t>
            </a:r>
          </a:p>
          <a:p>
            <a:pPr lvl="1"/>
            <a:r>
              <a:rPr lang="en-US" sz="2400" dirty="0">
                <a:latin typeface="Tahoma" charset="0"/>
                <a:ea typeface="ＭＳ Ｐゴシック" charset="0"/>
              </a:rPr>
              <a:t>Common practice for modern malware</a:t>
            </a:r>
          </a:p>
          <a:p>
            <a:pPr marL="0" indent="0">
              <a:spcBef>
                <a:spcPct val="80000"/>
              </a:spcBef>
              <a:buNone/>
            </a:pPr>
            <a:r>
              <a:rPr lang="en-US" sz="2400" dirty="0" smtClean="0">
                <a:latin typeface="Tahoma" charset="0"/>
              </a:rPr>
              <a:t>Standard: </a:t>
            </a:r>
            <a:r>
              <a:rPr lang="en-US" sz="2400" b="1" dirty="0" smtClean="0">
                <a:latin typeface="Tahoma" charset="0"/>
              </a:rPr>
              <a:t>run  IDS in </a:t>
            </a:r>
            <a:r>
              <a:rPr lang="en-US" sz="2400" b="1" dirty="0">
                <a:latin typeface="Tahoma" charset="0"/>
              </a:rPr>
              <a:t>the network</a:t>
            </a:r>
          </a:p>
          <a:p>
            <a:pPr lvl="1"/>
            <a:r>
              <a:rPr lang="en-US" sz="2400" dirty="0" smtClean="0">
                <a:latin typeface="Tahoma" charset="0"/>
                <a:ea typeface="ＭＳ Ｐゴシック" charset="0"/>
              </a:rPr>
              <a:t>Shortcoming: insufficient </a:t>
            </a:r>
            <a:r>
              <a:rPr lang="en-US" sz="2400" dirty="0">
                <a:latin typeface="Tahoma" charset="0"/>
                <a:ea typeface="ＭＳ Ｐゴシック" charset="0"/>
              </a:rPr>
              <a:t>visibility into user</a:t>
            </a:r>
            <a:r>
              <a:rPr lang="ja-JP" altLang="en-US" sz="2400" dirty="0">
                <a:latin typeface="Tahoma" charset="0"/>
                <a:ea typeface="ＭＳ Ｐゴシック" charset="0"/>
              </a:rPr>
              <a:t>’</a:t>
            </a:r>
            <a:r>
              <a:rPr lang="en-US" sz="2400" dirty="0">
                <a:latin typeface="Tahoma" charset="0"/>
                <a:ea typeface="ＭＳ Ｐゴシック" charset="0"/>
              </a:rPr>
              <a:t>s machine</a:t>
            </a:r>
          </a:p>
          <a:p>
            <a:pPr marL="0" indent="0">
              <a:spcBef>
                <a:spcPct val="80000"/>
              </a:spcBef>
              <a:buNone/>
            </a:pPr>
            <a:r>
              <a:rPr lang="en-US" sz="2400" dirty="0" smtClean="0">
                <a:latin typeface="Tahoma" charset="0"/>
              </a:rPr>
              <a:t>Additionally</a:t>
            </a:r>
            <a:r>
              <a:rPr lang="en-US" sz="2400" dirty="0" smtClean="0">
                <a:latin typeface="Tahoma" charset="0"/>
              </a:rPr>
              <a:t>: </a:t>
            </a:r>
            <a:r>
              <a:rPr lang="en-US" sz="2400" b="1" dirty="0" smtClean="0">
                <a:latin typeface="Tahoma" charset="0"/>
              </a:rPr>
              <a:t>run </a:t>
            </a:r>
            <a:r>
              <a:rPr lang="en-US" sz="2400" b="1" dirty="0">
                <a:latin typeface="Tahoma" charset="0"/>
              </a:rPr>
              <a:t>IDS as part of VMM  </a:t>
            </a:r>
            <a:r>
              <a:rPr lang="en-US" sz="2400" b="1" dirty="0" smtClean="0">
                <a:latin typeface="Tahoma" charset="0"/>
              </a:rPr>
              <a:t/>
            </a:r>
            <a:br>
              <a:rPr lang="en-US" sz="2400" b="1" dirty="0" smtClean="0">
                <a:latin typeface="Tahoma" charset="0"/>
              </a:rPr>
            </a:br>
            <a:r>
              <a:rPr lang="en-US" sz="2400" b="1" dirty="0" smtClean="0">
                <a:latin typeface="Tahoma" charset="0"/>
              </a:rPr>
              <a:t>			(</a:t>
            </a:r>
            <a:r>
              <a:rPr lang="en-US" sz="2400" b="1" dirty="0">
                <a:latin typeface="Tahoma" charset="0"/>
              </a:rPr>
              <a:t>protected from malware)</a:t>
            </a:r>
          </a:p>
          <a:p>
            <a:pPr lvl="1">
              <a:spcBef>
                <a:spcPct val="40000"/>
              </a:spcBef>
            </a:pPr>
            <a:r>
              <a:rPr lang="en-US" sz="2400" dirty="0">
                <a:latin typeface="Tahoma" charset="0"/>
                <a:ea typeface="ＭＳ Ｐゴシック" charset="0"/>
              </a:rPr>
              <a:t>VMM can monitor virtual hardware for anomalies</a:t>
            </a:r>
          </a:p>
          <a:p>
            <a:pPr lvl="1">
              <a:spcBef>
                <a:spcPct val="40000"/>
              </a:spcBef>
            </a:pPr>
            <a:r>
              <a:rPr lang="en-US" sz="2400" dirty="0">
                <a:latin typeface="Tahoma" charset="0"/>
                <a:ea typeface="ＭＳ Ｐゴシック" charset="0"/>
              </a:rPr>
              <a:t>VMI: </a:t>
            </a:r>
            <a:r>
              <a:rPr lang="en-US" sz="2400" dirty="0" smtClean="0">
                <a:latin typeface="Tahoma" charset="0"/>
                <a:ea typeface="ＭＳ Ｐゴシック" charset="0"/>
              </a:rPr>
              <a:t>Virtual </a:t>
            </a:r>
            <a:r>
              <a:rPr lang="en-US" sz="2400" dirty="0">
                <a:latin typeface="Tahoma" charset="0"/>
                <a:ea typeface="ＭＳ Ｐゴシック" charset="0"/>
              </a:rPr>
              <a:t>Machine Introspection</a:t>
            </a:r>
          </a:p>
          <a:p>
            <a:pPr lvl="2">
              <a:spcBef>
                <a:spcPct val="40000"/>
              </a:spcBef>
            </a:pPr>
            <a:r>
              <a:rPr lang="en-US" dirty="0">
                <a:latin typeface="Tahoma" charset="0"/>
                <a:ea typeface="ＭＳ Ｐゴシック" charset="0"/>
              </a:rPr>
              <a:t>  Allows VMM to check Guest OS internals</a:t>
            </a:r>
          </a:p>
        </p:txBody>
      </p:sp>
    </p:spTree>
    <p:extLst>
      <p:ext uri="{BB962C8B-B14F-4D97-AF65-F5344CB8AC3E}">
        <p14:creationId xmlns:p14="http://schemas.microsoft.com/office/powerpoint/2010/main" val="1852298883"/>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1787236" y="1498601"/>
            <a:ext cx="5562600" cy="2336796"/>
          </a:xfrm>
          <a:prstGeom prst="rect">
            <a:avLst/>
          </a:prstGeom>
          <a:solidFill>
            <a:srgbClr val="0000FF"/>
          </a:solidFill>
          <a:ln w="76200">
            <a:solidFill>
              <a:schemeClr val="tx1"/>
            </a:solidFill>
            <a:miter lim="800000"/>
            <a:headEnd/>
            <a:tailEnd type="none" w="lg" len="med"/>
          </a:ln>
        </p:spPr>
        <p:txBody>
          <a:bodyPr wrap="none"/>
          <a:lstStyle/>
          <a:p>
            <a:pPr algn="ctr"/>
            <a:r>
              <a:rPr lang="en-US" sz="2400" b="1" dirty="0" smtClean="0"/>
              <a:t>Infected VM</a:t>
            </a:r>
            <a:endParaRPr lang="en-US" sz="2400" b="1" dirty="0"/>
          </a:p>
        </p:txBody>
      </p:sp>
      <p:sp>
        <p:nvSpPr>
          <p:cNvPr id="10" name="Oval 9"/>
          <p:cNvSpPr>
            <a:spLocks noChangeArrowheads="1"/>
          </p:cNvSpPr>
          <p:nvPr/>
        </p:nvSpPr>
        <p:spPr bwMode="auto">
          <a:xfrm>
            <a:off x="2322096" y="1905000"/>
            <a:ext cx="878305" cy="1608117"/>
          </a:xfrm>
          <a:prstGeom prst="ellipse">
            <a:avLst/>
          </a:prstGeom>
          <a:solidFill>
            <a:srgbClr val="CC3300"/>
          </a:solidFill>
          <a:ln w="12700">
            <a:solidFill>
              <a:schemeClr val="tx1"/>
            </a:solidFill>
            <a:round/>
            <a:headEnd/>
            <a:tailEnd type="none" w="lg" len="med"/>
          </a:ln>
        </p:spPr>
        <p:txBody>
          <a:bodyPr vert="eaVert" wrap="none" anchor="ctr"/>
          <a:lstStyle/>
          <a:p>
            <a:pPr algn="ctr"/>
            <a:r>
              <a:rPr lang="en-US" sz="2200" dirty="0">
                <a:solidFill>
                  <a:schemeClr val="bg1"/>
                </a:solidFill>
              </a:rPr>
              <a:t>malware</a:t>
            </a:r>
          </a:p>
        </p:txBody>
      </p:sp>
      <p:sp>
        <p:nvSpPr>
          <p:cNvPr id="16" name="Rectangle 5"/>
          <p:cNvSpPr>
            <a:spLocks noChangeArrowheads="1"/>
          </p:cNvSpPr>
          <p:nvPr/>
        </p:nvSpPr>
        <p:spPr bwMode="auto">
          <a:xfrm>
            <a:off x="1787236" y="3860798"/>
            <a:ext cx="5562600" cy="1295399"/>
          </a:xfrm>
          <a:prstGeom prst="rect">
            <a:avLst/>
          </a:prstGeom>
          <a:solidFill>
            <a:schemeClr val="accent1"/>
          </a:solidFill>
          <a:ln w="38100">
            <a:solidFill>
              <a:schemeClr val="tx1"/>
            </a:solidFill>
            <a:miter lim="800000"/>
            <a:headEnd/>
            <a:tailEnd type="none" w="lg" len="med"/>
          </a:ln>
        </p:spPr>
        <p:txBody>
          <a:bodyPr wrap="none" anchor="ctr"/>
          <a:lstStyle/>
          <a:p>
            <a:pPr algn="ctr"/>
            <a:r>
              <a:rPr lang="en-US" sz="2400" b="1" dirty="0"/>
              <a:t>VMM</a:t>
            </a:r>
          </a:p>
        </p:txBody>
      </p:sp>
      <p:sp>
        <p:nvSpPr>
          <p:cNvPr id="18" name="Rectangle 5"/>
          <p:cNvSpPr>
            <a:spLocks noChangeArrowheads="1"/>
          </p:cNvSpPr>
          <p:nvPr/>
        </p:nvSpPr>
        <p:spPr bwMode="auto">
          <a:xfrm>
            <a:off x="1787236" y="3022597"/>
            <a:ext cx="5562600" cy="879440"/>
          </a:xfrm>
          <a:prstGeom prst="rect">
            <a:avLst/>
          </a:prstGeom>
          <a:noFill/>
          <a:ln w="38100">
            <a:solidFill>
              <a:schemeClr val="tx1"/>
            </a:solidFill>
            <a:miter lim="800000"/>
            <a:headEnd/>
            <a:tailEnd type="none" w="lg" len="med"/>
          </a:ln>
        </p:spPr>
        <p:txBody>
          <a:bodyPr wrap="none" anchor="ctr"/>
          <a:lstStyle/>
          <a:p>
            <a:pPr algn="ctr"/>
            <a:r>
              <a:rPr lang="en-US" sz="2400" b="1" dirty="0" smtClean="0"/>
              <a:t>Guest OS</a:t>
            </a:r>
            <a:endParaRPr lang="en-US" sz="2400" b="1" dirty="0"/>
          </a:p>
        </p:txBody>
      </p:sp>
      <p:sp>
        <p:nvSpPr>
          <p:cNvPr id="19" name="Rectangle 18"/>
          <p:cNvSpPr/>
          <p:nvPr/>
        </p:nvSpPr>
        <p:spPr>
          <a:xfrm>
            <a:off x="796636" y="5156198"/>
            <a:ext cx="7585364" cy="50799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b="1" dirty="0" smtClean="0">
                <a:solidFill>
                  <a:srgbClr val="000000"/>
                </a:solidFill>
              </a:rPr>
              <a:t>Hardware</a:t>
            </a:r>
            <a:endParaRPr lang="en-US" sz="2400" b="1" dirty="0">
              <a:solidFill>
                <a:srgbClr val="000000"/>
              </a:solidFill>
            </a:endParaRPr>
          </a:p>
        </p:txBody>
      </p:sp>
      <p:sp>
        <p:nvSpPr>
          <p:cNvPr id="20" name="Rounded Rectangle 19"/>
          <p:cNvSpPr/>
          <p:nvPr/>
        </p:nvSpPr>
        <p:spPr>
          <a:xfrm>
            <a:off x="2286000" y="4140200"/>
            <a:ext cx="1447800" cy="711200"/>
          </a:xfrm>
          <a:prstGeom prst="roundRect">
            <a:avLst/>
          </a:prstGeom>
          <a:solidFill>
            <a:srgbClr val="00CC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FF"/>
                </a:solidFill>
              </a:rPr>
              <a:t>IDS</a:t>
            </a:r>
            <a:endParaRPr lang="en-US" sz="2800" b="1" dirty="0">
              <a:solidFill>
                <a:srgbClr val="0000FF"/>
              </a:solidFill>
            </a:endParaRPr>
          </a:p>
        </p:txBody>
      </p:sp>
      <p:cxnSp>
        <p:nvCxnSpPr>
          <p:cNvPr id="22" name="Straight Arrow Connector 21"/>
          <p:cNvCxnSpPr/>
          <p:nvPr/>
        </p:nvCxnSpPr>
        <p:spPr>
          <a:xfrm flipV="1">
            <a:off x="3505200" y="3530600"/>
            <a:ext cx="381000" cy="60960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3200400" y="2413000"/>
            <a:ext cx="914400" cy="172720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2743200" y="3530600"/>
            <a:ext cx="76200" cy="60960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flipV="1">
            <a:off x="2133600" y="3429000"/>
            <a:ext cx="304800" cy="71120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9921436"/>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27000"/>
            <a:ext cx="8229600" cy="1143000"/>
          </a:xfrm>
        </p:spPr>
        <p:txBody>
          <a:bodyPr/>
          <a:lstStyle/>
          <a:p>
            <a:r>
              <a:rPr lang="en-US" sz="4400" dirty="0" smtClean="0">
                <a:latin typeface="Tahoma" charset="0"/>
              </a:rPr>
              <a:t>VMM Sample Checks</a:t>
            </a:r>
            <a:endParaRPr lang="en-US" sz="4400" dirty="0">
              <a:latin typeface="Tahoma" charset="0"/>
            </a:endParaRPr>
          </a:p>
        </p:txBody>
      </p:sp>
      <p:sp>
        <p:nvSpPr>
          <p:cNvPr id="115715" name="Rectangle 3" descr="Rectangle: Click to edit Master text styles&#10;Second level&#10;Third level&#10;Fourth level&#10;Fifth level"/>
          <p:cNvSpPr>
            <a:spLocks noGrp="1" noChangeArrowheads="1"/>
          </p:cNvSpPr>
          <p:nvPr>
            <p:ph type="body" idx="1"/>
          </p:nvPr>
        </p:nvSpPr>
        <p:spPr>
          <a:xfrm>
            <a:off x="304800" y="1537778"/>
            <a:ext cx="8382000" cy="5345621"/>
          </a:xfrm>
        </p:spPr>
        <p:txBody>
          <a:bodyPr>
            <a:noAutofit/>
          </a:bodyPr>
          <a:lstStyle/>
          <a:p>
            <a:pPr>
              <a:buFont typeface="Wingdings" charset="0"/>
              <a:buNone/>
            </a:pPr>
            <a:r>
              <a:rPr lang="en-US" sz="2200" b="1" dirty="0">
                <a:latin typeface="Tahoma" charset="0"/>
              </a:rPr>
              <a:t>Stealth </a:t>
            </a:r>
            <a:r>
              <a:rPr lang="en-US" sz="2200" b="1" dirty="0" smtClean="0">
                <a:latin typeface="Tahoma" charset="0"/>
              </a:rPr>
              <a:t>root-kit malware</a:t>
            </a:r>
            <a:r>
              <a:rPr lang="en-US" sz="2200" b="1" dirty="0">
                <a:latin typeface="Tahoma" charset="0"/>
              </a:rPr>
              <a:t>:</a:t>
            </a:r>
          </a:p>
          <a:p>
            <a:pPr lvl="1"/>
            <a:r>
              <a:rPr lang="en-US" sz="2200" dirty="0">
                <a:latin typeface="Tahoma" charset="0"/>
                <a:ea typeface="ＭＳ Ｐゴシック" charset="0"/>
              </a:rPr>
              <a:t>Creates processes that are invisible to  </a:t>
            </a:r>
            <a:r>
              <a:rPr lang="ja-JP" altLang="en-US" sz="2200" dirty="0">
                <a:latin typeface="Tahoma" charset="0"/>
                <a:ea typeface="ＭＳ Ｐゴシック" charset="0"/>
              </a:rPr>
              <a:t>“</a:t>
            </a:r>
            <a:r>
              <a:rPr lang="en-US" sz="2200" dirty="0" err="1">
                <a:latin typeface="Tahoma" charset="0"/>
                <a:ea typeface="ＭＳ Ｐゴシック" charset="0"/>
              </a:rPr>
              <a:t>ps</a:t>
            </a:r>
            <a:r>
              <a:rPr lang="ja-JP" altLang="en-US" sz="2200" dirty="0">
                <a:latin typeface="Tahoma" charset="0"/>
                <a:ea typeface="ＭＳ Ｐゴシック" charset="0"/>
              </a:rPr>
              <a:t>”</a:t>
            </a:r>
            <a:endParaRPr lang="en-US" sz="2200" dirty="0">
              <a:latin typeface="Tahoma" charset="0"/>
              <a:ea typeface="ＭＳ Ｐゴシック" charset="0"/>
            </a:endParaRPr>
          </a:p>
          <a:p>
            <a:pPr lvl="1"/>
            <a:r>
              <a:rPr lang="en-US" sz="2200" dirty="0">
                <a:latin typeface="Tahoma" charset="0"/>
                <a:ea typeface="ＭＳ Ｐゴシック" charset="0"/>
              </a:rPr>
              <a:t>Opens sockets that are invisible to  </a:t>
            </a:r>
            <a:r>
              <a:rPr lang="ja-JP" altLang="en-US" sz="2200" dirty="0">
                <a:latin typeface="Tahoma" charset="0"/>
                <a:ea typeface="ＭＳ Ｐゴシック" charset="0"/>
              </a:rPr>
              <a:t>“</a:t>
            </a:r>
            <a:r>
              <a:rPr lang="en-US" sz="2200" dirty="0" err="1">
                <a:latin typeface="Tahoma" charset="0"/>
                <a:ea typeface="ＭＳ Ｐゴシック" charset="0"/>
              </a:rPr>
              <a:t>netstat</a:t>
            </a:r>
            <a:r>
              <a:rPr lang="ja-JP" altLang="en-US" sz="2200" dirty="0">
                <a:latin typeface="Tahoma" charset="0"/>
                <a:ea typeface="ＭＳ Ｐゴシック" charset="0"/>
              </a:rPr>
              <a:t>”</a:t>
            </a:r>
            <a:endParaRPr lang="en-US" sz="2200" dirty="0">
              <a:latin typeface="Tahoma" charset="0"/>
              <a:ea typeface="ＭＳ Ｐゴシック" charset="0"/>
            </a:endParaRPr>
          </a:p>
          <a:p>
            <a:pPr>
              <a:spcBef>
                <a:spcPct val="80000"/>
              </a:spcBef>
              <a:buFont typeface="Wingdings" charset="0"/>
              <a:buNone/>
            </a:pPr>
            <a:r>
              <a:rPr lang="en-US" sz="2200" dirty="0">
                <a:latin typeface="Tahoma" charset="0"/>
              </a:rPr>
              <a:t>1. </a:t>
            </a:r>
            <a:r>
              <a:rPr lang="en-US" sz="2200" b="1" dirty="0">
                <a:solidFill>
                  <a:srgbClr val="0000FF"/>
                </a:solidFill>
                <a:latin typeface="Tahoma" charset="0"/>
              </a:rPr>
              <a:t>Lie detector check</a:t>
            </a:r>
          </a:p>
          <a:p>
            <a:pPr lvl="1"/>
            <a:r>
              <a:rPr lang="en-US" sz="2200" dirty="0">
                <a:latin typeface="Tahoma" charset="0"/>
                <a:ea typeface="ＭＳ Ｐゴシック" charset="0"/>
              </a:rPr>
              <a:t>Goal: </a:t>
            </a:r>
            <a:r>
              <a:rPr lang="en-US" sz="2200" dirty="0" smtClean="0">
                <a:latin typeface="Tahoma" charset="0"/>
                <a:ea typeface="ＭＳ Ｐゴシック" charset="0"/>
              </a:rPr>
              <a:t>detect </a:t>
            </a:r>
            <a:r>
              <a:rPr lang="en-US" sz="2200" dirty="0">
                <a:latin typeface="Tahoma" charset="0"/>
                <a:ea typeface="ＭＳ Ｐゴシック" charset="0"/>
              </a:rPr>
              <a:t>stealth malware that hides processes </a:t>
            </a:r>
            <a:br>
              <a:rPr lang="en-US" sz="2200" dirty="0">
                <a:latin typeface="Tahoma" charset="0"/>
                <a:ea typeface="ＭＳ Ｐゴシック" charset="0"/>
              </a:rPr>
            </a:br>
            <a:r>
              <a:rPr lang="en-US" sz="2200" dirty="0">
                <a:latin typeface="Tahoma" charset="0"/>
                <a:ea typeface="ＭＳ Ｐゴシック" charset="0"/>
              </a:rPr>
              <a:t>and network activity</a:t>
            </a:r>
          </a:p>
          <a:p>
            <a:pPr lvl="1"/>
            <a:r>
              <a:rPr lang="en-US" sz="2200" dirty="0">
                <a:latin typeface="Tahoma" charset="0"/>
                <a:ea typeface="ＭＳ Ｐゴシック" charset="0"/>
              </a:rPr>
              <a:t>Method:</a:t>
            </a:r>
          </a:p>
          <a:p>
            <a:pPr lvl="2">
              <a:spcBef>
                <a:spcPct val="40000"/>
              </a:spcBef>
            </a:pPr>
            <a:r>
              <a:rPr lang="en-US" sz="2200" dirty="0">
                <a:latin typeface="Tahoma" charset="0"/>
                <a:ea typeface="ＭＳ Ｐゴシック" charset="0"/>
              </a:rPr>
              <a:t>  VMM lists processes running in </a:t>
            </a:r>
            <a:r>
              <a:rPr lang="en-US" sz="2200" dirty="0" err="1">
                <a:latin typeface="Tahoma" charset="0"/>
                <a:ea typeface="ＭＳ Ｐゴシック" charset="0"/>
              </a:rPr>
              <a:t>GuestOS</a:t>
            </a:r>
            <a:endParaRPr lang="en-US" sz="2200" dirty="0">
              <a:latin typeface="Tahoma" charset="0"/>
              <a:ea typeface="ＭＳ Ｐゴシック" charset="0"/>
            </a:endParaRPr>
          </a:p>
          <a:p>
            <a:pPr lvl="2">
              <a:spcBef>
                <a:spcPct val="40000"/>
              </a:spcBef>
            </a:pPr>
            <a:r>
              <a:rPr lang="en-US" sz="2200" dirty="0">
                <a:latin typeface="Tahoma" charset="0"/>
                <a:ea typeface="ＭＳ Ｐゴシック" charset="0"/>
              </a:rPr>
              <a:t>  VMM requests </a:t>
            </a:r>
            <a:r>
              <a:rPr lang="en-US" sz="2200" dirty="0" err="1">
                <a:latin typeface="Tahoma" charset="0"/>
                <a:ea typeface="ＭＳ Ｐゴシック" charset="0"/>
              </a:rPr>
              <a:t>GuestOS</a:t>
            </a:r>
            <a:r>
              <a:rPr lang="en-US" sz="2200" dirty="0">
                <a:latin typeface="Tahoma" charset="0"/>
                <a:ea typeface="ＭＳ Ｐゴシック" charset="0"/>
              </a:rPr>
              <a:t> to list processes (e.g</a:t>
            </a:r>
            <a:r>
              <a:rPr lang="en-US" sz="2200" dirty="0" smtClean="0">
                <a:latin typeface="Tahoma" charset="0"/>
                <a:ea typeface="ＭＳ Ｐゴシック" charset="0"/>
              </a:rPr>
              <a:t>., </a:t>
            </a:r>
            <a:r>
              <a:rPr lang="en-US" sz="2200" dirty="0" err="1">
                <a:latin typeface="Tahoma" charset="0"/>
                <a:ea typeface="ＭＳ Ｐゴシック" charset="0"/>
              </a:rPr>
              <a:t>ps</a:t>
            </a:r>
            <a:r>
              <a:rPr lang="en-US" sz="2200" dirty="0">
                <a:latin typeface="Tahoma" charset="0"/>
                <a:ea typeface="ＭＳ Ｐゴシック" charset="0"/>
              </a:rPr>
              <a:t>)</a:t>
            </a:r>
          </a:p>
          <a:p>
            <a:pPr lvl="2">
              <a:spcBef>
                <a:spcPct val="40000"/>
              </a:spcBef>
            </a:pPr>
            <a:r>
              <a:rPr lang="en-US" sz="2200" dirty="0">
                <a:latin typeface="Tahoma" charset="0"/>
                <a:ea typeface="ＭＳ Ｐゴシック" charset="0"/>
              </a:rPr>
              <a:t>  If </a:t>
            </a:r>
            <a:r>
              <a:rPr lang="en-US" sz="2200" dirty="0" smtClean="0">
                <a:latin typeface="Tahoma" charset="0"/>
                <a:ea typeface="ＭＳ Ｐゴシック" charset="0"/>
              </a:rPr>
              <a:t>mismatch:     </a:t>
            </a:r>
            <a:r>
              <a:rPr lang="en-US" sz="2200" dirty="0">
                <a:latin typeface="Tahoma" charset="0"/>
                <a:ea typeface="ＭＳ Ｐゴシック" charset="0"/>
              </a:rPr>
              <a:t>kill VM</a:t>
            </a:r>
          </a:p>
        </p:txBody>
      </p:sp>
    </p:spTree>
    <p:extLst>
      <p:ext uri="{BB962C8B-B14F-4D97-AF65-F5344CB8AC3E}">
        <p14:creationId xmlns:p14="http://schemas.microsoft.com/office/powerpoint/2010/main" val="3290626061"/>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128974"/>
            <a:ext cx="8229600" cy="988625"/>
          </a:xfrm>
        </p:spPr>
        <p:txBody>
          <a:bodyPr/>
          <a:lstStyle/>
          <a:p>
            <a:r>
              <a:rPr lang="en-US" sz="4400" dirty="0" smtClean="0">
                <a:latin typeface="Tahoma" charset="0"/>
              </a:rPr>
              <a:t>VMM: Example Checks</a:t>
            </a:r>
            <a:endParaRPr lang="en-US" sz="4400" dirty="0">
              <a:latin typeface="Tahoma" charset="0"/>
            </a:endParaRPr>
          </a:p>
        </p:txBody>
      </p:sp>
      <p:sp>
        <p:nvSpPr>
          <p:cNvPr id="116739" name="Rectangle 3" descr="Rectangle: Click to edit Master text styles&#10;Second level&#10;Third level&#10;Fourth level&#10;Fifth level"/>
          <p:cNvSpPr>
            <a:spLocks noGrp="1" noChangeArrowheads="1"/>
          </p:cNvSpPr>
          <p:nvPr>
            <p:ph type="body" idx="1"/>
          </p:nvPr>
        </p:nvSpPr>
        <p:spPr>
          <a:xfrm>
            <a:off x="304800" y="1295400"/>
            <a:ext cx="8153400" cy="5384800"/>
          </a:xfrm>
        </p:spPr>
        <p:txBody>
          <a:bodyPr>
            <a:noAutofit/>
          </a:bodyPr>
          <a:lstStyle/>
          <a:p>
            <a:pPr>
              <a:buFont typeface="Wingdings" charset="0"/>
              <a:buNone/>
            </a:pPr>
            <a:r>
              <a:rPr lang="en-US" sz="2200" dirty="0">
                <a:latin typeface="Tahoma" charset="0"/>
              </a:rPr>
              <a:t>2. </a:t>
            </a:r>
            <a:r>
              <a:rPr lang="en-US" sz="2200" b="1" dirty="0">
                <a:solidFill>
                  <a:srgbClr val="0000FF"/>
                </a:solidFill>
                <a:latin typeface="Tahoma" charset="0"/>
              </a:rPr>
              <a:t>Application code integrity detector</a:t>
            </a:r>
          </a:p>
          <a:p>
            <a:pPr lvl="1"/>
            <a:r>
              <a:rPr lang="en-US" sz="2200" dirty="0">
                <a:latin typeface="Tahoma" charset="0"/>
                <a:ea typeface="ＭＳ Ｐゴシック" charset="0"/>
              </a:rPr>
              <a:t>VMM computes hash of user </a:t>
            </a:r>
            <a:r>
              <a:rPr lang="en-US" sz="2200" dirty="0" smtClean="0">
                <a:latin typeface="Tahoma" charset="0"/>
                <a:ea typeface="ＭＳ Ｐゴシック" charset="0"/>
              </a:rPr>
              <a:t>app code </a:t>
            </a:r>
            <a:r>
              <a:rPr lang="en-US" sz="2200" dirty="0">
                <a:latin typeface="Tahoma" charset="0"/>
                <a:ea typeface="ＭＳ Ｐゴシック" charset="0"/>
              </a:rPr>
              <a:t>running in VM</a:t>
            </a:r>
          </a:p>
          <a:p>
            <a:pPr lvl="1"/>
            <a:r>
              <a:rPr lang="en-US" sz="2200" dirty="0">
                <a:latin typeface="Tahoma" charset="0"/>
                <a:ea typeface="ＭＳ Ｐゴシック" charset="0"/>
              </a:rPr>
              <a:t>Compare to whitelist of hashes</a:t>
            </a:r>
          </a:p>
          <a:p>
            <a:pPr lvl="2"/>
            <a:r>
              <a:rPr lang="en-US" sz="2200" dirty="0">
                <a:latin typeface="Tahoma" charset="0"/>
                <a:ea typeface="ＭＳ Ｐゴシック" charset="0"/>
              </a:rPr>
              <a:t>  Kills VM if unknown program appears</a:t>
            </a:r>
          </a:p>
          <a:p>
            <a:pPr>
              <a:spcBef>
                <a:spcPct val="100000"/>
              </a:spcBef>
              <a:buFont typeface="Wingdings" charset="0"/>
              <a:buNone/>
            </a:pPr>
            <a:r>
              <a:rPr lang="en-US" sz="2200" dirty="0">
                <a:latin typeface="Tahoma" charset="0"/>
              </a:rPr>
              <a:t>3. </a:t>
            </a:r>
            <a:r>
              <a:rPr lang="en-US" sz="2200" b="1" dirty="0">
                <a:solidFill>
                  <a:srgbClr val="0000FF"/>
                </a:solidFill>
                <a:latin typeface="Tahoma" charset="0"/>
              </a:rPr>
              <a:t>Ensure </a:t>
            </a:r>
            <a:r>
              <a:rPr lang="en-US" sz="2200" b="1" dirty="0" err="1">
                <a:solidFill>
                  <a:srgbClr val="0000FF"/>
                </a:solidFill>
                <a:latin typeface="Tahoma" charset="0"/>
              </a:rPr>
              <a:t>GuestOS</a:t>
            </a:r>
            <a:r>
              <a:rPr lang="en-US" sz="2200" b="1" dirty="0">
                <a:solidFill>
                  <a:srgbClr val="0000FF"/>
                </a:solidFill>
                <a:latin typeface="Tahoma" charset="0"/>
              </a:rPr>
              <a:t> kernel integrity</a:t>
            </a:r>
          </a:p>
          <a:p>
            <a:pPr lvl="1"/>
            <a:r>
              <a:rPr lang="en-US" sz="2200" dirty="0">
                <a:latin typeface="Tahoma" charset="0"/>
                <a:ea typeface="ＭＳ Ｐゴシック" charset="0"/>
              </a:rPr>
              <a:t>example: </a:t>
            </a:r>
            <a:r>
              <a:rPr lang="en-US" sz="2200" dirty="0" smtClean="0">
                <a:latin typeface="Tahoma" charset="0"/>
                <a:ea typeface="ＭＳ Ｐゴシック" charset="0"/>
              </a:rPr>
              <a:t>detect </a:t>
            </a:r>
            <a:r>
              <a:rPr lang="en-US" sz="2200" dirty="0">
                <a:latin typeface="Tahoma" charset="0"/>
                <a:ea typeface="ＭＳ Ｐゴシック" charset="0"/>
              </a:rPr>
              <a:t>changes to  </a:t>
            </a:r>
            <a:r>
              <a:rPr lang="en-US" sz="2200" dirty="0" err="1">
                <a:solidFill>
                  <a:schemeClr val="accent2"/>
                </a:solidFill>
                <a:latin typeface="Tahoma" charset="0"/>
                <a:ea typeface="ＭＳ Ｐゴシック" charset="0"/>
              </a:rPr>
              <a:t>sys_call_table</a:t>
            </a:r>
            <a:endParaRPr lang="en-US" sz="2200" dirty="0">
              <a:solidFill>
                <a:schemeClr val="accent2"/>
              </a:solidFill>
              <a:latin typeface="Tahoma" charset="0"/>
              <a:ea typeface="ＭＳ Ｐゴシック" charset="0"/>
            </a:endParaRPr>
          </a:p>
          <a:p>
            <a:pPr>
              <a:spcBef>
                <a:spcPct val="100000"/>
              </a:spcBef>
              <a:buFont typeface="Wingdings" charset="0"/>
              <a:buNone/>
            </a:pPr>
            <a:r>
              <a:rPr lang="en-US" sz="2200" dirty="0">
                <a:latin typeface="Tahoma" charset="0"/>
              </a:rPr>
              <a:t>4. </a:t>
            </a:r>
            <a:r>
              <a:rPr lang="en-US" sz="2200" b="1" dirty="0">
                <a:solidFill>
                  <a:srgbClr val="0000FF"/>
                </a:solidFill>
                <a:latin typeface="Tahoma" charset="0"/>
              </a:rPr>
              <a:t>Virus signature detector</a:t>
            </a:r>
          </a:p>
          <a:p>
            <a:pPr lvl="1"/>
            <a:r>
              <a:rPr lang="en-US" sz="2200" dirty="0">
                <a:latin typeface="Tahoma" charset="0"/>
                <a:ea typeface="ＭＳ Ｐゴシック" charset="0"/>
              </a:rPr>
              <a:t>Run virus signature detector on </a:t>
            </a:r>
            <a:r>
              <a:rPr lang="en-US" sz="2200" dirty="0" err="1">
                <a:latin typeface="Tahoma" charset="0"/>
                <a:ea typeface="ＭＳ Ｐゴシック" charset="0"/>
              </a:rPr>
              <a:t>GuestOS</a:t>
            </a:r>
            <a:r>
              <a:rPr lang="en-US" sz="2200" dirty="0">
                <a:latin typeface="Tahoma" charset="0"/>
                <a:ea typeface="ＭＳ Ｐゴシック" charset="0"/>
              </a:rPr>
              <a:t> </a:t>
            </a:r>
            <a:r>
              <a:rPr lang="en-US" sz="2200" dirty="0" smtClean="0">
                <a:latin typeface="Tahoma" charset="0"/>
                <a:ea typeface="ＭＳ Ｐゴシック" charset="0"/>
              </a:rPr>
              <a:t>memory</a:t>
            </a:r>
            <a:endParaRPr lang="en-US" sz="2200" dirty="0">
              <a:latin typeface="Tahoma" charset="0"/>
              <a:ea typeface="ＭＳ Ｐゴシック" charset="0"/>
            </a:endParaRPr>
          </a:p>
        </p:txBody>
      </p:sp>
    </p:spTree>
    <p:extLst>
      <p:ext uri="{BB962C8B-B14F-4D97-AF65-F5344CB8AC3E}">
        <p14:creationId xmlns:p14="http://schemas.microsoft.com/office/powerpoint/2010/main" val="2945314951"/>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Downsides to VMs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Maintenance can be tricky</a:t>
            </a:r>
          </a:p>
          <a:p>
            <a:pPr lvl="1"/>
            <a:r>
              <a:rPr lang="en-US" dirty="0" smtClean="0"/>
              <a:t>Patching requires maintenance of an entire OS</a:t>
            </a:r>
          </a:p>
          <a:p>
            <a:endParaRPr lang="en-US" dirty="0" smtClean="0"/>
          </a:p>
          <a:p>
            <a:r>
              <a:rPr lang="en-US" dirty="0" smtClean="0"/>
              <a:t>Sometimes isolation is too strong</a:t>
            </a:r>
          </a:p>
          <a:p>
            <a:pPr lvl="1"/>
            <a:r>
              <a:rPr lang="en-US" dirty="0" smtClean="0"/>
              <a:t>Cannot share information easily across VMs</a:t>
            </a:r>
          </a:p>
          <a:p>
            <a:pPr lvl="1"/>
            <a:r>
              <a:rPr lang="en-US" dirty="0" smtClean="0"/>
              <a:t>Opening up channels creates possibility for covert channels, other information flows</a:t>
            </a:r>
          </a:p>
          <a:p>
            <a:endParaRPr lang="en-US" dirty="0"/>
          </a:p>
          <a:p>
            <a:r>
              <a:rPr lang="en-US" dirty="0" smtClean="0"/>
              <a:t>Another approach: Sandboxing</a:t>
            </a:r>
            <a:br>
              <a:rPr lang="en-US" dirty="0" smtClean="0"/>
            </a:br>
            <a:r>
              <a:rPr lang="en-US" dirty="0" smtClean="0"/>
              <a:t>(Does not solve all of these issues.)</a:t>
            </a:r>
          </a:p>
          <a:p>
            <a:pPr lvl="1"/>
            <a:endParaRPr lang="en-US" dirty="0"/>
          </a:p>
        </p:txBody>
      </p:sp>
    </p:spTree>
    <p:extLst>
      <p:ext uri="{BB962C8B-B14F-4D97-AF65-F5344CB8AC3E}">
        <p14:creationId xmlns:p14="http://schemas.microsoft.com/office/powerpoint/2010/main" val="24335992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z="4400" dirty="0" smtClean="0">
                <a:latin typeface="Tahoma" charset="0"/>
              </a:rPr>
              <a:t>Subverting the VMM: </a:t>
            </a:r>
            <a:r>
              <a:rPr lang="en-US" sz="4400" dirty="0" err="1" smtClean="0">
                <a:latin typeface="Tahoma" charset="0"/>
              </a:rPr>
              <a:t>Subvirt</a:t>
            </a:r>
            <a:r>
              <a:rPr lang="en-US" sz="4400" dirty="0" smtClean="0">
                <a:latin typeface="Tahoma" charset="0"/>
              </a:rPr>
              <a:t>   </a:t>
            </a:r>
            <a:r>
              <a:rPr lang="en-US" sz="1800" dirty="0" smtClean="0">
                <a:latin typeface="Tahoma" charset="0"/>
              </a:rPr>
              <a:t>[King et al. 2006]</a:t>
            </a:r>
            <a:endParaRPr lang="en-US" sz="1800" dirty="0">
              <a:latin typeface="Tahoma" charset="0"/>
            </a:endParaRPr>
          </a:p>
        </p:txBody>
      </p:sp>
      <p:sp>
        <p:nvSpPr>
          <p:cNvPr id="50179" name="Rectangle 3" descr="Rectangle: Click to edit Master text styles&#10;Second level&#10;Third level&#10;Fourth level&#10;Fifth level"/>
          <p:cNvSpPr>
            <a:spLocks noGrp="1" noChangeArrowheads="1"/>
          </p:cNvSpPr>
          <p:nvPr>
            <p:ph type="body" idx="1"/>
          </p:nvPr>
        </p:nvSpPr>
        <p:spPr>
          <a:xfrm>
            <a:off x="457200" y="1371600"/>
            <a:ext cx="8382000" cy="5334000"/>
          </a:xfrm>
        </p:spPr>
        <p:txBody>
          <a:bodyPr>
            <a:normAutofit/>
          </a:bodyPr>
          <a:lstStyle/>
          <a:p>
            <a:pPr marL="0" indent="0">
              <a:buNone/>
            </a:pPr>
            <a:r>
              <a:rPr lang="en-US" sz="2200" dirty="0">
                <a:latin typeface="Tahoma" charset="0"/>
              </a:rPr>
              <a:t>Virus idea:</a:t>
            </a:r>
          </a:p>
          <a:p>
            <a:pPr lvl="1"/>
            <a:r>
              <a:rPr lang="en-US" sz="2200" dirty="0">
                <a:latin typeface="Tahoma" charset="0"/>
                <a:ea typeface="ＭＳ Ｐゴシック" charset="0"/>
              </a:rPr>
              <a:t>Once on </a:t>
            </a:r>
            <a:r>
              <a:rPr lang="en-US" sz="2200" dirty="0" smtClean="0">
                <a:latin typeface="Tahoma" charset="0"/>
                <a:ea typeface="ＭＳ Ｐゴシック" charset="0"/>
              </a:rPr>
              <a:t>victim </a:t>
            </a:r>
            <a:r>
              <a:rPr lang="en-US" sz="2200" dirty="0">
                <a:latin typeface="Tahoma" charset="0"/>
                <a:ea typeface="ＭＳ Ｐゴシック" charset="0"/>
              </a:rPr>
              <a:t>machine, install a malicious VMM</a:t>
            </a:r>
          </a:p>
          <a:p>
            <a:pPr lvl="1"/>
            <a:r>
              <a:rPr lang="en-US" sz="2200" dirty="0">
                <a:latin typeface="Tahoma" charset="0"/>
                <a:ea typeface="ＭＳ Ｐゴシック" charset="0"/>
              </a:rPr>
              <a:t>Virus hides in VMM</a:t>
            </a:r>
          </a:p>
          <a:p>
            <a:pPr lvl="1"/>
            <a:r>
              <a:rPr lang="en-US" sz="2200" dirty="0">
                <a:latin typeface="Tahoma" charset="0"/>
                <a:ea typeface="ＭＳ Ｐゴシック" charset="0"/>
              </a:rPr>
              <a:t>Invisible to virus detector running inside VM</a:t>
            </a:r>
          </a:p>
        </p:txBody>
      </p:sp>
      <p:sp>
        <p:nvSpPr>
          <p:cNvPr id="50180" name="Rectangle 4"/>
          <p:cNvSpPr>
            <a:spLocks noChangeArrowheads="1"/>
          </p:cNvSpPr>
          <p:nvPr/>
        </p:nvSpPr>
        <p:spPr bwMode="auto">
          <a:xfrm>
            <a:off x="990600" y="3632200"/>
            <a:ext cx="2133600" cy="2946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0181" name="Rectangle 5"/>
          <p:cNvSpPr>
            <a:spLocks noChangeArrowheads="1"/>
          </p:cNvSpPr>
          <p:nvPr/>
        </p:nvSpPr>
        <p:spPr bwMode="auto">
          <a:xfrm>
            <a:off x="990600" y="6197600"/>
            <a:ext cx="2133600" cy="3810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HW     </a:t>
            </a:r>
          </a:p>
        </p:txBody>
      </p:sp>
      <p:sp>
        <p:nvSpPr>
          <p:cNvPr id="50182" name="Rectangle 6"/>
          <p:cNvSpPr>
            <a:spLocks noChangeArrowheads="1"/>
          </p:cNvSpPr>
          <p:nvPr/>
        </p:nvSpPr>
        <p:spPr bwMode="auto">
          <a:xfrm>
            <a:off x="990600" y="5664200"/>
            <a:ext cx="21336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OS     </a:t>
            </a:r>
            <a:endParaRPr lang="en-US" sz="2400">
              <a:latin typeface="Times" charset="0"/>
              <a:sym typeface="Symbol" charset="0"/>
            </a:endParaRPr>
          </a:p>
        </p:txBody>
      </p:sp>
      <p:sp>
        <p:nvSpPr>
          <p:cNvPr id="50183" name="Text Box 7"/>
          <p:cNvSpPr txBox="1">
            <a:spLocks noChangeArrowheads="1"/>
          </p:cNvSpPr>
          <p:nvPr/>
        </p:nvSpPr>
        <p:spPr bwMode="auto">
          <a:xfrm>
            <a:off x="3959166" y="4445001"/>
            <a:ext cx="74148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4400">
                <a:latin typeface="Times" charset="0"/>
                <a:sym typeface="Symbol" charset="0"/>
              </a:rPr>
              <a:t></a:t>
            </a:r>
          </a:p>
        </p:txBody>
      </p:sp>
      <p:sp>
        <p:nvSpPr>
          <p:cNvPr id="50184" name="Rectangle 8"/>
          <p:cNvSpPr>
            <a:spLocks noChangeArrowheads="1"/>
          </p:cNvSpPr>
          <p:nvPr/>
        </p:nvSpPr>
        <p:spPr bwMode="auto">
          <a:xfrm>
            <a:off x="5791200" y="3632200"/>
            <a:ext cx="2133600" cy="2946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0185" name="Rectangle 9"/>
          <p:cNvSpPr>
            <a:spLocks noChangeArrowheads="1"/>
          </p:cNvSpPr>
          <p:nvPr/>
        </p:nvSpPr>
        <p:spPr bwMode="auto">
          <a:xfrm>
            <a:off x="5791200" y="6115050"/>
            <a:ext cx="2133600" cy="463551"/>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HW     </a:t>
            </a:r>
          </a:p>
        </p:txBody>
      </p:sp>
      <p:sp>
        <p:nvSpPr>
          <p:cNvPr id="50186" name="Rectangle 10"/>
          <p:cNvSpPr>
            <a:spLocks noChangeArrowheads="1"/>
          </p:cNvSpPr>
          <p:nvPr/>
        </p:nvSpPr>
        <p:spPr bwMode="auto">
          <a:xfrm>
            <a:off x="5791200" y="5207001"/>
            <a:ext cx="2133600" cy="463551"/>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OS     </a:t>
            </a:r>
            <a:endParaRPr lang="en-US" sz="2400">
              <a:latin typeface="Times" charset="0"/>
              <a:sym typeface="Symbol" charset="0"/>
            </a:endParaRPr>
          </a:p>
        </p:txBody>
      </p:sp>
      <p:sp>
        <p:nvSpPr>
          <p:cNvPr id="50187" name="Rectangle 11"/>
          <p:cNvSpPr>
            <a:spLocks noChangeArrowheads="1"/>
          </p:cNvSpPr>
          <p:nvPr/>
        </p:nvSpPr>
        <p:spPr bwMode="auto">
          <a:xfrm>
            <a:off x="5791200" y="5657850"/>
            <a:ext cx="2133600" cy="463551"/>
          </a:xfrm>
          <a:prstGeom prst="rect">
            <a:avLst/>
          </a:prstGeom>
          <a:solidFill>
            <a:schemeClr val="folHlink"/>
          </a:solidFill>
          <a:ln w="9525">
            <a:solidFill>
              <a:schemeClr val="tx1"/>
            </a:solidFill>
            <a:miter lim="800000"/>
            <a:headEnd/>
            <a:tailEnd/>
          </a:ln>
        </p:spPr>
        <p:txBody>
          <a:bodyPr wrap="none" anchor="ctr"/>
          <a:lstStyle/>
          <a:p>
            <a:pPr algn="ctr" eaLnBrk="0" hangingPunct="0"/>
            <a:r>
              <a:rPr lang="en-US" sz="2400">
                <a:latin typeface="Times" charset="0"/>
              </a:rPr>
              <a:t>VMM and virus</a:t>
            </a:r>
            <a:endParaRPr lang="en-US" sz="2400">
              <a:latin typeface="Times" charset="0"/>
              <a:sym typeface="Symbol" charset="0"/>
            </a:endParaRPr>
          </a:p>
        </p:txBody>
      </p:sp>
      <p:sp>
        <p:nvSpPr>
          <p:cNvPr id="50188" name="Rectangle 12"/>
          <p:cNvSpPr>
            <a:spLocks noChangeArrowheads="1"/>
          </p:cNvSpPr>
          <p:nvPr/>
        </p:nvSpPr>
        <p:spPr bwMode="auto">
          <a:xfrm>
            <a:off x="2362200" y="4241800"/>
            <a:ext cx="609600" cy="1803400"/>
          </a:xfrm>
          <a:prstGeom prst="rect">
            <a:avLst/>
          </a:prstGeom>
          <a:solidFill>
            <a:schemeClr val="accent2"/>
          </a:solidFill>
          <a:ln w="9525">
            <a:solidFill>
              <a:schemeClr val="tx1"/>
            </a:solidFill>
            <a:miter lim="800000"/>
            <a:headEnd/>
            <a:tailEnd/>
          </a:ln>
        </p:spPr>
        <p:txBody>
          <a:bodyPr vert="eaVert" wrap="none" anchor="ctr"/>
          <a:lstStyle/>
          <a:p>
            <a:pPr algn="ctr" eaLnBrk="0" hangingPunct="0">
              <a:lnSpc>
                <a:spcPct val="80000"/>
              </a:lnSpc>
            </a:pPr>
            <a:r>
              <a:rPr lang="en-US" sz="2400" dirty="0">
                <a:solidFill>
                  <a:schemeClr val="bg1"/>
                </a:solidFill>
                <a:latin typeface="Times" charset="0"/>
              </a:rPr>
              <a:t>a</a:t>
            </a:r>
            <a:r>
              <a:rPr lang="en-US" sz="2400" dirty="0" smtClean="0">
                <a:solidFill>
                  <a:schemeClr val="bg1"/>
                </a:solidFill>
                <a:latin typeface="Times" charset="0"/>
              </a:rPr>
              <a:t>nti</a:t>
            </a:r>
            <a:r>
              <a:rPr lang="en-US" sz="2400" dirty="0">
                <a:solidFill>
                  <a:schemeClr val="bg1"/>
                </a:solidFill>
                <a:latin typeface="Times" charset="0"/>
              </a:rPr>
              <a:t>-virus</a:t>
            </a:r>
          </a:p>
        </p:txBody>
      </p:sp>
      <p:sp>
        <p:nvSpPr>
          <p:cNvPr id="50189" name="Rectangle 13"/>
          <p:cNvSpPr>
            <a:spLocks noChangeArrowheads="1"/>
          </p:cNvSpPr>
          <p:nvPr/>
        </p:nvSpPr>
        <p:spPr bwMode="auto">
          <a:xfrm>
            <a:off x="7162800" y="3835400"/>
            <a:ext cx="609600" cy="1676400"/>
          </a:xfrm>
          <a:prstGeom prst="rect">
            <a:avLst/>
          </a:prstGeom>
          <a:solidFill>
            <a:schemeClr val="accent2"/>
          </a:solidFill>
          <a:ln w="9525">
            <a:solidFill>
              <a:schemeClr val="tx1"/>
            </a:solidFill>
            <a:miter lim="800000"/>
            <a:headEnd/>
            <a:tailEnd/>
          </a:ln>
        </p:spPr>
        <p:txBody>
          <a:bodyPr vert="eaVert" wrap="none" anchor="ctr"/>
          <a:lstStyle/>
          <a:p>
            <a:pPr algn="ctr" eaLnBrk="0" hangingPunct="0">
              <a:lnSpc>
                <a:spcPct val="80000"/>
              </a:lnSpc>
            </a:pPr>
            <a:r>
              <a:rPr lang="en-US" sz="2000" dirty="0">
                <a:solidFill>
                  <a:schemeClr val="bg1"/>
                </a:solidFill>
                <a:latin typeface="Times" charset="0"/>
              </a:rPr>
              <a:t>a</a:t>
            </a:r>
            <a:r>
              <a:rPr lang="en-US" sz="2000" dirty="0" smtClean="0">
                <a:solidFill>
                  <a:schemeClr val="bg1"/>
                </a:solidFill>
                <a:latin typeface="Times" charset="0"/>
              </a:rPr>
              <a:t>nti</a:t>
            </a:r>
            <a:r>
              <a:rPr lang="en-US" sz="2000" dirty="0">
                <a:solidFill>
                  <a:schemeClr val="bg1"/>
                </a:solidFill>
                <a:latin typeface="Times" charset="0"/>
              </a:rPr>
              <a:t>-virus</a:t>
            </a:r>
          </a:p>
        </p:txBody>
      </p:sp>
      <p:sp>
        <p:nvSpPr>
          <p:cNvPr id="50190" name="Rectangle 14"/>
          <p:cNvSpPr>
            <a:spLocks noChangeArrowheads="1"/>
          </p:cNvSpPr>
          <p:nvPr/>
        </p:nvSpPr>
        <p:spPr bwMode="auto">
          <a:xfrm>
            <a:off x="5791200" y="3632200"/>
            <a:ext cx="2133600" cy="20320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914506787"/>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VM-Based Malware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Virtual Machine-Based Rootkit (VMBR): </a:t>
            </a:r>
            <a:r>
              <a:rPr lang="en-US" dirty="0"/>
              <a:t>a virus that installs a malicious VMM (hypervisor) </a:t>
            </a:r>
            <a:endParaRPr lang="en-US" dirty="0" smtClean="0"/>
          </a:p>
          <a:p>
            <a:endParaRPr lang="en-US" dirty="0" smtClean="0"/>
          </a:p>
          <a:p>
            <a:r>
              <a:rPr lang="en-US" dirty="0" smtClean="0"/>
              <a:t>Microsoft </a:t>
            </a:r>
            <a:r>
              <a:rPr lang="en-US" dirty="0"/>
              <a:t>Security </a:t>
            </a:r>
            <a:r>
              <a:rPr lang="en-US" dirty="0" smtClean="0"/>
              <a:t>Bulletin</a:t>
            </a:r>
            <a:endParaRPr lang="en-US" dirty="0"/>
          </a:p>
          <a:p>
            <a:pPr lvl="1"/>
            <a:r>
              <a:rPr lang="en-US" dirty="0" smtClean="0"/>
              <a:t>Suggests </a:t>
            </a:r>
            <a:r>
              <a:rPr lang="en-US" dirty="0"/>
              <a:t>disabling hardware virtualization features by default for client-side systems </a:t>
            </a:r>
            <a:endParaRPr lang="en-US" dirty="0" smtClean="0"/>
          </a:p>
          <a:p>
            <a:endParaRPr lang="en-US" dirty="0" smtClean="0"/>
          </a:p>
          <a:p>
            <a:r>
              <a:rPr lang="en-US" dirty="0"/>
              <a:t>B</a:t>
            </a:r>
            <a:r>
              <a:rPr lang="en-US" dirty="0" smtClean="0"/>
              <a:t>ut </a:t>
            </a:r>
            <a:r>
              <a:rPr lang="en-US" dirty="0"/>
              <a:t>VMBRs are easy to defeat </a:t>
            </a:r>
          </a:p>
          <a:p>
            <a:pPr lvl="1"/>
            <a:r>
              <a:rPr lang="en-US" dirty="0" smtClean="0"/>
              <a:t>A </a:t>
            </a:r>
            <a:r>
              <a:rPr lang="en-US" dirty="0"/>
              <a:t>guest OS can detect that it is running on top of VMM</a:t>
            </a:r>
          </a:p>
        </p:txBody>
      </p:sp>
    </p:spTree>
    <p:extLst>
      <p:ext uri="{BB962C8B-B14F-4D97-AF65-F5344CB8AC3E}">
        <p14:creationId xmlns:p14="http://schemas.microsoft.com/office/powerpoint/2010/main" val="13492040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127000"/>
            <a:ext cx="8229600" cy="1143000"/>
          </a:xfrm>
        </p:spPr>
        <p:txBody>
          <a:bodyPr/>
          <a:lstStyle/>
          <a:p>
            <a:r>
              <a:rPr lang="en-US" sz="4400" dirty="0" smtClean="0">
                <a:latin typeface="Tahoma" charset="0"/>
              </a:rPr>
              <a:t>Problem: covert </a:t>
            </a:r>
            <a:r>
              <a:rPr lang="en-US" sz="4400" dirty="0">
                <a:latin typeface="Tahoma" charset="0"/>
              </a:rPr>
              <a:t>channels</a:t>
            </a:r>
          </a:p>
        </p:txBody>
      </p:sp>
      <p:sp>
        <p:nvSpPr>
          <p:cNvPr id="41987" name="Rectangle 3" descr="Rectangle: Click to edit Master text styles&#10;Second level&#10;Third level&#10;Fourth level&#10;Fifth level"/>
          <p:cNvSpPr>
            <a:spLocks noGrp="1" noChangeArrowheads="1"/>
          </p:cNvSpPr>
          <p:nvPr>
            <p:ph type="body" idx="1"/>
          </p:nvPr>
        </p:nvSpPr>
        <p:spPr>
          <a:xfrm>
            <a:off x="304800" y="990600"/>
            <a:ext cx="8686800" cy="5334000"/>
          </a:xfrm>
        </p:spPr>
        <p:txBody>
          <a:bodyPr>
            <a:normAutofit/>
          </a:bodyPr>
          <a:lstStyle/>
          <a:p>
            <a:r>
              <a:rPr lang="en-US" sz="2400" b="1" dirty="0">
                <a:latin typeface="Tahoma" charset="0"/>
              </a:rPr>
              <a:t>Covert channel</a:t>
            </a:r>
            <a:r>
              <a:rPr lang="en-US" sz="2400" dirty="0">
                <a:latin typeface="Tahoma" charset="0"/>
              </a:rPr>
              <a:t>: </a:t>
            </a:r>
            <a:r>
              <a:rPr lang="en-US" sz="2400" dirty="0" smtClean="0">
                <a:latin typeface="Tahoma" charset="0"/>
              </a:rPr>
              <a:t>unintended </a:t>
            </a:r>
            <a:r>
              <a:rPr lang="en-US" sz="2400" dirty="0">
                <a:latin typeface="Tahoma" charset="0"/>
              </a:rPr>
              <a:t>communication channel between isolated components</a:t>
            </a:r>
          </a:p>
          <a:p>
            <a:pPr lvl="1"/>
            <a:r>
              <a:rPr lang="en-US" sz="2400" dirty="0">
                <a:latin typeface="Tahoma" charset="0"/>
                <a:ea typeface="ＭＳ Ｐゴシック" charset="0"/>
              </a:rPr>
              <a:t>Can be used to leak classified data from secure component to public component</a:t>
            </a:r>
          </a:p>
        </p:txBody>
      </p:sp>
      <p:sp>
        <p:nvSpPr>
          <p:cNvPr id="41988" name="Rectangle 4"/>
          <p:cNvSpPr>
            <a:spLocks noChangeArrowheads="1"/>
          </p:cNvSpPr>
          <p:nvPr/>
        </p:nvSpPr>
        <p:spPr bwMode="auto">
          <a:xfrm>
            <a:off x="609600" y="3429000"/>
            <a:ext cx="7162800" cy="2895600"/>
          </a:xfrm>
          <a:prstGeom prst="rect">
            <a:avLst/>
          </a:prstGeom>
          <a:solidFill>
            <a:schemeClr val="accent1"/>
          </a:solidFill>
          <a:ln w="57150">
            <a:solidFill>
              <a:schemeClr val="tx1"/>
            </a:solidFill>
            <a:miter lim="800000"/>
            <a:headEnd/>
            <a:tailEnd type="none" w="lg" len="med"/>
          </a:ln>
        </p:spPr>
        <p:txBody>
          <a:bodyPr wrap="none" anchor="ctr"/>
          <a:lstStyle/>
          <a:p>
            <a:endParaRPr lang="en-US"/>
          </a:p>
        </p:txBody>
      </p:sp>
      <p:sp>
        <p:nvSpPr>
          <p:cNvPr id="41989" name="Rectangle 15"/>
          <p:cNvSpPr>
            <a:spLocks noChangeArrowheads="1"/>
          </p:cNvSpPr>
          <p:nvPr/>
        </p:nvSpPr>
        <p:spPr bwMode="auto">
          <a:xfrm>
            <a:off x="3429000" y="3429000"/>
            <a:ext cx="1524000" cy="2362200"/>
          </a:xfrm>
          <a:prstGeom prst="rect">
            <a:avLst/>
          </a:prstGeom>
          <a:solidFill>
            <a:schemeClr val="bg1"/>
          </a:solidFill>
          <a:ln w="12700">
            <a:solidFill>
              <a:schemeClr val="tx1"/>
            </a:solidFill>
            <a:miter lim="800000"/>
            <a:headEnd/>
            <a:tailEnd type="none" w="lg" len="med"/>
          </a:ln>
        </p:spPr>
        <p:txBody>
          <a:bodyPr wrap="none" anchor="ctr"/>
          <a:lstStyle/>
          <a:p>
            <a:endParaRPr lang="en-US"/>
          </a:p>
        </p:txBody>
      </p:sp>
      <p:sp>
        <p:nvSpPr>
          <p:cNvPr id="41990" name="Rectangle 6"/>
          <p:cNvSpPr>
            <a:spLocks noChangeArrowheads="1"/>
          </p:cNvSpPr>
          <p:nvPr/>
        </p:nvSpPr>
        <p:spPr bwMode="auto">
          <a:xfrm>
            <a:off x="609600" y="3429000"/>
            <a:ext cx="2819400" cy="2362200"/>
          </a:xfrm>
          <a:prstGeom prst="rect">
            <a:avLst/>
          </a:prstGeom>
          <a:solidFill>
            <a:schemeClr val="accent1"/>
          </a:solidFill>
          <a:ln w="76200">
            <a:solidFill>
              <a:schemeClr val="tx1"/>
            </a:solidFill>
            <a:miter lim="800000"/>
            <a:headEnd/>
            <a:tailEnd type="none" w="lg" len="med"/>
          </a:ln>
        </p:spPr>
        <p:txBody>
          <a:bodyPr wrap="none"/>
          <a:lstStyle/>
          <a:p>
            <a:pPr algn="ctr"/>
            <a:r>
              <a:rPr lang="en-US" sz="2400" b="1">
                <a:solidFill>
                  <a:schemeClr val="tx2"/>
                </a:solidFill>
              </a:rPr>
              <a:t>Classified VM</a:t>
            </a:r>
          </a:p>
        </p:txBody>
      </p:sp>
      <p:sp>
        <p:nvSpPr>
          <p:cNvPr id="41991" name="Rectangle 7"/>
          <p:cNvSpPr>
            <a:spLocks noChangeArrowheads="1"/>
          </p:cNvSpPr>
          <p:nvPr/>
        </p:nvSpPr>
        <p:spPr bwMode="auto">
          <a:xfrm>
            <a:off x="4953000" y="3429000"/>
            <a:ext cx="2819400" cy="2362200"/>
          </a:xfrm>
          <a:prstGeom prst="rect">
            <a:avLst/>
          </a:prstGeom>
          <a:solidFill>
            <a:schemeClr val="accent1"/>
          </a:solidFill>
          <a:ln w="76200">
            <a:solidFill>
              <a:schemeClr val="tx1"/>
            </a:solidFill>
            <a:miter lim="800000"/>
            <a:headEnd/>
            <a:tailEnd type="none" w="lg" len="med"/>
          </a:ln>
        </p:spPr>
        <p:txBody>
          <a:bodyPr wrap="none"/>
          <a:lstStyle/>
          <a:p>
            <a:pPr algn="ctr"/>
            <a:r>
              <a:rPr lang="en-US" sz="2400" b="1">
                <a:solidFill>
                  <a:schemeClr val="tx2"/>
                </a:solidFill>
              </a:rPr>
              <a:t>Public VM</a:t>
            </a:r>
          </a:p>
        </p:txBody>
      </p:sp>
      <p:sp>
        <p:nvSpPr>
          <p:cNvPr id="41992" name="Rectangle 8"/>
          <p:cNvSpPr>
            <a:spLocks noChangeArrowheads="1"/>
          </p:cNvSpPr>
          <p:nvPr/>
        </p:nvSpPr>
        <p:spPr bwMode="auto">
          <a:xfrm>
            <a:off x="990600" y="4191000"/>
            <a:ext cx="762000" cy="838200"/>
          </a:xfrm>
          <a:prstGeom prst="rect">
            <a:avLst/>
          </a:prstGeom>
          <a:solidFill>
            <a:srgbClr val="9999FF"/>
          </a:solidFill>
          <a:ln w="12700">
            <a:solidFill>
              <a:schemeClr val="tx1"/>
            </a:solidFill>
            <a:miter lim="800000"/>
            <a:headEnd/>
            <a:tailEnd type="none" w="lg" len="med"/>
          </a:ln>
        </p:spPr>
        <p:txBody>
          <a:bodyPr wrap="none" anchor="ctr"/>
          <a:lstStyle/>
          <a:p>
            <a:pPr algn="ctr"/>
            <a:r>
              <a:rPr lang="en-US"/>
              <a:t>secret</a:t>
            </a:r>
          </a:p>
          <a:p>
            <a:pPr algn="ctr"/>
            <a:r>
              <a:rPr lang="en-US"/>
              <a:t>doc</a:t>
            </a:r>
          </a:p>
        </p:txBody>
      </p:sp>
      <p:grpSp>
        <p:nvGrpSpPr>
          <p:cNvPr id="2" name="Group 18"/>
          <p:cNvGrpSpPr>
            <a:grpSpLocks/>
          </p:cNvGrpSpPr>
          <p:nvPr/>
        </p:nvGrpSpPr>
        <p:grpSpPr bwMode="auto">
          <a:xfrm>
            <a:off x="1752600" y="4191000"/>
            <a:ext cx="1219200" cy="1371600"/>
            <a:chOff x="1104" y="2592"/>
            <a:chExt cx="768" cy="864"/>
          </a:xfrm>
        </p:grpSpPr>
        <p:sp>
          <p:nvSpPr>
            <p:cNvPr id="42000" name="Oval 9"/>
            <p:cNvSpPr>
              <a:spLocks noChangeArrowheads="1"/>
            </p:cNvSpPr>
            <p:nvPr/>
          </p:nvSpPr>
          <p:spPr bwMode="auto">
            <a:xfrm>
              <a:off x="1440" y="2592"/>
              <a:ext cx="432" cy="864"/>
            </a:xfrm>
            <a:prstGeom prst="ellipse">
              <a:avLst/>
            </a:prstGeom>
            <a:solidFill>
              <a:srgbClr val="CC3300"/>
            </a:solidFill>
            <a:ln w="12700">
              <a:solidFill>
                <a:schemeClr val="tx1"/>
              </a:solidFill>
              <a:round/>
              <a:headEnd/>
              <a:tailEnd type="none" w="lg" len="med"/>
            </a:ln>
          </p:spPr>
          <p:txBody>
            <a:bodyPr vert="eaVert" wrap="none" anchor="ctr"/>
            <a:lstStyle/>
            <a:p>
              <a:pPr algn="ctr"/>
              <a:r>
                <a:rPr lang="en-US" sz="2200" dirty="0">
                  <a:solidFill>
                    <a:schemeClr val="bg1"/>
                  </a:solidFill>
                </a:rPr>
                <a:t>malware</a:t>
              </a:r>
            </a:p>
          </p:txBody>
        </p:sp>
        <p:sp>
          <p:nvSpPr>
            <p:cNvPr id="42001" name="Line 10"/>
            <p:cNvSpPr>
              <a:spLocks noChangeShapeType="1"/>
            </p:cNvSpPr>
            <p:nvPr/>
          </p:nvSpPr>
          <p:spPr bwMode="auto">
            <a:xfrm>
              <a:off x="1104" y="2976"/>
              <a:ext cx="336" cy="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grpSp>
      <p:sp>
        <p:nvSpPr>
          <p:cNvPr id="41994" name="Oval 12"/>
          <p:cNvSpPr>
            <a:spLocks noChangeArrowheads="1"/>
          </p:cNvSpPr>
          <p:nvPr/>
        </p:nvSpPr>
        <p:spPr bwMode="auto">
          <a:xfrm rot="-5400000">
            <a:off x="6134100" y="4114800"/>
            <a:ext cx="685800" cy="1371600"/>
          </a:xfrm>
          <a:prstGeom prst="ellipse">
            <a:avLst/>
          </a:prstGeom>
          <a:solidFill>
            <a:srgbClr val="CC3300"/>
          </a:solidFill>
          <a:ln w="12700">
            <a:solidFill>
              <a:schemeClr val="tx1"/>
            </a:solidFill>
            <a:round/>
            <a:headEnd/>
            <a:tailEnd type="none" w="lg" len="med"/>
          </a:ln>
        </p:spPr>
        <p:txBody>
          <a:bodyPr vert="eaVert" wrap="none" anchor="ctr"/>
          <a:lstStyle/>
          <a:p>
            <a:pPr algn="ctr"/>
            <a:r>
              <a:rPr lang="en-US" sz="2400">
                <a:solidFill>
                  <a:schemeClr val="bg1"/>
                </a:solidFill>
              </a:rPr>
              <a:t>listener</a:t>
            </a:r>
          </a:p>
        </p:txBody>
      </p:sp>
      <p:sp>
        <p:nvSpPr>
          <p:cNvPr id="41998" name="Line 11"/>
          <p:cNvSpPr>
            <a:spLocks noChangeShapeType="1"/>
          </p:cNvSpPr>
          <p:nvPr/>
        </p:nvSpPr>
        <p:spPr bwMode="auto">
          <a:xfrm>
            <a:off x="2971800" y="4677692"/>
            <a:ext cx="2895600" cy="0"/>
          </a:xfrm>
          <a:prstGeom prst="line">
            <a:avLst/>
          </a:prstGeom>
          <a:noFill/>
          <a:ln w="57150">
            <a:solidFill>
              <a:schemeClr val="tx1"/>
            </a:solidFill>
            <a:prstDash val="sysDot"/>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41999" name="Text Box 14"/>
          <p:cNvSpPr txBox="1">
            <a:spLocks noChangeArrowheads="1"/>
          </p:cNvSpPr>
          <p:nvPr/>
        </p:nvSpPr>
        <p:spPr bwMode="auto">
          <a:xfrm>
            <a:off x="3484563" y="4208208"/>
            <a:ext cx="13985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eaLnBrk="1" hangingPunct="1"/>
            <a:r>
              <a:rPr lang="en-US" sz="2400" b="1" dirty="0">
                <a:solidFill>
                  <a:schemeClr val="tx2"/>
                </a:solidFill>
              </a:rPr>
              <a:t>covert</a:t>
            </a:r>
          </a:p>
          <a:p>
            <a:pPr algn="ctr" eaLnBrk="1" hangingPunct="1"/>
            <a:r>
              <a:rPr lang="en-US" sz="2400" b="1" dirty="0">
                <a:solidFill>
                  <a:schemeClr val="tx2"/>
                </a:solidFill>
              </a:rPr>
              <a:t>channel</a:t>
            </a:r>
          </a:p>
        </p:txBody>
      </p:sp>
      <p:sp>
        <p:nvSpPr>
          <p:cNvPr id="41996" name="Rectangle 5"/>
          <p:cNvSpPr>
            <a:spLocks noChangeArrowheads="1"/>
          </p:cNvSpPr>
          <p:nvPr/>
        </p:nvSpPr>
        <p:spPr bwMode="auto">
          <a:xfrm>
            <a:off x="609600" y="5791200"/>
            <a:ext cx="7162800" cy="533400"/>
          </a:xfrm>
          <a:prstGeom prst="rect">
            <a:avLst/>
          </a:prstGeom>
          <a:solidFill>
            <a:schemeClr val="accent1"/>
          </a:solidFill>
          <a:ln w="38100">
            <a:solidFill>
              <a:schemeClr val="tx1"/>
            </a:solidFill>
            <a:miter lim="800000"/>
            <a:headEnd/>
            <a:tailEnd type="none" w="lg" len="med"/>
          </a:ln>
        </p:spPr>
        <p:txBody>
          <a:bodyPr wrap="none" anchor="ctr"/>
          <a:lstStyle/>
          <a:p>
            <a:pPr algn="ctr"/>
            <a:r>
              <a:rPr lang="en-US" sz="2400" b="1"/>
              <a:t>VMM</a:t>
            </a:r>
          </a:p>
        </p:txBody>
      </p:sp>
      <p:sp>
        <p:nvSpPr>
          <p:cNvPr id="151565" name="Line 13"/>
          <p:cNvSpPr>
            <a:spLocks noChangeShapeType="1"/>
          </p:cNvSpPr>
          <p:nvPr/>
        </p:nvSpPr>
        <p:spPr bwMode="auto">
          <a:xfrm>
            <a:off x="7162800" y="4800600"/>
            <a:ext cx="1219200" cy="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1598169960"/>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Security</a:t>
            </a:r>
            <a:endParaRPr lang="en-US" dirty="0"/>
          </a:p>
        </p:txBody>
      </p:sp>
      <p:sp>
        <p:nvSpPr>
          <p:cNvPr id="3" name="Content Placeholder 2"/>
          <p:cNvSpPr>
            <a:spLocks noGrp="1"/>
          </p:cNvSpPr>
          <p:nvPr>
            <p:ph idx="1"/>
          </p:nvPr>
        </p:nvSpPr>
        <p:spPr/>
        <p:txBody>
          <a:bodyPr/>
          <a:lstStyle/>
          <a:p>
            <a:r>
              <a:rPr lang="en-US" dirty="0" smtClean="0"/>
              <a:t>Availability</a:t>
            </a:r>
          </a:p>
          <a:p>
            <a:pPr lvl="1"/>
            <a:r>
              <a:rPr lang="en-US" dirty="0" smtClean="0"/>
              <a:t>Bandwidth, storage redundancy, backups	</a:t>
            </a:r>
          </a:p>
          <a:p>
            <a:pPr lvl="1"/>
            <a:r>
              <a:rPr lang="en-US" dirty="0" smtClean="0"/>
              <a:t>Diversity (?)</a:t>
            </a:r>
            <a:endParaRPr lang="en-US" dirty="0"/>
          </a:p>
          <a:p>
            <a:endParaRPr lang="en-US" dirty="0" smtClean="0"/>
          </a:p>
          <a:p>
            <a:r>
              <a:rPr lang="en-US" dirty="0" smtClean="0"/>
              <a:t>Integrity</a:t>
            </a:r>
            <a:endParaRPr lang="en-US" dirty="0"/>
          </a:p>
          <a:p>
            <a:r>
              <a:rPr lang="en-US" dirty="0" smtClean="0"/>
              <a:t>Confidentiality</a:t>
            </a:r>
          </a:p>
          <a:p>
            <a:pPr lvl="1"/>
            <a:r>
              <a:rPr lang="en-US" dirty="0" smtClean="0"/>
              <a:t>Harder to assess (</a:t>
            </a:r>
            <a:r>
              <a:rPr lang="en-US" dirty="0" err="1" smtClean="0"/>
              <a:t>Bellovin</a:t>
            </a:r>
            <a:r>
              <a:rPr lang="en-US" dirty="0" smtClean="0"/>
              <a:t> discusses)</a:t>
            </a:r>
          </a:p>
          <a:p>
            <a:pPr lvl="1"/>
            <a:r>
              <a:rPr lang="en-US" dirty="0" smtClean="0"/>
              <a:t>“Subpoena attacks”</a:t>
            </a:r>
            <a:endParaRPr lang="en-US" dirty="0"/>
          </a:p>
        </p:txBody>
      </p:sp>
    </p:spTree>
    <p:extLst>
      <p:ext uri="{BB962C8B-B14F-4D97-AF65-F5344CB8AC3E}">
        <p14:creationId xmlns:p14="http://schemas.microsoft.com/office/powerpoint/2010/main" val="39590422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Security: Infrastructure</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Windows or Linux?</a:t>
            </a:r>
          </a:p>
          <a:p>
            <a:r>
              <a:rPr lang="en-US" dirty="0" smtClean="0"/>
              <a:t>How is virtualization implemented?</a:t>
            </a:r>
          </a:p>
          <a:p>
            <a:r>
              <a:rPr lang="en-US" dirty="0" smtClean="0"/>
              <a:t>Where are files stored?</a:t>
            </a:r>
          </a:p>
          <a:p>
            <a:r>
              <a:rPr lang="en-US" dirty="0" smtClean="0"/>
              <a:t>How is the network partitioned?</a:t>
            </a:r>
          </a:p>
          <a:p>
            <a:r>
              <a:rPr lang="en-US" dirty="0" smtClean="0"/>
              <a:t>Who has physical access to the data center?</a:t>
            </a:r>
          </a:p>
        </p:txBody>
      </p:sp>
    </p:spTree>
    <p:extLst>
      <p:ext uri="{BB962C8B-B14F-4D97-AF65-F5344CB8AC3E}">
        <p14:creationId xmlns:p14="http://schemas.microsoft.com/office/powerpoint/2010/main" val="12335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a Security Policy Necessary </a:t>
            </a:r>
            <a:endParaRPr lang="en-US" dirty="0"/>
          </a:p>
        </p:txBody>
      </p:sp>
      <p:pic>
        <p:nvPicPr>
          <p:cNvPr id="5" name="Content Placeholder 4" descr="h3_4.jpg"/>
          <p:cNvPicPr>
            <a:picLocks noGrp="1" noChangeAspect="1"/>
          </p:cNvPicPr>
          <p:nvPr>
            <p:ph idx="1"/>
          </p:nvPr>
        </p:nvPicPr>
        <p:blipFill>
          <a:blip r:embed="rId2">
            <a:extLst>
              <a:ext uri="{28A0092B-C50C-407E-A947-70E740481C1C}">
                <a14:useLocalDpi xmlns:a14="http://schemas.microsoft.com/office/drawing/2010/main" val="0"/>
              </a:ext>
            </a:extLst>
          </a:blip>
          <a:srcRect l="-28248" r="-28248"/>
          <a:stretch>
            <a:fillRect/>
          </a:stretch>
        </p:blipFill>
        <p:spPr>
          <a:xfrm>
            <a:off x="6765640" y="5244234"/>
            <a:ext cx="2934324" cy="1613765"/>
          </a:xfrm>
        </p:spPr>
      </p:pic>
      <p:sp>
        <p:nvSpPr>
          <p:cNvPr id="6" name="TextBox 5"/>
          <p:cNvSpPr txBox="1"/>
          <p:nvPr/>
        </p:nvSpPr>
        <p:spPr>
          <a:xfrm>
            <a:off x="457200" y="1417638"/>
            <a:ext cx="8229600" cy="4278094"/>
          </a:xfrm>
          <a:prstGeom prst="rect">
            <a:avLst/>
          </a:prstGeom>
          <a:noFill/>
        </p:spPr>
        <p:txBody>
          <a:bodyPr wrap="square" rtlCol="0">
            <a:spAutoFit/>
          </a:bodyPr>
          <a:lstStyle/>
          <a:p>
            <a:pPr marL="285750" indent="-285750">
              <a:buFont typeface="Arial"/>
              <a:buChar char="•"/>
            </a:pPr>
            <a:r>
              <a:rPr lang="en-US" sz="2800" dirty="0" smtClean="0"/>
              <a:t>Bucket Theory: A bucket can only fill with the volume of water the shortest plank allows</a:t>
            </a:r>
            <a:r>
              <a:rPr lang="en-US" sz="2800" dirty="0" smtClean="0"/>
              <a:t>.</a:t>
            </a:r>
            <a:endParaRPr lang="en-US" sz="2800" dirty="0" smtClean="0"/>
          </a:p>
          <a:p>
            <a:pPr marL="285750" indent="-285750">
              <a:buFont typeface="Arial"/>
              <a:buChar char="•"/>
            </a:pPr>
            <a:r>
              <a:rPr lang="en-US" sz="2800" dirty="0"/>
              <a:t>I</a:t>
            </a:r>
            <a:r>
              <a:rPr lang="en-US" sz="2800" dirty="0" smtClean="0"/>
              <a:t>deally, we want to make everything perfect without considering the </a:t>
            </a:r>
            <a:r>
              <a:rPr lang="en-US" sz="2800" dirty="0" smtClean="0"/>
              <a:t>budget.</a:t>
            </a:r>
            <a:br>
              <a:rPr lang="en-US" sz="2800" dirty="0" smtClean="0"/>
            </a:br>
            <a:endParaRPr lang="en-US" sz="2800" dirty="0" smtClean="0"/>
          </a:p>
          <a:p>
            <a:pPr marL="285750" indent="-285750">
              <a:buFont typeface="Arial"/>
              <a:buChar char="•"/>
            </a:pPr>
            <a:r>
              <a:rPr lang="en-US" sz="2800" dirty="0" smtClean="0"/>
              <a:t>But, </a:t>
            </a:r>
            <a:r>
              <a:rPr lang="en-US" sz="2800" dirty="0" smtClean="0"/>
              <a:t>in reality…</a:t>
            </a:r>
          </a:p>
          <a:p>
            <a:pPr marL="742950" lvl="1" indent="-285750">
              <a:buFont typeface="Arial"/>
              <a:buChar char="•"/>
            </a:pPr>
            <a:r>
              <a:rPr lang="en-US" sz="2800" dirty="0" smtClean="0"/>
              <a:t>How to balance the planks</a:t>
            </a:r>
          </a:p>
          <a:p>
            <a:pPr marL="742950" lvl="1" indent="-285750">
              <a:buFont typeface="Arial"/>
              <a:buChar char="•"/>
            </a:pPr>
            <a:r>
              <a:rPr lang="en-US" sz="2800" dirty="0" smtClean="0"/>
              <a:t>How to prioritize the limited resources</a:t>
            </a:r>
          </a:p>
          <a:p>
            <a:pPr marL="742950" lvl="1" indent="-285750">
              <a:buFont typeface="Arial"/>
              <a:buChar char="•"/>
            </a:pPr>
            <a:r>
              <a:rPr lang="en-US" sz="2800" dirty="0" smtClean="0"/>
              <a:t>How to maximize the gaining (benefit - cost)</a:t>
            </a:r>
          </a:p>
          <a:p>
            <a:pPr marL="285750" indent="-285750">
              <a:buFont typeface="Arial"/>
              <a:buChar char="•"/>
            </a:pPr>
            <a:endParaRPr lang="en-US" sz="2000" dirty="0"/>
          </a:p>
        </p:txBody>
      </p:sp>
    </p:spTree>
    <p:extLst>
      <p:ext uri="{BB962C8B-B14F-4D97-AF65-F5344CB8AC3E}">
        <p14:creationId xmlns:p14="http://schemas.microsoft.com/office/powerpoint/2010/main" val="3646379239"/>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Security: Maintenance</a:t>
            </a:r>
            <a:endParaRPr lang="en-US" dirty="0"/>
          </a:p>
        </p:txBody>
      </p:sp>
      <p:sp>
        <p:nvSpPr>
          <p:cNvPr id="3" name="Content Placeholder 2"/>
          <p:cNvSpPr>
            <a:spLocks noGrp="1"/>
          </p:cNvSpPr>
          <p:nvPr>
            <p:ph idx="1"/>
          </p:nvPr>
        </p:nvSpPr>
        <p:spPr>
          <a:xfrm>
            <a:off x="268738" y="1821438"/>
            <a:ext cx="5474929" cy="4525963"/>
          </a:xfrm>
        </p:spPr>
        <p:txBody>
          <a:bodyPr/>
          <a:lstStyle/>
          <a:p>
            <a:r>
              <a:rPr lang="en-US" dirty="0" smtClean="0"/>
              <a:t>How are resources provisioned (and enforced)?</a:t>
            </a:r>
          </a:p>
          <a:p>
            <a:r>
              <a:rPr lang="en-US" dirty="0" smtClean="0"/>
              <a:t>Who is maintaining the OS?</a:t>
            </a:r>
          </a:p>
          <a:p>
            <a:r>
              <a:rPr lang="en-US" dirty="0" smtClean="0"/>
              <a:t>Storage (networked file systems, naming…)</a:t>
            </a:r>
          </a:p>
          <a:p>
            <a:r>
              <a:rPr lang="en-US" dirty="0" smtClean="0"/>
              <a:t>Single bug or vulnerability can cause widespread outages or breaches</a:t>
            </a:r>
          </a:p>
          <a:p>
            <a:endParaRPr lang="en-US" dirty="0"/>
          </a:p>
        </p:txBody>
      </p:sp>
      <p:pic>
        <p:nvPicPr>
          <p:cNvPr id="4" name="Picture 3"/>
          <p:cNvPicPr>
            <a:picLocks noChangeAspect="1"/>
          </p:cNvPicPr>
          <p:nvPr/>
        </p:nvPicPr>
        <p:blipFill>
          <a:blip r:embed="rId2"/>
          <a:stretch>
            <a:fillRect/>
          </a:stretch>
        </p:blipFill>
        <p:spPr>
          <a:xfrm>
            <a:off x="4965290" y="1256910"/>
            <a:ext cx="4072194" cy="1117990"/>
          </a:xfrm>
          <a:prstGeom prst="rect">
            <a:avLst/>
          </a:prstGeom>
        </p:spPr>
      </p:pic>
      <p:sp>
        <p:nvSpPr>
          <p:cNvPr id="5" name="TextBox 4"/>
          <p:cNvSpPr txBox="1"/>
          <p:nvPr/>
        </p:nvSpPr>
        <p:spPr>
          <a:xfrm>
            <a:off x="5645355" y="3580581"/>
            <a:ext cx="3236451" cy="830997"/>
          </a:xfrm>
          <a:prstGeom prst="rect">
            <a:avLst/>
          </a:prstGeom>
          <a:solidFill>
            <a:srgbClr val="BFBFBF"/>
          </a:solidFill>
        </p:spPr>
        <p:txBody>
          <a:bodyPr wrap="square" rtlCol="0">
            <a:spAutoFit/>
          </a:bodyPr>
          <a:lstStyle/>
          <a:p>
            <a:pPr algn="ctr"/>
            <a:r>
              <a:rPr lang="en-US" sz="2400" dirty="0" smtClean="0"/>
              <a:t>Getting Access Control Lists (ACLs) right is hard!</a:t>
            </a:r>
            <a:endParaRPr lang="en-US" sz="2400" dirty="0"/>
          </a:p>
        </p:txBody>
      </p:sp>
    </p:spTree>
    <p:extLst>
      <p:ext uri="{BB962C8B-B14F-4D97-AF65-F5344CB8AC3E}">
        <p14:creationId xmlns:p14="http://schemas.microsoft.com/office/powerpoint/2010/main" val="591168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smtClean="0"/>
              <a:t>Control (Review)</a:t>
            </a:r>
            <a:endParaRPr lang="en-US" dirty="0"/>
          </a:p>
        </p:txBody>
      </p:sp>
      <p:sp>
        <p:nvSpPr>
          <p:cNvPr id="3" name="Content Placeholder 2"/>
          <p:cNvSpPr>
            <a:spLocks noGrp="1"/>
          </p:cNvSpPr>
          <p:nvPr>
            <p:ph idx="1"/>
          </p:nvPr>
        </p:nvSpPr>
        <p:spPr/>
        <p:txBody>
          <a:bodyPr>
            <a:normAutofit/>
          </a:bodyPr>
          <a:lstStyle/>
          <a:p>
            <a:r>
              <a:rPr lang="en-US" sz="2600" dirty="0" smtClean="0"/>
              <a:t>Access control is </a:t>
            </a:r>
            <a:r>
              <a:rPr lang="en-US" sz="2600" dirty="0"/>
              <a:t>a collection of methods and components that supports</a:t>
            </a:r>
          </a:p>
          <a:p>
            <a:pPr lvl="1"/>
            <a:r>
              <a:rPr lang="en-US" sz="2000" dirty="0"/>
              <a:t>confidentiality</a:t>
            </a:r>
          </a:p>
          <a:p>
            <a:pPr lvl="1"/>
            <a:r>
              <a:rPr lang="en-US" sz="2000" dirty="0"/>
              <a:t>integrity</a:t>
            </a:r>
          </a:p>
          <a:p>
            <a:r>
              <a:rPr lang="en-US" sz="2600" dirty="0">
                <a:solidFill>
                  <a:schemeClr val="accent2"/>
                </a:solidFill>
              </a:rPr>
              <a:t>Goal</a:t>
            </a:r>
            <a:r>
              <a:rPr lang="en-US" sz="2600" dirty="0"/>
              <a:t>: allow only authorized subjects to access permitted objects</a:t>
            </a:r>
          </a:p>
          <a:p>
            <a:r>
              <a:rPr lang="en-US" sz="2400" dirty="0" smtClean="0">
                <a:solidFill>
                  <a:schemeClr val="hlink"/>
                </a:solidFill>
              </a:rPr>
              <a:t>E.g., Least </a:t>
            </a:r>
            <a:r>
              <a:rPr lang="en-US" sz="2400" dirty="0">
                <a:solidFill>
                  <a:schemeClr val="hlink"/>
                </a:solidFill>
              </a:rPr>
              <a:t>privilege philosophy</a:t>
            </a:r>
          </a:p>
          <a:p>
            <a:pPr marL="457200" lvl="1" indent="0">
              <a:buNone/>
            </a:pPr>
            <a:r>
              <a:rPr lang="en-US" sz="2000" dirty="0"/>
              <a:t>A subject is granted permissions needed to accomplish required tasks and nothing more</a:t>
            </a:r>
          </a:p>
          <a:p>
            <a:endParaRPr lang="en-US" sz="2400" dirty="0"/>
          </a:p>
          <a:p>
            <a:endParaRPr lang="en-US" dirty="0"/>
          </a:p>
        </p:txBody>
      </p:sp>
    </p:spTree>
    <p:extLst>
      <p:ext uri="{BB962C8B-B14F-4D97-AF65-F5344CB8AC3E}">
        <p14:creationId xmlns:p14="http://schemas.microsoft.com/office/powerpoint/2010/main" val="1078018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Designs</a:t>
            </a:r>
            <a:endParaRPr lang="en-US" dirty="0"/>
          </a:p>
        </p:txBody>
      </p:sp>
      <p:sp>
        <p:nvSpPr>
          <p:cNvPr id="3" name="Content Placeholder 2"/>
          <p:cNvSpPr>
            <a:spLocks noGrp="1"/>
          </p:cNvSpPr>
          <p:nvPr>
            <p:ph idx="1"/>
          </p:nvPr>
        </p:nvSpPr>
        <p:spPr/>
        <p:txBody>
          <a:bodyPr>
            <a:normAutofit/>
          </a:bodyPr>
          <a:lstStyle/>
          <a:p>
            <a:r>
              <a:rPr lang="en-US" dirty="0"/>
              <a:t>Access control designs define rules for users accessing files or </a:t>
            </a:r>
            <a:r>
              <a:rPr lang="en-US" dirty="0" smtClean="0"/>
              <a:t>devices</a:t>
            </a:r>
          </a:p>
          <a:p>
            <a:endParaRPr lang="en-US" dirty="0"/>
          </a:p>
          <a:p>
            <a:r>
              <a:rPr lang="en-US" dirty="0"/>
              <a:t>Three common access control designs</a:t>
            </a:r>
          </a:p>
          <a:p>
            <a:pPr lvl="1"/>
            <a:r>
              <a:rPr lang="en-US" dirty="0"/>
              <a:t>Mandatory access </a:t>
            </a:r>
            <a:r>
              <a:rPr lang="en-US" dirty="0" smtClean="0"/>
              <a:t>control</a:t>
            </a:r>
          </a:p>
          <a:p>
            <a:pPr lvl="1"/>
            <a:r>
              <a:rPr lang="en-US" dirty="0" smtClean="0"/>
              <a:t>Discretionary </a:t>
            </a:r>
            <a:r>
              <a:rPr lang="en-US" dirty="0"/>
              <a:t>access </a:t>
            </a:r>
            <a:r>
              <a:rPr lang="en-US" dirty="0" smtClean="0"/>
              <a:t>control</a:t>
            </a:r>
          </a:p>
          <a:p>
            <a:pPr lvl="1"/>
            <a:r>
              <a:rPr lang="en-US" dirty="0" smtClean="0"/>
              <a:t>Role</a:t>
            </a:r>
            <a:r>
              <a:rPr lang="en-US" dirty="0"/>
              <a:t>-based access </a:t>
            </a:r>
            <a:r>
              <a:rPr lang="en-US" dirty="0" smtClean="0"/>
              <a:t>control</a:t>
            </a:r>
          </a:p>
        </p:txBody>
      </p:sp>
    </p:spTree>
    <p:extLst>
      <p:ext uri="{BB962C8B-B14F-4D97-AF65-F5344CB8AC3E}">
        <p14:creationId xmlns:p14="http://schemas.microsoft.com/office/powerpoint/2010/main" val="3979830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a:solidFill>
                  <a:srgbClr val="000000"/>
                </a:solidFill>
              </a:rPr>
              <a:t>Mandatory Access Control</a:t>
            </a:r>
          </a:p>
        </p:txBody>
      </p:sp>
      <p:sp>
        <p:nvSpPr>
          <p:cNvPr id="92163" name="Rectangle 3"/>
          <p:cNvSpPr>
            <a:spLocks noGrp="1" noChangeArrowheads="1"/>
          </p:cNvSpPr>
          <p:nvPr>
            <p:ph type="body" idx="1"/>
          </p:nvPr>
        </p:nvSpPr>
        <p:spPr/>
        <p:txBody>
          <a:bodyPr>
            <a:normAutofit/>
          </a:bodyPr>
          <a:lstStyle/>
          <a:p>
            <a:r>
              <a:rPr lang="en-US" sz="2800" dirty="0" smtClean="0"/>
              <a:t>It is a </a:t>
            </a:r>
            <a:r>
              <a:rPr lang="en-US" sz="2800" b="1" dirty="0"/>
              <a:t>restrictive</a:t>
            </a:r>
            <a:r>
              <a:rPr lang="en-US" sz="2800" dirty="0"/>
              <a:t> scheme that does not allow users to define permissions on files, regardless of </a:t>
            </a:r>
            <a:r>
              <a:rPr lang="en-US" sz="2800" dirty="0" smtClean="0"/>
              <a:t>ownership.</a:t>
            </a:r>
          </a:p>
          <a:p>
            <a:r>
              <a:rPr lang="en-US" sz="2800" dirty="0" smtClean="0"/>
              <a:t>Instead</a:t>
            </a:r>
            <a:r>
              <a:rPr lang="en-US" sz="2800" dirty="0"/>
              <a:t>, security decisions are made by a central policy administrator. </a:t>
            </a:r>
            <a:endParaRPr lang="en-US" sz="2600" dirty="0" smtClean="0"/>
          </a:p>
          <a:p>
            <a:r>
              <a:rPr lang="en-US" sz="2600" dirty="0" smtClean="0"/>
              <a:t>A </a:t>
            </a:r>
            <a:r>
              <a:rPr lang="en-US" sz="2600" dirty="0"/>
              <a:t>common implementation is </a:t>
            </a:r>
            <a:r>
              <a:rPr lang="en-US" sz="2600" dirty="0">
                <a:solidFill>
                  <a:schemeClr val="hlink"/>
                </a:solidFill>
              </a:rPr>
              <a:t>rule-based</a:t>
            </a:r>
            <a:r>
              <a:rPr lang="en-US" sz="2600" dirty="0"/>
              <a:t> access control</a:t>
            </a:r>
          </a:p>
          <a:p>
            <a:pPr lvl="1"/>
            <a:r>
              <a:rPr lang="en-US" sz="2000" dirty="0"/>
              <a:t>Subject demonstrates </a:t>
            </a:r>
            <a:r>
              <a:rPr lang="en-US" sz="2000" dirty="0" smtClean="0"/>
              <a:t>need-to-know </a:t>
            </a:r>
            <a:r>
              <a:rPr lang="en-US" sz="2000" dirty="0"/>
              <a:t>in addition to proper security clearance</a:t>
            </a:r>
          </a:p>
          <a:p>
            <a:pPr lvl="1"/>
            <a:r>
              <a:rPr lang="en-US" sz="2000" dirty="0" smtClean="0"/>
              <a:t>Need-to-know </a:t>
            </a:r>
            <a:r>
              <a:rPr lang="en-US" sz="2000" dirty="0"/>
              <a:t>indicates that a subject requires access to object to complete a particular </a:t>
            </a:r>
            <a:r>
              <a:rPr lang="en-US" sz="2000" dirty="0" smtClean="0"/>
              <a:t>task</a:t>
            </a:r>
          </a:p>
          <a:p>
            <a:r>
              <a:rPr lang="en-US" sz="2400" b="1" dirty="0"/>
              <a:t>Security-Enhanced Linux (</a:t>
            </a:r>
            <a:r>
              <a:rPr lang="en-US" sz="2400" b="1" dirty="0" err="1"/>
              <a:t>SELinux</a:t>
            </a:r>
            <a:r>
              <a:rPr lang="en-US" sz="2400" b="1" dirty="0"/>
              <a:t>) </a:t>
            </a:r>
            <a:r>
              <a:rPr lang="en-US" sz="2400" dirty="0"/>
              <a:t>incorporates mandatory access control.</a:t>
            </a:r>
          </a:p>
          <a:p>
            <a:pPr lvl="1"/>
            <a:endParaRPr lang="en-US" sz="2000" dirty="0"/>
          </a:p>
          <a:p>
            <a:endParaRPr lang="en-US" dirty="0"/>
          </a:p>
        </p:txBody>
      </p:sp>
    </p:spTree>
    <p:extLst>
      <p:ext uri="{BB962C8B-B14F-4D97-AF65-F5344CB8AC3E}">
        <p14:creationId xmlns:p14="http://schemas.microsoft.com/office/powerpoint/2010/main" val="512701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329</TotalTime>
  <Words>3513</Words>
  <Application>Microsoft Macintosh PowerPoint</Application>
  <PresentationFormat>On-screen Show (4:3)</PresentationFormat>
  <Paragraphs>572</Paragraphs>
  <Slides>60</Slides>
  <Notes>13</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COS 432: Information Security Isolation and Sandboxing</vt:lpstr>
      <vt:lpstr>Access Control using ACLs</vt:lpstr>
      <vt:lpstr>What is a “Policy”?  (and Why Do We Need One?)</vt:lpstr>
      <vt:lpstr>What is a Security Policy</vt:lpstr>
      <vt:lpstr>What is Included in a Security Policy</vt:lpstr>
      <vt:lpstr>Why is a Security Policy Necessary </vt:lpstr>
      <vt:lpstr>Access Control (Review)</vt:lpstr>
      <vt:lpstr>Access Control Designs</vt:lpstr>
      <vt:lpstr>Mandatory Access Control</vt:lpstr>
      <vt:lpstr>Discretionary Access Control</vt:lpstr>
      <vt:lpstr>Role-Based Access Control</vt:lpstr>
      <vt:lpstr>Visualizing Role Hierarchy</vt:lpstr>
      <vt:lpstr>E.g., The Orange Book</vt:lpstr>
      <vt:lpstr>Best Practices of Information Classification</vt:lpstr>
      <vt:lpstr>Cisco Best Practices</vt:lpstr>
      <vt:lpstr>Example Threat and Policy</vt:lpstr>
      <vt:lpstr>Lost USBs</vt:lpstr>
      <vt:lpstr>Data Leakage by Lost Devices</vt:lpstr>
      <vt:lpstr>Glue it?</vt:lpstr>
      <vt:lpstr>Fine it？</vt:lpstr>
      <vt:lpstr>Example Threat and Policy</vt:lpstr>
      <vt:lpstr>Lost Laptops</vt:lpstr>
      <vt:lpstr>From Device to Data – Encryption</vt:lpstr>
      <vt:lpstr>Encrypted File Systems</vt:lpstr>
      <vt:lpstr>Common Policy:  Confinement/Isolation</vt:lpstr>
      <vt:lpstr>Running Untrusted Code</vt:lpstr>
      <vt:lpstr>Implementing Confinement</vt:lpstr>
      <vt:lpstr>Approaches to Confinement</vt:lpstr>
      <vt:lpstr>Confinement: Hardware</vt:lpstr>
      <vt:lpstr>Confinement:  System Call Interposition</vt:lpstr>
      <vt:lpstr>Confinement: System Call Interposition</vt:lpstr>
      <vt:lpstr>System Call Interposition</vt:lpstr>
      <vt:lpstr>Initial Implementation  (Janus)</vt:lpstr>
      <vt:lpstr>Complications</vt:lpstr>
      <vt:lpstr>Problems with ptrace</vt:lpstr>
      <vt:lpstr>Alternate Design: systrace    [P’02]</vt:lpstr>
      <vt:lpstr>Policy</vt:lpstr>
      <vt:lpstr>Confinement: Sandboxing (“jailing”)</vt:lpstr>
      <vt:lpstr>Sandboxing Example:  chroot (“jails”)</vt:lpstr>
      <vt:lpstr>Jailkit</vt:lpstr>
      <vt:lpstr>Escaping From jails</vt:lpstr>
      <vt:lpstr>Problems with chroot and jail</vt:lpstr>
      <vt:lpstr>Confinement: Virtual Machines</vt:lpstr>
      <vt:lpstr>Virtual Machines (and “The Cloud”)</vt:lpstr>
      <vt:lpstr>Virtual Machines</vt:lpstr>
      <vt:lpstr>Why so popular now?</vt:lpstr>
      <vt:lpstr>Example Operation </vt:lpstr>
      <vt:lpstr>Why Would a Virtual/Guest OS Be More Secure?</vt:lpstr>
      <vt:lpstr>VMM Security Assumption</vt:lpstr>
      <vt:lpstr>Intrusion Detection in the VMM</vt:lpstr>
      <vt:lpstr>PowerPoint Presentation</vt:lpstr>
      <vt:lpstr>VMM Sample Checks</vt:lpstr>
      <vt:lpstr>VMM: Example Checks</vt:lpstr>
      <vt:lpstr>Downsides to VMs</vt:lpstr>
      <vt:lpstr>Subverting the VMM: Subvirt   [King et al. 2006]</vt:lpstr>
      <vt:lpstr>VM-Based Malware</vt:lpstr>
      <vt:lpstr>Problem: covert channels</vt:lpstr>
      <vt:lpstr>Cloud Security</vt:lpstr>
      <vt:lpstr>Cloud Security: Infrastructure</vt:lpstr>
      <vt:lpstr>Cloud Security: Maintenance</vt:lpstr>
    </vt:vector>
  </TitlesOfParts>
  <Company>Georgia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Feamster</dc:creator>
  <cp:lastModifiedBy>Nick Feamster</cp:lastModifiedBy>
  <cp:revision>161</cp:revision>
  <dcterms:created xsi:type="dcterms:W3CDTF">2016-10-17T09:18:11Z</dcterms:created>
  <dcterms:modified xsi:type="dcterms:W3CDTF">2016-10-17T14:47:22Z</dcterms:modified>
</cp:coreProperties>
</file>