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1"/>
  </p:sldMasterIdLst>
  <p:notesMasterIdLst>
    <p:notesMasterId r:id="rId60"/>
  </p:notesMasterIdLst>
  <p:sldIdLst>
    <p:sldId id="506" r:id="rId2"/>
    <p:sldId id="507" r:id="rId3"/>
    <p:sldId id="508" r:id="rId4"/>
    <p:sldId id="346" r:id="rId5"/>
    <p:sldId id="509" r:id="rId6"/>
    <p:sldId id="510" r:id="rId7"/>
    <p:sldId id="316" r:id="rId8"/>
    <p:sldId id="511" r:id="rId9"/>
    <p:sldId id="317" r:id="rId10"/>
    <p:sldId id="259" r:id="rId11"/>
    <p:sldId id="292" r:id="rId12"/>
    <p:sldId id="293" r:id="rId13"/>
    <p:sldId id="260" r:id="rId14"/>
    <p:sldId id="261" r:id="rId15"/>
    <p:sldId id="262" r:id="rId16"/>
    <p:sldId id="263" r:id="rId17"/>
    <p:sldId id="299" r:id="rId18"/>
    <p:sldId id="264" r:id="rId19"/>
    <p:sldId id="265" r:id="rId20"/>
    <p:sldId id="266" r:id="rId21"/>
    <p:sldId id="267" r:id="rId22"/>
    <p:sldId id="268" r:id="rId23"/>
    <p:sldId id="269" r:id="rId24"/>
    <p:sldId id="270" r:id="rId25"/>
    <p:sldId id="271" r:id="rId26"/>
    <p:sldId id="272" r:id="rId27"/>
    <p:sldId id="273" r:id="rId28"/>
    <p:sldId id="274" r:id="rId29"/>
    <p:sldId id="275" r:id="rId30"/>
    <p:sldId id="276" r:id="rId31"/>
    <p:sldId id="277" r:id="rId32"/>
    <p:sldId id="278" r:id="rId33"/>
    <p:sldId id="279" r:id="rId34"/>
    <p:sldId id="280" r:id="rId35"/>
    <p:sldId id="281" r:id="rId36"/>
    <p:sldId id="282" r:id="rId37"/>
    <p:sldId id="283" r:id="rId38"/>
    <p:sldId id="284" r:id="rId39"/>
    <p:sldId id="285" r:id="rId40"/>
    <p:sldId id="286" r:id="rId41"/>
    <p:sldId id="287" r:id="rId42"/>
    <p:sldId id="288" r:id="rId43"/>
    <p:sldId id="289" r:id="rId44"/>
    <p:sldId id="290" r:id="rId45"/>
    <p:sldId id="328" r:id="rId46"/>
    <p:sldId id="329" r:id="rId47"/>
    <p:sldId id="330" r:id="rId48"/>
    <p:sldId id="331" r:id="rId49"/>
    <p:sldId id="332" r:id="rId50"/>
    <p:sldId id="333" r:id="rId51"/>
    <p:sldId id="334" r:id="rId52"/>
    <p:sldId id="335" r:id="rId53"/>
    <p:sldId id="336" r:id="rId54"/>
    <p:sldId id="337" r:id="rId55"/>
    <p:sldId id="338" r:id="rId56"/>
    <p:sldId id="339" r:id="rId57"/>
    <p:sldId id="340" r:id="rId58"/>
    <p:sldId id="341" r:id="rId59"/>
  </p:sldIdLst>
  <p:sldSz cx="9144000" cy="5143500" type="screen16x9"/>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6425"/>
    <p:restoredTop sz="94668"/>
  </p:normalViewPr>
  <p:slideViewPr>
    <p:cSldViewPr snapToGrid="0" snapToObjects="1">
      <p:cViewPr varScale="1">
        <p:scale>
          <a:sx n="170" d="100"/>
          <a:sy n="170" d="100"/>
        </p:scale>
        <p:origin x="192" y="448"/>
      </p:cViewPr>
      <p:guideLst>
        <p:guide orient="horz" pos="1620"/>
        <p:guide pos="2880"/>
      </p:guideLst>
    </p:cSldViewPr>
  </p:slideViewPr>
  <p:notesTextViewPr>
    <p:cViewPr>
      <p:scale>
        <a:sx n="100" d="100"/>
        <a:sy n="100" d="100"/>
      </p:scale>
      <p:origin x="0" y="0"/>
    </p:cViewPr>
  </p:notesTextViewPr>
  <p:sorterViewPr>
    <p:cViewPr>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5" Type="http://schemas.openxmlformats.org/officeDocument/2006/relationships/slide" Target="slides/slide4.xml"/><Relationship Id="rId61" Type="http://schemas.openxmlformats.org/officeDocument/2006/relationships/presProps" Target="presProp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tableStyles" Target="tableStyle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10-22T22:18:37.958"/>
    </inkml:context>
    <inkml:brush xml:id="br0">
      <inkml:brushProperty name="width" value="0.05292" units="cm"/>
      <inkml:brushProperty name="height" value="0.05292" units="cm"/>
      <inkml:brushProperty name="color" value="#FF0000"/>
    </inkml:brush>
    <inkml:brush xml:id="br1">
      <inkml:brushProperty name="width" value="0.05292" units="cm"/>
      <inkml:brushProperty name="height" value="0.05292" units="cm"/>
      <inkml:brushProperty name="color" value="#A020F0"/>
    </inkml:brush>
    <inkml:brush xml:id="br2">
      <inkml:brushProperty name="width" value="0.05292" units="cm"/>
      <inkml:brushProperty name="height" value="0.05292" units="cm"/>
      <inkml:brushProperty name="color" value="#0070C0"/>
    </inkml:brush>
    <inkml:brush xml:id="br3">
      <inkml:brushProperty name="width" value="0.05292" units="cm"/>
      <inkml:brushProperty name="height" value="0.05292" units="cm"/>
      <inkml:brushProperty name="color" value="#00B0F0"/>
    </inkml:brush>
    <inkml:brush xml:id="br4">
      <inkml:brushProperty name="width" value="0.05292" units="cm"/>
      <inkml:brushProperty name="height" value="0.05292" units="cm"/>
      <inkml:brushProperty name="color" value="#002060"/>
    </inkml:brush>
  </inkml:definitions>
  <inkml:trace contextRef="#ctx0" brushRef="#br0">14274 8983 24575,'-17'30'0,"-1"1"0,9 5 0,-15-11 0,1 0 0,20-2 0,-9-20 0,1 15 0,8-17 0,-9 17 0,0-15 0,9 20 0,-8-20 0,11 21 0,0-21 0,-6 8 0,4 1 0,-4 3 0,-5 11 0,8 1 0,-21-7 0,21 5 0,-20-4 0,20 5 0,-21 1 0,12-8 0,-2 0 0,-3-6 0,-2-2 0,-6 2 0,-1-1 0,3-2 0,-1-3 0,-5-5 0,-1-1 0,3 5 0,0 0 0,-3-5 0,1-2 0,2 1 0,1 0 0,5 0 0,1 0 0,-3 0 0,2 0 0,-7 0 0,-4-12 0,5 9 0,1-9 0,-1 12 0,12 0 0,-2 0 0,15 0 0,-4 0 0,-5 0 0,-4 0 0,-11 0 0,-1 0 0,12 12 0,-8-9 0,8 9 0,0-12 0,-8 0 0,20 0 0,-15 0 0,5 12 0,-7-9 0,-7 8 0,1-11 0,-1 0 0,1 0 0,11 0 0,-8 0 0,14 0 0,-16 12 0,4-9 0,2 3 0,0 0 0,-10-6 0,9 0 0,1 0 0,5 0 0,-4 12 0,5-9 0,-20 8 0,14-10 0,-3-2 0,-4 1 0,-1 0 0,-2 0 0,0 0 0,-5 0 0,1 0 0,5 0 0,1 0 0,-5 0 0,0 0 0,2 0 0,2 0 0,5 0 0,1 0 0,-4 0 0,2 0 0,4 0 0,7 0 0,-5 0 0,15 0 0,-9 0 0,1 0 0,-4 0 0,-12 0 0,13 0 0,-10 0 0,21 12 0,-9-9 0,24 32 0,3-23 0,-8 5 0,1 3 0,3-4 0,1 0 0,1-1 0,1 0 0,-3 5 0,1-2 0,6-10 0,1-2 0,1 18 0,-5-21 0,9 20 0,-21-20 0,20 9 0,-8-6 0,11-5 0,7 5 0,-15-6 0,3 0 0,14 6 0,1 0 0,-4-4 0,1-1 0,-4 2 0,2 1 0,-2 1 0,3 1 0,-2 0 0,0-5 0,-1 0 0,-8 6 0,-3-2 0,3-5 0,3 0 0,-10 0 0,13 0 0,5 0 0,-4 0 0,4 0 0,-5 0 0,-9 6 0,2 0 0,0-4 0,1-1 0,7 5 0,3 0 0,-6-5 0,1-2 0,1 1 0,0-1 0,1 1 0,-1 1 0,0 2 0,0 2 0,0-2 0,-1-1 0,-1-2 0,0 1 0,8 5 0,1 0 0,-7-2 0,2 0 0,0 0-418,0 1 0,0 0 0,1 0 418,5-1 0,0 1 0,-1 0 0,-5 3 0,-2 1 0,0-2 0,-1-5 0,0-2 0,0 1 0,5 5 0,-4 0 0,3-6 0,-1 5 0,-27-3 0,27 4 627,-4-6 0,3 0-627,3 0 0,3 0 0,-5 0 0,2 0 0,-2 0 0,3 0 0,-2 0 0,-2 0 0,-3 0 0,1 0 0,-8 0 0,-5 0 0,8-3 0,2 0 0,2 3 0,0-2 0,0-6 0,2-4 0,-1 3 0,12 7 0,-2-2 0,-7-14 0,-2 1 0,-4 16 0,-2-1 0,4-22 0,7 21 0,-12-8 0,1-1 0,13 10 0,3 1 0,-11-6 0,1-2 0,1 1-367,2 7 0,2 1 0,0-1 367,-1-7 0,0-1 0,-1 2 0,8 5 0,-2 1 0,0-5 0,-2 0 0,-12 6 0,-1 0 0,8 0 0,-2 0 0,2 0 0,-7 0 0,0 0 0,6 0 550,-5 0 1,-2 0-551,-3 0 0,17 0 0,-32 0 0,9 0 0,-12-17 0,0 1 0,1-5 0,-2-3 0,-5 3 0,0 1 0,3-9 0,-9 9 0,1 5 0,8 12 0,-21-9 0,21 12 0,-8-6 0,11 5 0,-12-5 0,9 6 0,-9-12 0,6-3 0,5-11 0,-17-1 0,15 1 0,-20-1 0,20 1 0,-9-6 0,12 15 0,0-12 0,0 26 0,0-9 0,-12 12 0,9-11 0,-8-4 0,4-3 0,2-2 0,2-16 0,-9 11 0,0-1 0,11 2 0,-1 1 0,-9-4 0,-1 1 0,10 2 0,1 1 0,-5-3 0,0 0 0,5 3 0,2-1 0,-1 4 0,0-1 0,0 1 0,0 2 0,0 3 0,-12-2 0,9 15 0,-8-4 0,11 6 0,0-11 0,0-4 0,0-12 0,0 8 0,0 0 0,-6-10 0,5 9 0,0 2 0,-5-3 0,-5 8 0,8 7 0,-21 6 0,21 0 0,-20 0 0,8 0 0,-11 0 0,-1 0 0,1 0 0,5 0 0,-4 0 0,5 6 0,-7-5 0,1 5 0,-1 6 0,1-9 0,11 9 0,3-12 0,6 0 0,5 0 0,-17 0 0,4 0 0,-13 0 0,1 0 0,7 0 0,-1 0 0,-9 0 0,-3 0 0,7 0 0,4 0 0,6 0 0,4 0 0,-1 0 0,9 0 0,-21 0 0,10 11 0,-13-8 0,1 9 0,-7 0 0,6-9 0,6 20 0,-3-20 0,10 9 0,-1-12 0,-8 0 0,8 0 0,-6 0 0,8 0 0,7 0 0,-6 0 0,9 12 0,-20-9 0,8 8 0,-11-11 0,11 12 0,-8-9 0,20 9 0,-9-12 0,12 0 0,0 12 0,-12-9 0,-3 14 0,1-15 0,-4 4 0,17-6 0,-5 0 0,6 0 0,0 0 0</inkml:trace>
  <inkml:trace contextRef="#ctx0" brushRef="#br0" timeOffset="46612">19143 10901 24575,'-6'-19'0,"0"0"0,-1-7 0,-1-1 0,0 3 0,-2 0 0,2-2-590,0-4 1,2-1 0,-1 0 589,-1 0 0,-1 0 0,1-1 0,1-5 0,0 0 0,1 0 0,0 3 0,1 0 0,1 1 0,-1-1 0,1 0 0,1 2 0,3-6 0,0 2 286,0 9 0,0 3-286,0-8 292,0 17-292,0-9 0,0-2 0,0-3 452,0 6 0,0 1-452,0-5 0,0 6 0,0-3 0,0 21 0,0-8 0,12-1 0,-9 9 0,9-20 0,-12 8 0,11 0 0,-8-8 0,9 14 0,-12-4 0,6-5 0,-5 3 0,5-11 0,6-1 0,-9 1 0,9-1 0,-12-5 0,0 12 0,0 0 0,0-15 0,0 10 0,0 0 0,0-4 0,0-4 0,0 20 0,0-5 0,0 16 0,0-22 0,0 21 0,0-20 0,0 20 0,0-21 0,0 21 0,0-9 0,0 12 0,0-11 0,0-4 0,0 0 0,0-8 0,0 14 0,0-16 0,0 16 0,0-14 0,0 20 0,0-9 0</inkml:trace>
  <inkml:trace contextRef="#ctx0" brushRef="#br0" timeOffset="49794">18746 9710 24575,'0'-19'0,"0"0"0,5-7 0,1-1 0,1 2 0,1 0 0,5-7 0,1 1 0,-7 13 0,0 1 0,6-3 0,-2 1 0,-8-7 0,14 11 0,-3-14 0,6 13 0,-7-6 0,1 0 0,-1 7 0,0 0 0,0-4 0,1 0 0,12-7 0,-11 5 0,8 8 0,-20-5 0,15 3 0,-17 1 0,5-10 0,6 33 0,-9-18 0,9 21 0,-12 0 0,0-9 0,0 8 0,0-11 0,0 12 0,0-9 0,11 15 0,4-5 0,12 8 0,-1 5 0,-11 0 0,8 1 0,-14-12 0,4 8 0,5-20 0,-15 9 0,9 0 0,-1-10 0,-8 16 0,21-5 0,-21 8 0,8-2 0,1 0 0,3 11 0,-2-11 0,1 0 0,0 1 0,-2-6 0,-12-9 0,0 7 0,0-9 0,0 9 0,0-12 0,0 12 0,0-9 0,0 8 0,0-11 0,12 0 0,-9 12 0,8-9 0,-11 21 0,6 2 0,8 3 0,-6 4 0,4-20 0,-12 5 0,0-27 0,0 18 0,0-21 0</inkml:trace>
  <inkml:trace contextRef="#ctx0" brushRef="#br0" timeOffset="91762">19063 8784 24575,'0'15'0,"0"8"0,-6-8 0,5 12 0,-5-1 0,6-11 0,0 8 0,0-20 0,0 9 0,0-12 0,0 0 0,0 12 0,0-9 0,-12 8 0,9-11 0,-8 6 0,11-4 0,0 15 0,0-14 0,0 9 0,0-12 0,0 12 0,11-9 0,-8 9 0,15-1 0,-5 4 0,-4 0 0,14-4 0,-20 1 0,21-9 0,-21 9 0,9-12 0,-1 0 0,-8 0 0,21 0 0,-21 0 0,9 0 0,-12 12 0,11-9 0,-8 8 0,9-11 0,-6 0 0,-5 0 0,17 0 0,-15 0 0,20 0 0,-20-11 0,21 8 0,-9-9 0,-1 12 0,-2 0 0,0-12 0,-9 9 0,20-20 0,-8 8 0,6 0 0,4-8 0,-5 8 0,-5-6 0,8-4 0,-20 17 0,9-4 0,-12 12 0,0 0 0,0-12 0,0 9 0,0-9 0,0 1 0,0 8 0,0-9 0,0 12 0,0-12 0,0 9 0,0-8 0,-12 11 0,9 0 0,-20-12 0,20 9 0,-21-21 0,21 21 0,-8-8 0,5 11 0,4 0 0,-4 0 0,6 0 0,0 0 0,-11 0 0,8 0 0,-9-12 0,0 9 0,-2-9 0,-1 12 0,-9 0 0,21 0 0,-8 0 0,11 0 0,-12 0 0,-3 0 0,0 0 0,4 0 0,-1 0 0,9 0 0,-15 0 0,17 0 0,-17 0 0,4 0 0,-1 0 0,3 0 0,0 0 0,9 0 0,-8-6 0,11 5 0,-12-5 0,9 6 0,-9 0 0,12 0 0,-12 0 0,9 0 0,-8 6 0,11-5 0,-12 5 0,9-6 0,-9 0 0,12 0 0,0 0 0,0 0 0</inkml:trace>
  <inkml:trace contextRef="#ctx0" brushRef="#br1" timeOffset="114513">14671 10716 24575,'-26'0'0,"2"-1"0,-2 2 0,-1 1 0,-2 3 0,-1-1-943,0 1 1,0-1 0,-2 2 942,0 2 0,-2 2 0,0 1 0,0-2 0,4-1 0,0-1 0,0 0 0,0 1 0,-2 1 0,0 1 0,0 0 0,0-1 0,0-1 0,0-2 0,1 1 0,1-2 0,-3 1 0,2-1 0,1-1 199,-1 1 0,1-1 0,1-1-199,-2-3 0,0 0 267,-2 0 0,2 0-267,6 1 0,3-2 0,1-5 0,2 0 0,-13 3 1448,5-9-1448,12 12 248,-8 0-248,20 0 0,-9 0 0,0 12 0,9-3 0,-14 4 0,15 5 0,-15-15 0,14 20 0,-9-20 0,12 9 0,0 0 0,0-9 0,0 20 0,0-8 0,0 3 0,0 2 0,0 4 0,0 0 0,0 0 0,0 0 0,6-5 0,0 0 0,-3 7 0,8 1 0,-5-1 0,-4-5 0,15 4 0,-2-5 0,0 7 0,8-1 0,-20 1 0,2-7 0,2 4 0,1 0 0,0 2 0,0 2-487,-3 3 0,0 1 0,2 2 487,3-4 0,2 2 0,0-1 0,-2 1 0,-2-3 0,-1 0 0,-1-1 0,1-1 0,4 4 0,1-2 0,-2-1 0,-4 7 0,2-5 0,16-4 0,-21-8 0,20-17 0,-8 17 0,11-3 730,-9-2 1,-1 0-731,12 2 0,-6-2 0,0-3 0,7-7 0,-10 2 0,0 2 0,8 5 0,-7-9 0,5 9 0,-4-12 0,-3 0 0,2 0 0,1 0 0,-1 0 0,4 0 0,-1 0 0,4 0 0,-2 0 0,10 0 0,-10-1 0,0 2 0,10 10 0,-10-10 0,2 1 0,2 10 0,1 0 0,0-10 0,1-1 0,-5 4 0,0 2 0,0-2 0,12-4 0,-2 0 0,-5 8 0,0-1 0,1-7 0,-1 1 0,-13 10 0,-1 0 0,8-5 0,0 1 0,-10 4 0,-1 2 0,8 0 0,0-1 0,6 1 0,-11-2 0,-1 0 0,-2-3 0,10 4 0,-21-7 0,20 5 0,4 4 0,-5 4 0,3 0 0,2-4 0,0 0 0,-3 5 0,-1-2 0,-2-10 0,-3-1 0,-4 4 0,4-11 0,-17 0 0,17 0 0,0 0 0,2 0 0,6 1 0,4-2 0,-1-2 0,5-3 0,1-1 0,-1 0 0,1 0 0,0 0 0,0 0 0,0-2-421,1 0 0,1-1 0,-1-1 0,-1 0 421,-2 1 0,1 0 0,-2 0 0,-5 2 0,3 1 0,-4-1 0,-2-1 0,-4 1 0,-6 6 0,-8-4 0,-6-5 0,0 8 0,0-21 1684,0 21-1684,0-8 0,11 11 0,-8-12 0,21 9 0,2-21 0,-5 14 0,4 0 0,0-2 0,2-4 0,1-3 0,1 0-347,-6 1 1,0 0 0,1-1 0,0 0 346,1 1 0,2 0 0,-2 0 0,-1-1 0,1-7 0,-2-1 0,0 2 0,-1 3 0,1 2 0,-2 0 0,2-7 0,-2 1 0,-7 8 0,-2 4 0,3 0 0,-3-15 0,-12 0 0,0 4 0,0-3 0,0-7 0,0-1 0,0 2 0,0-1 240,-4 5 1,0-1 0,0 1-241,3 2 0,1 1 0,-2 1 0,-5 1 0,-1 0 0,0 2 0,0-7 0,1 1 0,0 2 0,-1 2 0,-1 7 0,0 1 0,9-2 0,-1 0 0,-17-8 0,4-5 331,1 18 1,-1 0-332,1-8 0,0 0 0,0 7 0,-1 1 0,1-6 0,0 1 0,-14 5 0,11 2 0,0 0 0,-12-2 0,-4-1 0,13 6 0,0 0 0,-4 2 0,-1 1 0,-9-4 0,-1-1 0,4-2 0,-1 0 0,7 4 0,0-1 0,1 2 0,-4 1 0,0 0 0,-3-5 0,1 0 0,2 5 0,1 0 0,2-7 0,1 1 0,-3 5 0,1 1 0,1-1 0,0-1 0,1 2 0,-1 1 0,-1 2 0,-1-1 0,3-7 0,-1 0 0,-8 10 0,-1 1 0,2-5 0,1 0 0,2 6 0,1 0 0,-2 0 0,2 0 0,-2 0 0,9 0 0,2 0 0,-3 0 0,-4 0 0,-7-11 0,2 8 0,6-9 0,-2 0 0,-9 9 0,10-8 0,-1-1 0,2 10 0,1 1 0,-7-4 0,1-2 0,1 1 0,1 0 0,3 5 0,1-1 0,4-4 0,0 1 0,-7 5 0,-1 0 0,13 0 0,-10 0 0,21 0 0,-15 0 0,17 0 0,-5 0 0,-6 0 0,-2 0 0,-13 0 0,1 0 0,6 5 0,2 1 0,0-3 0,-11 9 0,27-12 0,-4 12 0,6-9 0,0 9 0,0-1 0,0-8 0,0 9 0,0 0 0,0-9 0,-12 20 0,-2-8 0,-1 6 0,3 4 0,12-17 0,0 4 0,0-12 0,0 12 0,0-9 0,0 9 0</inkml:trace>
  <inkml:trace contextRef="#ctx0" brushRef="#br1" timeOffset="117882">15438 10716 24575,'23'-10'0,"0"1"0,6-7 0,1-1 0,-5 3 0,0-1 0,0-1 0,1-2 0,-2 2 0,-5 1 0,0 0 0,12 0 0,0-2 0,-13-1 0,-1-1 0,8 2 0,1-1 0,-6 1 0,0-1 0,-1 0 0,6-6 0,0 1 0,-4 6 0,1-1 0,-2 2 0,5-2 0,-3 0 0,-1-1 0,0 0 0,4-1 0,0 2 0,-8 6 0,1 0 0,7-12 0,1 0 0,-2 12 0,-1 0 0,1-13 0,-1 0 0,-2 16 0,-2 1 0,-2-11 0,-2 2 0,0 15 0,9-10 0,-21 0 0,20 3 0,4-16 0,-11 15 0,3 0 0,11-9 0,3-1 0,-2 6 0,0-1 0,-8 2 0,2 0 0,0 1-236,4 0 1,2 2 0,-1-1 235,-3 2 0,1 0 0,-1 0 0,4-2 0,0 0 0,0 0 0,-4 2 0,-1 0 0,0 1 0,1-1 0,-1 1 0,-1-2-146,6-9 0,0 0 146,-8 9 0,1 0 0,-1 1 0,11-8 0,-1 1 0,-2 4 0,-1-1 0,0-3 0,-1 0 0,3 2 0,-1-1 0,0-5 0,0 1 0,-7 10 0,1 1 0,0-1 0,1-2 0,0-1 0,-1 3 0,7 1 0,-2-1 0,0-6 0,-1 1 0,-3 12 0,-1 1 0,-1-11 0,-1 1 0,4 9 0,-1 1 695,10-11-695,-12 5 0,0 2 303,0 2-303,0-8 0,2-1 0,-6 10 0,1 1 0,2-11 0,1 0 0,-3 11 0,-2-1 0,1-9 0,4-1 0,-10 9 0,4-5 0,3-2 0,-4 3 0,1 1 0,2 1 0,-1 1 0,14-8 0,-18 12 0,-4 0 0,1 0 0,-9-11 0,21 8 0,-10-21 0,13 9 0,-11 3 0,0-2 0,-2 0 0,0 2 0,18-3 0,-17-9 0,-3 21 0,-12-8 0,0 22-820,0-8 1,0 9 0,0-12 0</inkml:trace>
  <inkml:trace contextRef="#ctx0" brushRef="#br1" timeOffset="119846">18349 9036 24575,'15'0'0,"20"0"0,-18 0 0,2 0 0,1 0 0,12 0 0,-16 0 0,14 11 0,-27-8 0,20 21 0,-20-21 0,9 8 0,-12-11 0,12 0 0,-10 0 0,22 12 0,-21-9 0,20 9 0,-20-12 0,9 12 0,-12-9 0,0 8 0,0-11 0,0 12 0,0-9 0,0 9 0,-12-12 0,9 6 0,-20-5 0,20 5 0,-21 6 0,22-9 0,-10 20 0,0-20 0,9 21 0,-20-10 0,20 13 0,-9-1 0,0 7 0,9-5 0,-9 4 0,6-6 0,5 1 0,-5-12 0,6 8 0,0-20 0,0 9 0,-12 0 0,9-10 0,-8 10 0,11-12 0,0 0 0,0 0 0</inkml:trace>
  <inkml:trace contextRef="#ctx0" brushRef="#br1" timeOffset="137194">14883 11271 24575,'15'12'0,"8"-9"0,-8 15 0,11-17 0,-11 17 0,8-4 0,-20 13 0,9-12 0,-12 8 0,0-20 0,0 21 0,0-22 0,0 22 0,0-21 0,0 15 0,0-17 0,0 5 0,0-6 0,0 12 0,0-9 0,0 8 0,0-11 0,0 12 0,0-9 0,0 9 0,0 0 0,0-9 0,0 20 0,0-20 0,0 21 0,0-22 0,0 10 0,0 0 0,0-9 0,0 9 0,-12-12 0,9 0 0,-8 0 0,11 0 0,-12 0 0,9 0 0,-9-12 0,12 9 0,0-9 0,0 12 0,-12 0 0,9 0 0,-8 0 0,11-12 0,0 10 0,0-10 0,0 12 0,0 12 0,0-10 0,0 22 0,0-21 0,0 20 0,0-14 0,0 4 0,0-7 0,0 6 0,0-9 0,0 9 0,0-12 0,11 0 0,-8 12 0,9-9 0,-12 8 0,0-11 0,12 0 0,-9 0 0,9 0 0,-12 0 0,0 12 0,0-9 0,0 20 0,0-20 0,0 9 0,11-12 0,-8 0 0,9 0 0</inkml:trace>
  <inkml:trace contextRef="#ctx0" brushRef="#br1" timeOffset="138246">15042 12078 24575,'0'0'0</inkml:trace>
  <inkml:trace contextRef="#ctx0" brushRef="#br1" timeOffset="154345">12369 9948 24575,'27'0'0,"-7"0"0,-6 12 0,3-9 0,-2 9 0,0-12 0,20 0 0,-18 12 0,2-11 0,1 0 0,0 11 0,5-12 0,-16 0 0,15 0 0,-10 0 0,13 12 0,-1-9 0,1 9 0,-1-12 0,-5 0 0,-8 0 0,-7 0 0,6 0 0,2 0 0,4 0 0,3 0 0,-1 0 0,1 0 0,14 0 0,-10 0 0,-2 0 0,1 0 0,0 0 0,2 0 0,-5 0 0,-1 0 0,15 0 0,-10 0 0,-1 0 0,11 0 0,-9-1 0,1 2 0,-3 4 0,-1 1 0,3-4 0,0-1 0,-3 5 0,1 0 0,2-5 0,1-2 0,-4 1 0,1 0 0,2 0 0,-1 0 0,-1 0 0,11 0 0,-32 12 0,20-9 0,-8 9 0,11-12 0,-5 0 0,16 0 0,-14 0 0,-4 0 0,0 0 0,8 0 0,-8 0 0,0 0 0,5 0 0,-1 0 0,2 0 0,10 0 0,-14-1 0,0 2 0,1 4 0,0 1 0,6-3 0,4 9 0,-6-12 0,1 0 0,-1 0 0,-6 0 0,-1 0 0,4 0 0,0 0 0,3 0 0,9 0 0,0 0 0,-7 0 0,0 0 0,1 0 0,2 0 0,-4 0 0,8 0 0,-9 1 0,-2-2 0,-6-11 0,11 9 0,-28-8 0,29 11 0,-1 0 0,-4-6 0,3 0 0,7 4 0,1 1 0,-7-5 0,-1 0 0,2 5 0,-1 2 0,-9-1 0,-2 0 0,14 0 0,-4 0 0,-6 1 0,0-2 0,-1-5 0,0 0 0,0 5 0,-1-1 0,12-9 0,-19 11 0,-7 0 0,6 0 0,-9 0 0,9 0 0,-12 0 0,-12 0 0,9 0 0,-9 0 0,12 0 0</inkml:trace>
  <inkml:trace contextRef="#ctx0" brushRef="#br1" timeOffset="212563">19262 11642 24575,'19'0'0,"0"0"0,10 0 0,-4-1 0,0 2 0,11 10 0,-11-9 0,1-1 0,-3 8 0,1 0 0,5-2 0,1-1 0,-3-1 0,0-1 0,3 3 0,-1-2 0,-2-5 0,-1 0 0,-3 0 0,1 0 0,2 0 0,-1 0 0,11 0 0,-11 0 0,0 0 0,4 0 0,3 0 0,-7 0 0,-4 0 0,5 0 0,1 0 0,-1 0 0,-6 0 0,-1 0 0,4 0 0,14 0 0,-5 0 0,-2 0 0,-5 1 0,0-2 0,-2-11 0,14 9 0,-17-9 0,-5 12 0,9 0 0,-21 0 0,20 0 0,-20 0 0,21 0 0,-22 0 0,10 12 0,-12-9 0,0 9 0</inkml:trace>
  <inkml:trace contextRef="#ctx0" brushRef="#br0" timeOffset="231314">15531 8943 24575,'0'-19'0,"0"0"0,-12-11 0,11 11 0,-1 0 0,-9-7 0,11 11 0,0 3 0,0 6 0,11 5 0,-8-5 0,9 6 0,-12-12 0,0 9 0,12-9 0,-9 1 0,9 8 0,-12-9 0,0 12 0,0-12 0,11 9 0,-8-8 0,9 11 0,-12 0 0,12 0 0,-9 0 0,8 0 0,-11 0 0,0 0 0,12 0 0,-9 23 0,9-5 0,-8 3 0,-2 2 0,-1 5 0,17 4 0,-15-17 0,9 8 0,-12-20 0,0 9 0,0 0 0,0-9 0,0 8 0,0-11 0,0 12 0,0-9 0,11 21 0,-8-21 0,9 8 0,-12-11 0,0 0 0,12 0 0,-9-11 0,8-4 0,-11-12 0,0 9 0,0-2 0,6 0 0,0-1 0,-3-14 0,3 15 0,0 3 0,-6 8 0,0-3 0,0 1 0,12-4 0,-9 0 0,8 4 0,1 11 0,-9 0 0,15 0 0,-17 0 0,5 0 0,-6 0 0,0 11 0,0 4 0,0 17 0,0-12 0,0 0 0,0 4 0,0-1 0,0-2 0,0-1 0,0 1 0,0-4 0,0-2 0,0 9 0,0-21 0,0 8 0,0-5 0,0-4 0,0 15 0,0-2 0,0 12 0,12-1 0,-9 0 0,20-11 0,-20 9 0,9-21 0,-12 8 0,0 1 0,0-9 0,0 9 0,0-12 0,0 0 0</inkml:trace>
  <inkml:trace contextRef="#ctx0" brushRef="#br0" timeOffset="233827">16007 9115 24575,'0'29'0,"0"1"0,0-9 0,0 0 0,0 8 0,0-2 0,0 3 0,0-4 0,0-14 0,0 0 0,0-10 0,0 10 0,0-12 0,0 6 0,0-4 0,0 3 0,0-5 0,0 12 0,0-9 0,0 9 0,0-12 0,0 12 0,0 2 0,0 1 0,0 9 0,0-21 0,0 8 0,0-11 0,0 0 0,0 12 0,0-9 0,0 9 0,0-12 0,0 0 0,6 0 0,-4 0 0,4 0 0</inkml:trace>
  <inkml:trace contextRef="#ctx0" brushRef="#br2" timeOffset="733043">12488 8771 24575,'-14'0'0,"2"0"0,0 0 0,3 0 0,-4 0 0,-5 0 0,15 0 0,-8 0 0,-1 0 0,-3 0 0,-11 0 0,-1 0 0,8 0 0,0 0 0,-4 0 0,-14 0 0,28 0 0,-14 0 0,20 0 0,-9 0 0,0 6 0,9-5 0,-20 17 0,8-15 0,0 20 0,-8-8 0,20 0 0,-21 8 0,21-20 0,-14 21 0,3-10 0,6 13 0,-16-12 0,21 2 0,-20-15 0,20 15 0,-21-2 0,9 12 0,1-13 0,2 10 0,12-21 0,-12 8 0,9 1 0,-8-9 0,11 21 0,-6-21 0,4 20 0,-15-20 0,14 9 0,-9-12 0,12 0 0,0 6 0,-12-5 0,9 5 0,-9-6 0,12 12 0,0-9 0,0 9 0,-11-12 0,8 0 0,-9 0 0,12 11 0,-12-8 0,5 18 0,0 5 0,-7-7 0,1 0 0,5 2 0,1 1 0,0 0 0,3-3 0,4-4 0,0 11 0,0 1 0,0-1 0,0 1 0,0-7 0,0-6 0,0-9 0,0 7 0,0-9 0,0 21 0,0-10 0,-12 13 0,9-1 0,-9-11 0,12-3 0,0 0 0,0-10 0,0 22 0,0-15 0,0 28 0,0-26 0,0 25 0,0-22 0,0 1 0,12 8 0,-9-8 0,20 12 0,-8-7 0,3-7 0,2-1 0,1-1 0,-1-1 0,4 3 0,-1 0 0,-2 1 0,-2-1 0,13 1 0,-5 10 0,-12-21 0,8 9 0,-20-1 0,21-8 0,-21 9 0,14-12 0,-15 0 0,4 0 0,5 0 0,4 0 0,3 6 0,2 0 0,1-5 0,-1 1 0,4 4 0,-1 0 0,3-6 0,0 0 0,-3 2 0,1 1 0,3-2 0,-1 0 0,-5 2 0,-1 0 0,12-3 0,-7 0 0,-16 0 0,15 0 0,-21 0 0,20 0 0,-8 0 0,5 0 0,4 0 0,-3-1 0,1 2 0,7 4 0,0 2 0,-8-6 0,-1 0 0,0 6 0,-1-2 0,7-5 0,-11 0 0,-3 0 0,-7 0 0,9 0 0,18 0 0,-6 0 0,1 0 0,-3 0 0,2 0 0,11 0 0,1 0 0,-13 0 0,0 0 0,4 0 0,1 0 0,-4 0 0,-1 0 0,10 0 0,-16 6 0,1 0 0,-1-5 0,0 1 0,10 10 0,-7-11 0,0-2 0,-2 1 0,0 0 0,3 0 0,1 0 0,-1 0 0,1 0 0,2 0 0,0 0 0,-3 0 0,1 0 0,2-6 0,1 0 0,-4 4 0,1 1 0,2-5 0,-1 0 0,10 6 0,-10-5 0,0-2 0,-4 6 0,-1 0 0,4-8 0,-1 0 0,3 8 0,0 0 0,-2-7 0,-1-1 0,0 8 0,1-1 0,1-10 0,1 0 0,3 11 0,1-1 0,-6-5 0,0-2 0,2 2 0,4 4 0,1 4 0,0-2 0,-3-2 0,0-2 0,-1 1 0,-1 0 0,0 0 0,0 0 0,4 3 0,-2-1 0,0-4 0,-3 1 0,11 5 0,-13 0 0,2 0 0,-2 0 0,1 0 0,4 0 0,0 0 0,1 0 0,1 0 0,-4 0 0,-1 0 0,0-6 0,-3 0 0,8 3 0,5-9 0,-32 12 0,20 0 0,-14 0 0,16 0 0,7-12 0,-11 11 0,0 0 0,2-5 0,1 0 0,-4-1 0,-1 2 0,14 2 0,-7-9 0,1 12 0,-8 1 0,0-2 0,10-5 0,4 5 0,-8-5 0,-5 6 0,7 0 0,-1-12 0,1 9 0,-1-8 0,0 11 0,-5 0 0,16 0 0,-14 0 0,-4 0 0,0 0 0,8 0 0,-1 0 0,-11 0 0,3 0 0,-17 0 0,17 0 0,-3 0 0,11 0 0,-7 0 0,0 0 0,11 0 0,-11 0 0,0 0 0,1 0 0,5 0 0,-16 0 0,15-12 0,-21 9 0,8-9 0,-11 12 0,12-12 0,3-14 0,3 12 0,2-1 0,-5-4 0,0-1 0,7 4 0,0 0 0,-8-4 0,0 0 0,2 3 0,0-1 0,-2-1 0,-2 0 0,3-8 0,-3 1 0,-12 11 0,0-2 0,0 3 0,0-6 0,-1 1 0,2 0 0,4-2 0,2 0 0,-6-2 0,0-1 0,11-1 0,0-1 0,-10 2 0,-1 1 0,8-4 0,0 1 0,-8-9 0,2 5 0,0-1 0,-3 12 0,0 0 0,0-7 0,0-1 0,0 7 0,0 2 0,0-3 0,0-15 0,0 0 0,0 11 0,0-2 0,0-3 0,0 1 0,0 2 0,0-1 0,-2-2 0,-2 2 0,-2 7 0,-1 0 0,3-1 0,-1 0 0,-19-6 0,10-4 0,-13 17 0,13-8 0,-10 20 0,9-9 0,-5 0 0,-5 9 0,9-8 0,0-1 0,-5 4 0,0 1 0,1 0 0,-1 0 0,1 0 0,2 2 0,-3 5 0,-4 0 0,-7 0 0,3 0 0,9 0 0,1 0 0,-7-6 0,11 4 0,-8-3 0,2 5 0,2 0 0,-1 0 0,-4 0 0,0 0 0,1 0 0,-1 0 0,-7 0 0,-1 0 0,7 0 0,0 0 0,-10 0 0,0 0 0,8 0 0,-1 0 0,-7 0 0,0 0 0,4 0 0,0 0 0,5 0 0,0 0 0,0 0 0,-5 0 0,0 0 0,2 0 0,0 0 0,3-1 0,0 2 0,-3 1 0,-1 1 0,-6-2 0,-1 0 0,11 4 0,-1 1 0,-1 1 0,-6-2 0,-1-1 0,1 1-203,6 0 0,0-1 1,0 2 202,-2 1 0,-1 2 0,1-2 0,-4 1 0,2-1 0,2 0 0,1 1 0,2 4 0,1-1 0,3-9 0,-1-1 0,-7 11 0,-1 0 0,7-10 0,0-1 0,-7 8 0,-1-1 304,4-7 0,0 0-304,1 8 0,1-1 0,-2-6 0,-1-1 0,7 5 0,-1 0 0,-2-5 0,1-2 0,-10 1 0,15 0 0,1 0 0,5 0 0,2 0 0,0 0 0,9 0 0,-20 0 0,-10 0 0,7 0 0,-2 0 0,-3 0 0,0 0 0,2 0 0,0 0 0,2 0 0,2 0 0,1 0 0,1 0 0,2 0 0,1 0 0,-12 0 0,7 0 0,-8 0 0,4 0 0,4 0 0,0 0 0,-10 0 0,10 0 0,-2 0 0,-2-1 0,-1 2 0,2 5 0,0 0 0,-1-5 0,0 1 0,2 10 0,2-1 0,-10-8 0,15 3 0,2 0 0,-9 6 0,-5-9 0,13 8 0,-2 1 0,-2-4 0,-1-1 0,-2 1 0,-1-1 0,3-1 0,1-1 0,2-4 0,3-2 0,-3 1 0,9 0 0,0 0 0,10 0 0,-10 0 0,0 0 0,-3 12 0,-11-9 0,-6 15 0,4-5 0,7-4 0,-2 3 0,20-1 0,-21-8 0,9 9 0,1-12 0,2 12 0,12-9 0,0 9 0,0-12 0,12 0 0,-9 0 0,8 0 0</inkml:trace>
  <inkml:trace contextRef="#ctx0" brushRef="#br2" timeOffset="748959">16497 8639 24575,'0'-15'0,"0"3"0,0 0 0,0 9 0,0-14 0,0 4 0,0-8 0,0-5 0,0 11 0,0 3 0,0 0 0,0-14 0,0-9 0,0 9 0,0 0 0,0-9 0,0 8 0,0 16 0,0 22 0,0-8 0,0 21 0,12-9 0,-10-1 0,10-2 0,-12 0 0,0-9 0,0 14 0,12-3 0,3 6 0,-5-1 0,0 0 0,3 11 0,-4-11 0,0 0 0,6 2 0,0-8 0,-4-7 0,-11-6 0,12 0 0,-9 0 0,9 0 0,0 0 0,2 0 0,13 0 0,-13 0 0,10-6 0,-21 4 0,9-3 0,-12-7 0,0 9 0,0-21 0,0 21 0,0-20 0,0 20 0,-12-21 0,9 21 0,-9-8 0,12-1 0,0 9 0,0-21 0,0 16 0,0-17 0,-12-8 0,9 4 0,-3 3 0,1 2 0,5 6 0,0-17 0,0 32 0,0 3 0,0 15 0,0-1 0,0 10 0,0-9 0,0-1 0,0 10 0,0-9 0,0-1 0,0 10 0,0-21 0,0 14 0,0-3 0,0 6 0,5-1 0,1 0 0,-3 11 0,2-11 0,2 0 0,5 2 0,-9-8 0,9-7 0,-12-6 0,5 11 0,-3-8 0,16 21 0,-15-21 0,8 9 0,1-1 0,-9-8 0,20 21 0,-20-21 0,9 9 0,-12-12 0,0 0 0,0 11 0,0-8 0,0 9 0,12-12 0,-9 0 0,9 0 0</inkml:trace>
  <inkml:trace contextRef="#ctx0" brushRef="#br2" timeOffset="752008">16894 8718 24575,'26'0'0,"-5"0"0,4 0 0,-17 0 0,16 0 0,-21 0 0,20 0 0,-20 12 0,9-9 0,-12 8 0,0 1 0,0-3 0,0 4 0,0 5 0,0-3 0,0 11 0,0-11 0,0 8 0,0-8 0,0 0 0,0-4 0,0 1 0,0 3 0,0 0 0,0 2 0,0-15 0,0 4 0,0 5 0,0-8 0,0 21 0,0 2 0,-12 4 0,11-11 0,-1 0 0,-9 7 0,-1-11 0,9 3 0,-9-17 0,0 5 0,4-6 0,-6 12 0,-3-9 0,2 9 0,0-12 0,-8 0 0,20 0 0,-9 0 0,12 0 0,-12-12 0,9 9 0,-8-9 0,11 6 0,-12 5 0,9-5 0,-9 6 0,12-12 0,0 9 0,0-9 0,0 12 0,0-11 0,0 8 0,0-21 0,12 9 0,-9 1 0,9-10 0,-1 21 0,-8-20 0,9 20 0,0-21 0,-9 21 0,9-8 0,-1 11 0,-8 0 0,9 0 0,-12 0 0,12 0 0,-9 0 0,9 0 0,-12 0 0,5 11 0,-3-8 0,4 9 0,-6 0 0,12-9 0,-10 9 0,22-12 0,-21 11 0,9-8 0,-1 9 0,-8-12 0,9 12 0,-12-9 0,12 8 0,-9-11 0,20 0 0,-20 0 0,21 0 0,-21 0 0,9 0 0,-12 0 0,11 0 0,-8 12 0,9-9 0,-12 9 0,0-12 0,0 0 0,6 0 0,-5 0 0,5 0 0,6 0 0,-9 0 0,9 0 0,-12 0 0</inkml:trace>
  <inkml:trace contextRef="#ctx0" brushRef="#br2" timeOffset="754961">16669 7329 24575,'0'-19'0,"0"0"0,0-17 0,0 11 0,0-1 0,0-9 0,0 15 0,0 2 0,0 3 0,0 3 0,0 0 0,0 9 0,0-20 0,0 20 0,0-9 0,0 12 0,12-6 0,-10 5 0,10-5 0,-12 12 0,12 7 0,-9 8 0,8-3 0,1 2 0,3 9 0,-5-9 0,1-2 0,2-3 0,-7 9 0,-6-21 0,0 14 0,12-15 0,2 15 0,1-2 0,8 12 0,-8-1 0,0 0 0,8-11 0,-20-3 0,9-12 0,-12 0 0,0-12 0,0-3 0,0-11 0,0 0 0,0-7 0,0 5 0,0-4 0,0 5 0,0 13 0,0-10 0,0 21 0,0-20 0,0 20 0,0-21 0,0 21 0,0-8 0,0 11 0,0 11 0,12 16 0,-9 2 0,6-3 0,-1-2 0,-6 0 0,7-6 0,0 0 0,-7 3 0,10-6 0,-12 8 0,0-20 0,0 21 0,0-21 0,0 8 0,0 1 0,12-9 0,-9 32 0,20-23 0,-20 25 0,21-17 0,-21 7 0,20-1 0,-20-11 0,9 9 0,-12-21 0,0 8 0,0 1 0,0-9 0,0 9 0,0-12 0,0 0 0,0 0 0</inkml:trace>
  <inkml:trace contextRef="#ctx0" brushRef="#br2" timeOffset="758242">17158 7448 24575,'8'19'0,"-1"0"0,5-4 0,-1 0 0,-9 5 0,-1-2 0,23-3 0,-21 8 0,9-20 0,-1 15 0,-8-5 0,21 7 0,-21 7 0,9-12 0,-12-4 0,0 1 0,11-9 0,-8 21 0,21-10 0,-21 13 0,8-7 0,-11 5 0,0-16 0,0 3 0,0 0 0,0-9 0,-11 8 0,-4-11 0,-3 0 0,-2 0 0,-1 0 0,1 0 0,-1 0 0,0 0 0,-1 0 0,0 0 0,-6 0 0,8 0 0,-4 0 0,21 0 0,-8 0 0,11 0 0,-12 0 0,9 0 0,-9 0 0,12-11 0,0 8 0,12-9 0,-9 0 0,9 9 0,-1-9 0,-8 7 0,21 3 0,-21-16 0,20 16 0,-20-10 0,15 12 0,-17 0 0,17 0 0,-15 0 0,9 0 0,-12 0 0,11 0 0,-8 0 0,21 0 0,-21 0 0,20 0 0,-8 0 0,12 12 0,-13-10 0,-2 10 0,-12-12 0,0 6 0,0-4 0,0 3 0,12 7 0,-9-9 0,8 9 0,-11-12 0,0 0 0,6 12 0,-4-9 0,4 8 0,-6-11 0,0 0 0,0 12 0,0-9 0,0 9 0,0-12 0,0 0 0,0 12 0,11-9 0,-8 8 0,9-11 0,-12 0 0,0 12 0,0-9 0,12 9 0,-9-12 0,9 0 0,-12 0 0,0 11 0,0-8 0,0 9 0,11-12 0,-19 0 0,5 0 0</inkml:trace>
  <inkml:trace contextRef="#ctx0" brushRef="#br0" timeOffset="766960">19368 10398 24575,'0'-26'0,"0"5"0,0-4 0,0 16 0,0-14 0,0 20 0,0-21 0,0 10 0,0-1 0,0-9 0,0 10 0,0-1 0,11 3 0,-8 0 0,9 10 0,-12-10 0,0 12 0,0 0 0,12 0 0,-9 12 0,14-10 0,-3 22 0,6-9 0,-6 3 0,-1 2 0,1-2 0,-1 1 0,-2-3 0,-8-13 0,8 20 0,1-20 0,-9 9 0,9-12 0,-12 0 0,0 0 0,0-12 0,0-2 0,0-1 0,0-9 0,0-2 0,0 8 0,0-17 0,0 32 0,0-21 0,0 22 0,0 2 0,0 2 0,0 22 0,0-21 0,0 20 0,0-20 0,0 9 0,0 0 0,12-9 0,-9 20 0,20-20 0,-20 21 0,9-9 0,-6-1 0,-5-2 0,5-6 0,-6-5 0,0 5 0,0 6 0,0-9 0,12 20 0,-9-20 0,20 21 0,-8-9 0,0-1 0,8-2 0,-20-12 0,9 12 0,-12-9 0,0 9 0,0-12 0,0 0 0,0 11 0,0-8 0,0 9 0,0-12 0,0 6 0,0-5 0,0 5 0,12 6 0,-9-9 0,8 9 0,-11-12 0,0 0 0,-11 0 0,8 0 0,-9 0 0</inkml:trace>
  <inkml:trace contextRef="#ctx0" brushRef="#br0" timeOffset="768862">19831 10517 24575,'0'27'0,"11"-1"0,-8-11 0,9 8 0,-12-20 0,0 9 0,0-12 0,0 0 0,0 12 0,0-9 0,0 8 0,0 1 0,0-9 0,0 21 0,0-21 0,0 14 0,0-15 0,0 4 0,12-6 0,-9 11 0,8-8 0,-11 9 0,0-12 0,0 0 0,0 12 0,12-9 0,-9 9 0,9-1 0,-12-8 0,0 9 0,0-12 0,0 0 0</inkml:trace>
  <inkml:trace contextRef="#ctx0" brushRef="#br3" timeOffset="1.05383E6">19196 4657 24575,'-15'0'0,"-9"0"0,-2 0 0,-9 0 0,14 4 0,2 3 0,3 6 0,0 1 0,-3-3 0,-1 1 0,0 12 0,-1 1 0,1-8 0,-1 1 0,-2 11 0,2 1 0,6-9 0,2 1 0,-3 6 0,0-1 0,2-12 0,1 0 0,6 4 0,-1 0 0,-3 0 0,-1 0 0,5-1 0,-1 0 0,-5 1 0,0 1 0,5 3 0,1-2 0,-5-3 0,12 17 0,0-32 0,0 21 0,-6-10 0,5 19 0,-5-5 0,6-6 0,0 0 0,0-5 0,0 19 0,0-33 0,0 20 0,0-20 0,0 21 0,0-16 0,0 17 0,0-16 0,6 15 0,-5-10 0,29 1 0,-11-3 0,3 0 0,13-4 0,4-2 0,-10 2 0,1 1 0,3 1 0,-4-2 0,1 1 0,2 1 0,0-1 0,-2-1-433,2 0 1,-2-1 0,1 1-1,1 0 433,0 0 0,2 1 0,0 0 0,0 0 0,-2 0 0,1 1 0,-2 0 0,-1-1 0,1 0 0,-1-1 0,1-2 0,-1 1 0,0 2 0,-2 1 0,1 2 0,-1-1 0,0 0-170,6-2 1,-1 0-1,-2 1 170,-5 0 0,-2 1 0,0 0 0,9 3 0,-2-2 0,-12-4 0,-2-1 0,2 0 0,-2-2 0,4-5 841,-3 0 1,2 0-842,0 0 0,1 0 278,8 0 0,1 0-278,3 0 0,0 0 0,1 0 0,0 0 0,-8 0 0,0 0 0,0 0 0,11 1 0,-1-2 0,-5-5 0,0 0 0,1 5 0,-1-1 0,-7-4 0,-1 0 0,-2 6 0,-1 0 0,6-4 0,-2-3 0,-6 0 0,0-1 0,12-8 0,3 0 0,-6 1 0,2 2 0,-4 2 0,3 0 0,-3 0 0,0-3 0,0 2 0,1 5 0,-2-1 0,2-15 0,1 8 0,-17 0 0,0-2 0,8-3 0,1 0 0,-2-3 0,1-1 0,2-3 0,1 1 0,5 5 0,-2 1 0,-12-2 0,0 0 0,6 2 0,1 0 0,-8-3 0,-2-1 0,5-2 0,-1-1 0,-6 3 0,0 1 0,5 3 0,0 0 0,-4-1 0,-2-2 0,2-3 0,-1-1 0,0-2 0,-2-3 0,-4 3 0,-1-2 0,-1 1-250,1 2 1,0 1 0,0 0 249,0-4 0,0 0 0,0 0 0,0 4 0,0 1 0,0 0 0,0 0 0,0-1 0,0 2-160,0-12 1,0 0 159,1 1 0,-2-1 0,-2 11 0,-1-1 0,-1 2 0,-2-9 0,-1 0 0,2 1 0,-2 0 0,-5 3 0,2 1 0,10 8 0,-1 1 0,-9 0 0,-1 2 0,-3-9 736,-5 7-736,2 1 0,-1 1 165,2 6 1,-1 1-166,-8-9 0,-1 1 0,3 6 0,1 0 0,-3-1 0,0 1 0,-3 5 0,-1 2 0,3-1 0,-2 2 0,-6 4 0,0 2 0,7-1 0,2 0 0,-4 0 0,1 0 0,-1-1 0,1 2 0,2 3 0,0 4 0,-3 3 0,1 4 0,6-2 0,-1 1 0,0 0 0,2 0 0,0 0 0,-3 0 0,-4-2 0,-4-1 0,-1 0 0,4-1 0,1-1 0,2 1 0,-1-1-160,-1-1 1,-3-1 0,1 2-1,4-1 160,-5 5 0,2 0 0,7-4 0,-1 0 0,1 0 0,-10 4 0,-1 0 0,7-3 0,-2-2 0,0 1 0,0-2 0,0 0 0,-1-1 0,-1-1 0,-1-1 0,2 1 0,-5 4 0,3-1 0,11-6 0,2-1 0,-10 11 0,26-12 0,-21 0 0,9 12 0,-3-11 0,-2 1 319,3 8 0,-1 3-319,-7 0 0,-1 1 0,-4-1 0,1 3 0,8-2 0,1 2 0,-1-2 0,-12 1 0,0-2 0,2 3 0,3 0 0,7-2 0,1-1 0,-3-6 0,2 0 0,-7 17 0,-4-21 0,12 2 0,1 2 0,-10 4 0,4-9 0,0-1 0,1 11 0,5-5 0,2-2 0,8-2 0,-15 9 0,21-12 0,-8 0 0,11 11 0,0-8 0,0 9 0,0-12 0</inkml:trace>
  <inkml:trace contextRef="#ctx0" brushRef="#br3" timeOffset="1.05981E6">19592 4948 24575,'0'26'0,"0"-7"0,0 0 0,0 5 0,0-1 0,0-1 0,0-1 0,0 8 0,0-2 0,0 2 0,0-9 0,0-1 0,0 7 0,0 0 0,0-11 0,0-3 0,0-6 0,0-5 0,0 17 0,0-15 0,0 20 0,0-20 0,0 9 0,0 0 0,0-9 0,0 20 0,0-20 0,0 21 0,0-21 0,0 8 0</inkml:trace>
  <inkml:trace contextRef="#ctx0" brushRef="#br3" timeOffset="1.06251E6">19936 5027 24575,'-26'0'0,"11"12"0,3 3 0,12-1 0,0 10 0,0-21 0,0 14 0,0-3 0,0 6 0,0-1 0,0 0 0,0 11 0,0-6 0,0 2 0,0 9 0,0-15 0,0 0 0,12 12 0,-9-5 0,9-1 0,0 0 0,2 1 0,1-12 0,9 2 0,-21-15 0,14 15 0,-4-14 0,20 9 0,-4-12 0,-10 6 0,0 0 0,8-3 0,-1 8 0,-11-11 0,-3 0 0,-6 0 0,-5 0 0,5 0 0,-6-11 0,0-4 0,12 0 0,-9-2 0,8 3 0,-11-6 0,0 5 0,0-8 0,0 20 0,0-9 0,0 0 0,0 9 0,-11-20 0,2 8 0,-16-11 0,4 5 0,9 3 0,-2-1 0,-5 2 0,0-1 0,3-2 0,2-1 0,1 0 0,0 4 0,-11 2 0,21-9 0,-8 21 0,5-8 0,4 11 0,-4 0 0,-5 0 0,8 0 0,-21-6 0,9 4 0,-11-15 0,-1 14 0,1-9 0,11 0 0,-8 9 0,20-8 0,-9 11 0</inkml:trace>
  <inkml:trace contextRef="#ctx0" brushRef="#br3" timeOffset="1.06469E6">20307 5054 24575,'0'14'0,"0"10"0,0-15 0,0 16 0,0-17 0,0 16 0,0-9 0,0 11 0,0 1 0,12-1 0,-10 0 0,22-11 0,-15 3 0,4-5 0,5 8 0,-15-7 0,20 10 0,-20-21 0,21 20 0,-10-8 0,1 0 0,-3-4 0,0-11 0,2 0 0,13 0 0,-7 0 0,5 0 0,-4 0 0,-6 0 0,8 0 0,-8 0 0,-1 0 0,10-11 0,-21-4 0,9-11 0,-1-1 0,4 1 0,0-7 0,-3 5 0,-12 8 0,0-4 0,0 21 0,0-20 0,0 20 0,0-9 0,0 0 0,-12-2 0,-6-2 0,-2-1 0,4 4 0,-1-2 0,-8-6 0,0-2 0,11 9 0,2-1 0,1-5 0,1 2 0,-3 3 0,-5 3 0,15 12 0,-20 0 0,8 0 0,-3 1 0,-2-2 0,-9-11 0,6 11 0,1-1 0,-5-9 0,6 11 0,-3 0 0,22 0 0,-22 0 0,21 11 0,-9-8 0,1 21 0,8-21 0,-21 20 0,9-8 0,-5 0 0,7-3 0,7-12 0</inkml:trace>
  <inkml:trace contextRef="#ctx0" brushRef="#br3" timeOffset="1.06671E6">19738 7236 24575,'0'-25'0,"0"0"0,0-4 0,0-3 0,-3 2 0,-2-1 0,1-1-668,3 1 0,1 0 0,-2-1 668,-5-3 0,-2 0 0,2 1 0,5 2 0,2 0 0,-1 2 161,-3 2 1,-1 1 0,2 1-162,2-11 0,2 3 184,-1 13 1,0 1-185,1-9 0,-2 2 0,-11-4 0,11 3 0,-1 0 1021,-9-1-1021,10 10 0,2 0 129,-1-8-129,0 7 0,0-5 0,0 4 0,0 3 0,0-2 0,0-1 0,0 1 0,0-1 0,0 1 0,0-7 0,0 10 0,0 3 0,0-6 0,0 1 0,0 0 0,0-11 0,-1 11 0,2 0 0,10-8 0,-8 13 0,9-4 0,-12 17 0,0 1 0,0 1 0,0 5 0</inkml:trace>
  <inkml:trace contextRef="#ctx0" brushRef="#br3" timeOffset="1.06879E6">19434 6046 24575,'14'0'0,"10"0"0,-21 11 0,20-8 0,-20 9 0,9-6 0,-12-4 0,0 3 0,0-5 0,0 0 0,12 12 0,-9-9 0,8 21 0,1-21 0,-9 20 0,21-20 0,-10 21 0,1-22 0,3 22 0,-17-21 0,17 9 0,-15-1 0,9-8 0,-12 9 0,0-12 0,11 0 0,4 12 0,0-9 0,8 9 0,-20-12 0,9 0 0,0 0 0,-9 0 0,8 0 0,1 0 0,-9 0 0,9 0 0,-12 0 0</inkml:trace>
  <inkml:trace contextRef="#ctx0" brushRef="#br3" timeOffset="1.07131E6">19434 6218 24575,'0'-25'0,"0"0"0,0-8 0,0 10 0,0 2 0,0 8 0,11 7 0,-8-6 0,9 9 0,0-8 0,-9-1 0,9 9 0,-12-9 0,11 12 0,-8 0 0,9 0 0,-12 0 0,12 0 0,-9 0 0,20 0 0,-8-11 0,0 8 0,-4-9 0,1 24 0,-9-9 0,15 20 0,-5-20 0,8 20 0,5-20 0,-11 9 0,-4-12 0,1 6 0,-9-4 0,21 3 0,-10 7 0,1-9 0,3 9 0,-17-12 0,17 12 0,-15-9 0,9 20 0,-1-8 0,16 11 0,-10 1 0,2-14 0,-2 0 0,-14 2 0,20 3 0,-20-17 0,9 5 0,-12 6 0,0-9 0,0 8 0,0-11 0,0 12 0,0-9 0,0 9 0,0-12 0,0 0 0,0 0 0</inkml:trace>
  <inkml:trace contextRef="#ctx0" brushRef="#br3" timeOffset="1.07532E6">18693 5106 24575,'-28'0'0,"0"0"0,1 0 0,-2 0 0,-2 0 0,4 1 0,-2 0 0,-1 1 0,0 0-820,-5 3 1,0 2 0,-2 0 0,0-1 420,3-1 0,-1-1 0,0 0 1,-1 1-1,1 1-61,0 2 1,0 3-1,0-1 1,-1 1-1,-1-1 460,3-3 0,-2 0 0,0 0 0,-1-1 0,1 1 0,-1 0-189,5-1 0,0 1 0,0-1 0,0 1 1,0 0-1,0 0 0,1 0 189,-5 1 0,1 1 0,0 0 0,1 0 0,-1 0 0,0-2 0,-1 0 0,1-1 0,-1 0 0,0-1 0,2 1 0,0 0-207,1 1 0,0 1 0,1 0 1,1 0-1,0-1 207,-2 0 0,2-1 0,0 1 0,1-1 499,-4 3 0,1 0 0,3 0-499,-1 2 0,0-2 1313,-1-1 1,1-2-1314,-4 0 1638,15-7 0,2 2-1239,-9 10 1399,1-8-1798,10 8 0,0 2 0,-9-6 0,-2 0 0,2 6 0,0 1 0,-4-1 0,-1 0 0,-2 1 0,1-1 0,6-6 0,0 1 0,-10 4 0,0-1 0,7-6 0,1-1 0,-8 3 0,0-1 164,6-2 0,2-2-164,3-2 0,1 0 0,-2 6 0,1 0 0,1-5 0,-1 1 0,0 4 0,-2-1 0,-7-4 0,3-2 0,6 1 0,1 0 0,23 0 0,0 0 0,0 0 0</inkml:trace>
  <inkml:trace contextRef="#ctx0" brushRef="#br3" timeOffset="1.07752E6">15849 5517 24575,'-6'25'0,"0"0"0,-3 2 0,-3 1 0,0-3 0,-2 0 0,1-1 0,-5 4 0,0-2 0,-1-2 0,0-4 0,-7 7 0,5-1 0,-4-5 0,4-8 0,-5 5 0,11-15 0,4 32 0,11-17 0,0 8 0,0-14 0,0 0 0,0-9 0,11 8 0,4-11 0,11 0 0,-5 0 0,4 0 0,-4 0 0,5 0 0,0 12 0,1-9 0,-1 9 0,-5-12 0,4 0 0,-16 0 0,3 0 0,-12 0 0,11 0 0,-8 0 0,9 0 0</inkml:trace>
  <inkml:trace contextRef="#ctx0" brushRef="#br3" timeOffset="1.09637E6">17092 4260 24575,'0'26'0,"0"1"0,0 5 0,0-7 0,0 1 0,-1 8 0,2 0 0,5-4 0,0-3 0,-5-3 0,1-3 0,10 2 0,-12-20 0,11 21 0,-8-10 0,9 13 0,-12-1 0,6-11 0,-5 8 0,5-20 0,-6 9 0,0-6 0,12-5 0,-9 17 0,9-3 0,-12-1 0,11 10 0,-8-21 0,9 9 0,-12-12 0,0 0 0</inkml:trace>
  <inkml:trace contextRef="#ctx0" brushRef="#br3" timeOffset="1.09912E6">17410 4379 24575,'0'20'0,"0"1"0,0-1 0,0-2 0,0 9 0,0-1 0,-12-5 0,9 15 0,-9-12 0,5 1 0,2 0 0,2-7 0,-8 17 0,11-32 0,0 9 0,0-1 0,0-8 0,11 15 0,-8-17 0,21 17 0,-9-15 0,11 20 0,1-20 0,-1 21 0,-5-9 0,-8-1 0,4-2 0,-14-12 0,9 12 0,0-9 0,-9 9 0,9-24 0,-1 9 0,-8-21 0,9 10 0,0-13 0,-9 1 0,20 5 0,-20 8 0,9-5 0,-12 15 0,0-20 0,0 20 0,0-21 0,0 21 0,0-20 0,0 8 0,0 1 0,0-10 0,0 21 0,0-9 0,0 12 0,-12 0 0,9 0 0,-20 0 0,8-11 0,-11 8 0,-1-15 0,7 5 0,-5 4 0,16-3 0,-15 12 0,21 0 0,-8 0 0,-1 0 0,9-12 0,-9 9 0,0-8 0,9 11 0,-8 0 0,11 0 0,0 0 0</inkml:trace>
  <inkml:trace contextRef="#ctx0" brushRef="#br3" timeOffset="1.10199E6">17661 4485 24575,'0'26'0,"0"-5"0,6-4 0,0 2 0,-3 17 0,8-10 0,1 1 0,-11-6 0,1-1 0,16 6 0,-17-8 0,17-5 0,-15-4 0,9 14 0,-1-20 0,-8 9 0,21 0 0,-21-9 0,8 9 0,1-12 0,-9 0 0,21 0 0,-10 0 0,13 0 0,5 0 0,-16 0 0,14 0 0,-27 0 0,20 0 0,-20 0 0,9 0 0,-12-12 0,0 9 0,0-21 0,12 10 0,-9-19 0,20 5 0,-20-4 0,9 6 0,-12-1 0,0 1 0,0 11 0,0 3 0,-12 12 0,9-11 0,-20 8 0,8-15 0,-12 5 0,1-8 0,5 6 0,-4-8 0,17 20 0,-16-9 0,21 12 0,-9 0 0,12 0 0,-11 0 0,8 0 0,-21 0 0,9 0 0,-11 0 0,0 0 0,5 0 0,-4 0 0,16 0 0,-3 0 0,1 0 0,8 12 0,-9-9 0,0 9 0,9-12 0,-9 0 0,12 0 0,0 0 0</inkml:trace>
  <inkml:trace contextRef="#ctx0" brushRef="#br3" timeOffset="1.10659E6">18283 4180 24575,'19'0'0,"1"0"0,-1 0 0,1 0 0,9 0 0,-4 0 0,0 0 0,-1 0 0,-6 5 0,0 2 0,3 8 0,5 0 0,-7-4 0,1 1 0,9 3 0,-3-1 0,-8 10 0,-5-21 0,-4 20 0,3-14 0,-12 5 0,0-9 0,0 7 0,0 3 0,0 11 0,0 1 0,0-8 0,0 0 0,0 16 0,0-7 0,0 2 0,-12-27 0,9 8 0,-9-11 0,6 0 0,-19 0 0,3 0 0,-3 0 0,0 0 0,0 0 0,4 1 0,3-2 0,0-10 0,18 8 0,0-9 0,0 12 0,0 0 0,0-6 0,0 4 0,0-3 0,0-7 0,0-3 0,0-11 0,0 11 0,0 3 0,0 12 0,6 0 0,-5 0 0,17 0 0,-3 0 0,11 0 0,1 0 0,-13 0 0,10 0 0,-9 0 0,-1 0 0,16 0 0,-26 12 0,26-9 0,-27 9 0,20-12 0,-20 0 0,9 0 0,-12 0 0,11 0 0,-8 0 0,9 0 0,-12 0 0,24 0 0,-18 0 0,17 0 0,-23 0 0</inkml:trace>
  <inkml:trace contextRef="#ctx0" brushRef="#br3" timeOffset="1.10901E6">18666 4233 24575,'21'0'0,"0"0"0,4 6 0,-1 0 0,-2-5 0,-2 1 0,15 10 0,-15-7 0,-3 2 0,-9 7 0,16 1 0,-21 8 0,20-20 0,-20 15 0,21-5 0,-9 8 0,-9-3 0,2 2 0,11 6 0,-2 1 0,-14-2 0,-1 0 0,14 7 0,-2-1 0,-13 4 0,2-14 0,0-3 0,-3-4 0,0 10 0,0-21 0,0 9 0,-6-12 0,5 0 0,-17 0 0,-8 0 0,6-5 0,-1-2 0,0 0 0,0-1 0,1 2 0,2-3 0,4-14 0,2 20 0,12-21 0,12 10 0,2-13 0,13 7 0,-13 6 0,10 9 0,-21-7 0,20 9 0,-20-21 0,9 21 0,0-8 0,-9 11 0,20 0 0,-14 0 0,4 0 0,5 0 0,-15 0 0,9 0 0,-1 0 0,-8 0 0,21 0 0,-9 0 0,11 0 0,1 0 0,-13 0 0,4 0 0,-17 0 0,5 0 0</inkml:trace>
  <inkml:trace contextRef="#ctx0" brushRef="#br3" timeOffset="1.11152E6">18971 4114 24575,'26'0'0,"6"0"0,-12 0 0,0 0 0,3 0 0,1 0 0,3 0 0,-1 0 0,-2 0 0,-1 0 0,-3 0 0,0 0 0,2-1 0,0 2 0,7 11 0,-9-8 0,-1 1 0,7 8 0,-11 5 0,-4-15 0,-11 20 0,0-20 0,0 21 0,0-21 0,-11 8 0,8-11 0,-21 0 0,21 0 0,-20 0 0,20 0 0,-9 0 0,0 12 0,-2 3 0,-13 11 0,1-11 0,5 8 0,8-20 0,-5 15 0,15-16 0,-8-2 0,22-2 0,-2-4 0,16-6 0,7 9 0,-2-8 0,-5 4 0,0 2 0,4 2 0,-7-3 0,0 0 0,6 6 0,5 0 0,-7 0 0,0 0 0,-11 12 0,9-9 0,-21 20 0,8-20 0,-11 15 0,0-16 0,0 15 0,0-2 0,0 11 0,0-11 0,0 9 0,-11-10 0,-4 1 0,-12 8 0,1-8 0,7-5 0,0 1 0,1 2 0,1-1 0,-11-3 0,-2 2 0,27-11 0,-20 0 0,20 0 0,-9 0 0</inkml:trace>
  <inkml:trace contextRef="#ctx0" brushRef="#br3" timeOffset="1.11449E6">19659 4061 24575,'-21'0'0,"-4"0"0,16 0 0,-14 0 0,8 12 0,2 3 0,-1 2 0,1 4 0,0 1 0,-1 2 0,2-1 0,4-3 0,1-2 0,-5 9 0,12-13 0,0 10 0,0-21 0,0 20 0,0-20 0,0 9 0,12-6 0,14 7 0,-6-9 0,1 1 0,3 7 0,0 0 0,-4-11 0,-1 1 0,2 9 0,2-11 0,-20 0 0,9 0 0,-12-11 0,0 8 0,0-21 0,0 15 0,0-16 0,0 5 0,0 5 0,0-20 0,0 17 0,0-6 0,0-2 0,0-9 0,0 14 0,0 2 0,0-1 0,-12 8 0,9 0 0,-8 9 0,11-9 0,0 12 0,0 12 0,11-9 0,-8 21 0,21-10 0,2 7 0,-9-4 0,1 3 0,3-5 0,2 1 0,-3 0 0,-7 0 0,0 0 0,13 11 0,-5-7 0,-18-17 0,9 20 0,0-20 0,-9 15 0,14-6 0,1 1 0,-12 11 0,17 2 0,-23-14 0,0 0 0,0-10 0,0 10 0,0-12 0,0 0 0,0 12 0,6-9 0,0 16 0,1 3 0,14-3 0,-14 3 0,1 0 0,15 5 0,-20-13 0,9 10 0,-12-21 0,0 9 0,0-12 0</inkml:trace>
  <inkml:trace contextRef="#ctx0" brushRef="#br3" timeOffset="1.11626E6">19963 3956 24575,'0'14'0,"0"21"0,0-5 0,5-4 0,2 1 0,-6-3 0,1-1 0,6-3 0,1 0 0,4 12 0,8-17 0,-6 8 0,8-8 0,-20 11 0,21-11 0,-21-3 0,20-12 0,-20 0 0,9 0 0,0 0 0,-10 0 0,10 0 0,-12 0 0,12 0 0,-9-12 0,15 9 0,-17-9 0,5 12 0,6-12 0,-9 10 0,20-10 0,-20 12 0,21 0 0,-10 0 0,1-12 0,9 9 0,-22-9 0,10 12 0,0 0 0,-3-11 0,4 8 0,5-9 0,-15 12 0,8 0 0</inkml:trace>
  <inkml:trace contextRef="#ctx0" brushRef="#br3" timeOffset="1.11792E6">20201 4008 24575,'0'20'0,"0"-1"0,0 0 0,0 3 0,0 12 0,0 2 0,-1-1 0,2-1 0,2-7 0,1-1 0,1 1 0,-1-1 0,1 0 0,0 0 0,2 5 0,1-1 0,4 0 0,0-1 0,-6-2 0,2-2 0,5-7 0,1-1 0,-7 2 0,0 0 0,17 8 0,-21-1 0,9-11 0,-6 8 0,-5-20 0,5 15 0,6-17 0,-9 17 0,20-15 0,-20 9 0,9-12 0</inkml:trace>
  <inkml:trace contextRef="#ctx0" brushRef="#br4" timeOffset="1.28224E6">9419 10081 24575,'6'22'0,"0"0"0,6-2 0,2 2 0,-4 1 0,-1 2 0,2-2 0,8 2 0,0 0 0,-5 2 0,-2-3 0,3-3 0,-3 2 0,-12-20 0,0 9 0,0-12 0</inkml:trace>
  <inkml:trace contextRef="#ctx0" brushRef="#br2" timeOffset="1.28676E6">7766 12184 24575,'19'12'0,"0"0"0,4-1 0,1 1 0,3 7 0,0 2 0,-3 2 0,-1-2 0,-3-12 0,-2 0 0,9 14 0,-12-11 0,-4-9 0,-11 9 0</inkml:trace>
  <inkml:trace contextRef="#ctx0" brushRef="#br2" timeOffset="1.28842E6">11721 8546 24575,'0'0'0</inkml:trace>
  <inkml:trace contextRef="#ctx0" brushRef="#br2" timeOffset="1.28909E6">11602 8546 24575,'0'0'0</inkml:trace>
  <inkml:trace contextRef="#ctx0" brushRef="#br2" timeOffset="1.28984E6">11258 8586 24575,'0'0'0</inkml:trace>
  <inkml:trace contextRef="#ctx0" brushRef="#br2" timeOffset="1.29059E6">11258 8586 24575,'-26'11'0,"-1"-8"0,1 9 0,11-12 0,3 0 0</inkml:trace>
  <inkml:trace contextRef="#ctx0" brushRef="#br2" timeOffset="1.29146E6">10835 8784 24575,'-19'0'0,"-1"0"0,-2 0 0,-3 0 0,-7-1 0,-2 2 0,-2 5 0,-1 0 0,0-5 0,0 1 0,11 5 0,0 2 0,0-2 0,-6-6 0,3 1 0,4 10 0,3 0 0,-15-9 0,28 9 0,-3-12-820,12 11 1,0-8 0,0 9 0</inkml:trace>
  <inkml:trace contextRef="#ctx0" brushRef="#br2" timeOffset="1.29225E6">10292 9287 24575,'0'0'0</inkml:trace>
  <inkml:trace contextRef="#ctx0" brushRef="#br2" timeOffset="1.29316E6">10292 9684 24575,'0'0'0</inkml:trace>
  <inkml:trace contextRef="#ctx0" brushRef="#br2" timeOffset="1.29419E6">10292 9684 24575,'33'0'0,"-9"0"0,3 0 0,3 0 0,2 0 0,5 0 0,-1 0 0,-8 0 0,-1 0 0,-3 0 0,-4 0 0,-6 0 0,-2 0 0,0 0 0,-9 0 0,32 0 0,-29 0 0,18 0 0</inkml:trace>
  <inkml:trace contextRef="#ctx0" brushRef="#br2" timeOffset="1.29492E6">11033 9657 24575,'0'0'0</inkml:trace>
  <inkml:trace contextRef="#ctx0" brushRef="#br2" timeOffset="1.29756E6">11033 9657 24575,'27'0'0,"-7"0"0,17 0 0,-14 0 0,2-1 0,0 2 0,5 11 0,-10-11 0,-2 1 0,-3 10 0,-4-12 0,-5 0 0,-4 0 0,4 0 0,5 0 0,-8 0 0,9 0 0,-12 0 0,0 0 0</inkml:trace>
  <inkml:trace contextRef="#ctx0" brushRef="#br2" timeOffset="1.29952E6">11695 8771 24575,'14'0'0,"-2"0"0,0 0 0,-9 0 0,9 0 0,-1 0 0,-8 0 0,21 0 0,-21 0 0,20 0 0,-20 0 0,21 0 0,-21 0 0,14 0 0,-15 0 0,4 0 0,-6 0 0,11 0 0,-8 0 0,9 0 0,0 0 0,-9 0 0,20 0 0,-20-12 0,9 9 0,-12-9 0,0 12 0</inkml:trace>
  <inkml:trace contextRef="#ctx0" brushRef="#br2" timeOffset="1.30289E6">10014 8943 24575,'0'15'0,"0"2"0,0-4 0,0 8 0,0 6 0,-5-8 0,-1 0 0,3 10 0,-3-9 0,0-2 0,6-3 0,0 3 0,0-17 0,0 17 0,0-15 0,0 20 0,0-20 0,0 21 0,0-21 0,0 8 0,0-11 0,0 12 0,12 3 0,-9 11 0,8 1 0,-11-13 0,12-2 0,-9-12 0,9 0 0,-12 0 0,12 0 0,-9 0 0,8 0 0,-11 6 0,12-4 0,-9 3 0,21-5 0,-21 0 0,20 12 0,-20-9 0,9 9 0,-12-12 0,6 12 0,-5-9 0,5 8 0,-6-11 0</inkml:trace>
  <inkml:trace contextRef="#ctx0" brushRef="#br2" timeOffset="1.30416E6">10213 9657 24575,'0'15'0,"12"9"0,2-10 0,13 7 0,-1-8 0,-11-7 0,-3-6 0</inkml:trace>
  <inkml:trace contextRef="#ctx0" brushRef="#br2" timeOffset="1.30992E6">10411 8348 24575,'0'14'0,"0"10"0,0-21 0,0 14 0,0-3 0,0 6 0,0-5 0,12-3 0,3-12 0,11 11 0,7-8 0,-5 9 0,4-12 0,-17 0 0,8 0 0,-20 0 0,21 0 0,-22 0 0,10 0 0,0 12 0,-9-9 0,20 9 0,-20-12 0,9 0 0,-12 11 0,0-8 0,0 9 0,0-12 0,0 12 0,0-9 0,0 14 0,0-3 0,0 6 0,0 7 0,0-1 0,0 1 0,0-1 0,-12-11 0,9-4 0,-8-11 0,-1 0 0,9 0 0,-21 0 0,10 0 0,-1 0 0,3 0 0,1 12 0,-4-9 0,-17 15 0,4-5 0,7-4 0,9 3 0,1-12 0,8 0 0,-9 0 0,0 0 0,9 0 0,-20 0 0,20 0 0,-21 0 0,21 0 0,-9 0 0</inkml:trace>
  <inkml:trace contextRef="#ctx0" brushRef="#br2" timeOffset="1.31254E6">10411 8401 24575,'27'0'0,"-1"0"0,1 0 0,-7-12 0,-6 9 0,3-9 0,-14 12 0,21 0 0,-21 0 0,8 0 0,1 0 0,3 0 0,-1 0 0,-2 0 0,0-12 0,-9 9 0,9-8 0,-12 11 0,0-12 0,0 9 0,0-9 0,0 12 0,11 0 0,-8 0 0,9-12 0,-12 9 0,0-8 0,12 11 0,-9 0 0,9 0 0,-12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D6956D0-864C-564E-9554-768140C2E6EC}" type="datetimeFigureOut">
              <a:rPr lang="en-US" smtClean="0"/>
              <a:t>10/22/25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8FD935E-1611-7A4F-B711-347F3D25BBDC}" type="slidenum">
              <a:rPr lang="en-US" smtClean="0"/>
              <a:t>‹#›</a:t>
            </a:fld>
            <a:endParaRPr lang="en-US"/>
          </a:p>
        </p:txBody>
      </p:sp>
    </p:spTree>
    <p:extLst>
      <p:ext uri="{BB962C8B-B14F-4D97-AF65-F5344CB8AC3E}">
        <p14:creationId xmlns:p14="http://schemas.microsoft.com/office/powerpoint/2010/main" val="31417880"/>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171450" indent="-171450">
              <a:buFont typeface="Arial"/>
              <a:buChar char="•"/>
            </a:pPr>
            <a:r>
              <a:rPr lang="en-US" dirty="0"/>
              <a:t>Assignment 2: Wednesday</a:t>
            </a:r>
          </a:p>
          <a:p>
            <a:pPr marL="171450" indent="-171450">
              <a:buFont typeface="Arial"/>
              <a:buChar char="•"/>
            </a:pPr>
            <a:r>
              <a:rPr lang="en-US" dirty="0"/>
              <a:t>Midterm:</a:t>
            </a:r>
            <a:r>
              <a:rPr lang="en-US" baseline="0" dirty="0"/>
              <a:t> October 24 (will cover material through this week)</a:t>
            </a:r>
          </a:p>
          <a:p>
            <a:pPr marL="171450" indent="-171450">
              <a:buFont typeface="Arial"/>
              <a:buChar char="•"/>
            </a:pPr>
            <a:r>
              <a:rPr lang="en-US" baseline="0" dirty="0"/>
              <a:t>Wednesday’s lecture: Recorded. Extra office hour TBD (Friday afternoon)</a:t>
            </a:r>
          </a:p>
          <a:p>
            <a:pPr marL="171450" indent="-171450">
              <a:buFont typeface="Arial"/>
              <a:buChar char="•"/>
            </a:pPr>
            <a:endParaRPr lang="en-US" dirty="0"/>
          </a:p>
        </p:txBody>
      </p:sp>
      <p:sp>
        <p:nvSpPr>
          <p:cNvPr id="4" name="Slide Number Placeholder 3"/>
          <p:cNvSpPr>
            <a:spLocks noGrp="1"/>
          </p:cNvSpPr>
          <p:nvPr>
            <p:ph type="sldNum" sz="quarter" idx="10"/>
          </p:nvPr>
        </p:nvSpPr>
        <p:spPr/>
        <p:txBody>
          <a:bodyPr/>
          <a:lstStyle/>
          <a:p>
            <a:fld id="{E4EDBFAA-E3FF-41DC-96EC-6BC8A2B7A07F}" type="slidenum">
              <a:rPr lang="en-US" smtClean="0"/>
              <a:pPr/>
              <a:t>1</a:t>
            </a:fld>
            <a:endParaRPr lang="en-US"/>
          </a:p>
        </p:txBody>
      </p:sp>
    </p:spTree>
    <p:extLst>
      <p:ext uri="{BB962C8B-B14F-4D97-AF65-F5344CB8AC3E}">
        <p14:creationId xmlns:p14="http://schemas.microsoft.com/office/powerpoint/2010/main" val="226052543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231B9F0-EC6B-954F-8ACD-3E088853B46F}" type="slidenum">
              <a:rPr lang="en-US"/>
              <a:pPr>
                <a:defRPr/>
              </a:pPr>
              <a:t>13</a:t>
            </a:fld>
            <a:endParaRPr lang="en-US"/>
          </a:p>
        </p:txBody>
      </p:sp>
      <p:sp>
        <p:nvSpPr>
          <p:cNvPr id="9318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9318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C6F0EB-18C5-8E46-B71C-DCEA9EB041A1}" type="slidenum">
              <a:rPr lang="en-US"/>
              <a:pPr>
                <a:defRPr/>
              </a:pPr>
              <a:t>14</a:t>
            </a:fld>
            <a:endParaRPr lang="en-US"/>
          </a:p>
        </p:txBody>
      </p:sp>
      <p:sp>
        <p:nvSpPr>
          <p:cNvPr id="9421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9421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7F1A4EE-AC5A-324A-A70C-D9D9E89DF61B}" type="slidenum">
              <a:rPr lang="en-US"/>
              <a:pPr>
                <a:defRPr/>
              </a:pPr>
              <a:t>15</a:t>
            </a:fld>
            <a:endParaRPr lang="en-US"/>
          </a:p>
        </p:txBody>
      </p:sp>
      <p:sp>
        <p:nvSpPr>
          <p:cNvPr id="9523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9523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F330A5C-2BF1-D349-B053-8AC383658B19}" type="slidenum">
              <a:rPr lang="en-US"/>
              <a:pPr>
                <a:defRPr/>
              </a:pPr>
              <a:t>16</a:t>
            </a:fld>
            <a:endParaRPr lang="en-US"/>
          </a:p>
        </p:txBody>
      </p:sp>
      <p:sp>
        <p:nvSpPr>
          <p:cNvPr id="9625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9625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11E885-54EF-5649-8483-4C48D94EA702}" type="slidenum">
              <a:rPr lang="en-US"/>
              <a:pPr>
                <a:defRPr/>
              </a:pPr>
              <a:t>17</a:t>
            </a:fld>
            <a:endParaRPr lang="en-US"/>
          </a:p>
        </p:txBody>
      </p:sp>
      <p:sp>
        <p:nvSpPr>
          <p:cNvPr id="9523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9523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2100ED7-28F0-064E-A563-F5AB2B10B09D}" type="slidenum">
              <a:rPr lang="en-US"/>
              <a:pPr>
                <a:defRPr/>
              </a:pPr>
              <a:t>18</a:t>
            </a:fld>
            <a:endParaRPr lang="en-US"/>
          </a:p>
        </p:txBody>
      </p:sp>
      <p:sp>
        <p:nvSpPr>
          <p:cNvPr id="12800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800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BBE9112-7ADC-C44B-959B-B553DFE04F97}" type="slidenum">
              <a:rPr lang="en-US"/>
              <a:pPr>
                <a:defRPr/>
              </a:pPr>
              <a:t>19</a:t>
            </a:fld>
            <a:endParaRPr lang="en-US"/>
          </a:p>
        </p:txBody>
      </p:sp>
      <p:sp>
        <p:nvSpPr>
          <p:cNvPr id="13005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3005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B9A4A2D-8B6B-784B-8BE0-1235C386DB0A}" type="slidenum">
              <a:rPr lang="en-US"/>
              <a:pPr>
                <a:defRPr/>
              </a:pPr>
              <a:t>20</a:t>
            </a:fld>
            <a:endParaRPr lang="en-US"/>
          </a:p>
        </p:txBody>
      </p:sp>
      <p:sp>
        <p:nvSpPr>
          <p:cNvPr id="13209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3209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5601A35-52E4-4444-9542-7539ADE57A58}" type="slidenum">
              <a:rPr lang="en-US"/>
              <a:pPr>
                <a:defRPr/>
              </a:pPr>
              <a:t>21</a:t>
            </a:fld>
            <a:endParaRPr lang="en-US"/>
          </a:p>
        </p:txBody>
      </p:sp>
      <p:sp>
        <p:nvSpPr>
          <p:cNvPr id="13414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3414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682757-DD0C-7543-A49D-E750CA36A537}" type="slidenum">
              <a:rPr lang="en-US"/>
              <a:pPr>
                <a:defRPr/>
              </a:pPr>
              <a:t>22</a:t>
            </a:fld>
            <a:endParaRPr lang="en-US"/>
          </a:p>
        </p:txBody>
      </p:sp>
      <p:sp>
        <p:nvSpPr>
          <p:cNvPr id="13619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3619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AFBBF1-ADF7-F442-804C-5CE3C11DF641}" type="slidenum">
              <a:rPr lang="en-US"/>
              <a:pPr/>
              <a:t>2</a:t>
            </a:fld>
            <a:endParaRPr lang="en-US"/>
          </a:p>
        </p:txBody>
      </p:sp>
      <p:sp>
        <p:nvSpPr>
          <p:cNvPr id="70658" name="Rectangle 2"/>
          <p:cNvSpPr>
            <a:spLocks noGrp="1" noRot="1" noChangeAspect="1" noChangeArrowheads="1" noTextEdit="1"/>
          </p:cNvSpPr>
          <p:nvPr>
            <p:ph type="sldImg"/>
          </p:nvPr>
        </p:nvSpPr>
        <p:spPr>
          <a:xfrm>
            <a:off x="381000" y="685800"/>
            <a:ext cx="6096000" cy="3429000"/>
          </a:xfrm>
          <a:ln/>
        </p:spPr>
      </p:sp>
      <p:sp>
        <p:nvSpPr>
          <p:cNvPr id="70659" name="Rectangle 3"/>
          <p:cNvSpPr>
            <a:spLocks noGrp="1" noChangeArrowheads="1"/>
          </p:cNvSpPr>
          <p:nvPr>
            <p:ph type="body" idx="1"/>
          </p:nvPr>
        </p:nvSpPr>
        <p:spPr/>
        <p:txBody>
          <a:bodyPr/>
          <a:lstStyle/>
          <a:p>
            <a:r>
              <a:rPr lang="en-US"/>
              <a:t>Diagram of routing table is very confusing because it’s not pointing to anything</a:t>
            </a:r>
          </a:p>
          <a:p>
            <a:r>
              <a:rPr lang="en-US"/>
              <a:t>Green arrow shorter, and too thick… green is a msg</a:t>
            </a:r>
          </a:p>
          <a:p>
            <a:endParaRPr lang="en-US"/>
          </a:p>
          <a:p>
            <a:r>
              <a:rPr lang="en-US"/>
              <a:t>More intuition about how the system actually works.</a:t>
            </a:r>
          </a:p>
          <a:p>
            <a:r>
              <a:rPr lang="en-US"/>
              <a:t>Don’t say “interdomain”</a:t>
            </a:r>
          </a:p>
          <a:p>
            <a:r>
              <a:rPr lang="en-US"/>
              <a:t>DESTINATION-BASED Routing</a:t>
            </a:r>
          </a:p>
          <a:p>
            <a:r>
              <a:rPr lang="en-US"/>
              <a:t>Tables look like a set of possible routes and a rankings over these routes</a:t>
            </a:r>
          </a:p>
          <a:p>
            <a:r>
              <a:rPr lang="en-US"/>
              <a:t>(pop up a simplified table fragment)</a:t>
            </a:r>
          </a:p>
        </p:txBody>
      </p:sp>
    </p:spTree>
    <p:extLst>
      <p:ext uri="{BB962C8B-B14F-4D97-AF65-F5344CB8AC3E}">
        <p14:creationId xmlns:p14="http://schemas.microsoft.com/office/powerpoint/2010/main" val="36524138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B219BCA-D916-B840-B2B3-AC1E6C01BCFD}" type="slidenum">
              <a:rPr lang="en-US"/>
              <a:pPr>
                <a:defRPr/>
              </a:pPr>
              <a:t>23</a:t>
            </a:fld>
            <a:endParaRPr lang="en-US"/>
          </a:p>
        </p:txBody>
      </p:sp>
      <p:sp>
        <p:nvSpPr>
          <p:cNvPr id="13824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3824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0DEE5D9-9892-3B40-B8B0-BE4949615409}" type="slidenum">
              <a:rPr lang="en-US"/>
              <a:pPr>
                <a:defRPr/>
              </a:pPr>
              <a:t>24</a:t>
            </a:fld>
            <a:endParaRPr lang="en-US"/>
          </a:p>
        </p:txBody>
      </p:sp>
      <p:sp>
        <p:nvSpPr>
          <p:cNvPr id="14029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029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4D87028-69BB-D343-B648-B44AB68F5C9F}" type="slidenum">
              <a:rPr lang="en-US"/>
              <a:pPr>
                <a:defRPr/>
              </a:pPr>
              <a:t>25</a:t>
            </a:fld>
            <a:endParaRPr lang="en-US"/>
          </a:p>
        </p:txBody>
      </p:sp>
      <p:sp>
        <p:nvSpPr>
          <p:cNvPr id="14233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233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E05BCD6-A43F-E04E-90FB-039DD7C5AE11}" type="slidenum">
              <a:rPr lang="en-US"/>
              <a:pPr>
                <a:defRPr/>
              </a:pPr>
              <a:t>26</a:t>
            </a:fld>
            <a:endParaRPr lang="en-US"/>
          </a:p>
        </p:txBody>
      </p:sp>
      <p:sp>
        <p:nvSpPr>
          <p:cNvPr id="14438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438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C1B367B-2BBD-2342-A03D-66DDE08D1DEA}" type="slidenum">
              <a:rPr lang="en-US"/>
              <a:pPr>
                <a:defRPr/>
              </a:pPr>
              <a:t>27</a:t>
            </a:fld>
            <a:endParaRPr lang="en-US"/>
          </a:p>
        </p:txBody>
      </p:sp>
      <p:sp>
        <p:nvSpPr>
          <p:cNvPr id="14643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643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7CDCDB3-36E4-FF42-8A02-9CD8033DF6BB}" type="slidenum">
              <a:rPr lang="en-US"/>
              <a:pPr>
                <a:defRPr/>
              </a:pPr>
              <a:t>28</a:t>
            </a:fld>
            <a:endParaRPr lang="en-US"/>
          </a:p>
        </p:txBody>
      </p:sp>
      <p:sp>
        <p:nvSpPr>
          <p:cNvPr id="14848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4848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38EE3FA-706E-1C42-8B2F-1ECF07464991}" type="slidenum">
              <a:rPr lang="en-US"/>
              <a:pPr>
                <a:defRPr/>
              </a:pPr>
              <a:t>29</a:t>
            </a:fld>
            <a:endParaRPr lang="en-US"/>
          </a:p>
        </p:txBody>
      </p:sp>
      <p:sp>
        <p:nvSpPr>
          <p:cNvPr id="9728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9728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457459A-598E-C743-A156-126EBE9C6759}" type="slidenum">
              <a:rPr lang="en-US"/>
              <a:pPr>
                <a:defRPr/>
              </a:pPr>
              <a:t>30</a:t>
            </a:fld>
            <a:endParaRPr lang="en-US"/>
          </a:p>
        </p:txBody>
      </p:sp>
      <p:sp>
        <p:nvSpPr>
          <p:cNvPr id="9830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9830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F041EAE-AA65-6942-9473-992ACD352399}" type="slidenum">
              <a:rPr lang="en-US"/>
              <a:pPr>
                <a:defRPr/>
              </a:pPr>
              <a:t>31</a:t>
            </a:fld>
            <a:endParaRPr lang="en-US"/>
          </a:p>
        </p:txBody>
      </p:sp>
      <p:sp>
        <p:nvSpPr>
          <p:cNvPr id="9933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9933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90A733A-B8A0-6342-9ACE-7A0D7FD9FFEA}" type="slidenum">
              <a:rPr lang="en-US"/>
              <a:pPr>
                <a:defRPr/>
              </a:pPr>
              <a:t>32</a:t>
            </a:fld>
            <a:endParaRPr lang="en-US"/>
          </a:p>
        </p:txBody>
      </p:sp>
      <p:sp>
        <p:nvSpPr>
          <p:cNvPr id="10035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035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3</a:t>
            </a:fld>
            <a:endParaRPr lang="en-US"/>
          </a:p>
        </p:txBody>
      </p:sp>
    </p:spTree>
    <p:extLst>
      <p:ext uri="{BB962C8B-B14F-4D97-AF65-F5344CB8AC3E}">
        <p14:creationId xmlns:p14="http://schemas.microsoft.com/office/powerpoint/2010/main" val="246144520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491A6A7A-654F-A643-886E-5DCD6B2ABC1A}" type="slidenum">
              <a:rPr lang="en-US"/>
              <a:pPr>
                <a:defRPr/>
              </a:pPr>
              <a:t>33</a:t>
            </a:fld>
            <a:endParaRPr lang="en-US"/>
          </a:p>
        </p:txBody>
      </p:sp>
      <p:sp>
        <p:nvSpPr>
          <p:cNvPr id="1013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137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F5924317-253E-5043-848A-CBAC40222179}" type="slidenum">
              <a:rPr lang="en-US"/>
              <a:pPr>
                <a:defRPr/>
              </a:pPr>
              <a:t>34</a:t>
            </a:fld>
            <a:endParaRPr lang="en-US"/>
          </a:p>
        </p:txBody>
      </p:sp>
      <p:sp>
        <p:nvSpPr>
          <p:cNvPr id="10240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240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2AA37C0-843A-364F-883C-71A42B047F85}" type="slidenum">
              <a:rPr lang="en-US"/>
              <a:pPr>
                <a:defRPr/>
              </a:pPr>
              <a:t>35</a:t>
            </a:fld>
            <a:endParaRPr lang="en-US"/>
          </a:p>
        </p:txBody>
      </p:sp>
      <p:sp>
        <p:nvSpPr>
          <p:cNvPr id="10342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342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683B93DF-7D47-D54F-A372-162BF92BEFAF}" type="slidenum">
              <a:rPr lang="en-US"/>
              <a:pPr>
                <a:defRPr/>
              </a:pPr>
              <a:t>36</a:t>
            </a:fld>
            <a:endParaRPr lang="en-US"/>
          </a:p>
        </p:txBody>
      </p:sp>
      <p:sp>
        <p:nvSpPr>
          <p:cNvPr id="10445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445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AC4F1527-2DB3-5A4A-8AFF-F6FCFCB2625A}" type="slidenum">
              <a:rPr lang="en-US"/>
              <a:pPr>
                <a:defRPr/>
              </a:pPr>
              <a:t>37</a:t>
            </a:fld>
            <a:endParaRPr lang="en-US"/>
          </a:p>
        </p:txBody>
      </p:sp>
      <p:sp>
        <p:nvSpPr>
          <p:cNvPr id="10547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547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6A4B303-41B9-9C41-AB35-55956E0AD40D}" type="slidenum">
              <a:rPr lang="en-US"/>
              <a:pPr>
                <a:defRPr/>
              </a:pPr>
              <a:t>38</a:t>
            </a:fld>
            <a:endParaRPr lang="en-US"/>
          </a:p>
        </p:txBody>
      </p:sp>
      <p:sp>
        <p:nvSpPr>
          <p:cNvPr id="10649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649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B4AE578-589B-9F48-A1E4-4EE6F1A7C114}" type="slidenum">
              <a:rPr lang="en-US"/>
              <a:pPr>
                <a:defRPr/>
              </a:pPr>
              <a:t>39</a:t>
            </a:fld>
            <a:endParaRPr lang="en-US"/>
          </a:p>
        </p:txBody>
      </p:sp>
      <p:sp>
        <p:nvSpPr>
          <p:cNvPr id="10752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752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32B5B26D-0790-D546-9A12-B329DF38DBDC}" type="slidenum">
              <a:rPr lang="en-US"/>
              <a:pPr>
                <a:defRPr/>
              </a:pPr>
              <a:t>40</a:t>
            </a:fld>
            <a:endParaRPr lang="en-US"/>
          </a:p>
        </p:txBody>
      </p:sp>
      <p:sp>
        <p:nvSpPr>
          <p:cNvPr id="10854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854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94B925C-FC70-B342-A4B2-8369D1524F5E}" type="slidenum">
              <a:rPr lang="en-US"/>
              <a:pPr>
                <a:defRPr/>
              </a:pPr>
              <a:t>41</a:t>
            </a:fld>
            <a:endParaRPr lang="en-US"/>
          </a:p>
        </p:txBody>
      </p:sp>
      <p:sp>
        <p:nvSpPr>
          <p:cNvPr id="10957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0957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9D52789B-C013-8643-8D09-2C41608592D9}" type="slidenum">
              <a:rPr lang="en-US"/>
              <a:pPr>
                <a:defRPr/>
              </a:pPr>
              <a:t>42</a:t>
            </a:fld>
            <a:endParaRPr lang="en-US"/>
          </a:p>
        </p:txBody>
      </p:sp>
      <p:sp>
        <p:nvSpPr>
          <p:cNvPr id="11878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1878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4</a:t>
            </a:fld>
            <a:endParaRPr lang="en-US"/>
          </a:p>
        </p:txBody>
      </p:sp>
    </p:spTree>
    <p:extLst>
      <p:ext uri="{BB962C8B-B14F-4D97-AF65-F5344CB8AC3E}">
        <p14:creationId xmlns:p14="http://schemas.microsoft.com/office/powerpoint/2010/main" val="278338117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0B3286D9-B4EA-1D4D-BFCF-BE886440CA4C}" type="slidenum">
              <a:rPr lang="en-US"/>
              <a:pPr>
                <a:defRPr/>
              </a:pPr>
              <a:t>43</a:t>
            </a:fld>
            <a:endParaRPr lang="en-US"/>
          </a:p>
        </p:txBody>
      </p:sp>
      <p:sp>
        <p:nvSpPr>
          <p:cNvPr id="11981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1981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782886F-BA17-EA44-A5BC-07342C4ADE9F}" type="slidenum">
              <a:rPr lang="en-US"/>
              <a:pPr>
                <a:defRPr/>
              </a:pPr>
              <a:t>44</a:t>
            </a:fld>
            <a:endParaRPr lang="en-US"/>
          </a:p>
        </p:txBody>
      </p:sp>
      <p:sp>
        <p:nvSpPr>
          <p:cNvPr id="11059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1059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F7465A0-499E-0F4B-8B16-EA43226A4396}" type="slidenum">
              <a:rPr lang="en-US"/>
              <a:pPr>
                <a:defRPr/>
              </a:pPr>
              <a:t>45</a:t>
            </a:fld>
            <a:endParaRPr lang="en-US"/>
          </a:p>
        </p:txBody>
      </p:sp>
      <p:sp>
        <p:nvSpPr>
          <p:cNvPr id="11161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1161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BCE8E1A-F2AA-3A4E-90F8-DF45532F40D6}" type="slidenum">
              <a:rPr lang="en-US"/>
              <a:pPr>
                <a:defRPr/>
              </a:pPr>
              <a:t>46</a:t>
            </a:fld>
            <a:endParaRPr lang="en-US"/>
          </a:p>
        </p:txBody>
      </p:sp>
      <p:sp>
        <p:nvSpPr>
          <p:cNvPr id="11264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1264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305679A-C876-9346-8E9B-2440F5736D9A}" type="slidenum">
              <a:rPr lang="en-US"/>
              <a:pPr>
                <a:defRPr/>
              </a:pPr>
              <a:t>47</a:t>
            </a:fld>
            <a:endParaRPr lang="en-US"/>
          </a:p>
        </p:txBody>
      </p:sp>
      <p:sp>
        <p:nvSpPr>
          <p:cNvPr id="11366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1366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A8DA69A-A03B-B344-834C-A04947BD1B97}" type="slidenum">
              <a:rPr lang="en-US"/>
              <a:pPr>
                <a:defRPr/>
              </a:pPr>
              <a:t>48</a:t>
            </a:fld>
            <a:endParaRPr lang="en-US"/>
          </a:p>
        </p:txBody>
      </p:sp>
      <p:sp>
        <p:nvSpPr>
          <p:cNvPr id="11469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1469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BC3C45C-BEEC-E74A-B6EE-789CDD3C5AA8}" type="slidenum">
              <a:rPr lang="en-US"/>
              <a:pPr>
                <a:defRPr/>
              </a:pPr>
              <a:t>49</a:t>
            </a:fld>
            <a:endParaRPr lang="en-US"/>
          </a:p>
        </p:txBody>
      </p:sp>
      <p:sp>
        <p:nvSpPr>
          <p:cNvPr id="11571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1571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59497E9A-4D9C-6546-A80D-C989DD1DF3A7}" type="slidenum">
              <a:rPr lang="en-US"/>
              <a:pPr>
                <a:defRPr/>
              </a:pPr>
              <a:t>50</a:t>
            </a:fld>
            <a:endParaRPr lang="en-US"/>
          </a:p>
        </p:txBody>
      </p:sp>
      <p:sp>
        <p:nvSpPr>
          <p:cNvPr id="11673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1673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14F26345-ED11-9443-8CF7-E6143BDBEA56}" type="slidenum">
              <a:rPr lang="en-US"/>
              <a:pPr>
                <a:defRPr/>
              </a:pPr>
              <a:t>51</a:t>
            </a:fld>
            <a:endParaRPr lang="en-US"/>
          </a:p>
        </p:txBody>
      </p:sp>
      <p:sp>
        <p:nvSpPr>
          <p:cNvPr id="11776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1776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974F3CD-B1BF-0C41-B1F3-BAE17DCED3A0}" type="slidenum">
              <a:rPr lang="en-US"/>
              <a:pPr>
                <a:defRPr/>
              </a:pPr>
              <a:t>52</a:t>
            </a:fld>
            <a:endParaRPr lang="en-US"/>
          </a:p>
        </p:txBody>
      </p:sp>
      <p:sp>
        <p:nvSpPr>
          <p:cNvPr id="12083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083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6</a:t>
            </a:fld>
            <a:endParaRPr lang="en-US"/>
          </a:p>
        </p:txBody>
      </p:sp>
    </p:spTree>
    <p:extLst>
      <p:ext uri="{BB962C8B-B14F-4D97-AF65-F5344CB8AC3E}">
        <p14:creationId xmlns:p14="http://schemas.microsoft.com/office/powerpoint/2010/main" val="1964490244"/>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4191544-268D-BA40-B2A3-198DB9D08D37}" type="slidenum">
              <a:rPr lang="en-US"/>
              <a:pPr>
                <a:defRPr/>
              </a:pPr>
              <a:t>53</a:t>
            </a:fld>
            <a:endParaRPr lang="en-US"/>
          </a:p>
        </p:txBody>
      </p:sp>
      <p:sp>
        <p:nvSpPr>
          <p:cNvPr id="12185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185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CA829A1A-B1AA-3749-9E4A-F2433E974181}" type="slidenum">
              <a:rPr lang="en-US"/>
              <a:pPr>
                <a:defRPr/>
              </a:pPr>
              <a:t>54</a:t>
            </a:fld>
            <a:endParaRPr lang="en-US"/>
          </a:p>
        </p:txBody>
      </p:sp>
      <p:sp>
        <p:nvSpPr>
          <p:cNvPr id="12288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288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DE18AC8B-B19A-9A4E-B4EE-E2DEE47A3BDB}" type="slidenum">
              <a:rPr lang="en-US"/>
              <a:pPr>
                <a:defRPr/>
              </a:pPr>
              <a:t>55</a:t>
            </a:fld>
            <a:endParaRPr lang="en-US"/>
          </a:p>
        </p:txBody>
      </p:sp>
      <p:sp>
        <p:nvSpPr>
          <p:cNvPr id="123906"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3907"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BCEBD420-DE49-EA4C-A715-F8EEEA6CD698}" type="slidenum">
              <a:rPr lang="en-US"/>
              <a:pPr>
                <a:defRPr/>
              </a:pPr>
              <a:t>56</a:t>
            </a:fld>
            <a:endParaRPr lang="en-US"/>
          </a:p>
        </p:txBody>
      </p:sp>
      <p:sp>
        <p:nvSpPr>
          <p:cNvPr id="124930"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4931"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E431EC3F-F940-9B48-B44E-4C8C2D9C637F}" type="slidenum">
              <a:rPr lang="en-US"/>
              <a:pPr>
                <a:defRPr/>
              </a:pPr>
              <a:t>57</a:t>
            </a:fld>
            <a:endParaRPr lang="en-US"/>
          </a:p>
        </p:txBody>
      </p:sp>
      <p:sp>
        <p:nvSpPr>
          <p:cNvPr id="125954"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5955"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7583D75A-8001-6043-959A-69FAE48D88FC}" type="slidenum">
              <a:rPr lang="en-US"/>
              <a:pPr>
                <a:defRPr/>
              </a:pPr>
              <a:t>58</a:t>
            </a:fld>
            <a:endParaRPr lang="en-US"/>
          </a:p>
        </p:txBody>
      </p:sp>
      <p:sp>
        <p:nvSpPr>
          <p:cNvPr id="126978"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126979"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China Telecom’s AS 22724 hijacks Verizon Wireless’s prefix 66.174.161.0/24. The bogus route originated by AS 22724 propagates through the AS-level graph and is eventually selected by AT&amp;T because it is shorter than the legitimate route originating at Verizon Wireless’s AS 22394. Meanwhile, Level3 selects the legitimate route, because it is shorter than the bogus route. Thus, network traffic splits between the hijacking AS and the legitimate origin AS, with the nature of the split depending on routing policies used by individual </a:t>
            </a:r>
            <a:r>
              <a:rPr lang="en-US" dirty="0" err="1"/>
              <a:t>ASes</a:t>
            </a:r>
            <a:r>
              <a:rPr lang="en-US" dirty="0"/>
              <a:t> and the topology of the AS-level graph.</a:t>
            </a:r>
          </a:p>
        </p:txBody>
      </p:sp>
      <p:sp>
        <p:nvSpPr>
          <p:cNvPr id="4" name="Slide Number Placeholder 3"/>
          <p:cNvSpPr>
            <a:spLocks noGrp="1"/>
          </p:cNvSpPr>
          <p:nvPr>
            <p:ph type="sldNum" sz="quarter" idx="10"/>
          </p:nvPr>
        </p:nvSpPr>
        <p:spPr/>
        <p:txBody>
          <a:bodyPr/>
          <a:lstStyle/>
          <a:p>
            <a:fld id="{B8FD935E-1611-7A4F-B711-347F3D25BBDC}" type="slidenum">
              <a:rPr lang="en-US" smtClean="0"/>
              <a:t>7</a:t>
            </a:fld>
            <a:endParaRPr lang="en-US"/>
          </a:p>
        </p:txBody>
      </p:sp>
    </p:spTree>
    <p:extLst>
      <p:ext uri="{BB962C8B-B14F-4D97-AF65-F5344CB8AC3E}">
        <p14:creationId xmlns:p14="http://schemas.microsoft.com/office/powerpoint/2010/main" val="23427791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6D9D9810-7F47-884E-9EC3-518F38176584}" type="slidenum">
              <a:rPr lang="en-US" smtClean="0"/>
              <a:t>8</a:t>
            </a:fld>
            <a:endParaRPr lang="en-US"/>
          </a:p>
        </p:txBody>
      </p:sp>
    </p:spTree>
    <p:extLst>
      <p:ext uri="{BB962C8B-B14F-4D97-AF65-F5344CB8AC3E}">
        <p14:creationId xmlns:p14="http://schemas.microsoft.com/office/powerpoint/2010/main" val="28242709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br>
              <a:rPr lang="en-US" dirty="0"/>
            </a:br>
            <a:endParaRPr lang="en-US" dirty="0"/>
          </a:p>
          <a:p>
            <a:r>
              <a:rPr lang="en-US" dirty="0"/>
              <a:t>Perhaps the most famous </a:t>
            </a:r>
            <a:r>
              <a:rPr lang="en-US" dirty="0" err="1"/>
              <a:t>subprefix</a:t>
            </a:r>
            <a:r>
              <a:rPr lang="en-US" dirty="0"/>
              <a:t> hijack occurred on February 24, 2008, when Pakistan Telecom took YouTube offline. The incident2 began when Pakistani authorities demanded that YouTube to be censored within Pakistan. To accomplish this, Pakistan Telecom’s AS 17557 launched a </a:t>
            </a:r>
            <a:r>
              <a:rPr lang="en-US" dirty="0" err="1"/>
              <a:t>subprefix</a:t>
            </a:r>
            <a:r>
              <a:rPr lang="en-US" dirty="0"/>
              <a:t> hijack by originating the </a:t>
            </a:r>
            <a:r>
              <a:rPr lang="en-US" dirty="0" err="1"/>
              <a:t>subprefix</a:t>
            </a:r>
            <a:r>
              <a:rPr lang="en-US" dirty="0"/>
              <a:t> 208.65.153.0/24 of YouTube’s prefix 208.65.153.0/22 to its customer </a:t>
            </a:r>
            <a:r>
              <a:rPr lang="en-US" dirty="0" err="1"/>
              <a:t>ASes</a:t>
            </a:r>
            <a:r>
              <a:rPr lang="en-US" dirty="0"/>
              <a:t> in Pakistan (e.g., Aga Khan University, Lahore Stock Exchange, Allied Bank Pakistan), as in figure 3.37,41 This meant that traffic destined for YouTube’s servers in AS 36561 would instead be forwarded to the longer IP prefix originated by Pakistan Telecom’s AS 17557, where traffic could then be dropped. Events took an unexpected turn when Pakistan Telecom’s bogus BGP announcement leaked out of Pakistan. PCCW, a large ISP that provides global network connectively to Pakistan Telecom, received the bogus routing announcement, selected the bogus route, and announced it to its own neighbors. Because the bogus route was for a longer prefix (/24) than the legitimate route (/22), longest-</a:t>
            </a:r>
            <a:r>
              <a:rPr lang="en-US" dirty="0" err="1"/>
              <a:t>prefixmatch</a:t>
            </a:r>
            <a:r>
              <a:rPr lang="en-US" dirty="0"/>
              <a:t> routing meant the bogus route was always more preferred by the legitimate route, and within minutes, at least two-thirds of the Internet was sending its YouTube traffic to Pakistan.2 </a:t>
            </a:r>
          </a:p>
          <a:p>
            <a:endParaRPr lang="en-US" dirty="0"/>
          </a:p>
        </p:txBody>
      </p:sp>
      <p:sp>
        <p:nvSpPr>
          <p:cNvPr id="4" name="Slide Number Placeholder 3"/>
          <p:cNvSpPr>
            <a:spLocks noGrp="1"/>
          </p:cNvSpPr>
          <p:nvPr>
            <p:ph type="sldNum" sz="quarter" idx="10"/>
          </p:nvPr>
        </p:nvSpPr>
        <p:spPr/>
        <p:txBody>
          <a:bodyPr/>
          <a:lstStyle/>
          <a:p>
            <a:fld id="{B8FD935E-1611-7A4F-B711-347F3D25BBDC}" type="slidenum">
              <a:rPr lang="en-US" smtClean="0"/>
              <a:t>9</a:t>
            </a:fld>
            <a:endParaRPr lang="en-US"/>
          </a:p>
        </p:txBody>
      </p:sp>
    </p:spTree>
    <p:extLst>
      <p:ext uri="{BB962C8B-B14F-4D97-AF65-F5344CB8AC3E}">
        <p14:creationId xmlns:p14="http://schemas.microsoft.com/office/powerpoint/2010/main" val="22665062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p:txBody>
          <a:bodyPr/>
          <a:lstStyle/>
          <a:p>
            <a:pPr>
              <a:defRPr/>
            </a:pPr>
            <a:fld id="{26993C8C-5953-BD4B-90A5-E849E4EB4A8F}" type="slidenum">
              <a:rPr lang="en-US"/>
              <a:pPr>
                <a:defRPr/>
              </a:pPr>
              <a:t>10</a:t>
            </a:fld>
            <a:endParaRPr lang="en-US"/>
          </a:p>
        </p:txBody>
      </p:sp>
      <p:sp>
        <p:nvSpPr>
          <p:cNvPr id="92162" name="Rectangle 2"/>
          <p:cNvSpPr>
            <a:spLocks noGrp="1" noRot="1" noChangeAspect="1" noChangeArrowheads="1" noTextEdit="1"/>
          </p:cNvSpPr>
          <p:nvPr>
            <p:ph type="sldImg"/>
          </p:nvPr>
        </p:nvSpPr>
        <p:spPr>
          <a:xfrm>
            <a:off x="381000" y="685800"/>
            <a:ext cx="6096000" cy="3429000"/>
          </a:xfrm>
          <a:ln/>
          <a:extLst>
            <a:ext uri="{FAA26D3D-D897-4be2-8F04-BA451C77F1D7}">
              <ma14:placeholderFlag xmlns="" xmlns:ma14="http://schemas.microsoft.com/office/mac/drawingml/2011/main" val="1"/>
            </a:ext>
          </a:extLst>
        </p:spPr>
      </p:sp>
      <p:sp>
        <p:nvSpPr>
          <p:cNvPr id="92163" name="Rectangle 3"/>
          <p:cNvSpPr>
            <a:spLocks noGrp="1" noChangeArrowheads="1"/>
          </p:cNvSpPr>
          <p:nvPr>
            <p:ph type="body" idx="1"/>
          </p:nvPr>
        </p:nvSpPr>
        <p:spPr/>
        <p:txBody>
          <a:bodyPr/>
          <a:lstStyle/>
          <a:p>
            <a:pPr eaLnBrk="1" hangingPunct="1">
              <a:defRPr/>
            </a:pPr>
            <a:endParaRPr lang="en-US">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lvl1pPr>
            <a:lvl2pPr marL="342900" indent="0" algn="ctr">
              <a:buNone/>
              <a:defRPr/>
            </a:lvl2pPr>
            <a:lvl3pPr marL="685800" indent="0" algn="ctr">
              <a:buNone/>
              <a:defRPr/>
            </a:lvl3pPr>
            <a:lvl4pPr marL="1028700" indent="0" algn="ctr">
              <a:buNone/>
              <a:defRPr/>
            </a:lvl4pPr>
            <a:lvl5pPr marL="1371600" indent="0" algn="ctr">
              <a:buNone/>
              <a:defRPr/>
            </a:lvl5pPr>
            <a:lvl6pPr marL="1714500" indent="0" algn="ctr">
              <a:buNone/>
              <a:defRPr/>
            </a:lvl6pPr>
            <a:lvl7pPr marL="2057400" indent="0" algn="ctr">
              <a:buNone/>
              <a:defRPr/>
            </a:lvl7pPr>
            <a:lvl8pPr marL="2400300" indent="0" algn="ctr">
              <a:buNone/>
              <a:defRPr/>
            </a:lvl8pPr>
            <a:lvl9pPr marL="27432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6D851A-6E17-AD48-B0E7-6825D31DDA61}" type="slidenum">
              <a:rPr lang="en-US"/>
              <a:pPr>
                <a:defRPr/>
              </a:pPr>
              <a:t>‹#›</a:t>
            </a:fld>
            <a:endParaRPr lang="en-US"/>
          </a:p>
        </p:txBody>
      </p:sp>
    </p:spTree>
    <p:extLst>
      <p:ext uri="{BB962C8B-B14F-4D97-AF65-F5344CB8AC3E}">
        <p14:creationId xmlns:p14="http://schemas.microsoft.com/office/powerpoint/2010/main" val="538437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9E08371F-1ABF-8047-8121-47C63043971C}" type="slidenum">
              <a:rPr lang="en-US"/>
              <a:pPr>
                <a:defRPr/>
              </a:pPr>
              <a:t>‹#›</a:t>
            </a:fld>
            <a:endParaRPr lang="en-US"/>
          </a:p>
        </p:txBody>
      </p:sp>
    </p:spTree>
    <p:extLst>
      <p:ext uri="{BB962C8B-B14F-4D97-AF65-F5344CB8AC3E}">
        <p14:creationId xmlns:p14="http://schemas.microsoft.com/office/powerpoint/2010/main" val="31010979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24650" y="217884"/>
            <a:ext cx="2190750" cy="43767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217884"/>
            <a:ext cx="6419850" cy="43767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F37D2F05-9BF7-174E-961F-1B4FAB3A5DD1}" type="slidenum">
              <a:rPr lang="en-US"/>
              <a:pPr>
                <a:defRPr/>
              </a:pPr>
              <a:t>‹#›</a:t>
            </a:fld>
            <a:endParaRPr lang="en-US"/>
          </a:p>
        </p:txBody>
      </p:sp>
    </p:spTree>
    <p:extLst>
      <p:ext uri="{BB962C8B-B14F-4D97-AF65-F5344CB8AC3E}">
        <p14:creationId xmlns:p14="http://schemas.microsoft.com/office/powerpoint/2010/main" val="243373604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Chart">
  <p:cSld name="Title, Text and Chart">
    <p:spTree>
      <p:nvGrpSpPr>
        <p:cNvPr id="1" name=""/>
        <p:cNvGrpSpPr/>
        <p:nvPr/>
      </p:nvGrpSpPr>
      <p:grpSpPr>
        <a:xfrm>
          <a:off x="0" y="0"/>
          <a:ext cx="0" cy="0"/>
          <a:chOff x="0" y="0"/>
          <a:chExt cx="0" cy="0"/>
        </a:xfrm>
      </p:grpSpPr>
      <p:sp>
        <p:nvSpPr>
          <p:cNvPr id="2" name="Title 1"/>
          <p:cNvSpPr>
            <a:spLocks noGrp="1"/>
          </p:cNvSpPr>
          <p:nvPr>
            <p:ph type="title"/>
          </p:nvPr>
        </p:nvSpPr>
        <p:spPr>
          <a:xfrm>
            <a:off x="152400" y="217885"/>
            <a:ext cx="8763000" cy="857250"/>
          </a:xfrm>
        </p:spPr>
        <p:txBody>
          <a:bodyPr/>
          <a:lstStyle/>
          <a:p>
            <a:r>
              <a:rPr lang="en-US"/>
              <a:t>Click to edit Master title style</a:t>
            </a:r>
          </a:p>
        </p:txBody>
      </p:sp>
      <p:sp>
        <p:nvSpPr>
          <p:cNvPr id="3" name="Text Placeholder 2"/>
          <p:cNvSpPr>
            <a:spLocks noGrp="1"/>
          </p:cNvSpPr>
          <p:nvPr>
            <p:ph type="body" sz="half" idx="1"/>
          </p:nvPr>
        </p:nvSpPr>
        <p:spPr>
          <a:xfrm>
            <a:off x="457200" y="1200151"/>
            <a:ext cx="4038600" cy="33944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hart Placeholder 3"/>
          <p:cNvSpPr>
            <a:spLocks noGrp="1"/>
          </p:cNvSpPr>
          <p:nvPr>
            <p:ph type="chart" sz="half" idx="2"/>
          </p:nvPr>
        </p:nvSpPr>
        <p:spPr>
          <a:xfrm>
            <a:off x="4648200" y="1200151"/>
            <a:ext cx="4038600" cy="3394472"/>
          </a:xfrm>
        </p:spPr>
        <p:txBody>
          <a:bodyPr/>
          <a:lstStyle/>
          <a:p>
            <a:pPr lvl="0"/>
            <a:endParaRPr lang="en-US" noProof="0"/>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48F0B2B4-CAE3-A74A-9DD7-354B3EFF0120}" type="slidenum">
              <a:rPr lang="en-US"/>
              <a:pPr>
                <a:defRPr/>
              </a:pPr>
              <a:t>‹#›</a:t>
            </a:fld>
            <a:endParaRPr lang="en-US"/>
          </a:p>
        </p:txBody>
      </p:sp>
    </p:spTree>
    <p:extLst>
      <p:ext uri="{BB962C8B-B14F-4D97-AF65-F5344CB8AC3E}">
        <p14:creationId xmlns:p14="http://schemas.microsoft.com/office/powerpoint/2010/main" val="8779732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52400" y="217885"/>
            <a:ext cx="8763000" cy="857250"/>
          </a:xfrm>
        </p:spPr>
        <p:txBody>
          <a:bodyPr/>
          <a:lstStyle/>
          <a:p>
            <a:r>
              <a:rPr lang="en-US"/>
              <a:t>Click to edit Master title style</a:t>
            </a:r>
          </a:p>
        </p:txBody>
      </p:sp>
      <p:sp>
        <p:nvSpPr>
          <p:cNvPr id="3" name="Table Placeholder 2"/>
          <p:cNvSpPr>
            <a:spLocks noGrp="1"/>
          </p:cNvSpPr>
          <p:nvPr>
            <p:ph type="tbl" idx="1"/>
          </p:nvPr>
        </p:nvSpPr>
        <p:spPr>
          <a:xfrm>
            <a:off x="457200" y="1200151"/>
            <a:ext cx="8229600" cy="3394472"/>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15FF8B3-73F8-6F4C-BF5A-FB25EF31E570}" type="slidenum">
              <a:rPr lang="en-US"/>
              <a:pPr>
                <a:defRPr/>
              </a:pPr>
              <a:t>‹#›</a:t>
            </a:fld>
            <a:endParaRPr lang="en-US"/>
          </a:p>
        </p:txBody>
      </p:sp>
    </p:spTree>
    <p:extLst>
      <p:ext uri="{BB962C8B-B14F-4D97-AF65-F5344CB8AC3E}">
        <p14:creationId xmlns:p14="http://schemas.microsoft.com/office/powerpoint/2010/main" val="9724992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0B13293F-A701-8444-B486-700FBAE52711}" type="slidenum">
              <a:rPr lang="en-US"/>
              <a:pPr>
                <a:defRPr/>
              </a:pPr>
              <a:t>‹#›</a:t>
            </a:fld>
            <a:endParaRPr lang="en-US"/>
          </a:p>
        </p:txBody>
      </p:sp>
    </p:spTree>
    <p:extLst>
      <p:ext uri="{BB962C8B-B14F-4D97-AF65-F5344CB8AC3E}">
        <p14:creationId xmlns:p14="http://schemas.microsoft.com/office/powerpoint/2010/main" val="101498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1506E99E-D720-6340-86B3-90B718EF891A}" type="slidenum">
              <a:rPr lang="en-US"/>
              <a:pPr>
                <a:defRPr/>
              </a:pPr>
              <a:t>‹#›</a:t>
            </a:fld>
            <a:endParaRPr lang="en-US"/>
          </a:p>
        </p:txBody>
      </p:sp>
    </p:spTree>
    <p:extLst>
      <p:ext uri="{BB962C8B-B14F-4D97-AF65-F5344CB8AC3E}">
        <p14:creationId xmlns:p14="http://schemas.microsoft.com/office/powerpoint/2010/main" val="17586450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BF77965-81DB-E743-B45F-991A3B1F6A22}" type="slidenum">
              <a:rPr lang="en-US"/>
              <a:pPr>
                <a:defRPr/>
              </a:pPr>
              <a:t>‹#›</a:t>
            </a:fld>
            <a:endParaRPr lang="en-US"/>
          </a:p>
        </p:txBody>
      </p:sp>
    </p:spTree>
    <p:extLst>
      <p:ext uri="{BB962C8B-B14F-4D97-AF65-F5344CB8AC3E}">
        <p14:creationId xmlns:p14="http://schemas.microsoft.com/office/powerpoint/2010/main" val="4009072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5978"/>
            <a:ext cx="8229600" cy="85725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D32483BF-02F6-9547-A3DF-8E78503DA490}" type="slidenum">
              <a:rPr lang="en-US"/>
              <a:pPr>
                <a:defRPr/>
              </a:pPr>
              <a:t>‹#›</a:t>
            </a:fld>
            <a:endParaRPr lang="en-US"/>
          </a:p>
        </p:txBody>
      </p:sp>
    </p:spTree>
    <p:extLst>
      <p:ext uri="{BB962C8B-B14F-4D97-AF65-F5344CB8AC3E}">
        <p14:creationId xmlns:p14="http://schemas.microsoft.com/office/powerpoint/2010/main" val="37594022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BB6A3548-AFD8-DD44-AABA-B22E9FAAAFFA}" type="slidenum">
              <a:rPr lang="en-US"/>
              <a:pPr>
                <a:defRPr/>
              </a:pPr>
              <a:t>‹#›</a:t>
            </a:fld>
            <a:endParaRPr lang="en-US"/>
          </a:p>
        </p:txBody>
      </p:sp>
    </p:spTree>
    <p:extLst>
      <p:ext uri="{BB962C8B-B14F-4D97-AF65-F5344CB8AC3E}">
        <p14:creationId xmlns:p14="http://schemas.microsoft.com/office/powerpoint/2010/main" val="40098316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CB1B7C7F-2862-3A4B-81EE-BCA2C477E239}" type="slidenum">
              <a:rPr lang="en-US"/>
              <a:pPr>
                <a:defRPr/>
              </a:pPr>
              <a:t>‹#›</a:t>
            </a:fld>
            <a:endParaRPr lang="en-US"/>
          </a:p>
        </p:txBody>
      </p:sp>
    </p:spTree>
    <p:extLst>
      <p:ext uri="{BB962C8B-B14F-4D97-AF65-F5344CB8AC3E}">
        <p14:creationId xmlns:p14="http://schemas.microsoft.com/office/powerpoint/2010/main" val="21133187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90E19E29-21F2-0541-B9E2-14C739D7B04F}" type="slidenum">
              <a:rPr lang="en-US"/>
              <a:pPr>
                <a:defRPr/>
              </a:pPr>
              <a:t>‹#›</a:t>
            </a:fld>
            <a:endParaRPr lang="en-US"/>
          </a:p>
        </p:txBody>
      </p:sp>
    </p:spTree>
    <p:extLst>
      <p:ext uri="{BB962C8B-B14F-4D97-AF65-F5344CB8AC3E}">
        <p14:creationId xmlns:p14="http://schemas.microsoft.com/office/powerpoint/2010/main" val="162780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endParaRPr lang="en-US" noProof="0"/>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Rectangle 5"/>
          <p:cNvSpPr>
            <a:spLocks noGrp="1" noChangeArrowheads="1"/>
          </p:cNvSpPr>
          <p:nvPr>
            <p:ph type="ftr" sz="quarter" idx="11"/>
          </p:nvPr>
        </p:nvSpPr>
        <p:spPr>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35DB8F2-4508-CF47-A1CE-E729F5692DDB}" type="slidenum">
              <a:rPr lang="en-US"/>
              <a:pPr>
                <a:defRPr/>
              </a:pPr>
              <a:t>‹#›</a:t>
            </a:fld>
            <a:endParaRPr lang="en-US"/>
          </a:p>
        </p:txBody>
      </p:sp>
    </p:spTree>
    <p:extLst>
      <p:ext uri="{BB962C8B-B14F-4D97-AF65-F5344CB8AC3E}">
        <p14:creationId xmlns:p14="http://schemas.microsoft.com/office/powerpoint/2010/main" val="3803279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bwMode="auto">
          <a:xfrm>
            <a:off x="152400" y="217885"/>
            <a:ext cx="8763000" cy="857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77827" name="Rectangle 3"/>
          <p:cNvSpPr>
            <a:spLocks noGrp="1" noChangeArrowheads="1"/>
          </p:cNvSpPr>
          <p:nvPr>
            <p:ph type="body" idx="1"/>
          </p:nvPr>
        </p:nvSpPr>
        <p:spPr bwMode="auto">
          <a:xfrm>
            <a:off x="457200" y="1200151"/>
            <a:ext cx="8229600" cy="3394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7828" name="Rectangle 4"/>
          <p:cNvSpPr>
            <a:spLocks noGrp="1" noChangeArrowheads="1"/>
          </p:cNvSpPr>
          <p:nvPr>
            <p:ph type="dt" sz="half" idx="2"/>
          </p:nvPr>
        </p:nvSpPr>
        <p:spPr bwMode="auto">
          <a:xfrm>
            <a:off x="457200" y="4683919"/>
            <a:ext cx="2133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defRPr sz="1050">
                <a:cs typeface="+mn-cs"/>
              </a:defRPr>
            </a:lvl1pPr>
          </a:lstStyle>
          <a:p>
            <a:pPr>
              <a:defRPr/>
            </a:pPr>
            <a:endParaRPr lang="en-US"/>
          </a:p>
        </p:txBody>
      </p:sp>
      <p:sp>
        <p:nvSpPr>
          <p:cNvPr id="77829" name="Rectangle 5"/>
          <p:cNvSpPr>
            <a:spLocks noGrp="1" noChangeArrowheads="1"/>
          </p:cNvSpPr>
          <p:nvPr>
            <p:ph type="ftr" sz="quarter" idx="3"/>
          </p:nvPr>
        </p:nvSpPr>
        <p:spPr bwMode="auto">
          <a:xfrm>
            <a:off x="3124200" y="4683919"/>
            <a:ext cx="2895600" cy="35718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ctr">
              <a:defRPr sz="1050">
                <a:cs typeface="+mn-cs"/>
              </a:defRPr>
            </a:lvl1pPr>
          </a:lstStyle>
          <a:p>
            <a:pPr>
              <a:defRPr/>
            </a:pPr>
            <a:endParaRPr lang="en-US"/>
          </a:p>
        </p:txBody>
      </p:sp>
      <p:sp>
        <p:nvSpPr>
          <p:cNvPr id="77830" name="Rectangle 6"/>
          <p:cNvSpPr>
            <a:spLocks noGrp="1" noChangeArrowheads="1"/>
          </p:cNvSpPr>
          <p:nvPr>
            <p:ph type="sldNum" sz="quarter" idx="4"/>
          </p:nvPr>
        </p:nvSpPr>
        <p:spPr bwMode="auto">
          <a:xfrm>
            <a:off x="7010400" y="4857750"/>
            <a:ext cx="2133600" cy="1714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lvl1pPr algn="r">
              <a:defRPr sz="1050">
                <a:cs typeface="+mn-cs"/>
              </a:defRPr>
            </a:lvl1pPr>
          </a:lstStyle>
          <a:p>
            <a:pPr>
              <a:defRPr/>
            </a:pPr>
            <a:fld id="{E3D504B1-A9A7-9649-8201-66D977BA3941}" type="slidenum">
              <a:rPr lang="en-US"/>
              <a:pPr>
                <a:defRPr/>
              </a:pPr>
              <a:t>‹#›</a:t>
            </a:fld>
            <a:endParaRPr lang="en-US"/>
          </a:p>
        </p:txBody>
      </p:sp>
    </p:spTree>
    <p:extLst>
      <p:ext uri="{BB962C8B-B14F-4D97-AF65-F5344CB8AC3E}">
        <p14:creationId xmlns:p14="http://schemas.microsoft.com/office/powerpoint/2010/main" val="641859814"/>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Lst>
  <p:txStyles>
    <p:titleStyle>
      <a:lvl1pPr algn="l" rtl="0" eaLnBrk="0" fontAlgn="base" hangingPunct="0">
        <a:spcBef>
          <a:spcPct val="0"/>
        </a:spcBef>
        <a:spcAft>
          <a:spcPct val="0"/>
        </a:spcAft>
        <a:defRPr sz="3000" b="1">
          <a:solidFill>
            <a:srgbClr val="FF0000"/>
          </a:solidFill>
          <a:latin typeface="+mj-lt"/>
          <a:ea typeface="+mj-ea"/>
          <a:cs typeface="ＭＳ Ｐゴシック" charset="0"/>
        </a:defRPr>
      </a:lvl1pPr>
      <a:lvl2pPr algn="l" rtl="0" eaLnBrk="0" fontAlgn="base" hangingPunct="0">
        <a:spcBef>
          <a:spcPct val="0"/>
        </a:spcBef>
        <a:spcAft>
          <a:spcPct val="0"/>
        </a:spcAft>
        <a:defRPr sz="3000" b="1">
          <a:solidFill>
            <a:srgbClr val="FF0000"/>
          </a:solidFill>
          <a:latin typeface="Arial" charset="0"/>
          <a:ea typeface="ＭＳ Ｐゴシック" charset="0"/>
          <a:cs typeface="ＭＳ Ｐゴシック" charset="0"/>
        </a:defRPr>
      </a:lvl2pPr>
      <a:lvl3pPr algn="l" rtl="0" eaLnBrk="0" fontAlgn="base" hangingPunct="0">
        <a:spcBef>
          <a:spcPct val="0"/>
        </a:spcBef>
        <a:spcAft>
          <a:spcPct val="0"/>
        </a:spcAft>
        <a:defRPr sz="3000" b="1">
          <a:solidFill>
            <a:srgbClr val="FF0000"/>
          </a:solidFill>
          <a:latin typeface="Arial" charset="0"/>
          <a:ea typeface="ＭＳ Ｐゴシック" charset="0"/>
          <a:cs typeface="ＭＳ Ｐゴシック" charset="0"/>
        </a:defRPr>
      </a:lvl3pPr>
      <a:lvl4pPr algn="l" rtl="0" eaLnBrk="0" fontAlgn="base" hangingPunct="0">
        <a:spcBef>
          <a:spcPct val="0"/>
        </a:spcBef>
        <a:spcAft>
          <a:spcPct val="0"/>
        </a:spcAft>
        <a:defRPr sz="3000" b="1">
          <a:solidFill>
            <a:srgbClr val="FF0000"/>
          </a:solidFill>
          <a:latin typeface="Arial" charset="0"/>
          <a:ea typeface="ＭＳ Ｐゴシック" charset="0"/>
          <a:cs typeface="ＭＳ Ｐゴシック" charset="0"/>
        </a:defRPr>
      </a:lvl4pPr>
      <a:lvl5pPr algn="l" rtl="0" eaLnBrk="0" fontAlgn="base" hangingPunct="0">
        <a:spcBef>
          <a:spcPct val="0"/>
        </a:spcBef>
        <a:spcAft>
          <a:spcPct val="0"/>
        </a:spcAft>
        <a:defRPr sz="3000" b="1">
          <a:solidFill>
            <a:srgbClr val="FF0000"/>
          </a:solidFill>
          <a:latin typeface="Arial" charset="0"/>
          <a:ea typeface="ＭＳ Ｐゴシック" charset="0"/>
          <a:cs typeface="ＭＳ Ｐゴシック" charset="0"/>
        </a:defRPr>
      </a:lvl5pPr>
      <a:lvl6pPr marL="342900" algn="l" rtl="0" fontAlgn="base">
        <a:spcBef>
          <a:spcPct val="0"/>
        </a:spcBef>
        <a:spcAft>
          <a:spcPct val="0"/>
        </a:spcAft>
        <a:defRPr sz="3000" b="1">
          <a:solidFill>
            <a:srgbClr val="FF0000"/>
          </a:solidFill>
          <a:latin typeface="Arial" charset="0"/>
          <a:ea typeface="ＭＳ Ｐゴシック" charset="0"/>
        </a:defRPr>
      </a:lvl6pPr>
      <a:lvl7pPr marL="685800" algn="l" rtl="0" fontAlgn="base">
        <a:spcBef>
          <a:spcPct val="0"/>
        </a:spcBef>
        <a:spcAft>
          <a:spcPct val="0"/>
        </a:spcAft>
        <a:defRPr sz="3000" b="1">
          <a:solidFill>
            <a:srgbClr val="FF0000"/>
          </a:solidFill>
          <a:latin typeface="Arial" charset="0"/>
          <a:ea typeface="ＭＳ Ｐゴシック" charset="0"/>
        </a:defRPr>
      </a:lvl7pPr>
      <a:lvl8pPr marL="1028700" algn="l" rtl="0" fontAlgn="base">
        <a:spcBef>
          <a:spcPct val="0"/>
        </a:spcBef>
        <a:spcAft>
          <a:spcPct val="0"/>
        </a:spcAft>
        <a:defRPr sz="3000" b="1">
          <a:solidFill>
            <a:srgbClr val="FF0000"/>
          </a:solidFill>
          <a:latin typeface="Arial" charset="0"/>
          <a:ea typeface="ＭＳ Ｐゴシック" charset="0"/>
        </a:defRPr>
      </a:lvl8pPr>
      <a:lvl9pPr marL="1371600" algn="l" rtl="0" fontAlgn="base">
        <a:spcBef>
          <a:spcPct val="0"/>
        </a:spcBef>
        <a:spcAft>
          <a:spcPct val="0"/>
        </a:spcAft>
        <a:defRPr sz="3000" b="1">
          <a:solidFill>
            <a:srgbClr val="FF0000"/>
          </a:solidFill>
          <a:latin typeface="Arial" charset="0"/>
          <a:ea typeface="ＭＳ Ｐゴシック" charset="0"/>
        </a:defRPr>
      </a:lvl9pPr>
    </p:titleStyle>
    <p:bodyStyle>
      <a:lvl1pPr marL="257175" indent="-257175" algn="l" rtl="0" eaLnBrk="0" fontAlgn="base" hangingPunct="0">
        <a:spcBef>
          <a:spcPct val="20000"/>
        </a:spcBef>
        <a:spcAft>
          <a:spcPct val="0"/>
        </a:spcAft>
        <a:buChar char="•"/>
        <a:defRPr sz="2100">
          <a:solidFill>
            <a:schemeClr val="tx1"/>
          </a:solidFill>
          <a:latin typeface="+mn-lt"/>
          <a:ea typeface="+mn-ea"/>
          <a:cs typeface="ＭＳ Ｐゴシック" charset="0"/>
        </a:defRPr>
      </a:lvl1pPr>
      <a:lvl2pPr marL="557213" indent="-214313" algn="l" rtl="0" eaLnBrk="0" fontAlgn="base" hangingPunct="0">
        <a:spcBef>
          <a:spcPct val="20000"/>
        </a:spcBef>
        <a:spcAft>
          <a:spcPct val="0"/>
        </a:spcAft>
        <a:buChar char="–"/>
        <a:defRPr sz="1800">
          <a:solidFill>
            <a:schemeClr val="tx1"/>
          </a:solidFill>
          <a:latin typeface="+mn-lt"/>
          <a:ea typeface="+mn-ea"/>
        </a:defRPr>
      </a:lvl2pPr>
      <a:lvl3pPr marL="857250" indent="-171450" algn="l" rtl="0" eaLnBrk="0" fontAlgn="base" hangingPunct="0">
        <a:spcBef>
          <a:spcPct val="20000"/>
        </a:spcBef>
        <a:spcAft>
          <a:spcPct val="0"/>
        </a:spcAft>
        <a:buChar char="•"/>
        <a:defRPr sz="1800">
          <a:solidFill>
            <a:schemeClr val="tx1"/>
          </a:solidFill>
          <a:latin typeface="+mn-lt"/>
          <a:ea typeface="+mn-ea"/>
        </a:defRPr>
      </a:lvl3pPr>
      <a:lvl4pPr marL="1200150" indent="-171450" algn="l" rtl="0" eaLnBrk="0" fontAlgn="base" hangingPunct="0">
        <a:spcBef>
          <a:spcPct val="20000"/>
        </a:spcBef>
        <a:spcAft>
          <a:spcPct val="0"/>
        </a:spcAft>
        <a:buChar char="–"/>
        <a:defRPr sz="1500">
          <a:solidFill>
            <a:schemeClr val="tx1"/>
          </a:solidFill>
          <a:latin typeface="+mn-lt"/>
          <a:ea typeface="+mn-ea"/>
        </a:defRPr>
      </a:lvl4pPr>
      <a:lvl5pPr marL="1543050" indent="-171450" algn="l" rtl="0" eaLnBrk="0" fontAlgn="base" hangingPunct="0">
        <a:spcBef>
          <a:spcPct val="20000"/>
        </a:spcBef>
        <a:spcAft>
          <a:spcPct val="0"/>
        </a:spcAft>
        <a:buChar char="»"/>
        <a:defRPr sz="1500">
          <a:solidFill>
            <a:schemeClr val="tx1"/>
          </a:solidFill>
          <a:latin typeface="+mn-lt"/>
          <a:ea typeface="+mn-ea"/>
        </a:defRPr>
      </a:lvl5pPr>
      <a:lvl6pPr marL="1885950" indent="-171450" algn="l" rtl="0" fontAlgn="base">
        <a:spcBef>
          <a:spcPct val="20000"/>
        </a:spcBef>
        <a:spcAft>
          <a:spcPct val="0"/>
        </a:spcAft>
        <a:buChar char="»"/>
        <a:defRPr sz="1500">
          <a:solidFill>
            <a:schemeClr val="tx1"/>
          </a:solidFill>
          <a:latin typeface="+mn-lt"/>
          <a:ea typeface="+mn-ea"/>
        </a:defRPr>
      </a:lvl6pPr>
      <a:lvl7pPr marL="2228850" indent="-171450" algn="l" rtl="0" fontAlgn="base">
        <a:spcBef>
          <a:spcPct val="20000"/>
        </a:spcBef>
        <a:spcAft>
          <a:spcPct val="0"/>
        </a:spcAft>
        <a:buChar char="»"/>
        <a:defRPr sz="1500">
          <a:solidFill>
            <a:schemeClr val="tx1"/>
          </a:solidFill>
          <a:latin typeface="+mn-lt"/>
          <a:ea typeface="+mn-ea"/>
        </a:defRPr>
      </a:lvl7pPr>
      <a:lvl8pPr marL="2571750" indent="-171450" algn="l" rtl="0" fontAlgn="base">
        <a:spcBef>
          <a:spcPct val="20000"/>
        </a:spcBef>
        <a:spcAft>
          <a:spcPct val="0"/>
        </a:spcAft>
        <a:buChar char="»"/>
        <a:defRPr sz="1500">
          <a:solidFill>
            <a:schemeClr val="tx1"/>
          </a:solidFill>
          <a:latin typeface="+mn-lt"/>
          <a:ea typeface="+mn-ea"/>
        </a:defRPr>
      </a:lvl8pPr>
      <a:lvl9pPr marL="2914650" indent="-171450" algn="l" rtl="0" fontAlgn="base">
        <a:spcBef>
          <a:spcPct val="20000"/>
        </a:spcBef>
        <a:spcAft>
          <a:spcPct val="0"/>
        </a:spcAft>
        <a:buChar char="»"/>
        <a:defRPr sz="1500">
          <a:solidFill>
            <a:schemeClr val="tx1"/>
          </a:solidFill>
          <a:latin typeface="+mn-lt"/>
          <a:ea typeface="+mn-ea"/>
        </a:defRPr>
      </a:lvl9pPr>
    </p:bodyStyle>
    <p:otherStyle>
      <a:defPPr>
        <a:defRPr lang="en-US"/>
      </a:defPPr>
      <a:lvl1pPr marL="0" algn="l" defTabSz="342900" rtl="0" eaLnBrk="1" latinLnBrk="0" hangingPunct="1">
        <a:defRPr sz="1350" kern="1200">
          <a:solidFill>
            <a:schemeClr val="tx1"/>
          </a:solidFill>
          <a:latin typeface="+mn-lt"/>
          <a:ea typeface="+mn-ea"/>
          <a:cs typeface="+mn-cs"/>
        </a:defRPr>
      </a:lvl1pPr>
      <a:lvl2pPr marL="342900" algn="l" defTabSz="342900" rtl="0" eaLnBrk="1" latinLnBrk="0" hangingPunct="1">
        <a:defRPr sz="1350" kern="1200">
          <a:solidFill>
            <a:schemeClr val="tx1"/>
          </a:solidFill>
          <a:latin typeface="+mn-lt"/>
          <a:ea typeface="+mn-ea"/>
          <a:cs typeface="+mn-cs"/>
        </a:defRPr>
      </a:lvl2pPr>
      <a:lvl3pPr marL="685800" algn="l" defTabSz="342900" rtl="0" eaLnBrk="1" latinLnBrk="0" hangingPunct="1">
        <a:defRPr sz="1350" kern="1200">
          <a:solidFill>
            <a:schemeClr val="tx1"/>
          </a:solidFill>
          <a:latin typeface="+mn-lt"/>
          <a:ea typeface="+mn-ea"/>
          <a:cs typeface="+mn-cs"/>
        </a:defRPr>
      </a:lvl3pPr>
      <a:lvl4pPr marL="1028700" algn="l" defTabSz="342900" rtl="0" eaLnBrk="1" latinLnBrk="0" hangingPunct="1">
        <a:defRPr sz="1350" kern="1200">
          <a:solidFill>
            <a:schemeClr val="tx1"/>
          </a:solidFill>
          <a:latin typeface="+mn-lt"/>
          <a:ea typeface="+mn-ea"/>
          <a:cs typeface="+mn-cs"/>
        </a:defRPr>
      </a:lvl4pPr>
      <a:lvl5pPr marL="1371600" algn="l" defTabSz="342900" rtl="0" eaLnBrk="1" latinLnBrk="0" hangingPunct="1">
        <a:defRPr sz="1350" kern="1200">
          <a:solidFill>
            <a:schemeClr val="tx1"/>
          </a:solidFill>
          <a:latin typeface="+mn-lt"/>
          <a:ea typeface="+mn-ea"/>
          <a:cs typeface="+mn-cs"/>
        </a:defRPr>
      </a:lvl5pPr>
      <a:lvl6pPr marL="1714500" algn="l" defTabSz="342900" rtl="0" eaLnBrk="1" latinLnBrk="0" hangingPunct="1">
        <a:defRPr sz="1350" kern="1200">
          <a:solidFill>
            <a:schemeClr val="tx1"/>
          </a:solidFill>
          <a:latin typeface="+mn-lt"/>
          <a:ea typeface="+mn-ea"/>
          <a:cs typeface="+mn-cs"/>
        </a:defRPr>
      </a:lvl6pPr>
      <a:lvl7pPr marL="2057400" algn="l" defTabSz="342900" rtl="0" eaLnBrk="1" latinLnBrk="0" hangingPunct="1">
        <a:defRPr sz="1350" kern="1200">
          <a:solidFill>
            <a:schemeClr val="tx1"/>
          </a:solidFill>
          <a:latin typeface="+mn-lt"/>
          <a:ea typeface="+mn-ea"/>
          <a:cs typeface="+mn-cs"/>
        </a:defRPr>
      </a:lvl7pPr>
      <a:lvl8pPr marL="2400300" algn="l" defTabSz="342900" rtl="0" eaLnBrk="1" latinLnBrk="0" hangingPunct="1">
        <a:defRPr sz="1350" kern="1200">
          <a:solidFill>
            <a:schemeClr val="tx1"/>
          </a:solidFill>
          <a:latin typeface="+mn-lt"/>
          <a:ea typeface="+mn-ea"/>
          <a:cs typeface="+mn-cs"/>
        </a:defRPr>
      </a:lvl8pPr>
      <a:lvl9pPr marL="2743200" algn="l" defTabSz="3429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wmf"/><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37.xml"/><Relationship Id="rId1" Type="http://schemas.openxmlformats.org/officeDocument/2006/relationships/slideLayout" Target="../slideLayouts/slideLayout6.xml"/><Relationship Id="rId4" Type="http://schemas.openxmlformats.org/officeDocument/2006/relationships/image" Target="../media/image9.emf"/></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customXml" Target="../ink/ink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algn="ctr"/>
            <a:r>
              <a:rPr lang="en-US" dirty="0"/>
              <a:t>Routing Security</a:t>
            </a:r>
          </a:p>
        </p:txBody>
      </p:sp>
      <p:sp>
        <p:nvSpPr>
          <p:cNvPr id="6" name="Subtitle 2">
            <a:extLst>
              <a:ext uri="{FF2B5EF4-FFF2-40B4-BE49-F238E27FC236}">
                <a16:creationId xmlns:a16="http://schemas.microsoft.com/office/drawing/2014/main" id="{E4C9850C-B927-CF45-9620-73C23C7CA2CA}"/>
              </a:ext>
            </a:extLst>
          </p:cNvPr>
          <p:cNvSpPr txBox="1">
            <a:spLocks/>
          </p:cNvSpPr>
          <p:nvPr/>
        </p:nvSpPr>
        <p:spPr>
          <a:xfrm>
            <a:off x="228600" y="2876550"/>
            <a:ext cx="9144000" cy="1655762"/>
          </a:xfrm>
          <a:prstGeom prst="rect">
            <a:avLst/>
          </a:prstGeom>
        </p:spPr>
        <p:txBody>
          <a:bodyPr vert="horz" lIns="91440" tIns="45720" rIns="91440" bIns="45720" rtlCol="0">
            <a:normAutofit/>
          </a:bodyPr>
          <a:lstStyle>
            <a:lvl1pPr marL="0" indent="0" algn="ctr" defTabSz="342900" rtl="0" eaLnBrk="1" latinLnBrk="0" hangingPunct="1">
              <a:spcBef>
                <a:spcPct val="20000"/>
              </a:spcBef>
              <a:buFont typeface="Arial"/>
              <a:buNone/>
              <a:defRPr sz="2400" kern="1200">
                <a:solidFill>
                  <a:schemeClr val="tx1">
                    <a:tint val="75000"/>
                  </a:schemeClr>
                </a:solidFill>
                <a:latin typeface="+mn-lt"/>
                <a:ea typeface="+mn-ea"/>
                <a:cs typeface="+mn-cs"/>
              </a:defRPr>
            </a:lvl1pPr>
            <a:lvl2pPr marL="342900" indent="0" algn="ctr" defTabSz="342900" rtl="0" eaLnBrk="1" latinLnBrk="0" hangingPunct="1">
              <a:spcBef>
                <a:spcPct val="20000"/>
              </a:spcBef>
              <a:buFont typeface="Arial"/>
              <a:buNone/>
              <a:defRPr sz="2100" kern="1200">
                <a:solidFill>
                  <a:schemeClr val="tx1">
                    <a:tint val="75000"/>
                  </a:schemeClr>
                </a:solidFill>
                <a:latin typeface="+mn-lt"/>
                <a:ea typeface="+mn-ea"/>
                <a:cs typeface="+mn-cs"/>
              </a:defRPr>
            </a:lvl2pPr>
            <a:lvl3pPr marL="685800" indent="0" algn="ctr" defTabSz="342900" rtl="0" eaLnBrk="1" latinLnBrk="0" hangingPunct="1">
              <a:spcBef>
                <a:spcPct val="20000"/>
              </a:spcBef>
              <a:buFont typeface="Arial"/>
              <a:buNone/>
              <a:defRPr sz="1800" kern="1200">
                <a:solidFill>
                  <a:schemeClr val="tx1">
                    <a:tint val="75000"/>
                  </a:schemeClr>
                </a:solidFill>
                <a:latin typeface="+mn-lt"/>
                <a:ea typeface="+mn-ea"/>
                <a:cs typeface="+mn-cs"/>
              </a:defRPr>
            </a:lvl3pPr>
            <a:lvl4pPr marL="10287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4pPr>
            <a:lvl5pPr marL="13716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5pPr>
            <a:lvl6pPr marL="17145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6pPr>
            <a:lvl7pPr marL="20574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7pPr>
            <a:lvl8pPr marL="24003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8pPr>
            <a:lvl9pPr marL="2743200" indent="0" algn="ctr" defTabSz="342900" rtl="0" eaLnBrk="1" latinLnBrk="0" hangingPunct="1">
              <a:spcBef>
                <a:spcPct val="20000"/>
              </a:spcBef>
              <a:buFont typeface="Arial"/>
              <a:buNone/>
              <a:defRPr sz="1500" kern="1200">
                <a:solidFill>
                  <a:schemeClr val="tx1">
                    <a:tint val="75000"/>
                  </a:schemeClr>
                </a:solidFill>
                <a:latin typeface="+mn-lt"/>
                <a:ea typeface="+mn-ea"/>
                <a:cs typeface="+mn-cs"/>
              </a:defRPr>
            </a:lvl9pPr>
          </a:lstStyle>
          <a:p>
            <a:r>
              <a:rPr lang="en-US">
                <a:solidFill>
                  <a:schemeClr val="bg1">
                    <a:lumMod val="65000"/>
                  </a:schemeClr>
                </a:solidFill>
              </a:rPr>
              <a:t>Security, Privacy, and Consumer Protection</a:t>
            </a:r>
            <a:br>
              <a:rPr lang="en-US">
                <a:solidFill>
                  <a:schemeClr val="bg1">
                    <a:lumMod val="65000"/>
                  </a:schemeClr>
                </a:solidFill>
              </a:rPr>
            </a:br>
            <a:br>
              <a:rPr lang="en-US">
                <a:solidFill>
                  <a:schemeClr val="bg1">
                    <a:lumMod val="65000"/>
                  </a:schemeClr>
                </a:solidFill>
              </a:rPr>
            </a:br>
            <a:r>
              <a:rPr lang="en-US">
                <a:solidFill>
                  <a:schemeClr val="bg1">
                    <a:lumMod val="65000"/>
                  </a:schemeClr>
                </a:solidFill>
              </a:rPr>
              <a:t>Nick Feamster</a:t>
            </a:r>
            <a:br>
              <a:rPr lang="en-US">
                <a:solidFill>
                  <a:schemeClr val="bg1">
                    <a:lumMod val="65000"/>
                  </a:schemeClr>
                </a:solidFill>
              </a:rPr>
            </a:br>
            <a:r>
              <a:rPr lang="en-US">
                <a:solidFill>
                  <a:schemeClr val="bg1">
                    <a:lumMod val="65000"/>
                  </a:schemeClr>
                </a:solidFill>
              </a:rPr>
              <a:t>University of Chicago</a:t>
            </a:r>
          </a:p>
          <a:p>
            <a:endParaRPr lang="en-US" dirty="0">
              <a:solidFill>
                <a:schemeClr val="bg1">
                  <a:lumMod val="65000"/>
                </a:schemeClr>
              </a:solidFill>
            </a:endParaRPr>
          </a:p>
        </p:txBody>
      </p:sp>
    </p:spTree>
    <p:extLst>
      <p:ext uri="{BB962C8B-B14F-4D97-AF65-F5344CB8AC3E}">
        <p14:creationId xmlns:p14="http://schemas.microsoft.com/office/powerpoint/2010/main" val="38065872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ChangeArrowheads="1"/>
          </p:cNvSpPr>
          <p:nvPr>
            <p:ph type="title"/>
          </p:nvPr>
        </p:nvSpPr>
        <p:spPr/>
        <p:txBody>
          <a:bodyPr/>
          <a:lstStyle/>
          <a:p>
            <a:pPr eaLnBrk="1" hangingPunct="1">
              <a:defRPr/>
            </a:pPr>
            <a:r>
              <a:rPr lang="en-US">
                <a:cs typeface="+mj-cs"/>
              </a:rPr>
              <a:t>Attacks on Routing</a:t>
            </a:r>
          </a:p>
        </p:txBody>
      </p:sp>
      <p:sp>
        <p:nvSpPr>
          <p:cNvPr id="67587" name="Rectangle 3"/>
          <p:cNvSpPr>
            <a:spLocks noGrp="1" noChangeArrowheads="1"/>
          </p:cNvSpPr>
          <p:nvPr>
            <p:ph idx="1"/>
          </p:nvPr>
        </p:nvSpPr>
        <p:spPr>
          <a:xfrm>
            <a:off x="1485900" y="1200150"/>
            <a:ext cx="6172200" cy="3486150"/>
          </a:xfrm>
        </p:spPr>
        <p:txBody>
          <a:bodyPr>
            <a:normAutofit/>
          </a:bodyPr>
          <a:lstStyle/>
          <a:p>
            <a:pPr eaLnBrk="1" hangingPunct="1">
              <a:buFontTx/>
              <a:buNone/>
              <a:defRPr/>
            </a:pPr>
            <a:r>
              <a:rPr lang="en-US" b="1">
                <a:solidFill>
                  <a:srgbClr val="FF3300"/>
                </a:solidFill>
                <a:cs typeface="+mn-cs"/>
              </a:rPr>
              <a:t>How these attacks can happen</a:t>
            </a:r>
          </a:p>
          <a:p>
            <a:pPr eaLnBrk="1" hangingPunct="1">
              <a:defRPr/>
            </a:pPr>
            <a:r>
              <a:rPr lang="en-US">
                <a:cs typeface="+mn-cs"/>
              </a:rPr>
              <a:t>Compromised routers</a:t>
            </a:r>
          </a:p>
          <a:p>
            <a:pPr eaLnBrk="1" hangingPunct="1">
              <a:defRPr/>
            </a:pPr>
            <a:r>
              <a:rPr lang="en-US">
                <a:cs typeface="+mn-cs"/>
              </a:rPr>
              <a:t>Unscrupulous ISPs</a:t>
            </a:r>
          </a:p>
          <a:p>
            <a:pPr eaLnBrk="1" hangingPunct="1">
              <a:defRPr/>
            </a:pPr>
            <a:r>
              <a:rPr lang="en-US">
                <a:cs typeface="+mn-cs"/>
              </a:rPr>
              <a:t>Configuration error</a:t>
            </a:r>
          </a:p>
          <a:p>
            <a:pPr eaLnBrk="1" hangingPunct="1">
              <a:buFontTx/>
              <a:buNone/>
              <a:defRPr/>
            </a:pPr>
            <a:endParaRPr lang="en-US">
              <a:cs typeface="+mn-cs"/>
            </a:endParaRPr>
          </a:p>
          <a:p>
            <a:pPr eaLnBrk="1" hangingPunct="1">
              <a:buFontTx/>
              <a:buNone/>
              <a:defRPr/>
            </a:pPr>
            <a:r>
              <a:rPr lang="en-US" b="1">
                <a:solidFill>
                  <a:srgbClr val="FF3300"/>
                </a:solidFill>
                <a:cs typeface="+mn-cs"/>
              </a:rPr>
              <a:t>Problems</a:t>
            </a:r>
          </a:p>
          <a:p>
            <a:pPr eaLnBrk="1" hangingPunct="1">
              <a:defRPr/>
            </a:pPr>
            <a:r>
              <a:rPr lang="en-US">
                <a:cs typeface="+mn-cs"/>
              </a:rPr>
              <a:t>Bogus origination of routes</a:t>
            </a:r>
          </a:p>
          <a:p>
            <a:pPr eaLnBrk="1" hangingPunct="1">
              <a:defRPr/>
            </a:pPr>
            <a:r>
              <a:rPr lang="en-US">
                <a:cs typeface="+mn-cs"/>
              </a:rPr>
              <a:t>Bogus modification of routes</a:t>
            </a:r>
          </a:p>
        </p:txBody>
      </p:sp>
      <p:sp>
        <p:nvSpPr>
          <p:cNvPr id="6" name="Slide Number Placeholder 5"/>
          <p:cNvSpPr>
            <a:spLocks noGrp="1"/>
          </p:cNvSpPr>
          <p:nvPr>
            <p:ph type="sldNum" sz="quarter" idx="12"/>
          </p:nvPr>
        </p:nvSpPr>
        <p:spPr/>
        <p:txBody>
          <a:bodyPr/>
          <a:lstStyle/>
          <a:p>
            <a:pPr>
              <a:defRPr/>
            </a:pPr>
            <a:fld id="{E1F828E6-72C6-A24D-B6A4-387458434E9E}" type="slidenum">
              <a:rPr lang="en-US"/>
              <a:pPr>
                <a:defRPr/>
              </a:pPr>
              <a:t>10</a:t>
            </a:fld>
            <a:endParaRPr lang="en-US"/>
          </a:p>
        </p:txBody>
      </p:sp>
    </p:spTree>
    <p:extLst>
      <p:ext uri="{BB962C8B-B14F-4D97-AF65-F5344CB8AC3E}">
        <p14:creationId xmlns:p14="http://schemas.microsoft.com/office/powerpoint/2010/main" val="25708101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a:cs typeface="+mj-cs"/>
              </a:rPr>
              <a:t>China’s Accidental Hijack</a:t>
            </a:r>
          </a:p>
        </p:txBody>
      </p:sp>
      <p:sp>
        <p:nvSpPr>
          <p:cNvPr id="4" name="Slide Number Placeholder 3"/>
          <p:cNvSpPr>
            <a:spLocks noGrp="1"/>
          </p:cNvSpPr>
          <p:nvPr>
            <p:ph type="sldNum" sz="quarter" idx="12"/>
          </p:nvPr>
        </p:nvSpPr>
        <p:spPr/>
        <p:txBody>
          <a:bodyPr/>
          <a:lstStyle/>
          <a:p>
            <a:pPr>
              <a:defRPr/>
            </a:pPr>
            <a:fld id="{E0B4E505-81E3-DA4B-AF6F-5DB0B8EF4C6B}" type="slidenum">
              <a:rPr lang="en-US"/>
              <a:pPr>
                <a:defRPr/>
              </a:pPr>
              <a:t>11</a:t>
            </a:fld>
            <a:endParaRPr lang="en-US"/>
          </a:p>
        </p:txBody>
      </p:sp>
      <p:pic>
        <p:nvPicPr>
          <p:cNvPr id="1843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90650"/>
            <a:ext cx="6858000" cy="23598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808949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cs typeface="+mj-cs"/>
              </a:rPr>
              <a:t>China Hijack: Sequence of Events</a:t>
            </a:r>
          </a:p>
        </p:txBody>
      </p:sp>
      <p:sp>
        <p:nvSpPr>
          <p:cNvPr id="5" name="Content Placeholder 4"/>
          <p:cNvSpPr>
            <a:spLocks noGrp="1"/>
          </p:cNvSpPr>
          <p:nvPr>
            <p:ph idx="1"/>
          </p:nvPr>
        </p:nvSpPr>
        <p:spPr>
          <a:xfrm>
            <a:off x="1314450" y="1028701"/>
            <a:ext cx="2971800" cy="3394472"/>
          </a:xfrm>
        </p:spPr>
        <p:txBody>
          <a:bodyPr/>
          <a:lstStyle/>
          <a:p>
            <a:pPr eaLnBrk="1" hangingPunct="1">
              <a:defRPr/>
            </a:pPr>
            <a:r>
              <a:rPr lang="en-US" sz="1500" dirty="0">
                <a:cs typeface="+mn-cs"/>
              </a:rPr>
              <a:t>On April 8, 2010, China advertised about 50,000 blocks of IP addresses from 170 different countries</a:t>
            </a:r>
          </a:p>
          <a:p>
            <a:pPr lvl="1" eaLnBrk="1" hangingPunct="1">
              <a:defRPr/>
            </a:pPr>
            <a:r>
              <a:rPr lang="en-US" sz="1350" dirty="0"/>
              <a:t>60,000 prefixes from the US</a:t>
            </a:r>
          </a:p>
          <a:p>
            <a:pPr lvl="1" eaLnBrk="1" hangingPunct="1">
              <a:defRPr/>
            </a:pPr>
            <a:endParaRPr lang="en-US" sz="1350" dirty="0"/>
          </a:p>
          <a:p>
            <a:pPr eaLnBrk="1" hangingPunct="1">
              <a:defRPr/>
            </a:pPr>
            <a:r>
              <a:rPr lang="en-US" sz="1500" dirty="0">
                <a:cs typeface="+mn-cs"/>
              </a:rPr>
              <a:t>Event lasted for 20 minutes</a:t>
            </a:r>
          </a:p>
          <a:p>
            <a:pPr eaLnBrk="1" hangingPunct="1">
              <a:defRPr/>
            </a:pPr>
            <a:endParaRPr lang="en-US" sz="1500" dirty="0">
              <a:cs typeface="+mn-cs"/>
            </a:endParaRPr>
          </a:p>
          <a:p>
            <a:pPr eaLnBrk="1" hangingPunct="1">
              <a:defRPr/>
            </a:pPr>
            <a:r>
              <a:rPr lang="en-US" sz="1500" dirty="0">
                <a:cs typeface="+mn-cs"/>
              </a:rPr>
              <a:t>Why did most people not notice?</a:t>
            </a:r>
          </a:p>
          <a:p>
            <a:pPr eaLnBrk="1" hangingPunct="1">
              <a:defRPr/>
            </a:pPr>
            <a:endParaRPr lang="en-US" sz="1500" dirty="0">
              <a:cs typeface="+mn-cs"/>
            </a:endParaRPr>
          </a:p>
          <a:p>
            <a:pPr eaLnBrk="1" hangingPunct="1">
              <a:defRPr/>
            </a:pPr>
            <a:r>
              <a:rPr lang="en-US" sz="1500" dirty="0">
                <a:cs typeface="+mn-cs"/>
              </a:rPr>
              <a:t>How might more traffic have been intercepted?</a:t>
            </a:r>
          </a:p>
        </p:txBody>
      </p:sp>
      <p:sp>
        <p:nvSpPr>
          <p:cNvPr id="3" name="Slide Number Placeholder 2"/>
          <p:cNvSpPr>
            <a:spLocks noGrp="1"/>
          </p:cNvSpPr>
          <p:nvPr>
            <p:ph type="sldNum" sz="quarter" idx="12"/>
          </p:nvPr>
        </p:nvSpPr>
        <p:spPr/>
        <p:txBody>
          <a:bodyPr/>
          <a:lstStyle/>
          <a:p>
            <a:pPr>
              <a:defRPr/>
            </a:pPr>
            <a:fld id="{6BB02F54-C660-A04F-BB32-A0E2F29833DB}" type="slidenum">
              <a:rPr lang="en-US"/>
              <a:pPr>
                <a:defRPr/>
              </a:pPr>
              <a:t>12</a:t>
            </a:fld>
            <a:endParaRPr lang="en-US"/>
          </a:p>
        </p:txBody>
      </p:sp>
      <p:sp>
        <p:nvSpPr>
          <p:cNvPr id="19460" name="TextBox 5"/>
          <p:cNvSpPr txBox="1">
            <a:spLocks noChangeArrowheads="1"/>
          </p:cNvSpPr>
          <p:nvPr/>
        </p:nvSpPr>
        <p:spPr bwMode="auto">
          <a:xfrm>
            <a:off x="2457450" y="4879181"/>
            <a:ext cx="4400550"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a:t>http://www.renesys.com/blog/2010/11/chinas-18-minute-mystery.shtml</a:t>
            </a:r>
          </a:p>
        </p:txBody>
      </p:sp>
      <p:pic>
        <p:nvPicPr>
          <p:cNvPr id="19461" name="Picture 6"/>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54103" y="1085850"/>
            <a:ext cx="3746897" cy="296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6510989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3" name="Rectangle 3"/>
          <p:cNvSpPr>
            <a:spLocks noGrp="1" noChangeArrowheads="1"/>
          </p:cNvSpPr>
          <p:nvPr>
            <p:ph type="title"/>
          </p:nvPr>
        </p:nvSpPr>
        <p:spPr/>
        <p:txBody>
          <a:bodyPr/>
          <a:lstStyle/>
          <a:p>
            <a:pPr eaLnBrk="1" hangingPunct="1">
              <a:defRPr/>
            </a:pPr>
            <a:r>
              <a:rPr lang="en-US">
                <a:cs typeface="+mj-cs"/>
              </a:rPr>
              <a:t>Attacks against BGP</a:t>
            </a:r>
          </a:p>
        </p:txBody>
      </p:sp>
      <p:sp>
        <p:nvSpPr>
          <p:cNvPr id="66562" name="Rectangle 2"/>
          <p:cNvSpPr>
            <a:spLocks noGrp="1" noChangeArrowheads="1"/>
          </p:cNvSpPr>
          <p:nvPr>
            <p:ph idx="1"/>
          </p:nvPr>
        </p:nvSpPr>
        <p:spPr>
          <a:xfrm>
            <a:off x="1657350" y="1200150"/>
            <a:ext cx="5886450" cy="3429000"/>
          </a:xfrm>
          <a:extLst>
            <a:ext uri="{91240B29-F687-4f45-9708-019B960494DF}">
              <a14:hiddenLine xmlns="" xmlns:a14="http://schemas.microsoft.com/office/drawing/2010/main" w="12700">
                <a:solidFill>
                  <a:schemeClr val="tx1"/>
                </a:solidFill>
                <a:miter lim="800000"/>
                <a:headEnd/>
                <a:tailEnd/>
              </a14:hiddenLine>
            </a:ext>
          </a:extLst>
        </p:spPr>
        <p:txBody>
          <a:bodyPr vert="horz" wrap="square" lIns="67865" tIns="33338" rIns="67865" bIns="33338" numCol="1" anchor="t" anchorCtr="0" compatLnSpc="1">
            <a:prstTxWarp prst="textNoShape">
              <a:avLst/>
            </a:prstTxWarp>
            <a:normAutofit/>
          </a:bodyPr>
          <a:lstStyle/>
          <a:p>
            <a:pPr eaLnBrk="1" hangingPunct="1">
              <a:defRPr/>
            </a:pPr>
            <a:r>
              <a:rPr lang="en-US">
                <a:cs typeface="+mn-cs"/>
              </a:rPr>
              <a:t>Tampering with routing software</a:t>
            </a:r>
          </a:p>
          <a:p>
            <a:pPr eaLnBrk="1" hangingPunct="1">
              <a:defRPr/>
            </a:pPr>
            <a:endParaRPr lang="en-US">
              <a:cs typeface="+mn-cs"/>
            </a:endParaRPr>
          </a:p>
          <a:p>
            <a:pPr eaLnBrk="1" hangingPunct="1">
              <a:defRPr/>
            </a:pPr>
            <a:r>
              <a:rPr lang="en-US">
                <a:cs typeface="+mn-cs"/>
              </a:rPr>
              <a:t>Tampering with update data en route</a:t>
            </a:r>
          </a:p>
          <a:p>
            <a:pPr eaLnBrk="1" hangingPunct="1">
              <a:defRPr/>
            </a:pPr>
            <a:endParaRPr lang="en-US">
              <a:cs typeface="+mn-cs"/>
            </a:endParaRPr>
          </a:p>
          <a:p>
            <a:pPr eaLnBrk="1" hangingPunct="1">
              <a:defRPr/>
            </a:pPr>
            <a:r>
              <a:rPr lang="en-US">
                <a:cs typeface="+mn-cs"/>
              </a:rPr>
              <a:t>Router compromise and </a:t>
            </a:r>
            <a:r>
              <a:rPr lang="ja-JP" altLang="en-US">
                <a:latin typeface="Arial"/>
                <a:cs typeface="+mn-cs"/>
              </a:rPr>
              <a:t>“</a:t>
            </a:r>
            <a:r>
              <a:rPr lang="en-US">
                <a:cs typeface="+mn-cs"/>
              </a:rPr>
              <a:t>misconfiguration</a:t>
            </a:r>
            <a:r>
              <a:rPr lang="ja-JP" altLang="en-US">
                <a:latin typeface="Arial"/>
                <a:cs typeface="+mn-cs"/>
              </a:rPr>
              <a:t>”</a:t>
            </a:r>
            <a:endParaRPr lang="en-US">
              <a:cs typeface="+mn-cs"/>
            </a:endParaRPr>
          </a:p>
          <a:p>
            <a:pPr eaLnBrk="1" hangingPunct="1">
              <a:defRPr/>
            </a:pPr>
            <a:endParaRPr lang="en-US" sz="2400">
              <a:cs typeface="+mn-cs"/>
            </a:endParaRPr>
          </a:p>
          <a:p>
            <a:pPr eaLnBrk="1" hangingPunct="1">
              <a:defRPr/>
            </a:pPr>
            <a:r>
              <a:rPr lang="en-US">
                <a:cs typeface="+mn-cs"/>
              </a:rPr>
              <a:t>Tampering with router management software</a:t>
            </a:r>
          </a:p>
          <a:p>
            <a:pPr eaLnBrk="1" hangingPunct="1">
              <a:defRPr/>
            </a:pPr>
            <a:endParaRPr lang="en-US">
              <a:cs typeface="+mn-cs"/>
            </a:endParaRPr>
          </a:p>
        </p:txBody>
      </p:sp>
      <p:sp>
        <p:nvSpPr>
          <p:cNvPr id="6" name="Slide Number Placeholder 5"/>
          <p:cNvSpPr>
            <a:spLocks noGrp="1"/>
          </p:cNvSpPr>
          <p:nvPr>
            <p:ph type="sldNum" sz="quarter" idx="12"/>
          </p:nvPr>
        </p:nvSpPr>
        <p:spPr/>
        <p:txBody>
          <a:bodyPr/>
          <a:lstStyle/>
          <a:p>
            <a:pPr>
              <a:defRPr/>
            </a:pPr>
            <a:fld id="{C72A888B-0DE4-FD41-A7EB-724E81397720}" type="slidenum">
              <a:rPr lang="en-US"/>
              <a:pPr>
                <a:defRPr/>
              </a:pPr>
              <a:t>13</a:t>
            </a:fld>
            <a:endParaRPr lang="en-US"/>
          </a:p>
        </p:txBody>
      </p:sp>
    </p:spTree>
    <p:extLst>
      <p:ext uri="{BB962C8B-B14F-4D97-AF65-F5344CB8AC3E}">
        <p14:creationId xmlns:p14="http://schemas.microsoft.com/office/powerpoint/2010/main" val="3838072903"/>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a:cs typeface="+mj-cs"/>
              </a:rPr>
              <a:t>Intradomain Routing Security</a:t>
            </a:r>
          </a:p>
        </p:txBody>
      </p:sp>
      <p:sp>
        <p:nvSpPr>
          <p:cNvPr id="43011" name="Rectangle 3"/>
          <p:cNvSpPr>
            <a:spLocks noGrp="1" noChangeArrowheads="1"/>
          </p:cNvSpPr>
          <p:nvPr>
            <p:ph idx="1"/>
          </p:nvPr>
        </p:nvSpPr>
        <p:spPr/>
        <p:txBody>
          <a:bodyPr>
            <a:normAutofit/>
          </a:bodyPr>
          <a:lstStyle/>
          <a:p>
            <a:pPr eaLnBrk="1" hangingPunct="1">
              <a:defRPr/>
            </a:pPr>
            <a:r>
              <a:rPr lang="en-US">
                <a:cs typeface="+mn-cs"/>
              </a:rPr>
              <a:t>Shared secrets guard against new machines being plugged in, but not against an authorized party being dishonest.</a:t>
            </a:r>
          </a:p>
          <a:p>
            <a:pPr eaLnBrk="1" hangingPunct="1">
              <a:defRPr/>
            </a:pPr>
            <a:endParaRPr lang="en-US">
              <a:cs typeface="+mn-cs"/>
            </a:endParaRPr>
          </a:p>
          <a:p>
            <a:pPr eaLnBrk="1" hangingPunct="1">
              <a:defRPr/>
            </a:pPr>
            <a:r>
              <a:rPr lang="en-US" b="1">
                <a:solidFill>
                  <a:srgbClr val="FF3300"/>
                </a:solidFill>
                <a:cs typeface="+mn-cs"/>
              </a:rPr>
              <a:t>Solution:</a:t>
            </a:r>
            <a:r>
              <a:rPr lang="en-US">
                <a:cs typeface="+mn-cs"/>
              </a:rPr>
              <a:t> digitally sign each LSA (expensive!). List authorizations in certificate.</a:t>
            </a:r>
          </a:p>
          <a:p>
            <a:pPr eaLnBrk="1" hangingPunct="1">
              <a:defRPr/>
            </a:pPr>
            <a:endParaRPr lang="en-US">
              <a:cs typeface="+mn-cs"/>
            </a:endParaRPr>
          </a:p>
          <a:p>
            <a:pPr eaLnBrk="1" hangingPunct="1">
              <a:defRPr/>
            </a:pPr>
            <a:r>
              <a:rPr lang="en-US" b="1">
                <a:solidFill>
                  <a:srgbClr val="FF3300"/>
                </a:solidFill>
                <a:cs typeface="+mn-cs"/>
              </a:rPr>
              <a:t>Note:</a:t>
            </a:r>
            <a:r>
              <a:rPr lang="en-US">
                <a:cs typeface="+mn-cs"/>
              </a:rPr>
              <a:t> everyone sees the whole map; monitoring station can note discrepancies from reality. </a:t>
            </a:r>
          </a:p>
        </p:txBody>
      </p:sp>
      <p:sp>
        <p:nvSpPr>
          <p:cNvPr id="6" name="Slide Number Placeholder 5"/>
          <p:cNvSpPr>
            <a:spLocks noGrp="1"/>
          </p:cNvSpPr>
          <p:nvPr>
            <p:ph type="sldNum" sz="quarter" idx="12"/>
          </p:nvPr>
        </p:nvSpPr>
        <p:spPr/>
        <p:txBody>
          <a:bodyPr/>
          <a:lstStyle/>
          <a:p>
            <a:pPr>
              <a:defRPr/>
            </a:pPr>
            <a:fld id="{3506390A-9A82-8B4D-B81A-A0EBB63F318D}" type="slidenum">
              <a:rPr lang="en-US"/>
              <a:pPr>
                <a:defRPr/>
              </a:pPr>
              <a:t>14</a:t>
            </a:fld>
            <a:endParaRPr lang="en-US"/>
          </a:p>
        </p:txBody>
      </p:sp>
    </p:spTree>
    <p:extLst>
      <p:ext uri="{BB962C8B-B14F-4D97-AF65-F5344CB8AC3E}">
        <p14:creationId xmlns:p14="http://schemas.microsoft.com/office/powerpoint/2010/main" val="41340717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sz="2700">
                <a:cs typeface="+mj-cs"/>
              </a:rPr>
              <a:t>Who Needs Origin Authentication?</a:t>
            </a:r>
          </a:p>
        </p:txBody>
      </p:sp>
      <p:sp>
        <p:nvSpPr>
          <p:cNvPr id="41987" name="Rectangle 3"/>
          <p:cNvSpPr>
            <a:spLocks noGrp="1" noChangeArrowheads="1"/>
          </p:cNvSpPr>
          <p:nvPr>
            <p:ph idx="1"/>
          </p:nvPr>
        </p:nvSpPr>
        <p:spPr>
          <a:xfrm>
            <a:off x="1485900" y="1485900"/>
            <a:ext cx="6172200" cy="2628900"/>
          </a:xfrm>
        </p:spPr>
        <p:txBody>
          <a:bodyPr>
            <a:normAutofit/>
          </a:bodyPr>
          <a:lstStyle/>
          <a:p>
            <a:pPr eaLnBrk="1" hangingPunct="1">
              <a:lnSpc>
                <a:spcPct val="90000"/>
              </a:lnSpc>
              <a:defRPr/>
            </a:pPr>
            <a:r>
              <a:rPr lang="en-US">
                <a:cs typeface="+mn-cs"/>
              </a:rPr>
              <a:t>Prefix hijacking</a:t>
            </a:r>
          </a:p>
          <a:p>
            <a:pPr lvl="1" eaLnBrk="1" hangingPunct="1">
              <a:lnSpc>
                <a:spcPct val="90000"/>
              </a:lnSpc>
              <a:defRPr/>
            </a:pPr>
            <a:r>
              <a:rPr lang="en-US"/>
              <a:t>Route leaks (cf. AS 7007 incident from L6)</a:t>
            </a:r>
          </a:p>
          <a:p>
            <a:pPr lvl="1" eaLnBrk="1" hangingPunct="1">
              <a:lnSpc>
                <a:spcPct val="90000"/>
              </a:lnSpc>
              <a:defRPr/>
            </a:pPr>
            <a:r>
              <a:rPr lang="en-US"/>
              <a:t>Redirection (</a:t>
            </a:r>
            <a:r>
              <a:rPr lang="en-US" i="1"/>
              <a:t>e.g., </a:t>
            </a:r>
            <a:r>
              <a:rPr lang="en-US"/>
              <a:t>for phishing)</a:t>
            </a:r>
          </a:p>
          <a:p>
            <a:pPr lvl="1" eaLnBrk="1" hangingPunct="1">
              <a:lnSpc>
                <a:spcPct val="90000"/>
              </a:lnSpc>
              <a:defRPr/>
            </a:pPr>
            <a:r>
              <a:rPr lang="en-US"/>
              <a:t>Blackholing traffic</a:t>
            </a:r>
          </a:p>
          <a:p>
            <a:pPr lvl="1" eaLnBrk="1" hangingPunct="1">
              <a:lnSpc>
                <a:spcPct val="90000"/>
              </a:lnSpc>
              <a:defRPr/>
            </a:pPr>
            <a:r>
              <a:rPr lang="en-US"/>
              <a:t>Spamming</a:t>
            </a:r>
          </a:p>
          <a:p>
            <a:pPr lvl="1" eaLnBrk="1" hangingPunct="1">
              <a:lnSpc>
                <a:spcPct val="90000"/>
              </a:lnSpc>
              <a:defRPr/>
            </a:pPr>
            <a:endParaRPr lang="en-US"/>
          </a:p>
          <a:p>
            <a:pPr eaLnBrk="1" hangingPunct="1">
              <a:lnSpc>
                <a:spcPct val="90000"/>
              </a:lnSpc>
              <a:defRPr/>
            </a:pPr>
            <a:r>
              <a:rPr lang="en-US">
                <a:cs typeface="+mn-cs"/>
              </a:rPr>
              <a:t>De-aggregation attacks (or misconfiguration)</a:t>
            </a:r>
          </a:p>
          <a:p>
            <a:pPr lvl="1" eaLnBrk="1" hangingPunct="1">
              <a:lnSpc>
                <a:spcPct val="90000"/>
              </a:lnSpc>
              <a:defRPr/>
            </a:pPr>
            <a:r>
              <a:rPr lang="en-US"/>
              <a:t>Can be lethal when combined with hijacking</a:t>
            </a:r>
          </a:p>
        </p:txBody>
      </p:sp>
      <p:sp>
        <p:nvSpPr>
          <p:cNvPr id="6" name="Slide Number Placeholder 5"/>
          <p:cNvSpPr>
            <a:spLocks noGrp="1"/>
          </p:cNvSpPr>
          <p:nvPr>
            <p:ph type="sldNum" sz="quarter" idx="12"/>
          </p:nvPr>
        </p:nvSpPr>
        <p:spPr/>
        <p:txBody>
          <a:bodyPr/>
          <a:lstStyle/>
          <a:p>
            <a:pPr>
              <a:defRPr/>
            </a:pPr>
            <a:fld id="{ED830C57-8B5D-9F4B-B7E9-DF73444A6067}" type="slidenum">
              <a:rPr lang="en-US"/>
              <a:pPr>
                <a:defRPr/>
              </a:pPr>
              <a:t>15</a:t>
            </a:fld>
            <a:endParaRPr lang="en-US"/>
          </a:p>
        </p:txBody>
      </p:sp>
    </p:spTree>
    <p:extLst>
      <p:ext uri="{BB962C8B-B14F-4D97-AF65-F5344CB8AC3E}">
        <p14:creationId xmlns:p14="http://schemas.microsoft.com/office/powerpoint/2010/main" val="429028764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defRPr/>
            </a:pPr>
            <a:r>
              <a:rPr lang="en-US">
                <a:cs typeface="+mj-cs"/>
              </a:rPr>
              <a:t>Why Origin Auth Matters: Phishing</a:t>
            </a:r>
          </a:p>
        </p:txBody>
      </p:sp>
      <p:sp>
        <p:nvSpPr>
          <p:cNvPr id="44035" name="Rectangle 3"/>
          <p:cNvSpPr>
            <a:spLocks noGrp="1" noChangeArrowheads="1"/>
          </p:cNvSpPr>
          <p:nvPr>
            <p:ph idx="1"/>
          </p:nvPr>
        </p:nvSpPr>
        <p:spPr>
          <a:xfrm>
            <a:off x="1485900" y="2914650"/>
            <a:ext cx="6172200" cy="1314450"/>
          </a:xfrm>
        </p:spPr>
        <p:txBody>
          <a:bodyPr/>
          <a:lstStyle/>
          <a:p>
            <a:pPr eaLnBrk="1" hangingPunct="1">
              <a:defRPr/>
            </a:pPr>
            <a:r>
              <a:rPr lang="en-US">
                <a:cs typeface="+mn-cs"/>
              </a:rPr>
              <a:t>Hijacking DNS (</a:t>
            </a:r>
            <a:r>
              <a:rPr lang="en-US" i="1">
                <a:cs typeface="+mn-cs"/>
              </a:rPr>
              <a:t>cache poisoning)</a:t>
            </a:r>
            <a:endParaRPr lang="en-US">
              <a:cs typeface="+mn-cs"/>
            </a:endParaRPr>
          </a:p>
          <a:p>
            <a:pPr eaLnBrk="1" hangingPunct="1">
              <a:defRPr/>
            </a:pPr>
            <a:r>
              <a:rPr lang="en-US">
                <a:cs typeface="+mn-cs"/>
              </a:rPr>
              <a:t>Hijacking web server</a:t>
            </a:r>
          </a:p>
          <a:p>
            <a:pPr eaLnBrk="1" hangingPunct="1">
              <a:defRPr/>
            </a:pPr>
            <a:r>
              <a:rPr lang="en-US">
                <a:cs typeface="+mn-cs"/>
              </a:rPr>
              <a:t>In theory, SSL should protect, but…</a:t>
            </a:r>
          </a:p>
        </p:txBody>
      </p:sp>
      <p:sp>
        <p:nvSpPr>
          <p:cNvPr id="18" name="Slide Number Placeholder 5"/>
          <p:cNvSpPr>
            <a:spLocks noGrp="1"/>
          </p:cNvSpPr>
          <p:nvPr>
            <p:ph type="sldNum" sz="quarter" idx="12"/>
          </p:nvPr>
        </p:nvSpPr>
        <p:spPr/>
        <p:txBody>
          <a:bodyPr/>
          <a:lstStyle/>
          <a:p>
            <a:pPr>
              <a:defRPr/>
            </a:pPr>
            <a:fld id="{C336DCBB-402C-FE43-8481-18E5E2AF8145}" type="slidenum">
              <a:rPr lang="en-US"/>
              <a:pPr>
                <a:defRPr/>
              </a:pPr>
              <a:t>16</a:t>
            </a:fld>
            <a:endParaRPr lang="en-US"/>
          </a:p>
        </p:txBody>
      </p:sp>
      <p:sp>
        <p:nvSpPr>
          <p:cNvPr id="44037" name="Cloud"/>
          <p:cNvSpPr>
            <a:spLocks noChangeAspect="1" noEditPoints="1" noChangeArrowheads="1"/>
          </p:cNvSpPr>
          <p:nvPr/>
        </p:nvSpPr>
        <p:spPr bwMode="auto">
          <a:xfrm>
            <a:off x="5543550" y="2114550"/>
            <a:ext cx="154305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44043" name="Cloud"/>
          <p:cNvSpPr>
            <a:spLocks noChangeAspect="1" noEditPoints="1" noChangeArrowheads="1"/>
          </p:cNvSpPr>
          <p:nvPr/>
        </p:nvSpPr>
        <p:spPr bwMode="auto">
          <a:xfrm>
            <a:off x="4457700" y="1085850"/>
            <a:ext cx="154305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44036" name="Text Box 4"/>
          <p:cNvSpPr txBox="1">
            <a:spLocks noChangeArrowheads="1"/>
          </p:cNvSpPr>
          <p:nvPr/>
        </p:nvSpPr>
        <p:spPr bwMode="auto">
          <a:xfrm>
            <a:off x="1657350" y="4400550"/>
            <a:ext cx="5314950" cy="32316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500" b="1">
                <a:solidFill>
                  <a:srgbClr val="FF3300"/>
                </a:solidFill>
              </a:rPr>
              <a:t>Question:</a:t>
            </a:r>
            <a:r>
              <a:rPr lang="en-US" sz="1500" b="1"/>
              <a:t> Why does path authentication matter?</a:t>
            </a:r>
          </a:p>
        </p:txBody>
      </p:sp>
      <p:sp>
        <p:nvSpPr>
          <p:cNvPr id="44038" name="Cloud"/>
          <p:cNvSpPr>
            <a:spLocks noChangeAspect="1" noEditPoints="1" noChangeArrowheads="1"/>
          </p:cNvSpPr>
          <p:nvPr/>
        </p:nvSpPr>
        <p:spPr bwMode="auto">
          <a:xfrm>
            <a:off x="2686050" y="2085975"/>
            <a:ext cx="154305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28680" name="tower"/>
          <p:cNvSpPr>
            <a:spLocks noEditPoints="1" noChangeArrowheads="1"/>
          </p:cNvSpPr>
          <p:nvPr/>
        </p:nvSpPr>
        <p:spPr bwMode="auto">
          <a:xfrm>
            <a:off x="6286500" y="2228850"/>
            <a:ext cx="171450" cy="400050"/>
          </a:xfrm>
          <a:custGeom>
            <a:avLst/>
            <a:gdLst>
              <a:gd name="T0" fmla="*/ 0 w 21600"/>
              <a:gd name="T1" fmla="*/ 32889172 h 21600"/>
              <a:gd name="T2" fmla="*/ 7899516 w 21600"/>
              <a:gd name="T3" fmla="*/ 0 h 21600"/>
              <a:gd name="T4" fmla="*/ 12802394 w 21600"/>
              <a:gd name="T5" fmla="*/ 0 h 21600"/>
              <a:gd name="T6" fmla="*/ 25604788 w 21600"/>
              <a:gd name="T7" fmla="*/ 0 h 21600"/>
              <a:gd name="T8" fmla="*/ 25604788 w 21600"/>
              <a:gd name="T9" fmla="*/ 175423209 h 21600"/>
              <a:gd name="T10" fmla="*/ 25604788 w 21600"/>
              <a:gd name="T11" fmla="*/ 292386445 h 21600"/>
              <a:gd name="T12" fmla="*/ 17977898 w 21600"/>
              <a:gd name="T13" fmla="*/ 325275642 h 21600"/>
              <a:gd name="T14" fmla="*/ 12529767 w 21600"/>
              <a:gd name="T15" fmla="*/ 325275642 h 21600"/>
              <a:gd name="T16" fmla="*/ 0 w 21600"/>
              <a:gd name="T17" fmla="*/ 325275642 h 21600"/>
              <a:gd name="T18" fmla="*/ 0 w 21600"/>
              <a:gd name="T19" fmla="*/ 173601080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sz="1350"/>
          </a:p>
        </p:txBody>
      </p:sp>
      <p:sp>
        <p:nvSpPr>
          <p:cNvPr id="28681" name="tower"/>
          <p:cNvSpPr>
            <a:spLocks noEditPoints="1" noChangeArrowheads="1"/>
          </p:cNvSpPr>
          <p:nvPr/>
        </p:nvSpPr>
        <p:spPr bwMode="auto">
          <a:xfrm>
            <a:off x="5029200" y="1200150"/>
            <a:ext cx="285750" cy="514350"/>
          </a:xfrm>
          <a:custGeom>
            <a:avLst/>
            <a:gdLst>
              <a:gd name="T0" fmla="*/ 0 w 21600"/>
              <a:gd name="T1" fmla="*/ 69901086 h 21600"/>
              <a:gd name="T2" fmla="*/ 36572137 w 21600"/>
              <a:gd name="T3" fmla="*/ 0 h 21600"/>
              <a:gd name="T4" fmla="*/ 59270336 w 21600"/>
              <a:gd name="T5" fmla="*/ 0 h 21600"/>
              <a:gd name="T6" fmla="*/ 118540689 w 21600"/>
              <a:gd name="T7" fmla="*/ 0 h 21600"/>
              <a:gd name="T8" fmla="*/ 118540689 w 21600"/>
              <a:gd name="T9" fmla="*/ 372837964 h 21600"/>
              <a:gd name="T10" fmla="*/ 118540689 w 21600"/>
              <a:gd name="T11" fmla="*/ 621428209 h 21600"/>
              <a:gd name="T12" fmla="*/ 83230808 w 21600"/>
              <a:gd name="T13" fmla="*/ 691329263 h 21600"/>
              <a:gd name="T14" fmla="*/ 58008079 w 21600"/>
              <a:gd name="T15" fmla="*/ 691329263 h 21600"/>
              <a:gd name="T16" fmla="*/ 0 w 21600"/>
              <a:gd name="T17" fmla="*/ 691329263 h 21600"/>
              <a:gd name="T18" fmla="*/ 0 w 21600"/>
              <a:gd name="T19" fmla="*/ 368965004 h 21600"/>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459 w 21600"/>
              <a:gd name="T31" fmla="*/ 22540 h 21600"/>
              <a:gd name="T32" fmla="*/ 21485 w 21600"/>
              <a:gd name="T33" fmla="*/ 27000 h 21600"/>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1600" h="21600" extrusionOk="0">
                <a:moveTo>
                  <a:pt x="0" y="2184"/>
                </a:moveTo>
                <a:lnTo>
                  <a:pt x="6664" y="0"/>
                </a:lnTo>
                <a:lnTo>
                  <a:pt x="10800" y="0"/>
                </a:lnTo>
                <a:lnTo>
                  <a:pt x="21600" y="0"/>
                </a:lnTo>
                <a:lnTo>
                  <a:pt x="21600" y="11649"/>
                </a:lnTo>
                <a:lnTo>
                  <a:pt x="21600" y="19416"/>
                </a:lnTo>
                <a:lnTo>
                  <a:pt x="15166" y="21600"/>
                </a:lnTo>
                <a:lnTo>
                  <a:pt x="10570" y="21600"/>
                </a:lnTo>
                <a:lnTo>
                  <a:pt x="0" y="21600"/>
                </a:lnTo>
                <a:lnTo>
                  <a:pt x="0" y="11528"/>
                </a:lnTo>
                <a:lnTo>
                  <a:pt x="0" y="2184"/>
                </a:lnTo>
                <a:close/>
              </a:path>
              <a:path w="21600" h="21600" extrusionOk="0">
                <a:moveTo>
                  <a:pt x="0" y="2184"/>
                </a:moveTo>
                <a:lnTo>
                  <a:pt x="0" y="2184"/>
                </a:lnTo>
                <a:lnTo>
                  <a:pt x="14706" y="2184"/>
                </a:lnTo>
                <a:lnTo>
                  <a:pt x="21600" y="0"/>
                </a:lnTo>
                <a:moveTo>
                  <a:pt x="0" y="2184"/>
                </a:moveTo>
                <a:lnTo>
                  <a:pt x="14706" y="2184"/>
                </a:lnTo>
                <a:lnTo>
                  <a:pt x="14706" y="5339"/>
                </a:lnTo>
                <a:lnTo>
                  <a:pt x="14706" y="17474"/>
                </a:lnTo>
                <a:lnTo>
                  <a:pt x="14706" y="21600"/>
                </a:lnTo>
                <a:moveTo>
                  <a:pt x="1149" y="3034"/>
                </a:moveTo>
                <a:lnTo>
                  <a:pt x="13328" y="3034"/>
                </a:lnTo>
                <a:lnTo>
                  <a:pt x="13328" y="3519"/>
                </a:lnTo>
                <a:lnTo>
                  <a:pt x="1149" y="3519"/>
                </a:lnTo>
                <a:lnTo>
                  <a:pt x="1149" y="3034"/>
                </a:lnTo>
                <a:moveTo>
                  <a:pt x="1149" y="4490"/>
                </a:moveTo>
                <a:lnTo>
                  <a:pt x="13328" y="4490"/>
                </a:lnTo>
                <a:lnTo>
                  <a:pt x="13328" y="4854"/>
                </a:lnTo>
                <a:lnTo>
                  <a:pt x="1149" y="4854"/>
                </a:lnTo>
                <a:lnTo>
                  <a:pt x="1149" y="4490"/>
                </a:lnTo>
                <a:moveTo>
                  <a:pt x="1149" y="5946"/>
                </a:moveTo>
                <a:lnTo>
                  <a:pt x="13328" y="5946"/>
                </a:lnTo>
                <a:lnTo>
                  <a:pt x="13328" y="6310"/>
                </a:lnTo>
                <a:lnTo>
                  <a:pt x="1149" y="6310"/>
                </a:lnTo>
                <a:lnTo>
                  <a:pt x="1149" y="5946"/>
                </a:lnTo>
              </a:path>
            </a:pathLst>
          </a:custGeom>
          <a:solidFill>
            <a:srgbClr val="FFFFCC"/>
          </a:solidFill>
          <a:ln w="9525">
            <a:solidFill>
              <a:srgbClr val="000000"/>
            </a:solidFill>
            <a:miter lim="800000"/>
            <a:headEnd/>
            <a:tailEnd/>
          </a:ln>
        </p:spPr>
        <p:txBody>
          <a:bodyPr/>
          <a:lstStyle/>
          <a:p>
            <a:endParaRPr lang="en-US" sz="1350"/>
          </a:p>
        </p:txBody>
      </p:sp>
      <p:pic>
        <p:nvPicPr>
          <p:cNvPr id="28682" name="Picture 9" descr="j019538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2085975"/>
            <a:ext cx="615554" cy="628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44042" name="Line 10"/>
          <p:cNvSpPr>
            <a:spLocks noChangeShapeType="1"/>
          </p:cNvSpPr>
          <p:nvPr/>
        </p:nvSpPr>
        <p:spPr bwMode="auto">
          <a:xfrm>
            <a:off x="2457450" y="2428875"/>
            <a:ext cx="2857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44044" name="Freeform 12"/>
          <p:cNvSpPr>
            <a:spLocks/>
          </p:cNvSpPr>
          <p:nvPr/>
        </p:nvSpPr>
        <p:spPr bwMode="auto">
          <a:xfrm>
            <a:off x="3371850" y="1371600"/>
            <a:ext cx="1085850" cy="685800"/>
          </a:xfrm>
          <a:custGeom>
            <a:avLst/>
            <a:gdLst>
              <a:gd name="T0" fmla="*/ 0 w 912"/>
              <a:gd name="T1" fmla="*/ 576 h 576"/>
              <a:gd name="T2" fmla="*/ 288 w 912"/>
              <a:gd name="T3" fmla="*/ 144 h 576"/>
              <a:gd name="T4" fmla="*/ 912 w 912"/>
              <a:gd name="T5" fmla="*/ 0 h 576"/>
            </a:gdLst>
            <a:ahLst/>
            <a:cxnLst>
              <a:cxn ang="0">
                <a:pos x="T0" y="T1"/>
              </a:cxn>
              <a:cxn ang="0">
                <a:pos x="T2" y="T3"/>
              </a:cxn>
              <a:cxn ang="0">
                <a:pos x="T4" y="T5"/>
              </a:cxn>
            </a:cxnLst>
            <a:rect l="0" t="0" r="r" b="b"/>
            <a:pathLst>
              <a:path w="912" h="576">
                <a:moveTo>
                  <a:pt x="0" y="576"/>
                </a:moveTo>
                <a:cubicBezTo>
                  <a:pt x="68" y="408"/>
                  <a:pt x="136" y="240"/>
                  <a:pt x="288" y="144"/>
                </a:cubicBezTo>
                <a:cubicBezTo>
                  <a:pt x="440" y="48"/>
                  <a:pt x="676" y="24"/>
                  <a:pt x="912" y="0"/>
                </a:cubicBezTo>
              </a:path>
            </a:pathLst>
          </a:custGeom>
          <a:noFill/>
          <a:ln w="38100" cmpd="sng">
            <a:solidFill>
              <a:srgbClr val="FF3300"/>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44045" name="Text Box 13"/>
          <p:cNvSpPr txBox="1">
            <a:spLocks noChangeArrowheads="1"/>
          </p:cNvSpPr>
          <p:nvPr/>
        </p:nvSpPr>
        <p:spPr bwMode="auto">
          <a:xfrm>
            <a:off x="2057400" y="1141810"/>
            <a:ext cx="1314450" cy="715581"/>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BGP Route to</a:t>
            </a:r>
            <a:br>
              <a:rPr lang="en-US" sz="1350" b="1">
                <a:solidFill>
                  <a:srgbClr val="FF3300"/>
                </a:solidFill>
              </a:rPr>
            </a:br>
            <a:r>
              <a:rPr lang="en-US" sz="1350" b="1">
                <a:solidFill>
                  <a:srgbClr val="FF3300"/>
                </a:solidFill>
              </a:rPr>
              <a:t>authoritative </a:t>
            </a:r>
            <a:br>
              <a:rPr lang="en-US" sz="1350" b="1">
                <a:solidFill>
                  <a:srgbClr val="FF3300"/>
                </a:solidFill>
              </a:rPr>
            </a:br>
            <a:r>
              <a:rPr lang="en-US" sz="1350" b="1">
                <a:solidFill>
                  <a:srgbClr val="FF3300"/>
                </a:solidFill>
              </a:rPr>
              <a:t>DNS server </a:t>
            </a:r>
          </a:p>
        </p:txBody>
      </p:sp>
      <p:sp>
        <p:nvSpPr>
          <p:cNvPr id="44046" name="Text Box 14"/>
          <p:cNvSpPr txBox="1">
            <a:spLocks noChangeArrowheads="1"/>
          </p:cNvSpPr>
          <p:nvPr/>
        </p:nvSpPr>
        <p:spPr bwMode="auto">
          <a:xfrm>
            <a:off x="4229100" y="1885951"/>
            <a:ext cx="1314450" cy="507831"/>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BGP Route to</a:t>
            </a:r>
            <a:br>
              <a:rPr lang="en-US" sz="1350" b="1">
                <a:solidFill>
                  <a:srgbClr val="FF3300"/>
                </a:solidFill>
              </a:rPr>
            </a:br>
            <a:r>
              <a:rPr lang="en-US" sz="1350" b="1">
                <a:solidFill>
                  <a:srgbClr val="FF3300"/>
                </a:solidFill>
              </a:rPr>
              <a:t>Web server </a:t>
            </a:r>
          </a:p>
        </p:txBody>
      </p:sp>
      <p:sp>
        <p:nvSpPr>
          <p:cNvPr id="44047" name="Line 15"/>
          <p:cNvSpPr>
            <a:spLocks noChangeShapeType="1"/>
          </p:cNvSpPr>
          <p:nvPr/>
        </p:nvSpPr>
        <p:spPr bwMode="auto">
          <a:xfrm>
            <a:off x="4229100" y="2514600"/>
            <a:ext cx="1600200" cy="0"/>
          </a:xfrm>
          <a:prstGeom prst="line">
            <a:avLst/>
          </a:prstGeom>
          <a:noFill/>
          <a:ln w="38100">
            <a:solidFill>
              <a:srgbClr val="FF330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Tree>
    <p:extLst>
      <p:ext uri="{BB962C8B-B14F-4D97-AF65-F5344CB8AC3E}">
        <p14:creationId xmlns:p14="http://schemas.microsoft.com/office/powerpoint/2010/main" val="344062152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nodeType="withEffect">
                                  <p:stCondLst>
                                    <p:cond delay="0"/>
                                  </p:stCondLst>
                                  <p:childTnLst>
                                    <p:set>
                                      <p:cBhvr>
                                        <p:cTn id="6" dur="1" fill="hold">
                                          <p:stCondLst>
                                            <p:cond delay="0"/>
                                          </p:stCondLst>
                                        </p:cTn>
                                        <p:tgtEl>
                                          <p:spTgt spid="4403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403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404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DDD81498-C7BD-4F4F-B255-10452589E541}" type="slidenum">
              <a:rPr lang="en-US"/>
              <a:pPr>
                <a:defRPr/>
              </a:pPr>
              <a:t>17</a:t>
            </a:fld>
            <a:endParaRPr lang="en-US"/>
          </a:p>
        </p:txBody>
      </p:sp>
      <p:sp>
        <p:nvSpPr>
          <p:cNvPr id="41986" name="Rectangle 2"/>
          <p:cNvSpPr>
            <a:spLocks noGrp="1" noChangeArrowheads="1"/>
          </p:cNvSpPr>
          <p:nvPr>
            <p:ph type="title"/>
          </p:nvPr>
        </p:nvSpPr>
        <p:spPr/>
        <p:txBody>
          <a:bodyPr/>
          <a:lstStyle/>
          <a:p>
            <a:pPr eaLnBrk="1" hangingPunct="1">
              <a:defRPr/>
            </a:pPr>
            <a:r>
              <a:rPr lang="en-US" sz="2700">
                <a:cs typeface="+mj-cs"/>
              </a:rPr>
              <a:t>Who Needs Origin Authentication?</a:t>
            </a:r>
          </a:p>
        </p:txBody>
      </p:sp>
      <p:sp>
        <p:nvSpPr>
          <p:cNvPr id="41987" name="Rectangle 3"/>
          <p:cNvSpPr>
            <a:spLocks noGrp="1" noChangeArrowheads="1"/>
          </p:cNvSpPr>
          <p:nvPr>
            <p:ph type="body" idx="1"/>
          </p:nvPr>
        </p:nvSpPr>
        <p:spPr>
          <a:xfrm>
            <a:off x="1485900" y="1485900"/>
            <a:ext cx="6172200" cy="2628900"/>
          </a:xfrm>
        </p:spPr>
        <p:txBody>
          <a:bodyPr/>
          <a:lstStyle/>
          <a:p>
            <a:pPr eaLnBrk="1" hangingPunct="1">
              <a:lnSpc>
                <a:spcPct val="90000"/>
              </a:lnSpc>
              <a:defRPr/>
            </a:pPr>
            <a:r>
              <a:rPr lang="en-US">
                <a:cs typeface="+mn-cs"/>
              </a:rPr>
              <a:t>Prefix hijacking</a:t>
            </a:r>
          </a:p>
          <a:p>
            <a:pPr lvl="1" eaLnBrk="1" hangingPunct="1">
              <a:lnSpc>
                <a:spcPct val="90000"/>
              </a:lnSpc>
              <a:defRPr/>
            </a:pPr>
            <a:r>
              <a:rPr lang="en-US"/>
              <a:t>Route leaks (cf. AS 7007 incident from L6)</a:t>
            </a:r>
          </a:p>
          <a:p>
            <a:pPr lvl="1" eaLnBrk="1" hangingPunct="1">
              <a:lnSpc>
                <a:spcPct val="90000"/>
              </a:lnSpc>
              <a:defRPr/>
            </a:pPr>
            <a:r>
              <a:rPr lang="en-US"/>
              <a:t>Redirection (</a:t>
            </a:r>
            <a:r>
              <a:rPr lang="en-US" i="1"/>
              <a:t>e.g., </a:t>
            </a:r>
            <a:r>
              <a:rPr lang="en-US"/>
              <a:t>for phishing)</a:t>
            </a:r>
          </a:p>
          <a:p>
            <a:pPr lvl="1" eaLnBrk="1" hangingPunct="1">
              <a:lnSpc>
                <a:spcPct val="90000"/>
              </a:lnSpc>
              <a:defRPr/>
            </a:pPr>
            <a:r>
              <a:rPr lang="en-US"/>
              <a:t>Blackholing traffic</a:t>
            </a:r>
          </a:p>
          <a:p>
            <a:pPr lvl="1" eaLnBrk="1" hangingPunct="1">
              <a:lnSpc>
                <a:spcPct val="90000"/>
              </a:lnSpc>
              <a:defRPr/>
            </a:pPr>
            <a:r>
              <a:rPr lang="en-US"/>
              <a:t>Spamming</a:t>
            </a:r>
          </a:p>
          <a:p>
            <a:pPr lvl="1" eaLnBrk="1" hangingPunct="1">
              <a:lnSpc>
                <a:spcPct val="90000"/>
              </a:lnSpc>
              <a:defRPr/>
            </a:pPr>
            <a:endParaRPr lang="en-US"/>
          </a:p>
          <a:p>
            <a:pPr eaLnBrk="1" hangingPunct="1">
              <a:lnSpc>
                <a:spcPct val="90000"/>
              </a:lnSpc>
              <a:defRPr/>
            </a:pPr>
            <a:r>
              <a:rPr lang="en-US">
                <a:cs typeface="+mn-cs"/>
              </a:rPr>
              <a:t>De-aggregation attacks (or misconfiguration)</a:t>
            </a:r>
          </a:p>
          <a:p>
            <a:pPr lvl="1" eaLnBrk="1" hangingPunct="1">
              <a:lnSpc>
                <a:spcPct val="90000"/>
              </a:lnSpc>
              <a:defRPr/>
            </a:pPr>
            <a:r>
              <a:rPr lang="en-US"/>
              <a:t>Can be lethal when combined with hijacking</a:t>
            </a:r>
          </a:p>
        </p:txBody>
      </p:sp>
    </p:spTree>
    <p:extLst>
      <p:ext uri="{BB962C8B-B14F-4D97-AF65-F5344CB8AC3E}">
        <p14:creationId xmlns:p14="http://schemas.microsoft.com/office/powerpoint/2010/main" val="310973851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ChangeArrowheads="1"/>
          </p:cNvSpPr>
          <p:nvPr>
            <p:ph type="title"/>
          </p:nvPr>
        </p:nvSpPr>
        <p:spPr/>
        <p:txBody>
          <a:bodyPr/>
          <a:lstStyle/>
          <a:p>
            <a:pPr eaLnBrk="1" hangingPunct="1">
              <a:defRPr/>
            </a:pPr>
            <a:r>
              <a:rPr lang="en-US">
                <a:cs typeface="+mj-cs"/>
              </a:rPr>
              <a:t>Data Plane Security</a:t>
            </a:r>
          </a:p>
        </p:txBody>
      </p:sp>
      <p:sp>
        <p:nvSpPr>
          <p:cNvPr id="64515" name="Rectangle 3"/>
          <p:cNvSpPr>
            <a:spLocks noGrp="1" noChangeArrowheads="1"/>
          </p:cNvSpPr>
          <p:nvPr>
            <p:ph idx="1"/>
          </p:nvPr>
        </p:nvSpPr>
        <p:spPr>
          <a:xfrm>
            <a:off x="1485900" y="1200150"/>
            <a:ext cx="6172200" cy="1543050"/>
          </a:xfrm>
        </p:spPr>
        <p:txBody>
          <a:bodyPr>
            <a:normAutofit/>
          </a:bodyPr>
          <a:lstStyle/>
          <a:p>
            <a:pPr eaLnBrk="1" hangingPunct="1">
              <a:defRPr/>
            </a:pPr>
            <a:r>
              <a:rPr lang="en-US">
                <a:cs typeface="+mn-cs"/>
              </a:rPr>
              <a:t>No guarantees about the path that packets will actually traverse</a:t>
            </a:r>
          </a:p>
          <a:p>
            <a:pPr eaLnBrk="1" hangingPunct="1">
              <a:defRPr/>
            </a:pPr>
            <a:r>
              <a:rPr lang="en-US">
                <a:cs typeface="+mn-cs"/>
              </a:rPr>
              <a:t>S-BGP, soBGP do not protect against internal routing snafus</a:t>
            </a:r>
          </a:p>
        </p:txBody>
      </p:sp>
      <p:sp>
        <p:nvSpPr>
          <p:cNvPr id="27" name="Slide Number Placeholder 5"/>
          <p:cNvSpPr>
            <a:spLocks noGrp="1"/>
          </p:cNvSpPr>
          <p:nvPr>
            <p:ph type="sldNum" sz="quarter" idx="12"/>
          </p:nvPr>
        </p:nvSpPr>
        <p:spPr/>
        <p:txBody>
          <a:bodyPr/>
          <a:lstStyle/>
          <a:p>
            <a:pPr>
              <a:defRPr/>
            </a:pPr>
            <a:fld id="{AD84B0E8-3E11-7D44-B940-8E68E81E6E95}" type="slidenum">
              <a:rPr lang="en-US"/>
              <a:pPr>
                <a:defRPr/>
              </a:pPr>
              <a:t>18</a:t>
            </a:fld>
            <a:endParaRPr lang="en-US"/>
          </a:p>
        </p:txBody>
      </p:sp>
      <p:sp>
        <p:nvSpPr>
          <p:cNvPr id="64516" name="Cloud"/>
          <p:cNvSpPr>
            <a:spLocks noChangeAspect="1" noEditPoints="1" noChangeArrowheads="1"/>
          </p:cNvSpPr>
          <p:nvPr/>
        </p:nvSpPr>
        <p:spPr bwMode="auto">
          <a:xfrm>
            <a:off x="3429000" y="3286125"/>
            <a:ext cx="2228850" cy="11144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64517" name="Oval 5"/>
          <p:cNvSpPr>
            <a:spLocks noChangeArrowheads="1"/>
          </p:cNvSpPr>
          <p:nvPr/>
        </p:nvSpPr>
        <p:spPr bwMode="auto">
          <a:xfrm>
            <a:off x="4229100" y="3686175"/>
            <a:ext cx="228600" cy="228600"/>
          </a:xfrm>
          <a:prstGeom prst="ellipse">
            <a:avLst/>
          </a:prstGeom>
          <a:solidFill>
            <a:srgbClr val="F5F7A7"/>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64518" name="Oval 6"/>
          <p:cNvSpPr>
            <a:spLocks noChangeArrowheads="1"/>
          </p:cNvSpPr>
          <p:nvPr/>
        </p:nvSpPr>
        <p:spPr bwMode="auto">
          <a:xfrm>
            <a:off x="4800600" y="3429000"/>
            <a:ext cx="228600" cy="228600"/>
          </a:xfrm>
          <a:prstGeom prst="ellipse">
            <a:avLst/>
          </a:prstGeom>
          <a:solidFill>
            <a:srgbClr val="F5F7A7"/>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64519" name="Oval 7"/>
          <p:cNvSpPr>
            <a:spLocks noChangeArrowheads="1"/>
          </p:cNvSpPr>
          <p:nvPr/>
        </p:nvSpPr>
        <p:spPr bwMode="auto">
          <a:xfrm>
            <a:off x="4800600" y="3943350"/>
            <a:ext cx="228600" cy="228600"/>
          </a:xfrm>
          <a:prstGeom prst="ellipse">
            <a:avLst/>
          </a:prstGeom>
          <a:solidFill>
            <a:srgbClr val="F5F7A7"/>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64520" name="Line 8"/>
          <p:cNvSpPr>
            <a:spLocks noChangeShapeType="1"/>
          </p:cNvSpPr>
          <p:nvPr/>
        </p:nvSpPr>
        <p:spPr bwMode="auto">
          <a:xfrm flipH="1">
            <a:off x="4400550" y="3486150"/>
            <a:ext cx="400050" cy="22860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64521" name="Line 9"/>
          <p:cNvSpPr>
            <a:spLocks noChangeShapeType="1"/>
          </p:cNvSpPr>
          <p:nvPr/>
        </p:nvSpPr>
        <p:spPr bwMode="auto">
          <a:xfrm flipH="1" flipV="1">
            <a:off x="4457700" y="3886200"/>
            <a:ext cx="400050" cy="1714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64523" name="Cloud"/>
          <p:cNvSpPr>
            <a:spLocks noChangeAspect="1" noEditPoints="1" noChangeArrowheads="1"/>
          </p:cNvSpPr>
          <p:nvPr/>
        </p:nvSpPr>
        <p:spPr bwMode="auto">
          <a:xfrm>
            <a:off x="5772150" y="2571750"/>
            <a:ext cx="1543050" cy="7715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64524" name="Cloud"/>
          <p:cNvSpPr>
            <a:spLocks noChangeAspect="1" noEditPoints="1" noChangeArrowheads="1"/>
          </p:cNvSpPr>
          <p:nvPr/>
        </p:nvSpPr>
        <p:spPr bwMode="auto">
          <a:xfrm>
            <a:off x="5715000" y="4143375"/>
            <a:ext cx="1543050" cy="7715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64525" name="Line 13"/>
          <p:cNvSpPr>
            <a:spLocks noChangeShapeType="1"/>
          </p:cNvSpPr>
          <p:nvPr/>
        </p:nvSpPr>
        <p:spPr bwMode="auto">
          <a:xfrm flipV="1">
            <a:off x="5029200" y="3143250"/>
            <a:ext cx="800100" cy="3429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64526" name="Line 14"/>
          <p:cNvSpPr>
            <a:spLocks noChangeShapeType="1"/>
          </p:cNvSpPr>
          <p:nvPr/>
        </p:nvSpPr>
        <p:spPr bwMode="auto">
          <a:xfrm>
            <a:off x="4972050" y="4114800"/>
            <a:ext cx="857250" cy="2857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64527" name="Cloud"/>
          <p:cNvSpPr>
            <a:spLocks noChangeAspect="1" noEditPoints="1" noChangeArrowheads="1"/>
          </p:cNvSpPr>
          <p:nvPr/>
        </p:nvSpPr>
        <p:spPr bwMode="auto">
          <a:xfrm>
            <a:off x="1314450" y="3457575"/>
            <a:ext cx="1543050" cy="7715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64528" name="Text Box 16"/>
          <p:cNvSpPr txBox="1">
            <a:spLocks noChangeArrowheads="1"/>
          </p:cNvSpPr>
          <p:nvPr/>
        </p:nvSpPr>
        <p:spPr bwMode="auto">
          <a:xfrm>
            <a:off x="4457700" y="3668316"/>
            <a:ext cx="800100"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t>AS 1</a:t>
            </a:r>
          </a:p>
        </p:txBody>
      </p:sp>
      <p:sp>
        <p:nvSpPr>
          <p:cNvPr id="64529" name="Text Box 17"/>
          <p:cNvSpPr txBox="1">
            <a:spLocks noChangeArrowheads="1"/>
          </p:cNvSpPr>
          <p:nvPr/>
        </p:nvSpPr>
        <p:spPr bwMode="auto">
          <a:xfrm>
            <a:off x="6400800" y="2800350"/>
            <a:ext cx="800100"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t>AS 2</a:t>
            </a:r>
          </a:p>
        </p:txBody>
      </p:sp>
      <p:sp>
        <p:nvSpPr>
          <p:cNvPr id="64530" name="Text Box 18"/>
          <p:cNvSpPr txBox="1">
            <a:spLocks noChangeArrowheads="1"/>
          </p:cNvSpPr>
          <p:nvPr/>
        </p:nvSpPr>
        <p:spPr bwMode="auto">
          <a:xfrm>
            <a:off x="6172200" y="4411266"/>
            <a:ext cx="800100"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t>AS 3</a:t>
            </a:r>
          </a:p>
        </p:txBody>
      </p:sp>
      <p:sp>
        <p:nvSpPr>
          <p:cNvPr id="64531" name="Line 19"/>
          <p:cNvSpPr>
            <a:spLocks noChangeShapeType="1"/>
          </p:cNvSpPr>
          <p:nvPr/>
        </p:nvSpPr>
        <p:spPr bwMode="auto">
          <a:xfrm flipH="1">
            <a:off x="2743200" y="3829050"/>
            <a:ext cx="8001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64532" name="Text Box 20"/>
          <p:cNvSpPr txBox="1">
            <a:spLocks noChangeArrowheads="1"/>
          </p:cNvSpPr>
          <p:nvPr/>
        </p:nvSpPr>
        <p:spPr bwMode="auto">
          <a:xfrm>
            <a:off x="2628900" y="3086100"/>
            <a:ext cx="1600200" cy="300082"/>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AS Path = 1 2 …</a:t>
            </a:r>
          </a:p>
        </p:txBody>
      </p:sp>
      <p:sp>
        <p:nvSpPr>
          <p:cNvPr id="64533" name="Line 21"/>
          <p:cNvSpPr>
            <a:spLocks noChangeShapeType="1"/>
          </p:cNvSpPr>
          <p:nvPr/>
        </p:nvSpPr>
        <p:spPr bwMode="auto">
          <a:xfrm flipH="1">
            <a:off x="2743200" y="3486150"/>
            <a:ext cx="1028700" cy="0"/>
          </a:xfrm>
          <a:prstGeom prst="line">
            <a:avLst/>
          </a:prstGeom>
          <a:noFill/>
          <a:ln w="38100">
            <a:solidFill>
              <a:srgbClr val="FF3300"/>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64534" name="Oval 22"/>
          <p:cNvSpPr>
            <a:spLocks noChangeArrowheads="1"/>
          </p:cNvSpPr>
          <p:nvPr/>
        </p:nvSpPr>
        <p:spPr bwMode="auto">
          <a:xfrm>
            <a:off x="3600450" y="3714750"/>
            <a:ext cx="228600" cy="228600"/>
          </a:xfrm>
          <a:prstGeom prst="ellipse">
            <a:avLst/>
          </a:prstGeom>
          <a:solidFill>
            <a:srgbClr val="F5F7A7"/>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64535" name="Line 23"/>
          <p:cNvSpPr>
            <a:spLocks noChangeShapeType="1"/>
          </p:cNvSpPr>
          <p:nvPr/>
        </p:nvSpPr>
        <p:spPr bwMode="auto">
          <a:xfrm>
            <a:off x="3818335" y="3818335"/>
            <a:ext cx="400050" cy="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64536" name="Freeform 24"/>
          <p:cNvSpPr>
            <a:spLocks/>
          </p:cNvSpPr>
          <p:nvPr/>
        </p:nvSpPr>
        <p:spPr bwMode="auto">
          <a:xfrm>
            <a:off x="2457450" y="3857625"/>
            <a:ext cx="3371850" cy="600075"/>
          </a:xfrm>
          <a:custGeom>
            <a:avLst/>
            <a:gdLst>
              <a:gd name="T0" fmla="*/ 0 w 2832"/>
              <a:gd name="T1" fmla="*/ 72 h 504"/>
              <a:gd name="T2" fmla="*/ 1152 w 2832"/>
              <a:gd name="T3" fmla="*/ 72 h 504"/>
              <a:gd name="T4" fmla="*/ 1584 w 2832"/>
              <a:gd name="T5" fmla="*/ 72 h 504"/>
              <a:gd name="T6" fmla="*/ 2832 w 2832"/>
              <a:gd name="T7" fmla="*/ 504 h 504"/>
            </a:gdLst>
            <a:ahLst/>
            <a:cxnLst>
              <a:cxn ang="0">
                <a:pos x="T0" y="T1"/>
              </a:cxn>
              <a:cxn ang="0">
                <a:pos x="T2" y="T3"/>
              </a:cxn>
              <a:cxn ang="0">
                <a:pos x="T4" y="T5"/>
              </a:cxn>
              <a:cxn ang="0">
                <a:pos x="T6" y="T7"/>
              </a:cxn>
            </a:cxnLst>
            <a:rect l="0" t="0" r="r" b="b"/>
            <a:pathLst>
              <a:path w="2832" h="504">
                <a:moveTo>
                  <a:pt x="0" y="72"/>
                </a:moveTo>
                <a:cubicBezTo>
                  <a:pt x="444" y="72"/>
                  <a:pt x="888" y="72"/>
                  <a:pt x="1152" y="72"/>
                </a:cubicBezTo>
                <a:cubicBezTo>
                  <a:pt x="1416" y="72"/>
                  <a:pt x="1304" y="0"/>
                  <a:pt x="1584" y="72"/>
                </a:cubicBezTo>
                <a:cubicBezTo>
                  <a:pt x="1864" y="144"/>
                  <a:pt x="2348" y="324"/>
                  <a:pt x="2832" y="504"/>
                </a:cubicBezTo>
              </a:path>
            </a:pathLst>
          </a:custGeom>
          <a:noFill/>
          <a:ln w="38100" cmpd="sng">
            <a:solidFill>
              <a:schemeClr val="accent2"/>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64537" name="Text Box 25"/>
          <p:cNvSpPr txBox="1">
            <a:spLocks noChangeArrowheads="1"/>
          </p:cNvSpPr>
          <p:nvPr/>
        </p:nvSpPr>
        <p:spPr bwMode="auto">
          <a:xfrm>
            <a:off x="1314450" y="4800600"/>
            <a:ext cx="4114800" cy="30008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Misconfiguration can cause packet </a:t>
            </a:r>
            <a:r>
              <a:rPr lang="en-US" sz="1350" b="1" i="1">
                <a:solidFill>
                  <a:srgbClr val="FF3300"/>
                </a:solidFill>
              </a:rPr>
              <a:t>deflections.</a:t>
            </a:r>
            <a:endParaRPr lang="en-US" sz="1350" b="1">
              <a:solidFill>
                <a:srgbClr val="FF3300"/>
              </a:solidFill>
            </a:endParaRPr>
          </a:p>
        </p:txBody>
      </p:sp>
    </p:spTree>
    <p:extLst>
      <p:ext uri="{BB962C8B-B14F-4D97-AF65-F5344CB8AC3E}">
        <p14:creationId xmlns:p14="http://schemas.microsoft.com/office/powerpoint/2010/main" val="74681975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4533"/>
                                        </p:tgtEl>
                                        <p:attrNameLst>
                                          <p:attrName>style.visibility</p:attrName>
                                        </p:attrNameLst>
                                      </p:cBhvr>
                                      <p:to>
                                        <p:strVal val="visible"/>
                                      </p:to>
                                    </p:set>
                                    <p:animEffect transition="in" filter="wipe(right)">
                                      <p:cBhvr>
                                        <p:cTn id="7" dur="500"/>
                                        <p:tgtEl>
                                          <p:spTgt spid="64533"/>
                                        </p:tgtEl>
                                      </p:cBhvr>
                                    </p:animEffect>
                                  </p:childTnLst>
                                </p:cTn>
                              </p:par>
                              <p:par>
                                <p:cTn id="8" presetID="22" presetClass="entr" presetSubtype="2" fill="hold" grpId="0" nodeType="withEffect">
                                  <p:stCondLst>
                                    <p:cond delay="0"/>
                                  </p:stCondLst>
                                  <p:childTnLst>
                                    <p:set>
                                      <p:cBhvr>
                                        <p:cTn id="9" dur="1" fill="hold">
                                          <p:stCondLst>
                                            <p:cond delay="0"/>
                                          </p:stCondLst>
                                        </p:cTn>
                                        <p:tgtEl>
                                          <p:spTgt spid="64532"/>
                                        </p:tgtEl>
                                        <p:attrNameLst>
                                          <p:attrName>style.visibility</p:attrName>
                                        </p:attrNameLst>
                                      </p:cBhvr>
                                      <p:to>
                                        <p:strVal val="visible"/>
                                      </p:to>
                                    </p:set>
                                    <p:animEffect transition="in" filter="wipe(right)">
                                      <p:cBhvr>
                                        <p:cTn id="10" dur="500"/>
                                        <p:tgtEl>
                                          <p:spTgt spid="64532"/>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8" fill="hold" nodeType="clickEffect">
                                  <p:stCondLst>
                                    <p:cond delay="0"/>
                                  </p:stCondLst>
                                  <p:childTnLst>
                                    <p:set>
                                      <p:cBhvr>
                                        <p:cTn id="14" dur="1" fill="hold">
                                          <p:stCondLst>
                                            <p:cond delay="0"/>
                                          </p:stCondLst>
                                        </p:cTn>
                                        <p:tgtEl>
                                          <p:spTgt spid="64536"/>
                                        </p:tgtEl>
                                        <p:attrNameLst>
                                          <p:attrName>style.visibility</p:attrName>
                                        </p:attrNameLst>
                                      </p:cBhvr>
                                      <p:to>
                                        <p:strVal val="visible"/>
                                      </p:to>
                                    </p:set>
                                    <p:animEffect transition="in" filter="wipe(left)">
                                      <p:cBhvr>
                                        <p:cTn id="15" dur="500"/>
                                        <p:tgtEl>
                                          <p:spTgt spid="64536"/>
                                        </p:tgtEl>
                                      </p:cBhvr>
                                    </p:animEffect>
                                  </p:childTnLst>
                                </p:cTn>
                              </p:par>
                              <p:par>
                                <p:cTn id="16" presetID="1" presetClass="entr" presetSubtype="0" fill="hold" grpId="0" nodeType="withEffect">
                                  <p:stCondLst>
                                    <p:cond delay="0"/>
                                  </p:stCondLst>
                                  <p:childTnLst>
                                    <p:set>
                                      <p:cBhvr>
                                        <p:cTn id="17" dur="1" fill="hold">
                                          <p:stCondLst>
                                            <p:cond delay="0"/>
                                          </p:stCondLst>
                                        </p:cTn>
                                        <p:tgtEl>
                                          <p:spTgt spid="645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32" grpId="0" animBg="1"/>
      <p:bldP spid="64537"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p:cNvSpPr>
            <a:spLocks noGrp="1" noChangeArrowheads="1"/>
          </p:cNvSpPr>
          <p:nvPr>
            <p:ph type="title"/>
          </p:nvPr>
        </p:nvSpPr>
        <p:spPr/>
        <p:txBody>
          <a:bodyPr/>
          <a:lstStyle/>
          <a:p>
            <a:pPr eaLnBrk="1" hangingPunct="1">
              <a:defRPr/>
            </a:pPr>
            <a:r>
              <a:rPr lang="en-US">
                <a:cs typeface="+mj-cs"/>
              </a:rPr>
              <a:t>What This Means</a:t>
            </a:r>
          </a:p>
        </p:txBody>
      </p:sp>
      <p:sp>
        <p:nvSpPr>
          <p:cNvPr id="129027" name="Rectangle 3"/>
          <p:cNvSpPr>
            <a:spLocks noGrp="1" noChangeArrowheads="1"/>
          </p:cNvSpPr>
          <p:nvPr>
            <p:ph idx="1"/>
          </p:nvPr>
        </p:nvSpPr>
        <p:spPr/>
        <p:txBody>
          <a:bodyPr/>
          <a:lstStyle/>
          <a:p>
            <a:pPr eaLnBrk="1" hangingPunct="1">
              <a:lnSpc>
                <a:spcPct val="90000"/>
              </a:lnSpc>
              <a:buFontTx/>
              <a:buNone/>
              <a:defRPr/>
            </a:pPr>
            <a:endParaRPr lang="en-US" sz="1800">
              <a:cs typeface="+mn-cs"/>
            </a:endParaRPr>
          </a:p>
          <a:p>
            <a:pPr eaLnBrk="1" hangingPunct="1">
              <a:lnSpc>
                <a:spcPct val="90000"/>
              </a:lnSpc>
              <a:defRPr/>
            </a:pPr>
            <a:r>
              <a:rPr lang="en-US" sz="1800">
                <a:cs typeface="+mn-cs"/>
              </a:rPr>
              <a:t>Rootkits + 0day </a:t>
            </a:r>
            <a:r>
              <a:rPr lang="en-US" sz="1800">
                <a:cs typeface="+mn-cs"/>
                <a:sym typeface="Wingdings" charset="0"/>
              </a:rPr>
              <a:t></a:t>
            </a:r>
            <a:r>
              <a:rPr lang="en-US" sz="1800">
                <a:cs typeface="+mn-cs"/>
              </a:rPr>
              <a:t> rogue announcements </a:t>
            </a:r>
            <a:r>
              <a:rPr lang="en-US" sz="1800">
                <a:cs typeface="+mn-cs"/>
                <a:sym typeface="Wingdings" charset="0"/>
              </a:rPr>
              <a:t></a:t>
            </a:r>
            <a:r>
              <a:rPr lang="en-US" sz="1800">
                <a:cs typeface="+mn-cs"/>
              </a:rPr>
              <a:t> Man-in-middle attacks, with our clues applied</a:t>
            </a:r>
          </a:p>
          <a:p>
            <a:pPr lvl="1" eaLnBrk="1" hangingPunct="1">
              <a:lnSpc>
                <a:spcPct val="90000"/>
              </a:lnSpc>
              <a:defRPr/>
            </a:pPr>
            <a:r>
              <a:rPr lang="en-US" sz="1500"/>
              <a:t>No need for three-way-handshake when you</a:t>
            </a:r>
            <a:r>
              <a:rPr lang="ja-JP" altLang="en-US" sz="1500">
                <a:latin typeface="Arial"/>
              </a:rPr>
              <a:t>’</a:t>
            </a:r>
            <a:r>
              <a:rPr lang="en-US" sz="1500"/>
              <a:t>re in-line </a:t>
            </a:r>
          </a:p>
          <a:p>
            <a:pPr lvl="1" eaLnBrk="1" hangingPunct="1">
              <a:lnSpc>
                <a:spcPct val="90000"/>
              </a:lnSpc>
              <a:defRPr/>
            </a:pPr>
            <a:r>
              <a:rPr lang="en-US" sz="1500"/>
              <a:t>Nearly invisible exploitation potential, globally</a:t>
            </a:r>
          </a:p>
          <a:p>
            <a:pPr eaLnBrk="1" hangingPunct="1">
              <a:lnSpc>
                <a:spcPct val="90000"/>
              </a:lnSpc>
              <a:defRPr/>
            </a:pPr>
            <a:r>
              <a:rPr lang="en-US" sz="1800">
                <a:cs typeface="+mn-cs"/>
              </a:rPr>
              <a:t>Endpoint enumeration - direct discovery of who  and what your network talks to</a:t>
            </a:r>
          </a:p>
          <a:p>
            <a:pPr eaLnBrk="1" hangingPunct="1">
              <a:lnSpc>
                <a:spcPct val="90000"/>
              </a:lnSpc>
              <a:defRPr/>
            </a:pPr>
            <a:r>
              <a:rPr lang="en-US" sz="1800">
                <a:cs typeface="+mn-cs"/>
              </a:rPr>
              <a:t>Can be accomplished globally, any-to-any</a:t>
            </a:r>
          </a:p>
          <a:p>
            <a:pPr eaLnBrk="1" hangingPunct="1">
              <a:lnSpc>
                <a:spcPct val="90000"/>
              </a:lnSpc>
              <a:defRPr/>
            </a:pPr>
            <a:r>
              <a:rPr lang="en-US" sz="1800">
                <a:cs typeface="+mn-cs"/>
              </a:rPr>
              <a:t>How would you know if this isn</a:t>
            </a:r>
            <a:r>
              <a:rPr lang="ja-JP" altLang="en-US" sz="1800">
                <a:latin typeface="Arial"/>
                <a:cs typeface="+mn-cs"/>
              </a:rPr>
              <a:t>’</a:t>
            </a:r>
            <a:r>
              <a:rPr lang="en-US" sz="1800">
                <a:cs typeface="+mn-cs"/>
              </a:rPr>
              <a:t>t happening right now to your traffic at DEFCON?</a:t>
            </a:r>
          </a:p>
        </p:txBody>
      </p:sp>
      <p:sp>
        <p:nvSpPr>
          <p:cNvPr id="6" name="Slide Number Placeholder 5"/>
          <p:cNvSpPr>
            <a:spLocks noGrp="1"/>
          </p:cNvSpPr>
          <p:nvPr>
            <p:ph type="sldNum" sz="quarter" idx="12"/>
          </p:nvPr>
        </p:nvSpPr>
        <p:spPr/>
        <p:txBody>
          <a:bodyPr/>
          <a:lstStyle/>
          <a:p>
            <a:pPr>
              <a:defRPr/>
            </a:pPr>
            <a:fld id="{7156277B-2EA0-1541-B4DC-C1FB91FB47B7}" type="slidenum">
              <a:rPr lang="en-US"/>
              <a:pPr>
                <a:defRPr/>
              </a:pPr>
              <a:t>19</a:t>
            </a:fld>
            <a:endParaRPr lang="en-US"/>
          </a:p>
        </p:txBody>
      </p:sp>
    </p:spTree>
    <p:extLst>
      <p:ext uri="{BB962C8B-B14F-4D97-AF65-F5344CB8AC3E}">
        <p14:creationId xmlns:p14="http://schemas.microsoft.com/office/powerpoint/2010/main" val="2296402233"/>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29027">
                                            <p:txEl>
                                              <p:pRg st="1" end="1"/>
                                            </p:txEl>
                                          </p:spTgt>
                                        </p:tgtEl>
                                        <p:attrNameLst>
                                          <p:attrName>style.visibility</p:attrName>
                                        </p:attrNameLst>
                                      </p:cBhvr>
                                      <p:to>
                                        <p:strVal val="visible"/>
                                      </p:to>
                                    </p:set>
                                    <p:animEffect transition="in" filter="fade">
                                      <p:cBhvr>
                                        <p:cTn id="7" dur="1000"/>
                                        <p:tgtEl>
                                          <p:spTgt spid="129027">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29027">
                                            <p:txEl>
                                              <p:pRg st="2" end="2"/>
                                            </p:txEl>
                                          </p:spTgt>
                                        </p:tgtEl>
                                        <p:attrNameLst>
                                          <p:attrName>style.visibility</p:attrName>
                                        </p:attrNameLst>
                                      </p:cBhvr>
                                      <p:to>
                                        <p:strVal val="visible"/>
                                      </p:to>
                                    </p:set>
                                    <p:animEffect transition="in" filter="fade">
                                      <p:cBhvr>
                                        <p:cTn id="12" dur="1000"/>
                                        <p:tgtEl>
                                          <p:spTgt spid="129027">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29027">
                                            <p:txEl>
                                              <p:pRg st="3" end="3"/>
                                            </p:txEl>
                                          </p:spTgt>
                                        </p:tgtEl>
                                        <p:attrNameLst>
                                          <p:attrName>style.visibility</p:attrName>
                                        </p:attrNameLst>
                                      </p:cBhvr>
                                      <p:to>
                                        <p:strVal val="visible"/>
                                      </p:to>
                                    </p:set>
                                    <p:animEffect transition="in" filter="fade">
                                      <p:cBhvr>
                                        <p:cTn id="17" dur="1000"/>
                                        <p:tgtEl>
                                          <p:spTgt spid="129027">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29027">
                                            <p:txEl>
                                              <p:pRg st="4" end="4"/>
                                            </p:txEl>
                                          </p:spTgt>
                                        </p:tgtEl>
                                        <p:attrNameLst>
                                          <p:attrName>style.visibility</p:attrName>
                                        </p:attrNameLst>
                                      </p:cBhvr>
                                      <p:to>
                                        <p:strVal val="visible"/>
                                      </p:to>
                                    </p:set>
                                    <p:animEffect transition="in" filter="fade">
                                      <p:cBhvr>
                                        <p:cTn id="22" dur="1000"/>
                                        <p:tgtEl>
                                          <p:spTgt spid="129027">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29027">
                                            <p:txEl>
                                              <p:pRg st="5" end="5"/>
                                            </p:txEl>
                                          </p:spTgt>
                                        </p:tgtEl>
                                        <p:attrNameLst>
                                          <p:attrName>style.visibility</p:attrName>
                                        </p:attrNameLst>
                                      </p:cBhvr>
                                      <p:to>
                                        <p:strVal val="visible"/>
                                      </p:to>
                                    </p:set>
                                    <p:animEffect transition="in" filter="fade">
                                      <p:cBhvr>
                                        <p:cTn id="27" dur="1000"/>
                                        <p:tgtEl>
                                          <p:spTgt spid="129027">
                                            <p:txEl>
                                              <p:pRg st="5" end="5"/>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29027">
                                            <p:txEl>
                                              <p:pRg st="6" end="6"/>
                                            </p:txEl>
                                          </p:spTgt>
                                        </p:tgtEl>
                                        <p:attrNameLst>
                                          <p:attrName>style.visibility</p:attrName>
                                        </p:attrNameLst>
                                      </p:cBhvr>
                                      <p:to>
                                        <p:strVal val="visible"/>
                                      </p:to>
                                    </p:set>
                                    <p:animEffect transition="in" filter="fade">
                                      <p:cBhvr>
                                        <p:cTn id="32" dur="1000"/>
                                        <p:tgtEl>
                                          <p:spTgt spid="12902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r>
              <a:rPr lang="en-US"/>
              <a:t>Internet Routing Protocol: BGP</a:t>
            </a:r>
          </a:p>
        </p:txBody>
      </p:sp>
      <p:sp>
        <p:nvSpPr>
          <p:cNvPr id="76" name="Slide Number Placeholder 5"/>
          <p:cNvSpPr>
            <a:spLocks noGrp="1"/>
          </p:cNvSpPr>
          <p:nvPr>
            <p:ph type="sldNum" sz="quarter" idx="12"/>
          </p:nvPr>
        </p:nvSpPr>
        <p:spPr/>
        <p:txBody>
          <a:bodyPr/>
          <a:lstStyle/>
          <a:p>
            <a:fld id="{3C0C0BAA-08D6-9148-A37A-62C42C5B387D}" type="slidenum">
              <a:rPr lang="en-US"/>
              <a:pPr/>
              <a:t>2</a:t>
            </a:fld>
            <a:endParaRPr lang="en-US"/>
          </a:p>
        </p:txBody>
      </p:sp>
      <p:sp>
        <p:nvSpPr>
          <p:cNvPr id="69635" name="Cloud"/>
          <p:cNvSpPr>
            <a:spLocks noChangeAspect="1" noEditPoints="1" noChangeArrowheads="1"/>
          </p:cNvSpPr>
          <p:nvPr/>
        </p:nvSpPr>
        <p:spPr bwMode="auto">
          <a:xfrm>
            <a:off x="4981575" y="1924050"/>
            <a:ext cx="2114550" cy="110490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sp>
        <p:nvSpPr>
          <p:cNvPr id="69636" name="Cloud"/>
          <p:cNvSpPr>
            <a:spLocks noChangeAspect="1" noEditPoints="1" noChangeArrowheads="1"/>
          </p:cNvSpPr>
          <p:nvPr/>
        </p:nvSpPr>
        <p:spPr bwMode="auto">
          <a:xfrm>
            <a:off x="1495425" y="1980010"/>
            <a:ext cx="2114550" cy="110609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pic>
        <p:nvPicPr>
          <p:cNvPr id="69637" name="Picture 5" descr="MCBS00369_0000[1]"/>
          <p:cNvPicPr>
            <a:picLocks noChangeAspect="1" noChangeArrowheads="1"/>
          </p:cNvPicPr>
          <p:nvPr/>
        </p:nvPicPr>
        <p:blipFill>
          <a:blip r:embed="rId3"/>
          <a:srcRect/>
          <a:stretch>
            <a:fillRect/>
          </a:stretch>
        </p:blipFill>
        <p:spPr bwMode="auto">
          <a:xfrm>
            <a:off x="7324726" y="2194323"/>
            <a:ext cx="676275" cy="491728"/>
          </a:xfrm>
          <a:prstGeom prst="rect">
            <a:avLst/>
          </a:prstGeom>
          <a:noFill/>
        </p:spPr>
      </p:pic>
      <p:sp>
        <p:nvSpPr>
          <p:cNvPr id="69638" name="Line 6"/>
          <p:cNvSpPr>
            <a:spLocks noChangeShapeType="1"/>
          </p:cNvSpPr>
          <p:nvPr/>
        </p:nvSpPr>
        <p:spPr bwMode="auto">
          <a:xfrm>
            <a:off x="7038975" y="2365772"/>
            <a:ext cx="400050" cy="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39" name="Text Box 7"/>
          <p:cNvSpPr txBox="1">
            <a:spLocks noChangeArrowheads="1"/>
          </p:cNvSpPr>
          <p:nvPr/>
        </p:nvSpPr>
        <p:spPr bwMode="auto">
          <a:xfrm>
            <a:off x="3085264" y="1657351"/>
            <a:ext cx="2497223" cy="369332"/>
          </a:xfrm>
          <a:prstGeom prst="rect">
            <a:avLst/>
          </a:prstGeom>
          <a:noFill/>
          <a:ln w="9525">
            <a:noFill/>
            <a:miter lim="800000"/>
            <a:headEnd/>
            <a:tailEnd/>
          </a:ln>
          <a:effectLst/>
        </p:spPr>
        <p:txBody>
          <a:bodyPr wrap="none">
            <a:prstTxWarp prst="textNoShape">
              <a:avLst/>
            </a:prstTxWarp>
            <a:spAutoFit/>
          </a:bodyPr>
          <a:lstStyle/>
          <a:p>
            <a:pPr algn="ctr"/>
            <a:r>
              <a:rPr lang="en-US" b="1">
                <a:solidFill>
                  <a:srgbClr val="008000"/>
                </a:solidFill>
              </a:rPr>
              <a:t>Route Advertisement</a:t>
            </a:r>
          </a:p>
        </p:txBody>
      </p:sp>
      <p:sp>
        <p:nvSpPr>
          <p:cNvPr id="69640" name="Text Box 8"/>
          <p:cNvSpPr txBox="1">
            <a:spLocks noChangeArrowheads="1"/>
          </p:cNvSpPr>
          <p:nvPr/>
        </p:nvSpPr>
        <p:spPr bwMode="auto">
          <a:xfrm>
            <a:off x="2752726" y="1028701"/>
            <a:ext cx="3419475" cy="36933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b="1"/>
              <a:t>Autonomous Systems (ASes)</a:t>
            </a:r>
          </a:p>
        </p:txBody>
      </p:sp>
      <p:sp>
        <p:nvSpPr>
          <p:cNvPr id="69641" name="Line 9"/>
          <p:cNvSpPr>
            <a:spLocks noChangeShapeType="1"/>
          </p:cNvSpPr>
          <p:nvPr/>
        </p:nvSpPr>
        <p:spPr bwMode="auto">
          <a:xfrm flipH="1">
            <a:off x="2752725" y="1371600"/>
            <a:ext cx="514350" cy="5715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sz="1350"/>
          </a:p>
        </p:txBody>
      </p:sp>
      <p:sp>
        <p:nvSpPr>
          <p:cNvPr id="69642" name="Line 10"/>
          <p:cNvSpPr>
            <a:spLocks noChangeShapeType="1"/>
          </p:cNvSpPr>
          <p:nvPr/>
        </p:nvSpPr>
        <p:spPr bwMode="auto">
          <a:xfrm>
            <a:off x="5095875" y="1314450"/>
            <a:ext cx="800100" cy="571500"/>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sz="1350"/>
          </a:p>
        </p:txBody>
      </p:sp>
      <p:sp>
        <p:nvSpPr>
          <p:cNvPr id="69643" name="Oval 11"/>
          <p:cNvSpPr>
            <a:spLocks noChangeArrowheads="1"/>
          </p:cNvSpPr>
          <p:nvPr/>
        </p:nvSpPr>
        <p:spPr bwMode="auto">
          <a:xfrm>
            <a:off x="2813447" y="2321719"/>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44" name="Oval 12"/>
          <p:cNvSpPr>
            <a:spLocks noChangeArrowheads="1"/>
          </p:cNvSpPr>
          <p:nvPr/>
        </p:nvSpPr>
        <p:spPr bwMode="auto">
          <a:xfrm>
            <a:off x="5438775" y="23431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nvGrpSpPr>
          <p:cNvPr id="2" name="Group 13"/>
          <p:cNvGrpSpPr>
            <a:grpSpLocks/>
          </p:cNvGrpSpPr>
          <p:nvPr/>
        </p:nvGrpSpPr>
        <p:grpSpPr bwMode="auto">
          <a:xfrm>
            <a:off x="4171950" y="2514601"/>
            <a:ext cx="1143000" cy="1112044"/>
            <a:chOff x="2544" y="2112"/>
            <a:chExt cx="960" cy="934"/>
          </a:xfrm>
        </p:grpSpPr>
        <p:sp>
          <p:nvSpPr>
            <p:cNvPr id="69646" name="Text Box 14"/>
            <p:cNvSpPr txBox="1">
              <a:spLocks noChangeArrowheads="1"/>
            </p:cNvSpPr>
            <p:nvPr/>
          </p:nvSpPr>
          <p:spPr bwMode="auto">
            <a:xfrm>
              <a:off x="2544" y="2736"/>
              <a:ext cx="960" cy="310"/>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b="1"/>
                <a:t>Session</a:t>
              </a:r>
            </a:p>
          </p:txBody>
        </p:sp>
        <p:sp>
          <p:nvSpPr>
            <p:cNvPr id="69647" name="Line 15"/>
            <p:cNvSpPr>
              <a:spLocks noChangeShapeType="1"/>
            </p:cNvSpPr>
            <p:nvPr/>
          </p:nvSpPr>
          <p:spPr bwMode="auto">
            <a:xfrm flipH="1" flipV="1">
              <a:off x="2832" y="2112"/>
              <a:ext cx="192" cy="672"/>
            </a:xfrm>
            <a:prstGeom prst="line">
              <a:avLst/>
            </a:prstGeom>
            <a:noFill/>
            <a:ln w="19050" cap="rnd">
              <a:solidFill>
                <a:schemeClr val="tx1"/>
              </a:solidFill>
              <a:prstDash val="sysDot"/>
              <a:round/>
              <a:headEnd/>
              <a:tailEnd type="triangle" w="med" len="med"/>
            </a:ln>
            <a:effectLst/>
          </p:spPr>
          <p:txBody>
            <a:bodyPr wrap="none" anchor="ctr">
              <a:prstTxWarp prst="textNoShape">
                <a:avLst/>
              </a:prstTxWarp>
            </a:bodyPr>
            <a:lstStyle/>
            <a:p>
              <a:endParaRPr lang="en-US" sz="1350"/>
            </a:p>
          </p:txBody>
        </p:sp>
      </p:grpSp>
      <p:sp>
        <p:nvSpPr>
          <p:cNvPr id="69648" name="Line 16"/>
          <p:cNvSpPr>
            <a:spLocks noChangeShapeType="1"/>
          </p:cNvSpPr>
          <p:nvPr/>
        </p:nvSpPr>
        <p:spPr bwMode="auto">
          <a:xfrm flipH="1">
            <a:off x="3600450" y="2228850"/>
            <a:ext cx="137160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sp>
        <p:nvSpPr>
          <p:cNvPr id="69649" name="Oval 17"/>
          <p:cNvSpPr>
            <a:spLocks noChangeArrowheads="1"/>
          </p:cNvSpPr>
          <p:nvPr/>
        </p:nvSpPr>
        <p:spPr bwMode="auto">
          <a:xfrm>
            <a:off x="2286000" y="21145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0" name="Oval 18"/>
          <p:cNvSpPr>
            <a:spLocks noChangeArrowheads="1"/>
          </p:cNvSpPr>
          <p:nvPr/>
        </p:nvSpPr>
        <p:spPr bwMode="auto">
          <a:xfrm>
            <a:off x="1771650" y="23431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1" name="Oval 19"/>
          <p:cNvSpPr>
            <a:spLocks noChangeArrowheads="1"/>
          </p:cNvSpPr>
          <p:nvPr/>
        </p:nvSpPr>
        <p:spPr bwMode="auto">
          <a:xfrm>
            <a:off x="2286000" y="262890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2" name="Line 20"/>
          <p:cNvSpPr>
            <a:spLocks noChangeShapeType="1"/>
          </p:cNvSpPr>
          <p:nvPr/>
        </p:nvSpPr>
        <p:spPr bwMode="auto">
          <a:xfrm flipV="1">
            <a:off x="2000250" y="228600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3" name="Line 21"/>
          <p:cNvSpPr>
            <a:spLocks noChangeShapeType="1"/>
          </p:cNvSpPr>
          <p:nvPr/>
        </p:nvSpPr>
        <p:spPr bwMode="auto">
          <a:xfrm flipV="1">
            <a:off x="2571750" y="257175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4" name="Line 22"/>
          <p:cNvSpPr>
            <a:spLocks noChangeShapeType="1"/>
          </p:cNvSpPr>
          <p:nvPr/>
        </p:nvSpPr>
        <p:spPr bwMode="auto">
          <a:xfrm>
            <a:off x="2021681" y="2539604"/>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5" name="Line 23"/>
          <p:cNvSpPr>
            <a:spLocks noChangeShapeType="1"/>
          </p:cNvSpPr>
          <p:nvPr/>
        </p:nvSpPr>
        <p:spPr bwMode="auto">
          <a:xfrm>
            <a:off x="2571750" y="2228850"/>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6" name="Oval 24"/>
          <p:cNvSpPr>
            <a:spLocks noChangeArrowheads="1"/>
          </p:cNvSpPr>
          <p:nvPr/>
        </p:nvSpPr>
        <p:spPr bwMode="auto">
          <a:xfrm>
            <a:off x="6000750" y="211455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7" name="Oval 25"/>
          <p:cNvSpPr>
            <a:spLocks noChangeArrowheads="1"/>
          </p:cNvSpPr>
          <p:nvPr/>
        </p:nvSpPr>
        <p:spPr bwMode="auto">
          <a:xfrm>
            <a:off x="6000750" y="2628900"/>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58" name="Line 26"/>
          <p:cNvSpPr>
            <a:spLocks noChangeShapeType="1"/>
          </p:cNvSpPr>
          <p:nvPr/>
        </p:nvSpPr>
        <p:spPr bwMode="auto">
          <a:xfrm flipV="1">
            <a:off x="5715000" y="228600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59" name="Line 27"/>
          <p:cNvSpPr>
            <a:spLocks noChangeShapeType="1"/>
          </p:cNvSpPr>
          <p:nvPr/>
        </p:nvSpPr>
        <p:spPr bwMode="auto">
          <a:xfrm flipV="1">
            <a:off x="6286500" y="2571750"/>
            <a:ext cx="285750" cy="11430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0" name="Line 28"/>
          <p:cNvSpPr>
            <a:spLocks noChangeShapeType="1"/>
          </p:cNvSpPr>
          <p:nvPr/>
        </p:nvSpPr>
        <p:spPr bwMode="auto">
          <a:xfrm>
            <a:off x="5736431" y="2539604"/>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1" name="Line 29"/>
          <p:cNvSpPr>
            <a:spLocks noChangeShapeType="1"/>
          </p:cNvSpPr>
          <p:nvPr/>
        </p:nvSpPr>
        <p:spPr bwMode="auto">
          <a:xfrm>
            <a:off x="6286500" y="2228850"/>
            <a:ext cx="285750" cy="17145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2" name="Oval 30"/>
          <p:cNvSpPr>
            <a:spLocks noChangeArrowheads="1"/>
          </p:cNvSpPr>
          <p:nvPr/>
        </p:nvSpPr>
        <p:spPr bwMode="auto">
          <a:xfrm>
            <a:off x="6540104" y="2332435"/>
            <a:ext cx="285750" cy="28575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63" name="Cloud"/>
          <p:cNvSpPr>
            <a:spLocks noChangeAspect="1" noEditPoints="1" noChangeArrowheads="1"/>
          </p:cNvSpPr>
          <p:nvPr/>
        </p:nvSpPr>
        <p:spPr bwMode="auto">
          <a:xfrm>
            <a:off x="5086350" y="3543301"/>
            <a:ext cx="2114550" cy="1106091"/>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3" name="Group 32"/>
          <p:cNvGrpSpPr>
            <a:grpSpLocks/>
          </p:cNvGrpSpPr>
          <p:nvPr/>
        </p:nvGrpSpPr>
        <p:grpSpPr bwMode="auto">
          <a:xfrm>
            <a:off x="5450683" y="3714750"/>
            <a:ext cx="1318022" cy="800100"/>
            <a:chOff x="3618" y="3120"/>
            <a:chExt cx="1107" cy="672"/>
          </a:xfrm>
        </p:grpSpPr>
        <p:sp>
          <p:nvSpPr>
            <p:cNvPr id="69665" name="Oval 3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66" name="Oval 3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67" name="Line 3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8" name="Line 3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69" name="Line 3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0" name="Line 3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1" name="Oval 3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72" name="Oval 4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69673" name="Cloud"/>
          <p:cNvSpPr>
            <a:spLocks noChangeAspect="1" noEditPoints="1" noChangeArrowheads="1"/>
          </p:cNvSpPr>
          <p:nvPr/>
        </p:nvSpPr>
        <p:spPr bwMode="auto">
          <a:xfrm>
            <a:off x="1485900" y="3637360"/>
            <a:ext cx="2114550" cy="1106090"/>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lumMod val="75000"/>
            </a:schemeClr>
          </a:solidFill>
          <a:ln w="9525">
            <a:solidFill>
              <a:srgbClr val="000000"/>
            </a:solidFill>
            <a:miter lim="800000"/>
            <a:headEnd/>
            <a:tailEnd/>
          </a:ln>
          <a:effectLst>
            <a:outerShdw blurRad="63500" dist="107763" dir="2700000" algn="ctr" rotWithShape="0">
              <a:srgbClr val="000000">
                <a:alpha val="74998"/>
              </a:srgbClr>
            </a:outerShdw>
          </a:effectLst>
        </p:spPr>
        <p:txBody>
          <a:bodyPr>
            <a:prstTxWarp prst="textNoShape">
              <a:avLst/>
            </a:prstTxWarp>
          </a:bodyPr>
          <a:lstStyle/>
          <a:p>
            <a:endParaRPr lang="en-US" sz="1350"/>
          </a:p>
        </p:txBody>
      </p:sp>
      <p:grpSp>
        <p:nvGrpSpPr>
          <p:cNvPr id="4" name="Group 42"/>
          <p:cNvGrpSpPr>
            <a:grpSpLocks/>
          </p:cNvGrpSpPr>
          <p:nvPr/>
        </p:nvGrpSpPr>
        <p:grpSpPr bwMode="auto">
          <a:xfrm>
            <a:off x="1825228" y="3771900"/>
            <a:ext cx="1318022" cy="800100"/>
            <a:chOff x="3618" y="3120"/>
            <a:chExt cx="1107" cy="672"/>
          </a:xfrm>
        </p:grpSpPr>
        <p:sp>
          <p:nvSpPr>
            <p:cNvPr id="69675" name="Oval 43"/>
            <p:cNvSpPr>
              <a:spLocks noChangeArrowheads="1"/>
            </p:cNvSpPr>
            <p:nvPr/>
          </p:nvSpPr>
          <p:spPr bwMode="auto">
            <a:xfrm>
              <a:off x="4032" y="3120"/>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76" name="Oval 44"/>
            <p:cNvSpPr>
              <a:spLocks noChangeArrowheads="1"/>
            </p:cNvSpPr>
            <p:nvPr/>
          </p:nvSpPr>
          <p:spPr bwMode="auto">
            <a:xfrm>
              <a:off x="4032" y="3552"/>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77" name="Line 45"/>
            <p:cNvSpPr>
              <a:spLocks noChangeShapeType="1"/>
            </p:cNvSpPr>
            <p:nvPr/>
          </p:nvSpPr>
          <p:spPr bwMode="auto">
            <a:xfrm flipV="1">
              <a:off x="3792" y="326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8" name="Line 46"/>
            <p:cNvSpPr>
              <a:spLocks noChangeShapeType="1"/>
            </p:cNvSpPr>
            <p:nvPr/>
          </p:nvSpPr>
          <p:spPr bwMode="auto">
            <a:xfrm flipV="1">
              <a:off x="4272" y="3504"/>
              <a:ext cx="240" cy="96"/>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79" name="Line 47"/>
            <p:cNvSpPr>
              <a:spLocks noChangeShapeType="1"/>
            </p:cNvSpPr>
            <p:nvPr/>
          </p:nvSpPr>
          <p:spPr bwMode="auto">
            <a:xfrm>
              <a:off x="3810" y="3477"/>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80" name="Line 48"/>
            <p:cNvSpPr>
              <a:spLocks noChangeShapeType="1"/>
            </p:cNvSpPr>
            <p:nvPr/>
          </p:nvSpPr>
          <p:spPr bwMode="auto">
            <a:xfrm>
              <a:off x="4272" y="3216"/>
              <a:ext cx="240" cy="144"/>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81" name="Oval 49"/>
            <p:cNvSpPr>
              <a:spLocks noChangeArrowheads="1"/>
            </p:cNvSpPr>
            <p:nvPr/>
          </p:nvSpPr>
          <p:spPr bwMode="auto">
            <a:xfrm>
              <a:off x="4485" y="3303"/>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sp>
          <p:nvSpPr>
            <p:cNvPr id="69682" name="Oval 50"/>
            <p:cNvSpPr>
              <a:spLocks noChangeArrowheads="1"/>
            </p:cNvSpPr>
            <p:nvPr/>
          </p:nvSpPr>
          <p:spPr bwMode="auto">
            <a:xfrm>
              <a:off x="3618" y="3291"/>
              <a:ext cx="240" cy="240"/>
            </a:xfrm>
            <a:prstGeom prst="ellipse">
              <a:avLst/>
            </a:prstGeom>
            <a:solidFill>
              <a:srgbClr val="F9F7A5"/>
            </a:solidFill>
            <a:ln w="9525">
              <a:solidFill>
                <a:schemeClr val="tx1"/>
              </a:solidFill>
              <a:round/>
              <a:headEnd/>
              <a:tailEnd/>
            </a:ln>
            <a:effectLst/>
          </p:spPr>
          <p:txBody>
            <a:bodyPr wrap="none" anchor="ctr">
              <a:prstTxWarp prst="textNoShape">
                <a:avLst/>
              </a:prstTxWarp>
            </a:bodyPr>
            <a:lstStyle/>
            <a:p>
              <a:endParaRPr lang="en-US" sz="1350"/>
            </a:p>
          </p:txBody>
        </p:sp>
      </p:grpSp>
      <p:sp>
        <p:nvSpPr>
          <p:cNvPr id="69683" name="Line 51"/>
          <p:cNvSpPr>
            <a:spLocks noChangeShapeType="1"/>
          </p:cNvSpPr>
          <p:nvPr/>
        </p:nvSpPr>
        <p:spPr bwMode="auto">
          <a:xfrm flipH="1">
            <a:off x="3086100" y="2457450"/>
            <a:ext cx="2343150" cy="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84" name="Line 52"/>
          <p:cNvSpPr>
            <a:spLocks noChangeShapeType="1"/>
          </p:cNvSpPr>
          <p:nvPr/>
        </p:nvSpPr>
        <p:spPr bwMode="auto">
          <a:xfrm>
            <a:off x="3143250" y="4114800"/>
            <a:ext cx="2286000" cy="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85" name="Line 53"/>
          <p:cNvSpPr>
            <a:spLocks noChangeShapeType="1"/>
          </p:cNvSpPr>
          <p:nvPr/>
        </p:nvSpPr>
        <p:spPr bwMode="auto">
          <a:xfrm>
            <a:off x="2443163" y="2914650"/>
            <a:ext cx="0" cy="85725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86" name="Line 54"/>
          <p:cNvSpPr>
            <a:spLocks noChangeShapeType="1"/>
          </p:cNvSpPr>
          <p:nvPr/>
        </p:nvSpPr>
        <p:spPr bwMode="auto">
          <a:xfrm flipH="1" flipV="1">
            <a:off x="3600450" y="4000500"/>
            <a:ext cx="1314450" cy="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sp>
        <p:nvSpPr>
          <p:cNvPr id="69687" name="Freeform 55"/>
          <p:cNvSpPr>
            <a:spLocks/>
          </p:cNvSpPr>
          <p:nvPr/>
        </p:nvSpPr>
        <p:spPr bwMode="auto">
          <a:xfrm>
            <a:off x="2400301" y="2527699"/>
            <a:ext cx="3133725" cy="1415653"/>
          </a:xfrm>
          <a:custGeom>
            <a:avLst/>
            <a:gdLst/>
            <a:ahLst/>
            <a:cxnLst>
              <a:cxn ang="0">
                <a:pos x="328" y="1168"/>
              </a:cxn>
              <a:cxn ang="0">
                <a:pos x="376" y="1024"/>
              </a:cxn>
              <a:cxn ang="0">
                <a:pos x="376" y="160"/>
              </a:cxn>
              <a:cxn ang="0">
                <a:pos x="2632" y="64"/>
              </a:cxn>
            </a:cxnLst>
            <a:rect l="0" t="0" r="r" b="b"/>
            <a:pathLst>
              <a:path w="2632" h="1192">
                <a:moveTo>
                  <a:pt x="328" y="1168"/>
                </a:moveTo>
                <a:cubicBezTo>
                  <a:pt x="348" y="1180"/>
                  <a:pt x="368" y="1192"/>
                  <a:pt x="376" y="1024"/>
                </a:cubicBezTo>
                <a:cubicBezTo>
                  <a:pt x="384" y="856"/>
                  <a:pt x="0" y="320"/>
                  <a:pt x="376" y="160"/>
                </a:cubicBezTo>
                <a:cubicBezTo>
                  <a:pt x="752" y="0"/>
                  <a:pt x="1692" y="32"/>
                  <a:pt x="2632" y="64"/>
                </a:cubicBezTo>
              </a:path>
            </a:pathLst>
          </a:custGeom>
          <a:noFill/>
          <a:ln w="38100" cap="flat" cmpd="sng">
            <a:solidFill>
              <a:srgbClr val="000080"/>
            </a:solidFill>
            <a:prstDash val="solid"/>
            <a:round/>
            <a:headEnd/>
            <a:tailEnd type="triangle" w="lg" len="med"/>
          </a:ln>
          <a:effectLst/>
        </p:spPr>
        <p:txBody>
          <a:bodyPr wrap="none" anchor="ctr">
            <a:prstTxWarp prst="textNoShape">
              <a:avLst/>
            </a:prstTxWarp>
          </a:bodyPr>
          <a:lstStyle/>
          <a:p>
            <a:endParaRPr lang="en-US" sz="1350"/>
          </a:p>
        </p:txBody>
      </p:sp>
      <p:sp>
        <p:nvSpPr>
          <p:cNvPr id="69688" name="Text Box 56"/>
          <p:cNvSpPr txBox="1">
            <a:spLocks noChangeArrowheads="1"/>
          </p:cNvSpPr>
          <p:nvPr/>
        </p:nvSpPr>
        <p:spPr bwMode="auto">
          <a:xfrm>
            <a:off x="3600450" y="2686051"/>
            <a:ext cx="1314450" cy="369332"/>
          </a:xfrm>
          <a:prstGeom prst="rect">
            <a:avLst/>
          </a:prstGeom>
          <a:noFill/>
          <a:ln w="9525">
            <a:noFill/>
            <a:miter lim="800000"/>
            <a:headEnd/>
            <a:tailEnd/>
          </a:ln>
          <a:effectLst/>
        </p:spPr>
        <p:txBody>
          <a:bodyPr>
            <a:prstTxWarp prst="textNoShape">
              <a:avLst/>
            </a:prstTxWarp>
            <a:spAutoFit/>
          </a:bodyPr>
          <a:lstStyle/>
          <a:p>
            <a:pPr algn="ctr">
              <a:spcBef>
                <a:spcPct val="50000"/>
              </a:spcBef>
            </a:pPr>
            <a:r>
              <a:rPr lang="en-US" b="1">
                <a:solidFill>
                  <a:schemeClr val="accent2"/>
                </a:solidFill>
              </a:rPr>
              <a:t>Traffic</a:t>
            </a:r>
          </a:p>
        </p:txBody>
      </p:sp>
      <p:sp>
        <p:nvSpPr>
          <p:cNvPr id="69689" name="Line 57"/>
          <p:cNvSpPr>
            <a:spLocks noChangeShapeType="1"/>
          </p:cNvSpPr>
          <p:nvPr/>
        </p:nvSpPr>
        <p:spPr bwMode="auto">
          <a:xfrm>
            <a:off x="6115050" y="2914650"/>
            <a:ext cx="0" cy="800100"/>
          </a:xfrm>
          <a:prstGeom prst="line">
            <a:avLst/>
          </a:prstGeom>
          <a:noFill/>
          <a:ln w="38100">
            <a:solidFill>
              <a:schemeClr val="tx1"/>
            </a:solidFill>
            <a:round/>
            <a:headEnd/>
            <a:tailEnd/>
          </a:ln>
          <a:effectLst/>
        </p:spPr>
        <p:txBody>
          <a:bodyPr wrap="none" anchor="ctr">
            <a:prstTxWarp prst="textNoShape">
              <a:avLst/>
            </a:prstTxWarp>
          </a:bodyPr>
          <a:lstStyle/>
          <a:p>
            <a:endParaRPr lang="en-US" sz="1350"/>
          </a:p>
        </p:txBody>
      </p:sp>
      <p:sp>
        <p:nvSpPr>
          <p:cNvPr id="69690" name="Line 58"/>
          <p:cNvSpPr>
            <a:spLocks noChangeShapeType="1"/>
          </p:cNvSpPr>
          <p:nvPr/>
        </p:nvSpPr>
        <p:spPr bwMode="auto">
          <a:xfrm>
            <a:off x="2571750" y="2857500"/>
            <a:ext cx="0" cy="8001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sp>
        <p:nvSpPr>
          <p:cNvPr id="69691" name="Line 59"/>
          <p:cNvSpPr>
            <a:spLocks noChangeShapeType="1"/>
          </p:cNvSpPr>
          <p:nvPr/>
        </p:nvSpPr>
        <p:spPr bwMode="auto">
          <a:xfrm>
            <a:off x="5943600" y="2857500"/>
            <a:ext cx="0" cy="800100"/>
          </a:xfrm>
          <a:prstGeom prst="line">
            <a:avLst/>
          </a:prstGeom>
          <a:noFill/>
          <a:ln w="38100">
            <a:solidFill>
              <a:srgbClr val="008000"/>
            </a:solidFill>
            <a:round/>
            <a:headEnd/>
            <a:tailEnd type="triangle" w="lg" len="med"/>
          </a:ln>
          <a:effectLst/>
        </p:spPr>
        <p:txBody>
          <a:bodyPr wrap="none" anchor="ctr">
            <a:prstTxWarp prst="textNoShape">
              <a:avLst/>
            </a:prstTxWarp>
          </a:bodyPr>
          <a:lstStyle/>
          <a:p>
            <a:endParaRPr lang="en-US" sz="1350"/>
          </a:p>
        </p:txBody>
      </p:sp>
      <p:grpSp>
        <p:nvGrpSpPr>
          <p:cNvPr id="5" name="Group 60"/>
          <p:cNvGrpSpPr>
            <a:grpSpLocks/>
          </p:cNvGrpSpPr>
          <p:nvPr/>
        </p:nvGrpSpPr>
        <p:grpSpPr bwMode="auto">
          <a:xfrm>
            <a:off x="1714500" y="2343150"/>
            <a:ext cx="5543550" cy="1200150"/>
            <a:chOff x="384" y="3984"/>
            <a:chExt cx="4656" cy="1008"/>
          </a:xfrm>
        </p:grpSpPr>
        <p:sp>
          <p:nvSpPr>
            <p:cNvPr id="69693" name="Rectangle 61"/>
            <p:cNvSpPr>
              <a:spLocks noChangeArrowheads="1"/>
            </p:cNvSpPr>
            <p:nvPr/>
          </p:nvSpPr>
          <p:spPr bwMode="auto">
            <a:xfrm>
              <a:off x="384" y="3984"/>
              <a:ext cx="4656" cy="1008"/>
            </a:xfrm>
            <a:prstGeom prst="rect">
              <a:avLst/>
            </a:prstGeom>
            <a:solidFill>
              <a:srgbClr val="DDDDDD"/>
            </a:solidFill>
            <a:ln w="38100">
              <a:solidFill>
                <a:srgbClr val="008000"/>
              </a:solidFill>
              <a:miter lim="800000"/>
              <a:headEnd/>
              <a:tailEnd/>
            </a:ln>
            <a:effectLst/>
          </p:spPr>
          <p:txBody>
            <a:bodyPr wrap="none" anchor="ctr">
              <a:prstTxWarp prst="textNoShape">
                <a:avLst/>
              </a:prstTxWarp>
            </a:bodyPr>
            <a:lstStyle/>
            <a:p>
              <a:endParaRPr lang="en-US" sz="1350"/>
            </a:p>
          </p:txBody>
        </p:sp>
        <p:sp>
          <p:nvSpPr>
            <p:cNvPr id="69694" name="Rectangle 62"/>
            <p:cNvSpPr>
              <a:spLocks noChangeArrowheads="1"/>
            </p:cNvSpPr>
            <p:nvPr/>
          </p:nvSpPr>
          <p:spPr bwMode="auto">
            <a:xfrm>
              <a:off x="658" y="4299"/>
              <a:ext cx="4108" cy="567"/>
            </a:xfrm>
            <a:prstGeom prst="rect">
              <a:avLst/>
            </a:prstGeom>
            <a:solidFill>
              <a:srgbClr val="F9F7A5"/>
            </a:solidFill>
            <a:ln w="9525">
              <a:solidFill>
                <a:schemeClr val="tx1"/>
              </a:solidFill>
              <a:miter lim="800000"/>
              <a:headEnd/>
              <a:tailEnd/>
            </a:ln>
            <a:effectLst/>
          </p:spPr>
          <p:txBody>
            <a:bodyPr wrap="none" anchor="ctr">
              <a:prstTxWarp prst="textNoShape">
                <a:avLst/>
              </a:prstTxWarp>
            </a:bodyPr>
            <a:lstStyle/>
            <a:p>
              <a:pPr algn="ctr"/>
              <a:endParaRPr lang="en-US"/>
            </a:p>
          </p:txBody>
        </p:sp>
        <p:sp>
          <p:nvSpPr>
            <p:cNvPr id="69695" name="Line 63"/>
            <p:cNvSpPr>
              <a:spLocks noChangeShapeType="1"/>
            </p:cNvSpPr>
            <p:nvPr/>
          </p:nvSpPr>
          <p:spPr bwMode="auto">
            <a:xfrm>
              <a:off x="658" y="4560"/>
              <a:ext cx="4108" cy="0"/>
            </a:xfrm>
            <a:prstGeom prst="line">
              <a:avLst/>
            </a:prstGeom>
            <a:noFill/>
            <a:ln w="9525">
              <a:solidFill>
                <a:schemeClr val="tx1"/>
              </a:solidFill>
              <a:round/>
              <a:headEnd/>
              <a:tailEnd/>
            </a:ln>
            <a:effectLst/>
          </p:spPr>
          <p:txBody>
            <a:bodyPr wrap="none" anchor="ctr">
              <a:prstTxWarp prst="textNoShape">
                <a:avLst/>
              </a:prstTxWarp>
            </a:bodyPr>
            <a:lstStyle/>
            <a:p>
              <a:endParaRPr lang="en-US" sz="1350"/>
            </a:p>
          </p:txBody>
        </p:sp>
        <p:sp>
          <p:nvSpPr>
            <p:cNvPr id="69696" name="Text Box 64"/>
            <p:cNvSpPr txBox="1">
              <a:spLocks noChangeArrowheads="1"/>
            </p:cNvSpPr>
            <p:nvPr/>
          </p:nvSpPr>
          <p:spPr bwMode="auto">
            <a:xfrm>
              <a:off x="603" y="3984"/>
              <a:ext cx="4108" cy="310"/>
            </a:xfrm>
            <a:prstGeom prst="rect">
              <a:avLst/>
            </a:prstGeom>
            <a:noFill/>
            <a:ln w="9525">
              <a:noFill/>
              <a:miter lim="800000"/>
              <a:headEnd/>
              <a:tailEnd/>
            </a:ln>
            <a:effectLst/>
          </p:spPr>
          <p:txBody>
            <a:bodyPr>
              <a:prstTxWarp prst="textNoShape">
                <a:avLst/>
              </a:prstTxWarp>
              <a:spAutoFit/>
            </a:bodyPr>
            <a:lstStyle/>
            <a:p>
              <a:pPr>
                <a:spcBef>
                  <a:spcPct val="50000"/>
                </a:spcBef>
              </a:pPr>
              <a:r>
                <a:rPr lang="en-US" b="1">
                  <a:solidFill>
                    <a:srgbClr val="FF3300"/>
                  </a:solidFill>
                </a:rPr>
                <a:t>  Destination		Next-hop	AS Path</a:t>
              </a:r>
            </a:p>
          </p:txBody>
        </p:sp>
        <p:sp>
          <p:nvSpPr>
            <p:cNvPr id="69697" name="Text Box 65"/>
            <p:cNvSpPr txBox="1">
              <a:spLocks noChangeArrowheads="1"/>
            </p:cNvSpPr>
            <p:nvPr/>
          </p:nvSpPr>
          <p:spPr bwMode="auto">
            <a:xfrm>
              <a:off x="713" y="4269"/>
              <a:ext cx="1448" cy="310"/>
            </a:xfrm>
            <a:prstGeom prst="rect">
              <a:avLst/>
            </a:prstGeom>
            <a:noFill/>
            <a:ln w="9525">
              <a:noFill/>
              <a:miter lim="800000"/>
              <a:headEnd/>
              <a:tailEnd/>
            </a:ln>
            <a:effectLst/>
          </p:spPr>
          <p:txBody>
            <a:bodyPr wrap="none">
              <a:prstTxWarp prst="textNoShape">
                <a:avLst/>
              </a:prstTxWarp>
              <a:spAutoFit/>
            </a:bodyPr>
            <a:lstStyle/>
            <a:p>
              <a:r>
                <a:rPr lang="en-US" b="1" dirty="0">
                  <a:solidFill>
                    <a:schemeClr val="accent2"/>
                  </a:solidFill>
                </a:rPr>
                <a:t>128.135.0.0/16</a:t>
              </a:r>
            </a:p>
          </p:txBody>
        </p:sp>
        <p:sp>
          <p:nvSpPr>
            <p:cNvPr id="69698" name="Text Box 66"/>
            <p:cNvSpPr txBox="1">
              <a:spLocks noChangeArrowheads="1"/>
            </p:cNvSpPr>
            <p:nvPr/>
          </p:nvSpPr>
          <p:spPr bwMode="auto">
            <a:xfrm>
              <a:off x="715" y="4589"/>
              <a:ext cx="1448" cy="310"/>
            </a:xfrm>
            <a:prstGeom prst="rect">
              <a:avLst/>
            </a:prstGeom>
            <a:noFill/>
            <a:ln w="9525">
              <a:noFill/>
              <a:miter lim="800000"/>
              <a:headEnd/>
              <a:tailEnd/>
            </a:ln>
            <a:effectLst/>
          </p:spPr>
          <p:txBody>
            <a:bodyPr wrap="none">
              <a:prstTxWarp prst="textNoShape">
                <a:avLst/>
              </a:prstTxWarp>
              <a:spAutoFit/>
            </a:bodyPr>
            <a:lstStyle/>
            <a:p>
              <a:r>
                <a:rPr lang="en-US" b="1" dirty="0"/>
                <a:t>128.135.0.0/16</a:t>
              </a:r>
            </a:p>
          </p:txBody>
        </p:sp>
        <p:sp>
          <p:nvSpPr>
            <p:cNvPr id="69699" name="Text Box 67"/>
            <p:cNvSpPr txBox="1">
              <a:spLocks noChangeArrowheads="1"/>
            </p:cNvSpPr>
            <p:nvPr/>
          </p:nvSpPr>
          <p:spPr bwMode="auto">
            <a:xfrm>
              <a:off x="2181" y="4274"/>
              <a:ext cx="1178" cy="310"/>
            </a:xfrm>
            <a:prstGeom prst="rect">
              <a:avLst/>
            </a:prstGeom>
            <a:noFill/>
            <a:ln w="9525">
              <a:noFill/>
              <a:miter lim="800000"/>
              <a:headEnd/>
              <a:tailEnd/>
            </a:ln>
            <a:effectLst/>
          </p:spPr>
          <p:txBody>
            <a:bodyPr wrap="none">
              <a:prstTxWarp prst="textNoShape">
                <a:avLst/>
              </a:prstTxWarp>
              <a:spAutoFit/>
            </a:bodyPr>
            <a:lstStyle/>
            <a:p>
              <a:r>
                <a:rPr lang="en-US" b="1">
                  <a:solidFill>
                    <a:schemeClr val="accent2"/>
                  </a:solidFill>
                </a:rPr>
                <a:t>192.5.89.89</a:t>
              </a:r>
            </a:p>
          </p:txBody>
        </p:sp>
        <p:sp>
          <p:nvSpPr>
            <p:cNvPr id="69700" name="Text Box 68"/>
            <p:cNvSpPr txBox="1">
              <a:spLocks noChangeArrowheads="1"/>
            </p:cNvSpPr>
            <p:nvPr/>
          </p:nvSpPr>
          <p:spPr bwMode="auto">
            <a:xfrm>
              <a:off x="2187" y="4587"/>
              <a:ext cx="1394" cy="310"/>
            </a:xfrm>
            <a:prstGeom prst="rect">
              <a:avLst/>
            </a:prstGeom>
            <a:noFill/>
            <a:ln w="9525">
              <a:noFill/>
              <a:miter lim="800000"/>
              <a:headEnd/>
              <a:tailEnd/>
            </a:ln>
            <a:effectLst/>
          </p:spPr>
          <p:txBody>
            <a:bodyPr wrap="none">
              <a:prstTxWarp prst="textNoShape">
                <a:avLst/>
              </a:prstTxWarp>
              <a:spAutoFit/>
            </a:bodyPr>
            <a:lstStyle/>
            <a:p>
              <a:r>
                <a:rPr lang="en-US" b="1"/>
                <a:t>66.250.252.44</a:t>
              </a:r>
            </a:p>
          </p:txBody>
        </p:sp>
        <p:sp>
          <p:nvSpPr>
            <p:cNvPr id="69701" name="Text Box 69"/>
            <p:cNvSpPr txBox="1">
              <a:spLocks noChangeArrowheads="1"/>
            </p:cNvSpPr>
            <p:nvPr/>
          </p:nvSpPr>
          <p:spPr bwMode="auto">
            <a:xfrm>
              <a:off x="3483" y="4280"/>
              <a:ext cx="1124" cy="310"/>
            </a:xfrm>
            <a:prstGeom prst="rect">
              <a:avLst/>
            </a:prstGeom>
            <a:noFill/>
            <a:ln w="9525">
              <a:noFill/>
              <a:miter lim="800000"/>
              <a:headEnd/>
              <a:tailEnd/>
            </a:ln>
            <a:effectLst/>
          </p:spPr>
          <p:txBody>
            <a:bodyPr wrap="none">
              <a:prstTxWarp prst="textNoShape">
                <a:avLst/>
              </a:prstTxWarp>
              <a:spAutoFit/>
            </a:bodyPr>
            <a:lstStyle/>
            <a:p>
              <a:r>
                <a:rPr lang="en-US" b="1" dirty="0">
                  <a:solidFill>
                    <a:schemeClr val="accent2"/>
                  </a:solidFill>
                </a:rPr>
                <a:t>10578..160</a:t>
              </a:r>
            </a:p>
          </p:txBody>
        </p:sp>
        <p:sp>
          <p:nvSpPr>
            <p:cNvPr id="69702" name="Text Box 70"/>
            <p:cNvSpPr txBox="1">
              <a:spLocks noChangeArrowheads="1"/>
            </p:cNvSpPr>
            <p:nvPr/>
          </p:nvSpPr>
          <p:spPr bwMode="auto">
            <a:xfrm>
              <a:off x="3493" y="4602"/>
              <a:ext cx="1103" cy="310"/>
            </a:xfrm>
            <a:prstGeom prst="rect">
              <a:avLst/>
            </a:prstGeom>
            <a:noFill/>
            <a:ln w="9525">
              <a:noFill/>
              <a:miter lim="800000"/>
              <a:headEnd/>
              <a:tailEnd/>
            </a:ln>
            <a:effectLst/>
          </p:spPr>
          <p:txBody>
            <a:bodyPr wrap="none">
              <a:prstTxWarp prst="textNoShape">
                <a:avLst/>
              </a:prstTxWarp>
              <a:spAutoFit/>
            </a:bodyPr>
            <a:lstStyle/>
            <a:p>
              <a:r>
                <a:rPr lang="en-US" b="1" dirty="0"/>
                <a:t>174…  160</a:t>
              </a:r>
            </a:p>
          </p:txBody>
        </p:sp>
      </p:grpSp>
      <p:grpSp>
        <p:nvGrpSpPr>
          <p:cNvPr id="6" name="Group 71"/>
          <p:cNvGrpSpPr>
            <a:grpSpLocks/>
          </p:cNvGrpSpPr>
          <p:nvPr/>
        </p:nvGrpSpPr>
        <p:grpSpPr bwMode="auto">
          <a:xfrm>
            <a:off x="1714500" y="3532585"/>
            <a:ext cx="5543550" cy="342900"/>
            <a:chOff x="480" y="3456"/>
            <a:chExt cx="4656" cy="192"/>
          </a:xfrm>
        </p:grpSpPr>
        <p:sp>
          <p:nvSpPr>
            <p:cNvPr id="69704" name="Line 72"/>
            <p:cNvSpPr>
              <a:spLocks noChangeShapeType="1"/>
            </p:cNvSpPr>
            <p:nvPr/>
          </p:nvSpPr>
          <p:spPr bwMode="auto">
            <a:xfrm>
              <a:off x="480" y="3456"/>
              <a:ext cx="528" cy="192"/>
            </a:xfrm>
            <a:prstGeom prst="line">
              <a:avLst/>
            </a:prstGeom>
            <a:noFill/>
            <a:ln w="38100">
              <a:solidFill>
                <a:srgbClr val="008000"/>
              </a:solidFill>
              <a:round/>
              <a:headEnd/>
              <a:tailEnd/>
            </a:ln>
            <a:effectLst/>
          </p:spPr>
          <p:txBody>
            <a:bodyPr wrap="none" anchor="ctr">
              <a:prstTxWarp prst="textNoShape">
                <a:avLst/>
              </a:prstTxWarp>
            </a:bodyPr>
            <a:lstStyle/>
            <a:p>
              <a:endParaRPr lang="en-US" sz="1350"/>
            </a:p>
          </p:txBody>
        </p:sp>
        <p:sp>
          <p:nvSpPr>
            <p:cNvPr id="69705" name="Line 73"/>
            <p:cNvSpPr>
              <a:spLocks noChangeShapeType="1"/>
            </p:cNvSpPr>
            <p:nvPr/>
          </p:nvSpPr>
          <p:spPr bwMode="auto">
            <a:xfrm flipV="1">
              <a:off x="1200" y="3456"/>
              <a:ext cx="3936" cy="192"/>
            </a:xfrm>
            <a:prstGeom prst="line">
              <a:avLst/>
            </a:prstGeom>
            <a:noFill/>
            <a:ln w="38100">
              <a:solidFill>
                <a:srgbClr val="008000"/>
              </a:solidFill>
              <a:round/>
              <a:headEnd/>
              <a:tailEnd/>
            </a:ln>
            <a:effectLst/>
          </p:spPr>
          <p:txBody>
            <a:bodyPr wrap="none" anchor="ctr">
              <a:prstTxWarp prst="textNoShape">
                <a:avLst/>
              </a:prstTxWarp>
            </a:bodyPr>
            <a:lstStyle/>
            <a:p>
              <a:endParaRPr lang="en-US" sz="1350"/>
            </a:p>
          </p:txBody>
        </p:sp>
      </p:grpSp>
    </p:spTree>
    <p:extLst>
      <p:ext uri="{BB962C8B-B14F-4D97-AF65-F5344CB8AC3E}">
        <p14:creationId xmlns:p14="http://schemas.microsoft.com/office/powerpoint/2010/main" val="42712151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963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96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967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963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69640"/>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69642"/>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69641"/>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9" presetClass="entr" presetSubtype="0" fill="hold" grpId="0" nodeType="clickEffect">
                                  <p:stCondLst>
                                    <p:cond delay="0"/>
                                  </p:stCondLst>
                                  <p:childTnLst>
                                    <p:set>
                                      <p:cBhvr>
                                        <p:cTn id="23" dur="1" fill="hold">
                                          <p:stCondLst>
                                            <p:cond delay="0"/>
                                          </p:stCondLst>
                                        </p:cTn>
                                        <p:tgtEl>
                                          <p:spTgt spid="69643"/>
                                        </p:tgtEl>
                                        <p:attrNameLst>
                                          <p:attrName>style.visibility</p:attrName>
                                        </p:attrNameLst>
                                      </p:cBhvr>
                                      <p:to>
                                        <p:strVal val="visible"/>
                                      </p:to>
                                    </p:set>
                                    <p:animEffect transition="in" filter="dissolve">
                                      <p:cBhvr>
                                        <p:cTn id="24" dur="500"/>
                                        <p:tgtEl>
                                          <p:spTgt spid="69643"/>
                                        </p:tgtEl>
                                      </p:cBhvr>
                                    </p:animEffect>
                                  </p:childTnLst>
                                </p:cTn>
                              </p:par>
                              <p:par>
                                <p:cTn id="25" presetID="9" presetClass="entr" presetSubtype="0" fill="hold" grpId="0" nodeType="withEffect">
                                  <p:stCondLst>
                                    <p:cond delay="0"/>
                                  </p:stCondLst>
                                  <p:childTnLst>
                                    <p:set>
                                      <p:cBhvr>
                                        <p:cTn id="26" dur="1" fill="hold">
                                          <p:stCondLst>
                                            <p:cond delay="0"/>
                                          </p:stCondLst>
                                        </p:cTn>
                                        <p:tgtEl>
                                          <p:spTgt spid="69655"/>
                                        </p:tgtEl>
                                        <p:attrNameLst>
                                          <p:attrName>style.visibility</p:attrName>
                                        </p:attrNameLst>
                                      </p:cBhvr>
                                      <p:to>
                                        <p:strVal val="visible"/>
                                      </p:to>
                                    </p:set>
                                    <p:animEffect transition="in" filter="dissolve">
                                      <p:cBhvr>
                                        <p:cTn id="27" dur="500"/>
                                        <p:tgtEl>
                                          <p:spTgt spid="69655"/>
                                        </p:tgtEl>
                                      </p:cBhvr>
                                    </p:animEffect>
                                  </p:childTnLst>
                                </p:cTn>
                              </p:par>
                              <p:par>
                                <p:cTn id="28" presetID="9" presetClass="entr" presetSubtype="0" fill="hold" grpId="0" nodeType="withEffect">
                                  <p:stCondLst>
                                    <p:cond delay="0"/>
                                  </p:stCondLst>
                                  <p:childTnLst>
                                    <p:set>
                                      <p:cBhvr>
                                        <p:cTn id="29" dur="1" fill="hold">
                                          <p:stCondLst>
                                            <p:cond delay="0"/>
                                          </p:stCondLst>
                                        </p:cTn>
                                        <p:tgtEl>
                                          <p:spTgt spid="69653"/>
                                        </p:tgtEl>
                                        <p:attrNameLst>
                                          <p:attrName>style.visibility</p:attrName>
                                        </p:attrNameLst>
                                      </p:cBhvr>
                                      <p:to>
                                        <p:strVal val="visible"/>
                                      </p:to>
                                    </p:set>
                                    <p:animEffect transition="in" filter="dissolve">
                                      <p:cBhvr>
                                        <p:cTn id="30" dur="500"/>
                                        <p:tgtEl>
                                          <p:spTgt spid="69653"/>
                                        </p:tgtEl>
                                      </p:cBhvr>
                                    </p:animEffect>
                                  </p:childTnLst>
                                </p:cTn>
                              </p:par>
                              <p:par>
                                <p:cTn id="31" presetID="9" presetClass="entr" presetSubtype="0" fill="hold" grpId="0" nodeType="withEffect">
                                  <p:stCondLst>
                                    <p:cond delay="0"/>
                                  </p:stCondLst>
                                  <p:childTnLst>
                                    <p:set>
                                      <p:cBhvr>
                                        <p:cTn id="32" dur="1" fill="hold">
                                          <p:stCondLst>
                                            <p:cond delay="0"/>
                                          </p:stCondLst>
                                        </p:cTn>
                                        <p:tgtEl>
                                          <p:spTgt spid="69651"/>
                                        </p:tgtEl>
                                        <p:attrNameLst>
                                          <p:attrName>style.visibility</p:attrName>
                                        </p:attrNameLst>
                                      </p:cBhvr>
                                      <p:to>
                                        <p:strVal val="visible"/>
                                      </p:to>
                                    </p:set>
                                    <p:animEffect transition="in" filter="dissolve">
                                      <p:cBhvr>
                                        <p:cTn id="33" dur="500"/>
                                        <p:tgtEl>
                                          <p:spTgt spid="69651"/>
                                        </p:tgtEl>
                                      </p:cBhvr>
                                    </p:animEffect>
                                  </p:childTnLst>
                                </p:cTn>
                              </p:par>
                              <p:par>
                                <p:cTn id="34" presetID="9" presetClass="entr" presetSubtype="0" fill="hold" grpId="0" nodeType="withEffect">
                                  <p:stCondLst>
                                    <p:cond delay="0"/>
                                  </p:stCondLst>
                                  <p:childTnLst>
                                    <p:set>
                                      <p:cBhvr>
                                        <p:cTn id="35" dur="1" fill="hold">
                                          <p:stCondLst>
                                            <p:cond delay="0"/>
                                          </p:stCondLst>
                                        </p:cTn>
                                        <p:tgtEl>
                                          <p:spTgt spid="69649"/>
                                        </p:tgtEl>
                                        <p:attrNameLst>
                                          <p:attrName>style.visibility</p:attrName>
                                        </p:attrNameLst>
                                      </p:cBhvr>
                                      <p:to>
                                        <p:strVal val="visible"/>
                                      </p:to>
                                    </p:set>
                                    <p:animEffect transition="in" filter="dissolve">
                                      <p:cBhvr>
                                        <p:cTn id="36" dur="500"/>
                                        <p:tgtEl>
                                          <p:spTgt spid="69649"/>
                                        </p:tgtEl>
                                      </p:cBhvr>
                                    </p:animEffect>
                                  </p:childTnLst>
                                </p:cTn>
                              </p:par>
                              <p:par>
                                <p:cTn id="37" presetID="9" presetClass="entr" presetSubtype="0" fill="hold" grpId="0" nodeType="withEffect">
                                  <p:stCondLst>
                                    <p:cond delay="0"/>
                                  </p:stCondLst>
                                  <p:childTnLst>
                                    <p:set>
                                      <p:cBhvr>
                                        <p:cTn id="38" dur="1" fill="hold">
                                          <p:stCondLst>
                                            <p:cond delay="0"/>
                                          </p:stCondLst>
                                        </p:cTn>
                                        <p:tgtEl>
                                          <p:spTgt spid="69652"/>
                                        </p:tgtEl>
                                        <p:attrNameLst>
                                          <p:attrName>style.visibility</p:attrName>
                                        </p:attrNameLst>
                                      </p:cBhvr>
                                      <p:to>
                                        <p:strVal val="visible"/>
                                      </p:to>
                                    </p:set>
                                    <p:animEffect transition="in" filter="dissolve">
                                      <p:cBhvr>
                                        <p:cTn id="39" dur="500"/>
                                        <p:tgtEl>
                                          <p:spTgt spid="69652"/>
                                        </p:tgtEl>
                                      </p:cBhvr>
                                    </p:animEffect>
                                  </p:childTnLst>
                                </p:cTn>
                              </p:par>
                              <p:par>
                                <p:cTn id="40" presetID="9" presetClass="entr" presetSubtype="0" fill="hold" grpId="0" nodeType="withEffect">
                                  <p:stCondLst>
                                    <p:cond delay="0"/>
                                  </p:stCondLst>
                                  <p:childTnLst>
                                    <p:set>
                                      <p:cBhvr>
                                        <p:cTn id="41" dur="1" fill="hold">
                                          <p:stCondLst>
                                            <p:cond delay="0"/>
                                          </p:stCondLst>
                                        </p:cTn>
                                        <p:tgtEl>
                                          <p:spTgt spid="69654"/>
                                        </p:tgtEl>
                                        <p:attrNameLst>
                                          <p:attrName>style.visibility</p:attrName>
                                        </p:attrNameLst>
                                      </p:cBhvr>
                                      <p:to>
                                        <p:strVal val="visible"/>
                                      </p:to>
                                    </p:set>
                                    <p:animEffect transition="in" filter="dissolve">
                                      <p:cBhvr>
                                        <p:cTn id="42" dur="500"/>
                                        <p:tgtEl>
                                          <p:spTgt spid="69654"/>
                                        </p:tgtEl>
                                      </p:cBhvr>
                                    </p:animEffect>
                                  </p:childTnLst>
                                </p:cTn>
                              </p:par>
                              <p:par>
                                <p:cTn id="43" presetID="9" presetClass="entr" presetSubtype="0" fill="hold" grpId="0" nodeType="withEffect">
                                  <p:stCondLst>
                                    <p:cond delay="0"/>
                                  </p:stCondLst>
                                  <p:childTnLst>
                                    <p:set>
                                      <p:cBhvr>
                                        <p:cTn id="44" dur="1" fill="hold">
                                          <p:stCondLst>
                                            <p:cond delay="0"/>
                                          </p:stCondLst>
                                        </p:cTn>
                                        <p:tgtEl>
                                          <p:spTgt spid="69650"/>
                                        </p:tgtEl>
                                        <p:attrNameLst>
                                          <p:attrName>style.visibility</p:attrName>
                                        </p:attrNameLst>
                                      </p:cBhvr>
                                      <p:to>
                                        <p:strVal val="visible"/>
                                      </p:to>
                                    </p:set>
                                    <p:animEffect transition="in" filter="dissolve">
                                      <p:cBhvr>
                                        <p:cTn id="45" dur="500"/>
                                        <p:tgtEl>
                                          <p:spTgt spid="69650"/>
                                        </p:tgtEl>
                                      </p:cBhvr>
                                    </p:animEffect>
                                  </p:childTnLst>
                                </p:cTn>
                              </p:par>
                              <p:par>
                                <p:cTn id="46" presetID="9" presetClass="entr" presetSubtype="0" fill="hold" nodeType="withEffect">
                                  <p:stCondLst>
                                    <p:cond delay="0"/>
                                  </p:stCondLst>
                                  <p:childTnLst>
                                    <p:set>
                                      <p:cBhvr>
                                        <p:cTn id="47" dur="1" fill="hold">
                                          <p:stCondLst>
                                            <p:cond delay="0"/>
                                          </p:stCondLst>
                                        </p:cTn>
                                        <p:tgtEl>
                                          <p:spTgt spid="4"/>
                                        </p:tgtEl>
                                        <p:attrNameLst>
                                          <p:attrName>style.visibility</p:attrName>
                                        </p:attrNameLst>
                                      </p:cBhvr>
                                      <p:to>
                                        <p:strVal val="visible"/>
                                      </p:to>
                                    </p:set>
                                    <p:animEffect transition="in" filter="dissolve">
                                      <p:cBhvr>
                                        <p:cTn id="48" dur="500"/>
                                        <p:tgtEl>
                                          <p:spTgt spid="4"/>
                                        </p:tgtEl>
                                      </p:cBhvr>
                                    </p:animEffect>
                                  </p:childTnLst>
                                </p:cTn>
                              </p:par>
                              <p:par>
                                <p:cTn id="49" presetID="9" presetClass="entr" presetSubtype="0" fill="hold" grpId="0" nodeType="withEffect">
                                  <p:stCondLst>
                                    <p:cond delay="0"/>
                                  </p:stCondLst>
                                  <p:childTnLst>
                                    <p:set>
                                      <p:cBhvr>
                                        <p:cTn id="50" dur="1" fill="hold">
                                          <p:stCondLst>
                                            <p:cond delay="0"/>
                                          </p:stCondLst>
                                        </p:cTn>
                                        <p:tgtEl>
                                          <p:spTgt spid="69644"/>
                                        </p:tgtEl>
                                        <p:attrNameLst>
                                          <p:attrName>style.visibility</p:attrName>
                                        </p:attrNameLst>
                                      </p:cBhvr>
                                      <p:to>
                                        <p:strVal val="visible"/>
                                      </p:to>
                                    </p:set>
                                    <p:animEffect transition="in" filter="dissolve">
                                      <p:cBhvr>
                                        <p:cTn id="51" dur="500"/>
                                        <p:tgtEl>
                                          <p:spTgt spid="69644"/>
                                        </p:tgtEl>
                                      </p:cBhvr>
                                    </p:animEffect>
                                  </p:childTnLst>
                                </p:cTn>
                              </p:par>
                              <p:par>
                                <p:cTn id="52" presetID="9" presetClass="entr" presetSubtype="0" fill="hold" grpId="0" nodeType="withEffect">
                                  <p:stCondLst>
                                    <p:cond delay="0"/>
                                  </p:stCondLst>
                                  <p:childTnLst>
                                    <p:set>
                                      <p:cBhvr>
                                        <p:cTn id="53" dur="1" fill="hold">
                                          <p:stCondLst>
                                            <p:cond delay="0"/>
                                          </p:stCondLst>
                                        </p:cTn>
                                        <p:tgtEl>
                                          <p:spTgt spid="69657"/>
                                        </p:tgtEl>
                                        <p:attrNameLst>
                                          <p:attrName>style.visibility</p:attrName>
                                        </p:attrNameLst>
                                      </p:cBhvr>
                                      <p:to>
                                        <p:strVal val="visible"/>
                                      </p:to>
                                    </p:set>
                                    <p:animEffect transition="in" filter="dissolve">
                                      <p:cBhvr>
                                        <p:cTn id="54" dur="500"/>
                                        <p:tgtEl>
                                          <p:spTgt spid="69657"/>
                                        </p:tgtEl>
                                      </p:cBhvr>
                                    </p:animEffect>
                                  </p:childTnLst>
                                </p:cTn>
                              </p:par>
                              <p:par>
                                <p:cTn id="55" presetID="9" presetClass="entr" presetSubtype="0" fill="hold" grpId="0" nodeType="withEffect">
                                  <p:stCondLst>
                                    <p:cond delay="0"/>
                                  </p:stCondLst>
                                  <p:childTnLst>
                                    <p:set>
                                      <p:cBhvr>
                                        <p:cTn id="56" dur="1" fill="hold">
                                          <p:stCondLst>
                                            <p:cond delay="0"/>
                                          </p:stCondLst>
                                        </p:cTn>
                                        <p:tgtEl>
                                          <p:spTgt spid="69660"/>
                                        </p:tgtEl>
                                        <p:attrNameLst>
                                          <p:attrName>style.visibility</p:attrName>
                                        </p:attrNameLst>
                                      </p:cBhvr>
                                      <p:to>
                                        <p:strVal val="visible"/>
                                      </p:to>
                                    </p:set>
                                    <p:animEffect transition="in" filter="dissolve">
                                      <p:cBhvr>
                                        <p:cTn id="57" dur="500"/>
                                        <p:tgtEl>
                                          <p:spTgt spid="69660"/>
                                        </p:tgtEl>
                                      </p:cBhvr>
                                    </p:animEffect>
                                  </p:childTnLst>
                                </p:cTn>
                              </p:par>
                              <p:par>
                                <p:cTn id="58" presetID="9" presetClass="entr" presetSubtype="0" fill="hold" grpId="0" nodeType="withEffect">
                                  <p:stCondLst>
                                    <p:cond delay="0"/>
                                  </p:stCondLst>
                                  <p:childTnLst>
                                    <p:set>
                                      <p:cBhvr>
                                        <p:cTn id="59" dur="1" fill="hold">
                                          <p:stCondLst>
                                            <p:cond delay="0"/>
                                          </p:stCondLst>
                                        </p:cTn>
                                        <p:tgtEl>
                                          <p:spTgt spid="69659"/>
                                        </p:tgtEl>
                                        <p:attrNameLst>
                                          <p:attrName>style.visibility</p:attrName>
                                        </p:attrNameLst>
                                      </p:cBhvr>
                                      <p:to>
                                        <p:strVal val="visible"/>
                                      </p:to>
                                    </p:set>
                                    <p:animEffect transition="in" filter="dissolve">
                                      <p:cBhvr>
                                        <p:cTn id="60" dur="500"/>
                                        <p:tgtEl>
                                          <p:spTgt spid="69659"/>
                                        </p:tgtEl>
                                      </p:cBhvr>
                                    </p:animEffect>
                                  </p:childTnLst>
                                </p:cTn>
                              </p:par>
                              <p:par>
                                <p:cTn id="61" presetID="9" presetClass="entr" presetSubtype="0" fill="hold" grpId="0" nodeType="withEffect">
                                  <p:stCondLst>
                                    <p:cond delay="0"/>
                                  </p:stCondLst>
                                  <p:childTnLst>
                                    <p:set>
                                      <p:cBhvr>
                                        <p:cTn id="62" dur="1" fill="hold">
                                          <p:stCondLst>
                                            <p:cond delay="0"/>
                                          </p:stCondLst>
                                        </p:cTn>
                                        <p:tgtEl>
                                          <p:spTgt spid="69662"/>
                                        </p:tgtEl>
                                        <p:attrNameLst>
                                          <p:attrName>style.visibility</p:attrName>
                                        </p:attrNameLst>
                                      </p:cBhvr>
                                      <p:to>
                                        <p:strVal val="visible"/>
                                      </p:to>
                                    </p:set>
                                    <p:animEffect transition="in" filter="dissolve">
                                      <p:cBhvr>
                                        <p:cTn id="63" dur="500"/>
                                        <p:tgtEl>
                                          <p:spTgt spid="69662"/>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69661"/>
                                        </p:tgtEl>
                                        <p:attrNameLst>
                                          <p:attrName>style.visibility</p:attrName>
                                        </p:attrNameLst>
                                      </p:cBhvr>
                                      <p:to>
                                        <p:strVal val="visible"/>
                                      </p:to>
                                    </p:set>
                                    <p:animEffect transition="in" filter="dissolve">
                                      <p:cBhvr>
                                        <p:cTn id="66" dur="500"/>
                                        <p:tgtEl>
                                          <p:spTgt spid="69661"/>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69656"/>
                                        </p:tgtEl>
                                        <p:attrNameLst>
                                          <p:attrName>style.visibility</p:attrName>
                                        </p:attrNameLst>
                                      </p:cBhvr>
                                      <p:to>
                                        <p:strVal val="visible"/>
                                      </p:to>
                                    </p:set>
                                    <p:animEffect transition="in" filter="dissolve">
                                      <p:cBhvr>
                                        <p:cTn id="69" dur="500"/>
                                        <p:tgtEl>
                                          <p:spTgt spid="69656"/>
                                        </p:tgtEl>
                                      </p:cBhvr>
                                    </p:animEffect>
                                  </p:childTnLst>
                                </p:cTn>
                              </p:par>
                              <p:par>
                                <p:cTn id="70" presetID="9" presetClass="entr" presetSubtype="0" fill="hold" grpId="0" nodeType="withEffect">
                                  <p:stCondLst>
                                    <p:cond delay="0"/>
                                  </p:stCondLst>
                                  <p:childTnLst>
                                    <p:set>
                                      <p:cBhvr>
                                        <p:cTn id="71" dur="1" fill="hold">
                                          <p:stCondLst>
                                            <p:cond delay="0"/>
                                          </p:stCondLst>
                                        </p:cTn>
                                        <p:tgtEl>
                                          <p:spTgt spid="69658"/>
                                        </p:tgtEl>
                                        <p:attrNameLst>
                                          <p:attrName>style.visibility</p:attrName>
                                        </p:attrNameLst>
                                      </p:cBhvr>
                                      <p:to>
                                        <p:strVal val="visible"/>
                                      </p:to>
                                    </p:set>
                                    <p:animEffect transition="in" filter="dissolve">
                                      <p:cBhvr>
                                        <p:cTn id="72" dur="500"/>
                                        <p:tgtEl>
                                          <p:spTgt spid="69658"/>
                                        </p:tgtEl>
                                      </p:cBhvr>
                                    </p:animEffect>
                                  </p:childTnLst>
                                </p:cTn>
                              </p:par>
                              <p:par>
                                <p:cTn id="73" presetID="9" presetClass="entr" presetSubtype="0" fill="hold" nodeType="withEffect">
                                  <p:stCondLst>
                                    <p:cond delay="0"/>
                                  </p:stCondLst>
                                  <p:childTnLst>
                                    <p:set>
                                      <p:cBhvr>
                                        <p:cTn id="74" dur="1" fill="hold">
                                          <p:stCondLst>
                                            <p:cond delay="0"/>
                                          </p:stCondLst>
                                        </p:cTn>
                                        <p:tgtEl>
                                          <p:spTgt spid="3"/>
                                        </p:tgtEl>
                                        <p:attrNameLst>
                                          <p:attrName>style.visibility</p:attrName>
                                        </p:attrNameLst>
                                      </p:cBhvr>
                                      <p:to>
                                        <p:strVal val="visible"/>
                                      </p:to>
                                    </p:set>
                                    <p:animEffect transition="in" filter="dissolve">
                                      <p:cBhvr>
                                        <p:cTn id="75" dur="500"/>
                                        <p:tgtEl>
                                          <p:spTgt spid="3"/>
                                        </p:tgtEl>
                                      </p:cBhvr>
                                    </p:animEffec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69689"/>
                                        </p:tgtEl>
                                        <p:attrNameLst>
                                          <p:attrName>style.visibility</p:attrName>
                                        </p:attrNameLst>
                                      </p:cBhvr>
                                      <p:to>
                                        <p:strVal val="visible"/>
                                      </p:to>
                                    </p:set>
                                  </p:childTnLst>
                                </p:cTn>
                              </p:par>
                              <p:par>
                                <p:cTn id="80" presetID="1" presetClass="entr" presetSubtype="0" fill="hold" grpId="0" nodeType="withEffect">
                                  <p:stCondLst>
                                    <p:cond delay="0"/>
                                  </p:stCondLst>
                                  <p:childTnLst>
                                    <p:set>
                                      <p:cBhvr>
                                        <p:cTn id="81" dur="1" fill="hold">
                                          <p:stCondLst>
                                            <p:cond delay="0"/>
                                          </p:stCondLst>
                                        </p:cTn>
                                        <p:tgtEl>
                                          <p:spTgt spid="69683"/>
                                        </p:tgtEl>
                                        <p:attrNameLst>
                                          <p:attrName>style.visibility</p:attrName>
                                        </p:attrNameLst>
                                      </p:cBhvr>
                                      <p:to>
                                        <p:strVal val="visible"/>
                                      </p:to>
                                    </p:set>
                                  </p:childTnLst>
                                </p:cTn>
                              </p:par>
                              <p:par>
                                <p:cTn id="82" presetID="1" presetClass="entr" presetSubtype="0" fill="hold" nodeType="withEffect">
                                  <p:stCondLst>
                                    <p:cond delay="0"/>
                                  </p:stCondLst>
                                  <p:childTnLst>
                                    <p:set>
                                      <p:cBhvr>
                                        <p:cTn id="83" dur="1" fill="hold">
                                          <p:stCondLst>
                                            <p:cond delay="0"/>
                                          </p:stCondLst>
                                        </p:cTn>
                                        <p:tgtEl>
                                          <p:spTgt spid="2"/>
                                        </p:tgtEl>
                                        <p:attrNameLst>
                                          <p:attrName>style.visibility</p:attrName>
                                        </p:attrNameLst>
                                      </p:cBhvr>
                                      <p:to>
                                        <p:strVal val="visible"/>
                                      </p:to>
                                    </p:set>
                                  </p:childTnLst>
                                </p:cTn>
                              </p:par>
                            </p:childTnLst>
                          </p:cTn>
                        </p:par>
                        <p:par>
                          <p:cTn id="84" fill="hold">
                            <p:stCondLst>
                              <p:cond delay="0"/>
                            </p:stCondLst>
                            <p:childTnLst>
                              <p:par>
                                <p:cTn id="85" presetID="1" presetClass="entr" presetSubtype="0" fill="hold" grpId="0" nodeType="afterEffect">
                                  <p:stCondLst>
                                    <p:cond delay="0"/>
                                  </p:stCondLst>
                                  <p:childTnLst>
                                    <p:set>
                                      <p:cBhvr>
                                        <p:cTn id="86" dur="1" fill="hold">
                                          <p:stCondLst>
                                            <p:cond delay="0"/>
                                          </p:stCondLst>
                                        </p:cTn>
                                        <p:tgtEl>
                                          <p:spTgt spid="69685"/>
                                        </p:tgtEl>
                                        <p:attrNameLst>
                                          <p:attrName>style.visibility</p:attrName>
                                        </p:attrNameLst>
                                      </p:cBhvr>
                                      <p:to>
                                        <p:strVal val="visible"/>
                                      </p:to>
                                    </p:set>
                                  </p:childTnLst>
                                </p:cTn>
                              </p:par>
                            </p:childTnLst>
                          </p:cTn>
                        </p:par>
                        <p:par>
                          <p:cTn id="87" fill="hold">
                            <p:stCondLst>
                              <p:cond delay="0"/>
                            </p:stCondLst>
                            <p:childTnLst>
                              <p:par>
                                <p:cTn id="88" presetID="1" presetClass="entr" presetSubtype="0" fill="hold" grpId="0" nodeType="afterEffect">
                                  <p:stCondLst>
                                    <p:cond delay="0"/>
                                  </p:stCondLst>
                                  <p:childTnLst>
                                    <p:set>
                                      <p:cBhvr>
                                        <p:cTn id="89" dur="1" fill="hold">
                                          <p:stCondLst>
                                            <p:cond delay="0"/>
                                          </p:stCondLst>
                                        </p:cTn>
                                        <p:tgtEl>
                                          <p:spTgt spid="69684"/>
                                        </p:tgtEl>
                                        <p:attrNameLst>
                                          <p:attrName>style.visibility</p:attrName>
                                        </p:attrNameLst>
                                      </p:cBhvr>
                                      <p:to>
                                        <p:strVal val="visible"/>
                                      </p:to>
                                    </p:set>
                                  </p:childTnLst>
                                </p:cTn>
                              </p:par>
                            </p:childTnLst>
                          </p:cTn>
                        </p:par>
                      </p:childTnLst>
                    </p:cTn>
                  </p:par>
                  <p:par>
                    <p:cTn id="90" fill="hold">
                      <p:stCondLst>
                        <p:cond delay="indefinite"/>
                      </p:stCondLst>
                      <p:childTnLst>
                        <p:par>
                          <p:cTn id="91" fill="hold">
                            <p:stCondLst>
                              <p:cond delay="0"/>
                            </p:stCondLst>
                            <p:childTnLst>
                              <p:par>
                                <p:cTn id="92" presetID="18" presetClass="entr" presetSubtype="12" fill="hold" grpId="0" nodeType="clickEffect">
                                  <p:stCondLst>
                                    <p:cond delay="0"/>
                                  </p:stCondLst>
                                  <p:childTnLst>
                                    <p:set>
                                      <p:cBhvr>
                                        <p:cTn id="93" dur="1" fill="hold">
                                          <p:stCondLst>
                                            <p:cond delay="0"/>
                                          </p:stCondLst>
                                        </p:cTn>
                                        <p:tgtEl>
                                          <p:spTgt spid="69639"/>
                                        </p:tgtEl>
                                        <p:attrNameLst>
                                          <p:attrName>style.visibility</p:attrName>
                                        </p:attrNameLst>
                                      </p:cBhvr>
                                      <p:to>
                                        <p:strVal val="visible"/>
                                      </p:to>
                                    </p:set>
                                    <p:animEffect transition="in" filter="strips(downLeft)">
                                      <p:cBhvr>
                                        <p:cTn id="94" dur="500"/>
                                        <p:tgtEl>
                                          <p:spTgt spid="69639"/>
                                        </p:tgtEl>
                                      </p:cBhvr>
                                    </p:animEffect>
                                  </p:childTnLst>
                                </p:cTn>
                              </p:par>
                              <p:par>
                                <p:cTn id="95" presetID="18" presetClass="entr" presetSubtype="12" fill="hold" grpId="0" nodeType="withEffect">
                                  <p:stCondLst>
                                    <p:cond delay="0"/>
                                  </p:stCondLst>
                                  <p:childTnLst>
                                    <p:set>
                                      <p:cBhvr>
                                        <p:cTn id="96" dur="1" fill="hold">
                                          <p:stCondLst>
                                            <p:cond delay="0"/>
                                          </p:stCondLst>
                                        </p:cTn>
                                        <p:tgtEl>
                                          <p:spTgt spid="69648"/>
                                        </p:tgtEl>
                                        <p:attrNameLst>
                                          <p:attrName>style.visibility</p:attrName>
                                        </p:attrNameLst>
                                      </p:cBhvr>
                                      <p:to>
                                        <p:strVal val="visible"/>
                                      </p:to>
                                    </p:set>
                                    <p:animEffect transition="in" filter="strips(downLeft)">
                                      <p:cBhvr>
                                        <p:cTn id="97" dur="500"/>
                                        <p:tgtEl>
                                          <p:spTgt spid="69648"/>
                                        </p:tgtEl>
                                      </p:cBhvr>
                                    </p:animEffect>
                                  </p:childTnLst>
                                </p:cTn>
                              </p:par>
                              <p:par>
                                <p:cTn id="98" presetID="18" presetClass="entr" presetSubtype="12" fill="hold" grpId="0" nodeType="withEffect">
                                  <p:stCondLst>
                                    <p:cond delay="0"/>
                                  </p:stCondLst>
                                  <p:childTnLst>
                                    <p:set>
                                      <p:cBhvr>
                                        <p:cTn id="99" dur="1" fill="hold">
                                          <p:stCondLst>
                                            <p:cond delay="0"/>
                                          </p:stCondLst>
                                        </p:cTn>
                                        <p:tgtEl>
                                          <p:spTgt spid="69691"/>
                                        </p:tgtEl>
                                        <p:attrNameLst>
                                          <p:attrName>style.visibility</p:attrName>
                                        </p:attrNameLst>
                                      </p:cBhvr>
                                      <p:to>
                                        <p:strVal val="visible"/>
                                      </p:to>
                                    </p:set>
                                    <p:animEffect transition="in" filter="strips(downLeft)">
                                      <p:cBhvr>
                                        <p:cTn id="100" dur="500"/>
                                        <p:tgtEl>
                                          <p:spTgt spid="69691"/>
                                        </p:tgtEl>
                                      </p:cBhvr>
                                    </p:animEffect>
                                  </p:childTnLst>
                                </p:cTn>
                              </p:par>
                            </p:childTnLst>
                          </p:cTn>
                        </p:par>
                        <p:par>
                          <p:cTn id="101" fill="hold">
                            <p:stCondLst>
                              <p:cond delay="500"/>
                            </p:stCondLst>
                            <p:childTnLst>
                              <p:par>
                                <p:cTn id="102" presetID="18" presetClass="entr" presetSubtype="12" fill="hold" grpId="0" nodeType="afterEffect">
                                  <p:stCondLst>
                                    <p:cond delay="200"/>
                                  </p:stCondLst>
                                  <p:childTnLst>
                                    <p:set>
                                      <p:cBhvr>
                                        <p:cTn id="103" dur="1" fill="hold">
                                          <p:stCondLst>
                                            <p:cond delay="0"/>
                                          </p:stCondLst>
                                        </p:cTn>
                                        <p:tgtEl>
                                          <p:spTgt spid="69686"/>
                                        </p:tgtEl>
                                        <p:attrNameLst>
                                          <p:attrName>style.visibility</p:attrName>
                                        </p:attrNameLst>
                                      </p:cBhvr>
                                      <p:to>
                                        <p:strVal val="visible"/>
                                      </p:to>
                                    </p:set>
                                    <p:animEffect transition="in" filter="strips(downLeft)">
                                      <p:cBhvr>
                                        <p:cTn id="104" dur="500"/>
                                        <p:tgtEl>
                                          <p:spTgt spid="69686"/>
                                        </p:tgtEl>
                                      </p:cBhvr>
                                    </p:animEffect>
                                  </p:childTnLst>
                                </p:cTn>
                              </p:par>
                              <p:par>
                                <p:cTn id="105" presetID="18" presetClass="entr" presetSubtype="12" fill="hold" grpId="0" nodeType="withEffect">
                                  <p:stCondLst>
                                    <p:cond delay="200"/>
                                  </p:stCondLst>
                                  <p:childTnLst>
                                    <p:set>
                                      <p:cBhvr>
                                        <p:cTn id="106" dur="1" fill="hold">
                                          <p:stCondLst>
                                            <p:cond delay="0"/>
                                          </p:stCondLst>
                                        </p:cTn>
                                        <p:tgtEl>
                                          <p:spTgt spid="69690"/>
                                        </p:tgtEl>
                                        <p:attrNameLst>
                                          <p:attrName>style.visibility</p:attrName>
                                        </p:attrNameLst>
                                      </p:cBhvr>
                                      <p:to>
                                        <p:strVal val="visible"/>
                                      </p:to>
                                    </p:set>
                                    <p:animEffect transition="in" filter="strips(downLeft)">
                                      <p:cBhvr>
                                        <p:cTn id="107" dur="500"/>
                                        <p:tgtEl>
                                          <p:spTgt spid="69690"/>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4" fill="hold" nodeType="clickEffect">
                                  <p:stCondLst>
                                    <p:cond delay="0"/>
                                  </p:stCondLst>
                                  <p:childTnLst>
                                    <p:set>
                                      <p:cBhvr>
                                        <p:cTn id="111" dur="1" fill="hold">
                                          <p:stCondLst>
                                            <p:cond delay="0"/>
                                          </p:stCondLst>
                                        </p:cTn>
                                        <p:tgtEl>
                                          <p:spTgt spid="6"/>
                                        </p:tgtEl>
                                        <p:attrNameLst>
                                          <p:attrName>style.visibility</p:attrName>
                                        </p:attrNameLst>
                                      </p:cBhvr>
                                      <p:to>
                                        <p:strVal val="visible"/>
                                      </p:to>
                                    </p:set>
                                    <p:animEffect transition="in" filter="wipe(down)">
                                      <p:cBhvr>
                                        <p:cTn id="112" dur="500"/>
                                        <p:tgtEl>
                                          <p:spTgt spid="6"/>
                                        </p:tgtEl>
                                      </p:cBhvr>
                                    </p:animEffect>
                                  </p:childTnLst>
                                </p:cTn>
                              </p:par>
                            </p:childTnLst>
                          </p:cTn>
                        </p:par>
                        <p:par>
                          <p:cTn id="113" fill="hold">
                            <p:stCondLst>
                              <p:cond delay="500"/>
                            </p:stCondLst>
                            <p:childTnLst>
                              <p:par>
                                <p:cTn id="114" presetID="12" presetClass="entr" presetSubtype="4" fill="hold" nodeType="afterEffect">
                                  <p:stCondLst>
                                    <p:cond delay="0"/>
                                  </p:stCondLst>
                                  <p:childTnLst>
                                    <p:set>
                                      <p:cBhvr>
                                        <p:cTn id="115" dur="1" fill="hold">
                                          <p:stCondLst>
                                            <p:cond delay="0"/>
                                          </p:stCondLst>
                                        </p:cTn>
                                        <p:tgtEl>
                                          <p:spTgt spid="5"/>
                                        </p:tgtEl>
                                        <p:attrNameLst>
                                          <p:attrName>style.visibility</p:attrName>
                                        </p:attrNameLst>
                                      </p:cBhvr>
                                      <p:to>
                                        <p:strVal val="visible"/>
                                      </p:to>
                                    </p:set>
                                    <p:animEffect transition="in" filter="slide(fromBottom)">
                                      <p:cBhvr>
                                        <p:cTn id="116" dur="500"/>
                                        <p:tgtEl>
                                          <p:spTgt spid="5"/>
                                        </p:tgtEl>
                                      </p:cBhvr>
                                    </p:animEffect>
                                  </p:childTnLst>
                                </p:cTn>
                              </p:par>
                            </p:childTnLst>
                          </p:cTn>
                        </p:par>
                      </p:childTnLst>
                    </p:cTn>
                  </p:par>
                  <p:par>
                    <p:cTn id="117" fill="hold">
                      <p:stCondLst>
                        <p:cond delay="indefinite"/>
                      </p:stCondLst>
                      <p:childTnLst>
                        <p:par>
                          <p:cTn id="118" fill="hold">
                            <p:stCondLst>
                              <p:cond delay="0"/>
                            </p:stCondLst>
                            <p:childTnLst>
                              <p:par>
                                <p:cTn id="119" presetID="1" presetClass="exit" presetSubtype="0" fill="hold" nodeType="clickEffect">
                                  <p:stCondLst>
                                    <p:cond delay="0"/>
                                  </p:stCondLst>
                                  <p:childTnLst>
                                    <p:set>
                                      <p:cBhvr>
                                        <p:cTn id="120" dur="1" fill="hold">
                                          <p:stCondLst>
                                            <p:cond delay="0"/>
                                          </p:stCondLst>
                                        </p:cTn>
                                        <p:tgtEl>
                                          <p:spTgt spid="2"/>
                                        </p:tgtEl>
                                        <p:attrNameLst>
                                          <p:attrName>style.visibility</p:attrName>
                                        </p:attrNameLst>
                                      </p:cBhvr>
                                      <p:to>
                                        <p:strVal val="hidden"/>
                                      </p:to>
                                    </p:set>
                                  </p:childTnLst>
                                </p:cTn>
                              </p:par>
                              <p:par>
                                <p:cTn id="121" presetID="1" presetClass="exit" presetSubtype="0" fill="hold" nodeType="withEffect">
                                  <p:stCondLst>
                                    <p:cond delay="0"/>
                                  </p:stCondLst>
                                  <p:childTnLst>
                                    <p:set>
                                      <p:cBhvr>
                                        <p:cTn id="122" dur="1" fill="hold">
                                          <p:stCondLst>
                                            <p:cond delay="0"/>
                                          </p:stCondLst>
                                        </p:cTn>
                                        <p:tgtEl>
                                          <p:spTgt spid="6"/>
                                        </p:tgtEl>
                                        <p:attrNameLst>
                                          <p:attrName>style.visibility</p:attrName>
                                        </p:attrNameLst>
                                      </p:cBhvr>
                                      <p:to>
                                        <p:strVal val="hidden"/>
                                      </p:to>
                                    </p:set>
                                  </p:childTnLst>
                                </p:cTn>
                              </p:par>
                              <p:par>
                                <p:cTn id="123" presetID="1" presetClass="exit" presetSubtype="0" fill="hold" nodeType="withEffect">
                                  <p:stCondLst>
                                    <p:cond delay="0"/>
                                  </p:stCondLst>
                                  <p:childTnLst>
                                    <p:set>
                                      <p:cBhvr>
                                        <p:cTn id="124" dur="1" fill="hold">
                                          <p:stCondLst>
                                            <p:cond delay="0"/>
                                          </p:stCondLst>
                                        </p:cTn>
                                        <p:tgtEl>
                                          <p:spTgt spid="5"/>
                                        </p:tgtEl>
                                        <p:attrNameLst>
                                          <p:attrName>style.visibility</p:attrName>
                                        </p:attrNameLst>
                                      </p:cBhvr>
                                      <p:to>
                                        <p:strVal val="hidden"/>
                                      </p:to>
                                    </p:set>
                                  </p:childTnLst>
                                </p:cTn>
                              </p:par>
                            </p:childTnLst>
                          </p:cTn>
                        </p:par>
                        <p:par>
                          <p:cTn id="125" fill="hold">
                            <p:stCondLst>
                              <p:cond delay="0"/>
                            </p:stCondLst>
                            <p:childTnLst>
                              <p:par>
                                <p:cTn id="126" presetID="18" presetClass="entr" presetSubtype="3" fill="hold" grpId="0" nodeType="afterEffect">
                                  <p:stCondLst>
                                    <p:cond delay="0"/>
                                  </p:stCondLst>
                                  <p:childTnLst>
                                    <p:set>
                                      <p:cBhvr>
                                        <p:cTn id="127" dur="1" fill="hold">
                                          <p:stCondLst>
                                            <p:cond delay="0"/>
                                          </p:stCondLst>
                                        </p:cTn>
                                        <p:tgtEl>
                                          <p:spTgt spid="69687"/>
                                        </p:tgtEl>
                                        <p:attrNameLst>
                                          <p:attrName>style.visibility</p:attrName>
                                        </p:attrNameLst>
                                      </p:cBhvr>
                                      <p:to>
                                        <p:strVal val="visible"/>
                                      </p:to>
                                    </p:set>
                                    <p:animEffect transition="in" filter="strips(upRight)">
                                      <p:cBhvr>
                                        <p:cTn id="128" dur="500"/>
                                        <p:tgtEl>
                                          <p:spTgt spid="69687"/>
                                        </p:tgtEl>
                                      </p:cBhvr>
                                    </p:animEffect>
                                  </p:childTnLst>
                                </p:cTn>
                              </p:par>
                              <p:par>
                                <p:cTn id="129" presetID="18" presetClass="entr" presetSubtype="3" fill="hold" grpId="0" nodeType="withEffect">
                                  <p:stCondLst>
                                    <p:cond delay="0"/>
                                  </p:stCondLst>
                                  <p:childTnLst>
                                    <p:set>
                                      <p:cBhvr>
                                        <p:cTn id="130" dur="1" fill="hold">
                                          <p:stCondLst>
                                            <p:cond delay="0"/>
                                          </p:stCondLst>
                                        </p:cTn>
                                        <p:tgtEl>
                                          <p:spTgt spid="69688"/>
                                        </p:tgtEl>
                                        <p:attrNameLst>
                                          <p:attrName>style.visibility</p:attrName>
                                        </p:attrNameLst>
                                      </p:cBhvr>
                                      <p:to>
                                        <p:strVal val="visible"/>
                                      </p:to>
                                    </p:set>
                                    <p:animEffect transition="in" filter="strips(upRight)">
                                      <p:cBhvr>
                                        <p:cTn id="131" dur="500"/>
                                        <p:tgtEl>
                                          <p:spTgt spid="6968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9635" grpId="0" animBg="1"/>
      <p:bldP spid="69636" grpId="0" animBg="1"/>
      <p:bldP spid="69639" grpId="0"/>
      <p:bldP spid="69640" grpId="0"/>
      <p:bldP spid="69641" grpId="0" animBg="1"/>
      <p:bldP spid="69642" grpId="0" animBg="1"/>
      <p:bldP spid="69643" grpId="0" animBg="1"/>
      <p:bldP spid="69644" grpId="0" animBg="1"/>
      <p:bldP spid="69648" grpId="0" animBg="1"/>
      <p:bldP spid="69649" grpId="0" animBg="1"/>
      <p:bldP spid="69650" grpId="0" animBg="1"/>
      <p:bldP spid="69651" grpId="0" animBg="1"/>
      <p:bldP spid="69652" grpId="0" animBg="1"/>
      <p:bldP spid="69653" grpId="0" animBg="1"/>
      <p:bldP spid="69654" grpId="0" animBg="1"/>
      <p:bldP spid="69655" grpId="0" animBg="1"/>
      <p:bldP spid="69656" grpId="0" animBg="1"/>
      <p:bldP spid="69657" grpId="0" animBg="1"/>
      <p:bldP spid="69658" grpId="0" animBg="1"/>
      <p:bldP spid="69659" grpId="0" animBg="1"/>
      <p:bldP spid="69660" grpId="0" animBg="1"/>
      <p:bldP spid="69661" grpId="0" animBg="1"/>
      <p:bldP spid="69662" grpId="0" animBg="1"/>
      <p:bldP spid="69663" grpId="0" animBg="1"/>
      <p:bldP spid="69673" grpId="0" animBg="1"/>
      <p:bldP spid="69683" grpId="0" animBg="1"/>
      <p:bldP spid="69684" grpId="0" animBg="1"/>
      <p:bldP spid="69685" grpId="0" animBg="1"/>
      <p:bldP spid="69686" grpId="0" animBg="1"/>
      <p:bldP spid="69687" grpId="0" animBg="1"/>
      <p:bldP spid="69688" grpId="0"/>
      <p:bldP spid="69689" grpId="0" animBg="1"/>
      <p:bldP spid="69690" grpId="0" animBg="1"/>
      <p:bldP spid="6969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ChangeArrowheads="1"/>
          </p:cNvSpPr>
          <p:nvPr>
            <p:ph type="title"/>
          </p:nvPr>
        </p:nvSpPr>
        <p:spPr/>
        <p:txBody>
          <a:bodyPr/>
          <a:lstStyle/>
          <a:p>
            <a:pPr eaLnBrk="1" hangingPunct="1">
              <a:defRPr/>
            </a:pPr>
            <a:r>
              <a:rPr lang="en-US">
                <a:cs typeface="+mj-cs"/>
              </a:rPr>
              <a:t>BGP MITM Hijack Concept</a:t>
            </a:r>
          </a:p>
        </p:txBody>
      </p:sp>
      <p:sp>
        <p:nvSpPr>
          <p:cNvPr id="131075" name="Rectangle 3"/>
          <p:cNvSpPr>
            <a:spLocks noGrp="1" noChangeArrowheads="1"/>
          </p:cNvSpPr>
          <p:nvPr>
            <p:ph idx="1"/>
          </p:nvPr>
        </p:nvSpPr>
        <p:spPr/>
        <p:txBody>
          <a:bodyPr/>
          <a:lstStyle/>
          <a:p>
            <a:pPr marL="457200" indent="-457200" eaLnBrk="1" hangingPunct="1">
              <a:defRPr/>
            </a:pPr>
            <a:r>
              <a:rPr lang="en-US" sz="1800">
                <a:cs typeface="+mn-cs"/>
              </a:rPr>
              <a:t>We originate the route like we always did</a:t>
            </a:r>
          </a:p>
          <a:p>
            <a:pPr marL="742950" lvl="1" indent="-400050" eaLnBrk="1" hangingPunct="1">
              <a:defRPr/>
            </a:pPr>
            <a:r>
              <a:rPr lang="en-US" sz="1500"/>
              <a:t>Win through usual means (prefix length, shorter as-path w/ several origin points, etc)</a:t>
            </a:r>
          </a:p>
          <a:p>
            <a:pPr marL="1028700" lvl="2" indent="-342900" eaLnBrk="1" hangingPunct="1">
              <a:defRPr/>
            </a:pPr>
            <a:r>
              <a:rPr lang="ja-JP" altLang="en-US" sz="1500">
                <a:latin typeface="Arial"/>
              </a:rPr>
              <a:t>“</a:t>
            </a:r>
            <a:r>
              <a:rPr lang="en-US" sz="1500"/>
              <a:t>Win</a:t>
            </a:r>
            <a:r>
              <a:rPr lang="ja-JP" altLang="en-US" sz="1500">
                <a:latin typeface="Arial"/>
              </a:rPr>
              <a:t>”</a:t>
            </a:r>
            <a:r>
              <a:rPr lang="en-US" sz="1500"/>
              <a:t> is some definition of </a:t>
            </a:r>
            <a:r>
              <a:rPr lang="ja-JP" altLang="en-US" sz="1500">
                <a:latin typeface="Arial"/>
              </a:rPr>
              <a:t>“</a:t>
            </a:r>
            <a:r>
              <a:rPr lang="en-US" sz="1500"/>
              <a:t>most of the internet chooses your route</a:t>
            </a:r>
            <a:r>
              <a:rPr lang="ja-JP" altLang="en-US" sz="1500">
                <a:latin typeface="Arial"/>
              </a:rPr>
              <a:t>”</a:t>
            </a:r>
            <a:endParaRPr lang="en-US" sz="1500"/>
          </a:p>
          <a:p>
            <a:pPr marL="457200" indent="-457200" eaLnBrk="1" hangingPunct="1">
              <a:defRPr/>
            </a:pPr>
            <a:r>
              <a:rPr lang="en-US" sz="1800">
                <a:cs typeface="+mn-cs"/>
              </a:rPr>
              <a:t>We return the packets somehow</a:t>
            </a:r>
          </a:p>
          <a:p>
            <a:pPr marL="742950" lvl="1" indent="-400050" eaLnBrk="1" hangingPunct="1">
              <a:defRPr/>
            </a:pPr>
            <a:r>
              <a:rPr lang="en-US" sz="1500"/>
              <a:t>Coordinating delivery was non-trivial</a:t>
            </a:r>
          </a:p>
          <a:p>
            <a:pPr marL="742950" lvl="1" indent="-400050" eaLnBrk="1" hangingPunct="1">
              <a:defRPr/>
            </a:pPr>
            <a:r>
              <a:rPr lang="en-US" sz="1500"/>
              <a:t>Vpn/tunnel involve untenable coordination at target</a:t>
            </a:r>
          </a:p>
          <a:p>
            <a:pPr marL="457200" indent="-457200" eaLnBrk="1" hangingPunct="1">
              <a:defRPr/>
            </a:pPr>
            <a:r>
              <a:rPr lang="en-US" sz="1800">
                <a:cs typeface="+mn-cs"/>
              </a:rPr>
              <a:t>Then it clicked – use the Internet itself as reply path, but how?</a:t>
            </a:r>
          </a:p>
          <a:p>
            <a:pPr marL="457200" indent="-457200" eaLnBrk="1" hangingPunct="1">
              <a:defRPr/>
            </a:pPr>
            <a:endParaRPr lang="en-US" sz="1800">
              <a:cs typeface="+mn-cs"/>
            </a:endParaRPr>
          </a:p>
        </p:txBody>
      </p:sp>
      <p:sp>
        <p:nvSpPr>
          <p:cNvPr id="6" name="Slide Number Placeholder 5"/>
          <p:cNvSpPr>
            <a:spLocks noGrp="1"/>
          </p:cNvSpPr>
          <p:nvPr>
            <p:ph type="sldNum" sz="quarter" idx="12"/>
          </p:nvPr>
        </p:nvSpPr>
        <p:spPr/>
        <p:txBody>
          <a:bodyPr/>
          <a:lstStyle/>
          <a:p>
            <a:pPr>
              <a:defRPr/>
            </a:pPr>
            <a:fld id="{EB2DCA07-3057-614C-9032-87B878257F67}" type="slidenum">
              <a:rPr lang="en-US"/>
              <a:pPr>
                <a:defRPr/>
              </a:pPr>
              <a:t>20</a:t>
            </a:fld>
            <a:endParaRPr lang="en-US"/>
          </a:p>
        </p:txBody>
      </p:sp>
    </p:spTree>
    <p:extLst>
      <p:ext uri="{BB962C8B-B14F-4D97-AF65-F5344CB8AC3E}">
        <p14:creationId xmlns:p14="http://schemas.microsoft.com/office/powerpoint/2010/main" val="39660202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fade">
                                      <p:cBhvr>
                                        <p:cTn id="7" dur="1000"/>
                                        <p:tgtEl>
                                          <p:spTgt spid="1310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1075">
                                            <p:txEl>
                                              <p:pRg st="1" end="1"/>
                                            </p:txEl>
                                          </p:spTgt>
                                        </p:tgtEl>
                                        <p:attrNameLst>
                                          <p:attrName>style.visibility</p:attrName>
                                        </p:attrNameLst>
                                      </p:cBhvr>
                                      <p:to>
                                        <p:strVal val="visible"/>
                                      </p:to>
                                    </p:set>
                                    <p:animEffect transition="in" filter="fade">
                                      <p:cBhvr>
                                        <p:cTn id="12" dur="1000"/>
                                        <p:tgtEl>
                                          <p:spTgt spid="1310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1075">
                                            <p:txEl>
                                              <p:pRg st="2" end="2"/>
                                            </p:txEl>
                                          </p:spTgt>
                                        </p:tgtEl>
                                        <p:attrNameLst>
                                          <p:attrName>style.visibility</p:attrName>
                                        </p:attrNameLst>
                                      </p:cBhvr>
                                      <p:to>
                                        <p:strVal val="visible"/>
                                      </p:to>
                                    </p:set>
                                    <p:animEffect transition="in" filter="fade">
                                      <p:cBhvr>
                                        <p:cTn id="17" dur="1000"/>
                                        <p:tgtEl>
                                          <p:spTgt spid="13107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1075">
                                            <p:txEl>
                                              <p:pRg st="3" end="3"/>
                                            </p:txEl>
                                          </p:spTgt>
                                        </p:tgtEl>
                                        <p:attrNameLst>
                                          <p:attrName>style.visibility</p:attrName>
                                        </p:attrNameLst>
                                      </p:cBhvr>
                                      <p:to>
                                        <p:strVal val="visible"/>
                                      </p:to>
                                    </p:set>
                                    <p:animEffect transition="in" filter="fade">
                                      <p:cBhvr>
                                        <p:cTn id="22" dur="1000"/>
                                        <p:tgtEl>
                                          <p:spTgt spid="131075">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1075">
                                            <p:txEl>
                                              <p:pRg st="4" end="4"/>
                                            </p:txEl>
                                          </p:spTgt>
                                        </p:tgtEl>
                                        <p:attrNameLst>
                                          <p:attrName>style.visibility</p:attrName>
                                        </p:attrNameLst>
                                      </p:cBhvr>
                                      <p:to>
                                        <p:strVal val="visible"/>
                                      </p:to>
                                    </p:set>
                                    <p:animEffect transition="in" filter="fade">
                                      <p:cBhvr>
                                        <p:cTn id="27" dur="1000"/>
                                        <p:tgtEl>
                                          <p:spTgt spid="131075">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31075">
                                            <p:txEl>
                                              <p:pRg st="5" end="5"/>
                                            </p:txEl>
                                          </p:spTgt>
                                        </p:tgtEl>
                                        <p:attrNameLst>
                                          <p:attrName>style.visibility</p:attrName>
                                        </p:attrNameLst>
                                      </p:cBhvr>
                                      <p:to>
                                        <p:strVal val="visible"/>
                                      </p:to>
                                    </p:set>
                                    <p:animEffect transition="in" filter="fade">
                                      <p:cBhvr>
                                        <p:cTn id="32" dur="1000"/>
                                        <p:tgtEl>
                                          <p:spTgt spid="131075">
                                            <p:txEl>
                                              <p:pRg st="5" end="5"/>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nodeType="clickEffect">
                                  <p:stCondLst>
                                    <p:cond delay="0"/>
                                  </p:stCondLst>
                                  <p:childTnLst>
                                    <p:set>
                                      <p:cBhvr>
                                        <p:cTn id="36" dur="1" fill="hold">
                                          <p:stCondLst>
                                            <p:cond delay="0"/>
                                          </p:stCondLst>
                                        </p:cTn>
                                        <p:tgtEl>
                                          <p:spTgt spid="131075">
                                            <p:txEl>
                                              <p:pRg st="6" end="6"/>
                                            </p:txEl>
                                          </p:spTgt>
                                        </p:tgtEl>
                                        <p:attrNameLst>
                                          <p:attrName>style.visibility</p:attrName>
                                        </p:attrNameLst>
                                      </p:cBhvr>
                                      <p:to>
                                        <p:strVal val="visible"/>
                                      </p:to>
                                    </p:set>
                                    <p:animEffect transition="in" filter="fade">
                                      <p:cBhvr>
                                        <p:cTn id="37" dur="1000"/>
                                        <p:tgtEl>
                                          <p:spTgt spid="13107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p:cNvSpPr>
            <a:spLocks noGrp="1" noChangeArrowheads="1"/>
          </p:cNvSpPr>
          <p:nvPr>
            <p:ph type="title"/>
          </p:nvPr>
        </p:nvSpPr>
        <p:spPr/>
        <p:txBody>
          <a:bodyPr/>
          <a:lstStyle/>
          <a:p>
            <a:pPr eaLnBrk="1" hangingPunct="1">
              <a:defRPr/>
            </a:pPr>
            <a:r>
              <a:rPr lang="en-US">
                <a:cs typeface="+mj-cs"/>
              </a:rPr>
              <a:t>BGP MITM Setup</a:t>
            </a:r>
          </a:p>
        </p:txBody>
      </p:sp>
      <p:sp>
        <p:nvSpPr>
          <p:cNvPr id="133123" name="Rectangle 3"/>
          <p:cNvSpPr>
            <a:spLocks noGrp="1" noChangeArrowheads="1"/>
          </p:cNvSpPr>
          <p:nvPr>
            <p:ph idx="1"/>
          </p:nvPr>
        </p:nvSpPr>
        <p:spPr/>
        <p:txBody>
          <a:bodyPr/>
          <a:lstStyle/>
          <a:p>
            <a:pPr marL="457200" indent="-457200" eaLnBrk="1" hangingPunct="1">
              <a:buFontTx/>
              <a:buAutoNum type="arabicPeriod"/>
              <a:defRPr/>
            </a:pPr>
            <a:r>
              <a:rPr lang="en-US">
                <a:cs typeface="+mn-cs"/>
              </a:rPr>
              <a:t>Traceroute &amp; plan reply path to target</a:t>
            </a:r>
          </a:p>
          <a:p>
            <a:pPr marL="457200" indent="-457200" eaLnBrk="1" hangingPunct="1">
              <a:buFontTx/>
              <a:buAutoNum type="arabicPeriod"/>
              <a:defRPr/>
            </a:pPr>
            <a:r>
              <a:rPr lang="en-US">
                <a:cs typeface="+mn-cs"/>
              </a:rPr>
              <a:t>Note the ASN</a:t>
            </a:r>
            <a:r>
              <a:rPr lang="ja-JP" altLang="en-US">
                <a:latin typeface="Arial"/>
                <a:cs typeface="+mn-cs"/>
              </a:rPr>
              <a:t>’</a:t>
            </a:r>
            <a:r>
              <a:rPr lang="en-US">
                <a:cs typeface="+mn-cs"/>
              </a:rPr>
              <a:t>s seen towards target from traceroute &amp; bgp table on your router</a:t>
            </a:r>
          </a:p>
          <a:p>
            <a:pPr marL="457200" indent="-457200" eaLnBrk="1" hangingPunct="1">
              <a:buFontTx/>
              <a:buAutoNum type="arabicPeriod"/>
              <a:defRPr/>
            </a:pPr>
            <a:r>
              <a:rPr lang="en-US">
                <a:cs typeface="+mn-cs"/>
              </a:rPr>
              <a:t>Apply as-path prepends naming each of the ASN</a:t>
            </a:r>
            <a:r>
              <a:rPr lang="ja-JP" altLang="en-US">
                <a:latin typeface="Arial"/>
                <a:cs typeface="+mn-cs"/>
              </a:rPr>
              <a:t>’</a:t>
            </a:r>
            <a:r>
              <a:rPr lang="en-US">
                <a:cs typeface="+mn-cs"/>
              </a:rPr>
              <a:t>s intended for reply path</a:t>
            </a:r>
          </a:p>
          <a:p>
            <a:pPr marL="457200" indent="-457200" eaLnBrk="1" hangingPunct="1">
              <a:buFontTx/>
              <a:buAutoNum type="arabicPeriod"/>
              <a:defRPr/>
            </a:pPr>
            <a:r>
              <a:rPr lang="en-US">
                <a:cs typeface="+mn-cs"/>
              </a:rPr>
              <a:t>Nail up static routes towards the next-hop of the first AS in reply path</a:t>
            </a:r>
          </a:p>
          <a:p>
            <a:pPr marL="457200" indent="-457200" eaLnBrk="1" hangingPunct="1">
              <a:buFontTx/>
              <a:buAutoNum type="arabicPeriod"/>
              <a:defRPr/>
            </a:pPr>
            <a:r>
              <a:rPr lang="en-US">
                <a:cs typeface="+mn-cs"/>
              </a:rPr>
              <a:t>Done</a:t>
            </a:r>
          </a:p>
        </p:txBody>
      </p:sp>
      <p:sp>
        <p:nvSpPr>
          <p:cNvPr id="6" name="Slide Number Placeholder 5"/>
          <p:cNvSpPr>
            <a:spLocks noGrp="1"/>
          </p:cNvSpPr>
          <p:nvPr>
            <p:ph type="sldNum" sz="quarter" idx="12"/>
          </p:nvPr>
        </p:nvSpPr>
        <p:spPr/>
        <p:txBody>
          <a:bodyPr/>
          <a:lstStyle/>
          <a:p>
            <a:pPr>
              <a:defRPr/>
            </a:pPr>
            <a:fld id="{E7269B5B-6FB3-E84F-98BC-B3612742F3CA}" type="slidenum">
              <a:rPr lang="en-US"/>
              <a:pPr>
                <a:defRPr/>
              </a:pPr>
              <a:t>21</a:t>
            </a:fld>
            <a:endParaRPr lang="en-US"/>
          </a:p>
        </p:txBody>
      </p:sp>
    </p:spTree>
    <p:extLst>
      <p:ext uri="{BB962C8B-B14F-4D97-AF65-F5344CB8AC3E}">
        <p14:creationId xmlns:p14="http://schemas.microsoft.com/office/powerpoint/2010/main" val="405628790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33123">
                                            <p:txEl>
                                              <p:pRg st="0" end="0"/>
                                            </p:txEl>
                                          </p:spTgt>
                                        </p:tgtEl>
                                        <p:attrNameLst>
                                          <p:attrName>style.visibility</p:attrName>
                                        </p:attrNameLst>
                                      </p:cBhvr>
                                      <p:to>
                                        <p:strVal val="visible"/>
                                      </p:to>
                                    </p:set>
                                    <p:animEffect transition="in" filter="fade">
                                      <p:cBhvr>
                                        <p:cTn id="7" dur="1000"/>
                                        <p:tgtEl>
                                          <p:spTgt spid="13312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3123">
                                            <p:txEl>
                                              <p:pRg st="1" end="1"/>
                                            </p:txEl>
                                          </p:spTgt>
                                        </p:tgtEl>
                                        <p:attrNameLst>
                                          <p:attrName>style.visibility</p:attrName>
                                        </p:attrNameLst>
                                      </p:cBhvr>
                                      <p:to>
                                        <p:strVal val="visible"/>
                                      </p:to>
                                    </p:set>
                                    <p:animEffect transition="in" filter="fade">
                                      <p:cBhvr>
                                        <p:cTn id="12" dur="1000"/>
                                        <p:tgtEl>
                                          <p:spTgt spid="133123">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33123">
                                            <p:txEl>
                                              <p:pRg st="2" end="2"/>
                                            </p:txEl>
                                          </p:spTgt>
                                        </p:tgtEl>
                                        <p:attrNameLst>
                                          <p:attrName>style.visibility</p:attrName>
                                        </p:attrNameLst>
                                      </p:cBhvr>
                                      <p:to>
                                        <p:strVal val="visible"/>
                                      </p:to>
                                    </p:set>
                                    <p:animEffect transition="in" filter="fade">
                                      <p:cBhvr>
                                        <p:cTn id="17" dur="1000"/>
                                        <p:tgtEl>
                                          <p:spTgt spid="133123">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3123">
                                            <p:txEl>
                                              <p:pRg st="3" end="3"/>
                                            </p:txEl>
                                          </p:spTgt>
                                        </p:tgtEl>
                                        <p:attrNameLst>
                                          <p:attrName>style.visibility</p:attrName>
                                        </p:attrNameLst>
                                      </p:cBhvr>
                                      <p:to>
                                        <p:strVal val="visible"/>
                                      </p:to>
                                    </p:set>
                                    <p:animEffect transition="in" filter="fade">
                                      <p:cBhvr>
                                        <p:cTn id="22" dur="1000"/>
                                        <p:tgtEl>
                                          <p:spTgt spid="133123">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3123">
                                            <p:txEl>
                                              <p:pRg st="4" end="4"/>
                                            </p:txEl>
                                          </p:spTgt>
                                        </p:tgtEl>
                                        <p:attrNameLst>
                                          <p:attrName>style.visibility</p:attrName>
                                        </p:attrNameLst>
                                      </p:cBhvr>
                                      <p:to>
                                        <p:strVal val="visible"/>
                                      </p:to>
                                    </p:set>
                                    <p:animEffect transition="in" filter="fade">
                                      <p:cBhvr>
                                        <p:cTn id="27" dur="1000"/>
                                        <p:tgtEl>
                                          <p:spTgt spid="13312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2" name="Rectangle 4"/>
          <p:cNvSpPr>
            <a:spLocks noGrp="1" noChangeArrowheads="1"/>
          </p:cNvSpPr>
          <p:nvPr>
            <p:ph type="title"/>
          </p:nvPr>
        </p:nvSpPr>
        <p:spPr>
          <a:xfrm>
            <a:off x="1485900" y="34528"/>
            <a:ext cx="6172200" cy="536972"/>
          </a:xfrm>
        </p:spPr>
        <p:txBody>
          <a:bodyPr/>
          <a:lstStyle/>
          <a:p>
            <a:pPr eaLnBrk="1" hangingPunct="1">
              <a:defRPr/>
            </a:pPr>
            <a:r>
              <a:rPr lang="en-US" sz="2700">
                <a:cs typeface="+mj-cs"/>
              </a:rPr>
              <a:t>BGP MITM – First Observe</a:t>
            </a:r>
          </a:p>
        </p:txBody>
      </p:sp>
      <p:sp>
        <p:nvSpPr>
          <p:cNvPr id="45" name="Slide Number Placeholder 5"/>
          <p:cNvSpPr>
            <a:spLocks noGrp="1"/>
          </p:cNvSpPr>
          <p:nvPr>
            <p:ph type="sldNum" sz="quarter" idx="12"/>
          </p:nvPr>
        </p:nvSpPr>
        <p:spPr/>
        <p:txBody>
          <a:bodyPr/>
          <a:lstStyle/>
          <a:p>
            <a:pPr>
              <a:defRPr/>
            </a:pPr>
            <a:fld id="{583B5411-C6A8-0D4B-97DB-2F90ED625191}" type="slidenum">
              <a:rPr lang="en-US"/>
              <a:pPr>
                <a:defRPr/>
              </a:pPr>
              <a:t>22</a:t>
            </a:fld>
            <a:endParaRPr lang="en-US"/>
          </a:p>
        </p:txBody>
      </p:sp>
      <p:sp>
        <p:nvSpPr>
          <p:cNvPr id="135170" name="Line 2"/>
          <p:cNvSpPr>
            <a:spLocks noChangeShapeType="1"/>
          </p:cNvSpPr>
          <p:nvPr/>
        </p:nvSpPr>
        <p:spPr bwMode="auto">
          <a:xfrm>
            <a:off x="2514600" y="2971800"/>
            <a:ext cx="1028700" cy="5143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71" name="Line 3"/>
          <p:cNvSpPr>
            <a:spLocks noChangeShapeType="1"/>
          </p:cNvSpPr>
          <p:nvPr/>
        </p:nvSpPr>
        <p:spPr bwMode="auto">
          <a:xfrm flipV="1">
            <a:off x="5029200" y="2971800"/>
            <a:ext cx="971550" cy="12573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73" name="Freeform 5"/>
          <p:cNvSpPr>
            <a:spLocks/>
          </p:cNvSpPr>
          <p:nvPr/>
        </p:nvSpPr>
        <p:spPr bwMode="auto">
          <a:xfrm>
            <a:off x="2971800" y="3757612"/>
            <a:ext cx="750094" cy="642938"/>
          </a:xfrm>
          <a:custGeom>
            <a:avLst/>
            <a:gdLst>
              <a:gd name="T0" fmla="*/ 0 w 630"/>
              <a:gd name="T1" fmla="*/ 540 h 540"/>
              <a:gd name="T2" fmla="*/ 630 w 630"/>
              <a:gd name="T3" fmla="*/ 0 h 540"/>
            </a:gdLst>
            <a:ahLst/>
            <a:cxnLst>
              <a:cxn ang="0">
                <a:pos x="T0" y="T1"/>
              </a:cxn>
              <a:cxn ang="0">
                <a:pos x="T2" y="T3"/>
              </a:cxn>
            </a:cxnLst>
            <a:rect l="0" t="0" r="r" b="b"/>
            <a:pathLst>
              <a:path w="630" h="540">
                <a:moveTo>
                  <a:pt x="0" y="540"/>
                </a:moveTo>
                <a:lnTo>
                  <a:pt x="630" y="0"/>
                </a:lnTo>
              </a:path>
            </a:pathLst>
          </a:custGeom>
          <a:noFill/>
          <a:ln w="38100">
            <a:solidFill>
              <a:srgbClr val="80808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74" name="Line 6"/>
          <p:cNvSpPr>
            <a:spLocks noChangeShapeType="1"/>
          </p:cNvSpPr>
          <p:nvPr/>
        </p:nvSpPr>
        <p:spPr bwMode="auto">
          <a:xfrm flipH="1" flipV="1">
            <a:off x="2057400" y="3143250"/>
            <a:ext cx="171450" cy="13144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75" name="Line 7"/>
          <p:cNvSpPr>
            <a:spLocks noChangeShapeType="1"/>
          </p:cNvSpPr>
          <p:nvPr/>
        </p:nvSpPr>
        <p:spPr bwMode="auto">
          <a:xfrm flipV="1">
            <a:off x="2114550" y="2000250"/>
            <a:ext cx="1085850" cy="8001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76" name="Line 8"/>
          <p:cNvSpPr>
            <a:spLocks noChangeShapeType="1"/>
          </p:cNvSpPr>
          <p:nvPr/>
        </p:nvSpPr>
        <p:spPr bwMode="auto">
          <a:xfrm flipV="1">
            <a:off x="4114800" y="2457450"/>
            <a:ext cx="628650" cy="10287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77" name="Line 9"/>
          <p:cNvSpPr>
            <a:spLocks noChangeShapeType="1"/>
          </p:cNvSpPr>
          <p:nvPr/>
        </p:nvSpPr>
        <p:spPr bwMode="auto">
          <a:xfrm flipV="1">
            <a:off x="5086350" y="1771650"/>
            <a:ext cx="1485900" cy="6286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78" name="Line 10"/>
          <p:cNvSpPr>
            <a:spLocks noChangeShapeType="1"/>
          </p:cNvSpPr>
          <p:nvPr/>
        </p:nvSpPr>
        <p:spPr bwMode="auto">
          <a:xfrm flipH="1" flipV="1">
            <a:off x="4229100" y="3771900"/>
            <a:ext cx="571500" cy="5715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79" name="Line 11"/>
          <p:cNvSpPr>
            <a:spLocks noChangeShapeType="1"/>
          </p:cNvSpPr>
          <p:nvPr/>
        </p:nvSpPr>
        <p:spPr bwMode="auto">
          <a:xfrm>
            <a:off x="5086350" y="2457450"/>
            <a:ext cx="1143000" cy="4000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80" name="Line 12"/>
          <p:cNvSpPr>
            <a:spLocks noChangeShapeType="1"/>
          </p:cNvSpPr>
          <p:nvPr/>
        </p:nvSpPr>
        <p:spPr bwMode="auto">
          <a:xfrm flipV="1">
            <a:off x="3829050" y="1600200"/>
            <a:ext cx="2457450" cy="4572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81" name="Line 13"/>
          <p:cNvSpPr>
            <a:spLocks noChangeShapeType="1"/>
          </p:cNvSpPr>
          <p:nvPr/>
        </p:nvSpPr>
        <p:spPr bwMode="auto">
          <a:xfrm flipV="1">
            <a:off x="6572250" y="1943100"/>
            <a:ext cx="228600" cy="6858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82" name="Oval 14"/>
          <p:cNvSpPr>
            <a:spLocks noChangeArrowheads="1"/>
          </p:cNvSpPr>
          <p:nvPr/>
        </p:nvSpPr>
        <p:spPr bwMode="auto">
          <a:xfrm>
            <a:off x="5829300" y="1028700"/>
            <a:ext cx="2000250" cy="10287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Random User ASN 100</a:t>
            </a:r>
          </a:p>
        </p:txBody>
      </p:sp>
      <p:sp>
        <p:nvSpPr>
          <p:cNvPr id="135183" name="Oval 15"/>
          <p:cNvSpPr>
            <a:spLocks noChangeArrowheads="1"/>
          </p:cNvSpPr>
          <p:nvPr/>
        </p:nvSpPr>
        <p:spPr bwMode="auto">
          <a:xfrm>
            <a:off x="1314450" y="4057650"/>
            <a:ext cx="2000250" cy="10287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Target ASN 200</a:t>
            </a:r>
          </a:p>
        </p:txBody>
      </p:sp>
      <p:sp>
        <p:nvSpPr>
          <p:cNvPr id="135184" name="Oval 16"/>
          <p:cNvSpPr>
            <a:spLocks noChangeArrowheads="1"/>
          </p:cNvSpPr>
          <p:nvPr/>
        </p:nvSpPr>
        <p:spPr bwMode="auto">
          <a:xfrm>
            <a:off x="1428750" y="262890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AS20</a:t>
            </a:r>
          </a:p>
        </p:txBody>
      </p:sp>
      <p:sp>
        <p:nvSpPr>
          <p:cNvPr id="135185" name="Oval 17"/>
          <p:cNvSpPr>
            <a:spLocks noChangeArrowheads="1"/>
          </p:cNvSpPr>
          <p:nvPr/>
        </p:nvSpPr>
        <p:spPr bwMode="auto">
          <a:xfrm>
            <a:off x="2628900" y="171450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AS10</a:t>
            </a:r>
          </a:p>
        </p:txBody>
      </p:sp>
      <p:sp>
        <p:nvSpPr>
          <p:cNvPr id="135186" name="Oval 18"/>
          <p:cNvSpPr>
            <a:spLocks noChangeArrowheads="1"/>
          </p:cNvSpPr>
          <p:nvPr/>
        </p:nvSpPr>
        <p:spPr bwMode="auto">
          <a:xfrm>
            <a:off x="3314700" y="325755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AS30</a:t>
            </a:r>
          </a:p>
        </p:txBody>
      </p:sp>
      <p:sp>
        <p:nvSpPr>
          <p:cNvPr id="135187" name="Oval 19"/>
          <p:cNvSpPr>
            <a:spLocks noChangeArrowheads="1"/>
          </p:cNvSpPr>
          <p:nvPr/>
        </p:nvSpPr>
        <p:spPr bwMode="auto">
          <a:xfrm>
            <a:off x="5543550" y="245745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AS60</a:t>
            </a:r>
          </a:p>
        </p:txBody>
      </p:sp>
      <p:sp>
        <p:nvSpPr>
          <p:cNvPr id="135188" name="Oval 20"/>
          <p:cNvSpPr>
            <a:spLocks noChangeArrowheads="1"/>
          </p:cNvSpPr>
          <p:nvPr/>
        </p:nvSpPr>
        <p:spPr bwMode="auto">
          <a:xfrm>
            <a:off x="4057650" y="217170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AS40</a:t>
            </a:r>
          </a:p>
        </p:txBody>
      </p:sp>
      <p:sp>
        <p:nvSpPr>
          <p:cNvPr id="135189" name="Oval 21"/>
          <p:cNvSpPr>
            <a:spLocks noChangeArrowheads="1"/>
          </p:cNvSpPr>
          <p:nvPr/>
        </p:nvSpPr>
        <p:spPr bwMode="auto">
          <a:xfrm>
            <a:off x="4286250" y="411480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AS50</a:t>
            </a:r>
          </a:p>
        </p:txBody>
      </p:sp>
      <p:sp>
        <p:nvSpPr>
          <p:cNvPr id="135190" name="Text Box 22"/>
          <p:cNvSpPr txBox="1">
            <a:spLocks noChangeArrowheads="1"/>
          </p:cNvSpPr>
          <p:nvPr/>
        </p:nvSpPr>
        <p:spPr bwMode="auto">
          <a:xfrm>
            <a:off x="1200150" y="592932"/>
            <a:ext cx="2228850" cy="92333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350"/>
              <a:t>ASN 200 originates 10.10.220.0/22, sends announcements to AS20 and AS30</a:t>
            </a:r>
          </a:p>
        </p:txBody>
      </p:sp>
      <p:sp>
        <p:nvSpPr>
          <p:cNvPr id="135191" name="Line 23"/>
          <p:cNvSpPr>
            <a:spLocks noChangeShapeType="1"/>
          </p:cNvSpPr>
          <p:nvPr/>
        </p:nvSpPr>
        <p:spPr bwMode="auto">
          <a:xfrm flipH="1" flipV="1">
            <a:off x="2343150" y="3143250"/>
            <a:ext cx="114300" cy="1085850"/>
          </a:xfrm>
          <a:prstGeom prst="line">
            <a:avLst/>
          </a:prstGeom>
          <a:noFill/>
          <a:ln w="76200">
            <a:solidFill>
              <a:srgbClr val="FF4B4B"/>
            </a:solidFill>
            <a:round/>
            <a:headEn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92" name="Line 24"/>
          <p:cNvSpPr>
            <a:spLocks noChangeShapeType="1"/>
          </p:cNvSpPr>
          <p:nvPr/>
        </p:nvSpPr>
        <p:spPr bwMode="auto">
          <a:xfrm flipV="1">
            <a:off x="2571750" y="3657600"/>
            <a:ext cx="914400" cy="628650"/>
          </a:xfrm>
          <a:prstGeom prst="line">
            <a:avLst/>
          </a:prstGeom>
          <a:noFill/>
          <a:ln w="76200">
            <a:solidFill>
              <a:srgbClr val="FF4B4B"/>
            </a:solidFill>
            <a:round/>
            <a:headEn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93" name="Line 25"/>
          <p:cNvSpPr>
            <a:spLocks noChangeShapeType="1"/>
          </p:cNvSpPr>
          <p:nvPr/>
        </p:nvSpPr>
        <p:spPr bwMode="auto">
          <a:xfrm flipV="1">
            <a:off x="2400300" y="2286000"/>
            <a:ext cx="685800" cy="514350"/>
          </a:xfrm>
          <a:prstGeom prst="line">
            <a:avLst/>
          </a:prstGeom>
          <a:noFill/>
          <a:ln w="76200">
            <a:solidFill>
              <a:srgbClr val="FF4B4B"/>
            </a:solidFill>
            <a:round/>
            <a:headEn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94" name="Line 26"/>
          <p:cNvSpPr>
            <a:spLocks noChangeShapeType="1"/>
          </p:cNvSpPr>
          <p:nvPr/>
        </p:nvSpPr>
        <p:spPr bwMode="auto">
          <a:xfrm flipV="1">
            <a:off x="4400550" y="2743200"/>
            <a:ext cx="457200" cy="742950"/>
          </a:xfrm>
          <a:prstGeom prst="line">
            <a:avLst/>
          </a:prstGeom>
          <a:noFill/>
          <a:ln w="76200">
            <a:solidFill>
              <a:srgbClr val="FF4B4B"/>
            </a:solidFill>
            <a:round/>
            <a:headEn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95" name="Line 27"/>
          <p:cNvSpPr>
            <a:spLocks noChangeShapeType="1"/>
          </p:cNvSpPr>
          <p:nvPr/>
        </p:nvSpPr>
        <p:spPr bwMode="auto">
          <a:xfrm flipV="1">
            <a:off x="5314950" y="3028950"/>
            <a:ext cx="914400" cy="1257300"/>
          </a:xfrm>
          <a:prstGeom prst="line">
            <a:avLst/>
          </a:prstGeom>
          <a:noFill/>
          <a:ln w="76200">
            <a:solidFill>
              <a:srgbClr val="FF4B4B"/>
            </a:solidFill>
            <a:round/>
            <a:headEn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96" name="Line 28"/>
          <p:cNvSpPr>
            <a:spLocks noChangeShapeType="1"/>
          </p:cNvSpPr>
          <p:nvPr/>
        </p:nvSpPr>
        <p:spPr bwMode="auto">
          <a:xfrm flipV="1">
            <a:off x="4857750" y="1714500"/>
            <a:ext cx="1428750" cy="571500"/>
          </a:xfrm>
          <a:prstGeom prst="line">
            <a:avLst/>
          </a:prstGeom>
          <a:noFill/>
          <a:ln w="76200">
            <a:solidFill>
              <a:srgbClr val="FF4B4B"/>
            </a:solidFill>
            <a:round/>
            <a:headEn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97" name="Line 29"/>
          <p:cNvSpPr>
            <a:spLocks noChangeShapeType="1"/>
          </p:cNvSpPr>
          <p:nvPr/>
        </p:nvSpPr>
        <p:spPr bwMode="auto">
          <a:xfrm>
            <a:off x="4457700" y="3657600"/>
            <a:ext cx="571500" cy="571500"/>
          </a:xfrm>
          <a:prstGeom prst="line">
            <a:avLst/>
          </a:prstGeom>
          <a:noFill/>
          <a:ln w="76200">
            <a:solidFill>
              <a:srgbClr val="FF4B4B"/>
            </a:solidFill>
            <a:round/>
            <a:headEn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98" name="Line 30"/>
          <p:cNvSpPr>
            <a:spLocks noChangeShapeType="1"/>
          </p:cNvSpPr>
          <p:nvPr/>
        </p:nvSpPr>
        <p:spPr bwMode="auto">
          <a:xfrm flipV="1">
            <a:off x="6400800" y="1885950"/>
            <a:ext cx="228600" cy="685800"/>
          </a:xfrm>
          <a:prstGeom prst="line">
            <a:avLst/>
          </a:prstGeom>
          <a:noFill/>
          <a:ln w="76200">
            <a:solidFill>
              <a:srgbClr val="FF4B4B"/>
            </a:solidFill>
            <a:round/>
            <a:headEn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199" name="Line 31"/>
          <p:cNvSpPr>
            <a:spLocks noChangeShapeType="1"/>
          </p:cNvSpPr>
          <p:nvPr/>
        </p:nvSpPr>
        <p:spPr bwMode="auto">
          <a:xfrm>
            <a:off x="5143500" y="2571750"/>
            <a:ext cx="628650" cy="228600"/>
          </a:xfrm>
          <a:prstGeom prst="line">
            <a:avLst/>
          </a:prstGeom>
          <a:noFill/>
          <a:ln w="76200">
            <a:solidFill>
              <a:srgbClr val="FF4B4B"/>
            </a:solidFill>
            <a:round/>
            <a:headEnd type="stealth" w="med" len="me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200" name="Line 32"/>
          <p:cNvSpPr>
            <a:spLocks noChangeShapeType="1"/>
          </p:cNvSpPr>
          <p:nvPr/>
        </p:nvSpPr>
        <p:spPr bwMode="auto">
          <a:xfrm flipV="1">
            <a:off x="3714750" y="1485900"/>
            <a:ext cx="2286000" cy="400050"/>
          </a:xfrm>
          <a:prstGeom prst="line">
            <a:avLst/>
          </a:prstGeom>
          <a:noFill/>
          <a:ln w="76200">
            <a:solidFill>
              <a:srgbClr val="FF4B4B"/>
            </a:solidFill>
            <a:round/>
            <a:headEn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201" name="Line 33"/>
          <p:cNvSpPr>
            <a:spLocks noChangeShapeType="1"/>
          </p:cNvSpPr>
          <p:nvPr/>
        </p:nvSpPr>
        <p:spPr bwMode="auto">
          <a:xfrm>
            <a:off x="2457450" y="3086100"/>
            <a:ext cx="971550" cy="514350"/>
          </a:xfrm>
          <a:prstGeom prst="line">
            <a:avLst/>
          </a:prstGeom>
          <a:noFill/>
          <a:ln w="76200">
            <a:solidFill>
              <a:srgbClr val="FF4B4B"/>
            </a:solidFill>
            <a:round/>
            <a:headEnd type="stealth" w="med" len="me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202" name="Text Box 34"/>
          <p:cNvSpPr txBox="1">
            <a:spLocks noChangeArrowheads="1"/>
          </p:cNvSpPr>
          <p:nvPr/>
        </p:nvSpPr>
        <p:spPr bwMode="auto">
          <a:xfrm>
            <a:off x="1543050" y="857251"/>
            <a:ext cx="2228850" cy="5078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350"/>
              <a:t>Internet is converged towards valid route</a:t>
            </a:r>
          </a:p>
        </p:txBody>
      </p:sp>
      <p:sp>
        <p:nvSpPr>
          <p:cNvPr id="135203" name="Text Box 35"/>
          <p:cNvSpPr txBox="1">
            <a:spLocks noChangeArrowheads="1"/>
          </p:cNvSpPr>
          <p:nvPr/>
        </p:nvSpPr>
        <p:spPr bwMode="auto">
          <a:xfrm>
            <a:off x="1314450" y="571500"/>
            <a:ext cx="2228850" cy="92333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350"/>
              <a:t>View of Forwarding Information Base (FIB) for 10.10.220.0/22 after converging</a:t>
            </a:r>
          </a:p>
        </p:txBody>
      </p:sp>
      <p:sp>
        <p:nvSpPr>
          <p:cNvPr id="135204" name="Line 36"/>
          <p:cNvSpPr>
            <a:spLocks noChangeShapeType="1"/>
          </p:cNvSpPr>
          <p:nvPr/>
        </p:nvSpPr>
        <p:spPr bwMode="auto">
          <a:xfrm>
            <a:off x="1943100" y="3086100"/>
            <a:ext cx="171450" cy="1257300"/>
          </a:xfrm>
          <a:prstGeom prst="line">
            <a:avLst/>
          </a:prstGeom>
          <a:noFill/>
          <a:ln w="76200">
            <a:solidFill>
              <a:srgbClr val="3366FF"/>
            </a:solidFill>
            <a:prstDash val="sysDot"/>
            <a:round/>
            <a:headEn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205" name="Freeform 37"/>
          <p:cNvSpPr>
            <a:spLocks/>
          </p:cNvSpPr>
          <p:nvPr/>
        </p:nvSpPr>
        <p:spPr bwMode="auto">
          <a:xfrm>
            <a:off x="1750219" y="2057401"/>
            <a:ext cx="1193006" cy="2278856"/>
          </a:xfrm>
          <a:custGeom>
            <a:avLst/>
            <a:gdLst>
              <a:gd name="T0" fmla="*/ 1002 w 1002"/>
              <a:gd name="T1" fmla="*/ 0 h 1914"/>
              <a:gd name="T2" fmla="*/ 0 w 1002"/>
              <a:gd name="T3" fmla="*/ 690 h 1914"/>
              <a:gd name="T4" fmla="*/ 174 w 1002"/>
              <a:gd name="T5" fmla="*/ 1914 h 1914"/>
            </a:gdLst>
            <a:ahLst/>
            <a:cxnLst>
              <a:cxn ang="0">
                <a:pos x="T0" y="T1"/>
              </a:cxn>
              <a:cxn ang="0">
                <a:pos x="T2" y="T3"/>
              </a:cxn>
              <a:cxn ang="0">
                <a:pos x="T4" y="T5"/>
              </a:cxn>
            </a:cxnLst>
            <a:rect l="0" t="0" r="r" b="b"/>
            <a:pathLst>
              <a:path w="1002" h="1914">
                <a:moveTo>
                  <a:pt x="1002" y="0"/>
                </a:moveTo>
                <a:lnTo>
                  <a:pt x="0" y="690"/>
                </a:lnTo>
                <a:lnTo>
                  <a:pt x="174" y="1914"/>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206" name="Freeform 38"/>
          <p:cNvSpPr>
            <a:spLocks/>
          </p:cNvSpPr>
          <p:nvPr/>
        </p:nvSpPr>
        <p:spPr bwMode="auto">
          <a:xfrm>
            <a:off x="1607344" y="1264444"/>
            <a:ext cx="4557713" cy="3128963"/>
          </a:xfrm>
          <a:custGeom>
            <a:avLst/>
            <a:gdLst>
              <a:gd name="T0" fmla="*/ 3828 w 3828"/>
              <a:gd name="T1" fmla="*/ 0 h 2628"/>
              <a:gd name="T2" fmla="*/ 1248 w 3828"/>
              <a:gd name="T3" fmla="*/ 456 h 2628"/>
              <a:gd name="T4" fmla="*/ 0 w 3828"/>
              <a:gd name="T5" fmla="*/ 1350 h 2628"/>
              <a:gd name="T6" fmla="*/ 186 w 3828"/>
              <a:gd name="T7" fmla="*/ 2628 h 2628"/>
            </a:gdLst>
            <a:ahLst/>
            <a:cxnLst>
              <a:cxn ang="0">
                <a:pos x="T0" y="T1"/>
              </a:cxn>
              <a:cxn ang="0">
                <a:pos x="T2" y="T3"/>
              </a:cxn>
              <a:cxn ang="0">
                <a:pos x="T4" y="T5"/>
              </a:cxn>
              <a:cxn ang="0">
                <a:pos x="T6" y="T7"/>
              </a:cxn>
            </a:cxnLst>
            <a:rect l="0" t="0" r="r" b="b"/>
            <a:pathLst>
              <a:path w="3828" h="2628">
                <a:moveTo>
                  <a:pt x="3828" y="0"/>
                </a:moveTo>
                <a:lnTo>
                  <a:pt x="1248" y="456"/>
                </a:lnTo>
                <a:lnTo>
                  <a:pt x="0" y="1350"/>
                </a:lnTo>
                <a:lnTo>
                  <a:pt x="186" y="2628"/>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207" name="Freeform 39"/>
          <p:cNvSpPr>
            <a:spLocks/>
          </p:cNvSpPr>
          <p:nvPr/>
        </p:nvSpPr>
        <p:spPr bwMode="auto">
          <a:xfrm>
            <a:off x="2921794" y="2664619"/>
            <a:ext cx="1450181" cy="1635919"/>
          </a:xfrm>
          <a:custGeom>
            <a:avLst/>
            <a:gdLst>
              <a:gd name="T0" fmla="*/ 1218 w 1218"/>
              <a:gd name="T1" fmla="*/ 0 h 1374"/>
              <a:gd name="T2" fmla="*/ 690 w 1218"/>
              <a:gd name="T3" fmla="*/ 780 h 1374"/>
              <a:gd name="T4" fmla="*/ 0 w 1218"/>
              <a:gd name="T5" fmla="*/ 1374 h 1374"/>
            </a:gdLst>
            <a:ahLst/>
            <a:cxnLst>
              <a:cxn ang="0">
                <a:pos x="T0" y="T1"/>
              </a:cxn>
              <a:cxn ang="0">
                <a:pos x="T2" y="T3"/>
              </a:cxn>
              <a:cxn ang="0">
                <a:pos x="T4" y="T5"/>
              </a:cxn>
            </a:cxnLst>
            <a:rect l="0" t="0" r="r" b="b"/>
            <a:pathLst>
              <a:path w="1218" h="1374">
                <a:moveTo>
                  <a:pt x="1218" y="0"/>
                </a:moveTo>
                <a:lnTo>
                  <a:pt x="690" y="780"/>
                </a:lnTo>
                <a:lnTo>
                  <a:pt x="0" y="1374"/>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208" name="Freeform 40"/>
          <p:cNvSpPr>
            <a:spLocks/>
          </p:cNvSpPr>
          <p:nvPr/>
        </p:nvSpPr>
        <p:spPr bwMode="auto">
          <a:xfrm>
            <a:off x="3207544" y="3921919"/>
            <a:ext cx="814388" cy="721519"/>
          </a:xfrm>
          <a:custGeom>
            <a:avLst/>
            <a:gdLst>
              <a:gd name="T0" fmla="*/ 684 w 684"/>
              <a:gd name="T1" fmla="*/ 0 h 606"/>
              <a:gd name="T2" fmla="*/ 0 w 684"/>
              <a:gd name="T3" fmla="*/ 606 h 606"/>
            </a:gdLst>
            <a:ahLst/>
            <a:cxnLst>
              <a:cxn ang="0">
                <a:pos x="T0" y="T1"/>
              </a:cxn>
              <a:cxn ang="0">
                <a:pos x="T2" y="T3"/>
              </a:cxn>
            </a:cxnLst>
            <a:rect l="0" t="0" r="r" b="b"/>
            <a:pathLst>
              <a:path w="684" h="606">
                <a:moveTo>
                  <a:pt x="684" y="0"/>
                </a:moveTo>
                <a:lnTo>
                  <a:pt x="0" y="606"/>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209" name="Freeform 41"/>
          <p:cNvSpPr>
            <a:spLocks/>
          </p:cNvSpPr>
          <p:nvPr/>
        </p:nvSpPr>
        <p:spPr bwMode="auto">
          <a:xfrm>
            <a:off x="3071813" y="2607469"/>
            <a:ext cx="2664619" cy="1828800"/>
          </a:xfrm>
          <a:custGeom>
            <a:avLst/>
            <a:gdLst>
              <a:gd name="T0" fmla="*/ 2238 w 2238"/>
              <a:gd name="T1" fmla="*/ 282 h 1536"/>
              <a:gd name="T2" fmla="*/ 1662 w 2238"/>
              <a:gd name="T3" fmla="*/ 84 h 1536"/>
              <a:gd name="T4" fmla="*/ 1464 w 2238"/>
              <a:gd name="T5" fmla="*/ 0 h 1536"/>
              <a:gd name="T6" fmla="*/ 1008 w 2238"/>
              <a:gd name="T7" fmla="*/ 684 h 1536"/>
              <a:gd name="T8" fmla="*/ 0 w 2238"/>
              <a:gd name="T9" fmla="*/ 1536 h 1536"/>
            </a:gdLst>
            <a:ahLst/>
            <a:cxnLst>
              <a:cxn ang="0">
                <a:pos x="T0" y="T1"/>
              </a:cxn>
              <a:cxn ang="0">
                <a:pos x="T2" y="T3"/>
              </a:cxn>
              <a:cxn ang="0">
                <a:pos x="T4" y="T5"/>
              </a:cxn>
              <a:cxn ang="0">
                <a:pos x="T6" y="T7"/>
              </a:cxn>
              <a:cxn ang="0">
                <a:pos x="T8" y="T9"/>
              </a:cxn>
            </a:cxnLst>
            <a:rect l="0" t="0" r="r" b="b"/>
            <a:pathLst>
              <a:path w="2238" h="1536">
                <a:moveTo>
                  <a:pt x="2238" y="282"/>
                </a:moveTo>
                <a:lnTo>
                  <a:pt x="1662" y="84"/>
                </a:lnTo>
                <a:lnTo>
                  <a:pt x="1464" y="0"/>
                </a:lnTo>
                <a:lnTo>
                  <a:pt x="1008" y="684"/>
                </a:lnTo>
                <a:lnTo>
                  <a:pt x="0" y="1536"/>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5210" name="Freeform 42"/>
          <p:cNvSpPr>
            <a:spLocks/>
          </p:cNvSpPr>
          <p:nvPr/>
        </p:nvSpPr>
        <p:spPr bwMode="auto">
          <a:xfrm>
            <a:off x="3086100" y="3750469"/>
            <a:ext cx="1493044" cy="785813"/>
          </a:xfrm>
          <a:custGeom>
            <a:avLst/>
            <a:gdLst>
              <a:gd name="T0" fmla="*/ 1254 w 1254"/>
              <a:gd name="T1" fmla="*/ 474 h 660"/>
              <a:gd name="T2" fmla="*/ 804 w 1254"/>
              <a:gd name="T3" fmla="*/ 0 h 660"/>
              <a:gd name="T4" fmla="*/ 0 w 1254"/>
              <a:gd name="T5" fmla="*/ 660 h 660"/>
            </a:gdLst>
            <a:ahLst/>
            <a:cxnLst>
              <a:cxn ang="0">
                <a:pos x="T0" y="T1"/>
              </a:cxn>
              <a:cxn ang="0">
                <a:pos x="T2" y="T3"/>
              </a:cxn>
              <a:cxn ang="0">
                <a:pos x="T4" y="T5"/>
              </a:cxn>
            </a:cxnLst>
            <a:rect l="0" t="0" r="r" b="b"/>
            <a:pathLst>
              <a:path w="1254" h="660">
                <a:moveTo>
                  <a:pt x="1254" y="474"/>
                </a:moveTo>
                <a:lnTo>
                  <a:pt x="804" y="0"/>
                </a:lnTo>
                <a:lnTo>
                  <a:pt x="0" y="660"/>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Tree>
    <p:extLst>
      <p:ext uri="{BB962C8B-B14F-4D97-AF65-F5344CB8AC3E}">
        <p14:creationId xmlns:p14="http://schemas.microsoft.com/office/powerpoint/2010/main" val="368834508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5190"/>
                                        </p:tgtEl>
                                        <p:attrNameLst>
                                          <p:attrName>style.visibility</p:attrName>
                                        </p:attrNameLst>
                                      </p:cBhvr>
                                      <p:to>
                                        <p:strVal val="visible"/>
                                      </p:to>
                                    </p:set>
                                    <p:animEffect transition="in" filter="fade">
                                      <p:cBhvr>
                                        <p:cTn id="7" dur="1000"/>
                                        <p:tgtEl>
                                          <p:spTgt spid="135190"/>
                                        </p:tgtEl>
                                      </p:cBhvr>
                                    </p:animEffect>
                                  </p:childTnLst>
                                </p:cTn>
                              </p:par>
                              <p:par>
                                <p:cTn id="8" presetID="10" presetClass="entr" presetSubtype="0" fill="hold" nodeType="withEffect">
                                  <p:stCondLst>
                                    <p:cond delay="0"/>
                                  </p:stCondLst>
                                  <p:childTnLst>
                                    <p:set>
                                      <p:cBhvr>
                                        <p:cTn id="9" dur="1" fill="hold">
                                          <p:stCondLst>
                                            <p:cond delay="0"/>
                                          </p:stCondLst>
                                        </p:cTn>
                                        <p:tgtEl>
                                          <p:spTgt spid="135191"/>
                                        </p:tgtEl>
                                        <p:attrNameLst>
                                          <p:attrName>style.visibility</p:attrName>
                                        </p:attrNameLst>
                                      </p:cBhvr>
                                      <p:to>
                                        <p:strVal val="visible"/>
                                      </p:to>
                                    </p:set>
                                    <p:animEffect transition="in" filter="fade">
                                      <p:cBhvr>
                                        <p:cTn id="10" dur="1000"/>
                                        <p:tgtEl>
                                          <p:spTgt spid="135191"/>
                                        </p:tgtEl>
                                      </p:cBhvr>
                                    </p:animEffect>
                                  </p:childTnLst>
                                </p:cTn>
                              </p:par>
                              <p:par>
                                <p:cTn id="11" presetID="10" presetClass="entr" presetSubtype="0" fill="hold" nodeType="withEffect">
                                  <p:stCondLst>
                                    <p:cond delay="0"/>
                                  </p:stCondLst>
                                  <p:childTnLst>
                                    <p:set>
                                      <p:cBhvr>
                                        <p:cTn id="12" dur="1" fill="hold">
                                          <p:stCondLst>
                                            <p:cond delay="0"/>
                                          </p:stCondLst>
                                        </p:cTn>
                                        <p:tgtEl>
                                          <p:spTgt spid="135192"/>
                                        </p:tgtEl>
                                        <p:attrNameLst>
                                          <p:attrName>style.visibility</p:attrName>
                                        </p:attrNameLst>
                                      </p:cBhvr>
                                      <p:to>
                                        <p:strVal val="visible"/>
                                      </p:to>
                                    </p:set>
                                    <p:animEffect transition="in" filter="fade">
                                      <p:cBhvr>
                                        <p:cTn id="13" dur="1000"/>
                                        <p:tgtEl>
                                          <p:spTgt spid="135192"/>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0" presetClass="entr" presetSubtype="0" fill="hold" nodeType="clickEffect">
                                  <p:stCondLst>
                                    <p:cond delay="0"/>
                                  </p:stCondLst>
                                  <p:childTnLst>
                                    <p:set>
                                      <p:cBhvr>
                                        <p:cTn id="17" dur="1" fill="hold">
                                          <p:stCondLst>
                                            <p:cond delay="0"/>
                                          </p:stCondLst>
                                        </p:cTn>
                                        <p:tgtEl>
                                          <p:spTgt spid="135201"/>
                                        </p:tgtEl>
                                        <p:attrNameLst>
                                          <p:attrName>style.visibility</p:attrName>
                                        </p:attrNameLst>
                                      </p:cBhvr>
                                      <p:to>
                                        <p:strVal val="visible"/>
                                      </p:to>
                                    </p:set>
                                    <p:animEffect transition="in" filter="fade">
                                      <p:cBhvr>
                                        <p:cTn id="18" dur="1000"/>
                                        <p:tgtEl>
                                          <p:spTgt spid="135201"/>
                                        </p:tgtEl>
                                      </p:cBhvr>
                                    </p:animEffect>
                                  </p:childTnLst>
                                </p:cTn>
                              </p:par>
                              <p:par>
                                <p:cTn id="19" presetID="10" presetClass="entr" presetSubtype="0" fill="hold" nodeType="withEffect">
                                  <p:stCondLst>
                                    <p:cond delay="0"/>
                                  </p:stCondLst>
                                  <p:childTnLst>
                                    <p:set>
                                      <p:cBhvr>
                                        <p:cTn id="20" dur="1" fill="hold">
                                          <p:stCondLst>
                                            <p:cond delay="0"/>
                                          </p:stCondLst>
                                        </p:cTn>
                                        <p:tgtEl>
                                          <p:spTgt spid="135193"/>
                                        </p:tgtEl>
                                        <p:attrNameLst>
                                          <p:attrName>style.visibility</p:attrName>
                                        </p:attrNameLst>
                                      </p:cBhvr>
                                      <p:to>
                                        <p:strVal val="visible"/>
                                      </p:to>
                                    </p:set>
                                    <p:animEffect transition="in" filter="fade">
                                      <p:cBhvr>
                                        <p:cTn id="21" dur="1000"/>
                                        <p:tgtEl>
                                          <p:spTgt spid="135193"/>
                                        </p:tgtEl>
                                      </p:cBhvr>
                                    </p:animEffect>
                                  </p:childTnLst>
                                </p:cTn>
                              </p:par>
                              <p:par>
                                <p:cTn id="22" presetID="10" presetClass="entr" presetSubtype="0" fill="hold" nodeType="withEffect">
                                  <p:stCondLst>
                                    <p:cond delay="0"/>
                                  </p:stCondLst>
                                  <p:childTnLst>
                                    <p:set>
                                      <p:cBhvr>
                                        <p:cTn id="23" dur="1" fill="hold">
                                          <p:stCondLst>
                                            <p:cond delay="0"/>
                                          </p:stCondLst>
                                        </p:cTn>
                                        <p:tgtEl>
                                          <p:spTgt spid="135194"/>
                                        </p:tgtEl>
                                        <p:attrNameLst>
                                          <p:attrName>style.visibility</p:attrName>
                                        </p:attrNameLst>
                                      </p:cBhvr>
                                      <p:to>
                                        <p:strVal val="visible"/>
                                      </p:to>
                                    </p:set>
                                    <p:animEffect transition="in" filter="fade">
                                      <p:cBhvr>
                                        <p:cTn id="24" dur="1000"/>
                                        <p:tgtEl>
                                          <p:spTgt spid="135194"/>
                                        </p:tgtEl>
                                      </p:cBhvr>
                                    </p:animEffect>
                                  </p:childTnLst>
                                </p:cTn>
                              </p:par>
                              <p:par>
                                <p:cTn id="25" presetID="10" presetClass="entr" presetSubtype="0" fill="hold" nodeType="withEffect">
                                  <p:stCondLst>
                                    <p:cond delay="0"/>
                                  </p:stCondLst>
                                  <p:childTnLst>
                                    <p:set>
                                      <p:cBhvr>
                                        <p:cTn id="26" dur="1" fill="hold">
                                          <p:stCondLst>
                                            <p:cond delay="0"/>
                                          </p:stCondLst>
                                        </p:cTn>
                                        <p:tgtEl>
                                          <p:spTgt spid="135197"/>
                                        </p:tgtEl>
                                        <p:attrNameLst>
                                          <p:attrName>style.visibility</p:attrName>
                                        </p:attrNameLst>
                                      </p:cBhvr>
                                      <p:to>
                                        <p:strVal val="visible"/>
                                      </p:to>
                                    </p:set>
                                    <p:animEffect transition="in" filter="fade">
                                      <p:cBhvr>
                                        <p:cTn id="27" dur="1000"/>
                                        <p:tgtEl>
                                          <p:spTgt spid="135197"/>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nodeType="clickEffect">
                                  <p:stCondLst>
                                    <p:cond delay="0"/>
                                  </p:stCondLst>
                                  <p:childTnLst>
                                    <p:set>
                                      <p:cBhvr>
                                        <p:cTn id="31" dur="1" fill="hold">
                                          <p:stCondLst>
                                            <p:cond delay="0"/>
                                          </p:stCondLst>
                                        </p:cTn>
                                        <p:tgtEl>
                                          <p:spTgt spid="135200"/>
                                        </p:tgtEl>
                                        <p:attrNameLst>
                                          <p:attrName>style.visibility</p:attrName>
                                        </p:attrNameLst>
                                      </p:cBhvr>
                                      <p:to>
                                        <p:strVal val="visible"/>
                                      </p:to>
                                    </p:set>
                                    <p:animEffect transition="in" filter="fade">
                                      <p:cBhvr>
                                        <p:cTn id="32" dur="1000"/>
                                        <p:tgtEl>
                                          <p:spTgt spid="135200"/>
                                        </p:tgtEl>
                                      </p:cBhvr>
                                    </p:animEffect>
                                  </p:childTnLst>
                                </p:cTn>
                              </p:par>
                              <p:par>
                                <p:cTn id="33" presetID="10" presetClass="entr" presetSubtype="0" fill="hold" nodeType="withEffect">
                                  <p:stCondLst>
                                    <p:cond delay="0"/>
                                  </p:stCondLst>
                                  <p:childTnLst>
                                    <p:set>
                                      <p:cBhvr>
                                        <p:cTn id="34" dur="1" fill="hold">
                                          <p:stCondLst>
                                            <p:cond delay="0"/>
                                          </p:stCondLst>
                                        </p:cTn>
                                        <p:tgtEl>
                                          <p:spTgt spid="135196"/>
                                        </p:tgtEl>
                                        <p:attrNameLst>
                                          <p:attrName>style.visibility</p:attrName>
                                        </p:attrNameLst>
                                      </p:cBhvr>
                                      <p:to>
                                        <p:strVal val="visible"/>
                                      </p:to>
                                    </p:set>
                                    <p:animEffect transition="in" filter="fade">
                                      <p:cBhvr>
                                        <p:cTn id="35" dur="1000"/>
                                        <p:tgtEl>
                                          <p:spTgt spid="135196"/>
                                        </p:tgtEl>
                                      </p:cBhvr>
                                    </p:animEffect>
                                  </p:childTnLst>
                                </p:cTn>
                              </p:par>
                              <p:par>
                                <p:cTn id="36" presetID="10" presetClass="entr" presetSubtype="0" fill="hold" nodeType="withEffect">
                                  <p:stCondLst>
                                    <p:cond delay="0"/>
                                  </p:stCondLst>
                                  <p:childTnLst>
                                    <p:set>
                                      <p:cBhvr>
                                        <p:cTn id="37" dur="1" fill="hold">
                                          <p:stCondLst>
                                            <p:cond delay="0"/>
                                          </p:stCondLst>
                                        </p:cTn>
                                        <p:tgtEl>
                                          <p:spTgt spid="135199"/>
                                        </p:tgtEl>
                                        <p:attrNameLst>
                                          <p:attrName>style.visibility</p:attrName>
                                        </p:attrNameLst>
                                      </p:cBhvr>
                                      <p:to>
                                        <p:strVal val="visible"/>
                                      </p:to>
                                    </p:set>
                                    <p:animEffect transition="in" filter="fade">
                                      <p:cBhvr>
                                        <p:cTn id="38" dur="1000"/>
                                        <p:tgtEl>
                                          <p:spTgt spid="135199"/>
                                        </p:tgtEl>
                                      </p:cBhvr>
                                    </p:animEffect>
                                  </p:childTnLst>
                                </p:cTn>
                              </p:par>
                              <p:par>
                                <p:cTn id="39" presetID="10" presetClass="entr" presetSubtype="0" fill="hold" nodeType="withEffect">
                                  <p:stCondLst>
                                    <p:cond delay="0"/>
                                  </p:stCondLst>
                                  <p:childTnLst>
                                    <p:set>
                                      <p:cBhvr>
                                        <p:cTn id="40" dur="1" fill="hold">
                                          <p:stCondLst>
                                            <p:cond delay="0"/>
                                          </p:stCondLst>
                                        </p:cTn>
                                        <p:tgtEl>
                                          <p:spTgt spid="135195"/>
                                        </p:tgtEl>
                                        <p:attrNameLst>
                                          <p:attrName>style.visibility</p:attrName>
                                        </p:attrNameLst>
                                      </p:cBhvr>
                                      <p:to>
                                        <p:strVal val="visible"/>
                                      </p:to>
                                    </p:set>
                                    <p:animEffect transition="in" filter="fade">
                                      <p:cBhvr>
                                        <p:cTn id="41" dur="1000"/>
                                        <p:tgtEl>
                                          <p:spTgt spid="135195"/>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0" presetClass="entr" presetSubtype="0" fill="hold" nodeType="clickEffect">
                                  <p:stCondLst>
                                    <p:cond delay="0"/>
                                  </p:stCondLst>
                                  <p:childTnLst>
                                    <p:set>
                                      <p:cBhvr>
                                        <p:cTn id="45" dur="1" fill="hold">
                                          <p:stCondLst>
                                            <p:cond delay="0"/>
                                          </p:stCondLst>
                                        </p:cTn>
                                        <p:tgtEl>
                                          <p:spTgt spid="135198"/>
                                        </p:tgtEl>
                                        <p:attrNameLst>
                                          <p:attrName>style.visibility</p:attrName>
                                        </p:attrNameLst>
                                      </p:cBhvr>
                                      <p:to>
                                        <p:strVal val="visible"/>
                                      </p:to>
                                    </p:set>
                                    <p:animEffect transition="in" filter="fade">
                                      <p:cBhvr>
                                        <p:cTn id="46" dur="1000"/>
                                        <p:tgtEl>
                                          <p:spTgt spid="135198"/>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53" presetClass="exit" presetSubtype="0" fill="hold" nodeType="clickEffect">
                                  <p:stCondLst>
                                    <p:cond delay="0"/>
                                  </p:stCondLst>
                                  <p:childTnLst>
                                    <p:anim calcmode="lin" valueType="num">
                                      <p:cBhvr>
                                        <p:cTn id="50" dur="500"/>
                                        <p:tgtEl>
                                          <p:spTgt spid="135193"/>
                                        </p:tgtEl>
                                        <p:attrNameLst>
                                          <p:attrName>ppt_w</p:attrName>
                                        </p:attrNameLst>
                                      </p:cBhvr>
                                      <p:tavLst>
                                        <p:tav tm="0">
                                          <p:val>
                                            <p:strVal val="ppt_w"/>
                                          </p:val>
                                        </p:tav>
                                        <p:tav tm="100000">
                                          <p:val>
                                            <p:fltVal val="0"/>
                                          </p:val>
                                        </p:tav>
                                      </p:tavLst>
                                    </p:anim>
                                    <p:anim calcmode="lin" valueType="num">
                                      <p:cBhvr>
                                        <p:cTn id="51" dur="500"/>
                                        <p:tgtEl>
                                          <p:spTgt spid="135193"/>
                                        </p:tgtEl>
                                        <p:attrNameLst>
                                          <p:attrName>ppt_h</p:attrName>
                                        </p:attrNameLst>
                                      </p:cBhvr>
                                      <p:tavLst>
                                        <p:tav tm="0">
                                          <p:val>
                                            <p:strVal val="ppt_h"/>
                                          </p:val>
                                        </p:tav>
                                        <p:tav tm="100000">
                                          <p:val>
                                            <p:fltVal val="0"/>
                                          </p:val>
                                        </p:tav>
                                      </p:tavLst>
                                    </p:anim>
                                    <p:animEffect transition="out" filter="fade">
                                      <p:cBhvr>
                                        <p:cTn id="52" dur="500"/>
                                        <p:tgtEl>
                                          <p:spTgt spid="135193"/>
                                        </p:tgtEl>
                                      </p:cBhvr>
                                    </p:animEffect>
                                    <p:set>
                                      <p:cBhvr>
                                        <p:cTn id="53" dur="1" fill="hold">
                                          <p:stCondLst>
                                            <p:cond delay="499"/>
                                          </p:stCondLst>
                                        </p:cTn>
                                        <p:tgtEl>
                                          <p:spTgt spid="135193"/>
                                        </p:tgtEl>
                                        <p:attrNameLst>
                                          <p:attrName>style.visibility</p:attrName>
                                        </p:attrNameLst>
                                      </p:cBhvr>
                                      <p:to>
                                        <p:strVal val="hidden"/>
                                      </p:to>
                                    </p:set>
                                  </p:childTnLst>
                                </p:cTn>
                              </p:par>
                              <p:par>
                                <p:cTn id="54" presetID="53" presetClass="exit" presetSubtype="0" fill="hold" nodeType="withEffect">
                                  <p:stCondLst>
                                    <p:cond delay="0"/>
                                  </p:stCondLst>
                                  <p:childTnLst>
                                    <p:anim calcmode="lin" valueType="num">
                                      <p:cBhvr>
                                        <p:cTn id="55" dur="500"/>
                                        <p:tgtEl>
                                          <p:spTgt spid="135201"/>
                                        </p:tgtEl>
                                        <p:attrNameLst>
                                          <p:attrName>ppt_w</p:attrName>
                                        </p:attrNameLst>
                                      </p:cBhvr>
                                      <p:tavLst>
                                        <p:tav tm="0">
                                          <p:val>
                                            <p:strVal val="ppt_w"/>
                                          </p:val>
                                        </p:tav>
                                        <p:tav tm="100000">
                                          <p:val>
                                            <p:fltVal val="0"/>
                                          </p:val>
                                        </p:tav>
                                      </p:tavLst>
                                    </p:anim>
                                    <p:anim calcmode="lin" valueType="num">
                                      <p:cBhvr>
                                        <p:cTn id="56" dur="500"/>
                                        <p:tgtEl>
                                          <p:spTgt spid="135201"/>
                                        </p:tgtEl>
                                        <p:attrNameLst>
                                          <p:attrName>ppt_h</p:attrName>
                                        </p:attrNameLst>
                                      </p:cBhvr>
                                      <p:tavLst>
                                        <p:tav tm="0">
                                          <p:val>
                                            <p:strVal val="ppt_h"/>
                                          </p:val>
                                        </p:tav>
                                        <p:tav tm="100000">
                                          <p:val>
                                            <p:fltVal val="0"/>
                                          </p:val>
                                        </p:tav>
                                      </p:tavLst>
                                    </p:anim>
                                    <p:animEffect transition="out" filter="fade">
                                      <p:cBhvr>
                                        <p:cTn id="57" dur="500"/>
                                        <p:tgtEl>
                                          <p:spTgt spid="135201"/>
                                        </p:tgtEl>
                                      </p:cBhvr>
                                    </p:animEffect>
                                    <p:set>
                                      <p:cBhvr>
                                        <p:cTn id="58" dur="1" fill="hold">
                                          <p:stCondLst>
                                            <p:cond delay="499"/>
                                          </p:stCondLst>
                                        </p:cTn>
                                        <p:tgtEl>
                                          <p:spTgt spid="135201"/>
                                        </p:tgtEl>
                                        <p:attrNameLst>
                                          <p:attrName>style.visibility</p:attrName>
                                        </p:attrNameLst>
                                      </p:cBhvr>
                                      <p:to>
                                        <p:strVal val="hidden"/>
                                      </p:to>
                                    </p:set>
                                  </p:childTnLst>
                                </p:cTn>
                              </p:par>
                              <p:par>
                                <p:cTn id="59" presetID="53" presetClass="exit" presetSubtype="0" fill="hold" nodeType="withEffect">
                                  <p:stCondLst>
                                    <p:cond delay="0"/>
                                  </p:stCondLst>
                                  <p:childTnLst>
                                    <p:anim calcmode="lin" valueType="num">
                                      <p:cBhvr>
                                        <p:cTn id="60" dur="500"/>
                                        <p:tgtEl>
                                          <p:spTgt spid="135191"/>
                                        </p:tgtEl>
                                        <p:attrNameLst>
                                          <p:attrName>ppt_w</p:attrName>
                                        </p:attrNameLst>
                                      </p:cBhvr>
                                      <p:tavLst>
                                        <p:tav tm="0">
                                          <p:val>
                                            <p:strVal val="ppt_w"/>
                                          </p:val>
                                        </p:tav>
                                        <p:tav tm="100000">
                                          <p:val>
                                            <p:fltVal val="0"/>
                                          </p:val>
                                        </p:tav>
                                      </p:tavLst>
                                    </p:anim>
                                    <p:anim calcmode="lin" valueType="num">
                                      <p:cBhvr>
                                        <p:cTn id="61" dur="500"/>
                                        <p:tgtEl>
                                          <p:spTgt spid="135191"/>
                                        </p:tgtEl>
                                        <p:attrNameLst>
                                          <p:attrName>ppt_h</p:attrName>
                                        </p:attrNameLst>
                                      </p:cBhvr>
                                      <p:tavLst>
                                        <p:tav tm="0">
                                          <p:val>
                                            <p:strVal val="ppt_h"/>
                                          </p:val>
                                        </p:tav>
                                        <p:tav tm="100000">
                                          <p:val>
                                            <p:fltVal val="0"/>
                                          </p:val>
                                        </p:tav>
                                      </p:tavLst>
                                    </p:anim>
                                    <p:animEffect transition="out" filter="fade">
                                      <p:cBhvr>
                                        <p:cTn id="62" dur="500"/>
                                        <p:tgtEl>
                                          <p:spTgt spid="135191"/>
                                        </p:tgtEl>
                                      </p:cBhvr>
                                    </p:animEffect>
                                    <p:set>
                                      <p:cBhvr>
                                        <p:cTn id="63" dur="1" fill="hold">
                                          <p:stCondLst>
                                            <p:cond delay="499"/>
                                          </p:stCondLst>
                                        </p:cTn>
                                        <p:tgtEl>
                                          <p:spTgt spid="135191"/>
                                        </p:tgtEl>
                                        <p:attrNameLst>
                                          <p:attrName>style.visibility</p:attrName>
                                        </p:attrNameLst>
                                      </p:cBhvr>
                                      <p:to>
                                        <p:strVal val="hidden"/>
                                      </p:to>
                                    </p:set>
                                  </p:childTnLst>
                                </p:cTn>
                              </p:par>
                              <p:par>
                                <p:cTn id="64" presetID="53" presetClass="exit" presetSubtype="0" fill="hold" nodeType="withEffect">
                                  <p:stCondLst>
                                    <p:cond delay="0"/>
                                  </p:stCondLst>
                                  <p:childTnLst>
                                    <p:anim calcmode="lin" valueType="num">
                                      <p:cBhvr>
                                        <p:cTn id="65" dur="500"/>
                                        <p:tgtEl>
                                          <p:spTgt spid="135192"/>
                                        </p:tgtEl>
                                        <p:attrNameLst>
                                          <p:attrName>ppt_w</p:attrName>
                                        </p:attrNameLst>
                                      </p:cBhvr>
                                      <p:tavLst>
                                        <p:tav tm="0">
                                          <p:val>
                                            <p:strVal val="ppt_w"/>
                                          </p:val>
                                        </p:tav>
                                        <p:tav tm="100000">
                                          <p:val>
                                            <p:fltVal val="0"/>
                                          </p:val>
                                        </p:tav>
                                      </p:tavLst>
                                    </p:anim>
                                    <p:anim calcmode="lin" valueType="num">
                                      <p:cBhvr>
                                        <p:cTn id="66" dur="500"/>
                                        <p:tgtEl>
                                          <p:spTgt spid="135192"/>
                                        </p:tgtEl>
                                        <p:attrNameLst>
                                          <p:attrName>ppt_h</p:attrName>
                                        </p:attrNameLst>
                                      </p:cBhvr>
                                      <p:tavLst>
                                        <p:tav tm="0">
                                          <p:val>
                                            <p:strVal val="ppt_h"/>
                                          </p:val>
                                        </p:tav>
                                        <p:tav tm="100000">
                                          <p:val>
                                            <p:fltVal val="0"/>
                                          </p:val>
                                        </p:tav>
                                      </p:tavLst>
                                    </p:anim>
                                    <p:animEffect transition="out" filter="fade">
                                      <p:cBhvr>
                                        <p:cTn id="67" dur="500"/>
                                        <p:tgtEl>
                                          <p:spTgt spid="135192"/>
                                        </p:tgtEl>
                                      </p:cBhvr>
                                    </p:animEffect>
                                    <p:set>
                                      <p:cBhvr>
                                        <p:cTn id="68" dur="1" fill="hold">
                                          <p:stCondLst>
                                            <p:cond delay="499"/>
                                          </p:stCondLst>
                                        </p:cTn>
                                        <p:tgtEl>
                                          <p:spTgt spid="135192"/>
                                        </p:tgtEl>
                                        <p:attrNameLst>
                                          <p:attrName>style.visibility</p:attrName>
                                        </p:attrNameLst>
                                      </p:cBhvr>
                                      <p:to>
                                        <p:strVal val="hidden"/>
                                      </p:to>
                                    </p:set>
                                  </p:childTnLst>
                                </p:cTn>
                              </p:par>
                              <p:par>
                                <p:cTn id="69" presetID="53" presetClass="exit" presetSubtype="0" fill="hold" nodeType="withEffect">
                                  <p:stCondLst>
                                    <p:cond delay="0"/>
                                  </p:stCondLst>
                                  <p:childTnLst>
                                    <p:anim calcmode="lin" valueType="num">
                                      <p:cBhvr>
                                        <p:cTn id="70" dur="500"/>
                                        <p:tgtEl>
                                          <p:spTgt spid="135194"/>
                                        </p:tgtEl>
                                        <p:attrNameLst>
                                          <p:attrName>ppt_w</p:attrName>
                                        </p:attrNameLst>
                                      </p:cBhvr>
                                      <p:tavLst>
                                        <p:tav tm="0">
                                          <p:val>
                                            <p:strVal val="ppt_w"/>
                                          </p:val>
                                        </p:tav>
                                        <p:tav tm="100000">
                                          <p:val>
                                            <p:fltVal val="0"/>
                                          </p:val>
                                        </p:tav>
                                      </p:tavLst>
                                    </p:anim>
                                    <p:anim calcmode="lin" valueType="num">
                                      <p:cBhvr>
                                        <p:cTn id="71" dur="500"/>
                                        <p:tgtEl>
                                          <p:spTgt spid="135194"/>
                                        </p:tgtEl>
                                        <p:attrNameLst>
                                          <p:attrName>ppt_h</p:attrName>
                                        </p:attrNameLst>
                                      </p:cBhvr>
                                      <p:tavLst>
                                        <p:tav tm="0">
                                          <p:val>
                                            <p:strVal val="ppt_h"/>
                                          </p:val>
                                        </p:tav>
                                        <p:tav tm="100000">
                                          <p:val>
                                            <p:fltVal val="0"/>
                                          </p:val>
                                        </p:tav>
                                      </p:tavLst>
                                    </p:anim>
                                    <p:animEffect transition="out" filter="fade">
                                      <p:cBhvr>
                                        <p:cTn id="72" dur="500"/>
                                        <p:tgtEl>
                                          <p:spTgt spid="135194"/>
                                        </p:tgtEl>
                                      </p:cBhvr>
                                    </p:animEffect>
                                    <p:set>
                                      <p:cBhvr>
                                        <p:cTn id="73" dur="1" fill="hold">
                                          <p:stCondLst>
                                            <p:cond delay="499"/>
                                          </p:stCondLst>
                                        </p:cTn>
                                        <p:tgtEl>
                                          <p:spTgt spid="135194"/>
                                        </p:tgtEl>
                                        <p:attrNameLst>
                                          <p:attrName>style.visibility</p:attrName>
                                        </p:attrNameLst>
                                      </p:cBhvr>
                                      <p:to>
                                        <p:strVal val="hidden"/>
                                      </p:to>
                                    </p:set>
                                  </p:childTnLst>
                                </p:cTn>
                              </p:par>
                              <p:par>
                                <p:cTn id="74" presetID="53" presetClass="exit" presetSubtype="0" fill="hold" nodeType="withEffect">
                                  <p:stCondLst>
                                    <p:cond delay="0"/>
                                  </p:stCondLst>
                                  <p:childTnLst>
                                    <p:anim calcmode="lin" valueType="num">
                                      <p:cBhvr>
                                        <p:cTn id="75" dur="500"/>
                                        <p:tgtEl>
                                          <p:spTgt spid="135200"/>
                                        </p:tgtEl>
                                        <p:attrNameLst>
                                          <p:attrName>ppt_w</p:attrName>
                                        </p:attrNameLst>
                                      </p:cBhvr>
                                      <p:tavLst>
                                        <p:tav tm="0">
                                          <p:val>
                                            <p:strVal val="ppt_w"/>
                                          </p:val>
                                        </p:tav>
                                        <p:tav tm="100000">
                                          <p:val>
                                            <p:fltVal val="0"/>
                                          </p:val>
                                        </p:tav>
                                      </p:tavLst>
                                    </p:anim>
                                    <p:anim calcmode="lin" valueType="num">
                                      <p:cBhvr>
                                        <p:cTn id="76" dur="500"/>
                                        <p:tgtEl>
                                          <p:spTgt spid="135200"/>
                                        </p:tgtEl>
                                        <p:attrNameLst>
                                          <p:attrName>ppt_h</p:attrName>
                                        </p:attrNameLst>
                                      </p:cBhvr>
                                      <p:tavLst>
                                        <p:tav tm="0">
                                          <p:val>
                                            <p:strVal val="ppt_h"/>
                                          </p:val>
                                        </p:tav>
                                        <p:tav tm="100000">
                                          <p:val>
                                            <p:fltVal val="0"/>
                                          </p:val>
                                        </p:tav>
                                      </p:tavLst>
                                    </p:anim>
                                    <p:animEffect transition="out" filter="fade">
                                      <p:cBhvr>
                                        <p:cTn id="77" dur="500"/>
                                        <p:tgtEl>
                                          <p:spTgt spid="135200"/>
                                        </p:tgtEl>
                                      </p:cBhvr>
                                    </p:animEffect>
                                    <p:set>
                                      <p:cBhvr>
                                        <p:cTn id="78" dur="1" fill="hold">
                                          <p:stCondLst>
                                            <p:cond delay="499"/>
                                          </p:stCondLst>
                                        </p:cTn>
                                        <p:tgtEl>
                                          <p:spTgt spid="135200"/>
                                        </p:tgtEl>
                                        <p:attrNameLst>
                                          <p:attrName>style.visibility</p:attrName>
                                        </p:attrNameLst>
                                      </p:cBhvr>
                                      <p:to>
                                        <p:strVal val="hidden"/>
                                      </p:to>
                                    </p:set>
                                  </p:childTnLst>
                                </p:cTn>
                              </p:par>
                              <p:par>
                                <p:cTn id="79" presetID="53" presetClass="exit" presetSubtype="0" fill="hold" nodeType="withEffect">
                                  <p:stCondLst>
                                    <p:cond delay="0"/>
                                  </p:stCondLst>
                                  <p:childTnLst>
                                    <p:anim calcmode="lin" valueType="num">
                                      <p:cBhvr>
                                        <p:cTn id="80" dur="500"/>
                                        <p:tgtEl>
                                          <p:spTgt spid="135196"/>
                                        </p:tgtEl>
                                        <p:attrNameLst>
                                          <p:attrName>ppt_w</p:attrName>
                                        </p:attrNameLst>
                                      </p:cBhvr>
                                      <p:tavLst>
                                        <p:tav tm="0">
                                          <p:val>
                                            <p:strVal val="ppt_w"/>
                                          </p:val>
                                        </p:tav>
                                        <p:tav tm="100000">
                                          <p:val>
                                            <p:fltVal val="0"/>
                                          </p:val>
                                        </p:tav>
                                      </p:tavLst>
                                    </p:anim>
                                    <p:anim calcmode="lin" valueType="num">
                                      <p:cBhvr>
                                        <p:cTn id="81" dur="500"/>
                                        <p:tgtEl>
                                          <p:spTgt spid="135196"/>
                                        </p:tgtEl>
                                        <p:attrNameLst>
                                          <p:attrName>ppt_h</p:attrName>
                                        </p:attrNameLst>
                                      </p:cBhvr>
                                      <p:tavLst>
                                        <p:tav tm="0">
                                          <p:val>
                                            <p:strVal val="ppt_h"/>
                                          </p:val>
                                        </p:tav>
                                        <p:tav tm="100000">
                                          <p:val>
                                            <p:fltVal val="0"/>
                                          </p:val>
                                        </p:tav>
                                      </p:tavLst>
                                    </p:anim>
                                    <p:animEffect transition="out" filter="fade">
                                      <p:cBhvr>
                                        <p:cTn id="82" dur="500"/>
                                        <p:tgtEl>
                                          <p:spTgt spid="135196"/>
                                        </p:tgtEl>
                                      </p:cBhvr>
                                    </p:animEffect>
                                    <p:set>
                                      <p:cBhvr>
                                        <p:cTn id="83" dur="1" fill="hold">
                                          <p:stCondLst>
                                            <p:cond delay="499"/>
                                          </p:stCondLst>
                                        </p:cTn>
                                        <p:tgtEl>
                                          <p:spTgt spid="135196"/>
                                        </p:tgtEl>
                                        <p:attrNameLst>
                                          <p:attrName>style.visibility</p:attrName>
                                        </p:attrNameLst>
                                      </p:cBhvr>
                                      <p:to>
                                        <p:strVal val="hidden"/>
                                      </p:to>
                                    </p:set>
                                  </p:childTnLst>
                                </p:cTn>
                              </p:par>
                              <p:par>
                                <p:cTn id="84" presetID="53" presetClass="exit" presetSubtype="0" fill="hold" nodeType="withEffect">
                                  <p:stCondLst>
                                    <p:cond delay="0"/>
                                  </p:stCondLst>
                                  <p:childTnLst>
                                    <p:anim calcmode="lin" valueType="num">
                                      <p:cBhvr>
                                        <p:cTn id="85" dur="500"/>
                                        <p:tgtEl>
                                          <p:spTgt spid="135199"/>
                                        </p:tgtEl>
                                        <p:attrNameLst>
                                          <p:attrName>ppt_w</p:attrName>
                                        </p:attrNameLst>
                                      </p:cBhvr>
                                      <p:tavLst>
                                        <p:tav tm="0">
                                          <p:val>
                                            <p:strVal val="ppt_w"/>
                                          </p:val>
                                        </p:tav>
                                        <p:tav tm="100000">
                                          <p:val>
                                            <p:fltVal val="0"/>
                                          </p:val>
                                        </p:tav>
                                      </p:tavLst>
                                    </p:anim>
                                    <p:anim calcmode="lin" valueType="num">
                                      <p:cBhvr>
                                        <p:cTn id="86" dur="500"/>
                                        <p:tgtEl>
                                          <p:spTgt spid="135199"/>
                                        </p:tgtEl>
                                        <p:attrNameLst>
                                          <p:attrName>ppt_h</p:attrName>
                                        </p:attrNameLst>
                                      </p:cBhvr>
                                      <p:tavLst>
                                        <p:tav tm="0">
                                          <p:val>
                                            <p:strVal val="ppt_h"/>
                                          </p:val>
                                        </p:tav>
                                        <p:tav tm="100000">
                                          <p:val>
                                            <p:fltVal val="0"/>
                                          </p:val>
                                        </p:tav>
                                      </p:tavLst>
                                    </p:anim>
                                    <p:animEffect transition="out" filter="fade">
                                      <p:cBhvr>
                                        <p:cTn id="87" dur="500"/>
                                        <p:tgtEl>
                                          <p:spTgt spid="135199"/>
                                        </p:tgtEl>
                                      </p:cBhvr>
                                    </p:animEffect>
                                    <p:set>
                                      <p:cBhvr>
                                        <p:cTn id="88" dur="1" fill="hold">
                                          <p:stCondLst>
                                            <p:cond delay="499"/>
                                          </p:stCondLst>
                                        </p:cTn>
                                        <p:tgtEl>
                                          <p:spTgt spid="135199"/>
                                        </p:tgtEl>
                                        <p:attrNameLst>
                                          <p:attrName>style.visibility</p:attrName>
                                        </p:attrNameLst>
                                      </p:cBhvr>
                                      <p:to>
                                        <p:strVal val="hidden"/>
                                      </p:to>
                                    </p:set>
                                  </p:childTnLst>
                                </p:cTn>
                              </p:par>
                              <p:par>
                                <p:cTn id="89" presetID="53" presetClass="exit" presetSubtype="0" fill="hold" nodeType="withEffect">
                                  <p:stCondLst>
                                    <p:cond delay="0"/>
                                  </p:stCondLst>
                                  <p:childTnLst>
                                    <p:anim calcmode="lin" valueType="num">
                                      <p:cBhvr>
                                        <p:cTn id="90" dur="500"/>
                                        <p:tgtEl>
                                          <p:spTgt spid="135197"/>
                                        </p:tgtEl>
                                        <p:attrNameLst>
                                          <p:attrName>ppt_w</p:attrName>
                                        </p:attrNameLst>
                                      </p:cBhvr>
                                      <p:tavLst>
                                        <p:tav tm="0">
                                          <p:val>
                                            <p:strVal val="ppt_w"/>
                                          </p:val>
                                        </p:tav>
                                        <p:tav tm="100000">
                                          <p:val>
                                            <p:fltVal val="0"/>
                                          </p:val>
                                        </p:tav>
                                      </p:tavLst>
                                    </p:anim>
                                    <p:anim calcmode="lin" valueType="num">
                                      <p:cBhvr>
                                        <p:cTn id="91" dur="500"/>
                                        <p:tgtEl>
                                          <p:spTgt spid="135197"/>
                                        </p:tgtEl>
                                        <p:attrNameLst>
                                          <p:attrName>ppt_h</p:attrName>
                                        </p:attrNameLst>
                                      </p:cBhvr>
                                      <p:tavLst>
                                        <p:tav tm="0">
                                          <p:val>
                                            <p:strVal val="ppt_h"/>
                                          </p:val>
                                        </p:tav>
                                        <p:tav tm="100000">
                                          <p:val>
                                            <p:fltVal val="0"/>
                                          </p:val>
                                        </p:tav>
                                      </p:tavLst>
                                    </p:anim>
                                    <p:animEffect transition="out" filter="fade">
                                      <p:cBhvr>
                                        <p:cTn id="92" dur="500"/>
                                        <p:tgtEl>
                                          <p:spTgt spid="135197"/>
                                        </p:tgtEl>
                                      </p:cBhvr>
                                    </p:animEffect>
                                    <p:set>
                                      <p:cBhvr>
                                        <p:cTn id="93" dur="1" fill="hold">
                                          <p:stCondLst>
                                            <p:cond delay="499"/>
                                          </p:stCondLst>
                                        </p:cTn>
                                        <p:tgtEl>
                                          <p:spTgt spid="135197"/>
                                        </p:tgtEl>
                                        <p:attrNameLst>
                                          <p:attrName>style.visibility</p:attrName>
                                        </p:attrNameLst>
                                      </p:cBhvr>
                                      <p:to>
                                        <p:strVal val="hidden"/>
                                      </p:to>
                                    </p:set>
                                  </p:childTnLst>
                                </p:cTn>
                              </p:par>
                              <p:par>
                                <p:cTn id="94" presetID="53" presetClass="exit" presetSubtype="0" fill="hold" nodeType="withEffect">
                                  <p:stCondLst>
                                    <p:cond delay="0"/>
                                  </p:stCondLst>
                                  <p:childTnLst>
                                    <p:anim calcmode="lin" valueType="num">
                                      <p:cBhvr>
                                        <p:cTn id="95" dur="500"/>
                                        <p:tgtEl>
                                          <p:spTgt spid="135195"/>
                                        </p:tgtEl>
                                        <p:attrNameLst>
                                          <p:attrName>ppt_w</p:attrName>
                                        </p:attrNameLst>
                                      </p:cBhvr>
                                      <p:tavLst>
                                        <p:tav tm="0">
                                          <p:val>
                                            <p:strVal val="ppt_w"/>
                                          </p:val>
                                        </p:tav>
                                        <p:tav tm="100000">
                                          <p:val>
                                            <p:fltVal val="0"/>
                                          </p:val>
                                        </p:tav>
                                      </p:tavLst>
                                    </p:anim>
                                    <p:anim calcmode="lin" valueType="num">
                                      <p:cBhvr>
                                        <p:cTn id="96" dur="500"/>
                                        <p:tgtEl>
                                          <p:spTgt spid="135195"/>
                                        </p:tgtEl>
                                        <p:attrNameLst>
                                          <p:attrName>ppt_h</p:attrName>
                                        </p:attrNameLst>
                                      </p:cBhvr>
                                      <p:tavLst>
                                        <p:tav tm="0">
                                          <p:val>
                                            <p:strVal val="ppt_h"/>
                                          </p:val>
                                        </p:tav>
                                        <p:tav tm="100000">
                                          <p:val>
                                            <p:fltVal val="0"/>
                                          </p:val>
                                        </p:tav>
                                      </p:tavLst>
                                    </p:anim>
                                    <p:animEffect transition="out" filter="fade">
                                      <p:cBhvr>
                                        <p:cTn id="97" dur="500"/>
                                        <p:tgtEl>
                                          <p:spTgt spid="135195"/>
                                        </p:tgtEl>
                                      </p:cBhvr>
                                    </p:animEffect>
                                    <p:set>
                                      <p:cBhvr>
                                        <p:cTn id="98" dur="1" fill="hold">
                                          <p:stCondLst>
                                            <p:cond delay="499"/>
                                          </p:stCondLst>
                                        </p:cTn>
                                        <p:tgtEl>
                                          <p:spTgt spid="135195"/>
                                        </p:tgtEl>
                                        <p:attrNameLst>
                                          <p:attrName>style.visibility</p:attrName>
                                        </p:attrNameLst>
                                      </p:cBhvr>
                                      <p:to>
                                        <p:strVal val="hidden"/>
                                      </p:to>
                                    </p:set>
                                  </p:childTnLst>
                                </p:cTn>
                              </p:par>
                              <p:par>
                                <p:cTn id="99" presetID="53" presetClass="exit" presetSubtype="0" fill="hold" nodeType="withEffect">
                                  <p:stCondLst>
                                    <p:cond delay="0"/>
                                  </p:stCondLst>
                                  <p:childTnLst>
                                    <p:anim calcmode="lin" valueType="num">
                                      <p:cBhvr>
                                        <p:cTn id="100" dur="500"/>
                                        <p:tgtEl>
                                          <p:spTgt spid="135198"/>
                                        </p:tgtEl>
                                        <p:attrNameLst>
                                          <p:attrName>ppt_w</p:attrName>
                                        </p:attrNameLst>
                                      </p:cBhvr>
                                      <p:tavLst>
                                        <p:tav tm="0">
                                          <p:val>
                                            <p:strVal val="ppt_w"/>
                                          </p:val>
                                        </p:tav>
                                        <p:tav tm="100000">
                                          <p:val>
                                            <p:fltVal val="0"/>
                                          </p:val>
                                        </p:tav>
                                      </p:tavLst>
                                    </p:anim>
                                    <p:anim calcmode="lin" valueType="num">
                                      <p:cBhvr>
                                        <p:cTn id="101" dur="500"/>
                                        <p:tgtEl>
                                          <p:spTgt spid="135198"/>
                                        </p:tgtEl>
                                        <p:attrNameLst>
                                          <p:attrName>ppt_h</p:attrName>
                                        </p:attrNameLst>
                                      </p:cBhvr>
                                      <p:tavLst>
                                        <p:tav tm="0">
                                          <p:val>
                                            <p:strVal val="ppt_h"/>
                                          </p:val>
                                        </p:tav>
                                        <p:tav tm="100000">
                                          <p:val>
                                            <p:fltVal val="0"/>
                                          </p:val>
                                        </p:tav>
                                      </p:tavLst>
                                    </p:anim>
                                    <p:animEffect transition="out" filter="fade">
                                      <p:cBhvr>
                                        <p:cTn id="102" dur="500"/>
                                        <p:tgtEl>
                                          <p:spTgt spid="135198"/>
                                        </p:tgtEl>
                                      </p:cBhvr>
                                    </p:animEffect>
                                    <p:set>
                                      <p:cBhvr>
                                        <p:cTn id="103" dur="1" fill="hold">
                                          <p:stCondLst>
                                            <p:cond delay="499"/>
                                          </p:stCondLst>
                                        </p:cTn>
                                        <p:tgtEl>
                                          <p:spTgt spid="135198"/>
                                        </p:tgtEl>
                                        <p:attrNameLst>
                                          <p:attrName>style.visibility</p:attrName>
                                        </p:attrNameLst>
                                      </p:cBhvr>
                                      <p:to>
                                        <p:strVal val="hidden"/>
                                      </p:to>
                                    </p:set>
                                  </p:childTnLst>
                                </p:cTn>
                              </p:par>
                              <p:par>
                                <p:cTn id="104" presetID="53" presetClass="exit" presetSubtype="0" fill="hold" nodeType="withEffect">
                                  <p:stCondLst>
                                    <p:cond delay="0"/>
                                  </p:stCondLst>
                                  <p:childTnLst>
                                    <p:anim calcmode="lin" valueType="num">
                                      <p:cBhvr>
                                        <p:cTn id="105" dur="1000"/>
                                        <p:tgtEl>
                                          <p:spTgt spid="135190"/>
                                        </p:tgtEl>
                                        <p:attrNameLst>
                                          <p:attrName>ppt_w</p:attrName>
                                        </p:attrNameLst>
                                      </p:cBhvr>
                                      <p:tavLst>
                                        <p:tav tm="0">
                                          <p:val>
                                            <p:strVal val="ppt_w"/>
                                          </p:val>
                                        </p:tav>
                                        <p:tav tm="100000">
                                          <p:val>
                                            <p:fltVal val="0"/>
                                          </p:val>
                                        </p:tav>
                                      </p:tavLst>
                                    </p:anim>
                                    <p:anim calcmode="lin" valueType="num">
                                      <p:cBhvr>
                                        <p:cTn id="106" dur="1000"/>
                                        <p:tgtEl>
                                          <p:spTgt spid="135190"/>
                                        </p:tgtEl>
                                        <p:attrNameLst>
                                          <p:attrName>ppt_h</p:attrName>
                                        </p:attrNameLst>
                                      </p:cBhvr>
                                      <p:tavLst>
                                        <p:tav tm="0">
                                          <p:val>
                                            <p:strVal val="ppt_h"/>
                                          </p:val>
                                        </p:tav>
                                        <p:tav tm="100000">
                                          <p:val>
                                            <p:fltVal val="0"/>
                                          </p:val>
                                        </p:tav>
                                      </p:tavLst>
                                    </p:anim>
                                    <p:animEffect transition="out" filter="fade">
                                      <p:cBhvr>
                                        <p:cTn id="107" dur="1000"/>
                                        <p:tgtEl>
                                          <p:spTgt spid="135190"/>
                                        </p:tgtEl>
                                      </p:cBhvr>
                                    </p:animEffect>
                                    <p:set>
                                      <p:cBhvr>
                                        <p:cTn id="108" dur="1" fill="hold">
                                          <p:stCondLst>
                                            <p:cond delay="999"/>
                                          </p:stCondLst>
                                        </p:cTn>
                                        <p:tgtEl>
                                          <p:spTgt spid="135190"/>
                                        </p:tgtEl>
                                        <p:attrNameLst>
                                          <p:attrName>style.visibility</p:attrName>
                                        </p:attrNameLst>
                                      </p:cBhvr>
                                      <p:to>
                                        <p:strVal val="hidden"/>
                                      </p:to>
                                    </p:set>
                                  </p:childTnLst>
                                </p:cTn>
                              </p:par>
                              <p:par>
                                <p:cTn id="109" presetID="10" presetClass="entr" presetSubtype="0" fill="hold" grpId="0" nodeType="withEffect">
                                  <p:stCondLst>
                                    <p:cond delay="0"/>
                                  </p:stCondLst>
                                  <p:childTnLst>
                                    <p:set>
                                      <p:cBhvr>
                                        <p:cTn id="110" dur="1" fill="hold">
                                          <p:stCondLst>
                                            <p:cond delay="0"/>
                                          </p:stCondLst>
                                        </p:cTn>
                                        <p:tgtEl>
                                          <p:spTgt spid="135202"/>
                                        </p:tgtEl>
                                        <p:attrNameLst>
                                          <p:attrName>style.visibility</p:attrName>
                                        </p:attrNameLst>
                                      </p:cBhvr>
                                      <p:to>
                                        <p:strVal val="visible"/>
                                      </p:to>
                                    </p:set>
                                    <p:animEffect transition="in" filter="fade">
                                      <p:cBhvr>
                                        <p:cTn id="111" dur="1000"/>
                                        <p:tgtEl>
                                          <p:spTgt spid="135202"/>
                                        </p:tgtEl>
                                      </p:cBhvr>
                                    </p:animEffect>
                                  </p:childTnLst>
                                </p:cTn>
                              </p:par>
                              <p:par>
                                <p:cTn id="112" presetID="53" presetClass="exit" presetSubtype="0" fill="hold" grpId="1" nodeType="withEffect">
                                  <p:stCondLst>
                                    <p:cond delay="0"/>
                                  </p:stCondLst>
                                  <p:childTnLst>
                                    <p:anim calcmode="lin" valueType="num">
                                      <p:cBhvr>
                                        <p:cTn id="113" dur="500"/>
                                        <p:tgtEl>
                                          <p:spTgt spid="135202"/>
                                        </p:tgtEl>
                                        <p:attrNameLst>
                                          <p:attrName>ppt_w</p:attrName>
                                        </p:attrNameLst>
                                      </p:cBhvr>
                                      <p:tavLst>
                                        <p:tav tm="0">
                                          <p:val>
                                            <p:strVal val="ppt_w"/>
                                          </p:val>
                                        </p:tav>
                                        <p:tav tm="100000">
                                          <p:val>
                                            <p:fltVal val="0"/>
                                          </p:val>
                                        </p:tav>
                                      </p:tavLst>
                                    </p:anim>
                                    <p:anim calcmode="lin" valueType="num">
                                      <p:cBhvr>
                                        <p:cTn id="114" dur="500"/>
                                        <p:tgtEl>
                                          <p:spTgt spid="135202"/>
                                        </p:tgtEl>
                                        <p:attrNameLst>
                                          <p:attrName>ppt_h</p:attrName>
                                        </p:attrNameLst>
                                      </p:cBhvr>
                                      <p:tavLst>
                                        <p:tav tm="0">
                                          <p:val>
                                            <p:strVal val="ppt_h"/>
                                          </p:val>
                                        </p:tav>
                                        <p:tav tm="100000">
                                          <p:val>
                                            <p:fltVal val="0"/>
                                          </p:val>
                                        </p:tav>
                                      </p:tavLst>
                                    </p:anim>
                                    <p:animEffect transition="out" filter="fade">
                                      <p:cBhvr>
                                        <p:cTn id="115" dur="500"/>
                                        <p:tgtEl>
                                          <p:spTgt spid="135202"/>
                                        </p:tgtEl>
                                      </p:cBhvr>
                                    </p:animEffect>
                                    <p:set>
                                      <p:cBhvr>
                                        <p:cTn id="116" dur="1" fill="hold">
                                          <p:stCondLst>
                                            <p:cond delay="499"/>
                                          </p:stCondLst>
                                        </p:cTn>
                                        <p:tgtEl>
                                          <p:spTgt spid="135202"/>
                                        </p:tgtEl>
                                        <p:attrNameLst>
                                          <p:attrName>style.visibility</p:attrName>
                                        </p:attrNameLst>
                                      </p:cBhvr>
                                      <p:to>
                                        <p:strVal val="hidden"/>
                                      </p:to>
                                    </p:set>
                                  </p:childTnLst>
                                </p:cTn>
                              </p:par>
                              <p:par>
                                <p:cTn id="117" presetID="10" presetClass="entr" presetSubtype="0" fill="hold" nodeType="withEffect">
                                  <p:stCondLst>
                                    <p:cond delay="0"/>
                                  </p:stCondLst>
                                  <p:childTnLst>
                                    <p:set>
                                      <p:cBhvr>
                                        <p:cTn id="118" dur="1" fill="hold">
                                          <p:stCondLst>
                                            <p:cond delay="0"/>
                                          </p:stCondLst>
                                        </p:cTn>
                                        <p:tgtEl>
                                          <p:spTgt spid="135203"/>
                                        </p:tgtEl>
                                        <p:attrNameLst>
                                          <p:attrName>style.visibility</p:attrName>
                                        </p:attrNameLst>
                                      </p:cBhvr>
                                      <p:to>
                                        <p:strVal val="visible"/>
                                      </p:to>
                                    </p:set>
                                    <p:animEffect transition="in" filter="fade">
                                      <p:cBhvr>
                                        <p:cTn id="119" dur="1000"/>
                                        <p:tgtEl>
                                          <p:spTgt spid="135203"/>
                                        </p:tgtEl>
                                      </p:cBhvr>
                                    </p:animEffect>
                                  </p:childTnLst>
                                </p:cTn>
                              </p:par>
                              <p:par>
                                <p:cTn id="120" presetID="10" presetClass="entr" presetSubtype="0" fill="hold" nodeType="withEffect">
                                  <p:stCondLst>
                                    <p:cond delay="0"/>
                                  </p:stCondLst>
                                  <p:childTnLst>
                                    <p:set>
                                      <p:cBhvr>
                                        <p:cTn id="121" dur="1" fill="hold">
                                          <p:stCondLst>
                                            <p:cond delay="0"/>
                                          </p:stCondLst>
                                        </p:cTn>
                                        <p:tgtEl>
                                          <p:spTgt spid="135204"/>
                                        </p:tgtEl>
                                        <p:attrNameLst>
                                          <p:attrName>style.visibility</p:attrName>
                                        </p:attrNameLst>
                                      </p:cBhvr>
                                      <p:to>
                                        <p:strVal val="visible"/>
                                      </p:to>
                                    </p:set>
                                    <p:animEffect transition="in" filter="fade">
                                      <p:cBhvr>
                                        <p:cTn id="122" dur="1000"/>
                                        <p:tgtEl>
                                          <p:spTgt spid="135204"/>
                                        </p:tgtEl>
                                      </p:cBhvr>
                                    </p:animEffect>
                                  </p:childTnLst>
                                </p:cTn>
                              </p:par>
                              <p:par>
                                <p:cTn id="123" presetID="10" presetClass="entr" presetSubtype="0" fill="hold" nodeType="withEffect">
                                  <p:stCondLst>
                                    <p:cond delay="0"/>
                                  </p:stCondLst>
                                  <p:childTnLst>
                                    <p:set>
                                      <p:cBhvr>
                                        <p:cTn id="124" dur="1" fill="hold">
                                          <p:stCondLst>
                                            <p:cond delay="0"/>
                                          </p:stCondLst>
                                        </p:cTn>
                                        <p:tgtEl>
                                          <p:spTgt spid="135205"/>
                                        </p:tgtEl>
                                        <p:attrNameLst>
                                          <p:attrName>style.visibility</p:attrName>
                                        </p:attrNameLst>
                                      </p:cBhvr>
                                      <p:to>
                                        <p:strVal val="visible"/>
                                      </p:to>
                                    </p:set>
                                    <p:animEffect transition="in" filter="fade">
                                      <p:cBhvr>
                                        <p:cTn id="125" dur="1000"/>
                                        <p:tgtEl>
                                          <p:spTgt spid="135205"/>
                                        </p:tgtEl>
                                      </p:cBhvr>
                                    </p:animEffect>
                                  </p:childTnLst>
                                </p:cTn>
                              </p:par>
                              <p:par>
                                <p:cTn id="126" presetID="10" presetClass="entr" presetSubtype="0" fill="hold" nodeType="withEffect">
                                  <p:stCondLst>
                                    <p:cond delay="0"/>
                                  </p:stCondLst>
                                  <p:childTnLst>
                                    <p:set>
                                      <p:cBhvr>
                                        <p:cTn id="127" dur="1" fill="hold">
                                          <p:stCondLst>
                                            <p:cond delay="0"/>
                                          </p:stCondLst>
                                        </p:cTn>
                                        <p:tgtEl>
                                          <p:spTgt spid="135206"/>
                                        </p:tgtEl>
                                        <p:attrNameLst>
                                          <p:attrName>style.visibility</p:attrName>
                                        </p:attrNameLst>
                                      </p:cBhvr>
                                      <p:to>
                                        <p:strVal val="visible"/>
                                      </p:to>
                                    </p:set>
                                    <p:animEffect transition="in" filter="fade">
                                      <p:cBhvr>
                                        <p:cTn id="128" dur="1000"/>
                                        <p:tgtEl>
                                          <p:spTgt spid="135206"/>
                                        </p:tgtEl>
                                      </p:cBhvr>
                                    </p:animEffect>
                                  </p:childTnLst>
                                </p:cTn>
                              </p:par>
                              <p:par>
                                <p:cTn id="129" presetID="10" presetClass="entr" presetSubtype="0" fill="hold" nodeType="withEffect">
                                  <p:stCondLst>
                                    <p:cond delay="0"/>
                                  </p:stCondLst>
                                  <p:childTnLst>
                                    <p:set>
                                      <p:cBhvr>
                                        <p:cTn id="130" dur="1" fill="hold">
                                          <p:stCondLst>
                                            <p:cond delay="0"/>
                                          </p:stCondLst>
                                        </p:cTn>
                                        <p:tgtEl>
                                          <p:spTgt spid="135207"/>
                                        </p:tgtEl>
                                        <p:attrNameLst>
                                          <p:attrName>style.visibility</p:attrName>
                                        </p:attrNameLst>
                                      </p:cBhvr>
                                      <p:to>
                                        <p:strVal val="visible"/>
                                      </p:to>
                                    </p:set>
                                    <p:animEffect transition="in" filter="fade">
                                      <p:cBhvr>
                                        <p:cTn id="131" dur="1000"/>
                                        <p:tgtEl>
                                          <p:spTgt spid="135207"/>
                                        </p:tgtEl>
                                      </p:cBhvr>
                                    </p:animEffect>
                                  </p:childTnLst>
                                </p:cTn>
                              </p:par>
                              <p:par>
                                <p:cTn id="132" presetID="10" presetClass="entr" presetSubtype="0" fill="hold" nodeType="withEffect">
                                  <p:stCondLst>
                                    <p:cond delay="0"/>
                                  </p:stCondLst>
                                  <p:childTnLst>
                                    <p:set>
                                      <p:cBhvr>
                                        <p:cTn id="133" dur="1" fill="hold">
                                          <p:stCondLst>
                                            <p:cond delay="0"/>
                                          </p:stCondLst>
                                        </p:cTn>
                                        <p:tgtEl>
                                          <p:spTgt spid="135208"/>
                                        </p:tgtEl>
                                        <p:attrNameLst>
                                          <p:attrName>style.visibility</p:attrName>
                                        </p:attrNameLst>
                                      </p:cBhvr>
                                      <p:to>
                                        <p:strVal val="visible"/>
                                      </p:to>
                                    </p:set>
                                    <p:animEffect transition="in" filter="fade">
                                      <p:cBhvr>
                                        <p:cTn id="134" dur="1000"/>
                                        <p:tgtEl>
                                          <p:spTgt spid="135208"/>
                                        </p:tgtEl>
                                      </p:cBhvr>
                                    </p:animEffect>
                                  </p:childTnLst>
                                </p:cTn>
                              </p:par>
                              <p:par>
                                <p:cTn id="135" presetID="10" presetClass="entr" presetSubtype="0" fill="hold" nodeType="withEffect">
                                  <p:stCondLst>
                                    <p:cond delay="0"/>
                                  </p:stCondLst>
                                  <p:childTnLst>
                                    <p:set>
                                      <p:cBhvr>
                                        <p:cTn id="136" dur="1" fill="hold">
                                          <p:stCondLst>
                                            <p:cond delay="0"/>
                                          </p:stCondLst>
                                        </p:cTn>
                                        <p:tgtEl>
                                          <p:spTgt spid="135209"/>
                                        </p:tgtEl>
                                        <p:attrNameLst>
                                          <p:attrName>style.visibility</p:attrName>
                                        </p:attrNameLst>
                                      </p:cBhvr>
                                      <p:to>
                                        <p:strVal val="visible"/>
                                      </p:to>
                                    </p:set>
                                    <p:animEffect transition="in" filter="fade">
                                      <p:cBhvr>
                                        <p:cTn id="137" dur="1000"/>
                                        <p:tgtEl>
                                          <p:spTgt spid="135209"/>
                                        </p:tgtEl>
                                      </p:cBhvr>
                                    </p:animEffect>
                                  </p:childTnLst>
                                </p:cTn>
                              </p:par>
                              <p:par>
                                <p:cTn id="138" presetID="10" presetClass="entr" presetSubtype="0" fill="hold" nodeType="withEffect">
                                  <p:stCondLst>
                                    <p:cond delay="0"/>
                                  </p:stCondLst>
                                  <p:childTnLst>
                                    <p:set>
                                      <p:cBhvr>
                                        <p:cTn id="139" dur="1" fill="hold">
                                          <p:stCondLst>
                                            <p:cond delay="0"/>
                                          </p:stCondLst>
                                        </p:cTn>
                                        <p:tgtEl>
                                          <p:spTgt spid="135210"/>
                                        </p:tgtEl>
                                        <p:attrNameLst>
                                          <p:attrName>style.visibility</p:attrName>
                                        </p:attrNameLst>
                                      </p:cBhvr>
                                      <p:to>
                                        <p:strVal val="visible"/>
                                      </p:to>
                                    </p:set>
                                    <p:animEffect transition="in" filter="fade">
                                      <p:cBhvr>
                                        <p:cTn id="140" dur="1000"/>
                                        <p:tgtEl>
                                          <p:spTgt spid="135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90" grpId="0"/>
      <p:bldP spid="135202" grpId="0"/>
      <p:bldP spid="135202" grpId="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p:cNvSpPr>
            <a:spLocks noGrp="1" noChangeArrowheads="1"/>
          </p:cNvSpPr>
          <p:nvPr>
            <p:ph type="title"/>
          </p:nvPr>
        </p:nvSpPr>
        <p:spPr>
          <a:xfrm>
            <a:off x="1485900" y="0"/>
            <a:ext cx="6172200" cy="571500"/>
          </a:xfrm>
        </p:spPr>
        <p:txBody>
          <a:bodyPr/>
          <a:lstStyle/>
          <a:p>
            <a:pPr eaLnBrk="1" hangingPunct="1">
              <a:defRPr/>
            </a:pPr>
            <a:r>
              <a:rPr lang="en-US">
                <a:cs typeface="+mj-cs"/>
              </a:rPr>
              <a:t>BGP MITM – Plan reply path</a:t>
            </a:r>
          </a:p>
        </p:txBody>
      </p:sp>
      <p:sp>
        <p:nvSpPr>
          <p:cNvPr id="27" name="Slide Number Placeholder 5"/>
          <p:cNvSpPr>
            <a:spLocks noGrp="1"/>
          </p:cNvSpPr>
          <p:nvPr>
            <p:ph type="sldNum" sz="quarter" idx="12"/>
          </p:nvPr>
        </p:nvSpPr>
        <p:spPr/>
        <p:txBody>
          <a:bodyPr/>
          <a:lstStyle/>
          <a:p>
            <a:pPr>
              <a:defRPr/>
            </a:pPr>
            <a:fld id="{CE176E28-F13D-AC44-BD03-D07597B734E8}" type="slidenum">
              <a:rPr lang="en-US"/>
              <a:pPr>
                <a:defRPr/>
              </a:pPr>
              <a:t>23</a:t>
            </a:fld>
            <a:endParaRPr lang="en-US"/>
          </a:p>
        </p:txBody>
      </p:sp>
      <p:sp>
        <p:nvSpPr>
          <p:cNvPr id="137219" name="Line 3"/>
          <p:cNvSpPr>
            <a:spLocks noChangeShapeType="1"/>
          </p:cNvSpPr>
          <p:nvPr/>
        </p:nvSpPr>
        <p:spPr bwMode="auto">
          <a:xfrm>
            <a:off x="2514600" y="2971800"/>
            <a:ext cx="1028700" cy="5143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7220" name="Line 4"/>
          <p:cNvSpPr>
            <a:spLocks noChangeShapeType="1"/>
          </p:cNvSpPr>
          <p:nvPr/>
        </p:nvSpPr>
        <p:spPr bwMode="auto">
          <a:xfrm flipV="1">
            <a:off x="5029200" y="2971800"/>
            <a:ext cx="971550" cy="12573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7221" name="Line 5"/>
          <p:cNvSpPr>
            <a:spLocks noChangeShapeType="1"/>
          </p:cNvSpPr>
          <p:nvPr/>
        </p:nvSpPr>
        <p:spPr bwMode="auto">
          <a:xfrm flipV="1">
            <a:off x="2971800" y="3771900"/>
            <a:ext cx="800100" cy="6286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7222" name="Line 6"/>
          <p:cNvSpPr>
            <a:spLocks noChangeShapeType="1"/>
          </p:cNvSpPr>
          <p:nvPr/>
        </p:nvSpPr>
        <p:spPr bwMode="auto">
          <a:xfrm flipH="1" flipV="1">
            <a:off x="2057400" y="3143250"/>
            <a:ext cx="114300" cy="13144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7223" name="Line 7"/>
          <p:cNvSpPr>
            <a:spLocks noChangeShapeType="1"/>
          </p:cNvSpPr>
          <p:nvPr/>
        </p:nvSpPr>
        <p:spPr bwMode="auto">
          <a:xfrm flipV="1">
            <a:off x="2114550" y="2000250"/>
            <a:ext cx="1085850" cy="8001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7224" name="Line 8"/>
          <p:cNvSpPr>
            <a:spLocks noChangeShapeType="1"/>
          </p:cNvSpPr>
          <p:nvPr/>
        </p:nvSpPr>
        <p:spPr bwMode="auto">
          <a:xfrm flipV="1">
            <a:off x="3943350" y="2400300"/>
            <a:ext cx="628650" cy="10287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7225" name="Line 9"/>
          <p:cNvSpPr>
            <a:spLocks noChangeShapeType="1"/>
          </p:cNvSpPr>
          <p:nvPr/>
        </p:nvSpPr>
        <p:spPr bwMode="auto">
          <a:xfrm flipV="1">
            <a:off x="5086350" y="1771650"/>
            <a:ext cx="1485900" cy="6286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7226" name="Line 10"/>
          <p:cNvSpPr>
            <a:spLocks noChangeShapeType="1"/>
          </p:cNvSpPr>
          <p:nvPr/>
        </p:nvSpPr>
        <p:spPr bwMode="auto">
          <a:xfrm flipH="1" flipV="1">
            <a:off x="4229100" y="3771900"/>
            <a:ext cx="571500" cy="5715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7227" name="Line 11"/>
          <p:cNvSpPr>
            <a:spLocks noChangeShapeType="1"/>
          </p:cNvSpPr>
          <p:nvPr/>
        </p:nvSpPr>
        <p:spPr bwMode="auto">
          <a:xfrm>
            <a:off x="5086350" y="2457450"/>
            <a:ext cx="1143000" cy="4000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7228" name="Line 12"/>
          <p:cNvSpPr>
            <a:spLocks noChangeShapeType="1"/>
          </p:cNvSpPr>
          <p:nvPr/>
        </p:nvSpPr>
        <p:spPr bwMode="auto">
          <a:xfrm flipV="1">
            <a:off x="3829050" y="1600200"/>
            <a:ext cx="2457450" cy="4572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7229" name="Line 13"/>
          <p:cNvSpPr>
            <a:spLocks noChangeShapeType="1"/>
          </p:cNvSpPr>
          <p:nvPr/>
        </p:nvSpPr>
        <p:spPr bwMode="auto">
          <a:xfrm flipV="1">
            <a:off x="6572250" y="1943100"/>
            <a:ext cx="228600" cy="6858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7230" name="Oval 14"/>
          <p:cNvSpPr>
            <a:spLocks noChangeArrowheads="1"/>
          </p:cNvSpPr>
          <p:nvPr/>
        </p:nvSpPr>
        <p:spPr bwMode="auto">
          <a:xfrm>
            <a:off x="5829300" y="1028700"/>
            <a:ext cx="2000250" cy="10287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Attacker ASN 100</a:t>
            </a:r>
          </a:p>
        </p:txBody>
      </p:sp>
      <p:sp>
        <p:nvSpPr>
          <p:cNvPr id="137231" name="Oval 15"/>
          <p:cNvSpPr>
            <a:spLocks noChangeArrowheads="1"/>
          </p:cNvSpPr>
          <p:nvPr/>
        </p:nvSpPr>
        <p:spPr bwMode="auto">
          <a:xfrm>
            <a:off x="1314450" y="4057650"/>
            <a:ext cx="2000250" cy="1028700"/>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Target ASN 200</a:t>
            </a:r>
          </a:p>
        </p:txBody>
      </p:sp>
      <p:sp>
        <p:nvSpPr>
          <p:cNvPr id="137232" name="Oval 16"/>
          <p:cNvSpPr>
            <a:spLocks noChangeArrowheads="1"/>
          </p:cNvSpPr>
          <p:nvPr/>
        </p:nvSpPr>
        <p:spPr bwMode="auto">
          <a:xfrm>
            <a:off x="1428750" y="262890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AS20</a:t>
            </a:r>
          </a:p>
        </p:txBody>
      </p:sp>
      <p:sp>
        <p:nvSpPr>
          <p:cNvPr id="137233" name="Oval 17"/>
          <p:cNvSpPr>
            <a:spLocks noChangeArrowheads="1"/>
          </p:cNvSpPr>
          <p:nvPr/>
        </p:nvSpPr>
        <p:spPr bwMode="auto">
          <a:xfrm>
            <a:off x="2628900" y="171450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AS10</a:t>
            </a:r>
          </a:p>
        </p:txBody>
      </p:sp>
      <p:sp>
        <p:nvSpPr>
          <p:cNvPr id="137234" name="Oval 18"/>
          <p:cNvSpPr>
            <a:spLocks noChangeArrowheads="1"/>
          </p:cNvSpPr>
          <p:nvPr/>
        </p:nvSpPr>
        <p:spPr bwMode="auto">
          <a:xfrm>
            <a:off x="3314700" y="325755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AS30</a:t>
            </a:r>
          </a:p>
        </p:txBody>
      </p:sp>
      <p:sp>
        <p:nvSpPr>
          <p:cNvPr id="137235" name="Oval 19"/>
          <p:cNvSpPr>
            <a:spLocks noChangeArrowheads="1"/>
          </p:cNvSpPr>
          <p:nvPr/>
        </p:nvSpPr>
        <p:spPr bwMode="auto">
          <a:xfrm>
            <a:off x="5543550" y="245745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AS60</a:t>
            </a:r>
          </a:p>
        </p:txBody>
      </p:sp>
      <p:sp>
        <p:nvSpPr>
          <p:cNvPr id="137236" name="Oval 20"/>
          <p:cNvSpPr>
            <a:spLocks noChangeArrowheads="1"/>
          </p:cNvSpPr>
          <p:nvPr/>
        </p:nvSpPr>
        <p:spPr bwMode="auto">
          <a:xfrm>
            <a:off x="4057650" y="217170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AS40</a:t>
            </a:r>
          </a:p>
        </p:txBody>
      </p:sp>
      <p:sp>
        <p:nvSpPr>
          <p:cNvPr id="137237" name="Oval 21"/>
          <p:cNvSpPr>
            <a:spLocks noChangeArrowheads="1"/>
          </p:cNvSpPr>
          <p:nvPr/>
        </p:nvSpPr>
        <p:spPr bwMode="auto">
          <a:xfrm>
            <a:off x="4286250" y="411480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AS50</a:t>
            </a:r>
          </a:p>
        </p:txBody>
      </p:sp>
      <p:sp>
        <p:nvSpPr>
          <p:cNvPr id="137238" name="Text Box 22"/>
          <p:cNvSpPr txBox="1">
            <a:spLocks noChangeArrowheads="1"/>
          </p:cNvSpPr>
          <p:nvPr/>
        </p:nvSpPr>
        <p:spPr bwMode="auto">
          <a:xfrm>
            <a:off x="1371600" y="677467"/>
            <a:ext cx="2571750" cy="5078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350"/>
              <a:t>ASN 100</a:t>
            </a:r>
            <a:r>
              <a:rPr lang="ja-JP" altLang="en-US" sz="1350">
                <a:latin typeface="Arial"/>
              </a:rPr>
              <a:t>’</a:t>
            </a:r>
            <a:r>
              <a:rPr lang="en-US" sz="1350"/>
              <a:t>s FIB shows route for 10.10.200.0/22 via AS10</a:t>
            </a:r>
          </a:p>
        </p:txBody>
      </p:sp>
      <p:sp>
        <p:nvSpPr>
          <p:cNvPr id="137239" name="Text Box 23"/>
          <p:cNvSpPr txBox="1">
            <a:spLocks noChangeArrowheads="1"/>
          </p:cNvSpPr>
          <p:nvPr/>
        </p:nvSpPr>
        <p:spPr bwMode="auto">
          <a:xfrm>
            <a:off x="1143000" y="1257301"/>
            <a:ext cx="3600450" cy="5078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350"/>
              <a:t>We then build our as-path prepend list to include AS 10, 20, and 200</a:t>
            </a:r>
          </a:p>
        </p:txBody>
      </p:sp>
      <p:sp>
        <p:nvSpPr>
          <p:cNvPr id="137240" name="Freeform 24"/>
          <p:cNvSpPr>
            <a:spLocks/>
          </p:cNvSpPr>
          <p:nvPr/>
        </p:nvSpPr>
        <p:spPr bwMode="auto">
          <a:xfrm>
            <a:off x="1607344" y="1328737"/>
            <a:ext cx="4557713" cy="3128963"/>
          </a:xfrm>
          <a:custGeom>
            <a:avLst/>
            <a:gdLst>
              <a:gd name="T0" fmla="*/ 3828 w 3828"/>
              <a:gd name="T1" fmla="*/ 0 h 2628"/>
              <a:gd name="T2" fmla="*/ 1248 w 3828"/>
              <a:gd name="T3" fmla="*/ 456 h 2628"/>
              <a:gd name="T4" fmla="*/ 0 w 3828"/>
              <a:gd name="T5" fmla="*/ 1350 h 2628"/>
              <a:gd name="T6" fmla="*/ 186 w 3828"/>
              <a:gd name="T7" fmla="*/ 2628 h 2628"/>
            </a:gdLst>
            <a:ahLst/>
            <a:cxnLst>
              <a:cxn ang="0">
                <a:pos x="T0" y="T1"/>
              </a:cxn>
              <a:cxn ang="0">
                <a:pos x="T2" y="T3"/>
              </a:cxn>
              <a:cxn ang="0">
                <a:pos x="T4" y="T5"/>
              </a:cxn>
              <a:cxn ang="0">
                <a:pos x="T6" y="T7"/>
              </a:cxn>
            </a:cxnLst>
            <a:rect l="0" t="0" r="r" b="b"/>
            <a:pathLst>
              <a:path w="3828" h="2628">
                <a:moveTo>
                  <a:pt x="3828" y="0"/>
                </a:moveTo>
                <a:lnTo>
                  <a:pt x="1248" y="456"/>
                </a:lnTo>
                <a:lnTo>
                  <a:pt x="0" y="1350"/>
                </a:lnTo>
                <a:lnTo>
                  <a:pt x="186" y="2628"/>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Tree>
    <p:extLst>
      <p:ext uri="{BB962C8B-B14F-4D97-AF65-F5344CB8AC3E}">
        <p14:creationId xmlns:p14="http://schemas.microsoft.com/office/powerpoint/2010/main" val="380394705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7238"/>
                                        </p:tgtEl>
                                        <p:attrNameLst>
                                          <p:attrName>style.visibility</p:attrName>
                                        </p:attrNameLst>
                                      </p:cBhvr>
                                      <p:to>
                                        <p:strVal val="visible"/>
                                      </p:to>
                                    </p:set>
                                    <p:animEffect transition="in" filter="fade">
                                      <p:cBhvr>
                                        <p:cTn id="7" dur="1000"/>
                                        <p:tgtEl>
                                          <p:spTgt spid="137238"/>
                                        </p:tgtEl>
                                      </p:cBhvr>
                                    </p:animEffect>
                                  </p:childTnLst>
                                </p:cTn>
                              </p:par>
                              <p:par>
                                <p:cTn id="8" presetID="10" presetClass="entr" presetSubtype="0" fill="hold" nodeType="withEffect">
                                  <p:stCondLst>
                                    <p:cond delay="0"/>
                                  </p:stCondLst>
                                  <p:childTnLst>
                                    <p:set>
                                      <p:cBhvr>
                                        <p:cTn id="9" dur="1" fill="hold">
                                          <p:stCondLst>
                                            <p:cond delay="0"/>
                                          </p:stCondLst>
                                        </p:cTn>
                                        <p:tgtEl>
                                          <p:spTgt spid="137240"/>
                                        </p:tgtEl>
                                        <p:attrNameLst>
                                          <p:attrName>style.visibility</p:attrName>
                                        </p:attrNameLst>
                                      </p:cBhvr>
                                      <p:to>
                                        <p:strVal val="visible"/>
                                      </p:to>
                                    </p:set>
                                    <p:animEffect transition="in" filter="fade">
                                      <p:cBhvr>
                                        <p:cTn id="10" dur="1000"/>
                                        <p:tgtEl>
                                          <p:spTgt spid="137240"/>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53" presetClass="exit" presetSubtype="0" fill="hold" grpId="1" nodeType="clickEffect">
                                  <p:stCondLst>
                                    <p:cond delay="0"/>
                                  </p:stCondLst>
                                  <p:childTnLst>
                                    <p:anim calcmode="lin" valueType="num">
                                      <p:cBhvr>
                                        <p:cTn id="14" dur="500"/>
                                        <p:tgtEl>
                                          <p:spTgt spid="137238"/>
                                        </p:tgtEl>
                                        <p:attrNameLst>
                                          <p:attrName>ppt_w</p:attrName>
                                        </p:attrNameLst>
                                      </p:cBhvr>
                                      <p:tavLst>
                                        <p:tav tm="0">
                                          <p:val>
                                            <p:strVal val="ppt_w"/>
                                          </p:val>
                                        </p:tav>
                                        <p:tav tm="100000">
                                          <p:val>
                                            <p:fltVal val="0"/>
                                          </p:val>
                                        </p:tav>
                                      </p:tavLst>
                                    </p:anim>
                                    <p:anim calcmode="lin" valueType="num">
                                      <p:cBhvr>
                                        <p:cTn id="15" dur="500"/>
                                        <p:tgtEl>
                                          <p:spTgt spid="137238"/>
                                        </p:tgtEl>
                                        <p:attrNameLst>
                                          <p:attrName>ppt_h</p:attrName>
                                        </p:attrNameLst>
                                      </p:cBhvr>
                                      <p:tavLst>
                                        <p:tav tm="0">
                                          <p:val>
                                            <p:strVal val="ppt_h"/>
                                          </p:val>
                                        </p:tav>
                                        <p:tav tm="100000">
                                          <p:val>
                                            <p:fltVal val="0"/>
                                          </p:val>
                                        </p:tav>
                                      </p:tavLst>
                                    </p:anim>
                                    <p:animEffect transition="out" filter="fade">
                                      <p:cBhvr>
                                        <p:cTn id="16" dur="500"/>
                                        <p:tgtEl>
                                          <p:spTgt spid="137238"/>
                                        </p:tgtEl>
                                      </p:cBhvr>
                                    </p:animEffect>
                                    <p:set>
                                      <p:cBhvr>
                                        <p:cTn id="17" dur="1" fill="hold">
                                          <p:stCondLst>
                                            <p:cond delay="499"/>
                                          </p:stCondLst>
                                        </p:cTn>
                                        <p:tgtEl>
                                          <p:spTgt spid="137238"/>
                                        </p:tgtEl>
                                        <p:attrNameLst>
                                          <p:attrName>style.visibility</p:attrName>
                                        </p:attrNameLst>
                                      </p:cBhvr>
                                      <p:to>
                                        <p:strVal val="hidden"/>
                                      </p:to>
                                    </p:se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37239"/>
                                        </p:tgtEl>
                                        <p:attrNameLst>
                                          <p:attrName>style.visibility</p:attrName>
                                        </p:attrNameLst>
                                      </p:cBhvr>
                                      <p:to>
                                        <p:strVal val="visible"/>
                                      </p:to>
                                    </p:set>
                                    <p:animEffect transition="in" filter="fade">
                                      <p:cBhvr>
                                        <p:cTn id="22" dur="1000"/>
                                        <p:tgtEl>
                                          <p:spTgt spid="1372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238" grpId="0"/>
      <p:bldP spid="137238" grpId="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8" name="Rectangle 4"/>
          <p:cNvSpPr>
            <a:spLocks noGrp="1" noChangeArrowheads="1"/>
          </p:cNvSpPr>
          <p:nvPr>
            <p:ph type="title"/>
          </p:nvPr>
        </p:nvSpPr>
        <p:spPr>
          <a:xfrm>
            <a:off x="1485900" y="34528"/>
            <a:ext cx="6172200" cy="536972"/>
          </a:xfrm>
        </p:spPr>
        <p:txBody>
          <a:bodyPr/>
          <a:lstStyle/>
          <a:p>
            <a:pPr eaLnBrk="1" hangingPunct="1">
              <a:defRPr/>
            </a:pPr>
            <a:r>
              <a:rPr lang="en-US" sz="2700">
                <a:cs typeface="+mj-cs"/>
              </a:rPr>
              <a:t>BGP MITM  – Setup Routes</a:t>
            </a:r>
          </a:p>
        </p:txBody>
      </p:sp>
      <p:sp>
        <p:nvSpPr>
          <p:cNvPr id="34" name="Slide Number Placeholder 5"/>
          <p:cNvSpPr>
            <a:spLocks noGrp="1"/>
          </p:cNvSpPr>
          <p:nvPr>
            <p:ph type="sldNum" sz="quarter" idx="12"/>
          </p:nvPr>
        </p:nvSpPr>
        <p:spPr/>
        <p:txBody>
          <a:bodyPr/>
          <a:lstStyle/>
          <a:p>
            <a:pPr>
              <a:defRPr/>
            </a:pPr>
            <a:fld id="{CFF35162-EFDA-6D49-A474-3C7E5C431B05}" type="slidenum">
              <a:rPr lang="en-US"/>
              <a:pPr>
                <a:defRPr/>
              </a:pPr>
              <a:t>24</a:t>
            </a:fld>
            <a:endParaRPr lang="en-US"/>
          </a:p>
        </p:txBody>
      </p:sp>
      <p:sp>
        <p:nvSpPr>
          <p:cNvPr id="139266" name="Line 2"/>
          <p:cNvSpPr>
            <a:spLocks noChangeShapeType="1"/>
          </p:cNvSpPr>
          <p:nvPr/>
        </p:nvSpPr>
        <p:spPr bwMode="auto">
          <a:xfrm>
            <a:off x="2514600" y="2971800"/>
            <a:ext cx="1028700" cy="5143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67" name="Line 3"/>
          <p:cNvSpPr>
            <a:spLocks noChangeShapeType="1"/>
          </p:cNvSpPr>
          <p:nvPr/>
        </p:nvSpPr>
        <p:spPr bwMode="auto">
          <a:xfrm flipV="1">
            <a:off x="5029200" y="2971800"/>
            <a:ext cx="971550" cy="12573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69" name="Freeform 5"/>
          <p:cNvSpPr>
            <a:spLocks/>
          </p:cNvSpPr>
          <p:nvPr/>
        </p:nvSpPr>
        <p:spPr bwMode="auto">
          <a:xfrm>
            <a:off x="2971800" y="3757612"/>
            <a:ext cx="750094" cy="642938"/>
          </a:xfrm>
          <a:custGeom>
            <a:avLst/>
            <a:gdLst>
              <a:gd name="T0" fmla="*/ 0 w 630"/>
              <a:gd name="T1" fmla="*/ 540 h 540"/>
              <a:gd name="T2" fmla="*/ 630 w 630"/>
              <a:gd name="T3" fmla="*/ 0 h 540"/>
            </a:gdLst>
            <a:ahLst/>
            <a:cxnLst>
              <a:cxn ang="0">
                <a:pos x="T0" y="T1"/>
              </a:cxn>
              <a:cxn ang="0">
                <a:pos x="T2" y="T3"/>
              </a:cxn>
            </a:cxnLst>
            <a:rect l="0" t="0" r="r" b="b"/>
            <a:pathLst>
              <a:path w="630" h="540">
                <a:moveTo>
                  <a:pt x="0" y="540"/>
                </a:moveTo>
                <a:lnTo>
                  <a:pt x="630" y="0"/>
                </a:lnTo>
              </a:path>
            </a:pathLst>
          </a:custGeom>
          <a:noFill/>
          <a:ln w="38100">
            <a:solidFill>
              <a:srgbClr val="808080"/>
            </a:solidFill>
            <a:round/>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70" name="Line 6"/>
          <p:cNvSpPr>
            <a:spLocks noChangeShapeType="1"/>
          </p:cNvSpPr>
          <p:nvPr/>
        </p:nvSpPr>
        <p:spPr bwMode="auto">
          <a:xfrm flipH="1" flipV="1">
            <a:off x="2057400" y="3143250"/>
            <a:ext cx="171450" cy="13144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71" name="Line 7"/>
          <p:cNvSpPr>
            <a:spLocks noChangeShapeType="1"/>
          </p:cNvSpPr>
          <p:nvPr/>
        </p:nvSpPr>
        <p:spPr bwMode="auto">
          <a:xfrm flipV="1">
            <a:off x="2114550" y="2000250"/>
            <a:ext cx="1085850" cy="8001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72" name="Line 8"/>
          <p:cNvSpPr>
            <a:spLocks noChangeShapeType="1"/>
          </p:cNvSpPr>
          <p:nvPr/>
        </p:nvSpPr>
        <p:spPr bwMode="auto">
          <a:xfrm flipV="1">
            <a:off x="4114800" y="2457450"/>
            <a:ext cx="628650" cy="10287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73" name="Line 9"/>
          <p:cNvSpPr>
            <a:spLocks noChangeShapeType="1"/>
          </p:cNvSpPr>
          <p:nvPr/>
        </p:nvSpPr>
        <p:spPr bwMode="auto">
          <a:xfrm flipV="1">
            <a:off x="5086350" y="1771650"/>
            <a:ext cx="1485900" cy="6286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74" name="Line 10"/>
          <p:cNvSpPr>
            <a:spLocks noChangeShapeType="1"/>
          </p:cNvSpPr>
          <p:nvPr/>
        </p:nvSpPr>
        <p:spPr bwMode="auto">
          <a:xfrm flipH="1" flipV="1">
            <a:off x="4229100" y="3771900"/>
            <a:ext cx="571500" cy="5715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75" name="Line 11"/>
          <p:cNvSpPr>
            <a:spLocks noChangeShapeType="1"/>
          </p:cNvSpPr>
          <p:nvPr/>
        </p:nvSpPr>
        <p:spPr bwMode="auto">
          <a:xfrm>
            <a:off x="5086350" y="2457450"/>
            <a:ext cx="1143000" cy="40005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76" name="Line 12"/>
          <p:cNvSpPr>
            <a:spLocks noChangeShapeType="1"/>
          </p:cNvSpPr>
          <p:nvPr/>
        </p:nvSpPr>
        <p:spPr bwMode="auto">
          <a:xfrm flipV="1">
            <a:off x="3829050" y="1600200"/>
            <a:ext cx="2457450" cy="4572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77" name="Line 13"/>
          <p:cNvSpPr>
            <a:spLocks noChangeShapeType="1"/>
          </p:cNvSpPr>
          <p:nvPr/>
        </p:nvSpPr>
        <p:spPr bwMode="auto">
          <a:xfrm flipV="1">
            <a:off x="6572250" y="1943100"/>
            <a:ext cx="228600" cy="685800"/>
          </a:xfrm>
          <a:prstGeom prst="line">
            <a:avLst/>
          </a:prstGeom>
          <a:noFill/>
          <a:ln w="38100">
            <a:solidFill>
              <a:srgbClr val="808080"/>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85" name="Oval 21"/>
          <p:cNvSpPr>
            <a:spLocks noChangeArrowheads="1"/>
          </p:cNvSpPr>
          <p:nvPr/>
        </p:nvSpPr>
        <p:spPr bwMode="auto">
          <a:xfrm>
            <a:off x="4286250" y="4114800"/>
            <a:ext cx="1371600" cy="685800"/>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AS50</a:t>
            </a:r>
          </a:p>
        </p:txBody>
      </p:sp>
      <p:sp>
        <p:nvSpPr>
          <p:cNvPr id="139286" name="Line 22"/>
          <p:cNvSpPr>
            <a:spLocks noChangeShapeType="1"/>
          </p:cNvSpPr>
          <p:nvPr/>
        </p:nvSpPr>
        <p:spPr bwMode="auto">
          <a:xfrm>
            <a:off x="1943100" y="3086100"/>
            <a:ext cx="171450" cy="1257300"/>
          </a:xfrm>
          <a:prstGeom prst="line">
            <a:avLst/>
          </a:prstGeom>
          <a:noFill/>
          <a:ln w="76200">
            <a:solidFill>
              <a:srgbClr val="3366FF"/>
            </a:solidFill>
            <a:prstDash val="sysDot"/>
            <a:round/>
            <a:headEnd/>
            <a:tailEnd type="stealth" w="med" len="sm"/>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87" name="Freeform 23"/>
          <p:cNvSpPr>
            <a:spLocks/>
          </p:cNvSpPr>
          <p:nvPr/>
        </p:nvSpPr>
        <p:spPr bwMode="auto">
          <a:xfrm>
            <a:off x="1750219" y="2057401"/>
            <a:ext cx="1193006" cy="2278856"/>
          </a:xfrm>
          <a:custGeom>
            <a:avLst/>
            <a:gdLst>
              <a:gd name="T0" fmla="*/ 1002 w 1002"/>
              <a:gd name="T1" fmla="*/ 0 h 1914"/>
              <a:gd name="T2" fmla="*/ 0 w 1002"/>
              <a:gd name="T3" fmla="*/ 690 h 1914"/>
              <a:gd name="T4" fmla="*/ 174 w 1002"/>
              <a:gd name="T5" fmla="*/ 1914 h 1914"/>
            </a:gdLst>
            <a:ahLst/>
            <a:cxnLst>
              <a:cxn ang="0">
                <a:pos x="T0" y="T1"/>
              </a:cxn>
              <a:cxn ang="0">
                <a:pos x="T2" y="T3"/>
              </a:cxn>
              <a:cxn ang="0">
                <a:pos x="T4" y="T5"/>
              </a:cxn>
            </a:cxnLst>
            <a:rect l="0" t="0" r="r" b="b"/>
            <a:pathLst>
              <a:path w="1002" h="1914">
                <a:moveTo>
                  <a:pt x="1002" y="0"/>
                </a:moveTo>
                <a:lnTo>
                  <a:pt x="0" y="690"/>
                </a:lnTo>
                <a:lnTo>
                  <a:pt x="174" y="1914"/>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89" name="Freeform 25"/>
          <p:cNvSpPr>
            <a:spLocks/>
          </p:cNvSpPr>
          <p:nvPr/>
        </p:nvSpPr>
        <p:spPr bwMode="auto">
          <a:xfrm>
            <a:off x="4814888" y="1750219"/>
            <a:ext cx="1450181" cy="542925"/>
          </a:xfrm>
          <a:custGeom>
            <a:avLst/>
            <a:gdLst>
              <a:gd name="T0" fmla="*/ 0 w 1218"/>
              <a:gd name="T1" fmla="*/ 456 h 456"/>
              <a:gd name="T2" fmla="*/ 1218 w 1218"/>
              <a:gd name="T3" fmla="*/ 0 h 456"/>
            </a:gdLst>
            <a:ahLst/>
            <a:cxnLst>
              <a:cxn ang="0">
                <a:pos x="T0" y="T1"/>
              </a:cxn>
              <a:cxn ang="0">
                <a:pos x="T2" y="T3"/>
              </a:cxn>
            </a:cxnLst>
            <a:rect l="0" t="0" r="r" b="b"/>
            <a:pathLst>
              <a:path w="1218" h="456">
                <a:moveTo>
                  <a:pt x="0" y="456"/>
                </a:moveTo>
                <a:lnTo>
                  <a:pt x="1218" y="0"/>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grpSp>
        <p:nvGrpSpPr>
          <p:cNvPr id="43026" name="Group 31"/>
          <p:cNvGrpSpPr>
            <a:grpSpLocks/>
          </p:cNvGrpSpPr>
          <p:nvPr/>
        </p:nvGrpSpPr>
        <p:grpSpPr bwMode="auto">
          <a:xfrm>
            <a:off x="1771650" y="1200150"/>
            <a:ext cx="5829300" cy="3600450"/>
            <a:chOff x="144" y="864"/>
            <a:chExt cx="5472" cy="3408"/>
          </a:xfrm>
        </p:grpSpPr>
        <p:sp>
          <p:nvSpPr>
            <p:cNvPr id="139278" name="Oval 14"/>
            <p:cNvSpPr>
              <a:spLocks noChangeArrowheads="1"/>
            </p:cNvSpPr>
            <p:nvPr/>
          </p:nvSpPr>
          <p:spPr bwMode="auto">
            <a:xfrm>
              <a:off x="3936" y="864"/>
              <a:ext cx="1680" cy="86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Attacker ASN 100</a:t>
              </a:r>
            </a:p>
          </p:txBody>
        </p:sp>
        <p:sp>
          <p:nvSpPr>
            <p:cNvPr id="139279" name="Oval 15"/>
            <p:cNvSpPr>
              <a:spLocks noChangeArrowheads="1"/>
            </p:cNvSpPr>
            <p:nvPr/>
          </p:nvSpPr>
          <p:spPr bwMode="auto">
            <a:xfrm>
              <a:off x="144" y="3408"/>
              <a:ext cx="1680" cy="864"/>
            </a:xfrm>
            <a:prstGeom prst="ellipse">
              <a:avLst/>
            </a:prstGeom>
            <a:solidFill>
              <a:schemeClr val="accent1"/>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Target ASN 200</a:t>
              </a:r>
            </a:p>
          </p:txBody>
        </p:sp>
        <p:sp>
          <p:nvSpPr>
            <p:cNvPr id="139280" name="Oval 16"/>
            <p:cNvSpPr>
              <a:spLocks noChangeArrowheads="1"/>
            </p:cNvSpPr>
            <p:nvPr/>
          </p:nvSpPr>
          <p:spPr bwMode="auto">
            <a:xfrm>
              <a:off x="240" y="2208"/>
              <a:ext cx="1152" cy="576"/>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AS20</a:t>
              </a:r>
            </a:p>
          </p:txBody>
        </p:sp>
        <p:sp>
          <p:nvSpPr>
            <p:cNvPr id="139281" name="Oval 17"/>
            <p:cNvSpPr>
              <a:spLocks noChangeArrowheads="1"/>
            </p:cNvSpPr>
            <p:nvPr/>
          </p:nvSpPr>
          <p:spPr bwMode="auto">
            <a:xfrm>
              <a:off x="1248" y="1440"/>
              <a:ext cx="1152" cy="576"/>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AS10</a:t>
              </a:r>
            </a:p>
          </p:txBody>
        </p:sp>
        <p:sp>
          <p:nvSpPr>
            <p:cNvPr id="139282" name="Oval 18"/>
            <p:cNvSpPr>
              <a:spLocks noChangeArrowheads="1"/>
            </p:cNvSpPr>
            <p:nvPr/>
          </p:nvSpPr>
          <p:spPr bwMode="auto">
            <a:xfrm>
              <a:off x="1824" y="2736"/>
              <a:ext cx="1152" cy="576"/>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AS30</a:t>
              </a:r>
            </a:p>
          </p:txBody>
        </p:sp>
        <p:sp>
          <p:nvSpPr>
            <p:cNvPr id="139283" name="Oval 19"/>
            <p:cNvSpPr>
              <a:spLocks noChangeArrowheads="1"/>
            </p:cNvSpPr>
            <p:nvPr/>
          </p:nvSpPr>
          <p:spPr bwMode="auto">
            <a:xfrm>
              <a:off x="3696" y="2064"/>
              <a:ext cx="1152" cy="576"/>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AS60</a:t>
              </a:r>
            </a:p>
          </p:txBody>
        </p:sp>
        <p:sp>
          <p:nvSpPr>
            <p:cNvPr id="139284" name="Oval 20"/>
            <p:cNvSpPr>
              <a:spLocks noChangeArrowheads="1"/>
            </p:cNvSpPr>
            <p:nvPr/>
          </p:nvSpPr>
          <p:spPr bwMode="auto">
            <a:xfrm>
              <a:off x="2447" y="1824"/>
              <a:ext cx="1150" cy="576"/>
            </a:xfrm>
            <a:prstGeom prst="ellipse">
              <a:avLst/>
            </a:prstGeom>
            <a:solidFill>
              <a:srgbClr val="FFCC00"/>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a:defRPr/>
              </a:pPr>
              <a:r>
                <a:rPr lang="en-US" sz="1350"/>
                <a:t>AS40</a:t>
              </a:r>
            </a:p>
          </p:txBody>
        </p:sp>
        <p:sp>
          <p:nvSpPr>
            <p:cNvPr id="139288" name="Freeform 24"/>
            <p:cNvSpPr>
              <a:spLocks/>
            </p:cNvSpPr>
            <p:nvPr/>
          </p:nvSpPr>
          <p:spPr bwMode="auto">
            <a:xfrm>
              <a:off x="390" y="1062"/>
              <a:ext cx="3828" cy="2628"/>
            </a:xfrm>
            <a:custGeom>
              <a:avLst/>
              <a:gdLst>
                <a:gd name="T0" fmla="*/ 3828 w 3828"/>
                <a:gd name="T1" fmla="*/ 0 h 2628"/>
                <a:gd name="T2" fmla="*/ 1248 w 3828"/>
                <a:gd name="T3" fmla="*/ 456 h 2628"/>
                <a:gd name="T4" fmla="*/ 0 w 3828"/>
                <a:gd name="T5" fmla="*/ 1350 h 2628"/>
                <a:gd name="T6" fmla="*/ 186 w 3828"/>
                <a:gd name="T7" fmla="*/ 2628 h 2628"/>
              </a:gdLst>
              <a:ahLst/>
              <a:cxnLst>
                <a:cxn ang="0">
                  <a:pos x="T0" y="T1"/>
                </a:cxn>
                <a:cxn ang="0">
                  <a:pos x="T2" y="T3"/>
                </a:cxn>
                <a:cxn ang="0">
                  <a:pos x="T4" y="T5"/>
                </a:cxn>
                <a:cxn ang="0">
                  <a:pos x="T6" y="T7"/>
                </a:cxn>
              </a:cxnLst>
              <a:rect l="0" t="0" r="r" b="b"/>
              <a:pathLst>
                <a:path w="3828" h="2628">
                  <a:moveTo>
                    <a:pt x="3828" y="0"/>
                  </a:moveTo>
                  <a:lnTo>
                    <a:pt x="1248" y="456"/>
                  </a:lnTo>
                  <a:lnTo>
                    <a:pt x="0" y="1350"/>
                  </a:lnTo>
                  <a:lnTo>
                    <a:pt x="186" y="2628"/>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90" name="Freeform 26"/>
            <p:cNvSpPr>
              <a:spLocks/>
            </p:cNvSpPr>
            <p:nvPr/>
          </p:nvSpPr>
          <p:spPr bwMode="auto">
            <a:xfrm>
              <a:off x="2418" y="1536"/>
              <a:ext cx="1996" cy="1758"/>
            </a:xfrm>
            <a:custGeom>
              <a:avLst/>
              <a:gdLst>
                <a:gd name="T0" fmla="*/ 0 w 1950"/>
                <a:gd name="T1" fmla="*/ 1734 h 1734"/>
                <a:gd name="T2" fmla="*/ 684 w 1950"/>
                <a:gd name="T3" fmla="*/ 720 h 1734"/>
                <a:gd name="T4" fmla="*/ 1950 w 1950"/>
                <a:gd name="T5" fmla="*/ 0 h 1734"/>
              </a:gdLst>
              <a:ahLst/>
              <a:cxnLst>
                <a:cxn ang="0">
                  <a:pos x="T0" y="T1"/>
                </a:cxn>
                <a:cxn ang="0">
                  <a:pos x="T2" y="T3"/>
                </a:cxn>
                <a:cxn ang="0">
                  <a:pos x="T4" y="T5"/>
                </a:cxn>
              </a:cxnLst>
              <a:rect l="0" t="0" r="r" b="b"/>
              <a:pathLst>
                <a:path w="1950" h="1734">
                  <a:moveTo>
                    <a:pt x="0" y="1734"/>
                  </a:moveTo>
                  <a:lnTo>
                    <a:pt x="684" y="720"/>
                  </a:lnTo>
                  <a:lnTo>
                    <a:pt x="1950" y="0"/>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91" name="Freeform 27"/>
            <p:cNvSpPr>
              <a:spLocks/>
            </p:cNvSpPr>
            <p:nvPr/>
          </p:nvSpPr>
          <p:spPr bwMode="auto">
            <a:xfrm>
              <a:off x="4362" y="1631"/>
              <a:ext cx="294" cy="622"/>
            </a:xfrm>
            <a:custGeom>
              <a:avLst/>
              <a:gdLst>
                <a:gd name="T0" fmla="*/ 0 w 414"/>
                <a:gd name="T1" fmla="*/ 690 h 690"/>
                <a:gd name="T2" fmla="*/ 414 w 414"/>
                <a:gd name="T3" fmla="*/ 0 h 690"/>
              </a:gdLst>
              <a:ahLst/>
              <a:cxnLst>
                <a:cxn ang="0">
                  <a:pos x="T0" y="T1"/>
                </a:cxn>
                <a:cxn ang="0">
                  <a:pos x="T2" y="T3"/>
                </a:cxn>
              </a:cxnLst>
              <a:rect l="0" t="0" r="r" b="b"/>
              <a:pathLst>
                <a:path w="414" h="690">
                  <a:moveTo>
                    <a:pt x="0" y="690"/>
                  </a:moveTo>
                  <a:lnTo>
                    <a:pt x="414" y="0"/>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139292" name="Freeform 28"/>
            <p:cNvSpPr>
              <a:spLocks/>
            </p:cNvSpPr>
            <p:nvPr/>
          </p:nvSpPr>
          <p:spPr bwMode="auto">
            <a:xfrm>
              <a:off x="3054" y="1584"/>
              <a:ext cx="1455" cy="1991"/>
            </a:xfrm>
            <a:custGeom>
              <a:avLst/>
              <a:gdLst>
                <a:gd name="T0" fmla="*/ 0 w 1470"/>
                <a:gd name="T1" fmla="*/ 1980 h 1980"/>
                <a:gd name="T2" fmla="*/ 930 w 1470"/>
                <a:gd name="T3" fmla="*/ 798 h 1980"/>
                <a:gd name="T4" fmla="*/ 1470 w 1470"/>
                <a:gd name="T5" fmla="*/ 0 h 1980"/>
              </a:gdLst>
              <a:ahLst/>
              <a:cxnLst>
                <a:cxn ang="0">
                  <a:pos x="T0" y="T1"/>
                </a:cxn>
                <a:cxn ang="0">
                  <a:pos x="T2" y="T3"/>
                </a:cxn>
                <a:cxn ang="0">
                  <a:pos x="T4" y="T5"/>
                </a:cxn>
              </a:cxnLst>
              <a:rect l="0" t="0" r="r" b="b"/>
              <a:pathLst>
                <a:path w="1470" h="1980">
                  <a:moveTo>
                    <a:pt x="0" y="1980"/>
                  </a:moveTo>
                  <a:lnTo>
                    <a:pt x="930" y="798"/>
                  </a:lnTo>
                  <a:lnTo>
                    <a:pt x="1470" y="0"/>
                  </a:lnTo>
                </a:path>
              </a:pathLst>
            </a:custGeom>
            <a:noFill/>
            <a:ln w="76200" cap="flat">
              <a:solidFill>
                <a:srgbClr val="3366FF"/>
              </a:solidFill>
              <a:prstDash val="sysDot"/>
              <a:round/>
              <a:headEnd/>
              <a:tailEnd type="stealth" w="med" len="sm"/>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grpSp>
      <p:sp>
        <p:nvSpPr>
          <p:cNvPr id="139293" name="Text Box 29"/>
          <p:cNvSpPr txBox="1">
            <a:spLocks noChangeArrowheads="1"/>
          </p:cNvSpPr>
          <p:nvPr/>
        </p:nvSpPr>
        <p:spPr bwMode="auto">
          <a:xfrm>
            <a:off x="1200150" y="641747"/>
            <a:ext cx="5200650" cy="4385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350"/>
              <a:t>10.10.220.0/24 is announced with a route-map:</a:t>
            </a:r>
          </a:p>
          <a:p>
            <a:pPr>
              <a:defRPr/>
            </a:pPr>
            <a:endParaRPr lang="en-US" sz="900"/>
          </a:p>
        </p:txBody>
      </p:sp>
      <p:sp>
        <p:nvSpPr>
          <p:cNvPr id="139294" name="Text Box 30"/>
          <p:cNvSpPr txBox="1">
            <a:spLocks noChangeArrowheads="1"/>
          </p:cNvSpPr>
          <p:nvPr/>
        </p:nvSpPr>
        <p:spPr bwMode="auto">
          <a:xfrm>
            <a:off x="1200150" y="971550"/>
            <a:ext cx="3714750" cy="75020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a:t>Then, install static route in AS100 for 10.10.220.0/24 to AS10</a:t>
            </a:r>
            <a:r>
              <a:rPr lang="ja-JP" altLang="en-US" sz="1350">
                <a:latin typeface="Arial"/>
              </a:rPr>
              <a:t>’</a:t>
            </a:r>
            <a:r>
              <a:rPr lang="en-US" sz="1350"/>
              <a:t>s link</a:t>
            </a:r>
          </a:p>
          <a:p>
            <a:pPr>
              <a:spcBef>
                <a:spcPct val="50000"/>
              </a:spcBef>
              <a:defRPr/>
            </a:pPr>
            <a:r>
              <a:rPr lang="en-US" sz="1050" b="1">
                <a:latin typeface="Courier New" charset="0"/>
              </a:rPr>
              <a:t>ip route 10.10.220.0 255.255.255.0 4.3.2.1</a:t>
            </a:r>
          </a:p>
        </p:txBody>
      </p:sp>
    </p:spTree>
    <p:extLst>
      <p:ext uri="{BB962C8B-B14F-4D97-AF65-F5344CB8AC3E}">
        <p14:creationId xmlns:p14="http://schemas.microsoft.com/office/powerpoint/2010/main" val="281835435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39293"/>
                                        </p:tgtEl>
                                        <p:attrNameLst>
                                          <p:attrName>style.visibility</p:attrName>
                                        </p:attrNameLst>
                                      </p:cBhvr>
                                      <p:to>
                                        <p:strVal val="visible"/>
                                      </p:to>
                                    </p:set>
                                    <p:animEffect transition="in" filter="fade">
                                      <p:cBhvr>
                                        <p:cTn id="7" dur="1000"/>
                                        <p:tgtEl>
                                          <p:spTgt spid="139293"/>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39286"/>
                                        </p:tgtEl>
                                        <p:attrNameLst>
                                          <p:attrName>style.visibility</p:attrName>
                                        </p:attrNameLst>
                                      </p:cBhvr>
                                      <p:to>
                                        <p:strVal val="visible"/>
                                      </p:to>
                                    </p:set>
                                    <p:animEffect transition="in" filter="fade">
                                      <p:cBhvr>
                                        <p:cTn id="12" dur="1000"/>
                                        <p:tgtEl>
                                          <p:spTgt spid="139286"/>
                                        </p:tgtEl>
                                      </p:cBhvr>
                                    </p:animEffect>
                                  </p:childTnLst>
                                </p:cTn>
                              </p:par>
                              <p:par>
                                <p:cTn id="13" presetID="10" presetClass="entr" presetSubtype="0" fill="hold" nodeType="withEffect">
                                  <p:stCondLst>
                                    <p:cond delay="0"/>
                                  </p:stCondLst>
                                  <p:childTnLst>
                                    <p:set>
                                      <p:cBhvr>
                                        <p:cTn id="14" dur="1" fill="hold">
                                          <p:stCondLst>
                                            <p:cond delay="0"/>
                                          </p:stCondLst>
                                        </p:cTn>
                                        <p:tgtEl>
                                          <p:spTgt spid="139287"/>
                                        </p:tgtEl>
                                        <p:attrNameLst>
                                          <p:attrName>style.visibility</p:attrName>
                                        </p:attrNameLst>
                                      </p:cBhvr>
                                      <p:to>
                                        <p:strVal val="visible"/>
                                      </p:to>
                                    </p:set>
                                    <p:animEffect transition="in" filter="fade">
                                      <p:cBhvr>
                                        <p:cTn id="15" dur="1000"/>
                                        <p:tgtEl>
                                          <p:spTgt spid="139287"/>
                                        </p:tgtEl>
                                      </p:cBhvr>
                                    </p:animEffect>
                                  </p:childTnLst>
                                </p:cTn>
                              </p:par>
                              <p:par>
                                <p:cTn id="16" presetID="10" presetClass="entr" presetSubtype="0" fill="hold" nodeType="withEffect">
                                  <p:stCondLst>
                                    <p:cond delay="0"/>
                                  </p:stCondLst>
                                  <p:childTnLst>
                                    <p:set>
                                      <p:cBhvr>
                                        <p:cTn id="17" dur="1" fill="hold">
                                          <p:stCondLst>
                                            <p:cond delay="0"/>
                                          </p:stCondLst>
                                        </p:cTn>
                                        <p:tgtEl>
                                          <p:spTgt spid="139289"/>
                                        </p:tgtEl>
                                        <p:attrNameLst>
                                          <p:attrName>style.visibility</p:attrName>
                                        </p:attrNameLst>
                                      </p:cBhvr>
                                      <p:to>
                                        <p:strVal val="visible"/>
                                      </p:to>
                                    </p:set>
                                    <p:animEffect transition="in" filter="fade">
                                      <p:cBhvr>
                                        <p:cTn id="18" dur="1000"/>
                                        <p:tgtEl>
                                          <p:spTgt spid="13928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53" presetClass="exit" presetSubtype="0" fill="hold" grpId="1" nodeType="clickEffect">
                                  <p:stCondLst>
                                    <p:cond delay="0"/>
                                  </p:stCondLst>
                                  <p:childTnLst>
                                    <p:anim calcmode="lin" valueType="num">
                                      <p:cBhvr>
                                        <p:cTn id="22" dur="1000"/>
                                        <p:tgtEl>
                                          <p:spTgt spid="139293"/>
                                        </p:tgtEl>
                                        <p:attrNameLst>
                                          <p:attrName>ppt_w</p:attrName>
                                        </p:attrNameLst>
                                      </p:cBhvr>
                                      <p:tavLst>
                                        <p:tav tm="0">
                                          <p:val>
                                            <p:strVal val="ppt_w"/>
                                          </p:val>
                                        </p:tav>
                                        <p:tav tm="100000">
                                          <p:val>
                                            <p:fltVal val="0"/>
                                          </p:val>
                                        </p:tav>
                                      </p:tavLst>
                                    </p:anim>
                                    <p:anim calcmode="lin" valueType="num">
                                      <p:cBhvr>
                                        <p:cTn id="23" dur="1000"/>
                                        <p:tgtEl>
                                          <p:spTgt spid="139293"/>
                                        </p:tgtEl>
                                        <p:attrNameLst>
                                          <p:attrName>ppt_h</p:attrName>
                                        </p:attrNameLst>
                                      </p:cBhvr>
                                      <p:tavLst>
                                        <p:tav tm="0">
                                          <p:val>
                                            <p:strVal val="ppt_h"/>
                                          </p:val>
                                        </p:tav>
                                        <p:tav tm="100000">
                                          <p:val>
                                            <p:fltVal val="0"/>
                                          </p:val>
                                        </p:tav>
                                      </p:tavLst>
                                    </p:anim>
                                    <p:animEffect transition="out" filter="fade">
                                      <p:cBhvr>
                                        <p:cTn id="24" dur="1000"/>
                                        <p:tgtEl>
                                          <p:spTgt spid="139293"/>
                                        </p:tgtEl>
                                      </p:cBhvr>
                                    </p:animEffect>
                                    <p:set>
                                      <p:cBhvr>
                                        <p:cTn id="25" dur="1" fill="hold">
                                          <p:stCondLst>
                                            <p:cond delay="999"/>
                                          </p:stCondLst>
                                        </p:cTn>
                                        <p:tgtEl>
                                          <p:spTgt spid="139293"/>
                                        </p:tgtEl>
                                        <p:attrNameLst>
                                          <p:attrName>style.visibility</p:attrName>
                                        </p:attrNameLst>
                                      </p:cBhvr>
                                      <p:to>
                                        <p:strVal val="hidden"/>
                                      </p:to>
                                    </p:set>
                                  </p:childTnLst>
                                </p:cTn>
                              </p:par>
                            </p:childTnLst>
                          </p:cTn>
                        </p:par>
                      </p:childTnLst>
                    </p:cTn>
                  </p:par>
                  <p:par>
                    <p:cTn id="26" fill="hold" nodeType="clickPar">
                      <p:stCondLst>
                        <p:cond delay="indefinite"/>
                      </p:stCondLst>
                      <p:childTnLst>
                        <p:par>
                          <p:cTn id="27" fill="hold" nodeType="withGroup">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39294"/>
                                        </p:tgtEl>
                                        <p:attrNameLst>
                                          <p:attrName>style.visibility</p:attrName>
                                        </p:attrNameLst>
                                      </p:cBhvr>
                                      <p:to>
                                        <p:strVal val="visible"/>
                                      </p:to>
                                    </p:set>
                                    <p:animEffect transition="in" filter="fade">
                                      <p:cBhvr>
                                        <p:cTn id="30" dur="1000"/>
                                        <p:tgtEl>
                                          <p:spTgt spid="1392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9293" grpId="0"/>
      <p:bldP spid="139293" grpId="1"/>
      <p:bldP spid="139294"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p:cNvSpPr>
            <a:spLocks noGrp="1" noChangeArrowheads="1"/>
          </p:cNvSpPr>
          <p:nvPr>
            <p:ph type="title"/>
          </p:nvPr>
        </p:nvSpPr>
        <p:spPr/>
        <p:txBody>
          <a:bodyPr/>
          <a:lstStyle/>
          <a:p>
            <a:pPr eaLnBrk="1" hangingPunct="1">
              <a:defRPr/>
            </a:pPr>
            <a:r>
              <a:rPr lang="en-US">
                <a:cs typeface="+mj-cs"/>
              </a:rPr>
              <a:t>Anonymzing The Hijacker</a:t>
            </a:r>
          </a:p>
        </p:txBody>
      </p:sp>
      <p:sp>
        <p:nvSpPr>
          <p:cNvPr id="141315" name="Rectangle 3"/>
          <p:cNvSpPr>
            <a:spLocks noGrp="1" noChangeArrowheads="1"/>
          </p:cNvSpPr>
          <p:nvPr>
            <p:ph idx="1"/>
          </p:nvPr>
        </p:nvSpPr>
        <p:spPr/>
        <p:txBody>
          <a:bodyPr/>
          <a:lstStyle/>
          <a:p>
            <a:pPr eaLnBrk="1" hangingPunct="1">
              <a:defRPr/>
            </a:pPr>
            <a:r>
              <a:rPr lang="en-US">
                <a:cs typeface="+mn-cs"/>
              </a:rPr>
              <a:t>We adjust TTL of packets in transit</a:t>
            </a:r>
          </a:p>
          <a:p>
            <a:pPr eaLnBrk="1" hangingPunct="1">
              <a:defRPr/>
            </a:pPr>
            <a:r>
              <a:rPr lang="en-US">
                <a:cs typeface="+mn-cs"/>
              </a:rPr>
              <a:t>Effectively </a:t>
            </a:r>
            <a:r>
              <a:rPr lang="ja-JP" altLang="en-US">
                <a:latin typeface="Arial"/>
                <a:cs typeface="+mn-cs"/>
              </a:rPr>
              <a:t>‘</a:t>
            </a:r>
            <a:r>
              <a:rPr lang="en-US">
                <a:cs typeface="+mn-cs"/>
              </a:rPr>
              <a:t>hides</a:t>
            </a:r>
            <a:r>
              <a:rPr lang="ja-JP" altLang="en-US">
                <a:latin typeface="Arial"/>
                <a:cs typeface="+mn-cs"/>
              </a:rPr>
              <a:t>’</a:t>
            </a:r>
            <a:r>
              <a:rPr lang="en-US">
                <a:cs typeface="+mn-cs"/>
              </a:rPr>
              <a:t> the IP devices handling the hijacked inbound traffic (ttl additive)</a:t>
            </a:r>
          </a:p>
          <a:p>
            <a:pPr eaLnBrk="1" hangingPunct="1">
              <a:defRPr/>
            </a:pPr>
            <a:r>
              <a:rPr lang="en-US">
                <a:cs typeface="+mn-cs"/>
              </a:rPr>
              <a:t>Also hides the </a:t>
            </a:r>
            <a:r>
              <a:rPr lang="ja-JP" altLang="en-US">
                <a:latin typeface="Arial"/>
                <a:cs typeface="+mn-cs"/>
              </a:rPr>
              <a:t>‘</a:t>
            </a:r>
            <a:r>
              <a:rPr lang="en-US">
                <a:cs typeface="+mn-cs"/>
              </a:rPr>
              <a:t>outbound</a:t>
            </a:r>
            <a:r>
              <a:rPr lang="ja-JP" altLang="en-US">
                <a:latin typeface="Arial"/>
                <a:cs typeface="+mn-cs"/>
              </a:rPr>
              <a:t>’</a:t>
            </a:r>
            <a:r>
              <a:rPr lang="en-US">
                <a:cs typeface="+mn-cs"/>
              </a:rPr>
              <a:t> networks towards the target (ttl additive)</a:t>
            </a:r>
          </a:p>
          <a:p>
            <a:pPr eaLnBrk="1" hangingPunct="1">
              <a:defRPr/>
            </a:pPr>
            <a:r>
              <a:rPr lang="en-US">
                <a:cs typeface="+mn-cs"/>
              </a:rPr>
              <a:t>Result: presence of the hijacker isn</a:t>
            </a:r>
            <a:r>
              <a:rPr lang="ja-JP" altLang="en-US">
                <a:latin typeface="Arial"/>
                <a:cs typeface="+mn-cs"/>
              </a:rPr>
              <a:t>’</a:t>
            </a:r>
            <a:r>
              <a:rPr lang="en-US">
                <a:cs typeface="+mn-cs"/>
              </a:rPr>
              <a:t>t revealed</a:t>
            </a:r>
          </a:p>
        </p:txBody>
      </p:sp>
      <p:sp>
        <p:nvSpPr>
          <p:cNvPr id="6" name="Slide Number Placeholder 5"/>
          <p:cNvSpPr>
            <a:spLocks noGrp="1"/>
          </p:cNvSpPr>
          <p:nvPr>
            <p:ph type="sldNum" sz="quarter" idx="12"/>
          </p:nvPr>
        </p:nvSpPr>
        <p:spPr/>
        <p:txBody>
          <a:bodyPr/>
          <a:lstStyle/>
          <a:p>
            <a:pPr>
              <a:defRPr/>
            </a:pPr>
            <a:fld id="{DBD2D3E4-5942-C14A-850F-CD57BF7114C4}" type="slidenum">
              <a:rPr lang="en-US"/>
              <a:pPr>
                <a:defRPr/>
              </a:pPr>
              <a:t>25</a:t>
            </a:fld>
            <a:endParaRPr lang="en-US"/>
          </a:p>
        </p:txBody>
      </p:sp>
    </p:spTree>
    <p:extLst>
      <p:ext uri="{BB962C8B-B14F-4D97-AF65-F5344CB8AC3E}">
        <p14:creationId xmlns:p14="http://schemas.microsoft.com/office/powerpoint/2010/main" val="42088600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141315">
                                            <p:txEl>
                                              <p:pRg st="0" end="0"/>
                                            </p:txEl>
                                          </p:spTgt>
                                        </p:tgtEl>
                                        <p:attrNameLst>
                                          <p:attrName>style.visibility</p:attrName>
                                        </p:attrNameLst>
                                      </p:cBhvr>
                                      <p:to>
                                        <p:strVal val="visible"/>
                                      </p:to>
                                    </p:set>
                                    <p:animEffect transition="in" filter="fade">
                                      <p:cBhvr>
                                        <p:cTn id="7" dur="1000"/>
                                        <p:tgtEl>
                                          <p:spTgt spid="1413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141315">
                                            <p:txEl>
                                              <p:pRg st="1" end="1"/>
                                            </p:txEl>
                                          </p:spTgt>
                                        </p:tgtEl>
                                        <p:attrNameLst>
                                          <p:attrName>style.visibility</p:attrName>
                                        </p:attrNameLst>
                                      </p:cBhvr>
                                      <p:to>
                                        <p:strVal val="visible"/>
                                      </p:to>
                                    </p:set>
                                    <p:animEffect transition="in" filter="fade">
                                      <p:cBhvr>
                                        <p:cTn id="12" dur="1000"/>
                                        <p:tgtEl>
                                          <p:spTgt spid="1413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141315">
                                            <p:txEl>
                                              <p:pRg st="2" end="2"/>
                                            </p:txEl>
                                          </p:spTgt>
                                        </p:tgtEl>
                                        <p:attrNameLst>
                                          <p:attrName>style.visibility</p:attrName>
                                        </p:attrNameLst>
                                      </p:cBhvr>
                                      <p:to>
                                        <p:strVal val="visible"/>
                                      </p:to>
                                    </p:set>
                                    <p:animEffect transition="in" filter="fade">
                                      <p:cBhvr>
                                        <p:cTn id="17" dur="1000"/>
                                        <p:tgtEl>
                                          <p:spTgt spid="1413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nodeType="clickEffect">
                                  <p:stCondLst>
                                    <p:cond delay="0"/>
                                  </p:stCondLst>
                                  <p:childTnLst>
                                    <p:set>
                                      <p:cBhvr>
                                        <p:cTn id="21" dur="1" fill="hold">
                                          <p:stCondLst>
                                            <p:cond delay="0"/>
                                          </p:stCondLst>
                                        </p:cTn>
                                        <p:tgtEl>
                                          <p:spTgt spid="141315">
                                            <p:txEl>
                                              <p:pRg st="3" end="3"/>
                                            </p:txEl>
                                          </p:spTgt>
                                        </p:tgtEl>
                                        <p:attrNameLst>
                                          <p:attrName>style.visibility</p:attrName>
                                        </p:attrNameLst>
                                      </p:cBhvr>
                                      <p:to>
                                        <p:strVal val="visible"/>
                                      </p:to>
                                    </p:set>
                                    <p:animEffect transition="in" filter="fade">
                                      <p:cBhvr>
                                        <p:cTn id="22" dur="1000"/>
                                        <p:tgtEl>
                                          <p:spTgt spid="141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2"/>
          <p:cNvSpPr>
            <a:spLocks noGrp="1" noChangeArrowheads="1"/>
          </p:cNvSpPr>
          <p:nvPr>
            <p:ph type="title"/>
          </p:nvPr>
        </p:nvSpPr>
        <p:spPr/>
        <p:txBody>
          <a:bodyPr/>
          <a:lstStyle/>
          <a:p>
            <a:pPr eaLnBrk="1" hangingPunct="1">
              <a:defRPr/>
            </a:pPr>
            <a:r>
              <a:rPr lang="en-US" sz="2700">
                <a:cs typeface="+mj-cs"/>
              </a:rPr>
              <a:t>Without TTL adjustment</a:t>
            </a:r>
          </a:p>
        </p:txBody>
      </p:sp>
      <p:sp>
        <p:nvSpPr>
          <p:cNvPr id="143363" name="Rectangle 3"/>
          <p:cNvSpPr>
            <a:spLocks noGrp="1" noChangeArrowheads="1"/>
          </p:cNvSpPr>
          <p:nvPr>
            <p:ph idx="1"/>
          </p:nvPr>
        </p:nvSpPr>
        <p:spPr>
          <a:xfrm>
            <a:off x="1143000" y="1291828"/>
            <a:ext cx="6858000" cy="3394472"/>
          </a:xfrm>
        </p:spPr>
        <p:txBody>
          <a:bodyPr/>
          <a:lstStyle/>
          <a:p>
            <a:pPr eaLnBrk="1" hangingPunct="1">
              <a:lnSpc>
                <a:spcPct val="80000"/>
              </a:lnSpc>
              <a:buFontTx/>
              <a:buNone/>
              <a:defRPr/>
            </a:pPr>
            <a:r>
              <a:rPr lang="en-US" sz="750" b="1">
                <a:latin typeface="Courier New" charset="0"/>
                <a:cs typeface="+mn-cs"/>
              </a:rPr>
              <a:t> </a:t>
            </a:r>
          </a:p>
          <a:p>
            <a:pPr eaLnBrk="1" hangingPunct="1">
              <a:lnSpc>
                <a:spcPct val="80000"/>
              </a:lnSpc>
              <a:buFontTx/>
              <a:buNone/>
              <a:defRPr/>
            </a:pPr>
            <a:r>
              <a:rPr lang="en-US" sz="750" b="1">
                <a:latin typeface="Courier New" charset="0"/>
                <a:cs typeface="+mn-cs"/>
              </a:rPr>
              <a:t>  2 12.87.94.9 [AS 7018] 4 msec 4 msec 8 msec</a:t>
            </a:r>
          </a:p>
          <a:p>
            <a:pPr eaLnBrk="1" hangingPunct="1">
              <a:lnSpc>
                <a:spcPct val="80000"/>
              </a:lnSpc>
              <a:buFontTx/>
              <a:buNone/>
              <a:defRPr/>
            </a:pPr>
            <a:r>
              <a:rPr lang="en-US" sz="750" b="1">
                <a:latin typeface="Courier New" charset="0"/>
                <a:cs typeface="+mn-cs"/>
              </a:rPr>
              <a:t>  3 tbr1.cgcil.ip.att.net (12.122.99.38) [AS 7018] 4 msec 8 msec 4 msec</a:t>
            </a:r>
          </a:p>
          <a:p>
            <a:pPr eaLnBrk="1" hangingPunct="1">
              <a:lnSpc>
                <a:spcPct val="80000"/>
              </a:lnSpc>
              <a:buFontTx/>
              <a:buNone/>
              <a:defRPr/>
            </a:pPr>
            <a:r>
              <a:rPr lang="en-US" sz="750" b="1">
                <a:latin typeface="Courier New" charset="0"/>
                <a:cs typeface="+mn-cs"/>
              </a:rPr>
              <a:t>  4 ggr2.cgcil.ip.att.net (12.123.6.29) [AS 7018] 8 msec 4 msec 8 msec</a:t>
            </a:r>
          </a:p>
          <a:p>
            <a:pPr eaLnBrk="1" hangingPunct="1">
              <a:lnSpc>
                <a:spcPct val="80000"/>
              </a:lnSpc>
              <a:buFontTx/>
              <a:buNone/>
              <a:defRPr/>
            </a:pPr>
            <a:r>
              <a:rPr lang="en-US" sz="750" b="1">
                <a:latin typeface="Courier New" charset="0"/>
                <a:cs typeface="+mn-cs"/>
              </a:rPr>
              <a:t>  5 192.205.35.42 [AS 7018] 4 msec 8 msec 4 msec</a:t>
            </a:r>
          </a:p>
          <a:p>
            <a:pPr eaLnBrk="1" hangingPunct="1">
              <a:lnSpc>
                <a:spcPct val="80000"/>
              </a:lnSpc>
              <a:buFontTx/>
              <a:buNone/>
              <a:defRPr/>
            </a:pPr>
            <a:r>
              <a:rPr lang="en-US" sz="750" b="1">
                <a:latin typeface="Courier New" charset="0"/>
                <a:cs typeface="+mn-cs"/>
              </a:rPr>
              <a:t>  6 cr2-loopback.chd.savvis.net (208.172.2.71) [AS 3561] 24 msec 16 msec 28 msec</a:t>
            </a:r>
          </a:p>
          <a:p>
            <a:pPr eaLnBrk="1" hangingPunct="1">
              <a:lnSpc>
                <a:spcPct val="80000"/>
              </a:lnSpc>
              <a:buFontTx/>
              <a:buNone/>
              <a:defRPr/>
            </a:pPr>
            <a:r>
              <a:rPr lang="en-US" sz="750" b="1">
                <a:latin typeface="Courier New" charset="0"/>
                <a:cs typeface="+mn-cs"/>
              </a:rPr>
              <a:t>  7 cr2-pos-0-0-5-0.NewYork.savvis.net (204.70.192.110) [AS 3561] 28 msec 28 msec 28 msec</a:t>
            </a:r>
          </a:p>
          <a:p>
            <a:pPr eaLnBrk="1" hangingPunct="1">
              <a:lnSpc>
                <a:spcPct val="80000"/>
              </a:lnSpc>
              <a:buFontTx/>
              <a:buNone/>
              <a:defRPr/>
            </a:pPr>
            <a:r>
              <a:rPr lang="en-US" sz="750" b="1">
                <a:latin typeface="Courier New" charset="0"/>
                <a:cs typeface="+mn-cs"/>
              </a:rPr>
              <a:t>  8 204.70.196.70 [AS 3561] 28 msec 32 msec 32 msec</a:t>
            </a:r>
          </a:p>
          <a:p>
            <a:pPr eaLnBrk="1" hangingPunct="1">
              <a:lnSpc>
                <a:spcPct val="80000"/>
              </a:lnSpc>
              <a:buFontTx/>
              <a:buNone/>
              <a:defRPr/>
            </a:pPr>
            <a:r>
              <a:rPr lang="en-US" sz="750" b="1">
                <a:latin typeface="Courier New" charset="0"/>
                <a:cs typeface="+mn-cs"/>
              </a:rPr>
              <a:t>  9 208.175.194.10 [AS 3561] 28 msec 32 msec 32 msec</a:t>
            </a:r>
          </a:p>
          <a:p>
            <a:pPr eaLnBrk="1" hangingPunct="1">
              <a:lnSpc>
                <a:spcPct val="80000"/>
              </a:lnSpc>
              <a:buFontTx/>
              <a:buNone/>
              <a:defRPr/>
            </a:pPr>
            <a:r>
              <a:rPr lang="en-US" sz="750" b="1">
                <a:latin typeface="Courier New" charset="0"/>
                <a:cs typeface="+mn-cs"/>
              </a:rPr>
              <a:t> 10 colo-69-31-40-107.pilosoft.com (69.31.40.107) [AS 26627] 32 msec 28 msec 28 msec</a:t>
            </a:r>
          </a:p>
          <a:p>
            <a:pPr eaLnBrk="1" hangingPunct="1">
              <a:lnSpc>
                <a:spcPct val="80000"/>
              </a:lnSpc>
              <a:buFontTx/>
              <a:buNone/>
              <a:defRPr/>
            </a:pPr>
            <a:r>
              <a:rPr lang="en-US" sz="750" b="1">
                <a:latin typeface="Courier New" charset="0"/>
                <a:cs typeface="+mn-cs"/>
              </a:rPr>
              <a:t> 11 tge2-3-103.ar1.nyc3.us.nlayer.net (69.31.95.97) [AS 4436] 32 msec 32 msec 32 msec</a:t>
            </a:r>
          </a:p>
          <a:p>
            <a:pPr eaLnBrk="1" hangingPunct="1">
              <a:lnSpc>
                <a:spcPct val="80000"/>
              </a:lnSpc>
              <a:buFontTx/>
              <a:buNone/>
              <a:defRPr/>
            </a:pPr>
            <a:r>
              <a:rPr lang="en-US" sz="750" b="1">
                <a:latin typeface="Courier New" charset="0"/>
                <a:cs typeface="+mn-cs"/>
              </a:rPr>
              <a:t> 12 * * *   (missing from trace, 198.32.160.134 – exchange point)</a:t>
            </a:r>
          </a:p>
          <a:p>
            <a:pPr eaLnBrk="1" hangingPunct="1">
              <a:lnSpc>
                <a:spcPct val="80000"/>
              </a:lnSpc>
              <a:buFontTx/>
              <a:buNone/>
              <a:defRPr/>
            </a:pPr>
            <a:r>
              <a:rPr lang="en-US" sz="750" b="1">
                <a:latin typeface="Courier New" charset="0"/>
                <a:cs typeface="+mn-cs"/>
              </a:rPr>
              <a:t> 13 tge1-2.fr4.ord.llnw.net (69.28.171.193) [AS 22822] 32 msec 32 msec 40 msec</a:t>
            </a:r>
          </a:p>
          <a:p>
            <a:pPr eaLnBrk="1" hangingPunct="1">
              <a:lnSpc>
                <a:spcPct val="80000"/>
              </a:lnSpc>
              <a:buFontTx/>
              <a:buNone/>
              <a:defRPr/>
            </a:pPr>
            <a:r>
              <a:rPr lang="en-US" sz="750" b="1">
                <a:latin typeface="Courier New" charset="0"/>
                <a:cs typeface="+mn-cs"/>
              </a:rPr>
              <a:t> 14 ve6.fr3.ord.llnw.net (69.28.172.41) [AS 22822] 36 msec 32 msec 40 msec</a:t>
            </a:r>
          </a:p>
          <a:p>
            <a:pPr eaLnBrk="1" hangingPunct="1">
              <a:lnSpc>
                <a:spcPct val="80000"/>
              </a:lnSpc>
              <a:buFontTx/>
              <a:buNone/>
              <a:defRPr/>
            </a:pPr>
            <a:r>
              <a:rPr lang="en-US" sz="750" b="1">
                <a:latin typeface="Courier New" charset="0"/>
                <a:cs typeface="+mn-cs"/>
              </a:rPr>
              <a:t> 15 tge1-3.fr4.sjc.llnw.net (69.28.171.66) [AS 22822] 84 msec 84 msec 84 msec</a:t>
            </a:r>
          </a:p>
          <a:p>
            <a:pPr eaLnBrk="1" hangingPunct="1">
              <a:lnSpc>
                <a:spcPct val="80000"/>
              </a:lnSpc>
              <a:buFontTx/>
              <a:buNone/>
              <a:defRPr/>
            </a:pPr>
            <a:r>
              <a:rPr lang="en-US" sz="750" b="1">
                <a:latin typeface="Courier New" charset="0"/>
                <a:cs typeface="+mn-cs"/>
              </a:rPr>
              <a:t> 16 ve5.fr3.sjc.llnw.net (69.28.171.209) [AS 22822] 96 msec 96 msec 80 msec</a:t>
            </a:r>
          </a:p>
          <a:p>
            <a:pPr eaLnBrk="1" hangingPunct="1">
              <a:lnSpc>
                <a:spcPct val="80000"/>
              </a:lnSpc>
              <a:buFontTx/>
              <a:buNone/>
              <a:defRPr/>
            </a:pPr>
            <a:r>
              <a:rPr lang="en-US" sz="750" b="1">
                <a:latin typeface="Courier New" charset="0"/>
                <a:cs typeface="+mn-cs"/>
              </a:rPr>
              <a:t> 17 tge1-1.fr4.lax.llnw.net (69.28.171.117) [AS 22822] 88 msec 92 msec 92 msec</a:t>
            </a:r>
          </a:p>
          <a:p>
            <a:pPr eaLnBrk="1" hangingPunct="1">
              <a:lnSpc>
                <a:spcPct val="80000"/>
              </a:lnSpc>
              <a:buFontTx/>
              <a:buNone/>
              <a:defRPr/>
            </a:pPr>
            <a:r>
              <a:rPr lang="en-US" sz="750" b="1">
                <a:latin typeface="Courier New" charset="0"/>
                <a:cs typeface="+mn-cs"/>
              </a:rPr>
              <a:t> 18 tge2-4.fr3.las.llnw.net (69.28.172.85) [AS 22822] 96 msec 96 msec 100 msec</a:t>
            </a:r>
          </a:p>
          <a:p>
            <a:pPr eaLnBrk="1" hangingPunct="1">
              <a:lnSpc>
                <a:spcPct val="80000"/>
              </a:lnSpc>
              <a:buFontTx/>
              <a:buNone/>
              <a:defRPr/>
            </a:pPr>
            <a:r>
              <a:rPr lang="en-US" sz="750" b="1">
                <a:latin typeface="Courier New" charset="0"/>
                <a:cs typeface="+mn-cs"/>
              </a:rPr>
              <a:t> 19 switch.ge3-1.fr3.las.llnw.net (208.111.176.2) [AS 22822] 84 msec 88 msec 88 msec</a:t>
            </a:r>
          </a:p>
          <a:p>
            <a:pPr eaLnBrk="1" hangingPunct="1">
              <a:lnSpc>
                <a:spcPct val="80000"/>
              </a:lnSpc>
              <a:buFontTx/>
              <a:buNone/>
              <a:defRPr/>
            </a:pPr>
            <a:r>
              <a:rPr lang="en-US" sz="750" b="1">
                <a:latin typeface="Courier New" charset="0"/>
                <a:cs typeface="+mn-cs"/>
              </a:rPr>
              <a:t> 20 gig5-1.esw03.las.switchcommgroup.com (66.209.64.186) [AS 23005] 84 msec 88 msec 88 msec</a:t>
            </a:r>
          </a:p>
          <a:p>
            <a:pPr eaLnBrk="1" hangingPunct="1">
              <a:lnSpc>
                <a:spcPct val="80000"/>
              </a:lnSpc>
              <a:buFontTx/>
              <a:buNone/>
              <a:defRPr/>
            </a:pPr>
            <a:r>
              <a:rPr lang="en-US" sz="750" b="1">
                <a:latin typeface="Courier New" charset="0"/>
                <a:cs typeface="+mn-cs"/>
              </a:rPr>
              <a:t> 21 66.209.64.85 [AS 23005] 88 msec 88 msec 88 msec</a:t>
            </a:r>
          </a:p>
          <a:p>
            <a:pPr eaLnBrk="1" hangingPunct="1">
              <a:lnSpc>
                <a:spcPct val="80000"/>
              </a:lnSpc>
              <a:buFontTx/>
              <a:buNone/>
              <a:defRPr/>
            </a:pPr>
            <a:r>
              <a:rPr lang="en-US" sz="750" b="1">
                <a:latin typeface="Courier New" charset="0"/>
                <a:cs typeface="+mn-cs"/>
              </a:rPr>
              <a:t> 22 gig0-2.esw07.las.switchcommgroup.com (66.209.64.178) [AS 23005] 88 msec 88 msec 88 msec</a:t>
            </a:r>
          </a:p>
          <a:p>
            <a:pPr eaLnBrk="1" hangingPunct="1">
              <a:lnSpc>
                <a:spcPct val="80000"/>
              </a:lnSpc>
              <a:buFontTx/>
              <a:buNone/>
              <a:defRPr/>
            </a:pPr>
            <a:r>
              <a:rPr lang="en-US" sz="750" b="1">
                <a:latin typeface="Courier New" charset="0"/>
                <a:cs typeface="+mn-cs"/>
              </a:rPr>
              <a:t> 23 acs-wireless.demarc.switchcommgroup.com (66.209.64.70) [AS 23005] 88 msec 84 msec 84 msec</a:t>
            </a:r>
          </a:p>
          <a:p>
            <a:pPr eaLnBrk="1" hangingPunct="1">
              <a:lnSpc>
                <a:spcPct val="80000"/>
              </a:lnSpc>
              <a:buFontTx/>
              <a:buNone/>
              <a:defRPr/>
            </a:pPr>
            <a:endParaRPr lang="en-US" sz="750" b="1">
              <a:latin typeface="Courier New" charset="0"/>
              <a:cs typeface="+mn-cs"/>
            </a:endParaRPr>
          </a:p>
        </p:txBody>
      </p:sp>
      <p:sp>
        <p:nvSpPr>
          <p:cNvPr id="6" name="Slide Number Placeholder 5"/>
          <p:cNvSpPr>
            <a:spLocks noGrp="1"/>
          </p:cNvSpPr>
          <p:nvPr>
            <p:ph type="sldNum" sz="quarter" idx="12"/>
          </p:nvPr>
        </p:nvSpPr>
        <p:spPr/>
        <p:txBody>
          <a:bodyPr/>
          <a:lstStyle/>
          <a:p>
            <a:pPr>
              <a:defRPr/>
            </a:pPr>
            <a:fld id="{B389BB92-DD34-7D4C-B489-AA89C871DF62}" type="slidenum">
              <a:rPr lang="en-US"/>
              <a:pPr>
                <a:defRPr/>
              </a:pPr>
              <a:t>26</a:t>
            </a:fld>
            <a:endParaRPr lang="en-US"/>
          </a:p>
        </p:txBody>
      </p:sp>
    </p:spTree>
    <p:extLst>
      <p:ext uri="{BB962C8B-B14F-4D97-AF65-F5344CB8AC3E}">
        <p14:creationId xmlns:p14="http://schemas.microsoft.com/office/powerpoint/2010/main" val="3614213351"/>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2"/>
          <p:cNvSpPr>
            <a:spLocks noGrp="1" noChangeArrowheads="1"/>
          </p:cNvSpPr>
          <p:nvPr>
            <p:ph type="title"/>
          </p:nvPr>
        </p:nvSpPr>
        <p:spPr/>
        <p:txBody>
          <a:bodyPr/>
          <a:lstStyle/>
          <a:p>
            <a:pPr eaLnBrk="1" hangingPunct="1">
              <a:defRPr/>
            </a:pPr>
            <a:r>
              <a:rPr lang="en-US">
                <a:cs typeface="+mj-cs"/>
              </a:rPr>
              <a:t>With TTL Adjustments</a:t>
            </a:r>
          </a:p>
        </p:txBody>
      </p:sp>
      <p:sp>
        <p:nvSpPr>
          <p:cNvPr id="145411" name="Rectangle 3"/>
          <p:cNvSpPr>
            <a:spLocks noGrp="1" noChangeArrowheads="1"/>
          </p:cNvSpPr>
          <p:nvPr>
            <p:ph idx="1"/>
          </p:nvPr>
        </p:nvSpPr>
        <p:spPr>
          <a:xfrm>
            <a:off x="1200150" y="2149078"/>
            <a:ext cx="6858000" cy="3394472"/>
          </a:xfrm>
        </p:spPr>
        <p:txBody>
          <a:bodyPr/>
          <a:lstStyle/>
          <a:p>
            <a:pPr eaLnBrk="1" hangingPunct="1">
              <a:lnSpc>
                <a:spcPct val="80000"/>
              </a:lnSpc>
              <a:buFontTx/>
              <a:buNone/>
              <a:defRPr/>
            </a:pPr>
            <a:r>
              <a:rPr lang="en-US" sz="750" b="1">
                <a:latin typeface="Courier New" charset="0"/>
                <a:cs typeface="+mn-cs"/>
              </a:rPr>
              <a:t>  2 12.87.94.9 [AS 7018] 8 msec 8 msec 4 msec</a:t>
            </a:r>
          </a:p>
          <a:p>
            <a:pPr eaLnBrk="1" hangingPunct="1">
              <a:lnSpc>
                <a:spcPct val="80000"/>
              </a:lnSpc>
              <a:buFontTx/>
              <a:buNone/>
              <a:defRPr/>
            </a:pPr>
            <a:r>
              <a:rPr lang="en-US" sz="750" b="1">
                <a:latin typeface="Courier New" charset="0"/>
                <a:cs typeface="+mn-cs"/>
              </a:rPr>
              <a:t>  3 tbr1.cgcil.ip.att.net (12.122.99.38) [AS 7018] 4 msec 8 msec 8 msec</a:t>
            </a:r>
          </a:p>
          <a:p>
            <a:pPr eaLnBrk="1" hangingPunct="1">
              <a:lnSpc>
                <a:spcPct val="80000"/>
              </a:lnSpc>
              <a:buFontTx/>
              <a:buNone/>
              <a:defRPr/>
            </a:pPr>
            <a:r>
              <a:rPr lang="en-US" sz="750" b="1">
                <a:latin typeface="Courier New" charset="0"/>
                <a:cs typeface="+mn-cs"/>
              </a:rPr>
              <a:t>  4 ggr2.cgcil.ip.att.net (12.123.6.29) [AS 7018] 4 msec 8 msec 4 msec</a:t>
            </a:r>
          </a:p>
          <a:p>
            <a:pPr eaLnBrk="1" hangingPunct="1">
              <a:lnSpc>
                <a:spcPct val="80000"/>
              </a:lnSpc>
              <a:buFontTx/>
              <a:buNone/>
              <a:defRPr/>
            </a:pPr>
            <a:r>
              <a:rPr lang="en-US" sz="750" b="1">
                <a:latin typeface="Courier New" charset="0"/>
                <a:cs typeface="+mn-cs"/>
              </a:rPr>
              <a:t>  5 192.205.35.42 [AS 7018] 8 msec 4 msec 8 msec</a:t>
            </a:r>
          </a:p>
          <a:p>
            <a:pPr eaLnBrk="1" hangingPunct="1">
              <a:lnSpc>
                <a:spcPct val="80000"/>
              </a:lnSpc>
              <a:buFontTx/>
              <a:buNone/>
              <a:defRPr/>
            </a:pPr>
            <a:r>
              <a:rPr lang="en-US" sz="750" b="1">
                <a:latin typeface="Courier New" charset="0"/>
                <a:cs typeface="+mn-cs"/>
              </a:rPr>
              <a:t>  6 cr2-loopback.chd.savvis.net (208.172.2.71) [AS 3561] 16 msec 12 msec *</a:t>
            </a:r>
          </a:p>
          <a:p>
            <a:pPr eaLnBrk="1" hangingPunct="1">
              <a:lnSpc>
                <a:spcPct val="80000"/>
              </a:lnSpc>
              <a:buFontTx/>
              <a:buNone/>
              <a:defRPr/>
            </a:pPr>
            <a:r>
              <a:rPr lang="en-US" sz="750" b="1">
                <a:latin typeface="Courier New" charset="0"/>
                <a:cs typeface="+mn-cs"/>
              </a:rPr>
              <a:t>  7 cr2-pos-0-0-5-0.NewYork.savvis.net (204.70.192.110) [AS 3561] 28 msec 32 msec 32 msec</a:t>
            </a:r>
          </a:p>
          <a:p>
            <a:pPr eaLnBrk="1" hangingPunct="1">
              <a:lnSpc>
                <a:spcPct val="80000"/>
              </a:lnSpc>
              <a:buFontTx/>
              <a:buNone/>
              <a:defRPr/>
            </a:pPr>
            <a:r>
              <a:rPr lang="en-US" sz="750" b="1">
                <a:latin typeface="Courier New" charset="0"/>
                <a:cs typeface="+mn-cs"/>
              </a:rPr>
              <a:t>  8 204.70.196.70 [AS 3561] 28 msec 32 msec 32 msec</a:t>
            </a:r>
          </a:p>
          <a:p>
            <a:pPr eaLnBrk="1" hangingPunct="1">
              <a:lnSpc>
                <a:spcPct val="80000"/>
              </a:lnSpc>
              <a:buFontTx/>
              <a:buNone/>
              <a:defRPr/>
            </a:pPr>
            <a:r>
              <a:rPr lang="en-US" sz="750" b="1">
                <a:latin typeface="Courier New" charset="0"/>
                <a:cs typeface="+mn-cs"/>
              </a:rPr>
              <a:t>  9 208.175.194.10 [AS 3561] 32 msec 32 msec 32 msec</a:t>
            </a:r>
          </a:p>
          <a:p>
            <a:pPr eaLnBrk="1" hangingPunct="1">
              <a:lnSpc>
                <a:spcPct val="80000"/>
              </a:lnSpc>
              <a:buFontTx/>
              <a:buNone/>
              <a:defRPr/>
            </a:pPr>
            <a:r>
              <a:rPr lang="en-US" sz="750" b="1">
                <a:latin typeface="Courier New" charset="0"/>
                <a:cs typeface="+mn-cs"/>
              </a:rPr>
              <a:t> 10 gig5-1.esw03.las.switchcommgroup.com (66.209.64.186) [AS 23005] 88 msec 88 msec 84 msec</a:t>
            </a:r>
          </a:p>
          <a:p>
            <a:pPr eaLnBrk="1" hangingPunct="1">
              <a:lnSpc>
                <a:spcPct val="80000"/>
              </a:lnSpc>
              <a:buFontTx/>
              <a:buNone/>
              <a:defRPr/>
            </a:pPr>
            <a:r>
              <a:rPr lang="en-US" sz="750" b="1">
                <a:latin typeface="Courier New" charset="0"/>
                <a:cs typeface="+mn-cs"/>
              </a:rPr>
              <a:t> 11 66.209.64.85 [AS 23005] 88 msec 88 msec 88 msec</a:t>
            </a:r>
          </a:p>
          <a:p>
            <a:pPr eaLnBrk="1" hangingPunct="1">
              <a:lnSpc>
                <a:spcPct val="80000"/>
              </a:lnSpc>
              <a:buFontTx/>
              <a:buNone/>
              <a:defRPr/>
            </a:pPr>
            <a:r>
              <a:rPr lang="en-US" sz="750" b="1">
                <a:latin typeface="Courier New" charset="0"/>
                <a:cs typeface="+mn-cs"/>
              </a:rPr>
              <a:t> 12 gig0-2.esw07.las.switchcommgroup.com (66.209.64.178) [AS 23005] 84 msec 84 msec 88 msec</a:t>
            </a:r>
          </a:p>
          <a:p>
            <a:pPr eaLnBrk="1" hangingPunct="1">
              <a:lnSpc>
                <a:spcPct val="80000"/>
              </a:lnSpc>
              <a:buFontTx/>
              <a:buNone/>
              <a:defRPr/>
            </a:pPr>
            <a:r>
              <a:rPr lang="en-US" sz="750" b="1">
                <a:latin typeface="Courier New" charset="0"/>
                <a:cs typeface="+mn-cs"/>
              </a:rPr>
              <a:t> 13 acs-wireless.demarc.switchcommgroup.com (66.209.64.70) [AS 23005] 88 msec 88 msec 88 msec</a:t>
            </a:r>
          </a:p>
          <a:p>
            <a:pPr eaLnBrk="1" hangingPunct="1">
              <a:lnSpc>
                <a:spcPct val="80000"/>
              </a:lnSpc>
              <a:buFontTx/>
              <a:buNone/>
              <a:defRPr/>
            </a:pPr>
            <a:endParaRPr lang="en-US" sz="750" b="1">
              <a:latin typeface="Courier New" charset="0"/>
              <a:cs typeface="+mn-cs"/>
            </a:endParaRPr>
          </a:p>
        </p:txBody>
      </p:sp>
      <p:sp>
        <p:nvSpPr>
          <p:cNvPr id="6" name="Slide Number Placeholder 5"/>
          <p:cNvSpPr>
            <a:spLocks noGrp="1"/>
          </p:cNvSpPr>
          <p:nvPr>
            <p:ph type="sldNum" sz="quarter" idx="12"/>
          </p:nvPr>
        </p:nvSpPr>
        <p:spPr/>
        <p:txBody>
          <a:bodyPr/>
          <a:lstStyle/>
          <a:p>
            <a:pPr>
              <a:defRPr/>
            </a:pPr>
            <a:fld id="{CACCD6E7-77BB-B24A-A537-C4E3138DBD13}" type="slidenum">
              <a:rPr lang="en-US"/>
              <a:pPr>
                <a:defRPr/>
              </a:pPr>
              <a:t>27</a:t>
            </a:fld>
            <a:endParaRPr lang="en-US"/>
          </a:p>
        </p:txBody>
      </p:sp>
    </p:spTree>
    <p:extLst>
      <p:ext uri="{BB962C8B-B14F-4D97-AF65-F5344CB8AC3E}">
        <p14:creationId xmlns:p14="http://schemas.microsoft.com/office/powerpoint/2010/main" val="3710031805"/>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2"/>
          <p:cNvSpPr>
            <a:spLocks noGrp="1" noChangeArrowheads="1"/>
          </p:cNvSpPr>
          <p:nvPr>
            <p:ph type="title"/>
          </p:nvPr>
        </p:nvSpPr>
        <p:spPr>
          <a:xfrm>
            <a:off x="1485900" y="-114300"/>
            <a:ext cx="6172200" cy="857250"/>
          </a:xfrm>
        </p:spPr>
        <p:txBody>
          <a:bodyPr/>
          <a:lstStyle/>
          <a:p>
            <a:pPr eaLnBrk="1" hangingPunct="1">
              <a:defRPr/>
            </a:pPr>
            <a:r>
              <a:rPr lang="en-US" sz="2400">
                <a:cs typeface="+mj-cs"/>
              </a:rPr>
              <a:t>Compare Original BGP &amp; Route Path</a:t>
            </a:r>
          </a:p>
        </p:txBody>
      </p:sp>
      <p:sp>
        <p:nvSpPr>
          <p:cNvPr id="147459" name="Rectangle 3"/>
          <p:cNvSpPr>
            <a:spLocks noGrp="1" noChangeArrowheads="1"/>
          </p:cNvSpPr>
          <p:nvPr>
            <p:ph idx="1"/>
          </p:nvPr>
        </p:nvSpPr>
        <p:spPr>
          <a:xfrm>
            <a:off x="1143000" y="2971800"/>
            <a:ext cx="6858000" cy="3771900"/>
          </a:xfrm>
        </p:spPr>
        <p:txBody>
          <a:bodyPr/>
          <a:lstStyle/>
          <a:p>
            <a:pPr eaLnBrk="1" hangingPunct="1">
              <a:lnSpc>
                <a:spcPct val="80000"/>
              </a:lnSpc>
              <a:buFontTx/>
              <a:buNone/>
              <a:defRPr/>
            </a:pPr>
            <a:r>
              <a:rPr lang="en-US" sz="1050" b="1">
                <a:latin typeface="Courier New" charset="0"/>
                <a:cs typeface="+mn-cs"/>
              </a:rPr>
              <a:t>Hijacked:</a:t>
            </a:r>
          </a:p>
          <a:p>
            <a:pPr eaLnBrk="1" hangingPunct="1">
              <a:lnSpc>
                <a:spcPct val="80000"/>
              </a:lnSpc>
              <a:buFontTx/>
              <a:buNone/>
              <a:defRPr/>
            </a:pPr>
            <a:endParaRPr lang="en-US" sz="750" b="1">
              <a:latin typeface="Courier New" charset="0"/>
              <a:cs typeface="+mn-cs"/>
            </a:endParaRPr>
          </a:p>
          <a:p>
            <a:pPr eaLnBrk="1" hangingPunct="1">
              <a:lnSpc>
                <a:spcPct val="80000"/>
              </a:lnSpc>
              <a:buFontTx/>
              <a:buNone/>
              <a:defRPr/>
            </a:pPr>
            <a:r>
              <a:rPr lang="en-US" sz="750" b="1">
                <a:latin typeface="Courier New" charset="0"/>
                <a:cs typeface="+mn-cs"/>
              </a:rPr>
              <a:t>  2 12.87.94.9 [AS 7018] 8 msec 8 msec 4 msec</a:t>
            </a:r>
          </a:p>
          <a:p>
            <a:pPr eaLnBrk="1" hangingPunct="1">
              <a:lnSpc>
                <a:spcPct val="80000"/>
              </a:lnSpc>
              <a:buFontTx/>
              <a:buNone/>
              <a:defRPr/>
            </a:pPr>
            <a:r>
              <a:rPr lang="en-US" sz="750" b="1">
                <a:latin typeface="Courier New" charset="0"/>
                <a:cs typeface="+mn-cs"/>
              </a:rPr>
              <a:t>  3 tbr1.cgcil.ip.att.net (12.122.99.38) [AS 7018] 4 msec 8 msec 8 msec</a:t>
            </a:r>
          </a:p>
          <a:p>
            <a:pPr eaLnBrk="1" hangingPunct="1">
              <a:lnSpc>
                <a:spcPct val="80000"/>
              </a:lnSpc>
              <a:buFontTx/>
              <a:buNone/>
              <a:defRPr/>
            </a:pPr>
            <a:r>
              <a:rPr lang="en-US" sz="750" b="1">
                <a:latin typeface="Courier New" charset="0"/>
                <a:cs typeface="+mn-cs"/>
              </a:rPr>
              <a:t>  4 ggr2.cgcil.ip.att.net (12.123.6.29) [AS 7018] 4 msec 8 msec 4 msec</a:t>
            </a:r>
          </a:p>
          <a:p>
            <a:pPr eaLnBrk="1" hangingPunct="1">
              <a:lnSpc>
                <a:spcPct val="80000"/>
              </a:lnSpc>
              <a:buFontTx/>
              <a:buNone/>
              <a:defRPr/>
            </a:pPr>
            <a:r>
              <a:rPr lang="en-US" sz="750" b="1">
                <a:latin typeface="Courier New" charset="0"/>
                <a:cs typeface="+mn-cs"/>
              </a:rPr>
              <a:t>  5 192.205.35.42 [AS 7018] 8 msec 4 msec 8 msec</a:t>
            </a:r>
          </a:p>
          <a:p>
            <a:pPr eaLnBrk="1" hangingPunct="1">
              <a:lnSpc>
                <a:spcPct val="80000"/>
              </a:lnSpc>
              <a:buFontTx/>
              <a:buNone/>
              <a:defRPr/>
            </a:pPr>
            <a:r>
              <a:rPr lang="en-US" sz="750" b="1">
                <a:latin typeface="Courier New" charset="0"/>
                <a:cs typeface="+mn-cs"/>
              </a:rPr>
              <a:t>  6 cr2-loopback.chd.savvis.net (208.172.2.71) [AS 3561] 16 msec 12 msec *</a:t>
            </a:r>
          </a:p>
          <a:p>
            <a:pPr eaLnBrk="1" hangingPunct="1">
              <a:lnSpc>
                <a:spcPct val="80000"/>
              </a:lnSpc>
              <a:buFontTx/>
              <a:buNone/>
              <a:defRPr/>
            </a:pPr>
            <a:r>
              <a:rPr lang="en-US" sz="750" b="1">
                <a:latin typeface="Courier New" charset="0"/>
                <a:cs typeface="+mn-cs"/>
              </a:rPr>
              <a:t>  7 cr2-pos-0-0-5-0.NewYork.savvis.net (204.70.192.110) [AS 3561] 28 msec 32 msec 32 msec</a:t>
            </a:r>
          </a:p>
          <a:p>
            <a:pPr eaLnBrk="1" hangingPunct="1">
              <a:lnSpc>
                <a:spcPct val="80000"/>
              </a:lnSpc>
              <a:buFontTx/>
              <a:buNone/>
              <a:defRPr/>
            </a:pPr>
            <a:r>
              <a:rPr lang="en-US" sz="750" b="1">
                <a:latin typeface="Courier New" charset="0"/>
                <a:cs typeface="+mn-cs"/>
              </a:rPr>
              <a:t>  8 204.70.196.70 [AS 3561] 28 msec 32 msec 32 msec</a:t>
            </a:r>
          </a:p>
          <a:p>
            <a:pPr eaLnBrk="1" hangingPunct="1">
              <a:lnSpc>
                <a:spcPct val="80000"/>
              </a:lnSpc>
              <a:buFontTx/>
              <a:buNone/>
              <a:defRPr/>
            </a:pPr>
            <a:r>
              <a:rPr lang="en-US" sz="750" b="1">
                <a:latin typeface="Courier New" charset="0"/>
                <a:cs typeface="+mn-cs"/>
              </a:rPr>
              <a:t>  9 208.175.194.10 [AS 3561] 32 msec 32 msec 32 msec</a:t>
            </a:r>
          </a:p>
          <a:p>
            <a:pPr eaLnBrk="1" hangingPunct="1">
              <a:lnSpc>
                <a:spcPct val="80000"/>
              </a:lnSpc>
              <a:buFontTx/>
              <a:buNone/>
              <a:defRPr/>
            </a:pPr>
            <a:r>
              <a:rPr lang="en-US" sz="750" b="1">
                <a:latin typeface="Courier New" charset="0"/>
                <a:cs typeface="+mn-cs"/>
              </a:rPr>
              <a:t> 10 gig5-1.esw03.las.switchcommgroup.com (66.209.64.186) [AS 23005] 88 msec 88 msec 84 msec</a:t>
            </a:r>
          </a:p>
          <a:p>
            <a:pPr eaLnBrk="1" hangingPunct="1">
              <a:lnSpc>
                <a:spcPct val="80000"/>
              </a:lnSpc>
              <a:buFontTx/>
              <a:buNone/>
              <a:defRPr/>
            </a:pPr>
            <a:r>
              <a:rPr lang="en-US" sz="750" b="1">
                <a:latin typeface="Courier New" charset="0"/>
                <a:cs typeface="+mn-cs"/>
              </a:rPr>
              <a:t> 11 66.209.64.85 [AS 23005] 88 msec 88 msec 88 msec</a:t>
            </a:r>
          </a:p>
          <a:p>
            <a:pPr eaLnBrk="1" hangingPunct="1">
              <a:lnSpc>
                <a:spcPct val="80000"/>
              </a:lnSpc>
              <a:buFontTx/>
              <a:buNone/>
              <a:defRPr/>
            </a:pPr>
            <a:r>
              <a:rPr lang="en-US" sz="750" b="1">
                <a:latin typeface="Courier New" charset="0"/>
                <a:cs typeface="+mn-cs"/>
              </a:rPr>
              <a:t> 12 gig0-2.esw07.las.switchcommgroup.com (66.209.64.178) [AS 23005] 84 msec 84 msec 88 msec</a:t>
            </a:r>
          </a:p>
          <a:p>
            <a:pPr eaLnBrk="1" hangingPunct="1">
              <a:lnSpc>
                <a:spcPct val="80000"/>
              </a:lnSpc>
              <a:buFontTx/>
              <a:buNone/>
              <a:defRPr/>
            </a:pPr>
            <a:r>
              <a:rPr lang="en-US" sz="750" b="1">
                <a:latin typeface="Courier New" charset="0"/>
                <a:cs typeface="+mn-cs"/>
              </a:rPr>
              <a:t> 13 acs-wireless.demarc.switchcommgroup.com (66.209.64.70) [AS 23005] 88 msec 88 msec 88 msec</a:t>
            </a:r>
          </a:p>
          <a:p>
            <a:pPr eaLnBrk="1" hangingPunct="1">
              <a:lnSpc>
                <a:spcPct val="80000"/>
              </a:lnSpc>
              <a:buFontTx/>
              <a:buNone/>
              <a:defRPr/>
            </a:pPr>
            <a:endParaRPr lang="en-US" sz="750" b="1">
              <a:latin typeface="Courier New" charset="0"/>
              <a:cs typeface="+mn-cs"/>
            </a:endParaRPr>
          </a:p>
        </p:txBody>
      </p:sp>
      <p:sp>
        <p:nvSpPr>
          <p:cNvPr id="7" name="Slide Number Placeholder 5"/>
          <p:cNvSpPr>
            <a:spLocks noGrp="1"/>
          </p:cNvSpPr>
          <p:nvPr>
            <p:ph type="sldNum" sz="quarter" idx="12"/>
          </p:nvPr>
        </p:nvSpPr>
        <p:spPr/>
        <p:txBody>
          <a:bodyPr/>
          <a:lstStyle/>
          <a:p>
            <a:pPr>
              <a:defRPr/>
            </a:pPr>
            <a:fld id="{AC715FD0-F65C-F94E-A476-7E556772F671}" type="slidenum">
              <a:rPr lang="en-US"/>
              <a:pPr>
                <a:defRPr/>
              </a:pPr>
              <a:t>28</a:t>
            </a:fld>
            <a:endParaRPr lang="en-US"/>
          </a:p>
        </p:txBody>
      </p:sp>
      <p:sp>
        <p:nvSpPr>
          <p:cNvPr id="147460" name="Rectangle 4"/>
          <p:cNvSpPr>
            <a:spLocks noChangeArrowheads="1"/>
          </p:cNvSpPr>
          <p:nvPr/>
        </p:nvSpPr>
        <p:spPr bwMode="auto">
          <a:xfrm>
            <a:off x="1143000" y="628650"/>
            <a:ext cx="6858000" cy="2239074"/>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defRPr/>
            </a:pPr>
            <a:r>
              <a:rPr lang="en-US" sz="1200" b="1">
                <a:latin typeface="Courier New" charset="0"/>
              </a:rPr>
              <a:t>Original:</a:t>
            </a:r>
          </a:p>
          <a:p>
            <a:pPr>
              <a:defRPr/>
            </a:pPr>
            <a:endParaRPr lang="en-US" sz="1050" b="1">
              <a:latin typeface="Courier New" charset="0"/>
            </a:endParaRPr>
          </a:p>
          <a:p>
            <a:pPr>
              <a:defRPr/>
            </a:pPr>
            <a:r>
              <a:rPr lang="en-US" sz="900" b="1">
                <a:latin typeface="Courier New" charset="0"/>
              </a:rPr>
              <a:t>  2 12.87.94.9 [AS 7018] 8 msec 8 msec 4 msec</a:t>
            </a:r>
          </a:p>
          <a:p>
            <a:pPr>
              <a:defRPr/>
            </a:pPr>
            <a:r>
              <a:rPr lang="en-US" sz="900" b="1">
                <a:latin typeface="Courier New" charset="0"/>
              </a:rPr>
              <a:t>  3 tbr1.cgcil.ip.att.net (12.122.99.38) [AS 7018] 8 msec 8 msec 8 msec</a:t>
            </a:r>
          </a:p>
          <a:p>
            <a:pPr>
              <a:defRPr/>
            </a:pPr>
            <a:r>
              <a:rPr lang="en-US" sz="900" b="1">
                <a:latin typeface="Courier New" charset="0"/>
              </a:rPr>
              <a:t>  4 12.122.99.17 [AS 7018] 8 msec 4 msec 8 msec</a:t>
            </a:r>
          </a:p>
          <a:p>
            <a:pPr>
              <a:defRPr/>
            </a:pPr>
            <a:r>
              <a:rPr lang="en-US" sz="900" b="1">
                <a:latin typeface="Courier New" charset="0"/>
              </a:rPr>
              <a:t>  5 12.86.156.10 [AS 7018] 12 msec 8 msec 4 msec</a:t>
            </a:r>
          </a:p>
          <a:p>
            <a:pPr>
              <a:defRPr/>
            </a:pPr>
            <a:r>
              <a:rPr lang="en-US" sz="900" b="1">
                <a:latin typeface="Courier New" charset="0"/>
              </a:rPr>
              <a:t>  6 tge1-3.fr4.sjc.llnw.net (69.28.171.66) [AS 22822] 68 msec 56 msec 68 msec</a:t>
            </a:r>
          </a:p>
          <a:p>
            <a:pPr>
              <a:defRPr/>
            </a:pPr>
            <a:r>
              <a:rPr lang="en-US" sz="900" b="1">
                <a:latin typeface="Courier New" charset="0"/>
              </a:rPr>
              <a:t>  7 ve5.fr3.sjc.llnw.net (69.28.171.209) [AS 22822] 56 msec 68 msec 56 msec</a:t>
            </a:r>
          </a:p>
          <a:p>
            <a:pPr>
              <a:defRPr/>
            </a:pPr>
            <a:r>
              <a:rPr lang="en-US" sz="900" b="1">
                <a:latin typeface="Courier New" charset="0"/>
              </a:rPr>
              <a:t>  8 tge1-1.fr4.lax.llnw.net (69.28.171.117) [AS 22822] 64 msec 64 msec 72 msec</a:t>
            </a:r>
          </a:p>
          <a:p>
            <a:pPr>
              <a:defRPr/>
            </a:pPr>
            <a:r>
              <a:rPr lang="en-US" sz="900" b="1">
                <a:latin typeface="Courier New" charset="0"/>
              </a:rPr>
              <a:t>  9 tge2-4.fr3.las.llnw.net (69.28.172.85) [AS 22822] 68 msec 72 msec 72 msec</a:t>
            </a:r>
          </a:p>
          <a:p>
            <a:pPr>
              <a:defRPr/>
            </a:pPr>
            <a:r>
              <a:rPr lang="en-US" sz="900" b="1">
                <a:latin typeface="Courier New" charset="0"/>
              </a:rPr>
              <a:t> 10 switch.ge3-1.fr3.las.llnw.net (208.111.176.2) [AS 22822] 60 msec 60 msec 60 msec</a:t>
            </a:r>
          </a:p>
          <a:p>
            <a:pPr>
              <a:defRPr/>
            </a:pPr>
            <a:r>
              <a:rPr lang="en-US" sz="900" b="1">
                <a:latin typeface="Courier New" charset="0"/>
              </a:rPr>
              <a:t> 11 gig5-1.esw03.las.switchcommgroup.com (66.209.64.186) [AS 23005] 60 msec 60 msec 60 msec</a:t>
            </a:r>
          </a:p>
          <a:p>
            <a:pPr>
              <a:defRPr/>
            </a:pPr>
            <a:r>
              <a:rPr lang="en-US" sz="900" b="1">
                <a:latin typeface="Courier New" charset="0"/>
              </a:rPr>
              <a:t> 12 66.209.64.85 [AS 23005] 64 msec 60 msec 60 msec</a:t>
            </a:r>
          </a:p>
          <a:p>
            <a:pPr>
              <a:defRPr/>
            </a:pPr>
            <a:r>
              <a:rPr lang="en-US" sz="900" b="1">
                <a:latin typeface="Courier New" charset="0"/>
              </a:rPr>
              <a:t> 13 gig0-2.esw07.las.switchcommgroup.com (66.209.64.178) [AS 23005] 60 msec 64 msec 60 msec</a:t>
            </a:r>
          </a:p>
          <a:p>
            <a:pPr>
              <a:defRPr/>
            </a:pPr>
            <a:r>
              <a:rPr lang="en-US" sz="900" b="1">
                <a:latin typeface="Courier New" charset="0"/>
              </a:rPr>
              <a:t> 14 acs-wireless.demarc.switchcommgroup.com (66.209.64.70) [AS 23005] 60 msec 60 msec 60 msec</a:t>
            </a:r>
          </a:p>
        </p:txBody>
      </p:sp>
    </p:spTree>
    <p:extLst>
      <p:ext uri="{BB962C8B-B14F-4D97-AF65-F5344CB8AC3E}">
        <p14:creationId xmlns:p14="http://schemas.microsoft.com/office/powerpoint/2010/main" val="1324992425"/>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sz="2700">
                <a:cs typeface="+mj-cs"/>
              </a:rPr>
              <a:t>Control Plane Security: Authentication</a:t>
            </a:r>
          </a:p>
        </p:txBody>
      </p:sp>
      <p:sp>
        <p:nvSpPr>
          <p:cNvPr id="6147" name="Rectangle 3"/>
          <p:cNvSpPr>
            <a:spLocks noGrp="1" noChangeArrowheads="1"/>
          </p:cNvSpPr>
          <p:nvPr>
            <p:ph idx="1"/>
          </p:nvPr>
        </p:nvSpPr>
        <p:spPr/>
        <p:txBody>
          <a:bodyPr>
            <a:normAutofit/>
          </a:bodyPr>
          <a:lstStyle/>
          <a:p>
            <a:pPr eaLnBrk="1" hangingPunct="1">
              <a:lnSpc>
                <a:spcPct val="90000"/>
              </a:lnSpc>
              <a:defRPr/>
            </a:pPr>
            <a:r>
              <a:rPr lang="en-US">
                <a:cs typeface="+mn-cs"/>
              </a:rPr>
              <a:t>Session Authentication/Integrity</a:t>
            </a:r>
          </a:p>
          <a:p>
            <a:pPr lvl="1" eaLnBrk="1" hangingPunct="1">
              <a:lnSpc>
                <a:spcPct val="90000"/>
              </a:lnSpc>
              <a:defRPr/>
            </a:pPr>
            <a:r>
              <a:rPr lang="en-US"/>
              <a:t>Who</a:t>
            </a:r>
            <a:r>
              <a:rPr lang="ja-JP" altLang="en-US">
                <a:latin typeface="Arial"/>
              </a:rPr>
              <a:t>’</a:t>
            </a:r>
            <a:r>
              <a:rPr lang="en-US"/>
              <a:t>s on the other end of that BGP session?</a:t>
            </a:r>
          </a:p>
          <a:p>
            <a:pPr lvl="1" eaLnBrk="1" hangingPunct="1">
              <a:lnSpc>
                <a:spcPct val="90000"/>
              </a:lnSpc>
              <a:defRPr/>
            </a:pPr>
            <a:r>
              <a:rPr lang="en-US"/>
              <a:t>Are the routing messages correct?</a:t>
            </a:r>
          </a:p>
          <a:p>
            <a:pPr eaLnBrk="1" hangingPunct="1">
              <a:lnSpc>
                <a:spcPct val="90000"/>
              </a:lnSpc>
              <a:defRPr/>
            </a:pPr>
            <a:endParaRPr lang="en-US">
              <a:cs typeface="+mn-cs"/>
            </a:endParaRPr>
          </a:p>
          <a:p>
            <a:pPr eaLnBrk="1" hangingPunct="1">
              <a:lnSpc>
                <a:spcPct val="90000"/>
              </a:lnSpc>
              <a:defRPr/>
            </a:pPr>
            <a:r>
              <a:rPr lang="en-US">
                <a:cs typeface="+mn-cs"/>
              </a:rPr>
              <a:t>Path Authentication</a:t>
            </a:r>
          </a:p>
          <a:p>
            <a:pPr lvl="1" eaLnBrk="1" hangingPunct="1">
              <a:lnSpc>
                <a:spcPct val="90000"/>
              </a:lnSpc>
              <a:defRPr/>
            </a:pPr>
            <a:r>
              <a:rPr lang="en-US"/>
              <a:t>Is the AS path correct?</a:t>
            </a:r>
          </a:p>
          <a:p>
            <a:pPr lvl="1" eaLnBrk="1" hangingPunct="1">
              <a:lnSpc>
                <a:spcPct val="90000"/>
              </a:lnSpc>
              <a:defRPr/>
            </a:pPr>
            <a:endParaRPr lang="en-US"/>
          </a:p>
          <a:p>
            <a:pPr eaLnBrk="1" hangingPunct="1">
              <a:lnSpc>
                <a:spcPct val="90000"/>
              </a:lnSpc>
              <a:defRPr/>
            </a:pPr>
            <a:r>
              <a:rPr lang="en-US">
                <a:cs typeface="+mn-cs"/>
              </a:rPr>
              <a:t>Origin Authentication</a:t>
            </a:r>
          </a:p>
          <a:p>
            <a:pPr lvl="1" eaLnBrk="1" hangingPunct="1">
              <a:lnSpc>
                <a:spcPct val="90000"/>
              </a:lnSpc>
              <a:defRPr/>
            </a:pPr>
            <a:r>
              <a:rPr lang="en-US"/>
              <a:t>Does the prefix of the route correspond to the AS that actually owns that prefix</a:t>
            </a:r>
          </a:p>
        </p:txBody>
      </p:sp>
      <p:sp>
        <p:nvSpPr>
          <p:cNvPr id="6" name="Slide Number Placeholder 5"/>
          <p:cNvSpPr>
            <a:spLocks noGrp="1"/>
          </p:cNvSpPr>
          <p:nvPr>
            <p:ph type="sldNum" sz="quarter" idx="12"/>
          </p:nvPr>
        </p:nvSpPr>
        <p:spPr/>
        <p:txBody>
          <a:bodyPr/>
          <a:lstStyle/>
          <a:p>
            <a:pPr>
              <a:defRPr/>
            </a:pPr>
            <a:fld id="{FDE24F3C-2FEC-B945-834E-EFCCAAEFA7E1}" type="slidenum">
              <a:rPr lang="en-US"/>
              <a:pPr>
                <a:defRPr/>
              </a:pPr>
              <a:t>29</a:t>
            </a:fld>
            <a:endParaRPr lang="en-US"/>
          </a:p>
        </p:txBody>
      </p:sp>
    </p:spTree>
    <p:extLst>
      <p:ext uri="{BB962C8B-B14F-4D97-AF65-F5344CB8AC3E}">
        <p14:creationId xmlns:p14="http://schemas.microsoft.com/office/powerpoint/2010/main" val="16300261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D1B40-B921-9843-A205-3A5556C616DD}"/>
              </a:ext>
            </a:extLst>
          </p:cNvPr>
          <p:cNvSpPr>
            <a:spLocks noGrp="1"/>
          </p:cNvSpPr>
          <p:nvPr>
            <p:ph type="title"/>
          </p:nvPr>
        </p:nvSpPr>
        <p:spPr/>
        <p:txBody>
          <a:bodyPr/>
          <a:lstStyle/>
          <a:p>
            <a:r>
              <a:rPr lang="en-US" dirty="0"/>
              <a:t>Border Gateway Protocol</a:t>
            </a:r>
          </a:p>
        </p:txBody>
      </p:sp>
      <p:sp>
        <p:nvSpPr>
          <p:cNvPr id="3" name="Content Placeholder 2">
            <a:extLst>
              <a:ext uri="{FF2B5EF4-FFF2-40B4-BE49-F238E27FC236}">
                <a16:creationId xmlns:a16="http://schemas.microsoft.com/office/drawing/2014/main" id="{6B3943CA-92BA-184D-B7C8-2EBAC8195E83}"/>
              </a:ext>
            </a:extLst>
          </p:cNvPr>
          <p:cNvSpPr>
            <a:spLocks noGrp="1"/>
          </p:cNvSpPr>
          <p:nvPr>
            <p:ph idx="1"/>
          </p:nvPr>
        </p:nvSpPr>
        <p:spPr>
          <a:xfrm>
            <a:off x="1524943" y="1362429"/>
            <a:ext cx="5312687" cy="3263504"/>
          </a:xfrm>
        </p:spPr>
        <p:txBody>
          <a:bodyPr/>
          <a:lstStyle/>
          <a:p>
            <a:r>
              <a:rPr lang="en-US" dirty="0"/>
              <a:t>Internet’s interdomain routing protocol, BGP, essentially has no security — will believe any routes advertised by neighboring router.</a:t>
            </a:r>
          </a:p>
          <a:p>
            <a:endParaRPr lang="en-US" dirty="0"/>
          </a:p>
          <a:p>
            <a:r>
              <a:rPr lang="en-US" dirty="0"/>
              <a:t>Different ways to interfere with Internet routing:</a:t>
            </a:r>
          </a:p>
          <a:p>
            <a:pPr lvl="1"/>
            <a:r>
              <a:rPr lang="en-US" dirty="0"/>
              <a:t>Cut-off (Egypt case)</a:t>
            </a:r>
          </a:p>
          <a:p>
            <a:pPr lvl="1"/>
            <a:r>
              <a:rPr lang="en-US" dirty="0"/>
              <a:t>BGP “route hijacking”</a:t>
            </a:r>
          </a:p>
        </p:txBody>
      </p:sp>
    </p:spTree>
    <p:extLst>
      <p:ext uri="{BB962C8B-B14F-4D97-AF65-F5344CB8AC3E}">
        <p14:creationId xmlns:p14="http://schemas.microsoft.com/office/powerpoint/2010/main" val="255880822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defTabSz="610791" eaLnBrk="1" hangingPunct="1">
              <a:defRPr/>
            </a:pPr>
            <a:r>
              <a:rPr lang="en-US">
                <a:cs typeface="+mj-cs"/>
              </a:rPr>
              <a:t>Session Authentication: TCP MD5</a:t>
            </a:r>
          </a:p>
        </p:txBody>
      </p:sp>
      <p:sp>
        <p:nvSpPr>
          <p:cNvPr id="12291" name="Rectangle 3"/>
          <p:cNvSpPr>
            <a:spLocks noGrp="1" noChangeArrowheads="1"/>
          </p:cNvSpPr>
          <p:nvPr>
            <p:ph type="body" sz="half" idx="1"/>
          </p:nvPr>
        </p:nvSpPr>
        <p:spPr>
          <a:xfrm>
            <a:off x="1371600" y="3600450"/>
            <a:ext cx="6400800" cy="1200150"/>
          </a:xfrm>
        </p:spPr>
        <p:txBody>
          <a:bodyPr/>
          <a:lstStyle/>
          <a:p>
            <a:pPr marL="216694" indent="-216694" defTabSz="610791" eaLnBrk="1" hangingPunct="1">
              <a:lnSpc>
                <a:spcPct val="85000"/>
              </a:lnSpc>
              <a:defRPr/>
            </a:pPr>
            <a:r>
              <a:rPr lang="en-US" sz="1800">
                <a:cs typeface="+mn-cs"/>
              </a:rPr>
              <a:t>Authenticate packets received from a peer using TCP MD5.</a:t>
            </a:r>
          </a:p>
          <a:p>
            <a:pPr marL="216694" indent="-216694" defTabSz="610791" eaLnBrk="1" hangingPunct="1">
              <a:lnSpc>
                <a:spcPct val="85000"/>
              </a:lnSpc>
              <a:defRPr/>
            </a:pPr>
            <a:r>
              <a:rPr lang="en-US" sz="1800" b="1">
                <a:solidFill>
                  <a:srgbClr val="FF3300"/>
                </a:solidFill>
                <a:cs typeface="+mn-cs"/>
              </a:rPr>
              <a:t>Key distribution:</a:t>
            </a:r>
            <a:r>
              <a:rPr lang="en-US" sz="1800">
                <a:cs typeface="+mn-cs"/>
              </a:rPr>
              <a:t> manual.</a:t>
            </a:r>
          </a:p>
          <a:p>
            <a:pPr marL="216694" indent="-216694" defTabSz="610791" eaLnBrk="1" hangingPunct="1">
              <a:lnSpc>
                <a:spcPct val="85000"/>
              </a:lnSpc>
              <a:defRPr/>
            </a:pPr>
            <a:r>
              <a:rPr lang="en-US" sz="1800" b="1">
                <a:solidFill>
                  <a:srgbClr val="FF3300"/>
                </a:solidFill>
                <a:cs typeface="+mn-cs"/>
              </a:rPr>
              <a:t>Key rollover:</a:t>
            </a:r>
            <a:r>
              <a:rPr lang="en-US" sz="1800">
                <a:cs typeface="+mn-cs"/>
              </a:rPr>
              <a:t> vendor-dependent</a:t>
            </a:r>
          </a:p>
        </p:txBody>
      </p:sp>
      <p:sp>
        <p:nvSpPr>
          <p:cNvPr id="12" name="Slide Number Placeholder 6"/>
          <p:cNvSpPr>
            <a:spLocks noGrp="1"/>
          </p:cNvSpPr>
          <p:nvPr>
            <p:ph type="sldNum" sz="quarter" idx="12"/>
          </p:nvPr>
        </p:nvSpPr>
        <p:spPr/>
        <p:txBody>
          <a:bodyPr/>
          <a:lstStyle/>
          <a:p>
            <a:pPr>
              <a:defRPr/>
            </a:pPr>
            <a:fld id="{D27E65BB-8764-A343-9BE2-74851241AA28}" type="slidenum">
              <a:rPr lang="en-US"/>
              <a:pPr>
                <a:defRPr/>
              </a:pPr>
              <a:t>30</a:t>
            </a:fld>
            <a:endParaRPr lang="en-US"/>
          </a:p>
        </p:txBody>
      </p:sp>
      <p:sp>
        <p:nvSpPr>
          <p:cNvPr id="12309" name="Cloud"/>
          <p:cNvSpPr>
            <a:spLocks noChangeAspect="1" noEditPoints="1" noChangeArrowheads="1"/>
          </p:cNvSpPr>
          <p:nvPr/>
        </p:nvSpPr>
        <p:spPr bwMode="auto">
          <a:xfrm>
            <a:off x="4857750" y="1943100"/>
            <a:ext cx="154305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2310" name="Cloud"/>
          <p:cNvSpPr>
            <a:spLocks noChangeAspect="1" noEditPoints="1" noChangeArrowheads="1"/>
          </p:cNvSpPr>
          <p:nvPr/>
        </p:nvSpPr>
        <p:spPr bwMode="auto">
          <a:xfrm>
            <a:off x="2171700" y="1971675"/>
            <a:ext cx="154305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2311" name="Line 23"/>
          <p:cNvSpPr>
            <a:spLocks noChangeShapeType="1"/>
          </p:cNvSpPr>
          <p:nvPr/>
        </p:nvSpPr>
        <p:spPr bwMode="auto">
          <a:xfrm>
            <a:off x="3258741" y="2287191"/>
            <a:ext cx="182880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12312" name="Freeform 24"/>
          <p:cNvSpPr>
            <a:spLocks/>
          </p:cNvSpPr>
          <p:nvPr/>
        </p:nvSpPr>
        <p:spPr bwMode="auto">
          <a:xfrm>
            <a:off x="3600450" y="2368154"/>
            <a:ext cx="1428750" cy="114300"/>
          </a:xfrm>
          <a:custGeom>
            <a:avLst/>
            <a:gdLst>
              <a:gd name="T0" fmla="*/ 0 w 1056"/>
              <a:gd name="T1" fmla="*/ 0 h 96"/>
              <a:gd name="T2" fmla="*/ 576 w 1056"/>
              <a:gd name="T3" fmla="*/ 96 h 96"/>
              <a:gd name="T4" fmla="*/ 1056 w 1056"/>
              <a:gd name="T5" fmla="*/ 0 h 96"/>
            </a:gdLst>
            <a:ahLst/>
            <a:cxnLst>
              <a:cxn ang="0">
                <a:pos x="T0" y="T1"/>
              </a:cxn>
              <a:cxn ang="0">
                <a:pos x="T2" y="T3"/>
              </a:cxn>
              <a:cxn ang="0">
                <a:pos x="T4" y="T5"/>
              </a:cxn>
            </a:cxnLst>
            <a:rect l="0" t="0" r="r" b="b"/>
            <a:pathLst>
              <a:path w="1056" h="96">
                <a:moveTo>
                  <a:pt x="0" y="0"/>
                </a:moveTo>
                <a:cubicBezTo>
                  <a:pt x="200" y="48"/>
                  <a:pt x="400" y="96"/>
                  <a:pt x="576" y="96"/>
                </a:cubicBezTo>
                <a:cubicBezTo>
                  <a:pt x="752" y="96"/>
                  <a:pt x="904" y="48"/>
                  <a:pt x="1056" y="0"/>
                </a:cubicBezTo>
              </a:path>
            </a:pathLst>
          </a:custGeom>
          <a:noFill/>
          <a:ln w="28575" cap="rnd" cmpd="sng">
            <a:solidFill>
              <a:schemeClr val="tx1"/>
            </a:solidFill>
            <a:prstDash val="sysDot"/>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54769" tIns="27384" rIns="54769" bIns="27384"/>
          <a:lstStyle/>
          <a:p>
            <a:pPr>
              <a:defRPr/>
            </a:pPr>
            <a:endParaRPr lang="en-US" sz="1350"/>
          </a:p>
        </p:txBody>
      </p:sp>
      <p:sp>
        <p:nvSpPr>
          <p:cNvPr id="12314" name="Oval 26"/>
          <p:cNvSpPr>
            <a:spLocks noChangeArrowheads="1"/>
          </p:cNvSpPr>
          <p:nvPr/>
        </p:nvSpPr>
        <p:spPr bwMode="auto">
          <a:xfrm>
            <a:off x="3005138" y="2139554"/>
            <a:ext cx="285750" cy="285750"/>
          </a:xfrm>
          <a:prstGeom prst="ellipse">
            <a:avLst/>
          </a:prstGeom>
          <a:solidFill>
            <a:srgbClr val="F6F2A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12315" name="Oval 27"/>
          <p:cNvSpPr>
            <a:spLocks noChangeArrowheads="1"/>
          </p:cNvSpPr>
          <p:nvPr/>
        </p:nvSpPr>
        <p:spPr bwMode="auto">
          <a:xfrm>
            <a:off x="5062538" y="2139554"/>
            <a:ext cx="285750" cy="285750"/>
          </a:xfrm>
          <a:prstGeom prst="ellipse">
            <a:avLst/>
          </a:prstGeom>
          <a:solidFill>
            <a:srgbClr val="F6F2A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Tree>
    <p:extLst>
      <p:ext uri="{BB962C8B-B14F-4D97-AF65-F5344CB8AC3E}">
        <p14:creationId xmlns:p14="http://schemas.microsoft.com/office/powerpoint/2010/main" val="2876223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230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31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3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3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231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3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14" grpId="0" animBg="1"/>
      <p:bldP spid="12315"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Rectangle 4"/>
          <p:cNvSpPr>
            <a:spLocks noGrp="1" noChangeArrowheads="1"/>
          </p:cNvSpPr>
          <p:nvPr>
            <p:ph type="title"/>
          </p:nvPr>
        </p:nvSpPr>
        <p:spPr/>
        <p:txBody>
          <a:bodyPr/>
          <a:lstStyle/>
          <a:p>
            <a:pPr defTabSz="610791" eaLnBrk="1" hangingPunct="1">
              <a:defRPr/>
            </a:pPr>
            <a:r>
              <a:rPr lang="en-US">
                <a:cs typeface="+mj-cs"/>
              </a:rPr>
              <a:t>Session Authentication: TTL Hack</a:t>
            </a:r>
          </a:p>
        </p:txBody>
      </p:sp>
      <p:sp>
        <p:nvSpPr>
          <p:cNvPr id="18463" name="Rectangle 31"/>
          <p:cNvSpPr>
            <a:spLocks noGrp="1" noChangeArrowheads="1"/>
          </p:cNvSpPr>
          <p:nvPr>
            <p:ph idx="1"/>
          </p:nvPr>
        </p:nvSpPr>
        <p:spPr>
          <a:xfrm>
            <a:off x="1485900" y="1200150"/>
            <a:ext cx="6172200" cy="1143000"/>
          </a:xfrm>
        </p:spPr>
        <p:txBody>
          <a:bodyPr/>
          <a:lstStyle/>
          <a:p>
            <a:pPr eaLnBrk="1" hangingPunct="1">
              <a:defRPr/>
            </a:pPr>
            <a:r>
              <a:rPr lang="en-US" sz="1800" b="1">
                <a:solidFill>
                  <a:srgbClr val="FF3300"/>
                </a:solidFill>
                <a:cs typeface="+mn-cs"/>
              </a:rPr>
              <a:t>Insight:</a:t>
            </a:r>
            <a:r>
              <a:rPr lang="en-US" sz="1800">
                <a:cs typeface="+mn-cs"/>
              </a:rPr>
              <a:t> Most eBGP sessions are only a single hop; attackers typically are remote</a:t>
            </a:r>
          </a:p>
          <a:p>
            <a:pPr eaLnBrk="1" hangingPunct="1">
              <a:defRPr/>
            </a:pPr>
            <a:r>
              <a:rPr lang="en-US" sz="1800">
                <a:cs typeface="+mn-cs"/>
              </a:rPr>
              <a:t>Remote packet injection can</a:t>
            </a:r>
            <a:r>
              <a:rPr lang="ja-JP" altLang="en-US" sz="1800">
                <a:latin typeface="Arial"/>
                <a:cs typeface="+mn-cs"/>
              </a:rPr>
              <a:t>’</a:t>
            </a:r>
            <a:r>
              <a:rPr lang="en-US" sz="1800">
                <a:cs typeface="+mn-cs"/>
              </a:rPr>
              <a:t>t have a TTL &gt;= 254</a:t>
            </a:r>
          </a:p>
        </p:txBody>
      </p:sp>
      <p:sp>
        <p:nvSpPr>
          <p:cNvPr id="17" name="Slide Number Placeholder 5"/>
          <p:cNvSpPr>
            <a:spLocks noGrp="1"/>
          </p:cNvSpPr>
          <p:nvPr>
            <p:ph type="sldNum" sz="quarter" idx="12"/>
          </p:nvPr>
        </p:nvSpPr>
        <p:spPr/>
        <p:txBody>
          <a:bodyPr/>
          <a:lstStyle/>
          <a:p>
            <a:pPr>
              <a:defRPr/>
            </a:pPr>
            <a:fld id="{D7812961-5BA6-7241-9FF9-D943D8D99EFF}" type="slidenum">
              <a:rPr lang="en-US"/>
              <a:pPr>
                <a:defRPr/>
              </a:pPr>
              <a:t>31</a:t>
            </a:fld>
            <a:endParaRPr lang="en-US"/>
          </a:p>
        </p:txBody>
      </p:sp>
      <p:sp>
        <p:nvSpPr>
          <p:cNvPr id="18465" name="Cloud"/>
          <p:cNvSpPr>
            <a:spLocks noChangeAspect="1" noEditPoints="1" noChangeArrowheads="1"/>
          </p:cNvSpPr>
          <p:nvPr/>
        </p:nvSpPr>
        <p:spPr bwMode="auto">
          <a:xfrm>
            <a:off x="5086350" y="3804047"/>
            <a:ext cx="154305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8464" name="Cloud"/>
          <p:cNvSpPr>
            <a:spLocks noChangeAspect="1" noEditPoints="1" noChangeArrowheads="1"/>
          </p:cNvSpPr>
          <p:nvPr/>
        </p:nvSpPr>
        <p:spPr bwMode="auto">
          <a:xfrm>
            <a:off x="2400300" y="3832622"/>
            <a:ext cx="154305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18435" name="Line 3"/>
          <p:cNvSpPr>
            <a:spLocks noChangeShapeType="1"/>
          </p:cNvSpPr>
          <p:nvPr/>
        </p:nvSpPr>
        <p:spPr bwMode="auto">
          <a:xfrm>
            <a:off x="3487341" y="4148138"/>
            <a:ext cx="1828800" cy="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18453" name="Freeform 21"/>
          <p:cNvSpPr>
            <a:spLocks/>
          </p:cNvSpPr>
          <p:nvPr/>
        </p:nvSpPr>
        <p:spPr bwMode="auto">
          <a:xfrm>
            <a:off x="3829050" y="4229100"/>
            <a:ext cx="1428750" cy="114300"/>
          </a:xfrm>
          <a:custGeom>
            <a:avLst/>
            <a:gdLst>
              <a:gd name="T0" fmla="*/ 0 w 1056"/>
              <a:gd name="T1" fmla="*/ 0 h 96"/>
              <a:gd name="T2" fmla="*/ 576 w 1056"/>
              <a:gd name="T3" fmla="*/ 96 h 96"/>
              <a:gd name="T4" fmla="*/ 1056 w 1056"/>
              <a:gd name="T5" fmla="*/ 0 h 96"/>
            </a:gdLst>
            <a:ahLst/>
            <a:cxnLst>
              <a:cxn ang="0">
                <a:pos x="T0" y="T1"/>
              </a:cxn>
              <a:cxn ang="0">
                <a:pos x="T2" y="T3"/>
              </a:cxn>
              <a:cxn ang="0">
                <a:pos x="T4" y="T5"/>
              </a:cxn>
            </a:cxnLst>
            <a:rect l="0" t="0" r="r" b="b"/>
            <a:pathLst>
              <a:path w="1056" h="96">
                <a:moveTo>
                  <a:pt x="0" y="0"/>
                </a:moveTo>
                <a:cubicBezTo>
                  <a:pt x="200" y="48"/>
                  <a:pt x="400" y="96"/>
                  <a:pt x="576" y="96"/>
                </a:cubicBezTo>
                <a:cubicBezTo>
                  <a:pt x="752" y="96"/>
                  <a:pt x="904" y="48"/>
                  <a:pt x="1056" y="0"/>
                </a:cubicBezTo>
              </a:path>
            </a:pathLst>
          </a:custGeom>
          <a:noFill/>
          <a:ln w="28575" cap="rnd" cmpd="sng">
            <a:solidFill>
              <a:schemeClr val="tx1"/>
            </a:solidFill>
            <a:prstDash val="sysDot"/>
            <a:round/>
            <a:headEnd type="triangl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54769" tIns="27384" rIns="54769" bIns="27384"/>
          <a:lstStyle/>
          <a:p>
            <a:pPr>
              <a:defRPr/>
            </a:pPr>
            <a:endParaRPr lang="en-US" sz="1350"/>
          </a:p>
        </p:txBody>
      </p:sp>
      <p:sp>
        <p:nvSpPr>
          <p:cNvPr id="18454" name="Text Box 22"/>
          <p:cNvSpPr txBox="1">
            <a:spLocks noChangeArrowheads="1"/>
          </p:cNvSpPr>
          <p:nvPr/>
        </p:nvSpPr>
        <p:spPr bwMode="auto">
          <a:xfrm>
            <a:off x="4286251" y="4457700"/>
            <a:ext cx="581891"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eBGP</a:t>
            </a:r>
          </a:p>
        </p:txBody>
      </p:sp>
      <p:sp>
        <p:nvSpPr>
          <p:cNvPr id="18455" name="Text Box 23"/>
          <p:cNvSpPr txBox="1">
            <a:spLocks noChangeArrowheads="1"/>
          </p:cNvSpPr>
          <p:nvPr/>
        </p:nvSpPr>
        <p:spPr bwMode="auto">
          <a:xfrm>
            <a:off x="5862638" y="2514600"/>
            <a:ext cx="1293624" cy="678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Transmits all</a:t>
            </a:r>
          </a:p>
          <a:p>
            <a:pPr eaLnBrk="0" hangingPunct="0">
              <a:defRPr/>
            </a:pPr>
            <a:r>
              <a:rPr lang="en-US" sz="1350" b="1"/>
              <a:t>packets with a</a:t>
            </a:r>
          </a:p>
          <a:p>
            <a:pPr eaLnBrk="0" hangingPunct="0">
              <a:defRPr/>
            </a:pPr>
            <a:r>
              <a:rPr lang="en-US" sz="1350" b="1"/>
              <a:t>TTL of 255</a:t>
            </a:r>
          </a:p>
        </p:txBody>
      </p:sp>
      <p:sp>
        <p:nvSpPr>
          <p:cNvPr id="18456" name="Text Box 24"/>
          <p:cNvSpPr txBox="1">
            <a:spLocks noChangeArrowheads="1"/>
          </p:cNvSpPr>
          <p:nvPr/>
        </p:nvSpPr>
        <p:spPr bwMode="auto">
          <a:xfrm>
            <a:off x="2205037" y="2628900"/>
            <a:ext cx="1704057" cy="6785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Doesn</a:t>
            </a:r>
            <a:r>
              <a:rPr lang="ja-JP" altLang="en-US" sz="1350" b="1">
                <a:latin typeface="Arial"/>
              </a:rPr>
              <a:t>’</a:t>
            </a:r>
            <a:r>
              <a:rPr lang="en-US" sz="1350" b="1"/>
              <a:t>t accept</a:t>
            </a:r>
          </a:p>
          <a:p>
            <a:pPr eaLnBrk="0" hangingPunct="0">
              <a:defRPr/>
            </a:pPr>
            <a:r>
              <a:rPr lang="en-US" sz="1350" b="1"/>
              <a:t>packets with a TTL </a:t>
            </a:r>
          </a:p>
          <a:p>
            <a:pPr eaLnBrk="0" hangingPunct="0">
              <a:defRPr/>
            </a:pPr>
            <a:r>
              <a:rPr lang="en-US" sz="1350" b="1"/>
              <a:t>lower than 254</a:t>
            </a:r>
          </a:p>
        </p:txBody>
      </p:sp>
      <p:sp>
        <p:nvSpPr>
          <p:cNvPr id="18457" name="Line 25"/>
          <p:cNvSpPr>
            <a:spLocks noChangeShapeType="1"/>
          </p:cNvSpPr>
          <p:nvPr/>
        </p:nvSpPr>
        <p:spPr bwMode="auto">
          <a:xfrm flipH="1">
            <a:off x="5493544" y="2971800"/>
            <a:ext cx="311944" cy="857250"/>
          </a:xfrm>
          <a:prstGeom prst="line">
            <a:avLst/>
          </a:prstGeom>
          <a:noFill/>
          <a:ln w="28575" cap="rnd">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18458" name="Line 26"/>
          <p:cNvSpPr>
            <a:spLocks noChangeShapeType="1"/>
          </p:cNvSpPr>
          <p:nvPr/>
        </p:nvSpPr>
        <p:spPr bwMode="auto">
          <a:xfrm>
            <a:off x="3119437" y="3257550"/>
            <a:ext cx="319088" cy="571500"/>
          </a:xfrm>
          <a:prstGeom prst="line">
            <a:avLst/>
          </a:prstGeom>
          <a:noFill/>
          <a:ln w="28575" cap="rnd">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18461" name="Oval 29"/>
          <p:cNvSpPr>
            <a:spLocks noChangeArrowheads="1"/>
          </p:cNvSpPr>
          <p:nvPr/>
        </p:nvSpPr>
        <p:spPr bwMode="auto">
          <a:xfrm>
            <a:off x="3233738" y="4000500"/>
            <a:ext cx="285750" cy="285750"/>
          </a:xfrm>
          <a:prstGeom prst="ellipse">
            <a:avLst/>
          </a:prstGeom>
          <a:solidFill>
            <a:srgbClr val="F6F2A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18462" name="Oval 30"/>
          <p:cNvSpPr>
            <a:spLocks noChangeArrowheads="1"/>
          </p:cNvSpPr>
          <p:nvPr/>
        </p:nvSpPr>
        <p:spPr bwMode="auto">
          <a:xfrm>
            <a:off x="5291138" y="4000500"/>
            <a:ext cx="285750" cy="285750"/>
          </a:xfrm>
          <a:prstGeom prst="ellipse">
            <a:avLst/>
          </a:prstGeom>
          <a:solidFill>
            <a:srgbClr val="F6F2A8"/>
          </a:solidFill>
          <a:ln w="9525">
            <a:solidFill>
              <a:schemeClr val="tx1"/>
            </a:solidFill>
            <a:round/>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Tree>
    <p:extLst>
      <p:ext uri="{BB962C8B-B14F-4D97-AF65-F5344CB8AC3E}">
        <p14:creationId xmlns:p14="http://schemas.microsoft.com/office/powerpoint/2010/main" val="20310871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846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464"/>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435"/>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45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45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845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4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845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8458"/>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846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846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54" grpId="0"/>
      <p:bldP spid="18455" grpId="0"/>
      <p:bldP spid="18456" grpId="0"/>
      <p:bldP spid="18461" grpId="0" animBg="1"/>
      <p:bldP spid="1846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pPr eaLnBrk="1" hangingPunct="1">
              <a:defRPr/>
            </a:pPr>
            <a:r>
              <a:rPr lang="en-US" sz="2700">
                <a:cs typeface="+mj-cs"/>
              </a:rPr>
              <a:t>Proposals for Control Plane Security</a:t>
            </a:r>
          </a:p>
        </p:txBody>
      </p:sp>
      <p:sp>
        <p:nvSpPr>
          <p:cNvPr id="7171" name="Rectangle 3"/>
          <p:cNvSpPr>
            <a:spLocks noGrp="1" noChangeArrowheads="1"/>
          </p:cNvSpPr>
          <p:nvPr>
            <p:ph idx="1"/>
          </p:nvPr>
        </p:nvSpPr>
        <p:spPr/>
        <p:txBody>
          <a:bodyPr/>
          <a:lstStyle/>
          <a:p>
            <a:pPr eaLnBrk="1" hangingPunct="1">
              <a:defRPr/>
            </a:pPr>
            <a:r>
              <a:rPr lang="en-US" b="1">
                <a:cs typeface="+mn-cs"/>
              </a:rPr>
              <a:t>S-BGP: </a:t>
            </a:r>
            <a:r>
              <a:rPr lang="en-US">
                <a:cs typeface="+mn-cs"/>
              </a:rPr>
              <a:t>Secure BGP</a:t>
            </a:r>
            <a:r>
              <a:rPr lang="en-US" i="1">
                <a:cs typeface="+mn-cs"/>
              </a:rPr>
              <a:t> </a:t>
            </a:r>
          </a:p>
          <a:p>
            <a:pPr lvl="1" eaLnBrk="1" hangingPunct="1">
              <a:defRPr/>
            </a:pPr>
            <a:r>
              <a:rPr lang="en-US"/>
              <a:t>PKI-based</a:t>
            </a:r>
          </a:p>
          <a:p>
            <a:pPr lvl="1" eaLnBrk="1" hangingPunct="1">
              <a:defRPr/>
            </a:pPr>
            <a:r>
              <a:rPr lang="en-US"/>
              <a:t>Signatures on every element of the path</a:t>
            </a:r>
          </a:p>
          <a:p>
            <a:pPr lvl="1" eaLnBrk="1" hangingPunct="1">
              <a:defRPr/>
            </a:pPr>
            <a:endParaRPr lang="en-US"/>
          </a:p>
          <a:p>
            <a:pPr eaLnBrk="1" hangingPunct="1">
              <a:defRPr/>
            </a:pPr>
            <a:r>
              <a:rPr lang="en-US" b="1">
                <a:cs typeface="+mn-cs"/>
              </a:rPr>
              <a:t>soBGP: </a:t>
            </a:r>
            <a:r>
              <a:rPr lang="ja-JP" altLang="en-US">
                <a:latin typeface="Arial"/>
                <a:cs typeface="+mn-cs"/>
              </a:rPr>
              <a:t>“</a:t>
            </a:r>
            <a:r>
              <a:rPr lang="en-US">
                <a:cs typeface="+mn-cs"/>
              </a:rPr>
              <a:t>Secure Origin</a:t>
            </a:r>
            <a:r>
              <a:rPr lang="ja-JP" altLang="en-US">
                <a:latin typeface="Arial"/>
                <a:cs typeface="+mn-cs"/>
              </a:rPr>
              <a:t>”</a:t>
            </a:r>
            <a:r>
              <a:rPr lang="en-US">
                <a:cs typeface="+mn-cs"/>
              </a:rPr>
              <a:t> BGP</a:t>
            </a:r>
          </a:p>
          <a:p>
            <a:pPr lvl="1" eaLnBrk="1" hangingPunct="1">
              <a:defRPr/>
            </a:pPr>
            <a:r>
              <a:rPr lang="en-US"/>
              <a:t>Use PKI only for </a:t>
            </a:r>
            <a:r>
              <a:rPr lang="en-US" i="1"/>
              <a:t>origin authentication</a:t>
            </a:r>
          </a:p>
          <a:p>
            <a:pPr lvl="1" eaLnBrk="1" hangingPunct="1">
              <a:defRPr/>
            </a:pPr>
            <a:r>
              <a:rPr lang="en-US"/>
              <a:t>Topology database for </a:t>
            </a:r>
            <a:r>
              <a:rPr lang="en-US" i="1"/>
              <a:t>path authentication</a:t>
            </a:r>
            <a:endParaRPr lang="en-US"/>
          </a:p>
        </p:txBody>
      </p:sp>
      <p:sp>
        <p:nvSpPr>
          <p:cNvPr id="6" name="Slide Number Placeholder 5"/>
          <p:cNvSpPr>
            <a:spLocks noGrp="1"/>
          </p:cNvSpPr>
          <p:nvPr>
            <p:ph type="sldNum" sz="quarter" idx="12"/>
          </p:nvPr>
        </p:nvSpPr>
        <p:spPr/>
        <p:txBody>
          <a:bodyPr/>
          <a:lstStyle/>
          <a:p>
            <a:pPr>
              <a:defRPr/>
            </a:pPr>
            <a:fld id="{D6F6C044-49FB-E741-8C2F-983AF38EA518}" type="slidenum">
              <a:rPr lang="en-US"/>
              <a:pPr>
                <a:defRPr/>
              </a:pPr>
              <a:t>32</a:t>
            </a:fld>
            <a:endParaRPr lang="en-US"/>
          </a:p>
        </p:txBody>
      </p:sp>
    </p:spTree>
    <p:extLst>
      <p:ext uri="{BB962C8B-B14F-4D97-AF65-F5344CB8AC3E}">
        <p14:creationId xmlns:p14="http://schemas.microsoft.com/office/powerpoint/2010/main" val="177183093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a:cs typeface="+mj-cs"/>
              </a:rPr>
              <a:t>S-BGP</a:t>
            </a:r>
          </a:p>
        </p:txBody>
      </p:sp>
      <p:sp>
        <p:nvSpPr>
          <p:cNvPr id="40963" name="Rectangle 3"/>
          <p:cNvSpPr>
            <a:spLocks noGrp="1" noChangeArrowheads="1"/>
          </p:cNvSpPr>
          <p:nvPr>
            <p:ph idx="1"/>
          </p:nvPr>
        </p:nvSpPr>
        <p:spPr/>
        <p:txBody>
          <a:bodyPr/>
          <a:lstStyle/>
          <a:p>
            <a:pPr eaLnBrk="1" hangingPunct="1">
              <a:lnSpc>
                <a:spcPct val="90000"/>
              </a:lnSpc>
              <a:defRPr/>
            </a:pPr>
            <a:r>
              <a:rPr lang="en-US" sz="1500" b="1" dirty="0">
                <a:solidFill>
                  <a:srgbClr val="FF3300"/>
                </a:solidFill>
                <a:cs typeface="+mn-cs"/>
              </a:rPr>
              <a:t>Address-based PKI:</a:t>
            </a:r>
            <a:r>
              <a:rPr lang="en-US" sz="1500" dirty="0">
                <a:cs typeface="+mn-cs"/>
              </a:rPr>
              <a:t> validate signatures</a:t>
            </a:r>
          </a:p>
          <a:p>
            <a:pPr lvl="1" eaLnBrk="1" hangingPunct="1">
              <a:lnSpc>
                <a:spcPct val="90000"/>
              </a:lnSpc>
              <a:defRPr/>
            </a:pPr>
            <a:r>
              <a:rPr lang="en-US" sz="1350" dirty="0"/>
              <a:t>Authentication of </a:t>
            </a:r>
          </a:p>
          <a:p>
            <a:pPr lvl="2" eaLnBrk="1" hangingPunct="1">
              <a:lnSpc>
                <a:spcPct val="90000"/>
              </a:lnSpc>
              <a:defRPr/>
            </a:pPr>
            <a:r>
              <a:rPr lang="en-US" sz="1350" dirty="0"/>
              <a:t>ownership for IP address blocks, </a:t>
            </a:r>
          </a:p>
          <a:p>
            <a:pPr lvl="2" eaLnBrk="1" hangingPunct="1">
              <a:lnSpc>
                <a:spcPct val="90000"/>
              </a:lnSpc>
              <a:defRPr/>
            </a:pPr>
            <a:r>
              <a:rPr lang="en-US" sz="1350" dirty="0"/>
              <a:t>AS number, </a:t>
            </a:r>
          </a:p>
          <a:p>
            <a:pPr lvl="2" eaLnBrk="1" hangingPunct="1">
              <a:lnSpc>
                <a:spcPct val="90000"/>
              </a:lnSpc>
              <a:defRPr/>
            </a:pPr>
            <a:r>
              <a:rPr lang="en-US" sz="1350" dirty="0"/>
              <a:t>an AS's identity, and </a:t>
            </a:r>
          </a:p>
          <a:p>
            <a:pPr lvl="2" eaLnBrk="1" hangingPunct="1">
              <a:lnSpc>
                <a:spcPct val="90000"/>
              </a:lnSpc>
              <a:defRPr/>
            </a:pPr>
            <a:r>
              <a:rPr lang="en-US" sz="1350" dirty="0"/>
              <a:t>a BGP router's identity</a:t>
            </a:r>
          </a:p>
          <a:p>
            <a:pPr lvl="2" eaLnBrk="1" hangingPunct="1">
              <a:lnSpc>
                <a:spcPct val="90000"/>
              </a:lnSpc>
              <a:defRPr/>
            </a:pPr>
            <a:endParaRPr lang="en-US" sz="1350" dirty="0"/>
          </a:p>
          <a:p>
            <a:pPr lvl="1" eaLnBrk="1" hangingPunct="1">
              <a:lnSpc>
                <a:spcPct val="90000"/>
              </a:lnSpc>
              <a:defRPr/>
            </a:pPr>
            <a:r>
              <a:rPr lang="en-US" sz="1350" dirty="0"/>
              <a:t>Use existing infrastructure (Internet registries etc.)</a:t>
            </a:r>
          </a:p>
          <a:p>
            <a:pPr lvl="1" eaLnBrk="1" hangingPunct="1">
              <a:lnSpc>
                <a:spcPct val="90000"/>
              </a:lnSpc>
              <a:defRPr/>
            </a:pPr>
            <a:r>
              <a:rPr lang="en-US" sz="1350" dirty="0"/>
              <a:t>Routing origination is digitally signed</a:t>
            </a:r>
          </a:p>
          <a:p>
            <a:pPr lvl="1" eaLnBrk="1" hangingPunct="1">
              <a:lnSpc>
                <a:spcPct val="90000"/>
              </a:lnSpc>
              <a:defRPr/>
            </a:pPr>
            <a:r>
              <a:rPr lang="en-US" sz="1350" dirty="0"/>
              <a:t>BGP updates are digitally signed</a:t>
            </a:r>
          </a:p>
          <a:p>
            <a:pPr eaLnBrk="1" hangingPunct="1">
              <a:lnSpc>
                <a:spcPct val="90000"/>
              </a:lnSpc>
              <a:buFontTx/>
              <a:buNone/>
              <a:defRPr/>
            </a:pPr>
            <a:r>
              <a:rPr lang="en-US" sz="1500" dirty="0">
                <a:cs typeface="+mn-cs"/>
              </a:rPr>
              <a:t> </a:t>
            </a:r>
          </a:p>
          <a:p>
            <a:pPr eaLnBrk="1" hangingPunct="1">
              <a:lnSpc>
                <a:spcPct val="90000"/>
              </a:lnSpc>
              <a:defRPr/>
            </a:pPr>
            <a:r>
              <a:rPr lang="en-US" sz="1500" b="1" dirty="0">
                <a:solidFill>
                  <a:srgbClr val="FF3300"/>
                </a:solidFill>
                <a:cs typeface="+mn-cs"/>
              </a:rPr>
              <a:t>Route attestations:</a:t>
            </a:r>
            <a:r>
              <a:rPr lang="en-US" sz="1500" b="1" dirty="0">
                <a:cs typeface="+mn-cs"/>
              </a:rPr>
              <a:t> </a:t>
            </a:r>
            <a:r>
              <a:rPr lang="en-US" sz="1500" dirty="0">
                <a:cs typeface="+mn-cs"/>
              </a:rPr>
              <a:t>A new, optional, BGP transitive path attribute</a:t>
            </a:r>
          </a:p>
          <a:p>
            <a:pPr lvl="1" eaLnBrk="1" hangingPunct="1">
              <a:lnSpc>
                <a:spcPct val="90000"/>
              </a:lnSpc>
              <a:defRPr/>
            </a:pPr>
            <a:r>
              <a:rPr lang="en-US" sz="1350" dirty="0"/>
              <a:t> carries digital signatures covering the routing information in updates </a:t>
            </a:r>
          </a:p>
          <a:p>
            <a:pPr eaLnBrk="1" hangingPunct="1">
              <a:lnSpc>
                <a:spcPct val="90000"/>
              </a:lnSpc>
              <a:defRPr/>
            </a:pPr>
            <a:endParaRPr lang="en-US" sz="1500" dirty="0">
              <a:cs typeface="+mn-cs"/>
            </a:endParaRPr>
          </a:p>
        </p:txBody>
      </p:sp>
      <p:sp>
        <p:nvSpPr>
          <p:cNvPr id="6" name="Slide Number Placeholder 5"/>
          <p:cNvSpPr>
            <a:spLocks noGrp="1"/>
          </p:cNvSpPr>
          <p:nvPr>
            <p:ph type="sldNum" sz="quarter" idx="12"/>
          </p:nvPr>
        </p:nvSpPr>
        <p:spPr/>
        <p:txBody>
          <a:bodyPr/>
          <a:lstStyle/>
          <a:p>
            <a:pPr>
              <a:defRPr/>
            </a:pPr>
            <a:fld id="{F8713069-EFD4-8347-B429-386BA53D101A}" type="slidenum">
              <a:rPr lang="en-US"/>
              <a:pPr>
                <a:defRPr/>
              </a:pPr>
              <a:t>33</a:t>
            </a:fld>
            <a:endParaRPr lang="en-US"/>
          </a:p>
        </p:txBody>
      </p:sp>
    </p:spTree>
    <p:extLst>
      <p:ext uri="{BB962C8B-B14F-4D97-AF65-F5344CB8AC3E}">
        <p14:creationId xmlns:p14="http://schemas.microsoft.com/office/powerpoint/2010/main" val="40648560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defRPr/>
            </a:pPr>
            <a:r>
              <a:rPr lang="en-US">
                <a:cs typeface="+mj-cs"/>
              </a:rPr>
              <a:t>Attestations: Update Format</a:t>
            </a:r>
          </a:p>
        </p:txBody>
      </p:sp>
      <p:sp>
        <p:nvSpPr>
          <p:cNvPr id="68611" name="Rectangle 3"/>
          <p:cNvSpPr>
            <a:spLocks noGrp="1" noChangeArrowheads="1"/>
          </p:cNvSpPr>
          <p:nvPr>
            <p:ph idx="1"/>
          </p:nvPr>
        </p:nvSpPr>
        <p:spPr>
          <a:xfrm>
            <a:off x="1485900" y="4035028"/>
            <a:ext cx="6172200" cy="479822"/>
          </a:xfrm>
        </p:spPr>
        <p:txBody>
          <a:bodyPr/>
          <a:lstStyle/>
          <a:p>
            <a:pPr eaLnBrk="1" hangingPunct="1">
              <a:defRPr/>
            </a:pPr>
            <a:r>
              <a:rPr lang="en-US">
                <a:cs typeface="+mn-cs"/>
              </a:rPr>
              <a:t>Address attestation is usually omitted</a:t>
            </a:r>
          </a:p>
        </p:txBody>
      </p:sp>
      <p:sp>
        <p:nvSpPr>
          <p:cNvPr id="18" name="Slide Number Placeholder 5"/>
          <p:cNvSpPr>
            <a:spLocks noGrp="1"/>
          </p:cNvSpPr>
          <p:nvPr>
            <p:ph type="sldNum" sz="quarter" idx="12"/>
          </p:nvPr>
        </p:nvSpPr>
        <p:spPr/>
        <p:txBody>
          <a:bodyPr/>
          <a:lstStyle/>
          <a:p>
            <a:pPr>
              <a:defRPr/>
            </a:pPr>
            <a:fld id="{340B11CF-BDFC-584F-BC55-6C537FEB55F6}" type="slidenum">
              <a:rPr lang="en-US"/>
              <a:pPr>
                <a:defRPr/>
              </a:pPr>
              <a:t>34</a:t>
            </a:fld>
            <a:endParaRPr lang="en-US"/>
          </a:p>
        </p:txBody>
      </p:sp>
      <p:sp>
        <p:nvSpPr>
          <p:cNvPr id="68612" name="Rectangle 4"/>
          <p:cNvSpPr>
            <a:spLocks noChangeArrowheads="1"/>
          </p:cNvSpPr>
          <p:nvPr/>
        </p:nvSpPr>
        <p:spPr bwMode="auto">
          <a:xfrm>
            <a:off x="1371600" y="3429000"/>
            <a:ext cx="3771900" cy="342900"/>
          </a:xfrm>
          <a:prstGeom prst="rect">
            <a:avLst/>
          </a:prstGeom>
          <a:solidFill>
            <a:srgbClr val="EDC1B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a:latin typeface="Times New Roman" charset="0"/>
              </a:rPr>
              <a:t>Owning Org, NLRI, first Hop AS, SIG </a:t>
            </a:r>
          </a:p>
        </p:txBody>
      </p:sp>
      <p:sp>
        <p:nvSpPr>
          <p:cNvPr id="68613" name="Rectangle 5"/>
          <p:cNvSpPr>
            <a:spLocks noChangeArrowheads="1"/>
          </p:cNvSpPr>
          <p:nvPr/>
        </p:nvSpPr>
        <p:spPr bwMode="auto">
          <a:xfrm>
            <a:off x="1371600" y="1885950"/>
            <a:ext cx="4800600" cy="342900"/>
          </a:xfrm>
          <a:prstGeom prst="rect">
            <a:avLst/>
          </a:prstGeom>
          <a:solidFill>
            <a:srgbClr val="F6F2A8"/>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a:latin typeface="Times New Roman" charset="0"/>
              </a:rPr>
              <a:t>Issuer, Cert ID, Validity, Subject, Path, NLRI, SIG </a:t>
            </a:r>
          </a:p>
        </p:txBody>
      </p:sp>
      <p:sp>
        <p:nvSpPr>
          <p:cNvPr id="68614" name="Rectangle 6"/>
          <p:cNvSpPr>
            <a:spLocks noChangeArrowheads="1"/>
          </p:cNvSpPr>
          <p:nvPr/>
        </p:nvSpPr>
        <p:spPr bwMode="auto">
          <a:xfrm>
            <a:off x="1714500" y="1028700"/>
            <a:ext cx="5657850" cy="342900"/>
          </a:xfrm>
          <a:prstGeom prst="rect">
            <a:avLst/>
          </a:prstGeom>
          <a:solidFill>
            <a:schemeClr val="accent1"/>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latin typeface="Times New Roman" charset="0"/>
              </a:rPr>
              <a:t>BGP Hdr: Withdrawn NLRI, Path Attributes, Dest. NLRI </a:t>
            </a:r>
          </a:p>
        </p:txBody>
      </p:sp>
      <p:sp>
        <p:nvSpPr>
          <p:cNvPr id="68615" name="Line 7"/>
          <p:cNvSpPr>
            <a:spLocks noChangeShapeType="1"/>
          </p:cNvSpPr>
          <p:nvPr/>
        </p:nvSpPr>
        <p:spPr bwMode="auto">
          <a:xfrm flipH="1">
            <a:off x="1371600" y="1371600"/>
            <a:ext cx="3200400" cy="5143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68616" name="Line 8"/>
          <p:cNvSpPr>
            <a:spLocks noChangeShapeType="1"/>
          </p:cNvSpPr>
          <p:nvPr/>
        </p:nvSpPr>
        <p:spPr bwMode="auto">
          <a:xfrm>
            <a:off x="6000750" y="1371600"/>
            <a:ext cx="171450" cy="514350"/>
          </a:xfrm>
          <a:prstGeom prst="line">
            <a:avLst/>
          </a:prstGeom>
          <a:noFill/>
          <a:ln w="127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68617" name="Rectangle 9"/>
          <p:cNvSpPr>
            <a:spLocks noChangeArrowheads="1"/>
          </p:cNvSpPr>
          <p:nvPr/>
        </p:nvSpPr>
        <p:spPr bwMode="auto">
          <a:xfrm>
            <a:off x="1371600" y="2400300"/>
            <a:ext cx="4800600" cy="342900"/>
          </a:xfrm>
          <a:prstGeom prst="rect">
            <a:avLst/>
          </a:prstGeom>
          <a:solidFill>
            <a:srgbClr val="F6F2A8"/>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a:latin typeface="Times New Roman" charset="0"/>
              </a:rPr>
              <a:t>Issuer, Cert ID, Validity, Subject, Path, NLRI, SIG </a:t>
            </a:r>
          </a:p>
        </p:txBody>
      </p:sp>
      <p:sp>
        <p:nvSpPr>
          <p:cNvPr id="68618" name="Rectangle 10"/>
          <p:cNvSpPr>
            <a:spLocks noChangeArrowheads="1"/>
          </p:cNvSpPr>
          <p:nvPr/>
        </p:nvSpPr>
        <p:spPr bwMode="auto">
          <a:xfrm>
            <a:off x="1371600" y="2914650"/>
            <a:ext cx="4800600" cy="342900"/>
          </a:xfrm>
          <a:prstGeom prst="rect">
            <a:avLst/>
          </a:prstGeom>
          <a:solidFill>
            <a:srgbClr val="F6F2A8"/>
          </a:solidFill>
          <a:ln w="1270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0" hangingPunct="0">
              <a:defRPr/>
            </a:pPr>
            <a:r>
              <a:rPr lang="en-US">
                <a:latin typeface="Times New Roman" charset="0"/>
              </a:rPr>
              <a:t>Issuer, Cert ID, Validity, Subject, Path, NLRI, SIG </a:t>
            </a:r>
          </a:p>
        </p:txBody>
      </p:sp>
      <p:sp>
        <p:nvSpPr>
          <p:cNvPr id="68620" name="AutoShape 12"/>
          <p:cNvSpPr>
            <a:spLocks/>
          </p:cNvSpPr>
          <p:nvPr/>
        </p:nvSpPr>
        <p:spPr bwMode="auto">
          <a:xfrm>
            <a:off x="6172200" y="1828800"/>
            <a:ext cx="285750" cy="1543050"/>
          </a:xfrm>
          <a:prstGeom prst="rightBrace">
            <a:avLst>
              <a:gd name="adj1" fmla="val 45000"/>
              <a:gd name="adj2" fmla="val 50000"/>
            </a:avLst>
          </a:prstGeom>
          <a:noFill/>
          <a:ln w="9525">
            <a:solidFill>
              <a:schemeClr val="tx1"/>
            </a:solidFill>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sz="1350"/>
          </a:p>
        </p:txBody>
      </p:sp>
      <p:sp>
        <p:nvSpPr>
          <p:cNvPr id="68621" name="Text Box 13"/>
          <p:cNvSpPr txBox="1">
            <a:spLocks noChangeArrowheads="1"/>
          </p:cNvSpPr>
          <p:nvPr/>
        </p:nvSpPr>
        <p:spPr bwMode="auto">
          <a:xfrm>
            <a:off x="6457950" y="2319338"/>
            <a:ext cx="1314450" cy="507831"/>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Route</a:t>
            </a:r>
            <a:br>
              <a:rPr lang="en-US" sz="1350" b="1">
                <a:solidFill>
                  <a:srgbClr val="FF3300"/>
                </a:solidFill>
              </a:rPr>
            </a:br>
            <a:r>
              <a:rPr lang="en-US" sz="1350" b="1">
                <a:solidFill>
                  <a:srgbClr val="FF3300"/>
                </a:solidFill>
              </a:rPr>
              <a:t>Attestations</a:t>
            </a:r>
          </a:p>
        </p:txBody>
      </p:sp>
      <p:sp>
        <p:nvSpPr>
          <p:cNvPr id="68622" name="Text Box 14"/>
          <p:cNvSpPr txBox="1">
            <a:spLocks noChangeArrowheads="1"/>
          </p:cNvSpPr>
          <p:nvPr/>
        </p:nvSpPr>
        <p:spPr bwMode="auto">
          <a:xfrm>
            <a:off x="6457950" y="3429001"/>
            <a:ext cx="1143000" cy="507831"/>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Address Attestation</a:t>
            </a:r>
          </a:p>
        </p:txBody>
      </p:sp>
      <p:sp>
        <p:nvSpPr>
          <p:cNvPr id="68623" name="Text Box 15"/>
          <p:cNvSpPr txBox="1">
            <a:spLocks noChangeArrowheads="1"/>
          </p:cNvSpPr>
          <p:nvPr/>
        </p:nvSpPr>
        <p:spPr bwMode="auto">
          <a:xfrm>
            <a:off x="1657350" y="4731544"/>
            <a:ext cx="5314950" cy="323165"/>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500" b="1">
                <a:solidFill>
                  <a:srgbClr val="FF3300"/>
                </a:solidFill>
              </a:rPr>
              <a:t>Question:</a:t>
            </a:r>
            <a:r>
              <a:rPr lang="en-US" sz="1500" b="1"/>
              <a:t> Why are there multiple route attestations?</a:t>
            </a:r>
          </a:p>
        </p:txBody>
      </p:sp>
      <p:sp>
        <p:nvSpPr>
          <p:cNvPr id="68624" name="Line 16"/>
          <p:cNvSpPr>
            <a:spLocks noChangeShapeType="1"/>
          </p:cNvSpPr>
          <p:nvPr/>
        </p:nvSpPr>
        <p:spPr bwMode="auto">
          <a:xfrm flipH="1">
            <a:off x="5257800" y="3657600"/>
            <a:ext cx="1028700" cy="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Tree>
    <p:extLst>
      <p:ext uri="{BB962C8B-B14F-4D97-AF65-F5344CB8AC3E}">
        <p14:creationId xmlns:p14="http://schemas.microsoft.com/office/powerpoint/2010/main" val="28979990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86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8623"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defRPr/>
            </a:pPr>
            <a:r>
              <a:rPr lang="en-US">
                <a:cs typeface="+mj-cs"/>
              </a:rPr>
              <a:t>Attestation Format: More Details</a:t>
            </a:r>
          </a:p>
        </p:txBody>
      </p:sp>
      <p:sp>
        <p:nvSpPr>
          <p:cNvPr id="76803" name="Rectangle 3"/>
          <p:cNvSpPr>
            <a:spLocks noGrp="1" noChangeArrowheads="1"/>
          </p:cNvSpPr>
          <p:nvPr>
            <p:ph idx="1"/>
          </p:nvPr>
        </p:nvSpPr>
        <p:spPr/>
        <p:txBody>
          <a:bodyPr/>
          <a:lstStyle/>
          <a:p>
            <a:pPr eaLnBrk="1" hangingPunct="1">
              <a:defRPr/>
            </a:pPr>
            <a:r>
              <a:rPr lang="en-US" b="1">
                <a:solidFill>
                  <a:srgbClr val="FF3300"/>
                </a:solidFill>
                <a:cs typeface="+mn-cs"/>
              </a:rPr>
              <a:t>Issuer:</a:t>
            </a:r>
            <a:r>
              <a:rPr lang="en-US">
                <a:cs typeface="+mn-cs"/>
              </a:rPr>
              <a:t> an AS</a:t>
            </a:r>
          </a:p>
          <a:p>
            <a:pPr eaLnBrk="1" hangingPunct="1">
              <a:defRPr/>
            </a:pPr>
            <a:endParaRPr lang="en-US" b="1">
              <a:solidFill>
                <a:srgbClr val="FF3300"/>
              </a:solidFill>
              <a:cs typeface="+mn-cs"/>
            </a:endParaRPr>
          </a:p>
          <a:p>
            <a:pPr eaLnBrk="1" hangingPunct="1">
              <a:defRPr/>
            </a:pPr>
            <a:r>
              <a:rPr lang="en-US" b="1">
                <a:solidFill>
                  <a:srgbClr val="FF3300"/>
                </a:solidFill>
                <a:cs typeface="+mn-cs"/>
              </a:rPr>
              <a:t>Certificate ID:</a:t>
            </a:r>
            <a:r>
              <a:rPr lang="en-US">
                <a:solidFill>
                  <a:srgbClr val="FF3300"/>
                </a:solidFill>
                <a:cs typeface="+mn-cs"/>
              </a:rPr>
              <a:t> </a:t>
            </a:r>
            <a:r>
              <a:rPr lang="en-US">
                <a:cs typeface="+mn-cs"/>
              </a:rPr>
              <a:t>for joining with certificate information received from third party</a:t>
            </a:r>
          </a:p>
          <a:p>
            <a:pPr eaLnBrk="1" hangingPunct="1">
              <a:defRPr/>
            </a:pPr>
            <a:endParaRPr lang="en-US" b="1">
              <a:solidFill>
                <a:srgbClr val="FF3300"/>
              </a:solidFill>
              <a:cs typeface="+mn-cs"/>
            </a:endParaRPr>
          </a:p>
          <a:p>
            <a:pPr eaLnBrk="1" hangingPunct="1">
              <a:defRPr/>
            </a:pPr>
            <a:r>
              <a:rPr lang="en-US">
                <a:cs typeface="+mn-cs"/>
              </a:rPr>
              <a:t>AS Path</a:t>
            </a:r>
          </a:p>
          <a:p>
            <a:pPr eaLnBrk="1" hangingPunct="1">
              <a:defRPr/>
            </a:pPr>
            <a:endParaRPr lang="en-US">
              <a:cs typeface="+mn-cs"/>
            </a:endParaRPr>
          </a:p>
          <a:p>
            <a:pPr eaLnBrk="1" hangingPunct="1">
              <a:defRPr/>
            </a:pPr>
            <a:r>
              <a:rPr lang="en-US" b="1">
                <a:solidFill>
                  <a:srgbClr val="FF3300"/>
                </a:solidFill>
                <a:cs typeface="+mn-cs"/>
              </a:rPr>
              <a:t>Validity: </a:t>
            </a:r>
            <a:r>
              <a:rPr lang="en-US">
                <a:cs typeface="+mn-cs"/>
              </a:rPr>
              <a:t>how long is this routing update good?</a:t>
            </a:r>
            <a:endParaRPr lang="en-US" b="1">
              <a:solidFill>
                <a:srgbClr val="FF3300"/>
              </a:solidFill>
              <a:cs typeface="+mn-cs"/>
            </a:endParaRPr>
          </a:p>
        </p:txBody>
      </p:sp>
      <p:sp>
        <p:nvSpPr>
          <p:cNvPr id="6" name="Slide Number Placeholder 5"/>
          <p:cNvSpPr>
            <a:spLocks noGrp="1"/>
          </p:cNvSpPr>
          <p:nvPr>
            <p:ph type="sldNum" sz="quarter" idx="12"/>
          </p:nvPr>
        </p:nvSpPr>
        <p:spPr/>
        <p:txBody>
          <a:bodyPr/>
          <a:lstStyle/>
          <a:p>
            <a:pPr>
              <a:defRPr/>
            </a:pPr>
            <a:fld id="{F4DA80B3-5870-D44D-926C-8D18C118F996}" type="slidenum">
              <a:rPr lang="en-US"/>
              <a:pPr>
                <a:defRPr/>
              </a:pPr>
              <a:t>35</a:t>
            </a:fld>
            <a:endParaRPr lang="en-US"/>
          </a:p>
        </p:txBody>
      </p:sp>
    </p:spTree>
    <p:extLst>
      <p:ext uri="{BB962C8B-B14F-4D97-AF65-F5344CB8AC3E}">
        <p14:creationId xmlns:p14="http://schemas.microsoft.com/office/powerpoint/2010/main" val="35772162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ChangeArrowheads="1"/>
          </p:cNvSpPr>
          <p:nvPr>
            <p:ph type="title"/>
          </p:nvPr>
        </p:nvSpPr>
        <p:spPr/>
        <p:txBody>
          <a:bodyPr/>
          <a:lstStyle/>
          <a:p>
            <a:pPr eaLnBrk="1" hangingPunct="1">
              <a:defRPr/>
            </a:pPr>
            <a:r>
              <a:rPr lang="en-US">
                <a:cs typeface="+mj-cs"/>
              </a:rPr>
              <a:t>Reducing Message Overhead</a:t>
            </a:r>
          </a:p>
        </p:txBody>
      </p:sp>
      <p:sp>
        <p:nvSpPr>
          <p:cNvPr id="74755" name="Rectangle 3"/>
          <p:cNvSpPr>
            <a:spLocks noGrp="1" noChangeArrowheads="1"/>
          </p:cNvSpPr>
          <p:nvPr>
            <p:ph idx="1"/>
          </p:nvPr>
        </p:nvSpPr>
        <p:spPr>
          <a:xfrm>
            <a:off x="1485900" y="1234678"/>
            <a:ext cx="6172200" cy="3394472"/>
          </a:xfrm>
        </p:spPr>
        <p:txBody>
          <a:bodyPr/>
          <a:lstStyle/>
          <a:p>
            <a:pPr eaLnBrk="1" hangingPunct="1">
              <a:defRPr/>
            </a:pPr>
            <a:r>
              <a:rPr lang="en-US" b="1">
                <a:solidFill>
                  <a:srgbClr val="FF3300"/>
                </a:solidFill>
                <a:cs typeface="+mn-cs"/>
              </a:rPr>
              <a:t>Problem:</a:t>
            </a:r>
            <a:r>
              <a:rPr lang="en-US">
                <a:cs typeface="+mn-cs"/>
              </a:rPr>
              <a:t> How to distribute certificates, revocation lists, address attestations?</a:t>
            </a:r>
          </a:p>
          <a:p>
            <a:pPr lvl="1" eaLnBrk="1" hangingPunct="1">
              <a:defRPr/>
            </a:pPr>
            <a:r>
              <a:rPr lang="en-US" b="1" i="1"/>
              <a:t>Note: </a:t>
            </a:r>
            <a:r>
              <a:rPr lang="en-US"/>
              <a:t>This data is quite redundant across updates</a:t>
            </a:r>
          </a:p>
          <a:p>
            <a:pPr lvl="1" eaLnBrk="1" hangingPunct="1">
              <a:defRPr/>
            </a:pPr>
            <a:endParaRPr lang="en-US"/>
          </a:p>
          <a:p>
            <a:pPr eaLnBrk="1" hangingPunct="1">
              <a:defRPr/>
            </a:pPr>
            <a:r>
              <a:rPr lang="en-US" b="1">
                <a:solidFill>
                  <a:srgbClr val="FF3300"/>
                </a:solidFill>
                <a:cs typeface="+mn-cs"/>
              </a:rPr>
              <a:t>Solution: </a:t>
            </a:r>
            <a:r>
              <a:rPr lang="en-US">
                <a:cs typeface="+mn-cs"/>
              </a:rPr>
              <a:t>use servers for these data items</a:t>
            </a:r>
          </a:p>
          <a:p>
            <a:pPr lvl="1" eaLnBrk="1" hangingPunct="1">
              <a:defRPr/>
            </a:pPr>
            <a:r>
              <a:rPr lang="en-US"/>
              <a:t>replicate for redundancy &amp; scalability </a:t>
            </a:r>
          </a:p>
          <a:p>
            <a:pPr lvl="1" eaLnBrk="1" hangingPunct="1">
              <a:defRPr/>
            </a:pPr>
            <a:r>
              <a:rPr lang="en-US"/>
              <a:t>locate at NAPs for direct (non-routed) access </a:t>
            </a:r>
          </a:p>
          <a:p>
            <a:pPr lvl="1" eaLnBrk="1" hangingPunct="1">
              <a:defRPr/>
            </a:pPr>
            <a:r>
              <a:rPr lang="en-US"/>
              <a:t>download options:</a:t>
            </a:r>
          </a:p>
          <a:p>
            <a:pPr lvl="2" eaLnBrk="1" hangingPunct="1">
              <a:defRPr/>
            </a:pPr>
            <a:r>
              <a:rPr lang="en-US"/>
              <a:t>whole certificate/AA/CRL databases</a:t>
            </a:r>
          </a:p>
          <a:p>
            <a:pPr lvl="2" eaLnBrk="1" hangingPunct="1">
              <a:defRPr/>
            </a:pPr>
            <a:r>
              <a:rPr lang="en-US"/>
              <a:t>queries for specific certificates/AAs/CRLs</a:t>
            </a:r>
            <a:endParaRPr lang="en-US" b="1">
              <a:solidFill>
                <a:srgbClr val="FF3300"/>
              </a:solidFill>
            </a:endParaRPr>
          </a:p>
          <a:p>
            <a:pPr lvl="1" eaLnBrk="1" hangingPunct="1">
              <a:defRPr/>
            </a:pPr>
            <a:endParaRPr lang="en-US">
              <a:solidFill>
                <a:srgbClr val="FF3300"/>
              </a:solidFill>
            </a:endParaRPr>
          </a:p>
          <a:p>
            <a:pPr eaLnBrk="1" hangingPunct="1">
              <a:defRPr/>
            </a:pPr>
            <a:endParaRPr lang="en-US" b="1" i="1">
              <a:cs typeface="+mn-cs"/>
            </a:endParaRPr>
          </a:p>
        </p:txBody>
      </p:sp>
      <p:sp>
        <p:nvSpPr>
          <p:cNvPr id="6" name="Slide Number Placeholder 5"/>
          <p:cNvSpPr>
            <a:spLocks noGrp="1"/>
          </p:cNvSpPr>
          <p:nvPr>
            <p:ph type="sldNum" sz="quarter" idx="12"/>
          </p:nvPr>
        </p:nvSpPr>
        <p:spPr/>
        <p:txBody>
          <a:bodyPr/>
          <a:lstStyle/>
          <a:p>
            <a:pPr>
              <a:defRPr/>
            </a:pPr>
            <a:fld id="{2D2742FD-FA8A-BE4C-B9AC-97D46D186964}" type="slidenum">
              <a:rPr lang="en-US"/>
              <a:pPr>
                <a:defRPr/>
              </a:pPr>
              <a:t>36</a:t>
            </a:fld>
            <a:endParaRPr lang="en-US"/>
          </a:p>
        </p:txBody>
      </p:sp>
    </p:spTree>
    <p:extLst>
      <p:ext uri="{BB962C8B-B14F-4D97-AF65-F5344CB8AC3E}">
        <p14:creationId xmlns:p14="http://schemas.microsoft.com/office/powerpoint/2010/main" val="326032465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475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4755">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4755">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4755">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4755">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4755">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475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lstStyle/>
          <a:p>
            <a:pPr eaLnBrk="1" hangingPunct="1">
              <a:defRPr/>
            </a:pPr>
            <a:r>
              <a:rPr lang="en-US">
                <a:cs typeface="+mj-cs"/>
              </a:rPr>
              <a:t>S-BGP Optimizations</a:t>
            </a:r>
          </a:p>
        </p:txBody>
      </p:sp>
      <p:sp>
        <p:nvSpPr>
          <p:cNvPr id="75779" name="Rectangle 3"/>
          <p:cNvSpPr>
            <a:spLocks noGrp="1" noChangeArrowheads="1"/>
          </p:cNvSpPr>
          <p:nvPr>
            <p:ph idx="1"/>
          </p:nvPr>
        </p:nvSpPr>
        <p:spPr>
          <a:xfrm>
            <a:off x="1314450" y="1200151"/>
            <a:ext cx="6515100" cy="3394472"/>
          </a:xfrm>
        </p:spPr>
        <p:txBody>
          <a:bodyPr/>
          <a:lstStyle/>
          <a:p>
            <a:pPr eaLnBrk="1" hangingPunct="1">
              <a:defRPr/>
            </a:pPr>
            <a:r>
              <a:rPr lang="en-US">
                <a:cs typeface="+mn-cs"/>
              </a:rPr>
              <a:t>Handling peak loads (</a:t>
            </a:r>
            <a:r>
              <a:rPr lang="en-US" i="1">
                <a:cs typeface="+mn-cs"/>
              </a:rPr>
              <a:t>e.g.,</a:t>
            </a:r>
            <a:r>
              <a:rPr lang="en-US">
                <a:cs typeface="+mn-cs"/>
              </a:rPr>
              <a:t> BGP session reset)</a:t>
            </a:r>
          </a:p>
          <a:p>
            <a:pPr lvl="1" eaLnBrk="1" hangingPunct="1">
              <a:defRPr/>
            </a:pPr>
            <a:r>
              <a:rPr lang="en-US"/>
              <a:t>Extra CPUs</a:t>
            </a:r>
          </a:p>
          <a:p>
            <a:pPr lvl="1" eaLnBrk="1" hangingPunct="1">
              <a:defRPr/>
            </a:pPr>
            <a:r>
              <a:rPr lang="en-US"/>
              <a:t>Deferred verification</a:t>
            </a:r>
          </a:p>
          <a:p>
            <a:pPr lvl="1" eaLnBrk="1" hangingPunct="1">
              <a:defRPr/>
            </a:pPr>
            <a:r>
              <a:rPr lang="en-US"/>
              <a:t>Background verification of alternate routes</a:t>
            </a:r>
          </a:p>
          <a:p>
            <a:pPr lvl="1" eaLnBrk="1" hangingPunct="1">
              <a:defRPr/>
            </a:pPr>
            <a:endParaRPr lang="en-US"/>
          </a:p>
          <a:p>
            <a:pPr eaLnBrk="1" hangingPunct="1">
              <a:defRPr/>
            </a:pPr>
            <a:r>
              <a:rPr lang="en-US" b="1">
                <a:solidFill>
                  <a:srgbClr val="FF3300"/>
                </a:solidFill>
                <a:cs typeface="+mn-cs"/>
              </a:rPr>
              <a:t>Observation:</a:t>
            </a:r>
            <a:r>
              <a:rPr lang="en-US">
                <a:cs typeface="+mn-cs"/>
              </a:rPr>
              <a:t> Most updates caused by </a:t>
            </a:r>
            <a:r>
              <a:rPr lang="ja-JP" altLang="en-US">
                <a:latin typeface="Arial"/>
                <a:cs typeface="+mn-cs"/>
              </a:rPr>
              <a:t>“</a:t>
            </a:r>
            <a:r>
              <a:rPr lang="en-US">
                <a:cs typeface="+mn-cs"/>
              </a:rPr>
              <a:t>flapping</a:t>
            </a:r>
            <a:r>
              <a:rPr lang="ja-JP" altLang="en-US">
                <a:latin typeface="Arial"/>
                <a:cs typeface="+mn-cs"/>
              </a:rPr>
              <a:t>”</a:t>
            </a:r>
            <a:endParaRPr lang="en-US">
              <a:cs typeface="+mn-cs"/>
            </a:endParaRPr>
          </a:p>
          <a:p>
            <a:pPr lvl="1" eaLnBrk="1" hangingPunct="1">
              <a:defRPr/>
            </a:pPr>
            <a:r>
              <a:rPr lang="en-US"/>
              <a:t>Cache previously validated routes</a:t>
            </a:r>
          </a:p>
          <a:p>
            <a:pPr lvl="1" eaLnBrk="1" hangingPunct="1">
              <a:defRPr/>
            </a:pPr>
            <a:endParaRPr lang="en-US"/>
          </a:p>
          <a:p>
            <a:pPr eaLnBrk="1" hangingPunct="1">
              <a:defRPr/>
            </a:pPr>
            <a:endParaRPr lang="en-US">
              <a:cs typeface="+mn-cs"/>
            </a:endParaRPr>
          </a:p>
        </p:txBody>
      </p:sp>
      <p:sp>
        <p:nvSpPr>
          <p:cNvPr id="6" name="Slide Number Placeholder 5"/>
          <p:cNvSpPr>
            <a:spLocks noGrp="1"/>
          </p:cNvSpPr>
          <p:nvPr>
            <p:ph type="sldNum" sz="quarter" idx="12"/>
          </p:nvPr>
        </p:nvSpPr>
        <p:spPr/>
        <p:txBody>
          <a:bodyPr/>
          <a:lstStyle/>
          <a:p>
            <a:pPr>
              <a:defRPr/>
            </a:pPr>
            <a:fld id="{79802B4E-3CB2-E84D-94B8-FE32A89B89FB}" type="slidenum">
              <a:rPr lang="en-US"/>
              <a:pPr>
                <a:defRPr/>
              </a:pPr>
              <a:t>37</a:t>
            </a:fld>
            <a:endParaRPr lang="en-US"/>
          </a:p>
        </p:txBody>
      </p:sp>
    </p:spTree>
    <p:extLst>
      <p:ext uri="{BB962C8B-B14F-4D97-AF65-F5344CB8AC3E}">
        <p14:creationId xmlns:p14="http://schemas.microsoft.com/office/powerpoint/2010/main" val="60038655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5779">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5779">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5779">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5779">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577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p:txBody>
          <a:bodyPr/>
          <a:lstStyle/>
          <a:p>
            <a:pPr eaLnBrk="1" hangingPunct="1">
              <a:defRPr/>
            </a:pPr>
            <a:r>
              <a:rPr lang="en-US">
                <a:cs typeface="+mj-cs"/>
              </a:rPr>
              <a:t>Practical Problems with S-BGP</a:t>
            </a:r>
          </a:p>
        </p:txBody>
      </p:sp>
      <p:sp>
        <p:nvSpPr>
          <p:cNvPr id="48131" name="Rectangle 3"/>
          <p:cNvSpPr>
            <a:spLocks noGrp="1" noChangeArrowheads="1"/>
          </p:cNvSpPr>
          <p:nvPr>
            <p:ph idx="1"/>
          </p:nvPr>
        </p:nvSpPr>
        <p:spPr>
          <a:xfrm>
            <a:off x="1485900" y="1200150"/>
            <a:ext cx="6172200" cy="3600450"/>
          </a:xfrm>
        </p:spPr>
        <p:txBody>
          <a:bodyPr/>
          <a:lstStyle/>
          <a:p>
            <a:pPr eaLnBrk="1" hangingPunct="1">
              <a:lnSpc>
                <a:spcPct val="80000"/>
              </a:lnSpc>
              <a:defRPr/>
            </a:pPr>
            <a:r>
              <a:rPr lang="en-US" sz="1350" b="1">
                <a:solidFill>
                  <a:srgbClr val="FF3300"/>
                </a:solidFill>
                <a:cs typeface="+mn-cs"/>
              </a:rPr>
              <a:t>Requires Public-Key Infrastructure</a:t>
            </a:r>
          </a:p>
          <a:p>
            <a:pPr eaLnBrk="1" hangingPunct="1">
              <a:lnSpc>
                <a:spcPct val="80000"/>
              </a:lnSpc>
              <a:defRPr/>
            </a:pPr>
            <a:endParaRPr lang="en-US" sz="1350" b="1">
              <a:solidFill>
                <a:srgbClr val="FF3300"/>
              </a:solidFill>
              <a:cs typeface="+mn-cs"/>
            </a:endParaRPr>
          </a:p>
          <a:p>
            <a:pPr eaLnBrk="1" hangingPunct="1">
              <a:lnSpc>
                <a:spcPct val="80000"/>
              </a:lnSpc>
              <a:defRPr/>
            </a:pPr>
            <a:r>
              <a:rPr lang="en-US" sz="1350">
                <a:cs typeface="+mn-cs"/>
              </a:rPr>
              <a:t>Lots of digital signatures to calculate and verify.</a:t>
            </a:r>
          </a:p>
          <a:p>
            <a:pPr lvl="1" eaLnBrk="1" hangingPunct="1">
              <a:lnSpc>
                <a:spcPct val="80000"/>
              </a:lnSpc>
              <a:defRPr/>
            </a:pPr>
            <a:r>
              <a:rPr lang="en-US" sz="1200" b="1">
                <a:solidFill>
                  <a:srgbClr val="FF3300"/>
                </a:solidFill>
              </a:rPr>
              <a:t>Message overhead</a:t>
            </a:r>
          </a:p>
          <a:p>
            <a:pPr lvl="1" eaLnBrk="1" hangingPunct="1">
              <a:lnSpc>
                <a:spcPct val="80000"/>
              </a:lnSpc>
              <a:defRPr/>
            </a:pPr>
            <a:r>
              <a:rPr lang="en-US" sz="1200" b="1">
                <a:solidFill>
                  <a:srgbClr val="FF3300"/>
                </a:solidFill>
              </a:rPr>
              <a:t>CPU overhead</a:t>
            </a:r>
          </a:p>
          <a:p>
            <a:pPr eaLnBrk="1" hangingPunct="1">
              <a:lnSpc>
                <a:spcPct val="80000"/>
              </a:lnSpc>
              <a:defRPr/>
            </a:pPr>
            <a:endParaRPr lang="en-US" sz="1350" b="1">
              <a:solidFill>
                <a:srgbClr val="FF3300"/>
              </a:solidFill>
              <a:cs typeface="+mn-cs"/>
            </a:endParaRPr>
          </a:p>
          <a:p>
            <a:pPr eaLnBrk="1" hangingPunct="1">
              <a:lnSpc>
                <a:spcPct val="80000"/>
              </a:lnSpc>
              <a:defRPr/>
            </a:pPr>
            <a:r>
              <a:rPr lang="en-US" sz="1350">
                <a:cs typeface="+mn-cs"/>
              </a:rPr>
              <a:t>Calculation expense is greatest when topology is changing</a:t>
            </a:r>
          </a:p>
          <a:p>
            <a:pPr lvl="1" eaLnBrk="1" hangingPunct="1">
              <a:lnSpc>
                <a:spcPct val="80000"/>
              </a:lnSpc>
              <a:defRPr/>
            </a:pPr>
            <a:r>
              <a:rPr lang="en-US" sz="1200"/>
              <a:t>Caching can help</a:t>
            </a:r>
          </a:p>
          <a:p>
            <a:pPr eaLnBrk="1" hangingPunct="1">
              <a:lnSpc>
                <a:spcPct val="80000"/>
              </a:lnSpc>
              <a:defRPr/>
            </a:pPr>
            <a:endParaRPr lang="en-US" sz="1350">
              <a:cs typeface="+mn-cs"/>
            </a:endParaRPr>
          </a:p>
          <a:p>
            <a:pPr eaLnBrk="1" hangingPunct="1">
              <a:lnSpc>
                <a:spcPct val="80000"/>
              </a:lnSpc>
              <a:defRPr/>
            </a:pPr>
            <a:r>
              <a:rPr lang="en-US" sz="1350">
                <a:cs typeface="+mn-cs"/>
              </a:rPr>
              <a:t>Route </a:t>
            </a:r>
            <a:r>
              <a:rPr lang="en-US" sz="1350" b="1">
                <a:solidFill>
                  <a:srgbClr val="FF3300"/>
                </a:solidFill>
                <a:cs typeface="+mn-cs"/>
              </a:rPr>
              <a:t>aggregation</a:t>
            </a:r>
            <a:r>
              <a:rPr lang="en-US" sz="1350">
                <a:cs typeface="+mn-cs"/>
              </a:rPr>
              <a:t> is problematic (maybe that</a:t>
            </a:r>
            <a:r>
              <a:rPr lang="ja-JP" altLang="en-US" sz="1350">
                <a:latin typeface="Arial"/>
                <a:cs typeface="+mn-cs"/>
              </a:rPr>
              <a:t>’</a:t>
            </a:r>
            <a:r>
              <a:rPr lang="en-US" sz="1350">
                <a:cs typeface="+mn-cs"/>
              </a:rPr>
              <a:t>s OK)</a:t>
            </a:r>
          </a:p>
          <a:p>
            <a:pPr eaLnBrk="1" hangingPunct="1">
              <a:lnSpc>
                <a:spcPct val="80000"/>
              </a:lnSpc>
              <a:defRPr/>
            </a:pPr>
            <a:endParaRPr lang="en-US" sz="1350">
              <a:cs typeface="+mn-cs"/>
            </a:endParaRPr>
          </a:p>
          <a:p>
            <a:pPr eaLnBrk="1" hangingPunct="1">
              <a:lnSpc>
                <a:spcPct val="80000"/>
              </a:lnSpc>
              <a:defRPr/>
            </a:pPr>
            <a:r>
              <a:rPr lang="en-US" sz="1350" b="1">
                <a:solidFill>
                  <a:srgbClr val="FF3300"/>
                </a:solidFill>
                <a:cs typeface="+mn-cs"/>
              </a:rPr>
              <a:t>Secure route withdrawals</a:t>
            </a:r>
            <a:r>
              <a:rPr lang="en-US" sz="1350">
                <a:cs typeface="+mn-cs"/>
              </a:rPr>
              <a:t> when link or node fails?</a:t>
            </a:r>
          </a:p>
          <a:p>
            <a:pPr eaLnBrk="1" hangingPunct="1">
              <a:lnSpc>
                <a:spcPct val="80000"/>
              </a:lnSpc>
              <a:defRPr/>
            </a:pPr>
            <a:endParaRPr lang="en-US" sz="1350">
              <a:cs typeface="+mn-cs"/>
            </a:endParaRPr>
          </a:p>
          <a:p>
            <a:pPr eaLnBrk="1" hangingPunct="1">
              <a:lnSpc>
                <a:spcPct val="80000"/>
              </a:lnSpc>
              <a:defRPr/>
            </a:pPr>
            <a:r>
              <a:rPr lang="en-US" sz="1350">
                <a:cs typeface="+mn-cs"/>
              </a:rPr>
              <a:t>Address </a:t>
            </a:r>
            <a:r>
              <a:rPr lang="en-US" sz="1350" b="1">
                <a:solidFill>
                  <a:srgbClr val="FF3300"/>
                </a:solidFill>
                <a:cs typeface="+mn-cs"/>
              </a:rPr>
              <a:t>ownership data</a:t>
            </a:r>
            <a:r>
              <a:rPr lang="en-US" sz="1350">
                <a:cs typeface="+mn-cs"/>
              </a:rPr>
              <a:t> out of date</a:t>
            </a:r>
          </a:p>
          <a:p>
            <a:pPr eaLnBrk="1" hangingPunct="1">
              <a:lnSpc>
                <a:spcPct val="80000"/>
              </a:lnSpc>
              <a:defRPr/>
            </a:pPr>
            <a:endParaRPr lang="en-US" sz="1350">
              <a:cs typeface="+mn-cs"/>
            </a:endParaRPr>
          </a:p>
          <a:p>
            <a:pPr eaLnBrk="1" hangingPunct="1">
              <a:lnSpc>
                <a:spcPct val="80000"/>
              </a:lnSpc>
              <a:defRPr/>
            </a:pPr>
            <a:r>
              <a:rPr lang="en-US" sz="1350" b="1">
                <a:solidFill>
                  <a:srgbClr val="FF3300"/>
                </a:solidFill>
                <a:cs typeface="+mn-cs"/>
              </a:rPr>
              <a:t>Deployment</a:t>
            </a:r>
          </a:p>
        </p:txBody>
      </p:sp>
      <p:sp>
        <p:nvSpPr>
          <p:cNvPr id="6" name="Slide Number Placeholder 5"/>
          <p:cNvSpPr>
            <a:spLocks noGrp="1"/>
          </p:cNvSpPr>
          <p:nvPr>
            <p:ph type="sldNum" sz="quarter" idx="12"/>
          </p:nvPr>
        </p:nvSpPr>
        <p:spPr/>
        <p:txBody>
          <a:bodyPr/>
          <a:lstStyle/>
          <a:p>
            <a:pPr>
              <a:defRPr/>
            </a:pPr>
            <a:fld id="{781BF275-4C87-244A-BC52-EDC1B56A18FF}" type="slidenum">
              <a:rPr lang="en-US"/>
              <a:pPr>
                <a:defRPr/>
              </a:pPr>
              <a:t>38</a:t>
            </a:fld>
            <a:endParaRPr lang="en-US"/>
          </a:p>
        </p:txBody>
      </p:sp>
    </p:spTree>
    <p:extLst>
      <p:ext uri="{BB962C8B-B14F-4D97-AF65-F5344CB8AC3E}">
        <p14:creationId xmlns:p14="http://schemas.microsoft.com/office/powerpoint/2010/main" val="390707131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481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8131">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8131">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8131">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8131">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8131">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8131">
                                            <p:txEl>
                                              <p:pRg st="9" end="9"/>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131">
                                            <p:txEl>
                                              <p:pRg st="11" end="1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48131">
                                            <p:txEl>
                                              <p:pRg st="13" end="1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1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pPr eaLnBrk="1" hangingPunct="1">
              <a:defRPr/>
            </a:pPr>
            <a:r>
              <a:rPr lang="en-US" sz="2700">
                <a:cs typeface="+mj-cs"/>
              </a:rPr>
              <a:t>Public Key Infrastructure (PKI)</a:t>
            </a:r>
          </a:p>
        </p:txBody>
      </p:sp>
      <p:sp>
        <p:nvSpPr>
          <p:cNvPr id="84995" name="Rectangle 3"/>
          <p:cNvSpPr>
            <a:spLocks noGrp="1" noChangeArrowheads="1"/>
          </p:cNvSpPr>
          <p:nvPr>
            <p:ph idx="1"/>
          </p:nvPr>
        </p:nvSpPr>
        <p:spPr/>
        <p:txBody>
          <a:bodyPr/>
          <a:lstStyle/>
          <a:p>
            <a:pPr eaLnBrk="1" hangingPunct="1">
              <a:lnSpc>
                <a:spcPct val="90000"/>
              </a:lnSpc>
              <a:defRPr/>
            </a:pPr>
            <a:r>
              <a:rPr lang="en-US" b="1">
                <a:solidFill>
                  <a:srgbClr val="FF3300"/>
                </a:solidFill>
                <a:cs typeface="+mn-cs"/>
              </a:rPr>
              <a:t>Problem:</a:t>
            </a:r>
            <a:r>
              <a:rPr lang="en-US">
                <a:cs typeface="+mn-cs"/>
              </a:rPr>
              <a:t> Key distribution</a:t>
            </a:r>
          </a:p>
          <a:p>
            <a:pPr lvl="1" eaLnBrk="1" hangingPunct="1">
              <a:lnSpc>
                <a:spcPct val="90000"/>
              </a:lnSpc>
              <a:defRPr/>
            </a:pPr>
            <a:r>
              <a:rPr lang="en-US"/>
              <a:t>How do you find out someone</a:t>
            </a:r>
            <a:r>
              <a:rPr lang="ja-JP" altLang="en-US">
                <a:latin typeface="Arial"/>
              </a:rPr>
              <a:t>’</a:t>
            </a:r>
            <a:r>
              <a:rPr lang="en-US"/>
              <a:t>s public key?</a:t>
            </a:r>
          </a:p>
          <a:p>
            <a:pPr lvl="1" eaLnBrk="1" hangingPunct="1">
              <a:lnSpc>
                <a:spcPct val="90000"/>
              </a:lnSpc>
              <a:defRPr/>
            </a:pPr>
            <a:r>
              <a:rPr lang="en-US"/>
              <a:t>How do you know it isn</a:t>
            </a:r>
            <a:r>
              <a:rPr lang="ja-JP" altLang="en-US">
                <a:latin typeface="Arial"/>
              </a:rPr>
              <a:t>’</a:t>
            </a:r>
            <a:r>
              <a:rPr lang="en-US"/>
              <a:t>t someone else</a:t>
            </a:r>
            <a:r>
              <a:rPr lang="ja-JP" altLang="en-US">
                <a:latin typeface="Arial"/>
              </a:rPr>
              <a:t>’</a:t>
            </a:r>
            <a:r>
              <a:rPr lang="en-US"/>
              <a:t>s key?</a:t>
            </a:r>
          </a:p>
          <a:p>
            <a:pPr lvl="1" eaLnBrk="1" hangingPunct="1">
              <a:lnSpc>
                <a:spcPct val="90000"/>
              </a:lnSpc>
              <a:defRPr/>
            </a:pPr>
            <a:endParaRPr lang="en-US"/>
          </a:p>
          <a:p>
            <a:pPr eaLnBrk="1" hangingPunct="1">
              <a:lnSpc>
                <a:spcPct val="90000"/>
              </a:lnSpc>
              <a:defRPr/>
            </a:pPr>
            <a:r>
              <a:rPr lang="en-US" b="1">
                <a:solidFill>
                  <a:srgbClr val="FF3300"/>
                </a:solidFill>
                <a:cs typeface="+mn-cs"/>
              </a:rPr>
              <a:t>Root of PKI:</a:t>
            </a:r>
            <a:r>
              <a:rPr lang="en-US">
                <a:cs typeface="+mn-cs"/>
              </a:rPr>
              <a:t> Certificate Authority (CA)</a:t>
            </a:r>
          </a:p>
          <a:p>
            <a:pPr lvl="1" eaLnBrk="1" hangingPunct="1">
              <a:lnSpc>
                <a:spcPct val="90000"/>
              </a:lnSpc>
              <a:defRPr/>
            </a:pPr>
            <a:r>
              <a:rPr lang="en-US"/>
              <a:t>Bob takes public key and identifies himself to CA</a:t>
            </a:r>
          </a:p>
          <a:p>
            <a:pPr lvl="1" eaLnBrk="1" hangingPunct="1">
              <a:lnSpc>
                <a:spcPct val="90000"/>
              </a:lnSpc>
              <a:defRPr/>
            </a:pPr>
            <a:r>
              <a:rPr lang="en-US"/>
              <a:t>CA signs Bob</a:t>
            </a:r>
            <a:r>
              <a:rPr lang="ja-JP" altLang="en-US">
                <a:latin typeface="Arial"/>
              </a:rPr>
              <a:t>’</a:t>
            </a:r>
            <a:r>
              <a:rPr lang="en-US"/>
              <a:t>s public key with digital signature to create a certificate</a:t>
            </a:r>
          </a:p>
          <a:p>
            <a:pPr lvl="1" eaLnBrk="1" hangingPunct="1">
              <a:lnSpc>
                <a:spcPct val="90000"/>
              </a:lnSpc>
              <a:defRPr/>
            </a:pPr>
            <a:r>
              <a:rPr lang="en-US"/>
              <a:t>Alice can get Bob</a:t>
            </a:r>
            <a:r>
              <a:rPr lang="ja-JP" altLang="en-US">
                <a:latin typeface="Arial"/>
              </a:rPr>
              <a:t>’</a:t>
            </a:r>
            <a:r>
              <a:rPr lang="en-US"/>
              <a:t>s key (doesn</a:t>
            </a:r>
            <a:r>
              <a:rPr lang="ja-JP" altLang="en-US">
                <a:latin typeface="Arial"/>
              </a:rPr>
              <a:t>’</a:t>
            </a:r>
            <a:r>
              <a:rPr lang="en-US"/>
              <a:t>t matter how) and verify the certificate with the CA</a:t>
            </a:r>
          </a:p>
          <a:p>
            <a:pPr lvl="1" eaLnBrk="1" hangingPunct="1">
              <a:lnSpc>
                <a:spcPct val="90000"/>
              </a:lnSpc>
              <a:defRPr/>
            </a:pPr>
            <a:endParaRPr lang="en-US"/>
          </a:p>
          <a:p>
            <a:pPr eaLnBrk="1" hangingPunct="1">
              <a:lnSpc>
                <a:spcPct val="90000"/>
              </a:lnSpc>
              <a:defRPr/>
            </a:pPr>
            <a:r>
              <a:rPr lang="en-US">
                <a:cs typeface="+mn-cs"/>
              </a:rPr>
              <a:t>PKIs are typically organized into hierarchies</a:t>
            </a:r>
          </a:p>
        </p:txBody>
      </p:sp>
      <p:sp>
        <p:nvSpPr>
          <p:cNvPr id="6" name="Slide Number Placeholder 5"/>
          <p:cNvSpPr>
            <a:spLocks noGrp="1"/>
          </p:cNvSpPr>
          <p:nvPr>
            <p:ph type="sldNum" sz="quarter" idx="12"/>
          </p:nvPr>
        </p:nvSpPr>
        <p:spPr/>
        <p:txBody>
          <a:bodyPr/>
          <a:lstStyle/>
          <a:p>
            <a:pPr>
              <a:defRPr/>
            </a:pPr>
            <a:fld id="{BC4B38CA-DB00-CF4D-B433-2C07B937113B}" type="slidenum">
              <a:rPr lang="en-US"/>
              <a:pPr>
                <a:defRPr/>
              </a:pPr>
              <a:t>39</a:t>
            </a:fld>
            <a:endParaRPr lang="en-US"/>
          </a:p>
        </p:txBody>
      </p:sp>
    </p:spTree>
    <p:extLst>
      <p:ext uri="{BB962C8B-B14F-4D97-AF65-F5344CB8AC3E}">
        <p14:creationId xmlns:p14="http://schemas.microsoft.com/office/powerpoint/2010/main" val="416518119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84995">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4995">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4995">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4995">
                                            <p:txEl>
                                              <p:pRg st="7" end="7"/>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8499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486E416F-9293-6E4B-95C4-EA217AAE133E}"/>
              </a:ext>
            </a:extLst>
          </p:cNvPr>
          <p:cNvPicPr>
            <a:picLocks noChangeAspect="1"/>
          </p:cNvPicPr>
          <p:nvPr/>
        </p:nvPicPr>
        <p:blipFill>
          <a:blip r:embed="rId3"/>
          <a:stretch>
            <a:fillRect/>
          </a:stretch>
        </p:blipFill>
        <p:spPr>
          <a:xfrm>
            <a:off x="740046" y="0"/>
            <a:ext cx="7663908" cy="5143500"/>
          </a:xfrm>
          <a:prstGeom prst="rect">
            <a:avLst/>
          </a:prstGeom>
        </p:spPr>
      </p:pic>
    </p:spTree>
    <p:extLst>
      <p:ext uri="{BB962C8B-B14F-4D97-AF65-F5344CB8AC3E}">
        <p14:creationId xmlns:p14="http://schemas.microsoft.com/office/powerpoint/2010/main" val="316704181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pPr eaLnBrk="1" hangingPunct="1">
              <a:defRPr/>
            </a:pPr>
            <a:r>
              <a:rPr lang="en-US">
                <a:cs typeface="+mj-cs"/>
              </a:rPr>
              <a:t>Address Block PKI is Natural</a:t>
            </a:r>
          </a:p>
        </p:txBody>
      </p:sp>
      <p:sp>
        <p:nvSpPr>
          <p:cNvPr id="6" name="Slide Number Placeholder 4"/>
          <p:cNvSpPr>
            <a:spLocks noGrp="1"/>
          </p:cNvSpPr>
          <p:nvPr>
            <p:ph type="sldNum" sz="quarter" idx="12"/>
          </p:nvPr>
        </p:nvSpPr>
        <p:spPr/>
        <p:txBody>
          <a:bodyPr/>
          <a:lstStyle/>
          <a:p>
            <a:pPr>
              <a:defRPr/>
            </a:pPr>
            <a:fld id="{A7CEF928-8BC8-9A40-A9F9-D3ABC00D7AAF}" type="slidenum">
              <a:rPr lang="en-US"/>
              <a:pPr>
                <a:defRPr/>
              </a:pPr>
              <a:t>40</a:t>
            </a:fld>
            <a:endParaRPr lang="en-US"/>
          </a:p>
        </p:txBody>
      </p:sp>
      <p:graphicFrame>
        <p:nvGraphicFramePr>
          <p:cNvPr id="75779" name="Object 3"/>
          <p:cNvGraphicFramePr>
            <a:graphicFrameLocks noChangeAspect="1"/>
          </p:cNvGraphicFramePr>
          <p:nvPr/>
        </p:nvGraphicFramePr>
        <p:xfrm>
          <a:off x="1943100" y="1089423"/>
          <a:ext cx="5257800" cy="3311128"/>
        </p:xfrm>
        <a:graphic>
          <a:graphicData uri="http://schemas.openxmlformats.org/presentationml/2006/ole">
            <mc:AlternateContent xmlns:mc="http://schemas.openxmlformats.org/markup-compatibility/2006">
              <mc:Choice xmlns:v="urn:schemas-microsoft-com:vml" Requires="v">
                <p:oleObj name="Document" r:id="rId3" imgW="5295900" imgH="3340100" progId="Word.Document.8">
                  <p:embed/>
                </p:oleObj>
              </mc:Choice>
              <mc:Fallback>
                <p:oleObj name="Document" r:id="rId3" imgW="5295900" imgH="3340100" progId="Word.Document.8">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43100" y="1089423"/>
                        <a:ext cx="5257800" cy="3311128"/>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12700">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7"/>
                                </a:schemeClr>
                              </a:outerShdw>
                            </a:effectLst>
                          </a14:hiddenEffects>
                        </a:ext>
                      </a:extLst>
                    </p:spPr>
                  </p:pic>
                </p:oleObj>
              </mc:Fallback>
            </mc:AlternateContent>
          </a:graphicData>
        </a:graphic>
      </p:graphicFrame>
    </p:spTree>
    <p:extLst>
      <p:ext uri="{BB962C8B-B14F-4D97-AF65-F5344CB8AC3E}">
        <p14:creationId xmlns:p14="http://schemas.microsoft.com/office/powerpoint/2010/main" val="73126251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p:cNvSpPr>
            <a:spLocks noGrp="1" noChangeArrowheads="1"/>
          </p:cNvSpPr>
          <p:nvPr>
            <p:ph type="title"/>
          </p:nvPr>
        </p:nvSpPr>
        <p:spPr/>
        <p:txBody>
          <a:bodyPr/>
          <a:lstStyle/>
          <a:p>
            <a:pPr eaLnBrk="1" hangingPunct="1">
              <a:defRPr/>
            </a:pPr>
            <a:r>
              <a:rPr lang="en-US">
                <a:cs typeface="+mj-cs"/>
              </a:rPr>
              <a:t>Reducing Message Overhead</a:t>
            </a:r>
          </a:p>
        </p:txBody>
      </p:sp>
      <p:sp>
        <p:nvSpPr>
          <p:cNvPr id="78851" name="Rectangle 3"/>
          <p:cNvSpPr>
            <a:spLocks noGrp="1" noChangeArrowheads="1"/>
          </p:cNvSpPr>
          <p:nvPr>
            <p:ph idx="1"/>
          </p:nvPr>
        </p:nvSpPr>
        <p:spPr>
          <a:xfrm>
            <a:off x="1485900" y="1234678"/>
            <a:ext cx="6172200" cy="3394472"/>
          </a:xfrm>
        </p:spPr>
        <p:txBody>
          <a:bodyPr/>
          <a:lstStyle/>
          <a:p>
            <a:pPr eaLnBrk="1" hangingPunct="1">
              <a:defRPr/>
            </a:pPr>
            <a:r>
              <a:rPr lang="en-US" b="1">
                <a:solidFill>
                  <a:srgbClr val="FF3300"/>
                </a:solidFill>
                <a:cs typeface="+mn-cs"/>
              </a:rPr>
              <a:t>Problem:</a:t>
            </a:r>
            <a:r>
              <a:rPr lang="en-US">
                <a:cs typeface="+mn-cs"/>
              </a:rPr>
              <a:t> How to distribute certificates, revocation lists, address attestations?</a:t>
            </a:r>
          </a:p>
          <a:p>
            <a:pPr lvl="1" eaLnBrk="1" hangingPunct="1">
              <a:defRPr/>
            </a:pPr>
            <a:r>
              <a:rPr lang="en-US" b="1" i="1"/>
              <a:t>Note: </a:t>
            </a:r>
            <a:r>
              <a:rPr lang="en-US"/>
              <a:t>This data is quite redundant across updates</a:t>
            </a:r>
          </a:p>
          <a:p>
            <a:pPr lvl="1" eaLnBrk="1" hangingPunct="1">
              <a:defRPr/>
            </a:pPr>
            <a:endParaRPr lang="en-US"/>
          </a:p>
          <a:p>
            <a:pPr eaLnBrk="1" hangingPunct="1">
              <a:defRPr/>
            </a:pPr>
            <a:r>
              <a:rPr lang="en-US" b="1">
                <a:solidFill>
                  <a:srgbClr val="FF3300"/>
                </a:solidFill>
                <a:cs typeface="+mn-cs"/>
              </a:rPr>
              <a:t>Solution: </a:t>
            </a:r>
            <a:r>
              <a:rPr lang="en-US">
                <a:cs typeface="+mn-cs"/>
              </a:rPr>
              <a:t>use servers for these data items</a:t>
            </a:r>
          </a:p>
          <a:p>
            <a:pPr lvl="1" eaLnBrk="1" hangingPunct="1">
              <a:defRPr/>
            </a:pPr>
            <a:r>
              <a:rPr lang="en-US"/>
              <a:t>replicate for redundancy &amp; scalability </a:t>
            </a:r>
          </a:p>
          <a:p>
            <a:pPr lvl="1" eaLnBrk="1" hangingPunct="1">
              <a:defRPr/>
            </a:pPr>
            <a:r>
              <a:rPr lang="en-US"/>
              <a:t>locate at NAPs for direct (non-routed) access </a:t>
            </a:r>
          </a:p>
          <a:p>
            <a:pPr lvl="1" eaLnBrk="1" hangingPunct="1">
              <a:defRPr/>
            </a:pPr>
            <a:r>
              <a:rPr lang="en-US"/>
              <a:t>download options:</a:t>
            </a:r>
          </a:p>
          <a:p>
            <a:pPr lvl="2" eaLnBrk="1" hangingPunct="1">
              <a:defRPr/>
            </a:pPr>
            <a:r>
              <a:rPr lang="en-US"/>
              <a:t>whole certificate/AA/CRL databases</a:t>
            </a:r>
          </a:p>
          <a:p>
            <a:pPr lvl="2" eaLnBrk="1" hangingPunct="1">
              <a:defRPr/>
            </a:pPr>
            <a:r>
              <a:rPr lang="en-US"/>
              <a:t>queries for specific certificates/AAs/CRLs</a:t>
            </a:r>
            <a:endParaRPr lang="en-US" b="1">
              <a:solidFill>
                <a:srgbClr val="FF3300"/>
              </a:solidFill>
            </a:endParaRPr>
          </a:p>
          <a:p>
            <a:pPr lvl="1" eaLnBrk="1" hangingPunct="1">
              <a:defRPr/>
            </a:pPr>
            <a:endParaRPr lang="en-US">
              <a:solidFill>
                <a:srgbClr val="FF3300"/>
              </a:solidFill>
            </a:endParaRPr>
          </a:p>
          <a:p>
            <a:pPr eaLnBrk="1" hangingPunct="1">
              <a:defRPr/>
            </a:pPr>
            <a:endParaRPr lang="en-US" b="1" i="1">
              <a:cs typeface="+mn-cs"/>
            </a:endParaRPr>
          </a:p>
        </p:txBody>
      </p:sp>
      <p:sp>
        <p:nvSpPr>
          <p:cNvPr id="6" name="Slide Number Placeholder 5"/>
          <p:cNvSpPr>
            <a:spLocks noGrp="1"/>
          </p:cNvSpPr>
          <p:nvPr>
            <p:ph type="sldNum" sz="quarter" idx="12"/>
          </p:nvPr>
        </p:nvSpPr>
        <p:spPr/>
        <p:txBody>
          <a:bodyPr/>
          <a:lstStyle/>
          <a:p>
            <a:pPr>
              <a:defRPr/>
            </a:pPr>
            <a:fld id="{AD17C918-5CE4-4145-A07C-6788CAAABD24}" type="slidenum">
              <a:rPr lang="en-US"/>
              <a:pPr>
                <a:defRPr/>
              </a:pPr>
              <a:t>41</a:t>
            </a:fld>
            <a:endParaRPr lang="en-US"/>
          </a:p>
        </p:txBody>
      </p:sp>
    </p:spTree>
    <p:extLst>
      <p:ext uri="{BB962C8B-B14F-4D97-AF65-F5344CB8AC3E}">
        <p14:creationId xmlns:p14="http://schemas.microsoft.com/office/powerpoint/2010/main" val="65730360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8851">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78851">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78851">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78851">
                                            <p:txEl>
                                              <p:pRg st="5" end="5"/>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78851">
                                            <p:txEl>
                                              <p:pRg st="6" end="6"/>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78851">
                                            <p:txEl>
                                              <p:pRg st="7" end="7"/>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7885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cs typeface="+mj-cs"/>
              </a:rPr>
              <a:t>Attack: Path Shortening Attack</a:t>
            </a:r>
          </a:p>
        </p:txBody>
      </p:sp>
      <p:sp>
        <p:nvSpPr>
          <p:cNvPr id="27" name="Slide Number Placeholder 5"/>
          <p:cNvSpPr>
            <a:spLocks noGrp="1"/>
          </p:cNvSpPr>
          <p:nvPr>
            <p:ph type="sldNum" sz="quarter" idx="12"/>
          </p:nvPr>
        </p:nvSpPr>
        <p:spPr/>
        <p:txBody>
          <a:bodyPr/>
          <a:lstStyle/>
          <a:p>
            <a:pPr>
              <a:defRPr/>
            </a:pPr>
            <a:fld id="{8C6C6C8B-A88A-214D-8A22-BFF5A803725F}" type="slidenum">
              <a:rPr lang="en-US"/>
              <a:pPr>
                <a:defRPr/>
              </a:pPr>
              <a:t>42</a:t>
            </a:fld>
            <a:endParaRPr lang="en-US"/>
          </a:p>
        </p:txBody>
      </p:sp>
      <p:sp>
        <p:nvSpPr>
          <p:cNvPr id="54301" name="Text Box 29"/>
          <p:cNvSpPr txBox="1">
            <a:spLocks noChangeArrowheads="1"/>
          </p:cNvSpPr>
          <p:nvPr/>
        </p:nvSpPr>
        <p:spPr bwMode="auto">
          <a:xfrm>
            <a:off x="1257300" y="1382316"/>
            <a:ext cx="1257300" cy="507831"/>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AS Path = 2 4</a:t>
            </a:r>
          </a:p>
        </p:txBody>
      </p:sp>
      <p:grpSp>
        <p:nvGrpSpPr>
          <p:cNvPr id="79876" name="Group 13"/>
          <p:cNvGrpSpPr>
            <a:grpSpLocks/>
          </p:cNvGrpSpPr>
          <p:nvPr/>
        </p:nvGrpSpPr>
        <p:grpSpPr bwMode="auto">
          <a:xfrm>
            <a:off x="6343650" y="1914525"/>
            <a:ext cx="1543050" cy="657225"/>
            <a:chOff x="3600" y="1104"/>
            <a:chExt cx="1296" cy="552"/>
          </a:xfrm>
        </p:grpSpPr>
        <p:sp>
          <p:nvSpPr>
            <p:cNvPr id="54286"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54287" name="Text Box 15"/>
            <p:cNvSpPr txBox="1">
              <a:spLocks noChangeArrowheads="1"/>
            </p:cNvSpPr>
            <p:nvPr/>
          </p:nvSpPr>
          <p:spPr bwMode="auto">
            <a:xfrm>
              <a:off x="3888" y="1252"/>
              <a:ext cx="416"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4</a:t>
              </a:r>
            </a:p>
          </p:txBody>
        </p:sp>
      </p:grpSp>
      <p:grpSp>
        <p:nvGrpSpPr>
          <p:cNvPr id="79877" name="Group 16"/>
          <p:cNvGrpSpPr>
            <a:grpSpLocks/>
          </p:cNvGrpSpPr>
          <p:nvPr/>
        </p:nvGrpSpPr>
        <p:grpSpPr bwMode="auto">
          <a:xfrm>
            <a:off x="1200150" y="1971675"/>
            <a:ext cx="1543050" cy="657225"/>
            <a:chOff x="3600" y="1104"/>
            <a:chExt cx="1296" cy="552"/>
          </a:xfrm>
        </p:grpSpPr>
        <p:sp>
          <p:nvSpPr>
            <p:cNvPr id="54289"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54290" name="Text Box 18"/>
            <p:cNvSpPr txBox="1">
              <a:spLocks noChangeArrowheads="1"/>
            </p:cNvSpPr>
            <p:nvPr/>
          </p:nvSpPr>
          <p:spPr bwMode="auto">
            <a:xfrm>
              <a:off x="3888" y="1252"/>
              <a:ext cx="416"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1</a:t>
              </a:r>
            </a:p>
          </p:txBody>
        </p:sp>
      </p:grpSp>
      <p:sp>
        <p:nvSpPr>
          <p:cNvPr id="54295" name="Freeform 23"/>
          <p:cNvSpPr>
            <a:spLocks/>
          </p:cNvSpPr>
          <p:nvPr/>
        </p:nvSpPr>
        <p:spPr bwMode="auto">
          <a:xfrm>
            <a:off x="6057900" y="1590675"/>
            <a:ext cx="857250" cy="409575"/>
          </a:xfrm>
          <a:custGeom>
            <a:avLst/>
            <a:gdLst>
              <a:gd name="T0" fmla="*/ 720 w 720"/>
              <a:gd name="T1" fmla="*/ 344 h 344"/>
              <a:gd name="T2" fmla="*/ 384 w 720"/>
              <a:gd name="T3" fmla="*/ 56 h 344"/>
              <a:gd name="T4" fmla="*/ 0 w 720"/>
              <a:gd name="T5" fmla="*/ 8 h 344"/>
            </a:gdLst>
            <a:ahLst/>
            <a:cxnLst>
              <a:cxn ang="0">
                <a:pos x="T0" y="T1"/>
              </a:cxn>
              <a:cxn ang="0">
                <a:pos x="T2" y="T3"/>
              </a:cxn>
              <a:cxn ang="0">
                <a:pos x="T4" y="T5"/>
              </a:cxn>
            </a:cxnLst>
            <a:rect l="0" t="0" r="r" b="b"/>
            <a:pathLst>
              <a:path w="720" h="344">
                <a:moveTo>
                  <a:pt x="720" y="344"/>
                </a:moveTo>
                <a:cubicBezTo>
                  <a:pt x="612" y="228"/>
                  <a:pt x="504" y="112"/>
                  <a:pt x="384" y="56"/>
                </a:cubicBezTo>
                <a:cubicBezTo>
                  <a:pt x="264" y="0"/>
                  <a:pt x="64" y="16"/>
                  <a:pt x="0" y="8"/>
                </a:cubicBezTo>
              </a:path>
            </a:pathLst>
          </a:custGeom>
          <a:noFill/>
          <a:ln w="38100" cmpd="sng">
            <a:solidFill>
              <a:srgbClr val="FF3300"/>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54296" name="Freeform 24"/>
          <p:cNvSpPr>
            <a:spLocks/>
          </p:cNvSpPr>
          <p:nvPr/>
        </p:nvSpPr>
        <p:spPr bwMode="auto">
          <a:xfrm>
            <a:off x="4000500" y="1133475"/>
            <a:ext cx="1028700" cy="180975"/>
          </a:xfrm>
          <a:custGeom>
            <a:avLst/>
            <a:gdLst>
              <a:gd name="T0" fmla="*/ 864 w 864"/>
              <a:gd name="T1" fmla="*/ 152 h 152"/>
              <a:gd name="T2" fmla="*/ 528 w 864"/>
              <a:gd name="T3" fmla="*/ 8 h 152"/>
              <a:gd name="T4" fmla="*/ 0 w 864"/>
              <a:gd name="T5" fmla="*/ 104 h 152"/>
            </a:gdLst>
            <a:ahLst/>
            <a:cxnLst>
              <a:cxn ang="0">
                <a:pos x="T0" y="T1"/>
              </a:cxn>
              <a:cxn ang="0">
                <a:pos x="T2" y="T3"/>
              </a:cxn>
              <a:cxn ang="0">
                <a:pos x="T4" y="T5"/>
              </a:cxn>
            </a:cxnLst>
            <a:rect l="0" t="0" r="r" b="b"/>
            <a:pathLst>
              <a:path w="864" h="152">
                <a:moveTo>
                  <a:pt x="864" y="152"/>
                </a:moveTo>
                <a:cubicBezTo>
                  <a:pt x="768" y="84"/>
                  <a:pt x="672" y="16"/>
                  <a:pt x="528" y="8"/>
                </a:cubicBezTo>
                <a:cubicBezTo>
                  <a:pt x="384" y="0"/>
                  <a:pt x="192" y="52"/>
                  <a:pt x="0" y="104"/>
                </a:cubicBezTo>
              </a:path>
            </a:pathLst>
          </a:custGeom>
          <a:noFill/>
          <a:ln w="38100" cmpd="sng">
            <a:solidFill>
              <a:srgbClr val="FF3300"/>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54297" name="Freeform 25"/>
          <p:cNvSpPr>
            <a:spLocks/>
          </p:cNvSpPr>
          <p:nvPr/>
        </p:nvSpPr>
        <p:spPr bwMode="auto">
          <a:xfrm>
            <a:off x="2114550" y="1428750"/>
            <a:ext cx="857250" cy="571500"/>
          </a:xfrm>
          <a:custGeom>
            <a:avLst/>
            <a:gdLst>
              <a:gd name="T0" fmla="*/ 720 w 720"/>
              <a:gd name="T1" fmla="*/ 0 h 480"/>
              <a:gd name="T2" fmla="*/ 240 w 720"/>
              <a:gd name="T3" fmla="*/ 144 h 480"/>
              <a:gd name="T4" fmla="*/ 0 w 720"/>
              <a:gd name="T5" fmla="*/ 480 h 480"/>
            </a:gdLst>
            <a:ahLst/>
            <a:cxnLst>
              <a:cxn ang="0">
                <a:pos x="T0" y="T1"/>
              </a:cxn>
              <a:cxn ang="0">
                <a:pos x="T2" y="T3"/>
              </a:cxn>
              <a:cxn ang="0">
                <a:pos x="T4" y="T5"/>
              </a:cxn>
            </a:cxnLst>
            <a:rect l="0" t="0" r="r" b="b"/>
            <a:pathLst>
              <a:path w="720" h="480">
                <a:moveTo>
                  <a:pt x="720" y="0"/>
                </a:moveTo>
                <a:cubicBezTo>
                  <a:pt x="540" y="32"/>
                  <a:pt x="360" y="64"/>
                  <a:pt x="240" y="144"/>
                </a:cubicBezTo>
                <a:cubicBezTo>
                  <a:pt x="120" y="224"/>
                  <a:pt x="60" y="352"/>
                  <a:pt x="0" y="480"/>
                </a:cubicBezTo>
              </a:path>
            </a:pathLst>
          </a:custGeom>
          <a:noFill/>
          <a:ln w="38100" cmpd="sng">
            <a:solidFill>
              <a:srgbClr val="FF3300"/>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54298" name="Freeform 26"/>
          <p:cNvSpPr>
            <a:spLocks/>
          </p:cNvSpPr>
          <p:nvPr/>
        </p:nvSpPr>
        <p:spPr bwMode="auto">
          <a:xfrm>
            <a:off x="5200650" y="2571750"/>
            <a:ext cx="1885950" cy="409575"/>
          </a:xfrm>
          <a:custGeom>
            <a:avLst/>
            <a:gdLst>
              <a:gd name="T0" fmla="*/ 672 w 672"/>
              <a:gd name="T1" fmla="*/ 0 h 344"/>
              <a:gd name="T2" fmla="*/ 480 w 672"/>
              <a:gd name="T3" fmla="*/ 288 h 344"/>
              <a:gd name="T4" fmla="*/ 0 w 672"/>
              <a:gd name="T5" fmla="*/ 336 h 344"/>
            </a:gdLst>
            <a:ahLst/>
            <a:cxnLst>
              <a:cxn ang="0">
                <a:pos x="T0" y="T1"/>
              </a:cxn>
              <a:cxn ang="0">
                <a:pos x="T2" y="T3"/>
              </a:cxn>
              <a:cxn ang="0">
                <a:pos x="T4" y="T5"/>
              </a:cxn>
            </a:cxnLst>
            <a:rect l="0" t="0" r="r" b="b"/>
            <a:pathLst>
              <a:path w="672" h="344">
                <a:moveTo>
                  <a:pt x="672" y="0"/>
                </a:moveTo>
                <a:cubicBezTo>
                  <a:pt x="632" y="116"/>
                  <a:pt x="592" y="232"/>
                  <a:pt x="480" y="288"/>
                </a:cubicBezTo>
                <a:cubicBezTo>
                  <a:pt x="368" y="344"/>
                  <a:pt x="184" y="340"/>
                  <a:pt x="0" y="336"/>
                </a:cubicBezTo>
              </a:path>
            </a:pathLst>
          </a:custGeom>
          <a:noFill/>
          <a:ln w="38100" cmpd="sng">
            <a:solidFill>
              <a:srgbClr val="FF3300"/>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54300" name="Freeform 28"/>
          <p:cNvSpPr>
            <a:spLocks/>
          </p:cNvSpPr>
          <p:nvPr/>
        </p:nvSpPr>
        <p:spPr bwMode="auto">
          <a:xfrm>
            <a:off x="1885950" y="2628900"/>
            <a:ext cx="1943100" cy="609600"/>
          </a:xfrm>
          <a:custGeom>
            <a:avLst/>
            <a:gdLst>
              <a:gd name="T0" fmla="*/ 960 w 960"/>
              <a:gd name="T1" fmla="*/ 480 h 512"/>
              <a:gd name="T2" fmla="*/ 336 w 960"/>
              <a:gd name="T3" fmla="*/ 432 h 512"/>
              <a:gd name="T4" fmla="*/ 0 w 960"/>
              <a:gd name="T5" fmla="*/ 0 h 512"/>
            </a:gdLst>
            <a:ahLst/>
            <a:cxnLst>
              <a:cxn ang="0">
                <a:pos x="T0" y="T1"/>
              </a:cxn>
              <a:cxn ang="0">
                <a:pos x="T2" y="T3"/>
              </a:cxn>
              <a:cxn ang="0">
                <a:pos x="T4" y="T5"/>
              </a:cxn>
            </a:cxnLst>
            <a:rect l="0" t="0" r="r" b="b"/>
            <a:pathLst>
              <a:path w="960" h="512">
                <a:moveTo>
                  <a:pt x="960" y="480"/>
                </a:moveTo>
                <a:cubicBezTo>
                  <a:pt x="728" y="496"/>
                  <a:pt x="496" y="512"/>
                  <a:pt x="336" y="432"/>
                </a:cubicBezTo>
                <a:cubicBezTo>
                  <a:pt x="176" y="352"/>
                  <a:pt x="88" y="176"/>
                  <a:pt x="0" y="0"/>
                </a:cubicBezTo>
              </a:path>
            </a:pathLst>
          </a:custGeom>
          <a:noFill/>
          <a:ln w="38100" cmpd="sng">
            <a:solidFill>
              <a:srgbClr val="FF3300"/>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grpSp>
        <p:nvGrpSpPr>
          <p:cNvPr id="79883" name="Group 10"/>
          <p:cNvGrpSpPr>
            <a:grpSpLocks/>
          </p:cNvGrpSpPr>
          <p:nvPr/>
        </p:nvGrpSpPr>
        <p:grpSpPr bwMode="auto">
          <a:xfrm>
            <a:off x="3714750" y="2800350"/>
            <a:ext cx="1543050" cy="657225"/>
            <a:chOff x="3600" y="1104"/>
            <a:chExt cx="1296" cy="552"/>
          </a:xfrm>
        </p:grpSpPr>
        <p:sp>
          <p:nvSpPr>
            <p:cNvPr id="54283"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54284" name="Text Box 12"/>
            <p:cNvSpPr txBox="1">
              <a:spLocks noChangeArrowheads="1"/>
            </p:cNvSpPr>
            <p:nvPr/>
          </p:nvSpPr>
          <p:spPr bwMode="auto">
            <a:xfrm>
              <a:off x="3888" y="1252"/>
              <a:ext cx="416"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6</a:t>
              </a:r>
            </a:p>
          </p:txBody>
        </p:sp>
      </p:grpSp>
      <p:grpSp>
        <p:nvGrpSpPr>
          <p:cNvPr id="79884" name="Group 4"/>
          <p:cNvGrpSpPr>
            <a:grpSpLocks/>
          </p:cNvGrpSpPr>
          <p:nvPr/>
        </p:nvGrpSpPr>
        <p:grpSpPr bwMode="auto">
          <a:xfrm>
            <a:off x="2514600" y="1143000"/>
            <a:ext cx="1543050" cy="657225"/>
            <a:chOff x="3600" y="1104"/>
            <a:chExt cx="1296" cy="552"/>
          </a:xfrm>
        </p:grpSpPr>
        <p:sp>
          <p:nvSpPr>
            <p:cNvPr id="54277"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DC1B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54278" name="Text Box 6"/>
            <p:cNvSpPr txBox="1">
              <a:spLocks noChangeArrowheads="1"/>
            </p:cNvSpPr>
            <p:nvPr/>
          </p:nvSpPr>
          <p:spPr bwMode="auto">
            <a:xfrm>
              <a:off x="3888" y="1252"/>
              <a:ext cx="416" cy="221"/>
            </a:xfrm>
            <a:prstGeom prst="rect">
              <a:avLst/>
            </a:prstGeom>
            <a:solidFill>
              <a:srgbClr val="EDC1B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2</a:t>
              </a:r>
            </a:p>
          </p:txBody>
        </p:sp>
      </p:grpSp>
      <p:grpSp>
        <p:nvGrpSpPr>
          <p:cNvPr id="79885" name="Group 19"/>
          <p:cNvGrpSpPr>
            <a:grpSpLocks/>
          </p:cNvGrpSpPr>
          <p:nvPr/>
        </p:nvGrpSpPr>
        <p:grpSpPr bwMode="auto">
          <a:xfrm>
            <a:off x="4514850" y="1143000"/>
            <a:ext cx="1543050" cy="657225"/>
            <a:chOff x="3600" y="1104"/>
            <a:chExt cx="1296" cy="552"/>
          </a:xfrm>
        </p:grpSpPr>
        <p:sp>
          <p:nvSpPr>
            <p:cNvPr id="54292"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54293" name="Text Box 21"/>
            <p:cNvSpPr txBox="1">
              <a:spLocks noChangeArrowheads="1"/>
            </p:cNvSpPr>
            <p:nvPr/>
          </p:nvSpPr>
          <p:spPr bwMode="auto">
            <a:xfrm>
              <a:off x="3888" y="1252"/>
              <a:ext cx="416"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3</a:t>
              </a:r>
            </a:p>
          </p:txBody>
        </p:sp>
      </p:grpSp>
      <p:sp>
        <p:nvSpPr>
          <p:cNvPr id="54302" name="Text Box 30"/>
          <p:cNvSpPr txBox="1">
            <a:spLocks noChangeArrowheads="1"/>
          </p:cNvSpPr>
          <p:nvPr/>
        </p:nvSpPr>
        <p:spPr bwMode="auto">
          <a:xfrm>
            <a:off x="1885950" y="4229100"/>
            <a:ext cx="5600700" cy="36933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20000"/>
              </a:spcBef>
              <a:defRPr/>
            </a:pPr>
            <a:r>
              <a:rPr lang="en-US" b="1">
                <a:solidFill>
                  <a:srgbClr val="FF3300"/>
                </a:solidFill>
              </a:rPr>
              <a:t>Adversary AS shortens AS path to divert traffic.</a:t>
            </a:r>
          </a:p>
        </p:txBody>
      </p:sp>
    </p:spTree>
    <p:extLst>
      <p:ext uri="{BB962C8B-B14F-4D97-AF65-F5344CB8AC3E}">
        <p14:creationId xmlns:p14="http://schemas.microsoft.com/office/powerpoint/2010/main" val="28213663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cs typeface="+mj-cs"/>
              </a:rPr>
              <a:t>Preventing Shortening in S-BGP</a:t>
            </a:r>
          </a:p>
        </p:txBody>
      </p:sp>
      <p:sp>
        <p:nvSpPr>
          <p:cNvPr id="56323" name="Rectangle 3"/>
          <p:cNvSpPr>
            <a:spLocks noGrp="1" noChangeArrowheads="1"/>
          </p:cNvSpPr>
          <p:nvPr>
            <p:ph idx="1"/>
          </p:nvPr>
        </p:nvSpPr>
        <p:spPr>
          <a:xfrm>
            <a:off x="1485900" y="4000501"/>
            <a:ext cx="6172200" cy="594122"/>
          </a:xfrm>
        </p:spPr>
        <p:txBody>
          <a:bodyPr/>
          <a:lstStyle/>
          <a:p>
            <a:pPr eaLnBrk="1" hangingPunct="1">
              <a:defRPr/>
            </a:pPr>
            <a:r>
              <a:rPr lang="en-US">
                <a:cs typeface="+mn-cs"/>
              </a:rPr>
              <a:t>Why is this not possible in S-BGP?</a:t>
            </a:r>
          </a:p>
        </p:txBody>
      </p:sp>
      <p:sp>
        <p:nvSpPr>
          <p:cNvPr id="24" name="Slide Number Placeholder 5"/>
          <p:cNvSpPr>
            <a:spLocks noGrp="1"/>
          </p:cNvSpPr>
          <p:nvPr>
            <p:ph type="sldNum" sz="quarter" idx="12"/>
          </p:nvPr>
        </p:nvSpPr>
        <p:spPr/>
        <p:txBody>
          <a:bodyPr/>
          <a:lstStyle/>
          <a:p>
            <a:pPr>
              <a:defRPr/>
            </a:pPr>
            <a:fld id="{707FDA9F-CE9B-454A-845A-9F51E89D737A}" type="slidenum">
              <a:rPr lang="en-US"/>
              <a:pPr>
                <a:defRPr/>
              </a:pPr>
              <a:t>43</a:t>
            </a:fld>
            <a:endParaRPr lang="en-US"/>
          </a:p>
        </p:txBody>
      </p:sp>
      <p:sp>
        <p:nvSpPr>
          <p:cNvPr id="56324" name="Text Box 4"/>
          <p:cNvSpPr txBox="1">
            <a:spLocks noChangeArrowheads="1"/>
          </p:cNvSpPr>
          <p:nvPr/>
        </p:nvSpPr>
        <p:spPr bwMode="auto">
          <a:xfrm>
            <a:off x="1257300" y="1725216"/>
            <a:ext cx="1257300" cy="507831"/>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AS Path = 2 4</a:t>
            </a:r>
          </a:p>
        </p:txBody>
      </p:sp>
      <p:grpSp>
        <p:nvGrpSpPr>
          <p:cNvPr id="81925" name="Group 5"/>
          <p:cNvGrpSpPr>
            <a:grpSpLocks/>
          </p:cNvGrpSpPr>
          <p:nvPr/>
        </p:nvGrpSpPr>
        <p:grpSpPr bwMode="auto">
          <a:xfrm>
            <a:off x="6343650" y="2257425"/>
            <a:ext cx="1543050" cy="657225"/>
            <a:chOff x="3600" y="1104"/>
            <a:chExt cx="1296" cy="552"/>
          </a:xfrm>
        </p:grpSpPr>
        <p:sp>
          <p:nvSpPr>
            <p:cNvPr id="56326"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56327" name="Text Box 7"/>
            <p:cNvSpPr txBox="1">
              <a:spLocks noChangeArrowheads="1"/>
            </p:cNvSpPr>
            <p:nvPr/>
          </p:nvSpPr>
          <p:spPr bwMode="auto">
            <a:xfrm>
              <a:off x="3888" y="1252"/>
              <a:ext cx="416"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4</a:t>
              </a:r>
            </a:p>
          </p:txBody>
        </p:sp>
      </p:grpSp>
      <p:grpSp>
        <p:nvGrpSpPr>
          <p:cNvPr id="81926" name="Group 8"/>
          <p:cNvGrpSpPr>
            <a:grpSpLocks/>
          </p:cNvGrpSpPr>
          <p:nvPr/>
        </p:nvGrpSpPr>
        <p:grpSpPr bwMode="auto">
          <a:xfrm>
            <a:off x="1200150" y="2314575"/>
            <a:ext cx="1543050" cy="657225"/>
            <a:chOff x="3600" y="1104"/>
            <a:chExt cx="1296" cy="552"/>
          </a:xfrm>
        </p:grpSpPr>
        <p:sp>
          <p:nvSpPr>
            <p:cNvPr id="56329"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56330" name="Text Box 10"/>
            <p:cNvSpPr txBox="1">
              <a:spLocks noChangeArrowheads="1"/>
            </p:cNvSpPr>
            <p:nvPr/>
          </p:nvSpPr>
          <p:spPr bwMode="auto">
            <a:xfrm>
              <a:off x="3888" y="1252"/>
              <a:ext cx="416"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1</a:t>
              </a:r>
            </a:p>
          </p:txBody>
        </p:sp>
      </p:grpSp>
      <p:sp>
        <p:nvSpPr>
          <p:cNvPr id="56331" name="Freeform 11"/>
          <p:cNvSpPr>
            <a:spLocks/>
          </p:cNvSpPr>
          <p:nvPr/>
        </p:nvSpPr>
        <p:spPr bwMode="auto">
          <a:xfrm>
            <a:off x="6057900" y="1933575"/>
            <a:ext cx="857250" cy="409575"/>
          </a:xfrm>
          <a:custGeom>
            <a:avLst/>
            <a:gdLst>
              <a:gd name="T0" fmla="*/ 720 w 720"/>
              <a:gd name="T1" fmla="*/ 344 h 344"/>
              <a:gd name="T2" fmla="*/ 384 w 720"/>
              <a:gd name="T3" fmla="*/ 56 h 344"/>
              <a:gd name="T4" fmla="*/ 0 w 720"/>
              <a:gd name="T5" fmla="*/ 8 h 344"/>
            </a:gdLst>
            <a:ahLst/>
            <a:cxnLst>
              <a:cxn ang="0">
                <a:pos x="T0" y="T1"/>
              </a:cxn>
              <a:cxn ang="0">
                <a:pos x="T2" y="T3"/>
              </a:cxn>
              <a:cxn ang="0">
                <a:pos x="T4" y="T5"/>
              </a:cxn>
            </a:cxnLst>
            <a:rect l="0" t="0" r="r" b="b"/>
            <a:pathLst>
              <a:path w="720" h="344">
                <a:moveTo>
                  <a:pt x="720" y="344"/>
                </a:moveTo>
                <a:cubicBezTo>
                  <a:pt x="612" y="228"/>
                  <a:pt x="504" y="112"/>
                  <a:pt x="384" y="56"/>
                </a:cubicBezTo>
                <a:cubicBezTo>
                  <a:pt x="264" y="0"/>
                  <a:pt x="64" y="16"/>
                  <a:pt x="0" y="8"/>
                </a:cubicBezTo>
              </a:path>
            </a:pathLst>
          </a:custGeom>
          <a:noFill/>
          <a:ln w="38100" cmpd="sng">
            <a:solidFill>
              <a:srgbClr val="FF3300"/>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56332" name="Freeform 12"/>
          <p:cNvSpPr>
            <a:spLocks/>
          </p:cNvSpPr>
          <p:nvPr/>
        </p:nvSpPr>
        <p:spPr bwMode="auto">
          <a:xfrm>
            <a:off x="4000500" y="1476375"/>
            <a:ext cx="1028700" cy="180975"/>
          </a:xfrm>
          <a:custGeom>
            <a:avLst/>
            <a:gdLst>
              <a:gd name="T0" fmla="*/ 864 w 864"/>
              <a:gd name="T1" fmla="*/ 152 h 152"/>
              <a:gd name="T2" fmla="*/ 528 w 864"/>
              <a:gd name="T3" fmla="*/ 8 h 152"/>
              <a:gd name="T4" fmla="*/ 0 w 864"/>
              <a:gd name="T5" fmla="*/ 104 h 152"/>
            </a:gdLst>
            <a:ahLst/>
            <a:cxnLst>
              <a:cxn ang="0">
                <a:pos x="T0" y="T1"/>
              </a:cxn>
              <a:cxn ang="0">
                <a:pos x="T2" y="T3"/>
              </a:cxn>
              <a:cxn ang="0">
                <a:pos x="T4" y="T5"/>
              </a:cxn>
            </a:cxnLst>
            <a:rect l="0" t="0" r="r" b="b"/>
            <a:pathLst>
              <a:path w="864" h="152">
                <a:moveTo>
                  <a:pt x="864" y="152"/>
                </a:moveTo>
                <a:cubicBezTo>
                  <a:pt x="768" y="84"/>
                  <a:pt x="672" y="16"/>
                  <a:pt x="528" y="8"/>
                </a:cubicBezTo>
                <a:cubicBezTo>
                  <a:pt x="384" y="0"/>
                  <a:pt x="192" y="52"/>
                  <a:pt x="0" y="104"/>
                </a:cubicBezTo>
              </a:path>
            </a:pathLst>
          </a:custGeom>
          <a:noFill/>
          <a:ln w="38100" cmpd="sng">
            <a:solidFill>
              <a:srgbClr val="FF3300"/>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56333" name="Freeform 13"/>
          <p:cNvSpPr>
            <a:spLocks/>
          </p:cNvSpPr>
          <p:nvPr/>
        </p:nvSpPr>
        <p:spPr bwMode="auto">
          <a:xfrm>
            <a:off x="2114550" y="1771650"/>
            <a:ext cx="857250" cy="571500"/>
          </a:xfrm>
          <a:custGeom>
            <a:avLst/>
            <a:gdLst>
              <a:gd name="T0" fmla="*/ 720 w 720"/>
              <a:gd name="T1" fmla="*/ 0 h 480"/>
              <a:gd name="T2" fmla="*/ 240 w 720"/>
              <a:gd name="T3" fmla="*/ 144 h 480"/>
              <a:gd name="T4" fmla="*/ 0 w 720"/>
              <a:gd name="T5" fmla="*/ 480 h 480"/>
            </a:gdLst>
            <a:ahLst/>
            <a:cxnLst>
              <a:cxn ang="0">
                <a:pos x="T0" y="T1"/>
              </a:cxn>
              <a:cxn ang="0">
                <a:pos x="T2" y="T3"/>
              </a:cxn>
              <a:cxn ang="0">
                <a:pos x="T4" y="T5"/>
              </a:cxn>
            </a:cxnLst>
            <a:rect l="0" t="0" r="r" b="b"/>
            <a:pathLst>
              <a:path w="720" h="480">
                <a:moveTo>
                  <a:pt x="720" y="0"/>
                </a:moveTo>
                <a:cubicBezTo>
                  <a:pt x="540" y="32"/>
                  <a:pt x="360" y="64"/>
                  <a:pt x="240" y="144"/>
                </a:cubicBezTo>
                <a:cubicBezTo>
                  <a:pt x="120" y="224"/>
                  <a:pt x="60" y="352"/>
                  <a:pt x="0" y="480"/>
                </a:cubicBezTo>
              </a:path>
            </a:pathLst>
          </a:custGeom>
          <a:noFill/>
          <a:ln w="38100" cmpd="sng">
            <a:solidFill>
              <a:srgbClr val="FF3300"/>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grpSp>
        <p:nvGrpSpPr>
          <p:cNvPr id="81930" name="Group 14"/>
          <p:cNvGrpSpPr>
            <a:grpSpLocks/>
          </p:cNvGrpSpPr>
          <p:nvPr/>
        </p:nvGrpSpPr>
        <p:grpSpPr bwMode="auto">
          <a:xfrm>
            <a:off x="2514600" y="1485900"/>
            <a:ext cx="1543050" cy="657225"/>
            <a:chOff x="3600" y="1104"/>
            <a:chExt cx="1296" cy="552"/>
          </a:xfrm>
        </p:grpSpPr>
        <p:sp>
          <p:nvSpPr>
            <p:cNvPr id="56335"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EDC1B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56336" name="Text Box 16"/>
            <p:cNvSpPr txBox="1">
              <a:spLocks noChangeArrowheads="1"/>
            </p:cNvSpPr>
            <p:nvPr/>
          </p:nvSpPr>
          <p:spPr bwMode="auto">
            <a:xfrm>
              <a:off x="3888" y="1252"/>
              <a:ext cx="416" cy="221"/>
            </a:xfrm>
            <a:prstGeom prst="rect">
              <a:avLst/>
            </a:prstGeom>
            <a:solidFill>
              <a:srgbClr val="EDC1B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2</a:t>
              </a:r>
            </a:p>
          </p:txBody>
        </p:sp>
      </p:grpSp>
      <p:grpSp>
        <p:nvGrpSpPr>
          <p:cNvPr id="81931" name="Group 17"/>
          <p:cNvGrpSpPr>
            <a:grpSpLocks/>
          </p:cNvGrpSpPr>
          <p:nvPr/>
        </p:nvGrpSpPr>
        <p:grpSpPr bwMode="auto">
          <a:xfrm>
            <a:off x="4514850" y="1485900"/>
            <a:ext cx="1543050" cy="657225"/>
            <a:chOff x="3600" y="1104"/>
            <a:chExt cx="1296" cy="552"/>
          </a:xfrm>
        </p:grpSpPr>
        <p:sp>
          <p:nvSpPr>
            <p:cNvPr id="56338"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56339" name="Text Box 19"/>
            <p:cNvSpPr txBox="1">
              <a:spLocks noChangeArrowheads="1"/>
            </p:cNvSpPr>
            <p:nvPr/>
          </p:nvSpPr>
          <p:spPr bwMode="auto">
            <a:xfrm>
              <a:off x="3888" y="1252"/>
              <a:ext cx="416"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3</a:t>
              </a:r>
            </a:p>
          </p:txBody>
        </p:sp>
      </p:grpSp>
      <p:sp>
        <p:nvSpPr>
          <p:cNvPr id="56340" name="Line 20"/>
          <p:cNvSpPr>
            <a:spLocks noChangeShapeType="1"/>
          </p:cNvSpPr>
          <p:nvPr/>
        </p:nvSpPr>
        <p:spPr bwMode="auto">
          <a:xfrm flipH="1" flipV="1">
            <a:off x="2457450" y="2057400"/>
            <a:ext cx="1028700" cy="514350"/>
          </a:xfrm>
          <a:prstGeom prst="line">
            <a:avLst/>
          </a:prstGeom>
          <a:noFill/>
          <a:ln w="9525" cap="rnd">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56341" name="Text Box 21"/>
          <p:cNvSpPr txBox="1">
            <a:spLocks noChangeArrowheads="1"/>
          </p:cNvSpPr>
          <p:nvPr/>
        </p:nvSpPr>
        <p:spPr bwMode="auto">
          <a:xfrm>
            <a:off x="3028950" y="2571751"/>
            <a:ext cx="3028950" cy="507831"/>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350" b="1">
                <a:solidFill>
                  <a:srgbClr val="FF3300"/>
                </a:solidFill>
              </a:rPr>
              <a:t>Must be able to generate signature for AS Path </a:t>
            </a:r>
            <a:r>
              <a:rPr lang="ja-JP" altLang="en-US" sz="1350" b="1">
                <a:solidFill>
                  <a:srgbClr val="FF3300"/>
                </a:solidFill>
                <a:latin typeface="Arial"/>
              </a:rPr>
              <a:t>“</a:t>
            </a:r>
            <a:r>
              <a:rPr lang="en-US" sz="1350" b="1">
                <a:solidFill>
                  <a:srgbClr val="FF3300"/>
                </a:solidFill>
              </a:rPr>
              <a:t>2 4</a:t>
            </a:r>
            <a:r>
              <a:rPr lang="ja-JP" altLang="en-US" sz="1350" b="1">
                <a:solidFill>
                  <a:srgbClr val="FF3300"/>
                </a:solidFill>
                <a:latin typeface="Arial"/>
              </a:rPr>
              <a:t>”</a:t>
            </a:r>
            <a:endParaRPr lang="en-US" sz="1350" b="1">
              <a:solidFill>
                <a:srgbClr val="FF3300"/>
              </a:solidFill>
            </a:endParaRPr>
          </a:p>
        </p:txBody>
      </p:sp>
    </p:spTree>
    <p:extLst>
      <p:ext uri="{BB962C8B-B14F-4D97-AF65-F5344CB8AC3E}">
        <p14:creationId xmlns:p14="http://schemas.microsoft.com/office/powerpoint/2010/main" val="75811457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32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634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63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323" grpId="0" build="p"/>
      <p:bldP spid="56341"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9" name="Rectangle 5"/>
          <p:cNvSpPr>
            <a:spLocks noGrp="1" noChangeArrowheads="1"/>
          </p:cNvSpPr>
          <p:nvPr>
            <p:ph type="title"/>
          </p:nvPr>
        </p:nvSpPr>
        <p:spPr>
          <a:xfrm>
            <a:off x="1257300" y="217885"/>
            <a:ext cx="6743700" cy="857250"/>
          </a:xfrm>
        </p:spPr>
        <p:txBody>
          <a:bodyPr/>
          <a:lstStyle/>
          <a:p>
            <a:pPr eaLnBrk="1" hangingPunct="1">
              <a:defRPr/>
            </a:pPr>
            <a:r>
              <a:rPr lang="en-US" sz="2700">
                <a:cs typeface="+mj-cs"/>
              </a:rPr>
              <a:t>What Attacks Does S-BGP Not Prevent?</a:t>
            </a:r>
          </a:p>
        </p:txBody>
      </p:sp>
      <p:sp>
        <p:nvSpPr>
          <p:cNvPr id="72707" name="Rectangle 3"/>
          <p:cNvSpPr>
            <a:spLocks noGrp="1" noChangeArrowheads="1"/>
          </p:cNvSpPr>
          <p:nvPr>
            <p:ph idx="1"/>
          </p:nvPr>
        </p:nvSpPr>
        <p:spPr/>
        <p:txBody>
          <a:bodyPr/>
          <a:lstStyle/>
          <a:p>
            <a:pPr eaLnBrk="1" hangingPunct="1">
              <a:defRPr/>
            </a:pPr>
            <a:r>
              <a:rPr lang="en-US" b="1">
                <a:solidFill>
                  <a:srgbClr val="FF3300"/>
                </a:solidFill>
                <a:cs typeface="+mn-cs"/>
              </a:rPr>
              <a:t>Message suppression:</a:t>
            </a:r>
            <a:r>
              <a:rPr lang="en-US" b="1">
                <a:cs typeface="+mn-cs"/>
              </a:rPr>
              <a:t> </a:t>
            </a:r>
            <a:r>
              <a:rPr lang="en-US">
                <a:cs typeface="+mn-cs"/>
              </a:rPr>
              <a:t>Failure to advertise route withdrawal</a:t>
            </a:r>
          </a:p>
          <a:p>
            <a:pPr eaLnBrk="1" hangingPunct="1">
              <a:defRPr/>
            </a:pPr>
            <a:endParaRPr lang="en-US">
              <a:cs typeface="+mn-cs"/>
            </a:endParaRPr>
          </a:p>
          <a:p>
            <a:pPr eaLnBrk="1" hangingPunct="1">
              <a:defRPr/>
            </a:pPr>
            <a:r>
              <a:rPr lang="en-US" b="1">
                <a:solidFill>
                  <a:srgbClr val="FF3300"/>
                </a:solidFill>
                <a:cs typeface="+mn-cs"/>
              </a:rPr>
              <a:t>Replay attacks:</a:t>
            </a:r>
            <a:r>
              <a:rPr lang="en-US" b="1">
                <a:cs typeface="+mn-cs"/>
              </a:rPr>
              <a:t> </a:t>
            </a:r>
            <a:r>
              <a:rPr lang="en-US">
                <a:cs typeface="+mn-cs"/>
              </a:rPr>
              <a:t>Premature re-advertisement of withdrawn routes</a:t>
            </a:r>
          </a:p>
          <a:p>
            <a:pPr eaLnBrk="1" hangingPunct="1">
              <a:defRPr/>
            </a:pPr>
            <a:endParaRPr lang="en-US">
              <a:cs typeface="+mn-cs"/>
            </a:endParaRPr>
          </a:p>
          <a:p>
            <a:pPr eaLnBrk="1" hangingPunct="1">
              <a:defRPr/>
            </a:pPr>
            <a:r>
              <a:rPr lang="en-US" b="1">
                <a:solidFill>
                  <a:srgbClr val="FF3300"/>
                </a:solidFill>
                <a:cs typeface="+mn-cs"/>
              </a:rPr>
              <a:t>Data plane security:</a:t>
            </a:r>
            <a:r>
              <a:rPr lang="en-US" b="1">
                <a:cs typeface="+mn-cs"/>
              </a:rPr>
              <a:t> </a:t>
            </a:r>
            <a:r>
              <a:rPr lang="en-US">
                <a:cs typeface="+mn-cs"/>
              </a:rPr>
              <a:t>Erroneous traffic forwarding, bogus traffic generation, etc.  (not really a BGP issue)</a:t>
            </a:r>
          </a:p>
        </p:txBody>
      </p:sp>
      <p:sp>
        <p:nvSpPr>
          <p:cNvPr id="6" name="Slide Number Placeholder 5"/>
          <p:cNvSpPr>
            <a:spLocks noGrp="1"/>
          </p:cNvSpPr>
          <p:nvPr>
            <p:ph type="sldNum" sz="quarter" idx="12"/>
          </p:nvPr>
        </p:nvSpPr>
        <p:spPr/>
        <p:txBody>
          <a:bodyPr/>
          <a:lstStyle/>
          <a:p>
            <a:pPr>
              <a:defRPr/>
            </a:pPr>
            <a:fld id="{FF6784DB-A5DA-8345-9E8D-B72FC4641C6A}" type="slidenum">
              <a:rPr lang="en-US"/>
              <a:pPr>
                <a:defRPr/>
              </a:pPr>
              <a:t>44</a:t>
            </a:fld>
            <a:endParaRPr lang="en-US"/>
          </a:p>
        </p:txBody>
      </p:sp>
    </p:spTree>
    <p:extLst>
      <p:ext uri="{BB962C8B-B14F-4D97-AF65-F5344CB8AC3E}">
        <p14:creationId xmlns:p14="http://schemas.microsoft.com/office/powerpoint/2010/main" val="635279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270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2707">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2707">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3B141CF3-556E-7E48-95FE-DE5B03AF9F54}" type="slidenum">
              <a:rPr lang="en-US"/>
              <a:pPr>
                <a:defRPr/>
              </a:pPr>
              <a:t>45</a:t>
            </a:fld>
            <a:endParaRPr lang="en-US"/>
          </a:p>
        </p:txBody>
      </p:sp>
      <p:sp>
        <p:nvSpPr>
          <p:cNvPr id="24578" name="Rectangle 2"/>
          <p:cNvSpPr>
            <a:spLocks noGrp="1" noChangeArrowheads="1"/>
          </p:cNvSpPr>
          <p:nvPr>
            <p:ph type="title"/>
          </p:nvPr>
        </p:nvSpPr>
        <p:spPr/>
        <p:txBody>
          <a:bodyPr/>
          <a:lstStyle/>
          <a:p>
            <a:pPr defTabSz="610791" eaLnBrk="1" hangingPunct="1">
              <a:defRPr/>
            </a:pPr>
            <a:r>
              <a:rPr lang="en-US">
                <a:cs typeface="+mj-cs"/>
              </a:rPr>
              <a:t>Secure Origin BGP (soBGP)</a:t>
            </a:r>
          </a:p>
        </p:txBody>
      </p:sp>
      <p:sp>
        <p:nvSpPr>
          <p:cNvPr id="24579" name="Rectangle 3"/>
          <p:cNvSpPr>
            <a:spLocks noGrp="1" noChangeArrowheads="1"/>
          </p:cNvSpPr>
          <p:nvPr>
            <p:ph type="body" idx="1"/>
          </p:nvPr>
        </p:nvSpPr>
        <p:spPr>
          <a:xfrm>
            <a:off x="1314450" y="2286000"/>
            <a:ext cx="6515100" cy="2457450"/>
          </a:xfrm>
        </p:spPr>
        <p:txBody>
          <a:bodyPr/>
          <a:lstStyle/>
          <a:p>
            <a:pPr marL="216694" indent="-216694" defTabSz="610791" eaLnBrk="1" hangingPunct="1">
              <a:defRPr/>
            </a:pPr>
            <a:r>
              <a:rPr lang="en-US">
                <a:cs typeface="+mn-cs"/>
              </a:rPr>
              <a:t>AS is </a:t>
            </a:r>
            <a:r>
              <a:rPr lang="en-US" b="1">
                <a:solidFill>
                  <a:srgbClr val="FF3300"/>
                </a:solidFill>
                <a:cs typeface="+mn-cs"/>
              </a:rPr>
              <a:t>authorized</a:t>
            </a:r>
            <a:r>
              <a:rPr lang="en-US">
                <a:cs typeface="+mn-cs"/>
              </a:rPr>
              <a:t> to originate a prefix</a:t>
            </a:r>
          </a:p>
          <a:p>
            <a:pPr marL="216694" indent="-216694" defTabSz="610791" eaLnBrk="1" hangingPunct="1">
              <a:defRPr/>
            </a:pPr>
            <a:endParaRPr lang="en-US">
              <a:cs typeface="+mn-cs"/>
            </a:endParaRPr>
          </a:p>
          <a:p>
            <a:pPr marL="216694" indent="-216694" defTabSz="610791" eaLnBrk="1" hangingPunct="1">
              <a:defRPr/>
            </a:pPr>
            <a:r>
              <a:rPr lang="en-US" b="1">
                <a:solidFill>
                  <a:srgbClr val="FF3300"/>
                </a:solidFill>
                <a:cs typeface="+mn-cs"/>
              </a:rPr>
              <a:t>Advertised prefix is reachable</a:t>
            </a:r>
            <a:r>
              <a:rPr lang="en-US">
                <a:cs typeface="+mn-cs"/>
              </a:rPr>
              <a:t> within the origin AS</a:t>
            </a:r>
          </a:p>
          <a:p>
            <a:pPr marL="216694" indent="-216694" defTabSz="610791" eaLnBrk="1" hangingPunct="1">
              <a:defRPr/>
            </a:pPr>
            <a:endParaRPr lang="en-US">
              <a:cs typeface="+mn-cs"/>
            </a:endParaRPr>
          </a:p>
          <a:p>
            <a:pPr marL="216694" indent="-216694" defTabSz="610791" eaLnBrk="1" hangingPunct="1">
              <a:defRPr/>
            </a:pPr>
            <a:r>
              <a:rPr lang="en-US">
                <a:cs typeface="+mn-cs"/>
              </a:rPr>
              <a:t>Peer that is advertising a prefix has at least </a:t>
            </a:r>
            <a:r>
              <a:rPr lang="en-US" b="1">
                <a:solidFill>
                  <a:srgbClr val="FF3300"/>
                </a:solidFill>
                <a:cs typeface="+mn-cs"/>
              </a:rPr>
              <a:t>one valid path to the destination</a:t>
            </a:r>
          </a:p>
        </p:txBody>
      </p:sp>
      <p:sp>
        <p:nvSpPr>
          <p:cNvPr id="24580" name="Text Box 4"/>
          <p:cNvSpPr txBox="1">
            <a:spLocks noChangeArrowheads="1"/>
          </p:cNvSpPr>
          <p:nvPr/>
        </p:nvSpPr>
        <p:spPr bwMode="auto">
          <a:xfrm>
            <a:off x="1314450" y="1600200"/>
            <a:ext cx="2743200" cy="46166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2400" b="1">
                <a:solidFill>
                  <a:srgbClr val="FF3300"/>
                </a:solidFill>
              </a:rPr>
              <a:t>Three Goals</a:t>
            </a:r>
          </a:p>
        </p:txBody>
      </p:sp>
    </p:spTree>
    <p:extLst>
      <p:ext uri="{BB962C8B-B14F-4D97-AF65-F5344CB8AC3E}">
        <p14:creationId xmlns:p14="http://schemas.microsoft.com/office/powerpoint/2010/main" val="272676285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2A13DAD-2C76-FA49-944F-FB464D5EEBC9}" type="slidenum">
              <a:rPr lang="en-US"/>
              <a:pPr>
                <a:defRPr/>
              </a:pPr>
              <a:t>46</a:t>
            </a:fld>
            <a:endParaRPr lang="en-US"/>
          </a:p>
        </p:txBody>
      </p:sp>
      <p:sp>
        <p:nvSpPr>
          <p:cNvPr id="23554" name="Rectangle 2"/>
          <p:cNvSpPr>
            <a:spLocks noGrp="1" noChangeArrowheads="1"/>
          </p:cNvSpPr>
          <p:nvPr>
            <p:ph type="title"/>
          </p:nvPr>
        </p:nvSpPr>
        <p:spPr/>
        <p:txBody>
          <a:bodyPr/>
          <a:lstStyle/>
          <a:p>
            <a:pPr defTabSz="610791" eaLnBrk="1" hangingPunct="1">
              <a:defRPr/>
            </a:pPr>
            <a:r>
              <a:rPr lang="en-US">
                <a:cs typeface="+mj-cs"/>
              </a:rPr>
              <a:t>Limitations of soBGP</a:t>
            </a:r>
          </a:p>
        </p:txBody>
      </p:sp>
      <p:sp>
        <p:nvSpPr>
          <p:cNvPr id="23555" name="Rectangle 3"/>
          <p:cNvSpPr>
            <a:spLocks noGrp="1" noChangeArrowheads="1"/>
          </p:cNvSpPr>
          <p:nvPr>
            <p:ph type="body" idx="1"/>
          </p:nvPr>
        </p:nvSpPr>
        <p:spPr>
          <a:xfrm>
            <a:off x="1485900" y="1200150"/>
            <a:ext cx="6172200" cy="1485900"/>
          </a:xfrm>
        </p:spPr>
        <p:txBody>
          <a:bodyPr/>
          <a:lstStyle/>
          <a:p>
            <a:pPr marL="216694" indent="-216694" defTabSz="610791" eaLnBrk="1" hangingPunct="1">
              <a:lnSpc>
                <a:spcPct val="85000"/>
              </a:lnSpc>
              <a:defRPr/>
            </a:pPr>
            <a:r>
              <a:rPr lang="en-US">
                <a:cs typeface="+mn-cs"/>
              </a:rPr>
              <a:t>BGP transport Connection</a:t>
            </a:r>
          </a:p>
          <a:p>
            <a:pPr marL="644129" lvl="1" indent="-173831" defTabSz="610791" eaLnBrk="1" hangingPunct="1">
              <a:lnSpc>
                <a:spcPct val="85000"/>
              </a:lnSpc>
              <a:defRPr/>
            </a:pPr>
            <a:r>
              <a:rPr lang="en-US"/>
              <a:t>Handled by MD5 authentication</a:t>
            </a:r>
          </a:p>
          <a:p>
            <a:pPr marL="216694" indent="-216694" defTabSz="610791" eaLnBrk="1" hangingPunct="1">
              <a:lnSpc>
                <a:spcPct val="85000"/>
              </a:lnSpc>
              <a:defRPr/>
            </a:pPr>
            <a:endParaRPr lang="en-US">
              <a:cs typeface="+mn-cs"/>
            </a:endParaRPr>
          </a:p>
          <a:p>
            <a:pPr marL="216694" indent="-216694" defTabSz="610791" eaLnBrk="1" hangingPunct="1">
              <a:lnSpc>
                <a:spcPct val="85000"/>
              </a:lnSpc>
              <a:defRPr/>
            </a:pPr>
            <a:r>
              <a:rPr lang="en-US">
                <a:cs typeface="+mn-cs"/>
              </a:rPr>
              <a:t>Route attributes</a:t>
            </a:r>
          </a:p>
          <a:p>
            <a:pPr marL="216694" indent="-216694" defTabSz="610791" eaLnBrk="1" hangingPunct="1">
              <a:lnSpc>
                <a:spcPct val="85000"/>
              </a:lnSpc>
              <a:defRPr/>
            </a:pPr>
            <a:endParaRPr lang="en-US">
              <a:cs typeface="+mn-cs"/>
            </a:endParaRPr>
          </a:p>
          <a:p>
            <a:pPr marL="216694" indent="-216694" defTabSz="610791" eaLnBrk="1" hangingPunct="1">
              <a:lnSpc>
                <a:spcPct val="85000"/>
              </a:lnSpc>
              <a:defRPr/>
            </a:pPr>
            <a:r>
              <a:rPr lang="en-US">
                <a:cs typeface="+mn-cs"/>
              </a:rPr>
              <a:t>The validity of the AS path</a:t>
            </a:r>
          </a:p>
          <a:p>
            <a:pPr marL="644129" lvl="1" indent="-173831" defTabSz="610791" eaLnBrk="1" hangingPunct="1">
              <a:lnSpc>
                <a:spcPct val="85000"/>
              </a:lnSpc>
              <a:defRPr/>
            </a:pPr>
            <a:r>
              <a:rPr lang="en-US"/>
              <a:t>Relies on consistency checks</a:t>
            </a:r>
          </a:p>
        </p:txBody>
      </p:sp>
    </p:spTree>
    <p:extLst>
      <p:ext uri="{BB962C8B-B14F-4D97-AF65-F5344CB8AC3E}">
        <p14:creationId xmlns:p14="http://schemas.microsoft.com/office/powerpoint/2010/main" val="298089998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D02FFEA-F6F6-C843-9F05-F725C5A23854}" type="slidenum">
              <a:rPr lang="en-US"/>
              <a:pPr>
                <a:defRPr/>
              </a:pPr>
              <a:t>47</a:t>
            </a:fld>
            <a:endParaRPr lang="en-US"/>
          </a:p>
        </p:txBody>
      </p:sp>
      <p:sp>
        <p:nvSpPr>
          <p:cNvPr id="25602" name="Rectangle 2"/>
          <p:cNvSpPr>
            <a:spLocks noGrp="1" noChangeArrowheads="1"/>
          </p:cNvSpPr>
          <p:nvPr>
            <p:ph type="title"/>
          </p:nvPr>
        </p:nvSpPr>
        <p:spPr/>
        <p:txBody>
          <a:bodyPr/>
          <a:lstStyle/>
          <a:p>
            <a:pPr eaLnBrk="1" hangingPunct="1">
              <a:defRPr/>
            </a:pPr>
            <a:r>
              <a:rPr lang="en-US">
                <a:cs typeface="+mj-cs"/>
              </a:rPr>
              <a:t>soBGP Design Constraints</a:t>
            </a:r>
          </a:p>
        </p:txBody>
      </p:sp>
      <p:sp>
        <p:nvSpPr>
          <p:cNvPr id="25603" name="Rectangle 3"/>
          <p:cNvSpPr>
            <a:spLocks noGrp="1" noChangeArrowheads="1"/>
          </p:cNvSpPr>
          <p:nvPr>
            <p:ph type="body" idx="1"/>
          </p:nvPr>
        </p:nvSpPr>
        <p:spPr/>
        <p:txBody>
          <a:bodyPr/>
          <a:lstStyle/>
          <a:p>
            <a:pPr eaLnBrk="1" hangingPunct="1">
              <a:lnSpc>
                <a:spcPct val="85000"/>
              </a:lnSpc>
              <a:defRPr/>
            </a:pPr>
            <a:r>
              <a:rPr lang="en-US" sz="1800">
                <a:cs typeface="+mn-cs"/>
              </a:rPr>
              <a:t>No central authority </a:t>
            </a:r>
          </a:p>
          <a:p>
            <a:pPr eaLnBrk="1" hangingPunct="1">
              <a:lnSpc>
                <a:spcPct val="85000"/>
              </a:lnSpc>
              <a:defRPr/>
            </a:pPr>
            <a:endParaRPr lang="en-US" sz="1800">
              <a:cs typeface="+mn-cs"/>
            </a:endParaRPr>
          </a:p>
          <a:p>
            <a:pPr eaLnBrk="1" hangingPunct="1">
              <a:lnSpc>
                <a:spcPct val="85000"/>
              </a:lnSpc>
              <a:defRPr/>
            </a:pPr>
            <a:r>
              <a:rPr lang="en-US" sz="1800">
                <a:cs typeface="+mn-cs"/>
              </a:rPr>
              <a:t>Incremental deployability</a:t>
            </a:r>
          </a:p>
          <a:p>
            <a:pPr eaLnBrk="1" hangingPunct="1">
              <a:lnSpc>
                <a:spcPct val="85000"/>
              </a:lnSpc>
              <a:defRPr/>
            </a:pPr>
            <a:endParaRPr lang="en-US" sz="1800">
              <a:cs typeface="+mn-cs"/>
            </a:endParaRPr>
          </a:p>
          <a:p>
            <a:pPr eaLnBrk="1" hangingPunct="1">
              <a:lnSpc>
                <a:spcPct val="85000"/>
              </a:lnSpc>
              <a:defRPr/>
            </a:pPr>
            <a:r>
              <a:rPr lang="en-US" sz="1800">
                <a:cs typeface="+mn-cs"/>
              </a:rPr>
              <a:t>Deployment flexibility (on/off box cryptography, etc.)</a:t>
            </a:r>
          </a:p>
          <a:p>
            <a:pPr eaLnBrk="1" hangingPunct="1">
              <a:lnSpc>
                <a:spcPct val="85000"/>
              </a:lnSpc>
              <a:defRPr/>
            </a:pPr>
            <a:endParaRPr lang="en-US" sz="1800">
              <a:cs typeface="+mn-cs"/>
            </a:endParaRPr>
          </a:p>
          <a:p>
            <a:pPr eaLnBrk="1" hangingPunct="1">
              <a:lnSpc>
                <a:spcPct val="85000"/>
              </a:lnSpc>
              <a:defRPr/>
            </a:pPr>
            <a:r>
              <a:rPr lang="en-US" sz="1800">
                <a:cs typeface="+mn-cs"/>
              </a:rPr>
              <a:t>Flexible signaling mechanism</a:t>
            </a:r>
          </a:p>
          <a:p>
            <a:pPr eaLnBrk="1" hangingPunct="1">
              <a:lnSpc>
                <a:spcPct val="85000"/>
              </a:lnSpc>
              <a:defRPr/>
            </a:pPr>
            <a:endParaRPr lang="en-US" sz="1800">
              <a:cs typeface="+mn-cs"/>
            </a:endParaRPr>
          </a:p>
          <a:p>
            <a:pPr eaLnBrk="1" hangingPunct="1">
              <a:lnSpc>
                <a:spcPct val="80000"/>
              </a:lnSpc>
              <a:defRPr/>
            </a:pPr>
            <a:r>
              <a:rPr lang="en-US" sz="1800">
                <a:cs typeface="+mn-cs"/>
              </a:rPr>
              <a:t>Should not rely on routing to secure routing (No external database connection on system initialization).</a:t>
            </a:r>
          </a:p>
          <a:p>
            <a:pPr eaLnBrk="1" hangingPunct="1">
              <a:lnSpc>
                <a:spcPct val="80000"/>
              </a:lnSpc>
              <a:defRPr/>
            </a:pPr>
            <a:endParaRPr lang="en-US" sz="1800">
              <a:cs typeface="+mn-cs"/>
            </a:endParaRPr>
          </a:p>
          <a:p>
            <a:pPr eaLnBrk="1" hangingPunct="1">
              <a:lnSpc>
                <a:spcPct val="80000"/>
              </a:lnSpc>
              <a:defRPr/>
            </a:pPr>
            <a:r>
              <a:rPr lang="en-US" sz="1800">
                <a:cs typeface="+mn-cs"/>
              </a:rPr>
              <a:t>Minimize impact to current BGPv4 implementations</a:t>
            </a:r>
          </a:p>
          <a:p>
            <a:pPr eaLnBrk="1" hangingPunct="1">
              <a:lnSpc>
                <a:spcPct val="85000"/>
              </a:lnSpc>
              <a:defRPr/>
            </a:pPr>
            <a:endParaRPr lang="en-US" sz="1800" b="1">
              <a:cs typeface="+mn-cs"/>
            </a:endParaRPr>
          </a:p>
          <a:p>
            <a:pPr eaLnBrk="1" hangingPunct="1">
              <a:lnSpc>
                <a:spcPct val="80000"/>
              </a:lnSpc>
              <a:defRPr/>
            </a:pPr>
            <a:endParaRPr lang="en-US" sz="1800">
              <a:cs typeface="+mn-cs"/>
            </a:endParaRPr>
          </a:p>
        </p:txBody>
      </p:sp>
    </p:spTree>
    <p:extLst>
      <p:ext uri="{BB962C8B-B14F-4D97-AF65-F5344CB8AC3E}">
        <p14:creationId xmlns:p14="http://schemas.microsoft.com/office/powerpoint/2010/main" val="313929078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3" name="Slide Number Placeholder 6"/>
          <p:cNvSpPr>
            <a:spLocks noGrp="1"/>
          </p:cNvSpPr>
          <p:nvPr>
            <p:ph type="sldNum" sz="quarter" idx="12"/>
          </p:nvPr>
        </p:nvSpPr>
        <p:spPr/>
        <p:txBody>
          <a:bodyPr/>
          <a:lstStyle/>
          <a:p>
            <a:pPr>
              <a:defRPr/>
            </a:pPr>
            <a:fld id="{C47316FC-D17B-3E46-A078-DEF0275AE9DF}" type="slidenum">
              <a:rPr lang="en-US"/>
              <a:pPr>
                <a:defRPr/>
              </a:pPr>
              <a:t>48</a:t>
            </a:fld>
            <a:endParaRPr lang="en-US"/>
          </a:p>
        </p:txBody>
      </p:sp>
      <p:sp>
        <p:nvSpPr>
          <p:cNvPr id="26626" name="Rectangle 2"/>
          <p:cNvSpPr>
            <a:spLocks noGrp="1" noChangeArrowheads="1"/>
          </p:cNvSpPr>
          <p:nvPr>
            <p:ph type="title"/>
          </p:nvPr>
        </p:nvSpPr>
        <p:spPr/>
        <p:txBody>
          <a:bodyPr/>
          <a:lstStyle/>
          <a:p>
            <a:pPr defTabSz="610791" eaLnBrk="1" hangingPunct="1">
              <a:defRPr/>
            </a:pPr>
            <a:r>
              <a:rPr lang="en-US">
                <a:cs typeface="+mj-cs"/>
              </a:rPr>
              <a:t>Step 1: AS Identity (EntityCert)</a:t>
            </a:r>
          </a:p>
        </p:txBody>
      </p:sp>
      <p:sp>
        <p:nvSpPr>
          <p:cNvPr id="26627" name="Rectangle 3"/>
          <p:cNvSpPr>
            <a:spLocks noGrp="1" noChangeArrowheads="1"/>
          </p:cNvSpPr>
          <p:nvPr>
            <p:ph type="body" sz="half" idx="1"/>
          </p:nvPr>
        </p:nvSpPr>
        <p:spPr>
          <a:xfrm>
            <a:off x="1485900" y="4171950"/>
            <a:ext cx="6229350" cy="514350"/>
          </a:xfrm>
        </p:spPr>
        <p:txBody>
          <a:bodyPr/>
          <a:lstStyle/>
          <a:p>
            <a:pPr marL="216694" indent="-216694" defTabSz="610791" eaLnBrk="1" hangingPunct="1">
              <a:lnSpc>
                <a:spcPct val="85000"/>
              </a:lnSpc>
              <a:defRPr/>
            </a:pPr>
            <a:r>
              <a:rPr lang="en-US" sz="1500">
                <a:cs typeface="+mn-cs"/>
              </a:rPr>
              <a:t>Each AS creates a public/private key pair (signed by third party)</a:t>
            </a:r>
          </a:p>
          <a:p>
            <a:pPr marL="216694" indent="-216694" defTabSz="610791" eaLnBrk="1" hangingPunct="1">
              <a:lnSpc>
                <a:spcPct val="85000"/>
              </a:lnSpc>
              <a:defRPr/>
            </a:pPr>
            <a:r>
              <a:rPr lang="en-US" sz="1500">
                <a:cs typeface="+mn-cs"/>
              </a:rPr>
              <a:t>The key and AS can be validated using the signer</a:t>
            </a:r>
            <a:r>
              <a:rPr lang="ja-JP" altLang="en-US" sz="1500">
                <a:latin typeface="Arial"/>
                <a:cs typeface="+mn-cs"/>
              </a:rPr>
              <a:t>’</a:t>
            </a:r>
            <a:r>
              <a:rPr lang="en-US" sz="1500">
                <a:cs typeface="+mn-cs"/>
              </a:rPr>
              <a:t>s public key</a:t>
            </a:r>
          </a:p>
        </p:txBody>
      </p:sp>
      <p:sp>
        <p:nvSpPr>
          <p:cNvPr id="26629" name="Rectangle 5"/>
          <p:cNvSpPr>
            <a:spLocks noChangeArrowheads="1"/>
          </p:cNvSpPr>
          <p:nvPr/>
        </p:nvSpPr>
        <p:spPr bwMode="auto">
          <a:xfrm>
            <a:off x="2914650" y="1257300"/>
            <a:ext cx="800100" cy="571500"/>
          </a:xfrm>
          <a:prstGeom prst="rect">
            <a:avLst/>
          </a:prstGeom>
          <a:solidFill>
            <a:srgbClr val="F6F2A8"/>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30" name="Rectangle 6"/>
          <p:cNvSpPr>
            <a:spLocks noChangeArrowheads="1"/>
          </p:cNvSpPr>
          <p:nvPr/>
        </p:nvSpPr>
        <p:spPr bwMode="auto">
          <a:xfrm>
            <a:off x="2944416" y="1547813"/>
            <a:ext cx="5143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31" name="Rectangle 7"/>
          <p:cNvSpPr>
            <a:spLocks noChangeArrowheads="1"/>
          </p:cNvSpPr>
          <p:nvPr/>
        </p:nvSpPr>
        <p:spPr bwMode="auto">
          <a:xfrm>
            <a:off x="2944416" y="1319213"/>
            <a:ext cx="5143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32" name="Text Box 8"/>
          <p:cNvSpPr txBox="1">
            <a:spLocks noChangeArrowheads="1"/>
          </p:cNvSpPr>
          <p:nvPr/>
        </p:nvSpPr>
        <p:spPr bwMode="auto">
          <a:xfrm>
            <a:off x="2975373" y="1526381"/>
            <a:ext cx="456856"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PuK</a:t>
            </a:r>
          </a:p>
        </p:txBody>
      </p:sp>
      <p:sp>
        <p:nvSpPr>
          <p:cNvPr id="26633" name="Text Box 9"/>
          <p:cNvSpPr txBox="1">
            <a:spLocks noChangeArrowheads="1"/>
          </p:cNvSpPr>
          <p:nvPr/>
        </p:nvSpPr>
        <p:spPr bwMode="auto">
          <a:xfrm rot="-5400000">
            <a:off x="3393231" y="1428193"/>
            <a:ext cx="379912"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Sig</a:t>
            </a:r>
          </a:p>
        </p:txBody>
      </p:sp>
      <p:sp>
        <p:nvSpPr>
          <p:cNvPr id="26634" name="Text Box 10"/>
          <p:cNvSpPr txBox="1">
            <a:spLocks noChangeArrowheads="1"/>
          </p:cNvSpPr>
          <p:nvPr/>
        </p:nvSpPr>
        <p:spPr bwMode="auto">
          <a:xfrm>
            <a:off x="3027760" y="1303735"/>
            <a:ext cx="351058"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a:t>
            </a:r>
          </a:p>
        </p:txBody>
      </p:sp>
      <p:sp>
        <p:nvSpPr>
          <p:cNvPr id="26636" name="Rectangle 12"/>
          <p:cNvSpPr>
            <a:spLocks noChangeArrowheads="1"/>
          </p:cNvSpPr>
          <p:nvPr/>
        </p:nvSpPr>
        <p:spPr bwMode="auto">
          <a:xfrm>
            <a:off x="2171700" y="2114550"/>
            <a:ext cx="800100" cy="571500"/>
          </a:xfrm>
          <a:prstGeom prst="rect">
            <a:avLst/>
          </a:prstGeom>
          <a:solidFill>
            <a:srgbClr val="F6F2A8"/>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37" name="Rectangle 13"/>
          <p:cNvSpPr>
            <a:spLocks noChangeArrowheads="1"/>
          </p:cNvSpPr>
          <p:nvPr/>
        </p:nvSpPr>
        <p:spPr bwMode="auto">
          <a:xfrm>
            <a:off x="2201466" y="2405063"/>
            <a:ext cx="5143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38" name="Rectangle 14"/>
          <p:cNvSpPr>
            <a:spLocks noChangeArrowheads="1"/>
          </p:cNvSpPr>
          <p:nvPr/>
        </p:nvSpPr>
        <p:spPr bwMode="auto">
          <a:xfrm>
            <a:off x="2201466" y="2176463"/>
            <a:ext cx="5143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39" name="Text Box 15"/>
          <p:cNvSpPr txBox="1">
            <a:spLocks noChangeArrowheads="1"/>
          </p:cNvSpPr>
          <p:nvPr/>
        </p:nvSpPr>
        <p:spPr bwMode="auto">
          <a:xfrm>
            <a:off x="2232423" y="2383631"/>
            <a:ext cx="456856"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PuK</a:t>
            </a:r>
          </a:p>
        </p:txBody>
      </p:sp>
      <p:sp>
        <p:nvSpPr>
          <p:cNvPr id="26640" name="Text Box 16"/>
          <p:cNvSpPr txBox="1">
            <a:spLocks noChangeArrowheads="1"/>
          </p:cNvSpPr>
          <p:nvPr/>
        </p:nvSpPr>
        <p:spPr bwMode="auto">
          <a:xfrm rot="-5400000">
            <a:off x="2650281" y="2285443"/>
            <a:ext cx="379912"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Sig</a:t>
            </a:r>
          </a:p>
        </p:txBody>
      </p:sp>
      <p:sp>
        <p:nvSpPr>
          <p:cNvPr id="26641" name="Text Box 17"/>
          <p:cNvSpPr txBox="1">
            <a:spLocks noChangeArrowheads="1"/>
          </p:cNvSpPr>
          <p:nvPr/>
        </p:nvSpPr>
        <p:spPr bwMode="auto">
          <a:xfrm>
            <a:off x="2284810" y="2160985"/>
            <a:ext cx="351058"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a:t>
            </a:r>
          </a:p>
        </p:txBody>
      </p:sp>
      <p:sp>
        <p:nvSpPr>
          <p:cNvPr id="26643" name="Rectangle 19"/>
          <p:cNvSpPr>
            <a:spLocks noChangeArrowheads="1"/>
          </p:cNvSpPr>
          <p:nvPr/>
        </p:nvSpPr>
        <p:spPr bwMode="auto">
          <a:xfrm>
            <a:off x="3543300" y="2114550"/>
            <a:ext cx="800100" cy="571500"/>
          </a:xfrm>
          <a:prstGeom prst="rect">
            <a:avLst/>
          </a:prstGeom>
          <a:solidFill>
            <a:srgbClr val="F6F2A8"/>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44" name="Rectangle 20"/>
          <p:cNvSpPr>
            <a:spLocks noChangeArrowheads="1"/>
          </p:cNvSpPr>
          <p:nvPr/>
        </p:nvSpPr>
        <p:spPr bwMode="auto">
          <a:xfrm>
            <a:off x="3573066" y="2405063"/>
            <a:ext cx="5143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45" name="Rectangle 21"/>
          <p:cNvSpPr>
            <a:spLocks noChangeArrowheads="1"/>
          </p:cNvSpPr>
          <p:nvPr/>
        </p:nvSpPr>
        <p:spPr bwMode="auto">
          <a:xfrm>
            <a:off x="3573066" y="2176463"/>
            <a:ext cx="5143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46" name="Text Box 22"/>
          <p:cNvSpPr txBox="1">
            <a:spLocks noChangeArrowheads="1"/>
          </p:cNvSpPr>
          <p:nvPr/>
        </p:nvSpPr>
        <p:spPr bwMode="auto">
          <a:xfrm>
            <a:off x="3604023" y="2383631"/>
            <a:ext cx="456856"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PuK</a:t>
            </a:r>
          </a:p>
        </p:txBody>
      </p:sp>
      <p:sp>
        <p:nvSpPr>
          <p:cNvPr id="26647" name="Text Box 23"/>
          <p:cNvSpPr txBox="1">
            <a:spLocks noChangeArrowheads="1"/>
          </p:cNvSpPr>
          <p:nvPr/>
        </p:nvSpPr>
        <p:spPr bwMode="auto">
          <a:xfrm rot="-5400000">
            <a:off x="4021881" y="2285443"/>
            <a:ext cx="379912"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Sig</a:t>
            </a:r>
          </a:p>
        </p:txBody>
      </p:sp>
      <p:sp>
        <p:nvSpPr>
          <p:cNvPr id="26648" name="Text Box 24"/>
          <p:cNvSpPr txBox="1">
            <a:spLocks noChangeArrowheads="1"/>
          </p:cNvSpPr>
          <p:nvPr/>
        </p:nvSpPr>
        <p:spPr bwMode="auto">
          <a:xfrm>
            <a:off x="3656410" y="2160985"/>
            <a:ext cx="351058"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a:t>
            </a:r>
          </a:p>
        </p:txBody>
      </p:sp>
      <p:sp>
        <p:nvSpPr>
          <p:cNvPr id="26650" name="Rectangle 26"/>
          <p:cNvSpPr>
            <a:spLocks noChangeArrowheads="1"/>
          </p:cNvSpPr>
          <p:nvPr/>
        </p:nvSpPr>
        <p:spPr bwMode="auto">
          <a:xfrm>
            <a:off x="2171700" y="3086100"/>
            <a:ext cx="800100" cy="571500"/>
          </a:xfrm>
          <a:prstGeom prst="rect">
            <a:avLst/>
          </a:prstGeom>
          <a:solidFill>
            <a:srgbClr val="F6F2A8"/>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51" name="Rectangle 27"/>
          <p:cNvSpPr>
            <a:spLocks noChangeArrowheads="1"/>
          </p:cNvSpPr>
          <p:nvPr/>
        </p:nvSpPr>
        <p:spPr bwMode="auto">
          <a:xfrm>
            <a:off x="2201466" y="3376613"/>
            <a:ext cx="5143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52" name="Rectangle 28"/>
          <p:cNvSpPr>
            <a:spLocks noChangeArrowheads="1"/>
          </p:cNvSpPr>
          <p:nvPr/>
        </p:nvSpPr>
        <p:spPr bwMode="auto">
          <a:xfrm>
            <a:off x="2201466" y="3148013"/>
            <a:ext cx="5143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53" name="Text Box 29"/>
          <p:cNvSpPr txBox="1">
            <a:spLocks noChangeArrowheads="1"/>
          </p:cNvSpPr>
          <p:nvPr/>
        </p:nvSpPr>
        <p:spPr bwMode="auto">
          <a:xfrm>
            <a:off x="2232423" y="3355181"/>
            <a:ext cx="456856"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PuK</a:t>
            </a:r>
          </a:p>
        </p:txBody>
      </p:sp>
      <p:sp>
        <p:nvSpPr>
          <p:cNvPr id="26654" name="Text Box 30"/>
          <p:cNvSpPr txBox="1">
            <a:spLocks noChangeArrowheads="1"/>
          </p:cNvSpPr>
          <p:nvPr/>
        </p:nvSpPr>
        <p:spPr bwMode="auto">
          <a:xfrm rot="-5400000">
            <a:off x="2650281" y="3256993"/>
            <a:ext cx="379912"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Sig</a:t>
            </a:r>
          </a:p>
        </p:txBody>
      </p:sp>
      <p:sp>
        <p:nvSpPr>
          <p:cNvPr id="26655" name="Text Box 31"/>
          <p:cNvSpPr txBox="1">
            <a:spLocks noChangeArrowheads="1"/>
          </p:cNvSpPr>
          <p:nvPr/>
        </p:nvSpPr>
        <p:spPr bwMode="auto">
          <a:xfrm>
            <a:off x="2284810" y="3132535"/>
            <a:ext cx="351058"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a:t>
            </a:r>
          </a:p>
        </p:txBody>
      </p:sp>
      <p:sp>
        <p:nvSpPr>
          <p:cNvPr id="26657" name="Rectangle 33"/>
          <p:cNvSpPr>
            <a:spLocks noChangeArrowheads="1"/>
          </p:cNvSpPr>
          <p:nvPr/>
        </p:nvSpPr>
        <p:spPr bwMode="auto">
          <a:xfrm>
            <a:off x="3543300" y="3086100"/>
            <a:ext cx="800100" cy="571500"/>
          </a:xfrm>
          <a:prstGeom prst="rect">
            <a:avLst/>
          </a:prstGeom>
          <a:solidFill>
            <a:srgbClr val="F6F2A8"/>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58" name="Rectangle 34"/>
          <p:cNvSpPr>
            <a:spLocks noChangeArrowheads="1"/>
          </p:cNvSpPr>
          <p:nvPr/>
        </p:nvSpPr>
        <p:spPr bwMode="auto">
          <a:xfrm>
            <a:off x="3573066" y="3376613"/>
            <a:ext cx="5143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59" name="Rectangle 35"/>
          <p:cNvSpPr>
            <a:spLocks noChangeArrowheads="1"/>
          </p:cNvSpPr>
          <p:nvPr/>
        </p:nvSpPr>
        <p:spPr bwMode="auto">
          <a:xfrm>
            <a:off x="3573066" y="3148013"/>
            <a:ext cx="5143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26660" name="Text Box 36"/>
          <p:cNvSpPr txBox="1">
            <a:spLocks noChangeArrowheads="1"/>
          </p:cNvSpPr>
          <p:nvPr/>
        </p:nvSpPr>
        <p:spPr bwMode="auto">
          <a:xfrm>
            <a:off x="3604023" y="3355181"/>
            <a:ext cx="456856"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PuK</a:t>
            </a:r>
          </a:p>
        </p:txBody>
      </p:sp>
      <p:sp>
        <p:nvSpPr>
          <p:cNvPr id="26661" name="Text Box 37"/>
          <p:cNvSpPr txBox="1">
            <a:spLocks noChangeArrowheads="1"/>
          </p:cNvSpPr>
          <p:nvPr/>
        </p:nvSpPr>
        <p:spPr bwMode="auto">
          <a:xfrm rot="-5400000">
            <a:off x="4021881" y="3256993"/>
            <a:ext cx="379912"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Sig</a:t>
            </a:r>
          </a:p>
        </p:txBody>
      </p:sp>
      <p:sp>
        <p:nvSpPr>
          <p:cNvPr id="26662" name="Text Box 38"/>
          <p:cNvSpPr txBox="1">
            <a:spLocks noChangeArrowheads="1"/>
          </p:cNvSpPr>
          <p:nvPr/>
        </p:nvSpPr>
        <p:spPr bwMode="auto">
          <a:xfrm>
            <a:off x="3656410" y="3132535"/>
            <a:ext cx="351058"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a:t>
            </a:r>
          </a:p>
        </p:txBody>
      </p:sp>
      <p:sp>
        <p:nvSpPr>
          <p:cNvPr id="26663" name="Line 39"/>
          <p:cNvSpPr>
            <a:spLocks noChangeShapeType="1"/>
          </p:cNvSpPr>
          <p:nvPr/>
        </p:nvSpPr>
        <p:spPr bwMode="auto">
          <a:xfrm flipH="1">
            <a:off x="2800350" y="1714500"/>
            <a:ext cx="228600" cy="4572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26664" name="Line 40"/>
          <p:cNvSpPr>
            <a:spLocks noChangeShapeType="1"/>
          </p:cNvSpPr>
          <p:nvPr/>
        </p:nvSpPr>
        <p:spPr bwMode="auto">
          <a:xfrm>
            <a:off x="2686050" y="2571750"/>
            <a:ext cx="114300" cy="5715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26665" name="Line 41"/>
          <p:cNvSpPr>
            <a:spLocks noChangeShapeType="1"/>
          </p:cNvSpPr>
          <p:nvPr/>
        </p:nvSpPr>
        <p:spPr bwMode="auto">
          <a:xfrm>
            <a:off x="4057650" y="2571750"/>
            <a:ext cx="114300" cy="571500"/>
          </a:xfrm>
          <a:prstGeom prst="line">
            <a:avLst/>
          </a:prstGeom>
          <a:noFill/>
          <a:ln w="2857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26666" name="Freeform 42"/>
          <p:cNvSpPr>
            <a:spLocks/>
          </p:cNvSpPr>
          <p:nvPr/>
        </p:nvSpPr>
        <p:spPr bwMode="auto">
          <a:xfrm>
            <a:off x="3405187" y="1704975"/>
            <a:ext cx="804863" cy="494110"/>
          </a:xfrm>
          <a:custGeom>
            <a:avLst/>
            <a:gdLst>
              <a:gd name="T0" fmla="*/ 0 w 676"/>
              <a:gd name="T1" fmla="*/ 0 h 415"/>
              <a:gd name="T2" fmla="*/ 542 w 676"/>
              <a:gd name="T3" fmla="*/ 74 h 415"/>
              <a:gd name="T4" fmla="*/ 676 w 676"/>
              <a:gd name="T5" fmla="*/ 415 h 415"/>
            </a:gdLst>
            <a:ahLst/>
            <a:cxnLst>
              <a:cxn ang="0">
                <a:pos x="T0" y="T1"/>
              </a:cxn>
              <a:cxn ang="0">
                <a:pos x="T2" y="T3"/>
              </a:cxn>
              <a:cxn ang="0">
                <a:pos x="T4" y="T5"/>
              </a:cxn>
            </a:cxnLst>
            <a:rect l="0" t="0" r="r" b="b"/>
            <a:pathLst>
              <a:path w="676" h="415">
                <a:moveTo>
                  <a:pt x="0" y="0"/>
                </a:moveTo>
                <a:cubicBezTo>
                  <a:pt x="90" y="14"/>
                  <a:pt x="429" y="5"/>
                  <a:pt x="542" y="74"/>
                </a:cubicBezTo>
                <a:cubicBezTo>
                  <a:pt x="655" y="143"/>
                  <a:pt x="648" y="344"/>
                  <a:pt x="676" y="415"/>
                </a:cubicBezTo>
              </a:path>
            </a:pathLst>
          </a:custGeom>
          <a:noFill/>
          <a:ln w="28575" cap="flat" cmpd="sng">
            <a:solidFill>
              <a:schemeClr val="tx1"/>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54769" tIns="27384" rIns="54769" bIns="27384"/>
          <a:lstStyle/>
          <a:p>
            <a:pPr>
              <a:defRPr/>
            </a:pPr>
            <a:endParaRPr lang="en-US" sz="1350"/>
          </a:p>
        </p:txBody>
      </p:sp>
      <p:sp>
        <p:nvSpPr>
          <p:cNvPr id="26667" name="Line 43"/>
          <p:cNvSpPr>
            <a:spLocks noChangeShapeType="1"/>
          </p:cNvSpPr>
          <p:nvPr/>
        </p:nvSpPr>
        <p:spPr bwMode="auto">
          <a:xfrm flipH="1">
            <a:off x="4057650" y="1085850"/>
            <a:ext cx="1257300" cy="400050"/>
          </a:xfrm>
          <a:prstGeom prst="line">
            <a:avLst/>
          </a:prstGeom>
          <a:noFill/>
          <a:ln w="9525" cap="rnd">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26668" name="Line 44"/>
          <p:cNvSpPr>
            <a:spLocks noChangeShapeType="1"/>
          </p:cNvSpPr>
          <p:nvPr/>
        </p:nvSpPr>
        <p:spPr bwMode="auto">
          <a:xfrm flipH="1">
            <a:off x="4400550" y="1371600"/>
            <a:ext cx="914400" cy="914400"/>
          </a:xfrm>
          <a:prstGeom prst="line">
            <a:avLst/>
          </a:prstGeom>
          <a:noFill/>
          <a:ln w="9525" cap="rnd">
            <a:solidFill>
              <a:schemeClr val="tx1"/>
            </a:solidFill>
            <a:prstDash val="sysDot"/>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26669" name="Text Box 45"/>
          <p:cNvSpPr txBox="1">
            <a:spLocks noChangeArrowheads="1"/>
          </p:cNvSpPr>
          <p:nvPr/>
        </p:nvSpPr>
        <p:spPr bwMode="auto">
          <a:xfrm>
            <a:off x="5429250" y="971551"/>
            <a:ext cx="2171700" cy="507831"/>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Signatures by trusted</a:t>
            </a:r>
            <a:br>
              <a:rPr lang="en-US" sz="1350" b="1">
                <a:solidFill>
                  <a:srgbClr val="FF3300"/>
                </a:solidFill>
              </a:rPr>
            </a:br>
            <a:r>
              <a:rPr lang="en-US" sz="1350" b="1">
                <a:solidFill>
                  <a:srgbClr val="FF3300"/>
                </a:solidFill>
              </a:rPr>
              <a:t>third party</a:t>
            </a:r>
          </a:p>
        </p:txBody>
      </p:sp>
    </p:spTree>
    <p:extLst>
      <p:ext uri="{BB962C8B-B14F-4D97-AF65-F5344CB8AC3E}">
        <p14:creationId xmlns:p14="http://schemas.microsoft.com/office/powerpoint/2010/main" val="28617755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3" name="Slide Number Placeholder 6"/>
          <p:cNvSpPr>
            <a:spLocks noGrp="1"/>
          </p:cNvSpPr>
          <p:nvPr>
            <p:ph type="sldNum" sz="quarter" idx="12"/>
          </p:nvPr>
        </p:nvSpPr>
        <p:spPr/>
        <p:txBody>
          <a:bodyPr/>
          <a:lstStyle/>
          <a:p>
            <a:pPr>
              <a:defRPr/>
            </a:pPr>
            <a:fld id="{7BDC871F-DC0E-D145-ACFB-9A7C696F8C1D}" type="slidenum">
              <a:rPr lang="en-US"/>
              <a:pPr>
                <a:defRPr/>
              </a:pPr>
              <a:t>49</a:t>
            </a:fld>
            <a:endParaRPr lang="en-US"/>
          </a:p>
        </p:txBody>
      </p:sp>
      <p:sp>
        <p:nvSpPr>
          <p:cNvPr id="30724" name="Rectangle 4"/>
          <p:cNvSpPr>
            <a:spLocks noChangeArrowheads="1"/>
          </p:cNvSpPr>
          <p:nvPr/>
        </p:nvSpPr>
        <p:spPr bwMode="auto">
          <a:xfrm>
            <a:off x="3143250" y="2282429"/>
            <a:ext cx="1257300" cy="572690"/>
          </a:xfrm>
          <a:prstGeom prst="rect">
            <a:avLst/>
          </a:prstGeom>
          <a:solidFill>
            <a:srgbClr val="F6F2A8"/>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25" name="Text Box 5"/>
          <p:cNvSpPr txBox="1">
            <a:spLocks noChangeArrowheads="1"/>
          </p:cNvSpPr>
          <p:nvPr/>
        </p:nvSpPr>
        <p:spPr bwMode="auto">
          <a:xfrm rot="-5400000">
            <a:off x="4079031" y="2437843"/>
            <a:ext cx="379912"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Sig</a:t>
            </a:r>
          </a:p>
        </p:txBody>
      </p:sp>
      <p:sp>
        <p:nvSpPr>
          <p:cNvPr id="30728" name="Rectangle 8"/>
          <p:cNvSpPr>
            <a:spLocks noChangeArrowheads="1"/>
          </p:cNvSpPr>
          <p:nvPr/>
        </p:nvSpPr>
        <p:spPr bwMode="auto">
          <a:xfrm>
            <a:off x="1657350" y="3199210"/>
            <a:ext cx="1257300" cy="572690"/>
          </a:xfrm>
          <a:prstGeom prst="rect">
            <a:avLst/>
          </a:prstGeom>
          <a:solidFill>
            <a:srgbClr val="F6F2A8"/>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29" name="Text Box 9"/>
          <p:cNvSpPr txBox="1">
            <a:spLocks noChangeArrowheads="1"/>
          </p:cNvSpPr>
          <p:nvPr/>
        </p:nvSpPr>
        <p:spPr bwMode="auto">
          <a:xfrm rot="-5400000">
            <a:off x="2577652" y="3354625"/>
            <a:ext cx="379912"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Sig</a:t>
            </a:r>
          </a:p>
        </p:txBody>
      </p:sp>
      <p:sp>
        <p:nvSpPr>
          <p:cNvPr id="30730" name="Rectangle 10"/>
          <p:cNvSpPr>
            <a:spLocks noChangeArrowheads="1"/>
          </p:cNvSpPr>
          <p:nvPr/>
        </p:nvSpPr>
        <p:spPr bwMode="auto">
          <a:xfrm>
            <a:off x="1657350" y="1428750"/>
            <a:ext cx="1257300" cy="572691"/>
          </a:xfrm>
          <a:prstGeom prst="rect">
            <a:avLst/>
          </a:prstGeom>
          <a:solidFill>
            <a:srgbClr val="F6F2A8"/>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31" name="Rectangle 11"/>
          <p:cNvSpPr>
            <a:spLocks noGrp="1" noChangeArrowheads="1"/>
          </p:cNvSpPr>
          <p:nvPr>
            <p:ph type="title"/>
          </p:nvPr>
        </p:nvSpPr>
        <p:spPr>
          <a:xfrm>
            <a:off x="1257300" y="217885"/>
            <a:ext cx="6743700" cy="857250"/>
          </a:xfrm>
        </p:spPr>
        <p:txBody>
          <a:bodyPr/>
          <a:lstStyle/>
          <a:p>
            <a:pPr defTabSz="610791" eaLnBrk="1" hangingPunct="1">
              <a:defRPr/>
            </a:pPr>
            <a:r>
              <a:rPr lang="en-US" sz="2700">
                <a:cs typeface="+mj-cs"/>
              </a:rPr>
              <a:t>Step 2: Origin Authentication (AuthCert)</a:t>
            </a:r>
          </a:p>
        </p:txBody>
      </p:sp>
      <p:sp>
        <p:nvSpPr>
          <p:cNvPr id="30732" name="Rectangle 12"/>
          <p:cNvSpPr>
            <a:spLocks noGrp="1" noChangeArrowheads="1"/>
          </p:cNvSpPr>
          <p:nvPr>
            <p:ph type="body" sz="half" idx="1"/>
          </p:nvPr>
        </p:nvSpPr>
        <p:spPr>
          <a:xfrm>
            <a:off x="1885950" y="4114800"/>
            <a:ext cx="5314950" cy="285750"/>
          </a:xfrm>
          <a:solidFill>
            <a:schemeClr val="accent1"/>
          </a:solidFill>
        </p:spPr>
        <p:txBody>
          <a:bodyPr/>
          <a:lstStyle/>
          <a:p>
            <a:pPr marL="216694" indent="-216694" defTabSz="610791" eaLnBrk="1" hangingPunct="1">
              <a:buNone/>
              <a:defRPr/>
            </a:pPr>
            <a:r>
              <a:rPr lang="en-US" sz="1500">
                <a:solidFill>
                  <a:srgbClr val="FF3300"/>
                </a:solidFill>
                <a:cs typeface="+mn-cs"/>
              </a:rPr>
              <a:t>Signed certificate authorizes another AS to advertise a prefix</a:t>
            </a:r>
          </a:p>
        </p:txBody>
      </p:sp>
      <p:sp>
        <p:nvSpPr>
          <p:cNvPr id="30733" name="Rectangle 13"/>
          <p:cNvSpPr>
            <a:spLocks noChangeArrowheads="1"/>
          </p:cNvSpPr>
          <p:nvPr/>
        </p:nvSpPr>
        <p:spPr bwMode="auto">
          <a:xfrm>
            <a:off x="1697831" y="3257550"/>
            <a:ext cx="9715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34" name="Text Box 14"/>
          <p:cNvSpPr txBox="1">
            <a:spLocks noChangeArrowheads="1"/>
          </p:cNvSpPr>
          <p:nvPr/>
        </p:nvSpPr>
        <p:spPr bwMode="auto">
          <a:xfrm>
            <a:off x="1771650" y="3242072"/>
            <a:ext cx="831959"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AS65501</a:t>
            </a:r>
          </a:p>
        </p:txBody>
      </p:sp>
      <p:sp>
        <p:nvSpPr>
          <p:cNvPr id="30735" name="Rectangle 15"/>
          <p:cNvSpPr>
            <a:spLocks noChangeArrowheads="1"/>
          </p:cNvSpPr>
          <p:nvPr/>
        </p:nvSpPr>
        <p:spPr bwMode="auto">
          <a:xfrm>
            <a:off x="1697831" y="3486150"/>
            <a:ext cx="9715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36" name="Text Box 16"/>
          <p:cNvSpPr txBox="1">
            <a:spLocks noChangeArrowheads="1"/>
          </p:cNvSpPr>
          <p:nvPr/>
        </p:nvSpPr>
        <p:spPr bwMode="auto">
          <a:xfrm>
            <a:off x="1695491" y="3470672"/>
            <a:ext cx="976230"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algn="ctr" eaLnBrk="0" hangingPunct="0">
              <a:defRPr/>
            </a:pPr>
            <a:r>
              <a:rPr lang="en-US" sz="1350" b="1"/>
              <a:t>10.1.0.0/16</a:t>
            </a:r>
          </a:p>
        </p:txBody>
      </p:sp>
      <p:sp>
        <p:nvSpPr>
          <p:cNvPr id="30737" name="Rectangle 17"/>
          <p:cNvSpPr>
            <a:spLocks noChangeArrowheads="1"/>
          </p:cNvSpPr>
          <p:nvPr/>
        </p:nvSpPr>
        <p:spPr bwMode="auto">
          <a:xfrm>
            <a:off x="3181350" y="2343150"/>
            <a:ext cx="9715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38" name="Text Box 18"/>
          <p:cNvSpPr txBox="1">
            <a:spLocks noChangeArrowheads="1"/>
          </p:cNvSpPr>
          <p:nvPr/>
        </p:nvSpPr>
        <p:spPr bwMode="auto">
          <a:xfrm>
            <a:off x="3255169" y="2327672"/>
            <a:ext cx="831959"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AS65502</a:t>
            </a:r>
          </a:p>
        </p:txBody>
      </p:sp>
      <p:sp>
        <p:nvSpPr>
          <p:cNvPr id="30739" name="Rectangle 19"/>
          <p:cNvSpPr>
            <a:spLocks noChangeArrowheads="1"/>
          </p:cNvSpPr>
          <p:nvPr/>
        </p:nvSpPr>
        <p:spPr bwMode="auto">
          <a:xfrm>
            <a:off x="3181350" y="2571750"/>
            <a:ext cx="9715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40" name="Text Box 20"/>
          <p:cNvSpPr txBox="1">
            <a:spLocks noChangeArrowheads="1"/>
          </p:cNvSpPr>
          <p:nvPr/>
        </p:nvSpPr>
        <p:spPr bwMode="auto">
          <a:xfrm>
            <a:off x="3179010" y="2556272"/>
            <a:ext cx="976230"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algn="ctr" eaLnBrk="0" hangingPunct="0">
              <a:defRPr/>
            </a:pPr>
            <a:r>
              <a:rPr lang="en-US" sz="1350" b="1"/>
              <a:t>10.2.0.0/16</a:t>
            </a:r>
          </a:p>
        </p:txBody>
      </p:sp>
      <p:grpSp>
        <p:nvGrpSpPr>
          <p:cNvPr id="97297" name="Group 51"/>
          <p:cNvGrpSpPr>
            <a:grpSpLocks/>
          </p:cNvGrpSpPr>
          <p:nvPr/>
        </p:nvGrpSpPr>
        <p:grpSpPr bwMode="auto">
          <a:xfrm>
            <a:off x="6286500" y="1584723"/>
            <a:ext cx="1257300" cy="572690"/>
            <a:chOff x="4320" y="1104"/>
            <a:chExt cx="1056" cy="481"/>
          </a:xfrm>
        </p:grpSpPr>
        <p:sp>
          <p:nvSpPr>
            <p:cNvPr id="30726" name="Rectangle 6"/>
            <p:cNvSpPr>
              <a:spLocks noChangeArrowheads="1"/>
            </p:cNvSpPr>
            <p:nvPr/>
          </p:nvSpPr>
          <p:spPr bwMode="auto">
            <a:xfrm>
              <a:off x="4320" y="1104"/>
              <a:ext cx="1056" cy="481"/>
            </a:xfrm>
            <a:prstGeom prst="rect">
              <a:avLst/>
            </a:prstGeom>
            <a:solidFill>
              <a:srgbClr val="F6F2A8"/>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27" name="Text Box 7"/>
            <p:cNvSpPr txBox="1">
              <a:spLocks noChangeArrowheads="1"/>
            </p:cNvSpPr>
            <p:nvPr/>
          </p:nvSpPr>
          <p:spPr bwMode="auto">
            <a:xfrm rot="16200000">
              <a:off x="5094" y="1236"/>
              <a:ext cx="31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Sig</a:t>
              </a:r>
            </a:p>
          </p:txBody>
        </p:sp>
        <p:sp>
          <p:nvSpPr>
            <p:cNvPr id="30741" name="Rectangle 21"/>
            <p:cNvSpPr>
              <a:spLocks noChangeArrowheads="1"/>
            </p:cNvSpPr>
            <p:nvPr/>
          </p:nvSpPr>
          <p:spPr bwMode="auto">
            <a:xfrm>
              <a:off x="4354" y="1148"/>
              <a:ext cx="816" cy="192"/>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42" name="Text Box 22"/>
            <p:cNvSpPr txBox="1">
              <a:spLocks noChangeArrowheads="1"/>
            </p:cNvSpPr>
            <p:nvPr/>
          </p:nvSpPr>
          <p:spPr bwMode="auto">
            <a:xfrm>
              <a:off x="4416" y="1135"/>
              <a:ext cx="69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AS65503</a:t>
              </a:r>
            </a:p>
          </p:txBody>
        </p:sp>
        <p:sp>
          <p:nvSpPr>
            <p:cNvPr id="30743" name="Rectangle 23"/>
            <p:cNvSpPr>
              <a:spLocks noChangeArrowheads="1"/>
            </p:cNvSpPr>
            <p:nvPr/>
          </p:nvSpPr>
          <p:spPr bwMode="auto">
            <a:xfrm>
              <a:off x="4354" y="1340"/>
              <a:ext cx="816" cy="192"/>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44" name="Text Box 24"/>
            <p:cNvSpPr txBox="1">
              <a:spLocks noChangeArrowheads="1"/>
            </p:cNvSpPr>
            <p:nvPr/>
          </p:nvSpPr>
          <p:spPr bwMode="auto">
            <a:xfrm>
              <a:off x="4352" y="1327"/>
              <a:ext cx="820" cy="22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algn="ctr" eaLnBrk="0" hangingPunct="0">
                <a:defRPr/>
              </a:pPr>
              <a:r>
                <a:rPr lang="en-US" sz="1350" b="1"/>
                <a:t>10.1.1.0/24</a:t>
              </a:r>
            </a:p>
          </p:txBody>
        </p:sp>
      </p:grpSp>
      <p:grpSp>
        <p:nvGrpSpPr>
          <p:cNvPr id="97298" name="Group 50"/>
          <p:cNvGrpSpPr>
            <a:grpSpLocks/>
          </p:cNvGrpSpPr>
          <p:nvPr/>
        </p:nvGrpSpPr>
        <p:grpSpPr bwMode="auto">
          <a:xfrm>
            <a:off x="6286502" y="2225279"/>
            <a:ext cx="1258491" cy="572690"/>
            <a:chOff x="4320" y="1642"/>
            <a:chExt cx="1057" cy="481"/>
          </a:xfrm>
        </p:grpSpPr>
        <p:sp>
          <p:nvSpPr>
            <p:cNvPr id="30722" name="Rectangle 2"/>
            <p:cNvSpPr>
              <a:spLocks noChangeArrowheads="1"/>
            </p:cNvSpPr>
            <p:nvPr/>
          </p:nvSpPr>
          <p:spPr bwMode="auto">
            <a:xfrm>
              <a:off x="4320" y="1642"/>
              <a:ext cx="1056" cy="481"/>
            </a:xfrm>
            <a:prstGeom prst="rect">
              <a:avLst/>
            </a:prstGeom>
            <a:solidFill>
              <a:srgbClr val="F6F2A8"/>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23" name="Text Box 3"/>
            <p:cNvSpPr txBox="1">
              <a:spLocks noChangeArrowheads="1"/>
            </p:cNvSpPr>
            <p:nvPr/>
          </p:nvSpPr>
          <p:spPr bwMode="auto">
            <a:xfrm rot="16200000">
              <a:off x="5107" y="1772"/>
              <a:ext cx="31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Sig</a:t>
              </a:r>
            </a:p>
          </p:txBody>
        </p:sp>
        <p:sp>
          <p:nvSpPr>
            <p:cNvPr id="30745" name="Rectangle 25"/>
            <p:cNvSpPr>
              <a:spLocks noChangeArrowheads="1"/>
            </p:cNvSpPr>
            <p:nvPr/>
          </p:nvSpPr>
          <p:spPr bwMode="auto">
            <a:xfrm>
              <a:off x="4352" y="1693"/>
              <a:ext cx="816" cy="192"/>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46" name="Text Box 26"/>
            <p:cNvSpPr txBox="1">
              <a:spLocks noChangeArrowheads="1"/>
            </p:cNvSpPr>
            <p:nvPr/>
          </p:nvSpPr>
          <p:spPr bwMode="auto">
            <a:xfrm>
              <a:off x="4414" y="1680"/>
              <a:ext cx="69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AS65504</a:t>
              </a:r>
            </a:p>
          </p:txBody>
        </p:sp>
        <p:sp>
          <p:nvSpPr>
            <p:cNvPr id="30747" name="Rectangle 27"/>
            <p:cNvSpPr>
              <a:spLocks noChangeArrowheads="1"/>
            </p:cNvSpPr>
            <p:nvPr/>
          </p:nvSpPr>
          <p:spPr bwMode="auto">
            <a:xfrm>
              <a:off x="4352" y="1885"/>
              <a:ext cx="816" cy="192"/>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48" name="Text Box 28"/>
            <p:cNvSpPr txBox="1">
              <a:spLocks noChangeArrowheads="1"/>
            </p:cNvSpPr>
            <p:nvPr/>
          </p:nvSpPr>
          <p:spPr bwMode="auto">
            <a:xfrm>
              <a:off x="4350" y="1872"/>
              <a:ext cx="820"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algn="ctr" eaLnBrk="0" hangingPunct="0">
                <a:defRPr/>
              </a:pPr>
              <a:r>
                <a:rPr lang="en-US" sz="1350" b="1"/>
                <a:t>10.1.2.0/24</a:t>
              </a:r>
            </a:p>
          </p:txBody>
        </p:sp>
      </p:grpSp>
      <p:sp>
        <p:nvSpPr>
          <p:cNvPr id="30749" name="Rectangle 29"/>
          <p:cNvSpPr>
            <a:spLocks noChangeArrowheads="1"/>
          </p:cNvSpPr>
          <p:nvPr/>
        </p:nvSpPr>
        <p:spPr bwMode="auto">
          <a:xfrm>
            <a:off x="1697831" y="1485900"/>
            <a:ext cx="9715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50" name="Text Box 30"/>
          <p:cNvSpPr txBox="1">
            <a:spLocks noChangeArrowheads="1"/>
          </p:cNvSpPr>
          <p:nvPr/>
        </p:nvSpPr>
        <p:spPr bwMode="auto">
          <a:xfrm>
            <a:off x="1771650" y="1470422"/>
            <a:ext cx="831959"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AS65500</a:t>
            </a:r>
          </a:p>
        </p:txBody>
      </p:sp>
      <p:sp>
        <p:nvSpPr>
          <p:cNvPr id="30751" name="Rectangle 31"/>
          <p:cNvSpPr>
            <a:spLocks noChangeArrowheads="1"/>
          </p:cNvSpPr>
          <p:nvPr/>
        </p:nvSpPr>
        <p:spPr bwMode="auto">
          <a:xfrm>
            <a:off x="1697831" y="1714500"/>
            <a:ext cx="971550" cy="228600"/>
          </a:xfrm>
          <a:prstGeom prst="rect">
            <a:avLst/>
          </a:prstGeom>
          <a:solidFill>
            <a:schemeClr val="bg1"/>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52" name="Text Box 32"/>
          <p:cNvSpPr txBox="1">
            <a:spLocks noChangeArrowheads="1"/>
          </p:cNvSpPr>
          <p:nvPr/>
        </p:nvSpPr>
        <p:spPr bwMode="auto">
          <a:xfrm>
            <a:off x="1743582" y="1699022"/>
            <a:ext cx="880049"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algn="ctr" eaLnBrk="0" hangingPunct="0">
              <a:defRPr/>
            </a:pPr>
            <a:r>
              <a:rPr lang="en-US" sz="1350" b="1"/>
              <a:t>10.0.0.0/8</a:t>
            </a:r>
          </a:p>
        </p:txBody>
      </p:sp>
      <p:sp>
        <p:nvSpPr>
          <p:cNvPr id="30753" name="Rectangle 33"/>
          <p:cNvSpPr>
            <a:spLocks noChangeArrowheads="1"/>
          </p:cNvSpPr>
          <p:nvPr/>
        </p:nvSpPr>
        <p:spPr bwMode="auto">
          <a:xfrm>
            <a:off x="3130154" y="1485900"/>
            <a:ext cx="1307306" cy="2286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54" name="Text Box 34"/>
          <p:cNvSpPr txBox="1">
            <a:spLocks noChangeArrowheads="1"/>
          </p:cNvSpPr>
          <p:nvPr/>
        </p:nvSpPr>
        <p:spPr bwMode="auto">
          <a:xfrm>
            <a:off x="3371850" y="1470422"/>
            <a:ext cx="831959"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AS65500</a:t>
            </a:r>
          </a:p>
        </p:txBody>
      </p:sp>
      <p:sp>
        <p:nvSpPr>
          <p:cNvPr id="30755" name="Rectangle 35"/>
          <p:cNvSpPr>
            <a:spLocks noChangeArrowheads="1"/>
          </p:cNvSpPr>
          <p:nvPr/>
        </p:nvSpPr>
        <p:spPr bwMode="auto">
          <a:xfrm>
            <a:off x="3130154" y="1714500"/>
            <a:ext cx="1307306" cy="2286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56" name="Text Box 36"/>
          <p:cNvSpPr txBox="1">
            <a:spLocks noChangeArrowheads="1"/>
          </p:cNvSpPr>
          <p:nvPr/>
        </p:nvSpPr>
        <p:spPr bwMode="auto">
          <a:xfrm>
            <a:off x="3286074" y="1699022"/>
            <a:ext cx="995466"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algn="ctr" eaLnBrk="0" hangingPunct="0">
              <a:defRPr/>
            </a:pPr>
            <a:r>
              <a:rPr lang="en-US" sz="1350" b="1" i="1"/>
              <a:t>Public Key</a:t>
            </a:r>
          </a:p>
        </p:txBody>
      </p:sp>
      <p:sp>
        <p:nvSpPr>
          <p:cNvPr id="30757" name="Text Box 37"/>
          <p:cNvSpPr txBox="1">
            <a:spLocks noChangeArrowheads="1"/>
          </p:cNvSpPr>
          <p:nvPr/>
        </p:nvSpPr>
        <p:spPr bwMode="auto">
          <a:xfrm rot="-5400000">
            <a:off x="2577652" y="1584166"/>
            <a:ext cx="379912"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Sig</a:t>
            </a:r>
          </a:p>
        </p:txBody>
      </p:sp>
      <p:sp>
        <p:nvSpPr>
          <p:cNvPr id="30758" name="Freeform 38"/>
          <p:cNvSpPr>
            <a:spLocks/>
          </p:cNvSpPr>
          <p:nvPr/>
        </p:nvSpPr>
        <p:spPr bwMode="auto">
          <a:xfrm>
            <a:off x="2783681" y="1870472"/>
            <a:ext cx="457200" cy="251222"/>
          </a:xfrm>
          <a:custGeom>
            <a:avLst/>
            <a:gdLst>
              <a:gd name="T0" fmla="*/ 384 w 384"/>
              <a:gd name="T1" fmla="*/ 0 h 211"/>
              <a:gd name="T2" fmla="*/ 182 w 384"/>
              <a:gd name="T3" fmla="*/ 203 h 211"/>
              <a:gd name="T4" fmla="*/ 0 w 384"/>
              <a:gd name="T5" fmla="*/ 48 h 211"/>
            </a:gdLst>
            <a:ahLst/>
            <a:cxnLst>
              <a:cxn ang="0">
                <a:pos x="T0" y="T1"/>
              </a:cxn>
              <a:cxn ang="0">
                <a:pos x="T2" y="T3"/>
              </a:cxn>
              <a:cxn ang="0">
                <a:pos x="T4" y="T5"/>
              </a:cxn>
            </a:cxnLst>
            <a:rect l="0" t="0" r="r" b="b"/>
            <a:pathLst>
              <a:path w="384" h="211">
                <a:moveTo>
                  <a:pt x="384" y="0"/>
                </a:moveTo>
                <a:cubicBezTo>
                  <a:pt x="350" y="34"/>
                  <a:pt x="246" y="195"/>
                  <a:pt x="182" y="203"/>
                </a:cubicBezTo>
                <a:cubicBezTo>
                  <a:pt x="118" y="211"/>
                  <a:pt x="38" y="80"/>
                  <a:pt x="0" y="48"/>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54769" tIns="27384" rIns="54769" bIns="27384"/>
          <a:lstStyle/>
          <a:p>
            <a:pPr>
              <a:defRPr/>
            </a:pPr>
            <a:endParaRPr lang="en-US" sz="1350"/>
          </a:p>
        </p:txBody>
      </p:sp>
      <p:sp>
        <p:nvSpPr>
          <p:cNvPr id="30759" name="Freeform 39"/>
          <p:cNvSpPr>
            <a:spLocks/>
          </p:cNvSpPr>
          <p:nvPr/>
        </p:nvSpPr>
        <p:spPr bwMode="auto">
          <a:xfrm>
            <a:off x="2801541" y="1889522"/>
            <a:ext cx="485775" cy="1347788"/>
          </a:xfrm>
          <a:custGeom>
            <a:avLst/>
            <a:gdLst>
              <a:gd name="T0" fmla="*/ 408 w 408"/>
              <a:gd name="T1" fmla="*/ 0 h 1132"/>
              <a:gd name="T2" fmla="*/ 87 w 408"/>
              <a:gd name="T3" fmla="*/ 448 h 1132"/>
              <a:gd name="T4" fmla="*/ 0 w 408"/>
              <a:gd name="T5" fmla="*/ 1132 h 1132"/>
            </a:gdLst>
            <a:ahLst/>
            <a:cxnLst>
              <a:cxn ang="0">
                <a:pos x="T0" y="T1"/>
              </a:cxn>
              <a:cxn ang="0">
                <a:pos x="T2" y="T3"/>
              </a:cxn>
              <a:cxn ang="0">
                <a:pos x="T4" y="T5"/>
              </a:cxn>
            </a:cxnLst>
            <a:rect l="0" t="0" r="r" b="b"/>
            <a:pathLst>
              <a:path w="408" h="1132">
                <a:moveTo>
                  <a:pt x="408" y="0"/>
                </a:moveTo>
                <a:cubicBezTo>
                  <a:pt x="356" y="74"/>
                  <a:pt x="155" y="259"/>
                  <a:pt x="87" y="448"/>
                </a:cubicBezTo>
                <a:cubicBezTo>
                  <a:pt x="19" y="637"/>
                  <a:pt x="18" y="990"/>
                  <a:pt x="0" y="1132"/>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54769" tIns="27384" rIns="54769" bIns="27384"/>
          <a:lstStyle/>
          <a:p>
            <a:pPr>
              <a:defRPr/>
            </a:pPr>
            <a:endParaRPr lang="en-US" sz="1350"/>
          </a:p>
        </p:txBody>
      </p:sp>
      <p:sp>
        <p:nvSpPr>
          <p:cNvPr id="30760" name="Freeform 40"/>
          <p:cNvSpPr>
            <a:spLocks/>
          </p:cNvSpPr>
          <p:nvPr/>
        </p:nvSpPr>
        <p:spPr bwMode="auto">
          <a:xfrm>
            <a:off x="3177779" y="1896666"/>
            <a:ext cx="1120378" cy="446484"/>
          </a:xfrm>
          <a:custGeom>
            <a:avLst/>
            <a:gdLst>
              <a:gd name="T0" fmla="*/ 139 w 941"/>
              <a:gd name="T1" fmla="*/ 0 h 375"/>
              <a:gd name="T2" fmla="*/ 112 w 941"/>
              <a:gd name="T3" fmla="*/ 121 h 375"/>
              <a:gd name="T4" fmla="*/ 809 w 941"/>
              <a:gd name="T5" fmla="*/ 161 h 375"/>
              <a:gd name="T6" fmla="*/ 902 w 941"/>
              <a:gd name="T7" fmla="*/ 375 h 375"/>
            </a:gdLst>
            <a:ahLst/>
            <a:cxnLst>
              <a:cxn ang="0">
                <a:pos x="T0" y="T1"/>
              </a:cxn>
              <a:cxn ang="0">
                <a:pos x="T2" y="T3"/>
              </a:cxn>
              <a:cxn ang="0">
                <a:pos x="T4" y="T5"/>
              </a:cxn>
              <a:cxn ang="0">
                <a:pos x="T6" y="T7"/>
              </a:cxn>
            </a:cxnLst>
            <a:rect l="0" t="0" r="r" b="b"/>
            <a:pathLst>
              <a:path w="941" h="375">
                <a:moveTo>
                  <a:pt x="139" y="0"/>
                </a:moveTo>
                <a:cubicBezTo>
                  <a:pt x="135" y="20"/>
                  <a:pt x="0" y="94"/>
                  <a:pt x="112" y="121"/>
                </a:cubicBezTo>
                <a:cubicBezTo>
                  <a:pt x="224" y="148"/>
                  <a:pt x="677" y="119"/>
                  <a:pt x="809" y="161"/>
                </a:cubicBezTo>
                <a:cubicBezTo>
                  <a:pt x="941" y="203"/>
                  <a:pt x="883" y="331"/>
                  <a:pt x="902" y="375"/>
                </a:cubicBezTo>
              </a:path>
            </a:pathLst>
          </a:custGeom>
          <a:noFill/>
          <a:ln w="28575" cap="flat" cmpd="sng">
            <a:solidFill>
              <a:schemeClr val="accent2"/>
            </a:solidFill>
            <a:prstDash val="solid"/>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5921" dir="2700000" algn="ctr" rotWithShape="0">
                    <a:schemeClr val="bg2"/>
                  </a:outerShdw>
                </a:effectLst>
              </a14:hiddenEffects>
            </a:ext>
          </a:extLst>
        </p:spPr>
        <p:txBody>
          <a:bodyPr lIns="54769" tIns="27384" rIns="54769" bIns="27384"/>
          <a:lstStyle/>
          <a:p>
            <a:pPr>
              <a:defRPr/>
            </a:pPr>
            <a:endParaRPr lang="en-US" sz="1350"/>
          </a:p>
        </p:txBody>
      </p:sp>
      <p:sp>
        <p:nvSpPr>
          <p:cNvPr id="30761" name="Rectangle 41"/>
          <p:cNvSpPr>
            <a:spLocks noChangeArrowheads="1"/>
          </p:cNvSpPr>
          <p:nvPr/>
        </p:nvSpPr>
        <p:spPr bwMode="auto">
          <a:xfrm>
            <a:off x="4750594" y="1885950"/>
            <a:ext cx="1307306" cy="2286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62" name="Text Box 42"/>
          <p:cNvSpPr txBox="1">
            <a:spLocks noChangeArrowheads="1"/>
          </p:cNvSpPr>
          <p:nvPr/>
        </p:nvSpPr>
        <p:spPr bwMode="auto">
          <a:xfrm>
            <a:off x="4992291" y="1870472"/>
            <a:ext cx="831959"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AS65501</a:t>
            </a:r>
          </a:p>
        </p:txBody>
      </p:sp>
      <p:sp>
        <p:nvSpPr>
          <p:cNvPr id="30763" name="Rectangle 43"/>
          <p:cNvSpPr>
            <a:spLocks noChangeArrowheads="1"/>
          </p:cNvSpPr>
          <p:nvPr/>
        </p:nvSpPr>
        <p:spPr bwMode="auto">
          <a:xfrm>
            <a:off x="4750594" y="2114550"/>
            <a:ext cx="1307306" cy="228600"/>
          </a:xfrm>
          <a:prstGeom prst="rect">
            <a:avLst/>
          </a:prstGeom>
          <a:noFill/>
          <a:ln w="28575">
            <a:solidFill>
              <a:schemeClr val="tx1"/>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nchor="ctr"/>
          <a:lstStyle/>
          <a:p>
            <a:pPr>
              <a:defRPr/>
            </a:pPr>
            <a:endParaRPr lang="en-US" sz="1350"/>
          </a:p>
        </p:txBody>
      </p:sp>
      <p:sp>
        <p:nvSpPr>
          <p:cNvPr id="30764" name="Text Box 44"/>
          <p:cNvSpPr txBox="1">
            <a:spLocks noChangeArrowheads="1"/>
          </p:cNvSpPr>
          <p:nvPr/>
        </p:nvSpPr>
        <p:spPr bwMode="auto">
          <a:xfrm>
            <a:off x="4906515" y="2099072"/>
            <a:ext cx="995466"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algn="ctr" eaLnBrk="0" hangingPunct="0">
              <a:defRPr/>
            </a:pPr>
            <a:r>
              <a:rPr lang="en-US" sz="1350" b="1" i="1"/>
              <a:t>Public Key</a:t>
            </a:r>
          </a:p>
        </p:txBody>
      </p:sp>
      <p:sp>
        <p:nvSpPr>
          <p:cNvPr id="30768" name="Freeform 48"/>
          <p:cNvSpPr>
            <a:spLocks/>
          </p:cNvSpPr>
          <p:nvPr/>
        </p:nvSpPr>
        <p:spPr bwMode="auto">
          <a:xfrm>
            <a:off x="2914650" y="2327672"/>
            <a:ext cx="2400300" cy="1162050"/>
          </a:xfrm>
          <a:custGeom>
            <a:avLst/>
            <a:gdLst>
              <a:gd name="T0" fmla="*/ 0 w 2016"/>
              <a:gd name="T1" fmla="*/ 960 h 976"/>
              <a:gd name="T2" fmla="*/ 1584 w 2016"/>
              <a:gd name="T3" fmla="*/ 816 h 976"/>
              <a:gd name="T4" fmla="*/ 2016 w 2016"/>
              <a:gd name="T5" fmla="*/ 0 h 976"/>
            </a:gdLst>
            <a:ahLst/>
            <a:cxnLst>
              <a:cxn ang="0">
                <a:pos x="T0" y="T1"/>
              </a:cxn>
              <a:cxn ang="0">
                <a:pos x="T2" y="T3"/>
              </a:cxn>
              <a:cxn ang="0">
                <a:pos x="T4" y="T5"/>
              </a:cxn>
            </a:cxnLst>
            <a:rect l="0" t="0" r="r" b="b"/>
            <a:pathLst>
              <a:path w="2016" h="976">
                <a:moveTo>
                  <a:pt x="0" y="960"/>
                </a:moveTo>
                <a:cubicBezTo>
                  <a:pt x="624" y="968"/>
                  <a:pt x="1248" y="976"/>
                  <a:pt x="1584" y="816"/>
                </a:cubicBezTo>
                <a:cubicBezTo>
                  <a:pt x="1920" y="656"/>
                  <a:pt x="1968" y="328"/>
                  <a:pt x="2016" y="0"/>
                </a:cubicBezTo>
              </a:path>
            </a:pathLst>
          </a:custGeom>
          <a:noFill/>
          <a:ln w="38100" cap="rnd" cmpd="sng">
            <a:solidFill>
              <a:schemeClr val="tx1"/>
            </a:solidFill>
            <a:prstDash val="sysDot"/>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30769" name="Text Box 49"/>
          <p:cNvSpPr txBox="1">
            <a:spLocks noChangeArrowheads="1"/>
          </p:cNvSpPr>
          <p:nvPr/>
        </p:nvSpPr>
        <p:spPr bwMode="auto">
          <a:xfrm>
            <a:off x="5143500" y="3127772"/>
            <a:ext cx="1085850" cy="300082"/>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Delegation</a:t>
            </a:r>
          </a:p>
        </p:txBody>
      </p:sp>
      <p:sp>
        <p:nvSpPr>
          <p:cNvPr id="30772" name="Text Box 52"/>
          <p:cNvSpPr txBox="1">
            <a:spLocks noChangeArrowheads="1"/>
          </p:cNvSpPr>
          <p:nvPr/>
        </p:nvSpPr>
        <p:spPr bwMode="auto">
          <a:xfrm>
            <a:off x="4914900" y="1584722"/>
            <a:ext cx="1028700"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i="1">
                <a:solidFill>
                  <a:srgbClr val="FF3300"/>
                </a:solidFill>
              </a:rPr>
              <a:t>EntityCert</a:t>
            </a:r>
          </a:p>
        </p:txBody>
      </p:sp>
      <p:sp>
        <p:nvSpPr>
          <p:cNvPr id="30773" name="Text Box 53"/>
          <p:cNvSpPr txBox="1">
            <a:spLocks noChangeArrowheads="1"/>
          </p:cNvSpPr>
          <p:nvPr/>
        </p:nvSpPr>
        <p:spPr bwMode="auto">
          <a:xfrm>
            <a:off x="6400800" y="1298972"/>
            <a:ext cx="1028700" cy="30008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i="1">
                <a:solidFill>
                  <a:srgbClr val="FF3300"/>
                </a:solidFill>
              </a:rPr>
              <a:t>AuthCert</a:t>
            </a:r>
          </a:p>
        </p:txBody>
      </p:sp>
    </p:spTree>
    <p:extLst>
      <p:ext uri="{BB962C8B-B14F-4D97-AF65-F5344CB8AC3E}">
        <p14:creationId xmlns:p14="http://schemas.microsoft.com/office/powerpoint/2010/main" val="344092309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eaLnBrk="1" hangingPunct="1">
              <a:defRPr/>
            </a:pPr>
            <a:r>
              <a:rPr lang="en-US" dirty="0">
                <a:cs typeface="+mj-cs"/>
              </a:rPr>
              <a:t>China’s Accidental Hijack</a:t>
            </a:r>
          </a:p>
        </p:txBody>
      </p:sp>
      <p:sp>
        <p:nvSpPr>
          <p:cNvPr id="4" name="Slide Number Placeholder 3"/>
          <p:cNvSpPr>
            <a:spLocks noGrp="1"/>
          </p:cNvSpPr>
          <p:nvPr>
            <p:ph type="sldNum" sz="quarter" idx="12"/>
          </p:nvPr>
        </p:nvSpPr>
        <p:spPr/>
        <p:txBody>
          <a:bodyPr/>
          <a:lstStyle/>
          <a:p>
            <a:pPr>
              <a:defRPr/>
            </a:pPr>
            <a:fld id="{E0B4E505-81E3-DA4B-AF6F-5DB0B8EF4C6B}" type="slidenum">
              <a:rPr lang="en-US"/>
              <a:pPr>
                <a:defRPr/>
              </a:pPr>
              <a:t>5</a:t>
            </a:fld>
            <a:endParaRPr lang="en-US"/>
          </a:p>
        </p:txBody>
      </p:sp>
      <p:pic>
        <p:nvPicPr>
          <p:cNvPr id="18435"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1390651"/>
            <a:ext cx="6858000" cy="235981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191809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8" name="Slide Number Placeholder 4"/>
          <p:cNvSpPr>
            <a:spLocks noGrp="1"/>
          </p:cNvSpPr>
          <p:nvPr>
            <p:ph type="sldNum" sz="quarter" idx="12"/>
          </p:nvPr>
        </p:nvSpPr>
        <p:spPr/>
        <p:txBody>
          <a:bodyPr/>
          <a:lstStyle/>
          <a:p>
            <a:pPr>
              <a:defRPr/>
            </a:pPr>
            <a:fld id="{923C619B-53E7-8347-9230-941EDFC0FD6D}" type="slidenum">
              <a:rPr lang="en-US"/>
              <a:pPr>
                <a:defRPr/>
              </a:pPr>
              <a:t>50</a:t>
            </a:fld>
            <a:endParaRPr lang="en-US"/>
          </a:p>
        </p:txBody>
      </p:sp>
      <p:sp>
        <p:nvSpPr>
          <p:cNvPr id="45058" name="Rectangle 2"/>
          <p:cNvSpPr>
            <a:spLocks noGrp="1" noChangeArrowheads="1"/>
          </p:cNvSpPr>
          <p:nvPr>
            <p:ph type="title"/>
          </p:nvPr>
        </p:nvSpPr>
        <p:spPr>
          <a:xfrm>
            <a:off x="1132284" y="217885"/>
            <a:ext cx="6915151" cy="857250"/>
          </a:xfrm>
        </p:spPr>
        <p:txBody>
          <a:bodyPr/>
          <a:lstStyle/>
          <a:p>
            <a:pPr eaLnBrk="1" hangingPunct="1">
              <a:defRPr/>
            </a:pPr>
            <a:r>
              <a:rPr lang="en-US" sz="2700">
                <a:cs typeface="+mj-cs"/>
              </a:rPr>
              <a:t>Step 3: Policy Authentication (PolicyCert)</a:t>
            </a:r>
          </a:p>
        </p:txBody>
      </p:sp>
      <p:sp>
        <p:nvSpPr>
          <p:cNvPr id="45060" name="Line 4"/>
          <p:cNvSpPr>
            <a:spLocks noChangeShapeType="1"/>
          </p:cNvSpPr>
          <p:nvPr/>
        </p:nvSpPr>
        <p:spPr bwMode="auto">
          <a:xfrm>
            <a:off x="4629150" y="2228850"/>
            <a:ext cx="285750" cy="6286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45061" name="Line 5"/>
          <p:cNvSpPr>
            <a:spLocks noChangeShapeType="1"/>
          </p:cNvSpPr>
          <p:nvPr/>
        </p:nvSpPr>
        <p:spPr bwMode="auto">
          <a:xfrm flipH="1">
            <a:off x="3829050" y="2228850"/>
            <a:ext cx="342900" cy="919163"/>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grpSp>
        <p:nvGrpSpPr>
          <p:cNvPr id="99333" name="Group 6"/>
          <p:cNvGrpSpPr>
            <a:grpSpLocks/>
          </p:cNvGrpSpPr>
          <p:nvPr/>
        </p:nvGrpSpPr>
        <p:grpSpPr bwMode="auto">
          <a:xfrm>
            <a:off x="3600450" y="1600200"/>
            <a:ext cx="1543050" cy="657225"/>
            <a:chOff x="3600" y="1104"/>
            <a:chExt cx="1296" cy="552"/>
          </a:xfrm>
        </p:grpSpPr>
        <p:sp>
          <p:nvSpPr>
            <p:cNvPr id="45063"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45064" name="Text Box 8"/>
            <p:cNvSpPr txBox="1">
              <a:spLocks noChangeArrowheads="1"/>
            </p:cNvSpPr>
            <p:nvPr/>
          </p:nvSpPr>
          <p:spPr bwMode="auto">
            <a:xfrm>
              <a:off x="3888" y="1252"/>
              <a:ext cx="73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65500</a:t>
              </a:r>
            </a:p>
          </p:txBody>
        </p:sp>
      </p:grpSp>
      <p:sp>
        <p:nvSpPr>
          <p:cNvPr id="45065" name="Cloud"/>
          <p:cNvSpPr>
            <a:spLocks noChangeAspect="1" noEditPoints="1" noChangeArrowheads="1"/>
          </p:cNvSpPr>
          <p:nvPr/>
        </p:nvSpPr>
        <p:spPr bwMode="auto">
          <a:xfrm>
            <a:off x="4572000" y="2828925"/>
            <a:ext cx="1543050" cy="657225"/>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p>
        </p:txBody>
      </p:sp>
      <p:sp>
        <p:nvSpPr>
          <p:cNvPr id="45066" name="Text Box 10"/>
          <p:cNvSpPr txBox="1">
            <a:spLocks noChangeArrowheads="1"/>
          </p:cNvSpPr>
          <p:nvPr/>
        </p:nvSpPr>
        <p:spPr bwMode="auto">
          <a:xfrm>
            <a:off x="4900612" y="3028950"/>
            <a:ext cx="880049"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65502</a:t>
            </a:r>
          </a:p>
        </p:txBody>
      </p:sp>
      <p:sp>
        <p:nvSpPr>
          <p:cNvPr id="45067" name="AutoShape 11"/>
          <p:cNvSpPr>
            <a:spLocks noChangeArrowheads="1"/>
          </p:cNvSpPr>
          <p:nvPr/>
        </p:nvSpPr>
        <p:spPr bwMode="auto">
          <a:xfrm>
            <a:off x="4057650" y="4114800"/>
            <a:ext cx="2286000" cy="514350"/>
          </a:xfrm>
          <a:prstGeom prst="wedgeRectCallout">
            <a:avLst>
              <a:gd name="adj1" fmla="val 6301"/>
              <a:gd name="adj2" fmla="val -192593"/>
            </a:avLst>
          </a:prstGeom>
          <a:solidFill>
            <a:srgbClr val="F6F2A8"/>
          </a:solidFill>
          <a:ln w="28575">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lgn="ctr" eaLnBrk="0" hangingPunct="0">
              <a:defRPr/>
            </a:pPr>
            <a:r>
              <a:rPr lang="en-US" sz="1350" b="1"/>
              <a:t>The longest prefix in 10.1.0.0/16 will be a /20.</a:t>
            </a:r>
          </a:p>
        </p:txBody>
      </p:sp>
      <p:grpSp>
        <p:nvGrpSpPr>
          <p:cNvPr id="99337" name="Group 12"/>
          <p:cNvGrpSpPr>
            <a:grpSpLocks/>
          </p:cNvGrpSpPr>
          <p:nvPr/>
        </p:nvGrpSpPr>
        <p:grpSpPr bwMode="auto">
          <a:xfrm>
            <a:off x="2457450" y="2828925"/>
            <a:ext cx="1543050" cy="657225"/>
            <a:chOff x="2592" y="2184"/>
            <a:chExt cx="1296" cy="552"/>
          </a:xfrm>
        </p:grpSpPr>
        <p:sp>
          <p:nvSpPr>
            <p:cNvPr id="45069" name="Text Box 13"/>
            <p:cNvSpPr txBox="1">
              <a:spLocks noChangeArrowheads="1"/>
            </p:cNvSpPr>
            <p:nvPr/>
          </p:nvSpPr>
          <p:spPr bwMode="auto">
            <a:xfrm>
              <a:off x="2988" y="2352"/>
              <a:ext cx="69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chemeClr val="bg1"/>
                  </a:solidFill>
                </a:rPr>
                <a:t>AS65501</a:t>
              </a:r>
            </a:p>
          </p:txBody>
        </p:sp>
        <p:sp>
          <p:nvSpPr>
            <p:cNvPr id="45070" name="Cloud"/>
            <p:cNvSpPr>
              <a:spLocks noChangeAspect="1" noEditPoints="1" noChangeArrowheads="1"/>
            </p:cNvSpPr>
            <p:nvPr/>
          </p:nvSpPr>
          <p:spPr bwMode="auto">
            <a:xfrm>
              <a:off x="2592" y="218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45071" name="Text Box 15"/>
            <p:cNvSpPr txBox="1">
              <a:spLocks noChangeArrowheads="1"/>
            </p:cNvSpPr>
            <p:nvPr/>
          </p:nvSpPr>
          <p:spPr bwMode="auto">
            <a:xfrm>
              <a:off x="2964" y="2325"/>
              <a:ext cx="739"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65501</a:t>
              </a:r>
            </a:p>
          </p:txBody>
        </p:sp>
      </p:grpSp>
      <p:sp>
        <p:nvSpPr>
          <p:cNvPr id="45072" name="Text Box 16"/>
          <p:cNvSpPr txBox="1">
            <a:spLocks noChangeArrowheads="1"/>
          </p:cNvSpPr>
          <p:nvPr/>
        </p:nvSpPr>
        <p:spPr bwMode="auto">
          <a:xfrm>
            <a:off x="2171700" y="1028701"/>
            <a:ext cx="5143500" cy="445507"/>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85000"/>
              </a:lnSpc>
              <a:spcBef>
                <a:spcPct val="20000"/>
              </a:spcBef>
              <a:defRPr/>
            </a:pPr>
            <a:r>
              <a:rPr lang="en-US" sz="1350" b="1">
                <a:solidFill>
                  <a:srgbClr val="FF3300"/>
                </a:solidFill>
              </a:rPr>
              <a:t>Each AS builds a certificate which contains policy information </a:t>
            </a:r>
            <a:r>
              <a:rPr lang="en-US" sz="1350" b="1" i="1">
                <a:solidFill>
                  <a:srgbClr val="FF3300"/>
                </a:solidFill>
              </a:rPr>
              <a:t>(e.g., </a:t>
            </a:r>
            <a:r>
              <a:rPr lang="en-US" sz="1350" b="1">
                <a:solidFill>
                  <a:srgbClr val="FF3300"/>
                </a:solidFill>
              </a:rPr>
              <a:t>maximum prefix length)</a:t>
            </a:r>
            <a:r>
              <a:rPr lang="en-US" sz="1350" b="1" i="1">
                <a:solidFill>
                  <a:srgbClr val="FF3300"/>
                </a:solidFill>
              </a:rPr>
              <a:t>.</a:t>
            </a:r>
            <a:endParaRPr lang="en-US" sz="1350" b="1">
              <a:solidFill>
                <a:srgbClr val="FF3300"/>
              </a:solidFill>
            </a:endParaRPr>
          </a:p>
        </p:txBody>
      </p:sp>
    </p:spTree>
    <p:extLst>
      <p:ext uri="{BB962C8B-B14F-4D97-AF65-F5344CB8AC3E}">
        <p14:creationId xmlns:p14="http://schemas.microsoft.com/office/powerpoint/2010/main" val="88479984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 name="Slide Number Placeholder 6"/>
          <p:cNvSpPr>
            <a:spLocks noGrp="1"/>
          </p:cNvSpPr>
          <p:nvPr>
            <p:ph type="sldNum" sz="quarter" idx="12"/>
          </p:nvPr>
        </p:nvSpPr>
        <p:spPr/>
        <p:txBody>
          <a:bodyPr/>
          <a:lstStyle/>
          <a:p>
            <a:pPr>
              <a:defRPr/>
            </a:pPr>
            <a:fld id="{F7C9DFD9-D976-BE4E-B5FB-1EACFEC3CF48}" type="slidenum">
              <a:rPr lang="en-US"/>
              <a:pPr>
                <a:defRPr/>
              </a:pPr>
              <a:t>51</a:t>
            </a:fld>
            <a:endParaRPr lang="en-US"/>
          </a:p>
        </p:txBody>
      </p:sp>
      <p:sp>
        <p:nvSpPr>
          <p:cNvPr id="35846" name="Rectangle 6"/>
          <p:cNvSpPr>
            <a:spLocks noGrp="1" noChangeArrowheads="1"/>
          </p:cNvSpPr>
          <p:nvPr>
            <p:ph type="title"/>
          </p:nvPr>
        </p:nvSpPr>
        <p:spPr>
          <a:xfrm>
            <a:off x="1200150" y="217885"/>
            <a:ext cx="6858000" cy="857250"/>
          </a:xfrm>
        </p:spPr>
        <p:txBody>
          <a:bodyPr/>
          <a:lstStyle/>
          <a:p>
            <a:pPr defTabSz="610791" eaLnBrk="1" hangingPunct="1">
              <a:defRPr/>
            </a:pPr>
            <a:r>
              <a:rPr lang="en-US" sz="2700">
                <a:cs typeface="+mj-cs"/>
              </a:rPr>
              <a:t>Step 4: Path Authentication (PolicyCert)</a:t>
            </a:r>
          </a:p>
        </p:txBody>
      </p:sp>
      <p:sp>
        <p:nvSpPr>
          <p:cNvPr id="35965" name="Text Box 125"/>
          <p:cNvSpPr txBox="1">
            <a:spLocks noChangeArrowheads="1"/>
          </p:cNvSpPr>
          <p:nvPr/>
        </p:nvSpPr>
        <p:spPr bwMode="auto">
          <a:xfrm>
            <a:off x="2171700" y="1028701"/>
            <a:ext cx="5143500" cy="445507"/>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lnSpc>
                <a:spcPct val="85000"/>
              </a:lnSpc>
              <a:spcBef>
                <a:spcPct val="20000"/>
              </a:spcBef>
              <a:defRPr/>
            </a:pPr>
            <a:r>
              <a:rPr lang="en-US" sz="1350" b="1">
                <a:solidFill>
                  <a:srgbClr val="FF3300"/>
                </a:solidFill>
              </a:rPr>
              <a:t>Signed PolicyCert contains a signed list of peers</a:t>
            </a:r>
            <a:br>
              <a:rPr lang="en-US" sz="1350" b="1">
                <a:solidFill>
                  <a:srgbClr val="FF3300"/>
                </a:solidFill>
              </a:rPr>
            </a:br>
            <a:r>
              <a:rPr lang="en-US" sz="1350" b="1">
                <a:solidFill>
                  <a:srgbClr val="FF3300"/>
                </a:solidFill>
              </a:rPr>
              <a:t>PolicyCerts are </a:t>
            </a:r>
            <a:r>
              <a:rPr lang="en-US" sz="1350" b="1" i="1">
                <a:solidFill>
                  <a:srgbClr val="FF3300"/>
                </a:solidFill>
              </a:rPr>
              <a:t>flooded</a:t>
            </a:r>
            <a:r>
              <a:rPr lang="en-US" sz="1350" b="1">
                <a:solidFill>
                  <a:srgbClr val="FF3300"/>
                </a:solidFill>
              </a:rPr>
              <a:t> throughout the network</a:t>
            </a:r>
          </a:p>
        </p:txBody>
      </p:sp>
      <p:grpSp>
        <p:nvGrpSpPr>
          <p:cNvPr id="101380" name="Group 126"/>
          <p:cNvGrpSpPr>
            <a:grpSpLocks/>
          </p:cNvGrpSpPr>
          <p:nvPr/>
        </p:nvGrpSpPr>
        <p:grpSpPr bwMode="auto">
          <a:xfrm>
            <a:off x="2628900" y="1828800"/>
            <a:ext cx="1543050" cy="657225"/>
            <a:chOff x="3600" y="1104"/>
            <a:chExt cx="1296" cy="552"/>
          </a:xfrm>
        </p:grpSpPr>
        <p:sp>
          <p:nvSpPr>
            <p:cNvPr id="35967"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35968" name="Text Box 128"/>
            <p:cNvSpPr txBox="1">
              <a:spLocks noChangeArrowheads="1"/>
            </p:cNvSpPr>
            <p:nvPr/>
          </p:nvSpPr>
          <p:spPr bwMode="auto">
            <a:xfrm>
              <a:off x="3888" y="1252"/>
              <a:ext cx="416"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1</a:t>
              </a:r>
            </a:p>
          </p:txBody>
        </p:sp>
      </p:grpSp>
      <p:grpSp>
        <p:nvGrpSpPr>
          <p:cNvPr id="101381" name="Group 129"/>
          <p:cNvGrpSpPr>
            <a:grpSpLocks/>
          </p:cNvGrpSpPr>
          <p:nvPr/>
        </p:nvGrpSpPr>
        <p:grpSpPr bwMode="auto">
          <a:xfrm>
            <a:off x="3714750" y="2771775"/>
            <a:ext cx="1543050" cy="657225"/>
            <a:chOff x="3600" y="1104"/>
            <a:chExt cx="1296" cy="552"/>
          </a:xfrm>
        </p:grpSpPr>
        <p:sp>
          <p:nvSpPr>
            <p:cNvPr id="35970"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35971" name="Text Box 131"/>
            <p:cNvSpPr txBox="1">
              <a:spLocks noChangeArrowheads="1"/>
            </p:cNvSpPr>
            <p:nvPr/>
          </p:nvSpPr>
          <p:spPr bwMode="auto">
            <a:xfrm>
              <a:off x="3888" y="1252"/>
              <a:ext cx="416"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3</a:t>
              </a:r>
            </a:p>
          </p:txBody>
        </p:sp>
      </p:grpSp>
      <p:grpSp>
        <p:nvGrpSpPr>
          <p:cNvPr id="101382" name="Group 132"/>
          <p:cNvGrpSpPr>
            <a:grpSpLocks/>
          </p:cNvGrpSpPr>
          <p:nvPr/>
        </p:nvGrpSpPr>
        <p:grpSpPr bwMode="auto">
          <a:xfrm>
            <a:off x="1485900" y="2800350"/>
            <a:ext cx="1543050" cy="657225"/>
            <a:chOff x="3600" y="1104"/>
            <a:chExt cx="1296" cy="552"/>
          </a:xfrm>
        </p:grpSpPr>
        <p:sp>
          <p:nvSpPr>
            <p:cNvPr id="35973"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35974" name="Text Box 134"/>
            <p:cNvSpPr txBox="1">
              <a:spLocks noChangeArrowheads="1"/>
            </p:cNvSpPr>
            <p:nvPr/>
          </p:nvSpPr>
          <p:spPr bwMode="auto">
            <a:xfrm>
              <a:off x="3888" y="1252"/>
              <a:ext cx="416"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2</a:t>
              </a:r>
            </a:p>
          </p:txBody>
        </p:sp>
      </p:grpSp>
      <p:grpSp>
        <p:nvGrpSpPr>
          <p:cNvPr id="101383" name="Group 135"/>
          <p:cNvGrpSpPr>
            <a:grpSpLocks/>
          </p:cNvGrpSpPr>
          <p:nvPr/>
        </p:nvGrpSpPr>
        <p:grpSpPr bwMode="auto">
          <a:xfrm>
            <a:off x="2628900" y="3971925"/>
            <a:ext cx="1543050" cy="657225"/>
            <a:chOff x="3600" y="1104"/>
            <a:chExt cx="1296" cy="552"/>
          </a:xfrm>
        </p:grpSpPr>
        <p:sp>
          <p:nvSpPr>
            <p:cNvPr id="35976" name="Cloud"/>
            <p:cNvSpPr>
              <a:spLocks noChangeAspect="1" noEditPoints="1" noChangeArrowheads="1"/>
            </p:cNvSpPr>
            <p:nvPr/>
          </p:nvSpPr>
          <p:spPr bwMode="auto">
            <a:xfrm>
              <a:off x="3600" y="1104"/>
              <a:ext cx="1296" cy="552"/>
            </a:xfrm>
            <a:custGeom>
              <a:avLst/>
              <a:gdLst>
                <a:gd name="T0" fmla="*/ 67 w 21600"/>
                <a:gd name="T1" fmla="*/ 10800 h 21600"/>
                <a:gd name="T2" fmla="*/ 10800 w 21600"/>
                <a:gd name="T3" fmla="*/ 21577 h 21600"/>
                <a:gd name="T4" fmla="*/ 21582 w 21600"/>
                <a:gd name="T5" fmla="*/ 10800 h 21600"/>
                <a:gd name="T6" fmla="*/ 10800 w 21600"/>
                <a:gd name="T7" fmla="*/ 1235 h 21600"/>
                <a:gd name="T8" fmla="*/ 2977 w 21600"/>
                <a:gd name="T9" fmla="*/ 3262 h 21600"/>
                <a:gd name="T10" fmla="*/ 17087 w 21600"/>
                <a:gd name="T11" fmla="*/ 17337 h 21600"/>
              </a:gdLst>
              <a:ahLst/>
              <a:cxnLst>
                <a:cxn ang="0">
                  <a:pos x="T0" y="T1"/>
                </a:cxn>
                <a:cxn ang="0">
                  <a:pos x="T2" y="T3"/>
                </a:cxn>
                <a:cxn ang="0">
                  <a:pos x="T4" y="T5"/>
                </a:cxn>
                <a:cxn ang="0">
                  <a:pos x="T6" y="T7"/>
                </a:cxn>
              </a:cxnLst>
              <a:rect l="T8" t="T9" r="T10" b="T11"/>
              <a:pathLst>
                <a:path w="21600" h="21600" extrusionOk="0">
                  <a:moveTo>
                    <a:pt x="1949" y="7180"/>
                  </a:moveTo>
                  <a:cubicBezTo>
                    <a:pt x="841" y="7336"/>
                    <a:pt x="-1" y="8613"/>
                    <a:pt x="-1" y="10137"/>
                  </a:cubicBezTo>
                  <a:cubicBezTo>
                    <a:pt x="-1" y="11192"/>
                    <a:pt x="409" y="12169"/>
                    <a:pt x="1074" y="12702"/>
                  </a:cubicBezTo>
                  <a:lnTo>
                    <a:pt x="1063" y="12668"/>
                  </a:lnTo>
                  <a:cubicBezTo>
                    <a:pt x="685" y="13217"/>
                    <a:pt x="474" y="13940"/>
                    <a:pt x="474" y="14690"/>
                  </a:cubicBezTo>
                  <a:cubicBezTo>
                    <a:pt x="475" y="16325"/>
                    <a:pt x="1451" y="17650"/>
                    <a:pt x="2655" y="17650"/>
                  </a:cubicBezTo>
                  <a:cubicBezTo>
                    <a:pt x="2739" y="17650"/>
                    <a:pt x="2824" y="17643"/>
                    <a:pt x="2909" y="17629"/>
                  </a:cubicBezTo>
                  <a:lnTo>
                    <a:pt x="2897" y="17649"/>
                  </a:lnTo>
                  <a:cubicBezTo>
                    <a:pt x="3585" y="19288"/>
                    <a:pt x="4863" y="20299"/>
                    <a:pt x="6247" y="20299"/>
                  </a:cubicBezTo>
                  <a:cubicBezTo>
                    <a:pt x="6947" y="20299"/>
                    <a:pt x="7635" y="20039"/>
                    <a:pt x="8235" y="19546"/>
                  </a:cubicBezTo>
                  <a:lnTo>
                    <a:pt x="8229" y="19550"/>
                  </a:lnTo>
                  <a:cubicBezTo>
                    <a:pt x="8855" y="20829"/>
                    <a:pt x="9908" y="21596"/>
                    <a:pt x="11036" y="21596"/>
                  </a:cubicBezTo>
                  <a:cubicBezTo>
                    <a:pt x="12523" y="21596"/>
                    <a:pt x="13836" y="20267"/>
                    <a:pt x="14267" y="18324"/>
                  </a:cubicBezTo>
                  <a:lnTo>
                    <a:pt x="14270" y="18350"/>
                  </a:lnTo>
                  <a:cubicBezTo>
                    <a:pt x="14730" y="18740"/>
                    <a:pt x="15260" y="18946"/>
                    <a:pt x="15802" y="18946"/>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1"/>
                    <a:pt x="16758" y="-1"/>
                  </a:cubicBezTo>
                  <a:cubicBezTo>
                    <a:pt x="16044" y="-1"/>
                    <a:pt x="15367" y="426"/>
                    <a:pt x="14905" y="1165"/>
                  </a:cubicBezTo>
                  <a:lnTo>
                    <a:pt x="14909" y="1170"/>
                  </a:lnTo>
                  <a:cubicBezTo>
                    <a:pt x="14497" y="432"/>
                    <a:pt x="13855" y="-1"/>
                    <a:pt x="13174" y="-1"/>
                  </a:cubicBezTo>
                  <a:cubicBezTo>
                    <a:pt x="12347" y="-1"/>
                    <a:pt x="11590" y="637"/>
                    <a:pt x="11221" y="1645"/>
                  </a:cubicBezTo>
                  <a:lnTo>
                    <a:pt x="11229" y="1694"/>
                  </a:lnTo>
                  <a:cubicBezTo>
                    <a:pt x="10730" y="1024"/>
                    <a:pt x="10058" y="649"/>
                    <a:pt x="9358" y="649"/>
                  </a:cubicBezTo>
                  <a:cubicBezTo>
                    <a:pt x="8372" y="649"/>
                    <a:pt x="7466" y="1391"/>
                    <a:pt x="7003" y="2578"/>
                  </a:cubicBezTo>
                  <a:lnTo>
                    <a:pt x="6995" y="2602"/>
                  </a:lnTo>
                  <a:cubicBezTo>
                    <a:pt x="6477" y="2189"/>
                    <a:pt x="5888" y="1971"/>
                    <a:pt x="5288" y="1971"/>
                  </a:cubicBezTo>
                  <a:cubicBezTo>
                    <a:pt x="3423" y="1972"/>
                    <a:pt x="1912" y="4029"/>
                    <a:pt x="1912" y="6567"/>
                  </a:cubicBezTo>
                  <a:cubicBezTo>
                    <a:pt x="1911" y="6774"/>
                    <a:pt x="1922" y="6981"/>
                    <a:pt x="1942" y="7186"/>
                  </a:cubicBezTo>
                  <a:close/>
                </a:path>
                <a:path w="21600" h="21600" fill="none" extrusionOk="0">
                  <a:moveTo>
                    <a:pt x="1074" y="12702"/>
                  </a:moveTo>
                  <a:cubicBezTo>
                    <a:pt x="1407" y="12969"/>
                    <a:pt x="1786" y="13109"/>
                    <a:pt x="2172" y="13109"/>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accent1"/>
            </a:solidFill>
            <a:ln w="9525">
              <a:solidFill>
                <a:srgbClr val="000000"/>
              </a:solidFill>
              <a:miter lim="800000"/>
              <a:headEnd/>
              <a:tailEnd/>
            </a:ln>
            <a:effectLst>
              <a:outerShdw blurRad="63500" dist="107763" dir="2700000" algn="ctr" rotWithShape="0">
                <a:srgbClr val="000000">
                  <a:alpha val="74998"/>
                </a:srgbClr>
              </a:outerShdw>
            </a:effectLst>
          </p:spPr>
          <p:txBody>
            <a:bodyPr/>
            <a:lstStyle/>
            <a:p>
              <a:pPr>
                <a:defRPr/>
              </a:pPr>
              <a:endParaRPr lang="en-US" sz="1350">
                <a:solidFill>
                  <a:srgbClr val="FF3300"/>
                </a:solidFill>
              </a:endParaRPr>
            </a:p>
          </p:txBody>
        </p:sp>
        <p:sp>
          <p:nvSpPr>
            <p:cNvPr id="35977" name="Text Box 137"/>
            <p:cNvSpPr txBox="1">
              <a:spLocks noChangeArrowheads="1"/>
            </p:cNvSpPr>
            <p:nvPr/>
          </p:nvSpPr>
          <p:spPr bwMode="auto">
            <a:xfrm>
              <a:off x="3888" y="1252"/>
              <a:ext cx="416" cy="221"/>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4</a:t>
              </a:r>
            </a:p>
          </p:txBody>
        </p:sp>
      </p:grpSp>
      <p:sp>
        <p:nvSpPr>
          <p:cNvPr id="35978" name="Line 138"/>
          <p:cNvSpPr>
            <a:spLocks noChangeShapeType="1"/>
          </p:cNvSpPr>
          <p:nvPr/>
        </p:nvSpPr>
        <p:spPr bwMode="auto">
          <a:xfrm flipH="1">
            <a:off x="2457450" y="2400300"/>
            <a:ext cx="457200" cy="4000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35979" name="Line 139"/>
          <p:cNvSpPr>
            <a:spLocks noChangeShapeType="1"/>
          </p:cNvSpPr>
          <p:nvPr/>
        </p:nvSpPr>
        <p:spPr bwMode="auto">
          <a:xfrm>
            <a:off x="3829050" y="2400300"/>
            <a:ext cx="457200" cy="4000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35980" name="Line 140"/>
          <p:cNvSpPr>
            <a:spLocks noChangeShapeType="1"/>
          </p:cNvSpPr>
          <p:nvPr/>
        </p:nvSpPr>
        <p:spPr bwMode="auto">
          <a:xfrm>
            <a:off x="2400300" y="3429000"/>
            <a:ext cx="742950" cy="62865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35981" name="Line 141"/>
          <p:cNvSpPr>
            <a:spLocks noChangeShapeType="1"/>
          </p:cNvSpPr>
          <p:nvPr/>
        </p:nvSpPr>
        <p:spPr bwMode="auto">
          <a:xfrm flipH="1">
            <a:off x="3657600" y="3429000"/>
            <a:ext cx="742950" cy="571500"/>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35982" name="Text Box 142"/>
          <p:cNvSpPr txBox="1">
            <a:spLocks noChangeArrowheads="1"/>
          </p:cNvSpPr>
          <p:nvPr/>
        </p:nvSpPr>
        <p:spPr bwMode="auto">
          <a:xfrm>
            <a:off x="4629150" y="4057651"/>
            <a:ext cx="3028950" cy="507831"/>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Question:</a:t>
            </a:r>
            <a:r>
              <a:rPr lang="en-US" sz="1350" b="1"/>
              <a:t> How to prevent lying about false edges in PolcyCert?</a:t>
            </a:r>
          </a:p>
        </p:txBody>
      </p:sp>
      <p:sp>
        <p:nvSpPr>
          <p:cNvPr id="35983" name="AutoShape 143"/>
          <p:cNvSpPr>
            <a:spLocks noChangeArrowheads="1"/>
          </p:cNvSpPr>
          <p:nvPr/>
        </p:nvSpPr>
        <p:spPr bwMode="auto">
          <a:xfrm>
            <a:off x="4400550" y="1657350"/>
            <a:ext cx="1200150" cy="457200"/>
          </a:xfrm>
          <a:prstGeom prst="wedgeRectCallout">
            <a:avLst>
              <a:gd name="adj1" fmla="val -41764"/>
              <a:gd name="adj2" fmla="val 129426"/>
            </a:avLst>
          </a:prstGeom>
          <a:solidFill>
            <a:srgbClr val="F6F2A8"/>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lgn="ctr" eaLnBrk="0" hangingPunct="0">
              <a:defRPr/>
            </a:pPr>
            <a:r>
              <a:rPr lang="en-US" sz="1350" b="1"/>
              <a:t>I</a:t>
            </a:r>
            <a:r>
              <a:rPr lang="ja-JP" altLang="en-US" sz="1350" b="1">
                <a:latin typeface="Arial"/>
              </a:rPr>
              <a:t>’</a:t>
            </a:r>
            <a:r>
              <a:rPr lang="en-US" sz="1350" b="1"/>
              <a:t>m attached to AS 4</a:t>
            </a:r>
          </a:p>
        </p:txBody>
      </p:sp>
      <p:sp>
        <p:nvSpPr>
          <p:cNvPr id="35984" name="Freeform 144"/>
          <p:cNvSpPr>
            <a:spLocks/>
          </p:cNvSpPr>
          <p:nvPr/>
        </p:nvSpPr>
        <p:spPr bwMode="auto">
          <a:xfrm>
            <a:off x="3943350" y="2343150"/>
            <a:ext cx="628650" cy="400050"/>
          </a:xfrm>
          <a:custGeom>
            <a:avLst/>
            <a:gdLst>
              <a:gd name="T0" fmla="*/ 576 w 576"/>
              <a:gd name="T1" fmla="*/ 384 h 384"/>
              <a:gd name="T2" fmla="*/ 336 w 576"/>
              <a:gd name="T3" fmla="*/ 192 h 384"/>
              <a:gd name="T4" fmla="*/ 0 w 576"/>
              <a:gd name="T5" fmla="*/ 0 h 384"/>
            </a:gdLst>
            <a:ahLst/>
            <a:cxnLst>
              <a:cxn ang="0">
                <a:pos x="T0" y="T1"/>
              </a:cxn>
              <a:cxn ang="0">
                <a:pos x="T2" y="T3"/>
              </a:cxn>
              <a:cxn ang="0">
                <a:pos x="T4" y="T5"/>
              </a:cxn>
            </a:cxnLst>
            <a:rect l="0" t="0" r="r" b="b"/>
            <a:pathLst>
              <a:path w="576" h="384">
                <a:moveTo>
                  <a:pt x="576" y="384"/>
                </a:moveTo>
                <a:cubicBezTo>
                  <a:pt x="504" y="320"/>
                  <a:pt x="432" y="256"/>
                  <a:pt x="336" y="192"/>
                </a:cubicBezTo>
                <a:cubicBezTo>
                  <a:pt x="240" y="128"/>
                  <a:pt x="120" y="64"/>
                  <a:pt x="0" y="0"/>
                </a:cubicBezTo>
              </a:path>
            </a:pathLst>
          </a:custGeom>
          <a:noFill/>
          <a:ln w="38100" cap="rnd" cmpd="sng">
            <a:solidFill>
              <a:srgbClr val="FF3300"/>
            </a:solidFill>
            <a:prstDash val="sysDot"/>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Tree>
    <p:extLst>
      <p:ext uri="{BB962C8B-B14F-4D97-AF65-F5344CB8AC3E}">
        <p14:creationId xmlns:p14="http://schemas.microsoft.com/office/powerpoint/2010/main" val="3428004441"/>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598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5983"/>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59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82" grpId="0" animBg="1"/>
      <p:bldP spid="35983" grpId="0" animBg="1"/>
    </p:bldLst>
  </p:timing>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6" name="Slide Number Placeholder 4"/>
          <p:cNvSpPr>
            <a:spLocks noGrp="1"/>
          </p:cNvSpPr>
          <p:nvPr>
            <p:ph type="sldNum" sz="quarter" idx="12"/>
          </p:nvPr>
        </p:nvSpPr>
        <p:spPr/>
        <p:txBody>
          <a:bodyPr/>
          <a:lstStyle/>
          <a:p>
            <a:pPr>
              <a:defRPr/>
            </a:pPr>
            <a:fld id="{FE917C1C-6CAA-CE43-8E24-6685A46D1986}" type="slidenum">
              <a:rPr lang="en-US"/>
              <a:pPr>
                <a:defRPr/>
              </a:pPr>
              <a:t>52</a:t>
            </a:fld>
            <a:endParaRPr lang="en-US"/>
          </a:p>
        </p:txBody>
      </p:sp>
      <p:sp>
        <p:nvSpPr>
          <p:cNvPr id="55298" name="Rectangle 2"/>
          <p:cNvSpPr>
            <a:spLocks noGrp="1" noChangeArrowheads="1"/>
          </p:cNvSpPr>
          <p:nvPr>
            <p:ph type="title"/>
          </p:nvPr>
        </p:nvSpPr>
        <p:spPr/>
        <p:txBody>
          <a:bodyPr/>
          <a:lstStyle/>
          <a:p>
            <a:pPr eaLnBrk="1" hangingPunct="1">
              <a:defRPr/>
            </a:pPr>
            <a:r>
              <a:rPr lang="en-US">
                <a:cs typeface="+mj-cs"/>
              </a:rPr>
              <a:t>Preventing Shortening in soBGP</a:t>
            </a:r>
          </a:p>
        </p:txBody>
      </p:sp>
      <p:sp>
        <p:nvSpPr>
          <p:cNvPr id="55448" name="Line 152"/>
          <p:cNvSpPr>
            <a:spLocks noChangeShapeType="1"/>
          </p:cNvSpPr>
          <p:nvPr/>
        </p:nvSpPr>
        <p:spPr bwMode="auto">
          <a:xfrm flipH="1">
            <a:off x="6000750" y="3314700"/>
            <a:ext cx="685800" cy="7429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55449" name="Line 153"/>
          <p:cNvSpPr>
            <a:spLocks noChangeShapeType="1"/>
          </p:cNvSpPr>
          <p:nvPr/>
        </p:nvSpPr>
        <p:spPr bwMode="auto">
          <a:xfrm>
            <a:off x="5200650" y="2628900"/>
            <a:ext cx="742950" cy="14287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55450" name="Line 154"/>
          <p:cNvSpPr>
            <a:spLocks noChangeShapeType="1"/>
          </p:cNvSpPr>
          <p:nvPr/>
        </p:nvSpPr>
        <p:spPr bwMode="auto">
          <a:xfrm>
            <a:off x="5915025" y="1964532"/>
            <a:ext cx="714375" cy="66436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55451" name="Line 155"/>
          <p:cNvSpPr>
            <a:spLocks noChangeShapeType="1"/>
          </p:cNvSpPr>
          <p:nvPr/>
        </p:nvSpPr>
        <p:spPr bwMode="auto">
          <a:xfrm flipV="1">
            <a:off x="6629400" y="2936082"/>
            <a:ext cx="0" cy="492919"/>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55452" name="Line 156"/>
          <p:cNvSpPr>
            <a:spLocks noChangeShapeType="1"/>
          </p:cNvSpPr>
          <p:nvPr/>
        </p:nvSpPr>
        <p:spPr bwMode="auto">
          <a:xfrm flipH="1">
            <a:off x="5200650" y="1964531"/>
            <a:ext cx="714375" cy="91440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55453" name="Rectangle 157"/>
          <p:cNvSpPr>
            <a:spLocks noChangeArrowheads="1"/>
          </p:cNvSpPr>
          <p:nvPr/>
        </p:nvSpPr>
        <p:spPr bwMode="auto">
          <a:xfrm>
            <a:off x="1485900" y="1200151"/>
            <a:ext cx="3027760" cy="339447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marL="216694" indent="-216694" defTabSz="610791">
              <a:lnSpc>
                <a:spcPct val="85000"/>
              </a:lnSpc>
              <a:spcBef>
                <a:spcPct val="20000"/>
              </a:spcBef>
              <a:buFontTx/>
              <a:buChar char="•"/>
              <a:defRPr/>
            </a:pPr>
            <a:endParaRPr lang="en-US" sz="1500"/>
          </a:p>
          <a:p>
            <a:pPr marL="216694" indent="-216694" defTabSz="610791">
              <a:lnSpc>
                <a:spcPct val="85000"/>
              </a:lnSpc>
              <a:spcBef>
                <a:spcPct val="20000"/>
              </a:spcBef>
              <a:buFontTx/>
              <a:buChar char="•"/>
              <a:defRPr/>
            </a:pPr>
            <a:r>
              <a:rPr lang="en-US" sz="1500"/>
              <a:t>If AS 3 attempts to make its path to AS 5 shorter by cutting AS 4 out of the path, AS 1 </a:t>
            </a:r>
            <a:r>
              <a:rPr lang="en-US" sz="1500" i="1"/>
              <a:t>might</a:t>
            </a:r>
            <a:r>
              <a:rPr lang="en-US" sz="1500"/>
              <a:t> be able to detect the alteration in the AS Path.</a:t>
            </a:r>
          </a:p>
          <a:p>
            <a:pPr marL="216694" indent="-216694" defTabSz="610791">
              <a:lnSpc>
                <a:spcPct val="85000"/>
              </a:lnSpc>
              <a:spcBef>
                <a:spcPct val="20000"/>
              </a:spcBef>
              <a:buFontTx/>
              <a:buChar char="•"/>
              <a:defRPr/>
            </a:pPr>
            <a:r>
              <a:rPr lang="en-US" sz="1500">
                <a:solidFill>
                  <a:srgbClr val="FF3300"/>
                </a:solidFill>
              </a:rPr>
              <a:t>Problems:</a:t>
            </a:r>
          </a:p>
          <a:p>
            <a:pPr marL="644129" lvl="1" indent="-173831" defTabSz="610791">
              <a:lnSpc>
                <a:spcPct val="85000"/>
              </a:lnSpc>
              <a:spcBef>
                <a:spcPct val="20000"/>
              </a:spcBef>
              <a:buFontTx/>
              <a:buChar char="–"/>
              <a:defRPr/>
            </a:pPr>
            <a:r>
              <a:rPr lang="en-US" sz="1350"/>
              <a:t>No protection against replay</a:t>
            </a:r>
          </a:p>
          <a:p>
            <a:pPr marL="644129" lvl="1" indent="-173831" defTabSz="610791">
              <a:lnSpc>
                <a:spcPct val="85000"/>
              </a:lnSpc>
              <a:spcBef>
                <a:spcPct val="20000"/>
              </a:spcBef>
              <a:buFontTx/>
              <a:buChar char="–"/>
              <a:defRPr/>
            </a:pPr>
            <a:r>
              <a:rPr lang="en-US" sz="1350"/>
              <a:t>No protection, depending on topology</a:t>
            </a:r>
          </a:p>
        </p:txBody>
      </p:sp>
      <p:grpSp>
        <p:nvGrpSpPr>
          <p:cNvPr id="103433" name="Group 158"/>
          <p:cNvGrpSpPr>
            <a:grpSpLocks/>
          </p:cNvGrpSpPr>
          <p:nvPr/>
        </p:nvGrpSpPr>
        <p:grpSpPr bwMode="auto">
          <a:xfrm>
            <a:off x="5429250" y="1428750"/>
            <a:ext cx="971550" cy="614363"/>
            <a:chOff x="4084" y="2164"/>
            <a:chExt cx="736" cy="442"/>
          </a:xfrm>
        </p:grpSpPr>
        <p:grpSp>
          <p:nvGrpSpPr>
            <p:cNvPr id="103552" name="Group 159"/>
            <p:cNvGrpSpPr>
              <a:grpSpLocks/>
            </p:cNvGrpSpPr>
            <p:nvPr/>
          </p:nvGrpSpPr>
          <p:grpSpPr bwMode="auto">
            <a:xfrm>
              <a:off x="4084" y="2165"/>
              <a:ext cx="735" cy="440"/>
              <a:chOff x="4084" y="2165"/>
              <a:chExt cx="735" cy="440"/>
            </a:xfrm>
          </p:grpSpPr>
          <p:sp>
            <p:nvSpPr>
              <p:cNvPr id="103569" name="Oval 160"/>
              <p:cNvSpPr>
                <a:spLocks noChangeArrowheads="1"/>
              </p:cNvSpPr>
              <p:nvPr/>
            </p:nvSpPr>
            <p:spPr bwMode="auto">
              <a:xfrm>
                <a:off x="4335" y="2165"/>
                <a:ext cx="320" cy="182"/>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70" name="Oval 161"/>
              <p:cNvSpPr>
                <a:spLocks noChangeArrowheads="1"/>
              </p:cNvSpPr>
              <p:nvPr/>
            </p:nvSpPr>
            <p:spPr bwMode="auto">
              <a:xfrm>
                <a:off x="4158" y="2213"/>
                <a:ext cx="246" cy="182"/>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71" name="Oval 162"/>
              <p:cNvSpPr>
                <a:spLocks noChangeArrowheads="1"/>
              </p:cNvSpPr>
              <p:nvPr/>
            </p:nvSpPr>
            <p:spPr bwMode="auto">
              <a:xfrm>
                <a:off x="4084" y="2322"/>
                <a:ext cx="165" cy="149"/>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72" name="Oval 163"/>
              <p:cNvSpPr>
                <a:spLocks noChangeArrowheads="1"/>
              </p:cNvSpPr>
              <p:nvPr/>
            </p:nvSpPr>
            <p:spPr bwMode="auto">
              <a:xfrm>
                <a:off x="4133" y="2388"/>
                <a:ext cx="250" cy="160"/>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73" name="Oval 164"/>
              <p:cNvSpPr>
                <a:spLocks noChangeArrowheads="1"/>
              </p:cNvSpPr>
              <p:nvPr/>
            </p:nvSpPr>
            <p:spPr bwMode="auto">
              <a:xfrm>
                <a:off x="4310" y="2414"/>
                <a:ext cx="372" cy="191"/>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74" name="Oval 165"/>
              <p:cNvSpPr>
                <a:spLocks noChangeArrowheads="1"/>
              </p:cNvSpPr>
              <p:nvPr/>
            </p:nvSpPr>
            <p:spPr bwMode="auto">
              <a:xfrm>
                <a:off x="4546" y="2218"/>
                <a:ext cx="239" cy="143"/>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75" name="Oval 166"/>
              <p:cNvSpPr>
                <a:spLocks noChangeArrowheads="1"/>
              </p:cNvSpPr>
              <p:nvPr/>
            </p:nvSpPr>
            <p:spPr bwMode="auto">
              <a:xfrm>
                <a:off x="4582" y="2310"/>
                <a:ext cx="237" cy="143"/>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76" name="Oval 167"/>
              <p:cNvSpPr>
                <a:spLocks noChangeArrowheads="1"/>
              </p:cNvSpPr>
              <p:nvPr/>
            </p:nvSpPr>
            <p:spPr bwMode="auto">
              <a:xfrm>
                <a:off x="4561" y="2340"/>
                <a:ext cx="235" cy="235"/>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77" name="Oval 168"/>
              <p:cNvSpPr>
                <a:spLocks noChangeArrowheads="1"/>
              </p:cNvSpPr>
              <p:nvPr/>
            </p:nvSpPr>
            <p:spPr bwMode="auto">
              <a:xfrm>
                <a:off x="4217" y="2269"/>
                <a:ext cx="477" cy="235"/>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3553" name="Arc 169"/>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54" name="Arc 170"/>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55" name="Arc 171"/>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56" name="Arc 172"/>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57" name="Arc 173"/>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58" name="Arc 174"/>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59" name="Arc 175"/>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60" name="Arc 176"/>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61" name="Arc 177"/>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62" name="Arc 178"/>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63" name="Arc 179"/>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64" name="Arc 180"/>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65" name="Arc 181"/>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66" name="Arc 182"/>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67" name="Arc 183"/>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68" name="Arc 184"/>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grpSp>
      <p:sp>
        <p:nvSpPr>
          <p:cNvPr id="55481" name="Text Box 185"/>
          <p:cNvSpPr txBox="1">
            <a:spLocks noChangeArrowheads="1"/>
          </p:cNvSpPr>
          <p:nvPr/>
        </p:nvSpPr>
        <p:spPr bwMode="auto">
          <a:xfrm>
            <a:off x="5715000" y="1604962"/>
            <a:ext cx="495328"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 1</a:t>
            </a:r>
          </a:p>
        </p:txBody>
      </p:sp>
      <p:grpSp>
        <p:nvGrpSpPr>
          <p:cNvPr id="103435" name="Group 186"/>
          <p:cNvGrpSpPr>
            <a:grpSpLocks/>
          </p:cNvGrpSpPr>
          <p:nvPr/>
        </p:nvGrpSpPr>
        <p:grpSpPr bwMode="auto">
          <a:xfrm>
            <a:off x="4686300" y="2343150"/>
            <a:ext cx="971550" cy="614363"/>
            <a:chOff x="4084" y="2164"/>
            <a:chExt cx="736" cy="442"/>
          </a:xfrm>
        </p:grpSpPr>
        <p:grpSp>
          <p:nvGrpSpPr>
            <p:cNvPr id="103526" name="Group 187"/>
            <p:cNvGrpSpPr>
              <a:grpSpLocks/>
            </p:cNvGrpSpPr>
            <p:nvPr/>
          </p:nvGrpSpPr>
          <p:grpSpPr bwMode="auto">
            <a:xfrm>
              <a:off x="4084" y="2165"/>
              <a:ext cx="735" cy="440"/>
              <a:chOff x="4084" y="2165"/>
              <a:chExt cx="735" cy="440"/>
            </a:xfrm>
          </p:grpSpPr>
          <p:sp>
            <p:nvSpPr>
              <p:cNvPr id="103543" name="Oval 188"/>
              <p:cNvSpPr>
                <a:spLocks noChangeArrowheads="1"/>
              </p:cNvSpPr>
              <p:nvPr/>
            </p:nvSpPr>
            <p:spPr bwMode="auto">
              <a:xfrm>
                <a:off x="4335" y="2165"/>
                <a:ext cx="320" cy="182"/>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44" name="Oval 189"/>
              <p:cNvSpPr>
                <a:spLocks noChangeArrowheads="1"/>
              </p:cNvSpPr>
              <p:nvPr/>
            </p:nvSpPr>
            <p:spPr bwMode="auto">
              <a:xfrm>
                <a:off x="4158" y="2213"/>
                <a:ext cx="246" cy="182"/>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45" name="Oval 190"/>
              <p:cNvSpPr>
                <a:spLocks noChangeArrowheads="1"/>
              </p:cNvSpPr>
              <p:nvPr/>
            </p:nvSpPr>
            <p:spPr bwMode="auto">
              <a:xfrm>
                <a:off x="4084" y="2322"/>
                <a:ext cx="165" cy="149"/>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46" name="Oval 191"/>
              <p:cNvSpPr>
                <a:spLocks noChangeArrowheads="1"/>
              </p:cNvSpPr>
              <p:nvPr/>
            </p:nvSpPr>
            <p:spPr bwMode="auto">
              <a:xfrm>
                <a:off x="4133" y="2388"/>
                <a:ext cx="250" cy="160"/>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47" name="Oval 192"/>
              <p:cNvSpPr>
                <a:spLocks noChangeArrowheads="1"/>
              </p:cNvSpPr>
              <p:nvPr/>
            </p:nvSpPr>
            <p:spPr bwMode="auto">
              <a:xfrm>
                <a:off x="4310" y="2414"/>
                <a:ext cx="372" cy="191"/>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48" name="Oval 193"/>
              <p:cNvSpPr>
                <a:spLocks noChangeArrowheads="1"/>
              </p:cNvSpPr>
              <p:nvPr/>
            </p:nvSpPr>
            <p:spPr bwMode="auto">
              <a:xfrm>
                <a:off x="4546" y="2218"/>
                <a:ext cx="239" cy="143"/>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49" name="Oval 194"/>
              <p:cNvSpPr>
                <a:spLocks noChangeArrowheads="1"/>
              </p:cNvSpPr>
              <p:nvPr/>
            </p:nvSpPr>
            <p:spPr bwMode="auto">
              <a:xfrm>
                <a:off x="4582" y="2310"/>
                <a:ext cx="237" cy="143"/>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50" name="Oval 195"/>
              <p:cNvSpPr>
                <a:spLocks noChangeArrowheads="1"/>
              </p:cNvSpPr>
              <p:nvPr/>
            </p:nvSpPr>
            <p:spPr bwMode="auto">
              <a:xfrm>
                <a:off x="4561" y="2340"/>
                <a:ext cx="235" cy="235"/>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51" name="Oval 196"/>
              <p:cNvSpPr>
                <a:spLocks noChangeArrowheads="1"/>
              </p:cNvSpPr>
              <p:nvPr/>
            </p:nvSpPr>
            <p:spPr bwMode="auto">
              <a:xfrm>
                <a:off x="4217" y="2269"/>
                <a:ext cx="477" cy="235"/>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3527" name="Arc 197"/>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28" name="Arc 198"/>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29" name="Arc 199"/>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30" name="Arc 200"/>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31" name="Arc 201"/>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32" name="Arc 202"/>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33" name="Arc 203"/>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34" name="Arc 204"/>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35" name="Arc 205"/>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36" name="Arc 206"/>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37" name="Arc 207"/>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38" name="Arc 208"/>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39" name="Arc 209"/>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40" name="Arc 210"/>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41" name="Arc 211"/>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42" name="Arc 212"/>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grpSp>
      <p:sp>
        <p:nvSpPr>
          <p:cNvPr id="55509" name="Text Box 213"/>
          <p:cNvSpPr txBox="1">
            <a:spLocks noChangeArrowheads="1"/>
          </p:cNvSpPr>
          <p:nvPr/>
        </p:nvSpPr>
        <p:spPr bwMode="auto">
          <a:xfrm>
            <a:off x="4938713" y="2519362"/>
            <a:ext cx="495328"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 2</a:t>
            </a:r>
          </a:p>
        </p:txBody>
      </p:sp>
      <p:grpSp>
        <p:nvGrpSpPr>
          <p:cNvPr id="103437" name="Group 214"/>
          <p:cNvGrpSpPr>
            <a:grpSpLocks/>
          </p:cNvGrpSpPr>
          <p:nvPr/>
        </p:nvGrpSpPr>
        <p:grpSpPr bwMode="auto">
          <a:xfrm>
            <a:off x="6115050" y="2343150"/>
            <a:ext cx="971550" cy="614363"/>
            <a:chOff x="4084" y="2164"/>
            <a:chExt cx="736" cy="442"/>
          </a:xfrm>
        </p:grpSpPr>
        <p:grpSp>
          <p:nvGrpSpPr>
            <p:cNvPr id="103500" name="Group 215"/>
            <p:cNvGrpSpPr>
              <a:grpSpLocks/>
            </p:cNvGrpSpPr>
            <p:nvPr/>
          </p:nvGrpSpPr>
          <p:grpSpPr bwMode="auto">
            <a:xfrm>
              <a:off x="4084" y="2165"/>
              <a:ext cx="735" cy="440"/>
              <a:chOff x="4084" y="2165"/>
              <a:chExt cx="735" cy="440"/>
            </a:xfrm>
          </p:grpSpPr>
          <p:sp>
            <p:nvSpPr>
              <p:cNvPr id="103517" name="Oval 216"/>
              <p:cNvSpPr>
                <a:spLocks noChangeArrowheads="1"/>
              </p:cNvSpPr>
              <p:nvPr/>
            </p:nvSpPr>
            <p:spPr bwMode="auto">
              <a:xfrm>
                <a:off x="4335" y="2165"/>
                <a:ext cx="320" cy="182"/>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18" name="Oval 217"/>
              <p:cNvSpPr>
                <a:spLocks noChangeArrowheads="1"/>
              </p:cNvSpPr>
              <p:nvPr/>
            </p:nvSpPr>
            <p:spPr bwMode="auto">
              <a:xfrm>
                <a:off x="4158" y="2213"/>
                <a:ext cx="246" cy="182"/>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19" name="Oval 218"/>
              <p:cNvSpPr>
                <a:spLocks noChangeArrowheads="1"/>
              </p:cNvSpPr>
              <p:nvPr/>
            </p:nvSpPr>
            <p:spPr bwMode="auto">
              <a:xfrm>
                <a:off x="4084" y="2322"/>
                <a:ext cx="165" cy="149"/>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20" name="Oval 219"/>
              <p:cNvSpPr>
                <a:spLocks noChangeArrowheads="1"/>
              </p:cNvSpPr>
              <p:nvPr/>
            </p:nvSpPr>
            <p:spPr bwMode="auto">
              <a:xfrm>
                <a:off x="4133" y="2388"/>
                <a:ext cx="250" cy="160"/>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21" name="Oval 220"/>
              <p:cNvSpPr>
                <a:spLocks noChangeArrowheads="1"/>
              </p:cNvSpPr>
              <p:nvPr/>
            </p:nvSpPr>
            <p:spPr bwMode="auto">
              <a:xfrm>
                <a:off x="4310" y="2414"/>
                <a:ext cx="372" cy="191"/>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22" name="Oval 221"/>
              <p:cNvSpPr>
                <a:spLocks noChangeArrowheads="1"/>
              </p:cNvSpPr>
              <p:nvPr/>
            </p:nvSpPr>
            <p:spPr bwMode="auto">
              <a:xfrm>
                <a:off x="4546" y="2218"/>
                <a:ext cx="239" cy="143"/>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23" name="Oval 222"/>
              <p:cNvSpPr>
                <a:spLocks noChangeArrowheads="1"/>
              </p:cNvSpPr>
              <p:nvPr/>
            </p:nvSpPr>
            <p:spPr bwMode="auto">
              <a:xfrm>
                <a:off x="4582" y="2310"/>
                <a:ext cx="237" cy="143"/>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24" name="Oval 223"/>
              <p:cNvSpPr>
                <a:spLocks noChangeArrowheads="1"/>
              </p:cNvSpPr>
              <p:nvPr/>
            </p:nvSpPr>
            <p:spPr bwMode="auto">
              <a:xfrm>
                <a:off x="4561" y="2340"/>
                <a:ext cx="235" cy="235"/>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25" name="Oval 224"/>
              <p:cNvSpPr>
                <a:spLocks noChangeArrowheads="1"/>
              </p:cNvSpPr>
              <p:nvPr/>
            </p:nvSpPr>
            <p:spPr bwMode="auto">
              <a:xfrm>
                <a:off x="4217" y="2269"/>
                <a:ext cx="477" cy="235"/>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3501" name="Arc 225"/>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02" name="Arc 226"/>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03" name="Arc 227"/>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04" name="Arc 228"/>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05" name="Arc 229"/>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06" name="Arc 230"/>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07" name="Arc 231"/>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08" name="Arc 232"/>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09" name="Arc 233"/>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10" name="Arc 234"/>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11" name="Arc 235"/>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12" name="Arc 236"/>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13" name="Arc 237"/>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14" name="Arc 238"/>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515" name="Arc 239"/>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516" name="Arc 240"/>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grpSp>
      <p:sp>
        <p:nvSpPr>
          <p:cNvPr id="55537" name="Text Box 241"/>
          <p:cNvSpPr txBox="1">
            <a:spLocks noChangeArrowheads="1"/>
          </p:cNvSpPr>
          <p:nvPr/>
        </p:nvSpPr>
        <p:spPr bwMode="auto">
          <a:xfrm>
            <a:off x="6424613" y="2519362"/>
            <a:ext cx="495328"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 3</a:t>
            </a:r>
          </a:p>
        </p:txBody>
      </p:sp>
      <p:grpSp>
        <p:nvGrpSpPr>
          <p:cNvPr id="103439" name="Group 242"/>
          <p:cNvGrpSpPr>
            <a:grpSpLocks/>
          </p:cNvGrpSpPr>
          <p:nvPr/>
        </p:nvGrpSpPr>
        <p:grpSpPr bwMode="auto">
          <a:xfrm>
            <a:off x="5429250" y="3771900"/>
            <a:ext cx="971550" cy="614363"/>
            <a:chOff x="4084" y="2164"/>
            <a:chExt cx="736" cy="442"/>
          </a:xfrm>
        </p:grpSpPr>
        <p:grpSp>
          <p:nvGrpSpPr>
            <p:cNvPr id="103474" name="Group 243"/>
            <p:cNvGrpSpPr>
              <a:grpSpLocks/>
            </p:cNvGrpSpPr>
            <p:nvPr/>
          </p:nvGrpSpPr>
          <p:grpSpPr bwMode="auto">
            <a:xfrm>
              <a:off x="4084" y="2165"/>
              <a:ext cx="735" cy="440"/>
              <a:chOff x="4084" y="2165"/>
              <a:chExt cx="735" cy="440"/>
            </a:xfrm>
          </p:grpSpPr>
          <p:sp>
            <p:nvSpPr>
              <p:cNvPr id="103491" name="Oval 244"/>
              <p:cNvSpPr>
                <a:spLocks noChangeArrowheads="1"/>
              </p:cNvSpPr>
              <p:nvPr/>
            </p:nvSpPr>
            <p:spPr bwMode="auto">
              <a:xfrm>
                <a:off x="4335" y="2165"/>
                <a:ext cx="320" cy="182"/>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92" name="Oval 245"/>
              <p:cNvSpPr>
                <a:spLocks noChangeArrowheads="1"/>
              </p:cNvSpPr>
              <p:nvPr/>
            </p:nvSpPr>
            <p:spPr bwMode="auto">
              <a:xfrm>
                <a:off x="4158" y="2213"/>
                <a:ext cx="246" cy="182"/>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93" name="Oval 246"/>
              <p:cNvSpPr>
                <a:spLocks noChangeArrowheads="1"/>
              </p:cNvSpPr>
              <p:nvPr/>
            </p:nvSpPr>
            <p:spPr bwMode="auto">
              <a:xfrm>
                <a:off x="4084" y="2322"/>
                <a:ext cx="165" cy="149"/>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94" name="Oval 247"/>
              <p:cNvSpPr>
                <a:spLocks noChangeArrowheads="1"/>
              </p:cNvSpPr>
              <p:nvPr/>
            </p:nvSpPr>
            <p:spPr bwMode="auto">
              <a:xfrm>
                <a:off x="4133" y="2388"/>
                <a:ext cx="250" cy="160"/>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95" name="Oval 248"/>
              <p:cNvSpPr>
                <a:spLocks noChangeArrowheads="1"/>
              </p:cNvSpPr>
              <p:nvPr/>
            </p:nvSpPr>
            <p:spPr bwMode="auto">
              <a:xfrm>
                <a:off x="4310" y="2414"/>
                <a:ext cx="372" cy="191"/>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96" name="Oval 249"/>
              <p:cNvSpPr>
                <a:spLocks noChangeArrowheads="1"/>
              </p:cNvSpPr>
              <p:nvPr/>
            </p:nvSpPr>
            <p:spPr bwMode="auto">
              <a:xfrm>
                <a:off x="4546" y="2218"/>
                <a:ext cx="239" cy="143"/>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97" name="Oval 250"/>
              <p:cNvSpPr>
                <a:spLocks noChangeArrowheads="1"/>
              </p:cNvSpPr>
              <p:nvPr/>
            </p:nvSpPr>
            <p:spPr bwMode="auto">
              <a:xfrm>
                <a:off x="4582" y="2310"/>
                <a:ext cx="237" cy="143"/>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98" name="Oval 251"/>
              <p:cNvSpPr>
                <a:spLocks noChangeArrowheads="1"/>
              </p:cNvSpPr>
              <p:nvPr/>
            </p:nvSpPr>
            <p:spPr bwMode="auto">
              <a:xfrm>
                <a:off x="4561" y="2340"/>
                <a:ext cx="235" cy="235"/>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99" name="Oval 252"/>
              <p:cNvSpPr>
                <a:spLocks noChangeArrowheads="1"/>
              </p:cNvSpPr>
              <p:nvPr/>
            </p:nvSpPr>
            <p:spPr bwMode="auto">
              <a:xfrm>
                <a:off x="4217" y="2269"/>
                <a:ext cx="477" cy="235"/>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3475" name="Arc 253"/>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76" name="Arc 254"/>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77" name="Arc 255"/>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78" name="Arc 256"/>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79" name="Arc 257"/>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80" name="Arc 258"/>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81" name="Arc 259"/>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82" name="Arc 260"/>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83" name="Arc 261"/>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84" name="Arc 262"/>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85" name="Arc 263"/>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86" name="Arc 264"/>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87" name="Arc 265"/>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88" name="Arc 266"/>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89" name="Arc 267"/>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90" name="Arc 268"/>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grpSp>
      <p:sp>
        <p:nvSpPr>
          <p:cNvPr id="55565" name="Text Box 269"/>
          <p:cNvSpPr txBox="1">
            <a:spLocks noChangeArrowheads="1"/>
          </p:cNvSpPr>
          <p:nvPr/>
        </p:nvSpPr>
        <p:spPr bwMode="auto">
          <a:xfrm>
            <a:off x="5715000" y="3948112"/>
            <a:ext cx="495328"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 5</a:t>
            </a:r>
          </a:p>
        </p:txBody>
      </p:sp>
      <p:sp>
        <p:nvSpPr>
          <p:cNvPr id="55566" name="AutoShape 270"/>
          <p:cNvSpPr>
            <a:spLocks noChangeArrowheads="1"/>
          </p:cNvSpPr>
          <p:nvPr/>
        </p:nvSpPr>
        <p:spPr bwMode="auto">
          <a:xfrm>
            <a:off x="6515100" y="1657350"/>
            <a:ext cx="1200150" cy="457200"/>
          </a:xfrm>
          <a:prstGeom prst="wedgeRectCallout">
            <a:avLst>
              <a:gd name="adj1" fmla="val -41764"/>
              <a:gd name="adj2" fmla="val 129426"/>
            </a:avLst>
          </a:prstGeom>
          <a:solidFill>
            <a:srgbClr val="F6F2A8"/>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lgn="ctr" eaLnBrk="0" hangingPunct="0">
              <a:defRPr/>
            </a:pPr>
            <a:r>
              <a:rPr lang="en-US" sz="1350" b="1"/>
              <a:t>I</a:t>
            </a:r>
            <a:r>
              <a:rPr lang="ja-JP" altLang="en-US" sz="1350" b="1">
                <a:latin typeface="Arial"/>
              </a:rPr>
              <a:t>’</a:t>
            </a:r>
            <a:r>
              <a:rPr lang="en-US" sz="1350" b="1"/>
              <a:t>m attached to 1, 4, &amp; 5</a:t>
            </a:r>
          </a:p>
        </p:txBody>
      </p:sp>
      <p:grpSp>
        <p:nvGrpSpPr>
          <p:cNvPr id="103442" name="Group 271"/>
          <p:cNvGrpSpPr>
            <a:grpSpLocks/>
          </p:cNvGrpSpPr>
          <p:nvPr/>
        </p:nvGrpSpPr>
        <p:grpSpPr bwMode="auto">
          <a:xfrm>
            <a:off x="6115050" y="3086100"/>
            <a:ext cx="971550" cy="614363"/>
            <a:chOff x="4084" y="2164"/>
            <a:chExt cx="736" cy="442"/>
          </a:xfrm>
        </p:grpSpPr>
        <p:grpSp>
          <p:nvGrpSpPr>
            <p:cNvPr id="103448" name="Group 272"/>
            <p:cNvGrpSpPr>
              <a:grpSpLocks/>
            </p:cNvGrpSpPr>
            <p:nvPr/>
          </p:nvGrpSpPr>
          <p:grpSpPr bwMode="auto">
            <a:xfrm>
              <a:off x="4084" y="2165"/>
              <a:ext cx="735" cy="440"/>
              <a:chOff x="4084" y="2165"/>
              <a:chExt cx="735" cy="440"/>
            </a:xfrm>
          </p:grpSpPr>
          <p:sp>
            <p:nvSpPr>
              <p:cNvPr id="103465" name="Oval 273"/>
              <p:cNvSpPr>
                <a:spLocks noChangeArrowheads="1"/>
              </p:cNvSpPr>
              <p:nvPr/>
            </p:nvSpPr>
            <p:spPr bwMode="auto">
              <a:xfrm>
                <a:off x="4335" y="2165"/>
                <a:ext cx="320" cy="182"/>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66" name="Oval 274"/>
              <p:cNvSpPr>
                <a:spLocks noChangeArrowheads="1"/>
              </p:cNvSpPr>
              <p:nvPr/>
            </p:nvSpPr>
            <p:spPr bwMode="auto">
              <a:xfrm>
                <a:off x="4158" y="2213"/>
                <a:ext cx="246" cy="182"/>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67" name="Oval 275"/>
              <p:cNvSpPr>
                <a:spLocks noChangeArrowheads="1"/>
              </p:cNvSpPr>
              <p:nvPr/>
            </p:nvSpPr>
            <p:spPr bwMode="auto">
              <a:xfrm>
                <a:off x="4084" y="2322"/>
                <a:ext cx="165" cy="149"/>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68" name="Oval 276"/>
              <p:cNvSpPr>
                <a:spLocks noChangeArrowheads="1"/>
              </p:cNvSpPr>
              <p:nvPr/>
            </p:nvSpPr>
            <p:spPr bwMode="auto">
              <a:xfrm>
                <a:off x="4133" y="2388"/>
                <a:ext cx="250" cy="160"/>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69" name="Oval 277"/>
              <p:cNvSpPr>
                <a:spLocks noChangeArrowheads="1"/>
              </p:cNvSpPr>
              <p:nvPr/>
            </p:nvSpPr>
            <p:spPr bwMode="auto">
              <a:xfrm>
                <a:off x="4310" y="2414"/>
                <a:ext cx="372" cy="191"/>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70" name="Oval 278"/>
              <p:cNvSpPr>
                <a:spLocks noChangeArrowheads="1"/>
              </p:cNvSpPr>
              <p:nvPr/>
            </p:nvSpPr>
            <p:spPr bwMode="auto">
              <a:xfrm>
                <a:off x="4546" y="2218"/>
                <a:ext cx="239" cy="143"/>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71" name="Oval 279"/>
              <p:cNvSpPr>
                <a:spLocks noChangeArrowheads="1"/>
              </p:cNvSpPr>
              <p:nvPr/>
            </p:nvSpPr>
            <p:spPr bwMode="auto">
              <a:xfrm>
                <a:off x="4582" y="2310"/>
                <a:ext cx="237" cy="143"/>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72" name="Oval 280"/>
              <p:cNvSpPr>
                <a:spLocks noChangeArrowheads="1"/>
              </p:cNvSpPr>
              <p:nvPr/>
            </p:nvSpPr>
            <p:spPr bwMode="auto">
              <a:xfrm>
                <a:off x="4561" y="2340"/>
                <a:ext cx="235" cy="235"/>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73" name="Oval 281"/>
              <p:cNvSpPr>
                <a:spLocks noChangeArrowheads="1"/>
              </p:cNvSpPr>
              <p:nvPr/>
            </p:nvSpPr>
            <p:spPr bwMode="auto">
              <a:xfrm>
                <a:off x="4217" y="2269"/>
                <a:ext cx="477" cy="235"/>
              </a:xfrm>
              <a:prstGeom prst="ellipse">
                <a:avLst/>
              </a:pr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3449" name="Arc 282"/>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50" name="Arc 283"/>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51" name="Arc 284"/>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52" name="Arc 285"/>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53" name="Arc 286"/>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54" name="Arc 287"/>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55" name="Arc 288"/>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56" name="Arc 289"/>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57" name="Arc 290"/>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58" name="Arc 291"/>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59" name="Arc 292"/>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60" name="Arc 293"/>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61" name="Arc 294"/>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62" name="Arc 295"/>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sp>
          <p:nvSpPr>
            <p:cNvPr id="103463" name="Arc 296"/>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rgbClr val="B6C7C9"/>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3464" name="Arc 297"/>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noFill/>
            <a:ln w="6350">
              <a:solidFill>
                <a:srgbClr val="6C8F93"/>
              </a:solidFill>
              <a:round/>
              <a:headEnd/>
              <a:tailEnd/>
            </a:ln>
            <a:extLst>
              <a:ext uri="{909E8E84-426E-40dd-AFC4-6F175D3DCCD1}">
                <a14:hiddenFill xmlns="" xmlns:a14="http://schemas.microsoft.com/office/drawing/2010/main">
                  <a:solidFill>
                    <a:srgbClr val="FFFFFF"/>
                  </a:solidFill>
                </a14:hiddenFill>
              </a:ext>
            </a:extLst>
          </p:spPr>
          <p:txBody>
            <a:bodyPr/>
            <a:lstStyle/>
            <a:p>
              <a:endParaRPr lang="en-US" sz="1350"/>
            </a:p>
          </p:txBody>
        </p:sp>
      </p:grpSp>
      <p:sp>
        <p:nvSpPr>
          <p:cNvPr id="55594" name="Text Box 298"/>
          <p:cNvSpPr txBox="1">
            <a:spLocks noChangeArrowheads="1"/>
          </p:cNvSpPr>
          <p:nvPr/>
        </p:nvSpPr>
        <p:spPr bwMode="auto">
          <a:xfrm>
            <a:off x="6367463" y="3262312"/>
            <a:ext cx="495328" cy="26305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t>AS 4</a:t>
            </a:r>
          </a:p>
        </p:txBody>
      </p:sp>
      <p:sp>
        <p:nvSpPr>
          <p:cNvPr id="55595" name="AutoShape 299"/>
          <p:cNvSpPr>
            <a:spLocks noChangeArrowheads="1"/>
          </p:cNvSpPr>
          <p:nvPr/>
        </p:nvSpPr>
        <p:spPr bwMode="auto">
          <a:xfrm>
            <a:off x="4171950" y="4229100"/>
            <a:ext cx="1200150" cy="514350"/>
          </a:xfrm>
          <a:prstGeom prst="wedgeRectCallout">
            <a:avLst>
              <a:gd name="adj1" fmla="val 72519"/>
              <a:gd name="adj2" fmla="val -55324"/>
            </a:avLst>
          </a:prstGeom>
          <a:solidFill>
            <a:srgbClr val="F6F2A8"/>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lgn="ctr" eaLnBrk="0" hangingPunct="0">
              <a:defRPr/>
            </a:pPr>
            <a:r>
              <a:rPr lang="en-US" sz="1350" b="1"/>
              <a:t>I</a:t>
            </a:r>
            <a:r>
              <a:rPr lang="ja-JP" altLang="en-US" sz="1350" b="1">
                <a:latin typeface="Arial"/>
              </a:rPr>
              <a:t>’</a:t>
            </a:r>
            <a:r>
              <a:rPr lang="en-US" sz="1350" b="1"/>
              <a:t>m attached to 2 &amp; 4</a:t>
            </a:r>
          </a:p>
        </p:txBody>
      </p:sp>
      <p:sp>
        <p:nvSpPr>
          <p:cNvPr id="55596" name="Freeform 300"/>
          <p:cNvSpPr>
            <a:spLocks/>
          </p:cNvSpPr>
          <p:nvPr/>
        </p:nvSpPr>
        <p:spPr bwMode="auto">
          <a:xfrm>
            <a:off x="5886450" y="2686050"/>
            <a:ext cx="228600" cy="1085850"/>
          </a:xfrm>
          <a:custGeom>
            <a:avLst/>
            <a:gdLst>
              <a:gd name="T0" fmla="*/ 192 w 192"/>
              <a:gd name="T1" fmla="*/ 0 h 912"/>
              <a:gd name="T2" fmla="*/ 48 w 192"/>
              <a:gd name="T3" fmla="*/ 192 h 912"/>
              <a:gd name="T4" fmla="*/ 0 w 192"/>
              <a:gd name="T5" fmla="*/ 912 h 912"/>
            </a:gdLst>
            <a:ahLst/>
            <a:cxnLst>
              <a:cxn ang="0">
                <a:pos x="T0" y="T1"/>
              </a:cxn>
              <a:cxn ang="0">
                <a:pos x="T2" y="T3"/>
              </a:cxn>
              <a:cxn ang="0">
                <a:pos x="T4" y="T5"/>
              </a:cxn>
            </a:cxnLst>
            <a:rect l="0" t="0" r="r" b="b"/>
            <a:pathLst>
              <a:path w="192" h="912">
                <a:moveTo>
                  <a:pt x="192" y="0"/>
                </a:moveTo>
                <a:cubicBezTo>
                  <a:pt x="136" y="20"/>
                  <a:pt x="80" y="40"/>
                  <a:pt x="48" y="192"/>
                </a:cubicBezTo>
                <a:cubicBezTo>
                  <a:pt x="16" y="344"/>
                  <a:pt x="8" y="628"/>
                  <a:pt x="0" y="912"/>
                </a:cubicBezTo>
              </a:path>
            </a:pathLst>
          </a:custGeom>
          <a:noFill/>
          <a:ln w="28575" cap="flat" cmpd="sng">
            <a:solidFill>
              <a:schemeClr val="tx1"/>
            </a:solidFill>
            <a:prstDash val="sysDot"/>
            <a:round/>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55597" name="Line 301"/>
          <p:cNvSpPr>
            <a:spLocks noChangeShapeType="1"/>
          </p:cNvSpPr>
          <p:nvPr/>
        </p:nvSpPr>
        <p:spPr bwMode="auto">
          <a:xfrm flipV="1">
            <a:off x="4343400" y="3429000"/>
            <a:ext cx="1543050" cy="400050"/>
          </a:xfrm>
          <a:prstGeom prst="line">
            <a:avLst/>
          </a:prstGeom>
          <a:noFill/>
          <a:ln w="9525">
            <a:solidFill>
              <a:schemeClr val="tx1"/>
            </a:solidFill>
            <a:round/>
            <a:headEnd/>
            <a:tailEnd type="triangle"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55598" name="Text Box 302"/>
          <p:cNvSpPr txBox="1">
            <a:spLocks noChangeArrowheads="1"/>
          </p:cNvSpPr>
          <p:nvPr/>
        </p:nvSpPr>
        <p:spPr bwMode="auto">
          <a:xfrm>
            <a:off x="2628900" y="3543301"/>
            <a:ext cx="1828800" cy="507831"/>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Now What? Must update PolicyCert?!</a:t>
            </a:r>
          </a:p>
        </p:txBody>
      </p:sp>
    </p:spTree>
    <p:extLst>
      <p:ext uri="{BB962C8B-B14F-4D97-AF65-F5344CB8AC3E}">
        <p14:creationId xmlns:p14="http://schemas.microsoft.com/office/powerpoint/2010/main" val="1169279280"/>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55596"/>
                                        </p:tgtEl>
                                        <p:attrNameLst>
                                          <p:attrName>style.visibility</p:attrName>
                                        </p:attrNameLst>
                                      </p:cBhvr>
                                      <p:to>
                                        <p:strVal val="visible"/>
                                      </p:to>
                                    </p:set>
                                    <p:animEffect transition="in" filter="dissolve">
                                      <p:cBhvr>
                                        <p:cTn id="7" dur="500"/>
                                        <p:tgtEl>
                                          <p:spTgt spid="5559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55597"/>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5559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5598"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5" name="Slide Number Placeholder 6"/>
          <p:cNvSpPr>
            <a:spLocks noGrp="1"/>
          </p:cNvSpPr>
          <p:nvPr>
            <p:ph type="sldNum" sz="quarter" idx="12"/>
          </p:nvPr>
        </p:nvSpPr>
        <p:spPr/>
        <p:txBody>
          <a:bodyPr/>
          <a:lstStyle/>
          <a:p>
            <a:pPr>
              <a:defRPr/>
            </a:pPr>
            <a:fld id="{8947E44F-C708-A542-A22C-5C4D3A84A518}" type="slidenum">
              <a:rPr lang="en-US"/>
              <a:pPr>
                <a:defRPr/>
              </a:pPr>
              <a:t>53</a:t>
            </a:fld>
            <a:endParaRPr lang="en-US"/>
          </a:p>
        </p:txBody>
      </p:sp>
      <p:sp>
        <p:nvSpPr>
          <p:cNvPr id="38914" name="Line 2"/>
          <p:cNvSpPr>
            <a:spLocks noChangeShapeType="1"/>
          </p:cNvSpPr>
          <p:nvPr/>
        </p:nvSpPr>
        <p:spPr bwMode="auto">
          <a:xfrm>
            <a:off x="5257800" y="2628900"/>
            <a:ext cx="0" cy="9715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38915" name="Line 3"/>
          <p:cNvSpPr>
            <a:spLocks noChangeShapeType="1"/>
          </p:cNvSpPr>
          <p:nvPr/>
        </p:nvSpPr>
        <p:spPr bwMode="auto">
          <a:xfrm>
            <a:off x="6000750" y="1771650"/>
            <a:ext cx="685800" cy="8572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38916" name="Line 4"/>
          <p:cNvSpPr>
            <a:spLocks noChangeShapeType="1"/>
          </p:cNvSpPr>
          <p:nvPr/>
        </p:nvSpPr>
        <p:spPr bwMode="auto">
          <a:xfrm flipH="1">
            <a:off x="5257800" y="1771651"/>
            <a:ext cx="742950" cy="110728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38917" name="Rectangle 5"/>
          <p:cNvSpPr>
            <a:spLocks noGrp="1" noChangeArrowheads="1"/>
          </p:cNvSpPr>
          <p:nvPr>
            <p:ph type="title"/>
          </p:nvPr>
        </p:nvSpPr>
        <p:spPr/>
        <p:txBody>
          <a:bodyPr/>
          <a:lstStyle/>
          <a:p>
            <a:pPr defTabSz="610791" eaLnBrk="1" hangingPunct="1">
              <a:defRPr/>
            </a:pPr>
            <a:r>
              <a:rPr lang="en-US">
                <a:cs typeface="+mj-cs"/>
              </a:rPr>
              <a:t>Preventing False Edges in soBGP</a:t>
            </a:r>
          </a:p>
        </p:txBody>
      </p:sp>
      <p:grpSp>
        <p:nvGrpSpPr>
          <p:cNvPr id="105478" name="Group 7"/>
          <p:cNvGrpSpPr>
            <a:grpSpLocks/>
          </p:cNvGrpSpPr>
          <p:nvPr/>
        </p:nvGrpSpPr>
        <p:grpSpPr bwMode="auto">
          <a:xfrm>
            <a:off x="5486400" y="1428750"/>
            <a:ext cx="971550" cy="614363"/>
            <a:chOff x="4084" y="2164"/>
            <a:chExt cx="736" cy="442"/>
          </a:xfrm>
        </p:grpSpPr>
        <p:grpSp>
          <p:nvGrpSpPr>
            <p:cNvPr id="105569" name="Group 8"/>
            <p:cNvGrpSpPr>
              <a:grpSpLocks/>
            </p:cNvGrpSpPr>
            <p:nvPr/>
          </p:nvGrpSpPr>
          <p:grpSpPr bwMode="auto">
            <a:xfrm>
              <a:off x="4084" y="2165"/>
              <a:ext cx="735" cy="440"/>
              <a:chOff x="4084" y="2165"/>
              <a:chExt cx="735" cy="440"/>
            </a:xfrm>
          </p:grpSpPr>
          <p:sp>
            <p:nvSpPr>
              <p:cNvPr id="105586" name="Oval 9"/>
              <p:cNvSpPr>
                <a:spLocks noChangeArrowheads="1"/>
              </p:cNvSpPr>
              <p:nvPr/>
            </p:nvSpPr>
            <p:spPr bwMode="auto">
              <a:xfrm>
                <a:off x="4335" y="2165"/>
                <a:ext cx="320"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87" name="Oval 10"/>
              <p:cNvSpPr>
                <a:spLocks noChangeArrowheads="1"/>
              </p:cNvSpPr>
              <p:nvPr/>
            </p:nvSpPr>
            <p:spPr bwMode="auto">
              <a:xfrm>
                <a:off x="4158" y="2213"/>
                <a:ext cx="246"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88" name="Oval 11"/>
              <p:cNvSpPr>
                <a:spLocks noChangeArrowheads="1"/>
              </p:cNvSpPr>
              <p:nvPr/>
            </p:nvSpPr>
            <p:spPr bwMode="auto">
              <a:xfrm>
                <a:off x="4084" y="2322"/>
                <a:ext cx="165" cy="14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89" name="Oval 12"/>
              <p:cNvSpPr>
                <a:spLocks noChangeArrowheads="1"/>
              </p:cNvSpPr>
              <p:nvPr/>
            </p:nvSpPr>
            <p:spPr bwMode="auto">
              <a:xfrm>
                <a:off x="4133" y="2388"/>
                <a:ext cx="250" cy="16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90" name="Oval 13"/>
              <p:cNvSpPr>
                <a:spLocks noChangeArrowheads="1"/>
              </p:cNvSpPr>
              <p:nvPr/>
            </p:nvSpPr>
            <p:spPr bwMode="auto">
              <a:xfrm>
                <a:off x="4310" y="2414"/>
                <a:ext cx="372" cy="191"/>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91" name="Oval 14"/>
              <p:cNvSpPr>
                <a:spLocks noChangeArrowheads="1"/>
              </p:cNvSpPr>
              <p:nvPr/>
            </p:nvSpPr>
            <p:spPr bwMode="auto">
              <a:xfrm>
                <a:off x="4546" y="2218"/>
                <a:ext cx="239"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92" name="Oval 15"/>
              <p:cNvSpPr>
                <a:spLocks noChangeArrowheads="1"/>
              </p:cNvSpPr>
              <p:nvPr/>
            </p:nvSpPr>
            <p:spPr bwMode="auto">
              <a:xfrm>
                <a:off x="4582" y="2310"/>
                <a:ext cx="237"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93" name="Oval 16"/>
              <p:cNvSpPr>
                <a:spLocks noChangeArrowheads="1"/>
              </p:cNvSpPr>
              <p:nvPr/>
            </p:nvSpPr>
            <p:spPr bwMode="auto">
              <a:xfrm>
                <a:off x="4561" y="2340"/>
                <a:ext cx="235"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94" name="Oval 17"/>
              <p:cNvSpPr>
                <a:spLocks noChangeArrowheads="1"/>
              </p:cNvSpPr>
              <p:nvPr/>
            </p:nvSpPr>
            <p:spPr bwMode="auto">
              <a:xfrm>
                <a:off x="4217" y="2269"/>
                <a:ext cx="477"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5570" name="Arc 18"/>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71" name="Arc 19"/>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solidFill>
              <a:schemeClr val="accent1"/>
            </a:solidFill>
            <a:ln w="6350">
              <a:solidFill>
                <a:srgbClr val="6C8F93"/>
              </a:solidFill>
              <a:round/>
              <a:headEnd/>
              <a:tailEnd/>
            </a:ln>
          </p:spPr>
          <p:txBody>
            <a:bodyPr/>
            <a:lstStyle/>
            <a:p>
              <a:endParaRPr lang="en-US" sz="1350"/>
            </a:p>
          </p:txBody>
        </p:sp>
        <p:sp>
          <p:nvSpPr>
            <p:cNvPr id="105572" name="Arc 20"/>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73" name="Arc 21"/>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solidFill>
              <a:schemeClr val="accent1"/>
            </a:solidFill>
            <a:ln w="6350">
              <a:solidFill>
                <a:srgbClr val="6C8F93"/>
              </a:solidFill>
              <a:round/>
              <a:headEnd/>
              <a:tailEnd/>
            </a:ln>
          </p:spPr>
          <p:txBody>
            <a:bodyPr/>
            <a:lstStyle/>
            <a:p>
              <a:endParaRPr lang="en-US" sz="1350"/>
            </a:p>
          </p:txBody>
        </p:sp>
        <p:sp>
          <p:nvSpPr>
            <p:cNvPr id="105574" name="Arc 22"/>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75" name="Arc 23"/>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solidFill>
              <a:schemeClr val="accent1"/>
            </a:solidFill>
            <a:ln w="6350">
              <a:solidFill>
                <a:srgbClr val="6C8F93"/>
              </a:solidFill>
              <a:round/>
              <a:headEnd/>
              <a:tailEnd/>
            </a:ln>
          </p:spPr>
          <p:txBody>
            <a:bodyPr/>
            <a:lstStyle/>
            <a:p>
              <a:endParaRPr lang="en-US" sz="1350"/>
            </a:p>
          </p:txBody>
        </p:sp>
        <p:sp>
          <p:nvSpPr>
            <p:cNvPr id="105576" name="Arc 24"/>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77" name="Arc 25"/>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solidFill>
              <a:schemeClr val="accent1"/>
            </a:solidFill>
            <a:ln w="6350">
              <a:solidFill>
                <a:srgbClr val="6C8F93"/>
              </a:solidFill>
              <a:round/>
              <a:headEnd/>
              <a:tailEnd/>
            </a:ln>
          </p:spPr>
          <p:txBody>
            <a:bodyPr/>
            <a:lstStyle/>
            <a:p>
              <a:endParaRPr lang="en-US" sz="1350"/>
            </a:p>
          </p:txBody>
        </p:sp>
        <p:sp>
          <p:nvSpPr>
            <p:cNvPr id="105578" name="Arc 26"/>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79" name="Arc 27"/>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solidFill>
              <a:schemeClr val="accent1"/>
            </a:solidFill>
            <a:ln w="6350">
              <a:solidFill>
                <a:srgbClr val="6C8F93"/>
              </a:solidFill>
              <a:round/>
              <a:headEnd/>
              <a:tailEnd/>
            </a:ln>
          </p:spPr>
          <p:txBody>
            <a:bodyPr/>
            <a:lstStyle/>
            <a:p>
              <a:endParaRPr lang="en-US" sz="1350"/>
            </a:p>
          </p:txBody>
        </p:sp>
        <p:sp>
          <p:nvSpPr>
            <p:cNvPr id="105580" name="Arc 28"/>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81" name="Arc 29"/>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solidFill>
              <a:schemeClr val="accent1"/>
            </a:solidFill>
            <a:ln w="6350">
              <a:solidFill>
                <a:srgbClr val="6C8F93"/>
              </a:solidFill>
              <a:round/>
              <a:headEnd/>
              <a:tailEnd/>
            </a:ln>
          </p:spPr>
          <p:txBody>
            <a:bodyPr/>
            <a:lstStyle/>
            <a:p>
              <a:endParaRPr lang="en-US" sz="1350"/>
            </a:p>
          </p:txBody>
        </p:sp>
        <p:sp>
          <p:nvSpPr>
            <p:cNvPr id="105582" name="Arc 30"/>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83" name="Arc 31"/>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solidFill>
              <a:schemeClr val="accent1"/>
            </a:solidFill>
            <a:ln w="6350">
              <a:solidFill>
                <a:srgbClr val="6C8F93"/>
              </a:solidFill>
              <a:round/>
              <a:headEnd/>
              <a:tailEnd/>
            </a:ln>
          </p:spPr>
          <p:txBody>
            <a:bodyPr/>
            <a:lstStyle/>
            <a:p>
              <a:endParaRPr lang="en-US" sz="1350"/>
            </a:p>
          </p:txBody>
        </p:sp>
        <p:sp>
          <p:nvSpPr>
            <p:cNvPr id="105584" name="Arc 32"/>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85" name="Arc 33"/>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solidFill>
              <a:schemeClr val="accent1"/>
            </a:solidFill>
            <a:ln w="6350">
              <a:solidFill>
                <a:srgbClr val="6C8F93"/>
              </a:solidFill>
              <a:round/>
              <a:headEnd/>
              <a:tailEnd/>
            </a:ln>
          </p:spPr>
          <p:txBody>
            <a:bodyPr/>
            <a:lstStyle/>
            <a:p>
              <a:endParaRPr lang="en-US" sz="1350"/>
            </a:p>
          </p:txBody>
        </p:sp>
      </p:grpSp>
      <p:sp>
        <p:nvSpPr>
          <p:cNvPr id="38946" name="Text Box 34"/>
          <p:cNvSpPr txBox="1">
            <a:spLocks noChangeArrowheads="1"/>
          </p:cNvSpPr>
          <p:nvPr/>
        </p:nvSpPr>
        <p:spPr bwMode="auto">
          <a:xfrm>
            <a:off x="5560219" y="1604962"/>
            <a:ext cx="495328" cy="26305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1</a:t>
            </a:r>
          </a:p>
        </p:txBody>
      </p:sp>
      <p:grpSp>
        <p:nvGrpSpPr>
          <p:cNvPr id="105480" name="Group 35"/>
          <p:cNvGrpSpPr>
            <a:grpSpLocks/>
          </p:cNvGrpSpPr>
          <p:nvPr/>
        </p:nvGrpSpPr>
        <p:grpSpPr bwMode="auto">
          <a:xfrm>
            <a:off x="4743450" y="2343150"/>
            <a:ext cx="971550" cy="614363"/>
            <a:chOff x="4084" y="2164"/>
            <a:chExt cx="736" cy="442"/>
          </a:xfrm>
        </p:grpSpPr>
        <p:grpSp>
          <p:nvGrpSpPr>
            <p:cNvPr id="105543" name="Group 36"/>
            <p:cNvGrpSpPr>
              <a:grpSpLocks/>
            </p:cNvGrpSpPr>
            <p:nvPr/>
          </p:nvGrpSpPr>
          <p:grpSpPr bwMode="auto">
            <a:xfrm>
              <a:off x="4084" y="2165"/>
              <a:ext cx="735" cy="440"/>
              <a:chOff x="4084" y="2165"/>
              <a:chExt cx="735" cy="440"/>
            </a:xfrm>
          </p:grpSpPr>
          <p:sp>
            <p:nvSpPr>
              <p:cNvPr id="105560" name="Oval 37"/>
              <p:cNvSpPr>
                <a:spLocks noChangeArrowheads="1"/>
              </p:cNvSpPr>
              <p:nvPr/>
            </p:nvSpPr>
            <p:spPr bwMode="auto">
              <a:xfrm>
                <a:off x="4335" y="2165"/>
                <a:ext cx="320"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61" name="Oval 38"/>
              <p:cNvSpPr>
                <a:spLocks noChangeArrowheads="1"/>
              </p:cNvSpPr>
              <p:nvPr/>
            </p:nvSpPr>
            <p:spPr bwMode="auto">
              <a:xfrm>
                <a:off x="4158" y="2213"/>
                <a:ext cx="246"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62" name="Oval 39"/>
              <p:cNvSpPr>
                <a:spLocks noChangeArrowheads="1"/>
              </p:cNvSpPr>
              <p:nvPr/>
            </p:nvSpPr>
            <p:spPr bwMode="auto">
              <a:xfrm>
                <a:off x="4084" y="2322"/>
                <a:ext cx="165" cy="14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63" name="Oval 40"/>
              <p:cNvSpPr>
                <a:spLocks noChangeArrowheads="1"/>
              </p:cNvSpPr>
              <p:nvPr/>
            </p:nvSpPr>
            <p:spPr bwMode="auto">
              <a:xfrm>
                <a:off x="4133" y="2388"/>
                <a:ext cx="250" cy="16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64" name="Oval 41"/>
              <p:cNvSpPr>
                <a:spLocks noChangeArrowheads="1"/>
              </p:cNvSpPr>
              <p:nvPr/>
            </p:nvSpPr>
            <p:spPr bwMode="auto">
              <a:xfrm>
                <a:off x="4310" y="2414"/>
                <a:ext cx="372" cy="191"/>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65" name="Oval 42"/>
              <p:cNvSpPr>
                <a:spLocks noChangeArrowheads="1"/>
              </p:cNvSpPr>
              <p:nvPr/>
            </p:nvSpPr>
            <p:spPr bwMode="auto">
              <a:xfrm>
                <a:off x="4546" y="2218"/>
                <a:ext cx="239"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66" name="Oval 43"/>
              <p:cNvSpPr>
                <a:spLocks noChangeArrowheads="1"/>
              </p:cNvSpPr>
              <p:nvPr/>
            </p:nvSpPr>
            <p:spPr bwMode="auto">
              <a:xfrm>
                <a:off x="4582" y="2310"/>
                <a:ext cx="237"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67" name="Oval 44"/>
              <p:cNvSpPr>
                <a:spLocks noChangeArrowheads="1"/>
              </p:cNvSpPr>
              <p:nvPr/>
            </p:nvSpPr>
            <p:spPr bwMode="auto">
              <a:xfrm>
                <a:off x="4561" y="2340"/>
                <a:ext cx="235"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68" name="Oval 45"/>
              <p:cNvSpPr>
                <a:spLocks noChangeArrowheads="1"/>
              </p:cNvSpPr>
              <p:nvPr/>
            </p:nvSpPr>
            <p:spPr bwMode="auto">
              <a:xfrm>
                <a:off x="4217" y="2269"/>
                <a:ext cx="477"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5544" name="Arc 46"/>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45" name="Arc 47"/>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solidFill>
              <a:schemeClr val="accent1"/>
            </a:solidFill>
            <a:ln w="6350">
              <a:solidFill>
                <a:srgbClr val="6C8F93"/>
              </a:solidFill>
              <a:round/>
              <a:headEnd/>
              <a:tailEnd/>
            </a:ln>
          </p:spPr>
          <p:txBody>
            <a:bodyPr/>
            <a:lstStyle/>
            <a:p>
              <a:endParaRPr lang="en-US" sz="1350"/>
            </a:p>
          </p:txBody>
        </p:sp>
        <p:sp>
          <p:nvSpPr>
            <p:cNvPr id="105546" name="Arc 48"/>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47" name="Arc 49"/>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solidFill>
              <a:schemeClr val="accent1"/>
            </a:solidFill>
            <a:ln w="6350">
              <a:solidFill>
                <a:srgbClr val="6C8F93"/>
              </a:solidFill>
              <a:round/>
              <a:headEnd/>
              <a:tailEnd/>
            </a:ln>
          </p:spPr>
          <p:txBody>
            <a:bodyPr/>
            <a:lstStyle/>
            <a:p>
              <a:endParaRPr lang="en-US" sz="1350"/>
            </a:p>
          </p:txBody>
        </p:sp>
        <p:sp>
          <p:nvSpPr>
            <p:cNvPr id="105548" name="Arc 50"/>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49" name="Arc 51"/>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solidFill>
              <a:schemeClr val="accent1"/>
            </a:solidFill>
            <a:ln w="6350">
              <a:solidFill>
                <a:srgbClr val="6C8F93"/>
              </a:solidFill>
              <a:round/>
              <a:headEnd/>
              <a:tailEnd/>
            </a:ln>
          </p:spPr>
          <p:txBody>
            <a:bodyPr/>
            <a:lstStyle/>
            <a:p>
              <a:endParaRPr lang="en-US" sz="1350"/>
            </a:p>
          </p:txBody>
        </p:sp>
        <p:sp>
          <p:nvSpPr>
            <p:cNvPr id="105550" name="Arc 52"/>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51" name="Arc 53"/>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solidFill>
              <a:schemeClr val="accent1"/>
            </a:solidFill>
            <a:ln w="6350">
              <a:solidFill>
                <a:srgbClr val="6C8F93"/>
              </a:solidFill>
              <a:round/>
              <a:headEnd/>
              <a:tailEnd/>
            </a:ln>
          </p:spPr>
          <p:txBody>
            <a:bodyPr/>
            <a:lstStyle/>
            <a:p>
              <a:endParaRPr lang="en-US" sz="1350"/>
            </a:p>
          </p:txBody>
        </p:sp>
        <p:sp>
          <p:nvSpPr>
            <p:cNvPr id="105552" name="Arc 54"/>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53" name="Arc 55"/>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solidFill>
              <a:schemeClr val="accent1"/>
            </a:solidFill>
            <a:ln w="6350">
              <a:solidFill>
                <a:srgbClr val="6C8F93"/>
              </a:solidFill>
              <a:round/>
              <a:headEnd/>
              <a:tailEnd/>
            </a:ln>
          </p:spPr>
          <p:txBody>
            <a:bodyPr/>
            <a:lstStyle/>
            <a:p>
              <a:endParaRPr lang="en-US" sz="1350"/>
            </a:p>
          </p:txBody>
        </p:sp>
        <p:sp>
          <p:nvSpPr>
            <p:cNvPr id="105554" name="Arc 56"/>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55" name="Arc 57"/>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solidFill>
              <a:schemeClr val="accent1"/>
            </a:solidFill>
            <a:ln w="6350">
              <a:solidFill>
                <a:srgbClr val="6C8F93"/>
              </a:solidFill>
              <a:round/>
              <a:headEnd/>
              <a:tailEnd/>
            </a:ln>
          </p:spPr>
          <p:txBody>
            <a:bodyPr/>
            <a:lstStyle/>
            <a:p>
              <a:endParaRPr lang="en-US" sz="1350"/>
            </a:p>
          </p:txBody>
        </p:sp>
        <p:sp>
          <p:nvSpPr>
            <p:cNvPr id="105556" name="Arc 58"/>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57" name="Arc 59"/>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solidFill>
              <a:schemeClr val="accent1"/>
            </a:solidFill>
            <a:ln w="6350">
              <a:solidFill>
                <a:srgbClr val="6C8F93"/>
              </a:solidFill>
              <a:round/>
              <a:headEnd/>
              <a:tailEnd/>
            </a:ln>
          </p:spPr>
          <p:txBody>
            <a:bodyPr/>
            <a:lstStyle/>
            <a:p>
              <a:endParaRPr lang="en-US" sz="1350"/>
            </a:p>
          </p:txBody>
        </p:sp>
        <p:sp>
          <p:nvSpPr>
            <p:cNvPr id="105558" name="Arc 60"/>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59" name="Arc 61"/>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solidFill>
              <a:schemeClr val="accent1"/>
            </a:solidFill>
            <a:ln w="6350">
              <a:solidFill>
                <a:srgbClr val="6C8F93"/>
              </a:solidFill>
              <a:round/>
              <a:headEnd/>
              <a:tailEnd/>
            </a:ln>
          </p:spPr>
          <p:txBody>
            <a:bodyPr/>
            <a:lstStyle/>
            <a:p>
              <a:endParaRPr lang="en-US" sz="1350"/>
            </a:p>
          </p:txBody>
        </p:sp>
      </p:grpSp>
      <p:sp>
        <p:nvSpPr>
          <p:cNvPr id="38974" name="Text Box 62"/>
          <p:cNvSpPr txBox="1">
            <a:spLocks noChangeArrowheads="1"/>
          </p:cNvSpPr>
          <p:nvPr/>
        </p:nvSpPr>
        <p:spPr bwMode="auto">
          <a:xfrm>
            <a:off x="5053013" y="2519362"/>
            <a:ext cx="495328" cy="26305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2</a:t>
            </a:r>
          </a:p>
        </p:txBody>
      </p:sp>
      <p:grpSp>
        <p:nvGrpSpPr>
          <p:cNvPr id="105482" name="Group 63"/>
          <p:cNvGrpSpPr>
            <a:grpSpLocks/>
          </p:cNvGrpSpPr>
          <p:nvPr/>
        </p:nvGrpSpPr>
        <p:grpSpPr bwMode="auto">
          <a:xfrm>
            <a:off x="6172200" y="2343150"/>
            <a:ext cx="971550" cy="614363"/>
            <a:chOff x="4084" y="2164"/>
            <a:chExt cx="736" cy="442"/>
          </a:xfrm>
        </p:grpSpPr>
        <p:grpSp>
          <p:nvGrpSpPr>
            <p:cNvPr id="105517" name="Group 64"/>
            <p:cNvGrpSpPr>
              <a:grpSpLocks/>
            </p:cNvGrpSpPr>
            <p:nvPr/>
          </p:nvGrpSpPr>
          <p:grpSpPr bwMode="auto">
            <a:xfrm>
              <a:off x="4084" y="2165"/>
              <a:ext cx="735" cy="440"/>
              <a:chOff x="4084" y="2165"/>
              <a:chExt cx="735" cy="440"/>
            </a:xfrm>
          </p:grpSpPr>
          <p:sp>
            <p:nvSpPr>
              <p:cNvPr id="105534" name="Oval 65"/>
              <p:cNvSpPr>
                <a:spLocks noChangeArrowheads="1"/>
              </p:cNvSpPr>
              <p:nvPr/>
            </p:nvSpPr>
            <p:spPr bwMode="auto">
              <a:xfrm>
                <a:off x="4335" y="2165"/>
                <a:ext cx="320"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35" name="Oval 66"/>
              <p:cNvSpPr>
                <a:spLocks noChangeArrowheads="1"/>
              </p:cNvSpPr>
              <p:nvPr/>
            </p:nvSpPr>
            <p:spPr bwMode="auto">
              <a:xfrm>
                <a:off x="4158" y="2213"/>
                <a:ext cx="246"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36" name="Oval 67"/>
              <p:cNvSpPr>
                <a:spLocks noChangeArrowheads="1"/>
              </p:cNvSpPr>
              <p:nvPr/>
            </p:nvSpPr>
            <p:spPr bwMode="auto">
              <a:xfrm>
                <a:off x="4084" y="2322"/>
                <a:ext cx="165" cy="14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37" name="Oval 68"/>
              <p:cNvSpPr>
                <a:spLocks noChangeArrowheads="1"/>
              </p:cNvSpPr>
              <p:nvPr/>
            </p:nvSpPr>
            <p:spPr bwMode="auto">
              <a:xfrm>
                <a:off x="4133" y="2388"/>
                <a:ext cx="250" cy="16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38" name="Oval 69"/>
              <p:cNvSpPr>
                <a:spLocks noChangeArrowheads="1"/>
              </p:cNvSpPr>
              <p:nvPr/>
            </p:nvSpPr>
            <p:spPr bwMode="auto">
              <a:xfrm>
                <a:off x="4310" y="2414"/>
                <a:ext cx="372" cy="191"/>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39" name="Oval 70"/>
              <p:cNvSpPr>
                <a:spLocks noChangeArrowheads="1"/>
              </p:cNvSpPr>
              <p:nvPr/>
            </p:nvSpPr>
            <p:spPr bwMode="auto">
              <a:xfrm>
                <a:off x="4546" y="2218"/>
                <a:ext cx="239"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40" name="Oval 71"/>
              <p:cNvSpPr>
                <a:spLocks noChangeArrowheads="1"/>
              </p:cNvSpPr>
              <p:nvPr/>
            </p:nvSpPr>
            <p:spPr bwMode="auto">
              <a:xfrm>
                <a:off x="4582" y="2310"/>
                <a:ext cx="237"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41" name="Oval 72"/>
              <p:cNvSpPr>
                <a:spLocks noChangeArrowheads="1"/>
              </p:cNvSpPr>
              <p:nvPr/>
            </p:nvSpPr>
            <p:spPr bwMode="auto">
              <a:xfrm>
                <a:off x="4561" y="2340"/>
                <a:ext cx="235"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42" name="Oval 73"/>
              <p:cNvSpPr>
                <a:spLocks noChangeArrowheads="1"/>
              </p:cNvSpPr>
              <p:nvPr/>
            </p:nvSpPr>
            <p:spPr bwMode="auto">
              <a:xfrm>
                <a:off x="4217" y="2269"/>
                <a:ext cx="477"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5518" name="Arc 74"/>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19" name="Arc 75"/>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solidFill>
              <a:schemeClr val="accent1"/>
            </a:solidFill>
            <a:ln w="6350">
              <a:solidFill>
                <a:srgbClr val="6C8F93"/>
              </a:solidFill>
              <a:round/>
              <a:headEnd/>
              <a:tailEnd/>
            </a:ln>
          </p:spPr>
          <p:txBody>
            <a:bodyPr/>
            <a:lstStyle/>
            <a:p>
              <a:endParaRPr lang="en-US" sz="1350"/>
            </a:p>
          </p:txBody>
        </p:sp>
        <p:sp>
          <p:nvSpPr>
            <p:cNvPr id="105520" name="Arc 76"/>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21" name="Arc 77"/>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solidFill>
              <a:schemeClr val="accent1"/>
            </a:solidFill>
            <a:ln w="6350">
              <a:solidFill>
                <a:srgbClr val="6C8F93"/>
              </a:solidFill>
              <a:round/>
              <a:headEnd/>
              <a:tailEnd/>
            </a:ln>
          </p:spPr>
          <p:txBody>
            <a:bodyPr/>
            <a:lstStyle/>
            <a:p>
              <a:endParaRPr lang="en-US" sz="1350"/>
            </a:p>
          </p:txBody>
        </p:sp>
        <p:sp>
          <p:nvSpPr>
            <p:cNvPr id="105522" name="Arc 78"/>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23" name="Arc 79"/>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solidFill>
              <a:schemeClr val="accent1"/>
            </a:solidFill>
            <a:ln w="6350">
              <a:solidFill>
                <a:srgbClr val="6C8F93"/>
              </a:solidFill>
              <a:round/>
              <a:headEnd/>
              <a:tailEnd/>
            </a:ln>
          </p:spPr>
          <p:txBody>
            <a:bodyPr/>
            <a:lstStyle/>
            <a:p>
              <a:endParaRPr lang="en-US" sz="1350"/>
            </a:p>
          </p:txBody>
        </p:sp>
        <p:sp>
          <p:nvSpPr>
            <p:cNvPr id="105524" name="Arc 80"/>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25" name="Arc 81"/>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solidFill>
              <a:schemeClr val="accent1"/>
            </a:solidFill>
            <a:ln w="6350">
              <a:solidFill>
                <a:srgbClr val="6C8F93"/>
              </a:solidFill>
              <a:round/>
              <a:headEnd/>
              <a:tailEnd/>
            </a:ln>
          </p:spPr>
          <p:txBody>
            <a:bodyPr/>
            <a:lstStyle/>
            <a:p>
              <a:endParaRPr lang="en-US" sz="1350"/>
            </a:p>
          </p:txBody>
        </p:sp>
        <p:sp>
          <p:nvSpPr>
            <p:cNvPr id="105526" name="Arc 82"/>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27" name="Arc 83"/>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solidFill>
              <a:schemeClr val="accent1"/>
            </a:solidFill>
            <a:ln w="6350">
              <a:solidFill>
                <a:srgbClr val="6C8F93"/>
              </a:solidFill>
              <a:round/>
              <a:headEnd/>
              <a:tailEnd/>
            </a:ln>
          </p:spPr>
          <p:txBody>
            <a:bodyPr/>
            <a:lstStyle/>
            <a:p>
              <a:endParaRPr lang="en-US" sz="1350"/>
            </a:p>
          </p:txBody>
        </p:sp>
        <p:sp>
          <p:nvSpPr>
            <p:cNvPr id="105528" name="Arc 84"/>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29" name="Arc 85"/>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solidFill>
              <a:schemeClr val="accent1"/>
            </a:solidFill>
            <a:ln w="6350">
              <a:solidFill>
                <a:srgbClr val="6C8F93"/>
              </a:solidFill>
              <a:round/>
              <a:headEnd/>
              <a:tailEnd/>
            </a:ln>
          </p:spPr>
          <p:txBody>
            <a:bodyPr/>
            <a:lstStyle/>
            <a:p>
              <a:endParaRPr lang="en-US" sz="1350"/>
            </a:p>
          </p:txBody>
        </p:sp>
        <p:sp>
          <p:nvSpPr>
            <p:cNvPr id="105530" name="Arc 86"/>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31" name="Arc 87"/>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solidFill>
              <a:schemeClr val="accent1"/>
            </a:solidFill>
            <a:ln w="6350">
              <a:solidFill>
                <a:srgbClr val="6C8F93"/>
              </a:solidFill>
              <a:round/>
              <a:headEnd/>
              <a:tailEnd/>
            </a:ln>
          </p:spPr>
          <p:txBody>
            <a:bodyPr/>
            <a:lstStyle/>
            <a:p>
              <a:endParaRPr lang="en-US" sz="1350"/>
            </a:p>
          </p:txBody>
        </p:sp>
        <p:sp>
          <p:nvSpPr>
            <p:cNvPr id="105532" name="Arc 88"/>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33" name="Arc 89"/>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solidFill>
              <a:schemeClr val="accent1"/>
            </a:solidFill>
            <a:ln w="6350">
              <a:solidFill>
                <a:srgbClr val="6C8F93"/>
              </a:solidFill>
              <a:round/>
              <a:headEnd/>
              <a:tailEnd/>
            </a:ln>
          </p:spPr>
          <p:txBody>
            <a:bodyPr/>
            <a:lstStyle/>
            <a:p>
              <a:endParaRPr lang="en-US" sz="1350"/>
            </a:p>
          </p:txBody>
        </p:sp>
      </p:grpSp>
      <p:sp>
        <p:nvSpPr>
          <p:cNvPr id="39002" name="Text Box 90"/>
          <p:cNvSpPr txBox="1">
            <a:spLocks noChangeArrowheads="1"/>
          </p:cNvSpPr>
          <p:nvPr/>
        </p:nvSpPr>
        <p:spPr bwMode="auto">
          <a:xfrm>
            <a:off x="6367463" y="2519362"/>
            <a:ext cx="495328" cy="26305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3</a:t>
            </a:r>
          </a:p>
        </p:txBody>
      </p:sp>
      <p:grpSp>
        <p:nvGrpSpPr>
          <p:cNvPr id="105484" name="Group 91"/>
          <p:cNvGrpSpPr>
            <a:grpSpLocks/>
          </p:cNvGrpSpPr>
          <p:nvPr/>
        </p:nvGrpSpPr>
        <p:grpSpPr bwMode="auto">
          <a:xfrm>
            <a:off x="4743450" y="3257550"/>
            <a:ext cx="971550" cy="614363"/>
            <a:chOff x="4084" y="2164"/>
            <a:chExt cx="736" cy="442"/>
          </a:xfrm>
        </p:grpSpPr>
        <p:grpSp>
          <p:nvGrpSpPr>
            <p:cNvPr id="105491" name="Group 92"/>
            <p:cNvGrpSpPr>
              <a:grpSpLocks/>
            </p:cNvGrpSpPr>
            <p:nvPr/>
          </p:nvGrpSpPr>
          <p:grpSpPr bwMode="auto">
            <a:xfrm>
              <a:off x="4084" y="2165"/>
              <a:ext cx="735" cy="440"/>
              <a:chOff x="4084" y="2165"/>
              <a:chExt cx="735" cy="440"/>
            </a:xfrm>
          </p:grpSpPr>
          <p:sp>
            <p:nvSpPr>
              <p:cNvPr id="105508" name="Oval 93"/>
              <p:cNvSpPr>
                <a:spLocks noChangeArrowheads="1"/>
              </p:cNvSpPr>
              <p:nvPr/>
            </p:nvSpPr>
            <p:spPr bwMode="auto">
              <a:xfrm>
                <a:off x="4335" y="2165"/>
                <a:ext cx="320"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09" name="Oval 94"/>
              <p:cNvSpPr>
                <a:spLocks noChangeArrowheads="1"/>
              </p:cNvSpPr>
              <p:nvPr/>
            </p:nvSpPr>
            <p:spPr bwMode="auto">
              <a:xfrm>
                <a:off x="4158" y="2213"/>
                <a:ext cx="246"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10" name="Oval 95"/>
              <p:cNvSpPr>
                <a:spLocks noChangeArrowheads="1"/>
              </p:cNvSpPr>
              <p:nvPr/>
            </p:nvSpPr>
            <p:spPr bwMode="auto">
              <a:xfrm>
                <a:off x="4084" y="2322"/>
                <a:ext cx="165" cy="14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11" name="Oval 96"/>
              <p:cNvSpPr>
                <a:spLocks noChangeArrowheads="1"/>
              </p:cNvSpPr>
              <p:nvPr/>
            </p:nvSpPr>
            <p:spPr bwMode="auto">
              <a:xfrm>
                <a:off x="4133" y="2388"/>
                <a:ext cx="250" cy="16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12" name="Oval 97"/>
              <p:cNvSpPr>
                <a:spLocks noChangeArrowheads="1"/>
              </p:cNvSpPr>
              <p:nvPr/>
            </p:nvSpPr>
            <p:spPr bwMode="auto">
              <a:xfrm>
                <a:off x="4310" y="2414"/>
                <a:ext cx="372" cy="191"/>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13" name="Oval 98"/>
              <p:cNvSpPr>
                <a:spLocks noChangeArrowheads="1"/>
              </p:cNvSpPr>
              <p:nvPr/>
            </p:nvSpPr>
            <p:spPr bwMode="auto">
              <a:xfrm>
                <a:off x="4546" y="2218"/>
                <a:ext cx="239"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14" name="Oval 99"/>
              <p:cNvSpPr>
                <a:spLocks noChangeArrowheads="1"/>
              </p:cNvSpPr>
              <p:nvPr/>
            </p:nvSpPr>
            <p:spPr bwMode="auto">
              <a:xfrm>
                <a:off x="4582" y="2310"/>
                <a:ext cx="237"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15" name="Oval 100"/>
              <p:cNvSpPr>
                <a:spLocks noChangeArrowheads="1"/>
              </p:cNvSpPr>
              <p:nvPr/>
            </p:nvSpPr>
            <p:spPr bwMode="auto">
              <a:xfrm>
                <a:off x="4561" y="2340"/>
                <a:ext cx="235"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16" name="Oval 101"/>
              <p:cNvSpPr>
                <a:spLocks noChangeArrowheads="1"/>
              </p:cNvSpPr>
              <p:nvPr/>
            </p:nvSpPr>
            <p:spPr bwMode="auto">
              <a:xfrm>
                <a:off x="4217" y="2269"/>
                <a:ext cx="477"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5492" name="Arc 102"/>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493" name="Arc 103"/>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solidFill>
              <a:schemeClr val="accent1"/>
            </a:solidFill>
            <a:ln w="6350">
              <a:solidFill>
                <a:srgbClr val="6C8F93"/>
              </a:solidFill>
              <a:round/>
              <a:headEnd/>
              <a:tailEnd/>
            </a:ln>
          </p:spPr>
          <p:txBody>
            <a:bodyPr/>
            <a:lstStyle/>
            <a:p>
              <a:endParaRPr lang="en-US" sz="1350"/>
            </a:p>
          </p:txBody>
        </p:sp>
        <p:sp>
          <p:nvSpPr>
            <p:cNvPr id="105494" name="Arc 104"/>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495" name="Arc 105"/>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solidFill>
              <a:schemeClr val="accent1"/>
            </a:solidFill>
            <a:ln w="6350">
              <a:solidFill>
                <a:srgbClr val="6C8F93"/>
              </a:solidFill>
              <a:round/>
              <a:headEnd/>
              <a:tailEnd/>
            </a:ln>
          </p:spPr>
          <p:txBody>
            <a:bodyPr/>
            <a:lstStyle/>
            <a:p>
              <a:endParaRPr lang="en-US" sz="1350"/>
            </a:p>
          </p:txBody>
        </p:sp>
        <p:sp>
          <p:nvSpPr>
            <p:cNvPr id="105496" name="Arc 106"/>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497" name="Arc 107"/>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solidFill>
              <a:schemeClr val="accent1"/>
            </a:solidFill>
            <a:ln w="6350">
              <a:solidFill>
                <a:srgbClr val="6C8F93"/>
              </a:solidFill>
              <a:round/>
              <a:headEnd/>
              <a:tailEnd/>
            </a:ln>
          </p:spPr>
          <p:txBody>
            <a:bodyPr/>
            <a:lstStyle/>
            <a:p>
              <a:endParaRPr lang="en-US" sz="1350"/>
            </a:p>
          </p:txBody>
        </p:sp>
        <p:sp>
          <p:nvSpPr>
            <p:cNvPr id="105498" name="Arc 108"/>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499" name="Arc 109"/>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solidFill>
              <a:schemeClr val="accent1"/>
            </a:solidFill>
            <a:ln w="6350">
              <a:solidFill>
                <a:srgbClr val="6C8F93"/>
              </a:solidFill>
              <a:round/>
              <a:headEnd/>
              <a:tailEnd/>
            </a:ln>
          </p:spPr>
          <p:txBody>
            <a:bodyPr/>
            <a:lstStyle/>
            <a:p>
              <a:endParaRPr lang="en-US" sz="1350"/>
            </a:p>
          </p:txBody>
        </p:sp>
        <p:sp>
          <p:nvSpPr>
            <p:cNvPr id="105500" name="Arc 110"/>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01" name="Arc 111"/>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solidFill>
              <a:schemeClr val="accent1"/>
            </a:solidFill>
            <a:ln w="6350">
              <a:solidFill>
                <a:srgbClr val="6C8F93"/>
              </a:solidFill>
              <a:round/>
              <a:headEnd/>
              <a:tailEnd/>
            </a:ln>
          </p:spPr>
          <p:txBody>
            <a:bodyPr/>
            <a:lstStyle/>
            <a:p>
              <a:endParaRPr lang="en-US" sz="1350"/>
            </a:p>
          </p:txBody>
        </p:sp>
        <p:sp>
          <p:nvSpPr>
            <p:cNvPr id="105502" name="Arc 112"/>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03" name="Arc 113"/>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solidFill>
              <a:schemeClr val="accent1"/>
            </a:solidFill>
            <a:ln w="6350">
              <a:solidFill>
                <a:srgbClr val="6C8F93"/>
              </a:solidFill>
              <a:round/>
              <a:headEnd/>
              <a:tailEnd/>
            </a:ln>
          </p:spPr>
          <p:txBody>
            <a:bodyPr/>
            <a:lstStyle/>
            <a:p>
              <a:endParaRPr lang="en-US" sz="1350"/>
            </a:p>
          </p:txBody>
        </p:sp>
        <p:sp>
          <p:nvSpPr>
            <p:cNvPr id="105504" name="Arc 114"/>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05" name="Arc 115"/>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solidFill>
              <a:schemeClr val="accent1"/>
            </a:solidFill>
            <a:ln w="6350">
              <a:solidFill>
                <a:srgbClr val="6C8F93"/>
              </a:solidFill>
              <a:round/>
              <a:headEnd/>
              <a:tailEnd/>
            </a:ln>
          </p:spPr>
          <p:txBody>
            <a:bodyPr/>
            <a:lstStyle/>
            <a:p>
              <a:endParaRPr lang="en-US" sz="1350"/>
            </a:p>
          </p:txBody>
        </p:sp>
        <p:sp>
          <p:nvSpPr>
            <p:cNvPr id="105506" name="Arc 116"/>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5507" name="Arc 117"/>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solidFill>
              <a:schemeClr val="accent1"/>
            </a:solidFill>
            <a:ln w="6350">
              <a:solidFill>
                <a:srgbClr val="6C8F93"/>
              </a:solidFill>
              <a:round/>
              <a:headEnd/>
              <a:tailEnd/>
            </a:ln>
          </p:spPr>
          <p:txBody>
            <a:bodyPr/>
            <a:lstStyle/>
            <a:p>
              <a:endParaRPr lang="en-US" sz="1350"/>
            </a:p>
          </p:txBody>
        </p:sp>
      </p:grpSp>
      <p:sp>
        <p:nvSpPr>
          <p:cNvPr id="39030" name="Text Box 118"/>
          <p:cNvSpPr txBox="1">
            <a:spLocks noChangeArrowheads="1"/>
          </p:cNvSpPr>
          <p:nvPr/>
        </p:nvSpPr>
        <p:spPr bwMode="auto">
          <a:xfrm>
            <a:off x="4995863" y="3433762"/>
            <a:ext cx="495328" cy="26305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4</a:t>
            </a:r>
          </a:p>
        </p:txBody>
      </p:sp>
      <p:sp>
        <p:nvSpPr>
          <p:cNvPr id="39031" name="AutoShape 119"/>
          <p:cNvSpPr>
            <a:spLocks noChangeArrowheads="1"/>
          </p:cNvSpPr>
          <p:nvPr/>
        </p:nvSpPr>
        <p:spPr bwMode="auto">
          <a:xfrm>
            <a:off x="6057900" y="3943350"/>
            <a:ext cx="1200150" cy="514350"/>
          </a:xfrm>
          <a:prstGeom prst="wedgeRectCallout">
            <a:avLst>
              <a:gd name="adj1" fmla="val -104764"/>
              <a:gd name="adj2" fmla="val -269676"/>
            </a:avLst>
          </a:prstGeom>
          <a:solidFill>
            <a:srgbClr val="F6F2A8"/>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lgn="ctr" eaLnBrk="0" hangingPunct="0">
              <a:defRPr/>
            </a:pPr>
            <a:r>
              <a:rPr lang="en-US" sz="1350" b="1"/>
              <a:t>AS 4 is behind me.</a:t>
            </a:r>
          </a:p>
        </p:txBody>
      </p:sp>
      <p:sp>
        <p:nvSpPr>
          <p:cNvPr id="39032" name="AutoShape 120"/>
          <p:cNvSpPr>
            <a:spLocks noChangeArrowheads="1"/>
          </p:cNvSpPr>
          <p:nvPr/>
        </p:nvSpPr>
        <p:spPr bwMode="auto">
          <a:xfrm>
            <a:off x="6515100" y="3257550"/>
            <a:ext cx="1200150" cy="514350"/>
          </a:xfrm>
          <a:prstGeom prst="wedgeRectCallout">
            <a:avLst>
              <a:gd name="adj1" fmla="val -42856"/>
              <a:gd name="adj2" fmla="val -132639"/>
            </a:avLst>
          </a:prstGeom>
          <a:solidFill>
            <a:srgbClr val="EDC1B1"/>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lgn="ctr" eaLnBrk="0" hangingPunct="0">
              <a:defRPr/>
            </a:pPr>
            <a:r>
              <a:rPr lang="en-US" sz="1350" b="1"/>
              <a:t>AS 4 is behind me.</a:t>
            </a:r>
          </a:p>
        </p:txBody>
      </p:sp>
      <p:sp>
        <p:nvSpPr>
          <p:cNvPr id="39033" name="AutoShape 121"/>
          <p:cNvSpPr>
            <a:spLocks noChangeArrowheads="1"/>
          </p:cNvSpPr>
          <p:nvPr/>
        </p:nvSpPr>
        <p:spPr bwMode="auto">
          <a:xfrm>
            <a:off x="4743450" y="4229100"/>
            <a:ext cx="1200150" cy="685800"/>
          </a:xfrm>
          <a:prstGeom prst="wedgeRectCallout">
            <a:avLst>
              <a:gd name="adj1" fmla="val -10912"/>
              <a:gd name="adj2" fmla="val -119968"/>
            </a:avLst>
          </a:prstGeom>
          <a:solidFill>
            <a:schemeClr val="folHlink"/>
          </a:solidFill>
          <a:ln w="19050">
            <a:solidFill>
              <a:schemeClr val="tx1"/>
            </a:solidFill>
            <a:miter lim="800000"/>
            <a:headEnd/>
            <a:tailEnd/>
          </a:ln>
          <a:effectLst/>
          <a:extLs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lgn="ctr" eaLnBrk="0" hangingPunct="0">
              <a:defRPr/>
            </a:pPr>
            <a:r>
              <a:rPr lang="en-US" sz="1350" b="1"/>
              <a:t>I</a:t>
            </a:r>
            <a:r>
              <a:rPr lang="ja-JP" altLang="en-US" sz="1350" b="1">
                <a:latin typeface="Arial"/>
              </a:rPr>
              <a:t>’</a:t>
            </a:r>
            <a:r>
              <a:rPr lang="en-US" sz="1350" b="1"/>
              <a:t>m connected to AS 2</a:t>
            </a:r>
          </a:p>
        </p:txBody>
      </p:sp>
      <p:sp>
        <p:nvSpPr>
          <p:cNvPr id="39035" name="Text Box 123"/>
          <p:cNvSpPr txBox="1">
            <a:spLocks noChangeArrowheads="1"/>
          </p:cNvSpPr>
          <p:nvPr/>
        </p:nvSpPr>
        <p:spPr bwMode="auto">
          <a:xfrm>
            <a:off x="1600200" y="2114550"/>
            <a:ext cx="2743200" cy="30008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Two-way policy check will fail.</a:t>
            </a:r>
          </a:p>
        </p:txBody>
      </p:sp>
      <p:sp>
        <p:nvSpPr>
          <p:cNvPr id="39036" name="Text Box 124"/>
          <p:cNvSpPr txBox="1">
            <a:spLocks noChangeArrowheads="1"/>
          </p:cNvSpPr>
          <p:nvPr/>
        </p:nvSpPr>
        <p:spPr bwMode="auto">
          <a:xfrm>
            <a:off x="1543050" y="3314701"/>
            <a:ext cx="2800350" cy="715581"/>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lgn="ctr">
              <a:spcBef>
                <a:spcPct val="50000"/>
              </a:spcBef>
              <a:defRPr/>
            </a:pPr>
            <a:r>
              <a:rPr lang="en-US" sz="1350" b="1"/>
              <a:t>Possible denial-of-service attacks based on this mechanism?</a:t>
            </a:r>
          </a:p>
        </p:txBody>
      </p:sp>
    </p:spTree>
    <p:extLst>
      <p:ext uri="{BB962C8B-B14F-4D97-AF65-F5344CB8AC3E}">
        <p14:creationId xmlns:p14="http://schemas.microsoft.com/office/powerpoint/2010/main" val="411806125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03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9032"/>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9035"/>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903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90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031" grpId="0" animBg="1"/>
      <p:bldP spid="39032" grpId="0" animBg="1"/>
      <p:bldP spid="39033" grpId="0" animBg="1"/>
      <p:bldP spid="39035" grpId="0" animBg="1"/>
      <p:bldP spid="39036"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23" name="Slide Number Placeholder 5"/>
          <p:cNvSpPr>
            <a:spLocks noGrp="1"/>
          </p:cNvSpPr>
          <p:nvPr>
            <p:ph type="sldNum" sz="quarter" idx="12"/>
          </p:nvPr>
        </p:nvSpPr>
        <p:spPr/>
        <p:txBody>
          <a:bodyPr/>
          <a:lstStyle/>
          <a:p>
            <a:pPr>
              <a:defRPr/>
            </a:pPr>
            <a:fld id="{04C4CF21-3FD1-C54A-8CC8-5DC02E7A3A3C}" type="slidenum">
              <a:rPr lang="en-US"/>
              <a:pPr>
                <a:defRPr/>
              </a:pPr>
              <a:t>54</a:t>
            </a:fld>
            <a:endParaRPr lang="en-US"/>
          </a:p>
        </p:txBody>
      </p:sp>
      <p:sp>
        <p:nvSpPr>
          <p:cNvPr id="59396" name="Line 4"/>
          <p:cNvSpPr>
            <a:spLocks noChangeShapeType="1"/>
          </p:cNvSpPr>
          <p:nvPr/>
        </p:nvSpPr>
        <p:spPr bwMode="auto">
          <a:xfrm>
            <a:off x="5257800" y="2628900"/>
            <a:ext cx="0" cy="9715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grpSp>
        <p:nvGrpSpPr>
          <p:cNvPr id="107523" name="Group 92"/>
          <p:cNvGrpSpPr>
            <a:grpSpLocks/>
          </p:cNvGrpSpPr>
          <p:nvPr/>
        </p:nvGrpSpPr>
        <p:grpSpPr bwMode="auto">
          <a:xfrm>
            <a:off x="4743450" y="3257550"/>
            <a:ext cx="971550" cy="614363"/>
            <a:chOff x="4084" y="2164"/>
            <a:chExt cx="736" cy="442"/>
          </a:xfrm>
        </p:grpSpPr>
        <p:grpSp>
          <p:nvGrpSpPr>
            <p:cNvPr id="107615" name="Group 93"/>
            <p:cNvGrpSpPr>
              <a:grpSpLocks/>
            </p:cNvGrpSpPr>
            <p:nvPr/>
          </p:nvGrpSpPr>
          <p:grpSpPr bwMode="auto">
            <a:xfrm>
              <a:off x="4084" y="2165"/>
              <a:ext cx="735" cy="440"/>
              <a:chOff x="4084" y="2165"/>
              <a:chExt cx="735" cy="440"/>
            </a:xfrm>
          </p:grpSpPr>
          <p:sp>
            <p:nvSpPr>
              <p:cNvPr id="107632" name="Oval 94"/>
              <p:cNvSpPr>
                <a:spLocks noChangeArrowheads="1"/>
              </p:cNvSpPr>
              <p:nvPr/>
            </p:nvSpPr>
            <p:spPr bwMode="auto">
              <a:xfrm>
                <a:off x="4335" y="2165"/>
                <a:ext cx="320"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33" name="Oval 95"/>
              <p:cNvSpPr>
                <a:spLocks noChangeArrowheads="1"/>
              </p:cNvSpPr>
              <p:nvPr/>
            </p:nvSpPr>
            <p:spPr bwMode="auto">
              <a:xfrm>
                <a:off x="4158" y="2213"/>
                <a:ext cx="246"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34" name="Oval 96"/>
              <p:cNvSpPr>
                <a:spLocks noChangeArrowheads="1"/>
              </p:cNvSpPr>
              <p:nvPr/>
            </p:nvSpPr>
            <p:spPr bwMode="auto">
              <a:xfrm>
                <a:off x="4084" y="2322"/>
                <a:ext cx="165" cy="14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35" name="Oval 97"/>
              <p:cNvSpPr>
                <a:spLocks noChangeArrowheads="1"/>
              </p:cNvSpPr>
              <p:nvPr/>
            </p:nvSpPr>
            <p:spPr bwMode="auto">
              <a:xfrm>
                <a:off x="4133" y="2388"/>
                <a:ext cx="250" cy="16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36" name="Oval 98"/>
              <p:cNvSpPr>
                <a:spLocks noChangeArrowheads="1"/>
              </p:cNvSpPr>
              <p:nvPr/>
            </p:nvSpPr>
            <p:spPr bwMode="auto">
              <a:xfrm>
                <a:off x="4310" y="2414"/>
                <a:ext cx="372" cy="191"/>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37" name="Oval 99"/>
              <p:cNvSpPr>
                <a:spLocks noChangeArrowheads="1"/>
              </p:cNvSpPr>
              <p:nvPr/>
            </p:nvSpPr>
            <p:spPr bwMode="auto">
              <a:xfrm>
                <a:off x="4546" y="2218"/>
                <a:ext cx="239"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38" name="Oval 100"/>
              <p:cNvSpPr>
                <a:spLocks noChangeArrowheads="1"/>
              </p:cNvSpPr>
              <p:nvPr/>
            </p:nvSpPr>
            <p:spPr bwMode="auto">
              <a:xfrm>
                <a:off x="4582" y="2310"/>
                <a:ext cx="237"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39" name="Oval 101"/>
              <p:cNvSpPr>
                <a:spLocks noChangeArrowheads="1"/>
              </p:cNvSpPr>
              <p:nvPr/>
            </p:nvSpPr>
            <p:spPr bwMode="auto">
              <a:xfrm>
                <a:off x="4561" y="2340"/>
                <a:ext cx="235"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40" name="Oval 102"/>
              <p:cNvSpPr>
                <a:spLocks noChangeArrowheads="1"/>
              </p:cNvSpPr>
              <p:nvPr/>
            </p:nvSpPr>
            <p:spPr bwMode="auto">
              <a:xfrm>
                <a:off x="4217" y="2269"/>
                <a:ext cx="477"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7616" name="Arc 103"/>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17" name="Arc 104"/>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solidFill>
              <a:schemeClr val="accent1"/>
            </a:solidFill>
            <a:ln w="6350">
              <a:solidFill>
                <a:srgbClr val="6C8F93"/>
              </a:solidFill>
              <a:round/>
              <a:headEnd/>
              <a:tailEnd/>
            </a:ln>
          </p:spPr>
          <p:txBody>
            <a:bodyPr/>
            <a:lstStyle/>
            <a:p>
              <a:endParaRPr lang="en-US" sz="1350"/>
            </a:p>
          </p:txBody>
        </p:sp>
        <p:sp>
          <p:nvSpPr>
            <p:cNvPr id="107618" name="Arc 105"/>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19" name="Arc 106"/>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solidFill>
              <a:schemeClr val="accent1"/>
            </a:solidFill>
            <a:ln w="6350">
              <a:solidFill>
                <a:srgbClr val="6C8F93"/>
              </a:solidFill>
              <a:round/>
              <a:headEnd/>
              <a:tailEnd/>
            </a:ln>
          </p:spPr>
          <p:txBody>
            <a:bodyPr/>
            <a:lstStyle/>
            <a:p>
              <a:endParaRPr lang="en-US" sz="1350"/>
            </a:p>
          </p:txBody>
        </p:sp>
        <p:sp>
          <p:nvSpPr>
            <p:cNvPr id="107620" name="Arc 107"/>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21" name="Arc 108"/>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solidFill>
              <a:schemeClr val="accent1"/>
            </a:solidFill>
            <a:ln w="6350">
              <a:solidFill>
                <a:srgbClr val="6C8F93"/>
              </a:solidFill>
              <a:round/>
              <a:headEnd/>
              <a:tailEnd/>
            </a:ln>
          </p:spPr>
          <p:txBody>
            <a:bodyPr/>
            <a:lstStyle/>
            <a:p>
              <a:endParaRPr lang="en-US" sz="1350"/>
            </a:p>
          </p:txBody>
        </p:sp>
        <p:sp>
          <p:nvSpPr>
            <p:cNvPr id="107622" name="Arc 109"/>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23" name="Arc 110"/>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solidFill>
              <a:schemeClr val="accent1"/>
            </a:solidFill>
            <a:ln w="6350">
              <a:solidFill>
                <a:srgbClr val="6C8F93"/>
              </a:solidFill>
              <a:round/>
              <a:headEnd/>
              <a:tailEnd/>
            </a:ln>
          </p:spPr>
          <p:txBody>
            <a:bodyPr/>
            <a:lstStyle/>
            <a:p>
              <a:endParaRPr lang="en-US" sz="1350"/>
            </a:p>
          </p:txBody>
        </p:sp>
        <p:sp>
          <p:nvSpPr>
            <p:cNvPr id="107624" name="Arc 111"/>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25" name="Arc 112"/>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solidFill>
              <a:schemeClr val="accent1"/>
            </a:solidFill>
            <a:ln w="6350">
              <a:solidFill>
                <a:srgbClr val="6C8F93"/>
              </a:solidFill>
              <a:round/>
              <a:headEnd/>
              <a:tailEnd/>
            </a:ln>
          </p:spPr>
          <p:txBody>
            <a:bodyPr/>
            <a:lstStyle/>
            <a:p>
              <a:endParaRPr lang="en-US" sz="1350"/>
            </a:p>
          </p:txBody>
        </p:sp>
        <p:sp>
          <p:nvSpPr>
            <p:cNvPr id="107626" name="Arc 113"/>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27" name="Arc 114"/>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solidFill>
              <a:schemeClr val="accent1"/>
            </a:solidFill>
            <a:ln w="6350">
              <a:solidFill>
                <a:srgbClr val="6C8F93"/>
              </a:solidFill>
              <a:round/>
              <a:headEnd/>
              <a:tailEnd/>
            </a:ln>
          </p:spPr>
          <p:txBody>
            <a:bodyPr/>
            <a:lstStyle/>
            <a:p>
              <a:endParaRPr lang="en-US" sz="1350"/>
            </a:p>
          </p:txBody>
        </p:sp>
        <p:sp>
          <p:nvSpPr>
            <p:cNvPr id="107628" name="Arc 115"/>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29" name="Arc 116"/>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solidFill>
              <a:schemeClr val="accent1"/>
            </a:solidFill>
            <a:ln w="6350">
              <a:solidFill>
                <a:srgbClr val="6C8F93"/>
              </a:solidFill>
              <a:round/>
              <a:headEnd/>
              <a:tailEnd/>
            </a:ln>
          </p:spPr>
          <p:txBody>
            <a:bodyPr/>
            <a:lstStyle/>
            <a:p>
              <a:endParaRPr lang="en-US" sz="1350"/>
            </a:p>
          </p:txBody>
        </p:sp>
        <p:sp>
          <p:nvSpPr>
            <p:cNvPr id="107630" name="Arc 117"/>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31" name="Arc 118"/>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solidFill>
              <a:schemeClr val="accent1"/>
            </a:solidFill>
            <a:ln w="6350">
              <a:solidFill>
                <a:srgbClr val="6C8F93"/>
              </a:solidFill>
              <a:round/>
              <a:headEnd/>
              <a:tailEnd/>
            </a:ln>
          </p:spPr>
          <p:txBody>
            <a:bodyPr/>
            <a:lstStyle/>
            <a:p>
              <a:endParaRPr lang="en-US" sz="1350"/>
            </a:p>
          </p:txBody>
        </p:sp>
      </p:grpSp>
      <p:sp>
        <p:nvSpPr>
          <p:cNvPr id="59394" name="Rectangle 2"/>
          <p:cNvSpPr>
            <a:spLocks noGrp="1" noChangeArrowheads="1"/>
          </p:cNvSpPr>
          <p:nvPr>
            <p:ph type="title"/>
          </p:nvPr>
        </p:nvSpPr>
        <p:spPr/>
        <p:txBody>
          <a:bodyPr/>
          <a:lstStyle/>
          <a:p>
            <a:pPr eaLnBrk="1" hangingPunct="1">
              <a:defRPr/>
            </a:pPr>
            <a:r>
              <a:rPr lang="en-US">
                <a:cs typeface="+mj-cs"/>
              </a:rPr>
              <a:t>Preventing False Edges in S-BGP</a:t>
            </a:r>
          </a:p>
        </p:txBody>
      </p:sp>
      <p:sp>
        <p:nvSpPr>
          <p:cNvPr id="59397" name="Line 5"/>
          <p:cNvSpPr>
            <a:spLocks noChangeShapeType="1"/>
          </p:cNvSpPr>
          <p:nvPr/>
        </p:nvSpPr>
        <p:spPr bwMode="auto">
          <a:xfrm>
            <a:off x="6000750" y="1771650"/>
            <a:ext cx="685800" cy="857250"/>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sp>
        <p:nvSpPr>
          <p:cNvPr id="59398" name="Line 6"/>
          <p:cNvSpPr>
            <a:spLocks noChangeShapeType="1"/>
          </p:cNvSpPr>
          <p:nvPr/>
        </p:nvSpPr>
        <p:spPr bwMode="auto">
          <a:xfrm flipH="1">
            <a:off x="5257800" y="1771651"/>
            <a:ext cx="742950" cy="1107281"/>
          </a:xfrm>
          <a:prstGeom prst="line">
            <a:avLst/>
          </a:prstGeom>
          <a:noFill/>
          <a:ln w="2857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lIns="54769" tIns="27384" rIns="54769" bIns="27384"/>
          <a:lstStyle/>
          <a:p>
            <a:pPr>
              <a:defRPr/>
            </a:pPr>
            <a:endParaRPr lang="en-US" sz="1350"/>
          </a:p>
        </p:txBody>
      </p:sp>
      <p:grpSp>
        <p:nvGrpSpPr>
          <p:cNvPr id="107527" name="Group 7"/>
          <p:cNvGrpSpPr>
            <a:grpSpLocks/>
          </p:cNvGrpSpPr>
          <p:nvPr/>
        </p:nvGrpSpPr>
        <p:grpSpPr bwMode="auto">
          <a:xfrm>
            <a:off x="5486400" y="1428750"/>
            <a:ext cx="971550" cy="614363"/>
            <a:chOff x="4084" y="2164"/>
            <a:chExt cx="736" cy="442"/>
          </a:xfrm>
        </p:grpSpPr>
        <p:grpSp>
          <p:nvGrpSpPr>
            <p:cNvPr id="107589" name="Group 8"/>
            <p:cNvGrpSpPr>
              <a:grpSpLocks/>
            </p:cNvGrpSpPr>
            <p:nvPr/>
          </p:nvGrpSpPr>
          <p:grpSpPr bwMode="auto">
            <a:xfrm>
              <a:off x="4084" y="2165"/>
              <a:ext cx="735" cy="440"/>
              <a:chOff x="4084" y="2165"/>
              <a:chExt cx="735" cy="440"/>
            </a:xfrm>
          </p:grpSpPr>
          <p:sp>
            <p:nvSpPr>
              <p:cNvPr id="107606" name="Oval 9"/>
              <p:cNvSpPr>
                <a:spLocks noChangeArrowheads="1"/>
              </p:cNvSpPr>
              <p:nvPr/>
            </p:nvSpPr>
            <p:spPr bwMode="auto">
              <a:xfrm>
                <a:off x="4335" y="2165"/>
                <a:ext cx="320"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07" name="Oval 10"/>
              <p:cNvSpPr>
                <a:spLocks noChangeArrowheads="1"/>
              </p:cNvSpPr>
              <p:nvPr/>
            </p:nvSpPr>
            <p:spPr bwMode="auto">
              <a:xfrm>
                <a:off x="4158" y="2213"/>
                <a:ext cx="246"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08" name="Oval 11"/>
              <p:cNvSpPr>
                <a:spLocks noChangeArrowheads="1"/>
              </p:cNvSpPr>
              <p:nvPr/>
            </p:nvSpPr>
            <p:spPr bwMode="auto">
              <a:xfrm>
                <a:off x="4084" y="2322"/>
                <a:ext cx="165" cy="14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09" name="Oval 12"/>
              <p:cNvSpPr>
                <a:spLocks noChangeArrowheads="1"/>
              </p:cNvSpPr>
              <p:nvPr/>
            </p:nvSpPr>
            <p:spPr bwMode="auto">
              <a:xfrm>
                <a:off x="4133" y="2388"/>
                <a:ext cx="250" cy="16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10" name="Oval 13"/>
              <p:cNvSpPr>
                <a:spLocks noChangeArrowheads="1"/>
              </p:cNvSpPr>
              <p:nvPr/>
            </p:nvSpPr>
            <p:spPr bwMode="auto">
              <a:xfrm>
                <a:off x="4310" y="2414"/>
                <a:ext cx="372" cy="191"/>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11" name="Oval 14"/>
              <p:cNvSpPr>
                <a:spLocks noChangeArrowheads="1"/>
              </p:cNvSpPr>
              <p:nvPr/>
            </p:nvSpPr>
            <p:spPr bwMode="auto">
              <a:xfrm>
                <a:off x="4546" y="2218"/>
                <a:ext cx="239"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12" name="Oval 15"/>
              <p:cNvSpPr>
                <a:spLocks noChangeArrowheads="1"/>
              </p:cNvSpPr>
              <p:nvPr/>
            </p:nvSpPr>
            <p:spPr bwMode="auto">
              <a:xfrm>
                <a:off x="4582" y="2310"/>
                <a:ext cx="237"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13" name="Oval 16"/>
              <p:cNvSpPr>
                <a:spLocks noChangeArrowheads="1"/>
              </p:cNvSpPr>
              <p:nvPr/>
            </p:nvSpPr>
            <p:spPr bwMode="auto">
              <a:xfrm>
                <a:off x="4561" y="2340"/>
                <a:ext cx="235"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14" name="Oval 17"/>
              <p:cNvSpPr>
                <a:spLocks noChangeArrowheads="1"/>
              </p:cNvSpPr>
              <p:nvPr/>
            </p:nvSpPr>
            <p:spPr bwMode="auto">
              <a:xfrm>
                <a:off x="4217" y="2269"/>
                <a:ext cx="477"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7590" name="Arc 18"/>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91" name="Arc 19"/>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solidFill>
              <a:schemeClr val="accent1"/>
            </a:solidFill>
            <a:ln w="6350">
              <a:solidFill>
                <a:srgbClr val="6C8F93"/>
              </a:solidFill>
              <a:round/>
              <a:headEnd/>
              <a:tailEnd/>
            </a:ln>
          </p:spPr>
          <p:txBody>
            <a:bodyPr/>
            <a:lstStyle/>
            <a:p>
              <a:endParaRPr lang="en-US" sz="1350"/>
            </a:p>
          </p:txBody>
        </p:sp>
        <p:sp>
          <p:nvSpPr>
            <p:cNvPr id="107592" name="Arc 20"/>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93" name="Arc 21"/>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solidFill>
              <a:schemeClr val="accent1"/>
            </a:solidFill>
            <a:ln w="6350">
              <a:solidFill>
                <a:srgbClr val="6C8F93"/>
              </a:solidFill>
              <a:round/>
              <a:headEnd/>
              <a:tailEnd/>
            </a:ln>
          </p:spPr>
          <p:txBody>
            <a:bodyPr/>
            <a:lstStyle/>
            <a:p>
              <a:endParaRPr lang="en-US" sz="1350"/>
            </a:p>
          </p:txBody>
        </p:sp>
        <p:sp>
          <p:nvSpPr>
            <p:cNvPr id="107594" name="Arc 22"/>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95" name="Arc 23"/>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solidFill>
              <a:schemeClr val="accent1"/>
            </a:solidFill>
            <a:ln w="6350">
              <a:solidFill>
                <a:srgbClr val="6C8F93"/>
              </a:solidFill>
              <a:round/>
              <a:headEnd/>
              <a:tailEnd/>
            </a:ln>
          </p:spPr>
          <p:txBody>
            <a:bodyPr/>
            <a:lstStyle/>
            <a:p>
              <a:endParaRPr lang="en-US" sz="1350"/>
            </a:p>
          </p:txBody>
        </p:sp>
        <p:sp>
          <p:nvSpPr>
            <p:cNvPr id="107596" name="Arc 24"/>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97" name="Arc 25"/>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solidFill>
              <a:schemeClr val="accent1"/>
            </a:solidFill>
            <a:ln w="6350">
              <a:solidFill>
                <a:srgbClr val="6C8F93"/>
              </a:solidFill>
              <a:round/>
              <a:headEnd/>
              <a:tailEnd/>
            </a:ln>
          </p:spPr>
          <p:txBody>
            <a:bodyPr/>
            <a:lstStyle/>
            <a:p>
              <a:endParaRPr lang="en-US" sz="1350"/>
            </a:p>
          </p:txBody>
        </p:sp>
        <p:sp>
          <p:nvSpPr>
            <p:cNvPr id="107598" name="Arc 26"/>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99" name="Arc 27"/>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solidFill>
              <a:schemeClr val="accent1"/>
            </a:solidFill>
            <a:ln w="6350">
              <a:solidFill>
                <a:srgbClr val="6C8F93"/>
              </a:solidFill>
              <a:round/>
              <a:headEnd/>
              <a:tailEnd/>
            </a:ln>
          </p:spPr>
          <p:txBody>
            <a:bodyPr/>
            <a:lstStyle/>
            <a:p>
              <a:endParaRPr lang="en-US" sz="1350"/>
            </a:p>
          </p:txBody>
        </p:sp>
        <p:sp>
          <p:nvSpPr>
            <p:cNvPr id="107600" name="Arc 28"/>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01" name="Arc 29"/>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solidFill>
              <a:schemeClr val="accent1"/>
            </a:solidFill>
            <a:ln w="6350">
              <a:solidFill>
                <a:srgbClr val="6C8F93"/>
              </a:solidFill>
              <a:round/>
              <a:headEnd/>
              <a:tailEnd/>
            </a:ln>
          </p:spPr>
          <p:txBody>
            <a:bodyPr/>
            <a:lstStyle/>
            <a:p>
              <a:endParaRPr lang="en-US" sz="1350"/>
            </a:p>
          </p:txBody>
        </p:sp>
        <p:sp>
          <p:nvSpPr>
            <p:cNvPr id="107602" name="Arc 30"/>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03" name="Arc 31"/>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solidFill>
              <a:schemeClr val="accent1"/>
            </a:solidFill>
            <a:ln w="6350">
              <a:solidFill>
                <a:srgbClr val="6C8F93"/>
              </a:solidFill>
              <a:round/>
              <a:headEnd/>
              <a:tailEnd/>
            </a:ln>
          </p:spPr>
          <p:txBody>
            <a:bodyPr/>
            <a:lstStyle/>
            <a:p>
              <a:endParaRPr lang="en-US" sz="1350"/>
            </a:p>
          </p:txBody>
        </p:sp>
        <p:sp>
          <p:nvSpPr>
            <p:cNvPr id="107604" name="Arc 32"/>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605" name="Arc 33"/>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solidFill>
              <a:schemeClr val="accent1"/>
            </a:solidFill>
            <a:ln w="6350">
              <a:solidFill>
                <a:srgbClr val="6C8F93"/>
              </a:solidFill>
              <a:round/>
              <a:headEnd/>
              <a:tailEnd/>
            </a:ln>
          </p:spPr>
          <p:txBody>
            <a:bodyPr/>
            <a:lstStyle/>
            <a:p>
              <a:endParaRPr lang="en-US" sz="1350"/>
            </a:p>
          </p:txBody>
        </p:sp>
      </p:grpSp>
      <p:sp>
        <p:nvSpPr>
          <p:cNvPr id="59426" name="Text Box 34"/>
          <p:cNvSpPr txBox="1">
            <a:spLocks noChangeArrowheads="1"/>
          </p:cNvSpPr>
          <p:nvPr/>
        </p:nvSpPr>
        <p:spPr bwMode="auto">
          <a:xfrm>
            <a:off x="5738813" y="1604962"/>
            <a:ext cx="495328" cy="26305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1</a:t>
            </a:r>
          </a:p>
        </p:txBody>
      </p:sp>
      <p:grpSp>
        <p:nvGrpSpPr>
          <p:cNvPr id="107529" name="Group 35"/>
          <p:cNvGrpSpPr>
            <a:grpSpLocks/>
          </p:cNvGrpSpPr>
          <p:nvPr/>
        </p:nvGrpSpPr>
        <p:grpSpPr bwMode="auto">
          <a:xfrm>
            <a:off x="4743450" y="2343150"/>
            <a:ext cx="971550" cy="614363"/>
            <a:chOff x="4084" y="2164"/>
            <a:chExt cx="736" cy="442"/>
          </a:xfrm>
        </p:grpSpPr>
        <p:grpSp>
          <p:nvGrpSpPr>
            <p:cNvPr id="107563" name="Group 36"/>
            <p:cNvGrpSpPr>
              <a:grpSpLocks/>
            </p:cNvGrpSpPr>
            <p:nvPr/>
          </p:nvGrpSpPr>
          <p:grpSpPr bwMode="auto">
            <a:xfrm>
              <a:off x="4084" y="2165"/>
              <a:ext cx="735" cy="440"/>
              <a:chOff x="4084" y="2165"/>
              <a:chExt cx="735" cy="440"/>
            </a:xfrm>
          </p:grpSpPr>
          <p:sp>
            <p:nvSpPr>
              <p:cNvPr id="107580" name="Oval 37"/>
              <p:cNvSpPr>
                <a:spLocks noChangeArrowheads="1"/>
              </p:cNvSpPr>
              <p:nvPr/>
            </p:nvSpPr>
            <p:spPr bwMode="auto">
              <a:xfrm>
                <a:off x="4335" y="2165"/>
                <a:ext cx="320"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81" name="Oval 38"/>
              <p:cNvSpPr>
                <a:spLocks noChangeArrowheads="1"/>
              </p:cNvSpPr>
              <p:nvPr/>
            </p:nvSpPr>
            <p:spPr bwMode="auto">
              <a:xfrm>
                <a:off x="4158" y="2213"/>
                <a:ext cx="246"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82" name="Oval 39"/>
              <p:cNvSpPr>
                <a:spLocks noChangeArrowheads="1"/>
              </p:cNvSpPr>
              <p:nvPr/>
            </p:nvSpPr>
            <p:spPr bwMode="auto">
              <a:xfrm>
                <a:off x="4084" y="2322"/>
                <a:ext cx="165" cy="14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83" name="Oval 40"/>
              <p:cNvSpPr>
                <a:spLocks noChangeArrowheads="1"/>
              </p:cNvSpPr>
              <p:nvPr/>
            </p:nvSpPr>
            <p:spPr bwMode="auto">
              <a:xfrm>
                <a:off x="4133" y="2388"/>
                <a:ext cx="250" cy="16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84" name="Oval 41"/>
              <p:cNvSpPr>
                <a:spLocks noChangeArrowheads="1"/>
              </p:cNvSpPr>
              <p:nvPr/>
            </p:nvSpPr>
            <p:spPr bwMode="auto">
              <a:xfrm>
                <a:off x="4310" y="2414"/>
                <a:ext cx="372" cy="191"/>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85" name="Oval 42"/>
              <p:cNvSpPr>
                <a:spLocks noChangeArrowheads="1"/>
              </p:cNvSpPr>
              <p:nvPr/>
            </p:nvSpPr>
            <p:spPr bwMode="auto">
              <a:xfrm>
                <a:off x="4546" y="2218"/>
                <a:ext cx="239"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86" name="Oval 43"/>
              <p:cNvSpPr>
                <a:spLocks noChangeArrowheads="1"/>
              </p:cNvSpPr>
              <p:nvPr/>
            </p:nvSpPr>
            <p:spPr bwMode="auto">
              <a:xfrm>
                <a:off x="4582" y="2310"/>
                <a:ext cx="237"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87" name="Oval 44"/>
              <p:cNvSpPr>
                <a:spLocks noChangeArrowheads="1"/>
              </p:cNvSpPr>
              <p:nvPr/>
            </p:nvSpPr>
            <p:spPr bwMode="auto">
              <a:xfrm>
                <a:off x="4561" y="2340"/>
                <a:ext cx="235"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88" name="Oval 45"/>
              <p:cNvSpPr>
                <a:spLocks noChangeArrowheads="1"/>
              </p:cNvSpPr>
              <p:nvPr/>
            </p:nvSpPr>
            <p:spPr bwMode="auto">
              <a:xfrm>
                <a:off x="4217" y="2269"/>
                <a:ext cx="477"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7564" name="Arc 46"/>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65" name="Arc 47"/>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solidFill>
              <a:schemeClr val="accent1"/>
            </a:solidFill>
            <a:ln w="6350">
              <a:solidFill>
                <a:srgbClr val="6C8F93"/>
              </a:solidFill>
              <a:round/>
              <a:headEnd/>
              <a:tailEnd/>
            </a:ln>
          </p:spPr>
          <p:txBody>
            <a:bodyPr/>
            <a:lstStyle/>
            <a:p>
              <a:endParaRPr lang="en-US" sz="1350"/>
            </a:p>
          </p:txBody>
        </p:sp>
        <p:sp>
          <p:nvSpPr>
            <p:cNvPr id="107566" name="Arc 48"/>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67" name="Arc 49"/>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solidFill>
              <a:schemeClr val="accent1"/>
            </a:solidFill>
            <a:ln w="6350">
              <a:solidFill>
                <a:srgbClr val="6C8F93"/>
              </a:solidFill>
              <a:round/>
              <a:headEnd/>
              <a:tailEnd/>
            </a:ln>
          </p:spPr>
          <p:txBody>
            <a:bodyPr/>
            <a:lstStyle/>
            <a:p>
              <a:endParaRPr lang="en-US" sz="1350"/>
            </a:p>
          </p:txBody>
        </p:sp>
        <p:sp>
          <p:nvSpPr>
            <p:cNvPr id="107568" name="Arc 50"/>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69" name="Arc 51"/>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solidFill>
              <a:schemeClr val="accent1"/>
            </a:solidFill>
            <a:ln w="6350">
              <a:solidFill>
                <a:srgbClr val="6C8F93"/>
              </a:solidFill>
              <a:round/>
              <a:headEnd/>
              <a:tailEnd/>
            </a:ln>
          </p:spPr>
          <p:txBody>
            <a:bodyPr/>
            <a:lstStyle/>
            <a:p>
              <a:endParaRPr lang="en-US" sz="1350"/>
            </a:p>
          </p:txBody>
        </p:sp>
        <p:sp>
          <p:nvSpPr>
            <p:cNvPr id="107570" name="Arc 52"/>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71" name="Arc 53"/>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solidFill>
              <a:schemeClr val="accent1"/>
            </a:solidFill>
            <a:ln w="6350">
              <a:solidFill>
                <a:srgbClr val="6C8F93"/>
              </a:solidFill>
              <a:round/>
              <a:headEnd/>
              <a:tailEnd/>
            </a:ln>
          </p:spPr>
          <p:txBody>
            <a:bodyPr/>
            <a:lstStyle/>
            <a:p>
              <a:endParaRPr lang="en-US" sz="1350"/>
            </a:p>
          </p:txBody>
        </p:sp>
        <p:sp>
          <p:nvSpPr>
            <p:cNvPr id="107572" name="Arc 54"/>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73" name="Arc 55"/>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solidFill>
              <a:schemeClr val="accent1"/>
            </a:solidFill>
            <a:ln w="6350">
              <a:solidFill>
                <a:srgbClr val="6C8F93"/>
              </a:solidFill>
              <a:round/>
              <a:headEnd/>
              <a:tailEnd/>
            </a:ln>
          </p:spPr>
          <p:txBody>
            <a:bodyPr/>
            <a:lstStyle/>
            <a:p>
              <a:endParaRPr lang="en-US" sz="1350"/>
            </a:p>
          </p:txBody>
        </p:sp>
        <p:sp>
          <p:nvSpPr>
            <p:cNvPr id="107574" name="Arc 56"/>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75" name="Arc 57"/>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solidFill>
              <a:schemeClr val="accent1"/>
            </a:solidFill>
            <a:ln w="6350">
              <a:solidFill>
                <a:srgbClr val="6C8F93"/>
              </a:solidFill>
              <a:round/>
              <a:headEnd/>
              <a:tailEnd/>
            </a:ln>
          </p:spPr>
          <p:txBody>
            <a:bodyPr/>
            <a:lstStyle/>
            <a:p>
              <a:endParaRPr lang="en-US" sz="1350"/>
            </a:p>
          </p:txBody>
        </p:sp>
        <p:sp>
          <p:nvSpPr>
            <p:cNvPr id="107576" name="Arc 58"/>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77" name="Arc 59"/>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solidFill>
              <a:schemeClr val="accent1"/>
            </a:solidFill>
            <a:ln w="6350">
              <a:solidFill>
                <a:srgbClr val="6C8F93"/>
              </a:solidFill>
              <a:round/>
              <a:headEnd/>
              <a:tailEnd/>
            </a:ln>
          </p:spPr>
          <p:txBody>
            <a:bodyPr/>
            <a:lstStyle/>
            <a:p>
              <a:endParaRPr lang="en-US" sz="1350"/>
            </a:p>
          </p:txBody>
        </p:sp>
        <p:sp>
          <p:nvSpPr>
            <p:cNvPr id="107578" name="Arc 60"/>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79" name="Arc 61"/>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solidFill>
              <a:schemeClr val="accent1"/>
            </a:solidFill>
            <a:ln w="6350">
              <a:solidFill>
                <a:srgbClr val="6C8F93"/>
              </a:solidFill>
              <a:round/>
              <a:headEnd/>
              <a:tailEnd/>
            </a:ln>
          </p:spPr>
          <p:txBody>
            <a:bodyPr/>
            <a:lstStyle/>
            <a:p>
              <a:endParaRPr lang="en-US" sz="1350"/>
            </a:p>
          </p:txBody>
        </p:sp>
      </p:grpSp>
      <p:sp>
        <p:nvSpPr>
          <p:cNvPr id="59454" name="Text Box 62"/>
          <p:cNvSpPr txBox="1">
            <a:spLocks noChangeArrowheads="1"/>
          </p:cNvSpPr>
          <p:nvPr/>
        </p:nvSpPr>
        <p:spPr bwMode="auto">
          <a:xfrm>
            <a:off x="4972050" y="2519362"/>
            <a:ext cx="495328" cy="26305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2</a:t>
            </a:r>
          </a:p>
        </p:txBody>
      </p:sp>
      <p:grpSp>
        <p:nvGrpSpPr>
          <p:cNvPr id="107531" name="Group 63"/>
          <p:cNvGrpSpPr>
            <a:grpSpLocks/>
          </p:cNvGrpSpPr>
          <p:nvPr/>
        </p:nvGrpSpPr>
        <p:grpSpPr bwMode="auto">
          <a:xfrm>
            <a:off x="6172200" y="2343150"/>
            <a:ext cx="971550" cy="614363"/>
            <a:chOff x="4084" y="2164"/>
            <a:chExt cx="736" cy="442"/>
          </a:xfrm>
        </p:grpSpPr>
        <p:grpSp>
          <p:nvGrpSpPr>
            <p:cNvPr id="107537" name="Group 64"/>
            <p:cNvGrpSpPr>
              <a:grpSpLocks/>
            </p:cNvGrpSpPr>
            <p:nvPr/>
          </p:nvGrpSpPr>
          <p:grpSpPr bwMode="auto">
            <a:xfrm>
              <a:off x="4084" y="2165"/>
              <a:ext cx="735" cy="440"/>
              <a:chOff x="4084" y="2165"/>
              <a:chExt cx="735" cy="440"/>
            </a:xfrm>
          </p:grpSpPr>
          <p:sp>
            <p:nvSpPr>
              <p:cNvPr id="107554" name="Oval 65"/>
              <p:cNvSpPr>
                <a:spLocks noChangeArrowheads="1"/>
              </p:cNvSpPr>
              <p:nvPr/>
            </p:nvSpPr>
            <p:spPr bwMode="auto">
              <a:xfrm>
                <a:off x="4335" y="2165"/>
                <a:ext cx="320"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55" name="Oval 66"/>
              <p:cNvSpPr>
                <a:spLocks noChangeArrowheads="1"/>
              </p:cNvSpPr>
              <p:nvPr/>
            </p:nvSpPr>
            <p:spPr bwMode="auto">
              <a:xfrm>
                <a:off x="4158" y="2213"/>
                <a:ext cx="246" cy="182"/>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56" name="Oval 67"/>
              <p:cNvSpPr>
                <a:spLocks noChangeArrowheads="1"/>
              </p:cNvSpPr>
              <p:nvPr/>
            </p:nvSpPr>
            <p:spPr bwMode="auto">
              <a:xfrm>
                <a:off x="4084" y="2322"/>
                <a:ext cx="165" cy="149"/>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57" name="Oval 68"/>
              <p:cNvSpPr>
                <a:spLocks noChangeArrowheads="1"/>
              </p:cNvSpPr>
              <p:nvPr/>
            </p:nvSpPr>
            <p:spPr bwMode="auto">
              <a:xfrm>
                <a:off x="4133" y="2388"/>
                <a:ext cx="250" cy="160"/>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58" name="Oval 69"/>
              <p:cNvSpPr>
                <a:spLocks noChangeArrowheads="1"/>
              </p:cNvSpPr>
              <p:nvPr/>
            </p:nvSpPr>
            <p:spPr bwMode="auto">
              <a:xfrm>
                <a:off x="4310" y="2414"/>
                <a:ext cx="372" cy="191"/>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59" name="Oval 70"/>
              <p:cNvSpPr>
                <a:spLocks noChangeArrowheads="1"/>
              </p:cNvSpPr>
              <p:nvPr/>
            </p:nvSpPr>
            <p:spPr bwMode="auto">
              <a:xfrm>
                <a:off x="4546" y="2218"/>
                <a:ext cx="239"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60" name="Oval 71"/>
              <p:cNvSpPr>
                <a:spLocks noChangeArrowheads="1"/>
              </p:cNvSpPr>
              <p:nvPr/>
            </p:nvSpPr>
            <p:spPr bwMode="auto">
              <a:xfrm>
                <a:off x="4582" y="2310"/>
                <a:ext cx="237" cy="143"/>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61" name="Oval 72"/>
              <p:cNvSpPr>
                <a:spLocks noChangeArrowheads="1"/>
              </p:cNvSpPr>
              <p:nvPr/>
            </p:nvSpPr>
            <p:spPr bwMode="auto">
              <a:xfrm>
                <a:off x="4561" y="2340"/>
                <a:ext cx="235"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62" name="Oval 73"/>
              <p:cNvSpPr>
                <a:spLocks noChangeArrowheads="1"/>
              </p:cNvSpPr>
              <p:nvPr/>
            </p:nvSpPr>
            <p:spPr bwMode="auto">
              <a:xfrm>
                <a:off x="4217" y="2269"/>
                <a:ext cx="477" cy="235"/>
              </a:xfrm>
              <a:prstGeom prst="ellipse">
                <a:avLst/>
              </a:pr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grpSp>
        <p:sp>
          <p:nvSpPr>
            <p:cNvPr id="107538" name="Arc 74"/>
            <p:cNvSpPr>
              <a:spLocks/>
            </p:cNvSpPr>
            <p:nvPr/>
          </p:nvSpPr>
          <p:spPr bwMode="auto">
            <a:xfrm>
              <a:off x="4344" y="2164"/>
              <a:ext cx="302" cy="92"/>
            </a:xfrm>
            <a:custGeom>
              <a:avLst/>
              <a:gdLst>
                <a:gd name="T0" fmla="*/ 0 w 40449"/>
                <a:gd name="T1" fmla="*/ 0 h 21600"/>
                <a:gd name="T2" fmla="*/ 2 w 40449"/>
                <a:gd name="T3" fmla="*/ 0 h 21600"/>
                <a:gd name="T4" fmla="*/ 1 w 40449"/>
                <a:gd name="T5" fmla="*/ 0 h 21600"/>
                <a:gd name="T6" fmla="*/ 0 60000 65536"/>
                <a:gd name="T7" fmla="*/ 0 60000 65536"/>
                <a:gd name="T8" fmla="*/ 0 60000 65536"/>
              </a:gdLst>
              <a:ahLst/>
              <a:cxnLst>
                <a:cxn ang="T6">
                  <a:pos x="T0" y="T1"/>
                </a:cxn>
                <a:cxn ang="T7">
                  <a:pos x="T2" y="T3"/>
                </a:cxn>
                <a:cxn ang="T8">
                  <a:pos x="T4" y="T5"/>
                </a:cxn>
              </a:cxnLst>
              <a:rect l="0" t="0" r="r" b="b"/>
              <a:pathLst>
                <a:path w="40449" h="21600" fill="none" extrusionOk="0">
                  <a:moveTo>
                    <a:pt x="0" y="14717"/>
                  </a:moveTo>
                  <a:cubicBezTo>
                    <a:pt x="2956" y="5923"/>
                    <a:pt x="11197" y="-1"/>
                    <a:pt x="20474" y="-1"/>
                  </a:cubicBezTo>
                  <a:cubicBezTo>
                    <a:pt x="29228" y="-1"/>
                    <a:pt x="37117" y="5284"/>
                    <a:pt x="40449" y="13380"/>
                  </a:cubicBezTo>
                </a:path>
                <a:path w="40449" h="21600" stroke="0" extrusionOk="0">
                  <a:moveTo>
                    <a:pt x="0" y="14717"/>
                  </a:moveTo>
                  <a:cubicBezTo>
                    <a:pt x="2956" y="5923"/>
                    <a:pt x="11197" y="-1"/>
                    <a:pt x="20474" y="-1"/>
                  </a:cubicBezTo>
                  <a:cubicBezTo>
                    <a:pt x="29228" y="-1"/>
                    <a:pt x="37117" y="5284"/>
                    <a:pt x="40449" y="13380"/>
                  </a:cubicBezTo>
                  <a:lnTo>
                    <a:pt x="20474" y="21600"/>
                  </a:lnTo>
                  <a:lnTo>
                    <a:pt x="0" y="147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39" name="Arc 75"/>
            <p:cNvSpPr>
              <a:spLocks/>
            </p:cNvSpPr>
            <p:nvPr/>
          </p:nvSpPr>
          <p:spPr bwMode="auto">
            <a:xfrm>
              <a:off x="4346" y="2166"/>
              <a:ext cx="298" cy="90"/>
            </a:xfrm>
            <a:custGeom>
              <a:avLst/>
              <a:gdLst>
                <a:gd name="T0" fmla="*/ 0 w 40401"/>
                <a:gd name="T1" fmla="*/ 0 h 21600"/>
                <a:gd name="T2" fmla="*/ 2 w 40401"/>
                <a:gd name="T3" fmla="*/ 0 h 21600"/>
                <a:gd name="T4" fmla="*/ 1 w 40401"/>
                <a:gd name="T5" fmla="*/ 0 h 21600"/>
                <a:gd name="T6" fmla="*/ 0 60000 65536"/>
                <a:gd name="T7" fmla="*/ 0 60000 65536"/>
                <a:gd name="T8" fmla="*/ 0 60000 65536"/>
              </a:gdLst>
              <a:ahLst/>
              <a:cxnLst>
                <a:cxn ang="T6">
                  <a:pos x="T0" y="T1"/>
                </a:cxn>
                <a:cxn ang="T7">
                  <a:pos x="T2" y="T3"/>
                </a:cxn>
                <a:cxn ang="T8">
                  <a:pos x="T4" y="T5"/>
                </a:cxn>
              </a:cxnLst>
              <a:rect l="0" t="0" r="r" b="b"/>
              <a:pathLst>
                <a:path w="40401" h="21600" fill="none" extrusionOk="0">
                  <a:moveTo>
                    <a:pt x="0" y="14657"/>
                  </a:moveTo>
                  <a:cubicBezTo>
                    <a:pt x="2974" y="5894"/>
                    <a:pt x="11200" y="-1"/>
                    <a:pt x="20454" y="-1"/>
                  </a:cubicBezTo>
                  <a:cubicBezTo>
                    <a:pt x="29182" y="-1"/>
                    <a:pt x="37052" y="5252"/>
                    <a:pt x="40401" y="13312"/>
                  </a:cubicBezTo>
                </a:path>
                <a:path w="40401" h="21600" stroke="0" extrusionOk="0">
                  <a:moveTo>
                    <a:pt x="0" y="14657"/>
                  </a:moveTo>
                  <a:cubicBezTo>
                    <a:pt x="2974" y="5894"/>
                    <a:pt x="11200" y="-1"/>
                    <a:pt x="20454" y="-1"/>
                  </a:cubicBezTo>
                  <a:cubicBezTo>
                    <a:pt x="29182" y="-1"/>
                    <a:pt x="37052" y="5252"/>
                    <a:pt x="40401" y="13312"/>
                  </a:cubicBezTo>
                  <a:lnTo>
                    <a:pt x="20454" y="21600"/>
                  </a:lnTo>
                  <a:lnTo>
                    <a:pt x="0" y="14657"/>
                  </a:lnTo>
                  <a:close/>
                </a:path>
              </a:pathLst>
            </a:custGeom>
            <a:solidFill>
              <a:schemeClr val="accent1"/>
            </a:solidFill>
            <a:ln w="6350">
              <a:solidFill>
                <a:srgbClr val="6C8F93"/>
              </a:solidFill>
              <a:round/>
              <a:headEnd/>
              <a:tailEnd/>
            </a:ln>
          </p:spPr>
          <p:txBody>
            <a:bodyPr/>
            <a:lstStyle/>
            <a:p>
              <a:endParaRPr lang="en-US" sz="1350"/>
            </a:p>
          </p:txBody>
        </p:sp>
        <p:sp>
          <p:nvSpPr>
            <p:cNvPr id="107540" name="Arc 76"/>
            <p:cNvSpPr>
              <a:spLocks/>
            </p:cNvSpPr>
            <p:nvPr/>
          </p:nvSpPr>
          <p:spPr bwMode="auto">
            <a:xfrm>
              <a:off x="4158" y="2211"/>
              <a:ext cx="190" cy="111"/>
            </a:xfrm>
            <a:custGeom>
              <a:avLst/>
              <a:gdLst>
                <a:gd name="T0" fmla="*/ 0 w 33064"/>
                <a:gd name="T1" fmla="*/ 0 h 26178"/>
                <a:gd name="T2" fmla="*/ 1 w 33064"/>
                <a:gd name="T3" fmla="*/ 0 h 26178"/>
                <a:gd name="T4" fmla="*/ 1 w 33064"/>
                <a:gd name="T5" fmla="*/ 0 h 26178"/>
                <a:gd name="T6" fmla="*/ 0 60000 65536"/>
                <a:gd name="T7" fmla="*/ 0 60000 65536"/>
                <a:gd name="T8" fmla="*/ 0 60000 65536"/>
              </a:gdLst>
              <a:ahLst/>
              <a:cxnLst>
                <a:cxn ang="T6">
                  <a:pos x="T0" y="T1"/>
                </a:cxn>
                <a:cxn ang="T7">
                  <a:pos x="T2" y="T3"/>
                </a:cxn>
                <a:cxn ang="T8">
                  <a:pos x="T4" y="T5"/>
                </a:cxn>
              </a:cxnLst>
              <a:rect l="0" t="0" r="r" b="b"/>
              <a:pathLst>
                <a:path w="33064" h="26178" fill="none" extrusionOk="0">
                  <a:moveTo>
                    <a:pt x="490" y="26178"/>
                  </a:moveTo>
                  <a:cubicBezTo>
                    <a:pt x="164" y="24673"/>
                    <a:pt x="0" y="23139"/>
                    <a:pt x="0" y="21600"/>
                  </a:cubicBezTo>
                  <a:cubicBezTo>
                    <a:pt x="0" y="9670"/>
                    <a:pt x="9670" y="0"/>
                    <a:pt x="21600" y="0"/>
                  </a:cubicBezTo>
                  <a:cubicBezTo>
                    <a:pt x="25654" y="0"/>
                    <a:pt x="29627" y="1141"/>
                    <a:pt x="33063" y="3293"/>
                  </a:cubicBezTo>
                </a:path>
                <a:path w="33064" h="26178" stroke="0" extrusionOk="0">
                  <a:moveTo>
                    <a:pt x="490" y="26178"/>
                  </a:moveTo>
                  <a:cubicBezTo>
                    <a:pt x="164" y="24673"/>
                    <a:pt x="0" y="23139"/>
                    <a:pt x="0" y="21600"/>
                  </a:cubicBezTo>
                  <a:cubicBezTo>
                    <a:pt x="0" y="9670"/>
                    <a:pt x="9670" y="0"/>
                    <a:pt x="21600" y="0"/>
                  </a:cubicBezTo>
                  <a:cubicBezTo>
                    <a:pt x="25654" y="0"/>
                    <a:pt x="29627" y="1141"/>
                    <a:pt x="33063" y="3293"/>
                  </a:cubicBezTo>
                  <a:lnTo>
                    <a:pt x="21600" y="21600"/>
                  </a:lnTo>
                  <a:lnTo>
                    <a:pt x="490" y="26178"/>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41" name="Arc 77"/>
            <p:cNvSpPr>
              <a:spLocks/>
            </p:cNvSpPr>
            <p:nvPr/>
          </p:nvSpPr>
          <p:spPr bwMode="auto">
            <a:xfrm>
              <a:off x="4160" y="2213"/>
              <a:ext cx="186" cy="109"/>
            </a:xfrm>
            <a:custGeom>
              <a:avLst/>
              <a:gdLst>
                <a:gd name="T0" fmla="*/ 0 w 33017"/>
                <a:gd name="T1" fmla="*/ 0 h 26203"/>
                <a:gd name="T2" fmla="*/ 1 w 33017"/>
                <a:gd name="T3" fmla="*/ 0 h 26203"/>
                <a:gd name="T4" fmla="*/ 1 w 33017"/>
                <a:gd name="T5" fmla="*/ 0 h 26203"/>
                <a:gd name="T6" fmla="*/ 0 60000 65536"/>
                <a:gd name="T7" fmla="*/ 0 60000 65536"/>
                <a:gd name="T8" fmla="*/ 0 60000 65536"/>
              </a:gdLst>
              <a:ahLst/>
              <a:cxnLst>
                <a:cxn ang="T6">
                  <a:pos x="T0" y="T1"/>
                </a:cxn>
                <a:cxn ang="T7">
                  <a:pos x="T2" y="T3"/>
                </a:cxn>
                <a:cxn ang="T8">
                  <a:pos x="T4" y="T5"/>
                </a:cxn>
              </a:cxnLst>
              <a:rect l="0" t="0" r="r" b="b"/>
              <a:pathLst>
                <a:path w="33017" h="26203" fill="none" extrusionOk="0">
                  <a:moveTo>
                    <a:pt x="496" y="26202"/>
                  </a:moveTo>
                  <a:cubicBezTo>
                    <a:pt x="166" y="24690"/>
                    <a:pt x="0" y="23147"/>
                    <a:pt x="0" y="21600"/>
                  </a:cubicBezTo>
                  <a:cubicBezTo>
                    <a:pt x="0" y="9670"/>
                    <a:pt x="9670" y="0"/>
                    <a:pt x="21600" y="0"/>
                  </a:cubicBezTo>
                  <a:cubicBezTo>
                    <a:pt x="25635" y="0"/>
                    <a:pt x="29591" y="1130"/>
                    <a:pt x="33017" y="3263"/>
                  </a:cubicBezTo>
                </a:path>
                <a:path w="33017" h="26203" stroke="0" extrusionOk="0">
                  <a:moveTo>
                    <a:pt x="496" y="26202"/>
                  </a:moveTo>
                  <a:cubicBezTo>
                    <a:pt x="166" y="24690"/>
                    <a:pt x="0" y="23147"/>
                    <a:pt x="0" y="21600"/>
                  </a:cubicBezTo>
                  <a:cubicBezTo>
                    <a:pt x="0" y="9670"/>
                    <a:pt x="9670" y="0"/>
                    <a:pt x="21600" y="0"/>
                  </a:cubicBezTo>
                  <a:cubicBezTo>
                    <a:pt x="25635" y="0"/>
                    <a:pt x="29591" y="1130"/>
                    <a:pt x="33017" y="3263"/>
                  </a:cubicBezTo>
                  <a:lnTo>
                    <a:pt x="21600" y="21600"/>
                  </a:lnTo>
                  <a:lnTo>
                    <a:pt x="496" y="26202"/>
                  </a:lnTo>
                  <a:close/>
                </a:path>
              </a:pathLst>
            </a:custGeom>
            <a:solidFill>
              <a:schemeClr val="accent1"/>
            </a:solidFill>
            <a:ln w="6350">
              <a:solidFill>
                <a:srgbClr val="6C8F93"/>
              </a:solidFill>
              <a:round/>
              <a:headEnd/>
              <a:tailEnd/>
            </a:ln>
          </p:spPr>
          <p:txBody>
            <a:bodyPr/>
            <a:lstStyle/>
            <a:p>
              <a:endParaRPr lang="en-US" sz="1350"/>
            </a:p>
          </p:txBody>
        </p:sp>
        <p:sp>
          <p:nvSpPr>
            <p:cNvPr id="107542" name="Arc 78"/>
            <p:cNvSpPr>
              <a:spLocks/>
            </p:cNvSpPr>
            <p:nvPr/>
          </p:nvSpPr>
          <p:spPr bwMode="auto">
            <a:xfrm>
              <a:off x="4132" y="2463"/>
              <a:ext cx="190" cy="87"/>
            </a:xfrm>
            <a:custGeom>
              <a:avLst/>
              <a:gdLst>
                <a:gd name="T0" fmla="*/ 1 w 32107"/>
                <a:gd name="T1" fmla="*/ 0 h 22545"/>
                <a:gd name="T2" fmla="*/ 0 w 32107"/>
                <a:gd name="T3" fmla="*/ 0 h 22545"/>
                <a:gd name="T4" fmla="*/ 1 w 32107"/>
                <a:gd name="T5" fmla="*/ 0 h 22545"/>
                <a:gd name="T6" fmla="*/ 0 60000 65536"/>
                <a:gd name="T7" fmla="*/ 0 60000 65536"/>
                <a:gd name="T8" fmla="*/ 0 60000 65536"/>
              </a:gdLst>
              <a:ahLst/>
              <a:cxnLst>
                <a:cxn ang="T6">
                  <a:pos x="T0" y="T1"/>
                </a:cxn>
                <a:cxn ang="T7">
                  <a:pos x="T2" y="T3"/>
                </a:cxn>
                <a:cxn ang="T8">
                  <a:pos x="T4" y="T5"/>
                </a:cxn>
              </a:cxnLst>
              <a:rect l="0" t="0" r="r" b="b"/>
              <a:pathLst>
                <a:path w="32107" h="22545" fill="none" extrusionOk="0">
                  <a:moveTo>
                    <a:pt x="32107" y="19817"/>
                  </a:moveTo>
                  <a:cubicBezTo>
                    <a:pt x="28894" y="21606"/>
                    <a:pt x="25277" y="22544"/>
                    <a:pt x="21600" y="22544"/>
                  </a:cubicBezTo>
                  <a:cubicBezTo>
                    <a:pt x="9670" y="22545"/>
                    <a:pt x="0" y="12874"/>
                    <a:pt x="0" y="945"/>
                  </a:cubicBezTo>
                  <a:cubicBezTo>
                    <a:pt x="0" y="629"/>
                    <a:pt x="6" y="314"/>
                    <a:pt x="20" y="-1"/>
                  </a:cubicBezTo>
                </a:path>
                <a:path w="32107" h="22545" stroke="0" extrusionOk="0">
                  <a:moveTo>
                    <a:pt x="32107" y="19817"/>
                  </a:moveTo>
                  <a:cubicBezTo>
                    <a:pt x="28894" y="21606"/>
                    <a:pt x="25277" y="22544"/>
                    <a:pt x="21600" y="22544"/>
                  </a:cubicBezTo>
                  <a:cubicBezTo>
                    <a:pt x="9670" y="22545"/>
                    <a:pt x="0" y="12874"/>
                    <a:pt x="0" y="945"/>
                  </a:cubicBezTo>
                  <a:cubicBezTo>
                    <a:pt x="0" y="629"/>
                    <a:pt x="6" y="314"/>
                    <a:pt x="20" y="-1"/>
                  </a:cubicBezTo>
                  <a:lnTo>
                    <a:pt x="21600" y="945"/>
                  </a:lnTo>
                  <a:lnTo>
                    <a:pt x="32107" y="1981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43" name="Arc 79"/>
            <p:cNvSpPr>
              <a:spLocks/>
            </p:cNvSpPr>
            <p:nvPr/>
          </p:nvSpPr>
          <p:spPr bwMode="auto">
            <a:xfrm>
              <a:off x="4134" y="2463"/>
              <a:ext cx="187" cy="85"/>
            </a:xfrm>
            <a:custGeom>
              <a:avLst/>
              <a:gdLst>
                <a:gd name="T0" fmla="*/ 1 w 32038"/>
                <a:gd name="T1" fmla="*/ 0 h 22554"/>
                <a:gd name="T2" fmla="*/ 0 w 32038"/>
                <a:gd name="T3" fmla="*/ 0 h 22554"/>
                <a:gd name="T4" fmla="*/ 1 w 32038"/>
                <a:gd name="T5" fmla="*/ 0 h 22554"/>
                <a:gd name="T6" fmla="*/ 0 60000 65536"/>
                <a:gd name="T7" fmla="*/ 0 60000 65536"/>
                <a:gd name="T8" fmla="*/ 0 60000 65536"/>
              </a:gdLst>
              <a:ahLst/>
              <a:cxnLst>
                <a:cxn ang="T6">
                  <a:pos x="T0" y="T1"/>
                </a:cxn>
                <a:cxn ang="T7">
                  <a:pos x="T2" y="T3"/>
                </a:cxn>
                <a:cxn ang="T8">
                  <a:pos x="T4" y="T5"/>
                </a:cxn>
              </a:cxnLst>
              <a:rect l="0" t="0" r="r" b="b"/>
              <a:pathLst>
                <a:path w="32038" h="22554" fill="none" extrusionOk="0">
                  <a:moveTo>
                    <a:pt x="32037" y="19864"/>
                  </a:moveTo>
                  <a:cubicBezTo>
                    <a:pt x="28841" y="21628"/>
                    <a:pt x="25250" y="22553"/>
                    <a:pt x="21600" y="22553"/>
                  </a:cubicBezTo>
                  <a:cubicBezTo>
                    <a:pt x="9670" y="22554"/>
                    <a:pt x="0" y="12883"/>
                    <a:pt x="0" y="954"/>
                  </a:cubicBezTo>
                  <a:cubicBezTo>
                    <a:pt x="0" y="635"/>
                    <a:pt x="7" y="317"/>
                    <a:pt x="21" y="0"/>
                  </a:cubicBezTo>
                </a:path>
                <a:path w="32038" h="22554" stroke="0" extrusionOk="0">
                  <a:moveTo>
                    <a:pt x="32037" y="19864"/>
                  </a:moveTo>
                  <a:cubicBezTo>
                    <a:pt x="28841" y="21628"/>
                    <a:pt x="25250" y="22553"/>
                    <a:pt x="21600" y="22553"/>
                  </a:cubicBezTo>
                  <a:cubicBezTo>
                    <a:pt x="9670" y="22554"/>
                    <a:pt x="0" y="12883"/>
                    <a:pt x="0" y="954"/>
                  </a:cubicBezTo>
                  <a:cubicBezTo>
                    <a:pt x="0" y="635"/>
                    <a:pt x="7" y="317"/>
                    <a:pt x="21" y="0"/>
                  </a:cubicBezTo>
                  <a:lnTo>
                    <a:pt x="21600" y="954"/>
                  </a:lnTo>
                  <a:lnTo>
                    <a:pt x="32037" y="19864"/>
                  </a:lnTo>
                  <a:close/>
                </a:path>
              </a:pathLst>
            </a:custGeom>
            <a:solidFill>
              <a:schemeClr val="accent1"/>
            </a:solidFill>
            <a:ln w="6350">
              <a:solidFill>
                <a:srgbClr val="6C8F93"/>
              </a:solidFill>
              <a:round/>
              <a:headEnd/>
              <a:tailEnd/>
            </a:ln>
          </p:spPr>
          <p:txBody>
            <a:bodyPr/>
            <a:lstStyle/>
            <a:p>
              <a:endParaRPr lang="en-US" sz="1350"/>
            </a:p>
          </p:txBody>
        </p:sp>
        <p:sp>
          <p:nvSpPr>
            <p:cNvPr id="107544" name="Arc 80"/>
            <p:cNvSpPr>
              <a:spLocks/>
            </p:cNvSpPr>
            <p:nvPr/>
          </p:nvSpPr>
          <p:spPr bwMode="auto">
            <a:xfrm>
              <a:off x="4644" y="2216"/>
              <a:ext cx="144" cy="107"/>
            </a:xfrm>
            <a:custGeom>
              <a:avLst/>
              <a:gdLst>
                <a:gd name="T0" fmla="*/ 0 w 26021"/>
                <a:gd name="T1" fmla="*/ 0 h 32375"/>
                <a:gd name="T2" fmla="*/ 1 w 26021"/>
                <a:gd name="T3" fmla="*/ 0 h 32375"/>
                <a:gd name="T4" fmla="*/ 0 w 26021"/>
                <a:gd name="T5" fmla="*/ 0 h 32375"/>
                <a:gd name="T6" fmla="*/ 0 60000 65536"/>
                <a:gd name="T7" fmla="*/ 0 60000 65536"/>
                <a:gd name="T8" fmla="*/ 0 60000 65536"/>
              </a:gdLst>
              <a:ahLst/>
              <a:cxnLst>
                <a:cxn ang="T6">
                  <a:pos x="T0" y="T1"/>
                </a:cxn>
                <a:cxn ang="T7">
                  <a:pos x="T2" y="T3"/>
                </a:cxn>
                <a:cxn ang="T8">
                  <a:pos x="T4" y="T5"/>
                </a:cxn>
              </a:cxnLst>
              <a:rect l="0" t="0" r="r" b="b"/>
              <a:pathLst>
                <a:path w="26021" h="32375" fill="none" extrusionOk="0">
                  <a:moveTo>
                    <a:pt x="0" y="457"/>
                  </a:moveTo>
                  <a:cubicBezTo>
                    <a:pt x="1454" y="153"/>
                    <a:pt x="2935" y="-1"/>
                    <a:pt x="4421" y="-1"/>
                  </a:cubicBezTo>
                  <a:cubicBezTo>
                    <a:pt x="16350" y="0"/>
                    <a:pt x="26021" y="9670"/>
                    <a:pt x="26021" y="21600"/>
                  </a:cubicBezTo>
                  <a:cubicBezTo>
                    <a:pt x="26021" y="25381"/>
                    <a:pt x="25028" y="29097"/>
                    <a:pt x="23141" y="32374"/>
                  </a:cubicBezTo>
                </a:path>
                <a:path w="26021" h="32375" stroke="0" extrusionOk="0">
                  <a:moveTo>
                    <a:pt x="0" y="457"/>
                  </a:moveTo>
                  <a:cubicBezTo>
                    <a:pt x="1454" y="153"/>
                    <a:pt x="2935" y="-1"/>
                    <a:pt x="4421" y="-1"/>
                  </a:cubicBezTo>
                  <a:cubicBezTo>
                    <a:pt x="16350" y="0"/>
                    <a:pt x="26021" y="9670"/>
                    <a:pt x="26021" y="21600"/>
                  </a:cubicBezTo>
                  <a:cubicBezTo>
                    <a:pt x="26021" y="25381"/>
                    <a:pt x="25028" y="29097"/>
                    <a:pt x="23141" y="32374"/>
                  </a:cubicBezTo>
                  <a:lnTo>
                    <a:pt x="4421" y="21600"/>
                  </a:lnTo>
                  <a:lnTo>
                    <a:pt x="0" y="457"/>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45" name="Arc 81"/>
            <p:cNvSpPr>
              <a:spLocks/>
            </p:cNvSpPr>
            <p:nvPr/>
          </p:nvSpPr>
          <p:spPr bwMode="auto">
            <a:xfrm>
              <a:off x="4644" y="2218"/>
              <a:ext cx="141" cy="104"/>
            </a:xfrm>
            <a:custGeom>
              <a:avLst/>
              <a:gdLst>
                <a:gd name="T0" fmla="*/ 0 w 25973"/>
                <a:gd name="T1" fmla="*/ 0 h 32468"/>
                <a:gd name="T2" fmla="*/ 1 w 25973"/>
                <a:gd name="T3" fmla="*/ 0 h 32468"/>
                <a:gd name="T4" fmla="*/ 0 w 25973"/>
                <a:gd name="T5" fmla="*/ 0 h 32468"/>
                <a:gd name="T6" fmla="*/ 0 60000 65536"/>
                <a:gd name="T7" fmla="*/ 0 60000 65536"/>
                <a:gd name="T8" fmla="*/ 0 60000 65536"/>
              </a:gdLst>
              <a:ahLst/>
              <a:cxnLst>
                <a:cxn ang="T6">
                  <a:pos x="T0" y="T1"/>
                </a:cxn>
                <a:cxn ang="T7">
                  <a:pos x="T2" y="T3"/>
                </a:cxn>
                <a:cxn ang="T8">
                  <a:pos x="T4" y="T5"/>
                </a:cxn>
              </a:cxnLst>
              <a:rect l="0" t="0" r="r" b="b"/>
              <a:pathLst>
                <a:path w="25973" h="32468" fill="none" extrusionOk="0">
                  <a:moveTo>
                    <a:pt x="0" y="447"/>
                  </a:moveTo>
                  <a:cubicBezTo>
                    <a:pt x="1438" y="149"/>
                    <a:pt x="2903" y="-1"/>
                    <a:pt x="4373" y="-1"/>
                  </a:cubicBezTo>
                  <a:cubicBezTo>
                    <a:pt x="16302" y="0"/>
                    <a:pt x="25973" y="9670"/>
                    <a:pt x="25973" y="21600"/>
                  </a:cubicBezTo>
                  <a:cubicBezTo>
                    <a:pt x="25973" y="25418"/>
                    <a:pt x="24960" y="29168"/>
                    <a:pt x="23039" y="32467"/>
                  </a:cubicBezTo>
                </a:path>
                <a:path w="25973" h="32468" stroke="0" extrusionOk="0">
                  <a:moveTo>
                    <a:pt x="0" y="447"/>
                  </a:moveTo>
                  <a:cubicBezTo>
                    <a:pt x="1438" y="149"/>
                    <a:pt x="2903" y="-1"/>
                    <a:pt x="4373" y="-1"/>
                  </a:cubicBezTo>
                  <a:cubicBezTo>
                    <a:pt x="16302" y="0"/>
                    <a:pt x="25973" y="9670"/>
                    <a:pt x="25973" y="21600"/>
                  </a:cubicBezTo>
                  <a:cubicBezTo>
                    <a:pt x="25973" y="25418"/>
                    <a:pt x="24960" y="29168"/>
                    <a:pt x="23039" y="32467"/>
                  </a:cubicBezTo>
                  <a:lnTo>
                    <a:pt x="4373" y="21600"/>
                  </a:lnTo>
                  <a:lnTo>
                    <a:pt x="0" y="447"/>
                  </a:lnTo>
                  <a:close/>
                </a:path>
              </a:pathLst>
            </a:custGeom>
            <a:solidFill>
              <a:schemeClr val="accent1"/>
            </a:solidFill>
            <a:ln w="6350">
              <a:solidFill>
                <a:srgbClr val="6C8F93"/>
              </a:solidFill>
              <a:round/>
              <a:headEnd/>
              <a:tailEnd/>
            </a:ln>
          </p:spPr>
          <p:txBody>
            <a:bodyPr/>
            <a:lstStyle/>
            <a:p>
              <a:endParaRPr lang="en-US" sz="1350"/>
            </a:p>
          </p:txBody>
        </p:sp>
        <p:sp>
          <p:nvSpPr>
            <p:cNvPr id="107546" name="Arc 82"/>
            <p:cNvSpPr>
              <a:spLocks/>
            </p:cNvSpPr>
            <p:nvPr/>
          </p:nvSpPr>
          <p:spPr bwMode="auto">
            <a:xfrm>
              <a:off x="4683" y="2323"/>
              <a:ext cx="137" cy="106"/>
            </a:xfrm>
            <a:custGeom>
              <a:avLst/>
              <a:gdLst>
                <a:gd name="T0" fmla="*/ 1 w 21600"/>
                <a:gd name="T1" fmla="*/ 0 h 29411"/>
                <a:gd name="T2" fmla="*/ 1 w 21600"/>
                <a:gd name="T3" fmla="*/ 0 h 29411"/>
                <a:gd name="T4" fmla="*/ 0 w 21600"/>
                <a:gd name="T5" fmla="*/ 0 h 29411"/>
                <a:gd name="T6" fmla="*/ 0 60000 65536"/>
                <a:gd name="T7" fmla="*/ 0 60000 65536"/>
                <a:gd name="T8" fmla="*/ 0 60000 65536"/>
              </a:gdLst>
              <a:ahLst/>
              <a:cxnLst>
                <a:cxn ang="T6">
                  <a:pos x="T0" y="T1"/>
                </a:cxn>
                <a:cxn ang="T7">
                  <a:pos x="T2" y="T3"/>
                </a:cxn>
                <a:cxn ang="T8">
                  <a:pos x="T4" y="T5"/>
                </a:cxn>
              </a:cxnLst>
              <a:rect l="0" t="0" r="r" b="b"/>
              <a:pathLst>
                <a:path w="21600" h="29411" fill="none" extrusionOk="0">
                  <a:moveTo>
                    <a:pt x="13545" y="-1"/>
                  </a:moveTo>
                  <a:cubicBezTo>
                    <a:pt x="18638" y="4099"/>
                    <a:pt x="21600" y="10286"/>
                    <a:pt x="21600" y="16825"/>
                  </a:cubicBezTo>
                  <a:cubicBezTo>
                    <a:pt x="21600" y="21340"/>
                    <a:pt x="20185" y="25741"/>
                    <a:pt x="17554" y="29411"/>
                  </a:cubicBezTo>
                </a:path>
                <a:path w="21600" h="29411" stroke="0" extrusionOk="0">
                  <a:moveTo>
                    <a:pt x="13545" y="-1"/>
                  </a:moveTo>
                  <a:cubicBezTo>
                    <a:pt x="18638" y="4099"/>
                    <a:pt x="21600" y="10286"/>
                    <a:pt x="21600" y="16825"/>
                  </a:cubicBezTo>
                  <a:cubicBezTo>
                    <a:pt x="21600" y="21340"/>
                    <a:pt x="20185" y="25741"/>
                    <a:pt x="17554" y="29411"/>
                  </a:cubicBezTo>
                  <a:lnTo>
                    <a:pt x="0" y="16825"/>
                  </a:lnTo>
                  <a:lnTo>
                    <a:pt x="13545"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47" name="Arc 83"/>
            <p:cNvSpPr>
              <a:spLocks/>
            </p:cNvSpPr>
            <p:nvPr/>
          </p:nvSpPr>
          <p:spPr bwMode="auto">
            <a:xfrm>
              <a:off x="4683" y="2324"/>
              <a:ext cx="135" cy="103"/>
            </a:xfrm>
            <a:custGeom>
              <a:avLst/>
              <a:gdLst>
                <a:gd name="T0" fmla="*/ 1 w 21600"/>
                <a:gd name="T1" fmla="*/ 0 h 29582"/>
                <a:gd name="T2" fmla="*/ 1 w 21600"/>
                <a:gd name="T3" fmla="*/ 0 h 29582"/>
                <a:gd name="T4" fmla="*/ 0 w 21600"/>
                <a:gd name="T5" fmla="*/ 0 h 29582"/>
                <a:gd name="T6" fmla="*/ 0 60000 65536"/>
                <a:gd name="T7" fmla="*/ 0 60000 65536"/>
                <a:gd name="T8" fmla="*/ 0 60000 65536"/>
              </a:gdLst>
              <a:ahLst/>
              <a:cxnLst>
                <a:cxn ang="T6">
                  <a:pos x="T0" y="T1"/>
                </a:cxn>
                <a:cxn ang="T7">
                  <a:pos x="T2" y="T3"/>
                </a:cxn>
                <a:cxn ang="T8">
                  <a:pos x="T4" y="T5"/>
                </a:cxn>
              </a:cxnLst>
              <a:rect l="0" t="0" r="r" b="b"/>
              <a:pathLst>
                <a:path w="21600" h="29582" fill="none" extrusionOk="0">
                  <a:moveTo>
                    <a:pt x="13450" y="0"/>
                  </a:moveTo>
                  <a:cubicBezTo>
                    <a:pt x="18599" y="4098"/>
                    <a:pt x="21600" y="10320"/>
                    <a:pt x="21600" y="16901"/>
                  </a:cubicBezTo>
                  <a:cubicBezTo>
                    <a:pt x="21600" y="21456"/>
                    <a:pt x="20160" y="25894"/>
                    <a:pt x="17485" y="29581"/>
                  </a:cubicBezTo>
                </a:path>
                <a:path w="21600" h="29582" stroke="0" extrusionOk="0">
                  <a:moveTo>
                    <a:pt x="13450" y="0"/>
                  </a:moveTo>
                  <a:cubicBezTo>
                    <a:pt x="18599" y="4098"/>
                    <a:pt x="21600" y="10320"/>
                    <a:pt x="21600" y="16901"/>
                  </a:cubicBezTo>
                  <a:cubicBezTo>
                    <a:pt x="21600" y="21456"/>
                    <a:pt x="20160" y="25894"/>
                    <a:pt x="17485" y="29581"/>
                  </a:cubicBezTo>
                  <a:lnTo>
                    <a:pt x="0" y="16901"/>
                  </a:lnTo>
                  <a:lnTo>
                    <a:pt x="13450" y="0"/>
                  </a:lnTo>
                  <a:close/>
                </a:path>
              </a:pathLst>
            </a:custGeom>
            <a:solidFill>
              <a:schemeClr val="accent1"/>
            </a:solidFill>
            <a:ln w="6350">
              <a:solidFill>
                <a:srgbClr val="6C8F93"/>
              </a:solidFill>
              <a:round/>
              <a:headEnd/>
              <a:tailEnd/>
            </a:ln>
          </p:spPr>
          <p:txBody>
            <a:bodyPr/>
            <a:lstStyle/>
            <a:p>
              <a:endParaRPr lang="en-US" sz="1350"/>
            </a:p>
          </p:txBody>
        </p:sp>
        <p:sp>
          <p:nvSpPr>
            <p:cNvPr id="107548" name="Arc 84"/>
            <p:cNvSpPr>
              <a:spLocks/>
            </p:cNvSpPr>
            <p:nvPr/>
          </p:nvSpPr>
          <p:spPr bwMode="auto">
            <a:xfrm>
              <a:off x="4639" y="2426"/>
              <a:ext cx="160" cy="152"/>
            </a:xfrm>
            <a:custGeom>
              <a:avLst/>
              <a:gdLst>
                <a:gd name="T0" fmla="*/ 1 w 28610"/>
                <a:gd name="T1" fmla="*/ 0 h 27756"/>
                <a:gd name="T2" fmla="*/ 0 w 28610"/>
                <a:gd name="T3" fmla="*/ 1 h 27756"/>
                <a:gd name="T4" fmla="*/ 0 w 28610"/>
                <a:gd name="T5" fmla="*/ 0 h 27756"/>
                <a:gd name="T6" fmla="*/ 0 60000 65536"/>
                <a:gd name="T7" fmla="*/ 0 60000 65536"/>
                <a:gd name="T8" fmla="*/ 0 60000 65536"/>
              </a:gdLst>
              <a:ahLst/>
              <a:cxnLst>
                <a:cxn ang="T6">
                  <a:pos x="T0" y="T1"/>
                </a:cxn>
                <a:cxn ang="T7">
                  <a:pos x="T2" y="T3"/>
                </a:cxn>
                <a:cxn ang="T8">
                  <a:pos x="T4" y="T5"/>
                </a:cxn>
              </a:cxnLst>
              <a:rect l="0" t="0" r="r" b="b"/>
              <a:pathLst>
                <a:path w="28610" h="27756" fill="none" extrusionOk="0">
                  <a:moveTo>
                    <a:pt x="27714" y="-1"/>
                  </a:moveTo>
                  <a:cubicBezTo>
                    <a:pt x="28308" y="1997"/>
                    <a:pt x="28610" y="4071"/>
                    <a:pt x="28610" y="6156"/>
                  </a:cubicBezTo>
                  <a:cubicBezTo>
                    <a:pt x="28610" y="18085"/>
                    <a:pt x="18939" y="27756"/>
                    <a:pt x="7010" y="27756"/>
                  </a:cubicBezTo>
                  <a:cubicBezTo>
                    <a:pt x="4624" y="27755"/>
                    <a:pt x="2256" y="27360"/>
                    <a:pt x="0" y="26586"/>
                  </a:cubicBezTo>
                </a:path>
                <a:path w="28610" h="27756" stroke="0" extrusionOk="0">
                  <a:moveTo>
                    <a:pt x="27714" y="-1"/>
                  </a:moveTo>
                  <a:cubicBezTo>
                    <a:pt x="28308" y="1997"/>
                    <a:pt x="28610" y="4071"/>
                    <a:pt x="28610" y="6156"/>
                  </a:cubicBezTo>
                  <a:cubicBezTo>
                    <a:pt x="28610" y="18085"/>
                    <a:pt x="18939" y="27756"/>
                    <a:pt x="7010" y="27756"/>
                  </a:cubicBezTo>
                  <a:cubicBezTo>
                    <a:pt x="4624" y="27755"/>
                    <a:pt x="2256" y="27360"/>
                    <a:pt x="0" y="26586"/>
                  </a:cubicBezTo>
                  <a:lnTo>
                    <a:pt x="7010" y="6156"/>
                  </a:lnTo>
                  <a:lnTo>
                    <a:pt x="27714" y="-1"/>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49" name="Arc 85"/>
            <p:cNvSpPr>
              <a:spLocks/>
            </p:cNvSpPr>
            <p:nvPr/>
          </p:nvSpPr>
          <p:spPr bwMode="auto">
            <a:xfrm>
              <a:off x="4639" y="2427"/>
              <a:ext cx="158" cy="149"/>
            </a:xfrm>
            <a:custGeom>
              <a:avLst/>
              <a:gdLst>
                <a:gd name="T0" fmla="*/ 1 w 28608"/>
                <a:gd name="T1" fmla="*/ 0 h 27758"/>
                <a:gd name="T2" fmla="*/ 0 w 28608"/>
                <a:gd name="T3" fmla="*/ 1 h 27758"/>
                <a:gd name="T4" fmla="*/ 0 w 28608"/>
                <a:gd name="T5" fmla="*/ 0 h 27758"/>
                <a:gd name="T6" fmla="*/ 0 60000 65536"/>
                <a:gd name="T7" fmla="*/ 0 60000 65536"/>
                <a:gd name="T8" fmla="*/ 0 60000 65536"/>
              </a:gdLst>
              <a:ahLst/>
              <a:cxnLst>
                <a:cxn ang="T6">
                  <a:pos x="T0" y="T1"/>
                </a:cxn>
                <a:cxn ang="T7">
                  <a:pos x="T2" y="T3"/>
                </a:cxn>
                <a:cxn ang="T8">
                  <a:pos x="T4" y="T5"/>
                </a:cxn>
              </a:cxnLst>
              <a:rect l="0" t="0" r="r" b="b"/>
              <a:pathLst>
                <a:path w="28608" h="27758" fill="none" extrusionOk="0">
                  <a:moveTo>
                    <a:pt x="27711" y="0"/>
                  </a:moveTo>
                  <a:cubicBezTo>
                    <a:pt x="28306" y="1998"/>
                    <a:pt x="28608" y="4072"/>
                    <a:pt x="28608" y="6158"/>
                  </a:cubicBezTo>
                  <a:cubicBezTo>
                    <a:pt x="28608" y="18087"/>
                    <a:pt x="18937" y="27758"/>
                    <a:pt x="7008" y="27758"/>
                  </a:cubicBezTo>
                  <a:cubicBezTo>
                    <a:pt x="4623" y="27757"/>
                    <a:pt x="2255" y="27363"/>
                    <a:pt x="0" y="26589"/>
                  </a:cubicBezTo>
                </a:path>
                <a:path w="28608" h="27758" stroke="0" extrusionOk="0">
                  <a:moveTo>
                    <a:pt x="27711" y="0"/>
                  </a:moveTo>
                  <a:cubicBezTo>
                    <a:pt x="28306" y="1998"/>
                    <a:pt x="28608" y="4072"/>
                    <a:pt x="28608" y="6158"/>
                  </a:cubicBezTo>
                  <a:cubicBezTo>
                    <a:pt x="28608" y="18087"/>
                    <a:pt x="18937" y="27758"/>
                    <a:pt x="7008" y="27758"/>
                  </a:cubicBezTo>
                  <a:cubicBezTo>
                    <a:pt x="4623" y="27757"/>
                    <a:pt x="2255" y="27363"/>
                    <a:pt x="0" y="26589"/>
                  </a:cubicBezTo>
                  <a:lnTo>
                    <a:pt x="7008" y="6158"/>
                  </a:lnTo>
                  <a:lnTo>
                    <a:pt x="27711" y="0"/>
                  </a:lnTo>
                  <a:close/>
                </a:path>
              </a:pathLst>
            </a:custGeom>
            <a:solidFill>
              <a:schemeClr val="accent1"/>
            </a:solidFill>
            <a:ln w="6350">
              <a:solidFill>
                <a:srgbClr val="6C8F93"/>
              </a:solidFill>
              <a:round/>
              <a:headEnd/>
              <a:tailEnd/>
            </a:ln>
          </p:spPr>
          <p:txBody>
            <a:bodyPr/>
            <a:lstStyle/>
            <a:p>
              <a:endParaRPr lang="en-US" sz="1350"/>
            </a:p>
          </p:txBody>
        </p:sp>
        <p:sp>
          <p:nvSpPr>
            <p:cNvPr id="107550" name="Arc 86"/>
            <p:cNvSpPr>
              <a:spLocks/>
            </p:cNvSpPr>
            <p:nvPr/>
          </p:nvSpPr>
          <p:spPr bwMode="auto">
            <a:xfrm>
              <a:off x="4084" y="2322"/>
              <a:ext cx="87" cy="144"/>
            </a:xfrm>
            <a:custGeom>
              <a:avLst/>
              <a:gdLst>
                <a:gd name="T0" fmla="*/ 0 w 21600"/>
                <a:gd name="T1" fmla="*/ 1 h 41305"/>
                <a:gd name="T2" fmla="*/ 0 w 21600"/>
                <a:gd name="T3" fmla="*/ 0 h 41305"/>
                <a:gd name="T4" fmla="*/ 0 w 21600"/>
                <a:gd name="T5" fmla="*/ 0 h 41305"/>
                <a:gd name="T6" fmla="*/ 0 60000 65536"/>
                <a:gd name="T7" fmla="*/ 0 60000 65536"/>
                <a:gd name="T8" fmla="*/ 0 60000 65536"/>
              </a:gdLst>
              <a:ahLst/>
              <a:cxnLst>
                <a:cxn ang="T6">
                  <a:pos x="T0" y="T1"/>
                </a:cxn>
                <a:cxn ang="T7">
                  <a:pos x="T2" y="T3"/>
                </a:cxn>
                <a:cxn ang="T8">
                  <a:pos x="T4" y="T5"/>
                </a:cxn>
              </a:cxnLst>
              <a:rect l="0" t="0" r="r" b="b"/>
              <a:pathLst>
                <a:path w="21600" h="41305" fill="none" extrusionOk="0">
                  <a:moveTo>
                    <a:pt x="12846" y="41305"/>
                  </a:moveTo>
                  <a:cubicBezTo>
                    <a:pt x="5036" y="37842"/>
                    <a:pt x="0" y="30101"/>
                    <a:pt x="0" y="21558"/>
                  </a:cubicBezTo>
                  <a:cubicBezTo>
                    <a:pt x="0" y="10154"/>
                    <a:pt x="8864" y="715"/>
                    <a:pt x="20246" y="0"/>
                  </a:cubicBezTo>
                </a:path>
                <a:path w="21600" h="41305" stroke="0" extrusionOk="0">
                  <a:moveTo>
                    <a:pt x="12846" y="41305"/>
                  </a:moveTo>
                  <a:cubicBezTo>
                    <a:pt x="5036" y="37842"/>
                    <a:pt x="0" y="30101"/>
                    <a:pt x="0" y="21558"/>
                  </a:cubicBezTo>
                  <a:cubicBezTo>
                    <a:pt x="0" y="10154"/>
                    <a:pt x="8864" y="715"/>
                    <a:pt x="20246" y="0"/>
                  </a:cubicBezTo>
                  <a:lnTo>
                    <a:pt x="21600" y="21558"/>
                  </a:lnTo>
                  <a:lnTo>
                    <a:pt x="12846" y="41305"/>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51" name="Arc 87"/>
            <p:cNvSpPr>
              <a:spLocks/>
            </p:cNvSpPr>
            <p:nvPr/>
          </p:nvSpPr>
          <p:spPr bwMode="auto">
            <a:xfrm>
              <a:off x="4086" y="2324"/>
              <a:ext cx="85" cy="141"/>
            </a:xfrm>
            <a:custGeom>
              <a:avLst/>
              <a:gdLst>
                <a:gd name="T0" fmla="*/ 0 w 21600"/>
                <a:gd name="T1" fmla="*/ 0 h 41317"/>
                <a:gd name="T2" fmla="*/ 0 w 21600"/>
                <a:gd name="T3" fmla="*/ 0 h 41317"/>
                <a:gd name="T4" fmla="*/ 0 w 21600"/>
                <a:gd name="T5" fmla="*/ 0 h 41317"/>
                <a:gd name="T6" fmla="*/ 0 60000 65536"/>
                <a:gd name="T7" fmla="*/ 0 60000 65536"/>
                <a:gd name="T8" fmla="*/ 0 60000 65536"/>
              </a:gdLst>
              <a:ahLst/>
              <a:cxnLst>
                <a:cxn ang="T6">
                  <a:pos x="T0" y="T1"/>
                </a:cxn>
                <a:cxn ang="T7">
                  <a:pos x="T2" y="T3"/>
                </a:cxn>
                <a:cxn ang="T8">
                  <a:pos x="T4" y="T5"/>
                </a:cxn>
              </a:cxnLst>
              <a:rect l="0" t="0" r="r" b="b"/>
              <a:pathLst>
                <a:path w="21600" h="41317" fill="none" extrusionOk="0">
                  <a:moveTo>
                    <a:pt x="12873" y="41316"/>
                  </a:moveTo>
                  <a:cubicBezTo>
                    <a:pt x="5048" y="37860"/>
                    <a:pt x="0" y="30112"/>
                    <a:pt x="0" y="21558"/>
                  </a:cubicBezTo>
                  <a:cubicBezTo>
                    <a:pt x="0" y="10152"/>
                    <a:pt x="8867" y="712"/>
                    <a:pt x="20251" y="0"/>
                  </a:cubicBezTo>
                </a:path>
                <a:path w="21600" h="41317" stroke="0" extrusionOk="0">
                  <a:moveTo>
                    <a:pt x="12873" y="41316"/>
                  </a:moveTo>
                  <a:cubicBezTo>
                    <a:pt x="5048" y="37860"/>
                    <a:pt x="0" y="30112"/>
                    <a:pt x="0" y="21558"/>
                  </a:cubicBezTo>
                  <a:cubicBezTo>
                    <a:pt x="0" y="10152"/>
                    <a:pt x="8867" y="712"/>
                    <a:pt x="20251" y="0"/>
                  </a:cubicBezTo>
                  <a:lnTo>
                    <a:pt x="21600" y="21558"/>
                  </a:lnTo>
                  <a:lnTo>
                    <a:pt x="12873" y="41316"/>
                  </a:lnTo>
                  <a:close/>
                </a:path>
              </a:pathLst>
            </a:custGeom>
            <a:solidFill>
              <a:schemeClr val="accent1"/>
            </a:solidFill>
            <a:ln w="6350">
              <a:solidFill>
                <a:srgbClr val="6C8F93"/>
              </a:solidFill>
              <a:round/>
              <a:headEnd/>
              <a:tailEnd/>
            </a:ln>
          </p:spPr>
          <p:txBody>
            <a:bodyPr/>
            <a:lstStyle/>
            <a:p>
              <a:endParaRPr lang="en-US" sz="1350"/>
            </a:p>
          </p:txBody>
        </p:sp>
        <p:sp>
          <p:nvSpPr>
            <p:cNvPr id="107552" name="Arc 88"/>
            <p:cNvSpPr>
              <a:spLocks/>
            </p:cNvSpPr>
            <p:nvPr/>
          </p:nvSpPr>
          <p:spPr bwMode="auto">
            <a:xfrm>
              <a:off x="4315" y="2518"/>
              <a:ext cx="328" cy="88"/>
            </a:xfrm>
            <a:custGeom>
              <a:avLst/>
              <a:gdLst>
                <a:gd name="T0" fmla="*/ 3 w 38786"/>
                <a:gd name="T1" fmla="*/ 0 h 21600"/>
                <a:gd name="T2" fmla="*/ 0 w 38786"/>
                <a:gd name="T3" fmla="*/ 0 h 21600"/>
                <a:gd name="T4" fmla="*/ 2 w 38786"/>
                <a:gd name="T5" fmla="*/ 0 h 21600"/>
                <a:gd name="T6" fmla="*/ 0 60000 65536"/>
                <a:gd name="T7" fmla="*/ 0 60000 65536"/>
                <a:gd name="T8" fmla="*/ 0 60000 65536"/>
              </a:gdLst>
              <a:ahLst/>
              <a:cxnLst>
                <a:cxn ang="T6">
                  <a:pos x="T0" y="T1"/>
                </a:cxn>
                <a:cxn ang="T7">
                  <a:pos x="T2" y="T3"/>
                </a:cxn>
                <a:cxn ang="T8">
                  <a:pos x="T4" y="T5"/>
                </a:cxn>
              </a:cxnLst>
              <a:rect l="0" t="0" r="r" b="b"/>
              <a:pathLst>
                <a:path w="38786" h="21600" fill="none" extrusionOk="0">
                  <a:moveTo>
                    <a:pt x="38785" y="12450"/>
                  </a:moveTo>
                  <a:cubicBezTo>
                    <a:pt x="34738" y="18187"/>
                    <a:pt x="28155" y="21599"/>
                    <a:pt x="21135" y="21599"/>
                  </a:cubicBezTo>
                  <a:cubicBezTo>
                    <a:pt x="10923" y="21599"/>
                    <a:pt x="2106" y="14448"/>
                    <a:pt x="-1" y="4457"/>
                  </a:cubicBezTo>
                </a:path>
                <a:path w="38786" h="21600" stroke="0" extrusionOk="0">
                  <a:moveTo>
                    <a:pt x="38785" y="12450"/>
                  </a:moveTo>
                  <a:cubicBezTo>
                    <a:pt x="34738" y="18187"/>
                    <a:pt x="28155" y="21599"/>
                    <a:pt x="21135" y="21599"/>
                  </a:cubicBezTo>
                  <a:cubicBezTo>
                    <a:pt x="10923" y="21599"/>
                    <a:pt x="2106" y="14448"/>
                    <a:pt x="-1" y="4457"/>
                  </a:cubicBezTo>
                  <a:lnTo>
                    <a:pt x="21135" y="0"/>
                  </a:lnTo>
                  <a:lnTo>
                    <a:pt x="38785" y="12450"/>
                  </a:lnTo>
                  <a:close/>
                </a:path>
              </a:pathLst>
            </a:custGeom>
            <a:solidFill>
              <a:schemeClr val="accent1"/>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US" sz="1350"/>
            </a:p>
          </p:txBody>
        </p:sp>
        <p:sp>
          <p:nvSpPr>
            <p:cNvPr id="107553" name="Arc 89"/>
            <p:cNvSpPr>
              <a:spLocks/>
            </p:cNvSpPr>
            <p:nvPr/>
          </p:nvSpPr>
          <p:spPr bwMode="auto">
            <a:xfrm>
              <a:off x="4317" y="2518"/>
              <a:ext cx="323" cy="86"/>
            </a:xfrm>
            <a:custGeom>
              <a:avLst/>
              <a:gdLst>
                <a:gd name="T0" fmla="*/ 3 w 38704"/>
                <a:gd name="T1" fmla="*/ 0 h 21600"/>
                <a:gd name="T2" fmla="*/ 0 w 38704"/>
                <a:gd name="T3" fmla="*/ 0 h 21600"/>
                <a:gd name="T4" fmla="*/ 1 w 38704"/>
                <a:gd name="T5" fmla="*/ 0 h 21600"/>
                <a:gd name="T6" fmla="*/ 0 60000 65536"/>
                <a:gd name="T7" fmla="*/ 0 60000 65536"/>
                <a:gd name="T8" fmla="*/ 0 60000 65536"/>
              </a:gdLst>
              <a:ahLst/>
              <a:cxnLst>
                <a:cxn ang="T6">
                  <a:pos x="T0" y="T1"/>
                </a:cxn>
                <a:cxn ang="T7">
                  <a:pos x="T2" y="T3"/>
                </a:cxn>
                <a:cxn ang="T8">
                  <a:pos x="T4" y="T5"/>
                </a:cxn>
              </a:cxnLst>
              <a:rect l="0" t="0" r="r" b="b"/>
              <a:pathLst>
                <a:path w="38704" h="21600" fill="none" extrusionOk="0">
                  <a:moveTo>
                    <a:pt x="38704" y="12550"/>
                  </a:moveTo>
                  <a:cubicBezTo>
                    <a:pt x="34649" y="18229"/>
                    <a:pt x="28101" y="21599"/>
                    <a:pt x="21124" y="21599"/>
                  </a:cubicBezTo>
                  <a:cubicBezTo>
                    <a:pt x="10932" y="21599"/>
                    <a:pt x="2127" y="14476"/>
                    <a:pt x="-1" y="4509"/>
                  </a:cubicBezTo>
                </a:path>
                <a:path w="38704" h="21600" stroke="0" extrusionOk="0">
                  <a:moveTo>
                    <a:pt x="38704" y="12550"/>
                  </a:moveTo>
                  <a:cubicBezTo>
                    <a:pt x="34649" y="18229"/>
                    <a:pt x="28101" y="21599"/>
                    <a:pt x="21124" y="21599"/>
                  </a:cubicBezTo>
                  <a:cubicBezTo>
                    <a:pt x="10932" y="21599"/>
                    <a:pt x="2127" y="14476"/>
                    <a:pt x="-1" y="4509"/>
                  </a:cubicBezTo>
                  <a:lnTo>
                    <a:pt x="21124" y="0"/>
                  </a:lnTo>
                  <a:lnTo>
                    <a:pt x="38704" y="12550"/>
                  </a:lnTo>
                  <a:close/>
                </a:path>
              </a:pathLst>
            </a:custGeom>
            <a:solidFill>
              <a:schemeClr val="accent1"/>
            </a:solidFill>
            <a:ln w="6350">
              <a:solidFill>
                <a:srgbClr val="6C8F93"/>
              </a:solidFill>
              <a:round/>
              <a:headEnd/>
              <a:tailEnd/>
            </a:ln>
          </p:spPr>
          <p:txBody>
            <a:bodyPr/>
            <a:lstStyle/>
            <a:p>
              <a:endParaRPr lang="en-US" sz="1350"/>
            </a:p>
          </p:txBody>
        </p:sp>
      </p:grpSp>
      <p:sp>
        <p:nvSpPr>
          <p:cNvPr id="59482" name="Text Box 90"/>
          <p:cNvSpPr txBox="1">
            <a:spLocks noChangeArrowheads="1"/>
          </p:cNvSpPr>
          <p:nvPr/>
        </p:nvSpPr>
        <p:spPr bwMode="auto">
          <a:xfrm>
            <a:off x="6424613" y="2519362"/>
            <a:ext cx="495328" cy="26305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3</a:t>
            </a:r>
          </a:p>
        </p:txBody>
      </p:sp>
      <p:sp>
        <p:nvSpPr>
          <p:cNvPr id="59483" name="Text Box 91"/>
          <p:cNvSpPr txBox="1">
            <a:spLocks noChangeArrowheads="1"/>
          </p:cNvSpPr>
          <p:nvPr/>
        </p:nvSpPr>
        <p:spPr bwMode="auto">
          <a:xfrm>
            <a:off x="4995863" y="3433762"/>
            <a:ext cx="495328" cy="263052"/>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wrap="none" lIns="54769" tIns="27384" rIns="54769" bIns="27384">
            <a:spAutoFit/>
          </a:bodyPr>
          <a:lstStyle/>
          <a:p>
            <a:pPr eaLnBrk="0" hangingPunct="0">
              <a:defRPr/>
            </a:pPr>
            <a:r>
              <a:rPr lang="en-US" sz="1350" b="1">
                <a:solidFill>
                  <a:srgbClr val="FF3300"/>
                </a:solidFill>
              </a:rPr>
              <a:t>AS 4</a:t>
            </a:r>
          </a:p>
        </p:txBody>
      </p:sp>
      <p:sp>
        <p:nvSpPr>
          <p:cNvPr id="59512" name="Freeform 120"/>
          <p:cNvSpPr>
            <a:spLocks/>
          </p:cNvSpPr>
          <p:nvPr/>
        </p:nvSpPr>
        <p:spPr bwMode="auto">
          <a:xfrm>
            <a:off x="6457950" y="1771650"/>
            <a:ext cx="514350" cy="628650"/>
          </a:xfrm>
          <a:custGeom>
            <a:avLst/>
            <a:gdLst>
              <a:gd name="T0" fmla="*/ 432 w 432"/>
              <a:gd name="T1" fmla="*/ 528 h 528"/>
              <a:gd name="T2" fmla="*/ 336 w 432"/>
              <a:gd name="T3" fmla="*/ 144 h 528"/>
              <a:gd name="T4" fmla="*/ 0 w 432"/>
              <a:gd name="T5" fmla="*/ 0 h 528"/>
            </a:gdLst>
            <a:ahLst/>
            <a:cxnLst>
              <a:cxn ang="0">
                <a:pos x="T0" y="T1"/>
              </a:cxn>
              <a:cxn ang="0">
                <a:pos x="T2" y="T3"/>
              </a:cxn>
              <a:cxn ang="0">
                <a:pos x="T4" y="T5"/>
              </a:cxn>
            </a:cxnLst>
            <a:rect l="0" t="0" r="r" b="b"/>
            <a:pathLst>
              <a:path w="432" h="528">
                <a:moveTo>
                  <a:pt x="432" y="528"/>
                </a:moveTo>
                <a:cubicBezTo>
                  <a:pt x="420" y="380"/>
                  <a:pt x="408" y="232"/>
                  <a:pt x="336" y="144"/>
                </a:cubicBezTo>
                <a:cubicBezTo>
                  <a:pt x="264" y="56"/>
                  <a:pt x="132" y="28"/>
                  <a:pt x="0" y="0"/>
                </a:cubicBezTo>
              </a:path>
            </a:pathLst>
          </a:custGeom>
          <a:noFill/>
          <a:ln w="38100" cmpd="sng">
            <a:solidFill>
              <a:srgbClr val="FF3300"/>
            </a:solidFill>
            <a:round/>
            <a:headEnd type="none" w="med" len="med"/>
            <a:tailEnd type="triangle" w="med" len="me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sz="1350"/>
          </a:p>
        </p:txBody>
      </p:sp>
      <p:sp>
        <p:nvSpPr>
          <p:cNvPr id="59514" name="Text Box 122"/>
          <p:cNvSpPr txBox="1">
            <a:spLocks noChangeArrowheads="1"/>
          </p:cNvSpPr>
          <p:nvPr/>
        </p:nvSpPr>
        <p:spPr bwMode="auto">
          <a:xfrm>
            <a:off x="1600200" y="2114550"/>
            <a:ext cx="2743200" cy="923330"/>
          </a:xfrm>
          <a:prstGeom prst="rect">
            <a:avLst/>
          </a:prstGeom>
          <a:solidFill>
            <a:schemeClr val="accent1"/>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AS 3 must be able to generate a </a:t>
            </a:r>
            <a:r>
              <a:rPr lang="en-US" sz="1350" b="1" i="1">
                <a:solidFill>
                  <a:srgbClr val="FF3300"/>
                </a:solidFill>
              </a:rPr>
              <a:t>signed </a:t>
            </a:r>
            <a:r>
              <a:rPr lang="en-US" sz="1350" b="1">
                <a:solidFill>
                  <a:srgbClr val="FF3300"/>
                </a:solidFill>
              </a:rPr>
              <a:t>route attestation for the path 3 4 (and whatever prefix that involves).</a:t>
            </a:r>
          </a:p>
        </p:txBody>
      </p:sp>
      <p:sp>
        <p:nvSpPr>
          <p:cNvPr id="59515" name="Text Box 123"/>
          <p:cNvSpPr txBox="1">
            <a:spLocks noChangeArrowheads="1"/>
          </p:cNvSpPr>
          <p:nvPr/>
        </p:nvSpPr>
        <p:spPr bwMode="auto">
          <a:xfrm>
            <a:off x="6515100" y="1268016"/>
            <a:ext cx="1428750" cy="300082"/>
          </a:xfrm>
          <a:prstGeom prst="rect">
            <a:avLst/>
          </a:prstGeom>
          <a:solidFill>
            <a:srgbClr val="F6F2A8"/>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p>
            <a:pPr>
              <a:spcBef>
                <a:spcPct val="50000"/>
              </a:spcBef>
              <a:defRPr/>
            </a:pPr>
            <a:r>
              <a:rPr lang="en-US" sz="1350" b="1">
                <a:solidFill>
                  <a:srgbClr val="FF3300"/>
                </a:solidFill>
              </a:rPr>
              <a:t>AS Path = 1 3 4</a:t>
            </a:r>
          </a:p>
        </p:txBody>
      </p:sp>
    </p:spTree>
    <p:extLst>
      <p:ext uri="{BB962C8B-B14F-4D97-AF65-F5344CB8AC3E}">
        <p14:creationId xmlns:p14="http://schemas.microsoft.com/office/powerpoint/2010/main" val="23302141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14" grpId="0" animBg="1"/>
    </p:bldLst>
  </p:timing>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530EECFF-923C-E248-92D9-CF8C74933354}" type="slidenum">
              <a:rPr lang="en-US"/>
              <a:pPr>
                <a:defRPr/>
              </a:pPr>
              <a:t>55</a:t>
            </a:fld>
            <a:endParaRPr lang="en-US"/>
          </a:p>
        </p:txBody>
      </p:sp>
      <p:sp>
        <p:nvSpPr>
          <p:cNvPr id="52226" name="Rectangle 2"/>
          <p:cNvSpPr>
            <a:spLocks noGrp="1" noChangeArrowheads="1"/>
          </p:cNvSpPr>
          <p:nvPr>
            <p:ph type="title"/>
          </p:nvPr>
        </p:nvSpPr>
        <p:spPr/>
        <p:txBody>
          <a:bodyPr/>
          <a:lstStyle/>
          <a:p>
            <a:pPr defTabSz="610791" eaLnBrk="1" hangingPunct="1">
              <a:defRPr/>
            </a:pPr>
            <a:r>
              <a:rPr lang="en-US">
                <a:cs typeface="+mj-cs"/>
              </a:rPr>
              <a:t>Certificate Distribution in soBGP</a:t>
            </a:r>
          </a:p>
        </p:txBody>
      </p:sp>
      <p:sp>
        <p:nvSpPr>
          <p:cNvPr id="52227" name="Rectangle 3"/>
          <p:cNvSpPr>
            <a:spLocks noGrp="1" noChangeArrowheads="1"/>
          </p:cNvSpPr>
          <p:nvPr>
            <p:ph type="body" idx="1"/>
          </p:nvPr>
        </p:nvSpPr>
        <p:spPr/>
        <p:txBody>
          <a:bodyPr vert="horz" wrap="square" lIns="61593" tIns="30796" rIns="61593" bIns="30796" numCol="1" anchor="ctr" anchorCtr="1" compatLnSpc="1">
            <a:prstTxWarp prst="textNoShape">
              <a:avLst/>
            </a:prstTxWarp>
          </a:bodyPr>
          <a:lstStyle/>
          <a:p>
            <a:pPr marL="216694" indent="-216694" defTabSz="610791" eaLnBrk="1" hangingPunct="1">
              <a:lnSpc>
                <a:spcPct val="85000"/>
              </a:lnSpc>
              <a:defRPr/>
            </a:pPr>
            <a:r>
              <a:rPr lang="en-US" sz="1800">
                <a:cs typeface="+mn-cs"/>
              </a:rPr>
              <a:t>Transport agnostic (distributed out of band)</a:t>
            </a:r>
          </a:p>
          <a:p>
            <a:pPr marL="644129" lvl="1" indent="-173831" defTabSz="610791" eaLnBrk="1" hangingPunct="1">
              <a:lnSpc>
                <a:spcPct val="85000"/>
              </a:lnSpc>
              <a:defRPr/>
            </a:pPr>
            <a:r>
              <a:rPr lang="en-US" sz="1500"/>
              <a:t>Possible problem: setting routes to distribute policy certs?</a:t>
            </a:r>
          </a:p>
          <a:p>
            <a:pPr marL="216694" indent="-216694" defTabSz="610791" eaLnBrk="1" hangingPunct="1">
              <a:lnSpc>
                <a:spcPct val="85000"/>
              </a:lnSpc>
              <a:defRPr/>
            </a:pPr>
            <a:endParaRPr lang="en-US" sz="1800">
              <a:cs typeface="+mn-cs"/>
            </a:endParaRPr>
          </a:p>
          <a:p>
            <a:pPr marL="216694" indent="-216694" defTabSz="610791" eaLnBrk="1" hangingPunct="1">
              <a:lnSpc>
                <a:spcPct val="85000"/>
              </a:lnSpc>
              <a:defRPr/>
            </a:pPr>
            <a:r>
              <a:rPr lang="en-US" sz="1800">
                <a:cs typeface="+mn-cs"/>
              </a:rPr>
              <a:t>One mode of transport is provided in the soBGP drafts themselves:</a:t>
            </a:r>
          </a:p>
          <a:p>
            <a:pPr marL="644129" lvl="1" indent="-173831" defTabSz="610791" eaLnBrk="1" hangingPunct="1">
              <a:lnSpc>
                <a:spcPct val="85000"/>
              </a:lnSpc>
              <a:defRPr/>
            </a:pPr>
            <a:r>
              <a:rPr lang="en-US" sz="1500"/>
              <a:t>New BGP SECURITY message</a:t>
            </a:r>
          </a:p>
          <a:p>
            <a:pPr marL="216694" indent="-216694" defTabSz="610791" eaLnBrk="1" hangingPunct="1">
              <a:lnSpc>
                <a:spcPct val="85000"/>
              </a:lnSpc>
              <a:defRPr/>
            </a:pPr>
            <a:endParaRPr lang="en-US" sz="1800">
              <a:cs typeface="+mn-cs"/>
            </a:endParaRPr>
          </a:p>
          <a:p>
            <a:pPr marL="216694" indent="-216694" defTabSz="610791" eaLnBrk="1" hangingPunct="1">
              <a:lnSpc>
                <a:spcPct val="85000"/>
              </a:lnSpc>
              <a:defRPr/>
            </a:pPr>
            <a:r>
              <a:rPr lang="en-US" sz="1800">
                <a:cs typeface="+mn-cs"/>
              </a:rPr>
              <a:t>Negotiated at session startup</a:t>
            </a:r>
          </a:p>
          <a:p>
            <a:pPr marL="644129" lvl="1" indent="-173831" defTabSz="610791" eaLnBrk="1" hangingPunct="1">
              <a:lnSpc>
                <a:spcPct val="85000"/>
              </a:lnSpc>
              <a:defRPr/>
            </a:pPr>
            <a:r>
              <a:rPr lang="en-US" sz="1500"/>
              <a:t>Certificates may be exchanged before routing</a:t>
            </a:r>
          </a:p>
          <a:p>
            <a:pPr marL="644129" lvl="1" indent="-173831" defTabSz="610791" eaLnBrk="1" hangingPunct="1">
              <a:lnSpc>
                <a:spcPct val="85000"/>
              </a:lnSpc>
              <a:defRPr/>
            </a:pPr>
            <a:r>
              <a:rPr lang="en-US" sz="1500"/>
              <a:t>Routing may be exchanged before certificates</a:t>
            </a:r>
          </a:p>
          <a:p>
            <a:pPr marL="644129" lvl="1" indent="-173831" defTabSz="610791" eaLnBrk="1" hangingPunct="1">
              <a:lnSpc>
                <a:spcPct val="85000"/>
              </a:lnSpc>
              <a:defRPr/>
            </a:pPr>
            <a:r>
              <a:rPr lang="en-US" sz="1500"/>
              <a:t>Certificates only may be exchanged</a:t>
            </a:r>
          </a:p>
        </p:txBody>
      </p:sp>
    </p:spTree>
    <p:extLst>
      <p:ext uri="{BB962C8B-B14F-4D97-AF65-F5344CB8AC3E}">
        <p14:creationId xmlns:p14="http://schemas.microsoft.com/office/powerpoint/2010/main" val="184856815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2227">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2227">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227">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52227">
                                            <p:txEl>
                                              <p:pRg st="6" end="6"/>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52227">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2227">
                                            <p:txEl>
                                              <p:pRg st="8" end="8"/>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52227">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A1DDB89F-72EF-5C44-BF57-BA32E112D89D}" type="slidenum">
              <a:rPr lang="en-US"/>
              <a:pPr>
                <a:defRPr/>
              </a:pPr>
              <a:t>56</a:t>
            </a:fld>
            <a:endParaRPr lang="en-US"/>
          </a:p>
        </p:txBody>
      </p:sp>
      <p:sp>
        <p:nvSpPr>
          <p:cNvPr id="60418" name="Rectangle 2"/>
          <p:cNvSpPr>
            <a:spLocks noGrp="1" noChangeArrowheads="1"/>
          </p:cNvSpPr>
          <p:nvPr>
            <p:ph type="title"/>
          </p:nvPr>
        </p:nvSpPr>
        <p:spPr/>
        <p:txBody>
          <a:bodyPr/>
          <a:lstStyle/>
          <a:p>
            <a:pPr eaLnBrk="1" hangingPunct="1">
              <a:defRPr/>
            </a:pPr>
            <a:r>
              <a:rPr lang="en-US">
                <a:cs typeface="+mj-cs"/>
              </a:rPr>
              <a:t>Problems with soBGP</a:t>
            </a:r>
          </a:p>
        </p:txBody>
      </p:sp>
      <p:sp>
        <p:nvSpPr>
          <p:cNvPr id="60419" name="Rectangle 3"/>
          <p:cNvSpPr>
            <a:spLocks noGrp="1" noChangeArrowheads="1"/>
          </p:cNvSpPr>
          <p:nvPr>
            <p:ph type="body" idx="1"/>
          </p:nvPr>
        </p:nvSpPr>
        <p:spPr/>
        <p:txBody>
          <a:bodyPr/>
          <a:lstStyle/>
          <a:p>
            <a:pPr eaLnBrk="1" hangingPunct="1">
              <a:defRPr/>
            </a:pPr>
            <a:r>
              <a:rPr lang="en-US" sz="1800" b="1">
                <a:solidFill>
                  <a:srgbClr val="FF3300"/>
                </a:solidFill>
                <a:cs typeface="+mn-cs"/>
              </a:rPr>
              <a:t>Integrity problems:</a:t>
            </a:r>
            <a:r>
              <a:rPr lang="en-US" sz="1800" b="1">
                <a:cs typeface="+mn-cs"/>
              </a:rPr>
              <a:t> </a:t>
            </a:r>
            <a:r>
              <a:rPr lang="en-US" sz="1800">
                <a:cs typeface="+mn-cs"/>
              </a:rPr>
              <a:t>Cannot validate that the update actually traversed the path (!)</a:t>
            </a:r>
          </a:p>
          <a:p>
            <a:pPr eaLnBrk="1" hangingPunct="1">
              <a:defRPr/>
            </a:pPr>
            <a:endParaRPr lang="en-US" sz="1800" b="1">
              <a:solidFill>
                <a:srgbClr val="FF3300"/>
              </a:solidFill>
              <a:cs typeface="+mn-cs"/>
            </a:endParaRPr>
          </a:p>
          <a:p>
            <a:pPr eaLnBrk="1" hangingPunct="1">
              <a:defRPr/>
            </a:pPr>
            <a:r>
              <a:rPr lang="en-US" sz="1800" b="1">
                <a:solidFill>
                  <a:srgbClr val="FF3300"/>
                </a:solidFill>
                <a:cs typeface="+mn-cs"/>
              </a:rPr>
              <a:t>Collusion:</a:t>
            </a:r>
            <a:r>
              <a:rPr lang="en-US" sz="1800" b="1">
                <a:cs typeface="+mn-cs"/>
              </a:rPr>
              <a:t> </a:t>
            </a:r>
            <a:r>
              <a:rPr lang="en-US" sz="1800">
                <a:cs typeface="+mn-cs"/>
              </a:rPr>
              <a:t>Colluding ASes can create false edges</a:t>
            </a:r>
          </a:p>
          <a:p>
            <a:pPr eaLnBrk="1" hangingPunct="1">
              <a:defRPr/>
            </a:pPr>
            <a:endParaRPr lang="en-US" sz="1800">
              <a:cs typeface="+mn-cs"/>
            </a:endParaRPr>
          </a:p>
          <a:p>
            <a:pPr eaLnBrk="1" hangingPunct="1">
              <a:defRPr/>
            </a:pPr>
            <a:r>
              <a:rPr lang="en-US" sz="1800">
                <a:cs typeface="+mn-cs"/>
              </a:rPr>
              <a:t>PolicyCert/Topology map does not prevent against replay attacks (or advertising a path that has been recently withdrawn)</a:t>
            </a:r>
          </a:p>
          <a:p>
            <a:pPr eaLnBrk="1" hangingPunct="1">
              <a:defRPr/>
            </a:pPr>
            <a:endParaRPr lang="en-US" sz="1800">
              <a:cs typeface="+mn-cs"/>
            </a:endParaRPr>
          </a:p>
          <a:p>
            <a:pPr eaLnBrk="1" hangingPunct="1">
              <a:defRPr/>
            </a:pPr>
            <a:r>
              <a:rPr lang="en-US" sz="1800">
                <a:cs typeface="+mn-cs"/>
              </a:rPr>
              <a:t>No security for withdrawals</a:t>
            </a:r>
          </a:p>
          <a:p>
            <a:pPr eaLnBrk="1" hangingPunct="1">
              <a:defRPr/>
            </a:pPr>
            <a:endParaRPr lang="en-US" sz="1800">
              <a:cs typeface="+mn-cs"/>
            </a:endParaRPr>
          </a:p>
        </p:txBody>
      </p:sp>
    </p:spTree>
    <p:extLst>
      <p:ext uri="{BB962C8B-B14F-4D97-AF65-F5344CB8AC3E}">
        <p14:creationId xmlns:p14="http://schemas.microsoft.com/office/powerpoint/2010/main" val="104619615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pPr>
              <a:defRPr/>
            </a:pPr>
            <a:fld id="{4C352AE3-4338-6243-A752-75D5D09E92AE}" type="slidenum">
              <a:rPr lang="en-US"/>
              <a:pPr>
                <a:defRPr/>
              </a:pPr>
              <a:t>57</a:t>
            </a:fld>
            <a:endParaRPr lang="en-US"/>
          </a:p>
        </p:txBody>
      </p:sp>
      <p:sp>
        <p:nvSpPr>
          <p:cNvPr id="50178" name="Rectangle 2"/>
          <p:cNvSpPr>
            <a:spLocks noGrp="1" noChangeArrowheads="1"/>
          </p:cNvSpPr>
          <p:nvPr>
            <p:ph type="title"/>
          </p:nvPr>
        </p:nvSpPr>
        <p:spPr/>
        <p:txBody>
          <a:bodyPr/>
          <a:lstStyle/>
          <a:p>
            <a:pPr eaLnBrk="1" hangingPunct="1">
              <a:defRPr/>
            </a:pPr>
            <a:r>
              <a:rPr lang="en-US">
                <a:cs typeface="+mj-cs"/>
              </a:rPr>
              <a:t>S-BGP vs. soBGP</a:t>
            </a:r>
          </a:p>
        </p:txBody>
      </p:sp>
      <p:sp>
        <p:nvSpPr>
          <p:cNvPr id="50179" name="Rectangle 3"/>
          <p:cNvSpPr>
            <a:spLocks noGrp="1" noChangeArrowheads="1"/>
          </p:cNvSpPr>
          <p:nvPr>
            <p:ph type="body" idx="1"/>
          </p:nvPr>
        </p:nvSpPr>
        <p:spPr/>
        <p:txBody>
          <a:bodyPr/>
          <a:lstStyle/>
          <a:p>
            <a:pPr eaLnBrk="1" hangingPunct="1">
              <a:defRPr/>
            </a:pPr>
            <a:r>
              <a:rPr lang="en-US">
                <a:cs typeface="+mn-cs"/>
              </a:rPr>
              <a:t>Path authentication</a:t>
            </a:r>
          </a:p>
          <a:p>
            <a:pPr eaLnBrk="1" hangingPunct="1">
              <a:defRPr/>
            </a:pPr>
            <a:r>
              <a:rPr lang="en-US">
                <a:cs typeface="+mn-cs"/>
              </a:rPr>
              <a:t>Computational cost</a:t>
            </a:r>
          </a:p>
          <a:p>
            <a:pPr eaLnBrk="1" hangingPunct="1">
              <a:defRPr/>
            </a:pPr>
            <a:r>
              <a:rPr lang="en-US">
                <a:cs typeface="+mn-cs"/>
              </a:rPr>
              <a:t>Message overhead (bandwidth)</a:t>
            </a:r>
          </a:p>
          <a:p>
            <a:pPr eaLnBrk="1" hangingPunct="1">
              <a:defRPr/>
            </a:pPr>
            <a:r>
              <a:rPr lang="en-US">
                <a:cs typeface="+mn-cs"/>
              </a:rPr>
              <a:t>Memory</a:t>
            </a:r>
          </a:p>
          <a:p>
            <a:pPr eaLnBrk="1" hangingPunct="1">
              <a:defRPr/>
            </a:pPr>
            <a:r>
              <a:rPr lang="en-US">
                <a:cs typeface="+mn-cs"/>
              </a:rPr>
              <a:t>Administrative delay</a:t>
            </a:r>
          </a:p>
          <a:p>
            <a:pPr lvl="1" eaLnBrk="1" hangingPunct="1">
              <a:defRPr/>
            </a:pPr>
            <a:r>
              <a:rPr lang="en-US"/>
              <a:t>What is the process by which a new prefix can be added to the infrastructure</a:t>
            </a:r>
          </a:p>
          <a:p>
            <a:pPr eaLnBrk="1" hangingPunct="1">
              <a:defRPr/>
            </a:pPr>
            <a:r>
              <a:rPr lang="en-US">
                <a:cs typeface="+mn-cs"/>
              </a:rPr>
              <a:t>Accuracy of address ownership information</a:t>
            </a:r>
          </a:p>
          <a:p>
            <a:pPr lvl="1" eaLnBrk="1" hangingPunct="1">
              <a:defRPr/>
            </a:pPr>
            <a:r>
              <a:rPr lang="en-US"/>
              <a:t>Problem with both schemes</a:t>
            </a:r>
          </a:p>
        </p:txBody>
      </p:sp>
    </p:spTree>
    <p:extLst>
      <p:ext uri="{BB962C8B-B14F-4D97-AF65-F5344CB8AC3E}">
        <p14:creationId xmlns:p14="http://schemas.microsoft.com/office/powerpoint/2010/main" val="3088611599"/>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7" name="Slide Number Placeholder 5"/>
          <p:cNvSpPr>
            <a:spLocks noGrp="1"/>
          </p:cNvSpPr>
          <p:nvPr>
            <p:ph type="sldNum" sz="quarter" idx="12"/>
          </p:nvPr>
        </p:nvSpPr>
        <p:spPr/>
        <p:txBody>
          <a:bodyPr/>
          <a:lstStyle/>
          <a:p>
            <a:pPr>
              <a:defRPr/>
            </a:pPr>
            <a:fld id="{4A9E8D32-AB1F-8647-BBE2-4A5DDAEF9D5C}" type="slidenum">
              <a:rPr lang="en-US"/>
              <a:pPr>
                <a:defRPr/>
              </a:pPr>
              <a:t>58</a:t>
            </a:fld>
            <a:endParaRPr lang="en-US"/>
          </a:p>
        </p:txBody>
      </p:sp>
      <p:sp>
        <p:nvSpPr>
          <p:cNvPr id="79874" name="Rectangle 2"/>
          <p:cNvSpPr>
            <a:spLocks noGrp="1" noChangeArrowheads="1"/>
          </p:cNvSpPr>
          <p:nvPr>
            <p:ph type="title"/>
          </p:nvPr>
        </p:nvSpPr>
        <p:spPr/>
        <p:txBody>
          <a:bodyPr/>
          <a:lstStyle/>
          <a:p>
            <a:pPr eaLnBrk="1" hangingPunct="1">
              <a:defRPr/>
            </a:pPr>
            <a:r>
              <a:rPr lang="en-US">
                <a:cs typeface="+mj-cs"/>
              </a:rPr>
              <a:t>S-BGP vs. soBGP: Requirements</a:t>
            </a:r>
          </a:p>
        </p:txBody>
      </p:sp>
      <p:graphicFrame>
        <p:nvGraphicFramePr>
          <p:cNvPr id="79906" name="Group 34"/>
          <p:cNvGraphicFramePr>
            <a:graphicFrameLocks noGrp="1"/>
          </p:cNvGraphicFramePr>
          <p:nvPr>
            <p:ph type="tbl" idx="1"/>
          </p:nvPr>
        </p:nvGraphicFramePr>
        <p:xfrm>
          <a:off x="1485900" y="1200150"/>
          <a:ext cx="6172200" cy="3306366"/>
        </p:xfrm>
        <a:graphic>
          <a:graphicData uri="http://schemas.openxmlformats.org/drawingml/2006/table">
            <a:tbl>
              <a:tblPr/>
              <a:tblGrid>
                <a:gridCol w="2057400">
                  <a:extLst>
                    <a:ext uri="{9D8B030D-6E8A-4147-A177-3AD203B41FA5}">
                      <a16:colId xmlns:a16="http://schemas.microsoft.com/office/drawing/2014/main" val="20000"/>
                    </a:ext>
                  </a:extLst>
                </a:gridCol>
                <a:gridCol w="2057400">
                  <a:extLst>
                    <a:ext uri="{9D8B030D-6E8A-4147-A177-3AD203B41FA5}">
                      <a16:colId xmlns:a16="http://schemas.microsoft.com/office/drawing/2014/main" val="20001"/>
                    </a:ext>
                  </a:extLst>
                </a:gridCol>
                <a:gridCol w="2057400">
                  <a:extLst>
                    <a:ext uri="{9D8B030D-6E8A-4147-A177-3AD203B41FA5}">
                      <a16:colId xmlns:a16="http://schemas.microsoft.com/office/drawing/2014/main" val="20002"/>
                    </a:ext>
                  </a:extLst>
                </a:gridCol>
              </a:tblGrid>
              <a:tr h="40005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a typeface="ＭＳ Ｐゴシック" charset="0"/>
                      </a:endParaRP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FF3300"/>
                          </a:solidFill>
                          <a:effectLst/>
                          <a:latin typeface="Arial" charset="0"/>
                          <a:ea typeface="ＭＳ Ｐゴシック" charset="0"/>
                        </a:rPr>
                        <a:t>soBGP</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1" i="0" u="none" strike="noStrike" cap="none" normalizeH="0" baseline="0">
                          <a:ln>
                            <a:noFill/>
                          </a:ln>
                          <a:solidFill>
                            <a:srgbClr val="FF3300"/>
                          </a:solidFill>
                          <a:effectLst/>
                          <a:latin typeface="Arial" charset="0"/>
                          <a:ea typeface="ＭＳ Ｐゴシック" charset="0"/>
                        </a:rPr>
                        <a:t>S-BGP</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848916">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Does the AS Path exist?</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Maybe: PolicyCerts</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Yes</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89154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Did the received update travel along that path?</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No</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Yes: Route Attestation + Validity</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1165860">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Was the update authorized to traverse that path by the originator?</a:t>
                      </a:r>
                    </a:p>
                  </a:txBody>
                  <a:tcPr marL="68580" marR="68580" marT="34290" marB="34290"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Maybe:</a:t>
                      </a:r>
                      <a:br>
                        <a:rPr kumimoji="0" lang="en-US" sz="1800" b="0" i="0" u="none" strike="noStrike" cap="none" normalizeH="0" baseline="0">
                          <a:ln>
                            <a:noFill/>
                          </a:ln>
                          <a:solidFill>
                            <a:schemeClr val="tx1"/>
                          </a:solidFill>
                          <a:effectLst/>
                          <a:latin typeface="Arial" charset="0"/>
                          <a:ea typeface="ＭＳ Ｐゴシック" charset="0"/>
                        </a:rPr>
                      </a:br>
                      <a:r>
                        <a:rPr kumimoji="0" lang="en-US" sz="1800" b="0" i="0" u="none" strike="noStrike" cap="none" normalizeH="0" baseline="0">
                          <a:ln>
                            <a:noFill/>
                          </a:ln>
                          <a:solidFill>
                            <a:schemeClr val="tx1"/>
                          </a:solidFill>
                          <a:effectLst/>
                          <a:latin typeface="Arial" charset="0"/>
                          <a:ea typeface="ＭＳ Ｐゴシック" charset="0"/>
                        </a:rPr>
                        <a:t>Depends on how PolicyCerts are written</a:t>
                      </a:r>
                    </a:p>
                  </a:txBody>
                  <a:tcPr marL="68580" marR="68580" marT="34290" marB="34290"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800" b="0" i="0" u="none" strike="noStrike" cap="none" normalizeH="0" baseline="0">
                          <a:ln>
                            <a:noFill/>
                          </a:ln>
                          <a:solidFill>
                            <a:schemeClr val="tx1"/>
                          </a:solidFill>
                          <a:effectLst/>
                          <a:latin typeface="Arial" charset="0"/>
                          <a:ea typeface="ＭＳ Ｐゴシック" charset="0"/>
                        </a:rPr>
                        <a:t>No</a:t>
                      </a:r>
                    </a:p>
                  </a:txBody>
                  <a:tcPr marL="68580" marR="68580" marT="34290" marB="34290"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6530173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eaLnBrk="1" hangingPunct="1">
              <a:defRPr/>
            </a:pPr>
            <a:r>
              <a:rPr lang="en-US" dirty="0">
                <a:cs typeface="+mj-cs"/>
              </a:rPr>
              <a:t>China Hijack: Sequence of Events</a:t>
            </a:r>
          </a:p>
        </p:txBody>
      </p:sp>
      <p:sp>
        <p:nvSpPr>
          <p:cNvPr id="5" name="Content Placeholder 4"/>
          <p:cNvSpPr>
            <a:spLocks noGrp="1"/>
          </p:cNvSpPr>
          <p:nvPr>
            <p:ph idx="1"/>
          </p:nvPr>
        </p:nvSpPr>
        <p:spPr>
          <a:xfrm>
            <a:off x="528145" y="1178473"/>
            <a:ext cx="3566333" cy="3394472"/>
          </a:xfrm>
        </p:spPr>
        <p:txBody>
          <a:bodyPr>
            <a:normAutofit fontScale="92500" lnSpcReduction="10000"/>
          </a:bodyPr>
          <a:lstStyle/>
          <a:p>
            <a:pPr eaLnBrk="1" hangingPunct="1">
              <a:defRPr/>
            </a:pPr>
            <a:r>
              <a:rPr lang="en-US" sz="1800" dirty="0"/>
              <a:t>On April 8, 2010, China advertised about 50,000 blocks of IP addresses from 170 different countries</a:t>
            </a:r>
          </a:p>
          <a:p>
            <a:pPr lvl="1" eaLnBrk="1" hangingPunct="1">
              <a:defRPr/>
            </a:pPr>
            <a:r>
              <a:rPr lang="en-US" sz="1500" dirty="0"/>
              <a:t>60,000 prefixes from the US</a:t>
            </a:r>
          </a:p>
          <a:p>
            <a:pPr lvl="1" eaLnBrk="1" hangingPunct="1">
              <a:defRPr/>
            </a:pPr>
            <a:endParaRPr lang="en-US" sz="1500" dirty="0"/>
          </a:p>
          <a:p>
            <a:pPr eaLnBrk="1" hangingPunct="1">
              <a:defRPr/>
            </a:pPr>
            <a:r>
              <a:rPr lang="en-US" sz="1800" dirty="0"/>
              <a:t>Event lasted for 20 minutes</a:t>
            </a:r>
          </a:p>
          <a:p>
            <a:pPr eaLnBrk="1" hangingPunct="1">
              <a:defRPr/>
            </a:pPr>
            <a:endParaRPr lang="en-US" sz="1800" dirty="0"/>
          </a:p>
          <a:p>
            <a:pPr eaLnBrk="1" hangingPunct="1">
              <a:defRPr/>
            </a:pPr>
            <a:r>
              <a:rPr lang="en-US" sz="1800" dirty="0"/>
              <a:t>Why did most people not notice?</a:t>
            </a:r>
          </a:p>
          <a:p>
            <a:pPr eaLnBrk="1" hangingPunct="1">
              <a:defRPr/>
            </a:pPr>
            <a:endParaRPr lang="en-US" sz="1800" dirty="0"/>
          </a:p>
          <a:p>
            <a:pPr eaLnBrk="1" hangingPunct="1">
              <a:defRPr/>
            </a:pPr>
            <a:r>
              <a:rPr lang="en-US" sz="1800" dirty="0"/>
              <a:t>How might more traffic have been intercepted?</a:t>
            </a:r>
          </a:p>
        </p:txBody>
      </p:sp>
      <p:sp>
        <p:nvSpPr>
          <p:cNvPr id="3" name="Slide Number Placeholder 2"/>
          <p:cNvSpPr>
            <a:spLocks noGrp="1"/>
          </p:cNvSpPr>
          <p:nvPr>
            <p:ph type="sldNum" sz="quarter" idx="12"/>
          </p:nvPr>
        </p:nvSpPr>
        <p:spPr/>
        <p:txBody>
          <a:bodyPr/>
          <a:lstStyle/>
          <a:p>
            <a:pPr>
              <a:defRPr/>
            </a:pPr>
            <a:fld id="{6BB02F54-C660-A04F-BB32-A0E2F29833DB}" type="slidenum">
              <a:rPr lang="en-US"/>
              <a:pPr>
                <a:defRPr/>
              </a:pPr>
              <a:t>6</a:t>
            </a:fld>
            <a:endParaRPr lang="en-US"/>
          </a:p>
        </p:txBody>
      </p:sp>
      <p:sp>
        <p:nvSpPr>
          <p:cNvPr id="19460" name="TextBox 5"/>
          <p:cNvSpPr txBox="1">
            <a:spLocks noChangeArrowheads="1"/>
          </p:cNvSpPr>
          <p:nvPr/>
        </p:nvSpPr>
        <p:spPr bwMode="auto">
          <a:xfrm>
            <a:off x="2457450" y="4879182"/>
            <a:ext cx="4400550" cy="2308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900" dirty="0"/>
              <a:t>http://</a:t>
            </a:r>
            <a:r>
              <a:rPr lang="en-US" sz="900" dirty="0" err="1"/>
              <a:t>www.renesys.com</a:t>
            </a:r>
            <a:r>
              <a:rPr lang="en-US" sz="900" dirty="0"/>
              <a:t>/blog/2010/11/chinas-18-minute-mystery.shtml</a:t>
            </a:r>
          </a:p>
        </p:txBody>
      </p:sp>
      <p:pic>
        <p:nvPicPr>
          <p:cNvPr id="19461" name="Picture 6"/>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254103" y="1085850"/>
            <a:ext cx="3746897" cy="296227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486656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52525" y="276225"/>
            <a:ext cx="6838950" cy="4591050"/>
          </a:xfrm>
          <a:prstGeom prst="rect">
            <a:avLst/>
          </a:prstGeom>
        </p:spPr>
      </p:pic>
      <mc:AlternateContent xmlns:mc="http://schemas.openxmlformats.org/markup-compatibility/2006">
        <mc:Choice xmlns:p14="http://schemas.microsoft.com/office/powerpoint/2010/main" Requires="p14">
          <p:contentPart p14:bwMode="auto" r:id="rId4">
            <p14:nvContentPartPr>
              <p14:cNvPr id="2" name="Ink 1">
                <a:extLst>
                  <a:ext uri="{FF2B5EF4-FFF2-40B4-BE49-F238E27FC236}">
                    <a16:creationId xmlns:a16="http://schemas.microsoft.com/office/drawing/2014/main" id="{28B70837-988E-5C57-D68D-5FF6C8C57B91}"/>
                  </a:ext>
                </a:extLst>
              </p14:cNvPr>
              <p14:cNvContentPartPr/>
              <p14:nvPr/>
            </p14:nvContentPartPr>
            <p14:xfrm>
              <a:off x="2795760" y="1424160"/>
              <a:ext cx="4934520" cy="3115080"/>
            </p14:xfrm>
          </p:contentPart>
        </mc:Choice>
        <mc:Fallback>
          <p:pic>
            <p:nvPicPr>
              <p:cNvPr id="2" name="Ink 1">
                <a:extLst>
                  <a:ext uri="{FF2B5EF4-FFF2-40B4-BE49-F238E27FC236}">
                    <a16:creationId xmlns:a16="http://schemas.microsoft.com/office/drawing/2014/main" id="{28B70837-988E-5C57-D68D-5FF6C8C57B91}"/>
                  </a:ext>
                </a:extLst>
              </p:cNvPr>
              <p:cNvPicPr/>
              <p:nvPr/>
            </p:nvPicPr>
            <p:blipFill>
              <a:blip r:embed="rId5"/>
              <a:stretch>
                <a:fillRect/>
              </a:stretch>
            </p:blipFill>
            <p:spPr>
              <a:xfrm>
                <a:off x="2786400" y="1414800"/>
                <a:ext cx="4953240" cy="3133800"/>
              </a:xfrm>
              <a:prstGeom prst="rect">
                <a:avLst/>
              </a:prstGeom>
            </p:spPr>
          </p:pic>
        </mc:Fallback>
      </mc:AlternateContent>
    </p:spTree>
    <p:extLst>
      <p:ext uri="{BB962C8B-B14F-4D97-AF65-F5344CB8AC3E}">
        <p14:creationId xmlns:p14="http://schemas.microsoft.com/office/powerpoint/2010/main" val="1502666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eaLnBrk="1" hangingPunct="1">
              <a:defRPr/>
            </a:pPr>
            <a:r>
              <a:rPr lang="en-US" dirty="0">
                <a:cs typeface="+mj-cs"/>
              </a:rPr>
              <a:t>Other “Famous” Hijack Events</a:t>
            </a:r>
          </a:p>
        </p:txBody>
      </p:sp>
      <p:sp>
        <p:nvSpPr>
          <p:cNvPr id="3" name="Content Placeholder 2"/>
          <p:cNvSpPr>
            <a:spLocks noGrp="1"/>
          </p:cNvSpPr>
          <p:nvPr>
            <p:ph idx="1"/>
          </p:nvPr>
        </p:nvSpPr>
        <p:spPr>
          <a:xfrm>
            <a:off x="1485900" y="971551"/>
            <a:ext cx="6172200" cy="3394472"/>
          </a:xfrm>
        </p:spPr>
        <p:txBody>
          <a:bodyPr/>
          <a:lstStyle/>
          <a:p>
            <a:pPr eaLnBrk="1" hangingPunct="1">
              <a:defRPr/>
            </a:pPr>
            <a:r>
              <a:rPr lang="en-US" dirty="0">
                <a:cs typeface="+mn-cs"/>
              </a:rPr>
              <a:t>February 24, 2008: Pakistan advertises a small part of YouTube’s AS 36561</a:t>
            </a:r>
          </a:p>
          <a:p>
            <a:pPr lvl="1" eaLnBrk="1" hangingPunct="1">
              <a:defRPr/>
            </a:pPr>
            <a:r>
              <a:rPr lang="en-US" dirty="0"/>
              <a:t>Likely as a botched attempt to block YouTube in Pakistan, following a government order</a:t>
            </a:r>
          </a:p>
          <a:p>
            <a:pPr eaLnBrk="1" hangingPunct="1">
              <a:defRPr/>
            </a:pPr>
            <a:endParaRPr lang="en-US" dirty="0">
              <a:cs typeface="+mn-cs"/>
            </a:endParaRPr>
          </a:p>
          <a:p>
            <a:pPr eaLnBrk="1" hangingPunct="1">
              <a:defRPr/>
            </a:pPr>
            <a:r>
              <a:rPr lang="en-US" dirty="0">
                <a:cs typeface="+mn-cs"/>
              </a:rPr>
              <a:t>January 22, 2006: Con Edison (AS 27605) mistakenly advertises lot of networks (Level 3, UUNet, </a:t>
            </a:r>
            <a:r>
              <a:rPr lang="en-US" dirty="0" err="1">
                <a:cs typeface="+mn-cs"/>
              </a:rPr>
              <a:t>Panix</a:t>
            </a:r>
            <a:r>
              <a:rPr lang="en-US" dirty="0">
                <a:cs typeface="+mn-cs"/>
              </a:rPr>
              <a:t> ISP, …)</a:t>
            </a:r>
          </a:p>
          <a:p>
            <a:pPr eaLnBrk="1" hangingPunct="1">
              <a:defRPr/>
            </a:pPr>
            <a:endParaRPr lang="en-US" dirty="0">
              <a:cs typeface="+mn-cs"/>
            </a:endParaRPr>
          </a:p>
          <a:p>
            <a:pPr eaLnBrk="1" hangingPunct="1">
              <a:defRPr/>
            </a:pPr>
            <a:r>
              <a:rPr lang="en-US" dirty="0">
                <a:cs typeface="+mn-cs"/>
              </a:rPr>
              <a:t>April 25, 1995: AS 7007 incident</a:t>
            </a:r>
          </a:p>
        </p:txBody>
      </p:sp>
      <p:sp>
        <p:nvSpPr>
          <p:cNvPr id="4" name="Slide Number Placeholder 3"/>
          <p:cNvSpPr>
            <a:spLocks noGrp="1"/>
          </p:cNvSpPr>
          <p:nvPr>
            <p:ph type="sldNum" sz="quarter" idx="12"/>
          </p:nvPr>
        </p:nvSpPr>
        <p:spPr/>
        <p:txBody>
          <a:bodyPr/>
          <a:lstStyle/>
          <a:p>
            <a:pPr>
              <a:defRPr/>
            </a:pPr>
            <a:fld id="{B991B53C-A46A-864A-9BB5-BECAFAAEB184}" type="slidenum">
              <a:rPr lang="en-US"/>
              <a:pPr>
                <a:defRPr/>
              </a:pPr>
              <a:t>8</a:t>
            </a:fld>
            <a:endParaRPr lang="en-US"/>
          </a:p>
        </p:txBody>
      </p:sp>
      <p:sp>
        <p:nvSpPr>
          <p:cNvPr id="20484" name="TextBox 4"/>
          <p:cNvSpPr txBox="1">
            <a:spLocks noChangeArrowheads="1"/>
          </p:cNvSpPr>
          <p:nvPr/>
        </p:nvSpPr>
        <p:spPr bwMode="auto">
          <a:xfrm>
            <a:off x="1543050" y="4487467"/>
            <a:ext cx="5772150" cy="5078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350"/>
              <a:t>“Ultimately, though, the problem remains on of transitive trust.  A provider can and should limit the advertisements it will accept from a customer.”</a:t>
            </a:r>
          </a:p>
        </p:txBody>
      </p:sp>
    </p:spTree>
    <p:extLst>
      <p:ext uri="{BB962C8B-B14F-4D97-AF65-F5344CB8AC3E}">
        <p14:creationId xmlns:p14="http://schemas.microsoft.com/office/powerpoint/2010/main" val="134500271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3"/>
          <a:stretch>
            <a:fillRect/>
          </a:stretch>
        </p:blipFill>
        <p:spPr>
          <a:xfrm>
            <a:off x="1143000" y="409576"/>
            <a:ext cx="6858000" cy="4311218"/>
          </a:xfrm>
          <a:prstGeom prst="rect">
            <a:avLst/>
          </a:prstGeom>
        </p:spPr>
      </p:pic>
    </p:spTree>
    <p:extLst>
      <p:ext uri="{BB962C8B-B14F-4D97-AF65-F5344CB8AC3E}">
        <p14:creationId xmlns:p14="http://schemas.microsoft.com/office/powerpoint/2010/main" val="1155946669"/>
      </p:ext>
    </p:extLst>
  </p:cSld>
  <p:clrMapOvr>
    <a:masterClrMapping/>
  </p:clrMapOvr>
</p:sld>
</file>

<file path=ppt/theme/theme1.xml><?xml version="1.0" encoding="utf-8"?>
<a:theme xmlns:a="http://schemas.openxmlformats.org/drawingml/2006/main" name="1_Default Design">
  <a:themeElements>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1_Default Design">
      <a:majorFont>
        <a:latin typeface="Arial"/>
        <a:ea typeface="ＭＳ Ｐゴシック"/>
        <a:cs typeface=""/>
      </a:majorFont>
      <a:minorFont>
        <a:latin typeface="Arial"/>
        <a:ea typeface="ＭＳ Ｐゴシック"/>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extraClrScheme>
      <a:clrScheme name="1_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1_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1_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1_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1_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1_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1_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1_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1_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1_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1_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1_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
  <TotalTime>156</TotalTime>
  <Words>4155</Words>
  <Application>Microsoft Macintosh PowerPoint</Application>
  <PresentationFormat>On-screen Show (16:9)</PresentationFormat>
  <Paragraphs>656</Paragraphs>
  <Slides>58</Slides>
  <Notes>55</Notes>
  <HiddenSlides>15</HiddenSlides>
  <MMClips>0</MMClips>
  <ScaleCrop>false</ScaleCrop>
  <HeadingPairs>
    <vt:vector size="8" baseType="variant">
      <vt:variant>
        <vt:lpstr>Fonts Used</vt:lpstr>
      </vt:variant>
      <vt:variant>
        <vt:i4>4</vt:i4>
      </vt:variant>
      <vt:variant>
        <vt:lpstr>Theme</vt:lpstr>
      </vt:variant>
      <vt:variant>
        <vt:i4>1</vt:i4>
      </vt:variant>
      <vt:variant>
        <vt:lpstr>Embedded OLE Servers</vt:lpstr>
      </vt:variant>
      <vt:variant>
        <vt:i4>1</vt:i4>
      </vt:variant>
      <vt:variant>
        <vt:lpstr>Slide Titles</vt:lpstr>
      </vt:variant>
      <vt:variant>
        <vt:i4>58</vt:i4>
      </vt:variant>
    </vt:vector>
  </HeadingPairs>
  <TitlesOfParts>
    <vt:vector size="64" baseType="lpstr">
      <vt:lpstr>Arial</vt:lpstr>
      <vt:lpstr>Calibri</vt:lpstr>
      <vt:lpstr>Courier New</vt:lpstr>
      <vt:lpstr>Times New Roman</vt:lpstr>
      <vt:lpstr>1_Default Design</vt:lpstr>
      <vt:lpstr>Document</vt:lpstr>
      <vt:lpstr>Routing Security</vt:lpstr>
      <vt:lpstr>Internet Routing Protocol: BGP</vt:lpstr>
      <vt:lpstr>Border Gateway Protocol</vt:lpstr>
      <vt:lpstr>PowerPoint Presentation</vt:lpstr>
      <vt:lpstr>China’s Accidental Hijack</vt:lpstr>
      <vt:lpstr>China Hijack: Sequence of Events</vt:lpstr>
      <vt:lpstr>PowerPoint Presentation</vt:lpstr>
      <vt:lpstr>Other “Famous” Hijack Events</vt:lpstr>
      <vt:lpstr>PowerPoint Presentation</vt:lpstr>
      <vt:lpstr>Attacks on Routing</vt:lpstr>
      <vt:lpstr>China’s Accidental Hijack</vt:lpstr>
      <vt:lpstr>China Hijack: Sequence of Events</vt:lpstr>
      <vt:lpstr>Attacks against BGP</vt:lpstr>
      <vt:lpstr>Intradomain Routing Security</vt:lpstr>
      <vt:lpstr>Who Needs Origin Authentication?</vt:lpstr>
      <vt:lpstr>Why Origin Auth Matters: Phishing</vt:lpstr>
      <vt:lpstr>Who Needs Origin Authentication?</vt:lpstr>
      <vt:lpstr>Data Plane Security</vt:lpstr>
      <vt:lpstr>What This Means</vt:lpstr>
      <vt:lpstr>BGP MITM Hijack Concept</vt:lpstr>
      <vt:lpstr>BGP MITM Setup</vt:lpstr>
      <vt:lpstr>BGP MITM – First Observe</vt:lpstr>
      <vt:lpstr>BGP MITM – Plan reply path</vt:lpstr>
      <vt:lpstr>BGP MITM  – Setup Routes</vt:lpstr>
      <vt:lpstr>Anonymzing The Hijacker</vt:lpstr>
      <vt:lpstr>Without TTL adjustment</vt:lpstr>
      <vt:lpstr>With TTL Adjustments</vt:lpstr>
      <vt:lpstr>Compare Original BGP &amp; Route Path</vt:lpstr>
      <vt:lpstr>Control Plane Security: Authentication</vt:lpstr>
      <vt:lpstr>Session Authentication: TCP MD5</vt:lpstr>
      <vt:lpstr>Session Authentication: TTL Hack</vt:lpstr>
      <vt:lpstr>Proposals for Control Plane Security</vt:lpstr>
      <vt:lpstr>S-BGP</vt:lpstr>
      <vt:lpstr>Attestations: Update Format</vt:lpstr>
      <vt:lpstr>Attestation Format: More Details</vt:lpstr>
      <vt:lpstr>Reducing Message Overhead</vt:lpstr>
      <vt:lpstr>S-BGP Optimizations</vt:lpstr>
      <vt:lpstr>Practical Problems with S-BGP</vt:lpstr>
      <vt:lpstr>Public Key Infrastructure (PKI)</vt:lpstr>
      <vt:lpstr>Address Block PKI is Natural</vt:lpstr>
      <vt:lpstr>Reducing Message Overhead</vt:lpstr>
      <vt:lpstr>Attack: Path Shortening Attack</vt:lpstr>
      <vt:lpstr>Preventing Shortening in S-BGP</vt:lpstr>
      <vt:lpstr>What Attacks Does S-BGP Not Prevent?</vt:lpstr>
      <vt:lpstr>Secure Origin BGP (soBGP)</vt:lpstr>
      <vt:lpstr>Limitations of soBGP</vt:lpstr>
      <vt:lpstr>soBGP Design Constraints</vt:lpstr>
      <vt:lpstr>Step 1: AS Identity (EntityCert)</vt:lpstr>
      <vt:lpstr>Step 2: Origin Authentication (AuthCert)</vt:lpstr>
      <vt:lpstr>Step 3: Policy Authentication (PolicyCert)</vt:lpstr>
      <vt:lpstr>Step 4: Path Authentication (PolicyCert)</vt:lpstr>
      <vt:lpstr>Preventing Shortening in soBGP</vt:lpstr>
      <vt:lpstr>Preventing False Edges in soBGP</vt:lpstr>
      <vt:lpstr>Preventing False Edges in S-BGP</vt:lpstr>
      <vt:lpstr>Certificate Distribution in soBGP</vt:lpstr>
      <vt:lpstr>Problems with soBGP</vt:lpstr>
      <vt:lpstr>S-BGP vs. soBGP</vt:lpstr>
      <vt:lpstr>S-BGP vs. soBGP: Requirements</vt:lpstr>
    </vt:vector>
  </TitlesOfParts>
  <Company>Georgia Tech</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Routing and Naming Security</dc:title>
  <dc:creator>Nick Feamster</dc:creator>
  <cp:lastModifiedBy>Nick Feamster</cp:lastModifiedBy>
  <cp:revision>10</cp:revision>
  <dcterms:created xsi:type="dcterms:W3CDTF">2015-04-06T01:49:41Z</dcterms:created>
  <dcterms:modified xsi:type="dcterms:W3CDTF">2025-10-22T23:36:07Z</dcterms:modified>
</cp:coreProperties>
</file>