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bin" ContentType="application/vnd.openxmlformats-officedocument.oleObject"/>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7" r:id="rId2"/>
    <p:sldId id="295" r:id="rId3"/>
    <p:sldId id="291" r:id="rId4"/>
    <p:sldId id="292" r:id="rId5"/>
    <p:sldId id="258" r:id="rId6"/>
    <p:sldId id="278" r:id="rId7"/>
    <p:sldId id="259" r:id="rId8"/>
    <p:sldId id="260" r:id="rId9"/>
    <p:sldId id="261" r:id="rId10"/>
    <p:sldId id="279" r:id="rId11"/>
    <p:sldId id="280" r:id="rId12"/>
    <p:sldId id="262" r:id="rId13"/>
    <p:sldId id="263" r:id="rId14"/>
    <p:sldId id="264" r:id="rId15"/>
    <p:sldId id="265" r:id="rId16"/>
    <p:sldId id="266" r:id="rId17"/>
    <p:sldId id="267" r:id="rId18"/>
    <p:sldId id="268" r:id="rId19"/>
    <p:sldId id="269" r:id="rId20"/>
    <p:sldId id="270" r:id="rId21"/>
    <p:sldId id="271" r:id="rId22"/>
    <p:sldId id="281" r:id="rId23"/>
    <p:sldId id="272" r:id="rId24"/>
    <p:sldId id="273" r:id="rId25"/>
    <p:sldId id="274" r:id="rId26"/>
    <p:sldId id="275" r:id="rId27"/>
    <p:sldId id="276" r:id="rId28"/>
    <p:sldId id="285" r:id="rId29"/>
    <p:sldId id="286" r:id="rId30"/>
    <p:sldId id="282" r:id="rId31"/>
    <p:sldId id="283" r:id="rId32"/>
    <p:sldId id="284" r:id="rId33"/>
    <p:sldId id="287" r:id="rId34"/>
    <p:sldId id="288" r:id="rId35"/>
    <p:sldId id="289" r:id="rId36"/>
    <p:sldId id="290" r:id="rId37"/>
    <p:sldId id="293"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9" d="100"/>
          <a:sy n="159" d="100"/>
        </p:scale>
        <p:origin x="-824" y="-1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31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9DC69-7FD6-374A-A9ED-9FD6B5D82017}" type="datetimeFigureOut">
              <a:rPr lang="en-US" smtClean="0"/>
              <a:t>11/16/16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F8CBC-F54F-D042-B087-1C0CD358E472}" type="slidenum">
              <a:rPr lang="en-US" smtClean="0"/>
              <a:t>‹#›</a:t>
            </a:fld>
            <a:endParaRPr lang="en-US"/>
          </a:p>
        </p:txBody>
      </p:sp>
    </p:spTree>
    <p:extLst>
      <p:ext uri="{BB962C8B-B14F-4D97-AF65-F5344CB8AC3E}">
        <p14:creationId xmlns:p14="http://schemas.microsoft.com/office/powerpoint/2010/main" val="3197784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5</a:t>
            </a:fld>
            <a:endParaRPr lang="en-US"/>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A87BC-43C3-D949-B3BC-6F5B4D6BCD00}" type="slidenum">
              <a:rPr lang="en-US"/>
              <a:pPr/>
              <a:t>17</a:t>
            </a:fld>
            <a:endParaRPr lang="en-US"/>
          </a:p>
        </p:txBody>
      </p:sp>
      <p:sp>
        <p:nvSpPr>
          <p:cNvPr id="1413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13123" name="Rectangle 3"/>
          <p:cNvSpPr>
            <a:spLocks noGrp="1" noChangeArrowheads="1"/>
          </p:cNvSpPr>
          <p:nvPr>
            <p:ph type="body" idx="1"/>
          </p:nvPr>
        </p:nvSpPr>
        <p:spPr/>
        <p:txBody>
          <a:bodyPr/>
          <a:lstStyle/>
          <a:p>
            <a:r>
              <a:rPr lang="en-US"/>
              <a:t>Syncache:  global hash table for all half open connections on all sockets.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18</a:t>
            </a:fld>
            <a:endParaRPr lang="en-US"/>
          </a:p>
        </p:txBody>
      </p:sp>
      <p:sp>
        <p:nvSpPr>
          <p:cNvPr id="1423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19</a:t>
            </a:fld>
            <a:endParaRPr lang="en-US"/>
          </a:p>
        </p:txBody>
      </p:sp>
      <p:sp>
        <p:nvSpPr>
          <p:cNvPr id="1436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98255-9C8D-D148-936C-F7D46F8905F4}" type="slidenum">
              <a:rPr lang="en-US"/>
              <a:pPr>
                <a:defRPr/>
              </a:pPr>
              <a:t>21</a:t>
            </a:fld>
            <a:endParaRPr lang="en-US"/>
          </a:p>
        </p:txBody>
      </p:sp>
      <p:sp>
        <p:nvSpPr>
          <p:cNvPr id="20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23</a:t>
            </a:fld>
            <a:endParaRPr lang="en-US"/>
          </a:p>
        </p:txBody>
      </p:sp>
      <p:sp>
        <p:nvSpPr>
          <p:cNvPr id="26626" name="Rectangle 2"/>
          <p:cNvSpPr>
            <a:spLocks noGrp="1" noRot="1" noChangeAspect="1" noChangeArrowheads="1" noTextEdit="1"/>
          </p:cNvSpPr>
          <p:nvPr>
            <p:ph type="sldImg"/>
          </p:nvPr>
        </p:nvSpPr>
        <p:spPr>
          <a:xfrm>
            <a:off x="1338263" y="914400"/>
            <a:ext cx="4181475" cy="3135313"/>
          </a:xfrm>
          <a:solidFill>
            <a:srgbClr val="FFFFFF"/>
          </a:solidFill>
          <a:ln/>
          <a:extLst>
            <a:ext uri="{FAA26D3D-D897-4be2-8F04-BA451C77F1D7}">
              <ma14:placeholderFlag xmlns:ma14="http://schemas.microsoft.com/office/mac/drawingml/2011/main"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24</a:t>
            </a:fld>
            <a:endParaRPr lang="en-US"/>
          </a:p>
        </p:txBody>
      </p:sp>
      <p:sp>
        <p:nvSpPr>
          <p:cNvPr id="28674" name="Rectangle 2"/>
          <p:cNvSpPr>
            <a:spLocks noGrp="1" noRot="1" noChangeAspect="1" noChangeArrowheads="1" noTextEdit="1"/>
          </p:cNvSpPr>
          <p:nvPr>
            <p:ph type="sldImg"/>
          </p:nvPr>
        </p:nvSpPr>
        <p:spPr>
          <a:xfrm>
            <a:off x="1338263" y="914400"/>
            <a:ext cx="4181475" cy="3135313"/>
          </a:xfrm>
          <a:solidFill>
            <a:srgbClr val="FFFFFF"/>
          </a:solidFill>
          <a:ln/>
          <a:extLst>
            <a:ext uri="{FAA26D3D-D897-4be2-8F04-BA451C77F1D7}">
              <ma14:placeholderFlag xmlns:ma14="http://schemas.microsoft.com/office/mac/drawingml/2011/main"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A9481D-3C3F-9B45-956F-E4433D3405FB}" type="slidenum">
              <a:rPr lang="en-US"/>
              <a:pPr>
                <a:defRPr/>
              </a:pPr>
              <a:t>25</a:t>
            </a:fld>
            <a:endParaRPr lang="en-US"/>
          </a:p>
        </p:txBody>
      </p:sp>
      <p:sp>
        <p:nvSpPr>
          <p:cNvPr id="30722" name="Rectangle 2"/>
          <p:cNvSpPr>
            <a:spLocks noGrp="1" noRot="1" noChangeAspect="1" noChangeArrowheads="1" noTextEdit="1"/>
          </p:cNvSpPr>
          <p:nvPr>
            <p:ph type="sldImg"/>
          </p:nvPr>
        </p:nvSpPr>
        <p:spPr>
          <a:xfrm>
            <a:off x="1470025" y="1243013"/>
            <a:ext cx="3917950" cy="2938462"/>
          </a:xfrm>
          <a:solidFill>
            <a:srgbClr val="FFFFFF"/>
          </a:solidFill>
          <a:ln/>
          <a:extLst>
            <a:ext uri="{FAA26D3D-D897-4be2-8F04-BA451C77F1D7}">
              <ma14:placeholderFlag xmlns:ma14="http://schemas.microsoft.com/office/mac/drawingml/2011/main" val="1"/>
            </a:ext>
          </a:extLst>
        </p:spPr>
      </p:sp>
      <p:sp>
        <p:nvSpPr>
          <p:cNvPr id="30723"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D17B31-59B6-5049-AC81-BDEDB2159477}" type="slidenum">
              <a:rPr lang="en-US"/>
              <a:pPr>
                <a:defRPr/>
              </a:pPr>
              <a:t>26</a:t>
            </a:fld>
            <a:endParaRPr lang="en-US"/>
          </a:p>
        </p:txBody>
      </p:sp>
      <p:sp>
        <p:nvSpPr>
          <p:cNvPr id="22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4B8839-4EC3-8843-850E-F96594488C03}" type="slidenum">
              <a:rPr lang="en-US"/>
              <a:pPr>
                <a:defRPr/>
              </a:pPr>
              <a:t>27</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(11/14/16 11:29) -----</a:t>
            </a:r>
          </a:p>
          <a:p>
            <a:r>
              <a:rPr lang="en-US"/>
              <a:t>Cisco DoS vulnerability</a:t>
            </a:r>
          </a:p>
        </p:txBody>
      </p:sp>
      <p:sp>
        <p:nvSpPr>
          <p:cNvPr id="4" name="Slide Number Placeholder 3"/>
          <p:cNvSpPr>
            <a:spLocks noGrp="1"/>
          </p:cNvSpPr>
          <p:nvPr>
            <p:ph type="sldNum" sz="quarter" idx="10"/>
          </p:nvPr>
        </p:nvSpPr>
        <p:spPr/>
        <p:txBody>
          <a:bodyPr/>
          <a:lstStyle/>
          <a:p>
            <a:fld id="{5FFF8CBC-F54F-D042-B087-1C0CD358E472}" type="slidenum">
              <a:rPr lang="en-US" smtClean="0"/>
              <a:t>6</a:t>
            </a:fld>
            <a:endParaRPr lang="en-US"/>
          </a:p>
        </p:txBody>
      </p:sp>
    </p:spTree>
    <p:extLst>
      <p:ext uri="{BB962C8B-B14F-4D97-AF65-F5344CB8AC3E}">
        <p14:creationId xmlns:p14="http://schemas.microsoft.com/office/powerpoint/2010/main" val="268456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7</a:t>
            </a:fld>
            <a:endParaRPr lang="en-US"/>
          </a:p>
        </p:txBody>
      </p:sp>
      <p:sp>
        <p:nvSpPr>
          <p:cNvPr id="10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9</a:t>
            </a:fld>
            <a:endParaRPr lang="en-US"/>
          </a:p>
        </p:txBody>
      </p:sp>
      <p:sp>
        <p:nvSpPr>
          <p:cNvPr id="1434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12</a:t>
            </a:fld>
            <a:endParaRPr lang="en-US"/>
          </a:p>
        </p:txBody>
      </p:sp>
      <p:sp>
        <p:nvSpPr>
          <p:cNvPr id="12290" name="Rectangle 2"/>
          <p:cNvSpPr>
            <a:spLocks noGrp="1" noRot="1" noChangeAspect="1" noChangeArrowheads="1" noTextEdit="1"/>
          </p:cNvSpPr>
          <p:nvPr>
            <p:ph type="sldImg"/>
          </p:nvPr>
        </p:nvSpPr>
        <p:spPr>
          <a:xfrm>
            <a:off x="1473200" y="1243013"/>
            <a:ext cx="3917950" cy="2938462"/>
          </a:xfrm>
          <a:solidFill>
            <a:srgbClr val="FFFFFF"/>
          </a:solidFill>
          <a:ln/>
          <a:extLst>
            <a:ext uri="{FAA26D3D-D897-4be2-8F04-BA451C77F1D7}">
              <ma14:placeholderFlag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13</a:t>
            </a:fld>
            <a:endParaRPr lang="en-US"/>
          </a:p>
        </p:txBody>
      </p:sp>
      <p:sp>
        <p:nvSpPr>
          <p:cNvPr id="14338" name="Rectangle 2"/>
          <p:cNvSpPr>
            <a:spLocks noGrp="1" noRot="1" noChangeAspect="1" noChangeArrowheads="1" noTextEdit="1"/>
          </p:cNvSpPr>
          <p:nvPr>
            <p:ph type="sldImg"/>
          </p:nvPr>
        </p:nvSpPr>
        <p:spPr>
          <a:xfrm>
            <a:off x="1473200" y="1243013"/>
            <a:ext cx="3917950" cy="2938462"/>
          </a:xfrm>
          <a:solidFill>
            <a:srgbClr val="FFFFFF"/>
          </a:solidFill>
          <a:ln/>
          <a:extLst>
            <a:ext uri="{FAA26D3D-D897-4be2-8F04-BA451C77F1D7}">
              <ma14:placeholderFlag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14</a:t>
            </a:fld>
            <a:endParaRPr lang="en-US"/>
          </a:p>
        </p:txBody>
      </p:sp>
      <p:sp>
        <p:nvSpPr>
          <p:cNvPr id="16386" name="Rectangle 2"/>
          <p:cNvSpPr>
            <a:spLocks noGrp="1" noRot="1" noChangeAspect="1" noChangeArrowheads="1" noTextEdit="1"/>
          </p:cNvSpPr>
          <p:nvPr>
            <p:ph type="sldImg"/>
          </p:nvPr>
        </p:nvSpPr>
        <p:spPr>
          <a:xfrm>
            <a:off x="1470025" y="1243013"/>
            <a:ext cx="3917950" cy="2938462"/>
          </a:xfrm>
          <a:solidFill>
            <a:srgbClr val="FFFFFF"/>
          </a:solidFill>
          <a:ln/>
          <a:extLst>
            <a:ext uri="{FAA26D3D-D897-4be2-8F04-BA451C77F1D7}">
              <ma14:placeholderFlag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15</a:t>
            </a:fld>
            <a:endParaRPr lang="en-US"/>
          </a:p>
        </p:txBody>
      </p:sp>
      <p:sp>
        <p:nvSpPr>
          <p:cNvPr id="18434" name="Rectangle 2"/>
          <p:cNvSpPr>
            <a:spLocks noGrp="1" noRot="1" noChangeAspect="1" noChangeArrowheads="1" noTextEdit="1"/>
          </p:cNvSpPr>
          <p:nvPr>
            <p:ph type="sldImg"/>
          </p:nvPr>
        </p:nvSpPr>
        <p:spPr>
          <a:xfrm>
            <a:off x="1473200" y="1243013"/>
            <a:ext cx="3917950" cy="2938462"/>
          </a:xfrm>
          <a:solidFill>
            <a:srgbClr val="FFFFFF"/>
          </a:solidFill>
          <a:ln/>
          <a:extLst>
            <a:ext uri="{FAA26D3D-D897-4be2-8F04-BA451C77F1D7}">
              <ma14:placeholderFlag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16</a:t>
            </a:fld>
            <a:endParaRPr lang="en-US"/>
          </a:p>
        </p:txBody>
      </p:sp>
      <p:sp>
        <p:nvSpPr>
          <p:cNvPr id="1432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279030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86984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7698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5891B-EC81-2D4E-B0F5-DB55AA43B06E}" type="datetimeFigureOut">
              <a:rPr lang="en-US" smtClean="0"/>
              <a:t>11/16/16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6206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5891B-EC81-2D4E-B0F5-DB55AA43B06E}" type="datetimeFigureOut">
              <a:rPr lang="en-US" smtClean="0"/>
              <a:t>11/16/16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3498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D5891B-EC81-2D4E-B0F5-DB55AA43B06E}" type="datetimeFigureOut">
              <a:rPr lang="en-US" smtClean="0"/>
              <a:t>11/16/16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42437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5891B-EC81-2D4E-B0F5-DB55AA43B06E}" type="datetimeFigureOut">
              <a:rPr lang="en-US" smtClean="0"/>
              <a:t>11/16/16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64496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5891B-EC81-2D4E-B0F5-DB55AA43B06E}" type="datetimeFigureOut">
              <a:rPr lang="en-US" smtClean="0"/>
              <a:t>11/16/16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8576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5891B-EC81-2D4E-B0F5-DB55AA43B06E}" type="datetimeFigureOut">
              <a:rPr lang="en-US" smtClean="0"/>
              <a:t>11/16/16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2848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11/16/16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52281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11/16/16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147890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5891B-EC81-2D4E-B0F5-DB55AA43B06E}" type="datetimeFigureOut">
              <a:rPr lang="en-US" smtClean="0"/>
              <a:t>11/16/16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D5C77-CA16-1E4B-9F65-24A8B6C4D930}" type="slidenum">
              <a:rPr lang="en-US" smtClean="0"/>
              <a:t>‹#›</a:t>
            </a:fld>
            <a:endParaRPr lang="en-US"/>
          </a:p>
        </p:txBody>
      </p:sp>
    </p:spTree>
    <p:extLst>
      <p:ext uri="{BB962C8B-B14F-4D97-AF65-F5344CB8AC3E}">
        <p14:creationId xmlns:p14="http://schemas.microsoft.com/office/powerpoint/2010/main" val="118616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Denial of Service, </a:t>
            </a:r>
            <a:br>
              <a:rPr lang="en-US" dirty="0" smtClean="0"/>
            </a:br>
            <a:r>
              <a:rPr lang="en-US" dirty="0" smtClean="0"/>
              <a:t>Amplification, Reflection</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528015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28600" y="1600200"/>
            <a:ext cx="8686800" cy="4525963"/>
          </a:xfrm>
        </p:spPr>
        <p:txBody>
          <a:bodyPr/>
          <a:lstStyle/>
          <a:p>
            <a:pPr eaLnBrk="1" hangingPunct="1"/>
            <a:r>
              <a:rPr lang="en-US"/>
              <a:t>90% of DoS attacks use TCP SYN floods</a:t>
            </a:r>
          </a:p>
          <a:p>
            <a:pPr eaLnBrk="1" hangingPunct="1"/>
            <a:r>
              <a:rPr lang="en-US"/>
              <a:t>Streaming spoofed TCP SYNs</a:t>
            </a:r>
          </a:p>
          <a:p>
            <a:pPr eaLnBrk="1" hangingPunct="1"/>
            <a:r>
              <a:rPr lang="en-US"/>
              <a:t>Takes advantage of three way handshake</a:t>
            </a:r>
          </a:p>
          <a:p>
            <a:pPr eaLnBrk="1" hangingPunct="1"/>
            <a:r>
              <a:rPr lang="en-US"/>
              <a:t>Server start </a:t>
            </a:r>
            <a:r>
              <a:rPr lang="ja-JP" altLang="en-US"/>
              <a:t>“</a:t>
            </a:r>
            <a:r>
              <a:rPr lang="en-US"/>
              <a:t>half-open</a:t>
            </a:r>
            <a:r>
              <a:rPr lang="ja-JP" altLang="en-US"/>
              <a:t>”</a:t>
            </a:r>
            <a:r>
              <a:rPr lang="en-US"/>
              <a:t> connections</a:t>
            </a:r>
          </a:p>
          <a:p>
            <a:pPr eaLnBrk="1" hangingPunct="1"/>
            <a:r>
              <a:rPr lang="en-US"/>
              <a:t>These build up… until queue is full and all additional requests are blocked</a:t>
            </a:r>
          </a:p>
        </p:txBody>
      </p:sp>
      <p:sp>
        <p:nvSpPr>
          <p:cNvPr id="16387" name="Rectangle 4"/>
          <p:cNvSpPr>
            <a:spLocks noChangeArrowheads="1"/>
          </p:cNvSpPr>
          <p:nvPr/>
        </p:nvSpPr>
        <p:spPr bwMode="auto">
          <a:xfrm>
            <a:off x="304800" y="3048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ts val="1200"/>
              </a:spcBef>
              <a:spcAft>
                <a:spcPts val="300"/>
              </a:spcAft>
            </a:pPr>
            <a:r>
              <a:rPr lang="en-US" sz="4000" dirty="0" smtClean="0">
                <a:latin typeface="+mj-lt"/>
              </a:rPr>
              <a:t>TCP SYN </a:t>
            </a:r>
            <a:r>
              <a:rPr lang="en-US" sz="4000" dirty="0">
                <a:latin typeface="+mj-lt"/>
              </a:rPr>
              <a:t>Flooding Attack</a:t>
            </a:r>
          </a:p>
        </p:txBody>
      </p:sp>
    </p:spTree>
    <p:extLst>
      <p:ext uri="{BB962C8B-B14F-4D97-AF65-F5344CB8AC3E}">
        <p14:creationId xmlns:p14="http://schemas.microsoft.com/office/powerpoint/2010/main" val="32119192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51428"/>
            <a:ext cx="7772400" cy="895350"/>
          </a:xfrm>
        </p:spPr>
        <p:txBody>
          <a:bodyPr/>
          <a:lstStyle/>
          <a:p>
            <a:pPr eaLnBrk="1" hangingPunct="1"/>
            <a:r>
              <a:rPr lang="en-US" sz="3200" dirty="0">
                <a:latin typeface="+mn-lt"/>
              </a:rPr>
              <a:t>TCP Connection Management</a:t>
            </a:r>
            <a:endParaRPr lang="en-US" dirty="0">
              <a:latin typeface="+mn-lt"/>
            </a:endParaRPr>
          </a:p>
        </p:txBody>
      </p:sp>
      <p:sp>
        <p:nvSpPr>
          <p:cNvPr id="17411" name="Rectangle 3"/>
          <p:cNvSpPr>
            <a:spLocks noGrp="1" noChangeArrowheads="1"/>
          </p:cNvSpPr>
          <p:nvPr>
            <p:ph type="body" sz="half" idx="1"/>
          </p:nvPr>
        </p:nvSpPr>
        <p:spPr>
          <a:xfrm>
            <a:off x="457200" y="1570628"/>
            <a:ext cx="3810000" cy="4648200"/>
          </a:xfrm>
        </p:spPr>
        <p:txBody>
          <a:bodyPr/>
          <a:lstStyle/>
          <a:p>
            <a:pPr eaLnBrk="1" hangingPunct="1">
              <a:buFontTx/>
              <a:buNone/>
            </a:pPr>
            <a:r>
              <a:rPr lang="en-US" sz="2400" u="sng" dirty="0">
                <a:solidFill>
                  <a:srgbClr val="FF0000"/>
                </a:solidFill>
              </a:rPr>
              <a:t>Recall:</a:t>
            </a:r>
            <a:r>
              <a:rPr lang="en-US" sz="2400" dirty="0"/>
              <a:t> </a:t>
            </a:r>
            <a:r>
              <a:rPr lang="en-US" sz="2000" dirty="0"/>
              <a:t>TCP sender, receiver establish </a:t>
            </a:r>
            <a:r>
              <a:rPr lang="ja-JP" altLang="en-US" sz="2000" dirty="0"/>
              <a:t>“</a:t>
            </a:r>
            <a:r>
              <a:rPr lang="en-US" sz="2000" dirty="0"/>
              <a:t>connection</a:t>
            </a:r>
            <a:r>
              <a:rPr lang="ja-JP" altLang="en-US" sz="2000" dirty="0"/>
              <a:t>”</a:t>
            </a:r>
            <a:r>
              <a:rPr lang="en-US" sz="2000" dirty="0"/>
              <a:t> before exchanging data segments</a:t>
            </a:r>
          </a:p>
          <a:p>
            <a:pPr eaLnBrk="1" hangingPunct="1"/>
            <a:r>
              <a:rPr lang="en-US" sz="2000" dirty="0"/>
              <a:t>initialize TCP variables:</a:t>
            </a:r>
            <a:endParaRPr lang="en-US" sz="2400" dirty="0"/>
          </a:p>
          <a:p>
            <a:pPr lvl="1" eaLnBrk="1" hangingPunct="1"/>
            <a:r>
              <a:rPr lang="en-US" sz="2000" dirty="0"/>
              <a:t>seq. #s</a:t>
            </a:r>
          </a:p>
          <a:p>
            <a:pPr lvl="1" eaLnBrk="1" hangingPunct="1"/>
            <a:r>
              <a:rPr lang="en-US" sz="2000" dirty="0"/>
              <a:t>buffers, flow control info (e.g</a:t>
            </a:r>
            <a:r>
              <a:rPr lang="en-US" sz="2000" dirty="0" smtClean="0"/>
              <a:t>., </a:t>
            </a:r>
            <a:r>
              <a:rPr lang="en-US" sz="2000" b="1" dirty="0" err="1"/>
              <a:t>RcvWindow</a:t>
            </a:r>
            <a:r>
              <a:rPr lang="en-US" sz="2000" dirty="0"/>
              <a:t>)</a:t>
            </a:r>
          </a:p>
          <a:p>
            <a:pPr eaLnBrk="1" hangingPunct="1"/>
            <a:r>
              <a:rPr lang="en-US" sz="2000" i="1" dirty="0"/>
              <a:t>client:</a:t>
            </a:r>
            <a:r>
              <a:rPr lang="en-US" sz="2000" dirty="0"/>
              <a:t> connection initiator</a:t>
            </a:r>
            <a:endParaRPr lang="en-US" sz="2400" dirty="0"/>
          </a:p>
          <a:p>
            <a:pPr eaLnBrk="1" hangingPunct="1"/>
            <a:r>
              <a:rPr lang="en-US" sz="2000" i="1" dirty="0"/>
              <a:t>server:</a:t>
            </a:r>
            <a:r>
              <a:rPr lang="en-US" sz="2000" dirty="0"/>
              <a:t> contacted by client</a:t>
            </a:r>
          </a:p>
        </p:txBody>
      </p:sp>
      <p:sp>
        <p:nvSpPr>
          <p:cNvPr id="17412" name="Rectangle 4"/>
          <p:cNvSpPr>
            <a:spLocks noGrp="1" noChangeArrowheads="1"/>
          </p:cNvSpPr>
          <p:nvPr>
            <p:ph type="body" sz="half" idx="2"/>
          </p:nvPr>
        </p:nvSpPr>
        <p:spPr>
          <a:xfrm>
            <a:off x="4495800" y="1094378"/>
            <a:ext cx="4114800" cy="5048250"/>
          </a:xfrm>
        </p:spPr>
        <p:txBody>
          <a:bodyPr>
            <a:normAutofit/>
          </a:bodyPr>
          <a:lstStyle/>
          <a:p>
            <a:pPr eaLnBrk="1" hangingPunct="1">
              <a:buFontTx/>
              <a:buNone/>
            </a:pPr>
            <a:r>
              <a:rPr lang="en-US" u="sng">
                <a:solidFill>
                  <a:srgbClr val="FF0000"/>
                </a:solidFill>
              </a:rPr>
              <a:t>Three way handshake:</a:t>
            </a:r>
            <a:endParaRPr lang="en-US" sz="2400"/>
          </a:p>
          <a:p>
            <a:pPr eaLnBrk="1" hangingPunct="1">
              <a:spcBef>
                <a:spcPct val="60000"/>
              </a:spcBef>
              <a:buFontTx/>
              <a:buNone/>
            </a:pPr>
            <a:r>
              <a:rPr lang="en-US" sz="2000" u="sng">
                <a:solidFill>
                  <a:srgbClr val="FF0000"/>
                </a:solidFill>
              </a:rPr>
              <a:t>Step 1:</a:t>
            </a:r>
            <a:r>
              <a:rPr lang="en-US" sz="2400"/>
              <a:t> </a:t>
            </a:r>
            <a:r>
              <a:rPr lang="en-US" sz="2000"/>
              <a:t>client host sends TCP SYN segment to server</a:t>
            </a:r>
          </a:p>
          <a:p>
            <a:pPr lvl="1" eaLnBrk="1" hangingPunct="1"/>
            <a:r>
              <a:rPr lang="en-US" sz="2000"/>
              <a:t>specifies initial seq #</a:t>
            </a:r>
          </a:p>
          <a:p>
            <a:pPr lvl="1" eaLnBrk="1" hangingPunct="1"/>
            <a:r>
              <a:rPr lang="en-US" sz="2000"/>
              <a:t>no data</a:t>
            </a:r>
          </a:p>
          <a:p>
            <a:pPr eaLnBrk="1" hangingPunct="1">
              <a:buFontTx/>
              <a:buNone/>
            </a:pPr>
            <a:r>
              <a:rPr lang="en-US" sz="2000" u="sng">
                <a:solidFill>
                  <a:srgbClr val="FF0000"/>
                </a:solidFill>
              </a:rPr>
              <a:t>Step 2:</a:t>
            </a:r>
            <a:r>
              <a:rPr lang="en-US" sz="2400"/>
              <a:t> </a:t>
            </a:r>
            <a:r>
              <a:rPr lang="en-US" sz="2000"/>
              <a:t>server host receives SYN, replies with SYNACK segment</a:t>
            </a:r>
          </a:p>
          <a:p>
            <a:pPr lvl="1" eaLnBrk="1" hangingPunct="1">
              <a:spcBef>
                <a:spcPct val="40000"/>
              </a:spcBef>
            </a:pPr>
            <a:r>
              <a:rPr lang="en-US" sz="2000"/>
              <a:t>server allocates buffers</a:t>
            </a:r>
          </a:p>
          <a:p>
            <a:pPr lvl="1" eaLnBrk="1" hangingPunct="1"/>
            <a:r>
              <a:rPr lang="en-US" sz="2000"/>
              <a:t>specifies server initial seq. #</a:t>
            </a:r>
          </a:p>
          <a:p>
            <a:pPr eaLnBrk="1" hangingPunct="1">
              <a:buFontTx/>
              <a:buNone/>
            </a:pPr>
            <a:r>
              <a:rPr lang="en-US" sz="2000" u="sng">
                <a:solidFill>
                  <a:srgbClr val="FF0000"/>
                </a:solidFill>
              </a:rPr>
              <a:t>Step 3:</a:t>
            </a:r>
            <a:r>
              <a:rPr lang="en-US" sz="2000"/>
              <a:t> client receives SYNACK, replies with ACK segment, which may contain data</a:t>
            </a:r>
          </a:p>
          <a:p>
            <a:pPr eaLnBrk="1" hangingPunct="1">
              <a:spcBef>
                <a:spcPct val="60000"/>
              </a:spcBef>
              <a:buFontTx/>
              <a:buNone/>
            </a:pPr>
            <a:endParaRPr lang="en-US" sz="2000"/>
          </a:p>
        </p:txBody>
      </p:sp>
    </p:spTree>
    <p:extLst>
      <p:ext uri="{BB962C8B-B14F-4D97-AF65-F5344CB8AC3E}">
        <p14:creationId xmlns:p14="http://schemas.microsoft.com/office/powerpoint/2010/main" val="4316810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12</a:t>
            </a:fld>
            <a:endParaRPr lang="en-US"/>
          </a:p>
        </p:txBody>
      </p:sp>
      <p:sp>
        <p:nvSpPr>
          <p:cNvPr id="11266" name="Rectangle 2"/>
          <p:cNvSpPr>
            <a:spLocks noGrp="1" noChangeArrowheads="1"/>
          </p:cNvSpPr>
          <p:nvPr>
            <p:ph type="title"/>
          </p:nvPr>
        </p:nvSpPr>
        <p:spPr>
          <a:xfrm>
            <a:off x="406400" y="228600"/>
            <a:ext cx="7770813" cy="9144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chor="b"/>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TCP: 3-Way Handshake</a:t>
            </a:r>
          </a:p>
        </p:txBody>
      </p:sp>
      <p:sp>
        <p:nvSpPr>
          <p:cNvPr id="21507" name="Line 3"/>
          <p:cNvSpPr>
            <a:spLocks noChangeShapeType="1"/>
          </p:cNvSpPr>
          <p:nvPr/>
        </p:nvSpPr>
        <p:spPr bwMode="auto">
          <a:xfrm>
            <a:off x="1784350" y="26670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1784350" y="50292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H="1">
            <a:off x="1781175" y="3810000"/>
            <a:ext cx="411956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10" name="Group 6"/>
          <p:cNvGrpSpPr>
            <a:grpSpLocks/>
          </p:cNvGrpSpPr>
          <p:nvPr/>
        </p:nvGrpSpPr>
        <p:grpSpPr bwMode="auto">
          <a:xfrm>
            <a:off x="1600200" y="1752600"/>
            <a:ext cx="365125" cy="457200"/>
            <a:chOff x="1111" y="1217"/>
            <a:chExt cx="254" cy="317"/>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44" name="AutoShape 8"/>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C</a:t>
              </a:r>
            </a:p>
          </p:txBody>
        </p:sp>
      </p:grpSp>
      <p:grpSp>
        <p:nvGrpSpPr>
          <p:cNvPr id="21511" name="Group 9"/>
          <p:cNvGrpSpPr>
            <a:grpSpLocks/>
          </p:cNvGrpSpPr>
          <p:nvPr/>
        </p:nvGrpSpPr>
        <p:grpSpPr bwMode="auto">
          <a:xfrm>
            <a:off x="5721350" y="1806575"/>
            <a:ext cx="352425" cy="455613"/>
            <a:chOff x="3973" y="1254"/>
            <a:chExt cx="245" cy="317"/>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42" name="AutoShape 11"/>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a:t>
              </a:r>
            </a:p>
          </p:txBody>
        </p:sp>
      </p:grpSp>
      <p:grpSp>
        <p:nvGrpSpPr>
          <p:cNvPr id="21512" name="Group 12"/>
          <p:cNvGrpSpPr>
            <a:grpSpLocks/>
          </p:cNvGrpSpPr>
          <p:nvPr/>
        </p:nvGrpSpPr>
        <p:grpSpPr bwMode="auto">
          <a:xfrm>
            <a:off x="3170238" y="2438400"/>
            <a:ext cx="854075" cy="455613"/>
            <a:chOff x="2202" y="1693"/>
            <a:chExt cx="593" cy="317"/>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40" name="AutoShape 14"/>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a:t>
              </a:r>
            </a:p>
          </p:txBody>
        </p:sp>
      </p:grpSp>
      <p:grpSp>
        <p:nvGrpSpPr>
          <p:cNvPr id="21513" name="Group 15"/>
          <p:cNvGrpSpPr>
            <a:grpSpLocks/>
          </p:cNvGrpSpPr>
          <p:nvPr/>
        </p:nvGrpSpPr>
        <p:grpSpPr bwMode="auto">
          <a:xfrm>
            <a:off x="2735263" y="3581400"/>
            <a:ext cx="1698625" cy="457200"/>
            <a:chOff x="1899" y="2487"/>
            <a:chExt cx="1180" cy="317"/>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38" name="AutoShape 17"/>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S</a:t>
              </a:r>
              <a:r>
                <a:rPr lang="en-GB" sz="2400">
                  <a:solidFill>
                    <a:srgbClr val="000000"/>
                  </a:solidFill>
                  <a:latin typeface="Tahoma" charset="0"/>
                </a:rPr>
                <a:t>, ACK</a:t>
              </a:r>
              <a:r>
                <a:rPr lang="en-GB" sz="2400" baseline="-25000">
                  <a:solidFill>
                    <a:srgbClr val="000000"/>
                  </a:solidFill>
                  <a:latin typeface="Tahoma" charset="0"/>
                </a:rPr>
                <a:t>C</a:t>
              </a:r>
            </a:p>
          </p:txBody>
        </p:sp>
      </p:grpSp>
      <p:grpSp>
        <p:nvGrpSpPr>
          <p:cNvPr id="21514" name="Group 18"/>
          <p:cNvGrpSpPr>
            <a:grpSpLocks/>
          </p:cNvGrpSpPr>
          <p:nvPr/>
        </p:nvGrpSpPr>
        <p:grpSpPr bwMode="auto">
          <a:xfrm>
            <a:off x="3895725" y="4876800"/>
            <a:ext cx="839788" cy="455613"/>
            <a:chOff x="2705" y="3386"/>
            <a:chExt cx="584" cy="317"/>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36" name="AutoShape 20"/>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ACK</a:t>
              </a:r>
              <a:r>
                <a:rPr lang="en-GB" sz="2400" baseline="-25000">
                  <a:solidFill>
                    <a:srgbClr val="000000"/>
                  </a:solidFill>
                  <a:latin typeface="Tahoma" charset="0"/>
                </a:rPr>
                <a:t>S</a:t>
              </a:r>
            </a:p>
          </p:txBody>
        </p:sp>
      </p:grpSp>
      <p:sp>
        <p:nvSpPr>
          <p:cNvPr id="21515" name="Line 21"/>
          <p:cNvSpPr>
            <a:spLocks noChangeShapeType="1"/>
          </p:cNvSpPr>
          <p:nvPr/>
        </p:nvSpPr>
        <p:spPr bwMode="auto">
          <a:xfrm>
            <a:off x="5942013" y="3810000"/>
            <a:ext cx="1587" cy="1982788"/>
          </a:xfrm>
          <a:prstGeom prst="line">
            <a:avLst/>
          </a:prstGeom>
          <a:noFill/>
          <a:ln w="7632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22"/>
          <p:cNvSpPr>
            <a:spLocks noChangeShapeType="1"/>
          </p:cNvSpPr>
          <p:nvPr/>
        </p:nvSpPr>
        <p:spPr bwMode="auto">
          <a:xfrm>
            <a:off x="5942013" y="5792788"/>
            <a:ext cx="1587" cy="531812"/>
          </a:xfrm>
          <a:prstGeom prst="line">
            <a:avLst/>
          </a:prstGeom>
          <a:noFill/>
          <a:ln w="7632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23"/>
          <p:cNvSpPr>
            <a:spLocks noChangeShapeType="1"/>
          </p:cNvSpPr>
          <p:nvPr/>
        </p:nvSpPr>
        <p:spPr bwMode="auto">
          <a:xfrm>
            <a:off x="1784350" y="2667000"/>
            <a:ext cx="1588" cy="1905000"/>
          </a:xfrm>
          <a:prstGeom prst="line">
            <a:avLst/>
          </a:prstGeom>
          <a:noFill/>
          <a:ln w="7632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24"/>
          <p:cNvSpPr>
            <a:spLocks noChangeShapeType="1"/>
          </p:cNvSpPr>
          <p:nvPr/>
        </p:nvSpPr>
        <p:spPr bwMode="auto">
          <a:xfrm>
            <a:off x="1784350" y="5029200"/>
            <a:ext cx="1588" cy="1293813"/>
          </a:xfrm>
          <a:prstGeom prst="line">
            <a:avLst/>
          </a:prstGeom>
          <a:noFill/>
          <a:ln w="7632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25"/>
          <p:cNvSpPr>
            <a:spLocks noChangeShapeType="1"/>
          </p:cNvSpPr>
          <p:nvPr/>
        </p:nvSpPr>
        <p:spPr bwMode="auto">
          <a:xfrm>
            <a:off x="1784350" y="4572000"/>
            <a:ext cx="1588" cy="457200"/>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26"/>
          <p:cNvSpPr>
            <a:spLocks noChangeShapeType="1"/>
          </p:cNvSpPr>
          <p:nvPr/>
        </p:nvSpPr>
        <p:spPr bwMode="auto">
          <a:xfrm>
            <a:off x="5942013" y="2362200"/>
            <a:ext cx="1587" cy="1066800"/>
          </a:xfrm>
          <a:prstGeom prst="line">
            <a:avLst/>
          </a:prstGeom>
          <a:noFill/>
          <a:ln w="7632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27"/>
          <p:cNvSpPr>
            <a:spLocks noChangeShapeType="1"/>
          </p:cNvSpPr>
          <p:nvPr/>
        </p:nvSpPr>
        <p:spPr bwMode="auto">
          <a:xfrm>
            <a:off x="1784350" y="2286000"/>
            <a:ext cx="1588" cy="379413"/>
          </a:xfrm>
          <a:prstGeom prst="line">
            <a:avLst/>
          </a:prstGeom>
          <a:noFill/>
          <a:ln w="7632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28"/>
          <p:cNvSpPr>
            <a:spLocks noChangeShapeType="1"/>
          </p:cNvSpPr>
          <p:nvPr/>
        </p:nvSpPr>
        <p:spPr bwMode="auto">
          <a:xfrm>
            <a:off x="5942013" y="3429000"/>
            <a:ext cx="1587" cy="4079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3" name="Group 29"/>
          <p:cNvGrpSpPr>
            <a:grpSpLocks/>
          </p:cNvGrpSpPr>
          <p:nvPr/>
        </p:nvGrpSpPr>
        <p:grpSpPr bwMode="auto">
          <a:xfrm>
            <a:off x="6100763" y="2514600"/>
            <a:ext cx="1381125" cy="457200"/>
            <a:chOff x="4237" y="1746"/>
            <a:chExt cx="959" cy="317"/>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34" name="AutoShape 31"/>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FFFF"/>
                  </a:solidFill>
                  <a:latin typeface="Tahoma" charset="0"/>
                </a:rPr>
                <a:t>Listening</a:t>
              </a:r>
            </a:p>
          </p:txBody>
        </p:sp>
      </p:grpSp>
      <p:grpSp>
        <p:nvGrpSpPr>
          <p:cNvPr id="21524" name="Group 32"/>
          <p:cNvGrpSpPr>
            <a:grpSpLocks/>
          </p:cNvGrpSpPr>
          <p:nvPr/>
        </p:nvGrpSpPr>
        <p:grpSpPr bwMode="auto">
          <a:xfrm>
            <a:off x="6100763" y="3352800"/>
            <a:ext cx="1577975" cy="455613"/>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anchor="ctr"/>
            <a:lstStyle/>
            <a:p>
              <a:endParaRPr lang="en-US"/>
            </a:p>
          </p:txBody>
        </p:sp>
        <p:sp>
          <p:nvSpPr>
            <p:cNvPr id="21532" name="AutoShape 34"/>
            <p:cNvSpPr>
              <a:spLocks noChangeArrowheads="1"/>
            </p:cNvSpPr>
            <p:nvPr/>
          </p:nvSpPr>
          <p:spPr bwMode="auto">
            <a:xfrm>
              <a:off x="4244" y="2328"/>
              <a:ext cx="1080" cy="316"/>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0000"/>
                  </a:solidFill>
                  <a:latin typeface="Tahoma" charset="0"/>
                </a:rPr>
                <a:t>Store data</a:t>
              </a:r>
            </a:p>
          </p:txBody>
        </p:sp>
      </p:grpSp>
      <p:grpSp>
        <p:nvGrpSpPr>
          <p:cNvPr id="21525" name="Group 35"/>
          <p:cNvGrpSpPr>
            <a:grpSpLocks/>
          </p:cNvGrpSpPr>
          <p:nvPr/>
        </p:nvGrpSpPr>
        <p:grpSpPr bwMode="auto">
          <a:xfrm>
            <a:off x="6100763" y="4495800"/>
            <a:ext cx="790575" cy="458788"/>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round/>
                  <a:headEnd/>
                  <a:tailEnd/>
                </a14:hiddenLine>
              </a:ext>
            </a:extLst>
          </p:spPr>
          <p:txBody>
            <a:bodyPr wrap="none" anchor="ctr"/>
            <a:lstStyle/>
            <a:p>
              <a:endParaRPr lang="en-US"/>
            </a:p>
          </p:txBody>
        </p:sp>
        <p:sp>
          <p:nvSpPr>
            <p:cNvPr id="21530" name="AutoShape 37"/>
            <p:cNvSpPr>
              <a:spLocks noChangeArrowheads="1"/>
            </p:cNvSpPr>
            <p:nvPr/>
          </p:nvSpPr>
          <p:spPr bwMode="auto">
            <a:xfrm>
              <a:off x="4244" y="3122"/>
              <a:ext cx="535" cy="314"/>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chemeClr val="accent2"/>
                  </a:solidFill>
                  <a:latin typeface="Tahoma" charset="0"/>
                </a:rPr>
                <a:t>Wait</a:t>
              </a:r>
            </a:p>
          </p:txBody>
        </p:sp>
      </p:grpSp>
      <p:grpSp>
        <p:nvGrpSpPr>
          <p:cNvPr id="21526" name="Group 38"/>
          <p:cNvGrpSpPr>
            <a:grpSpLocks/>
          </p:cNvGrpSpPr>
          <p:nvPr/>
        </p:nvGrpSpPr>
        <p:grpSpPr bwMode="auto">
          <a:xfrm>
            <a:off x="6100763" y="5791200"/>
            <a:ext cx="1603375" cy="455613"/>
            <a:chOff x="4237" y="4021"/>
            <a:chExt cx="1113" cy="317"/>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28" name="AutoShape 40"/>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Connected</a:t>
              </a:r>
            </a:p>
          </p:txBody>
        </p:sp>
      </p:grpSp>
    </p:spTree>
    <p:extLst>
      <p:ext uri="{BB962C8B-B14F-4D97-AF65-F5344CB8AC3E}">
        <p14:creationId xmlns:p14="http://schemas.microsoft.com/office/powerpoint/2010/main" val="305574865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13</a:t>
            </a:fld>
            <a:endParaRPr lang="en-US"/>
          </a:p>
        </p:txBody>
      </p:sp>
      <p:sp>
        <p:nvSpPr>
          <p:cNvPr id="13314" name="Rectangle 2"/>
          <p:cNvSpPr>
            <a:spLocks noGrp="1" noChangeArrowheads="1"/>
          </p:cNvSpPr>
          <p:nvPr>
            <p:ph type="title"/>
          </p:nvPr>
        </p:nvSpPr>
        <p:spPr>
          <a:xfrm>
            <a:off x="406400" y="228600"/>
            <a:ext cx="7770813" cy="9144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chor="b"/>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cs typeface="+mj-cs"/>
              </a:rPr>
              <a:t>TCP Handshake</a:t>
            </a:r>
          </a:p>
        </p:txBody>
      </p:sp>
      <p:sp>
        <p:nvSpPr>
          <p:cNvPr id="13315" name="Rectangle 3"/>
          <p:cNvSpPr>
            <a:spLocks noGrp="1" noChangeArrowheads="1"/>
          </p:cNvSpPr>
          <p:nvPr>
            <p:ph type="body" idx="1"/>
          </p:nvPr>
        </p:nvSpPr>
        <p:spPr>
          <a:xfrm>
            <a:off x="533400" y="1524000"/>
            <a:ext cx="7847013" cy="4713288"/>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lnSpcReduction="10000"/>
          </a:bodyPr>
          <a:lstStyle/>
          <a:p>
            <a:pPr marL="430213" indent="-323850" defTabSz="457200" eaLnBrk="1" hangingPunct="1">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Each arriving SYN stores state at the server</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TCP Control Block (TCB) </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 280 bytes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FlowID, timer info, Sequence number, flow control status, out-of-band data, MSS, other options agreed to</a:t>
            </a:r>
          </a:p>
          <a:p>
            <a:pPr marL="862013" lvl="1" defTabSz="4572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Half-open TCB entries exist until timeout</a:t>
            </a:r>
          </a:p>
          <a:p>
            <a:pPr marL="862013" lvl="1" defTabSz="4572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Fixed bound on half-open connections</a:t>
            </a:r>
          </a:p>
          <a:p>
            <a:pPr marL="862013" lvl="1" defTabSz="457200"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mtClean="0"/>
          </a:p>
          <a:p>
            <a:pPr marL="430213" indent="-323850" defTabSz="457200" eaLnBrk="1" hangingPunct="1">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Resources exhausted </a:t>
            </a:r>
            <a:r>
              <a:rPr lang="en-GB" smtClean="0">
                <a:latin typeface="Symbol" charset="0"/>
                <a:cs typeface="+mn-cs"/>
              </a:rPr>
              <a:t></a:t>
            </a:r>
            <a:r>
              <a:rPr lang="en-GB" smtClean="0">
                <a:cs typeface="+mn-cs"/>
              </a:rPr>
              <a:t> requests rejected</a:t>
            </a:r>
          </a:p>
        </p:txBody>
      </p:sp>
    </p:spTree>
    <p:extLst>
      <p:ext uri="{BB962C8B-B14F-4D97-AF65-F5344CB8AC3E}">
        <p14:creationId xmlns:p14="http://schemas.microsoft.com/office/powerpoint/2010/main" val="20273468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14</a:t>
            </a:fld>
            <a:endParaRPr lang="en-US"/>
          </a:p>
        </p:txBody>
      </p:sp>
      <p:sp>
        <p:nvSpPr>
          <p:cNvPr id="15362" name="Rectangle 2"/>
          <p:cNvSpPr>
            <a:spLocks noGrp="1" noChangeArrowheads="1"/>
          </p:cNvSpPr>
          <p:nvPr>
            <p:ph type="title"/>
          </p:nvPr>
        </p:nvSpPr>
        <p:spPr>
          <a:xfrm>
            <a:off x="671513" y="527050"/>
            <a:ext cx="7807325" cy="1230313"/>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cs typeface="+mj-cs"/>
              </a:rPr>
              <a:t>TCP SYN Flooding</a:t>
            </a:r>
          </a:p>
        </p:txBody>
      </p:sp>
      <p:sp>
        <p:nvSpPr>
          <p:cNvPr id="15363" name="Rectangle 3"/>
          <p:cNvSpPr>
            <a:spLocks noGrp="1" noChangeArrowheads="1"/>
          </p:cNvSpPr>
          <p:nvPr>
            <p:ph type="body" idx="1"/>
          </p:nvPr>
        </p:nvSpPr>
        <p:spPr>
          <a:xfrm>
            <a:off x="671513" y="1828800"/>
            <a:ext cx="7807325" cy="4405313"/>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lnSpcReduction="10000"/>
          </a:bodyPr>
          <a:lstStyle/>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cs typeface="+mn-cs"/>
              </a:rPr>
              <a:t>Problem:</a:t>
            </a:r>
            <a:r>
              <a:rPr lang="en-GB" smtClean="0">
                <a:cs typeface="+mn-cs"/>
              </a:rPr>
              <a:t> No client authentication of packets before resources allocated</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mtClean="0"/>
          </a:p>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Attacker sends many connection requests</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Spoofed source addresses</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RSTs quickly generated if source address exists</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No reply for non-existent sources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Attacker exhausts TCP buffer to w/ half-open connections</a:t>
            </a:r>
          </a:p>
        </p:txBody>
      </p:sp>
    </p:spTree>
    <p:extLst>
      <p:ext uri="{BB962C8B-B14F-4D97-AF65-F5344CB8AC3E}">
        <p14:creationId xmlns:p14="http://schemas.microsoft.com/office/powerpoint/2010/main" val="164931250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15</a:t>
            </a:fld>
            <a:endParaRPr lang="en-US"/>
          </a:p>
        </p:txBody>
      </p:sp>
      <p:sp>
        <p:nvSpPr>
          <p:cNvPr id="17410" name="Rectangle 2"/>
          <p:cNvSpPr>
            <a:spLocks noGrp="1" noChangeArrowheads="1"/>
          </p:cNvSpPr>
          <p:nvPr>
            <p:ph type="title"/>
          </p:nvPr>
        </p:nvSpPr>
        <p:spPr>
          <a:xfrm>
            <a:off x="406400" y="228600"/>
            <a:ext cx="7770813" cy="9144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chor="b"/>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SYN Flooding</a:t>
            </a:r>
          </a:p>
        </p:txBody>
      </p:sp>
      <p:sp>
        <p:nvSpPr>
          <p:cNvPr id="27651" name="Line 3"/>
          <p:cNvSpPr>
            <a:spLocks noChangeShapeType="1"/>
          </p:cNvSpPr>
          <p:nvPr/>
        </p:nvSpPr>
        <p:spPr bwMode="auto">
          <a:xfrm>
            <a:off x="1784350" y="26670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52" name="Group 4"/>
          <p:cNvGrpSpPr>
            <a:grpSpLocks/>
          </p:cNvGrpSpPr>
          <p:nvPr/>
        </p:nvGrpSpPr>
        <p:grpSpPr bwMode="auto">
          <a:xfrm>
            <a:off x="1600200" y="1752600"/>
            <a:ext cx="365125" cy="457200"/>
            <a:chOff x="1111" y="1217"/>
            <a:chExt cx="254" cy="317"/>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9" name="AutoShape 6"/>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C</a:t>
              </a:r>
            </a:p>
          </p:txBody>
        </p:sp>
      </p:grpSp>
      <p:grpSp>
        <p:nvGrpSpPr>
          <p:cNvPr id="27653" name="Group 7"/>
          <p:cNvGrpSpPr>
            <a:grpSpLocks/>
          </p:cNvGrpSpPr>
          <p:nvPr/>
        </p:nvGrpSpPr>
        <p:grpSpPr bwMode="auto">
          <a:xfrm>
            <a:off x="5721350" y="1806575"/>
            <a:ext cx="352425" cy="455613"/>
            <a:chOff x="3973" y="1254"/>
            <a:chExt cx="245" cy="317"/>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7" name="AutoShape 9"/>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a:t>
              </a:r>
            </a:p>
          </p:txBody>
        </p:sp>
      </p:grpSp>
      <p:grpSp>
        <p:nvGrpSpPr>
          <p:cNvPr id="27654" name="Group 10"/>
          <p:cNvGrpSpPr>
            <a:grpSpLocks/>
          </p:cNvGrpSpPr>
          <p:nvPr/>
        </p:nvGrpSpPr>
        <p:grpSpPr bwMode="auto">
          <a:xfrm>
            <a:off x="3116263" y="2438400"/>
            <a:ext cx="966787" cy="455613"/>
            <a:chOff x="2164" y="1693"/>
            <a:chExt cx="671" cy="317"/>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85" name="AutoShape 12"/>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C1</a:t>
              </a:r>
            </a:p>
          </p:txBody>
        </p:sp>
      </p:grpSp>
      <p:sp>
        <p:nvSpPr>
          <p:cNvPr id="27655" name="Line 13"/>
          <p:cNvSpPr>
            <a:spLocks noChangeShapeType="1"/>
          </p:cNvSpPr>
          <p:nvPr/>
        </p:nvSpPr>
        <p:spPr bwMode="auto">
          <a:xfrm>
            <a:off x="5942013" y="2362200"/>
            <a:ext cx="1587" cy="1066800"/>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14"/>
          <p:cNvSpPr>
            <a:spLocks noChangeShapeType="1"/>
          </p:cNvSpPr>
          <p:nvPr/>
        </p:nvSpPr>
        <p:spPr bwMode="auto">
          <a:xfrm>
            <a:off x="1784350" y="2286000"/>
            <a:ext cx="1588" cy="379413"/>
          </a:xfrm>
          <a:prstGeom prst="line">
            <a:avLst/>
          </a:prstGeom>
          <a:noFill/>
          <a:ln w="7632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57" name="Group 15"/>
          <p:cNvGrpSpPr>
            <a:grpSpLocks/>
          </p:cNvGrpSpPr>
          <p:nvPr/>
        </p:nvGrpSpPr>
        <p:grpSpPr bwMode="auto">
          <a:xfrm>
            <a:off x="6100763" y="2514600"/>
            <a:ext cx="1382712" cy="458788"/>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anchor="ctr"/>
            <a:lstStyle/>
            <a:p>
              <a:endParaRPr lang="en-US"/>
            </a:p>
          </p:txBody>
        </p:sp>
        <p:sp>
          <p:nvSpPr>
            <p:cNvPr id="27683" name="AutoShape 17"/>
            <p:cNvSpPr>
              <a:spLocks noChangeArrowheads="1"/>
            </p:cNvSpPr>
            <p:nvPr/>
          </p:nvSpPr>
          <p:spPr bwMode="auto">
            <a:xfrm>
              <a:off x="4244" y="1746"/>
              <a:ext cx="946" cy="314"/>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0000"/>
                  </a:solidFill>
                  <a:latin typeface="Tahoma" charset="0"/>
                </a:rPr>
                <a:t>Listening</a:t>
              </a:r>
            </a:p>
          </p:txBody>
        </p:sp>
      </p:grpSp>
      <p:grpSp>
        <p:nvGrpSpPr>
          <p:cNvPr id="27658" name="Group 18"/>
          <p:cNvGrpSpPr>
            <a:grpSpLocks/>
          </p:cNvGrpSpPr>
          <p:nvPr/>
        </p:nvGrpSpPr>
        <p:grpSpPr bwMode="auto">
          <a:xfrm>
            <a:off x="6100763" y="3352800"/>
            <a:ext cx="1577975" cy="457200"/>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anchor="ctr"/>
            <a:lstStyle/>
            <a:p>
              <a:endParaRPr lang="en-US"/>
            </a:p>
          </p:txBody>
        </p:sp>
        <p:sp>
          <p:nvSpPr>
            <p:cNvPr id="27681" name="AutoShape 20"/>
            <p:cNvSpPr>
              <a:spLocks noChangeArrowheads="1"/>
            </p:cNvSpPr>
            <p:nvPr/>
          </p:nvSpPr>
          <p:spPr bwMode="auto">
            <a:xfrm>
              <a:off x="4244" y="2328"/>
              <a:ext cx="1080" cy="315"/>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FF0000"/>
                  </a:solidFill>
                  <a:latin typeface="Tahoma" charset="0"/>
                </a:rPr>
                <a:t>Store data</a:t>
              </a:r>
            </a:p>
          </p:txBody>
        </p:sp>
      </p:grpSp>
      <p:sp>
        <p:nvSpPr>
          <p:cNvPr id="27659" name="Line 21"/>
          <p:cNvSpPr>
            <a:spLocks noChangeShapeType="1"/>
          </p:cNvSpPr>
          <p:nvPr/>
        </p:nvSpPr>
        <p:spPr bwMode="auto">
          <a:xfrm flipH="1">
            <a:off x="5938838" y="3429000"/>
            <a:ext cx="6350" cy="29987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22"/>
          <p:cNvSpPr>
            <a:spLocks noChangeShapeType="1"/>
          </p:cNvSpPr>
          <p:nvPr/>
        </p:nvSpPr>
        <p:spPr bwMode="auto">
          <a:xfrm>
            <a:off x="1784350" y="32766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1" name="Group 23"/>
          <p:cNvGrpSpPr>
            <a:grpSpLocks/>
          </p:cNvGrpSpPr>
          <p:nvPr/>
        </p:nvGrpSpPr>
        <p:grpSpPr bwMode="auto">
          <a:xfrm>
            <a:off x="3116263" y="3048000"/>
            <a:ext cx="966787" cy="455613"/>
            <a:chOff x="2164" y="2116"/>
            <a:chExt cx="671" cy="317"/>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9" name="AutoShape 25"/>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C2</a:t>
              </a:r>
            </a:p>
          </p:txBody>
        </p:sp>
      </p:grpSp>
      <p:sp>
        <p:nvSpPr>
          <p:cNvPr id="27662" name="Line 26"/>
          <p:cNvSpPr>
            <a:spLocks noChangeShapeType="1"/>
          </p:cNvSpPr>
          <p:nvPr/>
        </p:nvSpPr>
        <p:spPr bwMode="auto">
          <a:xfrm>
            <a:off x="6019800" y="4038600"/>
            <a:ext cx="1588" cy="23891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27"/>
          <p:cNvSpPr>
            <a:spLocks noChangeShapeType="1"/>
          </p:cNvSpPr>
          <p:nvPr/>
        </p:nvSpPr>
        <p:spPr bwMode="auto">
          <a:xfrm>
            <a:off x="1784350" y="3935413"/>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4" name="Group 28"/>
          <p:cNvGrpSpPr>
            <a:grpSpLocks/>
          </p:cNvGrpSpPr>
          <p:nvPr/>
        </p:nvGrpSpPr>
        <p:grpSpPr bwMode="auto">
          <a:xfrm>
            <a:off x="3116263" y="3706813"/>
            <a:ext cx="966787" cy="457200"/>
            <a:chOff x="2164" y="2574"/>
            <a:chExt cx="671" cy="317"/>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7" name="AutoShape 30"/>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C3</a:t>
              </a:r>
            </a:p>
          </p:txBody>
        </p:sp>
      </p:grpSp>
      <p:sp>
        <p:nvSpPr>
          <p:cNvPr id="27665" name="Line 31"/>
          <p:cNvSpPr>
            <a:spLocks noChangeShapeType="1"/>
          </p:cNvSpPr>
          <p:nvPr/>
        </p:nvSpPr>
        <p:spPr bwMode="auto">
          <a:xfrm>
            <a:off x="6089650" y="4697413"/>
            <a:ext cx="6350" cy="1731962"/>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32"/>
          <p:cNvSpPr>
            <a:spLocks noChangeShapeType="1"/>
          </p:cNvSpPr>
          <p:nvPr/>
        </p:nvSpPr>
        <p:spPr bwMode="auto">
          <a:xfrm>
            <a:off x="1784350" y="4621213"/>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7" name="Group 33"/>
          <p:cNvGrpSpPr>
            <a:grpSpLocks/>
          </p:cNvGrpSpPr>
          <p:nvPr/>
        </p:nvGrpSpPr>
        <p:grpSpPr bwMode="auto">
          <a:xfrm>
            <a:off x="3116263" y="4392613"/>
            <a:ext cx="966787" cy="455612"/>
            <a:chOff x="2164" y="3050"/>
            <a:chExt cx="671" cy="317"/>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5" name="AutoShape 35"/>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C4</a:t>
              </a:r>
            </a:p>
          </p:txBody>
        </p:sp>
      </p:grpSp>
      <p:sp>
        <p:nvSpPr>
          <p:cNvPr id="27668" name="Line 36"/>
          <p:cNvSpPr>
            <a:spLocks noChangeShapeType="1"/>
          </p:cNvSpPr>
          <p:nvPr/>
        </p:nvSpPr>
        <p:spPr bwMode="auto">
          <a:xfrm>
            <a:off x="6172200" y="5383213"/>
            <a:ext cx="1588" cy="1044575"/>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37"/>
          <p:cNvSpPr>
            <a:spLocks noChangeShapeType="1"/>
          </p:cNvSpPr>
          <p:nvPr/>
        </p:nvSpPr>
        <p:spPr bwMode="auto">
          <a:xfrm>
            <a:off x="1784350" y="5257800"/>
            <a:ext cx="4113213" cy="762000"/>
          </a:xfrm>
          <a:prstGeom prst="line">
            <a:avLst/>
          </a:prstGeom>
          <a:noFill/>
          <a:ln w="2844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70" name="Group 38"/>
          <p:cNvGrpSpPr>
            <a:grpSpLocks/>
          </p:cNvGrpSpPr>
          <p:nvPr/>
        </p:nvGrpSpPr>
        <p:grpSpPr bwMode="auto">
          <a:xfrm>
            <a:off x="3116263" y="5029200"/>
            <a:ext cx="966787" cy="455613"/>
            <a:chOff x="2164" y="3492"/>
            <a:chExt cx="671" cy="317"/>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673" name="AutoShape 40"/>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75" hangingPunct="0">
                <a:spcBef>
                  <a:spcPts val="550"/>
                </a:spcBef>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2400">
                  <a:solidFill>
                    <a:srgbClr val="000000"/>
                  </a:solidFill>
                  <a:latin typeface="Tahoma" charset="0"/>
                </a:rPr>
                <a:t>SYN</a:t>
              </a:r>
              <a:r>
                <a:rPr lang="en-GB" sz="2400" baseline="-25000">
                  <a:solidFill>
                    <a:srgbClr val="000000"/>
                  </a:solidFill>
                  <a:latin typeface="Tahoma" charset="0"/>
                </a:rPr>
                <a:t>C5</a:t>
              </a:r>
            </a:p>
          </p:txBody>
        </p:sp>
      </p:grpSp>
      <p:sp>
        <p:nvSpPr>
          <p:cNvPr id="27671" name="Line 41"/>
          <p:cNvSpPr>
            <a:spLocks noChangeShapeType="1"/>
          </p:cNvSpPr>
          <p:nvPr/>
        </p:nvSpPr>
        <p:spPr bwMode="auto">
          <a:xfrm>
            <a:off x="6248400" y="6019800"/>
            <a:ext cx="1588" cy="407988"/>
          </a:xfrm>
          <a:prstGeom prst="line">
            <a:avLst/>
          </a:prstGeom>
          <a:noFill/>
          <a:ln w="7632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132747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16</a:t>
            </a:fld>
            <a:endParaRPr lang="en-GB"/>
          </a:p>
        </p:txBody>
      </p:sp>
      <p:sp>
        <p:nvSpPr>
          <p:cNvPr id="1431554" name="Rectangle 2"/>
          <p:cNvSpPr>
            <a:spLocks noGrp="1" noChangeArrowheads="1"/>
          </p:cNvSpPr>
          <p:nvPr>
            <p:ph type="title"/>
          </p:nvPr>
        </p:nvSpPr>
        <p:spPr/>
        <p:txBody>
          <a:bodyPr/>
          <a:lstStyle/>
          <a:p>
            <a:r>
              <a:rPr lang="en-US" dirty="0"/>
              <a:t>A </a:t>
            </a:r>
            <a:r>
              <a:rPr lang="en-US" dirty="0" smtClean="0"/>
              <a:t>Classic </a:t>
            </a:r>
            <a:r>
              <a:rPr lang="en-US" dirty="0"/>
              <a:t>SYN F</a:t>
            </a:r>
            <a:r>
              <a:rPr lang="en-US" dirty="0" smtClean="0"/>
              <a:t>lood </a:t>
            </a:r>
            <a:r>
              <a:rPr lang="en-US" dirty="0"/>
              <a:t>E</a:t>
            </a:r>
            <a:r>
              <a:rPr lang="en-US" dirty="0" smtClean="0"/>
              <a:t>xample</a:t>
            </a:r>
            <a:endParaRPr lang="en-US" dirty="0"/>
          </a:p>
        </p:txBody>
      </p:sp>
      <p:sp>
        <p:nvSpPr>
          <p:cNvPr id="1431555" name="Rectangle 3" descr="Rectangle: Click to edit Master text styles&#10;Second level&#10;Third level&#10;Fourth level&#10;Fifth level"/>
          <p:cNvSpPr>
            <a:spLocks noGrp="1" noChangeArrowheads="1"/>
          </p:cNvSpPr>
          <p:nvPr>
            <p:ph type="body" idx="1"/>
          </p:nvPr>
        </p:nvSpPr>
        <p:spPr>
          <a:xfrm>
            <a:off x="838200" y="1524000"/>
            <a:ext cx="8305800" cy="5257800"/>
          </a:xfrm>
        </p:spPr>
        <p:txBody>
          <a:bodyPr>
            <a:normAutofit lnSpcReduction="10000"/>
          </a:bodyPr>
          <a:lstStyle/>
          <a:p>
            <a:pPr>
              <a:spcBef>
                <a:spcPct val="80000"/>
              </a:spcBef>
            </a:pPr>
            <a:endParaRPr lang="en-US" dirty="0">
              <a:sym typeface="Symbol" charset="0"/>
            </a:endParaRPr>
          </a:p>
          <a:p>
            <a:pPr>
              <a:spcBef>
                <a:spcPct val="0"/>
              </a:spcBef>
            </a:pPr>
            <a:r>
              <a:rPr lang="en-US" b="1" dirty="0">
                <a:sym typeface="Symbol" charset="0"/>
              </a:rPr>
              <a:t>MS </a:t>
            </a:r>
            <a:r>
              <a:rPr lang="en-US" b="1" dirty="0" smtClean="0">
                <a:sym typeface="Symbol" charset="0"/>
              </a:rPr>
              <a:t>Blaster</a:t>
            </a:r>
            <a:r>
              <a:rPr lang="en-US" dirty="0" smtClean="0">
                <a:sym typeface="Symbol" charset="0"/>
              </a:rPr>
              <a:t> </a:t>
            </a:r>
            <a:r>
              <a:rPr lang="en-US" dirty="0">
                <a:sym typeface="Symbol" charset="0"/>
              </a:rPr>
              <a:t>(2003)</a:t>
            </a:r>
          </a:p>
          <a:p>
            <a:pPr lvl="1">
              <a:lnSpc>
                <a:spcPct val="120000"/>
              </a:lnSpc>
            </a:pPr>
            <a:r>
              <a:rPr lang="en-US" dirty="0">
                <a:sym typeface="Symbol" charset="0"/>
              </a:rPr>
              <a:t>Infected machines at noon on Aug 16</a:t>
            </a:r>
            <a:r>
              <a:rPr lang="en-US" baseline="30000" dirty="0">
                <a:sym typeface="Symbol" charset="0"/>
              </a:rPr>
              <a:t>th</a:t>
            </a:r>
            <a:r>
              <a:rPr lang="en-US" dirty="0">
                <a:sym typeface="Symbol" charset="0"/>
              </a:rPr>
              <a:t>:</a:t>
            </a:r>
          </a:p>
          <a:p>
            <a:pPr lvl="2"/>
            <a:r>
              <a:rPr lang="en-US" dirty="0">
                <a:sym typeface="Symbol" charset="0"/>
              </a:rPr>
              <a:t>SYN flood on port 80 to  </a:t>
            </a:r>
            <a:r>
              <a:rPr lang="en-US" b="1" dirty="0" err="1">
                <a:solidFill>
                  <a:srgbClr val="009900"/>
                </a:solidFill>
                <a:sym typeface="Symbol" charset="0"/>
              </a:rPr>
              <a:t>windowsupdate.com</a:t>
            </a:r>
            <a:endParaRPr lang="en-US" b="1" dirty="0">
              <a:solidFill>
                <a:srgbClr val="009900"/>
              </a:solidFill>
              <a:sym typeface="Symbol" charset="0"/>
            </a:endParaRPr>
          </a:p>
          <a:p>
            <a:pPr lvl="2">
              <a:spcBef>
                <a:spcPct val="40000"/>
              </a:spcBef>
            </a:pPr>
            <a:r>
              <a:rPr lang="en-US" dirty="0">
                <a:sym typeface="Symbol" charset="0"/>
              </a:rPr>
              <a:t>50 SYN packets every second. </a:t>
            </a:r>
          </a:p>
          <a:p>
            <a:pPr lvl="3"/>
            <a:r>
              <a:rPr lang="en-US" dirty="0">
                <a:sym typeface="Symbol" charset="0"/>
              </a:rPr>
              <a:t>each packet is 40 bytes.</a:t>
            </a:r>
          </a:p>
          <a:p>
            <a:pPr lvl="2"/>
            <a:r>
              <a:rPr lang="en-US" dirty="0"/>
              <a:t>Spoofed source IP:  </a:t>
            </a:r>
            <a:r>
              <a:rPr lang="en-US" dirty="0" err="1"/>
              <a:t>a.b</a:t>
            </a:r>
            <a:r>
              <a:rPr lang="en-US" b="1" dirty="0" err="1">
                <a:solidFill>
                  <a:schemeClr val="accent2"/>
                </a:solidFill>
              </a:rPr>
              <a:t>.X.Y</a:t>
            </a:r>
            <a:r>
              <a:rPr lang="en-US" dirty="0"/>
              <a:t>   where  X,Y random.</a:t>
            </a:r>
          </a:p>
          <a:p>
            <a:pPr>
              <a:spcBef>
                <a:spcPct val="80000"/>
              </a:spcBef>
            </a:pPr>
            <a:r>
              <a:rPr lang="en-US" b="1" dirty="0" smtClean="0"/>
              <a:t>Defense</a:t>
            </a:r>
            <a:endParaRPr lang="en-US" b="1" dirty="0"/>
          </a:p>
          <a:p>
            <a:pPr lvl="1">
              <a:spcBef>
                <a:spcPct val="30000"/>
              </a:spcBef>
            </a:pPr>
            <a:r>
              <a:rPr lang="en-US" dirty="0"/>
              <a:t>new name: </a:t>
            </a:r>
            <a:r>
              <a:rPr lang="en-US" dirty="0" err="1" smtClean="0">
                <a:solidFill>
                  <a:srgbClr val="009900"/>
                </a:solidFill>
              </a:rPr>
              <a:t>windowsupdate.microsoft.com</a:t>
            </a:r>
            <a:r>
              <a:rPr lang="en-US" dirty="0" smtClean="0"/>
              <a:t> </a:t>
            </a:r>
            <a:endParaRPr lang="en-US" dirty="0"/>
          </a:p>
          <a:p>
            <a:pPr lvl="1"/>
            <a:r>
              <a:rPr lang="en-US" dirty="0"/>
              <a:t>Win update file delivered by Akamai</a:t>
            </a:r>
          </a:p>
          <a:p>
            <a:endParaRPr lang="en-US" dirty="0"/>
          </a:p>
        </p:txBody>
      </p:sp>
    </p:spTree>
    <p:extLst>
      <p:ext uri="{BB962C8B-B14F-4D97-AF65-F5344CB8AC3E}">
        <p14:creationId xmlns:p14="http://schemas.microsoft.com/office/powerpoint/2010/main" val="31596317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70A4B5-3B19-EE4C-914B-F3324AD2E403}" type="slidenum">
              <a:rPr lang="en-GB"/>
              <a:pPr/>
              <a:t>17</a:t>
            </a:fld>
            <a:endParaRPr lang="en-GB"/>
          </a:p>
        </p:txBody>
      </p:sp>
      <p:sp>
        <p:nvSpPr>
          <p:cNvPr id="1412098" name="Rectangle 2"/>
          <p:cNvSpPr>
            <a:spLocks noGrp="1" noChangeArrowheads="1"/>
          </p:cNvSpPr>
          <p:nvPr>
            <p:ph type="title"/>
          </p:nvPr>
        </p:nvSpPr>
        <p:spPr/>
        <p:txBody>
          <a:bodyPr/>
          <a:lstStyle/>
          <a:p>
            <a:r>
              <a:rPr lang="en-US" dirty="0" smtClean="0"/>
              <a:t>Low-Rate SYN Flood Defenses</a:t>
            </a:r>
            <a:endParaRPr lang="en-US" dirty="0"/>
          </a:p>
        </p:txBody>
      </p:sp>
      <p:sp>
        <p:nvSpPr>
          <p:cNvPr id="1412099" name="Rectangle 3" descr="Rectangle: Click to edit Master text styles&#10;Second level&#10;Third level&#10;Fourth level&#10;Fifth level"/>
          <p:cNvSpPr>
            <a:spLocks noGrp="1" noChangeArrowheads="1"/>
          </p:cNvSpPr>
          <p:nvPr>
            <p:ph type="body" idx="1"/>
          </p:nvPr>
        </p:nvSpPr>
        <p:spPr/>
        <p:txBody>
          <a:bodyPr/>
          <a:lstStyle/>
          <a:p>
            <a:endParaRPr lang="en-US" dirty="0"/>
          </a:p>
          <a:p>
            <a:r>
              <a:rPr lang="en-US" dirty="0"/>
              <a:t>Non-solution:</a:t>
            </a:r>
          </a:p>
          <a:p>
            <a:pPr lvl="1"/>
            <a:r>
              <a:rPr lang="en-US" dirty="0"/>
              <a:t>Increase backlog queue size or decrease timeout</a:t>
            </a:r>
          </a:p>
          <a:p>
            <a:endParaRPr lang="en-US" dirty="0"/>
          </a:p>
          <a:p>
            <a:r>
              <a:rPr lang="en-US" u="sng" dirty="0"/>
              <a:t>Correct </a:t>
            </a:r>
            <a:r>
              <a:rPr lang="en-US" u="sng" dirty="0" smtClean="0"/>
              <a:t>Solution</a:t>
            </a:r>
            <a:r>
              <a:rPr lang="en-US" dirty="0"/>
              <a:t>:   </a:t>
            </a:r>
          </a:p>
          <a:p>
            <a:pPr lvl="1"/>
            <a:r>
              <a:rPr lang="en-US" b="1" dirty="0" smtClean="0">
                <a:solidFill>
                  <a:srgbClr val="009900"/>
                </a:solidFill>
              </a:rPr>
              <a:t>SYN cookies</a:t>
            </a:r>
            <a:r>
              <a:rPr lang="en-US" dirty="0"/>
              <a:t>:  remove state from server</a:t>
            </a:r>
          </a:p>
          <a:p>
            <a:pPr lvl="1">
              <a:spcBef>
                <a:spcPct val="40000"/>
              </a:spcBef>
            </a:pPr>
            <a:r>
              <a:rPr lang="en-US" dirty="0"/>
              <a:t>Small performance overhead</a:t>
            </a:r>
          </a:p>
        </p:txBody>
      </p:sp>
    </p:spTree>
    <p:extLst>
      <p:ext uri="{BB962C8B-B14F-4D97-AF65-F5344CB8AC3E}">
        <p14:creationId xmlns:p14="http://schemas.microsoft.com/office/powerpoint/2010/main" val="34136359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609600" y="304800"/>
            <a:ext cx="8229600" cy="838200"/>
          </a:xfrm>
        </p:spPr>
        <p:txBody>
          <a:bodyPr/>
          <a:lstStyle/>
          <a:p>
            <a:r>
              <a:rPr lang="en-US" dirty="0"/>
              <a:t>DNS </a:t>
            </a:r>
            <a:r>
              <a:rPr lang="en-US" dirty="0" err="1"/>
              <a:t>DoS</a:t>
            </a:r>
            <a:r>
              <a:rPr lang="en-US" dirty="0"/>
              <a:t> </a:t>
            </a:r>
            <a:r>
              <a:rPr lang="en-US" dirty="0" smtClean="0"/>
              <a:t>Attacks</a:t>
            </a:r>
            <a:endParaRPr lang="en-US" sz="28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685800" y="1524000"/>
            <a:ext cx="8305800" cy="4114955"/>
          </a:xfrm>
        </p:spPr>
        <p:txBody>
          <a:bodyPr>
            <a:noAutofit/>
          </a:bodyPr>
          <a:lstStyle/>
          <a:p>
            <a:pPr>
              <a:lnSpc>
                <a:spcPct val="90000"/>
              </a:lnSpc>
            </a:pPr>
            <a:r>
              <a:rPr lang="en-US" sz="2800" dirty="0"/>
              <a:t>DNS runs on UDP port 53</a:t>
            </a:r>
          </a:p>
          <a:p>
            <a:pPr lvl="1">
              <a:lnSpc>
                <a:spcPct val="90000"/>
              </a:lnSpc>
            </a:pPr>
            <a:r>
              <a:rPr lang="en-US" sz="2400" dirty="0"/>
              <a:t>DNS entry for  </a:t>
            </a:r>
            <a:r>
              <a:rPr lang="en-US" sz="2400" dirty="0" err="1"/>
              <a:t>victim.com</a:t>
            </a:r>
            <a:r>
              <a:rPr lang="en-US" sz="2400" dirty="0"/>
              <a:t>   hosted at </a:t>
            </a:r>
            <a:r>
              <a:rPr lang="en-US" sz="2400" dirty="0" err="1"/>
              <a:t>victim_isp.com</a:t>
            </a:r>
            <a:endParaRPr lang="en-US" sz="2400" dirty="0"/>
          </a:p>
          <a:p>
            <a:pPr>
              <a:lnSpc>
                <a:spcPct val="90000"/>
              </a:lnSpc>
            </a:pPr>
            <a:endParaRPr lang="en-US" sz="2800" dirty="0"/>
          </a:p>
          <a:p>
            <a:pPr>
              <a:lnSpc>
                <a:spcPct val="90000"/>
              </a:lnSpc>
            </a:pPr>
            <a:r>
              <a:rPr lang="en-US" sz="2800" dirty="0" err="1"/>
              <a:t>DDoS</a:t>
            </a:r>
            <a:r>
              <a:rPr lang="en-US" sz="2800" dirty="0"/>
              <a:t> attack:</a:t>
            </a:r>
          </a:p>
          <a:p>
            <a:pPr lvl="1">
              <a:lnSpc>
                <a:spcPct val="90000"/>
              </a:lnSpc>
            </a:pPr>
            <a:r>
              <a:rPr lang="en-US" sz="2400" dirty="0"/>
              <a:t>flood </a:t>
            </a:r>
            <a:r>
              <a:rPr lang="en-US" sz="2400" dirty="0" err="1"/>
              <a:t>victim_isp.com</a:t>
            </a:r>
            <a:r>
              <a:rPr lang="en-US" sz="2400" dirty="0"/>
              <a:t> with requests for </a:t>
            </a:r>
            <a:r>
              <a:rPr lang="en-US" sz="2400" dirty="0" err="1"/>
              <a:t>victim.com</a:t>
            </a:r>
            <a:endParaRPr lang="en-US" sz="2400" dirty="0"/>
          </a:p>
          <a:p>
            <a:pPr lvl="1">
              <a:lnSpc>
                <a:spcPct val="90000"/>
              </a:lnSpc>
            </a:pPr>
            <a:r>
              <a:rPr lang="en-US" sz="2400" b="1" dirty="0"/>
              <a:t>Random source IP address</a:t>
            </a:r>
            <a:r>
              <a:rPr lang="en-US" sz="2400" dirty="0"/>
              <a:t> in UDP packets</a:t>
            </a:r>
          </a:p>
          <a:p>
            <a:pPr lvl="1">
              <a:lnSpc>
                <a:spcPct val="90000"/>
              </a:lnSpc>
            </a:pPr>
            <a:endParaRPr lang="en-US" sz="2400" dirty="0"/>
          </a:p>
          <a:p>
            <a:pPr>
              <a:lnSpc>
                <a:spcPct val="90000"/>
              </a:lnSpc>
            </a:pPr>
            <a:r>
              <a:rPr lang="en-US" sz="2800" dirty="0"/>
              <a:t>Takes out entire DNS server:     (collateral damage)</a:t>
            </a:r>
          </a:p>
          <a:p>
            <a:pPr lvl="1">
              <a:lnSpc>
                <a:spcPct val="90000"/>
              </a:lnSpc>
            </a:pPr>
            <a:r>
              <a:rPr lang="en-US" sz="2400" dirty="0" err="1"/>
              <a:t>bluesecurity</a:t>
            </a:r>
            <a:r>
              <a:rPr lang="en-US" sz="2400" dirty="0"/>
              <a:t> DNS hosted at </a:t>
            </a:r>
            <a:r>
              <a:rPr lang="en-US" sz="2400" dirty="0" err="1"/>
              <a:t>Tucows</a:t>
            </a:r>
            <a:r>
              <a:rPr lang="en-US" sz="2400" dirty="0"/>
              <a:t> DNS server</a:t>
            </a:r>
          </a:p>
          <a:p>
            <a:pPr lvl="1">
              <a:lnSpc>
                <a:spcPct val="90000"/>
              </a:lnSpc>
            </a:pPr>
            <a:r>
              <a:rPr lang="en-US" sz="2400" dirty="0"/>
              <a:t>DNS </a:t>
            </a:r>
            <a:r>
              <a:rPr lang="en-US" sz="2400" dirty="0" err="1"/>
              <a:t>DDoS</a:t>
            </a:r>
            <a:r>
              <a:rPr lang="en-US" sz="2400" dirty="0"/>
              <a:t> took out </a:t>
            </a:r>
            <a:r>
              <a:rPr lang="en-US" sz="2400" dirty="0" err="1"/>
              <a:t>Tucows</a:t>
            </a:r>
            <a:r>
              <a:rPr lang="en-US" sz="2400" dirty="0"/>
              <a:t> hosting many many </a:t>
            </a:r>
            <a:r>
              <a:rPr lang="en-US" sz="2400" dirty="0" smtClean="0"/>
              <a:t>sites</a:t>
            </a:r>
            <a:endParaRPr lang="en-US" sz="2400" dirty="0"/>
          </a:p>
        </p:txBody>
      </p:sp>
    </p:spTree>
    <p:extLst>
      <p:ext uri="{BB962C8B-B14F-4D97-AF65-F5344CB8AC3E}">
        <p14:creationId xmlns:p14="http://schemas.microsoft.com/office/powerpoint/2010/main" val="8083558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19</a:t>
            </a:fld>
            <a:endParaRPr lang="en-GB"/>
          </a:p>
        </p:txBody>
      </p:sp>
      <p:sp>
        <p:nvSpPr>
          <p:cNvPr id="1435652" name="Rectangle 4"/>
          <p:cNvSpPr>
            <a:spLocks noChangeArrowheads="1"/>
          </p:cNvSpPr>
          <p:nvPr/>
        </p:nvSpPr>
        <p:spPr bwMode="auto">
          <a:xfrm>
            <a:off x="0" y="1143000"/>
            <a:ext cx="2514600"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650" name="Rectangle 2"/>
          <p:cNvSpPr>
            <a:spLocks noGrp="1" noChangeArrowheads="1"/>
          </p:cNvSpPr>
          <p:nvPr>
            <p:ph type="title"/>
          </p:nvPr>
        </p:nvSpPr>
        <p:spPr/>
        <p:txBody>
          <a:bodyPr/>
          <a:lstStyle/>
          <a:p>
            <a:r>
              <a:rPr lang="en-US" dirty="0"/>
              <a:t>Root </a:t>
            </a:r>
            <a:r>
              <a:rPr lang="en-US" dirty="0" smtClean="0"/>
              <a:t>Level </a:t>
            </a:r>
            <a:r>
              <a:rPr lang="en-US" dirty="0"/>
              <a:t>DNS </a:t>
            </a:r>
            <a:r>
              <a:rPr lang="en-US" dirty="0" smtClean="0"/>
              <a:t>Attacks</a:t>
            </a:r>
            <a:endParaRPr lang="en-US" dirty="0"/>
          </a:p>
        </p:txBody>
      </p:sp>
      <p:sp>
        <p:nvSpPr>
          <p:cNvPr id="1435651" name="Rectangle 3" descr="Rectangle: Click to edit Master text styles&#10;Second level&#10;Third level&#10;Fourth level&#10;Fifth level"/>
          <p:cNvSpPr>
            <a:spLocks noGrp="1" noChangeArrowheads="1"/>
          </p:cNvSpPr>
          <p:nvPr>
            <p:ph type="body" idx="1"/>
          </p:nvPr>
        </p:nvSpPr>
        <p:spPr>
          <a:xfrm>
            <a:off x="838200" y="1371600"/>
            <a:ext cx="8001000" cy="54864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180118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27100"/>
            <a:ext cx="9144000" cy="4986018"/>
          </a:xfrm>
          <a:prstGeom prst="rect">
            <a:avLst/>
          </a:prstGeom>
        </p:spPr>
      </p:pic>
      <p:cxnSp>
        <p:nvCxnSpPr>
          <p:cNvPr id="6" name="Straight Arrow Connector 5"/>
          <p:cNvCxnSpPr/>
          <p:nvPr/>
        </p:nvCxnSpPr>
        <p:spPr>
          <a:xfrm flipH="1">
            <a:off x="942557" y="726834"/>
            <a:ext cx="686948" cy="142172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91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20</a:t>
            </a:fld>
            <a:endParaRPr lang="en-GB"/>
          </a:p>
        </p:txBody>
      </p:sp>
      <p:sp>
        <p:nvSpPr>
          <p:cNvPr id="1336341" name="Rectangle 21"/>
          <p:cNvSpPr>
            <a:spLocks noChangeArrowheads="1"/>
          </p:cNvSpPr>
          <p:nvPr/>
        </p:nvSpPr>
        <p:spPr bwMode="auto">
          <a:xfrm>
            <a:off x="0" y="1143000"/>
            <a:ext cx="2590800" cy="381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6322" name="Rectangle 2"/>
          <p:cNvSpPr>
            <a:spLocks noGrp="1" noChangeArrowheads="1"/>
          </p:cNvSpPr>
          <p:nvPr>
            <p:ph type="title"/>
          </p:nvPr>
        </p:nvSpPr>
        <p:spPr>
          <a:xfrm>
            <a:off x="609600" y="152400"/>
            <a:ext cx="7772400" cy="838200"/>
          </a:xfrm>
        </p:spPr>
        <p:txBody>
          <a:bodyPr/>
          <a:lstStyle/>
          <a:p>
            <a:r>
              <a:rPr lang="en-US" dirty="0" err="1" smtClean="0"/>
              <a:t>DoS</a:t>
            </a:r>
            <a:r>
              <a:rPr lang="en-US" dirty="0" smtClean="0"/>
              <a:t> of SSL/TLS</a:t>
            </a:r>
            <a:endParaRPr lang="en-US" dirty="0"/>
          </a:p>
        </p:txBody>
      </p:sp>
      <p:sp>
        <p:nvSpPr>
          <p:cNvPr id="1336323" name="Rectangle 3" descr="Rectangle: Click to edit Master text styles&#10;Second level&#10;Third level&#10;Fourth level&#10;Fifth level"/>
          <p:cNvSpPr>
            <a:spLocks noGrp="1" noChangeArrowheads="1"/>
          </p:cNvSpPr>
          <p:nvPr>
            <p:ph type="body" idx="1"/>
          </p:nvPr>
        </p:nvSpPr>
        <p:spPr>
          <a:xfrm>
            <a:off x="838200" y="1295400"/>
            <a:ext cx="8001000" cy="5562600"/>
          </a:xfrm>
        </p:spPr>
        <p:txBody>
          <a:bodyPr>
            <a:normAutofit fontScale="92500" lnSpcReduction="10000"/>
          </a:bodyPr>
          <a:lstStyle/>
          <a:p>
            <a:r>
              <a:rPr lang="en-US" dirty="0"/>
              <a:t>SSL/TLS handshake   </a:t>
            </a:r>
            <a:r>
              <a:rPr lang="en-US" sz="2000" dirty="0"/>
              <a:t>[SD</a:t>
            </a:r>
            <a:r>
              <a:rPr lang="ja-JP" altLang="en-US" sz="2000" dirty="0">
                <a:latin typeface="Arial"/>
              </a:rPr>
              <a:t>’</a:t>
            </a:r>
            <a:r>
              <a:rPr lang="en-US" sz="2000" dirty="0"/>
              <a:t>03]</a:t>
            </a:r>
          </a:p>
          <a:p>
            <a:endParaRPr lang="en-US" sz="2000" dirty="0"/>
          </a:p>
          <a:p>
            <a:endParaRPr lang="en-US" sz="2000" dirty="0"/>
          </a:p>
          <a:p>
            <a:endParaRPr lang="en-US" sz="2000" dirty="0"/>
          </a:p>
          <a:p>
            <a:endParaRPr lang="en-US" sz="2000" dirty="0"/>
          </a:p>
          <a:p>
            <a:endParaRPr lang="en-US" sz="2000" dirty="0"/>
          </a:p>
          <a:p>
            <a:endParaRPr lang="en-US" sz="20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914400" cy="769938"/>
          </a:xfrm>
          <a:prstGeom prst="rect">
            <a:avLst/>
          </a:prstGeom>
          <a:noFill/>
          <a:extLst>
            <a:ext uri="{909E8E84-426E-40dd-AFC4-6F175D3DCCD1}">
              <a14:hiddenFill xmlns:a14="http://schemas.microsoft.com/office/drawing/2010/main">
                <a:solidFill>
                  <a:srgbClr val="FFFFFF"/>
                </a:solidFill>
              </a14:hiddenFill>
            </a:ext>
          </a:extLst>
        </p:spPr>
      </p:pic>
      <p:sp>
        <p:nvSpPr>
          <p:cNvPr id="1336330" name="Rectangle 10"/>
          <p:cNvSpPr>
            <a:spLocks noChangeArrowheads="1"/>
          </p:cNvSpPr>
          <p:nvPr/>
        </p:nvSpPr>
        <p:spPr bwMode="auto">
          <a:xfrm>
            <a:off x="7467600" y="2057400"/>
            <a:ext cx="1066800" cy="160020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Web</a:t>
            </a:r>
          </a:p>
          <a:p>
            <a:pPr algn="ctr"/>
            <a:r>
              <a:rPr lang="en-US"/>
              <a:t>Server</a:t>
            </a:r>
          </a:p>
        </p:txBody>
      </p:sp>
      <p:grpSp>
        <p:nvGrpSpPr>
          <p:cNvPr id="1336340" name="Group 20"/>
          <p:cNvGrpSpPr>
            <a:grpSpLocks/>
          </p:cNvGrpSpPr>
          <p:nvPr/>
        </p:nvGrpSpPr>
        <p:grpSpPr bwMode="auto">
          <a:xfrm>
            <a:off x="1981200" y="1905000"/>
            <a:ext cx="5257800" cy="396875"/>
            <a:chOff x="1152" y="1382"/>
            <a:chExt cx="3312" cy="250"/>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2" name="Text Box 12"/>
            <p:cNvSpPr txBox="1">
              <a:spLocks noChangeArrowheads="1"/>
            </p:cNvSpPr>
            <p:nvPr/>
          </p:nvSpPr>
          <p:spPr bwMode="auto">
            <a:xfrm>
              <a:off x="2252" y="138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Client Hello</a:t>
              </a:r>
            </a:p>
          </p:txBody>
        </p:sp>
      </p:grpSp>
      <p:grpSp>
        <p:nvGrpSpPr>
          <p:cNvPr id="1336339" name="Group 19"/>
          <p:cNvGrpSpPr>
            <a:grpSpLocks/>
          </p:cNvGrpSpPr>
          <p:nvPr/>
        </p:nvGrpSpPr>
        <p:grpSpPr bwMode="auto">
          <a:xfrm>
            <a:off x="1981200" y="2473325"/>
            <a:ext cx="5257800" cy="396875"/>
            <a:chOff x="1152" y="1670"/>
            <a:chExt cx="3312" cy="250"/>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4" name="Text Box 14"/>
            <p:cNvSpPr txBox="1">
              <a:spLocks noChangeArrowheads="1"/>
            </p:cNvSpPr>
            <p:nvPr/>
          </p:nvSpPr>
          <p:spPr bwMode="auto">
            <a:xfrm>
              <a:off x="2256" y="1670"/>
              <a:ext cx="1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Server Hello  (pub-key)</a:t>
              </a:r>
            </a:p>
          </p:txBody>
        </p:sp>
      </p:grpSp>
      <p:sp>
        <p:nvSpPr>
          <p:cNvPr id="1336335" name="Line 15"/>
          <p:cNvSpPr>
            <a:spLocks noChangeShapeType="1"/>
          </p:cNvSpPr>
          <p:nvPr/>
        </p:nvSpPr>
        <p:spPr bwMode="auto">
          <a:xfrm>
            <a:off x="2057400" y="3352800"/>
            <a:ext cx="5257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36336" name="Text Box 16"/>
          <p:cNvSpPr txBox="1">
            <a:spLocks noChangeArrowheads="1"/>
          </p:cNvSpPr>
          <p:nvPr/>
        </p:nvSpPr>
        <p:spPr bwMode="auto">
          <a:xfrm>
            <a:off x="3429000" y="3032125"/>
            <a:ext cx="242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Client key exchange</a:t>
            </a:r>
          </a:p>
        </p:txBody>
      </p:sp>
      <p:sp>
        <p:nvSpPr>
          <p:cNvPr id="1336337" name="Text Box 17"/>
          <p:cNvSpPr txBox="1">
            <a:spLocks noChangeArrowheads="1"/>
          </p:cNvSpPr>
          <p:nvPr/>
        </p:nvSpPr>
        <p:spPr bwMode="auto">
          <a:xfrm>
            <a:off x="1179513" y="3124200"/>
            <a:ext cx="1030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t>RSA</a:t>
            </a:r>
          </a:p>
          <a:p>
            <a:pPr algn="ctr"/>
            <a:r>
              <a:rPr lang="en-US"/>
              <a:t>Encrypt</a:t>
            </a:r>
          </a:p>
        </p:txBody>
      </p:sp>
      <p:sp>
        <p:nvSpPr>
          <p:cNvPr id="1336338" name="Text Box 18"/>
          <p:cNvSpPr txBox="1">
            <a:spLocks noChangeArrowheads="1"/>
          </p:cNvSpPr>
          <p:nvPr/>
        </p:nvSpPr>
        <p:spPr bwMode="auto">
          <a:xfrm>
            <a:off x="6654800" y="3429000"/>
            <a:ext cx="1052513" cy="701675"/>
          </a:xfrm>
          <a:prstGeom prst="rect">
            <a:avLst/>
          </a:prstGeom>
          <a:solidFill>
            <a:schemeClr val="accent2"/>
          </a:solidFill>
          <a:ln>
            <a:noFill/>
          </a:ln>
          <a:effectLst/>
          <a:extLst/>
        </p:spPr>
        <p:txBody>
          <a:bodyPr wrap="none">
            <a:spAutoFit/>
          </a:bodyPr>
          <a:lstStyle/>
          <a:p>
            <a:pPr algn="ctr"/>
            <a:r>
              <a:rPr lang="en-US" dirty="0"/>
              <a:t>RSA</a:t>
            </a:r>
          </a:p>
          <a:p>
            <a:pPr algn="ctr"/>
            <a:r>
              <a:rPr lang="en-US" dirty="0"/>
              <a:t>Decrypt</a:t>
            </a:r>
          </a:p>
        </p:txBody>
      </p:sp>
    </p:spTree>
    <p:extLst>
      <p:ext uri="{BB962C8B-B14F-4D97-AF65-F5344CB8AC3E}">
        <p14:creationId xmlns:p14="http://schemas.microsoft.com/office/powerpoint/2010/main" val="702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BDCA0431-4E8A-0C49-A8D2-B60668B6D6A8}" type="slidenum">
              <a:rPr lang="en-US"/>
              <a:pPr>
                <a:defRPr/>
              </a:pPr>
              <a:t>21</a:t>
            </a:fld>
            <a:endParaRPr lang="en-US"/>
          </a:p>
        </p:txBody>
      </p:sp>
      <p:sp>
        <p:nvSpPr>
          <p:cNvPr id="19458" name="Rectangle 2"/>
          <p:cNvSpPr>
            <a:spLocks noGrp="1" noChangeArrowheads="1"/>
          </p:cNvSpPr>
          <p:nvPr>
            <p:ph type="title"/>
          </p:nvPr>
        </p:nvSpPr>
        <p:spPr/>
        <p:txBody>
          <a:bodyPr/>
          <a:lstStyle/>
          <a:p>
            <a:pPr eaLnBrk="1" hangingPunct="1">
              <a:defRPr/>
            </a:pPr>
            <a:r>
              <a:rPr lang="en-US" dirty="0" smtClean="0">
                <a:cs typeface="+mj-cs"/>
              </a:rPr>
              <a:t>Defense: Ingress Filtering</a:t>
            </a:r>
          </a:p>
        </p:txBody>
      </p:sp>
      <p:sp>
        <p:nvSpPr>
          <p:cNvPr id="19459" name="Rectangle 3"/>
          <p:cNvSpPr>
            <a:spLocks noGrp="1" noChangeArrowheads="1"/>
          </p:cNvSpPr>
          <p:nvPr>
            <p:ph type="body" idx="1"/>
          </p:nvPr>
        </p:nvSpPr>
        <p:spPr>
          <a:xfrm>
            <a:off x="457200" y="4724400"/>
            <a:ext cx="8229600" cy="1905000"/>
          </a:xfrm>
        </p:spPr>
        <p:txBody>
          <a:bodyPr>
            <a:normAutofit fontScale="92500" lnSpcReduction="10000"/>
          </a:bodyPr>
          <a:lstStyle/>
          <a:p>
            <a:pPr eaLnBrk="1" hangingPunct="1">
              <a:lnSpc>
                <a:spcPct val="90000"/>
              </a:lnSpc>
              <a:defRPr/>
            </a:pPr>
            <a:r>
              <a:rPr lang="en-US" b="1" smtClean="0">
                <a:solidFill>
                  <a:srgbClr val="FF0000"/>
                </a:solidFill>
                <a:cs typeface="+mn-cs"/>
              </a:rPr>
              <a:t>RFC 2827:</a:t>
            </a:r>
            <a:r>
              <a:rPr lang="en-US" smtClean="0">
                <a:cs typeface="+mn-cs"/>
              </a:rPr>
              <a:t> Routers install filters to drop packets from networks that are not downstream</a:t>
            </a:r>
          </a:p>
          <a:p>
            <a:pPr eaLnBrk="1" hangingPunct="1">
              <a:lnSpc>
                <a:spcPct val="90000"/>
              </a:lnSpc>
              <a:defRPr/>
            </a:pPr>
            <a:r>
              <a:rPr lang="en-US" smtClean="0">
                <a:cs typeface="+mn-cs"/>
              </a:rPr>
              <a:t>Feasible at edges</a:t>
            </a:r>
          </a:p>
          <a:p>
            <a:pPr eaLnBrk="1" hangingPunct="1">
              <a:lnSpc>
                <a:spcPct val="90000"/>
              </a:lnSpc>
              <a:defRPr/>
            </a:pPr>
            <a:r>
              <a:rPr lang="en-US" smtClean="0">
                <a:cs typeface="+mn-cs"/>
              </a:rPr>
              <a:t>Difficult to configure closer to network </a:t>
            </a:r>
            <a:r>
              <a:rPr lang="ja-JP" altLang="en-US" smtClean="0">
                <a:latin typeface="Arial"/>
                <a:cs typeface="+mn-cs"/>
              </a:rPr>
              <a:t>“</a:t>
            </a:r>
            <a:r>
              <a:rPr lang="en-US" smtClean="0">
                <a:cs typeface="+mn-cs"/>
              </a:rPr>
              <a:t>core</a:t>
            </a:r>
            <a:r>
              <a:rPr lang="ja-JP" altLang="en-US" smtClean="0">
                <a:latin typeface="Arial"/>
                <a:cs typeface="+mn-cs"/>
              </a:rPr>
              <a:t>”</a:t>
            </a:r>
            <a:endParaRPr lang="en-US" smtClean="0">
              <a:cs typeface="+mn-cs"/>
            </a:endParaRPr>
          </a:p>
        </p:txBody>
      </p:sp>
      <p:sp>
        <p:nvSpPr>
          <p:cNvPr id="19460" name="Cloud"/>
          <p:cNvSpPr>
            <a:spLocks noChangeAspect="1" noEditPoints="1" noChangeArrowheads="1"/>
          </p:cNvSpPr>
          <p:nvPr/>
        </p:nvSpPr>
        <p:spPr bwMode="auto">
          <a:xfrm>
            <a:off x="1447800" y="2460625"/>
            <a:ext cx="1981200" cy="1120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a:cs typeface="+mn-cs"/>
            </a:endParaRPr>
          </a:p>
        </p:txBody>
      </p:sp>
      <p:sp>
        <p:nvSpPr>
          <p:cNvPr id="19461" name="Text Box 5"/>
          <p:cNvSpPr txBox="1">
            <a:spLocks noChangeArrowheads="1"/>
          </p:cNvSpPr>
          <p:nvPr/>
        </p:nvSpPr>
        <p:spPr bwMode="auto">
          <a:xfrm>
            <a:off x="152400" y="22860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cs typeface="+mn-cs"/>
              </a:rPr>
              <a:t>204.69.207.0/24 </a:t>
            </a:r>
          </a:p>
        </p:txBody>
      </p:sp>
      <p:sp>
        <p:nvSpPr>
          <p:cNvPr id="19462" name="Oval 6"/>
          <p:cNvSpPr>
            <a:spLocks noChangeArrowheads="1"/>
          </p:cNvSpPr>
          <p:nvPr/>
        </p:nvSpPr>
        <p:spPr bwMode="auto">
          <a:xfrm>
            <a:off x="3124200" y="2819400"/>
            <a:ext cx="381000" cy="381000"/>
          </a:xfrm>
          <a:prstGeom prst="ellipse">
            <a:avLst/>
          </a:prstGeom>
          <a:solidFill>
            <a:srgbClr val="F7FBA3"/>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9703" name="Group 7"/>
          <p:cNvGrpSpPr>
            <a:grpSpLocks/>
          </p:cNvGrpSpPr>
          <p:nvPr/>
        </p:nvGrpSpPr>
        <p:grpSpPr bwMode="auto">
          <a:xfrm>
            <a:off x="4953000" y="2438400"/>
            <a:ext cx="1981200" cy="1120775"/>
            <a:chOff x="3024" y="1536"/>
            <a:chExt cx="1248" cy="706"/>
          </a:xfrm>
        </p:grpSpPr>
        <p:sp>
          <p:nvSpPr>
            <p:cNvPr id="19464" name="Cloud"/>
            <p:cNvSpPr>
              <a:spLocks noChangeAspect="1" noEditPoints="1" noChangeArrowheads="1"/>
            </p:cNvSpPr>
            <p:nvPr/>
          </p:nvSpPr>
          <p:spPr bwMode="auto">
            <a:xfrm>
              <a:off x="3024" y="1536"/>
              <a:ext cx="1248" cy="7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a:cs typeface="+mn-cs"/>
              </a:endParaRPr>
            </a:p>
          </p:txBody>
        </p:sp>
        <p:sp>
          <p:nvSpPr>
            <p:cNvPr id="19465" name="Oval 9"/>
            <p:cNvSpPr>
              <a:spLocks noChangeArrowheads="1"/>
            </p:cNvSpPr>
            <p:nvPr/>
          </p:nvSpPr>
          <p:spPr bwMode="auto">
            <a:xfrm>
              <a:off x="3024" y="1776"/>
              <a:ext cx="240" cy="240"/>
            </a:xfrm>
            <a:prstGeom prst="ellipse">
              <a:avLst/>
            </a:prstGeom>
            <a:solidFill>
              <a:srgbClr val="F7FBA3"/>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9466" name="Line 10"/>
          <p:cNvSpPr>
            <a:spLocks noChangeShapeType="1"/>
          </p:cNvSpPr>
          <p:nvPr/>
        </p:nvSpPr>
        <p:spPr bwMode="auto">
          <a:xfrm>
            <a:off x="3581400" y="29718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67" name="Cloud"/>
          <p:cNvSpPr>
            <a:spLocks noChangeAspect="1" noEditPoints="1" noChangeArrowheads="1"/>
          </p:cNvSpPr>
          <p:nvPr/>
        </p:nvSpPr>
        <p:spPr bwMode="auto">
          <a:xfrm>
            <a:off x="6858000" y="1676400"/>
            <a:ext cx="1981200" cy="11207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a:cs typeface="+mn-cs"/>
            </a:endParaRPr>
          </a:p>
        </p:txBody>
      </p:sp>
      <p:sp>
        <p:nvSpPr>
          <p:cNvPr id="19468" name="Text Box 12"/>
          <p:cNvSpPr txBox="1">
            <a:spLocks noChangeArrowheads="1"/>
          </p:cNvSpPr>
          <p:nvPr/>
        </p:nvSpPr>
        <p:spPr bwMode="auto">
          <a:xfrm>
            <a:off x="7239000" y="19812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rgbClr val="FF0000"/>
                </a:solidFill>
                <a:cs typeface="+mn-cs"/>
              </a:rPr>
              <a:t>Internet</a:t>
            </a:r>
          </a:p>
        </p:txBody>
      </p:sp>
      <p:sp>
        <p:nvSpPr>
          <p:cNvPr id="19469" name="Line 13"/>
          <p:cNvSpPr>
            <a:spLocks noChangeShapeType="1"/>
          </p:cNvSpPr>
          <p:nvPr/>
        </p:nvSpPr>
        <p:spPr bwMode="auto">
          <a:xfrm flipV="1">
            <a:off x="6781800" y="2514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70" name="Line 14"/>
          <p:cNvSpPr>
            <a:spLocks noChangeShapeType="1"/>
          </p:cNvSpPr>
          <p:nvPr/>
        </p:nvSpPr>
        <p:spPr bwMode="auto">
          <a:xfrm>
            <a:off x="4495800" y="2209800"/>
            <a:ext cx="533400" cy="609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9471" name="Text Box 15"/>
          <p:cNvSpPr txBox="1">
            <a:spLocks noChangeArrowheads="1"/>
          </p:cNvSpPr>
          <p:nvPr/>
        </p:nvSpPr>
        <p:spPr bwMode="auto">
          <a:xfrm>
            <a:off x="3200400" y="1219200"/>
            <a:ext cx="3124200" cy="915988"/>
          </a:xfrm>
          <a:prstGeom prst="rect">
            <a:avLst/>
          </a:prstGeom>
          <a:solidFill>
            <a:schemeClr val="bg1">
              <a:lumMod val="85000"/>
            </a:schemeClr>
          </a:solidFill>
          <a:ln>
            <a:noFill/>
          </a:ln>
          <a:effectLst/>
          <a:extLst/>
        </p:spPr>
        <p:txBody>
          <a:bodyPr>
            <a:spAutoFit/>
          </a:bodyPr>
          <a:lstStyle/>
          <a:p>
            <a:pPr>
              <a:spcBef>
                <a:spcPct val="50000"/>
              </a:spcBef>
              <a:defRPr/>
            </a:pPr>
            <a:r>
              <a:rPr lang="en-US" b="1">
                <a:solidFill>
                  <a:srgbClr val="FF0000"/>
                </a:solidFill>
                <a:cs typeface="+mn-cs"/>
              </a:rPr>
              <a:t>Drop all packets with source address other than 204.69.207.0/24</a:t>
            </a:r>
          </a:p>
        </p:txBody>
      </p:sp>
    </p:spTree>
    <p:extLst>
      <p:ext uri="{BB962C8B-B14F-4D97-AF65-F5344CB8AC3E}">
        <p14:creationId xmlns:p14="http://schemas.microsoft.com/office/powerpoint/2010/main" val="3828323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mn-lt"/>
              </a:rPr>
              <a:t>Preventing Denial of Service</a:t>
            </a:r>
          </a:p>
        </p:txBody>
      </p:sp>
      <p:sp>
        <p:nvSpPr>
          <p:cNvPr id="29699" name="Rectangle 3"/>
          <p:cNvSpPr>
            <a:spLocks noGrp="1" noChangeArrowheads="1"/>
          </p:cNvSpPr>
          <p:nvPr>
            <p:ph type="body" idx="1"/>
          </p:nvPr>
        </p:nvSpPr>
        <p:spPr>
          <a:xfrm>
            <a:off x="228600" y="1371600"/>
            <a:ext cx="8458200" cy="5029200"/>
          </a:xfrm>
        </p:spPr>
        <p:txBody>
          <a:bodyPr>
            <a:normAutofit fontScale="92500" lnSpcReduction="10000"/>
          </a:bodyPr>
          <a:lstStyle/>
          <a:p>
            <a:r>
              <a:rPr lang="en-US" dirty="0" err="1"/>
              <a:t>DoS</a:t>
            </a:r>
            <a:r>
              <a:rPr lang="en-US" dirty="0"/>
              <a:t> is caused by asymmetric state allocation</a:t>
            </a:r>
          </a:p>
          <a:p>
            <a:pPr lvl="1"/>
            <a:r>
              <a:rPr lang="en-US" dirty="0"/>
              <a:t>If responder opens new state for each connection attempt, attacker can initiate thousands of connections from bogus or forged IP </a:t>
            </a:r>
            <a:r>
              <a:rPr lang="en-US" dirty="0" smtClean="0"/>
              <a:t>addresses</a:t>
            </a:r>
          </a:p>
          <a:p>
            <a:pPr lvl="1"/>
            <a:endParaRPr lang="en-US" dirty="0"/>
          </a:p>
          <a:p>
            <a:r>
              <a:rPr lang="en-US" dirty="0">
                <a:solidFill>
                  <a:schemeClr val="hlink"/>
                </a:solidFill>
              </a:rPr>
              <a:t>Cookies</a:t>
            </a:r>
            <a:r>
              <a:rPr lang="en-US" dirty="0"/>
              <a:t> ensure that the responder is stateless until initiator produced at least two messages</a:t>
            </a:r>
          </a:p>
          <a:p>
            <a:pPr lvl="1"/>
            <a:r>
              <a:rPr lang="en-US" dirty="0"/>
              <a:t>Responder</a:t>
            </a:r>
            <a:r>
              <a:rPr lang="ja-JP" altLang="en-US" dirty="0"/>
              <a:t>’</a:t>
            </a:r>
            <a:r>
              <a:rPr lang="en-US" dirty="0"/>
              <a:t>s state (IP addresses and ports of the connection) is stored in a cookie and sent to initiator</a:t>
            </a:r>
          </a:p>
          <a:p>
            <a:pPr lvl="1"/>
            <a:r>
              <a:rPr lang="en-US" dirty="0"/>
              <a:t>After initiator responds, cookie is regenerated and compared with the cookie returned by the initiator</a:t>
            </a:r>
          </a:p>
        </p:txBody>
      </p:sp>
    </p:spTree>
    <p:extLst>
      <p:ext uri="{BB962C8B-B14F-4D97-AF65-F5344CB8AC3E}">
        <p14:creationId xmlns:p14="http://schemas.microsoft.com/office/powerpoint/2010/main" val="20356733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23</a:t>
            </a:fld>
            <a:endParaRPr lang="en-US"/>
          </a:p>
        </p:txBody>
      </p:sp>
      <p:sp>
        <p:nvSpPr>
          <p:cNvPr id="25602" name="Rectangle 2"/>
          <p:cNvSpPr>
            <a:spLocks noGrp="1" noChangeArrowheads="1"/>
          </p:cNvSpPr>
          <p:nvPr>
            <p:ph type="title"/>
          </p:nvPr>
        </p:nvSpPr>
        <p:spPr>
          <a:xfrm>
            <a:off x="301625" y="290513"/>
            <a:ext cx="8766175" cy="11461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err="1" smtClean="0">
                <a:cs typeface="+mj-cs"/>
              </a:rPr>
              <a:t>Defense</a:t>
            </a:r>
            <a:r>
              <a:rPr lang="en-GB" dirty="0" smtClean="0">
                <a:cs typeface="+mj-cs"/>
              </a:rPr>
              <a:t>: TCP SYN cookies</a:t>
            </a:r>
          </a:p>
        </p:txBody>
      </p:sp>
      <p:sp>
        <p:nvSpPr>
          <p:cNvPr id="25603" name="Rectangle 3"/>
          <p:cNvSpPr>
            <a:spLocks noGrp="1" noChangeArrowheads="1"/>
          </p:cNvSpPr>
          <p:nvPr>
            <p:ph type="body" idx="1"/>
          </p:nvPr>
        </p:nvSpPr>
        <p:spPr>
          <a:xfrm>
            <a:off x="457200" y="1600200"/>
            <a:ext cx="8232775" cy="45291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General idea</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Client sends SYN w/ ACK number</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Server responds to Client with SYN-ACK cookie</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sqn = f(src addr, src port, dest addr, dest port, rand)</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Server does not save state</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Honest client responds with ACK(sqn)</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Server checks response </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If matches SYN-ACK, establishes connection</a:t>
            </a:r>
          </a:p>
        </p:txBody>
      </p:sp>
    </p:spTree>
    <p:extLst>
      <p:ext uri="{BB962C8B-B14F-4D97-AF65-F5344CB8AC3E}">
        <p14:creationId xmlns:p14="http://schemas.microsoft.com/office/powerpoint/2010/main" val="186316908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24</a:t>
            </a:fld>
            <a:endParaRPr lang="en-US"/>
          </a:p>
        </p:txBody>
      </p:sp>
      <p:sp>
        <p:nvSpPr>
          <p:cNvPr id="27650" name="Rectangle 2"/>
          <p:cNvSpPr>
            <a:spLocks noGrp="1" noChangeArrowheads="1"/>
          </p:cNvSpPr>
          <p:nvPr>
            <p:ph type="title"/>
          </p:nvPr>
        </p:nvSpPr>
        <p:spPr>
          <a:xfrm>
            <a:off x="152400" y="290513"/>
            <a:ext cx="8766175" cy="11461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TCP SYN cookie</a:t>
            </a:r>
          </a:p>
        </p:txBody>
      </p:sp>
      <p:sp>
        <p:nvSpPr>
          <p:cNvPr id="27651" name="Rectangle 3"/>
          <p:cNvSpPr>
            <a:spLocks noGrp="1" noChangeArrowheads="1"/>
          </p:cNvSpPr>
          <p:nvPr>
            <p:ph type="body" idx="1"/>
          </p:nvPr>
        </p:nvSpPr>
        <p:spPr>
          <a:xfrm>
            <a:off x="304800" y="1338263"/>
            <a:ext cx="8232775" cy="452913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430213"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cs typeface="+mn-cs"/>
              </a:rPr>
              <a:t>TCP SYN/ACK seqno encodes a cookie</a:t>
            </a:r>
          </a:p>
          <a:p>
            <a:pPr marL="862013"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32-bit sequence number</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rPr>
              <a:t>t mod 32:</a:t>
            </a:r>
            <a:r>
              <a:rPr lang="en-GB" smtClean="0"/>
              <a:t> counter to ensure sequence numbers increase every 64 seconds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rPr>
              <a:t>MSS:</a:t>
            </a:r>
            <a:r>
              <a:rPr lang="en-GB" smtClean="0"/>
              <a:t> encoding of server MSS (can only have 8 settings)</a:t>
            </a:r>
          </a:p>
          <a:p>
            <a:pPr marL="1293813" lvl="2" indent="-2159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smtClean="0">
                <a:solidFill>
                  <a:srgbClr val="FF0000"/>
                </a:solidFill>
              </a:rPr>
              <a:t>Cookie:</a:t>
            </a:r>
            <a:r>
              <a:rPr lang="en-GB" smtClean="0"/>
              <a:t> easy to create and validate, hard to forge</a:t>
            </a:r>
          </a:p>
          <a:p>
            <a:pPr marL="1725613" lvl="3" indent="-214313"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mtClean="0"/>
              <a:t>Includes timestamp, nonce, 4-tuple</a:t>
            </a:r>
          </a:p>
        </p:txBody>
      </p:sp>
      <p:sp>
        <p:nvSpPr>
          <p:cNvPr id="37892" name="AutoShape 4"/>
          <p:cNvSpPr>
            <a:spLocks noChangeArrowheads="1"/>
          </p:cNvSpPr>
          <p:nvPr/>
        </p:nvSpPr>
        <p:spPr bwMode="auto">
          <a:xfrm>
            <a:off x="808038" y="5367338"/>
            <a:ext cx="7262812" cy="522287"/>
          </a:xfrm>
          <a:prstGeom prst="roundRect">
            <a:avLst>
              <a:gd name="adj" fmla="val 273"/>
            </a:avLst>
          </a:prstGeom>
          <a:solidFill>
            <a:srgbClr val="00B8FF"/>
          </a:solidFill>
          <a:ln w="9360">
            <a:solidFill>
              <a:srgbClr val="000000"/>
            </a:solidFill>
            <a:round/>
            <a:headEnd/>
            <a:tailEnd/>
          </a:ln>
        </p:spPr>
        <p:txBody>
          <a:bodyPr wrap="none" anchor="ctr"/>
          <a:lstStyle/>
          <a:p>
            <a:endParaRPr lang="en-US"/>
          </a:p>
        </p:txBody>
      </p:sp>
      <p:sp>
        <p:nvSpPr>
          <p:cNvPr id="37893" name="AutoShape 5"/>
          <p:cNvSpPr>
            <a:spLocks noChangeArrowheads="1"/>
          </p:cNvSpPr>
          <p:nvPr/>
        </p:nvSpPr>
        <p:spPr bwMode="auto">
          <a:xfrm>
            <a:off x="942975" y="5503863"/>
            <a:ext cx="981075" cy="233362"/>
          </a:xfrm>
          <a:prstGeom prst="roundRect">
            <a:avLst>
              <a:gd name="adj" fmla="val 6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charset="0"/>
              </a:rPr>
              <a:t>t mod 32</a:t>
            </a:r>
          </a:p>
        </p:txBody>
      </p:sp>
      <p:sp>
        <p:nvSpPr>
          <p:cNvPr id="37894" name="AutoShape 6"/>
          <p:cNvSpPr>
            <a:spLocks noChangeArrowheads="1"/>
          </p:cNvSpPr>
          <p:nvPr/>
        </p:nvSpPr>
        <p:spPr bwMode="auto">
          <a:xfrm>
            <a:off x="762000" y="5072063"/>
            <a:ext cx="200025" cy="190500"/>
          </a:xfrm>
          <a:prstGeom prst="roundRect">
            <a:avLst>
              <a:gd name="adj" fmla="val 79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000000"/>
                </a:solidFill>
                <a:latin typeface="Courier New" charset="0"/>
              </a:rPr>
              <a:t>32</a:t>
            </a:r>
          </a:p>
        </p:txBody>
      </p:sp>
      <p:sp>
        <p:nvSpPr>
          <p:cNvPr id="37895" name="AutoShape 7"/>
          <p:cNvSpPr>
            <a:spLocks noChangeArrowheads="1"/>
          </p:cNvSpPr>
          <p:nvPr/>
        </p:nvSpPr>
        <p:spPr bwMode="auto">
          <a:xfrm>
            <a:off x="7978775" y="5105400"/>
            <a:ext cx="101600" cy="190500"/>
          </a:xfrm>
          <a:prstGeom prst="roundRect">
            <a:avLst>
              <a:gd name="adj" fmla="val 1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300">
                <a:solidFill>
                  <a:srgbClr val="000000"/>
                </a:solidFill>
                <a:latin typeface="Courier New" charset="0"/>
              </a:rPr>
              <a:t>0</a:t>
            </a:r>
          </a:p>
        </p:txBody>
      </p:sp>
      <p:sp>
        <p:nvSpPr>
          <p:cNvPr id="37896" name="Line 8"/>
          <p:cNvSpPr>
            <a:spLocks noChangeShapeType="1"/>
          </p:cNvSpPr>
          <p:nvPr/>
        </p:nvSpPr>
        <p:spPr bwMode="auto">
          <a:xfrm flipV="1">
            <a:off x="1330325" y="5976938"/>
            <a:ext cx="1588" cy="34766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7" name="AutoShape 9"/>
          <p:cNvSpPr>
            <a:spLocks noChangeArrowheads="1"/>
          </p:cNvSpPr>
          <p:nvPr/>
        </p:nvSpPr>
        <p:spPr bwMode="auto">
          <a:xfrm>
            <a:off x="1169988" y="6503988"/>
            <a:ext cx="393700" cy="201612"/>
          </a:xfrm>
          <a:prstGeom prst="roundRect">
            <a:avLst>
              <a:gd name="adj" fmla="val 75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3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400">
                <a:solidFill>
                  <a:srgbClr val="000000"/>
                </a:solidFill>
                <a:latin typeface="Times New Roman" charset="0"/>
              </a:rPr>
              <a:t>5 bits</a:t>
            </a:r>
          </a:p>
        </p:txBody>
      </p:sp>
      <p:sp>
        <p:nvSpPr>
          <p:cNvPr id="37898" name="Line 10"/>
          <p:cNvSpPr>
            <a:spLocks noChangeShapeType="1"/>
          </p:cNvSpPr>
          <p:nvPr/>
        </p:nvSpPr>
        <p:spPr bwMode="auto">
          <a:xfrm>
            <a:off x="2044700" y="5362575"/>
            <a:ext cx="1588" cy="5222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AutoShape 11"/>
          <p:cNvSpPr>
            <a:spLocks noChangeArrowheads="1"/>
          </p:cNvSpPr>
          <p:nvPr/>
        </p:nvSpPr>
        <p:spPr bwMode="auto">
          <a:xfrm>
            <a:off x="2249488" y="5503863"/>
            <a:ext cx="369887" cy="233362"/>
          </a:xfrm>
          <a:prstGeom prst="roundRect">
            <a:avLst>
              <a:gd name="adj" fmla="val 6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charset="0"/>
              </a:rPr>
              <a:t>MSS</a:t>
            </a:r>
          </a:p>
        </p:txBody>
      </p:sp>
      <p:sp>
        <p:nvSpPr>
          <p:cNvPr id="37900" name="Line 12"/>
          <p:cNvSpPr>
            <a:spLocks noChangeShapeType="1"/>
          </p:cNvSpPr>
          <p:nvPr/>
        </p:nvSpPr>
        <p:spPr bwMode="auto">
          <a:xfrm>
            <a:off x="2763838" y="5362575"/>
            <a:ext cx="1587" cy="5222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13"/>
          <p:cNvSpPr>
            <a:spLocks noChangeShapeType="1"/>
          </p:cNvSpPr>
          <p:nvPr/>
        </p:nvSpPr>
        <p:spPr bwMode="auto">
          <a:xfrm flipV="1">
            <a:off x="2441575" y="5976938"/>
            <a:ext cx="0" cy="34766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2" name="AutoShape 14"/>
          <p:cNvSpPr>
            <a:spLocks noChangeArrowheads="1"/>
          </p:cNvSpPr>
          <p:nvPr/>
        </p:nvSpPr>
        <p:spPr bwMode="auto">
          <a:xfrm>
            <a:off x="2281238" y="6503988"/>
            <a:ext cx="393700" cy="201612"/>
          </a:xfrm>
          <a:prstGeom prst="roundRect">
            <a:avLst>
              <a:gd name="adj" fmla="val 75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3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400">
                <a:solidFill>
                  <a:srgbClr val="000000"/>
                </a:solidFill>
                <a:latin typeface="Times New Roman" charset="0"/>
              </a:rPr>
              <a:t>3 bits</a:t>
            </a:r>
          </a:p>
        </p:txBody>
      </p:sp>
      <p:sp>
        <p:nvSpPr>
          <p:cNvPr id="37903" name="AutoShape 15"/>
          <p:cNvSpPr>
            <a:spLocks noChangeArrowheads="1"/>
          </p:cNvSpPr>
          <p:nvPr/>
        </p:nvSpPr>
        <p:spPr bwMode="auto">
          <a:xfrm>
            <a:off x="2870200" y="5503863"/>
            <a:ext cx="5099050" cy="233362"/>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defTabSz="828675" hangingPunct="0">
              <a:lnSpc>
                <a:spcPct val="94000"/>
              </a:lnSpc>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sz="1600">
                <a:solidFill>
                  <a:srgbClr val="000000"/>
                </a:solidFill>
                <a:latin typeface="Courier New" charset="0"/>
              </a:rPr>
              <a:t>Cookie=HMAC(t, N</a:t>
            </a:r>
            <a:r>
              <a:rPr lang="en-GB" sz="1600" baseline="-33000">
                <a:solidFill>
                  <a:srgbClr val="000000"/>
                </a:solidFill>
                <a:latin typeface="Courier New" charset="0"/>
              </a:rPr>
              <a:t>s</a:t>
            </a:r>
            <a:r>
              <a:rPr lang="en-GB" sz="1600">
                <a:solidFill>
                  <a:srgbClr val="000000"/>
                </a:solidFill>
                <a:latin typeface="Courier New" charset="0"/>
              </a:rPr>
              <a:t>, SIP, SPort, DIP, DPort)</a:t>
            </a:r>
          </a:p>
        </p:txBody>
      </p:sp>
    </p:spTree>
    <p:extLst>
      <p:ext uri="{BB962C8B-B14F-4D97-AF65-F5344CB8AC3E}">
        <p14:creationId xmlns:p14="http://schemas.microsoft.com/office/powerpoint/2010/main" val="132584773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AF2EE8E4-FB5D-E349-A17E-00F5C7824D79}" type="slidenum">
              <a:rPr lang="en-US"/>
              <a:pPr>
                <a:defRPr/>
              </a:pPr>
              <a:t>25</a:t>
            </a:fld>
            <a:endParaRPr lang="en-US"/>
          </a:p>
        </p:txBody>
      </p:sp>
      <p:sp>
        <p:nvSpPr>
          <p:cNvPr id="29698" name="Rectangle 2"/>
          <p:cNvSpPr>
            <a:spLocks noGrp="1" noChangeArrowheads="1"/>
          </p:cNvSpPr>
          <p:nvPr>
            <p:ph type="title"/>
          </p:nvPr>
        </p:nvSpPr>
        <p:spPr>
          <a:xfrm>
            <a:off x="685800" y="228600"/>
            <a:ext cx="7770813" cy="114300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cs typeface="+mj-cs"/>
              </a:rPr>
              <a:t>SYN Cookies</a:t>
            </a:r>
          </a:p>
        </p:txBody>
      </p:sp>
      <p:sp>
        <p:nvSpPr>
          <p:cNvPr id="29699" name="Rectangle 3"/>
          <p:cNvSpPr>
            <a:spLocks noGrp="1" noChangeArrowheads="1"/>
          </p:cNvSpPr>
          <p:nvPr>
            <p:ph type="body" idx="1"/>
          </p:nvPr>
        </p:nvSpPr>
        <p:spPr>
          <a:xfrm>
            <a:off x="304800" y="1403350"/>
            <a:ext cx="4572000" cy="4768850"/>
          </a:xfrm>
          <a:extLs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normAutofit fontScale="92500"/>
          </a:bodyPr>
          <a:lstStyle/>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client </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sends SYN packet and ACK number to server </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waits for SYN-ACK from server w/ matching ACK number</a:t>
            </a:r>
          </a:p>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server </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responds w/ SYN-ACK packet w/ initial SYN-cookie sequence number</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Sequence number is cryptographically generated value based on client address, port, and time.</a:t>
            </a:r>
          </a:p>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client</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sends ACK to server w/ matching sequence number</a:t>
            </a:r>
          </a:p>
          <a:p>
            <a:pPr marL="430213" indent="-323850" defTabSz="457200" eaLnBrk="1" hangingPunct="1">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cs typeface="+mn-cs"/>
              </a:rPr>
              <a:t>server</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If ACK is to an unopened socket, server validates returned sequence number as SYN-cookie</a:t>
            </a:r>
          </a:p>
          <a:p>
            <a:pPr marL="862013" lvl="1" defTabSz="457200" eaLnBrk="1" hangingPunct="1">
              <a:spcBef>
                <a:spcPts val="2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600" smtClean="0"/>
              <a:t>If value is reasonable, a buffer is allocated and socket is opened</a:t>
            </a:r>
          </a:p>
        </p:txBody>
      </p:sp>
      <p:sp>
        <p:nvSpPr>
          <p:cNvPr id="39940" name="Line 4"/>
          <p:cNvSpPr>
            <a:spLocks noChangeShapeType="1"/>
          </p:cNvSpPr>
          <p:nvPr/>
        </p:nvSpPr>
        <p:spPr bwMode="auto">
          <a:xfrm>
            <a:off x="5334000" y="1752600"/>
            <a:ext cx="1588" cy="403383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1" name="Line 5"/>
          <p:cNvSpPr>
            <a:spLocks noChangeShapeType="1"/>
          </p:cNvSpPr>
          <p:nvPr/>
        </p:nvSpPr>
        <p:spPr bwMode="auto">
          <a:xfrm>
            <a:off x="7924800" y="1752600"/>
            <a:ext cx="1588" cy="403383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5334000" y="2085975"/>
            <a:ext cx="2590800" cy="366713"/>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5330825" y="2605088"/>
            <a:ext cx="2597150" cy="53498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a:off x="5334000" y="4052888"/>
            <a:ext cx="2590800" cy="36671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5" name="Text Box 9"/>
          <p:cNvSpPr txBox="1">
            <a:spLocks noChangeArrowheads="1"/>
          </p:cNvSpPr>
          <p:nvPr/>
        </p:nvSpPr>
        <p:spPr bwMode="auto">
          <a:xfrm>
            <a:off x="5562600" y="1874838"/>
            <a:ext cx="1143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SYN</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ack-number</a:t>
            </a:r>
          </a:p>
        </p:txBody>
      </p:sp>
      <p:sp>
        <p:nvSpPr>
          <p:cNvPr id="29706" name="Text Box 10"/>
          <p:cNvSpPr txBox="1">
            <a:spLocks noChangeArrowheads="1"/>
          </p:cNvSpPr>
          <p:nvPr/>
        </p:nvSpPr>
        <p:spPr bwMode="auto">
          <a:xfrm>
            <a:off x="5562600" y="2667000"/>
            <a:ext cx="23622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SYN-ACK</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seq-number as SYN-cookie,</a:t>
            </a:r>
          </a:p>
          <a:p>
            <a:pPr eaLnBrk="1">
              <a:buClr>
                <a:srgbClr val="000000"/>
              </a:buClr>
              <a:buSzPct val="45000"/>
              <a:buFont typeface="StarSymbol" charset="0"/>
              <a:buNone/>
            </a:pPr>
            <a:r>
              <a:rPr lang="en-GB" sz="1300">
                <a:solidFill>
                  <a:srgbClr val="000000"/>
                </a:solidFill>
              </a:rPr>
              <a:t>ack-number</a:t>
            </a:r>
          </a:p>
          <a:p>
            <a:pPr eaLnBrk="1">
              <a:buClr>
                <a:srgbClr val="000000"/>
              </a:buClr>
              <a:buSzPct val="45000"/>
              <a:buFont typeface="StarSymbol" charset="0"/>
              <a:buNone/>
            </a:pPr>
            <a:endParaRPr lang="en-GB" sz="600">
              <a:solidFill>
                <a:srgbClr val="000000"/>
              </a:solidFill>
            </a:endParaRPr>
          </a:p>
          <a:p>
            <a:pPr eaLnBrk="1">
              <a:buClr>
                <a:srgbClr val="000000"/>
              </a:buClr>
              <a:buSzPct val="45000"/>
              <a:buFont typeface="StarSymbol" charset="0"/>
              <a:buNone/>
            </a:pPr>
            <a:r>
              <a:rPr lang="en-GB" sz="1300" b="1">
                <a:solidFill>
                  <a:srgbClr val="FF0000"/>
                </a:solidFill>
              </a:rPr>
              <a:t>NO BUFFER ALLOCATED</a:t>
            </a:r>
          </a:p>
        </p:txBody>
      </p:sp>
      <p:sp>
        <p:nvSpPr>
          <p:cNvPr id="29707" name="Text Box 11"/>
          <p:cNvSpPr txBox="1">
            <a:spLocks noChangeArrowheads="1"/>
          </p:cNvSpPr>
          <p:nvPr/>
        </p:nvSpPr>
        <p:spPr bwMode="auto">
          <a:xfrm>
            <a:off x="5613400" y="3902075"/>
            <a:ext cx="17653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ACK</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seq_number</a:t>
            </a:r>
          </a:p>
          <a:p>
            <a:pPr eaLnBrk="1">
              <a:buClr>
                <a:srgbClr val="000000"/>
              </a:buClr>
              <a:buSzPct val="45000"/>
              <a:buFont typeface="StarSymbol" charset="0"/>
              <a:buNone/>
            </a:pPr>
            <a:r>
              <a:rPr lang="en-GB" sz="1300">
                <a:solidFill>
                  <a:srgbClr val="000000"/>
                </a:solidFill>
              </a:rPr>
              <a:t>ack-number+data</a:t>
            </a:r>
          </a:p>
        </p:txBody>
      </p:sp>
      <p:sp>
        <p:nvSpPr>
          <p:cNvPr id="29708" name="Line 12"/>
          <p:cNvSpPr>
            <a:spLocks noChangeShapeType="1"/>
          </p:cNvSpPr>
          <p:nvPr/>
        </p:nvSpPr>
        <p:spPr bwMode="auto">
          <a:xfrm flipH="1">
            <a:off x="5330825" y="4967288"/>
            <a:ext cx="2597150" cy="5334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Text Box 13"/>
          <p:cNvSpPr txBox="1">
            <a:spLocks noChangeArrowheads="1"/>
          </p:cNvSpPr>
          <p:nvPr/>
        </p:nvSpPr>
        <p:spPr bwMode="auto">
          <a:xfrm>
            <a:off x="5637213" y="5029200"/>
            <a:ext cx="2363787"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1300">
                <a:solidFill>
                  <a:srgbClr val="000000"/>
                </a:solidFill>
              </a:rPr>
              <a:t>SYN-ACK</a:t>
            </a:r>
          </a:p>
          <a:p>
            <a:pPr eaLnBrk="1">
              <a:buClr>
                <a:srgbClr val="000000"/>
              </a:buClr>
              <a:buSzPct val="45000"/>
              <a:buFont typeface="StarSymbol" charset="0"/>
              <a:buNone/>
            </a:pPr>
            <a:endParaRPr lang="en-GB" sz="1300">
              <a:solidFill>
                <a:srgbClr val="000000"/>
              </a:solidFill>
            </a:endParaRPr>
          </a:p>
          <a:p>
            <a:pPr eaLnBrk="1">
              <a:buClr>
                <a:srgbClr val="000000"/>
              </a:buClr>
              <a:buSzPct val="45000"/>
              <a:buFont typeface="StarSymbol" charset="0"/>
              <a:buNone/>
            </a:pPr>
            <a:r>
              <a:rPr lang="en-GB" sz="1300">
                <a:solidFill>
                  <a:srgbClr val="000000"/>
                </a:solidFill>
              </a:rPr>
              <a:t>seq-number, ack-number</a:t>
            </a:r>
          </a:p>
          <a:p>
            <a:pPr eaLnBrk="1">
              <a:buClr>
                <a:srgbClr val="000000"/>
              </a:buClr>
              <a:buSzPct val="45000"/>
              <a:buFont typeface="StarSymbol" charset="0"/>
              <a:buNone/>
            </a:pPr>
            <a:endParaRPr lang="en-GB" sz="600">
              <a:solidFill>
                <a:srgbClr val="000000"/>
              </a:solidFill>
            </a:endParaRPr>
          </a:p>
          <a:p>
            <a:pPr eaLnBrk="1">
              <a:buClr>
                <a:srgbClr val="000000"/>
              </a:buClr>
              <a:buSzPct val="45000"/>
              <a:buFont typeface="StarSymbol" charset="0"/>
              <a:buNone/>
            </a:pPr>
            <a:r>
              <a:rPr lang="en-GB" sz="1300" b="1">
                <a:solidFill>
                  <a:srgbClr val="FF0000"/>
                </a:solidFill>
              </a:rPr>
              <a:t>TCP BUFFER ALLOCATED</a:t>
            </a:r>
          </a:p>
        </p:txBody>
      </p:sp>
    </p:spTree>
    <p:extLst>
      <p:ext uri="{BB962C8B-B14F-4D97-AF65-F5344CB8AC3E}">
        <p14:creationId xmlns:p14="http://schemas.microsoft.com/office/powerpoint/2010/main" val="18192670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0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69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p:bldP spid="29707" grpId="0"/>
      <p:bldP spid="29708" grpId="0" animBg="1"/>
      <p:bldP spid="297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6DCBDA53-8E67-024A-BF11-19550DBF0919}" type="slidenum">
              <a:rPr lang="en-US"/>
              <a:pPr>
                <a:defRPr/>
              </a:pPr>
              <a:t>26</a:t>
            </a:fld>
            <a:endParaRPr lang="en-US"/>
          </a:p>
        </p:txBody>
      </p:sp>
      <p:sp>
        <p:nvSpPr>
          <p:cNvPr id="21506" name="Rectangle 2"/>
          <p:cNvSpPr>
            <a:spLocks noGrp="1" noChangeArrowheads="1"/>
          </p:cNvSpPr>
          <p:nvPr>
            <p:ph type="title"/>
          </p:nvPr>
        </p:nvSpPr>
        <p:spPr/>
        <p:txBody>
          <a:bodyPr/>
          <a:lstStyle/>
          <a:p>
            <a:pPr eaLnBrk="1" hangingPunct="1">
              <a:defRPr/>
            </a:pPr>
            <a:r>
              <a:rPr lang="en-US" dirty="0" smtClean="0">
                <a:cs typeface="+mj-cs"/>
              </a:rPr>
              <a:t>Defense: </a:t>
            </a:r>
            <a:r>
              <a:rPr lang="en-US" dirty="0" err="1" smtClean="0">
                <a:cs typeface="+mj-cs"/>
              </a:rPr>
              <a:t>uRPF</a:t>
            </a:r>
            <a:r>
              <a:rPr lang="en-US" dirty="0" smtClean="0">
                <a:cs typeface="+mj-cs"/>
              </a:rPr>
              <a:t> Checks</a:t>
            </a:r>
          </a:p>
        </p:txBody>
      </p:sp>
      <p:sp>
        <p:nvSpPr>
          <p:cNvPr id="21507" name="Rectangle 3"/>
          <p:cNvSpPr>
            <a:spLocks noGrp="1" noChangeArrowheads="1"/>
          </p:cNvSpPr>
          <p:nvPr>
            <p:ph type="body" idx="1"/>
          </p:nvPr>
        </p:nvSpPr>
        <p:spPr>
          <a:xfrm>
            <a:off x="457200" y="5151438"/>
            <a:ext cx="8229600" cy="1630362"/>
          </a:xfrm>
        </p:spPr>
        <p:txBody>
          <a:bodyPr>
            <a:normAutofit lnSpcReduction="10000"/>
          </a:bodyPr>
          <a:lstStyle/>
          <a:p>
            <a:pPr eaLnBrk="1" hangingPunct="1">
              <a:defRPr/>
            </a:pPr>
            <a:r>
              <a:rPr lang="en-US" smtClean="0">
                <a:cs typeface="+mn-cs"/>
              </a:rPr>
              <a:t>Unicast Reverse Path Forwarding</a:t>
            </a:r>
          </a:p>
          <a:p>
            <a:pPr lvl="1" eaLnBrk="1" hangingPunct="1">
              <a:defRPr/>
            </a:pPr>
            <a:r>
              <a:rPr lang="en-US" smtClean="0"/>
              <a:t>Cisco: </a:t>
            </a:r>
            <a:r>
              <a:rPr lang="ja-JP" altLang="en-US" smtClean="0">
                <a:latin typeface="Arial"/>
              </a:rPr>
              <a:t>“</a:t>
            </a:r>
            <a:r>
              <a:rPr lang="en-US" b="1" smtClean="0"/>
              <a:t>ip verify unicast reverse-path</a:t>
            </a:r>
            <a:r>
              <a:rPr lang="ja-JP" altLang="en-US" b="1" smtClean="0">
                <a:latin typeface="Arial"/>
              </a:rPr>
              <a:t>”</a:t>
            </a:r>
            <a:endParaRPr lang="en-US" smtClean="0"/>
          </a:p>
          <a:p>
            <a:pPr eaLnBrk="1" hangingPunct="1">
              <a:defRPr/>
            </a:pPr>
            <a:r>
              <a:rPr lang="en-US" smtClean="0">
                <a:cs typeface="+mn-cs"/>
              </a:rPr>
              <a:t>Requires symmetric routing</a:t>
            </a:r>
          </a:p>
        </p:txBody>
      </p:sp>
      <p:sp>
        <p:nvSpPr>
          <p:cNvPr id="21508" name="Text Box 4"/>
          <p:cNvSpPr txBox="1">
            <a:spLocks noChangeArrowheads="1"/>
          </p:cNvSpPr>
          <p:nvPr/>
        </p:nvSpPr>
        <p:spPr bwMode="auto">
          <a:xfrm>
            <a:off x="914400" y="1219200"/>
            <a:ext cx="6781800" cy="641350"/>
          </a:xfrm>
          <a:prstGeom prst="rect">
            <a:avLst/>
          </a:prstGeom>
          <a:solidFill>
            <a:srgbClr val="D9D9D9"/>
          </a:solidFill>
          <a:ln>
            <a:noFill/>
          </a:ln>
          <a:effectLst/>
          <a:extLst/>
        </p:spPr>
        <p:txBody>
          <a:bodyPr>
            <a:spAutoFit/>
          </a:bodyPr>
          <a:lstStyle/>
          <a:p>
            <a:pPr algn="ctr">
              <a:spcBef>
                <a:spcPct val="20000"/>
              </a:spcBef>
              <a:defRPr/>
            </a:pPr>
            <a:r>
              <a:rPr lang="en-US" b="1" dirty="0">
                <a:solidFill>
                  <a:srgbClr val="FF0000"/>
                </a:solidFill>
                <a:cs typeface="+mn-cs"/>
              </a:rPr>
              <a:t>Accept packet from interface only if forwarding table entry for source IP address matches ingress interface</a:t>
            </a:r>
          </a:p>
        </p:txBody>
      </p:sp>
      <p:grpSp>
        <p:nvGrpSpPr>
          <p:cNvPr id="31749" name="Group 5"/>
          <p:cNvGrpSpPr>
            <a:grpSpLocks/>
          </p:cNvGrpSpPr>
          <p:nvPr/>
        </p:nvGrpSpPr>
        <p:grpSpPr bwMode="auto">
          <a:xfrm>
            <a:off x="1676400" y="1990725"/>
            <a:ext cx="6019800" cy="3038475"/>
            <a:chOff x="336" y="870"/>
            <a:chExt cx="5082" cy="2622"/>
          </a:xfrm>
          <a:solidFill>
            <a:srgbClr val="D9D9D9"/>
          </a:solidFill>
        </p:grpSpPr>
        <p:graphicFrame>
          <p:nvGraphicFramePr>
            <p:cNvPr id="31750" name="Object 6"/>
            <p:cNvGraphicFramePr>
              <a:graphicFrameLocks noChangeAspect="1"/>
            </p:cNvGraphicFramePr>
            <p:nvPr/>
          </p:nvGraphicFramePr>
          <p:xfrm>
            <a:off x="1321" y="1440"/>
            <a:ext cx="3825" cy="1728"/>
          </p:xfrm>
          <a:graphic>
            <a:graphicData uri="http://schemas.openxmlformats.org/presentationml/2006/ole">
              <mc:AlternateContent xmlns:mc="http://schemas.openxmlformats.org/markup-compatibility/2006">
                <mc:Choice xmlns:v="urn:schemas-microsoft-com:vml" Requires="v">
                  <p:oleObj spid="_x0000_s1122" name="Visio" r:id="rId4" imgW="6096000" imgH="2755900" progId="Visio.Drawing.6">
                    <p:embed/>
                  </p:oleObj>
                </mc:Choice>
                <mc:Fallback>
                  <p:oleObj name="Visio" r:id="rId4" imgW="6096000" imgH="27559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1" y="1440"/>
                          <a:ext cx="3825"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1511" name="AutoShape 7"/>
            <p:cNvSpPr>
              <a:spLocks noChangeArrowheads="1"/>
            </p:cNvSpPr>
            <p:nvPr/>
          </p:nvSpPr>
          <p:spPr bwMode="auto">
            <a:xfrm>
              <a:off x="336" y="870"/>
              <a:ext cx="1530" cy="653"/>
            </a:xfrm>
            <a:prstGeom prst="wedgeRoundRectCallout">
              <a:avLst>
                <a:gd name="adj1" fmla="val 109606"/>
                <a:gd name="adj2" fmla="val 109176"/>
                <a:gd name="adj3" fmla="val 16667"/>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600" b="1">
                  <a:solidFill>
                    <a:srgbClr val="FF0000"/>
                  </a:solidFill>
                  <a:latin typeface="Tahoma" charset="0"/>
                  <a:cs typeface="+mn-cs"/>
                </a:rPr>
                <a:t>Strict Mode </a:t>
              </a:r>
            </a:p>
            <a:p>
              <a:pPr algn="ctr" eaLnBrk="0" hangingPunct="0">
                <a:defRPr/>
              </a:pPr>
              <a:r>
                <a:rPr lang="en-US" sz="1600" b="1">
                  <a:solidFill>
                    <a:srgbClr val="FF0000"/>
                  </a:solidFill>
                  <a:latin typeface="Tahoma" charset="0"/>
                  <a:cs typeface="+mn-cs"/>
                </a:rPr>
                <a:t>uRPF Enabled</a:t>
              </a:r>
            </a:p>
          </p:txBody>
        </p:sp>
        <p:sp>
          <p:nvSpPr>
            <p:cNvPr id="21512" name="AutoShape 8"/>
            <p:cNvSpPr>
              <a:spLocks noChangeArrowheads="1"/>
            </p:cNvSpPr>
            <p:nvPr/>
          </p:nvSpPr>
          <p:spPr bwMode="auto">
            <a:xfrm>
              <a:off x="336" y="2706"/>
              <a:ext cx="2640" cy="786"/>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ja-JP" altLang="en-US" sz="1600" b="1">
                  <a:latin typeface="Arial"/>
                  <a:cs typeface="+mn-cs"/>
                </a:rPr>
                <a:t>“</a:t>
              </a:r>
              <a:r>
                <a:rPr lang="en-US" sz="1600" b="1">
                  <a:latin typeface="Tahoma" charset="0"/>
                  <a:cs typeface="+mn-cs"/>
                </a:rPr>
                <a:t>A</a:t>
              </a:r>
              <a:r>
                <a:rPr lang="ja-JP" altLang="en-US" sz="1600" b="1">
                  <a:latin typeface="Arial"/>
                  <a:cs typeface="+mn-cs"/>
                </a:rPr>
                <a:t>”</a:t>
              </a:r>
              <a:r>
                <a:rPr lang="en-US" sz="1600" b="1">
                  <a:latin typeface="Tahoma" charset="0"/>
                  <a:cs typeface="+mn-cs"/>
                </a:rPr>
                <a:t> Routing Table</a:t>
              </a:r>
            </a:p>
            <a:p>
              <a:pPr algn="ctr" eaLnBrk="0" hangingPunct="0">
                <a:defRPr/>
              </a:pPr>
              <a:r>
                <a:rPr lang="en-US" sz="1200">
                  <a:latin typeface="Courier New" charset="0"/>
                  <a:cs typeface="+mn-cs"/>
                </a:rPr>
                <a:t>Destination       Next Hop</a:t>
              </a:r>
            </a:p>
            <a:p>
              <a:pPr algn="ctr" eaLnBrk="0" hangingPunct="0">
                <a:defRPr/>
              </a:pPr>
              <a:r>
                <a:rPr lang="en-US" sz="1200">
                  <a:latin typeface="Courier New" charset="0"/>
                  <a:cs typeface="+mn-cs"/>
                </a:rPr>
                <a:t>10.0.1.0/24       Int. 1</a:t>
              </a:r>
            </a:p>
            <a:p>
              <a:pPr algn="ctr" eaLnBrk="0" hangingPunct="0">
                <a:defRPr/>
              </a:pPr>
              <a:r>
                <a:rPr lang="en-US" sz="1200">
                  <a:latin typeface="Courier New" charset="0"/>
                  <a:cs typeface="+mn-cs"/>
                </a:rPr>
                <a:t>10.0.18.0/24      Int. 2</a:t>
              </a:r>
            </a:p>
          </p:txBody>
        </p:sp>
        <p:sp>
          <p:nvSpPr>
            <p:cNvPr id="21513" name="AutoShape 9"/>
            <p:cNvSpPr>
              <a:spLocks noChangeArrowheads="1"/>
            </p:cNvSpPr>
            <p:nvPr/>
          </p:nvSpPr>
          <p:spPr bwMode="auto">
            <a:xfrm>
              <a:off x="2124" y="984"/>
              <a:ext cx="3294" cy="318"/>
            </a:xfrm>
            <a:prstGeom prst="wedgeRoundRectCallout">
              <a:avLst>
                <a:gd name="adj1" fmla="val -21037"/>
                <a:gd name="adj2" fmla="val 267926"/>
                <a:gd name="adj3" fmla="val 16667"/>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600" b="1">
                  <a:solidFill>
                    <a:srgbClr val="FF0000"/>
                  </a:solidFill>
                  <a:latin typeface="Tahoma" charset="0"/>
                  <a:cs typeface="+mn-cs"/>
                </a:rPr>
                <a:t>10.0.18.3 from wrong interface</a:t>
              </a:r>
            </a:p>
          </p:txBody>
        </p:sp>
      </p:grpSp>
    </p:spTree>
    <p:extLst>
      <p:ext uri="{BB962C8B-B14F-4D97-AF65-F5344CB8AC3E}">
        <p14:creationId xmlns:p14="http://schemas.microsoft.com/office/powerpoint/2010/main" val="13132611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97E87E6-20DE-DC48-9298-DEF107551A02}" type="slidenum">
              <a:rPr lang="en-US"/>
              <a:pPr>
                <a:defRPr/>
              </a:pPr>
              <a:t>27</a:t>
            </a:fld>
            <a:endParaRPr lang="en-US"/>
          </a:p>
        </p:txBody>
      </p:sp>
      <p:sp>
        <p:nvSpPr>
          <p:cNvPr id="23554" name="Rectangle 2"/>
          <p:cNvSpPr>
            <a:spLocks noGrp="1" noChangeArrowheads="1"/>
          </p:cNvSpPr>
          <p:nvPr>
            <p:ph type="title"/>
          </p:nvPr>
        </p:nvSpPr>
        <p:spPr/>
        <p:txBody>
          <a:bodyPr/>
          <a:lstStyle/>
          <a:p>
            <a:pPr eaLnBrk="1" hangingPunct="1">
              <a:defRPr/>
            </a:pPr>
            <a:r>
              <a:rPr lang="en-US" smtClean="0">
                <a:cs typeface="+mj-cs"/>
              </a:rPr>
              <a:t>Problems with uRPF</a:t>
            </a:r>
          </a:p>
        </p:txBody>
      </p:sp>
      <p:sp>
        <p:nvSpPr>
          <p:cNvPr id="23555" name="Rectangle 3"/>
          <p:cNvSpPr>
            <a:spLocks noGrp="1" noChangeArrowheads="1"/>
          </p:cNvSpPr>
          <p:nvPr>
            <p:ph type="body" idx="1"/>
          </p:nvPr>
        </p:nvSpPr>
        <p:spPr>
          <a:xfrm>
            <a:off x="457200" y="5528721"/>
            <a:ext cx="8229600" cy="1020763"/>
          </a:xfrm>
        </p:spPr>
        <p:txBody>
          <a:bodyPr/>
          <a:lstStyle/>
          <a:p>
            <a:pPr eaLnBrk="1" hangingPunct="1">
              <a:defRPr/>
            </a:pPr>
            <a:r>
              <a:rPr lang="en-US" dirty="0" smtClean="0">
                <a:cs typeface="+mn-cs"/>
              </a:rPr>
              <a:t>Asymmetric routing…</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41475"/>
            <a:ext cx="64770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711164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China’s Great Cannon</a:t>
            </a:r>
            <a:endParaRPr lang="en-US" dirty="0"/>
          </a:p>
        </p:txBody>
      </p:sp>
      <p:sp>
        <p:nvSpPr>
          <p:cNvPr id="3" name="Content Placeholder 2"/>
          <p:cNvSpPr>
            <a:spLocks noGrp="1"/>
          </p:cNvSpPr>
          <p:nvPr>
            <p:ph idx="1"/>
          </p:nvPr>
        </p:nvSpPr>
        <p:spPr>
          <a:xfrm>
            <a:off x="0" y="1600200"/>
            <a:ext cx="4702900" cy="4525963"/>
          </a:xfrm>
        </p:spPr>
        <p:txBody>
          <a:bodyPr>
            <a:normAutofit lnSpcReduction="10000"/>
          </a:bodyPr>
          <a:lstStyle/>
          <a:p>
            <a:r>
              <a:rPr lang="en-US" sz="2400" dirty="0" smtClean="0"/>
              <a:t>March 26, 2016: </a:t>
            </a:r>
            <a:r>
              <a:rPr lang="en-US" sz="2400" dirty="0" err="1" smtClean="0"/>
              <a:t>Github</a:t>
            </a:r>
            <a:r>
              <a:rPr lang="en-US" sz="2400" dirty="0" smtClean="0"/>
              <a:t> pages run by </a:t>
            </a:r>
            <a:r>
              <a:rPr lang="en-US" sz="2400" dirty="0" err="1" smtClean="0"/>
              <a:t>Greatfire.org</a:t>
            </a:r>
            <a:r>
              <a:rPr lang="en-US" sz="2400" dirty="0" smtClean="0"/>
              <a:t> are victims of </a:t>
            </a:r>
            <a:r>
              <a:rPr lang="en-US" sz="2400" dirty="0" err="1" smtClean="0"/>
              <a:t>DoS</a:t>
            </a:r>
            <a:r>
              <a:rPr lang="en-US" sz="2400" dirty="0" smtClean="0"/>
              <a:t> attack</a:t>
            </a:r>
          </a:p>
          <a:p>
            <a:endParaRPr lang="en-US" sz="2400" dirty="0" smtClean="0"/>
          </a:p>
          <a:p>
            <a:r>
              <a:rPr lang="en-US" sz="2400" dirty="0" smtClean="0"/>
              <a:t>Malicious traffic directed from </a:t>
            </a:r>
            <a:r>
              <a:rPr lang="en-US" sz="2400" dirty="0" err="1" smtClean="0"/>
              <a:t>Baidu</a:t>
            </a:r>
            <a:r>
              <a:rPr lang="en-US" sz="2400" dirty="0" smtClean="0"/>
              <a:t> servers</a:t>
            </a:r>
          </a:p>
          <a:p>
            <a:pPr lvl="1"/>
            <a:r>
              <a:rPr lang="en-US" sz="2000" dirty="0" err="1" smtClean="0"/>
              <a:t>Baidu</a:t>
            </a:r>
            <a:r>
              <a:rPr lang="en-US" sz="2000" dirty="0" smtClean="0"/>
              <a:t> said that their servers were not compromised…</a:t>
            </a:r>
          </a:p>
          <a:p>
            <a:pPr lvl="1"/>
            <a:endParaRPr lang="en-US" sz="2000" dirty="0"/>
          </a:p>
          <a:p>
            <a:r>
              <a:rPr lang="en-US" sz="2400" dirty="0" smtClean="0"/>
              <a:t>Instead: Traffic manipulation of “bystander” systems (i.e., client browsers)</a:t>
            </a:r>
            <a:endParaRPr lang="en-US" sz="2400" dirty="0"/>
          </a:p>
        </p:txBody>
      </p:sp>
      <p:pic>
        <p:nvPicPr>
          <p:cNvPr id="4" name="Picture 3"/>
          <p:cNvPicPr>
            <a:picLocks noChangeAspect="1"/>
          </p:cNvPicPr>
          <p:nvPr/>
        </p:nvPicPr>
        <p:blipFill>
          <a:blip r:embed="rId2"/>
          <a:stretch>
            <a:fillRect/>
          </a:stretch>
        </p:blipFill>
        <p:spPr>
          <a:xfrm>
            <a:off x="4576890" y="1417638"/>
            <a:ext cx="4225168" cy="3702150"/>
          </a:xfrm>
          <a:prstGeom prst="rect">
            <a:avLst/>
          </a:prstGeom>
        </p:spPr>
      </p:pic>
    </p:spTree>
    <p:extLst>
      <p:ext uri="{BB962C8B-B14F-4D97-AF65-F5344CB8AC3E}">
        <p14:creationId xmlns:p14="http://schemas.microsoft.com/office/powerpoint/2010/main" val="1588515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“On-Path” Attack System</a:t>
            </a:r>
            <a:endParaRPr lang="en-US" dirty="0"/>
          </a:p>
        </p:txBody>
      </p:sp>
      <p:sp>
        <p:nvSpPr>
          <p:cNvPr id="3" name="Content Placeholder 2"/>
          <p:cNvSpPr>
            <a:spLocks noGrp="1"/>
          </p:cNvSpPr>
          <p:nvPr>
            <p:ph idx="1"/>
          </p:nvPr>
        </p:nvSpPr>
        <p:spPr>
          <a:xfrm>
            <a:off x="65800" y="1256751"/>
            <a:ext cx="8984344" cy="1418957"/>
          </a:xfrm>
        </p:spPr>
        <p:txBody>
          <a:bodyPr>
            <a:normAutofit fontScale="70000" lnSpcReduction="20000"/>
          </a:bodyPr>
          <a:lstStyle/>
          <a:p>
            <a:r>
              <a:rPr lang="en-US" dirty="0" smtClean="0"/>
              <a:t>Eavesdrop traffic between China &amp; rest of world</a:t>
            </a:r>
          </a:p>
          <a:p>
            <a:pPr lvl="1"/>
            <a:r>
              <a:rPr lang="en-US" dirty="0" smtClean="0"/>
              <a:t>Terminate requests for banned content with TCP RST</a:t>
            </a:r>
          </a:p>
          <a:p>
            <a:r>
              <a:rPr lang="en-US" dirty="0" smtClean="0"/>
              <a:t>Appears to be co-located with the “Great Firewall”, load-balanced</a:t>
            </a:r>
          </a:p>
          <a:p>
            <a:r>
              <a:rPr lang="en-US" dirty="0" smtClean="0"/>
              <a:t>Differences: probabilistic, no packet reassembly</a:t>
            </a:r>
          </a:p>
        </p:txBody>
      </p:sp>
      <p:pic>
        <p:nvPicPr>
          <p:cNvPr id="4" name="Picture 3"/>
          <p:cNvPicPr>
            <a:picLocks noChangeAspect="1"/>
          </p:cNvPicPr>
          <p:nvPr/>
        </p:nvPicPr>
        <p:blipFill>
          <a:blip r:embed="rId2"/>
          <a:stretch>
            <a:fillRect/>
          </a:stretch>
        </p:blipFill>
        <p:spPr>
          <a:xfrm>
            <a:off x="2138162" y="2857578"/>
            <a:ext cx="5069694" cy="4000422"/>
          </a:xfrm>
          <a:prstGeom prst="rect">
            <a:avLst/>
          </a:prstGeom>
        </p:spPr>
      </p:pic>
    </p:spTree>
    <p:extLst>
      <p:ext uri="{BB962C8B-B14F-4D97-AF65-F5344CB8AC3E}">
        <p14:creationId xmlns:p14="http://schemas.microsoft.com/office/powerpoint/2010/main" val="196849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Events: IoT-Based Botnets</a:t>
            </a:r>
            <a:endParaRPr lang="en-US" dirty="0"/>
          </a:p>
        </p:txBody>
      </p:sp>
      <p:pic>
        <p:nvPicPr>
          <p:cNvPr id="4" name="Picture 3"/>
          <p:cNvPicPr>
            <a:picLocks noChangeAspect="1"/>
          </p:cNvPicPr>
          <p:nvPr/>
        </p:nvPicPr>
        <p:blipFill>
          <a:blip r:embed="rId2"/>
          <a:stretch>
            <a:fillRect/>
          </a:stretch>
        </p:blipFill>
        <p:spPr>
          <a:xfrm>
            <a:off x="2028893" y="1522306"/>
            <a:ext cx="4737356" cy="5335694"/>
          </a:xfrm>
          <a:prstGeom prst="rect">
            <a:avLst/>
          </a:prstGeom>
        </p:spPr>
      </p:pic>
      <p:pic>
        <p:nvPicPr>
          <p:cNvPr id="5" name="Picture 4"/>
          <p:cNvPicPr>
            <a:picLocks noChangeAspect="1"/>
          </p:cNvPicPr>
          <p:nvPr/>
        </p:nvPicPr>
        <p:blipFill>
          <a:blip r:embed="rId3"/>
          <a:stretch>
            <a:fillRect/>
          </a:stretch>
        </p:blipFill>
        <p:spPr>
          <a:xfrm>
            <a:off x="0" y="2488254"/>
            <a:ext cx="9144000" cy="1060561"/>
          </a:xfrm>
          <a:prstGeom prst="rect">
            <a:avLst/>
          </a:prstGeom>
        </p:spPr>
      </p:pic>
    </p:spTree>
    <p:extLst>
      <p:ext uri="{BB962C8B-B14F-4D97-AF65-F5344CB8AC3E}">
        <p14:creationId xmlns:p14="http://schemas.microsoft.com/office/powerpoint/2010/main" val="2320394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China’s “Great Cannon”</a:t>
            </a:r>
            <a:endParaRPr lang="en-US" dirty="0"/>
          </a:p>
        </p:txBody>
      </p:sp>
      <p:pic>
        <p:nvPicPr>
          <p:cNvPr id="4" name="Picture 3"/>
          <p:cNvPicPr>
            <a:picLocks noChangeAspect="1"/>
          </p:cNvPicPr>
          <p:nvPr/>
        </p:nvPicPr>
        <p:blipFill>
          <a:blip r:embed="rId2"/>
          <a:stretch>
            <a:fillRect/>
          </a:stretch>
        </p:blipFill>
        <p:spPr>
          <a:xfrm>
            <a:off x="0" y="1130300"/>
            <a:ext cx="9144000" cy="4590548"/>
          </a:xfrm>
          <a:prstGeom prst="rect">
            <a:avLst/>
          </a:prstGeom>
        </p:spPr>
      </p:pic>
    </p:spTree>
    <p:extLst>
      <p:ext uri="{BB962C8B-B14F-4D97-AF65-F5344CB8AC3E}">
        <p14:creationId xmlns:p14="http://schemas.microsoft.com/office/powerpoint/2010/main" val="794032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Cannon: Inject </a:t>
            </a:r>
            <a:r>
              <a:rPr lang="en-US" dirty="0" err="1" smtClean="0"/>
              <a:t>Javascript</a:t>
            </a:r>
            <a:endParaRPr lang="en-US" dirty="0"/>
          </a:p>
        </p:txBody>
      </p:sp>
      <p:pic>
        <p:nvPicPr>
          <p:cNvPr id="3" name="Picture 2"/>
          <p:cNvPicPr>
            <a:picLocks noChangeAspect="1"/>
          </p:cNvPicPr>
          <p:nvPr/>
        </p:nvPicPr>
        <p:blipFill>
          <a:blip r:embed="rId2"/>
          <a:stretch>
            <a:fillRect/>
          </a:stretch>
        </p:blipFill>
        <p:spPr>
          <a:xfrm>
            <a:off x="0" y="1168400"/>
            <a:ext cx="9144000" cy="4516470"/>
          </a:xfrm>
          <a:prstGeom prst="rect">
            <a:avLst/>
          </a:prstGeom>
        </p:spPr>
      </p:pic>
    </p:spTree>
    <p:extLst>
      <p:ext uri="{BB962C8B-B14F-4D97-AF65-F5344CB8AC3E}">
        <p14:creationId xmlns:p14="http://schemas.microsoft.com/office/powerpoint/2010/main" val="886293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Great Cannon: Direct HTTP at Victim</a:t>
            </a:r>
            <a:endParaRPr lang="en-US" dirty="0"/>
          </a:p>
        </p:txBody>
      </p:sp>
      <p:pic>
        <p:nvPicPr>
          <p:cNvPr id="3" name="Picture 2"/>
          <p:cNvPicPr>
            <a:picLocks noChangeAspect="1"/>
          </p:cNvPicPr>
          <p:nvPr/>
        </p:nvPicPr>
        <p:blipFill>
          <a:blip r:embed="rId2"/>
          <a:stretch>
            <a:fillRect/>
          </a:stretch>
        </p:blipFill>
        <p:spPr>
          <a:xfrm>
            <a:off x="0" y="1900590"/>
            <a:ext cx="9144000" cy="4174625"/>
          </a:xfrm>
          <a:prstGeom prst="rect">
            <a:avLst/>
          </a:prstGeom>
        </p:spPr>
      </p:pic>
    </p:spTree>
    <p:extLst>
      <p:ext uri="{BB962C8B-B14F-4D97-AF65-F5344CB8AC3E}">
        <p14:creationId xmlns:p14="http://schemas.microsoft.com/office/powerpoint/2010/main" val="220297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Were the Attacking Clients?</a:t>
            </a:r>
            <a:endParaRPr lang="en-US" dirty="0"/>
          </a:p>
        </p:txBody>
      </p:sp>
      <p:pic>
        <p:nvPicPr>
          <p:cNvPr id="3" name="Picture 2"/>
          <p:cNvPicPr>
            <a:picLocks noChangeAspect="1"/>
          </p:cNvPicPr>
          <p:nvPr/>
        </p:nvPicPr>
        <p:blipFill>
          <a:blip r:embed="rId2"/>
          <a:stretch>
            <a:fillRect/>
          </a:stretch>
        </p:blipFill>
        <p:spPr>
          <a:xfrm>
            <a:off x="1004037" y="1525552"/>
            <a:ext cx="7014893" cy="5065747"/>
          </a:xfrm>
          <a:prstGeom prst="rect">
            <a:avLst/>
          </a:prstGeom>
        </p:spPr>
      </p:pic>
    </p:spTree>
    <p:extLst>
      <p:ext uri="{BB962C8B-B14F-4D97-AF65-F5344CB8AC3E}">
        <p14:creationId xmlns:p14="http://schemas.microsoft.com/office/powerpoint/2010/main" val="349549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Domains Had Code Injected?</a:t>
            </a:r>
            <a:endParaRPr lang="en-US" dirty="0"/>
          </a:p>
        </p:txBody>
      </p:sp>
      <p:sp>
        <p:nvSpPr>
          <p:cNvPr id="4" name="Content Placeholder 3"/>
          <p:cNvSpPr>
            <a:spLocks noGrp="1"/>
          </p:cNvSpPr>
          <p:nvPr>
            <p:ph idx="1"/>
          </p:nvPr>
        </p:nvSpPr>
        <p:spPr>
          <a:xfrm>
            <a:off x="457200" y="1282093"/>
            <a:ext cx="8229600" cy="978281"/>
          </a:xfrm>
        </p:spPr>
        <p:txBody>
          <a:bodyPr>
            <a:normAutofit fontScale="92500" lnSpcReduction="20000"/>
          </a:bodyPr>
          <a:lstStyle/>
          <a:p>
            <a:r>
              <a:rPr lang="en-US" dirty="0" smtClean="0"/>
              <a:t>Most common: </a:t>
            </a:r>
            <a:r>
              <a:rPr lang="en-US" dirty="0" err="1" smtClean="0">
                <a:latin typeface="American Typewriter"/>
                <a:cs typeface="American Typewriter"/>
              </a:rPr>
              <a:t>pos.baidu.com</a:t>
            </a:r>
            <a:endParaRPr lang="en-US" dirty="0" smtClean="0">
              <a:latin typeface="American Typewriter"/>
              <a:cs typeface="American Typewriter"/>
            </a:endParaRPr>
          </a:p>
          <a:p>
            <a:r>
              <a:rPr lang="en-US" dirty="0" err="1" smtClean="0">
                <a:cs typeface="American Typewriter"/>
              </a:rPr>
              <a:t>Baidu</a:t>
            </a:r>
            <a:r>
              <a:rPr lang="en-US" dirty="0" smtClean="0">
                <a:cs typeface="American Typewriter"/>
              </a:rPr>
              <a:t> is fourth most-visited site globally</a:t>
            </a:r>
            <a:endParaRPr lang="en-US" dirty="0">
              <a:cs typeface="American Typewriter"/>
            </a:endParaRPr>
          </a:p>
        </p:txBody>
      </p:sp>
      <p:pic>
        <p:nvPicPr>
          <p:cNvPr id="3" name="Picture 2"/>
          <p:cNvPicPr>
            <a:picLocks noChangeAspect="1"/>
          </p:cNvPicPr>
          <p:nvPr/>
        </p:nvPicPr>
        <p:blipFill>
          <a:blip r:embed="rId2"/>
          <a:stretch>
            <a:fillRect/>
          </a:stretch>
        </p:blipFill>
        <p:spPr>
          <a:xfrm>
            <a:off x="203200" y="2366963"/>
            <a:ext cx="8724900" cy="3759200"/>
          </a:xfrm>
          <a:prstGeom prst="rect">
            <a:avLst/>
          </a:prstGeom>
        </p:spPr>
      </p:pic>
    </p:spTree>
    <p:extLst>
      <p:ext uri="{BB962C8B-B14F-4D97-AF65-F5344CB8AC3E}">
        <p14:creationId xmlns:p14="http://schemas.microsoft.com/office/powerpoint/2010/main" val="1226446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Events: IoT-Based Botnets</a:t>
            </a:r>
            <a:endParaRPr lang="en-US" dirty="0"/>
          </a:p>
        </p:txBody>
      </p:sp>
      <p:pic>
        <p:nvPicPr>
          <p:cNvPr id="4" name="Picture 3"/>
          <p:cNvPicPr>
            <a:picLocks noChangeAspect="1"/>
          </p:cNvPicPr>
          <p:nvPr/>
        </p:nvPicPr>
        <p:blipFill>
          <a:blip r:embed="rId2"/>
          <a:stretch>
            <a:fillRect/>
          </a:stretch>
        </p:blipFill>
        <p:spPr>
          <a:xfrm>
            <a:off x="2028893" y="1522306"/>
            <a:ext cx="4737356" cy="5335694"/>
          </a:xfrm>
          <a:prstGeom prst="rect">
            <a:avLst/>
          </a:prstGeom>
        </p:spPr>
      </p:pic>
      <p:pic>
        <p:nvPicPr>
          <p:cNvPr id="5" name="Picture 4"/>
          <p:cNvPicPr>
            <a:picLocks noChangeAspect="1"/>
          </p:cNvPicPr>
          <p:nvPr/>
        </p:nvPicPr>
        <p:blipFill>
          <a:blip r:embed="rId3"/>
          <a:stretch>
            <a:fillRect/>
          </a:stretch>
        </p:blipFill>
        <p:spPr>
          <a:xfrm>
            <a:off x="0" y="2488254"/>
            <a:ext cx="9144000" cy="1060561"/>
          </a:xfrm>
          <a:prstGeom prst="rect">
            <a:avLst/>
          </a:prstGeom>
        </p:spPr>
      </p:pic>
    </p:spTree>
    <p:extLst>
      <p:ext uri="{BB962C8B-B14F-4D97-AF65-F5344CB8AC3E}">
        <p14:creationId xmlns:p14="http://schemas.microsoft.com/office/powerpoint/2010/main" val="1618092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Mirai</a:t>
            </a:r>
            <a:r>
              <a:rPr lang="en-US" dirty="0" smtClean="0"/>
              <a:t> </a:t>
            </a:r>
            <a:r>
              <a:rPr lang="en-US" dirty="0" err="1" smtClean="0"/>
              <a:t>DDoS</a:t>
            </a:r>
            <a:r>
              <a:rPr lang="en-US" dirty="0" smtClean="0"/>
              <a:t> Post-Mortem</a:t>
            </a:r>
            <a:endParaRPr lang="en-US" dirty="0"/>
          </a:p>
        </p:txBody>
      </p:sp>
      <p:sp>
        <p:nvSpPr>
          <p:cNvPr id="3" name="TextBox 2"/>
          <p:cNvSpPr txBox="1"/>
          <p:nvPr/>
        </p:nvSpPr>
        <p:spPr>
          <a:xfrm>
            <a:off x="543168" y="1725233"/>
            <a:ext cx="7476553" cy="3970318"/>
          </a:xfrm>
          <a:prstGeom prst="rect">
            <a:avLst/>
          </a:prstGeom>
          <a:noFill/>
        </p:spPr>
        <p:txBody>
          <a:bodyPr wrap="square" rtlCol="0">
            <a:spAutoFit/>
          </a:bodyPr>
          <a:lstStyle/>
          <a:p>
            <a:r>
              <a:rPr lang="en-US" dirty="0" smtClean="0"/>
              <a:t>“During </a:t>
            </a:r>
            <a:r>
              <a:rPr lang="en-US" dirty="0"/>
              <a:t>a </a:t>
            </a:r>
            <a:r>
              <a:rPr lang="en-US" dirty="0" err="1"/>
              <a:t>DDoS</a:t>
            </a:r>
            <a:r>
              <a:rPr lang="en-US" dirty="0"/>
              <a:t> which uses the DNS protocol </a:t>
            </a:r>
            <a:r>
              <a:rPr lang="en-US" b="1" dirty="0">
                <a:solidFill>
                  <a:srgbClr val="C0504D"/>
                </a:solidFill>
              </a:rPr>
              <a:t>it can be difficult to distinguish legitimate traffic from attack traffic</a:t>
            </a:r>
            <a:r>
              <a:rPr lang="en-US" dirty="0"/>
              <a:t>. For example, the impact of the attack generated a </a:t>
            </a:r>
            <a:r>
              <a:rPr lang="en-US" b="1" dirty="0">
                <a:solidFill>
                  <a:srgbClr val="C0504D"/>
                </a:solidFill>
              </a:rPr>
              <a:t>storm of legitimate retry activity </a:t>
            </a:r>
            <a:r>
              <a:rPr lang="en-US" dirty="0"/>
              <a:t>as recursive servers attempted to refresh their caches, creating 10-20X normal traffic volume across a large number of IP addresses. When DNS traffic congestion occurs, </a:t>
            </a:r>
            <a:r>
              <a:rPr lang="en-US" b="1" dirty="0">
                <a:solidFill>
                  <a:srgbClr val="C0504D"/>
                </a:solidFill>
              </a:rPr>
              <a:t>legitimate retries can further contribute to traffic volume</a:t>
            </a:r>
            <a:r>
              <a:rPr lang="en-US" dirty="0"/>
              <a:t>. </a:t>
            </a:r>
            <a:endParaRPr lang="en-US" dirty="0" smtClean="0"/>
          </a:p>
          <a:p>
            <a:endParaRPr lang="en-US" dirty="0"/>
          </a:p>
          <a:p>
            <a:r>
              <a:rPr lang="en-US" dirty="0" smtClean="0"/>
              <a:t>We </a:t>
            </a:r>
            <a:r>
              <a:rPr lang="en-US" dirty="0"/>
              <a:t>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b="1" dirty="0">
                <a:solidFill>
                  <a:srgbClr val="C0504D"/>
                </a:solidFill>
              </a:rPr>
              <a:t>We are still working on analyzing the data but the estimate at the time of this report is up to 100,000 malicious endpoints. </a:t>
            </a:r>
            <a:r>
              <a:rPr lang="en-US" dirty="0"/>
              <a:t>We are able to confirm that a significant volume of attack traffic originated from </a:t>
            </a:r>
            <a:r>
              <a:rPr lang="en-US" dirty="0" err="1"/>
              <a:t>Mirai</a:t>
            </a:r>
            <a:r>
              <a:rPr lang="en-US" dirty="0"/>
              <a:t>-based botnets.</a:t>
            </a:r>
          </a:p>
        </p:txBody>
      </p:sp>
    </p:spTree>
    <p:extLst>
      <p:ext uri="{BB962C8B-B14F-4D97-AF65-F5344CB8AC3E}">
        <p14:creationId xmlns:p14="http://schemas.microsoft.com/office/powerpoint/2010/main" val="102426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Mirai</a:t>
            </a:r>
            <a:r>
              <a:rPr lang="en-US" dirty="0" smtClean="0"/>
              <a:t> </a:t>
            </a:r>
            <a:r>
              <a:rPr lang="en-US" dirty="0" err="1" smtClean="0"/>
              <a:t>DDoS</a:t>
            </a:r>
            <a:r>
              <a:rPr lang="en-US" dirty="0" smtClean="0"/>
              <a:t>: Defenses</a:t>
            </a:r>
            <a:endParaRPr lang="en-US" dirty="0"/>
          </a:p>
        </p:txBody>
      </p:sp>
      <p:sp>
        <p:nvSpPr>
          <p:cNvPr id="3" name="Content Placeholder 2"/>
          <p:cNvSpPr>
            <a:spLocks noGrp="1"/>
          </p:cNvSpPr>
          <p:nvPr>
            <p:ph idx="1"/>
          </p:nvPr>
        </p:nvSpPr>
        <p:spPr/>
        <p:txBody>
          <a:bodyPr/>
          <a:lstStyle/>
          <a:p>
            <a:r>
              <a:rPr lang="en-US" dirty="0" smtClean="0"/>
              <a:t>Traffic shaping</a:t>
            </a:r>
          </a:p>
          <a:p>
            <a:endParaRPr lang="en-US" dirty="0"/>
          </a:p>
          <a:p>
            <a:r>
              <a:rPr lang="en-US" dirty="0" smtClean="0"/>
              <a:t>Rebalancing traffic across load-balanced services</a:t>
            </a:r>
          </a:p>
          <a:p>
            <a:endParaRPr lang="en-US" dirty="0"/>
          </a:p>
          <a:p>
            <a:r>
              <a:rPr lang="en-US" dirty="0" smtClean="0"/>
              <a:t>Third-party scrubbing services</a:t>
            </a:r>
            <a:endParaRPr lang="en-US" dirty="0"/>
          </a:p>
        </p:txBody>
      </p:sp>
    </p:spTree>
    <p:extLst>
      <p:ext uri="{BB962C8B-B14F-4D97-AF65-F5344CB8AC3E}">
        <p14:creationId xmlns:p14="http://schemas.microsoft.com/office/powerpoint/2010/main" val="400519652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 Common Themes</a:t>
            </a:r>
            <a:endParaRPr lang="en-US" dirty="0"/>
          </a:p>
        </p:txBody>
      </p:sp>
      <p:sp>
        <p:nvSpPr>
          <p:cNvPr id="3" name="Content Placeholder 2"/>
          <p:cNvSpPr>
            <a:spLocks noGrp="1"/>
          </p:cNvSpPr>
          <p:nvPr>
            <p:ph idx="1"/>
          </p:nvPr>
        </p:nvSpPr>
        <p:spPr/>
        <p:txBody>
          <a:bodyPr/>
          <a:lstStyle/>
          <a:p>
            <a:r>
              <a:rPr lang="en-US" dirty="0" smtClean="0"/>
              <a:t>Asymmetry</a:t>
            </a:r>
          </a:p>
          <a:p>
            <a:pPr lvl="1"/>
            <a:r>
              <a:rPr lang="en-US" dirty="0" smtClean="0"/>
              <a:t>Reflection and Amplification</a:t>
            </a:r>
          </a:p>
          <a:p>
            <a:pPr lvl="1"/>
            <a:r>
              <a:rPr lang="en-US" dirty="0" smtClean="0"/>
              <a:t>Botnets</a:t>
            </a:r>
            <a:endParaRPr lang="en-US" dirty="0"/>
          </a:p>
          <a:p>
            <a:pPr lvl="1"/>
            <a:endParaRPr lang="en-US" dirty="0" smtClean="0"/>
          </a:p>
          <a:p>
            <a:r>
              <a:rPr lang="en-US" dirty="0" smtClean="0"/>
              <a:t>Difficulty of distinguishing legitimate traffic from attack traffic</a:t>
            </a:r>
          </a:p>
          <a:p>
            <a:endParaRPr lang="en-US" dirty="0"/>
          </a:p>
          <a:p>
            <a:r>
              <a:rPr lang="en-US" dirty="0" smtClean="0"/>
              <a:t>(Often) Spoofing of IP addresses</a:t>
            </a:r>
          </a:p>
        </p:txBody>
      </p:sp>
    </p:spTree>
    <p:extLst>
      <p:ext uri="{BB962C8B-B14F-4D97-AF65-F5344CB8AC3E}">
        <p14:creationId xmlns:p14="http://schemas.microsoft.com/office/powerpoint/2010/main" val="33819499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Mirai</a:t>
            </a:r>
            <a:r>
              <a:rPr lang="en-US" dirty="0" smtClean="0"/>
              <a:t> </a:t>
            </a:r>
            <a:r>
              <a:rPr lang="en-US" dirty="0" err="1" smtClean="0"/>
              <a:t>DDoS</a:t>
            </a:r>
            <a:r>
              <a:rPr lang="en-US" dirty="0" smtClean="0"/>
              <a:t> Post-Mortem</a:t>
            </a:r>
            <a:endParaRPr lang="en-US" dirty="0"/>
          </a:p>
        </p:txBody>
      </p:sp>
      <p:sp>
        <p:nvSpPr>
          <p:cNvPr id="3" name="TextBox 2"/>
          <p:cNvSpPr txBox="1"/>
          <p:nvPr/>
        </p:nvSpPr>
        <p:spPr>
          <a:xfrm>
            <a:off x="543168" y="1725233"/>
            <a:ext cx="7476553" cy="3970318"/>
          </a:xfrm>
          <a:prstGeom prst="rect">
            <a:avLst/>
          </a:prstGeom>
          <a:noFill/>
        </p:spPr>
        <p:txBody>
          <a:bodyPr wrap="square" rtlCol="0">
            <a:spAutoFit/>
          </a:bodyPr>
          <a:lstStyle/>
          <a:p>
            <a:r>
              <a:rPr lang="en-US" dirty="0" smtClean="0"/>
              <a:t>“During </a:t>
            </a:r>
            <a:r>
              <a:rPr lang="en-US" dirty="0"/>
              <a:t>a </a:t>
            </a:r>
            <a:r>
              <a:rPr lang="en-US" dirty="0" err="1"/>
              <a:t>DDoS</a:t>
            </a:r>
            <a:r>
              <a:rPr lang="en-US" dirty="0"/>
              <a:t> which uses the DNS protocol </a:t>
            </a:r>
            <a:r>
              <a:rPr lang="en-US" b="1" dirty="0">
                <a:solidFill>
                  <a:srgbClr val="C0504D"/>
                </a:solidFill>
              </a:rPr>
              <a:t>it can be difficult to distinguish legitimate traffic from attack traffic</a:t>
            </a:r>
            <a:r>
              <a:rPr lang="en-US" dirty="0"/>
              <a:t>. For example, the impact of the attack generated a </a:t>
            </a:r>
            <a:r>
              <a:rPr lang="en-US" b="1" dirty="0">
                <a:solidFill>
                  <a:srgbClr val="C0504D"/>
                </a:solidFill>
              </a:rPr>
              <a:t>storm of legitimate retry activity </a:t>
            </a:r>
            <a:r>
              <a:rPr lang="en-US" dirty="0"/>
              <a:t>as recursive servers attempted to refresh their caches, creating 10-20X normal traffic volume across a large number of IP addresses. When DNS traffic congestion occurs, </a:t>
            </a:r>
            <a:r>
              <a:rPr lang="en-US" b="1" dirty="0">
                <a:solidFill>
                  <a:srgbClr val="C0504D"/>
                </a:solidFill>
              </a:rPr>
              <a:t>legitimate retries can further contribute to traffic volume</a:t>
            </a:r>
            <a:r>
              <a:rPr lang="en-US" dirty="0"/>
              <a:t>. </a:t>
            </a:r>
            <a:endParaRPr lang="en-US" dirty="0" smtClean="0"/>
          </a:p>
          <a:p>
            <a:endParaRPr lang="en-US" dirty="0"/>
          </a:p>
          <a:p>
            <a:r>
              <a:rPr lang="en-US" dirty="0" smtClean="0"/>
              <a:t>We </a:t>
            </a:r>
            <a:r>
              <a:rPr lang="en-US" dirty="0"/>
              <a:t>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b="1" dirty="0">
                <a:solidFill>
                  <a:srgbClr val="C0504D"/>
                </a:solidFill>
              </a:rPr>
              <a:t>We are still working on analyzing the data but the estimate at the time of this report is up to 100,000 malicious endpoints. </a:t>
            </a:r>
            <a:r>
              <a:rPr lang="en-US" dirty="0"/>
              <a:t>We are able to confirm that a significant volume of attack traffic originated from </a:t>
            </a:r>
            <a:r>
              <a:rPr lang="en-US" dirty="0" err="1"/>
              <a:t>Mirai</a:t>
            </a:r>
            <a:r>
              <a:rPr lang="en-US" dirty="0"/>
              <a:t>-based botnets.</a:t>
            </a:r>
          </a:p>
        </p:txBody>
      </p:sp>
    </p:spTree>
    <p:extLst>
      <p:ext uri="{BB962C8B-B14F-4D97-AF65-F5344CB8AC3E}">
        <p14:creationId xmlns:p14="http://schemas.microsoft.com/office/powerpoint/2010/main" val="18464063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5</a:t>
            </a:fld>
            <a:endParaRPr lang="en-US"/>
          </a:p>
        </p:txBody>
      </p:sp>
      <p:sp>
        <p:nvSpPr>
          <p:cNvPr id="7170" name="Rectangle 2"/>
          <p:cNvSpPr>
            <a:spLocks noGrp="1" noChangeArrowheads="1"/>
          </p:cNvSpPr>
          <p:nvPr>
            <p:ph type="title"/>
          </p:nvPr>
        </p:nvSpPr>
        <p:spPr/>
        <p:txBody>
          <a:bodyPr/>
          <a:lstStyle/>
          <a:p>
            <a:pPr eaLnBrk="1" hangingPunct="1">
              <a:defRPr/>
            </a:pPr>
            <a:r>
              <a:rPr lang="en-US" smtClean="0">
                <a:cs typeface="+mj-cs"/>
              </a:rPr>
              <a:t>Denial of Service: What is it?</a:t>
            </a:r>
          </a:p>
        </p:txBody>
      </p:sp>
      <p:sp>
        <p:nvSpPr>
          <p:cNvPr id="7171" name="Rectangle 3"/>
          <p:cNvSpPr>
            <a:spLocks noGrp="1" noChangeArrowheads="1"/>
          </p:cNvSpPr>
          <p:nvPr>
            <p:ph type="body" idx="1"/>
          </p:nvPr>
        </p:nvSpPr>
        <p:spPr>
          <a:xfrm>
            <a:off x="457200" y="3856038"/>
            <a:ext cx="8229600" cy="2087562"/>
          </a:xfrm>
        </p:spPr>
        <p:txBody>
          <a:bodyPr/>
          <a:lstStyle/>
          <a:p>
            <a:pPr eaLnBrk="1" hangingPunct="1">
              <a:defRPr/>
            </a:pPr>
            <a:r>
              <a:rPr lang="en-US" sz="2400" dirty="0" smtClean="0">
                <a:cs typeface="+mn-cs"/>
              </a:rPr>
              <a:t>Attempt to </a:t>
            </a:r>
            <a:r>
              <a:rPr lang="en-US" sz="2400" b="1" dirty="0" smtClean="0">
                <a:cs typeface="+mn-cs"/>
              </a:rPr>
              <a:t>exhaust resources</a:t>
            </a:r>
          </a:p>
          <a:p>
            <a:pPr lvl="1" eaLnBrk="1" hangingPunct="1">
              <a:defRPr/>
            </a:pPr>
            <a:r>
              <a:rPr lang="en-US" sz="2000" b="1" dirty="0" smtClean="0">
                <a:solidFill>
                  <a:srgbClr val="FF0000"/>
                </a:solidFill>
              </a:rPr>
              <a:t>Network:</a:t>
            </a:r>
            <a:r>
              <a:rPr lang="en-US" sz="2000" dirty="0" smtClean="0"/>
              <a:t> Bandwidth</a:t>
            </a:r>
          </a:p>
          <a:p>
            <a:pPr lvl="1" eaLnBrk="1" hangingPunct="1">
              <a:defRPr/>
            </a:pPr>
            <a:r>
              <a:rPr lang="en-US" sz="2000" b="1" dirty="0" smtClean="0">
                <a:solidFill>
                  <a:srgbClr val="FF0000"/>
                </a:solidFill>
              </a:rPr>
              <a:t>Transport:</a:t>
            </a:r>
            <a:r>
              <a:rPr lang="en-US" sz="2000" dirty="0" smtClean="0"/>
              <a:t> TCP connections</a:t>
            </a:r>
          </a:p>
          <a:p>
            <a:pPr lvl="1" eaLnBrk="1" hangingPunct="1">
              <a:defRPr/>
            </a:pPr>
            <a:r>
              <a:rPr lang="en-US" sz="2000" b="1" dirty="0" smtClean="0">
                <a:solidFill>
                  <a:srgbClr val="FF0000"/>
                </a:solidFill>
              </a:rPr>
              <a:t>Application:</a:t>
            </a:r>
            <a:r>
              <a:rPr lang="en-US" sz="2000" dirty="0" smtClean="0"/>
              <a:t> Server resources</a:t>
            </a:r>
          </a:p>
          <a:p>
            <a:pPr eaLnBrk="1" hangingPunct="1">
              <a:defRPr/>
            </a:pPr>
            <a:r>
              <a:rPr lang="en-US" sz="2400" dirty="0" smtClean="0">
                <a:cs typeface="+mn-cs"/>
              </a:rPr>
              <a:t>Typically high-rate attacks, but not always</a:t>
            </a:r>
          </a:p>
        </p:txBody>
      </p:sp>
      <p:sp>
        <p:nvSpPr>
          <p:cNvPr id="2" name="Rectangle 5"/>
          <p:cNvSpPr>
            <a:spLocks noChangeArrowheads="1"/>
          </p:cNvSpPr>
          <p:nvPr/>
        </p:nvSpPr>
        <p:spPr bwMode="auto">
          <a:xfrm>
            <a:off x="990600" y="2362200"/>
            <a:ext cx="1828800" cy="838200"/>
          </a:xfrm>
          <a:prstGeom prst="rect">
            <a:avLst/>
          </a:prstGeom>
          <a:solidFill>
            <a:srgbClr val="D9D9D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4" name="Text Box 6"/>
          <p:cNvSpPr txBox="1">
            <a:spLocks noChangeArrowheads="1"/>
          </p:cNvSpPr>
          <p:nvPr/>
        </p:nvSpPr>
        <p:spPr bwMode="auto">
          <a:xfrm>
            <a:off x="1295400" y="2590800"/>
            <a:ext cx="1316803" cy="396875"/>
          </a:xfrm>
          <a:prstGeom prst="rect">
            <a:avLst/>
          </a:prstGeom>
          <a:solidFill>
            <a:srgbClr val="D9D9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2000" b="1">
                <a:solidFill>
                  <a:srgbClr val="FF0000"/>
                </a:solidFill>
                <a:cs typeface="+mn-cs"/>
              </a:rPr>
              <a:t>Attacker</a:t>
            </a:r>
          </a:p>
        </p:txBody>
      </p:sp>
      <p:sp>
        <p:nvSpPr>
          <p:cNvPr id="7176" name="Rectangle 8"/>
          <p:cNvSpPr>
            <a:spLocks noChangeArrowheads="1"/>
          </p:cNvSpPr>
          <p:nvPr/>
        </p:nvSpPr>
        <p:spPr bwMode="auto">
          <a:xfrm>
            <a:off x="5791200" y="2362200"/>
            <a:ext cx="1828800" cy="838200"/>
          </a:xfrm>
          <a:prstGeom prst="rect">
            <a:avLst/>
          </a:prstGeom>
          <a:solidFill>
            <a:srgbClr val="D9D9D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177" name="Text Box 9"/>
          <p:cNvSpPr txBox="1">
            <a:spLocks noChangeArrowheads="1"/>
          </p:cNvSpPr>
          <p:nvPr/>
        </p:nvSpPr>
        <p:spPr bwMode="auto">
          <a:xfrm>
            <a:off x="6248400" y="2590800"/>
            <a:ext cx="1164887" cy="396875"/>
          </a:xfrm>
          <a:prstGeom prst="rect">
            <a:avLst/>
          </a:prstGeom>
          <a:solidFill>
            <a:srgbClr val="D9D9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b="1">
                <a:solidFill>
                  <a:srgbClr val="FF0000"/>
                </a:solidFill>
                <a:cs typeface="+mn-cs"/>
              </a:rPr>
              <a:t>Victim</a:t>
            </a:r>
          </a:p>
        </p:txBody>
      </p:sp>
      <p:sp>
        <p:nvSpPr>
          <p:cNvPr id="7178" name="Line 10"/>
          <p:cNvSpPr>
            <a:spLocks noChangeShapeType="1"/>
          </p:cNvSpPr>
          <p:nvPr/>
        </p:nvSpPr>
        <p:spPr bwMode="auto">
          <a:xfrm>
            <a:off x="3200400" y="24384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79" name="Line 11"/>
          <p:cNvSpPr>
            <a:spLocks noChangeShapeType="1"/>
          </p:cNvSpPr>
          <p:nvPr/>
        </p:nvSpPr>
        <p:spPr bwMode="auto">
          <a:xfrm>
            <a:off x="3200400" y="26670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80" name="Line 12"/>
          <p:cNvSpPr>
            <a:spLocks noChangeShapeType="1"/>
          </p:cNvSpPr>
          <p:nvPr/>
        </p:nvSpPr>
        <p:spPr bwMode="auto">
          <a:xfrm>
            <a:off x="3200400" y="28956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181" name="Line 13"/>
          <p:cNvSpPr>
            <a:spLocks noChangeShapeType="1"/>
          </p:cNvSpPr>
          <p:nvPr/>
        </p:nvSpPr>
        <p:spPr bwMode="auto">
          <a:xfrm>
            <a:off x="3200400" y="3124200"/>
            <a:ext cx="2057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1121873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atin typeface="+mn-lt"/>
              </a:rPr>
              <a:t>Targets of Attack</a:t>
            </a:r>
          </a:p>
        </p:txBody>
      </p:sp>
      <p:sp>
        <p:nvSpPr>
          <p:cNvPr id="11267" name="Rectangle 1027"/>
          <p:cNvSpPr>
            <a:spLocks noGrp="1" noChangeArrowheads="1"/>
          </p:cNvSpPr>
          <p:nvPr>
            <p:ph type="body" idx="1"/>
          </p:nvPr>
        </p:nvSpPr>
        <p:spPr/>
        <p:txBody>
          <a:bodyPr/>
          <a:lstStyle/>
          <a:p>
            <a:r>
              <a:rPr lang="en-US"/>
              <a:t>End hosts</a:t>
            </a:r>
          </a:p>
          <a:p>
            <a:r>
              <a:rPr lang="en-US"/>
              <a:t>Critical servers (disrupt C/S network)</a:t>
            </a:r>
          </a:p>
          <a:p>
            <a:pPr lvl="1"/>
            <a:r>
              <a:rPr lang="en-US"/>
              <a:t>Web, File, Authentication, Update</a:t>
            </a:r>
          </a:p>
          <a:p>
            <a:pPr lvl="1"/>
            <a:r>
              <a:rPr lang="en-US"/>
              <a:t>DNS</a:t>
            </a:r>
          </a:p>
          <a:p>
            <a:r>
              <a:rPr lang="en-US"/>
              <a:t>Infrastructure</a:t>
            </a:r>
          </a:p>
          <a:p>
            <a:pPr lvl="1"/>
            <a:r>
              <a:rPr lang="en-US"/>
              <a:t>Routers within org</a:t>
            </a:r>
          </a:p>
          <a:p>
            <a:pPr lvl="1"/>
            <a:r>
              <a:rPr lang="en-US"/>
              <a:t>All routers in upstream path</a:t>
            </a:r>
          </a:p>
        </p:txBody>
      </p:sp>
    </p:spTree>
    <p:extLst>
      <p:ext uri="{BB962C8B-B14F-4D97-AF65-F5344CB8AC3E}">
        <p14:creationId xmlns:p14="http://schemas.microsoft.com/office/powerpoint/2010/main" val="932675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7</a:t>
            </a:fld>
            <a:endParaRPr lang="en-US"/>
          </a:p>
        </p:txBody>
      </p:sp>
      <p:sp>
        <p:nvSpPr>
          <p:cNvPr id="9218" name="Rectangle 2"/>
          <p:cNvSpPr>
            <a:spLocks noGrp="1" noChangeArrowheads="1"/>
          </p:cNvSpPr>
          <p:nvPr>
            <p:ph type="title"/>
          </p:nvPr>
        </p:nvSpPr>
        <p:spPr/>
        <p:txBody>
          <a:bodyPr/>
          <a:lstStyle/>
          <a:p>
            <a:pPr eaLnBrk="1" hangingPunct="1">
              <a:defRPr/>
            </a:pPr>
            <a:r>
              <a:rPr lang="en-US" dirty="0" smtClean="0">
                <a:cs typeface="+mj-cs"/>
              </a:rPr>
              <a:t>Early Denial of Service</a:t>
            </a:r>
          </a:p>
        </p:txBody>
      </p:sp>
      <p:sp>
        <p:nvSpPr>
          <p:cNvPr id="9219" name="Rectangle 3"/>
          <p:cNvSpPr>
            <a:spLocks noGrp="1" noChangeArrowheads="1"/>
          </p:cNvSpPr>
          <p:nvPr>
            <p:ph type="body" idx="1"/>
          </p:nvPr>
        </p:nvSpPr>
        <p:spPr/>
        <p:txBody>
          <a:bodyPr>
            <a:noAutofit/>
          </a:bodyPr>
          <a:lstStyle/>
          <a:p>
            <a:pPr marL="338138" lvl="1" indent="-223838" eaLnBrk="1" hangingPunct="1">
              <a:buFontTx/>
              <a:buNone/>
              <a:defRPr/>
            </a:pPr>
            <a:r>
              <a:rPr lang="en-US" b="1" dirty="0" err="1" smtClean="0">
                <a:solidFill>
                  <a:srgbClr val="C0504D"/>
                </a:solidFill>
              </a:rPr>
              <a:t>DoS</a:t>
            </a:r>
            <a:r>
              <a:rPr lang="en-US" b="1" dirty="0" smtClean="0">
                <a:solidFill>
                  <a:srgbClr val="C0504D"/>
                </a:solidFill>
              </a:rPr>
              <a:t> Tools</a:t>
            </a:r>
          </a:p>
          <a:p>
            <a:pPr marL="693738" lvl="2" indent="-241300" eaLnBrk="1" hangingPunct="1">
              <a:defRPr/>
            </a:pPr>
            <a:r>
              <a:rPr lang="en-US" dirty="0" smtClean="0"/>
              <a:t>Single-source, single target tools</a:t>
            </a:r>
          </a:p>
          <a:p>
            <a:pPr marL="693738" lvl="2" indent="-241300" eaLnBrk="1" hangingPunct="1">
              <a:defRPr/>
            </a:pPr>
            <a:r>
              <a:rPr lang="en-US" dirty="0" smtClean="0"/>
              <a:t>IP </a:t>
            </a:r>
            <a:r>
              <a:rPr lang="en-US" dirty="0" smtClean="0">
                <a:solidFill>
                  <a:srgbClr val="FF0000"/>
                </a:solidFill>
              </a:rPr>
              <a:t>source address spoofing</a:t>
            </a:r>
          </a:p>
          <a:p>
            <a:pPr marL="693738" lvl="2" indent="-241300" eaLnBrk="1" hangingPunct="1">
              <a:defRPr/>
            </a:pPr>
            <a:r>
              <a:rPr lang="en-US" dirty="0" smtClean="0"/>
              <a:t>Packet amplification (e.g., </a:t>
            </a:r>
            <a:r>
              <a:rPr lang="en-US" dirty="0" err="1" smtClean="0"/>
              <a:t>smurf</a:t>
            </a:r>
            <a:r>
              <a:rPr lang="en-US" dirty="0" smtClean="0"/>
              <a:t>)</a:t>
            </a:r>
          </a:p>
          <a:p>
            <a:pPr marL="338138" lvl="1" indent="-223838" eaLnBrk="1" hangingPunct="1">
              <a:buFontTx/>
              <a:buNone/>
              <a:defRPr/>
            </a:pPr>
            <a:r>
              <a:rPr lang="en-US" b="1" dirty="0" smtClean="0">
                <a:solidFill>
                  <a:srgbClr val="C0504D"/>
                </a:solidFill>
              </a:rPr>
              <a:t>Deployment</a:t>
            </a:r>
          </a:p>
          <a:p>
            <a:pPr marL="693738" lvl="2" indent="-241300" eaLnBrk="1" hangingPunct="1">
              <a:defRPr/>
            </a:pPr>
            <a:r>
              <a:rPr lang="en-US" dirty="0" smtClean="0"/>
              <a:t>Widespread scanning and exploitation via scripted tools</a:t>
            </a:r>
          </a:p>
          <a:p>
            <a:pPr marL="693738" lvl="2" indent="-241300" eaLnBrk="1" hangingPunct="1">
              <a:defRPr/>
            </a:pPr>
            <a:r>
              <a:rPr lang="en-US" dirty="0" smtClean="0"/>
              <a:t>Hand-installed tools and toolkits on compromised hosts (</a:t>
            </a:r>
            <a:r>
              <a:rPr lang="en-US" dirty="0" err="1" smtClean="0"/>
              <a:t>unix</a:t>
            </a:r>
            <a:r>
              <a:rPr lang="en-US" dirty="0" smtClean="0"/>
              <a:t>)</a:t>
            </a:r>
          </a:p>
          <a:p>
            <a:pPr marL="338138" lvl="1" indent="-223838" eaLnBrk="1" hangingPunct="1">
              <a:buFontTx/>
              <a:buNone/>
              <a:defRPr/>
            </a:pPr>
            <a:r>
              <a:rPr lang="en-US" b="1" dirty="0" smtClean="0">
                <a:solidFill>
                  <a:srgbClr val="C0504D"/>
                </a:solidFill>
              </a:rPr>
              <a:t>Use</a:t>
            </a:r>
          </a:p>
          <a:p>
            <a:pPr marL="693738" lvl="2" indent="-241300" eaLnBrk="1" hangingPunct="1">
              <a:defRPr/>
            </a:pPr>
            <a:r>
              <a:rPr lang="en-US" dirty="0" smtClean="0"/>
              <a:t>Hand executed on source host</a:t>
            </a:r>
          </a:p>
          <a:p>
            <a:pPr marL="338138" lvl="1" indent="-223838" eaLnBrk="1" hangingPunct="1">
              <a:defRPr/>
            </a:pPr>
            <a:endParaRPr lang="en-US" dirty="0" smtClean="0"/>
          </a:p>
        </p:txBody>
      </p:sp>
    </p:spTree>
    <p:extLst>
      <p:ext uri="{BB962C8B-B14F-4D97-AF65-F5344CB8AC3E}">
        <p14:creationId xmlns:p14="http://schemas.microsoft.com/office/powerpoint/2010/main" val="12147836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8</a:t>
            </a:fld>
            <a:endParaRPr lang="en-GB"/>
          </a:p>
        </p:txBody>
      </p:sp>
      <p:sp>
        <p:nvSpPr>
          <p:cNvPr id="1424386" name="Rectangle 2"/>
          <p:cNvSpPr>
            <a:spLocks noGrp="1" noChangeArrowheads="1"/>
          </p:cNvSpPr>
          <p:nvPr>
            <p:ph type="title"/>
          </p:nvPr>
        </p:nvSpPr>
        <p:spPr/>
        <p:txBody>
          <a:bodyPr/>
          <a:lstStyle/>
          <a:p>
            <a:r>
              <a:rPr lang="en-US" sz="4000" dirty="0" smtClean="0"/>
              <a:t>Basic Amplification </a:t>
            </a:r>
            <a:r>
              <a:rPr lang="en-US" sz="4000" dirty="0"/>
              <a:t>A</a:t>
            </a:r>
            <a:r>
              <a:rPr lang="en-US" sz="4000" dirty="0" smtClean="0"/>
              <a:t>ttack</a:t>
            </a:r>
            <a:endParaRPr lang="en-US" sz="4000" dirty="0"/>
          </a:p>
        </p:txBody>
      </p:sp>
      <p:sp>
        <p:nvSpPr>
          <p:cNvPr id="1424387" name="Rectangle 3" descr="Rectangle: Click to edit Master text styles&#10;Second level&#10;Third level&#10;Fourth level&#10;Fifth level"/>
          <p:cNvSpPr>
            <a:spLocks noGrp="1" noChangeArrowheads="1"/>
          </p:cNvSpPr>
          <p:nvPr>
            <p:ph type="body" idx="1"/>
          </p:nvPr>
        </p:nvSpPr>
        <p:spPr>
          <a:xfrm>
            <a:off x="533400" y="1600200"/>
            <a:ext cx="7848600" cy="5045075"/>
          </a:xfrm>
        </p:spPr>
        <p:txBody>
          <a:bodyPr>
            <a:normAutofit lnSpcReduction="10000"/>
          </a:bodyPr>
          <a:lstStyle/>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Send ping request to broadcast </a:t>
            </a:r>
            <a:r>
              <a:rPr lang="en-US" sz="2000" dirty="0" smtClean="0"/>
              <a:t>address </a:t>
            </a:r>
            <a:r>
              <a:rPr lang="en-US" sz="2000" dirty="0"/>
              <a:t>(ICMP Echo </a:t>
            </a:r>
            <a:r>
              <a:rPr lang="en-US" sz="2000" dirty="0" err="1"/>
              <a:t>Req</a:t>
            </a:r>
            <a:r>
              <a:rPr lang="en-US" sz="2000" dirty="0"/>
              <a:t>) </a:t>
            </a:r>
          </a:p>
          <a:p>
            <a:r>
              <a:rPr lang="en-US" sz="2000" dirty="0"/>
              <a:t>Lots of responses:</a:t>
            </a:r>
          </a:p>
          <a:p>
            <a:pPr lvl="1"/>
            <a:r>
              <a:rPr lang="en-US" sz="2000" dirty="0"/>
              <a:t>Every host on target network generates a ping reply (ICMP Echo Reply) to victim</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473450"/>
            <a:ext cx="762000" cy="641350"/>
          </a:xfrm>
          <a:prstGeom prst="rect">
            <a:avLst/>
          </a:prstGeom>
          <a:noFill/>
          <a:extLst>
            <a:ext uri="{909E8E84-426E-40dd-AFC4-6F175D3DCCD1}">
              <a14:hiddenFill xmlns:a14="http://schemas.microsoft.com/office/drawing/2010/main">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473450"/>
            <a:ext cx="762000" cy="641350"/>
          </a:xfrm>
          <a:prstGeom prst="rect">
            <a:avLst/>
          </a:prstGeom>
          <a:noFill/>
          <a:extLst>
            <a:ext uri="{909E8E84-426E-40dd-AFC4-6F175D3DCCD1}">
              <a14:hiddenFill xmlns:a14="http://schemas.microsoft.com/office/drawing/2010/main">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47345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4392" name="Rectangle 8"/>
          <p:cNvSpPr>
            <a:spLocks noChangeArrowheads="1"/>
          </p:cNvSpPr>
          <p:nvPr/>
        </p:nvSpPr>
        <p:spPr bwMode="auto">
          <a:xfrm>
            <a:off x="3657600" y="2514600"/>
            <a:ext cx="1600200" cy="457200"/>
          </a:xfrm>
          <a:prstGeom prst="rect">
            <a:avLst/>
          </a:prstGeom>
          <a:solidFill>
            <a:srgbClr val="D9D9D9"/>
          </a:solidFill>
          <a:ln w="9525">
            <a:solidFill>
              <a:schemeClr val="tx1"/>
            </a:solidFill>
            <a:miter lim="800000"/>
            <a:headEnd/>
            <a:tailEnd/>
          </a:ln>
          <a:effectLst/>
          <a:extLst/>
        </p:spPr>
        <p:txBody>
          <a:bodyPr wrap="none" anchor="ctr"/>
          <a:lstStyle/>
          <a:p>
            <a:pPr algn="ctr" eaLnBrk="0" hangingPunct="0">
              <a:spcBef>
                <a:spcPct val="20000"/>
              </a:spcBef>
              <a:buClr>
                <a:schemeClr val="accent2"/>
              </a:buClr>
            </a:pPr>
            <a:r>
              <a:rPr lang="en-US" sz="1600" dirty="0" smtClean="0"/>
              <a:t>Network</a:t>
            </a:r>
            <a:br>
              <a:rPr lang="en-US" sz="1600" dirty="0" smtClean="0"/>
            </a:br>
            <a:r>
              <a:rPr lang="en-US" sz="1600" dirty="0" smtClean="0"/>
              <a:t>switch</a:t>
            </a:r>
            <a:endParaRPr lang="en-US" sz="1600" dirty="0"/>
          </a:p>
        </p:txBody>
      </p:sp>
      <p:sp>
        <p:nvSpPr>
          <p:cNvPr id="1424393" name="Line 9"/>
          <p:cNvSpPr>
            <a:spLocks noChangeShapeType="1"/>
          </p:cNvSpPr>
          <p:nvPr/>
        </p:nvSpPr>
        <p:spPr bwMode="auto">
          <a:xfrm>
            <a:off x="4419600" y="2971800"/>
            <a:ext cx="0" cy="501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4" name="Line 10"/>
          <p:cNvSpPr>
            <a:spLocks noChangeShapeType="1"/>
          </p:cNvSpPr>
          <p:nvPr/>
        </p:nvSpPr>
        <p:spPr bwMode="auto">
          <a:xfrm flipV="1">
            <a:off x="35814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5" name="Line 11"/>
          <p:cNvSpPr>
            <a:spLocks noChangeShapeType="1"/>
          </p:cNvSpPr>
          <p:nvPr/>
        </p:nvSpPr>
        <p:spPr bwMode="auto">
          <a:xfrm>
            <a:off x="3581400" y="3200400"/>
            <a:ext cx="1676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6" name="Line 12"/>
          <p:cNvSpPr>
            <a:spLocks noChangeShapeType="1"/>
          </p:cNvSpPr>
          <p:nvPr/>
        </p:nvSpPr>
        <p:spPr bwMode="auto">
          <a:xfrm>
            <a:off x="5257800" y="3200400"/>
            <a:ext cx="0" cy="273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4398" name="Text Box 14"/>
          <p:cNvSpPr txBox="1">
            <a:spLocks noChangeArrowheads="1"/>
          </p:cNvSpPr>
          <p:nvPr/>
        </p:nvSpPr>
        <p:spPr bwMode="auto">
          <a:xfrm>
            <a:off x="501650" y="27114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0574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4400" name="Text Box 16"/>
          <p:cNvSpPr txBox="1">
            <a:spLocks noChangeArrowheads="1"/>
          </p:cNvSpPr>
          <p:nvPr/>
        </p:nvSpPr>
        <p:spPr bwMode="auto">
          <a:xfrm>
            <a:off x="7448550" y="2635250"/>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Target</a:t>
            </a:r>
          </a:p>
        </p:txBody>
      </p:sp>
      <p:grpSp>
        <p:nvGrpSpPr>
          <p:cNvPr id="1424401" name="Group 17"/>
          <p:cNvGrpSpPr>
            <a:grpSpLocks/>
          </p:cNvGrpSpPr>
          <p:nvPr/>
        </p:nvGrpSpPr>
        <p:grpSpPr bwMode="auto">
          <a:xfrm>
            <a:off x="1295400" y="1524000"/>
            <a:ext cx="2590800" cy="990600"/>
            <a:chOff x="816" y="960"/>
            <a:chExt cx="1632" cy="624"/>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4" name="Text Box 20"/>
            <p:cNvSpPr txBox="1">
              <a:spLocks noChangeArrowheads="1"/>
            </p:cNvSpPr>
            <p:nvPr/>
          </p:nvSpPr>
          <p:spPr bwMode="auto">
            <a:xfrm>
              <a:off x="819" y="960"/>
              <a:ext cx="1629"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sz="1800" dirty="0" smtClean="0"/>
                <a:t>1. </a:t>
              </a:r>
              <a:r>
                <a:rPr lang="en-US" sz="1800" dirty="0"/>
                <a:t>ICMP Echo </a:t>
              </a:r>
              <a:r>
                <a:rPr lang="en-US" sz="1800" dirty="0" smtClean="0"/>
                <a:t>Request </a:t>
              </a:r>
              <a:r>
                <a:rPr lang="en-US" sz="1800" dirty="0" err="1" smtClean="0"/>
                <a:t>Src</a:t>
              </a:r>
              <a:r>
                <a:rPr lang="en-US" sz="1800" dirty="0"/>
                <a:t>:  </a:t>
              </a:r>
              <a:r>
                <a:rPr lang="en-US" sz="1800" dirty="0" err="1" smtClean="0"/>
                <a:t>DoS</a:t>
              </a:r>
              <a:r>
                <a:rPr lang="en-US" sz="1800" dirty="0" smtClean="0"/>
                <a:t> </a:t>
              </a:r>
              <a:r>
                <a:rPr lang="en-US" sz="1800" dirty="0"/>
                <a:t>Target</a:t>
              </a:r>
            </a:p>
            <a:p>
              <a:pPr algn="ctr" eaLnBrk="0" hangingPunct="0">
                <a:spcBef>
                  <a:spcPct val="20000"/>
                </a:spcBef>
                <a:buClr>
                  <a:schemeClr val="accent2"/>
                </a:buClr>
              </a:pPr>
              <a:r>
                <a:rPr lang="en-US" sz="1800" dirty="0" err="1"/>
                <a:t>Dest</a:t>
              </a:r>
              <a:r>
                <a:rPr lang="en-US" sz="1800" dirty="0"/>
                <a:t>:  </a:t>
              </a:r>
              <a:r>
                <a:rPr lang="en-US" sz="1800" dirty="0" smtClean="0"/>
                <a:t>broadcast address</a:t>
              </a:r>
              <a:endParaRPr lang="en-US" sz="1800" dirty="0"/>
            </a:p>
          </p:txBody>
        </p:sp>
      </p:grpSp>
      <p:grpSp>
        <p:nvGrpSpPr>
          <p:cNvPr id="1424405" name="Group 21"/>
          <p:cNvGrpSpPr>
            <a:grpSpLocks/>
          </p:cNvGrpSpPr>
          <p:nvPr/>
        </p:nvGrpSpPr>
        <p:grpSpPr bwMode="auto">
          <a:xfrm>
            <a:off x="4953000" y="1524000"/>
            <a:ext cx="2743200" cy="99060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8" name="Text Box 24"/>
            <p:cNvSpPr txBox="1">
              <a:spLocks noChangeArrowheads="1"/>
            </p:cNvSpPr>
            <p:nvPr/>
          </p:nvSpPr>
          <p:spPr bwMode="auto">
            <a:xfrm>
              <a:off x="3347" y="960"/>
              <a:ext cx="131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3 ICMP Echo Reply</a:t>
              </a:r>
              <a:br>
                <a:rPr lang="en-US" sz="1800"/>
              </a:br>
              <a:r>
                <a:rPr lang="en-US" sz="1800"/>
                <a:t>Dest:  Dos Target</a:t>
              </a:r>
            </a:p>
          </p:txBody>
        </p:sp>
      </p:grpSp>
    </p:spTree>
    <p:extLst>
      <p:ext uri="{BB962C8B-B14F-4D97-AF65-F5344CB8AC3E}">
        <p14:creationId xmlns:p14="http://schemas.microsoft.com/office/powerpoint/2010/main" val="8478860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9</a:t>
            </a:fld>
            <a:endParaRPr lang="en-GB"/>
          </a:p>
        </p:txBody>
      </p:sp>
      <p:sp>
        <p:nvSpPr>
          <p:cNvPr id="1425410" name="Rectangle 2"/>
          <p:cNvSpPr>
            <a:spLocks noGrp="1" noChangeArrowheads="1"/>
          </p:cNvSpPr>
          <p:nvPr>
            <p:ph type="title"/>
          </p:nvPr>
        </p:nvSpPr>
        <p:spPr/>
        <p:txBody>
          <a:bodyPr>
            <a:normAutofit fontScale="90000"/>
          </a:bodyPr>
          <a:lstStyle/>
          <a:p>
            <a:r>
              <a:rPr lang="en-US" dirty="0" smtClean="0"/>
              <a:t>DNS Amplification </a:t>
            </a:r>
            <a:br>
              <a:rPr lang="en-US" dirty="0" smtClean="0"/>
            </a:br>
            <a:r>
              <a:rPr lang="en-US" dirty="0" smtClean="0"/>
              <a:t>(Common Today)</a:t>
            </a:r>
            <a:endParaRPr lang="en-US" sz="28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533400" y="1600200"/>
            <a:ext cx="7848600" cy="5045075"/>
          </a:xfrm>
        </p:spPr>
        <p:txBody>
          <a:bodyPr/>
          <a:lstStyle/>
          <a:p>
            <a:endParaRPr lang="en-US"/>
          </a:p>
          <a:p>
            <a:endParaRPr lang="en-US"/>
          </a:p>
          <a:p>
            <a:endParaRPr lang="en-US"/>
          </a:p>
          <a:p>
            <a:endParaRPr lang="en-US"/>
          </a:p>
          <a:p>
            <a:endParaRPr lang="en-US"/>
          </a:p>
          <a:p>
            <a:pPr>
              <a:buFont typeface="Wingdings" charset="0"/>
              <a:buNone/>
            </a:pPr>
            <a:endParaRPr lang="en-US" sz="2000"/>
          </a:p>
        </p:txBody>
      </p:sp>
      <p:sp>
        <p:nvSpPr>
          <p:cNvPr id="1425412" name="Text Box 4"/>
          <p:cNvSpPr txBox="1">
            <a:spLocks noChangeArrowheads="1"/>
          </p:cNvSpPr>
          <p:nvPr/>
        </p:nvSpPr>
        <p:spPr bwMode="auto">
          <a:xfrm>
            <a:off x="1246188" y="5562600"/>
            <a:ext cx="6983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smtClean="0"/>
              <a:t>Prevention</a:t>
            </a:r>
            <a:r>
              <a:rPr kumimoji="1" lang="en-US" dirty="0"/>
              <a:t>: reject DNS queries from external addresses</a:t>
            </a:r>
          </a:p>
        </p:txBody>
      </p:sp>
      <p:sp>
        <p:nvSpPr>
          <p:cNvPr id="1425413" name="Rectangle 5"/>
          <p:cNvSpPr>
            <a:spLocks noChangeArrowheads="1"/>
          </p:cNvSpPr>
          <p:nvPr/>
        </p:nvSpPr>
        <p:spPr bwMode="auto">
          <a:xfrm>
            <a:off x="4127500" y="4114800"/>
            <a:ext cx="1490663"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DNS</a:t>
            </a:r>
            <a:br>
              <a:rPr lang="en-US" sz="2400"/>
            </a:br>
            <a:r>
              <a:rPr lang="en-US" sz="2400"/>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36576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5415" name="Text Box 7"/>
          <p:cNvSpPr txBox="1">
            <a:spLocks noChangeArrowheads="1"/>
          </p:cNvSpPr>
          <p:nvPr/>
        </p:nvSpPr>
        <p:spPr bwMode="auto">
          <a:xfrm>
            <a:off x="895350" y="42354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300" y="3657600"/>
            <a:ext cx="762000" cy="641350"/>
          </a:xfrm>
          <a:prstGeom prst="rect">
            <a:avLst/>
          </a:prstGeom>
          <a:noFill/>
          <a:extLst>
            <a:ext uri="{909E8E84-426E-40dd-AFC4-6F175D3DCCD1}">
              <a14:hiddenFill xmlns:a14="http://schemas.microsoft.com/office/drawing/2010/main">
                <a:solidFill>
                  <a:srgbClr val="FFFFFF"/>
                </a:solidFill>
              </a14:hiddenFill>
            </a:ext>
          </a:extLst>
        </p:spPr>
      </p:pic>
      <p:sp>
        <p:nvSpPr>
          <p:cNvPr id="1425417" name="Text Box 9"/>
          <p:cNvSpPr txBox="1">
            <a:spLocks noChangeArrowheads="1"/>
          </p:cNvSpPr>
          <p:nvPr/>
        </p:nvSpPr>
        <p:spPr bwMode="auto">
          <a:xfrm>
            <a:off x="7842250" y="4235450"/>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800"/>
              <a:t>DoS</a:t>
            </a:r>
            <a:br>
              <a:rPr lang="en-US" sz="1800"/>
            </a:br>
            <a:r>
              <a:rPr lang="en-US" sz="1800"/>
              <a:t>Target</a:t>
            </a:r>
          </a:p>
        </p:txBody>
      </p:sp>
      <p:grpSp>
        <p:nvGrpSpPr>
          <p:cNvPr id="1425418" name="Group 10"/>
          <p:cNvGrpSpPr>
            <a:grpSpLocks/>
          </p:cNvGrpSpPr>
          <p:nvPr/>
        </p:nvGrpSpPr>
        <p:grpSpPr bwMode="auto">
          <a:xfrm>
            <a:off x="1689100" y="3124200"/>
            <a:ext cx="2590800" cy="990600"/>
            <a:chOff x="816" y="960"/>
            <a:chExt cx="1632" cy="624"/>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1" name="Text Box 13"/>
            <p:cNvSpPr txBox="1">
              <a:spLocks noChangeArrowheads="1"/>
            </p:cNvSpPr>
            <p:nvPr/>
          </p:nvSpPr>
          <p:spPr bwMode="auto">
            <a:xfrm>
              <a:off x="1003" y="960"/>
              <a:ext cx="1289"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sz="1800"/>
                <a:t>DNS Query</a:t>
              </a:r>
              <a:br>
                <a:rPr lang="en-US" sz="1800"/>
              </a:br>
              <a:r>
                <a:rPr lang="en-US" sz="1800"/>
                <a:t>SrcIP:  Dos Target</a:t>
              </a:r>
            </a:p>
            <a:p>
              <a:pPr eaLnBrk="0" hangingPunct="0">
                <a:spcBef>
                  <a:spcPct val="20000"/>
                </a:spcBef>
                <a:buClr>
                  <a:schemeClr val="accent2"/>
                </a:buClr>
              </a:pPr>
              <a:r>
                <a:rPr lang="en-US" sz="1800"/>
                <a:t>    (60 bytes)</a:t>
              </a:r>
            </a:p>
          </p:txBody>
        </p:sp>
      </p:grpSp>
      <p:grpSp>
        <p:nvGrpSpPr>
          <p:cNvPr id="1425422" name="Group 14"/>
          <p:cNvGrpSpPr>
            <a:grpSpLocks/>
          </p:cNvGrpSpPr>
          <p:nvPr/>
        </p:nvGrpSpPr>
        <p:grpSpPr bwMode="auto">
          <a:xfrm>
            <a:off x="5346700" y="3124200"/>
            <a:ext cx="2743200" cy="1023938"/>
            <a:chOff x="3120" y="960"/>
            <a:chExt cx="1728" cy="645"/>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5" name="Text Box 17"/>
            <p:cNvSpPr txBox="1">
              <a:spLocks noChangeArrowheads="1"/>
            </p:cNvSpPr>
            <p:nvPr/>
          </p:nvSpPr>
          <p:spPr bwMode="auto">
            <a:xfrm>
              <a:off x="3476" y="960"/>
              <a:ext cx="1059" cy="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sz="1800"/>
            </a:p>
            <a:p>
              <a:pPr algn="ctr" eaLnBrk="0" hangingPunct="0">
                <a:lnSpc>
                  <a:spcPct val="80000"/>
                </a:lnSpc>
                <a:buClr>
                  <a:schemeClr val="accent2"/>
                </a:buClr>
              </a:pPr>
              <a:r>
                <a:rPr lang="en-US" sz="1800"/>
                <a:t>EDNS Reponse</a:t>
              </a:r>
            </a:p>
            <a:p>
              <a:pPr algn="ctr" eaLnBrk="0" hangingPunct="0">
                <a:lnSpc>
                  <a:spcPct val="80000"/>
                </a:lnSpc>
                <a:buClr>
                  <a:schemeClr val="accent2"/>
                </a:buClr>
              </a:pPr>
              <a:endParaRPr lang="en-US" sz="1800"/>
            </a:p>
            <a:p>
              <a:pPr algn="ctr" eaLnBrk="0" hangingPunct="0">
                <a:lnSpc>
                  <a:spcPct val="80000"/>
                </a:lnSpc>
                <a:buClr>
                  <a:schemeClr val="accent2"/>
                </a:buClr>
              </a:pPr>
              <a:r>
                <a:rPr lang="en-US" sz="1800"/>
                <a:t>(3000 bytes)</a:t>
              </a:r>
            </a:p>
          </p:txBody>
        </p:sp>
      </p:grpSp>
      <p:sp>
        <p:nvSpPr>
          <p:cNvPr id="1425426" name="Text Box 18"/>
          <p:cNvSpPr txBox="1">
            <a:spLocks noChangeArrowheads="1"/>
          </p:cNvSpPr>
          <p:nvPr/>
        </p:nvSpPr>
        <p:spPr bwMode="auto">
          <a:xfrm>
            <a:off x="1143000" y="2016125"/>
            <a:ext cx="6891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DNS Amplification attack:     ( </a:t>
            </a:r>
            <a:r>
              <a:rPr lang="en-US" sz="2400">
                <a:sym typeface="Symbol" charset="0"/>
              </a:rPr>
              <a:t>40  amplification )</a:t>
            </a:r>
          </a:p>
        </p:txBody>
      </p:sp>
    </p:spTree>
    <p:extLst>
      <p:ext uri="{BB962C8B-B14F-4D97-AF65-F5344CB8AC3E}">
        <p14:creationId xmlns:p14="http://schemas.microsoft.com/office/powerpoint/2010/main" val="9330085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TotalTime>
  <Words>1992</Words>
  <Application>Microsoft Macintosh PowerPoint</Application>
  <PresentationFormat>On-screen Show (4:3)</PresentationFormat>
  <Paragraphs>351</Paragraphs>
  <Slides>38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Visio</vt:lpstr>
      <vt:lpstr>Denial of Service,  Amplification, Reflection COS 432: Information Security </vt:lpstr>
      <vt:lpstr>PowerPoint Presentation</vt:lpstr>
      <vt:lpstr>Current Events: IoT-Based Botnets</vt:lpstr>
      <vt:lpstr>Mirai DDoS Post-Mortem</vt:lpstr>
      <vt:lpstr>Denial of Service: What is it?</vt:lpstr>
      <vt:lpstr>Targets of Attack</vt:lpstr>
      <vt:lpstr>Early Denial of Service</vt:lpstr>
      <vt:lpstr>Basic Amplification Attack</vt:lpstr>
      <vt:lpstr>DNS Amplification  (Common Today)</vt:lpstr>
      <vt:lpstr>PowerPoint Presentation</vt:lpstr>
      <vt:lpstr>TCP Connection Management</vt:lpstr>
      <vt:lpstr>TCP: 3-Way Handshake</vt:lpstr>
      <vt:lpstr>TCP Handshake</vt:lpstr>
      <vt:lpstr>TCP SYN Flooding</vt:lpstr>
      <vt:lpstr>SYN Flooding</vt:lpstr>
      <vt:lpstr>A Classic SYN Flood Example</vt:lpstr>
      <vt:lpstr>Low-Rate SYN Flood Defenses</vt:lpstr>
      <vt:lpstr>DNS DoS Attacks</vt:lpstr>
      <vt:lpstr>Root Level DNS Attacks</vt:lpstr>
      <vt:lpstr>DoS of SSL/TLS</vt:lpstr>
      <vt:lpstr>Defense: Ingress Filtering</vt:lpstr>
      <vt:lpstr>Preventing Denial of Service</vt:lpstr>
      <vt:lpstr>Defense: TCP SYN cookies</vt:lpstr>
      <vt:lpstr>TCP SYN cookie</vt:lpstr>
      <vt:lpstr>SYN Cookies</vt:lpstr>
      <vt:lpstr>Defense: uRPF Checks</vt:lpstr>
      <vt:lpstr>Problems with uRPF</vt:lpstr>
      <vt:lpstr>China’s Great Cannon</vt:lpstr>
      <vt:lpstr>“On-Path” Attack System</vt:lpstr>
      <vt:lpstr>China’s “Great Cannon”</vt:lpstr>
      <vt:lpstr>Great Cannon: Inject Javascript</vt:lpstr>
      <vt:lpstr>Great Cannon: Direct HTTP at Victim</vt:lpstr>
      <vt:lpstr>Where Were the Attacking Clients?</vt:lpstr>
      <vt:lpstr>What Domains Had Code Injected?</vt:lpstr>
      <vt:lpstr>Current Events: IoT-Based Botnets</vt:lpstr>
      <vt:lpstr>Mirai DDoS Post-Mortem</vt:lpstr>
      <vt:lpstr>Mirai DDoS: Defenses</vt:lpstr>
      <vt:lpstr>Denial of Service: Common Themes</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Amplification, Reflection COS 432: Information Security </dc:title>
  <dc:creator>Nick Feamster</dc:creator>
  <cp:lastModifiedBy>Nick Feamster</cp:lastModifiedBy>
  <cp:revision>77</cp:revision>
  <dcterms:created xsi:type="dcterms:W3CDTF">2016-11-14T11:51:30Z</dcterms:created>
  <dcterms:modified xsi:type="dcterms:W3CDTF">2016-11-16T10:37:21Z</dcterms:modified>
</cp:coreProperties>
</file>