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340" r:id="rId3"/>
    <p:sldId id="342" r:id="rId4"/>
    <p:sldId id="341" r:id="rId5"/>
    <p:sldId id="280" r:id="rId6"/>
    <p:sldId id="343" r:id="rId7"/>
    <p:sldId id="281" r:id="rId8"/>
    <p:sldId id="285" r:id="rId9"/>
    <p:sldId id="346" r:id="rId10"/>
    <p:sldId id="347" r:id="rId11"/>
    <p:sldId id="353" r:id="rId12"/>
    <p:sldId id="351" r:id="rId13"/>
    <p:sldId id="352" r:id="rId14"/>
    <p:sldId id="261" r:id="rId15"/>
    <p:sldId id="257" r:id="rId16"/>
    <p:sldId id="258" r:id="rId17"/>
    <p:sldId id="259" r:id="rId18"/>
    <p:sldId id="260" r:id="rId19"/>
    <p:sldId id="355" r:id="rId20"/>
    <p:sldId id="262" r:id="rId21"/>
    <p:sldId id="263" r:id="rId22"/>
    <p:sldId id="356" r:id="rId23"/>
    <p:sldId id="264" r:id="rId24"/>
    <p:sldId id="283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82" r:id="rId36"/>
    <p:sldId id="35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Feamster" initials="NF" lastIdx="1" clrIdx="0">
    <p:extLst>
      <p:ext uri="{19B8F6BF-5375-455C-9EA6-DF929625EA0E}">
        <p15:presenceInfo xmlns:p15="http://schemas.microsoft.com/office/powerpoint/2012/main" userId="S::feamster@uchicago.edu::a8de9ba3-b3dc-4e1e-936d-2fb5b40f21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724"/>
    <p:restoredTop sz="96327"/>
  </p:normalViewPr>
  <p:slideViewPr>
    <p:cSldViewPr snapToGrid="0" snapToObjects="1">
      <p:cViewPr varScale="1">
        <p:scale>
          <a:sx n="139" d="100"/>
          <a:sy n="139" d="100"/>
        </p:scale>
        <p:origin x="192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3T21:20:58.770" idx="1">
    <p:pos x="6739" y="1753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0E1FB-3FA5-9949-993F-8344A5D5FC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2EC42-4822-3E4A-8C68-685B89C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4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B654D0-F295-3640-AADB-D97DD13EC1D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16" tIns="45359" rIns="90716" bIns="45359" anchor="b"/>
          <a:lstStyle>
            <a:lvl1pPr defTabSz="9032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71084C9D-84F7-D646-AFA4-4135107629F4}" type="slidenum">
              <a:rPr lang="en-US" sz="1100">
                <a:latin typeface="Comic Sans MS" charset="0"/>
              </a:rPr>
              <a:pPr algn="r"/>
              <a:t>2</a:t>
            </a:fld>
            <a:endParaRPr lang="en-US" sz="1100">
              <a:latin typeface="Comic Sans MS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7587" cy="3430588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0716" tIns="45359" rIns="90716" bIns="45359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260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cfb41432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cfb41432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Standardize order and labels with Slide 3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cfb41432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cfb41432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as Q&amp;A. Add answer as summary.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we can connect each of slides 6-8 to a question here.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cfb41432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cfb41432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cfb41432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cfb41432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cfb41432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cfb41432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cfb4143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cfb4143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Cloudflare’s</a:t>
            </a:r>
            <a:r>
              <a:rPr lang="en-US" baseline="0" dirty="0"/>
              <a:t> 1.1.1.1</a:t>
            </a:r>
          </a:p>
          <a:p>
            <a:r>
              <a:rPr lang="en-US" baseline="0" dirty="0"/>
              <a:t>	-use DNS QNAME minimization</a:t>
            </a:r>
          </a:p>
          <a:p>
            <a:r>
              <a:rPr lang="en-US" baseline="0" dirty="0"/>
              <a:t>	-use DNS-over-TLS</a:t>
            </a:r>
          </a:p>
          <a:p>
            <a:r>
              <a:rPr lang="en-US" dirty="0"/>
              <a:t>	-based on Knot</a:t>
            </a:r>
            <a:r>
              <a:rPr lang="en-US" baseline="0" dirty="0"/>
              <a:t> resolver</a:t>
            </a:r>
          </a:p>
          <a:p>
            <a:r>
              <a:rPr lang="en-US" baseline="0" dirty="0"/>
              <a:t>-Quad9</a:t>
            </a:r>
          </a:p>
          <a:p>
            <a:r>
              <a:rPr lang="en-US" baseline="0" dirty="0"/>
              <a:t>	-uses DNSSEC</a:t>
            </a:r>
          </a:p>
          <a:p>
            <a:r>
              <a:rPr lang="en-US" dirty="0"/>
              <a:t>	-no EDNS client subnet</a:t>
            </a:r>
          </a:p>
          <a:p>
            <a:r>
              <a:rPr lang="en-US" dirty="0"/>
              <a:t>	-DNS over TLS</a:t>
            </a:r>
          </a:p>
          <a:p>
            <a:r>
              <a:rPr lang="en-US" dirty="0"/>
              <a:t>	-blacklist malicious domains</a:t>
            </a:r>
          </a:p>
          <a:p>
            <a:r>
              <a:rPr lang="en-US" dirty="0"/>
              <a:t>-add animation of notes where IP and domain name are still visible and coupled</a:t>
            </a:r>
          </a:p>
          <a:p>
            <a:r>
              <a:rPr lang="en-US" dirty="0"/>
              <a:t>----- Meeting Notes (5/11/18 17:30) -----</a:t>
            </a:r>
          </a:p>
          <a:p>
            <a:r>
              <a:rPr lang="en-US" dirty="0"/>
              <a:t>tie back to data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F04F3-A053-D641-957E-3CDA2DF13F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91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-Recall that conventional DNS looks like this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-animate the addition of ODNS stub + </a:t>
            </a:r>
            <a:r>
              <a:rPr lang="en-US" dirty="0" err="1"/>
              <a:t>auth</a:t>
            </a:r>
            <a:endParaRPr lang="en-US" dirty="0"/>
          </a:p>
          <a:p>
            <a:r>
              <a:rPr lang="en-US" dirty="0"/>
              <a:t>-”stub encrypts</a:t>
            </a:r>
            <a:r>
              <a:rPr lang="en-US" baseline="0" dirty="0"/>
              <a:t> &amp; formats domain with session key”, “ODNS </a:t>
            </a:r>
            <a:r>
              <a:rPr lang="en-US" baseline="0" dirty="0" err="1"/>
              <a:t>auth</a:t>
            </a:r>
            <a:r>
              <a:rPr lang="en-US" baseline="0" dirty="0"/>
              <a:t> acts as recursive resolver”</a:t>
            </a:r>
            <a:endParaRPr lang="en-US" dirty="0"/>
          </a:p>
          <a:p>
            <a:r>
              <a:rPr lang="en-US" dirty="0"/>
              <a:t>-animate notes that say the recursive</a:t>
            </a:r>
            <a:r>
              <a:rPr lang="en-US" baseline="0" dirty="0"/>
              <a:t> can’t see queries and the </a:t>
            </a:r>
            <a:r>
              <a:rPr lang="en-US" baseline="0" dirty="0" err="1"/>
              <a:t>auth</a:t>
            </a:r>
            <a:r>
              <a:rPr lang="en-US" baseline="0" dirty="0"/>
              <a:t> can’t see identities</a:t>
            </a:r>
          </a:p>
          <a:p>
            <a:r>
              <a:rPr lang="en-US" baseline="0" dirty="0"/>
              <a:t>----- Meeting Notes (5/11/18 17:30) -----</a:t>
            </a:r>
          </a:p>
          <a:p>
            <a:r>
              <a:rPr lang="en-US" baseline="0" dirty="0"/>
              <a:t>not necessary --&gt; move goal to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F04F3-A053-D641-957E-3CDA2DF13F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80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-Recall that conventional DNS looks like this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-animate the addition of ODNS stub + </a:t>
            </a:r>
            <a:r>
              <a:rPr lang="en-US" dirty="0" err="1"/>
              <a:t>auth</a:t>
            </a:r>
            <a:endParaRPr lang="en-US" dirty="0"/>
          </a:p>
          <a:p>
            <a:r>
              <a:rPr lang="en-US" dirty="0"/>
              <a:t>-”stub encrypts</a:t>
            </a:r>
            <a:r>
              <a:rPr lang="en-US" baseline="0" dirty="0"/>
              <a:t> &amp; formats domain with session key”, “ODNS </a:t>
            </a:r>
            <a:r>
              <a:rPr lang="en-US" baseline="0" dirty="0" err="1"/>
              <a:t>auth</a:t>
            </a:r>
            <a:r>
              <a:rPr lang="en-US" baseline="0" dirty="0"/>
              <a:t> acts as recursive resolver”</a:t>
            </a:r>
            <a:endParaRPr lang="en-US" dirty="0"/>
          </a:p>
          <a:p>
            <a:r>
              <a:rPr lang="en-US" dirty="0"/>
              <a:t>-animate notes that say the recursive</a:t>
            </a:r>
            <a:r>
              <a:rPr lang="en-US" baseline="0" dirty="0"/>
              <a:t> can’t see queries and the </a:t>
            </a:r>
            <a:r>
              <a:rPr lang="en-US" baseline="0" dirty="0" err="1"/>
              <a:t>auth</a:t>
            </a:r>
            <a:r>
              <a:rPr lang="en-US" baseline="0" dirty="0"/>
              <a:t> can’t see identities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F04F3-A053-D641-957E-3CDA2DF13F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55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a DNS</a:t>
            </a:r>
            <a:r>
              <a:rPr lang="en-US" baseline="0" dirty="0"/>
              <a:t> query with animations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F04F3-A053-D641-957E-3CDA2DF13F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13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38559D7A-C495-974F-BC68-CBC9BB635DD3}" type="slidenum">
              <a:rPr lang="en-US" sz="1200" b="0" smtClean="0">
                <a:latin typeface="Times New Roman" charset="0"/>
              </a:rPr>
              <a:pPr eaLnBrk="1" hangingPunct="1">
                <a:defRPr/>
              </a:pPr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4650" y="674688"/>
            <a:ext cx="6110288" cy="3438525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4346575"/>
            <a:ext cx="5089525" cy="4127500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590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9E50F9-A7A0-DA44-BBB4-5A77AC18843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16" tIns="45359" rIns="90716" bIns="45359" anchor="b"/>
          <a:lstStyle>
            <a:lvl1pPr defTabSz="9032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0F9FABB-ECC6-D546-B986-A98C38D930EF}" type="slidenum">
              <a:rPr lang="en-US" sz="1100">
                <a:latin typeface="Comic Sans MS" charset="0"/>
              </a:rPr>
              <a:pPr algn="r"/>
              <a:t>4</a:t>
            </a:fld>
            <a:endParaRPr lang="en-US" sz="1100">
              <a:latin typeface="Comic Sans MS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7587" cy="3430588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0716" tIns="45359" rIns="90716" bIns="45359"/>
          <a:lstStyle/>
          <a:p>
            <a:pPr eaLnBrk="1" hangingPunct="1">
              <a:defRPr/>
            </a:pPr>
            <a:r>
              <a:rPr lang="en-US">
                <a:cs typeface="+mn-cs"/>
              </a:rPr>
              <a:t>ACID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Atomic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Consistent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Isolated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Durable</a:t>
            </a:r>
          </a:p>
        </p:txBody>
      </p:sp>
    </p:spTree>
    <p:extLst>
      <p:ext uri="{BB962C8B-B14F-4D97-AF65-F5344CB8AC3E}">
        <p14:creationId xmlns:p14="http://schemas.microsoft.com/office/powerpoint/2010/main" val="3274017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baseline="0" dirty="0"/>
              <a:t>walk through DNS lookup to show how it compromises privacy</a:t>
            </a:r>
          </a:p>
          <a:p>
            <a:r>
              <a:rPr lang="en-US" baseline="0" dirty="0"/>
              <a:t>-tie back to data requests/surveillance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F04F3-A053-D641-957E-3CDA2DF13F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4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F04F3-A053-D641-957E-3CDA2DF13F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09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Cloudflare’s</a:t>
            </a:r>
            <a:r>
              <a:rPr lang="en-US" baseline="0" dirty="0"/>
              <a:t> 1.1.1.1</a:t>
            </a:r>
          </a:p>
          <a:p>
            <a:r>
              <a:rPr lang="en-US" baseline="0" dirty="0"/>
              <a:t>	-use DNS QNAME minimization</a:t>
            </a:r>
          </a:p>
          <a:p>
            <a:r>
              <a:rPr lang="en-US" baseline="0" dirty="0"/>
              <a:t>	-use DNS-over-TLS</a:t>
            </a:r>
          </a:p>
          <a:p>
            <a:r>
              <a:rPr lang="en-US" dirty="0"/>
              <a:t>	-based on Knot</a:t>
            </a:r>
            <a:r>
              <a:rPr lang="en-US" baseline="0" dirty="0"/>
              <a:t> resolver</a:t>
            </a:r>
          </a:p>
          <a:p>
            <a:r>
              <a:rPr lang="en-US" baseline="0" dirty="0"/>
              <a:t>-Quad9</a:t>
            </a:r>
          </a:p>
          <a:p>
            <a:r>
              <a:rPr lang="en-US" baseline="0" dirty="0"/>
              <a:t>	-uses DNSSEC</a:t>
            </a:r>
          </a:p>
          <a:p>
            <a:r>
              <a:rPr lang="en-US" dirty="0"/>
              <a:t>	-no EDNS client subnet</a:t>
            </a:r>
          </a:p>
          <a:p>
            <a:r>
              <a:rPr lang="en-US" dirty="0"/>
              <a:t>	-DNS over TLS</a:t>
            </a:r>
          </a:p>
          <a:p>
            <a:r>
              <a:rPr lang="en-US" dirty="0"/>
              <a:t>	-blacklist malicious domains</a:t>
            </a:r>
          </a:p>
          <a:p>
            <a:r>
              <a:rPr lang="en-US" dirty="0"/>
              <a:t>-add animation of notes where IP and domain name are still visible and coupled</a:t>
            </a:r>
          </a:p>
          <a:p>
            <a:r>
              <a:rPr lang="en-US" dirty="0"/>
              <a:t>----- Meeting Notes (5/11/18 17:30) -----</a:t>
            </a:r>
          </a:p>
          <a:p>
            <a:r>
              <a:rPr lang="en-US" dirty="0"/>
              <a:t>tie back to data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F04F3-A053-D641-957E-3CDA2DF13F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23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fc2c8f92b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5fc2c8f92b_2_75:notes"/>
          <p:cNvSpPr txBox="1">
            <a:spLocks noGrp="1"/>
          </p:cNvSpPr>
          <p:nvPr>
            <p:ph type="body" idx="1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8" tIns="93308" rIns="93308" bIns="93308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This is a CDF of DNS response times with each protocol.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Cloudflare DoH outperforms DoT for 50% of queries.</a:t>
            </a:r>
            <a:endParaRPr dirty="0"/>
          </a:p>
          <a:p>
            <a:pPr marL="0" indent="0">
              <a:buNone/>
            </a:pPr>
            <a:r>
              <a:rPr lang="en" dirty="0"/>
              <a:t>Cloudflare DoH actually slightly outperforms university Do53 and Cloudflare Do53 in the tail.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605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60ce90bf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60ce90bf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cfb4143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cfb4143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Different interfaces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Different defaults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Different behaviors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F98D-FB50-B744-9D1D-C6C1BB56E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40483-E1AB-1A4A-B03E-CE508C30F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AEC00-B143-174C-B3A2-1374664D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0609-B1FA-C54F-8612-FCE600F61D0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80D81-E73A-1F41-A854-2FBB1B09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0F57-072B-C840-8F30-F2A226EB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DD2B-5BE3-E042-BBF7-4C26773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2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08E7-581A-FC4E-9C4B-E5F16FF4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473F4-3402-8840-9600-5098138D2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CB37-56AC-5540-B890-D02AC59C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0609-B1FA-C54F-8612-FCE600F61D0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74466-7CC3-F34F-B526-86FA57D4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3B517-8314-344A-81A7-05C1C99D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DD2B-5BE3-E042-BBF7-4C26773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5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A66AE-A6BB-C549-BCEB-967143CCA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C912B-D583-6442-8528-A8B451F95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87C6E-84E7-9246-801E-1E8C6565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0609-B1FA-C54F-8612-FCE600F61D0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66919-2CAE-0C41-83C1-ADFE9E14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DB86D-5FAB-D24A-ACF9-618AB028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DD2B-5BE3-E042-BBF7-4C26773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921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F5D8-3F4D-F842-A7C1-27476F43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E189-9A55-7445-8862-94031AC0F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6831E-601A-0A4D-8200-5184F897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0609-B1FA-C54F-8612-FCE600F61D0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9FB03-CCFD-4047-90EF-F13CB6AF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77467-0113-5542-9ADB-9597177D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DD2B-5BE3-E042-BBF7-4C26773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764C-DE84-6140-81DA-0BA30897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2DEC1-EE18-5846-A6B1-8C0B52437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7CD1-68D3-D64A-AF30-ED9A13F7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0609-B1FA-C54F-8612-FCE600F61D0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862B-3F65-4C4C-877B-7EB7CDD5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9FFB8-1906-964D-B673-A1AE9C1E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DD2B-5BE3-E042-BBF7-4C26773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0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895D-3BF2-0F4C-BDD1-421175F7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39611-84EF-C843-85DE-57F35D11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AE64D-FEC9-2742-A0BA-AEC52627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25BA3-EDC5-654F-8E56-6B62C8A8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0609-B1FA-C54F-8612-FCE600F61D0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437E0-3DA5-5E4E-97FC-300995C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66311-AAFB-0D45-97BC-FE12837F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DD2B-5BE3-E042-BBF7-4C26773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9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4824-BCDC-A940-90F6-19F58670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7F7CB-B2E3-194B-AA8B-D1932E41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AF450-1DDC-2F48-A4FA-C7984EC93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4A47F-4029-EF4A-A154-ED69BEDDD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3FA84-5EB6-3C4B-84F1-FB4BAC1A6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F2169-9643-4145-A352-5A632841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0609-B1FA-C54F-8612-FCE600F61D0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0D8FC-A240-7047-8E24-0E9FDC43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2D6AF-6526-1C48-843C-878CB2BF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DD2B-5BE3-E042-BBF7-4C26773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8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EDDD-D530-5B4F-BE81-DF5469DF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05CB4-2982-0245-BBFA-95E35540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0609-B1FA-C54F-8612-FCE600F61D0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86A9E-A315-5D4C-BFA9-B0999F28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9B699-483E-1C41-A31E-2C022A67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DD2B-5BE3-E042-BBF7-4C26773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9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4FC2C-2B3C-1345-83D1-0BBAE0CC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0609-B1FA-C54F-8612-FCE600F61D0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09248-6F69-1B43-81D6-99D2890F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08B67-DA2B-FC40-A7AE-53E266FE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DD2B-5BE3-E042-BBF7-4C26773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6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8410-79FE-0A45-850A-81836637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880D-6AFB-C14E-AEAF-CEDD8982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7B8E7-3E6A-DF4A-A791-9679EAD3A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A8E06-0879-2A44-8FB4-D255CF31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0609-B1FA-C54F-8612-FCE600F61D0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7179B-6D17-DF4C-AB25-497B8CB0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97D43-5ECC-CF43-881C-0553BB9F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DD2B-5BE3-E042-BBF7-4C26773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3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0ABD-E5E4-EC4B-80FC-36491FF8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3C0B1-BA1F-C248-A289-626267DB4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20E3-8756-0449-943D-57A249486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9ADEC-9B9D-8B48-8418-F9A6141B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0609-B1FA-C54F-8612-FCE600F61D0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0B35-A294-E042-A4AD-904B7B6C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355EE-5D89-944A-81C8-A604E3D8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DD2B-5BE3-E042-BBF7-4C26773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8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3420C-7C9D-FB4F-8A1E-E43B22BA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192F3-BFBE-BA48-BC94-1C6872CB9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82AE9-0EA8-8143-83E9-68AE9852F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D0609-B1FA-C54F-8612-FCE600F61D0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2916-A3D3-624D-89E3-79741D356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6C849-0838-C342-95C5-85EB281BF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DD2B-5BE3-E042-BBF7-4C26773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2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16.png"/><Relationship Id="rId5" Type="http://schemas.openxmlformats.org/officeDocument/2006/relationships/image" Target="../media/image26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9A63-8953-2B4E-9FF6-E494A5053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76" y="1122363"/>
            <a:ext cx="11137392" cy="1588180"/>
          </a:xfrm>
        </p:spPr>
        <p:txBody>
          <a:bodyPr>
            <a:normAutofit/>
          </a:bodyPr>
          <a:lstStyle/>
          <a:p>
            <a:r>
              <a:rPr lang="en-US" sz="4800" dirty="0"/>
              <a:t>Domain Name System Security and Privacy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B7C4EFC-8531-494D-9123-B10450A4F9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Security, Privacy, and Consumer Protection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Nick Feamster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University of Chicago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51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17" y="281247"/>
            <a:ext cx="10515600" cy="1325563"/>
          </a:xfrm>
        </p:spPr>
        <p:txBody>
          <a:bodyPr/>
          <a:lstStyle/>
          <a:p>
            <a:r>
              <a:rPr lang="en-US" dirty="0"/>
              <a:t>Strawman: Change DNS Providers, and Encrypt Transport (“DNS over HTTPS”)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9" name="Picture 38" descr="database-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06" y="2583791"/>
            <a:ext cx="932813" cy="861751"/>
          </a:xfrm>
          <a:prstGeom prst="rect">
            <a:avLst/>
          </a:prstGeom>
        </p:spPr>
      </p:pic>
      <p:pic>
        <p:nvPicPr>
          <p:cNvPr id="40" name="Picture 39" descr="database-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67" y="4886655"/>
            <a:ext cx="932813" cy="861751"/>
          </a:xfrm>
          <a:prstGeom prst="rect">
            <a:avLst/>
          </a:prstGeom>
        </p:spPr>
      </p:pic>
      <p:pic>
        <p:nvPicPr>
          <p:cNvPr id="41" name="Picture 40" descr="database-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67" y="3057191"/>
            <a:ext cx="932813" cy="861751"/>
          </a:xfrm>
          <a:prstGeom prst="rect">
            <a:avLst/>
          </a:prstGeom>
        </p:spPr>
      </p:pic>
      <p:pic>
        <p:nvPicPr>
          <p:cNvPr id="42" name="Picture 41" descr="database-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67" y="1569641"/>
            <a:ext cx="932813" cy="861751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2266056" y="2819926"/>
            <a:ext cx="1916483" cy="13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633862" y="1898780"/>
            <a:ext cx="2456076" cy="685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801317" y="2080213"/>
            <a:ext cx="2288616" cy="642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801317" y="3057188"/>
            <a:ext cx="2452995" cy="346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678688" y="3177793"/>
            <a:ext cx="2489627" cy="396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90219" y="3475500"/>
            <a:ext cx="2789736" cy="1716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5104402" y="3470715"/>
            <a:ext cx="3072789" cy="188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266056" y="3196756"/>
            <a:ext cx="19164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410446" y="3300826"/>
            <a:ext cx="1977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TLD Server,</a:t>
            </a:r>
          </a:p>
          <a:p>
            <a:r>
              <a:rPr lang="en-US" sz="2400" dirty="0"/>
              <a:t>1.2.3.4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514225" y="4985683"/>
            <a:ext cx="2409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 Server,</a:t>
            </a:r>
          </a:p>
          <a:p>
            <a:r>
              <a:rPr lang="en-US" sz="2400" dirty="0"/>
              <a:t>2.3.4.5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87547" y="3475501"/>
            <a:ext cx="1896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</a:t>
            </a:r>
            <a:r>
              <a:rPr lang="en-US" sz="2400" b="1" baseline="30000" dirty="0"/>
              <a:t>rd</a:t>
            </a:r>
            <a:r>
              <a:rPr lang="en-US" sz="2400" b="1" dirty="0"/>
              <a:t> Party Recursive Resolver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514229" y="1593354"/>
            <a:ext cx="1947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 server, </a:t>
            </a:r>
          </a:p>
          <a:p>
            <a:r>
              <a:rPr lang="en-US" sz="2400" dirty="0"/>
              <a:t>.com</a:t>
            </a:r>
          </a:p>
        </p:txBody>
      </p:sp>
      <p:pic>
        <p:nvPicPr>
          <p:cNvPr id="56" name="Picture 55" descr="Hopstarter-Malware-Spy.ic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70" y="2536220"/>
            <a:ext cx="1175868" cy="881901"/>
          </a:xfrm>
          <a:prstGeom prst="rect">
            <a:avLst/>
          </a:prstGeom>
        </p:spPr>
      </p:pic>
      <p:pic>
        <p:nvPicPr>
          <p:cNvPr id="25" name="Picture 24" descr="1318685740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9" y="2527961"/>
            <a:ext cx="1242239" cy="9475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4995" y="3475499"/>
            <a:ext cx="118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</a:t>
            </a:r>
          </a:p>
        </p:txBody>
      </p:sp>
      <p:pic>
        <p:nvPicPr>
          <p:cNvPr id="27" name="Picture 26" descr="database-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333" y="2762257"/>
            <a:ext cx="640179" cy="59141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9600" y="1"/>
            <a:ext cx="165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Naming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2932" y="3442215"/>
            <a:ext cx="147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Stub Resolver</a:t>
            </a:r>
          </a:p>
        </p:txBody>
      </p:sp>
    </p:spTree>
    <p:extLst>
      <p:ext uri="{BB962C8B-B14F-4D97-AF65-F5344CB8AC3E}">
        <p14:creationId xmlns:p14="http://schemas.microsoft.com/office/powerpoint/2010/main" val="226333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ED47B7-C3E4-6744-99BD-762A6B41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18432" cy="20242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7A7E30-E376-494F-B8D7-9D5FDD6BB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245" y="-17932"/>
            <a:ext cx="7798755" cy="68759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2B795D-9FBA-1B4E-9CD5-9B967586AFD2}"/>
              </a:ext>
            </a:extLst>
          </p:cNvPr>
          <p:cNvSpPr/>
          <p:nvPr/>
        </p:nvSpPr>
        <p:spPr>
          <a:xfrm>
            <a:off x="3513221" y="89377"/>
            <a:ext cx="756271" cy="275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5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98B0B2-F806-E746-89EA-EC1676556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5"/>
            <a:ext cx="12192000" cy="19250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D50184-109B-454F-9734-D49429446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10" y="1925053"/>
            <a:ext cx="3319713" cy="487794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88782-527E-0A4B-84E3-6F061B5E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248" y="2782383"/>
            <a:ext cx="5757397" cy="293094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Changing DNS resolvers only shifts the problem of trust!</a:t>
            </a:r>
          </a:p>
          <a:p>
            <a:endParaRPr lang="en-US" dirty="0"/>
          </a:p>
          <a:p>
            <a:r>
              <a:rPr lang="en-US" dirty="0"/>
              <a:t>Instead of sending your queries to your ISP, you are now sending them to Cloudflare, Google, etc. …</a:t>
            </a:r>
          </a:p>
        </p:txBody>
      </p:sp>
    </p:spTree>
    <p:extLst>
      <p:ext uri="{BB962C8B-B14F-4D97-AF65-F5344CB8AC3E}">
        <p14:creationId xmlns:p14="http://schemas.microsoft.com/office/powerpoint/2010/main" val="372020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11375B-39DD-9D44-AEAA-5C083568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40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C934D8-4387-664B-A8F3-607D57EC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80" y="2389805"/>
            <a:ext cx="9785685" cy="355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42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xfrm>
            <a:off x="415597" y="43317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/>
              <a:t>The Good News: </a:t>
            </a:r>
            <a:r>
              <a:rPr lang="en" sz="4000" dirty="0" err="1"/>
              <a:t>DoH</a:t>
            </a:r>
            <a:r>
              <a:rPr lang="en" sz="4000" dirty="0"/>
              <a:t> Sometimes Performs Well</a:t>
            </a:r>
            <a:endParaRPr sz="4000" dirty="0"/>
          </a:p>
        </p:txBody>
      </p:sp>
      <p:sp>
        <p:nvSpPr>
          <p:cNvPr id="142" name="Google Shape;142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143" name="Google Shape;14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01" y="1356968"/>
            <a:ext cx="9600999" cy="509463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0"/>
          <p:cNvSpPr/>
          <p:nvPr/>
        </p:nvSpPr>
        <p:spPr>
          <a:xfrm>
            <a:off x="7245133" y="1564100"/>
            <a:ext cx="3346000" cy="524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03D97-D43A-6E40-BE5D-425ACBD66D24}"/>
              </a:ext>
            </a:extLst>
          </p:cNvPr>
          <p:cNvSpPr/>
          <p:nvPr/>
        </p:nvSpPr>
        <p:spPr>
          <a:xfrm>
            <a:off x="8545167" y="2289473"/>
            <a:ext cx="2045967" cy="9785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DoH</a:t>
            </a:r>
            <a:r>
              <a:rPr lang="en-US" dirty="0">
                <a:solidFill>
                  <a:srgbClr val="C00000"/>
                </a:solidFill>
              </a:rPr>
              <a:t> outperforms DNS in the tail</a:t>
            </a:r>
          </a:p>
        </p:txBody>
      </p:sp>
      <p:sp>
        <p:nvSpPr>
          <p:cNvPr id="12" name="Google Shape;154;p31">
            <a:extLst>
              <a:ext uri="{FF2B5EF4-FFF2-40B4-BE49-F238E27FC236}">
                <a16:creationId xmlns:a16="http://schemas.microsoft.com/office/drawing/2014/main" id="{741AB84F-E7F5-024A-A055-26A7EED3DBDC}"/>
              </a:ext>
            </a:extLst>
          </p:cNvPr>
          <p:cNvSpPr/>
          <p:nvPr/>
        </p:nvSpPr>
        <p:spPr>
          <a:xfrm>
            <a:off x="3264819" y="2778757"/>
            <a:ext cx="1022800" cy="65024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5DD0C2-CC06-954F-BEDB-A8C644760BC8}"/>
              </a:ext>
            </a:extLst>
          </p:cNvPr>
          <p:cNvSpPr/>
          <p:nvPr/>
        </p:nvSpPr>
        <p:spPr>
          <a:xfrm>
            <a:off x="5073014" y="2778758"/>
            <a:ext cx="2045967" cy="9785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DoH</a:t>
            </a:r>
            <a:r>
              <a:rPr lang="en-US" dirty="0">
                <a:solidFill>
                  <a:srgbClr val="C00000"/>
                </a:solidFill>
              </a:rPr>
              <a:t> outperforms 50% of DoT queries</a:t>
            </a:r>
          </a:p>
        </p:txBody>
      </p:sp>
    </p:spTree>
    <p:extLst>
      <p:ext uri="{BB962C8B-B14F-4D97-AF65-F5344CB8AC3E}">
        <p14:creationId xmlns:p14="http://schemas.microsoft.com/office/powerpoint/2010/main" val="250614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Encrypted DNS is Now Often “On by Default”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196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r>
              <a:rPr lang="en"/>
              <a:t>Encrypted DNS is being deployed in browsers, operating systems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Often it is enabled by default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Trusted recursive resolver is also selected by default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Chromium: Opportunistic DoH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Firefox and Opera: Cloudflare is default TRRs</a:t>
            </a:r>
            <a:br>
              <a:rPr lang="en"/>
            </a:br>
            <a:endParaRPr/>
          </a:p>
          <a:p>
            <a:r>
              <a:rPr lang="en" b="1"/>
              <a:t>Do users want this?</a:t>
            </a:r>
            <a:endParaRPr b="1"/>
          </a:p>
          <a:p>
            <a:r>
              <a:rPr lang="en" b="1"/>
              <a:t>Do they understand it?</a:t>
            </a:r>
            <a:endParaRPr b="1"/>
          </a:p>
          <a:p>
            <a:r>
              <a:rPr lang="en" b="1"/>
              <a:t>Do they know how to change it? 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573100" y="471667"/>
            <a:ext cx="4205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Example </a:t>
            </a:r>
            <a:br>
              <a:rPr lang="en"/>
            </a:br>
            <a:r>
              <a:rPr lang="en"/>
              <a:t>Current Interfaces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01" y="4065773"/>
            <a:ext cx="5514135" cy="204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351" y="5330567"/>
            <a:ext cx="1582332" cy="1582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0" y="5090067"/>
            <a:ext cx="5883533" cy="689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92183" y="5498234"/>
            <a:ext cx="1287800" cy="121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900" y="1666101"/>
            <a:ext cx="5514131" cy="17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3604" y="2736884"/>
            <a:ext cx="2157824" cy="1213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9">
            <a:alphaModFix/>
          </a:blip>
          <a:srcRect t="8071"/>
          <a:stretch/>
        </p:blipFill>
        <p:spPr>
          <a:xfrm>
            <a:off x="6095995" y="833851"/>
            <a:ext cx="588352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934934" y="1182267"/>
            <a:ext cx="1582297" cy="988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5533" y="2262433"/>
            <a:ext cx="5684435" cy="1922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862433" y="3348450"/>
            <a:ext cx="1167635" cy="1371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15600" y="2491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Recommended Resolver Options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l="1037" r="69140"/>
          <a:stretch/>
        </p:blipFill>
        <p:spPr>
          <a:xfrm>
            <a:off x="7435301" y="4719654"/>
            <a:ext cx="3990532" cy="197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1533" y="5666380"/>
            <a:ext cx="1264320" cy="119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5">
            <a:alphaModFix/>
          </a:blip>
          <a:srcRect t="4021"/>
          <a:stretch/>
        </p:blipFill>
        <p:spPr>
          <a:xfrm>
            <a:off x="7435300" y="2165567"/>
            <a:ext cx="3990533" cy="240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6">
            <a:alphaModFix/>
          </a:blip>
          <a:srcRect t="9918"/>
          <a:stretch/>
        </p:blipFill>
        <p:spPr>
          <a:xfrm>
            <a:off x="7435300" y="147583"/>
            <a:ext cx="3990533" cy="1842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9900" y="3522093"/>
            <a:ext cx="3990533" cy="3177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99900" y="1012767"/>
            <a:ext cx="4275477" cy="22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9">
            <a:alphaModFix/>
          </a:blip>
          <a:srcRect l="14383" r="16128"/>
          <a:stretch/>
        </p:blipFill>
        <p:spPr>
          <a:xfrm>
            <a:off x="4604871" y="2520783"/>
            <a:ext cx="1278887" cy="1001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963684" y="3622077"/>
            <a:ext cx="880065" cy="1033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48437" y="5589079"/>
            <a:ext cx="1391763" cy="134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flipH="1">
            <a:off x="10651375" y="1225128"/>
            <a:ext cx="1504679" cy="94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l="20147" t="22483" r="55497" b="21821"/>
          <a:stretch/>
        </p:blipFill>
        <p:spPr>
          <a:xfrm>
            <a:off x="7903867" y="4411495"/>
            <a:ext cx="3872536" cy="186397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Pilot Survey: Questions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524900" y="1521767"/>
            <a:ext cx="7378800" cy="682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Char char="●"/>
            </a:pPr>
            <a:r>
              <a:rPr lang="en" sz="2400">
                <a:solidFill>
                  <a:schemeClr val="dk1"/>
                </a:solidFill>
              </a:rPr>
              <a:t>Do users understand what DNS setting options do? </a:t>
            </a:r>
            <a:endParaRPr sz="2400">
              <a:solidFill>
                <a:schemeClr val="dk1"/>
              </a:solidFill>
            </a:endParaRPr>
          </a:p>
          <a:p>
            <a:pPr marL="1219170" lvl="1" indent="-406390">
              <a:lnSpc>
                <a:spcPct val="115000"/>
              </a:lnSpc>
              <a:buClr>
                <a:schemeClr val="dk1"/>
              </a:buClr>
              <a:buSzPts val="1200"/>
              <a:buChar char="○"/>
            </a:pPr>
            <a:r>
              <a:rPr lang="en" sz="1600">
                <a:solidFill>
                  <a:schemeClr val="dk1"/>
                </a:solidFill>
              </a:rPr>
              <a:t>Users have misconceptions about DNS settings</a:t>
            </a:r>
            <a:endParaRPr sz="1600">
              <a:solidFill>
                <a:schemeClr val="dk1"/>
              </a:solidFill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Char char="●"/>
            </a:pPr>
            <a:r>
              <a:rPr lang="en" sz="2400">
                <a:solidFill>
                  <a:schemeClr val="dk1"/>
                </a:solidFill>
              </a:rPr>
              <a:t>How do users interact with current DNS setting options?</a:t>
            </a:r>
            <a:endParaRPr sz="2400">
              <a:solidFill>
                <a:schemeClr val="dk1"/>
              </a:solidFill>
            </a:endParaRPr>
          </a:p>
          <a:p>
            <a:pPr marL="1219170" lvl="1" indent="-406390">
              <a:lnSpc>
                <a:spcPct val="115000"/>
              </a:lnSpc>
              <a:buClr>
                <a:schemeClr val="dk1"/>
              </a:buClr>
              <a:buSzPts val="1200"/>
              <a:buChar char="○"/>
            </a:pPr>
            <a:r>
              <a:rPr lang="en" sz="1600">
                <a:solidFill>
                  <a:schemeClr val="dk1"/>
                </a:solidFill>
              </a:rPr>
              <a:t>They mostly don’t interact with these settings or leave them on their default options</a:t>
            </a:r>
            <a:endParaRPr sz="1600">
              <a:solidFill>
                <a:schemeClr val="dk1"/>
              </a:solidFill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Char char="●"/>
            </a:pPr>
            <a:r>
              <a:rPr lang="en" sz="2400">
                <a:solidFill>
                  <a:schemeClr val="dk1"/>
                </a:solidFill>
              </a:rPr>
              <a:t>Why do users choose the settings that they do?</a:t>
            </a:r>
            <a:r>
              <a:rPr lang="en" sz="1200">
                <a:solidFill>
                  <a:schemeClr val="dk1"/>
                </a:solidFill>
              </a:rPr>
              <a:t>	</a:t>
            </a:r>
            <a:endParaRPr sz="1200">
              <a:solidFill>
                <a:schemeClr val="dk1"/>
              </a:solidFill>
            </a:endParaRPr>
          </a:p>
          <a:p>
            <a:pPr marL="1219170" lvl="1" indent="-406390">
              <a:lnSpc>
                <a:spcPct val="115000"/>
              </a:lnSpc>
              <a:buClr>
                <a:schemeClr val="dk1"/>
              </a:buClr>
              <a:buSzPts val="1200"/>
              <a:buChar char="○"/>
            </a:pPr>
            <a:r>
              <a:rPr lang="en" sz="1600">
                <a:solidFill>
                  <a:schemeClr val="dk1"/>
                </a:solidFill>
              </a:rPr>
              <a:t>Users stick with default settings when they lack information </a:t>
            </a:r>
            <a:endParaRPr sz="1600">
              <a:solidFill>
                <a:schemeClr val="dk1"/>
              </a:solidFill>
            </a:endParaRPr>
          </a:p>
          <a:p>
            <a:pPr marL="1219170" lvl="1" indent="-406390">
              <a:lnSpc>
                <a:spcPct val="115000"/>
              </a:lnSpc>
              <a:buClr>
                <a:schemeClr val="dk1"/>
              </a:buClr>
              <a:buSzPts val="1200"/>
              <a:buChar char="○"/>
            </a:pPr>
            <a:r>
              <a:rPr lang="en" sz="1600">
                <a:solidFill>
                  <a:schemeClr val="dk1"/>
                </a:solidFill>
              </a:rPr>
              <a:t>Many thought the defaults were necessary for their phone to work</a:t>
            </a:r>
            <a:endParaRPr sz="1600">
              <a:solidFill>
                <a:schemeClr val="dk1"/>
              </a:solidFill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Char char="●"/>
            </a:pPr>
            <a:r>
              <a:rPr lang="en" sz="2400">
                <a:solidFill>
                  <a:schemeClr val="dk1"/>
                </a:solidFill>
              </a:rPr>
              <a:t>Does being provided with more information on DNS settings change the settings option that users choose?</a:t>
            </a:r>
            <a:r>
              <a:rPr lang="en" sz="1200">
                <a:solidFill>
                  <a:schemeClr val="dk1"/>
                </a:solidFill>
              </a:rPr>
              <a:t>	</a:t>
            </a:r>
            <a:endParaRPr sz="1200">
              <a:solidFill>
                <a:schemeClr val="dk1"/>
              </a:solidFill>
            </a:endParaRPr>
          </a:p>
          <a:p>
            <a:pPr marL="1219170" lvl="1" indent="-406390">
              <a:lnSpc>
                <a:spcPct val="115000"/>
              </a:lnSpc>
              <a:buClr>
                <a:schemeClr val="dk1"/>
              </a:buClr>
              <a:buSzPts val="1200"/>
              <a:buChar char="○"/>
            </a:pPr>
            <a:r>
              <a:rPr lang="en" sz="1600">
                <a:solidFill>
                  <a:schemeClr val="dk1"/>
                </a:solidFill>
              </a:rPr>
              <a:t>Some users DO change their settings while others stuck with their original choice</a:t>
            </a:r>
            <a:endParaRPr sz="1600">
              <a:solidFill>
                <a:schemeClr val="dk1"/>
              </a:solidFill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Char char="●"/>
            </a:pPr>
            <a:r>
              <a:rPr lang="en" sz="2400">
                <a:solidFill>
                  <a:schemeClr val="dk1"/>
                </a:solidFill>
              </a:rPr>
              <a:t>Do people know about the different DNS resolvers and do they trust them? </a:t>
            </a:r>
            <a:endParaRPr sz="2400">
              <a:solidFill>
                <a:schemeClr val="dk1"/>
              </a:solidFill>
            </a:endParaRPr>
          </a:p>
          <a:p>
            <a:pPr marL="1219170" lvl="1" indent="-406390">
              <a:lnSpc>
                <a:spcPct val="115000"/>
              </a:lnSpc>
              <a:buClr>
                <a:schemeClr val="dk1"/>
              </a:buClr>
              <a:buSzPts val="1200"/>
              <a:buChar char="○"/>
            </a:pPr>
            <a:r>
              <a:rPr lang="en" sz="1600">
                <a:solidFill>
                  <a:schemeClr val="dk1"/>
                </a:solidFill>
              </a:rPr>
              <a:t>People had limited knowledge of DNS resolvers</a:t>
            </a:r>
            <a:endParaRPr sz="1600">
              <a:solidFill>
                <a:schemeClr val="dk1"/>
              </a:solidFill>
            </a:endParaRPr>
          </a:p>
          <a:p>
            <a:pPr marL="1219170" lvl="1" indent="-406390">
              <a:lnSpc>
                <a:spcPct val="115000"/>
              </a:lnSpc>
              <a:buClr>
                <a:schemeClr val="dk1"/>
              </a:buClr>
              <a:buSzPts val="1200"/>
              <a:buChar char="○"/>
            </a:pPr>
            <a:r>
              <a:rPr lang="en" sz="1600">
                <a:solidFill>
                  <a:schemeClr val="dk1"/>
                </a:solidFill>
              </a:rPr>
              <a:t>Trust in those resolvers varied among participants</a:t>
            </a:r>
            <a:endParaRPr sz="16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3867" y="528701"/>
            <a:ext cx="3872533" cy="352733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"/>
              <a:t>Firefox DoH Responses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020185"/>
            <a:ext cx="6625501" cy="32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2470" y="323151"/>
            <a:ext cx="4939901" cy="621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182533" y="5452934"/>
            <a:ext cx="6666800" cy="150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" sz="2400">
                <a:solidFill>
                  <a:schemeClr val="dk1"/>
                </a:solidFill>
              </a:rPr>
              <a:t>User responses to questions about Firefox’s DoH settings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What is DNS?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9863" indent="-169863">
              <a:defRPr/>
            </a:pPr>
            <a:r>
              <a:rPr lang="en-US">
                <a:cs typeface="+mn-cs"/>
              </a:rPr>
              <a:t> DNS (Domain Name Service) is primarily used to translate human readable names into machine usable addresses, e.g., IP addresses.</a:t>
            </a:r>
          </a:p>
          <a:p>
            <a:pPr marL="169863" indent="-169863">
              <a:defRPr/>
            </a:pPr>
            <a:endParaRPr lang="en-US">
              <a:cs typeface="+mn-cs"/>
            </a:endParaRPr>
          </a:p>
          <a:p>
            <a:pPr marL="169863" indent="-169863">
              <a:defRPr/>
            </a:pPr>
            <a:r>
              <a:rPr lang="en-US">
                <a:cs typeface="+mn-cs"/>
              </a:rPr>
              <a:t>DNS goal:</a:t>
            </a:r>
          </a:p>
          <a:p>
            <a:pPr marL="457200" lvl="1" indent="-223838">
              <a:defRPr/>
            </a:pPr>
            <a:r>
              <a:rPr lang="en-US"/>
              <a:t>Efficiently locate resources.  </a:t>
            </a:r>
            <a:br>
              <a:rPr lang="en-US"/>
            </a:br>
            <a:r>
              <a:rPr lang="en-US"/>
              <a:t>E.g., Map name </a:t>
            </a:r>
            <a:r>
              <a:rPr lang="en-US">
                <a:sym typeface="Wingdings" charset="0"/>
              </a:rPr>
              <a:t></a:t>
            </a:r>
            <a:r>
              <a:rPr lang="en-US"/>
              <a:t> IP address</a:t>
            </a:r>
          </a:p>
          <a:p>
            <a:pPr marL="457200" lvl="1" indent="-223838">
              <a:defRPr/>
            </a:pPr>
            <a:r>
              <a:rPr lang="en-US"/>
              <a:t>Scale to many users over a large area</a:t>
            </a:r>
          </a:p>
          <a:p>
            <a:pPr marL="457200" lvl="1" indent="-223838">
              <a:defRPr/>
            </a:pPr>
            <a:r>
              <a:rPr lang="en-US"/>
              <a:t>Scale to many updates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E3521-79DE-9948-B8B4-8905EB9C040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433" y="1444701"/>
            <a:ext cx="5458599" cy="442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67" y="1538934"/>
            <a:ext cx="4815959" cy="442716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"/>
              <a:t>Private DNS Settings Choices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1254864" y="5891567"/>
            <a:ext cx="40348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Private DNS setting choice without additional information</a:t>
            </a:r>
            <a:endParaRPr sz="2400"/>
          </a:p>
        </p:txBody>
      </p:sp>
      <p:sp>
        <p:nvSpPr>
          <p:cNvPr id="119" name="Google Shape;119;p19"/>
          <p:cNvSpPr txBox="1"/>
          <p:nvPr/>
        </p:nvSpPr>
        <p:spPr>
          <a:xfrm>
            <a:off x="6761167" y="5891567"/>
            <a:ext cx="3691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Private DNS setting choice with additional information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0" y="1562100"/>
            <a:ext cx="591820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233" y="1539051"/>
            <a:ext cx="5664200" cy="377989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1022567" y="5318934"/>
            <a:ext cx="5175200" cy="96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" sz="1733">
                <a:solidFill>
                  <a:schemeClr val="dk1"/>
                </a:solidFill>
              </a:rPr>
              <a:t>If participants had heard of different DNS providers</a:t>
            </a:r>
            <a:endParaRPr sz="1733"/>
          </a:p>
        </p:txBody>
      </p:sp>
      <p:sp>
        <p:nvSpPr>
          <p:cNvPr id="127" name="Google Shape;127;p20"/>
          <p:cNvSpPr txBox="1"/>
          <p:nvPr/>
        </p:nvSpPr>
        <p:spPr>
          <a:xfrm>
            <a:off x="6350733" y="5295901"/>
            <a:ext cx="5503200" cy="96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" sz="1733">
                <a:solidFill>
                  <a:schemeClr val="dk1"/>
                </a:solidFill>
              </a:rPr>
              <a:t>If participants reported trusting different DNS providers</a:t>
            </a:r>
            <a:endParaRPr sz="1733"/>
          </a:p>
        </p:txBody>
      </p:sp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"/>
              <a:t>Knowledge of and Trust in DNS Providers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Summary and Future Directions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62500" lnSpcReduction="20000"/>
          </a:bodyPr>
          <a:lstStyle/>
          <a:p>
            <a:pPr indent="-405331">
              <a:lnSpc>
                <a:spcPct val="150000"/>
              </a:lnSpc>
              <a:spcBef>
                <a:spcPts val="1600"/>
              </a:spcBef>
              <a:buClr>
                <a:schemeClr val="dk1"/>
              </a:buClr>
              <a:buSzPct val="100000"/>
            </a:pPr>
            <a:r>
              <a:rPr lang="en" sz="2533">
                <a:solidFill>
                  <a:schemeClr val="dk1"/>
                </a:solidFill>
              </a:rPr>
              <a:t>Main Findings</a:t>
            </a:r>
            <a:endParaRPr sz="2533">
              <a:solidFill>
                <a:schemeClr val="dk1"/>
              </a:solidFill>
            </a:endParaRPr>
          </a:p>
          <a:p>
            <a:pPr lvl="1" indent="-40533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533">
                <a:solidFill>
                  <a:schemeClr val="dk1"/>
                </a:solidFill>
              </a:rPr>
              <a:t>Many people stick with default settings options making the choice of default very important</a:t>
            </a:r>
            <a:endParaRPr sz="2533">
              <a:solidFill>
                <a:schemeClr val="dk1"/>
              </a:solidFill>
            </a:endParaRPr>
          </a:p>
          <a:p>
            <a:pPr lvl="1" indent="-40533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533">
                <a:solidFill>
                  <a:schemeClr val="dk1"/>
                </a:solidFill>
              </a:rPr>
              <a:t>People don’t understand the ramifications of selecting different options</a:t>
            </a:r>
            <a:endParaRPr sz="2533">
              <a:solidFill>
                <a:schemeClr val="dk1"/>
              </a:solidFill>
            </a:endParaRPr>
          </a:p>
          <a:p>
            <a:pPr lvl="1" indent="-40533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533">
                <a:solidFill>
                  <a:schemeClr val="dk1"/>
                </a:solidFill>
              </a:rPr>
              <a:t>Being given more information does cause some people to choose a different option</a:t>
            </a:r>
            <a:endParaRPr sz="2533">
              <a:solidFill>
                <a:schemeClr val="dk1"/>
              </a:solidFill>
            </a:endParaRPr>
          </a:p>
          <a:p>
            <a:pPr lvl="1" indent="-40533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533">
                <a:solidFill>
                  <a:schemeClr val="dk1"/>
                </a:solidFill>
              </a:rPr>
              <a:t>There is still a lot of work to do on explaining these settings to users</a:t>
            </a:r>
            <a:endParaRPr sz="2533">
              <a:solidFill>
                <a:schemeClr val="dk1"/>
              </a:solidFill>
            </a:endParaRPr>
          </a:p>
          <a:p>
            <a:pPr indent="-405331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" sz="2533">
                <a:solidFill>
                  <a:schemeClr val="dk1"/>
                </a:solidFill>
              </a:rPr>
              <a:t>Future Directions</a:t>
            </a:r>
            <a:endParaRPr sz="2533">
              <a:solidFill>
                <a:schemeClr val="dk1"/>
              </a:solidFill>
            </a:endParaRPr>
          </a:p>
          <a:p>
            <a:pPr lvl="1" indent="-40533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533">
                <a:solidFill>
                  <a:schemeClr val="dk1"/>
                </a:solidFill>
              </a:rPr>
              <a:t>Larger sample size </a:t>
            </a:r>
            <a:endParaRPr sz="2533">
              <a:solidFill>
                <a:schemeClr val="dk1"/>
              </a:solidFill>
            </a:endParaRPr>
          </a:p>
          <a:p>
            <a:pPr lvl="1" indent="-40533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533">
                <a:solidFill>
                  <a:schemeClr val="dk1"/>
                </a:solidFill>
              </a:rPr>
              <a:t>More extensive interface testing</a:t>
            </a:r>
            <a:endParaRPr sz="2533">
              <a:solidFill>
                <a:schemeClr val="dk1"/>
              </a:solidFill>
            </a:endParaRPr>
          </a:p>
          <a:p>
            <a:pPr lvl="2" indent="-40533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533">
                <a:solidFill>
                  <a:schemeClr val="dk1"/>
                </a:solidFill>
              </a:rPr>
              <a:t>Test newly implemented interfaces</a:t>
            </a:r>
            <a:endParaRPr sz="2533">
              <a:solidFill>
                <a:schemeClr val="dk1"/>
              </a:solidFill>
            </a:endParaRPr>
          </a:p>
          <a:p>
            <a:pPr lvl="2" indent="-40533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533">
                <a:solidFill>
                  <a:schemeClr val="dk1"/>
                </a:solidFill>
              </a:rPr>
              <a:t>Design and test alternative interfaces </a:t>
            </a:r>
            <a:endParaRPr sz="2533">
              <a:solidFill>
                <a:schemeClr val="dk1"/>
              </a:solidFill>
            </a:endParaRPr>
          </a:p>
          <a:p>
            <a:pPr lvl="2" indent="-40533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533">
                <a:solidFill>
                  <a:schemeClr val="dk1"/>
                </a:solidFill>
              </a:rPr>
              <a:t>Have more participants be able to interact with their own settings</a:t>
            </a:r>
            <a:endParaRPr sz="2533">
              <a:solidFill>
                <a:schemeClr val="dk1"/>
              </a:solidFill>
            </a:endParaRPr>
          </a:p>
          <a:p>
            <a:pPr lvl="1" indent="-40533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533">
                <a:solidFill>
                  <a:schemeClr val="dk1"/>
                </a:solidFill>
              </a:rPr>
              <a:t>Better understand users’ expectations for each encrypted DNS configuration</a:t>
            </a:r>
            <a:endParaRPr sz="2533">
              <a:solidFill>
                <a:schemeClr val="dk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533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38" y="21538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 Bad News:</a:t>
            </a:r>
            <a:br>
              <a:rPr lang="en-US" sz="3600" dirty="0"/>
            </a:br>
            <a:r>
              <a:rPr lang="en-US" sz="3600" dirty="0"/>
              <a:t>Changing DNS Providers Doesn’t Solve the Privacy Problem!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9" name="Picture 38" descr="database-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06" y="2583791"/>
            <a:ext cx="932813" cy="861751"/>
          </a:xfrm>
          <a:prstGeom prst="rect">
            <a:avLst/>
          </a:prstGeom>
        </p:spPr>
      </p:pic>
      <p:pic>
        <p:nvPicPr>
          <p:cNvPr id="40" name="Picture 39" descr="database-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67" y="4886655"/>
            <a:ext cx="932813" cy="861751"/>
          </a:xfrm>
          <a:prstGeom prst="rect">
            <a:avLst/>
          </a:prstGeom>
        </p:spPr>
      </p:pic>
      <p:pic>
        <p:nvPicPr>
          <p:cNvPr id="41" name="Picture 40" descr="database-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67" y="3057191"/>
            <a:ext cx="932813" cy="861751"/>
          </a:xfrm>
          <a:prstGeom prst="rect">
            <a:avLst/>
          </a:prstGeom>
        </p:spPr>
      </p:pic>
      <p:pic>
        <p:nvPicPr>
          <p:cNvPr id="42" name="Picture 41" descr="database-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67" y="1569641"/>
            <a:ext cx="932813" cy="861751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2266056" y="2819926"/>
            <a:ext cx="1916483" cy="13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633862" y="1898780"/>
            <a:ext cx="2456076" cy="685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801317" y="2080213"/>
            <a:ext cx="2288616" cy="642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801317" y="3057188"/>
            <a:ext cx="2452995" cy="346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678688" y="3177793"/>
            <a:ext cx="2489627" cy="396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90219" y="3475500"/>
            <a:ext cx="2789736" cy="1716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5104402" y="3470715"/>
            <a:ext cx="3072789" cy="188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266056" y="3196756"/>
            <a:ext cx="19164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410446" y="3300826"/>
            <a:ext cx="1977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TLD Server,</a:t>
            </a:r>
          </a:p>
          <a:p>
            <a:r>
              <a:rPr lang="en-US" sz="2400" dirty="0"/>
              <a:t>1.2.3.4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514225" y="4985683"/>
            <a:ext cx="2409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 Server,</a:t>
            </a:r>
          </a:p>
          <a:p>
            <a:r>
              <a:rPr lang="en-US" sz="2400" dirty="0"/>
              <a:t>2.3.4.5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87547" y="3475501"/>
            <a:ext cx="1896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</a:t>
            </a:r>
            <a:r>
              <a:rPr lang="en-US" sz="2400" b="1" baseline="30000" dirty="0"/>
              <a:t>rd</a:t>
            </a:r>
            <a:r>
              <a:rPr lang="en-US" sz="2400" b="1" dirty="0"/>
              <a:t> Party Recursive Resolver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514229" y="1593354"/>
            <a:ext cx="1947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 server, </a:t>
            </a:r>
          </a:p>
          <a:p>
            <a:r>
              <a:rPr lang="en-US" sz="2400" dirty="0"/>
              <a:t>.com</a:t>
            </a:r>
          </a:p>
        </p:txBody>
      </p:sp>
      <p:pic>
        <p:nvPicPr>
          <p:cNvPr id="56" name="Picture 55" descr="Hopstarter-Malware-Spy.ic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70" y="2536220"/>
            <a:ext cx="1175868" cy="8819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3202" y="4714490"/>
            <a:ext cx="6043657" cy="461665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marL="380990" indent="-380990">
              <a:buFont typeface="Arial"/>
              <a:buChar char="•"/>
            </a:pPr>
            <a:r>
              <a:rPr lang="en-US" sz="2400" dirty="0"/>
              <a:t>Shifts trust from ISP to 3</a:t>
            </a:r>
            <a:r>
              <a:rPr lang="en-US" sz="2400" baseline="30000" dirty="0"/>
              <a:t>rd</a:t>
            </a:r>
            <a:r>
              <a:rPr lang="en-US" sz="2400" dirty="0"/>
              <a:t> party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9756" y="5206934"/>
            <a:ext cx="6077101" cy="830997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marL="380990" indent="-380990">
              <a:buFont typeface="Arial"/>
              <a:buChar char="•"/>
            </a:pPr>
            <a:r>
              <a:rPr lang="en-US" sz="2400" dirty="0"/>
              <a:t>IP address and domain names still visible and coupled</a:t>
            </a:r>
          </a:p>
        </p:txBody>
      </p:sp>
      <p:pic>
        <p:nvPicPr>
          <p:cNvPr id="25" name="Picture 24" descr="1318685740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9" y="2527961"/>
            <a:ext cx="1242239" cy="9475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4995" y="3475499"/>
            <a:ext cx="118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</a:t>
            </a:r>
          </a:p>
        </p:txBody>
      </p:sp>
      <p:pic>
        <p:nvPicPr>
          <p:cNvPr id="27" name="Picture 26" descr="database-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333" y="2762257"/>
            <a:ext cx="640179" cy="59141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9600" y="1"/>
            <a:ext cx="165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Naming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2932" y="3442215"/>
            <a:ext cx="147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Stub Resolver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756" y="5989087"/>
            <a:ext cx="6077101" cy="830997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marL="380990" indent="-380990">
              <a:buFont typeface="Arial"/>
              <a:buChar char="•"/>
            </a:pPr>
            <a:r>
              <a:rPr lang="en-US" sz="2400" dirty="0"/>
              <a:t>Still vulnerable to monitoring &amp; data requests</a:t>
            </a:r>
          </a:p>
        </p:txBody>
      </p:sp>
    </p:spTree>
    <p:extLst>
      <p:ext uri="{BB962C8B-B14F-4D97-AF65-F5344CB8AC3E}">
        <p14:creationId xmlns:p14="http://schemas.microsoft.com/office/powerpoint/2010/main" val="300918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7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0CFA-0766-0C40-9028-92BFCB6C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Architectural Crisis:</a:t>
            </a:r>
            <a:br>
              <a:rPr lang="en-US" dirty="0"/>
            </a:br>
            <a:r>
              <a:rPr lang="en-US" dirty="0"/>
              <a:t>DNS is Getting Encrypted, but </a:t>
            </a:r>
            <a:r>
              <a:rPr lang="en-US" b="1" dirty="0">
                <a:solidFill>
                  <a:srgbClr val="C00000"/>
                </a:solidFill>
              </a:rPr>
              <a:t>More Centralized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0CAA3-190B-5949-B98E-E7C910597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760"/>
            <a:ext cx="10515600" cy="2252105"/>
          </a:xfrm>
        </p:spPr>
        <p:txBody>
          <a:bodyPr>
            <a:normAutofit/>
          </a:bodyPr>
          <a:lstStyle/>
          <a:p>
            <a:r>
              <a:rPr lang="en-US" dirty="0"/>
              <a:t>Modern browsers, OSes, etc. will select a “trusted recursive resolver” by default, sending all DNS queries to a single resolver.</a:t>
            </a:r>
          </a:p>
          <a:p>
            <a:endParaRPr lang="en-US" dirty="0"/>
          </a:p>
          <a:p>
            <a:r>
              <a:rPr lang="en-US" dirty="0"/>
              <a:t>Centralization is not a given: 100+ Encrypted DNS TRRs already exist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1EE97-A80C-5149-B663-F10F59062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60" y="4544583"/>
            <a:ext cx="5619232" cy="2053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D6B672-7DB2-FC4A-A7C9-5B9E38582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323" y="4423719"/>
            <a:ext cx="3758477" cy="2434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0F2224-988E-F644-8441-A1C8A8E7FEE2}"/>
              </a:ext>
            </a:extLst>
          </p:cNvPr>
          <p:cNvSpPr txBox="1"/>
          <p:nvPr/>
        </p:nvSpPr>
        <p:spPr>
          <a:xfrm>
            <a:off x="7735329" y="4054387"/>
            <a:ext cx="3748216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dnscrypt.info</a:t>
            </a:r>
            <a:r>
              <a:rPr lang="en-US" dirty="0"/>
              <a:t>/public-servers/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F2A57-8EFA-A54D-B39C-C8FA5E064B64}"/>
              </a:ext>
            </a:extLst>
          </p:cNvPr>
          <p:cNvSpPr txBox="1"/>
          <p:nvPr/>
        </p:nvSpPr>
        <p:spPr>
          <a:xfrm>
            <a:off x="1252684" y="4324865"/>
            <a:ext cx="3748216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Settings in Firefox, Android default to centralized DNS over HTTPS (</a:t>
            </a:r>
            <a:r>
              <a:rPr lang="en-US" dirty="0" err="1"/>
              <a:t>DoH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43814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6208"/>
            <a:ext cx="10515600" cy="1325563"/>
          </a:xfrm>
        </p:spPr>
        <p:txBody>
          <a:bodyPr/>
          <a:lstStyle/>
          <a:p>
            <a:r>
              <a:rPr lang="en-US" dirty="0"/>
              <a:t>Step 1: Encrypt Traffic </a:t>
            </a:r>
            <a:r>
              <a:rPr lang="en-US" b="1" dirty="0"/>
              <a:t>Through</a:t>
            </a:r>
            <a:r>
              <a:rPr lang="en-US" dirty="0"/>
              <a:t> the Recursive</a:t>
            </a:r>
            <a:br>
              <a:rPr lang="en-US" dirty="0"/>
            </a:br>
            <a:r>
              <a:rPr lang="en-US" b="1" dirty="0"/>
              <a:t>Oblivious DNS (ODNS)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1" y="1816527"/>
            <a:ext cx="1097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Goal:</a:t>
            </a:r>
            <a:r>
              <a:rPr lang="en-US" sz="3200" i="1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Decouple the DNS query (and response) from the IP address that issued the query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362099"/>
            <a:ext cx="10815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Obfuscate the DNS query before sending it to the local recursive resolver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1" y="4477023"/>
            <a:ext cx="10815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Generate a referral to an ODNS authoritative server that can decipher the query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1" y="5640077"/>
            <a:ext cx="10815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ODNS authoritative server can see the DNS query, but not the IP address of the requesting 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"/>
            <a:ext cx="165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Naming</a:t>
            </a:r>
          </a:p>
        </p:txBody>
      </p:sp>
    </p:spTree>
    <p:extLst>
      <p:ext uri="{BB962C8B-B14F-4D97-AF65-F5344CB8AC3E}">
        <p14:creationId xmlns:p14="http://schemas.microsoft.com/office/powerpoint/2010/main" val="176313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Oblivious DNS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database-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388" y="2491919"/>
            <a:ext cx="932813" cy="861751"/>
          </a:xfrm>
          <a:prstGeom prst="rect">
            <a:avLst/>
          </a:prstGeom>
        </p:spPr>
      </p:pic>
      <p:pic>
        <p:nvPicPr>
          <p:cNvPr id="6" name="Picture 5" descr="database-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50" y="4886655"/>
            <a:ext cx="932813" cy="861751"/>
          </a:xfrm>
          <a:prstGeom prst="rect">
            <a:avLst/>
          </a:prstGeom>
        </p:spPr>
      </p:pic>
      <p:pic>
        <p:nvPicPr>
          <p:cNvPr id="7" name="Picture 6" descr="database-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50" y="3057191"/>
            <a:ext cx="932813" cy="861751"/>
          </a:xfrm>
          <a:prstGeom prst="rect">
            <a:avLst/>
          </a:prstGeom>
        </p:spPr>
      </p:pic>
      <p:pic>
        <p:nvPicPr>
          <p:cNvPr id="8" name="Picture 7" descr="database-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50" y="1569641"/>
            <a:ext cx="932813" cy="86175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266056" y="2819926"/>
            <a:ext cx="2744651" cy="13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376845" y="1898780"/>
            <a:ext cx="2456076" cy="685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544300" y="2080213"/>
            <a:ext cx="2288616" cy="642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44300" y="3057188"/>
            <a:ext cx="2452995" cy="346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421671" y="3177793"/>
            <a:ext cx="2489627" cy="396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76840" y="3353668"/>
            <a:ext cx="2789736" cy="1716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164088" y="3380011"/>
            <a:ext cx="2932947" cy="1846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266056" y="3196756"/>
            <a:ext cx="27446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53429" y="3300826"/>
            <a:ext cx="1977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TLD Server,</a:t>
            </a:r>
          </a:p>
          <a:p>
            <a:r>
              <a:rPr lang="en-US" sz="2400" dirty="0"/>
              <a:t>1.2.3.4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8982" y="4985683"/>
            <a:ext cx="2409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 Server,</a:t>
            </a:r>
          </a:p>
          <a:p>
            <a:r>
              <a:rPr lang="en-US" sz="2400" dirty="0"/>
              <a:t>2.3.4.5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04503" y="3460525"/>
            <a:ext cx="1896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Recursive Resolver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57211" y="1593354"/>
            <a:ext cx="1947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 server, </a:t>
            </a:r>
          </a:p>
          <a:p>
            <a:r>
              <a:rPr lang="en-US" sz="2400" dirty="0"/>
              <a:t>.com</a:t>
            </a:r>
          </a:p>
        </p:txBody>
      </p:sp>
      <p:pic>
        <p:nvPicPr>
          <p:cNvPr id="21" name="Picture 20" descr="1318685740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9" y="2527961"/>
            <a:ext cx="1242239" cy="94753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4995" y="3475499"/>
            <a:ext cx="118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</a:t>
            </a:r>
          </a:p>
        </p:txBody>
      </p:sp>
      <p:pic>
        <p:nvPicPr>
          <p:cNvPr id="23" name="Picture 22" descr="database-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333" y="2762257"/>
            <a:ext cx="640179" cy="59141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2298016" y="2838916"/>
            <a:ext cx="967584" cy="5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298016" y="3215747"/>
            <a:ext cx="9675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494870" y="2819927"/>
            <a:ext cx="926473" cy="10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94870" y="3196759"/>
            <a:ext cx="926473" cy="10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database-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443" y="2482481"/>
            <a:ext cx="932813" cy="86175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756531" y="3369846"/>
            <a:ext cx="1904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ODNS </a:t>
            </a:r>
          </a:p>
          <a:p>
            <a:pPr algn="ctr"/>
            <a:r>
              <a:rPr lang="en-US" sz="2400" dirty="0"/>
              <a:t>Authoritative </a:t>
            </a:r>
          </a:p>
          <a:p>
            <a:pPr algn="ctr"/>
            <a:r>
              <a:rPr lang="en-US" sz="2400" dirty="0"/>
              <a:t>Server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02932" y="3442215"/>
            <a:ext cx="147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Stub Resolver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600" y="1"/>
            <a:ext cx="165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Naming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4996" y="5062411"/>
            <a:ext cx="7398729" cy="1569660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Goal: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Decouple the DNS query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(and response) from the IP address that issued the query</a:t>
            </a:r>
          </a:p>
        </p:txBody>
      </p:sp>
    </p:spTree>
    <p:extLst>
      <p:ext uri="{BB962C8B-B14F-4D97-AF65-F5344CB8AC3E}">
        <p14:creationId xmlns:p14="http://schemas.microsoft.com/office/powerpoint/2010/main" val="36852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287 -0.00186 " pathEditMode="relative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287 -0.00186 " pathEditMode="relative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4949889" y="4189129"/>
            <a:ext cx="1541384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 err="1"/>
              <a:t>www.foo.com</a:t>
            </a:r>
            <a:endParaRPr lang="en-US" sz="1867" dirty="0"/>
          </a:p>
          <a:p>
            <a:r>
              <a:rPr lang="en-US" sz="1867" dirty="0"/>
              <a:t>3.4.5.6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21781" y="4532616"/>
            <a:ext cx="243852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{</a:t>
            </a:r>
            <a:r>
              <a:rPr lang="en-US" sz="1867" dirty="0" err="1"/>
              <a:t>www.foo.com</a:t>
            </a:r>
            <a:r>
              <a:rPr lang="en-US" sz="1867" dirty="0"/>
              <a:t>}.</a:t>
            </a:r>
            <a:r>
              <a:rPr lang="en-US" sz="1867" dirty="0" err="1"/>
              <a:t>odns</a:t>
            </a:r>
            <a:endParaRPr lang="en-US" sz="1867" dirty="0"/>
          </a:p>
          <a:p>
            <a:r>
              <a:rPr lang="en-US" sz="1867" dirty="0"/>
              <a:t>{3.4.5.6}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Oblivious DNS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database-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167" y="2527963"/>
            <a:ext cx="932813" cy="861751"/>
          </a:xfrm>
          <a:prstGeom prst="rect">
            <a:avLst/>
          </a:prstGeom>
        </p:spPr>
      </p:pic>
      <p:pic>
        <p:nvPicPr>
          <p:cNvPr id="6" name="Picture 5" descr="database-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50" y="4886655"/>
            <a:ext cx="932813" cy="861751"/>
          </a:xfrm>
          <a:prstGeom prst="rect">
            <a:avLst/>
          </a:prstGeom>
        </p:spPr>
      </p:pic>
      <p:pic>
        <p:nvPicPr>
          <p:cNvPr id="7" name="Picture 6" descr="database-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50" y="3057191"/>
            <a:ext cx="932813" cy="861751"/>
          </a:xfrm>
          <a:prstGeom prst="rect">
            <a:avLst/>
          </a:prstGeom>
        </p:spPr>
      </p:pic>
      <p:pic>
        <p:nvPicPr>
          <p:cNvPr id="8" name="Picture 7" descr="database-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50" y="1569641"/>
            <a:ext cx="932813" cy="86175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6376845" y="1898780"/>
            <a:ext cx="2456076" cy="685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544300" y="2080213"/>
            <a:ext cx="2288616" cy="642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44300" y="3057188"/>
            <a:ext cx="2452995" cy="346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421671" y="3177793"/>
            <a:ext cx="2489627" cy="396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76840" y="3353668"/>
            <a:ext cx="2789736" cy="1716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164088" y="3392969"/>
            <a:ext cx="2932947" cy="1846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53429" y="3300826"/>
            <a:ext cx="1977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TLD Server,</a:t>
            </a:r>
          </a:p>
          <a:p>
            <a:r>
              <a:rPr lang="en-US" sz="2400" dirty="0"/>
              <a:t>1.2.3.4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18982" y="4985683"/>
            <a:ext cx="2409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 Server,</a:t>
            </a:r>
          </a:p>
          <a:p>
            <a:r>
              <a:rPr lang="en-US" sz="2400" dirty="0"/>
              <a:t>2.3.4.5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57211" y="1593354"/>
            <a:ext cx="1947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 server, </a:t>
            </a:r>
          </a:p>
          <a:p>
            <a:r>
              <a:rPr lang="en-US" sz="2400" dirty="0"/>
              <a:t>.com</a:t>
            </a:r>
          </a:p>
        </p:txBody>
      </p:sp>
      <p:pic>
        <p:nvPicPr>
          <p:cNvPr id="18" name="Picture 17" descr="1318685740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9" y="2527961"/>
            <a:ext cx="1242239" cy="94753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94995" y="3475500"/>
            <a:ext cx="118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</a:p>
        </p:txBody>
      </p:sp>
      <p:pic>
        <p:nvPicPr>
          <p:cNvPr id="20" name="Picture 19" descr="database-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96" y="2630093"/>
            <a:ext cx="879089" cy="81212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298016" y="2838916"/>
            <a:ext cx="967584" cy="5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298016" y="3215747"/>
            <a:ext cx="9675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494870" y="2819927"/>
            <a:ext cx="926473" cy="10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494870" y="3196759"/>
            <a:ext cx="926473" cy="10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database-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443" y="2482481"/>
            <a:ext cx="932813" cy="86175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042632" y="3369847"/>
            <a:ext cx="1332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ODNS </a:t>
            </a:r>
          </a:p>
          <a:p>
            <a:pPr algn="ctr"/>
            <a:r>
              <a:rPr lang="en-US" sz="1600" dirty="0"/>
              <a:t>Authoritative </a:t>
            </a:r>
          </a:p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02932" y="3442215"/>
            <a:ext cx="147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Stub Resolver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24018" y="3470717"/>
            <a:ext cx="102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Recursive </a:t>
            </a:r>
          </a:p>
          <a:p>
            <a:pPr algn="ctr"/>
            <a:r>
              <a:rPr lang="en-US" sz="1600" dirty="0"/>
              <a:t>Resolver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" y="2100091"/>
            <a:ext cx="181710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www.foo.com ??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90096" y="4142963"/>
            <a:ext cx="181710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www.foo.com ??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50397" y="2847336"/>
            <a:ext cx="181710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www.foo.com ??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4968" y="1737231"/>
            <a:ext cx="181710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www.foo.com ??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94187" y="2380817"/>
            <a:ext cx="132561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com 1.2.3.4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91894" y="3432571"/>
            <a:ext cx="1038489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 err="1"/>
              <a:t>foo.com</a:t>
            </a:r>
            <a:r>
              <a:rPr lang="en-US" sz="1867" dirty="0"/>
              <a:t> </a:t>
            </a:r>
          </a:p>
          <a:p>
            <a:r>
              <a:rPr lang="en-US" sz="1867" dirty="0"/>
              <a:t>2.3.4.5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72085" y="4593451"/>
            <a:ext cx="1541384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www.foo.com</a:t>
            </a:r>
          </a:p>
          <a:p>
            <a:r>
              <a:rPr lang="en-US" sz="1867" dirty="0"/>
              <a:t>3.4.5.6</a:t>
            </a:r>
          </a:p>
        </p:txBody>
      </p:sp>
      <p:pic>
        <p:nvPicPr>
          <p:cNvPr id="46" name="Picture 45" descr="redkey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39" y="3134874"/>
            <a:ext cx="663072" cy="258095"/>
          </a:xfrm>
          <a:prstGeom prst="rect">
            <a:avLst/>
          </a:prstGeom>
        </p:spPr>
      </p:pic>
      <p:pic>
        <p:nvPicPr>
          <p:cNvPr id="47" name="Picture 46" descr="redkey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184" y="3042731"/>
            <a:ext cx="663072" cy="25809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09600" y="1"/>
            <a:ext cx="165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Naming</a:t>
            </a:r>
          </a:p>
        </p:txBody>
      </p:sp>
      <p:pic>
        <p:nvPicPr>
          <p:cNvPr id="49" name="Picture 48" descr="redkey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72" y="2421277"/>
            <a:ext cx="466513" cy="181587"/>
          </a:xfrm>
          <a:prstGeom prst="rect">
            <a:avLst/>
          </a:prstGeom>
        </p:spPr>
      </p:pic>
      <p:pic>
        <p:nvPicPr>
          <p:cNvPr id="50" name="Picture 49" descr="redkey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80" y="5081553"/>
            <a:ext cx="466513" cy="181587"/>
          </a:xfrm>
          <a:prstGeom prst="rect">
            <a:avLst/>
          </a:prstGeom>
        </p:spPr>
      </p:pic>
      <p:pic>
        <p:nvPicPr>
          <p:cNvPr id="51" name="Picture 50" descr="redkey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32" y="4547860"/>
            <a:ext cx="466513" cy="18158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14176" y="2220185"/>
            <a:ext cx="222266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{</a:t>
            </a:r>
            <a:r>
              <a:rPr lang="en-US" sz="1867" dirty="0" err="1"/>
              <a:t>www.foo.com</a:t>
            </a:r>
            <a:r>
              <a:rPr lang="en-US" sz="1867" dirty="0"/>
              <a:t>}.</a:t>
            </a:r>
            <a:r>
              <a:rPr lang="en-US" sz="1867" dirty="0" err="1"/>
              <a:t>odns</a:t>
            </a:r>
            <a:endParaRPr lang="en-US" sz="1867" dirty="0"/>
          </a:p>
        </p:txBody>
      </p:sp>
      <p:sp>
        <p:nvSpPr>
          <p:cNvPr id="55" name="TextBox 54"/>
          <p:cNvSpPr txBox="1"/>
          <p:nvPr/>
        </p:nvSpPr>
        <p:spPr>
          <a:xfrm>
            <a:off x="4981941" y="2169117"/>
            <a:ext cx="181710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www.foo.com ??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48218" y="4020580"/>
            <a:ext cx="173520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www.foo.com</a:t>
            </a:r>
          </a:p>
          <a:p>
            <a:r>
              <a:rPr lang="en-US" sz="1867" dirty="0"/>
              <a:t>3.4.5.6</a:t>
            </a:r>
          </a:p>
        </p:txBody>
      </p:sp>
      <p:pic>
        <p:nvPicPr>
          <p:cNvPr id="59" name="Picture 58" descr="redkey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648" y="2414861"/>
            <a:ext cx="466513" cy="181587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514952" y="2213768"/>
            <a:ext cx="222266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{</a:t>
            </a:r>
            <a:r>
              <a:rPr lang="en-US" sz="1867" dirty="0" err="1"/>
              <a:t>www.foo.com</a:t>
            </a:r>
            <a:r>
              <a:rPr lang="en-US" sz="1867" dirty="0"/>
              <a:t>}.</a:t>
            </a:r>
            <a:r>
              <a:rPr lang="en-US" sz="1867" dirty="0" err="1"/>
              <a:t>odns</a:t>
            </a:r>
            <a:endParaRPr lang="en-US" sz="1867" dirty="0"/>
          </a:p>
        </p:txBody>
      </p:sp>
      <p:sp>
        <p:nvSpPr>
          <p:cNvPr id="32" name="TextBox 31"/>
          <p:cNvSpPr txBox="1"/>
          <p:nvPr/>
        </p:nvSpPr>
        <p:spPr>
          <a:xfrm>
            <a:off x="2820776" y="4183803"/>
            <a:ext cx="2222660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{</a:t>
            </a:r>
            <a:r>
              <a:rPr lang="en-US" sz="1867" dirty="0" err="1"/>
              <a:t>www.foo.com</a:t>
            </a:r>
            <a:r>
              <a:rPr lang="en-US" sz="1867" dirty="0"/>
              <a:t>}.</a:t>
            </a:r>
            <a:r>
              <a:rPr lang="en-US" sz="1867" dirty="0" err="1"/>
              <a:t>odns</a:t>
            </a:r>
            <a:endParaRPr lang="en-US" sz="1867" dirty="0"/>
          </a:p>
          <a:p>
            <a:r>
              <a:rPr lang="en-US" sz="1867" dirty="0"/>
              <a:t>{3.4.5.6}</a:t>
            </a:r>
          </a:p>
        </p:txBody>
      </p:sp>
      <p:pic>
        <p:nvPicPr>
          <p:cNvPr id="52" name="Picture 51" descr="redkey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56" y="4385861"/>
            <a:ext cx="466513" cy="181587"/>
          </a:xfrm>
          <a:prstGeom prst="rect">
            <a:avLst/>
          </a:prstGeom>
        </p:spPr>
      </p:pic>
      <p:pic>
        <p:nvPicPr>
          <p:cNvPr id="53" name="Picture 52" descr="redkey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172" y="4547860"/>
            <a:ext cx="466513" cy="18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2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1 -0.01135 0.02221 -0.02247 0.03401 -0.02061 C 0.0458 -0.01876 0.0583 -0.00371 0.07097 0.01135 " pathEditMode="relative" ptsTypes="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805 -0.01389 0.0361 -0.02756 0.05952 -0.02663 C 0.08295 -0.0257 0.11158 -0.01019 0.14021 0.00556 " pathEditMode="relative" ptsTypes="aaA">
                                      <p:cBhvr>
                                        <p:cTn id="2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805 -0.01389 0.0361 -0.02756 0.05952 -0.02663 C 0.08295 -0.0257 0.11158 -0.01019 0.14021 0.00556 " pathEditMode="relative" ptsTypes="aaA">
                                      <p:cBhvr>
                                        <p:cTn id="2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013 -0.0271 0.04026 -0.05396 0.06646 -0.05303 C 0.09266 -0.05211 0.12493 -0.02339 0.15721 0.00556 " pathEditMode="relative" ptsTypes="aaA">
                                      <p:cBhvr>
                                        <p:cTn id="4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013 -0.0271 0.04026 -0.05396 0.06646 -0.05303 C 0.09266 -0.05211 0.12493 -0.02339 0.15721 0.00556 " pathEditMode="relative" ptsTypes="aaA">
                                      <p:cBhvr>
                                        <p:cTn id="4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753 0.04076 -0.03488 0.08152 -0.0623 0.08129 C -0.08971 0.08106 -0.12702 0.03961 -0.16433 -0.00185 " pathEditMode="relative" ptsTypes="aaA">
                                      <p:cBhvr>
                                        <p:cTn id="1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753 0.04076 -0.03488 0.08152 -0.0623 0.08129 C -0.08971 0.08106 -0.12702 0.03961 -0.16433 -0.00185 " pathEditMode="relative" ptsTypes="aaA">
                                      <p:cBhvr>
                                        <p:cTn id="1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753 0.04076 -0.03488 0.08152 -0.0623 0.08129 C -0.08971 0.08106 -0.12702 0.03961 -0.16433 -0.00185 " pathEditMode="relative" ptsTypes="aaA">
                                      <p:cBhvr>
                                        <p:cTn id="11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9 0.04145 -0.021 0.08291 -0.04807 0.08129 C -0.07514 0.07966 -0.11904 0.03497 -0.16276 -0.0095 " pathEditMode="relative" ptsTypes="aaA">
                                      <p:cBhvr>
                                        <p:cTn id="13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9 0.04145 -0.021 0.08291 -0.04807 0.08129 C -0.07514 0.07966 -0.11904 0.03497 -0.16276 -0.0095 " pathEditMode="relative" ptsTypes="aaA">
                                      <p:cBhvr>
                                        <p:cTn id="13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9 0.04145 -0.021 0.08291 -0.04807 0.08129 C -0.07514 0.07966 -0.11904 0.03497 -0.16276 -0.0095 " pathEditMode="relative" ptsTypes="aaA">
                                      <p:cBhvr>
                                        <p:cTn id="1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93 0.0315 -0.02186 0.06322 -0.03644 0.06299 C -0.05101 0.06276 -0.06941 0.03034 -0.08763 -0.00185 " pathEditMode="relative" ptsTypes="aaA">
                                      <p:cBhvr>
                                        <p:cTn id="15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  <p:bldP spid="57" grpId="0"/>
      <p:bldP spid="57" grpId="1"/>
      <p:bldP spid="57" grpId="2"/>
      <p:bldP spid="3" grpId="0"/>
      <p:bldP spid="3" grpId="1"/>
      <p:bldP spid="3" grpId="2"/>
      <p:bldP spid="29" grpId="0"/>
      <p:bldP spid="29" grpId="1"/>
      <p:bldP spid="30" grpId="0"/>
      <p:bldP spid="30" grpId="1"/>
      <p:bldP spid="31" grpId="0"/>
      <p:bldP spid="31" grpId="1"/>
      <p:bldP spid="36" grpId="0"/>
      <p:bldP spid="36" grpId="1"/>
      <p:bldP spid="37" grpId="0"/>
      <p:bldP spid="37" grpId="1"/>
      <p:bldP spid="38" grpId="0"/>
      <p:bldP spid="38" grpId="1"/>
      <p:bldP spid="54" grpId="0"/>
      <p:bldP spid="54" grpId="1"/>
      <p:bldP spid="54" grpId="2"/>
      <p:bldP spid="55" grpId="0"/>
      <p:bldP spid="55" grpId="1"/>
      <p:bldP spid="58" grpId="0"/>
      <p:bldP spid="58" grpId="1"/>
      <p:bldP spid="60" grpId="0"/>
      <p:bldP spid="60" grpId="1"/>
      <p:bldP spid="60" grpId="2"/>
      <p:bldP spid="32" grpId="0"/>
      <p:bldP spid="32" grpId="1"/>
      <p:bldP spid="32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ODNS Keys to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database-serv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940" y="2696583"/>
            <a:ext cx="932813" cy="861751"/>
          </a:xfrm>
          <a:prstGeom prst="rect">
            <a:avLst/>
          </a:prstGeom>
        </p:spPr>
      </p:pic>
      <p:pic>
        <p:nvPicPr>
          <p:cNvPr id="6" name="Picture 5" descr="131868574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27" y="2594449"/>
            <a:ext cx="1242239" cy="9475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4123" y="3541987"/>
            <a:ext cx="118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</a:t>
            </a:r>
          </a:p>
        </p:txBody>
      </p:sp>
      <p:pic>
        <p:nvPicPr>
          <p:cNvPr id="8" name="Picture 7" descr="database-serv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24" y="2696581"/>
            <a:ext cx="879089" cy="81212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379929" y="3013323"/>
            <a:ext cx="22027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379924" y="3384367"/>
            <a:ext cx="22027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164636" y="2988544"/>
            <a:ext cx="2182937" cy="10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164632" y="3350863"/>
            <a:ext cx="2182936" cy="10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98450" y="3564083"/>
            <a:ext cx="1236749" cy="76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7" dirty="0"/>
              <a:t>ODNS </a:t>
            </a:r>
          </a:p>
          <a:p>
            <a:pPr algn="ctr"/>
            <a:r>
              <a:rPr lang="en-US" sz="1467" dirty="0"/>
              <a:t>Authoritative </a:t>
            </a:r>
          </a:p>
          <a:p>
            <a:pPr algn="ctr"/>
            <a:r>
              <a:rPr lang="en-US" sz="1467" dirty="0"/>
              <a:t>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12060" y="3508703"/>
            <a:ext cx="1471536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Stub </a:t>
            </a:r>
            <a:br>
              <a:rPr lang="en-US" sz="1467" dirty="0"/>
            </a:br>
            <a:r>
              <a:rPr lang="en-US" sz="1467" dirty="0"/>
              <a:t>Resolver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79702" y="3639337"/>
            <a:ext cx="955326" cy="543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7" dirty="0"/>
              <a:t>Recursive </a:t>
            </a:r>
          </a:p>
          <a:p>
            <a:pPr algn="ctr"/>
            <a:r>
              <a:rPr lang="en-US" sz="1467" dirty="0"/>
              <a:t>Resolver</a:t>
            </a:r>
          </a:p>
        </p:txBody>
      </p:sp>
      <p:pic>
        <p:nvPicPr>
          <p:cNvPr id="17" name="Picture 16" descr="database-serv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95" y="2676718"/>
            <a:ext cx="932813" cy="86175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58983" y="2511916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special.odns</a:t>
            </a:r>
            <a:r>
              <a:rPr lang="en-US" sz="2400" dirty="0"/>
              <a:t> ??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2541" y="2532808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special.odns</a:t>
            </a:r>
            <a:r>
              <a:rPr lang="en-US" sz="2400" dirty="0"/>
              <a:t> ??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9755" y="3392218"/>
            <a:ext cx="2569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self-</a:t>
            </a:r>
            <a:r>
              <a:rPr lang="en-US" sz="2400" dirty="0" err="1"/>
              <a:t>certifying.odns</a:t>
            </a:r>
            <a:endParaRPr lang="en-US" sz="2400" dirty="0"/>
          </a:p>
        </p:txBody>
      </p:sp>
      <p:pic>
        <p:nvPicPr>
          <p:cNvPr id="27" name="Picture 26" descr="greenkey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56" y="3754489"/>
            <a:ext cx="805821" cy="3136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132568" y="3362480"/>
            <a:ext cx="2569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self-</a:t>
            </a:r>
            <a:r>
              <a:rPr lang="en-US" sz="2400" dirty="0" err="1"/>
              <a:t>certifying.odns</a:t>
            </a:r>
            <a:endParaRPr lang="en-US" sz="2400" dirty="0"/>
          </a:p>
        </p:txBody>
      </p:sp>
      <p:pic>
        <p:nvPicPr>
          <p:cNvPr id="29" name="Picture 28" descr="greenkey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070" y="3724753"/>
            <a:ext cx="805821" cy="313659"/>
          </a:xfrm>
          <a:prstGeom prst="rect">
            <a:avLst/>
          </a:prstGeom>
        </p:spPr>
      </p:pic>
      <p:pic>
        <p:nvPicPr>
          <p:cNvPr id="30" name="Picture 29" descr="greenkey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62" y="3100001"/>
            <a:ext cx="805821" cy="31365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72770" y="5105165"/>
            <a:ext cx="11414433" cy="1077218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ODNS authoritative servers are replicated and </a:t>
            </a:r>
            <a:r>
              <a:rPr lang="en-US" sz="3200" dirty="0" err="1"/>
              <a:t>anycasted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resulting in selection of the closest ODNS authoritative server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" y="1"/>
            <a:ext cx="165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Naming</a:t>
            </a:r>
          </a:p>
        </p:txBody>
      </p:sp>
    </p:spTree>
    <p:extLst>
      <p:ext uri="{BB962C8B-B14F-4D97-AF65-F5344CB8AC3E}">
        <p14:creationId xmlns:p14="http://schemas.microsoft.com/office/powerpoint/2010/main" val="34858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5" grpId="1"/>
      <p:bldP spid="26" grpId="0"/>
      <p:bldP spid="26" grpId="1"/>
      <p:bldP spid="28" grpId="0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Changes/Additions to DNS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Stub resolver</a:t>
            </a:r>
          </a:p>
          <a:p>
            <a:pPr lvl="1"/>
            <a:r>
              <a:rPr lang="en-US" dirty="0"/>
              <a:t>Session key generation</a:t>
            </a:r>
          </a:p>
          <a:p>
            <a:pPr lvl="1"/>
            <a:r>
              <a:rPr lang="en-US" dirty="0"/>
              <a:t>Encryption of session key with authoritative PK</a:t>
            </a:r>
          </a:p>
          <a:p>
            <a:pPr lvl="1"/>
            <a:r>
              <a:rPr lang="en-US" dirty="0"/>
              <a:t>Domain name augmentation</a:t>
            </a:r>
          </a:p>
          <a:p>
            <a:pPr lvl="1"/>
            <a:r>
              <a:rPr lang="en-US" dirty="0"/>
              <a:t>Appends session key in additional section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Authoritative DNS server</a:t>
            </a:r>
          </a:p>
          <a:p>
            <a:pPr lvl="1"/>
            <a:r>
              <a:rPr lang="en-US" dirty="0"/>
              <a:t>Decrypt session key and query</a:t>
            </a:r>
          </a:p>
          <a:p>
            <a:pPr lvl="1"/>
            <a:r>
              <a:rPr lang="en-US" dirty="0"/>
              <a:t>Forward recursive query as before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BB94F-E793-904B-A03C-277E271F7FB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Calibri" charset="0"/>
                <a:ea typeface="ＭＳ Ｐゴシック" charset="0"/>
              </a:rPr>
              <a:t>Domain Name System (DNS)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Calibri" charset="0"/>
                <a:ea typeface="ＭＳ Ｐゴシック" charset="0"/>
              </a:rPr>
              <a:t>Properties of DNS</a:t>
            </a:r>
          </a:p>
          <a:p>
            <a:pPr lvl="1" eaLnBrk="1" hangingPunct="1">
              <a:defRPr/>
            </a:pPr>
            <a:r>
              <a:rPr lang="en-US">
                <a:latin typeface="Calibri" charset="0"/>
                <a:ea typeface="ＭＳ Ｐゴシック" charset="0"/>
              </a:rPr>
              <a:t>Hierarchical name space divided into zones</a:t>
            </a:r>
          </a:p>
          <a:p>
            <a:pPr lvl="1">
              <a:spcAft>
                <a:spcPts val="1200"/>
              </a:spcAft>
              <a:defRPr/>
            </a:pPr>
            <a:r>
              <a:rPr lang="en-US">
                <a:latin typeface="Calibri" charset="0"/>
                <a:ea typeface="ＭＳ Ｐゴシック" charset="0"/>
              </a:rPr>
              <a:t>Distributed over a collection of DNS servers</a:t>
            </a:r>
          </a:p>
          <a:p>
            <a:pPr eaLnBrk="1" hangingPunct="1">
              <a:defRPr/>
            </a:pPr>
            <a:r>
              <a:rPr lang="en-US">
                <a:latin typeface="Calibri" charset="0"/>
                <a:ea typeface="ＭＳ Ｐゴシック" charset="0"/>
              </a:rPr>
              <a:t>Hierarchy of DNS servers</a:t>
            </a:r>
          </a:p>
          <a:p>
            <a:pPr lvl="1" eaLnBrk="1" hangingPunct="1">
              <a:defRPr/>
            </a:pPr>
            <a:r>
              <a:rPr lang="en-US">
                <a:latin typeface="Calibri" charset="0"/>
                <a:ea typeface="ＭＳ Ｐゴシック" charset="0"/>
              </a:rPr>
              <a:t>Root servers</a:t>
            </a:r>
          </a:p>
          <a:p>
            <a:pPr lvl="1" eaLnBrk="1" hangingPunct="1">
              <a:defRPr/>
            </a:pPr>
            <a:r>
              <a:rPr lang="en-US">
                <a:latin typeface="Calibri" charset="0"/>
                <a:ea typeface="ＭＳ Ｐゴシック" charset="0"/>
              </a:rPr>
              <a:t>Top-level domain (TLD) servers</a:t>
            </a:r>
          </a:p>
          <a:p>
            <a:pPr lvl="1">
              <a:spcAft>
                <a:spcPts val="1200"/>
              </a:spcAft>
              <a:defRPr/>
            </a:pPr>
            <a:r>
              <a:rPr lang="en-US">
                <a:latin typeface="Calibri" charset="0"/>
                <a:ea typeface="ＭＳ Ｐゴシック" charset="0"/>
              </a:rPr>
              <a:t>Authoritative DNS servers</a:t>
            </a:r>
          </a:p>
          <a:p>
            <a:pPr eaLnBrk="1" hangingPunct="1">
              <a:defRPr/>
            </a:pPr>
            <a:r>
              <a:rPr lang="en-US">
                <a:latin typeface="Calibri" charset="0"/>
                <a:ea typeface="ＭＳ Ｐゴシック" charset="0"/>
              </a:rPr>
              <a:t>Performing the translations</a:t>
            </a:r>
          </a:p>
          <a:p>
            <a:pPr lvl="1" eaLnBrk="1" hangingPunct="1">
              <a:defRPr/>
            </a:pPr>
            <a:r>
              <a:rPr lang="en-US">
                <a:latin typeface="Calibri" charset="0"/>
                <a:ea typeface="ＭＳ Ｐゴシック" charset="0"/>
              </a:rPr>
              <a:t>Local DNS servers and client resolvers</a:t>
            </a:r>
          </a:p>
        </p:txBody>
      </p:sp>
      <p:sp>
        <p:nvSpPr>
          <p:cNvPr id="26627" name="Slide Number Placeholder 3"/>
          <p:cNvSpPr txBox="1">
            <a:spLocks/>
          </p:cNvSpPr>
          <p:nvPr/>
        </p:nvSpPr>
        <p:spPr bwMode="auto">
          <a:xfrm>
            <a:off x="8077200" y="635635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4FE8AC8-73C1-564E-8E16-9EFC464F7CB0}" type="slidenum">
              <a:rPr lang="en-US" sz="1200" b="1">
                <a:solidFill>
                  <a:srgbClr val="898989"/>
                </a:solidFill>
                <a:latin typeface="Courier New" charset="0"/>
              </a:rPr>
              <a:pPr algn="r" eaLnBrk="1" hangingPunct="1"/>
              <a:t>3</a:t>
            </a:fld>
            <a:endParaRPr lang="en-US" sz="1200" b="1">
              <a:solidFill>
                <a:srgbClr val="898989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64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Implementation 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659" y="1760537"/>
            <a:ext cx="8144764" cy="4525963"/>
          </a:xfrm>
        </p:spPr>
        <p:txBody>
          <a:bodyPr/>
          <a:lstStyle/>
          <a:p>
            <a:r>
              <a:rPr lang="en-US" dirty="0"/>
              <a:t>Prototype implementation in Go w/Go DNS library</a:t>
            </a:r>
          </a:p>
          <a:p>
            <a:r>
              <a:rPr lang="en-US" dirty="0"/>
              <a:t>Some initial progress with Unbound at </a:t>
            </a:r>
            <a:r>
              <a:rPr lang="en-US" dirty="0" err="1"/>
              <a:t>Hackathon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Implementation detail: </a:t>
            </a:r>
            <a:br>
              <a:rPr lang="en-US" dirty="0"/>
            </a:br>
            <a:r>
              <a:rPr lang="en-US" dirty="0"/>
              <a:t>Ciphertext of encrypted QNAME too large for 0.6% of names in lookup trace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4AA3C-1AC8-C643-8A2A-760E6CDF219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32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Evaluation: ODNS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Overhead of </a:t>
            </a:r>
            <a:r>
              <a:rPr lang="en-US" b="1" dirty="0">
                <a:solidFill>
                  <a:srgbClr val="C00000"/>
                </a:solidFill>
              </a:rPr>
              <a:t>cryptographic operations</a:t>
            </a:r>
            <a:br>
              <a:rPr lang="en-US" b="1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Additional latency for </a:t>
            </a:r>
            <a:r>
              <a:rPr lang="en-US" b="1" dirty="0">
                <a:solidFill>
                  <a:srgbClr val="C00000"/>
                </a:solidFill>
              </a:rPr>
              <a:t>DNS lookups</a:t>
            </a:r>
            <a:br>
              <a:rPr lang="en-US" b="1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Additional </a:t>
            </a:r>
            <a:r>
              <a:rPr lang="en-US" b="1" dirty="0">
                <a:solidFill>
                  <a:srgbClr val="C00000"/>
                </a:solidFill>
              </a:rPr>
              <a:t>Web page load time</a:t>
            </a:r>
            <a:br>
              <a:rPr lang="en-US" b="1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Reduced caching at recursive resolver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4AA3C-1AC8-C643-8A2A-760E6CDF219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90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311" y="1615048"/>
            <a:ext cx="9897035" cy="4525963"/>
          </a:xfrm>
        </p:spPr>
        <p:txBody>
          <a:bodyPr>
            <a:normAutofit lnSpcReduction="10000"/>
          </a:bodyPr>
          <a:lstStyle/>
          <a:p>
            <a:r>
              <a:rPr lang="en-US" sz="2667" dirty="0">
                <a:solidFill>
                  <a:srgbClr val="000000"/>
                </a:solidFill>
              </a:rPr>
              <a:t>EDNS0 Client Subnet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Challenge:</a:t>
            </a:r>
            <a:r>
              <a:rPr lang="en-US" dirty="0">
                <a:solidFill>
                  <a:srgbClr val="000000"/>
                </a:solidFill>
              </a:rPr>
              <a:t> Local recursive can pass on client IP address in query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Solution: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Local recursive should strip EDNS0 CS</a:t>
            </a:r>
          </a:p>
          <a:p>
            <a:r>
              <a:rPr lang="en-US" sz="2667" dirty="0">
                <a:solidFill>
                  <a:srgbClr val="000000"/>
                </a:solidFill>
              </a:rPr>
              <a:t>OPT Records and Query Length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Challenge: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Keys are big. Encrypted query/session key can’t go in OPT because most resolvers strip it!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Near-term Solution: </a:t>
            </a:r>
            <a:r>
              <a:rPr lang="en-US" dirty="0">
                <a:solidFill>
                  <a:srgbClr val="000000"/>
                </a:solidFill>
              </a:rPr>
              <a:t>QNAME (4 x 63 bytes)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</a:rPr>
              <a:t>16-byte AES keys, ECIES encrypted key (44 bytes)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</a:rPr>
              <a:t>We use base64 encoding for encrypted domain &amp; key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(drawback: no 0x20 encoding)</a:t>
            </a:r>
          </a:p>
          <a:p>
            <a:r>
              <a:rPr lang="en-US" sz="3200" dirty="0">
                <a:solidFill>
                  <a:srgbClr val="000000"/>
                </a:solidFill>
              </a:rPr>
              <a:t>QTYPE is in the clear</a:t>
            </a:r>
          </a:p>
          <a:p>
            <a:pPr lvl="1"/>
            <a:r>
              <a:rPr lang="en-US" sz="2667" dirty="0">
                <a:solidFill>
                  <a:srgbClr val="000000"/>
                </a:solidFill>
              </a:rPr>
              <a:t>Use TXT records and encrypt everything (?) [From </a:t>
            </a:r>
            <a:r>
              <a:rPr lang="en-US" sz="2667" dirty="0" err="1">
                <a:solidFill>
                  <a:srgbClr val="000000"/>
                </a:solidFill>
              </a:rPr>
              <a:t>Hackathon</a:t>
            </a:r>
            <a:r>
              <a:rPr lang="en-US" sz="2667" dirty="0">
                <a:solidFill>
                  <a:srgbClr val="000000"/>
                </a:solidFill>
              </a:rPr>
              <a:t>]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4AA3C-1AC8-C643-8A2A-760E6CDF219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67" dirty="0"/>
              <a:t>Which </a:t>
            </a:r>
            <a:r>
              <a:rPr lang="en-US" sz="4267" dirty="0" err="1"/>
              <a:t>Recursives</a:t>
            </a:r>
            <a:r>
              <a:rPr lang="en-US" sz="4267" dirty="0"/>
              <a:t> Can ODNS Use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0868"/>
            <a:ext cx="10972800" cy="710792"/>
          </a:xfrm>
        </p:spPr>
        <p:txBody>
          <a:bodyPr/>
          <a:lstStyle/>
          <a:p>
            <a:r>
              <a:rPr lang="en-US" dirty="0"/>
              <a:t>No EDNS0 Client Subnet, No 0x20...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4AA3C-1AC8-C643-8A2A-760E6CDF219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167" y="2037813"/>
            <a:ext cx="7335772" cy="48201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13684" y="3110816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DDB04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2400" dirty="0">
              <a:solidFill>
                <a:srgbClr val="1DDB04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3348" y="4079648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DDB04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2400" dirty="0">
              <a:solidFill>
                <a:srgbClr val="1DDB0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77974" y="3362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DDB04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2400" dirty="0">
              <a:solidFill>
                <a:srgbClr val="1DDB0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6354" y="4585056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DDB04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2400" dirty="0">
              <a:solidFill>
                <a:srgbClr val="1DDB04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3348" y="5034220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DDB04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2400" dirty="0">
              <a:solidFill>
                <a:srgbClr val="1DDB0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26352" y="5526502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DDB04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2400" dirty="0">
              <a:solidFill>
                <a:srgbClr val="1DDB04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1848" y="5805896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DDB04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2400" dirty="0">
              <a:solidFill>
                <a:srgbClr val="1DDB0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21534" y="6030864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DDB04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2400" dirty="0">
              <a:solidFill>
                <a:srgbClr val="1DDB0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07030" y="6237690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DDB04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2400" dirty="0">
              <a:solidFill>
                <a:srgbClr val="1DDB0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63470" y="3587193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DDB04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2400" dirty="0">
              <a:solidFill>
                <a:srgbClr val="1DDB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816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Oblivious DNS: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ODNS protects privacy by decoupling clients’ identities from their queries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Implementation and evaluation show feasibility and low overhead</a:t>
            </a:r>
            <a:br>
              <a:rPr lang="en-US" dirty="0"/>
            </a:br>
            <a:endParaRPr lang="en-US" dirty="0"/>
          </a:p>
          <a:p>
            <a:r>
              <a:rPr lang="en-US" dirty="0"/>
              <a:t>ODNS is compatible with existing recursive resolvers and name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"/>
            <a:ext cx="165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Naming</a:t>
            </a:r>
          </a:p>
        </p:txBody>
      </p:sp>
    </p:spTree>
    <p:extLst>
      <p:ext uri="{BB962C8B-B14F-4D97-AF65-F5344CB8AC3E}">
        <p14:creationId xmlns:p14="http://schemas.microsoft.com/office/powerpoint/2010/main" val="2007309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366C-5E9C-0A4C-B9BC-FE28BAAE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</a:t>
            </a:r>
            <a:br>
              <a:rPr lang="en-US" dirty="0"/>
            </a:br>
            <a:r>
              <a:rPr lang="en-US" dirty="0"/>
              <a:t>Distribute Encrypted DNS Queries</a:t>
            </a:r>
            <a:br>
              <a:rPr lang="en-US" dirty="0"/>
            </a:br>
            <a:r>
              <a:rPr lang="en-US" dirty="0"/>
              <a:t>(“Re-Decentralize the DNS”)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262C-04EA-544C-9322-3033000FE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265" y="2081119"/>
            <a:ext cx="8546370" cy="466725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Question:</a:t>
            </a:r>
            <a:r>
              <a:rPr lang="en-US" b="1" dirty="0"/>
              <a:t> </a:t>
            </a:r>
            <a:r>
              <a:rPr lang="en-US" dirty="0"/>
              <a:t>Distribute queries across a larger set of trusted recursive resolvers.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Example Distribution Strategies:</a:t>
            </a:r>
          </a:p>
          <a:p>
            <a:pPr lvl="1"/>
            <a:r>
              <a:rPr lang="en-US" dirty="0"/>
              <a:t>Round robin: Cycle through TRRs</a:t>
            </a:r>
          </a:p>
          <a:p>
            <a:pPr lvl="1"/>
            <a:r>
              <a:rPr lang="en-US" dirty="0"/>
              <a:t>Random: Randomly select (by 2LD, etc.)</a:t>
            </a:r>
          </a:p>
          <a:p>
            <a:pPr lvl="1"/>
            <a:r>
              <a:rPr lang="en-US" dirty="0"/>
              <a:t>“Sticky random”: Map domain to same TRR</a:t>
            </a:r>
          </a:p>
          <a:p>
            <a:pPr lvl="1"/>
            <a:r>
              <a:rPr lang="en-US" dirty="0"/>
              <a:t>CDN-affinity: If object served from CDN, use its TRR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Adversary Model: </a:t>
            </a:r>
            <a:br>
              <a:rPr lang="en-US" b="1" dirty="0"/>
            </a:br>
            <a:r>
              <a:rPr lang="en-US" dirty="0" err="1"/>
              <a:t>Fleibig</a:t>
            </a:r>
            <a:r>
              <a:rPr lang="en-US" dirty="0"/>
              <a:t> et al.’s Deep Fingerprinting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(works for </a:t>
            </a:r>
            <a:r>
              <a:rPr lang="en-US" b="1" i="1" dirty="0">
                <a:solidFill>
                  <a:srgbClr val="C00000"/>
                </a:solidFill>
              </a:rPr>
              <a:t>any</a:t>
            </a:r>
            <a:r>
              <a:rPr lang="en-US" b="1" dirty="0">
                <a:solidFill>
                  <a:srgbClr val="C00000"/>
                </a:solidFill>
              </a:rPr>
              <a:t> eavesdropping adversary)</a:t>
            </a:r>
          </a:p>
        </p:txBody>
      </p:sp>
    </p:spTree>
    <p:extLst>
      <p:ext uri="{BB962C8B-B14F-4D97-AF65-F5344CB8AC3E}">
        <p14:creationId xmlns:p14="http://schemas.microsoft.com/office/powerpoint/2010/main" val="3614799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BAD5-7126-7242-9107-990B48B9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</a:t>
            </a:r>
            <a:br>
              <a:rPr lang="en-US" dirty="0"/>
            </a:br>
            <a:r>
              <a:rPr lang="en-US" dirty="0"/>
              <a:t>Distributing Queries is Feasible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39E00-2B78-154E-A9A5-5630E4A3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8" y="1690688"/>
            <a:ext cx="8361968" cy="5167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320071-3EFF-7F46-9C3C-D515513B6395}"/>
              </a:ext>
            </a:extLst>
          </p:cNvPr>
          <p:cNvSpPr txBox="1"/>
          <p:nvPr/>
        </p:nvSpPr>
        <p:spPr>
          <a:xfrm>
            <a:off x="8612841" y="2299447"/>
            <a:ext cx="2951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Open Research Question:</a:t>
            </a:r>
          </a:p>
          <a:p>
            <a:r>
              <a:rPr lang="en-US" dirty="0"/>
              <a:t>Which DNS query distribution strategies best preserve privacy?</a:t>
            </a:r>
          </a:p>
        </p:txBody>
      </p:sp>
    </p:spTree>
    <p:extLst>
      <p:ext uri="{BB962C8B-B14F-4D97-AF65-F5344CB8AC3E}">
        <p14:creationId xmlns:p14="http://schemas.microsoft.com/office/powerpoint/2010/main" val="285946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Domain Name System Goals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825625"/>
            <a:ext cx="10785389" cy="4351338"/>
          </a:xfrm>
        </p:spPr>
        <p:txBody>
          <a:bodyPr>
            <a:normAutofit/>
          </a:bodyPr>
          <a:lstStyle/>
          <a:p>
            <a:pPr marL="169863" indent="-169863">
              <a:defRPr/>
            </a:pPr>
            <a:r>
              <a:rPr lang="en-US" sz="3600" dirty="0">
                <a:cs typeface="+mn-cs"/>
              </a:rPr>
              <a:t> Scalability</a:t>
            </a:r>
            <a:br>
              <a:rPr lang="en-US" sz="3600" dirty="0">
                <a:cs typeface="+mn-cs"/>
              </a:rPr>
            </a:br>
            <a:endParaRPr lang="en-US" sz="3600" dirty="0">
              <a:cs typeface="+mn-cs"/>
            </a:endParaRPr>
          </a:p>
          <a:p>
            <a:pPr marL="169863" indent="-169863">
              <a:defRPr/>
            </a:pPr>
            <a:r>
              <a:rPr lang="en-US" sz="3600" dirty="0">
                <a:cs typeface="+mn-cs"/>
              </a:rPr>
              <a:t> Decentralized maintenance</a:t>
            </a:r>
            <a:br>
              <a:rPr lang="en-US" sz="3600" dirty="0">
                <a:cs typeface="+mn-cs"/>
              </a:rPr>
            </a:br>
            <a:endParaRPr lang="en-US" sz="3600" dirty="0">
              <a:cs typeface="+mn-cs"/>
            </a:endParaRPr>
          </a:p>
          <a:p>
            <a:pPr marL="169863" indent="-169863">
              <a:defRPr/>
            </a:pPr>
            <a:r>
              <a:rPr lang="en-US" sz="3600" dirty="0">
                <a:cs typeface="+mn-cs"/>
              </a:rPr>
              <a:t> Robustness</a:t>
            </a:r>
            <a:br>
              <a:rPr lang="en-US" sz="3600" dirty="0">
                <a:cs typeface="+mn-cs"/>
              </a:rPr>
            </a:br>
            <a:endParaRPr lang="en-US" sz="3600" dirty="0">
              <a:cs typeface="+mn-cs"/>
            </a:endParaRPr>
          </a:p>
          <a:p>
            <a:pPr marL="169863" indent="-169863">
              <a:defRPr/>
            </a:pPr>
            <a:r>
              <a:rPr lang="en-US" sz="3600" dirty="0">
                <a:cs typeface="+mn-cs"/>
              </a:rPr>
              <a:t> Global scope: </a:t>
            </a:r>
            <a:r>
              <a:rPr lang="en-US" sz="3600" dirty="0"/>
              <a:t>Names mean the same thing everywhere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17579-71C1-FB4E-B777-91C1E3B9007D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0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93" y="21642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Domain Name System: </a:t>
            </a:r>
            <a:br>
              <a:rPr lang="en-US" dirty="0"/>
            </a:br>
            <a:r>
              <a:rPr lang="en-US" dirty="0"/>
              <a:t>Privacy Vulnerabilities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131868574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7" y="2527961"/>
            <a:ext cx="1242239" cy="947539"/>
          </a:xfrm>
          <a:prstGeom prst="rect">
            <a:avLst/>
          </a:prstGeom>
        </p:spPr>
      </p:pic>
      <p:pic>
        <p:nvPicPr>
          <p:cNvPr id="7" name="Picture 6" descr="database-serve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06" y="2583790"/>
            <a:ext cx="932813" cy="861751"/>
          </a:xfrm>
          <a:prstGeom prst="rect">
            <a:avLst/>
          </a:prstGeom>
        </p:spPr>
      </p:pic>
      <p:pic>
        <p:nvPicPr>
          <p:cNvPr id="11" name="Picture 10" descr="database-serve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67" y="4886654"/>
            <a:ext cx="932813" cy="861751"/>
          </a:xfrm>
          <a:prstGeom prst="rect">
            <a:avLst/>
          </a:prstGeom>
        </p:spPr>
      </p:pic>
      <p:pic>
        <p:nvPicPr>
          <p:cNvPr id="12" name="Picture 11" descr="database-serve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67" y="3057190"/>
            <a:ext cx="932813" cy="861751"/>
          </a:xfrm>
          <a:prstGeom prst="rect">
            <a:avLst/>
          </a:prstGeom>
        </p:spPr>
      </p:pic>
      <p:pic>
        <p:nvPicPr>
          <p:cNvPr id="13" name="Picture 12" descr="database-serve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67" y="1569639"/>
            <a:ext cx="932813" cy="86175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266056" y="2819925"/>
            <a:ext cx="1916483" cy="13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633859" y="1898779"/>
            <a:ext cx="2456076" cy="685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01317" y="2080213"/>
            <a:ext cx="2288616" cy="642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01317" y="3057187"/>
            <a:ext cx="2452995" cy="346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678688" y="3177792"/>
            <a:ext cx="2489627" cy="396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90219" y="3475500"/>
            <a:ext cx="2789736" cy="1716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104402" y="3574379"/>
            <a:ext cx="3072789" cy="188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266056" y="3196756"/>
            <a:ext cx="19164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24171" y="2399123"/>
            <a:ext cx="253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www.foo.com ??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86181" y="1870351"/>
            <a:ext cx="253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www.foo.com ??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410443" y="3300825"/>
            <a:ext cx="1977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TLD Server,</a:t>
            </a:r>
          </a:p>
          <a:p>
            <a:r>
              <a:rPr lang="en-US" sz="2400" dirty="0"/>
              <a:t>1.2.3.4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514225" y="4985682"/>
            <a:ext cx="2409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 Server,</a:t>
            </a:r>
          </a:p>
          <a:p>
            <a:r>
              <a:rPr lang="en-US" sz="2400" dirty="0"/>
              <a:t>2.3.4.5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06707" y="2301425"/>
            <a:ext cx="2083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 1.2.3.4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47247" y="2796370"/>
            <a:ext cx="2662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www.foo.com</a:t>
            </a:r>
            <a:r>
              <a:rPr lang="en-US" sz="2400" dirty="0"/>
              <a:t> ??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88076" y="3372763"/>
            <a:ext cx="1822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foo.com</a:t>
            </a:r>
            <a:r>
              <a:rPr lang="en-US" sz="2400" dirty="0"/>
              <a:t> </a:t>
            </a:r>
          </a:p>
          <a:p>
            <a:r>
              <a:rPr lang="en-US" sz="2400" dirty="0"/>
              <a:t>2.3.4.5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81173" y="4282943"/>
            <a:ext cx="2662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www.foo.com</a:t>
            </a:r>
            <a:r>
              <a:rPr lang="en-US" sz="2400" dirty="0"/>
              <a:t> ??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10772" y="4776789"/>
            <a:ext cx="2072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www.foo.com</a:t>
            </a:r>
            <a:r>
              <a:rPr lang="en-US" sz="2400" dirty="0"/>
              <a:t> </a:t>
            </a:r>
          </a:p>
          <a:p>
            <a:r>
              <a:rPr lang="en-US" sz="2400" dirty="0"/>
              <a:t>3.4.5.6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43497" y="3203126"/>
            <a:ext cx="219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www.foo.com</a:t>
            </a:r>
            <a:r>
              <a:rPr lang="en-US" sz="2400" dirty="0"/>
              <a:t> </a:t>
            </a:r>
          </a:p>
          <a:p>
            <a:r>
              <a:rPr lang="en-US" sz="2400" dirty="0"/>
              <a:t>3.4.5.6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9600" y="1"/>
            <a:ext cx="165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Naming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4993" y="3475499"/>
            <a:ext cx="118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40705" y="3642911"/>
            <a:ext cx="1677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Local </a:t>
            </a:r>
          </a:p>
          <a:p>
            <a:pPr algn="ctr"/>
            <a:r>
              <a:rPr lang="en-US" sz="2400" dirty="0"/>
              <a:t>Recursive Resolver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14226" y="1593353"/>
            <a:ext cx="1947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 server, </a:t>
            </a:r>
          </a:p>
          <a:p>
            <a:r>
              <a:rPr lang="en-US" sz="2400" dirty="0"/>
              <a:t>.com</a:t>
            </a:r>
          </a:p>
        </p:txBody>
      </p:sp>
      <p:pic>
        <p:nvPicPr>
          <p:cNvPr id="14" name="Picture 13" descr="Hopstarter-Malware-Spy.i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63" y="2494963"/>
            <a:ext cx="1175868" cy="881901"/>
          </a:xfrm>
          <a:prstGeom prst="rect">
            <a:avLst/>
          </a:prstGeom>
        </p:spPr>
      </p:pic>
      <p:pic>
        <p:nvPicPr>
          <p:cNvPr id="58" name="Picture 57" descr="Hopstarter-Malware-Spy.i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67" y="2536220"/>
            <a:ext cx="1175868" cy="881901"/>
          </a:xfrm>
          <a:prstGeom prst="rect">
            <a:avLst/>
          </a:prstGeom>
        </p:spPr>
      </p:pic>
      <p:pic>
        <p:nvPicPr>
          <p:cNvPr id="48" name="Picture 47" descr="database-serve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333" y="2762257"/>
            <a:ext cx="640179" cy="59141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102932" y="3442214"/>
            <a:ext cx="147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Stub Resolver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26" y="5151815"/>
            <a:ext cx="4970675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Vulnerable to traffic monitoring, fingerprinting (application, website, etc.)</a:t>
            </a:r>
          </a:p>
        </p:txBody>
      </p:sp>
    </p:spTree>
    <p:extLst>
      <p:ext uri="{BB962C8B-B14F-4D97-AF65-F5344CB8AC3E}">
        <p14:creationId xmlns:p14="http://schemas.microsoft.com/office/powerpoint/2010/main" val="207052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9" grpId="0"/>
      <p:bldP spid="40" grpId="0"/>
      <p:bldP spid="41" grpId="0"/>
      <p:bldP spid="42" grpId="0"/>
      <p:bldP spid="43" grpId="0"/>
      <p:bldP spid="44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3E9F-2E18-3541-8A45-A2D541C0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Can Be Learned from DNS…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573AB-244E-E34E-91AC-A24576AE7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browsing behavior</a:t>
            </a:r>
          </a:p>
          <a:p>
            <a:pPr lvl="1"/>
            <a:r>
              <a:rPr lang="en-US" dirty="0"/>
              <a:t>The websites you visit</a:t>
            </a:r>
          </a:p>
          <a:p>
            <a:pPr lvl="1"/>
            <a:r>
              <a:rPr lang="en-US" dirty="0"/>
              <a:t>The web pages you visit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devices that you own</a:t>
            </a:r>
          </a:p>
          <a:p>
            <a:endParaRPr lang="en-US" dirty="0"/>
          </a:p>
          <a:p>
            <a:r>
              <a:rPr lang="en-US" dirty="0"/>
              <a:t>Your activity on the Internet, </a:t>
            </a:r>
            <a:br>
              <a:rPr lang="en-US" dirty="0"/>
            </a:br>
            <a:r>
              <a:rPr lang="en-US" dirty="0"/>
              <a:t>at home, etc.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7C83B-AD60-7243-90C9-94519E5CF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184" y="1825625"/>
            <a:ext cx="4379703" cy="33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6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87170-4C9D-6F4B-872C-51295898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79" y="3261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Example Attack: Website Fingerprinting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38B8C-72EA-E541-87E5-2741731FA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0" y="1405029"/>
            <a:ext cx="4020065" cy="2031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214264-9FED-D64D-BE31-0B90260D7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562" y="5145458"/>
            <a:ext cx="7060982" cy="1347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17FDAC-77A3-0744-9EA1-839C673F1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8" y="4278296"/>
            <a:ext cx="4786244" cy="257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CC6FA9-504A-7440-9707-54AFEA250658}"/>
              </a:ext>
            </a:extLst>
          </p:cNvPr>
          <p:cNvSpPr txBox="1"/>
          <p:nvPr/>
        </p:nvSpPr>
        <p:spPr>
          <a:xfrm>
            <a:off x="539548" y="3717215"/>
            <a:ext cx="3871784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More than 90% of Alexa top 1M have at least one unique DNS domain name.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3D0E9-AC74-AD41-B564-68152EF051A1}"/>
              </a:ext>
            </a:extLst>
          </p:cNvPr>
          <p:cNvSpPr txBox="1"/>
          <p:nvPr/>
        </p:nvSpPr>
        <p:spPr>
          <a:xfrm>
            <a:off x="6334867" y="4213750"/>
            <a:ext cx="4411078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significant fraction of DNS queries from Tor are currently resolved by Google.</a:t>
            </a:r>
          </a:p>
        </p:txBody>
      </p:sp>
    </p:spTree>
    <p:extLst>
      <p:ext uri="{BB962C8B-B14F-4D97-AF65-F5344CB8AC3E}">
        <p14:creationId xmlns:p14="http://schemas.microsoft.com/office/powerpoint/2010/main" val="62238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Privacy: Existing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441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Focus on data confidentiality &amp; integrity in transit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3200" dirty="0"/>
              <a:t>DNS-over-TLS (DoT), DNS-over-HTTPS (</a:t>
            </a:r>
            <a:r>
              <a:rPr lang="en-US" sz="3200" dirty="0" err="1"/>
              <a:t>DoH</a:t>
            </a:r>
            <a:r>
              <a:rPr lang="en-US" sz="3200" dirty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3200" dirty="0" err="1"/>
              <a:t>DNSCurve</a:t>
            </a:r>
            <a:r>
              <a:rPr lang="en-US" sz="3200" dirty="0"/>
              <a:t>, </a:t>
            </a:r>
            <a:r>
              <a:rPr lang="en-US" sz="3200" dirty="0" err="1"/>
              <a:t>DNSCrypt</a:t>
            </a:r>
            <a:endParaRPr lang="en-US" sz="32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3200" dirty="0"/>
              <a:t>DNSSEC (for integrity, not privacy)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Minimize privacy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3200" dirty="0"/>
              <a:t>DNS QNAME Minimization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"/>
            <a:ext cx="165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Naming</a:t>
            </a:r>
          </a:p>
        </p:txBody>
      </p:sp>
    </p:spTree>
    <p:extLst>
      <p:ext uri="{BB962C8B-B14F-4D97-AF65-F5344CB8AC3E}">
        <p14:creationId xmlns:p14="http://schemas.microsoft.com/office/powerpoint/2010/main" val="157459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Approaches Don’t Address First Hop as Adversary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4983" y="5105163"/>
            <a:ext cx="7217469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ISPs often operate clients’ recursive resolvers, allowing them to monitor clients’ browsing patterns</a:t>
            </a:r>
          </a:p>
        </p:txBody>
      </p:sp>
      <p:pic>
        <p:nvPicPr>
          <p:cNvPr id="8" name="Picture 7" descr="database-serv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06" y="2583790"/>
            <a:ext cx="932813" cy="861751"/>
          </a:xfrm>
          <a:prstGeom prst="rect">
            <a:avLst/>
          </a:prstGeom>
        </p:spPr>
      </p:pic>
      <p:pic>
        <p:nvPicPr>
          <p:cNvPr id="9" name="Picture 8" descr="database-serv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67" y="4886654"/>
            <a:ext cx="932813" cy="861751"/>
          </a:xfrm>
          <a:prstGeom prst="rect">
            <a:avLst/>
          </a:prstGeom>
        </p:spPr>
      </p:pic>
      <p:pic>
        <p:nvPicPr>
          <p:cNvPr id="10" name="Picture 9" descr="database-serv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67" y="3057190"/>
            <a:ext cx="932813" cy="861751"/>
          </a:xfrm>
          <a:prstGeom prst="rect">
            <a:avLst/>
          </a:prstGeom>
        </p:spPr>
      </p:pic>
      <p:pic>
        <p:nvPicPr>
          <p:cNvPr id="11" name="Picture 10" descr="database-serv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67" y="1569639"/>
            <a:ext cx="932813" cy="86175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266056" y="2819925"/>
            <a:ext cx="1916483" cy="13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33859" y="1898779"/>
            <a:ext cx="2456076" cy="685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801317" y="2080213"/>
            <a:ext cx="2288616" cy="642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01317" y="3057187"/>
            <a:ext cx="2452995" cy="346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678688" y="3177792"/>
            <a:ext cx="2489627" cy="396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90219" y="3475500"/>
            <a:ext cx="2789736" cy="1716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104402" y="3574379"/>
            <a:ext cx="3072789" cy="188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266056" y="3196756"/>
            <a:ext cx="19164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410443" y="3300825"/>
            <a:ext cx="1977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TLD Server,</a:t>
            </a:r>
          </a:p>
          <a:p>
            <a:r>
              <a:rPr lang="en-US" sz="2400" dirty="0"/>
              <a:t>1.2.3.4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14225" y="4985682"/>
            <a:ext cx="2409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 Server,</a:t>
            </a:r>
          </a:p>
          <a:p>
            <a:r>
              <a:rPr lang="en-US" sz="2400" dirty="0"/>
              <a:t>2.3.4.5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40705" y="3642911"/>
            <a:ext cx="1677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Local </a:t>
            </a:r>
          </a:p>
          <a:p>
            <a:pPr algn="ctr"/>
            <a:r>
              <a:rPr lang="en-US" sz="2400" dirty="0"/>
              <a:t>Recursive Resolver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514226" y="1593353"/>
            <a:ext cx="1947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Root server, </a:t>
            </a:r>
          </a:p>
          <a:p>
            <a:r>
              <a:rPr lang="en-US" sz="2400" dirty="0"/>
              <a:t>.com</a:t>
            </a:r>
          </a:p>
        </p:txBody>
      </p:sp>
      <p:pic>
        <p:nvPicPr>
          <p:cNvPr id="37" name="Picture 36" descr="Hopstarter-Malware-Spy.ic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63" y="2494963"/>
            <a:ext cx="1175868" cy="881901"/>
          </a:xfrm>
          <a:prstGeom prst="rect">
            <a:avLst/>
          </a:prstGeom>
        </p:spPr>
      </p:pic>
      <p:pic>
        <p:nvPicPr>
          <p:cNvPr id="38" name="Picture 37" descr="Hopstarter-Malware-Spy.ic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67" y="2536220"/>
            <a:ext cx="1175868" cy="881901"/>
          </a:xfrm>
          <a:prstGeom prst="rect">
            <a:avLst/>
          </a:prstGeom>
        </p:spPr>
      </p:pic>
      <p:pic>
        <p:nvPicPr>
          <p:cNvPr id="25" name="Picture 24" descr="1318685740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7" y="2527961"/>
            <a:ext cx="1242239" cy="9475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4993" y="3475499"/>
            <a:ext cx="118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</a:t>
            </a:r>
          </a:p>
        </p:txBody>
      </p:sp>
      <p:pic>
        <p:nvPicPr>
          <p:cNvPr id="27" name="Picture 26" descr="database-serv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333" y="2762257"/>
            <a:ext cx="640179" cy="59141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9600" y="1"/>
            <a:ext cx="165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Naming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2932" y="3442214"/>
            <a:ext cx="147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Stub Resolver</a:t>
            </a:r>
          </a:p>
        </p:txBody>
      </p:sp>
    </p:spTree>
    <p:extLst>
      <p:ext uri="{BB962C8B-B14F-4D97-AF65-F5344CB8AC3E}">
        <p14:creationId xmlns:p14="http://schemas.microsoft.com/office/powerpoint/2010/main" val="123197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6514</TotalTime>
  <Words>2022</Words>
  <Application>Microsoft Macintosh PowerPoint</Application>
  <PresentationFormat>Widescreen</PresentationFormat>
  <Paragraphs>375</Paragraphs>
  <Slides>36</Slides>
  <Notes>19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Comic Sans MS</vt:lpstr>
      <vt:lpstr>Courier New</vt:lpstr>
      <vt:lpstr>Times New Roman</vt:lpstr>
      <vt:lpstr>Zapf Dingbats</vt:lpstr>
      <vt:lpstr>Office Theme</vt:lpstr>
      <vt:lpstr>Domain Name System Security and Privacy</vt:lpstr>
      <vt:lpstr>What is DNS?</vt:lpstr>
      <vt:lpstr>Domain Name System (DNS)</vt:lpstr>
      <vt:lpstr>Domain Name System Goals</vt:lpstr>
      <vt:lpstr>The Domain Name System:  Privacy Vulnerabilities</vt:lpstr>
      <vt:lpstr>Things that Can Be Learned from DNS…</vt:lpstr>
      <vt:lpstr>Example Attack: Website Fingerprinting</vt:lpstr>
      <vt:lpstr>DNS Privacy: Existing Approaches</vt:lpstr>
      <vt:lpstr>Existing Approaches Don’t Address First Hop as Adversary</vt:lpstr>
      <vt:lpstr>Strawman: Change DNS Providers, and Encrypt Transport (“DNS over HTTPS”)</vt:lpstr>
      <vt:lpstr>PowerPoint Presentation</vt:lpstr>
      <vt:lpstr>PowerPoint Presentation</vt:lpstr>
      <vt:lpstr>PowerPoint Presentation</vt:lpstr>
      <vt:lpstr>The Good News: DoH Sometimes Performs Well</vt:lpstr>
      <vt:lpstr>Encrypted DNS is Now Often “On by Default”</vt:lpstr>
      <vt:lpstr>Example  Current Interfaces</vt:lpstr>
      <vt:lpstr>Recommended Resolver Options</vt:lpstr>
      <vt:lpstr>Pilot Survey: Questions</vt:lpstr>
      <vt:lpstr>Firefox DoH Responses</vt:lpstr>
      <vt:lpstr>Private DNS Settings Choices</vt:lpstr>
      <vt:lpstr>Knowledge of and Trust in DNS Providers</vt:lpstr>
      <vt:lpstr>Summary and Future Directions</vt:lpstr>
      <vt:lpstr>The Bad News: Changing DNS Providers Doesn’t Solve the Privacy Problem!</vt:lpstr>
      <vt:lpstr>An Architectural Crisis: DNS is Getting Encrypted, but More Centralized</vt:lpstr>
      <vt:lpstr>Step 1: Encrypt Traffic Through the Recursive Oblivious DNS (ODNS)</vt:lpstr>
      <vt:lpstr>Oblivious DNS</vt:lpstr>
      <vt:lpstr>Oblivious DNS</vt:lpstr>
      <vt:lpstr>Distributing ODNS Keys to Clients</vt:lpstr>
      <vt:lpstr>Changes/Additions to DNS</vt:lpstr>
      <vt:lpstr>Ongoing Implementation Efforts</vt:lpstr>
      <vt:lpstr>Performance Evaluation: ODNS</vt:lpstr>
      <vt:lpstr>Practical Considerations</vt:lpstr>
      <vt:lpstr>Which Recursives Can ODNS Use Today?</vt:lpstr>
      <vt:lpstr>Oblivious DNS: Summary</vt:lpstr>
      <vt:lpstr>Step 2: Distribute Encrypted DNS Queries (“Re-Decentralize the DNS”)</vt:lpstr>
      <vt:lpstr>Preliminary Results:  Distributing Queries is Feasible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 Fingerprinting and Obfuscation</dc:title>
  <dc:creator>Nick Feamster</dc:creator>
  <cp:lastModifiedBy>Nick Feamster</cp:lastModifiedBy>
  <cp:revision>63</cp:revision>
  <dcterms:created xsi:type="dcterms:W3CDTF">2020-10-30T20:29:00Z</dcterms:created>
  <dcterms:modified xsi:type="dcterms:W3CDTF">2022-02-01T18:20:20Z</dcterms:modified>
</cp:coreProperties>
</file>