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7" r:id="rId2"/>
    <p:sldId id="269" r:id="rId3"/>
    <p:sldId id="268" r:id="rId4"/>
    <p:sldId id="276" r:id="rId5"/>
    <p:sldId id="270" r:id="rId6"/>
    <p:sldId id="258" r:id="rId7"/>
    <p:sldId id="275" r:id="rId8"/>
    <p:sldId id="271" r:id="rId9"/>
    <p:sldId id="272" r:id="rId10"/>
    <p:sldId id="273" r:id="rId11"/>
    <p:sldId id="274" r:id="rId12"/>
    <p:sldId id="261" r:id="rId13"/>
    <p:sldId id="262" r:id="rId14"/>
    <p:sldId id="263" r:id="rId15"/>
    <p:sldId id="277" r:id="rId16"/>
    <p:sldId id="278" r:id="rId17"/>
    <p:sldId id="279" r:id="rId18"/>
    <p:sldId id="280" r:id="rId19"/>
    <p:sldId id="264" r:id="rId20"/>
    <p:sldId id="265" r:id="rId21"/>
    <p:sldId id="266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12" autoAdjust="0"/>
  </p:normalViewPr>
  <p:slideViewPr>
    <p:cSldViewPr snapToGrid="0" snapToObjects="1">
      <p:cViewPr varScale="1">
        <p:scale>
          <a:sx n="167" d="100"/>
          <a:sy n="167" d="100"/>
        </p:scale>
        <p:origin x="-82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756A-741A-C34D-A69E-FC9ECAA2356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58D9F-F9A5-5F45-9CF6-661B559F4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7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BCEE-CDE9-674D-8138-629BB2DD48B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116F-00CD-634F-93C3-F173DECF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We’ll talk about safe primes in subsequent slides.</a:t>
            </a:r>
          </a:p>
          <a:p>
            <a:r>
              <a:rPr lang="en-US" dirty="0" smtClean="0"/>
              <a:t>The requirement for g to be a square of some other number mod p relates to another attack (easy to</a:t>
            </a:r>
            <a:r>
              <a:rPr lang="en-US" baseline="0" dirty="0" smtClean="0"/>
              <a:t> determine whether x is even or odd).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what we’ve done: </a:t>
            </a:r>
          </a:p>
          <a:p>
            <a:r>
              <a:rPr lang="en-US" dirty="0"/>
              <a:t>Alice and Bob had </a:t>
            </a:r>
            <a:r>
              <a:rPr lang="en-US" i="1" dirty="0"/>
              <a:t>public conversation </a:t>
            </a:r>
            <a:r>
              <a:rPr lang="en-US" dirty="0"/>
              <a:t>to derive shared secret!  </a:t>
            </a:r>
          </a:p>
          <a:p>
            <a:r>
              <a:rPr lang="en-US" dirty="0"/>
              <a:t>it’s a very short conversation, </a:t>
            </a:r>
            <a:r>
              <a:rPr lang="en-US" dirty="0" smtClean="0"/>
              <a:t>too.</a:t>
            </a:r>
          </a:p>
          <a:p>
            <a:endParaRPr lang="en-US" dirty="0" smtClean="0"/>
          </a:p>
          <a:p>
            <a:r>
              <a:rPr lang="en-US" dirty="0" smtClean="0"/>
              <a:t>Big weakness: MITM Attack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talking about confidentiality in terms of a passive eavesdropper, Eve</a:t>
            </a:r>
          </a:p>
          <a:p>
            <a:r>
              <a:rPr lang="en-US" dirty="0"/>
              <a:t>But some attacks can do more than listen in—remember Mallory, from our discussion of integrity?</a:t>
            </a:r>
          </a:p>
          <a:p>
            <a:r>
              <a:rPr lang="en-US" dirty="0"/>
              <a:t>* D-H can only give us confidentiality if we </a:t>
            </a:r>
            <a:r>
              <a:rPr lang="en-US" b="1" dirty="0"/>
              <a:t>already</a:t>
            </a:r>
            <a:r>
              <a:rPr lang="en-US" dirty="0"/>
              <a:t> have some assurance of integrity</a:t>
            </a:r>
          </a:p>
          <a:p>
            <a:endParaRPr lang="en-US" dirty="0" smtClean="0"/>
          </a:p>
          <a:p>
            <a:r>
              <a:rPr lang="en-US" dirty="0" smtClean="0"/>
              <a:t>Other issues: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Eve</a:t>
            </a:r>
            <a:r>
              <a:rPr lang="en-US" baseline="0" dirty="0" smtClean="0"/>
              <a:t> can replace </a:t>
            </a:r>
            <a:r>
              <a:rPr lang="en-US" baseline="0" dirty="0" err="1" smtClean="0"/>
              <a:t>g^x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g^y</a:t>
            </a:r>
            <a:r>
              <a:rPr lang="en-US" baseline="0" dirty="0" smtClean="0"/>
              <a:t> with 1.  Looks like a successful </a:t>
            </a:r>
            <a:r>
              <a:rPr lang="en-US" baseline="0" dirty="0" err="1" smtClean="0"/>
              <a:t>negotation</a:t>
            </a:r>
            <a:endParaRPr lang="en-US" baseline="0" dirty="0" smtClean="0"/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If generator only generates a subgroup (i.e., is chosen incorrectly, then the possible values of </a:t>
            </a:r>
            <a:r>
              <a:rPr lang="en-US" baseline="0" dirty="0" err="1" smtClean="0"/>
              <a:t>g^xy</a:t>
            </a:r>
            <a:r>
              <a:rPr lang="en-US" baseline="0" dirty="0" smtClean="0"/>
              <a:t> are much smaller (searchable)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 can also replace g with some h of a small order (similar attack; Bob</a:t>
            </a:r>
            <a:r>
              <a:rPr lang="en-US" baseline="0" dirty="0" smtClean="0"/>
              <a:t> derives a key from the smaller set generated by h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/>
              <a:t>chess story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I know how to play chess against the two best players in the world, and beat 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play black vs. </a:t>
            </a:r>
            <a:r>
              <a:rPr lang="en-US" dirty="0" err="1"/>
              <a:t>Anand</a:t>
            </a:r>
            <a:r>
              <a:rPr lang="en-US" dirty="0"/>
              <a:t> on Board 1, white vs. </a:t>
            </a:r>
            <a:r>
              <a:rPr lang="en-US" dirty="0" err="1"/>
              <a:t>Carlsen</a:t>
            </a:r>
            <a:r>
              <a:rPr lang="en-US" dirty="0"/>
              <a:t>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Anand</a:t>
            </a:r>
            <a:r>
              <a:rPr lang="en-US" dirty="0"/>
              <a:t> to move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Anand’s</a:t>
            </a:r>
            <a:r>
              <a:rPr lang="en-US" dirty="0"/>
              <a:t> move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Carlsen</a:t>
            </a:r>
            <a:r>
              <a:rPr lang="en-US" dirty="0"/>
              <a:t> to reply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Carlsen’s</a:t>
            </a:r>
            <a:r>
              <a:rPr lang="en-US" dirty="0"/>
              <a:t> reply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dirty="0" err="1"/>
              <a:t>Anand</a:t>
            </a:r>
            <a:r>
              <a:rPr lang="en-US" dirty="0"/>
              <a:t> and </a:t>
            </a:r>
            <a:r>
              <a:rPr lang="en-US" dirty="0" err="1"/>
              <a:t>Carlsen</a:t>
            </a:r>
            <a:r>
              <a:rPr lang="en-US" dirty="0"/>
              <a:t> are really playing each other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but they both think they’re playing 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b="1" dirty="0"/>
              <a:t>moral of the story: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dirty="0"/>
              <a:t>“in the middle” is a powerful place to be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shape the parties’ views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Insist that p-1 has no other</a:t>
            </a:r>
            <a:r>
              <a:rPr lang="en-US" baseline="0" dirty="0" smtClean="0"/>
              <a:t> small factors.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116F-00CD-634F-93C3-F173DECF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Subtle reasons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0116F-00CD-634F-93C3-F173DECF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81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Out-of-band communication</a:t>
            </a:r>
            <a:r>
              <a:rPr lang="en-US" dirty="0"/>
              <a:t> (e.g., SSH)</a:t>
            </a:r>
          </a:p>
          <a:p>
            <a:r>
              <a:rPr lang="en-US" dirty="0"/>
              <a:t>Example: I call you on the phone, confirm my key – works if we recognize each others’ voices</a:t>
            </a:r>
          </a:p>
          <a:p>
            <a:endParaRPr lang="en-US" dirty="0"/>
          </a:p>
          <a:p>
            <a:r>
              <a:rPr lang="en-US" b="1" dirty="0"/>
              <a:t>Physical contact </a:t>
            </a:r>
            <a:r>
              <a:rPr lang="en-US" dirty="0"/>
              <a:t>(e.g., smartcards)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Eve can mount subgroup attack (element</a:t>
            </a:r>
            <a:r>
              <a:rPr lang="en-US" baseline="0" dirty="0" smtClean="0"/>
              <a:t> of order d where d is divisor of p-1)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Replace </a:t>
            </a:r>
            <a:r>
              <a:rPr lang="en-US" baseline="0" dirty="0" err="1" smtClean="0"/>
              <a:t>g^y</a:t>
            </a:r>
            <a:r>
              <a:rPr lang="en-US" baseline="0" dirty="0" smtClean="0"/>
              <a:t> with something of order 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Now the key is determined by y and x mod d.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Eve tries all possible values for x mod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 Each key should have only one purpose:</a:t>
            </a:r>
          </a:p>
          <a:p>
            <a:r>
              <a:rPr lang="en-US" dirty="0"/>
              <a:t>- diff RSA keys for signing, encrypting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symmetric keys for encrypting, </a:t>
            </a:r>
            <a:r>
              <a:rPr lang="en-US" dirty="0" err="1"/>
              <a:t>MACing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Alice-&gt;Bob and Bob-&gt;Alice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diff protocols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reason: prevent attacker from “repurposing” content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example: reflection attack</a:t>
            </a:r>
          </a:p>
          <a:p>
            <a:endParaRPr lang="en-US" dirty="0"/>
          </a:p>
          <a:p>
            <a:r>
              <a:rPr lang="en-US" b="1" dirty="0"/>
              <a:t>2. Vulnerability of a key increases…</a:t>
            </a:r>
          </a:p>
          <a:p>
            <a:r>
              <a:rPr lang="en-US" dirty="0"/>
              <a:t>consequences: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change your keys periodically, use session keys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take care to erase keys from memory when you’re done with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don’t let your keys get swapped out to disk</a:t>
            </a:r>
          </a:p>
          <a:p>
            <a:endParaRPr lang="en-US" dirty="0" smtClean="0"/>
          </a:p>
          <a:p>
            <a:r>
              <a:rPr lang="en-US" b="1" dirty="0" smtClean="0"/>
              <a:t>3. Keep your keys far from the attacker</a:t>
            </a:r>
          </a:p>
          <a:p>
            <a:r>
              <a:rPr lang="en-US" dirty="0"/>
              <a:t>- memory of networked, unguarded PC: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memory of non-networked, guarded PC: not as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tamper-resistant device: better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 resistant device, locked in safe: best</a:t>
            </a:r>
          </a:p>
          <a:p>
            <a:endParaRPr lang="en-US" dirty="0" smtClean="0"/>
          </a:p>
          <a:p>
            <a:r>
              <a:rPr lang="en-US" b="1" dirty="0" smtClean="0"/>
              <a:t>4.</a:t>
            </a:r>
            <a:r>
              <a:rPr lang="en-US" b="1" baseline="0" dirty="0" smtClean="0"/>
              <a:t> P</a:t>
            </a:r>
            <a:r>
              <a:rPr lang="en-US" b="1" dirty="0"/>
              <a:t>rotect yourself against compromise of old keys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- bad practice: Alice tells Bob, “Here’s the new key: ...” encrypted under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0" dirty="0" smtClean="0"/>
              <a:t>     </a:t>
            </a:r>
            <a:r>
              <a:rPr lang="en-US" dirty="0"/>
              <a:t>adversary can record this, then attack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get old key, then he can get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worse yet: if long chain of keys, he can attack anyone, chain unravels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chain as strong as its weakest link!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goal: “forward secrecy”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    learning old key doesn’t help adversary learn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how to do? </a:t>
            </a:r>
          </a:p>
          <a:p>
            <a:r>
              <a:rPr lang="en-US" dirty="0"/>
              <a:t>                – use Diffie-Hellman to negotiate a fresh secret</a:t>
            </a:r>
          </a:p>
          <a:p>
            <a:r>
              <a:rPr lang="en-US" dirty="0"/>
              <a:t>                - can use old key to provide integrity </a:t>
            </a:r>
          </a:p>
          <a:p>
            <a:r>
              <a:rPr lang="en-US" dirty="0" smtClean="0"/>
              <a:t>                         (</a:t>
            </a:r>
            <a:r>
              <a:rPr lang="en-US" dirty="0"/>
              <a:t>as long as attacker doesn’t know it today,</a:t>
            </a:r>
          </a:p>
          <a:p>
            <a:r>
              <a:rPr lang="en-US" dirty="0"/>
              <a:t>                           learning old key tomorrow won’t let attacker </a:t>
            </a:r>
          </a:p>
          <a:p>
            <a:r>
              <a:rPr lang="en-US" dirty="0" smtClean="0"/>
              <a:t>                             </a:t>
            </a:r>
            <a:r>
              <a:rPr lang="en-US" dirty="0"/>
              <a:t>discover new key)</a:t>
            </a:r>
          </a:p>
          <a:p>
            <a:r>
              <a:rPr lang="en-US" dirty="0"/>
              <a:t>  </a:t>
            </a:r>
          </a:p>
          <a:p>
            <a:r>
              <a:rPr lang="en-US" dirty="0"/>
              <a:t>       also: actively destroy old key when you’re done with 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find all copies, write zeroes 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Eve/Mallory</a:t>
            </a:r>
            <a:r>
              <a:rPr lang="en-US" baseline="0" dirty="0" smtClean="0"/>
              <a:t> adversary.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10:</a:t>
            </a:r>
            <a:r>
              <a:rPr lang="en-US" baseline="0" dirty="0" smtClean="0"/>
              <a:t> 45</a:t>
            </a:r>
            <a:endParaRPr lang="en-US" dirty="0" smtClean="0"/>
          </a:p>
          <a:p>
            <a:r>
              <a:rPr lang="en-US" dirty="0" smtClean="0"/>
              <a:t>100: 4950</a:t>
            </a:r>
          </a:p>
          <a:p>
            <a:r>
              <a:rPr lang="en-US" dirty="0" smtClean="0"/>
              <a:t>1000: 499500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en-US" baseline="0" dirty="0" smtClean="0"/>
              <a:t> is better known outside cryptography circles but </a:t>
            </a:r>
            <a:r>
              <a:rPr lang="en-US" baseline="0" dirty="0" err="1" smtClean="0"/>
              <a:t>Diffie</a:t>
            </a:r>
            <a:r>
              <a:rPr lang="en-US" baseline="0" dirty="0" smtClean="0"/>
              <a:t>-Hellman was the first public-key crypto (key exchange</a:t>
            </a:r>
            <a:r>
              <a:rPr lang="en-US" baseline="0" dirty="0" smtClean="0"/>
              <a:t>).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these numbers not as integers but as symbols which follow certain rules</a:t>
            </a:r>
          </a:p>
          <a:p>
            <a:endParaRPr lang="en-US" dirty="0" smtClean="0"/>
          </a:p>
          <a:p>
            <a:r>
              <a:rPr lang="en-US" baseline="0" dirty="0" smtClean="0"/>
              <a:t>Likewise, the operators look like they are the familiar operators of arithmetic, but instead they follow slightly different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en-US" baseline="0" dirty="0" smtClean="0"/>
              <a:t> that each row and each </a:t>
            </a:r>
            <a:r>
              <a:rPr lang="en-US" dirty="0" smtClean="0"/>
              <a:t>column</a:t>
            </a:r>
            <a:r>
              <a:rPr lang="en-US" baseline="0" dirty="0" smtClean="0"/>
              <a:t> is a permutations of {1, 2, … 10}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property only holds if the modulus</a:t>
            </a:r>
            <a:r>
              <a:rPr lang="en-US" baseline="0" dirty="0" smtClean="0"/>
              <a:t> (11 in this case)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 and Y are </a:t>
            </a:r>
            <a:r>
              <a:rPr lang="en-US" dirty="0" smtClean="0"/>
              <a:t>relatively</a:t>
            </a:r>
            <a:r>
              <a:rPr lang="en-US" baseline="0" dirty="0" smtClean="0"/>
              <a:t> prime if they have no common factors (other than 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4 and 9 are relatively prime (but they aren’t actually prime numbers themselves)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9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Exchange and Key Management</a:t>
            </a:r>
            <a:br>
              <a:rPr lang="en-US" dirty="0" smtClean="0"/>
            </a:br>
            <a:r>
              <a:rPr lang="en-US" dirty="0" smtClean="0"/>
              <a:t>COS </a:t>
            </a:r>
            <a:r>
              <a:rPr lang="en-US" dirty="0" smtClean="0"/>
              <a:t>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44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Find </a:t>
            </a:r>
            <a:r>
              <a:rPr lang="en-US" dirty="0">
                <a:solidFill>
                  <a:srgbClr val="4177B9"/>
                </a:solidFill>
              </a:rPr>
              <a:t>the </a:t>
            </a:r>
            <a:r>
              <a:rPr lang="en-US" dirty="0" smtClean="0">
                <a:solidFill>
                  <a:srgbClr val="4177B9"/>
                </a:solidFill>
              </a:rPr>
              <a:t>3</a:t>
            </a:r>
            <a:r>
              <a:rPr lang="en-US" baseline="30000" dirty="0" smtClean="0">
                <a:solidFill>
                  <a:srgbClr val="4177B9"/>
                </a:solidFill>
              </a:rPr>
              <a:t>rd</a:t>
            </a:r>
            <a:r>
              <a:rPr lang="en-US" dirty="0" smtClean="0">
                <a:solidFill>
                  <a:srgbClr val="4177B9"/>
                </a:solidFill>
              </a:rPr>
              <a:t> </a:t>
            </a:r>
            <a:r>
              <a:rPr lang="en-US" dirty="0">
                <a:solidFill>
                  <a:srgbClr val="4177B9"/>
                </a:solidFill>
              </a:rPr>
              <a:t>powers of 0, 1, 2… </a:t>
            </a:r>
          </a:p>
          <a:p>
            <a:pPr marL="0" indent="0">
              <a:buNone/>
            </a:pPr>
            <a:r>
              <a:rPr lang="en-US" dirty="0" smtClean="0"/>
              <a:t>	Answer: 0 </a:t>
            </a:r>
            <a:r>
              <a:rPr lang="en-US" dirty="0"/>
              <a:t>1 8 5 9 4 7 2 6 3 10</a:t>
            </a:r>
          </a:p>
          <a:p>
            <a:pPr marL="0" indent="0">
              <a:buNone/>
            </a:pPr>
            <a:r>
              <a:rPr lang="en-US" dirty="0" smtClean="0"/>
              <a:t>	Exponentiation by e is </a:t>
            </a:r>
            <a:r>
              <a:rPr lang="en-US" dirty="0"/>
              <a:t>a permutation as long as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 </a:t>
            </a:r>
            <a:r>
              <a:rPr lang="en-US" dirty="0"/>
              <a:t>and p-1 are relatively </a:t>
            </a:r>
            <a:r>
              <a:rPr lang="en-US" dirty="0" smtClean="0"/>
              <a:t>prime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Homework: Construct exponentiation table mod 11</a:t>
            </a:r>
          </a:p>
          <a:p>
            <a:pPr marL="0" indent="0">
              <a:buNone/>
            </a:pPr>
            <a:r>
              <a:rPr lang="en-US" dirty="0">
                <a:solidFill>
                  <a:srgbClr val="4177B9"/>
                </a:solidFill>
              </a:rPr>
              <a:t>	</a:t>
            </a:r>
            <a:r>
              <a:rPr lang="en-US" dirty="0" smtClean="0">
                <a:solidFill>
                  <a:srgbClr val="4177B9"/>
                </a:solidFill>
              </a:rPr>
              <a:t>Entry (a, b) is a</a:t>
            </a:r>
            <a:r>
              <a:rPr lang="en-US" baseline="30000" dirty="0" smtClean="0">
                <a:solidFill>
                  <a:srgbClr val="4177B9"/>
                </a:solidFill>
              </a:rPr>
              <a:t>b</a:t>
            </a:r>
            <a:r>
              <a:rPr lang="en-US" dirty="0" smtClean="0">
                <a:solidFill>
                  <a:srgbClr val="4177B9"/>
                </a:solidFill>
              </a:rPr>
              <a:t> </a:t>
            </a:r>
            <a:r>
              <a:rPr lang="en-US" sz="1800" dirty="0">
                <a:solidFill>
                  <a:srgbClr val="4177B9"/>
                </a:solidFill>
              </a:rPr>
              <a:t>%</a:t>
            </a:r>
            <a:r>
              <a:rPr lang="en-US" dirty="0" smtClean="0">
                <a:solidFill>
                  <a:srgbClr val="4177B9"/>
                </a:solidFill>
              </a:rPr>
              <a:t> 11</a:t>
            </a:r>
          </a:p>
          <a:p>
            <a:pPr marL="0" indent="0">
              <a:buNone/>
            </a:pPr>
            <a:r>
              <a:rPr lang="en-US" dirty="0">
                <a:solidFill>
                  <a:srgbClr val="4177B9"/>
                </a:solidFill>
              </a:rPr>
              <a:t>	Observe its properties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[Calculator or script OK]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8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 is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39447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Trick: repeated squaring and multiplication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x</a:t>
            </a:r>
            <a:r>
              <a:rPr lang="en-US" baseline="30000" dirty="0" smtClean="0"/>
              <a:t>6</a:t>
            </a:r>
            <a:r>
              <a:rPr lang="en-US" dirty="0" smtClean="0"/>
              <a:t> = (x</a:t>
            </a:r>
            <a:r>
              <a:rPr lang="en-US" baseline="30000" dirty="0" smtClean="0"/>
              <a:t>2</a:t>
            </a:r>
            <a:r>
              <a:rPr lang="en-US" dirty="0" smtClean="0"/>
              <a:t>·x)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	Do all arithmetic mod p so that result never gets large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x, e, and p are 1000-bit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2000" dirty="0"/>
              <a:t>%</a:t>
            </a:r>
            <a:r>
              <a:rPr lang="en-US" dirty="0" smtClean="0"/>
              <a:t> p takes only milliseconds on today’s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Homework: write an algorithm for fast modular exp. using repeated squaring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75256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rot="16200000" flipH="1">
            <a:off x="3618967" y="2696261"/>
            <a:ext cx="2309442" cy="302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sz="6500" b="1" dirty="0" err="1" smtClean="0"/>
              <a:t>Diffie</a:t>
            </a:r>
            <a:r>
              <a:rPr lang="en-US" sz="6500" b="1" dirty="0" smtClean="0"/>
              <a:t>-Hellman Protocol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r>
              <a:rPr lang="en-US" sz="2400" dirty="0" smtClean="0"/>
              <a:t>Alice and Bob agree on public parameters (maybe in standards doc)</a:t>
            </a:r>
            <a:br>
              <a:rPr lang="en-US" sz="2400" dirty="0" smtClean="0"/>
            </a:br>
            <a:r>
              <a:rPr lang="en-US" sz="2400" b="1" dirty="0" smtClean="0"/>
              <a:t>p</a:t>
            </a:r>
            <a:r>
              <a:rPr lang="en-US" sz="2400" dirty="0" smtClean="0"/>
              <a:t>: a large “safe prime” </a:t>
            </a:r>
            <a:r>
              <a:rPr lang="en-US" sz="2100" dirty="0" err="1" smtClean="0"/>
              <a:t>s.t.</a:t>
            </a:r>
            <a:r>
              <a:rPr lang="en-US" sz="2100" dirty="0" smtClean="0"/>
              <a:t> (</a:t>
            </a:r>
            <a:r>
              <a:rPr lang="en-US" sz="2100" b="1" dirty="0" smtClean="0"/>
              <a:t>p</a:t>
            </a:r>
            <a:r>
              <a:rPr lang="en-US" sz="2100" dirty="0" smtClean="0"/>
              <a:t>-1)/2 is also prime</a:t>
            </a:r>
            <a:br>
              <a:rPr lang="en-US" sz="2100" dirty="0" smtClean="0"/>
            </a:br>
            <a:r>
              <a:rPr lang="en-US" sz="2400" b="1" dirty="0" smtClean="0"/>
              <a:t>g</a:t>
            </a:r>
            <a:r>
              <a:rPr lang="en-US" sz="2400" dirty="0" smtClean="0"/>
              <a:t>: a square mod </a:t>
            </a:r>
            <a:r>
              <a:rPr lang="en-US" sz="2400" b="1" dirty="0" smtClean="0"/>
              <a:t>p </a:t>
            </a:r>
            <a:r>
              <a:rPr lang="en-US" sz="2100" dirty="0" smtClean="0"/>
              <a:t> (but not 1)</a:t>
            </a:r>
          </a:p>
          <a:p>
            <a:pPr marL="514350" lvl="1" indent="-514350">
              <a:spcBef>
                <a:spcPts val="2400"/>
              </a:spcBef>
              <a:buAutoNum type="arabicPeriod"/>
            </a:pP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spcBef>
                <a:spcPts val="1800"/>
              </a:spcBef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r>
              <a:rPr lang="en-US" sz="2400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r>
              <a:rPr lang="en-US" sz="2400" dirty="0" smtClean="0"/>
              <a:t>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117845" y="1529274"/>
            <a:ext cx="7314959" cy="1659305"/>
            <a:chOff x="838381" y="2103567"/>
            <a:chExt cx="5486219" cy="2949873"/>
          </a:xfrm>
        </p:grpSpPr>
        <p:sp>
          <p:nvSpPr>
            <p:cNvPr id="17" name="TextBox 16"/>
            <p:cNvSpPr txBox="1"/>
            <p:nvPr/>
          </p:nvSpPr>
          <p:spPr>
            <a:xfrm>
              <a:off x="838381" y="2103567"/>
              <a:ext cx="1019506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Alice</a:t>
              </a:r>
              <a:br>
                <a:rPr lang="en-US" sz="1200" b="1" dirty="0" smtClean="0"/>
              </a:br>
              <a:r>
                <a:rPr lang="en-US" sz="1200" dirty="0" smtClean="0"/>
                <a:t>Generates random </a:t>
              </a:r>
              <a:br>
                <a:rPr lang="en-US" sz="1200" dirty="0" smtClean="0"/>
              </a:br>
              <a:r>
                <a:rPr lang="en-US" sz="1200" dirty="0" smtClean="0"/>
                <a:t>secret value </a:t>
              </a:r>
              <a:r>
                <a:rPr lang="en-US" sz="1200" b="1" dirty="0"/>
                <a:t>x</a:t>
              </a:r>
              <a:r>
                <a:rPr lang="en-US" sz="1200" dirty="0" smtClean="0"/>
                <a:t>.</a:t>
              </a:r>
              <a:r>
                <a:rPr lang="en-US" sz="1200" b="1" dirty="0" smtClean="0"/>
                <a:t/>
              </a:r>
              <a:br>
                <a:rPr lang="en-US" sz="1200" b="1" dirty="0" smtClean="0"/>
              </a:br>
              <a:r>
                <a:rPr lang="en-US" sz="1200" dirty="0" smtClean="0"/>
                <a:t>(0 &lt; </a:t>
              </a:r>
              <a:r>
                <a:rPr lang="en-US" sz="1200" b="1" dirty="0"/>
                <a:t>x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&lt; </a:t>
              </a:r>
              <a:r>
                <a:rPr lang="en-US" sz="1200" b="1" dirty="0" smtClean="0"/>
                <a:t>p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59970" y="2103567"/>
              <a:ext cx="3664630" cy="1477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b="1" dirty="0" smtClean="0"/>
                <a:t>Bob</a:t>
              </a:r>
              <a:br>
                <a:rPr lang="en-US" sz="1200" b="1" dirty="0" smtClean="0"/>
              </a:br>
              <a:r>
                <a:rPr lang="en-US" sz="1200" dirty="0" smtClean="0"/>
                <a:t>Generates random</a:t>
              </a:r>
              <a:br>
                <a:rPr lang="en-US" sz="1200" dirty="0" smtClean="0"/>
              </a:br>
              <a:r>
                <a:rPr lang="en-US" sz="1200" dirty="0" smtClean="0"/>
                <a:t>secret value </a:t>
              </a:r>
              <a:r>
                <a:rPr lang="en-US" sz="1200" b="1" dirty="0"/>
                <a:t>y</a:t>
              </a:r>
              <a:r>
                <a:rPr lang="en-US" sz="1200" dirty="0" smtClean="0"/>
                <a:t>.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>(0 &lt; </a:t>
              </a:r>
              <a:r>
                <a:rPr lang="en-US" sz="1200" b="1" dirty="0"/>
                <a:t>y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&lt; </a:t>
              </a:r>
              <a:r>
                <a:rPr lang="en-US" sz="1200" b="1" dirty="0" smtClean="0"/>
                <a:t>p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49587" y="3297015"/>
              <a:ext cx="5229871" cy="1756425"/>
              <a:chOff x="949587" y="3220815"/>
              <a:chExt cx="5229871" cy="175642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373332" y="3220815"/>
                <a:ext cx="834991" cy="711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err="1" smtClean="0"/>
                  <a:t>g</a:t>
                </a:r>
                <a:r>
                  <a:rPr lang="en-US" sz="2000" b="1" baseline="30000" dirty="0" err="1"/>
                  <a:t>x</a:t>
                </a:r>
                <a:r>
                  <a:rPr lang="en-US" sz="2000" b="1" dirty="0" smtClean="0"/>
                  <a:t> </a:t>
                </a:r>
                <a:r>
                  <a:rPr lang="en-US" sz="2000" dirty="0" smtClean="0"/>
                  <a:t>mod</a:t>
                </a:r>
                <a:r>
                  <a:rPr lang="en-US" sz="2000" b="1" dirty="0" smtClean="0"/>
                  <a:t> p</a:t>
                </a:r>
                <a:endParaRPr lang="en-US" sz="20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19060" y="3661604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1793114" y="3884442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949587" y="3600028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49587" y="3528592"/>
                <a:ext cx="225061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52593" y="3528592"/>
                <a:ext cx="231401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10800000" flipV="1">
                <a:off x="1819842" y="4156502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962400" y="4156503"/>
                <a:ext cx="976469" cy="820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/>
                  <a:t>y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7600" y="3115187"/>
            <a:ext cx="2059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Computes </a:t>
            </a:r>
            <a:r>
              <a:rPr lang="en-US" b="1" dirty="0" smtClean="0"/>
              <a:t>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(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y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  <a:r>
              <a:rPr lang="en-US" dirty="0" smtClean="0"/>
              <a:t>)</a:t>
            </a:r>
            <a:r>
              <a:rPr lang="en-US" b="1" baseline="30000" dirty="0"/>
              <a:t>x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yx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91948" y="3125801"/>
            <a:ext cx="205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dirty="0" smtClean="0"/>
              <a:t>Computes </a:t>
            </a:r>
            <a:r>
              <a:rPr lang="en-US" b="1" dirty="0"/>
              <a:t>z</a:t>
            </a:r>
            <a:r>
              <a:rPr lang="en-US" b="1" dirty="0" smtClean="0"/>
              <a:t>′</a:t>
            </a:r>
            <a:endParaRPr lang="en-US" baseline="-25000" dirty="0" smtClean="0"/>
          </a:p>
          <a:p>
            <a:pPr>
              <a:tabLst>
                <a:tab pos="342900" algn="l"/>
              </a:tabLst>
            </a:pPr>
            <a:r>
              <a:rPr lang="en-US" dirty="0" smtClean="0"/>
              <a:t>= (</a:t>
            </a:r>
            <a:r>
              <a:rPr lang="en-US" b="1" dirty="0" err="1" smtClean="0"/>
              <a:t>g</a:t>
            </a:r>
            <a:r>
              <a:rPr lang="en-US" b="1" baseline="30000" dirty="0" err="1"/>
              <a:t>x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  <a:r>
              <a:rPr lang="en-US" dirty="0" smtClean="0"/>
              <a:t>)</a:t>
            </a:r>
            <a:r>
              <a:rPr lang="en-US" b="1" baseline="30000" dirty="0"/>
              <a:t>y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=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xy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98798" y="4392589"/>
            <a:ext cx="405180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(Notice that </a:t>
            </a:r>
            <a:r>
              <a:rPr lang="en-US" b="1" dirty="0"/>
              <a:t>z</a:t>
            </a:r>
            <a:r>
              <a:rPr lang="en-US" dirty="0" smtClean="0"/>
              <a:t> </a:t>
            </a:r>
            <a:r>
              <a:rPr lang="en-US" dirty="0" smtClean="0"/>
              <a:t>== </a:t>
            </a:r>
            <a:r>
              <a:rPr lang="en-US" b="1" dirty="0"/>
              <a:t>z</a:t>
            </a:r>
            <a:r>
              <a:rPr lang="en-US" b="1" dirty="0" smtClean="0"/>
              <a:t>′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Can use </a:t>
            </a:r>
            <a:r>
              <a:rPr lang="en-US" b="1" dirty="0" smtClean="0"/>
              <a:t>k</a:t>
            </a:r>
            <a:r>
              <a:rPr lang="en-US" dirty="0" smtClean="0"/>
              <a:t> := HMAC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b="1" dirty="0"/>
              <a:t>z</a:t>
            </a:r>
            <a:r>
              <a:rPr lang="en-US" dirty="0" smtClean="0"/>
              <a:t>) </a:t>
            </a:r>
            <a:r>
              <a:rPr lang="en-US" dirty="0" smtClean="0"/>
              <a:t>as a shared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329112"/>
          </a:xfrm>
        </p:spPr>
        <p:txBody>
          <a:bodyPr>
            <a:normAutofit fontScale="70000" lnSpcReduction="20000"/>
          </a:bodyPr>
          <a:lstStyle/>
          <a:p>
            <a:pPr marL="285750" lvl="1" algn="ctr">
              <a:spcBef>
                <a:spcPts val="2400"/>
              </a:spcBef>
              <a:buNone/>
            </a:pPr>
            <a:r>
              <a:rPr lang="en-US" sz="4600" b="1" dirty="0" smtClean="0"/>
              <a:t>Passive Eavesdropping Attack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2" indent="0" algn="ctr">
              <a:spcBef>
                <a:spcPts val="1800"/>
              </a:spcBef>
              <a:buNone/>
            </a:pPr>
            <a:r>
              <a:rPr lang="en-US" dirty="0" smtClean="0"/>
              <a:t>Eve knows:    </a:t>
            </a:r>
            <a:r>
              <a:rPr lang="en-US" b="1" dirty="0" smtClean="0"/>
              <a:t>p</a:t>
            </a:r>
            <a:r>
              <a:rPr lang="en-US" dirty="0" smtClean="0"/>
              <a:t>,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/>
              <a:t>x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/>
              <a:t>y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</a:p>
          <a:p>
            <a:pPr marL="457200" lvl="1" indent="-457200">
              <a:spcBef>
                <a:spcPts val="3000"/>
              </a:spcBef>
            </a:pPr>
            <a:r>
              <a:rPr lang="en-US" dirty="0" smtClean="0"/>
              <a:t>Eve wants to compute </a:t>
            </a:r>
            <a:r>
              <a:rPr lang="en-US" b="1" dirty="0" smtClean="0"/>
              <a:t>z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xy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</a:p>
          <a:p>
            <a:pPr marL="457200" lvl="1" indent="-457200">
              <a:spcBef>
                <a:spcPts val="1800"/>
              </a:spcBef>
            </a:pPr>
            <a:r>
              <a:rPr lang="en-US" dirty="0" smtClean="0"/>
              <a:t>Best known approach: Find </a:t>
            </a:r>
            <a:r>
              <a:rPr lang="en-US" b="1" dirty="0"/>
              <a:t>x</a:t>
            </a:r>
            <a:r>
              <a:rPr lang="en-US" dirty="0" smtClean="0"/>
              <a:t> </a:t>
            </a:r>
            <a:r>
              <a:rPr lang="en-US" dirty="0" smtClean="0"/>
              <a:t>or </a:t>
            </a:r>
            <a:r>
              <a:rPr lang="en-US" b="1" dirty="0"/>
              <a:t>y</a:t>
            </a:r>
            <a:r>
              <a:rPr lang="en-US" dirty="0" smtClean="0"/>
              <a:t>, </a:t>
            </a:r>
            <a:r>
              <a:rPr lang="en-US" dirty="0" smtClean="0"/>
              <a:t>then compute </a:t>
            </a:r>
            <a:r>
              <a:rPr lang="en-US" b="1" dirty="0"/>
              <a:t>z</a:t>
            </a:r>
            <a:endParaRPr lang="en-US" b="1" dirty="0" smtClean="0"/>
          </a:p>
          <a:p>
            <a:pPr marL="457200" lvl="1" indent="-457200">
              <a:spcBef>
                <a:spcPts val="1800"/>
              </a:spcBef>
            </a:pPr>
            <a:r>
              <a:rPr lang="en-US" dirty="0" smtClean="0"/>
              <a:t>Finding </a:t>
            </a:r>
            <a:r>
              <a:rPr lang="en-US" b="1" dirty="0"/>
              <a:t>a</a:t>
            </a:r>
            <a:r>
              <a:rPr lang="en-US" dirty="0" smtClean="0"/>
              <a:t> </a:t>
            </a:r>
            <a:r>
              <a:rPr lang="en-US" dirty="0" smtClean="0"/>
              <a:t>given </a:t>
            </a:r>
            <a:r>
              <a:rPr lang="en-US" b="1" dirty="0" err="1" smtClean="0"/>
              <a:t>g</a:t>
            </a:r>
            <a:r>
              <a:rPr lang="en-US" b="1" baseline="30000" dirty="0" err="1"/>
              <a:t>a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  <a:r>
              <a:rPr lang="en-US" dirty="0" smtClean="0"/>
              <a:t> is an instance of the </a:t>
            </a:r>
            <a:r>
              <a:rPr lang="en-US" b="1" dirty="0" smtClean="0">
                <a:solidFill>
                  <a:schemeClr val="accent1"/>
                </a:solidFill>
              </a:rPr>
              <a:t>discrete log problem</a:t>
            </a:r>
            <a:r>
              <a:rPr lang="en-US" dirty="0" smtClean="0"/>
              <a:t>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No known efficient algorithm.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[What’s D-H’s big weakness?]</a:t>
            </a:r>
            <a:endParaRPr lang="en-US" sz="2400" dirty="0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204" y="718567"/>
            <a:ext cx="6973161" cy="1136623"/>
            <a:chOff x="949587" y="594624"/>
            <a:chExt cx="5229871" cy="2020667"/>
          </a:xfrm>
        </p:grpSpPr>
        <p:grpSp>
          <p:nvGrpSpPr>
            <p:cNvPr id="24" name="Group 23"/>
            <p:cNvGrpSpPr/>
            <p:nvPr/>
          </p:nvGrpSpPr>
          <p:grpSpPr>
            <a:xfrm>
              <a:off x="949587" y="594624"/>
              <a:ext cx="5229871" cy="1943824"/>
              <a:chOff x="949587" y="3800565"/>
              <a:chExt cx="5229871" cy="194382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22386" y="3800565"/>
                <a:ext cx="974291" cy="82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/>
                  <a:t>x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19060" y="4291369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793114" y="4575783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49587" y="4291369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587" y="4219933"/>
                <a:ext cx="225062" cy="656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x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52593" y="4219933"/>
                <a:ext cx="225062" cy="656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y</a:t>
                </a:r>
                <a:endParaRPr lang="en-US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0800000" flipV="1">
                <a:off x="1819842" y="4847843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18363" y="4923650"/>
                <a:ext cx="976469" cy="82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/>
                  <a:t>y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910840" y="2158092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3310890" y="1887582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2881723" y="1766480"/>
              <a:ext cx="797377" cy="76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0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65209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600" b="1" dirty="0" smtClean="0">
                <a:solidFill>
                  <a:srgbClr val="000000"/>
                </a:solidFill>
              </a:rPr>
              <a:t>Man-in-the-Middle</a:t>
            </a:r>
            <a:r>
              <a:rPr lang="en-US" sz="4600" dirty="0" smtClean="0">
                <a:solidFill>
                  <a:srgbClr val="000000"/>
                </a:solidFill>
              </a:rPr>
              <a:t> (</a:t>
            </a:r>
            <a:r>
              <a:rPr lang="en-US" sz="4600" b="1" dirty="0" smtClean="0">
                <a:solidFill>
                  <a:srgbClr val="000000"/>
                </a:solidFill>
              </a:rPr>
              <a:t>MITM</a:t>
            </a:r>
            <a:r>
              <a:rPr lang="en-US" sz="4600" dirty="0" smtClean="0">
                <a:solidFill>
                  <a:srgbClr val="000000"/>
                </a:solidFill>
              </a:rPr>
              <a:t>) </a:t>
            </a:r>
            <a:r>
              <a:rPr lang="en-US" sz="4600" b="1" dirty="0">
                <a:solidFill>
                  <a:srgbClr val="000000"/>
                </a:solidFill>
              </a:rPr>
              <a:t>A</a:t>
            </a:r>
            <a:r>
              <a:rPr lang="en-US" sz="4600" b="1" dirty="0" smtClean="0">
                <a:solidFill>
                  <a:srgbClr val="000000"/>
                </a:solidFill>
              </a:rPr>
              <a:t>ttack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-457200"/>
            <a:r>
              <a:rPr lang="en-US" dirty="0" smtClean="0"/>
              <a:t>Alice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/>
              <a:t>x</a:t>
            </a:r>
            <a:r>
              <a:rPr lang="en-US" b="1" baseline="30000" dirty="0" err="1" smtClean="0"/>
              <a:t>u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</a:p>
          <a:p>
            <a:pPr marL="457200" lvl="1" indent="-457200"/>
            <a:r>
              <a:rPr lang="en-US" dirty="0" smtClean="0"/>
              <a:t>Bob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/>
              <a:t>y</a:t>
            </a:r>
            <a:r>
              <a:rPr lang="en-US" b="1" baseline="30000" dirty="0" err="1" smtClean="0"/>
              <a:t>v</a:t>
            </a:r>
            <a:r>
              <a:rPr lang="en-US" dirty="0" smtClean="0"/>
              <a:t> </a:t>
            </a:r>
            <a:r>
              <a:rPr lang="en-US" dirty="0" smtClean="0"/>
              <a:t>mod </a:t>
            </a:r>
            <a:r>
              <a:rPr lang="en-US" b="1" dirty="0" smtClean="0"/>
              <a:t>p</a:t>
            </a:r>
          </a:p>
          <a:p>
            <a:pPr marL="457200" lvl="1" indent="-457200"/>
            <a:r>
              <a:rPr lang="en-US" dirty="0" smtClean="0"/>
              <a:t>Alice and Bob each think they are talking with the other, but really Mallory is between them and knows both secrets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i="1" dirty="0" smtClean="0"/>
              <a:t>Bottom line:</a:t>
            </a:r>
            <a:r>
              <a:rPr lang="en-US" dirty="0" smtClean="0"/>
              <a:t> D-H gives you secure connection, but you don’t know who’s on the other end!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786898"/>
            <a:ext cx="7924800" cy="963252"/>
            <a:chOff x="457200" y="780650"/>
            <a:chExt cx="5943600" cy="1712451"/>
          </a:xfrm>
        </p:grpSpPr>
        <p:sp>
          <p:nvSpPr>
            <p:cNvPr id="8" name="TextBox 7"/>
            <p:cNvSpPr txBox="1"/>
            <p:nvPr/>
          </p:nvSpPr>
          <p:spPr>
            <a:xfrm>
              <a:off x="1594252" y="780650"/>
              <a:ext cx="904641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/>
                <a:t>x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0402" y="1138236"/>
              <a:ext cx="86039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1137137"/>
              <a:ext cx="84352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065701"/>
              <a:ext cx="22506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3935" y="1066800"/>
              <a:ext cx="22506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4252" y="1727078"/>
              <a:ext cx="915524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u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75653" y="1134836"/>
              <a:ext cx="1086747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Mallory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63028" y="814807"/>
              <a:ext cx="906569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v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1700893"/>
              <a:ext cx="906638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/>
                <a:t>y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2302" y="1066800"/>
              <a:ext cx="231401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63920" y="1066800"/>
              <a:ext cx="22506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295400" y="1751635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67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962400" y="1749814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300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67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Small Subgroups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1450" indent="-171450"/>
            <a:r>
              <a:rPr lang="en-US" dirty="0" smtClean="0"/>
              <a:t> Mallory can </a:t>
            </a:r>
            <a:r>
              <a:rPr lang="en-US" dirty="0"/>
              <a:t>replace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r>
              <a:rPr lang="en-US" dirty="0" smtClean="0"/>
              <a:t> </a:t>
            </a:r>
            <a:r>
              <a:rPr lang="en-US" dirty="0"/>
              <a:t>with 1.  Looks like a successful </a:t>
            </a:r>
            <a:r>
              <a:rPr lang="en-US" dirty="0" smtClean="0"/>
              <a:t>negotiation.</a:t>
            </a:r>
          </a:p>
          <a:p>
            <a:pPr marL="571500" lvl="1" indent="-171450"/>
            <a:r>
              <a:rPr lang="en-US" dirty="0"/>
              <a:t> </a:t>
            </a:r>
            <a:r>
              <a:rPr lang="en-US" dirty="0" smtClean="0"/>
              <a:t>This one is easy to detect</a:t>
            </a:r>
            <a:br>
              <a:rPr lang="en-US" dirty="0" smtClean="0"/>
            </a:br>
            <a:endParaRPr lang="en-US" dirty="0"/>
          </a:p>
          <a:p>
            <a:pPr marL="171450" indent="-171450"/>
            <a:r>
              <a:rPr lang="en-US" dirty="0" smtClean="0"/>
              <a:t> If the generator </a:t>
            </a:r>
            <a:r>
              <a:rPr lang="en-US" dirty="0"/>
              <a:t>only generates a </a:t>
            </a:r>
            <a:r>
              <a:rPr lang="en-US" dirty="0" smtClean="0"/>
              <a:t>subgroup, </a:t>
            </a:r>
            <a:r>
              <a:rPr lang="en-US" dirty="0"/>
              <a:t>then the possible values of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r>
              <a:rPr lang="en-US" dirty="0" smtClean="0"/>
              <a:t> </a:t>
            </a:r>
            <a:r>
              <a:rPr lang="en-US" dirty="0"/>
              <a:t>are much smaller (searchable</a:t>
            </a:r>
            <a:r>
              <a:rPr lang="en-US" dirty="0" smtClean="0"/>
              <a:t>)</a:t>
            </a:r>
          </a:p>
          <a:p>
            <a:pPr marL="571500" lvl="1" indent="-171450"/>
            <a:r>
              <a:rPr lang="en-US" dirty="0"/>
              <a:t> </a:t>
            </a:r>
            <a:r>
              <a:rPr lang="en-US" dirty="0" smtClean="0"/>
              <a:t>Attacker could replace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</a:t>
            </a:r>
            <a:r>
              <a:rPr lang="en-US" dirty="0" smtClean="0"/>
              <a:t> with </a:t>
            </a:r>
            <a:r>
              <a:rPr lang="en-US" dirty="0" err="1" smtClean="0"/>
              <a:t>h</a:t>
            </a:r>
            <a:r>
              <a:rPr lang="en-US" baseline="30000" dirty="0" err="1" smtClean="0"/>
              <a:t>x</a:t>
            </a:r>
            <a:endParaRPr lang="en-US" baseline="3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37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a “Safe” Prime?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Small subgroups are a problem</a:t>
            </a:r>
          </a:p>
          <a:p>
            <a:endParaRPr lang="en-US" dirty="0" smtClean="0"/>
          </a:p>
          <a:p>
            <a:r>
              <a:rPr lang="en-US" dirty="0" smtClean="0"/>
              <a:t>Size of any subgroup will divide p-1</a:t>
            </a:r>
            <a:br>
              <a:rPr lang="en-US" dirty="0" smtClean="0"/>
            </a:br>
            <a:r>
              <a:rPr lang="en-US" dirty="0" smtClean="0"/>
              <a:t>(that is, the size is </a:t>
            </a:r>
            <a:r>
              <a:rPr lang="en-US" smtClean="0"/>
              <a:t>a divisor of p-1)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Converse: For any divisor </a:t>
            </a:r>
            <a:r>
              <a:rPr lang="en-US" i="1" dirty="0" smtClean="0"/>
              <a:t>d</a:t>
            </a:r>
            <a:r>
              <a:rPr lang="en-US" dirty="0" smtClean="0"/>
              <a:t> of p-1, there is a subgroup of size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Thus, there is always a subgroup of size two</a:t>
            </a:r>
          </a:p>
          <a:p>
            <a:pPr lvl="1"/>
            <a:r>
              <a:rPr lang="en-US" dirty="0" smtClean="0"/>
              <a:t>But, we should avoid other small subgroups [How?]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59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a Safe Primes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Pick p = 2q + 1. </a:t>
            </a:r>
          </a:p>
          <a:p>
            <a:pPr lvl="1"/>
            <a:r>
              <a:rPr lang="en-US" dirty="0" smtClean="0"/>
              <a:t>Subgroups: 1, {1, p-1}, q, 2q</a:t>
            </a:r>
          </a:p>
          <a:p>
            <a:pPr lvl="1"/>
            <a:r>
              <a:rPr lang="en-US" dirty="0" smtClean="0"/>
              <a:t>First two are trivial to avoid</a:t>
            </a:r>
          </a:p>
          <a:p>
            <a:pPr lvl="1"/>
            <a:r>
              <a:rPr lang="en-US" dirty="0" smtClean="0"/>
              <a:t>We use the third group</a:t>
            </a:r>
          </a:p>
          <a:p>
            <a:r>
              <a:rPr lang="en-US" dirty="0" smtClean="0"/>
              <a:t>Fourth group actually has another weakness: any generator is a non-square.</a:t>
            </a:r>
          </a:p>
          <a:p>
            <a:pPr lvl="1"/>
            <a:r>
              <a:rPr lang="en-US" dirty="0" smtClean="0"/>
              <a:t>Reasons why this is important are quite subtle.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65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(</a:t>
            </a:r>
            <a:r>
              <a:rPr lang="en-US" dirty="0" err="1" smtClean="0"/>
              <a:t>p,q</a:t>
            </a:r>
            <a:r>
              <a:rPr lang="en-US" dirty="0" smtClean="0"/>
              <a:t>) prime </a:t>
            </a:r>
            <a:r>
              <a:rPr lang="en-US" dirty="0" err="1" smtClean="0"/>
              <a:t>s.t.</a:t>
            </a:r>
            <a:r>
              <a:rPr lang="en-US" dirty="0" smtClean="0"/>
              <a:t> p = 2q+1</a:t>
            </a:r>
          </a:p>
          <a:p>
            <a:r>
              <a:rPr lang="en-US" dirty="0" smtClean="0"/>
              <a:t>Choose a in [2,p-2].</a:t>
            </a:r>
          </a:p>
          <a:p>
            <a:r>
              <a:rPr lang="en-US" dirty="0" smtClean="0"/>
              <a:t>g = a</a:t>
            </a:r>
            <a:r>
              <a:rPr lang="en-US" baseline="30000" dirty="0" smtClean="0"/>
              <a:t>2</a:t>
            </a:r>
            <a:r>
              <a:rPr lang="en-US" dirty="0" smtClean="0"/>
              <a:t> mod p</a:t>
            </a:r>
          </a:p>
          <a:p>
            <a:pPr lvl="1"/>
            <a:r>
              <a:rPr lang="en-US" dirty="0" smtClean="0"/>
              <a:t>Check that g is not 1 or p-1.  If it is, pick a new g.</a:t>
            </a:r>
          </a:p>
          <a:p>
            <a:r>
              <a:rPr lang="en-US" dirty="0" smtClean="0"/>
              <a:t>Use (p, q, g) for DH</a:t>
            </a:r>
          </a:p>
        </p:txBody>
      </p:sp>
    </p:spTree>
    <p:extLst>
      <p:ext uri="{BB962C8B-B14F-4D97-AF65-F5344CB8AC3E}">
        <p14:creationId xmlns:p14="http://schemas.microsoft.com/office/powerpoint/2010/main" val="33944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76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b="1" dirty="0" smtClean="0"/>
              <a:t>Defending D-H Against MITM Attacks</a:t>
            </a:r>
          </a:p>
          <a:p>
            <a:pPr marL="285750" lvl="1">
              <a:spcBef>
                <a:spcPts val="1800"/>
              </a:spcBef>
            </a:pPr>
            <a:r>
              <a:rPr lang="en-US" dirty="0" smtClean="0"/>
              <a:t>Cross your fingers and hope there isn’t an active adversary.</a:t>
            </a:r>
          </a:p>
          <a:p>
            <a:pPr marL="285750" lvl="1"/>
            <a:r>
              <a:rPr lang="en-US" dirty="0" smtClean="0"/>
              <a:t>Rely on out-of-band communication between users.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Rely on physical contact to make sure there’s no MITM.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Integrate D-H with user authentication.</a:t>
            </a:r>
          </a:p>
          <a:p>
            <a:pPr marL="457200" lvl="1" indent="0">
              <a:buNone/>
              <a:tabLst>
                <a:tab pos="857250" algn="l"/>
              </a:tabLst>
            </a:pPr>
            <a:r>
              <a:rPr lang="en-US" sz="2400" dirty="0" smtClean="0"/>
              <a:t>If Alice is using a password to log in to Bob, leverage the password:</a:t>
            </a:r>
          </a:p>
          <a:p>
            <a:pPr marL="914400" lvl="2" indent="0">
              <a:buNone/>
            </a:pPr>
            <a:r>
              <a:rPr lang="en-US" dirty="0" smtClean="0"/>
              <a:t>Instead of a fixed </a:t>
            </a:r>
            <a:r>
              <a:rPr lang="en-US" b="1" dirty="0" smtClean="0"/>
              <a:t>g</a:t>
            </a:r>
            <a:r>
              <a:rPr lang="en-US" dirty="0" smtClean="0"/>
              <a:t>, derive </a:t>
            </a:r>
            <a:r>
              <a:rPr lang="en-US" b="1" dirty="0" smtClean="0"/>
              <a:t>g</a:t>
            </a:r>
            <a:r>
              <a:rPr lang="en-US" dirty="0" smtClean="0"/>
              <a:t> from the password – Mallory can’t participate w/o knowing password.</a:t>
            </a:r>
          </a:p>
          <a:p>
            <a:pPr marL="285750" lvl="1"/>
            <a:r>
              <a:rPr lang="en-US" dirty="0" smtClean="0"/>
              <a:t>Use digital signatures.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5"/>
                </a:solidFill>
              </a:rPr>
              <a:t>[More next week.]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84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505333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Review: Confidentiality</a:t>
            </a:r>
            <a:br>
              <a:rPr lang="en-US" sz="4000" b="1" dirty="0" smtClean="0">
                <a:solidFill>
                  <a:srgbClr val="000000"/>
                </a:solidFill>
              </a:rPr>
            </a:br>
            <a:endParaRPr lang="en-US" sz="40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dirty="0" smtClean="0"/>
              <a:t>Goal: Keep contents of message </a:t>
            </a:r>
            <a:r>
              <a:rPr lang="en-US" b="1" dirty="0" smtClean="0"/>
              <a:t>p</a:t>
            </a:r>
            <a:r>
              <a:rPr lang="en-US" dirty="0" smtClean="0"/>
              <a:t> secret from an </a:t>
            </a:r>
            <a:r>
              <a:rPr lang="en-US" i="1" dirty="0" smtClean="0"/>
              <a:t>eavesdropper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Bef>
                <a:spcPts val="4200"/>
              </a:spcBef>
            </a:pPr>
            <a:r>
              <a:rPr lang="en-US" sz="3000" dirty="0" smtClean="0"/>
              <a:t>Terminology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sz="2600" b="1" dirty="0" smtClean="0"/>
              <a:t>	p	</a:t>
            </a:r>
            <a:r>
              <a:rPr lang="en-US" sz="2600" dirty="0" smtClean="0"/>
              <a:t>plaintext</a:t>
            </a:r>
            <a:br>
              <a:rPr lang="en-US" sz="2600" dirty="0" smtClean="0"/>
            </a:br>
            <a:r>
              <a:rPr lang="en-US" sz="2600" b="1" dirty="0" smtClean="0"/>
              <a:t>c	</a:t>
            </a:r>
            <a:r>
              <a:rPr lang="en-US" sz="2600" dirty="0" smtClean="0"/>
              <a:t>ciphertext</a:t>
            </a:r>
            <a:br>
              <a:rPr lang="en-US" sz="2600" dirty="0" smtClean="0"/>
            </a:br>
            <a:r>
              <a:rPr lang="en-US" sz="2600" b="1" dirty="0" smtClean="0"/>
              <a:t>k</a:t>
            </a:r>
            <a:r>
              <a:rPr lang="en-US" sz="2600" dirty="0" smtClean="0"/>
              <a:t>	secret key</a:t>
            </a:r>
            <a:br>
              <a:rPr lang="en-US" sz="2600" dirty="0" smtClean="0"/>
            </a:br>
            <a:r>
              <a:rPr lang="en-US" sz="2600" b="1" i="1" dirty="0" smtClean="0"/>
              <a:t>E</a:t>
            </a:r>
            <a:r>
              <a:rPr lang="en-US" sz="2600" b="1" dirty="0" smtClean="0"/>
              <a:t>	</a:t>
            </a:r>
            <a:r>
              <a:rPr lang="en-US" sz="2600" dirty="0" smtClean="0"/>
              <a:t>encryption function</a:t>
            </a:r>
            <a:br>
              <a:rPr lang="en-US" sz="2600" dirty="0" smtClean="0"/>
            </a:br>
            <a:r>
              <a:rPr lang="en-US" sz="2600" b="1" i="1" dirty="0" smtClean="0"/>
              <a:t>D</a:t>
            </a:r>
            <a:r>
              <a:rPr lang="en-US" sz="2600" dirty="0" smtClean="0"/>
              <a:t>	decryption function</a:t>
            </a:r>
            <a:endParaRPr lang="en-US" sz="2600" b="1" i="1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1288243" y="1537648"/>
            <a:ext cx="6460233" cy="847384"/>
            <a:chOff x="966179" y="2309392"/>
            <a:chExt cx="4845175" cy="1506459"/>
          </a:xfrm>
        </p:grpSpPr>
        <p:grpSp>
          <p:nvGrpSpPr>
            <p:cNvPr id="3" name="Group 2"/>
            <p:cNvGrpSpPr/>
            <p:nvPr/>
          </p:nvGrpSpPr>
          <p:grpSpPr>
            <a:xfrm>
              <a:off x="966179" y="2309392"/>
              <a:ext cx="4845175" cy="1506459"/>
              <a:chOff x="1118579" y="4812268"/>
              <a:chExt cx="4845175" cy="150645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18579" y="4876800"/>
                <a:ext cx="4845175" cy="1441927"/>
                <a:chOff x="1423379" y="1588532"/>
                <a:chExt cx="4845175" cy="1441927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423379" y="2373869"/>
                  <a:ext cx="759510" cy="6565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 </a:t>
                  </a:r>
                  <a:r>
                    <a:rPr lang="en-US" dirty="0" smtClean="0"/>
                    <a:t>:= </a:t>
                  </a:r>
                  <a:r>
                    <a:rPr lang="en-US" b="1" i="1" dirty="0" smtClean="0"/>
                    <a:t>E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471160" y="1588532"/>
                  <a:ext cx="77724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stCxn id="13" idx="3"/>
                  <a:endCxn id="9" idx="1"/>
                </p:cNvCxnSpPr>
                <p:nvPr/>
              </p:nvCxnSpPr>
              <p:spPr>
                <a:xfrm>
                  <a:off x="2286000" y="1963670"/>
                  <a:ext cx="31851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484361" y="2373868"/>
                  <a:ext cx="784193" cy="656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</a:t>
                  </a:r>
                  <a:r>
                    <a:rPr lang="en-US" dirty="0" smtClean="0"/>
                    <a:t> := </a:t>
                  </a:r>
                  <a:r>
                    <a:rPr lang="en-US" b="1" i="1" dirty="0" smtClean="0"/>
                    <a:t>D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c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24000" y="1588532"/>
                  <a:ext cx="76200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1219200" y="4812268"/>
                <a:ext cx="221596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648326" y="4812268"/>
                <a:ext cx="221596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910840" y="3276601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endCxn id="15" idx="0"/>
            </p:cNvCxnSpPr>
            <p:nvPr/>
          </p:nvCxnSpPr>
          <p:spPr>
            <a:xfrm rot="16200000" flipH="1">
              <a:off x="3166111" y="3006091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538554" y="2760759"/>
              <a:ext cx="210944" cy="6565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27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What happens if Alice uses the same </a:t>
            </a:r>
            <a:r>
              <a:rPr lang="en-US" b="1" dirty="0"/>
              <a:t>x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g</a:t>
            </a:r>
            <a:r>
              <a:rPr lang="en-US" b="1" baseline="30000" dirty="0" err="1"/>
              <a:t>x</a:t>
            </a:r>
            <a:r>
              <a:rPr lang="en-US" dirty="0" smtClean="0"/>
              <a:t> </a:t>
            </a:r>
            <a:r>
              <a:rPr lang="en-US" dirty="0" smtClean="0"/>
              <a:t>for all her communication with Bob?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0052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5100" b="1" dirty="0" smtClean="0"/>
              <a:t>Key Management</a:t>
            </a:r>
            <a:endParaRPr lang="en-US" sz="5100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300" b="1" dirty="0" smtClean="0"/>
              <a:t>Principles:</a:t>
            </a:r>
          </a:p>
          <a:p>
            <a:pPr marL="515938" indent="-801688">
              <a:spcBef>
                <a:spcPts val="1200"/>
              </a:spcBef>
              <a:tabLst>
                <a:tab pos="512763" algn="l"/>
              </a:tabLst>
            </a:pPr>
            <a:r>
              <a:rPr lang="en-US" dirty="0" smtClean="0"/>
              <a:t>0. 	</a:t>
            </a:r>
            <a:r>
              <a:rPr lang="en-US" sz="3100" dirty="0" smtClean="0"/>
              <a:t>Always remember, </a:t>
            </a:r>
            <a:br>
              <a:rPr lang="en-US" sz="3100" dirty="0" smtClean="0"/>
            </a:br>
            <a:r>
              <a:rPr lang="en-US" sz="3100" dirty="0" smtClean="0"/>
              <a:t>key management is the hard part!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Each key should have only one purpose.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Vulnerability of a key increases:</a:t>
            </a:r>
          </a:p>
          <a:p>
            <a:pPr marL="1144588" lvl="1" indent="-346075">
              <a:buAutoNum type="alphaLcPeriod"/>
            </a:pPr>
            <a:r>
              <a:rPr lang="en-US" dirty="0" smtClean="0"/>
              <a:t>The more you use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more places you store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longer you have it.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Keep your keys far from the attacker.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Protect yourself against compromise</a:t>
            </a:r>
            <a:br>
              <a:rPr lang="en-US" sz="3100" dirty="0" smtClean="0"/>
            </a:br>
            <a:r>
              <a:rPr lang="en-US" sz="3100" dirty="0" smtClean="0"/>
              <a:t>of old keys.</a:t>
            </a:r>
          </a:p>
          <a:p>
            <a:pPr marL="458788" lvl="1" indent="-1588">
              <a:buNone/>
            </a:pPr>
            <a:r>
              <a:rPr lang="en-US" sz="3100" dirty="0" smtClean="0"/>
              <a:t>Goal: </a:t>
            </a:r>
            <a:r>
              <a:rPr lang="en-US" sz="3100" b="1" dirty="0" smtClean="0">
                <a:solidFill>
                  <a:schemeClr val="accent1"/>
                </a:solidFill>
              </a:rPr>
              <a:t>forward secrecy </a:t>
            </a:r>
            <a:r>
              <a:rPr lang="en-US" sz="3100" dirty="0" smtClean="0"/>
              <a:t>—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dirty="0" smtClean="0"/>
              <a:t>learning old key shouldn’t help adversary learn new key.</a:t>
            </a:r>
          </a:p>
          <a:p>
            <a:pPr marL="458788" lvl="1" indent="-1588">
              <a:buNone/>
            </a:pPr>
            <a:r>
              <a:rPr lang="en-US" dirty="0" smtClean="0">
                <a:solidFill>
                  <a:schemeClr val="accent5"/>
                </a:solidFill>
              </a:rPr>
              <a:t>[How can we get this?]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9413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What Happens with N People?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N share a key?</a:t>
            </a:r>
          </a:p>
          <a:p>
            <a:pPr lvl="1"/>
            <a:r>
              <a:rPr lang="en-US" dirty="0" smtClean="0"/>
              <a:t>Read each </a:t>
            </a:r>
            <a:r>
              <a:rPr lang="en-US" dirty="0" smtClean="0"/>
              <a:t>others’ messages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mpersonate each other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pair share a key?</a:t>
            </a:r>
          </a:p>
          <a:p>
            <a:pPr lvl="1"/>
            <a:r>
              <a:rPr lang="en-US" dirty="0"/>
              <a:t>N keys per participant</a:t>
            </a:r>
          </a:p>
          <a:p>
            <a:pPr lvl="1"/>
            <a:r>
              <a:rPr lang="en-US" dirty="0" smtClean="0"/>
              <a:t>Key setup is </a:t>
            </a:r>
            <a:r>
              <a:rPr lang="en-US" dirty="0"/>
              <a:t>a nightmare</a:t>
            </a:r>
          </a:p>
          <a:p>
            <a:endParaRPr lang="en-US" dirty="0"/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342566" y="3231357"/>
            <a:ext cx="2057400" cy="13787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720512"/>
            <a:ext cx="4000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57" y="3720895"/>
            <a:ext cx="399668" cy="399668"/>
          </a:xfrm>
          <a:prstGeom prst="rect">
            <a:avLst/>
          </a:prstGeom>
        </p:spPr>
      </p:pic>
      <p:pic>
        <p:nvPicPr>
          <p:cNvPr id="8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57" y="353353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51" y="4483897"/>
            <a:ext cx="392906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bisresources.com/wp-content/uploads/2014/03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96" y="2800351"/>
            <a:ext cx="431006" cy="4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hotoshopfiles.com/photoshop_files/121/previe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1" y="4431163"/>
            <a:ext cx="498373" cy="4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8130" y="2857501"/>
            <a:ext cx="240854" cy="32490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011594" y="3829052"/>
            <a:ext cx="959164" cy="23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2857501"/>
            <a:ext cx="4210050" cy="2019302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Lucida Sans" panose="020B0602030504020204" pitchFamily="34" charset="0"/>
              </a:rPr>
              <a:t>Model: crypto is the only </a:t>
            </a:r>
            <a:r>
              <a:rPr lang="en-US" dirty="0" smtClean="0">
                <a:latin typeface="Lucida Sans" panose="020B0602030504020204" pitchFamily="34" charset="0"/>
              </a:rPr>
              <a:t>protection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Always </a:t>
            </a:r>
            <a:r>
              <a:rPr lang="en-US" dirty="0">
                <a:latin typeface="Lucida Sans" panose="020B0602030504020204" pitchFamily="34" charset="0"/>
              </a:rPr>
              <a:t>broadcast to the network</a:t>
            </a:r>
          </a:p>
          <a:p>
            <a:endParaRPr lang="en-US" dirty="0" smtClean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No </a:t>
            </a:r>
            <a:r>
              <a:rPr lang="en-US" dirty="0">
                <a:latin typeface="Lucida Sans" panose="020B0602030504020204" pitchFamily="34" charset="0"/>
              </a:rPr>
              <a:t>such thing as sending a message only to one recipient</a:t>
            </a:r>
          </a:p>
        </p:txBody>
      </p:sp>
    </p:spTree>
    <p:extLst>
      <p:ext uri="{BB962C8B-B14F-4D97-AF65-F5344CB8AC3E}">
        <p14:creationId xmlns:p14="http://schemas.microsoft.com/office/powerpoint/2010/main" val="32339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1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89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Paper titled “New directions in cryptography”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23473" y="2114551"/>
            <a:ext cx="1770655" cy="2347616"/>
            <a:chOff x="3897959" y="2819400"/>
            <a:chExt cx="2360874" cy="3130154"/>
          </a:xfrm>
        </p:grpSpPr>
        <p:pic>
          <p:nvPicPr>
            <p:cNvPr id="9218" name="Picture 2" descr="https://encrypted-tbn2.gstatic.com/images?q=tbn:ANd9GcRme5skJ_sLdTm5lLZJpcafQ9_yd-nEIprf5C5Jp5E_Er3mbf9zaw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97959" y="2819400"/>
              <a:ext cx="1740842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29910" y="5334001"/>
              <a:ext cx="2328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Whit </a:t>
              </a:r>
              <a:r>
                <a:rPr lang="en-US" sz="2400" dirty="0" err="1" smtClean="0">
                  <a:latin typeface="Lucida Sans" panose="020B0602030504020204" pitchFamily="34" charset="0"/>
                </a:rPr>
                <a:t>Diffie</a:t>
              </a:r>
              <a:endParaRPr lang="en-US" sz="2400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6315" y="2114552"/>
            <a:ext cx="2342859" cy="2347615"/>
            <a:chOff x="6355080" y="2819400"/>
            <a:chExt cx="3123812" cy="3130153"/>
          </a:xfrm>
        </p:grpSpPr>
        <p:pic>
          <p:nvPicPr>
            <p:cNvPr id="5" name="Picture 2" descr="https://encrypted-tbn2.gstatic.com/images?q=tbn:ANd9GcRme5skJ_sLdTm5lLZJpcafQ9_yd-nEIprf5C5Jp5E_Er3mbf9zaw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"/>
            <a:stretch/>
          </p:blipFill>
          <p:spPr bwMode="auto">
            <a:xfrm>
              <a:off x="6477000" y="2819400"/>
              <a:ext cx="2045643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355080" y="5334000"/>
              <a:ext cx="312381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Marty Hellman</a:t>
              </a:r>
              <a:endParaRPr lang="en-US" sz="2400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53518" y="2336913"/>
            <a:ext cx="2494264" cy="1477328"/>
          </a:xfrm>
          <a:prstGeom prst="rect">
            <a:avLst/>
          </a:prstGeom>
          <a:solidFill>
            <a:srgbClr val="BFBFB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Public encryption key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Decryption key secret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Only partial answer…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914"/>
            <a:ext cx="8229600" cy="390048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100" b="1" dirty="0" err="1" smtClean="0"/>
              <a:t>Diffie</a:t>
            </a:r>
            <a:r>
              <a:rPr lang="en-US" sz="4100" b="1" dirty="0" smtClean="0"/>
              <a:t>-Hellman Protocol: Deriving a Shared Key</a:t>
            </a:r>
            <a:endParaRPr lang="en-US" sz="4100" b="1" dirty="0" smtClean="0"/>
          </a:p>
          <a:p>
            <a:r>
              <a:rPr lang="en-US" sz="3000" b="1" dirty="0" smtClean="0"/>
              <a:t>Amazing fact:</a:t>
            </a:r>
            <a:br>
              <a:rPr lang="en-US" sz="3000" b="1" dirty="0" smtClean="0"/>
            </a:br>
            <a:r>
              <a:rPr lang="en-US" sz="2800" dirty="0" smtClean="0"/>
              <a:t>Alice and Bob can have a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conversation to derive a shared key</a:t>
            </a:r>
            <a:r>
              <a:rPr lang="en-US" sz="2800" dirty="0" smtClean="0"/>
              <a:t>!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b="1" dirty="0" smtClean="0">
                <a:solidFill>
                  <a:schemeClr val="accent1"/>
                </a:solidFill>
              </a:rPr>
              <a:t>Diffie-Hellman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chemeClr val="accent1"/>
                </a:solidFill>
              </a:rPr>
              <a:t>D-H</a:t>
            </a:r>
            <a:r>
              <a:rPr lang="en-US" sz="2800" dirty="0" smtClean="0"/>
              <a:t>) </a:t>
            </a:r>
            <a:r>
              <a:rPr lang="en-US" sz="2800" b="1" dirty="0" smtClean="0">
                <a:solidFill>
                  <a:schemeClr val="accent1"/>
                </a:solidFill>
              </a:rPr>
              <a:t>key exchange</a:t>
            </a:r>
          </a:p>
          <a:p>
            <a:pPr lvl="1"/>
            <a:r>
              <a:rPr lang="en-US" sz="2400" dirty="0" smtClean="0"/>
              <a:t>1976: Whit Diffie, Marty Hellman </a:t>
            </a:r>
            <a:br>
              <a:rPr lang="en-US" sz="2400" dirty="0" smtClean="0"/>
            </a:br>
            <a:r>
              <a:rPr lang="en-US" sz="2400" dirty="0" smtClean="0"/>
              <a:t>with ideas from Ralph Merkle </a:t>
            </a:r>
            <a:br>
              <a:rPr lang="en-US" sz="2400" dirty="0" smtClean="0"/>
            </a:br>
            <a:r>
              <a:rPr lang="en-US" sz="2400" dirty="0" smtClean="0"/>
              <a:t>(earlier, in secret, by Malcolm Williamson of British intelligence agency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Relies on a mathematical hardness assumption called </a:t>
            </a:r>
            <a:r>
              <a:rPr lang="en-US" sz="2400" i="1" dirty="0" smtClean="0"/>
              <a:t>discrete log problem </a:t>
            </a:r>
            <a:br>
              <a:rPr lang="en-US" sz="2400" i="1" dirty="0" smtClean="0"/>
            </a:br>
            <a:r>
              <a:rPr lang="en-US" sz="2400" dirty="0" smtClean="0"/>
              <a:t>(a problem believed to be hard)</a:t>
            </a:r>
          </a:p>
        </p:txBody>
      </p:sp>
    </p:spTree>
    <p:extLst>
      <p:ext uri="{BB962C8B-B14F-4D97-AF65-F5344CB8AC3E}">
        <p14:creationId xmlns:p14="http://schemas.microsoft.com/office/powerpoint/2010/main" val="243786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Multiplicative Groups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Multiplicative operations on group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baseline="30000" dirty="0" smtClean="0"/>
              <a:t>*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some point, the numbers start to repeat</a:t>
            </a:r>
          </a:p>
          <a:p>
            <a:pPr lvl="1"/>
            <a:r>
              <a:rPr lang="en-US" dirty="0" smtClean="0"/>
              <a:t>Period of this repetition is called the </a:t>
            </a:r>
            <a:r>
              <a:rPr lang="en-US" i="1" dirty="0" smtClean="0"/>
              <a:t>order</a:t>
            </a:r>
          </a:p>
          <a:p>
            <a:r>
              <a:rPr lang="en-US" dirty="0" smtClean="0"/>
              <a:t>Any g that generates the whole group is called a </a:t>
            </a:r>
            <a:r>
              <a:rPr lang="en-US" i="1" dirty="0" smtClean="0"/>
              <a:t>primitive element</a:t>
            </a:r>
            <a:r>
              <a:rPr lang="en-US" dirty="0" smtClean="0"/>
              <a:t> (or generator).</a:t>
            </a:r>
          </a:p>
          <a:p>
            <a:pPr lvl="1"/>
            <a:r>
              <a:rPr lang="en-US" dirty="0" smtClean="0"/>
              <a:t>Other values of </a:t>
            </a:r>
            <a:r>
              <a:rPr lang="en-US" i="1" dirty="0" smtClean="0"/>
              <a:t>g</a:t>
            </a:r>
            <a:r>
              <a:rPr lang="en-US" dirty="0" smtClean="0"/>
              <a:t> generate smaller sets (subgroups)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Practice: Integers Mod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Group: Multiplication mod 7</a:t>
            </a:r>
          </a:p>
          <a:p>
            <a:pPr lvl="1"/>
            <a:r>
              <a:rPr lang="en-US" dirty="0" smtClean="0"/>
              <a:t>p = 7</a:t>
            </a:r>
          </a:p>
          <a:p>
            <a:pPr lvl="1"/>
            <a:r>
              <a:rPr lang="en-US" dirty="0" smtClean="0"/>
              <a:t>g = 3 (generator; try it)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Elements h = 2 and h = 6 generate sub groups of sizes 3 and 2.  Both divide p-1 (i.e., 6).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33522" y="4582158"/>
            <a:ext cx="4514850" cy="5143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700" dirty="0">
                <a:latin typeface="Lucida Sans" panose="020B0602030504020204" pitchFamily="34" charset="0"/>
              </a:rPr>
              <a:t>Intuition-building exercise</a:t>
            </a:r>
          </a:p>
        </p:txBody>
      </p:sp>
    </p:spTree>
    <p:extLst>
      <p:ext uri="{BB962C8B-B14F-4D97-AF65-F5344CB8AC3E}">
        <p14:creationId xmlns:p14="http://schemas.microsoft.com/office/powerpoint/2010/main" val="39937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multiplication tabl</a:t>
            </a:r>
            <a:r>
              <a:rPr lang="en-US" dirty="0"/>
              <a:t>e</a:t>
            </a:r>
          </a:p>
        </p:txBody>
      </p:sp>
      <p:pic>
        <p:nvPicPr>
          <p:cNvPr id="1026" name="Picture 2" descr="C:\Users\me\Dropbox\teaching\cos432\mod11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1" y="1085850"/>
            <a:ext cx="320203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4651" y="4343400"/>
            <a:ext cx="3189815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2100" dirty="0">
                <a:latin typeface="Lucida Sans" panose="020B0602030504020204" pitchFamily="34" charset="0"/>
              </a:rPr>
              <a:t>Entry (a, b) is a · b </a:t>
            </a:r>
            <a:r>
              <a:rPr lang="en-US" sz="1500" dirty="0">
                <a:latin typeface="Lucida Sans" panose="020B0602030504020204" pitchFamily="34" charset="0"/>
              </a:rPr>
              <a:t>%</a:t>
            </a:r>
            <a:r>
              <a:rPr lang="en-US" sz="2100" dirty="0">
                <a:latin typeface="Lucida Sans" panose="020B0602030504020204" pitchFamily="34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149153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1257</Words>
  <Application>Microsoft Macintosh PowerPoint</Application>
  <PresentationFormat>On-screen Show (16:9)</PresentationFormat>
  <Paragraphs>265</Paragraphs>
  <Slides>21</Slides>
  <Notes>17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Key Exchange and Key Management COS 432: Information Security </vt:lpstr>
      <vt:lpstr>PowerPoint Presentation</vt:lpstr>
      <vt:lpstr>What Happens with N People?</vt:lpstr>
      <vt:lpstr>PowerPoint Presentation</vt:lpstr>
      <vt:lpstr>1976: Diffie-Hellman Key Exchange</vt:lpstr>
      <vt:lpstr>PowerPoint Presentation</vt:lpstr>
      <vt:lpstr>Multiplicative Groups</vt:lpstr>
      <vt:lpstr>Practice: Integers Mod 7</vt:lpstr>
      <vt:lpstr>Mod 11 multiplication table</vt:lpstr>
      <vt:lpstr>Mod 11 World</vt:lpstr>
      <vt:lpstr>Modular Exponentiation is Fast</vt:lpstr>
      <vt:lpstr>PowerPoint Presentation</vt:lpstr>
      <vt:lpstr>PowerPoint Presentation</vt:lpstr>
      <vt:lpstr>PowerPoint Presentation</vt:lpstr>
      <vt:lpstr>Problems with Small Subgroups</vt:lpstr>
      <vt:lpstr>Why Do We Need a “Safe” Prime?</vt:lpstr>
      <vt:lpstr>Picking a Safe Primes</vt:lpstr>
      <vt:lpstr>Putting it Together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Exchange and Key Management</dc:title>
  <dc:creator>Nick Feamster</dc:creator>
  <cp:lastModifiedBy>Nick Feamster</cp:lastModifiedBy>
  <cp:revision>54</cp:revision>
  <cp:lastPrinted>2016-09-28T14:37:56Z</cp:lastPrinted>
  <dcterms:created xsi:type="dcterms:W3CDTF">2016-09-27T15:33:33Z</dcterms:created>
  <dcterms:modified xsi:type="dcterms:W3CDTF">2016-09-28T18:24:15Z</dcterms:modified>
</cp:coreProperties>
</file>