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7"/>
  </p:notesMasterIdLst>
  <p:sldIdLst>
    <p:sldId id="301" r:id="rId2"/>
    <p:sldId id="347" r:id="rId3"/>
    <p:sldId id="351" r:id="rId4"/>
    <p:sldId id="300" r:id="rId5"/>
    <p:sldId id="332" r:id="rId6"/>
    <p:sldId id="348" r:id="rId7"/>
    <p:sldId id="295" r:id="rId8"/>
    <p:sldId id="353" r:id="rId9"/>
    <p:sldId id="302" r:id="rId10"/>
    <p:sldId id="354" r:id="rId11"/>
    <p:sldId id="349" r:id="rId12"/>
    <p:sldId id="355" r:id="rId13"/>
    <p:sldId id="350" r:id="rId14"/>
    <p:sldId id="365" r:id="rId15"/>
    <p:sldId id="366" r:id="rId16"/>
    <p:sldId id="368" r:id="rId17"/>
    <p:sldId id="367" r:id="rId18"/>
    <p:sldId id="352" r:id="rId19"/>
    <p:sldId id="303" r:id="rId20"/>
    <p:sldId id="307" r:id="rId21"/>
    <p:sldId id="308" r:id="rId22"/>
    <p:sldId id="309" r:id="rId23"/>
    <p:sldId id="310" r:id="rId24"/>
    <p:sldId id="312" r:id="rId25"/>
    <p:sldId id="313" r:id="rId26"/>
    <p:sldId id="330" r:id="rId27"/>
    <p:sldId id="314" r:id="rId28"/>
    <p:sldId id="364" r:id="rId29"/>
    <p:sldId id="315" r:id="rId30"/>
    <p:sldId id="316" r:id="rId31"/>
    <p:sldId id="317" r:id="rId32"/>
    <p:sldId id="318" r:id="rId33"/>
    <p:sldId id="319" r:id="rId34"/>
    <p:sldId id="320" r:id="rId35"/>
    <p:sldId id="321" r:id="rId36"/>
    <p:sldId id="322" r:id="rId37"/>
    <p:sldId id="324" r:id="rId38"/>
    <p:sldId id="326" r:id="rId39"/>
    <p:sldId id="327" r:id="rId40"/>
    <p:sldId id="356" r:id="rId41"/>
    <p:sldId id="333" r:id="rId42"/>
    <p:sldId id="331" r:id="rId43"/>
    <p:sldId id="335" r:id="rId44"/>
    <p:sldId id="285" r:id="rId45"/>
    <p:sldId id="357" r:id="rId46"/>
    <p:sldId id="360" r:id="rId47"/>
    <p:sldId id="361" r:id="rId48"/>
    <p:sldId id="362" r:id="rId49"/>
    <p:sldId id="363" r:id="rId50"/>
    <p:sldId id="358" r:id="rId51"/>
    <p:sldId id="359" r:id="rId52"/>
    <p:sldId id="337" r:id="rId53"/>
    <p:sldId id="340" r:id="rId54"/>
    <p:sldId id="341" r:id="rId55"/>
    <p:sldId id="342" r:id="rId5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113" autoAdjust="0"/>
  </p:normalViewPr>
  <p:slideViewPr>
    <p:cSldViewPr snapToGrid="0" snapToObjects="1">
      <p:cViewPr varScale="1">
        <p:scale>
          <a:sx n="191" d="100"/>
          <a:sy n="191" d="100"/>
        </p:scale>
        <p:origin x="-1384" y="-10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272"/>
    </p:cViewPr>
  </p:notesTextViewPr>
  <p:sorterViewPr>
    <p:cViewPr>
      <p:scale>
        <a:sx n="150" d="100"/>
        <a:sy n="1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notesMaster" Target="notesMasters/notesMaster1.xml"/><Relationship Id="rId58" Type="http://schemas.openxmlformats.org/officeDocument/2006/relationships/printerSettings" Target="printerSettings/printerSettings1.bin"/><Relationship Id="rId59" Type="http://schemas.openxmlformats.org/officeDocument/2006/relationships/presProps" Target="presProp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viewProps" Target="viewProps.xml"/><Relationship Id="rId61" Type="http://schemas.openxmlformats.org/officeDocument/2006/relationships/theme" Target="theme/theme1.xml"/><Relationship Id="rId6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A0B32F-F5FD-A949-8F76-C523E31A4CA1}" type="datetimeFigureOut">
              <a:rPr lang="en-US" smtClean="0"/>
              <a:t>10/3/16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08794E-25A8-F045-8CD4-631AF1158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305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Relationship Id="rId3" Type="http://schemas.openxmlformats.org/officeDocument/2006/relationships/hyperlink" Target="https://en.wikipedia.org/wiki/Optimal_asymmetric_encryption_padding" TargetMode="Externa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Relationship Id="rId3" Type="http://schemas.openxmlformats.org/officeDocument/2006/relationships/hyperlink" Target="https://en.wikipedia.org/wiki/Miller%E2%80%93Rabin_primality_test" TargetMode="Externa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Relationship Id="rId3" Type="http://schemas.openxmlformats.org/officeDocument/2006/relationships/hyperlink" Target="http://bit-player.org/wp-content/extras/bph-publications/AmSci-1994-07-Hayes-RSA-129.pdf" TargetMode="Externa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the decryption key can be 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derived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 encryption key, just fold this key-derivation 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step into the decryption algorithm itself, so that encryption and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decryption use the 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key.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66334-40D3-444A-87CD-672C33ED3DC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0946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</a:t>
            </a:r>
            <a:r>
              <a:rPr lang="en-US" baseline="0" dirty="0" smtClean="0"/>
              <a:t> an operation and its inverse both use the same key k, then it’s useless for asymmetric encryption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66334-40D3-444A-87CD-672C33ED3DCC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0844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66334-40D3-444A-87CD-672C33ED3DCC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2155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  <a:p>
            <a:r>
              <a:rPr lang="en-US" baseline="0" dirty="0" smtClean="0"/>
              <a:t>Since </a:t>
            </a:r>
            <a:r>
              <a:rPr lang="en-US" baseline="0" dirty="0" err="1" smtClean="0"/>
              <a:t>ed</a:t>
            </a:r>
            <a:r>
              <a:rPr lang="en-US" baseline="0" dirty="0" smtClean="0"/>
              <a:t> % (p-1) = 1, there exists a k such that </a:t>
            </a:r>
            <a:r>
              <a:rPr lang="en-US" baseline="0" dirty="0" err="1" smtClean="0"/>
              <a:t>ed</a:t>
            </a:r>
            <a:r>
              <a:rPr lang="en-US" baseline="0" dirty="0" smtClean="0"/>
              <a:t> = k(p-1) + 1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66334-40D3-444A-87CD-672C33ED3DCC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8782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This scheme</a:t>
            </a:r>
            <a:r>
              <a:rPr lang="en-US" b="1" baseline="0" dirty="0" smtClean="0"/>
              <a:t> follows from the hope that d cannot be derived easily from e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66334-40D3-444A-87CD-672C33ED3DCC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0568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66334-40D3-444A-87CD-672C33ED3DCC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0596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Variant of Euclid’s algorithm still applies for finding</a:t>
            </a:r>
            <a:r>
              <a:rPr lang="en-US" baseline="0" dirty="0" smtClean="0"/>
              <a:t> d given e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But what’s hard is finding </a:t>
            </a:r>
            <a:r>
              <a:rPr lang="en-US" baseline="0" dirty="0" smtClean="0"/>
              <a:t>(p-1)(q-1) given </a:t>
            </a:r>
            <a:r>
              <a:rPr lang="en-US" baseline="0" dirty="0" err="1" smtClean="0"/>
              <a:t>pq</a:t>
            </a:r>
            <a:r>
              <a:rPr lang="en-US" baseline="0" dirty="0" smtClean="0"/>
              <a:t> (although this is not proven)</a:t>
            </a:r>
          </a:p>
          <a:p>
            <a:endParaRPr lang="en-US" baseline="0" dirty="0" smtClean="0"/>
          </a:p>
          <a:p>
            <a:r>
              <a:rPr lang="en-US" baseline="0" dirty="0" smtClean="0"/>
              <a:t>Public only knows N = </a:t>
            </a:r>
            <a:r>
              <a:rPr lang="en-US" baseline="0" dirty="0" err="1" smtClean="0"/>
              <a:t>pq</a:t>
            </a:r>
            <a:r>
              <a:rPr lang="en-US" baseline="0" dirty="0" smtClean="0"/>
              <a:t>. No known efficient way to factor N into p and q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66334-40D3-444A-87CD-672C33ED3DCC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8671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e</a:t>
            </a:r>
            <a:r>
              <a:rPr lang="en-US" baseline="0" dirty="0" smtClean="0"/>
              <a:t> could be small (even 3)</a:t>
            </a:r>
          </a:p>
          <a:p>
            <a:endParaRPr lang="en-US" baseline="0" dirty="0" smtClean="0"/>
          </a:p>
          <a:p>
            <a:r>
              <a:rPr lang="en-US" baseline="0" dirty="0" smtClean="0"/>
              <a:t>Once she has d and e, she could even throw away p and q if she </a:t>
            </a:r>
            <a:r>
              <a:rPr lang="en-US" baseline="0" dirty="0" smtClean="0"/>
              <a:t>wanted</a:t>
            </a:r>
          </a:p>
          <a:p>
            <a:endParaRPr lang="en-US" baseline="0" dirty="0" smtClean="0"/>
          </a:p>
          <a:p>
            <a:r>
              <a:rPr lang="en-US" baseline="0" dirty="0" smtClean="0"/>
              <a:t>Relatively prime: No common factors (only positive integer that divides both is 1).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66334-40D3-444A-87CD-672C33ED3DCC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7558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338638" y="609600"/>
            <a:ext cx="12279313" cy="6907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Note: Line 3 is equivalent to the setup on p269 of the notes from Stallings.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F120E-EEF2-4965-96F5-DE3864F37C1E}" type="slidenum">
              <a:rPr lang="en-US" smtClean="0"/>
              <a:pPr/>
              <a:t>26</a:t>
            </a:fld>
            <a:endParaRPr 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66334-40D3-444A-87CD-672C33ED3DCC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39856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Review how encryption game works:</a:t>
            </a:r>
          </a:p>
          <a:p>
            <a:r>
              <a:rPr lang="en-US" baseline="0" dirty="0" smtClean="0"/>
              <a:t>adversary tries to guess which of two plaintexts was encrypted</a:t>
            </a:r>
            <a:r>
              <a:rPr lang="en-US" baseline="0" dirty="0" smtClean="0"/>
              <a:t>.</a:t>
            </a:r>
          </a:p>
          <a:p>
            <a:endParaRPr lang="en-US" b="1" baseline="0" dirty="0" smtClean="0"/>
          </a:p>
          <a:p>
            <a:r>
              <a:rPr lang="en-US" b="1" baseline="0" dirty="0" smtClean="0"/>
              <a:t>Brute force attacks are trivial.  The key size must be large enough to make brute-force impractical, but small enough for practical encryption and decryption.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66334-40D3-444A-87CD-672C33ED3DCC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8509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338638" y="609600"/>
            <a:ext cx="12279313" cy="6907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F120E-EEF2-4965-96F5-DE3864F37C1E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solution to these</a:t>
            </a:r>
            <a:r>
              <a:rPr lang="en-US" baseline="0" dirty="0" smtClean="0"/>
              <a:t> problems is something called an “all or nothing transformation” --- to combine m and r in such a way that guessing one bit of m would be as hard as guessing the whole of it. That’s what OAEP accomplishes.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66334-40D3-444A-87CD-672C33ED3DCC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98552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OAEP takes the message and the nonce and encodes it in an invertible way. This encoding</a:t>
            </a:r>
            <a:r>
              <a:rPr lang="en-US" baseline="0" dirty="0" smtClean="0"/>
              <a:t> is passed as input to the RSA function</a:t>
            </a:r>
          </a:p>
          <a:p>
            <a:endParaRPr lang="en-US" dirty="0" smtClean="0"/>
          </a:p>
          <a:p>
            <a:r>
              <a:rPr lang="en-US" dirty="0" smtClean="0"/>
              <a:t>If m is shorter than</a:t>
            </a:r>
            <a:r>
              <a:rPr lang="en-US" baseline="0" dirty="0" smtClean="0"/>
              <a:t> n-k0-k1 bits we do a further padding to get it to n-k0-k1 bits</a:t>
            </a:r>
          </a:p>
          <a:p>
            <a:endParaRPr lang="en-US" baseline="0" dirty="0" smtClean="0"/>
          </a:p>
          <a:p>
            <a:r>
              <a:rPr lang="en-US" baseline="0" dirty="0" smtClean="0"/>
              <a:t>G expands its input, H compresses its input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Image credit: Wikipedia </a:t>
            </a:r>
            <a:r>
              <a:rPr lang="en-US" dirty="0" smtClean="0">
                <a:hlinkClick r:id="rId3"/>
              </a:rPr>
              <a:t>https://en.wikipedia.org/wiki/Optimal_asymmetric_encryption_padding</a:t>
            </a: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66334-40D3-444A-87CD-672C33ED3DCC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28496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aseline="0" dirty="0" smtClean="0"/>
              <a:t>Why do we need this complicated construction?</a:t>
            </a:r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 smtClean="0"/>
              <a:t>The simple attempts we saw earlier (XOR and padding) aren’t secure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="1" baseline="0" dirty="0" smtClean="0"/>
              <a:t>It’s possible that there’s something simpler than OAEP that’s secure. </a:t>
            </a:r>
            <a:r>
              <a:rPr lang="en-US" baseline="0" dirty="0" smtClean="0"/>
              <a:t>But OAEP was the first proposal that came with a proof, and it became standardized. In crypto what we implement is often driven by what we can prove secure, even if that comes at the cost of a little bit of complexity or speed</a:t>
            </a:r>
          </a:p>
          <a:p>
            <a:endParaRPr lang="en-US" baseline="0" dirty="0" smtClean="0"/>
          </a:p>
          <a:p>
            <a:pPr marL="0" indent="0">
              <a:buFontTx/>
              <a:buNone/>
            </a:pPr>
            <a:r>
              <a:rPr lang="en-US" baseline="0" dirty="0" smtClean="0"/>
              <a:t>Why does the input have to be n bits long?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Output of OAEP has to be n bits, since that’s what the RSA takes as input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OAEP happens to have input length equal to output length. So OAEP input length is also n bits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We’re assuming that m has fixed length (n-k</a:t>
            </a:r>
            <a:r>
              <a:rPr lang="en-US" baseline="-25000" dirty="0" smtClean="0"/>
              <a:t>1</a:t>
            </a:r>
            <a:r>
              <a:rPr lang="en-US" baseline="0" dirty="0" smtClean="0"/>
              <a:t>-k</a:t>
            </a:r>
            <a:r>
              <a:rPr lang="en-US" baseline="-25000" dirty="0" smtClean="0"/>
              <a:t>0</a:t>
            </a:r>
            <a:r>
              <a:rPr lang="en-US" baseline="0" dirty="0" smtClean="0"/>
              <a:t>). If m is smaller than that, you need a separate padding step first to get it to this length. Pad with 1 followed by 0s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What if m is longer than that? Can’t happen, we’ll see soon.</a:t>
            </a:r>
          </a:p>
          <a:p>
            <a:pPr marL="0" indent="0">
              <a:buFontTx/>
              <a:buNone/>
            </a:pPr>
            <a:endParaRPr lang="en-US" baseline="0" dirty="0" smtClean="0"/>
          </a:p>
          <a:p>
            <a:pPr marL="0" indent="0">
              <a:buFontTx/>
              <a:buNone/>
            </a:pPr>
            <a:r>
              <a:rPr lang="en-US" b="1" baseline="0" dirty="0" smtClean="0"/>
              <a:t>In reality we would use a hash function from a crypto library, and in fact, PRFs are constructed from hash functions, as we’ve seen, so using a PRF to construct a hash function doesn’t make sense. </a:t>
            </a:r>
          </a:p>
          <a:p>
            <a:pPr marL="0" indent="0">
              <a:buFontTx/>
              <a:buNone/>
            </a:pPr>
            <a:r>
              <a:rPr lang="en-US" b="1" baseline="0" smtClean="0"/>
              <a:t>But </a:t>
            </a:r>
            <a:r>
              <a:rPr lang="en-US" b="1" baseline="0" dirty="0" smtClean="0"/>
              <a:t>we ask you to do that just for assignment 2, because we don’t give you a hash function to use as part of the provided code.</a:t>
            </a:r>
          </a:p>
          <a:p>
            <a:pPr marL="171450" indent="-171450">
              <a:buFontTx/>
              <a:buChar char="-"/>
            </a:pPr>
            <a:endParaRPr lang="en-US" b="1" baseline="0" dirty="0" smtClean="0"/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66334-40D3-444A-87CD-672C33ED3DCC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79238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To decrypt, first apply RSA(N, d, </a:t>
            </a:r>
            <a:r>
              <a:rPr lang="en-US" baseline="0" dirty="0" err="1" smtClean="0"/>
              <a:t>ciphertext</a:t>
            </a:r>
            <a:r>
              <a:rPr lang="en-US" baseline="0" dirty="0" smtClean="0"/>
              <a:t>) then reverse OAEP as above.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How does this provide integrity?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Lets say Mallory tampers with the </a:t>
            </a:r>
            <a:r>
              <a:rPr lang="en-US" baseline="0" dirty="0" err="1" smtClean="0"/>
              <a:t>ciphertext</a:t>
            </a:r>
            <a:r>
              <a:rPr lang="en-US" baseline="0" dirty="0" smtClean="0"/>
              <a:t> in transit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RSA function itself will produce some other X’, Y’, but can’t detect that there’s any tampering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But with very high probability, z won’t be 00…0s if corrupted. That’s how we detect tampering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66334-40D3-444A-87CD-672C33ED3DCC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37919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66334-40D3-444A-87CD-672C33ED3DCC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83685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Why do we need signatures when we already have integrity in OAEP?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Integrity guarantees that message hasn’t been tampered with, doesn’t say anything about the sender.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Signature (authentication) is a much stronger property, and subsumes guarantee of integrity.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For</a:t>
            </a:r>
            <a:r>
              <a:rPr lang="en-US" baseline="0" dirty="0" smtClean="0"/>
              <a:t> digital signature, secret key is used for signing.</a:t>
            </a:r>
          </a:p>
          <a:p>
            <a:pPr marL="0" indent="0">
              <a:buFontTx/>
              <a:buNone/>
            </a:pPr>
            <a:endParaRPr lang="en-US" baseline="0" dirty="0" smtClean="0"/>
          </a:p>
          <a:p>
            <a:pPr marL="0" indent="0">
              <a:buFontTx/>
              <a:buNone/>
            </a:pPr>
            <a:r>
              <a:rPr lang="en-US" baseline="0" dirty="0" smtClean="0"/>
              <a:t>We’re not signing message directly, but instead signing hash of message. Gives us short RSA input.</a:t>
            </a:r>
          </a:p>
          <a:p>
            <a:pPr marL="0" indent="0">
              <a:buFontTx/>
              <a:buNone/>
            </a:pPr>
            <a:endParaRPr lang="en-US" baseline="0" dirty="0" smtClean="0"/>
          </a:p>
          <a:p>
            <a:pPr marL="0" indent="0">
              <a:buFontTx/>
              <a:buNone/>
            </a:pPr>
            <a:r>
              <a:rPr lang="en-US" baseline="0" dirty="0" smtClean="0"/>
              <a:t>sig = </a:t>
            </a:r>
            <a:r>
              <a:rPr lang="en-US" baseline="0" dirty="0" err="1" smtClean="0"/>
              <a:t>Sign</a:t>
            </a:r>
            <a:r>
              <a:rPr lang="en-US" baseline="-25000" dirty="0" err="1" smtClean="0"/>
              <a:t>N,d</a:t>
            </a:r>
            <a:r>
              <a:rPr lang="en-US" baseline="0" dirty="0" smtClean="0"/>
              <a:t> (m)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66334-40D3-444A-87CD-672C33ED3DCC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89384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We don’t know for sure if there isn’t another way to find e</a:t>
            </a:r>
            <a:r>
              <a:rPr lang="en-US" baseline="30000" dirty="0" smtClean="0"/>
              <a:t>th</a:t>
            </a:r>
            <a:r>
              <a:rPr lang="en-US" dirty="0" smtClean="0"/>
              <a:t> roots</a:t>
            </a:r>
            <a:r>
              <a:rPr lang="en-US" baseline="0" dirty="0" smtClean="0"/>
              <a:t> without actually factoring. So far no one’s found one.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66334-40D3-444A-87CD-672C33ED3DCC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42755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“</a:t>
            </a:r>
            <a:r>
              <a:rPr lang="en-US" dirty="0" smtClean="0">
                <a:solidFill>
                  <a:srgbClr val="4177B9"/>
                </a:solidFill>
              </a:rPr>
              <a:t>Prime numbers are scarce at Alice’s company</a:t>
            </a:r>
            <a:r>
              <a:rPr lang="en-US" dirty="0" smtClean="0"/>
              <a:t>” is a joke. Generating primes</a:t>
            </a:r>
            <a:r>
              <a:rPr lang="en-US" baseline="0" dirty="0" smtClean="0"/>
              <a:t> is easy as we’ll see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66334-40D3-444A-87CD-672C33ED3DCC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2156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Miller </a:t>
            </a:r>
            <a:r>
              <a:rPr lang="en-US" dirty="0" err="1" smtClean="0"/>
              <a:t>rabin</a:t>
            </a:r>
            <a:r>
              <a:rPr lang="en-US" dirty="0" smtClean="0"/>
              <a:t> </a:t>
            </a:r>
            <a:r>
              <a:rPr lang="en-US" dirty="0" err="1" smtClean="0"/>
              <a:t>primality</a:t>
            </a:r>
            <a:r>
              <a:rPr lang="en-US" dirty="0" smtClean="0"/>
              <a:t> test </a:t>
            </a:r>
            <a:r>
              <a:rPr lang="en-US" dirty="0" smtClean="0">
                <a:hlinkClick r:id="rId3"/>
              </a:rPr>
              <a:t>https://en.wikipedia.org/wiki/Miller%E2%80%93Rabin_primality_test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Implemented in </a:t>
            </a:r>
            <a:r>
              <a:rPr lang="en-US" dirty="0" err="1" smtClean="0"/>
              <a:t>java.math.BigInteger</a:t>
            </a:r>
            <a:r>
              <a:rPr lang="en-US" baseline="0" dirty="0" smtClean="0"/>
              <a:t> library</a:t>
            </a:r>
          </a:p>
          <a:p>
            <a:endParaRPr lang="en-US" baseline="0" dirty="0" smtClean="0"/>
          </a:p>
          <a:p>
            <a:r>
              <a:rPr lang="en-US" baseline="0" dirty="0" smtClean="0"/>
              <a:t>A random b-bit number has about a 1/b probability of being prime, which means you only need to test a few (say 1000) numbers before you find one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66334-40D3-444A-87CD-672C33ED3DCC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35369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66334-40D3-444A-87CD-672C33ED3DCC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7312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338638" y="609600"/>
            <a:ext cx="12279313" cy="6907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existing scheme is impractical</a:t>
            </a:r>
          </a:p>
          <a:p>
            <a:r>
              <a:rPr lang="en-US" dirty="0" smtClean="0"/>
              <a:t>Alice would have to share an integrity key with everybody</a:t>
            </a:r>
          </a:p>
          <a:p>
            <a:r>
              <a:rPr lang="en-US" dirty="0" smtClean="0"/>
              <a:t>but then anybody could put integrity mark on message</a:t>
            </a:r>
          </a:p>
          <a:p>
            <a:r>
              <a:rPr lang="en-US" dirty="0" smtClean="0"/>
              <a:t>    recall that Alice and Bob know the same key, so Bob can make </a:t>
            </a:r>
            <a:r>
              <a:rPr lang="en-US" dirty="0" err="1" smtClean="0"/>
              <a:t>integ</a:t>
            </a:r>
            <a:r>
              <a:rPr lang="en-US" dirty="0" smtClean="0"/>
              <a:t> marks</a:t>
            </a:r>
          </a:p>
          <a:p>
            <a:r>
              <a:rPr lang="en-US" dirty="0" smtClean="0"/>
              <a:t>        not a problem if only Alice and Bob (Bob tricking himself?)</a:t>
            </a:r>
          </a:p>
          <a:p>
            <a:r>
              <a:rPr lang="en-US" dirty="0" smtClean="0"/>
              <a:t>        trouble if many recipients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F120E-EEF2-4965-96F5-DE3864F37C1E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Concrete security: if key length</a:t>
            </a:r>
            <a:r>
              <a:rPr lang="en-US" baseline="0" dirty="0" smtClean="0"/>
              <a:t> is k, ideally brute force of all 2</a:t>
            </a:r>
            <a:r>
              <a:rPr lang="en-US" baseline="30000" dirty="0" smtClean="0"/>
              <a:t>k</a:t>
            </a:r>
            <a:r>
              <a:rPr lang="en-US" baseline="0" dirty="0" smtClean="0"/>
              <a:t> keys is the fastest known attack.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If a faster attack is found, the algorithm considered broken because it means the attack exploits some weakness in the design</a:t>
            </a:r>
          </a:p>
          <a:p>
            <a:endParaRPr lang="en-US" baseline="0" dirty="0" smtClean="0"/>
          </a:p>
          <a:p>
            <a:r>
              <a:rPr lang="en-US" baseline="0" dirty="0" smtClean="0"/>
              <a:t>Asymptotic security: best known attack is not brute force but instead a complex algorithm whose running time is less than exponential and keeps improving.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Key length recommendation for asymptotic security much more likely to change than for concrete security.</a:t>
            </a:r>
          </a:p>
          <a:p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66334-40D3-444A-87CD-672C33ED3DCC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789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Fault-based attacks: http://</a:t>
            </a:r>
            <a:r>
              <a:rPr lang="en-US" dirty="0" err="1" smtClean="0"/>
              <a:t>web.eecs.umich.edu</a:t>
            </a:r>
            <a:r>
              <a:rPr lang="en-US" dirty="0" smtClean="0"/>
              <a:t>/~</a:t>
            </a:r>
            <a:r>
              <a:rPr lang="en-US" dirty="0" err="1" smtClean="0"/>
              <a:t>valeria</a:t>
            </a:r>
            <a:r>
              <a:rPr lang="en-US" dirty="0" smtClean="0"/>
              <a:t>/research/publications/DATE10RSA.pdf</a:t>
            </a:r>
          </a:p>
          <a:p>
            <a:r>
              <a:rPr lang="en-US" dirty="0" smtClean="0"/>
              <a:t>Chosen </a:t>
            </a:r>
            <a:r>
              <a:rPr lang="en-US" dirty="0" err="1" smtClean="0"/>
              <a:t>ciphertext</a:t>
            </a:r>
            <a:r>
              <a:rPr lang="en-US" dirty="0" smtClean="0"/>
              <a:t> attack: http://</a:t>
            </a:r>
            <a:r>
              <a:rPr lang="en-US" dirty="0" err="1" smtClean="0"/>
              <a:t>www.dtc.umn.edu</a:t>
            </a:r>
            <a:r>
              <a:rPr lang="en-US" dirty="0" smtClean="0"/>
              <a:t>/~</a:t>
            </a:r>
            <a:r>
              <a:rPr lang="en-US" dirty="0" err="1" smtClean="0"/>
              <a:t>odlyzko</a:t>
            </a:r>
            <a:r>
              <a:rPr lang="en-US" dirty="0" smtClean="0"/>
              <a:t>/doc/arch/</a:t>
            </a:r>
            <a:r>
              <a:rPr lang="en-US" dirty="0" err="1" smtClean="0"/>
              <a:t>rsa.attack.pdf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08794E-25A8-F045-8CD4-631AF115885F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08915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The complexity is bigger than any polynomial but smaller than exponential number.</a:t>
            </a:r>
          </a:p>
          <a:p>
            <a:endParaRPr lang="en-US" baseline="0" dirty="0" smtClean="0"/>
          </a:p>
          <a:p>
            <a:r>
              <a:rPr lang="en-US" baseline="0" dirty="0" smtClean="0"/>
              <a:t>More specifically: grows faster than n</a:t>
            </a:r>
            <a:r>
              <a:rPr lang="en-US" baseline="30000" dirty="0" smtClean="0"/>
              <a:t>m</a:t>
            </a:r>
            <a:r>
              <a:rPr lang="en-US" baseline="0" dirty="0" smtClean="0"/>
              <a:t> for any m but slower than 2</a:t>
            </a:r>
            <a:r>
              <a:rPr lang="en-US" baseline="30000" dirty="0" smtClean="0"/>
              <a:t>cn</a:t>
            </a:r>
            <a:r>
              <a:rPr lang="en-US" baseline="0" dirty="0" smtClean="0"/>
              <a:t> for any </a:t>
            </a:r>
            <a:r>
              <a:rPr lang="el-G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Magic Words are Squeamish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Ossifrage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dirty="0" smtClean="0">
                <a:hlinkClick r:id="rId3"/>
              </a:rPr>
              <a:t>http://bit-player.org/wp-content/extras/bph-publications/AmSci-1994-07-Hayes-RSA-129.pdf</a:t>
            </a:r>
            <a:r>
              <a:rPr lang="en-US" dirty="0" smtClean="0"/>
              <a:t> Story of the factorization of RSA-129 by a distributed</a:t>
            </a:r>
            <a:r>
              <a:rPr lang="en-US" baseline="0" dirty="0" smtClean="0"/>
              <a:t> effort with 600(?) volunteers back in the 90s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66334-40D3-444A-87CD-672C33ED3DCC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88263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338638" y="609600"/>
            <a:ext cx="12279313" cy="6907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>
              <a:buNone/>
            </a:pPr>
            <a:r>
              <a:rPr lang="en-US" b="1" dirty="0" smtClean="0"/>
              <a:t>Reasons for larger key size:</a:t>
            </a:r>
          </a:p>
          <a:p>
            <a:pPr lvl="1">
              <a:buNone/>
            </a:pPr>
            <a:r>
              <a:rPr lang="en-US" dirty="0" smtClean="0"/>
              <a:t>- Unlike w/ symmetric key, p and q can’t be chosen uniformly at random (only primes will do)</a:t>
            </a:r>
          </a:p>
          <a:p>
            <a:pPr lvl="1">
              <a:buFontTx/>
              <a:buChar char="-"/>
            </a:pPr>
            <a:r>
              <a:rPr lang="en-US" dirty="0" smtClean="0"/>
              <a:t> Also, can attack by factoring (known factoring algorithms are better than dumb brute force)</a:t>
            </a:r>
          </a:p>
          <a:p>
            <a:pPr lvl="1">
              <a:buFontTx/>
              <a:buChar char="-"/>
            </a:pPr>
            <a:r>
              <a:rPr lang="en-US" baseline="0" dirty="0" smtClean="0"/>
              <a:t> Need some cushion for when factoring algorithms improve</a:t>
            </a:r>
          </a:p>
          <a:p>
            <a:pPr lvl="1">
              <a:buFontTx/>
              <a:buNone/>
            </a:pPr>
            <a:endParaRPr lang="en-US" baseline="0" dirty="0" smtClean="0"/>
          </a:p>
          <a:p>
            <a:pPr lvl="1">
              <a:buFontTx/>
              <a:buNone/>
            </a:pPr>
            <a:r>
              <a:rPr lang="en-US" b="1" baseline="0" dirty="0" smtClean="0"/>
              <a:t>Good advice today:</a:t>
            </a:r>
            <a:r>
              <a:rPr lang="en-US" baseline="0" dirty="0" smtClean="0"/>
              <a:t> </a:t>
            </a:r>
            <a:br>
              <a:rPr lang="en-US" baseline="0" dirty="0" smtClean="0"/>
            </a:br>
            <a:r>
              <a:rPr lang="en-US" baseline="0" dirty="0" smtClean="0"/>
              <a:t>2048-bit p and q seem safe for foreseeable future.</a:t>
            </a:r>
          </a:p>
          <a:p>
            <a:pPr lvl="1">
              <a:buFontTx/>
              <a:buNone/>
            </a:pPr>
            <a:r>
              <a:rPr lang="en-US" baseline="0" dirty="0" smtClean="0"/>
              <a:t>Some people still use 1024-bit (risky) or smaller (know insecure!).</a:t>
            </a:r>
          </a:p>
          <a:p>
            <a:pPr lvl="1">
              <a:buFontTx/>
              <a:buNone/>
            </a:pPr>
            <a:r>
              <a:rPr lang="en-US" baseline="0" dirty="0" smtClean="0"/>
              <a:t>Use 4096-bit if you’re paranoid.</a:t>
            </a:r>
          </a:p>
          <a:p>
            <a:pPr lvl="1">
              <a:buFontTx/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F120E-EEF2-4965-96F5-DE3864F37C1E}" type="slidenum">
              <a:rPr lang="en-US" smtClean="0"/>
              <a:pPr/>
              <a:t>43</a:t>
            </a:fld>
            <a:endParaRPr lang="en-US"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338638" y="609600"/>
            <a:ext cx="12279313" cy="6907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F120E-EEF2-4965-96F5-DE3864F37C1E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whole of</a:t>
            </a:r>
            <a:r>
              <a:rPr lang="en-US" baseline="0" dirty="0" smtClean="0"/>
              <a:t> lecture 7 will be about PKI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66334-40D3-444A-87CD-672C33ED3DCC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51823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stream cipher in fact the encryption and decryption operations are identical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66334-40D3-444A-87CD-672C33ED3DCC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21766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 that inversion doesn’t require inverting f!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66334-40D3-444A-87CD-672C33ED3DCC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31671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338638" y="609600"/>
            <a:ext cx="12279313" cy="6907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F120E-EEF2-4965-96F5-DE3864F37C1E}" type="slidenum">
              <a:rPr lang="en-US" smtClean="0"/>
              <a:pPr/>
              <a:t>48</a:t>
            </a:fld>
            <a:endParaRPr lang="en-US" dirty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338638" y="609600"/>
            <a:ext cx="12279313" cy="6907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F120E-EEF2-4965-96F5-DE3864F37C1E}" type="slidenum">
              <a:rPr lang="en-US" smtClean="0"/>
              <a:pPr/>
              <a:t>50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UK</a:t>
            </a:r>
            <a:r>
              <a:rPr lang="en-US" baseline="0" dirty="0" smtClean="0"/>
              <a:t> version of NSA</a:t>
            </a:r>
          </a:p>
          <a:p>
            <a:r>
              <a:rPr lang="en-US" baseline="0" dirty="0" smtClean="0"/>
              <a:t>Lineage of Turing, Enigma, etc.</a:t>
            </a:r>
          </a:p>
          <a:p>
            <a:endParaRPr lang="en-US" baseline="0" dirty="0" smtClean="0"/>
          </a:p>
          <a:p>
            <a:r>
              <a:rPr lang="en-US" baseline="0" dirty="0" smtClean="0"/>
              <a:t>Co-inventors: Clifford Cocks, Malcolm Williamson, James Ellis</a:t>
            </a:r>
          </a:p>
          <a:p>
            <a:r>
              <a:rPr lang="en-US" baseline="0" dirty="0" smtClean="0"/>
              <a:t>Couldn’t talk about it publicly for decades, declassified in 1997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66334-40D3-444A-87CD-672C33ED3DC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36451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338638" y="609600"/>
            <a:ext cx="12279313" cy="6907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lvl="1" defTabSz="923087">
              <a:defRPr/>
            </a:pPr>
            <a:r>
              <a:rPr lang="en-US" dirty="0" smtClean="0"/>
              <a:t>2</a:t>
            </a:r>
            <a:r>
              <a:rPr lang="en-US" baseline="30000" dirty="0" smtClean="0"/>
              <a:t>128 </a:t>
            </a:r>
            <a:r>
              <a:rPr lang="en-US" dirty="0" smtClean="0"/>
              <a:t>is approx. 10</a:t>
            </a:r>
            <a:r>
              <a:rPr lang="en-US" baseline="30000" dirty="0" smtClean="0"/>
              <a:t>39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at 1 trillion guesses/sec., takes 10 quadrillion times lifetime of universe</a:t>
            </a:r>
          </a:p>
          <a:p>
            <a:endParaRPr lang="en-US" dirty="0" smtClean="0"/>
          </a:p>
          <a:p>
            <a:r>
              <a:rPr lang="en-US" b="1" dirty="0" smtClean="0"/>
              <a:t>Birthday paradox:</a:t>
            </a:r>
            <a:r>
              <a:rPr lang="en-US" dirty="0" smtClean="0"/>
              <a:t> By the pigeonhole principle, 100% probability of two same birthdays with 367 people;</a:t>
            </a:r>
            <a:r>
              <a:rPr lang="en-US" baseline="0" dirty="0" smtClean="0"/>
              <a:t> </a:t>
            </a:r>
          </a:p>
          <a:p>
            <a:r>
              <a:rPr lang="en-US" baseline="0" dirty="0" smtClean="0"/>
              <a:t>but counter-intuitively, reach 99% probability with only 57 people, and 50% probability with just 23 people</a:t>
            </a:r>
          </a:p>
          <a:p>
            <a:r>
              <a:rPr lang="en-US" baseline="0" dirty="0" smtClean="0"/>
              <a:t>Intuition?  (23 choose 2) = 253 pairs – chances for a collision</a:t>
            </a:r>
          </a:p>
          <a:p>
            <a:endParaRPr lang="en-US" baseline="0" dirty="0" smtClean="0"/>
          </a:p>
          <a:p>
            <a:r>
              <a:rPr lang="en-US" b="1" dirty="0" smtClean="0"/>
              <a:t>Floyd’s cycle-finding algorithm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F120E-EEF2-4965-96F5-DE3864F37C1E}" type="slidenum">
              <a:rPr lang="en-US" smtClean="0"/>
              <a:pPr/>
              <a:t>51</a:t>
            </a:fld>
            <a:endParaRPr lang="en-US" dirty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338638" y="609600"/>
            <a:ext cx="12279313" cy="6907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F120E-EEF2-4965-96F5-DE3864F37C1E}" type="slidenum">
              <a:rPr lang="en-US" smtClean="0"/>
              <a:pPr/>
              <a:t>52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Pretty much everything you need to know is in the abstract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66334-40D3-444A-87CD-672C33ED3DCC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4759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Notice the P=NP</a:t>
            </a:r>
            <a:r>
              <a:rPr lang="en-US" baseline="0" dirty="0" smtClean="0"/>
              <a:t> Easter egg on the blackboard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66334-40D3-444A-87CD-672C33ED3DCC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0981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Encryption: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encrypt message to someone using their public key. They decrypt with 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their private key.</a:t>
            </a:r>
          </a:p>
          <a:p>
            <a:endParaRPr lang="en-US" baseline="0" dirty="0" smtClean="0"/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Verification: sender authenticates something using her private key -&gt; public can verify the authentication knowing the sender’s public key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66334-40D3-444A-87CD-672C33ED3DCC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0606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338638" y="609600"/>
            <a:ext cx="12279313" cy="6907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lvl="1" defTabSz="923087">
              <a:defRPr/>
            </a:pPr>
            <a:r>
              <a:rPr lang="en-US" dirty="0" smtClean="0"/>
              <a:t>For both, use RSA twice, once for each purpose (w/ separate key-pairs)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F120E-EEF2-4965-96F5-DE3864F37C1E}" type="slidenum">
              <a:rPr lang="en-US" smtClean="0"/>
              <a:pPr/>
              <a:t>14</a:t>
            </a:fld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338638" y="609600"/>
            <a:ext cx="12279313" cy="6907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923087">
              <a:defRPr/>
            </a:pPr>
            <a:r>
              <a:rPr lang="en-US" dirty="0" smtClean="0"/>
              <a:t>Encryption functions sometimes</a:t>
            </a:r>
            <a:r>
              <a:rPr lang="en-US" baseline="0" dirty="0" smtClean="0"/>
              <a:t> become insecure if the adversary can tamper with the message, as we’ll see in a future homework.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F120E-EEF2-4965-96F5-DE3864F37C1E}" type="slidenum">
              <a:rPr lang="en-US" smtClean="0"/>
              <a:pPr/>
              <a:t>17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9E98A-5814-3644-AB2D-40F11D1DDC61}" type="datetimeFigureOut">
              <a:rPr lang="en-US" smtClean="0"/>
              <a:t>10/3/16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8928C-1581-AE40-9ECE-5D7F73B59A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829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9E98A-5814-3644-AB2D-40F11D1DDC61}" type="datetimeFigureOut">
              <a:rPr lang="en-US" smtClean="0"/>
              <a:t>10/3/16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8928C-1581-AE40-9ECE-5D7F73B59A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845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9E98A-5814-3644-AB2D-40F11D1DDC61}" type="datetimeFigureOut">
              <a:rPr lang="en-US" smtClean="0"/>
              <a:t>10/3/16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8928C-1581-AE40-9ECE-5D7F73B59A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9312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4315"/>
            <a:ext cx="8229600" cy="3900487"/>
          </a:xfrm>
        </p:spPr>
        <p:txBody>
          <a:bodyPr/>
          <a:lstStyle>
            <a:lvl1pPr marL="0" indent="0">
              <a:spcBef>
                <a:spcPts val="2400"/>
              </a:spcBef>
              <a:buNone/>
              <a:defRPr sz="3200"/>
            </a:lvl1pPr>
            <a:lvl2pPr marL="742950" indent="-285750">
              <a:buFont typeface="Arial" pitchFamily="34" charset="0"/>
              <a:buChar char="•"/>
              <a:defRPr/>
            </a:lvl2pPr>
            <a:lvl3pPr>
              <a:buFont typeface="Calibri" pitchFamily="34" charset="0"/>
              <a:buChar char="–"/>
              <a:defRPr/>
            </a:lvl3pPr>
            <a:lvl4pPr>
              <a:buFont typeface="Arial" pitchFamily="34" charset="0"/>
              <a:buChar char="•"/>
              <a:defRPr/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FEFB0-7A1A-44E6-B9DF-D284AB76E538}" type="datetimeFigureOut">
              <a:rPr lang="en-US" smtClean="0"/>
              <a:pPr/>
              <a:t>10/3/16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44C2B-7558-47EE-986B-99A6B5CFA3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7792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4315"/>
            <a:ext cx="8229600" cy="3900487"/>
          </a:xfrm>
        </p:spPr>
        <p:txBody>
          <a:bodyPr/>
          <a:lstStyle>
            <a:lvl1pPr marL="0" indent="0">
              <a:spcBef>
                <a:spcPts val="2400"/>
              </a:spcBef>
              <a:buNone/>
              <a:defRPr sz="3200"/>
            </a:lvl1pPr>
            <a:lvl2pPr marL="742950" indent="-285750">
              <a:buFont typeface="Arial" pitchFamily="34" charset="0"/>
              <a:buChar char="•"/>
              <a:defRPr/>
            </a:lvl2pPr>
            <a:lvl3pPr>
              <a:buFont typeface="Calibri" pitchFamily="34" charset="0"/>
              <a:buChar char="–"/>
              <a:defRPr/>
            </a:lvl3pPr>
            <a:lvl4pPr>
              <a:buFont typeface="Arial" pitchFamily="34" charset="0"/>
              <a:buChar char="•"/>
              <a:defRPr/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FEFB0-7A1A-44E6-B9DF-D284AB76E538}" type="datetimeFigureOut">
              <a:rPr lang="en-US" smtClean="0"/>
              <a:pPr/>
              <a:t>10/3/16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44C2B-7558-47EE-986B-99A6B5CFA3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5200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4315"/>
            <a:ext cx="8229600" cy="3900487"/>
          </a:xfrm>
        </p:spPr>
        <p:txBody>
          <a:bodyPr/>
          <a:lstStyle>
            <a:lvl1pPr marL="0" indent="0">
              <a:spcBef>
                <a:spcPts val="2400"/>
              </a:spcBef>
              <a:buNone/>
              <a:defRPr sz="3200"/>
            </a:lvl1pPr>
            <a:lvl2pPr marL="742950" indent="-285750">
              <a:buFont typeface="Arial" pitchFamily="34" charset="0"/>
              <a:buChar char="•"/>
              <a:defRPr/>
            </a:lvl2pPr>
            <a:lvl3pPr>
              <a:buFont typeface="Calibri" pitchFamily="34" charset="0"/>
              <a:buChar char="–"/>
              <a:defRPr/>
            </a:lvl3pPr>
            <a:lvl4pPr>
              <a:buFont typeface="Arial" pitchFamily="34" charset="0"/>
              <a:buChar char="•"/>
              <a:defRPr/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FEFB0-7A1A-44E6-B9DF-D284AB76E538}" type="datetimeFigureOut">
              <a:rPr lang="en-US" smtClean="0"/>
              <a:pPr/>
              <a:t>10/3/16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44C2B-7558-47EE-986B-99A6B5CFA3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8419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4315"/>
            <a:ext cx="8229600" cy="3900487"/>
          </a:xfrm>
        </p:spPr>
        <p:txBody>
          <a:bodyPr/>
          <a:lstStyle>
            <a:lvl1pPr marL="0" indent="0">
              <a:spcBef>
                <a:spcPts val="2400"/>
              </a:spcBef>
              <a:buNone/>
              <a:defRPr sz="3200"/>
            </a:lvl1pPr>
            <a:lvl2pPr marL="742950" indent="-285750">
              <a:buFont typeface="Arial" pitchFamily="34" charset="0"/>
              <a:buChar char="•"/>
              <a:defRPr/>
            </a:lvl2pPr>
            <a:lvl3pPr>
              <a:buFont typeface="Calibri" pitchFamily="34" charset="0"/>
              <a:buChar char="–"/>
              <a:defRPr/>
            </a:lvl3pPr>
            <a:lvl4pPr>
              <a:buFont typeface="Arial" pitchFamily="34" charset="0"/>
              <a:buChar char="•"/>
              <a:defRPr/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FEFB0-7A1A-44E6-B9DF-D284AB76E538}" type="datetimeFigureOut">
              <a:rPr lang="en-US" smtClean="0"/>
              <a:pPr/>
              <a:t>10/3/16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44C2B-7558-47EE-986B-99A6B5CFA3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9316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4315"/>
            <a:ext cx="8229600" cy="3900487"/>
          </a:xfrm>
        </p:spPr>
        <p:txBody>
          <a:bodyPr/>
          <a:lstStyle>
            <a:lvl1pPr marL="0" indent="0">
              <a:spcBef>
                <a:spcPts val="2400"/>
              </a:spcBef>
              <a:buNone/>
              <a:defRPr sz="3200"/>
            </a:lvl1pPr>
            <a:lvl2pPr marL="742950" indent="-285750">
              <a:buFont typeface="Arial" pitchFamily="34" charset="0"/>
              <a:buChar char="•"/>
              <a:defRPr/>
            </a:lvl2pPr>
            <a:lvl3pPr>
              <a:buFont typeface="Calibri" pitchFamily="34" charset="0"/>
              <a:buChar char="–"/>
              <a:defRPr/>
            </a:lvl3pPr>
            <a:lvl4pPr>
              <a:buFont typeface="Arial" pitchFamily="34" charset="0"/>
              <a:buChar char="•"/>
              <a:defRPr/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FEFB0-7A1A-44E6-B9DF-D284AB76E538}" type="datetimeFigureOut">
              <a:rPr lang="en-US" smtClean="0"/>
              <a:pPr/>
              <a:t>10/3/16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44C2B-7558-47EE-986B-99A6B5CFA3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7769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4315"/>
            <a:ext cx="8229600" cy="3900487"/>
          </a:xfrm>
        </p:spPr>
        <p:txBody>
          <a:bodyPr/>
          <a:lstStyle>
            <a:lvl1pPr marL="0" indent="0">
              <a:spcBef>
                <a:spcPts val="2400"/>
              </a:spcBef>
              <a:buNone/>
              <a:defRPr sz="3200"/>
            </a:lvl1pPr>
            <a:lvl2pPr marL="742950" indent="-285750">
              <a:buFont typeface="Arial" pitchFamily="34" charset="0"/>
              <a:buChar char="•"/>
              <a:defRPr/>
            </a:lvl2pPr>
            <a:lvl3pPr>
              <a:buFont typeface="Calibri" pitchFamily="34" charset="0"/>
              <a:buChar char="–"/>
              <a:defRPr/>
            </a:lvl3pPr>
            <a:lvl4pPr>
              <a:buFont typeface="Arial" pitchFamily="34" charset="0"/>
              <a:buChar char="•"/>
              <a:defRPr/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FEFB0-7A1A-44E6-B9DF-D284AB76E538}" type="datetimeFigureOut">
              <a:rPr lang="en-US" smtClean="0"/>
              <a:pPr/>
              <a:t>10/3/16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44C2B-7558-47EE-986B-99A6B5CFA3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8651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4315"/>
            <a:ext cx="8229600" cy="3900487"/>
          </a:xfrm>
        </p:spPr>
        <p:txBody>
          <a:bodyPr/>
          <a:lstStyle>
            <a:lvl1pPr marL="0" indent="0">
              <a:spcBef>
                <a:spcPts val="2400"/>
              </a:spcBef>
              <a:buNone/>
              <a:defRPr sz="3200"/>
            </a:lvl1pPr>
            <a:lvl2pPr marL="742950" indent="-285750">
              <a:buFont typeface="Arial" pitchFamily="34" charset="0"/>
              <a:buChar char="•"/>
              <a:defRPr/>
            </a:lvl2pPr>
            <a:lvl3pPr>
              <a:buFont typeface="Calibri" pitchFamily="34" charset="0"/>
              <a:buChar char="–"/>
              <a:defRPr/>
            </a:lvl3pPr>
            <a:lvl4pPr>
              <a:buFont typeface="Arial" pitchFamily="34" charset="0"/>
              <a:buChar char="•"/>
              <a:defRPr/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FEFB0-7A1A-44E6-B9DF-D284AB76E538}" type="datetimeFigureOut">
              <a:rPr lang="en-US" smtClean="0"/>
              <a:pPr/>
              <a:t>10/3/16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44C2B-7558-47EE-986B-99A6B5CFA3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7336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4315"/>
            <a:ext cx="8229600" cy="3900487"/>
          </a:xfrm>
        </p:spPr>
        <p:txBody>
          <a:bodyPr/>
          <a:lstStyle>
            <a:lvl1pPr marL="0" indent="0">
              <a:spcBef>
                <a:spcPts val="2400"/>
              </a:spcBef>
              <a:buNone/>
              <a:defRPr sz="3200"/>
            </a:lvl1pPr>
            <a:lvl2pPr marL="742950" indent="-285750">
              <a:buFont typeface="Arial" pitchFamily="34" charset="0"/>
              <a:buChar char="•"/>
              <a:defRPr/>
            </a:lvl2pPr>
            <a:lvl3pPr>
              <a:buFont typeface="Calibri" pitchFamily="34" charset="0"/>
              <a:buChar char="–"/>
              <a:defRPr/>
            </a:lvl3pPr>
            <a:lvl4pPr>
              <a:buFont typeface="Arial" pitchFamily="34" charset="0"/>
              <a:buChar char="•"/>
              <a:defRPr/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FEFB0-7A1A-44E6-B9DF-D284AB76E538}" type="datetimeFigureOut">
              <a:rPr lang="en-US" smtClean="0"/>
              <a:pPr/>
              <a:t>10/3/16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44C2B-7558-47EE-986B-99A6B5CFA3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6777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9E98A-5814-3644-AB2D-40F11D1DDC61}" type="datetimeFigureOut">
              <a:rPr lang="en-US" smtClean="0"/>
              <a:t>10/3/16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8928C-1581-AE40-9ECE-5D7F73B59A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0965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4315"/>
            <a:ext cx="8229600" cy="3900487"/>
          </a:xfrm>
        </p:spPr>
        <p:txBody>
          <a:bodyPr/>
          <a:lstStyle>
            <a:lvl1pPr marL="0" indent="0">
              <a:spcBef>
                <a:spcPts val="2400"/>
              </a:spcBef>
              <a:buNone/>
              <a:defRPr sz="3200"/>
            </a:lvl1pPr>
            <a:lvl2pPr marL="742950" indent="-285750">
              <a:buFont typeface="Arial" pitchFamily="34" charset="0"/>
              <a:buChar char="•"/>
              <a:defRPr/>
            </a:lvl2pPr>
            <a:lvl3pPr>
              <a:buFont typeface="Calibri" pitchFamily="34" charset="0"/>
              <a:buChar char="–"/>
              <a:defRPr/>
            </a:lvl3pPr>
            <a:lvl4pPr>
              <a:buFont typeface="Arial" pitchFamily="34" charset="0"/>
              <a:buChar char="•"/>
              <a:defRPr/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FEFB0-7A1A-44E6-B9DF-D284AB76E538}" type="datetimeFigureOut">
              <a:rPr lang="en-US" smtClean="0"/>
              <a:pPr/>
              <a:t>10/3/16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44C2B-7558-47EE-986B-99A6B5CFA3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3894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4315"/>
            <a:ext cx="8229600" cy="3900487"/>
          </a:xfrm>
        </p:spPr>
        <p:txBody>
          <a:bodyPr/>
          <a:lstStyle>
            <a:lvl1pPr marL="0" indent="0">
              <a:spcBef>
                <a:spcPts val="2400"/>
              </a:spcBef>
              <a:buNone/>
              <a:defRPr sz="3200"/>
            </a:lvl1pPr>
            <a:lvl2pPr marL="742950" indent="-285750">
              <a:buFont typeface="Arial" pitchFamily="34" charset="0"/>
              <a:buChar char="•"/>
              <a:defRPr/>
            </a:lvl2pPr>
            <a:lvl3pPr>
              <a:buFont typeface="Calibri" pitchFamily="34" charset="0"/>
              <a:buChar char="–"/>
              <a:defRPr/>
            </a:lvl3pPr>
            <a:lvl4pPr>
              <a:buFont typeface="Arial" pitchFamily="34" charset="0"/>
              <a:buChar char="•"/>
              <a:defRPr/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FEFB0-7A1A-44E6-B9DF-D284AB76E538}" type="datetimeFigureOut">
              <a:rPr lang="en-US" smtClean="0"/>
              <a:pPr/>
              <a:t>10/3/16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44C2B-7558-47EE-986B-99A6B5CFA3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1699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4315"/>
            <a:ext cx="8229600" cy="3900487"/>
          </a:xfrm>
        </p:spPr>
        <p:txBody>
          <a:bodyPr/>
          <a:lstStyle>
            <a:lvl1pPr marL="0" indent="0">
              <a:spcBef>
                <a:spcPts val="2400"/>
              </a:spcBef>
              <a:buNone/>
              <a:defRPr sz="3200"/>
            </a:lvl1pPr>
            <a:lvl2pPr marL="742950" indent="-285750">
              <a:buFont typeface="Arial" pitchFamily="34" charset="0"/>
              <a:buChar char="•"/>
              <a:defRPr/>
            </a:lvl2pPr>
            <a:lvl3pPr>
              <a:buFont typeface="Calibri" pitchFamily="34" charset="0"/>
              <a:buChar char="–"/>
              <a:defRPr/>
            </a:lvl3pPr>
            <a:lvl4pPr>
              <a:buFont typeface="Arial" pitchFamily="34" charset="0"/>
              <a:buChar char="•"/>
              <a:defRPr/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FEFB0-7A1A-44E6-B9DF-D284AB76E538}" type="datetimeFigureOut">
              <a:rPr lang="en-US" smtClean="0"/>
              <a:pPr/>
              <a:t>10/3/16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44C2B-7558-47EE-986B-99A6B5CFA3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5098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4315"/>
            <a:ext cx="8229600" cy="3900487"/>
          </a:xfrm>
        </p:spPr>
        <p:txBody>
          <a:bodyPr/>
          <a:lstStyle>
            <a:lvl1pPr marL="0" indent="0">
              <a:spcBef>
                <a:spcPts val="2400"/>
              </a:spcBef>
              <a:buNone/>
              <a:defRPr sz="3200"/>
            </a:lvl1pPr>
            <a:lvl2pPr marL="742950" indent="-285750">
              <a:buFont typeface="Arial" pitchFamily="34" charset="0"/>
              <a:buChar char="•"/>
              <a:defRPr/>
            </a:lvl2pPr>
            <a:lvl3pPr>
              <a:buFont typeface="Calibri" pitchFamily="34" charset="0"/>
              <a:buChar char="–"/>
              <a:defRPr/>
            </a:lvl3pPr>
            <a:lvl4pPr>
              <a:buFont typeface="Arial" pitchFamily="34" charset="0"/>
              <a:buChar char="•"/>
              <a:defRPr/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FEFB0-7A1A-44E6-B9DF-D284AB76E538}" type="datetimeFigureOut">
              <a:rPr lang="en-US" smtClean="0"/>
              <a:pPr/>
              <a:t>10/3/16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44C2B-7558-47EE-986B-99A6B5CFA3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8715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4315"/>
            <a:ext cx="8229600" cy="3900487"/>
          </a:xfrm>
        </p:spPr>
        <p:txBody>
          <a:bodyPr/>
          <a:lstStyle>
            <a:lvl1pPr marL="0" indent="0">
              <a:spcBef>
                <a:spcPts val="2400"/>
              </a:spcBef>
              <a:buNone/>
              <a:defRPr sz="3200"/>
            </a:lvl1pPr>
            <a:lvl2pPr marL="742950" indent="-285750">
              <a:buFont typeface="Arial" pitchFamily="34" charset="0"/>
              <a:buChar char="•"/>
              <a:defRPr/>
            </a:lvl2pPr>
            <a:lvl3pPr>
              <a:buFont typeface="Calibri" pitchFamily="34" charset="0"/>
              <a:buChar char="–"/>
              <a:defRPr/>
            </a:lvl3pPr>
            <a:lvl4pPr>
              <a:buFont typeface="Arial" pitchFamily="34" charset="0"/>
              <a:buChar char="•"/>
              <a:defRPr/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FEFB0-7A1A-44E6-B9DF-D284AB76E538}" type="datetimeFigureOut">
              <a:rPr lang="en-US" smtClean="0"/>
              <a:pPr/>
              <a:t>10/3/16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44C2B-7558-47EE-986B-99A6B5CFA3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8933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4315"/>
            <a:ext cx="8229600" cy="3900487"/>
          </a:xfrm>
        </p:spPr>
        <p:txBody>
          <a:bodyPr/>
          <a:lstStyle>
            <a:lvl1pPr marL="0" indent="0">
              <a:spcBef>
                <a:spcPts val="2400"/>
              </a:spcBef>
              <a:buNone/>
              <a:defRPr sz="3200"/>
            </a:lvl1pPr>
            <a:lvl2pPr marL="742950" indent="-285750">
              <a:buFont typeface="Arial" pitchFamily="34" charset="0"/>
              <a:buChar char="•"/>
              <a:defRPr/>
            </a:lvl2pPr>
            <a:lvl3pPr>
              <a:buFont typeface="Calibri" pitchFamily="34" charset="0"/>
              <a:buChar char="–"/>
              <a:defRPr/>
            </a:lvl3pPr>
            <a:lvl4pPr>
              <a:buFont typeface="Arial" pitchFamily="34" charset="0"/>
              <a:buChar char="•"/>
              <a:defRPr/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FEFB0-7A1A-44E6-B9DF-D284AB76E538}" type="datetimeFigureOut">
              <a:rPr lang="en-US" smtClean="0"/>
              <a:pPr/>
              <a:t>10/3/16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44C2B-7558-47EE-986B-99A6B5CFA3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3667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4315"/>
            <a:ext cx="8229600" cy="3900487"/>
          </a:xfrm>
        </p:spPr>
        <p:txBody>
          <a:bodyPr/>
          <a:lstStyle>
            <a:lvl1pPr marL="0" indent="0">
              <a:spcBef>
                <a:spcPts val="2400"/>
              </a:spcBef>
              <a:buNone/>
              <a:defRPr sz="3200"/>
            </a:lvl1pPr>
            <a:lvl2pPr marL="742950" indent="-285750">
              <a:buFont typeface="Arial" pitchFamily="34" charset="0"/>
              <a:buChar char="•"/>
              <a:defRPr/>
            </a:lvl2pPr>
            <a:lvl3pPr>
              <a:buFont typeface="Calibri" pitchFamily="34" charset="0"/>
              <a:buChar char="–"/>
              <a:defRPr/>
            </a:lvl3pPr>
            <a:lvl4pPr>
              <a:buFont typeface="Arial" pitchFamily="34" charset="0"/>
              <a:buChar char="•"/>
              <a:defRPr/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FEFB0-7A1A-44E6-B9DF-D284AB76E538}" type="datetimeFigureOut">
              <a:rPr lang="en-US" smtClean="0"/>
              <a:pPr/>
              <a:t>10/3/16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44C2B-7558-47EE-986B-99A6B5CFA3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976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4315"/>
            <a:ext cx="8229600" cy="3900487"/>
          </a:xfrm>
        </p:spPr>
        <p:txBody>
          <a:bodyPr/>
          <a:lstStyle>
            <a:lvl1pPr marL="0" indent="0">
              <a:spcBef>
                <a:spcPts val="2400"/>
              </a:spcBef>
              <a:buNone/>
              <a:defRPr sz="3200"/>
            </a:lvl1pPr>
            <a:lvl2pPr marL="742950" indent="-285750">
              <a:buFont typeface="Arial" pitchFamily="34" charset="0"/>
              <a:buChar char="•"/>
              <a:defRPr/>
            </a:lvl2pPr>
            <a:lvl3pPr>
              <a:buFont typeface="Calibri" pitchFamily="34" charset="0"/>
              <a:buChar char="–"/>
              <a:defRPr/>
            </a:lvl3pPr>
            <a:lvl4pPr>
              <a:buFont typeface="Arial" pitchFamily="34" charset="0"/>
              <a:buChar char="•"/>
              <a:defRPr/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FEFB0-7A1A-44E6-B9DF-D284AB76E538}" type="datetimeFigureOut">
              <a:rPr lang="en-US" smtClean="0"/>
              <a:pPr/>
              <a:t>10/3/16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44C2B-7558-47EE-986B-99A6B5CFA3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4216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4315"/>
            <a:ext cx="8229600" cy="3900487"/>
          </a:xfrm>
        </p:spPr>
        <p:txBody>
          <a:bodyPr/>
          <a:lstStyle>
            <a:lvl1pPr marL="0" indent="0">
              <a:spcBef>
                <a:spcPts val="2400"/>
              </a:spcBef>
              <a:buNone/>
              <a:defRPr sz="3200"/>
            </a:lvl1pPr>
            <a:lvl2pPr marL="742950" indent="-285750">
              <a:buFont typeface="Arial" pitchFamily="34" charset="0"/>
              <a:buChar char="•"/>
              <a:defRPr/>
            </a:lvl2pPr>
            <a:lvl3pPr>
              <a:buFont typeface="Calibri" pitchFamily="34" charset="0"/>
              <a:buChar char="–"/>
              <a:defRPr/>
            </a:lvl3pPr>
            <a:lvl4pPr>
              <a:buFont typeface="Arial" pitchFamily="34" charset="0"/>
              <a:buChar char="•"/>
              <a:defRPr/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FEFB0-7A1A-44E6-B9DF-D284AB76E538}" type="datetimeFigureOut">
              <a:rPr lang="en-US" smtClean="0"/>
              <a:pPr/>
              <a:t>10/3/16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44C2B-7558-47EE-986B-99A6B5CFA3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533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4315"/>
            <a:ext cx="8229600" cy="3900487"/>
          </a:xfrm>
        </p:spPr>
        <p:txBody>
          <a:bodyPr/>
          <a:lstStyle>
            <a:lvl1pPr marL="0" indent="0">
              <a:spcBef>
                <a:spcPts val="2400"/>
              </a:spcBef>
              <a:buNone/>
              <a:defRPr sz="3200"/>
            </a:lvl1pPr>
            <a:lvl2pPr marL="742950" indent="-285750">
              <a:buFont typeface="Arial" pitchFamily="34" charset="0"/>
              <a:buChar char="•"/>
              <a:defRPr/>
            </a:lvl2pPr>
            <a:lvl3pPr>
              <a:buFont typeface="Calibri" pitchFamily="34" charset="0"/>
              <a:buChar char="–"/>
              <a:defRPr/>
            </a:lvl3pPr>
            <a:lvl4pPr>
              <a:buFont typeface="Arial" pitchFamily="34" charset="0"/>
              <a:buChar char="•"/>
              <a:defRPr/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FEFB0-7A1A-44E6-B9DF-D284AB76E538}" type="datetimeFigureOut">
              <a:rPr lang="en-US" smtClean="0"/>
              <a:pPr/>
              <a:t>10/3/16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44C2B-7558-47EE-986B-99A6B5CFA3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023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9E98A-5814-3644-AB2D-40F11D1DDC61}" type="datetimeFigureOut">
              <a:rPr lang="en-US" smtClean="0"/>
              <a:t>10/3/16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8928C-1581-AE40-9ECE-5D7F73B59A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56491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4315"/>
            <a:ext cx="8229600" cy="3900487"/>
          </a:xfrm>
        </p:spPr>
        <p:txBody>
          <a:bodyPr/>
          <a:lstStyle>
            <a:lvl1pPr marL="0" indent="0">
              <a:spcBef>
                <a:spcPts val="2400"/>
              </a:spcBef>
              <a:buNone/>
              <a:defRPr sz="3200"/>
            </a:lvl1pPr>
            <a:lvl2pPr marL="742950" indent="-285750">
              <a:buFont typeface="Arial" pitchFamily="34" charset="0"/>
              <a:buChar char="•"/>
              <a:defRPr/>
            </a:lvl2pPr>
            <a:lvl3pPr>
              <a:buFont typeface="Calibri" pitchFamily="34" charset="0"/>
              <a:buChar char="–"/>
              <a:defRPr/>
            </a:lvl3pPr>
            <a:lvl4pPr>
              <a:buFont typeface="Arial" pitchFamily="34" charset="0"/>
              <a:buChar char="•"/>
              <a:defRPr/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FEFB0-7A1A-44E6-B9DF-D284AB76E538}" type="datetimeFigureOut">
              <a:rPr lang="en-US" smtClean="0"/>
              <a:pPr/>
              <a:t>10/3/16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44C2B-7558-47EE-986B-99A6B5CFA3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775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4315"/>
            <a:ext cx="8229600" cy="3900487"/>
          </a:xfrm>
        </p:spPr>
        <p:txBody>
          <a:bodyPr/>
          <a:lstStyle>
            <a:lvl1pPr marL="0" indent="0">
              <a:spcBef>
                <a:spcPts val="2400"/>
              </a:spcBef>
              <a:buNone/>
              <a:defRPr sz="3200"/>
            </a:lvl1pPr>
            <a:lvl2pPr marL="742950" indent="-285750">
              <a:buFont typeface="Arial" pitchFamily="34" charset="0"/>
              <a:buChar char="•"/>
              <a:defRPr/>
            </a:lvl2pPr>
            <a:lvl3pPr>
              <a:buFont typeface="Calibri" pitchFamily="34" charset="0"/>
              <a:buChar char="–"/>
              <a:defRPr/>
            </a:lvl3pPr>
            <a:lvl4pPr>
              <a:buFont typeface="Arial" pitchFamily="34" charset="0"/>
              <a:buChar char="•"/>
              <a:defRPr/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FEFB0-7A1A-44E6-B9DF-D284AB76E538}" type="datetimeFigureOut">
              <a:rPr lang="en-US" smtClean="0"/>
              <a:pPr/>
              <a:t>10/3/16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44C2B-7558-47EE-986B-99A6B5CFA3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5205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9E98A-5814-3644-AB2D-40F11D1DDC61}" type="datetimeFigureOut">
              <a:rPr lang="en-US" smtClean="0"/>
              <a:t>10/3/16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8928C-1581-AE40-9ECE-5D7F73B59A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323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9E98A-5814-3644-AB2D-40F11D1DDC61}" type="datetimeFigureOut">
              <a:rPr lang="en-US" smtClean="0"/>
              <a:t>10/3/16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8928C-1581-AE40-9ECE-5D7F73B59A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473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9E98A-5814-3644-AB2D-40F11D1DDC61}" type="datetimeFigureOut">
              <a:rPr lang="en-US" smtClean="0"/>
              <a:t>10/3/16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8928C-1581-AE40-9ECE-5D7F73B59A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582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9E98A-5814-3644-AB2D-40F11D1DDC61}" type="datetimeFigureOut">
              <a:rPr lang="en-US" smtClean="0"/>
              <a:t>10/3/16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8928C-1581-AE40-9ECE-5D7F73B59A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061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9E98A-5814-3644-AB2D-40F11D1DDC61}" type="datetimeFigureOut">
              <a:rPr lang="en-US" smtClean="0"/>
              <a:t>10/3/16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8928C-1581-AE40-9ECE-5D7F73B59A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682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9E98A-5814-3644-AB2D-40F11D1DDC61}" type="datetimeFigureOut">
              <a:rPr lang="en-US" smtClean="0"/>
              <a:t>10/3/16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8928C-1581-AE40-9ECE-5D7F73B59A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094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slideLayout" Target="../slideLayouts/slideLayout28.xml"/><Relationship Id="rId29" Type="http://schemas.openxmlformats.org/officeDocument/2006/relationships/slideLayout" Target="../slideLayouts/slideLayout29.xml"/><Relationship Id="rId30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31.xml"/><Relationship Id="rId32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A9E98A-5814-3644-AB2D-40F11D1DDC61}" type="datetimeFigureOut">
              <a:rPr lang="en-US" smtClean="0"/>
              <a:t>10/3/16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18928C-1581-AE40-9ECE-5D7F73B59A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269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86" r:id="rId12"/>
    <p:sldLayoutId id="2147483688" r:id="rId13"/>
    <p:sldLayoutId id="2147483690" r:id="rId14"/>
    <p:sldLayoutId id="2147483691" r:id="rId15"/>
    <p:sldLayoutId id="2147483692" r:id="rId16"/>
    <p:sldLayoutId id="2147483693" r:id="rId17"/>
    <p:sldLayoutId id="2147483695" r:id="rId18"/>
    <p:sldLayoutId id="2147483698" r:id="rId19"/>
    <p:sldLayoutId id="2147483699" r:id="rId20"/>
    <p:sldLayoutId id="2147483700" r:id="rId21"/>
    <p:sldLayoutId id="2147483702" r:id="rId22"/>
    <p:sldLayoutId id="2147483703" r:id="rId23"/>
    <p:sldLayoutId id="2147483704" r:id="rId24"/>
    <p:sldLayoutId id="2147483705" r:id="rId25"/>
    <p:sldLayoutId id="2147483706" r:id="rId26"/>
    <p:sldLayoutId id="2147483707" r:id="rId27"/>
    <p:sldLayoutId id="2147483708" r:id="rId28"/>
    <p:sldLayoutId id="2147483709" r:id="rId29"/>
    <p:sldLayoutId id="2147483710" r:id="rId30"/>
    <p:sldLayoutId id="2147483711" r:id="rId3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9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9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9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3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image" Target="../media/image14.jpeg"/><Relationship Id="rId3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9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40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4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Public Key Cryptography</a:t>
            </a:r>
            <a:br>
              <a:rPr lang="en-US" dirty="0" smtClean="0"/>
            </a:br>
            <a:r>
              <a:rPr lang="en-US" dirty="0" smtClean="0"/>
              <a:t>COS 432: Information Security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Nick Feamster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7382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400" y="279400"/>
            <a:ext cx="7569200" cy="458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464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214314"/>
            <a:ext cx="8686800" cy="4672012"/>
          </a:xfrm>
        </p:spPr>
        <p:txBody>
          <a:bodyPr>
            <a:normAutofit fontScale="55000" lnSpcReduction="20000"/>
          </a:bodyPr>
          <a:lstStyle/>
          <a:p>
            <a:r>
              <a:rPr lang="en-US" b="1" dirty="0" smtClean="0"/>
              <a:t>Signing with the public key for confidentiality or secrecy: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b="1" dirty="0" smtClean="0"/>
              <a:t>Does this provide integrity?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7155" y="926104"/>
            <a:ext cx="6468655" cy="2682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949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500" y="203200"/>
            <a:ext cx="7493000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0071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214315"/>
            <a:ext cx="8178800" cy="4243387"/>
          </a:xfrm>
        </p:spPr>
        <p:txBody>
          <a:bodyPr>
            <a:normAutofit fontScale="47500" lnSpcReduction="20000"/>
          </a:bodyPr>
          <a:lstStyle/>
          <a:p>
            <a:r>
              <a:rPr lang="en-US" b="1" dirty="0" smtClean="0"/>
              <a:t>Signing with private key for integrity/authentication.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b="1" dirty="0" smtClean="0"/>
              <a:t>Does this provide confidentiality?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916" y="1071389"/>
            <a:ext cx="6634834" cy="2648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964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214315"/>
            <a:ext cx="8229600" cy="4200524"/>
          </a:xfrm>
        </p:spPr>
        <p:txBody>
          <a:bodyPr>
            <a:normAutofit fontScale="77500" lnSpcReduction="20000"/>
          </a:bodyPr>
          <a:lstStyle/>
          <a:p>
            <a:r>
              <a:rPr lang="en-US" sz="3000" i="1" dirty="0" smtClean="0"/>
              <a:t>Subtle fact:</a:t>
            </a:r>
            <a:r>
              <a:rPr lang="en-US" sz="3000" dirty="0" smtClean="0"/>
              <a:t>  RSA can be used for </a:t>
            </a:r>
            <a:br>
              <a:rPr lang="en-US" sz="3000" dirty="0" smtClean="0"/>
            </a:br>
            <a:r>
              <a:rPr lang="en-US" sz="3000" dirty="0" smtClean="0"/>
              <a:t>either confidentiality or integrity</a:t>
            </a:r>
          </a:p>
          <a:p>
            <a:pPr lvl="1">
              <a:spcBef>
                <a:spcPts val="1800"/>
              </a:spcBef>
              <a:buNone/>
            </a:pPr>
            <a:r>
              <a:rPr lang="en-US" b="1" dirty="0" smtClean="0"/>
              <a:t>RSA for confidentiality:</a:t>
            </a:r>
          </a:p>
          <a:p>
            <a:pPr lvl="1">
              <a:buNone/>
            </a:pPr>
            <a:r>
              <a:rPr lang="en-US" dirty="0" smtClean="0"/>
              <a:t>	Encrypt with public key</a:t>
            </a:r>
            <a:br>
              <a:rPr lang="en-US" dirty="0" smtClean="0"/>
            </a:br>
            <a:r>
              <a:rPr lang="en-US" dirty="0" smtClean="0"/>
              <a:t>Decrypt with private key</a:t>
            </a:r>
            <a:br>
              <a:rPr lang="en-US" dirty="0" smtClean="0"/>
            </a:br>
            <a:r>
              <a:rPr lang="en-US" dirty="0" smtClean="0"/>
              <a:t>		</a:t>
            </a:r>
            <a:r>
              <a:rPr lang="en-US" sz="2600" dirty="0" smtClean="0"/>
              <a:t>“your eyes only” message</a:t>
            </a:r>
          </a:p>
          <a:p>
            <a:pPr lvl="1">
              <a:spcBef>
                <a:spcPts val="1800"/>
              </a:spcBef>
              <a:buNone/>
            </a:pPr>
            <a:r>
              <a:rPr lang="en-US" b="1" dirty="0" smtClean="0"/>
              <a:t>RSA for integrity:</a:t>
            </a:r>
          </a:p>
          <a:p>
            <a:pPr lvl="1">
              <a:buNone/>
            </a:pPr>
            <a:r>
              <a:rPr lang="en-US" dirty="0" smtClean="0"/>
              <a:t>	Encrypt (“sign”) with private key</a:t>
            </a:r>
            <a:br>
              <a:rPr lang="en-US" dirty="0" smtClean="0"/>
            </a:br>
            <a:r>
              <a:rPr lang="en-US" dirty="0" smtClean="0"/>
              <a:t>Decrypt (“verify”) with public key</a:t>
            </a:r>
            <a:br>
              <a:rPr lang="en-US" dirty="0" smtClean="0"/>
            </a:br>
            <a:r>
              <a:rPr lang="en-US" dirty="0" smtClean="0"/>
              <a:t>		</a:t>
            </a:r>
            <a:r>
              <a:rPr lang="en-US" sz="2600" dirty="0" smtClean="0"/>
              <a:t>called a </a:t>
            </a:r>
            <a:r>
              <a:rPr lang="en-US" sz="2600" b="1" dirty="0" smtClean="0">
                <a:solidFill>
                  <a:schemeClr val="accent1"/>
                </a:solidFill>
              </a:rPr>
              <a:t>digital signature</a:t>
            </a:r>
          </a:p>
          <a:p>
            <a:pPr lvl="1">
              <a:spcBef>
                <a:spcPts val="2400"/>
              </a:spcBef>
              <a:buNone/>
            </a:pPr>
            <a:r>
              <a:rPr lang="en-US" sz="2400" dirty="0" smtClean="0">
                <a:solidFill>
                  <a:schemeClr val="accent5"/>
                </a:solidFill>
              </a:rPr>
              <a:t>[What if we want both confidentiality</a:t>
            </a:r>
            <a:br>
              <a:rPr lang="en-US" sz="2400" dirty="0" smtClean="0">
                <a:solidFill>
                  <a:schemeClr val="accent5"/>
                </a:solidFill>
              </a:rPr>
            </a:br>
            <a:r>
              <a:rPr lang="en-US" sz="2400" dirty="0" smtClean="0">
                <a:solidFill>
                  <a:schemeClr val="accent5"/>
                </a:solidFill>
              </a:rPr>
              <a:t>and integrity on the same message?]</a:t>
            </a:r>
          </a:p>
        </p:txBody>
      </p:sp>
    </p:spTree>
    <p:extLst>
      <p:ext uri="{BB962C8B-B14F-4D97-AF65-F5344CB8AC3E}">
        <p14:creationId xmlns:p14="http://schemas.microsoft.com/office/powerpoint/2010/main" val="37905246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214315"/>
            <a:ext cx="8229600" cy="4457699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 smtClean="0"/>
              <a:t>How to have both confidentiality and integrity (using RSA)?</a:t>
            </a:r>
          </a:p>
          <a:p>
            <a:pPr indent="-514350"/>
            <a:r>
              <a:rPr lang="en-US" dirty="0" smtClean="0"/>
              <a:t>Alice (A) wants to send a secret message to Bob (B) so that Bob can verify that it comes from Alice.</a:t>
            </a:r>
          </a:p>
          <a:p>
            <a:pPr indent="-514350"/>
            <a:r>
              <a:rPr lang="en-US" dirty="0" smtClean="0"/>
              <a:t>Which </a:t>
            </a:r>
            <a:r>
              <a:rPr lang="en-US" dirty="0" err="1" smtClean="0"/>
              <a:t>one(s</a:t>
            </a:r>
            <a:r>
              <a:rPr lang="en-US" dirty="0" smtClean="0"/>
              <a:t>) is/are secure?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E(E(M, PR</a:t>
            </a:r>
            <a:r>
              <a:rPr lang="en-US" baseline="-25000" dirty="0" smtClean="0"/>
              <a:t>A</a:t>
            </a:r>
            <a:r>
              <a:rPr lang="en-US" dirty="0" smtClean="0"/>
              <a:t>), PU</a:t>
            </a:r>
            <a:r>
              <a:rPr lang="en-US" baseline="-25000" dirty="0" smtClean="0"/>
              <a:t>B</a:t>
            </a:r>
            <a:r>
              <a:rPr lang="en-US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E(E(M, PU</a:t>
            </a:r>
            <a:r>
              <a:rPr lang="en-US" baseline="-25000" dirty="0" smtClean="0"/>
              <a:t>B</a:t>
            </a:r>
            <a:r>
              <a:rPr lang="en-US" dirty="0" smtClean="0"/>
              <a:t>), PR</a:t>
            </a:r>
            <a:r>
              <a:rPr lang="en-US" baseline="-25000" dirty="0" smtClean="0"/>
              <a:t>A</a:t>
            </a:r>
            <a:r>
              <a:rPr lang="en-US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C=E(M, PR</a:t>
            </a:r>
            <a:r>
              <a:rPr lang="en-US" baseline="-25000" dirty="0" smtClean="0"/>
              <a:t>A</a:t>
            </a:r>
            <a:r>
              <a:rPr lang="en-US" dirty="0" smtClean="0"/>
              <a:t>)  E(MAC(C), PU</a:t>
            </a:r>
            <a:r>
              <a:rPr lang="en-US" baseline="-25000" dirty="0" smtClean="0"/>
              <a:t>B</a:t>
            </a:r>
            <a:r>
              <a:rPr lang="en-US" dirty="0" smtClean="0"/>
              <a:t>)</a:t>
            </a:r>
          </a:p>
          <a:p>
            <a:pPr marL="1257300" lvl="1" indent="-514350"/>
            <a:r>
              <a:rPr lang="en-US" dirty="0" smtClean="0"/>
              <a:t>Send C||MAC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C=E(M, PU</a:t>
            </a:r>
            <a:r>
              <a:rPr lang="en-US" baseline="-25000" dirty="0" smtClean="0"/>
              <a:t>B</a:t>
            </a:r>
            <a:r>
              <a:rPr lang="en-US" dirty="0" smtClean="0"/>
              <a:t>)  E(MAC(C), PR</a:t>
            </a:r>
            <a:r>
              <a:rPr lang="en-US" baseline="-25000" dirty="0" smtClean="0"/>
              <a:t>A</a:t>
            </a:r>
            <a:r>
              <a:rPr lang="en-US" dirty="0" smtClean="0"/>
              <a:t>)</a:t>
            </a:r>
          </a:p>
          <a:p>
            <a:pPr marL="514350" indent="-514350"/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0577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100" y="520700"/>
            <a:ext cx="7785100" cy="408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938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ctr"/>
            <a:r>
              <a:rPr lang="en-US" sz="4200" b="1" dirty="0" smtClean="0"/>
              <a:t>Building a Secure Channel</a:t>
            </a:r>
            <a:endParaRPr lang="en-US" sz="4200" b="1" dirty="0" smtClean="0">
              <a:solidFill>
                <a:schemeClr val="accent1"/>
              </a:solidFill>
            </a:endParaRPr>
          </a:p>
          <a:p>
            <a:r>
              <a:rPr lang="en-US" sz="2800" dirty="0" smtClean="0"/>
              <a:t>What if you want confidentiality and integrity at the same time?</a:t>
            </a:r>
          </a:p>
          <a:p>
            <a:pPr>
              <a:spcBef>
                <a:spcPts val="1800"/>
              </a:spcBef>
            </a:pPr>
            <a:r>
              <a:rPr lang="en-US" sz="2800" b="1" dirty="0" smtClean="0"/>
              <a:t>Encrypt, then add integrity</a:t>
            </a:r>
            <a:r>
              <a:rPr lang="en-US" sz="2800" dirty="0" smtClean="0"/>
              <a:t>, not the other way around. </a:t>
            </a:r>
            <a:br>
              <a:rPr lang="en-US" sz="2800" dirty="0" smtClean="0"/>
            </a:br>
            <a:r>
              <a:rPr lang="en-US" sz="2800" dirty="0" smtClean="0"/>
              <a:t>(some reasons are subtle)</a:t>
            </a:r>
          </a:p>
          <a:p>
            <a:pPr>
              <a:spcBef>
                <a:spcPts val="1800"/>
              </a:spcBef>
            </a:pPr>
            <a:r>
              <a:rPr lang="en-US" sz="2800" b="1" dirty="0" smtClean="0"/>
              <a:t>Use separate keys</a:t>
            </a:r>
            <a:r>
              <a:rPr lang="en-US" sz="2800" dirty="0" smtClean="0"/>
              <a:t> for confidentiality and integrity.</a:t>
            </a:r>
          </a:p>
          <a:p>
            <a:pPr lvl="1">
              <a:spcBef>
                <a:spcPts val="1800"/>
              </a:spcBef>
              <a:buNone/>
            </a:pPr>
            <a:r>
              <a:rPr lang="en-US" sz="2600" dirty="0" smtClean="0"/>
              <a:t>Need two shared keys, but only have one? </a:t>
            </a:r>
            <a:br>
              <a:rPr lang="en-US" sz="2600" dirty="0" smtClean="0"/>
            </a:br>
            <a:r>
              <a:rPr lang="en-US" sz="2600" dirty="0" smtClean="0"/>
              <a:t>That’s what PRGs are for!  </a:t>
            </a:r>
          </a:p>
          <a:p>
            <a:pPr lvl="1">
              <a:spcBef>
                <a:spcPts val="1800"/>
              </a:spcBef>
              <a:buNone/>
            </a:pPr>
            <a:r>
              <a:rPr lang="en-US" sz="2600" dirty="0" smtClean="0"/>
              <a:t>If there’s a reverse (Bob to Alice) channel, use separate keys for that too</a:t>
            </a:r>
          </a:p>
        </p:txBody>
      </p:sp>
    </p:spTree>
    <p:extLst>
      <p:ext uri="{BB962C8B-B14F-4D97-AF65-F5344CB8AC3E}">
        <p14:creationId xmlns:p14="http://schemas.microsoft.com/office/powerpoint/2010/main" val="32377929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Public Key Crypto Is </a:t>
            </a:r>
            <a:r>
              <a:rPr lang="en-US" b="1" dirty="0" smtClean="0"/>
              <a:t>Not</a:t>
            </a:r>
            <a:endParaRPr lang="en-US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More secure than symmetric encryption</a:t>
            </a:r>
          </a:p>
          <a:p>
            <a:pPr lvl="1"/>
            <a:r>
              <a:rPr lang="en-US" dirty="0" smtClean="0"/>
              <a:t>Security depends on key length and computational work, not type of cipher</a:t>
            </a:r>
          </a:p>
          <a:p>
            <a:r>
              <a:rPr lang="en-US" dirty="0" smtClean="0"/>
              <a:t>Replacement for symmetric key encryption</a:t>
            </a:r>
          </a:p>
          <a:p>
            <a:pPr lvl="1"/>
            <a:r>
              <a:rPr lang="en-US" dirty="0" smtClean="0"/>
              <a:t>Asymmetric crypto still very expensive</a:t>
            </a:r>
          </a:p>
          <a:p>
            <a:r>
              <a:rPr lang="en-US" dirty="0" smtClean="0"/>
              <a:t>Replacement for key distribution</a:t>
            </a:r>
          </a:p>
          <a:p>
            <a:pPr lvl="1"/>
            <a:r>
              <a:rPr lang="en-US" dirty="0" smtClean="0"/>
              <a:t>Still need infrastructure for key management </a:t>
            </a:r>
            <a:br>
              <a:rPr lang="en-US" dirty="0" smtClean="0"/>
            </a:br>
            <a:r>
              <a:rPr lang="en-US" dirty="0" smtClean="0"/>
              <a:t>(next lecture)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5980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Inverse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cs typeface="Consolas" panose="020B0609020204030204" pitchFamily="49" charset="0"/>
              </a:rPr>
              <a:t>XOR with k 	➡ XOR with k </a:t>
            </a:r>
            <a:r>
              <a:rPr lang="en-US" dirty="0" smtClean="0"/>
              <a:t>(stream cipher)</a:t>
            </a:r>
          </a:p>
          <a:p>
            <a:r>
              <a:rPr lang="en-US" dirty="0" smtClean="0"/>
              <a:t>Add k </a:t>
            </a:r>
            <a:r>
              <a:rPr lang="en-US" dirty="0"/>
              <a:t> </a:t>
            </a:r>
            <a:r>
              <a:rPr lang="en-US" dirty="0" smtClean="0"/>
              <a:t>		➡</a:t>
            </a:r>
            <a:r>
              <a:rPr lang="en-US" dirty="0"/>
              <a:t> </a:t>
            </a:r>
            <a:r>
              <a:rPr lang="en-US" dirty="0" smtClean="0"/>
              <a:t>Subtract k</a:t>
            </a:r>
          </a:p>
          <a:p>
            <a:r>
              <a:rPr lang="en-US" dirty="0" smtClean="0"/>
              <a:t>Times k	➡</a:t>
            </a:r>
            <a:r>
              <a:rPr lang="en-US" dirty="0"/>
              <a:t> </a:t>
            </a:r>
            <a:r>
              <a:rPr lang="en-US" dirty="0" smtClean="0"/>
              <a:t>Divide by k</a:t>
            </a:r>
          </a:p>
          <a:p>
            <a:endParaRPr lang="en-US" dirty="0"/>
          </a:p>
          <a:p>
            <a:r>
              <a:rPr lang="en-US" dirty="0" smtClean="0"/>
              <a:t>k</a:t>
            </a:r>
            <a:r>
              <a:rPr lang="en-US" baseline="30000" dirty="0" smtClean="0"/>
              <a:t>th</a:t>
            </a:r>
            <a:r>
              <a:rPr lang="en-US" dirty="0" smtClean="0"/>
              <a:t> power 	➡</a:t>
            </a:r>
            <a:r>
              <a:rPr lang="en-US" dirty="0"/>
              <a:t> </a:t>
            </a:r>
            <a:r>
              <a:rPr lang="en-US" dirty="0" smtClean="0"/>
              <a:t>k</a:t>
            </a:r>
            <a:r>
              <a:rPr lang="en-US" baseline="30000" dirty="0" smtClean="0"/>
              <a:t>th</a:t>
            </a:r>
            <a:r>
              <a:rPr lang="en-US" dirty="0" smtClean="0"/>
              <a:t> root</a:t>
            </a:r>
          </a:p>
          <a:p>
            <a:endParaRPr lang="en-US" dirty="0"/>
          </a:p>
          <a:p>
            <a:r>
              <a:rPr lang="en-US" b="1" dirty="0">
                <a:solidFill>
                  <a:srgbClr val="FF0000"/>
                </a:solidFill>
              </a:rPr>
              <a:t>M</a:t>
            </a:r>
            <a:r>
              <a:rPr lang="en-US" b="1" dirty="0" smtClean="0">
                <a:solidFill>
                  <a:srgbClr val="FF0000"/>
                </a:solidFill>
              </a:rPr>
              <a:t>odular exponentiation ➡</a:t>
            </a:r>
            <a:r>
              <a:rPr lang="en-US" b="1" dirty="0">
                <a:solidFill>
                  <a:srgbClr val="FF0000"/>
                </a:solidFill>
              </a:rPr>
              <a:t> </a:t>
            </a:r>
            <a:r>
              <a:rPr lang="en-US" b="1" dirty="0" smtClean="0">
                <a:solidFill>
                  <a:srgbClr val="FF0000"/>
                </a:solidFill>
              </a:rPr>
              <a:t>???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5607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Review: Symmetric </a:t>
            </a:r>
            <a:r>
              <a:rPr lang="en-US" dirty="0" smtClean="0"/>
              <a:t>Cryptography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Roughly equivalent descriptions: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Encryption and decryption key are the same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Or authentication and verification key</a:t>
            </a:r>
          </a:p>
          <a:p>
            <a:endParaRPr lang="en-US" dirty="0" smtClean="0"/>
          </a:p>
          <a:p>
            <a:r>
              <a:rPr lang="en-US" dirty="0" smtClean="0"/>
              <a:t>Decryption key can be derived from encryption key</a:t>
            </a:r>
          </a:p>
          <a:p>
            <a:endParaRPr lang="en-US" dirty="0"/>
          </a:p>
          <a:p>
            <a:r>
              <a:rPr lang="en-US" dirty="0" smtClean="0"/>
              <a:t>Communicating parties have to share a secret key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94251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Modular Exponentiation is Fast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515350" cy="3394472"/>
          </a:xfrm>
        </p:spPr>
        <p:txBody>
          <a:bodyPr>
            <a:normAutofit fontScale="70000" lnSpcReduction="20000"/>
          </a:bodyPr>
          <a:lstStyle/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Trick: repeated squaring and multiplication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Example: x</a:t>
            </a:r>
            <a:r>
              <a:rPr lang="en-US" baseline="30000" dirty="0" smtClean="0"/>
              <a:t>6</a:t>
            </a:r>
            <a:r>
              <a:rPr lang="en-US" dirty="0" smtClean="0"/>
              <a:t> = (x</a:t>
            </a:r>
            <a:r>
              <a:rPr lang="en-US" baseline="30000" dirty="0" smtClean="0"/>
              <a:t>2</a:t>
            </a:r>
            <a:r>
              <a:rPr lang="en-US" dirty="0" smtClean="0"/>
              <a:t>·x)</a:t>
            </a:r>
            <a:r>
              <a:rPr lang="en-US" baseline="30000" dirty="0" smtClean="0"/>
              <a:t>2</a:t>
            </a:r>
          </a:p>
          <a:p>
            <a:pPr marL="0" indent="0">
              <a:buNone/>
            </a:pPr>
            <a:r>
              <a:rPr lang="en-US" dirty="0" smtClean="0"/>
              <a:t>	Do all arithmetic mod p so that result never gets large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If x, e, and, p are 1000-bit integers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x</a:t>
            </a:r>
            <a:r>
              <a:rPr lang="en-US" baseline="30000" dirty="0" err="1" smtClean="0"/>
              <a:t>e</a:t>
            </a:r>
            <a:r>
              <a:rPr lang="en-US" baseline="30000" dirty="0" smtClean="0"/>
              <a:t> </a:t>
            </a:r>
            <a:r>
              <a:rPr lang="en-US" sz="2900" dirty="0" smtClean="0"/>
              <a:t>mod </a:t>
            </a:r>
            <a:r>
              <a:rPr lang="en-US" dirty="0" smtClean="0"/>
              <a:t>p takes only milliseconds on today’s devices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rgbClr val="4177B9"/>
                </a:solidFill>
              </a:rPr>
              <a:t>Thought Question: write an algorithm for fast modular exp. using repeated squaring and multiplication</a:t>
            </a:r>
          </a:p>
        </p:txBody>
      </p:sp>
    </p:spTree>
    <p:extLst>
      <p:ext uri="{BB962C8B-B14F-4D97-AF65-F5344CB8AC3E}">
        <p14:creationId xmlns:p14="http://schemas.microsoft.com/office/powerpoint/2010/main" val="2102043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Inverse of Modular </a:t>
            </a:r>
            <a:r>
              <a:rPr lang="en-US" dirty="0"/>
              <a:t>E</a:t>
            </a:r>
            <a:r>
              <a:rPr lang="en-US" dirty="0" smtClean="0"/>
              <a:t>xponentiation?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70628" y="1161073"/>
            <a:ext cx="5886450" cy="339447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If p is prime and x is not divisible by p: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x</a:t>
            </a:r>
            <a:r>
              <a:rPr lang="en-US" baseline="30000" dirty="0" smtClean="0"/>
              <a:t>p-1</a:t>
            </a:r>
            <a:r>
              <a:rPr lang="en-US" dirty="0" smtClean="0"/>
              <a:t> </a:t>
            </a:r>
            <a:r>
              <a:rPr lang="en-US" sz="1500" dirty="0"/>
              <a:t>%</a:t>
            </a:r>
            <a:r>
              <a:rPr lang="en-US" dirty="0" smtClean="0"/>
              <a:t> p = 1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Let d be such that </a:t>
            </a:r>
            <a:r>
              <a:rPr lang="en-US" b="1" dirty="0" err="1" smtClean="0">
                <a:solidFill>
                  <a:srgbClr val="FF0000"/>
                </a:solidFill>
              </a:rPr>
              <a:t>ed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sz="2600" b="1" dirty="0" smtClean="0">
                <a:solidFill>
                  <a:srgbClr val="FF0000"/>
                </a:solidFill>
              </a:rPr>
              <a:t>mod</a:t>
            </a:r>
            <a:r>
              <a:rPr lang="en-US" b="1" dirty="0" smtClean="0">
                <a:solidFill>
                  <a:srgbClr val="FF0000"/>
                </a:solidFill>
              </a:rPr>
              <a:t> (p-1) = 1</a:t>
            </a:r>
          </a:p>
          <a:p>
            <a:pPr marL="0" indent="0">
              <a:buNone/>
            </a:pPr>
            <a:r>
              <a:rPr lang="en-US" dirty="0" smtClean="0"/>
              <a:t>    I’ll show that </a:t>
            </a:r>
            <a:r>
              <a:rPr lang="en-US" dirty="0" err="1" smtClean="0"/>
              <a:t>exponentiating</a:t>
            </a:r>
            <a:r>
              <a:rPr lang="en-US" dirty="0" smtClean="0"/>
              <a:t> by d is</a:t>
            </a:r>
          </a:p>
          <a:p>
            <a:pPr marL="0" indent="0">
              <a:buNone/>
            </a:pPr>
            <a:r>
              <a:rPr lang="en-US" dirty="0" smtClean="0"/>
              <a:t>    the inverse of </a:t>
            </a:r>
            <a:r>
              <a:rPr lang="en-US" dirty="0" err="1" smtClean="0"/>
              <a:t>exponentiating</a:t>
            </a:r>
            <a:r>
              <a:rPr lang="en-US" dirty="0" smtClean="0"/>
              <a:t> by e</a:t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5483795" y="1200151"/>
            <a:ext cx="3660205" cy="360044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“Fermat’s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little theorem” 1640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(</a:t>
            </a:r>
            <a:r>
              <a:rPr lang="en-US" dirty="0" err="1" smtClean="0"/>
              <a:t>x</a:t>
            </a:r>
            <a:r>
              <a:rPr lang="en-US" baseline="30000" dirty="0" err="1" smtClean="0"/>
              <a:t>e</a:t>
            </a:r>
            <a:r>
              <a:rPr lang="en-US" dirty="0" smtClean="0"/>
              <a:t>)</a:t>
            </a:r>
            <a:r>
              <a:rPr lang="en-US" baseline="30000" dirty="0" smtClean="0"/>
              <a:t>d</a:t>
            </a:r>
            <a:r>
              <a:rPr lang="en-US" dirty="0" smtClean="0"/>
              <a:t>	= </a:t>
            </a:r>
            <a:r>
              <a:rPr lang="en-US" dirty="0" err="1"/>
              <a:t>x</a:t>
            </a:r>
            <a:r>
              <a:rPr lang="en-US" baseline="30000" dirty="0" err="1"/>
              <a:t>ed</a:t>
            </a:r>
            <a:r>
              <a:rPr lang="en-US" dirty="0"/>
              <a:t> </a:t>
            </a:r>
            <a:r>
              <a:rPr lang="en-US" dirty="0" smtClean="0"/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[mod p]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= </a:t>
            </a:r>
            <a:r>
              <a:rPr lang="en-US" dirty="0" err="1"/>
              <a:t>x</a:t>
            </a:r>
            <a:r>
              <a:rPr lang="en-US" baseline="30000" dirty="0" err="1"/>
              <a:t>k</a:t>
            </a:r>
            <a:r>
              <a:rPr lang="en-US" baseline="30000" dirty="0"/>
              <a:t>(p-1)+1</a:t>
            </a:r>
            <a:r>
              <a:rPr lang="en-US" dirty="0"/>
              <a:t> </a:t>
            </a:r>
            <a:r>
              <a:rPr lang="en-US" dirty="0" smtClean="0"/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[mod p]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/>
              <a:t>	= x·(</a:t>
            </a:r>
            <a:r>
              <a:rPr lang="en-US" dirty="0"/>
              <a:t>x</a:t>
            </a:r>
            <a:r>
              <a:rPr lang="en-US" baseline="30000" dirty="0"/>
              <a:t>p-1</a:t>
            </a:r>
            <a:r>
              <a:rPr lang="en-US" dirty="0"/>
              <a:t>)</a:t>
            </a:r>
            <a:r>
              <a:rPr lang="en-US" baseline="30000" dirty="0"/>
              <a:t>k </a:t>
            </a:r>
            <a:r>
              <a:rPr lang="en-US" baseline="30000" dirty="0" smtClean="0"/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[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mod p]</a:t>
            </a:r>
            <a:endParaRPr lang="en-US" baseline="30000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en-US" baseline="30000" dirty="0"/>
              <a:t>	</a:t>
            </a:r>
            <a:r>
              <a:rPr lang="en-US" dirty="0" smtClean="0"/>
              <a:t>= x·1</a:t>
            </a:r>
            <a:r>
              <a:rPr lang="en-US" baseline="30000" dirty="0" smtClean="0"/>
              <a:t>k</a:t>
            </a:r>
            <a:r>
              <a:rPr lang="en-US" dirty="0" smtClean="0"/>
              <a:t> 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[mod p]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= </a:t>
            </a:r>
            <a:r>
              <a:rPr lang="en-US" dirty="0"/>
              <a:t>x </a:t>
            </a:r>
            <a:r>
              <a:rPr lang="en-US" dirty="0" smtClean="0"/>
              <a:t>	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[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mod p]</a:t>
            </a:r>
          </a:p>
        </p:txBody>
      </p:sp>
      <p:sp>
        <p:nvSpPr>
          <p:cNvPr id="8" name="Rectangle 7"/>
          <p:cNvSpPr/>
          <p:nvPr/>
        </p:nvSpPr>
        <p:spPr>
          <a:xfrm>
            <a:off x="222739" y="4211248"/>
            <a:ext cx="5372100" cy="699419"/>
          </a:xfrm>
          <a:prstGeom prst="rect">
            <a:avLst/>
          </a:prstGeom>
          <a:solidFill>
            <a:srgbClr val="DCE6F2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100" dirty="0" smtClean="0">
                <a:latin typeface="Lucida Sans" panose="020B0602030504020204" pitchFamily="34" charset="0"/>
              </a:rPr>
              <a:t>Key Idea</a:t>
            </a:r>
            <a:r>
              <a:rPr lang="en-US" sz="2100" dirty="0">
                <a:latin typeface="Lucida Sans" panose="020B0602030504020204" pitchFamily="34" charset="0"/>
              </a:rPr>
              <a:t>: </a:t>
            </a:r>
            <a:r>
              <a:rPr lang="en-US" sz="2100" dirty="0" smtClean="0">
                <a:latin typeface="Lucida Sans" panose="020B0602030504020204" pitchFamily="34" charset="0"/>
              </a:rPr>
              <a:t/>
            </a:r>
            <a:br>
              <a:rPr lang="en-US" sz="2100" dirty="0" smtClean="0">
                <a:latin typeface="Lucida Sans" panose="020B0602030504020204" pitchFamily="34" charset="0"/>
              </a:rPr>
            </a:br>
            <a:r>
              <a:rPr lang="en-US" sz="2100" dirty="0" smtClean="0">
                <a:latin typeface="Lucida Sans" panose="020B0602030504020204" pitchFamily="34" charset="0"/>
              </a:rPr>
              <a:t>maybe </a:t>
            </a:r>
            <a:r>
              <a:rPr lang="en-US" sz="2100" dirty="0">
                <a:latin typeface="Lucida Sans" panose="020B0602030504020204" pitchFamily="34" charset="0"/>
              </a:rPr>
              <a:t>d can’t be derived from </a:t>
            </a:r>
            <a:r>
              <a:rPr lang="en-US" sz="2100" dirty="0" smtClean="0">
                <a:latin typeface="Lucida Sans" panose="020B0602030504020204" pitchFamily="34" charset="0"/>
              </a:rPr>
              <a:t>e.</a:t>
            </a:r>
            <a:endParaRPr lang="en-US" sz="2100" dirty="0">
              <a:latin typeface="Lucida Sans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2786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Try at Asymmetric </a:t>
            </a:r>
            <a:r>
              <a:rPr lang="en-US" dirty="0"/>
              <a:t>E</a:t>
            </a:r>
            <a:r>
              <a:rPr lang="en-US" dirty="0" smtClean="0"/>
              <a:t>ncryption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54329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Setup</a:t>
            </a:r>
          </a:p>
          <a:p>
            <a:r>
              <a:rPr lang="en-US" dirty="0" smtClean="0"/>
              <a:t>Pick a large prime p</a:t>
            </a:r>
            <a:endParaRPr lang="en-US" dirty="0"/>
          </a:p>
          <a:p>
            <a:r>
              <a:rPr lang="en-US" dirty="0" smtClean="0"/>
              <a:t>Find e, d such that </a:t>
            </a:r>
            <a:r>
              <a:rPr lang="en-US" dirty="0" err="1" smtClean="0"/>
              <a:t>ed</a:t>
            </a:r>
            <a:r>
              <a:rPr lang="en-US" dirty="0" smtClean="0"/>
              <a:t> </a:t>
            </a:r>
            <a:r>
              <a:rPr lang="en-US" sz="2800" dirty="0" smtClean="0"/>
              <a:t>mod</a:t>
            </a:r>
            <a:r>
              <a:rPr lang="en-US" dirty="0" smtClean="0"/>
              <a:t> </a:t>
            </a:r>
            <a:r>
              <a:rPr lang="en-US" dirty="0" smtClean="0"/>
              <a:t>(p-1) = 1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Publish (p, e). Keep d secret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E(x)	= </a:t>
            </a:r>
            <a:r>
              <a:rPr lang="en-US" dirty="0" err="1" smtClean="0"/>
              <a:t>x</a:t>
            </a:r>
            <a:r>
              <a:rPr lang="en-US" baseline="30000" dirty="0" err="1" smtClean="0"/>
              <a:t>e</a:t>
            </a:r>
            <a:r>
              <a:rPr lang="en-US" baseline="30000" dirty="0" smtClean="0"/>
              <a:t> </a:t>
            </a:r>
            <a:r>
              <a:rPr lang="en-US" sz="1800" dirty="0"/>
              <a:t>%</a:t>
            </a:r>
            <a:r>
              <a:rPr lang="en-US" dirty="0" smtClean="0"/>
              <a:t> p</a:t>
            </a:r>
          </a:p>
          <a:p>
            <a:pPr marL="0" indent="0">
              <a:buNone/>
            </a:pPr>
            <a:r>
              <a:rPr lang="en-US" dirty="0" smtClean="0"/>
              <a:t>D(y)	= </a:t>
            </a:r>
            <a:r>
              <a:rPr lang="en-US" dirty="0" err="1" smtClean="0"/>
              <a:t>y</a:t>
            </a:r>
            <a:r>
              <a:rPr lang="en-US" baseline="30000" dirty="0" err="1" smtClean="0"/>
              <a:t>d</a:t>
            </a:r>
            <a:r>
              <a:rPr lang="en-US" dirty="0" smtClean="0"/>
              <a:t> </a:t>
            </a:r>
            <a:r>
              <a:rPr lang="en-US" sz="1800" dirty="0"/>
              <a:t>%</a:t>
            </a:r>
            <a:r>
              <a:rPr lang="en-US" dirty="0" smtClean="0"/>
              <a:t> 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35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8603" y="205979"/>
            <a:ext cx="8801100" cy="8572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Finding Reciprocal of e mod p-1 is Easy 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☹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247082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i.e., finding d such that </a:t>
            </a:r>
            <a:r>
              <a:rPr lang="en-US" dirty="0" err="1" smtClean="0"/>
              <a:t>ed</a:t>
            </a:r>
            <a:r>
              <a:rPr lang="en-US" dirty="0" smtClean="0"/>
              <a:t> </a:t>
            </a:r>
            <a:r>
              <a:rPr lang="en-US" dirty="0" smtClean="0"/>
              <a:t>mod </a:t>
            </a:r>
            <a:r>
              <a:rPr lang="en-US" dirty="0" smtClean="0"/>
              <a:t>(p-1) = 1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equivalently, we write </a:t>
            </a:r>
            <a:r>
              <a:rPr lang="en-US" dirty="0"/>
              <a:t>d = e</a:t>
            </a:r>
            <a:r>
              <a:rPr lang="en-US" baseline="30000" dirty="0"/>
              <a:t>-1</a:t>
            </a:r>
            <a:r>
              <a:rPr lang="en-US" dirty="0"/>
              <a:t> </a:t>
            </a:r>
            <a:r>
              <a:rPr lang="en-US" dirty="0" smtClean="0"/>
              <a:t>[mod p-1]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Variant of Euclid’s GCD algorithm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57250" y="3855004"/>
            <a:ext cx="7429500" cy="774146"/>
          </a:xfrm>
          <a:prstGeom prst="rect">
            <a:avLst/>
          </a:prstGeom>
          <a:solidFill>
            <a:srgbClr val="DCE6F2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100" dirty="0">
                <a:latin typeface="Lucida Sans" panose="020B0602030504020204" pitchFamily="34" charset="0"/>
              </a:rPr>
              <a:t>Can we tweak the design so that going from encryption key to decryption key isn’t easy?</a:t>
            </a:r>
          </a:p>
        </p:txBody>
      </p:sp>
    </p:spTree>
    <p:extLst>
      <p:ext uri="{BB962C8B-B14F-4D97-AF65-F5344CB8AC3E}">
        <p14:creationId xmlns:p14="http://schemas.microsoft.com/office/powerpoint/2010/main" val="996460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RSA’s Insight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7718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If the modulus is a product of </a:t>
            </a:r>
            <a:r>
              <a:rPr lang="en-US" b="1" u="sng" dirty="0" smtClean="0"/>
              <a:t>two</a:t>
            </a:r>
            <a:r>
              <a:rPr lang="en-US" dirty="0" smtClean="0"/>
              <a:t> large primes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Then finding the decryption exponent seems hard</a:t>
            </a:r>
            <a:r>
              <a:rPr lang="en-US" dirty="0"/>
              <a:t> </a:t>
            </a:r>
            <a:r>
              <a:rPr lang="en-US" u="sng" dirty="0" smtClean="0"/>
              <a:t>without</a:t>
            </a:r>
            <a:r>
              <a:rPr lang="en-US" dirty="0" smtClean="0"/>
              <a:t> the knowledge of the factors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If N = </a:t>
            </a:r>
            <a:r>
              <a:rPr lang="en-US" dirty="0" err="1" smtClean="0"/>
              <a:t>pq</a:t>
            </a:r>
            <a:r>
              <a:rPr lang="en-US" dirty="0" smtClean="0"/>
              <a:t> then decryption exponent is given by:</a:t>
            </a:r>
          </a:p>
          <a:p>
            <a:pPr marL="0" indent="0">
              <a:buNone/>
            </a:pPr>
            <a:r>
              <a:rPr lang="en-US" dirty="0" smtClean="0"/>
              <a:t>	d = e</a:t>
            </a:r>
            <a:r>
              <a:rPr lang="en-US" baseline="30000" dirty="0" smtClean="0"/>
              <a:t>-1</a:t>
            </a:r>
            <a:r>
              <a:rPr lang="en-US" dirty="0" smtClean="0"/>
              <a:t> [mod (p-1)(q-1)]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5" name="Right Brace 4"/>
          <p:cNvSpPr/>
          <p:nvPr/>
        </p:nvSpPr>
        <p:spPr>
          <a:xfrm rot="5400000">
            <a:off x="3646170" y="3671888"/>
            <a:ext cx="285750" cy="1285875"/>
          </a:xfrm>
          <a:prstGeom prst="rightBrac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7" name="Rectangular Callout 6"/>
          <p:cNvSpPr/>
          <p:nvPr/>
        </p:nvSpPr>
        <p:spPr>
          <a:xfrm>
            <a:off x="365277" y="2971800"/>
            <a:ext cx="1714500" cy="457200"/>
          </a:xfrm>
          <a:prstGeom prst="wedgeRectCallout">
            <a:avLst>
              <a:gd name="adj1" fmla="val -16583"/>
              <a:gd name="adj2" fmla="val -109567"/>
            </a:avLst>
          </a:prstGeom>
          <a:solidFill>
            <a:srgbClr val="DCE6F2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sz="2100" dirty="0">
                <a:latin typeface="Lucida Sans" panose="020B0602030504020204" pitchFamily="34" charset="0"/>
              </a:rPr>
              <a:t>Not proven</a:t>
            </a:r>
          </a:p>
        </p:txBody>
      </p:sp>
      <p:sp>
        <p:nvSpPr>
          <p:cNvPr id="10" name="Rectangle 9"/>
          <p:cNvSpPr/>
          <p:nvPr/>
        </p:nvSpPr>
        <p:spPr>
          <a:xfrm>
            <a:off x="3220403" y="4594623"/>
            <a:ext cx="1143000" cy="377428"/>
          </a:xfrm>
          <a:prstGeom prst="rect">
            <a:avLst/>
          </a:prstGeom>
          <a:solidFill>
            <a:srgbClr val="DCE6F2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sz="2100" dirty="0">
                <a:latin typeface="Lucida Sans" panose="020B0602030504020204" pitchFamily="34" charset="0"/>
              </a:rPr>
              <a:t>Secret</a:t>
            </a:r>
          </a:p>
        </p:txBody>
      </p:sp>
    </p:spTree>
    <p:extLst>
      <p:ext uri="{BB962C8B-B14F-4D97-AF65-F5344CB8AC3E}">
        <p14:creationId xmlns:p14="http://schemas.microsoft.com/office/powerpoint/2010/main" val="2228253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RSA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77189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Alice generates</a:t>
            </a:r>
          </a:p>
          <a:p>
            <a:pPr lvl="1"/>
            <a:r>
              <a:rPr lang="en-US" dirty="0" smtClean="0">
                <a:solidFill>
                  <a:srgbClr val="4177B9"/>
                </a:solidFill>
              </a:rPr>
              <a:t>N</a:t>
            </a:r>
            <a:r>
              <a:rPr lang="en-US" dirty="0" smtClean="0"/>
              <a:t> = </a:t>
            </a:r>
            <a:r>
              <a:rPr lang="en-US" dirty="0" err="1" smtClean="0"/>
              <a:t>pq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rgbClr val="4177B9"/>
                </a:solidFill>
              </a:rPr>
              <a:t>e</a:t>
            </a:r>
            <a:r>
              <a:rPr lang="en-US" dirty="0" smtClean="0"/>
              <a:t> relatively prime to </a:t>
            </a:r>
            <a:r>
              <a:rPr lang="en-US" dirty="0" smtClean="0">
                <a:solidFill>
                  <a:srgbClr val="C00000"/>
                </a:solidFill>
              </a:rPr>
              <a:t>(p-1)(q-1)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d</a:t>
            </a:r>
            <a:r>
              <a:rPr lang="en-US" dirty="0" smtClean="0"/>
              <a:t> </a:t>
            </a:r>
            <a:r>
              <a:rPr lang="en-US" dirty="0" smtClean="0"/>
              <a:t>such that </a:t>
            </a:r>
            <a:r>
              <a:rPr lang="en-US" dirty="0" err="1" smtClean="0">
                <a:solidFill>
                  <a:srgbClr val="4177B9"/>
                </a:solidFill>
              </a:rPr>
              <a:t>e</a:t>
            </a:r>
            <a:r>
              <a:rPr lang="en-US" dirty="0" err="1" smtClean="0">
                <a:solidFill>
                  <a:srgbClr val="C00000"/>
                </a:solidFill>
              </a:rPr>
              <a:t>d</a:t>
            </a:r>
            <a:r>
              <a:rPr lang="en-US" dirty="0" smtClean="0"/>
              <a:t> </a:t>
            </a:r>
            <a:r>
              <a:rPr lang="en-US" sz="1500" dirty="0"/>
              <a:t>%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C00000"/>
                </a:solidFill>
              </a:rPr>
              <a:t>(p-1)(q-1)</a:t>
            </a:r>
            <a:r>
              <a:rPr lang="en-US" dirty="0" smtClean="0"/>
              <a:t> = 1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Publishes </a:t>
            </a:r>
            <a:r>
              <a:rPr lang="en-US" dirty="0" smtClean="0">
                <a:solidFill>
                  <a:srgbClr val="4177B9"/>
                </a:solidFill>
              </a:rPr>
              <a:t>(N, e)</a:t>
            </a:r>
            <a:r>
              <a:rPr lang="en-US" dirty="0" smtClean="0"/>
              <a:t>. Keeps </a:t>
            </a:r>
            <a:r>
              <a:rPr lang="en-US" dirty="0" smtClean="0">
                <a:solidFill>
                  <a:srgbClr val="C00000"/>
                </a:solidFill>
              </a:rPr>
              <a:t>(d, p, q) </a:t>
            </a:r>
            <a:r>
              <a:rPr lang="en-US" dirty="0" smtClean="0"/>
              <a:t>secret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RSA(</a:t>
            </a:r>
            <a:r>
              <a:rPr lang="en-US" dirty="0" smtClean="0">
                <a:solidFill>
                  <a:srgbClr val="4177B9"/>
                </a:solidFill>
              </a:rPr>
              <a:t>N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4177B9"/>
                </a:solidFill>
              </a:rPr>
              <a:t>e</a:t>
            </a:r>
            <a:r>
              <a:rPr lang="en-US" dirty="0" smtClean="0"/>
              <a:t>, x) = </a:t>
            </a:r>
            <a:r>
              <a:rPr lang="en-US" dirty="0" err="1" smtClean="0"/>
              <a:t>x</a:t>
            </a:r>
            <a:r>
              <a:rPr lang="en-US" baseline="30000" dirty="0" err="1" smtClean="0">
                <a:solidFill>
                  <a:srgbClr val="4177B9"/>
                </a:solidFill>
              </a:rPr>
              <a:t>e</a:t>
            </a:r>
            <a:r>
              <a:rPr lang="en-US" dirty="0" smtClean="0"/>
              <a:t> </a:t>
            </a:r>
            <a:r>
              <a:rPr lang="en-US" sz="1800" dirty="0"/>
              <a:t>%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4177B9"/>
                </a:solidFill>
              </a:rPr>
              <a:t>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RSA(</a:t>
            </a:r>
            <a:r>
              <a:rPr lang="en-US" dirty="0" smtClean="0">
                <a:solidFill>
                  <a:srgbClr val="4177B9"/>
                </a:solidFill>
              </a:rPr>
              <a:t>N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C00000"/>
                </a:solidFill>
              </a:rPr>
              <a:t>d</a:t>
            </a:r>
            <a:r>
              <a:rPr lang="en-US" dirty="0" smtClean="0"/>
              <a:t>, y) = </a:t>
            </a:r>
            <a:r>
              <a:rPr lang="en-US" dirty="0" err="1"/>
              <a:t>y</a:t>
            </a:r>
            <a:r>
              <a:rPr lang="en-US" baseline="30000" dirty="0" err="1" smtClean="0">
                <a:solidFill>
                  <a:srgbClr val="C00000"/>
                </a:solidFill>
              </a:rPr>
              <a:t>d</a:t>
            </a:r>
            <a:r>
              <a:rPr lang="en-US" dirty="0" smtClean="0"/>
              <a:t> </a:t>
            </a:r>
            <a:r>
              <a:rPr lang="en-US" sz="1800" dirty="0"/>
              <a:t>%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4177B9"/>
                </a:solidFill>
              </a:rPr>
              <a:t>N</a:t>
            </a:r>
          </a:p>
        </p:txBody>
      </p:sp>
      <p:sp>
        <p:nvSpPr>
          <p:cNvPr id="8" name="Rectangular Callout 7"/>
          <p:cNvSpPr/>
          <p:nvPr/>
        </p:nvSpPr>
        <p:spPr>
          <a:xfrm>
            <a:off x="3057525" y="1180149"/>
            <a:ext cx="3028950" cy="530507"/>
          </a:xfrm>
          <a:prstGeom prst="wedgeRectCallout">
            <a:avLst>
              <a:gd name="adj1" fmla="val -78852"/>
              <a:gd name="adj2" fmla="val 75427"/>
            </a:avLst>
          </a:prstGeom>
          <a:solidFill>
            <a:srgbClr val="DCE6F2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100" dirty="0">
                <a:latin typeface="Lucida Sans" panose="020B0602030504020204" pitchFamily="34" charset="0"/>
              </a:rPr>
              <a:t>Large random primes</a:t>
            </a:r>
          </a:p>
        </p:txBody>
      </p:sp>
      <p:sp>
        <p:nvSpPr>
          <p:cNvPr id="9" name="Right Brace 8"/>
          <p:cNvSpPr/>
          <p:nvPr/>
        </p:nvSpPr>
        <p:spPr>
          <a:xfrm>
            <a:off x="3771900" y="4160520"/>
            <a:ext cx="285750" cy="714375"/>
          </a:xfrm>
          <a:prstGeom prst="rightBrac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229100" y="4328994"/>
            <a:ext cx="1240155" cy="377428"/>
          </a:xfrm>
          <a:prstGeom prst="rect">
            <a:avLst/>
          </a:prstGeom>
          <a:solidFill>
            <a:srgbClr val="DCE6F2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sz="2100" dirty="0">
                <a:latin typeface="Lucida Sans" panose="020B0602030504020204" pitchFamily="34" charset="0"/>
              </a:rPr>
              <a:t>Inverses</a:t>
            </a:r>
          </a:p>
        </p:txBody>
      </p:sp>
    </p:spTree>
    <p:extLst>
      <p:ext uri="{BB962C8B-B14F-4D97-AF65-F5344CB8AC3E}">
        <p14:creationId xmlns:p14="http://schemas.microsoft.com/office/powerpoint/2010/main" val="4079590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214315"/>
            <a:ext cx="8229600" cy="4286249"/>
          </a:xfrm>
        </p:spPr>
        <p:txBody>
          <a:bodyPr>
            <a:normAutofit fontScale="70000" lnSpcReduction="20000"/>
          </a:bodyPr>
          <a:lstStyle/>
          <a:p>
            <a:pPr algn="ctr"/>
            <a:r>
              <a:rPr lang="en-US" sz="3900" b="1" dirty="0" smtClean="0">
                <a:solidFill>
                  <a:srgbClr val="000000"/>
                </a:solidFill>
              </a:rPr>
              <a:t>Why RSA Works</a:t>
            </a:r>
          </a:p>
          <a:p>
            <a:pPr>
              <a:spcBef>
                <a:spcPts val="1200"/>
              </a:spcBef>
            </a:pPr>
            <a:r>
              <a:rPr lang="en-US" sz="3000" b="1" dirty="0"/>
              <a:t>T</a:t>
            </a:r>
            <a:r>
              <a:rPr lang="en-US" sz="3000" b="1" dirty="0" smtClean="0"/>
              <a:t>heorem:</a:t>
            </a:r>
          </a:p>
          <a:p>
            <a:pPr lvl="1">
              <a:spcBef>
                <a:spcPts val="600"/>
              </a:spcBef>
              <a:buNone/>
            </a:pPr>
            <a:r>
              <a:rPr lang="en-US" dirty="0" smtClean="0"/>
              <a:t>For all 0 &lt; </a:t>
            </a:r>
            <a:r>
              <a:rPr lang="en-US" b="1" dirty="0" smtClean="0"/>
              <a:t>x</a:t>
            </a:r>
            <a:r>
              <a:rPr lang="en-US" dirty="0" smtClean="0"/>
              <a:t> &lt; </a:t>
            </a:r>
            <a:r>
              <a:rPr lang="en-US" b="1" dirty="0" smtClean="0"/>
              <a:t>N</a:t>
            </a:r>
            <a:r>
              <a:rPr lang="en-US" dirty="0" smtClean="0"/>
              <a:t>, </a:t>
            </a:r>
            <a:br>
              <a:rPr lang="en-US" dirty="0" smtClean="0"/>
            </a:br>
            <a:r>
              <a:rPr lang="en-US" dirty="0" smtClean="0"/>
              <a:t>can show that </a:t>
            </a:r>
            <a:r>
              <a:rPr lang="en-US" b="1" i="1" dirty="0" smtClean="0"/>
              <a:t>D</a:t>
            </a:r>
            <a:r>
              <a:rPr lang="en-US" dirty="0" smtClean="0"/>
              <a:t>(</a:t>
            </a:r>
            <a:r>
              <a:rPr lang="en-US" b="1" i="1" dirty="0" smtClean="0"/>
              <a:t>E</a:t>
            </a:r>
            <a:r>
              <a:rPr lang="en-US" dirty="0" smtClean="0"/>
              <a:t>(</a:t>
            </a:r>
            <a:r>
              <a:rPr lang="en-US" b="1" dirty="0" smtClean="0"/>
              <a:t>x</a:t>
            </a:r>
            <a:r>
              <a:rPr lang="en-US" dirty="0" smtClean="0"/>
              <a:t>)) = </a:t>
            </a:r>
            <a:r>
              <a:rPr lang="en-US" b="1" dirty="0" smtClean="0"/>
              <a:t>x</a:t>
            </a:r>
          </a:p>
          <a:p>
            <a:r>
              <a:rPr lang="en-US" sz="3000" dirty="0" smtClean="0"/>
              <a:t>Proof:</a:t>
            </a:r>
          </a:p>
          <a:p>
            <a:pPr lvl="1">
              <a:spcBef>
                <a:spcPts val="600"/>
              </a:spcBef>
              <a:buNone/>
              <a:tabLst>
                <a:tab pos="1543050" algn="l"/>
              </a:tabLst>
            </a:pPr>
            <a:r>
              <a:rPr lang="en-US" sz="2600" b="1" i="1" dirty="0" smtClean="0"/>
              <a:t>D</a:t>
            </a:r>
            <a:r>
              <a:rPr lang="en-US" sz="2600" dirty="0" smtClean="0"/>
              <a:t>(</a:t>
            </a:r>
            <a:r>
              <a:rPr lang="en-US" sz="2600" b="1" i="1" dirty="0" smtClean="0"/>
              <a:t>E</a:t>
            </a:r>
            <a:r>
              <a:rPr lang="en-US" sz="2600" dirty="0" smtClean="0"/>
              <a:t>(</a:t>
            </a:r>
            <a:r>
              <a:rPr lang="en-US" sz="2600" b="1" dirty="0" smtClean="0"/>
              <a:t>x</a:t>
            </a:r>
            <a:r>
              <a:rPr lang="en-US" sz="2600" dirty="0" smtClean="0"/>
              <a:t>))	= (</a:t>
            </a:r>
            <a:r>
              <a:rPr lang="en-US" sz="2600" b="1" dirty="0" err="1" smtClean="0"/>
              <a:t>x</a:t>
            </a:r>
            <a:r>
              <a:rPr lang="en-US" sz="2600" b="1" baseline="30000" dirty="0" err="1" smtClean="0"/>
              <a:t>e</a:t>
            </a:r>
            <a:r>
              <a:rPr lang="en-US" sz="2600" dirty="0" smtClean="0"/>
              <a:t> mod </a:t>
            </a:r>
            <a:r>
              <a:rPr lang="en-US" sz="2600" b="1" dirty="0" err="1" smtClean="0"/>
              <a:t>pq</a:t>
            </a:r>
            <a:r>
              <a:rPr lang="en-US" sz="2600" dirty="0" smtClean="0"/>
              <a:t>)</a:t>
            </a:r>
            <a:r>
              <a:rPr lang="en-US" sz="2600" b="1" baseline="30000" dirty="0" smtClean="0"/>
              <a:t>d</a:t>
            </a:r>
            <a:r>
              <a:rPr lang="en-US" sz="2600" dirty="0" smtClean="0"/>
              <a:t> mod </a:t>
            </a:r>
            <a:r>
              <a:rPr lang="en-US" sz="2600" b="1" dirty="0" smtClean="0"/>
              <a:t>pq</a:t>
            </a:r>
            <a:br>
              <a:rPr lang="en-US" sz="2600" b="1" dirty="0" smtClean="0"/>
            </a:br>
            <a:r>
              <a:rPr lang="en-US" sz="2600" dirty="0" smtClean="0"/>
              <a:t>	= </a:t>
            </a:r>
            <a:r>
              <a:rPr lang="en-US" sz="2600" b="1" dirty="0" err="1" smtClean="0"/>
              <a:t>x</a:t>
            </a:r>
            <a:r>
              <a:rPr lang="en-US" sz="2600" b="1" baseline="30000" dirty="0" err="1" smtClean="0"/>
              <a:t>ed</a:t>
            </a:r>
            <a:r>
              <a:rPr lang="en-US" sz="2600" dirty="0" smtClean="0"/>
              <a:t> mod </a:t>
            </a:r>
            <a:r>
              <a:rPr lang="en-US" sz="2600" b="1" dirty="0" smtClean="0"/>
              <a:t>pq</a:t>
            </a:r>
            <a:br>
              <a:rPr lang="en-US" sz="2600" b="1" dirty="0" smtClean="0"/>
            </a:br>
            <a:r>
              <a:rPr lang="en-US" sz="2600" b="1" dirty="0" smtClean="0"/>
              <a:t>	</a:t>
            </a:r>
            <a:r>
              <a:rPr lang="en-US" sz="2600" dirty="0" smtClean="0"/>
              <a:t>= </a:t>
            </a:r>
            <a:r>
              <a:rPr lang="en-US" sz="2600" b="1" dirty="0" err="1" smtClean="0"/>
              <a:t>x</a:t>
            </a:r>
            <a:r>
              <a:rPr lang="en-US" sz="2600" b="1" baseline="30000" dirty="0" err="1" smtClean="0"/>
              <a:t>k</a:t>
            </a:r>
            <a:r>
              <a:rPr lang="en-US" sz="2600" baseline="30000" dirty="0" smtClean="0"/>
              <a:t>(</a:t>
            </a:r>
            <a:r>
              <a:rPr lang="en-US" sz="2600" b="1" baseline="30000" dirty="0" smtClean="0"/>
              <a:t>p</a:t>
            </a:r>
            <a:r>
              <a:rPr lang="en-US" sz="2600" baseline="30000" dirty="0" smtClean="0"/>
              <a:t>-1)(</a:t>
            </a:r>
            <a:r>
              <a:rPr lang="en-US" sz="2600" b="1" baseline="30000" dirty="0" smtClean="0"/>
              <a:t>q</a:t>
            </a:r>
            <a:r>
              <a:rPr lang="en-US" sz="2600" baseline="30000" dirty="0" smtClean="0"/>
              <a:t>-1)+1</a:t>
            </a:r>
            <a:r>
              <a:rPr lang="en-US" sz="2600" dirty="0" smtClean="0"/>
              <a:t> mod </a:t>
            </a:r>
            <a:r>
              <a:rPr lang="en-US" sz="2600" b="1" dirty="0" smtClean="0"/>
              <a:t>pq  </a:t>
            </a:r>
            <a:r>
              <a:rPr lang="en-US" sz="2600" dirty="0" smtClean="0"/>
              <a:t>for some </a:t>
            </a:r>
            <a:r>
              <a:rPr lang="en-US" sz="2600" b="1" dirty="0"/>
              <a:t>k</a:t>
            </a:r>
            <a:r>
              <a:rPr lang="en-US" sz="2600" dirty="0" smtClean="0"/>
              <a:t> </a:t>
            </a:r>
            <a:r>
              <a:rPr lang="en-US" sz="2400" dirty="0" smtClean="0"/>
              <a:t>	      </a:t>
            </a:r>
            <a:r>
              <a:rPr lang="en-US" sz="2400" dirty="0" smtClean="0"/>
              <a:t>(chosen </a:t>
            </a:r>
            <a:r>
              <a:rPr lang="en-US" sz="2400" b="1" dirty="0" err="1" smtClean="0"/>
              <a:t>ed</a:t>
            </a:r>
            <a:r>
              <a:rPr lang="en-US" sz="2400" dirty="0" smtClean="0"/>
              <a:t> </a:t>
            </a:r>
            <a:r>
              <a:rPr lang="en-US" sz="2400" dirty="0" smtClean="0"/>
              <a:t>mod (</a:t>
            </a:r>
            <a:r>
              <a:rPr lang="en-US" sz="2400" b="1" dirty="0" smtClean="0"/>
              <a:t>p</a:t>
            </a:r>
            <a:r>
              <a:rPr lang="en-US" sz="2400" dirty="0" smtClean="0"/>
              <a:t>-1)(</a:t>
            </a:r>
            <a:r>
              <a:rPr lang="en-US" sz="2400" b="1" dirty="0" smtClean="0"/>
              <a:t>q</a:t>
            </a:r>
            <a:r>
              <a:rPr lang="en-US" sz="2400" dirty="0" smtClean="0"/>
              <a:t>-1) = 1)</a:t>
            </a:r>
          </a:p>
          <a:p>
            <a:pPr lvl="1">
              <a:spcBef>
                <a:spcPts val="600"/>
              </a:spcBef>
              <a:buNone/>
              <a:tabLst>
                <a:tab pos="1543050" algn="l"/>
              </a:tabLst>
            </a:pPr>
            <a:r>
              <a:rPr lang="en-US" sz="2400" dirty="0" smtClean="0"/>
              <a:t>	</a:t>
            </a:r>
            <a:r>
              <a:rPr lang="en-US" sz="2600" dirty="0" smtClean="0"/>
              <a:t>	= (</a:t>
            </a:r>
            <a:r>
              <a:rPr lang="en-US" sz="2600" b="1" dirty="0" smtClean="0"/>
              <a:t>x</a:t>
            </a:r>
            <a:r>
              <a:rPr lang="en-US" sz="2600" baseline="30000" dirty="0" smtClean="0"/>
              <a:t>(</a:t>
            </a:r>
            <a:r>
              <a:rPr lang="en-US" sz="2600" b="1" baseline="30000" dirty="0" smtClean="0"/>
              <a:t>p</a:t>
            </a:r>
            <a:r>
              <a:rPr lang="en-US" sz="2600" baseline="30000" dirty="0" smtClean="0"/>
              <a:t>-1)(</a:t>
            </a:r>
            <a:r>
              <a:rPr lang="en-US" sz="2600" b="1" baseline="30000" dirty="0" smtClean="0"/>
              <a:t>q</a:t>
            </a:r>
            <a:r>
              <a:rPr lang="en-US" sz="2600" baseline="30000" dirty="0" smtClean="0"/>
              <a:t>-1)</a:t>
            </a:r>
            <a:r>
              <a:rPr lang="en-US" sz="2600" dirty="0" smtClean="0"/>
              <a:t>)</a:t>
            </a:r>
            <a:r>
              <a:rPr lang="en-US" sz="2600" b="1" baseline="30000" dirty="0" smtClean="0"/>
              <a:t>k</a:t>
            </a:r>
            <a:r>
              <a:rPr lang="en-US" sz="2600" b="1" dirty="0" smtClean="0"/>
              <a:t> </a:t>
            </a:r>
            <a:r>
              <a:rPr lang="en-US" sz="2600" b="1" dirty="0" smtClean="0"/>
              <a:t>x</a:t>
            </a:r>
            <a:r>
              <a:rPr lang="en-US" sz="2600" dirty="0" smtClean="0"/>
              <a:t> </a:t>
            </a:r>
            <a:r>
              <a:rPr lang="en-US" sz="2600" dirty="0" smtClean="0"/>
              <a:t>mod </a:t>
            </a:r>
            <a:r>
              <a:rPr lang="en-US" sz="2600" b="1" dirty="0" smtClean="0"/>
              <a:t>pq</a:t>
            </a:r>
            <a:r>
              <a:rPr lang="en-US" sz="2600" dirty="0" smtClean="0"/>
              <a:t/>
            </a:r>
            <a:br>
              <a:rPr lang="en-US" sz="2600" dirty="0" smtClean="0"/>
            </a:br>
            <a:r>
              <a:rPr lang="en-US" sz="2600" dirty="0" smtClean="0"/>
              <a:t>	= (</a:t>
            </a:r>
            <a:r>
              <a:rPr lang="en-US" sz="2600" b="1" dirty="0" smtClean="0"/>
              <a:t>x</a:t>
            </a:r>
            <a:r>
              <a:rPr lang="en-US" sz="2600" baseline="30000" dirty="0" smtClean="0"/>
              <a:t>(</a:t>
            </a:r>
            <a:r>
              <a:rPr lang="en-US" sz="2600" b="1" baseline="30000" dirty="0" smtClean="0"/>
              <a:t>p</a:t>
            </a:r>
            <a:r>
              <a:rPr lang="en-US" sz="2600" baseline="30000" dirty="0" smtClean="0"/>
              <a:t>-1)(</a:t>
            </a:r>
            <a:r>
              <a:rPr lang="en-US" sz="2600" b="1" baseline="30000" dirty="0" smtClean="0"/>
              <a:t>q</a:t>
            </a:r>
            <a:r>
              <a:rPr lang="en-US" sz="2600" baseline="30000" dirty="0" smtClean="0"/>
              <a:t>-1)</a:t>
            </a:r>
            <a:r>
              <a:rPr lang="en-US" sz="2600" dirty="0" smtClean="0"/>
              <a:t> mod </a:t>
            </a:r>
            <a:r>
              <a:rPr lang="en-US" sz="2600" b="1" dirty="0" err="1" smtClean="0"/>
              <a:t>pq</a:t>
            </a:r>
            <a:r>
              <a:rPr lang="en-US" sz="2600" dirty="0" smtClean="0"/>
              <a:t>)</a:t>
            </a:r>
            <a:r>
              <a:rPr lang="en-US" sz="2600" b="1" baseline="30000" dirty="0" smtClean="0"/>
              <a:t>k</a:t>
            </a:r>
            <a:r>
              <a:rPr lang="en-US" sz="2600" b="1" dirty="0" smtClean="0"/>
              <a:t> x</a:t>
            </a:r>
            <a:r>
              <a:rPr lang="en-US" sz="2600" dirty="0" smtClean="0"/>
              <a:t> </a:t>
            </a:r>
            <a:r>
              <a:rPr lang="en-US" sz="2600" dirty="0" smtClean="0"/>
              <a:t>mod </a:t>
            </a:r>
            <a:r>
              <a:rPr lang="en-US" sz="2600" b="1" dirty="0" smtClean="0"/>
              <a:t>pq</a:t>
            </a:r>
            <a:r>
              <a:rPr lang="en-US" sz="2600" dirty="0" smtClean="0"/>
              <a:t/>
            </a:r>
            <a:br>
              <a:rPr lang="en-US" sz="2600" dirty="0" smtClean="0"/>
            </a:br>
            <a:r>
              <a:rPr lang="en-US" sz="2600" dirty="0" smtClean="0"/>
              <a:t>	= </a:t>
            </a:r>
            <a:r>
              <a:rPr lang="en-US" sz="2600" dirty="0" smtClean="0"/>
              <a:t>1</a:t>
            </a:r>
            <a:r>
              <a:rPr lang="en-US" sz="2600" b="1" baseline="30000" dirty="0" smtClean="0"/>
              <a:t>k</a:t>
            </a:r>
            <a:r>
              <a:rPr lang="en-US" sz="2600" b="1" dirty="0" smtClean="0"/>
              <a:t>x</a:t>
            </a:r>
            <a:r>
              <a:rPr lang="en-US" sz="2600" dirty="0" smtClean="0"/>
              <a:t> </a:t>
            </a:r>
            <a:r>
              <a:rPr lang="en-US" sz="2600" dirty="0" smtClean="0"/>
              <a:t>mod </a:t>
            </a:r>
            <a:r>
              <a:rPr lang="en-US" sz="2600" b="1" dirty="0" smtClean="0"/>
              <a:t>pq</a:t>
            </a:r>
            <a:r>
              <a:rPr lang="en-US" sz="2600" dirty="0" smtClean="0"/>
              <a:t/>
            </a:r>
            <a:br>
              <a:rPr lang="en-US" sz="2600" dirty="0" smtClean="0"/>
            </a:br>
            <a:r>
              <a:rPr lang="en-US" sz="2600" dirty="0" smtClean="0"/>
              <a:t>	     </a:t>
            </a:r>
            <a:r>
              <a:rPr lang="en-US" sz="2400" dirty="0" smtClean="0"/>
              <a:t>(because of the fact that if </a:t>
            </a:r>
            <a:r>
              <a:rPr lang="en-US" sz="2400" b="1" dirty="0" smtClean="0"/>
              <a:t>p</a:t>
            </a:r>
            <a:r>
              <a:rPr lang="en-US" sz="2400" dirty="0" smtClean="0"/>
              <a:t>,</a:t>
            </a:r>
            <a:r>
              <a:rPr lang="en-US" sz="2400" b="1" dirty="0" smtClean="0"/>
              <a:t>q</a:t>
            </a:r>
            <a:r>
              <a:rPr lang="en-US" sz="2400" dirty="0" smtClean="0"/>
              <a:t> 	      are prime, then for all 0 &lt; </a:t>
            </a:r>
            <a:r>
              <a:rPr lang="en-US" sz="2400" b="1" dirty="0" smtClean="0"/>
              <a:t>x </a:t>
            </a:r>
            <a:r>
              <a:rPr lang="en-US" sz="2400" dirty="0" smtClean="0"/>
              <a:t>&lt; </a:t>
            </a:r>
            <a:r>
              <a:rPr lang="en-US" sz="2400" b="1" dirty="0" smtClean="0"/>
              <a:t>N</a:t>
            </a:r>
            <a:r>
              <a:rPr lang="en-US" sz="2400" dirty="0" smtClean="0"/>
              <a:t>,</a:t>
            </a:r>
            <a:br>
              <a:rPr lang="en-US" sz="2400" dirty="0" smtClean="0"/>
            </a:br>
            <a:r>
              <a:rPr lang="en-US" sz="2400" dirty="0" smtClean="0"/>
              <a:t>	      </a:t>
            </a:r>
            <a:r>
              <a:rPr lang="en-US" sz="2400" b="1" dirty="0" smtClean="0"/>
              <a:t>x</a:t>
            </a:r>
            <a:r>
              <a:rPr lang="en-US" sz="2400" baseline="30000" dirty="0" smtClean="0"/>
              <a:t>(</a:t>
            </a:r>
            <a:r>
              <a:rPr lang="en-US" sz="2400" b="1" baseline="30000" dirty="0" smtClean="0"/>
              <a:t>p</a:t>
            </a:r>
            <a:r>
              <a:rPr lang="en-US" sz="2400" baseline="30000" dirty="0" smtClean="0"/>
              <a:t>-1)(</a:t>
            </a:r>
            <a:r>
              <a:rPr lang="en-US" sz="2400" b="1" baseline="30000" dirty="0" smtClean="0"/>
              <a:t>q</a:t>
            </a:r>
            <a:r>
              <a:rPr lang="en-US" sz="2400" baseline="30000" dirty="0" smtClean="0"/>
              <a:t>-1)</a:t>
            </a:r>
            <a:r>
              <a:rPr lang="en-US" sz="2400" dirty="0" smtClean="0"/>
              <a:t> mod </a:t>
            </a:r>
            <a:r>
              <a:rPr lang="en-US" sz="2400" b="1" dirty="0" smtClean="0"/>
              <a:t>pq</a:t>
            </a:r>
            <a:r>
              <a:rPr lang="en-US" sz="2400" dirty="0" smtClean="0"/>
              <a:t> = 1)</a:t>
            </a:r>
          </a:p>
          <a:p>
            <a:pPr lvl="1">
              <a:spcBef>
                <a:spcPts val="0"/>
              </a:spcBef>
              <a:buNone/>
              <a:tabLst>
                <a:tab pos="1543050" algn="l"/>
              </a:tabLst>
            </a:pPr>
            <a:r>
              <a:rPr lang="en-US" sz="2400" dirty="0" smtClean="0"/>
              <a:t>	</a:t>
            </a:r>
            <a:r>
              <a:rPr lang="en-US" sz="2600" dirty="0" smtClean="0"/>
              <a:t>	= </a:t>
            </a:r>
            <a:r>
              <a:rPr lang="en-US" sz="2600" b="1" dirty="0" smtClean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3692093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606" y="205979"/>
            <a:ext cx="8594194" cy="8572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RSA Function is a </a:t>
            </a:r>
            <a:r>
              <a:rPr lang="en-US" i="1" dirty="0"/>
              <a:t>T</a:t>
            </a:r>
            <a:r>
              <a:rPr lang="en-US" i="1" dirty="0" smtClean="0"/>
              <a:t>rapdoor </a:t>
            </a:r>
            <a:r>
              <a:rPr lang="en-US" i="1" dirty="0"/>
              <a:t>P</a:t>
            </a:r>
            <a:r>
              <a:rPr lang="en-US" i="1" dirty="0" smtClean="0"/>
              <a:t>ermutation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60044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Permutation</a:t>
            </a:r>
          </a:p>
          <a:p>
            <a:pPr lvl="1"/>
            <a:r>
              <a:rPr lang="en-US" dirty="0" smtClean="0"/>
              <a:t>Easy to compute</a:t>
            </a:r>
          </a:p>
          <a:p>
            <a:endParaRPr lang="en-US" dirty="0"/>
          </a:p>
          <a:p>
            <a:r>
              <a:rPr lang="en-US" dirty="0" smtClean="0"/>
              <a:t>Hard to invert</a:t>
            </a:r>
          </a:p>
          <a:p>
            <a:pPr lvl="1"/>
            <a:r>
              <a:rPr lang="en-US" dirty="0" smtClean="0"/>
              <a:t>Except if trapdoor (</a:t>
            </a:r>
            <a:r>
              <a:rPr lang="en-US" i="1" dirty="0" smtClean="0"/>
              <a:t>d</a:t>
            </a:r>
            <a:r>
              <a:rPr lang="en-US" dirty="0" smtClean="0"/>
              <a:t>) is known</a:t>
            </a:r>
          </a:p>
          <a:p>
            <a:pPr lvl="1"/>
            <a:endParaRPr lang="en-US" dirty="0"/>
          </a:p>
          <a:p>
            <a:r>
              <a:rPr lang="en-US" u="sng" dirty="0" smtClean="0"/>
              <a:t>NOT</a:t>
            </a:r>
            <a:r>
              <a:rPr lang="en-US" dirty="0" smtClean="0"/>
              <a:t> a pseudorandom permutation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8161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Notes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Plaintext is encrypted in blocks, with each block having a value less than n.</a:t>
            </a:r>
          </a:p>
          <a:p>
            <a:pPr lvl="1"/>
            <a:r>
              <a:rPr lang="en-US" dirty="0" smtClean="0"/>
              <a:t>In other words, block size must be less than or equal to </a:t>
            </a:r>
            <a:r>
              <a:rPr lang="en-US" dirty="0" err="1" smtClean="0"/>
              <a:t>lg</a:t>
            </a:r>
            <a:r>
              <a:rPr lang="en-US" dirty="0" smtClean="0"/>
              <a:t> n bits.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1983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RSA Function is </a:t>
            </a:r>
            <a:r>
              <a:rPr lang="en-US" dirty="0"/>
              <a:t>N</a:t>
            </a:r>
            <a:r>
              <a:rPr lang="en-US" dirty="0" smtClean="0"/>
              <a:t>ot Randomized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7718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100" dirty="0" err="1"/>
              <a:t>RSA</a:t>
            </a:r>
            <a:r>
              <a:rPr lang="en-US" sz="2100" baseline="-25000" dirty="0" err="1"/>
              <a:t>N,e</a:t>
            </a:r>
            <a:r>
              <a:rPr lang="en-US" sz="2100" dirty="0"/>
              <a:t>(x) = </a:t>
            </a:r>
            <a:r>
              <a:rPr lang="en-US" sz="2100" dirty="0" err="1"/>
              <a:t>x</a:t>
            </a:r>
            <a:r>
              <a:rPr lang="en-US" sz="2100" baseline="30000" dirty="0" err="1"/>
              <a:t>e</a:t>
            </a:r>
            <a:r>
              <a:rPr lang="en-US" sz="2100" dirty="0"/>
              <a:t> </a:t>
            </a:r>
            <a:r>
              <a:rPr lang="en-US" sz="1500" dirty="0"/>
              <a:t>%</a:t>
            </a:r>
            <a:r>
              <a:rPr lang="en-US" sz="2100" dirty="0"/>
              <a:t> N  — Not directly usable for encryption</a:t>
            </a:r>
            <a:br>
              <a:rPr lang="en-US" sz="2100" dirty="0"/>
            </a:br>
            <a:r>
              <a:rPr lang="en-US" sz="2100" dirty="0"/>
              <a:t/>
            </a:r>
            <a:br>
              <a:rPr lang="en-US" sz="2100" dirty="0"/>
            </a:br>
            <a:r>
              <a:rPr lang="en-US" sz="2100" dirty="0"/>
              <a:t>Brute force attack on encryption: </a:t>
            </a:r>
          </a:p>
          <a:p>
            <a:pPr marL="0" indent="0">
              <a:buNone/>
            </a:pPr>
            <a:r>
              <a:rPr lang="en-US" sz="2100" dirty="0"/>
              <a:t>	Simply try x’s one by one</a:t>
            </a:r>
          </a:p>
          <a:p>
            <a:pPr marL="0" indent="0">
              <a:buNone/>
            </a:pPr>
            <a:endParaRPr lang="en-US" sz="2100" dirty="0"/>
          </a:p>
          <a:p>
            <a:pPr marL="0" indent="0">
              <a:buNone/>
            </a:pPr>
            <a:r>
              <a:rPr lang="en-US" sz="2100" dirty="0"/>
              <a:t>Not enough to protect long, random messages</a:t>
            </a:r>
          </a:p>
          <a:p>
            <a:pPr marL="0" indent="0">
              <a:buNone/>
            </a:pPr>
            <a:r>
              <a:rPr lang="en-US" sz="2100" dirty="0"/>
              <a:t>	Need to protect even 1-bit messages!</a:t>
            </a:r>
            <a:endParaRPr lang="en-US" dirty="0" smtClean="0"/>
          </a:p>
          <a:p>
            <a:pPr marL="0" indent="0">
              <a:buNone/>
            </a:pPr>
            <a:endParaRPr lang="en-US" sz="2100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1114425" y="4000500"/>
            <a:ext cx="7384806" cy="800100"/>
          </a:xfrm>
          <a:prstGeom prst="rect">
            <a:avLst/>
          </a:prstGeom>
          <a:solidFill>
            <a:srgbClr val="DCE6F2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sz="2100" dirty="0">
                <a:latin typeface="Lucida Sans" panose="020B0602030504020204" pitchFamily="34" charset="0"/>
              </a:rPr>
              <a:t>Deterministic symmetric encryption is bad </a:t>
            </a:r>
            <a:r>
              <a:rPr lang="en-US" sz="2100" dirty="0" smtClean="0">
                <a:latin typeface="Lucida Sans" panose="020B0602030504020204" pitchFamily="34" charset="0"/>
              </a:rPr>
              <a:t>enough.</a:t>
            </a:r>
            <a:endParaRPr lang="en-US" sz="2100" dirty="0">
              <a:latin typeface="Lucida Sans" panose="020B0602030504020204" pitchFamily="34" charset="0"/>
            </a:endParaRPr>
          </a:p>
          <a:p>
            <a:pPr algn="ctr"/>
            <a:r>
              <a:rPr lang="en-US" sz="2100" dirty="0">
                <a:latin typeface="Lucida Sans" panose="020B0602030504020204" pitchFamily="34" charset="0"/>
              </a:rPr>
              <a:t>Deterministic asymmetric encryption is much </a:t>
            </a:r>
            <a:r>
              <a:rPr lang="en-US" sz="2100" dirty="0" smtClean="0">
                <a:latin typeface="Lucida Sans" panose="020B0602030504020204" pitchFamily="34" charset="0"/>
              </a:rPr>
              <a:t>worse.</a:t>
            </a:r>
            <a:endParaRPr lang="en-US" sz="2100" dirty="0">
              <a:latin typeface="Lucida Sans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6297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214314"/>
            <a:ext cx="8229600" cy="4157662"/>
          </a:xfrm>
        </p:spPr>
        <p:txBody>
          <a:bodyPr>
            <a:noAutofit/>
          </a:bodyPr>
          <a:lstStyle/>
          <a:p>
            <a:pPr algn="ctr"/>
            <a:r>
              <a:rPr lang="en-US" sz="4000" dirty="0" smtClean="0">
                <a:solidFill>
                  <a:srgbClr val="000000"/>
                </a:solidFill>
              </a:rPr>
              <a:t>Public</a:t>
            </a:r>
            <a:r>
              <a:rPr lang="en-US" sz="4000" dirty="0">
                <a:solidFill>
                  <a:srgbClr val="000000"/>
                </a:solidFill>
              </a:rPr>
              <a:t> K</a:t>
            </a:r>
            <a:r>
              <a:rPr lang="en-US" sz="4000" dirty="0" smtClean="0">
                <a:solidFill>
                  <a:srgbClr val="000000"/>
                </a:solidFill>
              </a:rPr>
              <a:t>ey Crypto</a:t>
            </a:r>
          </a:p>
          <a:p>
            <a:pPr lvl="1">
              <a:spcBef>
                <a:spcPts val="1200"/>
              </a:spcBef>
              <a:buNone/>
            </a:pPr>
            <a:r>
              <a:rPr lang="en-US" sz="2000" dirty="0" smtClean="0"/>
              <a:t>So far, encryption key == decryption key (“</a:t>
            </a:r>
            <a:r>
              <a:rPr lang="en-US" sz="2000" b="1" dirty="0" smtClean="0">
                <a:solidFill>
                  <a:schemeClr val="accent1"/>
                </a:solidFill>
              </a:rPr>
              <a:t>symmetric key crypto</a:t>
            </a:r>
            <a:r>
              <a:rPr lang="en-US" sz="2000" dirty="0" smtClean="0"/>
              <a:t>”)</a:t>
            </a:r>
          </a:p>
          <a:p>
            <a:pPr lvl="1">
              <a:buNone/>
            </a:pPr>
            <a:r>
              <a:rPr lang="en-US" sz="2000" b="1" dirty="0" smtClean="0"/>
              <a:t>New idea:</a:t>
            </a:r>
            <a:r>
              <a:rPr lang="en-US" sz="2000" dirty="0" smtClean="0"/>
              <a:t> Keys are distinct, and </a:t>
            </a:r>
            <a:r>
              <a:rPr lang="en-US" sz="2000" i="1" dirty="0" smtClean="0"/>
              <a:t>you can’t find one from the other</a:t>
            </a:r>
          </a:p>
          <a:p>
            <a:pPr lvl="1">
              <a:spcBef>
                <a:spcPts val="2400"/>
              </a:spcBef>
              <a:buNone/>
            </a:pPr>
            <a:r>
              <a:rPr lang="en-US" sz="2000" dirty="0" smtClean="0"/>
              <a:t>Almost always used by splitting key-pair</a:t>
            </a:r>
          </a:p>
          <a:p>
            <a:pPr lvl="1">
              <a:buNone/>
            </a:pPr>
            <a:r>
              <a:rPr lang="en-US" sz="1800" dirty="0" smtClean="0"/>
              <a:t>	Alice keeps one key private (“</a:t>
            </a:r>
            <a:r>
              <a:rPr lang="en-US" sz="1800" b="1" dirty="0" smtClean="0">
                <a:solidFill>
                  <a:schemeClr val="accent1"/>
                </a:solidFill>
              </a:rPr>
              <a:t>private key</a:t>
            </a:r>
            <a:r>
              <a:rPr lang="en-US" sz="1800" dirty="0" smtClean="0"/>
              <a:t>”)</a:t>
            </a:r>
            <a:br>
              <a:rPr lang="en-US" sz="1800" dirty="0" smtClean="0"/>
            </a:br>
            <a:r>
              <a:rPr lang="en-US" sz="1800" dirty="0" smtClean="0"/>
              <a:t>Publishes the other key (“</a:t>
            </a:r>
            <a:r>
              <a:rPr lang="en-US" sz="1800" b="1" dirty="0" smtClean="0">
                <a:solidFill>
                  <a:schemeClr val="accent1"/>
                </a:solidFill>
              </a:rPr>
              <a:t>public key</a:t>
            </a:r>
            <a:r>
              <a:rPr lang="en-US" sz="1800" dirty="0" smtClean="0"/>
              <a:t>”)</a:t>
            </a:r>
          </a:p>
          <a:p>
            <a:pPr lvl="1">
              <a:buNone/>
            </a:pPr>
            <a:r>
              <a:rPr lang="en-US" sz="2000" dirty="0" smtClean="0"/>
              <a:t>Many applications</a:t>
            </a:r>
          </a:p>
          <a:p>
            <a:pPr lvl="1">
              <a:buNone/>
            </a:pPr>
            <a:r>
              <a:rPr lang="en-US" sz="2000" dirty="0" smtClean="0"/>
              <a:t>Conceived in 1976 by Diffie and Hellman </a:t>
            </a:r>
            <a:br>
              <a:rPr lang="en-US" sz="2000" dirty="0" smtClean="0"/>
            </a:br>
            <a:r>
              <a:rPr lang="en-US" sz="1800" dirty="0" smtClean="0"/>
              <a:t>(earlier by Clifford Cocks of British intelligence, in secret)</a:t>
            </a:r>
          </a:p>
          <a:p>
            <a:pPr marL="461963" lvl="1" indent="-4763">
              <a:spcBef>
                <a:spcPts val="2400"/>
              </a:spcBef>
              <a:buNone/>
              <a:tabLst>
                <a:tab pos="742950" algn="l"/>
                <a:tab pos="1144588" algn="l"/>
                <a:tab pos="1376363" algn="l"/>
              </a:tabLst>
            </a:pPr>
            <a:r>
              <a:rPr lang="en-US" sz="2000" dirty="0" smtClean="0"/>
              <a:t>Best known, most common public-key algorithm: </a:t>
            </a:r>
            <a:r>
              <a:rPr lang="en-US" sz="2000" b="1" dirty="0" smtClean="0">
                <a:solidFill>
                  <a:schemeClr val="accent1"/>
                </a:solidFill>
              </a:rPr>
              <a:t>RSA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	</a:t>
            </a:r>
            <a:r>
              <a:rPr lang="en-US" sz="1800" dirty="0" err="1" smtClean="0"/>
              <a:t>Rivest</a:t>
            </a:r>
            <a:r>
              <a:rPr lang="en-US" sz="1800" dirty="0" smtClean="0"/>
              <a:t>, Shamir, and </a:t>
            </a:r>
            <a:r>
              <a:rPr lang="en-US" sz="1800" dirty="0" err="1" smtClean="0"/>
              <a:t>Adleman</a:t>
            </a:r>
            <a:r>
              <a:rPr lang="en-US" sz="1800" dirty="0" smtClean="0"/>
              <a:t> 1978</a:t>
            </a:r>
          </a:p>
        </p:txBody>
      </p:sp>
    </p:spTree>
    <p:extLst>
      <p:ext uri="{BB962C8B-B14F-4D97-AF65-F5344CB8AC3E}">
        <p14:creationId xmlns:p14="http://schemas.microsoft.com/office/powerpoint/2010/main" val="13485041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Randomize RSA?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smtClean="0"/>
              <a:t>Attempt 1:</a:t>
            </a:r>
          </a:p>
          <a:p>
            <a:pPr lvl="1"/>
            <a:r>
              <a:rPr lang="en-US" dirty="0" smtClean="0"/>
              <a:t>Pick random nonce r</a:t>
            </a:r>
          </a:p>
          <a:p>
            <a:pPr lvl="1"/>
            <a:r>
              <a:rPr lang="en-US" dirty="0" err="1" smtClean="0"/>
              <a:t>RSA</a:t>
            </a:r>
            <a:r>
              <a:rPr lang="en-US" baseline="-25000" dirty="0" err="1" smtClean="0"/>
              <a:t>N,e</a:t>
            </a:r>
            <a:r>
              <a:rPr lang="en-US" dirty="0" smtClean="0"/>
              <a:t>(m, r) </a:t>
            </a:r>
            <a:r>
              <a:rPr lang="en-US" dirty="0"/>
              <a:t>= </a:t>
            </a:r>
            <a:r>
              <a:rPr lang="en-US" dirty="0" smtClean="0"/>
              <a:t>(r, (</a:t>
            </a:r>
            <a:r>
              <a:rPr lang="en-US" dirty="0" err="1"/>
              <a:t>m</a:t>
            </a:r>
            <a:r>
              <a:rPr lang="en-US" sz="1500" dirty="0" err="1"/>
              <a:t>⊕</a:t>
            </a:r>
            <a:r>
              <a:rPr lang="en-US" sz="1800" dirty="0" err="1"/>
              <a:t>r</a:t>
            </a:r>
            <a:r>
              <a:rPr lang="en-US" sz="1800" dirty="0"/>
              <a:t>)</a:t>
            </a:r>
            <a:r>
              <a:rPr lang="en-US" baseline="30000" dirty="0" smtClean="0"/>
              <a:t>e</a:t>
            </a:r>
            <a:r>
              <a:rPr lang="en-US" dirty="0" smtClean="0"/>
              <a:t> </a:t>
            </a:r>
            <a:r>
              <a:rPr lang="en-US" sz="1500" dirty="0"/>
              <a:t>%</a:t>
            </a:r>
            <a:r>
              <a:rPr lang="en-US" dirty="0"/>
              <a:t> </a:t>
            </a:r>
            <a:r>
              <a:rPr lang="en-US" dirty="0" smtClean="0"/>
              <a:t>N)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 smtClean="0"/>
              <a:t>Attempt 2</a:t>
            </a:r>
          </a:p>
          <a:p>
            <a:pPr lvl="1"/>
            <a:r>
              <a:rPr lang="en-US" dirty="0"/>
              <a:t>Pick random </a:t>
            </a:r>
            <a:r>
              <a:rPr lang="en-US" dirty="0" smtClean="0"/>
              <a:t>padding r</a:t>
            </a:r>
            <a:endParaRPr lang="en-US" dirty="0"/>
          </a:p>
          <a:p>
            <a:pPr lvl="1"/>
            <a:r>
              <a:rPr lang="en-US" dirty="0" err="1" smtClean="0"/>
              <a:t>RSA</a:t>
            </a:r>
            <a:r>
              <a:rPr lang="en-US" baseline="-25000" dirty="0" err="1" smtClean="0"/>
              <a:t>N,e</a:t>
            </a:r>
            <a:r>
              <a:rPr lang="en-US" dirty="0" smtClean="0"/>
              <a:t>(m, </a:t>
            </a:r>
            <a:r>
              <a:rPr lang="en-US" dirty="0"/>
              <a:t>r) = </a:t>
            </a:r>
            <a:r>
              <a:rPr lang="en-US" dirty="0" smtClean="0"/>
              <a:t>(m || r)</a:t>
            </a:r>
            <a:r>
              <a:rPr lang="en-US" baseline="30000" dirty="0" smtClean="0"/>
              <a:t>e</a:t>
            </a:r>
            <a:r>
              <a:rPr lang="en-US" dirty="0" smtClean="0"/>
              <a:t> </a:t>
            </a:r>
            <a:r>
              <a:rPr lang="en-US" sz="1500" dirty="0"/>
              <a:t>%</a:t>
            </a:r>
            <a:r>
              <a:rPr lang="en-US" dirty="0"/>
              <a:t> </a:t>
            </a:r>
            <a:r>
              <a:rPr lang="en-US" dirty="0" smtClean="0"/>
              <a:t>N</a:t>
            </a:r>
            <a:endParaRPr lang="en-US" dirty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210050" cy="3394472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1800" dirty="0"/>
              <a:t>Doesn’t help since r must be sent </a:t>
            </a:r>
          </a:p>
          <a:p>
            <a:pPr marL="0" indent="0">
              <a:buNone/>
            </a:pPr>
            <a:r>
              <a:rPr lang="en-US" sz="1800" dirty="0"/>
              <a:t>in the clear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spcBef>
                <a:spcPts val="1218"/>
              </a:spcBef>
              <a:buNone/>
            </a:pPr>
            <a:r>
              <a:rPr lang="en-US" sz="1800" dirty="0"/>
              <a:t>Better – r isn’t sent in the clear</a:t>
            </a:r>
          </a:p>
          <a:p>
            <a:pPr marL="0" indent="0">
              <a:buNone/>
            </a:pPr>
            <a:r>
              <a:rPr lang="en-US" sz="1800" dirty="0"/>
              <a:t>But recall RSA function is not a PRP</a:t>
            </a:r>
          </a:p>
          <a:p>
            <a:pPr marL="0" indent="0">
              <a:buNone/>
            </a:pPr>
            <a:r>
              <a:rPr lang="en-US" sz="1800" dirty="0"/>
              <a:t>Maybe first bit of m can be guessed!</a:t>
            </a:r>
          </a:p>
        </p:txBody>
      </p:sp>
      <p:sp>
        <p:nvSpPr>
          <p:cNvPr id="5" name="Rectangle 4"/>
          <p:cNvSpPr/>
          <p:nvPr/>
        </p:nvSpPr>
        <p:spPr>
          <a:xfrm>
            <a:off x="1257300" y="4357213"/>
            <a:ext cx="6629400" cy="742950"/>
          </a:xfrm>
          <a:prstGeom prst="rect">
            <a:avLst/>
          </a:prstGeom>
          <a:solidFill>
            <a:srgbClr val="DCE6F2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sz="2100" dirty="0">
                <a:latin typeface="Lucida Sans" panose="020B0602030504020204" pitchFamily="34" charset="0"/>
              </a:rPr>
              <a:t>Solution: combine m, r in such a way that </a:t>
            </a:r>
            <a:br>
              <a:rPr lang="en-US" sz="2100" dirty="0">
                <a:latin typeface="Lucida Sans" panose="020B0602030504020204" pitchFamily="34" charset="0"/>
              </a:rPr>
            </a:br>
            <a:r>
              <a:rPr lang="en-US" sz="2100" dirty="0">
                <a:latin typeface="Lucida Sans" panose="020B0602030504020204" pitchFamily="34" charset="0"/>
              </a:rPr>
              <a:t>guessing 1 bit of m is as hard as guessing all of it</a:t>
            </a:r>
          </a:p>
        </p:txBody>
      </p:sp>
    </p:spTree>
    <p:extLst>
      <p:ext uri="{BB962C8B-B14F-4D97-AF65-F5344CB8AC3E}">
        <p14:creationId xmlns:p14="http://schemas.microsoft.com/office/powerpoint/2010/main" val="3273203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RSA Encryption – OAEP </a:t>
            </a:r>
            <a:r>
              <a:rPr lang="en-US" dirty="0" smtClean="0"/>
              <a:t>Encoding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n:		RSA modulus length</a:t>
            </a:r>
          </a:p>
          <a:p>
            <a:pPr marL="0" indent="0">
              <a:buNone/>
            </a:pPr>
            <a:r>
              <a:rPr lang="en-US" dirty="0" smtClean="0"/>
              <a:t>m:		message</a:t>
            </a:r>
          </a:p>
          <a:p>
            <a:pPr marL="0" indent="0">
              <a:buNone/>
            </a:pPr>
            <a:r>
              <a:rPr lang="en-US" dirty="0" smtClean="0"/>
              <a:t>000:		padding</a:t>
            </a:r>
          </a:p>
          <a:p>
            <a:pPr marL="0" indent="0">
              <a:buNone/>
            </a:pPr>
            <a:r>
              <a:rPr lang="en-US" dirty="0" smtClean="0"/>
              <a:t>r:		random nonce</a:t>
            </a:r>
          </a:p>
          <a:p>
            <a:pPr marL="0" indent="0">
              <a:buNone/>
            </a:pPr>
            <a:r>
              <a:rPr lang="en-US" dirty="0" smtClean="0"/>
              <a:t>G:		PRG</a:t>
            </a:r>
          </a:p>
          <a:p>
            <a:pPr marL="0" indent="0">
              <a:buNone/>
            </a:pPr>
            <a:r>
              <a:rPr lang="en-US" dirty="0" smtClean="0"/>
              <a:t>H:		hash function</a:t>
            </a:r>
          </a:p>
          <a:p>
            <a:pPr marL="0" indent="0">
              <a:buNone/>
            </a:pPr>
            <a:r>
              <a:rPr lang="en-US" dirty="0" smtClean="0"/>
              <a:t>k</a:t>
            </a:r>
            <a:r>
              <a:rPr lang="en-US" baseline="-25000" dirty="0"/>
              <a:t>0</a:t>
            </a:r>
            <a:r>
              <a:rPr lang="en-US" dirty="0" smtClean="0"/>
              <a:t>, k</a:t>
            </a:r>
            <a:r>
              <a:rPr lang="en-US" baseline="-25000" dirty="0"/>
              <a:t>1</a:t>
            </a:r>
            <a:r>
              <a:rPr lang="en-US" dirty="0" smtClean="0"/>
              <a:t>: 	128 bits</a:t>
            </a:r>
          </a:p>
        </p:txBody>
      </p:sp>
      <p:pic>
        <p:nvPicPr>
          <p:cNvPr id="3074" name="Picture 2" descr="https://upload.wikimedia.org/wikipedia/commons/thumb/1/18/Oaep-diagram-20080305.png/250px-Oaep-diagram-2008030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8861" y="1028700"/>
            <a:ext cx="3345089" cy="3371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Left Brace 3"/>
          <p:cNvSpPr/>
          <p:nvPr/>
        </p:nvSpPr>
        <p:spPr>
          <a:xfrm rot="16200000">
            <a:off x="6880680" y="2913290"/>
            <a:ext cx="345621" cy="3086100"/>
          </a:xfrm>
          <a:prstGeom prst="lef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503822" y="4629152"/>
            <a:ext cx="1165523" cy="330860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700" dirty="0">
                <a:latin typeface="Lucida Sans" panose="020B0602030504020204" pitchFamily="34" charset="0"/>
              </a:rPr>
              <a:t>RSA input</a:t>
            </a:r>
          </a:p>
        </p:txBody>
      </p:sp>
    </p:spTree>
    <p:extLst>
      <p:ext uri="{BB962C8B-B14F-4D97-AF65-F5344CB8AC3E}">
        <p14:creationId xmlns:p14="http://schemas.microsoft.com/office/powerpoint/2010/main" val="892476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RSA Encryption </a:t>
            </a:r>
            <a:r>
              <a:rPr lang="en-US" dirty="0" smtClean="0"/>
              <a:t>with </a:t>
            </a:r>
            <a:r>
              <a:rPr lang="en-US" dirty="0" smtClean="0"/>
              <a:t>OAEP Encoding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45720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dirty="0"/>
              <a:t>Generate 128-bit random r, run through PRG G</a:t>
            </a:r>
          </a:p>
          <a:p>
            <a:pPr marL="0" indent="0">
              <a:buNone/>
            </a:pPr>
            <a:endParaRPr lang="en-US" sz="1500" dirty="0"/>
          </a:p>
          <a:p>
            <a:pPr marL="0" indent="0">
              <a:buNone/>
            </a:pPr>
            <a:r>
              <a:rPr lang="en-US" sz="1500" dirty="0"/>
              <a:t>⊕ with message padded with 128 bits of 0s </a:t>
            </a:r>
            <a:endParaRPr lang="en-US" sz="1500" dirty="0" smtClean="0"/>
          </a:p>
          <a:p>
            <a:pPr marL="0" indent="0">
              <a:buNone/>
            </a:pPr>
            <a:r>
              <a:rPr lang="en-US" sz="1500" dirty="0" smtClean="0"/>
              <a:t>(</a:t>
            </a:r>
            <a:r>
              <a:rPr lang="en-US" sz="1500" dirty="0"/>
              <a:t>call the result X)</a:t>
            </a:r>
          </a:p>
          <a:p>
            <a:pPr marL="0" indent="0">
              <a:buNone/>
            </a:pPr>
            <a:endParaRPr lang="en-US" sz="1500" dirty="0"/>
          </a:p>
          <a:p>
            <a:pPr marL="0" indent="0">
              <a:buNone/>
            </a:pPr>
            <a:r>
              <a:rPr lang="en-US" sz="1500" dirty="0"/>
              <a:t>Run X through hash function </a:t>
            </a:r>
            <a:br>
              <a:rPr lang="en-US" sz="1500" dirty="0"/>
            </a:br>
            <a:r>
              <a:rPr lang="en-US" sz="1500" dirty="0"/>
              <a:t>	(PRF with fixed, published key)</a:t>
            </a:r>
          </a:p>
          <a:p>
            <a:pPr marL="0" indent="0">
              <a:buNone/>
            </a:pPr>
            <a:endParaRPr lang="en-US" sz="1500" dirty="0"/>
          </a:p>
          <a:p>
            <a:pPr marL="0" indent="0">
              <a:buNone/>
            </a:pPr>
            <a:r>
              <a:rPr lang="en-US" sz="1500" dirty="0"/>
              <a:t>⊕ result with r, concatenate to X</a:t>
            </a:r>
          </a:p>
          <a:p>
            <a:pPr marL="0" indent="0">
              <a:buNone/>
            </a:pPr>
            <a:endParaRPr lang="en-US" sz="1500" dirty="0"/>
          </a:p>
        </p:txBody>
      </p:sp>
      <p:pic>
        <p:nvPicPr>
          <p:cNvPr id="3074" name="Picture 2" descr="https://upload.wikimedia.org/wikipedia/commons/thumb/1/18/Oaep-diagram-20080305.png/250px-Oaep-diagram-2008030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817" y="1028700"/>
            <a:ext cx="3345089" cy="3371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Left Brace 8"/>
          <p:cNvSpPr/>
          <p:nvPr/>
        </p:nvSpPr>
        <p:spPr>
          <a:xfrm rot="16200000">
            <a:off x="6880680" y="2913290"/>
            <a:ext cx="345621" cy="3086100"/>
          </a:xfrm>
          <a:prstGeom prst="lef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503822" y="4629152"/>
            <a:ext cx="1165523" cy="330860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700" dirty="0">
                <a:latin typeface="Lucida Sans" panose="020B0602030504020204" pitchFamily="34" charset="0"/>
              </a:rPr>
              <a:t>RSA input</a:t>
            </a:r>
          </a:p>
        </p:txBody>
      </p:sp>
      <p:sp>
        <p:nvSpPr>
          <p:cNvPr id="5" name="Rectangular Callout 4"/>
          <p:cNvSpPr/>
          <p:nvPr/>
        </p:nvSpPr>
        <p:spPr>
          <a:xfrm>
            <a:off x="3412129" y="2287440"/>
            <a:ext cx="1257300" cy="457200"/>
          </a:xfrm>
          <a:prstGeom prst="wedgeRectCallout">
            <a:avLst>
              <a:gd name="adj1" fmla="val -50151"/>
              <a:gd name="adj2" fmla="val 96250"/>
            </a:avLst>
          </a:prstGeom>
          <a:solidFill>
            <a:srgbClr val="DCE6F2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latin typeface="Lucida Sans" panose="020B0602030504020204" pitchFamily="34" charset="0"/>
              </a:rPr>
              <a:t>Just for the assignment</a:t>
            </a:r>
          </a:p>
        </p:txBody>
      </p:sp>
      <p:sp>
        <p:nvSpPr>
          <p:cNvPr id="6" name="Rectangle 5"/>
          <p:cNvSpPr/>
          <p:nvPr/>
        </p:nvSpPr>
        <p:spPr>
          <a:xfrm>
            <a:off x="457200" y="3770539"/>
            <a:ext cx="4212229" cy="685801"/>
          </a:xfrm>
          <a:prstGeom prst="rect">
            <a:avLst/>
          </a:prstGeom>
          <a:solidFill>
            <a:srgbClr val="DCE6F2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sz="1400" dirty="0">
                <a:latin typeface="Lucida Sans" panose="020B0602030504020204" pitchFamily="34" charset="0"/>
              </a:rPr>
              <a:t>OAEP(m, r) = X </a:t>
            </a:r>
            <a:r>
              <a:rPr lang="en-US" sz="1400" dirty="0" smtClean="0">
                <a:latin typeface="Lucida Sans" panose="020B0602030504020204" pitchFamily="34" charset="0"/>
              </a:rPr>
              <a:t>|| </a:t>
            </a:r>
            <a:r>
              <a:rPr lang="en-US" sz="1400" dirty="0" err="1" smtClean="0">
                <a:latin typeface="Lucida Sans" panose="020B0602030504020204" pitchFamily="34" charset="0"/>
              </a:rPr>
              <a:t>r</a:t>
            </a:r>
            <a:r>
              <a:rPr lang="en-US" sz="1050" dirty="0" err="1">
                <a:latin typeface="Lucida Sans" panose="020B0602030504020204" pitchFamily="34" charset="0"/>
              </a:rPr>
              <a:t>⊕</a:t>
            </a:r>
            <a:r>
              <a:rPr lang="en-US" sz="1400" dirty="0" err="1" smtClean="0">
                <a:latin typeface="Lucida Sans" panose="020B0602030504020204" pitchFamily="34" charset="0"/>
              </a:rPr>
              <a:t>H</a:t>
            </a:r>
            <a:r>
              <a:rPr lang="en-US" sz="1400" dirty="0" smtClean="0">
                <a:latin typeface="Lucida Sans" panose="020B0602030504020204" pitchFamily="34" charset="0"/>
              </a:rPr>
              <a:t>(X</a:t>
            </a:r>
            <a:r>
              <a:rPr lang="en-US" sz="1400" dirty="0">
                <a:latin typeface="Lucida Sans" panose="020B0602030504020204" pitchFamily="34" charset="0"/>
              </a:rPr>
              <a:t>) where X = m0…0 </a:t>
            </a:r>
            <a:r>
              <a:rPr lang="en-US" sz="1050" dirty="0">
                <a:latin typeface="Lucida Sans" panose="020B0602030504020204" pitchFamily="34" charset="0"/>
              </a:rPr>
              <a:t>⊕</a:t>
            </a:r>
            <a:r>
              <a:rPr lang="en-US" sz="1400" dirty="0">
                <a:latin typeface="Lucida Sans" panose="020B0602030504020204" pitchFamily="34" charset="0"/>
              </a:rPr>
              <a:t> G(r)</a:t>
            </a:r>
          </a:p>
          <a:p>
            <a:pPr algn="ctr"/>
            <a:endParaRPr lang="en-US" sz="1400" dirty="0" smtClean="0">
              <a:latin typeface="Lucida Sans" panose="020B0602030504020204" pitchFamily="34" charset="0"/>
            </a:endParaRPr>
          </a:p>
          <a:p>
            <a:pPr algn="ctr"/>
            <a:r>
              <a:rPr lang="en-US" sz="1400" dirty="0" err="1" smtClean="0">
                <a:latin typeface="Lucida Sans" panose="020B0602030504020204" pitchFamily="34" charset="0"/>
              </a:rPr>
              <a:t>RSA_Encrypt</a:t>
            </a:r>
            <a:r>
              <a:rPr lang="en-US" sz="1400" dirty="0" smtClean="0">
                <a:latin typeface="Lucida Sans" panose="020B0602030504020204" pitchFamily="34" charset="0"/>
              </a:rPr>
              <a:t>(N, e, m, r) = RSA(N, e, OAEP(m, r))</a:t>
            </a:r>
            <a:endParaRPr lang="en-US" sz="1400" dirty="0">
              <a:latin typeface="Lucida Sans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1350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RSA-OAEP Decryption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4940618" cy="339447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4177B9"/>
                </a:solidFill>
              </a:rPr>
              <a:t>Homework. </a:t>
            </a:r>
          </a:p>
          <a:p>
            <a:pPr marL="0" indent="0">
              <a:buNone/>
            </a:pPr>
            <a:endParaRPr lang="en-US" sz="1800" dirty="0">
              <a:solidFill>
                <a:srgbClr val="4177B9"/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4177B9"/>
                </a:solidFill>
              </a:rPr>
              <a:t>OAEP(m, r) = X || Y where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4177B9"/>
                </a:solidFill>
              </a:rPr>
              <a:t>	X = m00..0 ⊕ G(r)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4177B9"/>
                </a:solidFill>
              </a:rPr>
              <a:t>	Y = r ⊕ H(X).</a:t>
            </a:r>
          </a:p>
          <a:p>
            <a:pPr marL="0" indent="0">
              <a:buNone/>
            </a:pPr>
            <a:endParaRPr lang="en-US" sz="1800" dirty="0">
              <a:solidFill>
                <a:srgbClr val="4177B9"/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4177B9"/>
                </a:solidFill>
              </a:rPr>
              <a:t>Show how to invert this transformation, 	i.e., recover (m, z, r) from (X, Y)</a:t>
            </a:r>
          </a:p>
          <a:p>
            <a:pPr marL="0" indent="0">
              <a:buNone/>
            </a:pPr>
            <a:endParaRPr lang="en-US" sz="18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sz="1800" dirty="0"/>
              <a:t>After recovering (m, z, r):</a:t>
            </a:r>
          </a:p>
          <a:p>
            <a:pPr marL="0" indent="0">
              <a:buNone/>
            </a:pPr>
            <a:r>
              <a:rPr lang="en-US" sz="1800" dirty="0"/>
              <a:t>	Reject if z is not all 0s, else return m</a:t>
            </a:r>
          </a:p>
          <a:p>
            <a:pPr marL="0" indent="0">
              <a:buNone/>
            </a:pPr>
            <a:endParaRPr lang="en-US" sz="18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Left Brace 6"/>
          <p:cNvSpPr/>
          <p:nvPr/>
        </p:nvSpPr>
        <p:spPr>
          <a:xfrm rot="16200000">
            <a:off x="6880680" y="2913290"/>
            <a:ext cx="345621" cy="3086100"/>
          </a:xfrm>
          <a:prstGeom prst="lef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503822" y="4629152"/>
            <a:ext cx="1165523" cy="330860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700" dirty="0">
                <a:latin typeface="Lucida Sans" panose="020B0602030504020204" pitchFamily="34" charset="0"/>
              </a:rPr>
              <a:t>RSA input</a:t>
            </a:r>
          </a:p>
        </p:txBody>
      </p:sp>
      <p:pic>
        <p:nvPicPr>
          <p:cNvPr id="11" name="Picture 2" descr="https://upload.wikimedia.org/wikipedia/commons/thumb/1/18/Oaep-diagram-20080305.png/250px-Oaep-diagram-2008030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817" y="1028700"/>
            <a:ext cx="3345089" cy="3371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ular Callout 11"/>
          <p:cNvSpPr/>
          <p:nvPr/>
        </p:nvSpPr>
        <p:spPr>
          <a:xfrm>
            <a:off x="1543050" y="4743450"/>
            <a:ext cx="1371600" cy="285750"/>
          </a:xfrm>
          <a:prstGeom prst="wedgeRectCallout">
            <a:avLst>
              <a:gd name="adj1" fmla="val -28958"/>
              <a:gd name="adj2" fmla="val -116549"/>
            </a:avLst>
          </a:prstGeom>
          <a:solidFill>
            <a:srgbClr val="DCE6F2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>
                <a:latin typeface="Lucida Sans" panose="020B0602030504020204" pitchFamily="34" charset="0"/>
              </a:rPr>
              <a:t>Integrity check</a:t>
            </a:r>
            <a:endParaRPr lang="en-US" sz="1200" dirty="0">
              <a:latin typeface="Lucida Sans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1861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Hybrid Encryption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4177B9"/>
                </a:solidFill>
              </a:rPr>
              <a:t>Q. What </a:t>
            </a:r>
            <a:r>
              <a:rPr lang="en-US" dirty="0">
                <a:solidFill>
                  <a:srgbClr val="4177B9"/>
                </a:solidFill>
              </a:rPr>
              <a:t>about messages longer than 1 block</a:t>
            </a:r>
            <a:r>
              <a:rPr lang="en-US" dirty="0" smtClean="0">
                <a:solidFill>
                  <a:srgbClr val="4177B9"/>
                </a:solidFill>
              </a:rPr>
              <a:t>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/>
              <a:t>Hybrid encryption: </a:t>
            </a:r>
          </a:p>
          <a:p>
            <a:r>
              <a:rPr lang="en-US" dirty="0" smtClean="0"/>
              <a:t>pick random key k for symmetric encryption</a:t>
            </a:r>
          </a:p>
          <a:p>
            <a:r>
              <a:rPr lang="en-US" dirty="0" smtClean="0"/>
              <a:t>encrypt k using RSA-OAEP</a:t>
            </a:r>
          </a:p>
          <a:p>
            <a:r>
              <a:rPr lang="en-US" dirty="0" smtClean="0"/>
              <a:t>send encrypted k and</a:t>
            </a:r>
          </a:p>
          <a:p>
            <a:r>
              <a:rPr lang="en-US" dirty="0" smtClean="0"/>
              <a:t>m symmetric encrypted with k (say with AES)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Reason: RSA is too slow to apply on long messages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885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RSA Signatures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/>
              <a:t>Digital signature: </a:t>
            </a:r>
            <a:r>
              <a:rPr lang="en-US" dirty="0" smtClean="0"/>
              <a:t>Asymmetric </a:t>
            </a:r>
            <a:r>
              <a:rPr lang="en-US" dirty="0" smtClean="0"/>
              <a:t>version of MAC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pt-BR" dirty="0" smtClean="0"/>
              <a:t>Sign</a:t>
            </a:r>
            <a:r>
              <a:rPr lang="pt-BR" baseline="-25000" dirty="0" smtClean="0"/>
              <a:t>N,d</a:t>
            </a:r>
            <a:r>
              <a:rPr lang="pt-BR" dirty="0" smtClean="0"/>
              <a:t> </a:t>
            </a:r>
            <a:r>
              <a:rPr lang="pt-BR" dirty="0"/>
              <a:t>(m</a:t>
            </a:r>
            <a:r>
              <a:rPr lang="pt-BR" dirty="0" smtClean="0"/>
              <a:t>) = RSA(N</a:t>
            </a:r>
            <a:r>
              <a:rPr lang="pt-BR" dirty="0"/>
              <a:t>, d, Hash(m</a:t>
            </a:r>
            <a:r>
              <a:rPr lang="pt-BR" dirty="0" smtClean="0"/>
              <a:t>))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Verify</a:t>
            </a:r>
            <a:r>
              <a:rPr lang="en-US" baseline="-25000" dirty="0" err="1" smtClean="0"/>
              <a:t>N,e</a:t>
            </a:r>
            <a:r>
              <a:rPr lang="en-US" dirty="0" smtClean="0"/>
              <a:t>(m, sig): RSA(N</a:t>
            </a:r>
            <a:r>
              <a:rPr lang="en-US" dirty="0"/>
              <a:t>, </a:t>
            </a:r>
            <a:r>
              <a:rPr lang="en-US" dirty="0" smtClean="0"/>
              <a:t>e, sig) == Hash(m)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Doesn’t have to be randomized</a:t>
            </a:r>
          </a:p>
          <a:p>
            <a:pPr marL="0" indent="0">
              <a:buNone/>
            </a:pPr>
            <a:r>
              <a:rPr lang="en-US" dirty="0" smtClean="0"/>
              <a:t>(But randomized variant has better security proofs)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Again: </a:t>
            </a:r>
            <a:r>
              <a:rPr lang="en-US" dirty="0" smtClean="0"/>
              <a:t>note that inputs to RSA function are always </a:t>
            </a:r>
            <a:r>
              <a:rPr lang="en-US" dirty="0" smtClean="0"/>
              <a:t>short.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607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Assumptions: Factoring is Hard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515350" cy="354329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600" dirty="0"/>
              <a:t>What we’d like to prove: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sz="2300" dirty="0"/>
              <a:t>Factoring is hard   </a:t>
            </a:r>
            <a:r>
              <a:rPr lang="en-US" sz="2300" dirty="0">
                <a:sym typeface="Wingdings" panose="05000000000000000000" pitchFamily="2" charset="2"/>
              </a:rPr>
              <a:t> 	RSA encryption is secure</a:t>
            </a:r>
          </a:p>
          <a:p>
            <a:pPr marL="0" indent="0">
              <a:buNone/>
            </a:pPr>
            <a:r>
              <a:rPr lang="en-US" sz="2300" dirty="0">
                <a:sym typeface="Wingdings" panose="05000000000000000000" pitchFamily="2" charset="2"/>
              </a:rPr>
              <a:t>					i.e. Eve can’t win encryption game</a:t>
            </a:r>
            <a:endParaRPr lang="en-US" sz="2300" dirty="0"/>
          </a:p>
          <a:p>
            <a:pPr marL="0" indent="0">
              <a:buNone/>
            </a:pPr>
            <a:endParaRPr lang="en-US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2600" dirty="0"/>
              <a:t>What we can actually prove: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sz="2300" dirty="0"/>
              <a:t>RSA function hard to invert		</a:t>
            </a:r>
          </a:p>
          <a:p>
            <a:pPr marL="0" indent="0">
              <a:buNone/>
            </a:pPr>
            <a:r>
              <a:rPr lang="en-US" sz="2300" dirty="0"/>
              <a:t>    			+			 </a:t>
            </a:r>
            <a:r>
              <a:rPr lang="en-US" sz="2300" dirty="0">
                <a:sym typeface="Wingdings" panose="05000000000000000000" pitchFamily="2" charset="2"/>
              </a:rPr>
              <a:t> RSA encryption is secure</a:t>
            </a:r>
            <a:endParaRPr lang="en-US" sz="2300" dirty="0"/>
          </a:p>
          <a:p>
            <a:pPr marL="0" indent="0">
              <a:buNone/>
            </a:pPr>
            <a:r>
              <a:rPr lang="en-US" sz="2300" dirty="0"/>
              <a:t>    G, H behave like random </a:t>
            </a:r>
            <a:r>
              <a:rPr lang="en-US" sz="2300" dirty="0" err="1"/>
              <a:t>fn’s</a:t>
            </a:r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3814998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Puzzle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515350" cy="3600449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4177B9"/>
                </a:solidFill>
              </a:rPr>
              <a:t>Prime numbers are scarce at Alice’s company,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4177B9"/>
                </a:solidFill>
              </a:rPr>
              <a:t>so everyone shares.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4177B9"/>
                </a:solidFill>
              </a:rPr>
              <a:t>	Alice’s public key 	N</a:t>
            </a:r>
            <a:r>
              <a:rPr lang="en-US" baseline="-25000" dirty="0" smtClean="0">
                <a:solidFill>
                  <a:srgbClr val="4177B9"/>
                </a:solidFill>
              </a:rPr>
              <a:t>1</a:t>
            </a:r>
            <a:r>
              <a:rPr lang="en-US" dirty="0" smtClean="0">
                <a:solidFill>
                  <a:srgbClr val="4177B9"/>
                </a:solidFill>
              </a:rPr>
              <a:t> = p</a:t>
            </a:r>
            <a:r>
              <a:rPr lang="en-US" baseline="-25000" dirty="0" smtClean="0">
                <a:solidFill>
                  <a:srgbClr val="4177B9"/>
                </a:solidFill>
              </a:rPr>
              <a:t>1</a:t>
            </a:r>
            <a:r>
              <a:rPr lang="en-US" dirty="0" smtClean="0">
                <a:solidFill>
                  <a:srgbClr val="4177B9"/>
                </a:solidFill>
              </a:rPr>
              <a:t>q</a:t>
            </a:r>
            <a:br>
              <a:rPr lang="en-US" dirty="0" smtClean="0">
                <a:solidFill>
                  <a:srgbClr val="4177B9"/>
                </a:solidFill>
              </a:rPr>
            </a:br>
            <a:r>
              <a:rPr lang="en-US" dirty="0" smtClean="0">
                <a:solidFill>
                  <a:srgbClr val="4177B9"/>
                </a:solidFill>
              </a:rPr>
              <a:t>	Carol’s public key	N</a:t>
            </a:r>
            <a:r>
              <a:rPr lang="en-US" baseline="-25000" dirty="0" smtClean="0">
                <a:solidFill>
                  <a:srgbClr val="4177B9"/>
                </a:solidFill>
              </a:rPr>
              <a:t>2</a:t>
            </a:r>
            <a:r>
              <a:rPr lang="en-US" dirty="0" smtClean="0">
                <a:solidFill>
                  <a:srgbClr val="4177B9"/>
                </a:solidFill>
              </a:rPr>
              <a:t> = p</a:t>
            </a:r>
            <a:r>
              <a:rPr lang="en-US" baseline="-25000" dirty="0" smtClean="0">
                <a:solidFill>
                  <a:srgbClr val="4177B9"/>
                </a:solidFill>
              </a:rPr>
              <a:t>2</a:t>
            </a:r>
            <a:r>
              <a:rPr lang="en-US" dirty="0" smtClean="0">
                <a:solidFill>
                  <a:srgbClr val="4177B9"/>
                </a:solidFill>
              </a:rPr>
              <a:t>q</a:t>
            </a:r>
          </a:p>
          <a:p>
            <a:pPr marL="0" indent="0">
              <a:buNone/>
            </a:pPr>
            <a:endParaRPr lang="en-US" dirty="0">
              <a:solidFill>
                <a:srgbClr val="4177B9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4177B9"/>
                </a:solidFill>
              </a:rPr>
              <a:t>Discussion: attacker trivially wins. How?</a:t>
            </a:r>
          </a:p>
          <a:p>
            <a:pPr marL="0" indent="0">
              <a:buNone/>
            </a:pP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/>
              <a:t>Gather keys of all employees, </a:t>
            </a:r>
            <a:r>
              <a:rPr lang="en-US" dirty="0"/>
              <a:t>compute GCD of each </a:t>
            </a:r>
            <a:r>
              <a:rPr lang="en-US" dirty="0" smtClean="0"/>
              <a:t>pair.</a:t>
            </a:r>
            <a:endParaRPr lang="en-US" dirty="0"/>
          </a:p>
          <a:p>
            <a:pPr marL="0" indent="0">
              <a:buNone/>
            </a:pP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7923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Generating Primes for RSA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771899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For 2048-bit key N, we need 1024-bit primes p &amp; q</a:t>
            </a:r>
          </a:p>
          <a:p>
            <a:endParaRPr lang="en-US" dirty="0" smtClean="0"/>
          </a:p>
          <a:p>
            <a:r>
              <a:rPr lang="en-US" dirty="0" smtClean="0"/>
              <a:t>Testing primality: a few modular </a:t>
            </a:r>
            <a:r>
              <a:rPr lang="en-US" dirty="0" smtClean="0"/>
              <a:t>exponentiations</a:t>
            </a:r>
          </a:p>
          <a:p>
            <a:pPr lvl="1"/>
            <a:r>
              <a:rPr lang="en-US" dirty="0" smtClean="0"/>
              <a:t>Miller</a:t>
            </a:r>
            <a:r>
              <a:rPr lang="en-US" dirty="0" smtClean="0"/>
              <a:t>-Rabin algorithm (probabilistic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Exponentially </a:t>
            </a:r>
            <a:r>
              <a:rPr lang="en-US" dirty="0" smtClean="0"/>
              <a:t>low probability of false positives</a:t>
            </a:r>
          </a:p>
          <a:p>
            <a:endParaRPr lang="en-US" dirty="0"/>
          </a:p>
          <a:p>
            <a:r>
              <a:rPr lang="en-US" dirty="0" smtClean="0"/>
              <a:t>Probability of random b-bit number being prime:</a:t>
            </a:r>
          </a:p>
          <a:p>
            <a:pPr lvl="1"/>
            <a:r>
              <a:rPr lang="en-US" dirty="0" smtClean="0"/>
              <a:t>Roughly 1/b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98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Obtaining Keys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343900" cy="3394472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Alice wants to send Bob a message</a:t>
            </a:r>
            <a:br>
              <a:rPr lang="en-US" dirty="0" smtClean="0"/>
            </a:br>
            <a:r>
              <a:rPr lang="en-US" dirty="0" smtClean="0"/>
              <a:t>	How does she know she has Bob’s correct public key?</a:t>
            </a:r>
          </a:p>
          <a:p>
            <a:endParaRPr lang="en-US" dirty="0"/>
          </a:p>
          <a:p>
            <a:r>
              <a:rPr lang="en-US" dirty="0" smtClean="0"/>
              <a:t>MAC? </a:t>
            </a:r>
            <a:endParaRPr lang="en-US" dirty="0" smtClean="0"/>
          </a:p>
          <a:p>
            <a:pPr lvl="1"/>
            <a:r>
              <a:rPr lang="en-US" dirty="0" smtClean="0"/>
              <a:t>Need </a:t>
            </a:r>
            <a:r>
              <a:rPr lang="en-US" dirty="0" smtClean="0"/>
              <a:t>shared secret </a:t>
            </a:r>
            <a:r>
              <a:rPr lang="en-US" dirty="0" smtClean="0"/>
              <a:t>key</a:t>
            </a:r>
          </a:p>
          <a:p>
            <a:pPr lvl="1"/>
            <a:r>
              <a:rPr lang="en-US" dirty="0" smtClean="0"/>
              <a:t>Chicken </a:t>
            </a:r>
            <a:r>
              <a:rPr lang="en-US" dirty="0" smtClean="0"/>
              <a:t>and egg problem</a:t>
            </a:r>
          </a:p>
          <a:p>
            <a:endParaRPr lang="en-US" dirty="0"/>
          </a:p>
          <a:p>
            <a:r>
              <a:rPr lang="en-US" dirty="0" smtClean="0"/>
              <a:t>Solution: </a:t>
            </a:r>
            <a:endParaRPr lang="en-US" dirty="0" smtClean="0"/>
          </a:p>
          <a:p>
            <a:pPr lvl="1"/>
            <a:r>
              <a:rPr lang="en-US" dirty="0" smtClean="0"/>
              <a:t>Trusted </a:t>
            </a:r>
            <a:r>
              <a:rPr lang="en-US" dirty="0"/>
              <a:t>third-party — “</a:t>
            </a:r>
            <a:r>
              <a:rPr lang="en-US" dirty="0" smtClean="0"/>
              <a:t>Certification authority” (</a:t>
            </a:r>
            <a:r>
              <a:rPr lang="en-US" dirty="0" smtClean="0"/>
              <a:t>CA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(Public Key Infrastructures)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28805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Use Cases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800" dirty="0" smtClean="0"/>
              <a:t>Suppose Alice </a:t>
            </a:r>
            <a:r>
              <a:rPr lang="en-US" sz="2800" b="1" dirty="0" smtClean="0"/>
              <a:t>publishes</a:t>
            </a:r>
            <a:r>
              <a:rPr lang="en-US" sz="2800" dirty="0" smtClean="0"/>
              <a:t> data to lots of people, and they all want to </a:t>
            </a:r>
            <a:r>
              <a:rPr lang="en-US" sz="2800" b="1" dirty="0" smtClean="0"/>
              <a:t>verify integrity</a:t>
            </a:r>
            <a:r>
              <a:rPr lang="en-US" sz="2800" dirty="0" smtClean="0"/>
              <a:t>…</a:t>
            </a:r>
          </a:p>
          <a:p>
            <a:pPr marL="1828800" lvl="1" indent="-4763">
              <a:buNone/>
            </a:pPr>
            <a:r>
              <a:rPr lang="en-US" sz="2600" dirty="0" smtClean="0"/>
              <a:t>Can’t share an integrity key with </a:t>
            </a:r>
            <a:r>
              <a:rPr lang="en-US" sz="2600" i="1" dirty="0" smtClean="0"/>
              <a:t>everybody</a:t>
            </a:r>
            <a:r>
              <a:rPr lang="en-US" sz="2600" dirty="0" smtClean="0"/>
              <a:t>, or else </a:t>
            </a:r>
            <a:r>
              <a:rPr lang="en-US" sz="2600" i="1" dirty="0" smtClean="0"/>
              <a:t>anybody </a:t>
            </a:r>
            <a:r>
              <a:rPr lang="en-US" sz="2600" dirty="0" smtClean="0"/>
              <a:t>could forge messages</a:t>
            </a:r>
          </a:p>
          <a:p>
            <a:endParaRPr lang="en-US" sz="2800" dirty="0"/>
          </a:p>
          <a:p>
            <a:r>
              <a:rPr lang="en-US" sz="2800" dirty="0" smtClean="0"/>
              <a:t>Suppose Bob wants to </a:t>
            </a:r>
            <a:r>
              <a:rPr lang="en-US" sz="2800" b="1" dirty="0" smtClean="0"/>
              <a:t>receive data </a:t>
            </a:r>
            <a:r>
              <a:rPr lang="en-US" sz="2800" dirty="0" smtClean="0"/>
              <a:t>from lots of people, </a:t>
            </a:r>
            <a:r>
              <a:rPr lang="en-US" sz="2800" b="1" dirty="0" smtClean="0"/>
              <a:t>confidentially</a:t>
            </a:r>
            <a:r>
              <a:rPr lang="en-US" sz="2800" dirty="0" smtClean="0"/>
              <a:t>…</a:t>
            </a:r>
          </a:p>
          <a:p>
            <a:pPr marL="1828800" lvl="1" indent="0">
              <a:buNone/>
            </a:pPr>
            <a:r>
              <a:rPr lang="en-US" sz="2600" dirty="0" smtClean="0"/>
              <a:t>Schemes we’ve discussed would require a separate key shared with each person</a:t>
            </a:r>
          </a:p>
          <a:p>
            <a:r>
              <a:rPr lang="en-US" sz="2600" dirty="0" smtClean="0">
                <a:solidFill>
                  <a:schemeClr val="accent5"/>
                </a:solidFill>
              </a:rPr>
              <a:t>[What to do?]</a:t>
            </a:r>
            <a:endParaRPr lang="en-US" sz="26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90312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Key </a:t>
            </a:r>
            <a:r>
              <a:rPr lang="en-US" sz="3200" dirty="0" smtClean="0"/>
              <a:t>Size </a:t>
            </a:r>
            <a:r>
              <a:rPr lang="en-US" sz="3200" dirty="0"/>
              <a:t>C</a:t>
            </a:r>
            <a:r>
              <a:rPr lang="en-US" sz="3200" dirty="0" smtClean="0"/>
              <a:t>riteria</a:t>
            </a:r>
            <a:r>
              <a:rPr lang="en-US" sz="3200" dirty="0" smtClean="0"/>
              <a:t>:</a:t>
            </a:r>
            <a:br>
              <a:rPr lang="en-US" sz="3200" dirty="0" smtClean="0"/>
            </a:br>
            <a:r>
              <a:rPr lang="en-US" sz="3200" dirty="0" smtClean="0"/>
              <a:t>Symmetric vs. </a:t>
            </a:r>
            <a:r>
              <a:rPr lang="en-US" sz="3200" dirty="0"/>
              <a:t>A</a:t>
            </a:r>
            <a:r>
              <a:rPr lang="en-US" sz="3200" dirty="0" smtClean="0"/>
              <a:t>symmetric are Totally </a:t>
            </a:r>
            <a:r>
              <a:rPr lang="en-US" sz="3200" dirty="0"/>
              <a:t>D</a:t>
            </a:r>
            <a:r>
              <a:rPr lang="en-US" sz="3200" dirty="0" smtClean="0"/>
              <a:t>ifferent</a:t>
            </a:r>
            <a:endParaRPr lang="en-US" sz="32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Symmetric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457200" y="1631155"/>
            <a:ext cx="4187826" cy="3283745"/>
          </a:xfrm>
        </p:spPr>
        <p:txBody>
          <a:bodyPr>
            <a:normAutofit fontScale="85000" lnSpcReduction="10000"/>
          </a:bodyPr>
          <a:lstStyle/>
          <a:p>
            <a:pPr>
              <a:buClr>
                <a:schemeClr val="bg1">
                  <a:lumMod val="65000"/>
                </a:schemeClr>
              </a:buClr>
            </a:pPr>
            <a:r>
              <a:rPr lang="en-US" dirty="0" smtClean="0"/>
              <a:t>“</a:t>
            </a:r>
            <a:r>
              <a:rPr lang="en-US" dirty="0"/>
              <a:t>C</a:t>
            </a:r>
            <a:r>
              <a:rPr lang="en-US" dirty="0" smtClean="0"/>
              <a:t>oncrete security”</a:t>
            </a:r>
          </a:p>
          <a:p>
            <a:pPr>
              <a:buClr>
                <a:schemeClr val="bg1">
                  <a:lumMod val="65000"/>
                </a:schemeClr>
              </a:buClr>
            </a:pPr>
            <a:endParaRPr lang="en-US" i="1" dirty="0" smtClean="0"/>
          </a:p>
          <a:p>
            <a:pPr>
              <a:buClr>
                <a:schemeClr val="bg1">
                  <a:lumMod val="65000"/>
                </a:schemeClr>
              </a:buClr>
            </a:pPr>
            <a:r>
              <a:rPr lang="en-US" i="1" dirty="0" smtClean="0"/>
              <a:t>Anything</a:t>
            </a:r>
            <a:r>
              <a:rPr lang="en-US" dirty="0" smtClean="0"/>
              <a:t> &lt; 2</a:t>
            </a:r>
            <a:r>
              <a:rPr lang="en-US" baseline="30000" dirty="0" smtClean="0"/>
              <a:t>k</a:t>
            </a:r>
            <a:r>
              <a:rPr lang="en-US" dirty="0" smtClean="0"/>
              <a:t> operations considered a “break”</a:t>
            </a:r>
            <a:endParaRPr lang="en-US" dirty="0"/>
          </a:p>
          <a:p>
            <a:pPr>
              <a:buClr>
                <a:schemeClr val="bg1">
                  <a:lumMod val="65000"/>
                </a:schemeClr>
              </a:buClr>
            </a:pPr>
            <a:endParaRPr lang="en-US" dirty="0" smtClean="0"/>
          </a:p>
          <a:p>
            <a:pPr>
              <a:buClr>
                <a:schemeClr val="bg1">
                  <a:lumMod val="65000"/>
                </a:schemeClr>
              </a:buClr>
            </a:pPr>
            <a:r>
              <a:rPr lang="en-US" dirty="0" smtClean="0"/>
              <a:t>128 bits enough for block ciphers </a:t>
            </a:r>
            <a:br>
              <a:rPr lang="en-US" dirty="0" smtClean="0"/>
            </a:br>
            <a:r>
              <a:rPr lang="en-US" dirty="0" smtClean="0"/>
              <a:t>	despite Moore’s law</a:t>
            </a:r>
          </a:p>
          <a:p>
            <a:pPr>
              <a:buClr>
                <a:schemeClr val="bg1">
                  <a:lumMod val="65000"/>
                </a:schemeClr>
              </a:buClr>
            </a:pPr>
            <a:endParaRPr lang="en-US" dirty="0" smtClean="0"/>
          </a:p>
          <a:p>
            <a:pPr>
              <a:buClr>
                <a:schemeClr val="bg1">
                  <a:lumMod val="65000"/>
                </a:schemeClr>
              </a:buClr>
            </a:pPr>
            <a:r>
              <a:rPr lang="en-US" dirty="0" smtClean="0"/>
              <a:t>For hash functions: twice as much 	due to “birthday attack”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Asymmetric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270374" cy="2963466"/>
          </a:xfrm>
        </p:spPr>
        <p:txBody>
          <a:bodyPr>
            <a:normAutofit fontScale="92500" lnSpcReduction="10000"/>
          </a:bodyPr>
          <a:lstStyle/>
          <a:p>
            <a:pPr>
              <a:buClr>
                <a:schemeClr val="bg1">
                  <a:lumMod val="65000"/>
                </a:schemeClr>
              </a:buClr>
            </a:pPr>
            <a:r>
              <a:rPr lang="en-US" dirty="0" smtClean="0"/>
              <a:t>“Asymptotic security”</a:t>
            </a:r>
          </a:p>
          <a:p>
            <a:pPr>
              <a:buClr>
                <a:schemeClr val="bg1">
                  <a:lumMod val="65000"/>
                </a:schemeClr>
              </a:buClr>
            </a:pPr>
            <a:endParaRPr lang="en-US" dirty="0" smtClean="0"/>
          </a:p>
          <a:p>
            <a:pPr>
              <a:buClr>
                <a:schemeClr val="bg1">
                  <a:lumMod val="65000"/>
                </a:schemeClr>
              </a:buClr>
            </a:pPr>
            <a:r>
              <a:rPr lang="en-US" dirty="0" smtClean="0"/>
              <a:t>Best </a:t>
            </a:r>
            <a:r>
              <a:rPr lang="en-US" dirty="0"/>
              <a:t>known attack keeps </a:t>
            </a:r>
            <a:r>
              <a:rPr lang="en-US" dirty="0" smtClean="0"/>
              <a:t>improving</a:t>
            </a:r>
          </a:p>
          <a:p>
            <a:pPr>
              <a:buClr>
                <a:schemeClr val="bg1">
                  <a:lumMod val="65000"/>
                </a:schemeClr>
              </a:buClr>
            </a:pPr>
            <a:endParaRPr lang="en-US" dirty="0"/>
          </a:p>
          <a:p>
            <a:pPr>
              <a:buClr>
                <a:schemeClr val="bg1">
                  <a:lumMod val="65000"/>
                </a:schemeClr>
              </a:buClr>
            </a:pPr>
            <a:r>
              <a:rPr lang="en-US" dirty="0" smtClean="0"/>
              <a:t>Current </a:t>
            </a:r>
            <a:r>
              <a:rPr lang="en-US" dirty="0"/>
              <a:t>advice: 2048 bit </a:t>
            </a:r>
            <a:r>
              <a:rPr lang="en-US" dirty="0" smtClean="0"/>
              <a:t>key</a:t>
            </a:r>
          </a:p>
          <a:p>
            <a:pPr lvl="1">
              <a:buClr>
                <a:schemeClr val="bg1">
                  <a:lumMod val="65000"/>
                </a:schemeClr>
              </a:buClr>
            </a:pPr>
            <a:r>
              <a:rPr lang="en-US" dirty="0" smtClean="0"/>
              <a:t>Must allow </a:t>
            </a:r>
            <a:r>
              <a:rPr lang="en-US" dirty="0"/>
              <a:t>for future improvements</a:t>
            </a:r>
          </a:p>
          <a:p>
            <a:pPr>
              <a:buClr>
                <a:schemeClr val="bg1">
                  <a:lumMod val="65000"/>
                </a:schemeClr>
              </a:buClr>
            </a:pPr>
            <a:endParaRPr lang="en-US" dirty="0"/>
          </a:p>
          <a:p>
            <a:pPr>
              <a:buClr>
                <a:schemeClr val="bg1">
                  <a:lumMod val="65000"/>
                </a:schemeClr>
              </a:buClr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347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ctr"/>
            <a:r>
              <a:rPr lang="en-US" sz="3600" b="1" dirty="0" smtClean="0"/>
              <a:t>Attacks Against RSA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Brute force: </a:t>
            </a:r>
            <a:r>
              <a:rPr lang="en-US" dirty="0" smtClean="0"/>
              <a:t>trying all possible private keys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Mathematical attacks: </a:t>
            </a:r>
            <a:r>
              <a:rPr lang="en-US" dirty="0" smtClean="0"/>
              <a:t>factoring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Timing attacks: </a:t>
            </a:r>
            <a:r>
              <a:rPr lang="en-US" dirty="0" smtClean="0"/>
              <a:t>using the running time of decryption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Hardware-based fault attack: </a:t>
            </a:r>
            <a:r>
              <a:rPr lang="en-US" dirty="0" smtClean="0"/>
              <a:t>induce faults in hardware to generate digital signatures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Chosen </a:t>
            </a:r>
            <a:r>
              <a:rPr lang="en-US" b="1" dirty="0" err="1" smtClean="0"/>
              <a:t>ciphertext</a:t>
            </a:r>
            <a:r>
              <a:rPr lang="en-US" b="1" dirty="0" smtClean="0"/>
              <a:t> attack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92035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Best Known </a:t>
            </a:r>
            <a:r>
              <a:rPr lang="en-US" dirty="0"/>
              <a:t>A</a:t>
            </a:r>
            <a:r>
              <a:rPr lang="en-US" dirty="0" smtClean="0"/>
              <a:t>ttack on RSA: </a:t>
            </a:r>
            <a:r>
              <a:rPr lang="en-US" dirty="0" smtClean="0"/>
              <a:t>Factoring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dirty="0" smtClean="0"/>
              <a:t>Best known </a:t>
            </a:r>
            <a:r>
              <a:rPr lang="en-US" dirty="0" smtClean="0"/>
              <a:t>algorithm: </a:t>
            </a:r>
            <a:r>
              <a:rPr lang="en-US" dirty="0" smtClean="0"/>
              <a:t>“General Number Field Sieve”</a:t>
            </a:r>
          </a:p>
          <a:p>
            <a:pPr marL="0" indent="0">
              <a:lnSpc>
                <a:spcPct val="120000"/>
              </a:lnSpc>
              <a:buNone/>
            </a:pPr>
            <a:endParaRPr lang="en-US" dirty="0" smtClean="0"/>
          </a:p>
          <a:p>
            <a:pPr marL="0" indent="0">
              <a:lnSpc>
                <a:spcPct val="120000"/>
              </a:lnSpc>
              <a:buNone/>
            </a:pPr>
            <a:r>
              <a:rPr lang="en-US" dirty="0" smtClean="0"/>
              <a:t>Complexity of factoring n-bit number: </a:t>
            </a:r>
            <a:endParaRPr lang="en-US" dirty="0"/>
          </a:p>
          <a:p>
            <a:pPr marL="0" indent="0">
              <a:lnSpc>
                <a:spcPct val="120000"/>
              </a:lnSpc>
              <a:buNone/>
            </a:pPr>
            <a:endParaRPr lang="en-US" dirty="0" smtClean="0"/>
          </a:p>
          <a:p>
            <a:pPr marL="0" indent="0">
              <a:lnSpc>
                <a:spcPct val="120000"/>
              </a:lnSpc>
              <a:buNone/>
            </a:pPr>
            <a:r>
              <a:rPr lang="en-US" dirty="0" smtClean="0"/>
              <a:t>Current factoring record (2009):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	</a:t>
            </a:r>
            <a:r>
              <a:rPr lang="en-US" dirty="0" smtClean="0"/>
              <a:t>768-bit number (232 digits)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 smtClean="0"/>
              <a:t>	Took about 2,000 CPU-years</a:t>
            </a:r>
          </a:p>
          <a:p>
            <a:pPr marL="0" indent="0">
              <a:lnSpc>
                <a:spcPct val="120000"/>
              </a:lnSpc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buNone/>
            </a:pPr>
            <a:r>
              <a:rPr lang="en-US" dirty="0" smtClean="0"/>
              <a:t>1024-bit considered unsafe, 2048-bit recommended</a:t>
            </a:r>
            <a:endParaRPr lang="en-US" dirty="0"/>
          </a:p>
        </p:txBody>
      </p:sp>
      <p:sp>
        <p:nvSpPr>
          <p:cNvPr id="6" name="AutoShape 2" descr="http://latex.codecogs.com/svg.latex?%5Chuge%20e%5E%7Bn%5E%5Cfrac%7B1%7D%7B3%7D%28%5Cln%20n%29%5E%5Cfrac%7B2%7D%7B3%7D%7D"/>
          <p:cNvSpPr>
            <a:spLocks noChangeAspect="1" noChangeArrowheads="1"/>
          </p:cNvSpPr>
          <p:nvPr/>
        </p:nvSpPr>
        <p:spPr bwMode="auto">
          <a:xfrm>
            <a:off x="1259681" y="-108347"/>
            <a:ext cx="2286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424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214314"/>
            <a:ext cx="8229600" cy="4819505"/>
          </a:xfrm>
        </p:spPr>
        <p:txBody>
          <a:bodyPr>
            <a:normAutofit fontScale="70000" lnSpcReduction="20000"/>
          </a:bodyPr>
          <a:lstStyle/>
          <a:p>
            <a:pPr algn="ctr"/>
            <a:r>
              <a:rPr lang="en-US" sz="4200" b="1" dirty="0" smtClean="0"/>
              <a:t>RSA Drawback: Performance</a:t>
            </a:r>
          </a:p>
          <a:p>
            <a:pPr algn="ctr"/>
            <a:endParaRPr lang="en-US" sz="4200" b="1" dirty="0" smtClean="0"/>
          </a:p>
          <a:p>
            <a:pPr lvl="1">
              <a:buNone/>
            </a:pPr>
            <a:r>
              <a:rPr lang="en-US" sz="2600" dirty="0" smtClean="0"/>
              <a:t>Factor of 1000 or more slower than AES.</a:t>
            </a:r>
          </a:p>
          <a:p>
            <a:pPr lvl="1">
              <a:buNone/>
            </a:pPr>
            <a:r>
              <a:rPr lang="en-US" sz="2600" dirty="0" smtClean="0"/>
              <a:t>Dominated by exponentiation – cost</a:t>
            </a:r>
            <a:br>
              <a:rPr lang="en-US" sz="2600" dirty="0" smtClean="0"/>
            </a:br>
            <a:r>
              <a:rPr lang="en-US" sz="2600" dirty="0" smtClean="0"/>
              <a:t>goes up (roughly) as cube of key size.</a:t>
            </a:r>
          </a:p>
          <a:p>
            <a:pPr lvl="1">
              <a:buNone/>
            </a:pPr>
            <a:r>
              <a:rPr lang="en-US" sz="2600" dirty="0" smtClean="0"/>
              <a:t>Message must be shorter than </a:t>
            </a:r>
            <a:r>
              <a:rPr lang="en-US" sz="2600" b="1" dirty="0" smtClean="0"/>
              <a:t>N</a:t>
            </a:r>
            <a:r>
              <a:rPr lang="en-US" sz="2600" dirty="0" smtClean="0"/>
              <a:t>.</a:t>
            </a:r>
          </a:p>
          <a:p>
            <a:pPr lvl="1">
              <a:buNone/>
            </a:pPr>
            <a:r>
              <a:rPr lang="en-US" sz="2400" dirty="0" smtClean="0">
                <a:solidFill>
                  <a:schemeClr val="accent1"/>
                </a:solidFill>
              </a:rPr>
              <a:t>[How big should the RSA keys be?]</a:t>
            </a:r>
          </a:p>
          <a:p>
            <a:r>
              <a:rPr lang="en-US" sz="2800" b="1" dirty="0" smtClean="0"/>
              <a:t>Use in practice:</a:t>
            </a:r>
          </a:p>
          <a:p>
            <a:pPr lvl="1"/>
            <a:r>
              <a:rPr lang="en-US" sz="2600" i="1" dirty="0" smtClean="0"/>
              <a:t>Encryption: </a:t>
            </a:r>
            <a:r>
              <a:rPr lang="en-US" sz="2600" dirty="0" smtClean="0"/>
              <a:t>Use RSA to encrypt a random </a:t>
            </a:r>
            <a:r>
              <a:rPr lang="en-US" sz="2600" b="1" dirty="0" smtClean="0"/>
              <a:t>x </a:t>
            </a:r>
            <a:r>
              <a:rPr lang="en-US" sz="2600" dirty="0" smtClean="0"/>
              <a:t>&lt;</a:t>
            </a:r>
            <a:r>
              <a:rPr lang="en-US" sz="2600" b="1" dirty="0" smtClean="0"/>
              <a:t> N</a:t>
            </a:r>
            <a:r>
              <a:rPr lang="en-US" sz="2600" dirty="0" smtClean="0"/>
              <a:t>, compute </a:t>
            </a:r>
            <a:r>
              <a:rPr lang="en-US" sz="2600" b="1" dirty="0" smtClean="0"/>
              <a:t>k</a:t>
            </a:r>
            <a:r>
              <a:rPr lang="en-US" sz="2600" dirty="0" smtClean="0"/>
              <a:t> := PRF(</a:t>
            </a:r>
            <a:r>
              <a:rPr lang="en-US" sz="2600" b="1" dirty="0" smtClean="0"/>
              <a:t>x</a:t>
            </a:r>
            <a:r>
              <a:rPr lang="en-US" sz="2600" dirty="0" smtClean="0"/>
              <a:t>), encrypt message using a symmetric cipher and key </a:t>
            </a:r>
            <a:r>
              <a:rPr lang="en-US" sz="2600" b="1" dirty="0" smtClean="0"/>
              <a:t>k</a:t>
            </a:r>
          </a:p>
          <a:p>
            <a:pPr lvl="1"/>
            <a:r>
              <a:rPr lang="en-US" sz="2600" i="1" dirty="0" smtClean="0"/>
              <a:t>Signing: </a:t>
            </a:r>
            <a:r>
              <a:rPr lang="en-US" sz="2600" dirty="0" smtClean="0"/>
              <a:t>Compute </a:t>
            </a:r>
            <a:r>
              <a:rPr lang="en-US" sz="2600" b="1" dirty="0" smtClean="0"/>
              <a:t>v</a:t>
            </a:r>
            <a:r>
              <a:rPr lang="en-US" sz="2600" dirty="0" smtClean="0"/>
              <a:t> := PRF(</a:t>
            </a:r>
            <a:r>
              <a:rPr lang="en-US" sz="2600" b="1" dirty="0" smtClean="0"/>
              <a:t>m</a:t>
            </a:r>
            <a:r>
              <a:rPr lang="en-US" sz="2600" dirty="0" smtClean="0"/>
              <a:t>), use RSA to sign a carefully padded version of </a:t>
            </a:r>
            <a:r>
              <a:rPr lang="en-US" sz="2600" b="1" dirty="0" smtClean="0"/>
              <a:t>v</a:t>
            </a:r>
            <a:r>
              <a:rPr lang="en-US" sz="2600" dirty="0" smtClean="0"/>
              <a:t> </a:t>
            </a:r>
            <a:br>
              <a:rPr lang="en-US" sz="2600" dirty="0" smtClean="0"/>
            </a:br>
            <a:r>
              <a:rPr lang="en-US" sz="2600" dirty="0" smtClean="0"/>
              <a:t>(many gotchas!)</a:t>
            </a:r>
          </a:p>
          <a:p>
            <a:pPr lvl="1">
              <a:spcBef>
                <a:spcPts val="1800"/>
              </a:spcBef>
            </a:pPr>
            <a:r>
              <a:rPr lang="en-US" sz="2600" dirty="0" smtClean="0"/>
              <a:t>Should use crypto libraries to get the details right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5239107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So Far:</a:t>
            </a:r>
            <a:endParaRPr lang="en-US" dirty="0" smtClean="0"/>
          </a:p>
          <a:p>
            <a:pPr marL="457200" lvl="1" indent="-457200"/>
            <a:r>
              <a:rPr lang="en-US" sz="3200" dirty="0" smtClean="0"/>
              <a:t>Message Integrity</a:t>
            </a:r>
          </a:p>
          <a:p>
            <a:pPr marL="457200" lvl="1" indent="-457200"/>
            <a:r>
              <a:rPr lang="en-US" sz="3200" dirty="0" smtClean="0"/>
              <a:t>Confidentiality, Ciphers, Symmetric Crypto</a:t>
            </a:r>
          </a:p>
          <a:p>
            <a:pPr marL="457200" lvl="1" indent="-457200"/>
            <a:r>
              <a:rPr lang="en-US" sz="3200" dirty="0" smtClean="0"/>
              <a:t>Public Key Crypto</a:t>
            </a:r>
          </a:p>
        </p:txBody>
      </p:sp>
    </p:spTree>
    <p:extLst>
      <p:ext uri="{BB962C8B-B14F-4D97-AF65-F5344CB8AC3E}">
        <p14:creationId xmlns:p14="http://schemas.microsoft.com/office/powerpoint/2010/main" val="6912598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Public</a:t>
            </a:r>
            <a:r>
              <a:rPr lang="en-US" dirty="0" smtClean="0"/>
              <a:t>-Key </a:t>
            </a:r>
            <a:r>
              <a:rPr lang="en-US" dirty="0" smtClean="0"/>
              <a:t>Infrastructure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886199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 smtClean="0"/>
              <a:t>Simplified view:</a:t>
            </a:r>
          </a:p>
          <a:p>
            <a:pPr lvl="1"/>
            <a:r>
              <a:rPr lang="en-US" dirty="0" smtClean="0"/>
              <a:t>Register your (identity, public key) with an authority</a:t>
            </a:r>
          </a:p>
          <a:p>
            <a:pPr lvl="1"/>
            <a:r>
              <a:rPr lang="en-US" dirty="0" smtClean="0"/>
              <a:t>Browser comes baked-in with public keys of all authorities</a:t>
            </a:r>
          </a:p>
          <a:p>
            <a:pPr lvl="1"/>
            <a:r>
              <a:rPr lang="en-US" dirty="0" smtClean="0"/>
              <a:t>Browser implicitly trusts pub keys signed by an authority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Weaknesses</a:t>
            </a:r>
          </a:p>
          <a:p>
            <a:pPr lvl="1"/>
            <a:r>
              <a:rPr lang="en-US" dirty="0" smtClean="0"/>
              <a:t>Authorities have often proved untrustworthy</a:t>
            </a:r>
          </a:p>
          <a:p>
            <a:pPr lvl="1"/>
            <a:r>
              <a:rPr lang="en-US" dirty="0" smtClean="0"/>
              <a:t>Only feasible for service providers, not end-users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401" y="3065383"/>
            <a:ext cx="2421731" cy="25003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7750" y="3036094"/>
            <a:ext cx="2100263" cy="621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651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Stream C</a:t>
            </a:r>
            <a:r>
              <a:rPr lang="en-US" sz="3600" dirty="0" smtClean="0"/>
              <a:t>iphers </a:t>
            </a:r>
            <a:r>
              <a:rPr lang="en-US" sz="3600" dirty="0"/>
              <a:t>are </a:t>
            </a:r>
            <a:r>
              <a:rPr lang="en-US" sz="3600" dirty="0" smtClean="0"/>
              <a:t>“Symmetric</a:t>
            </a:r>
            <a:r>
              <a:rPr lang="en-US" sz="3600" dirty="0"/>
              <a:t>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Encryption </a:t>
            </a:r>
            <a:r>
              <a:rPr lang="en-US" dirty="0"/>
              <a:t>&amp; decryption key are the </a:t>
            </a:r>
            <a:r>
              <a:rPr lang="en-US" dirty="0" smtClean="0"/>
              <a:t>same</a:t>
            </a:r>
          </a:p>
          <a:p>
            <a:r>
              <a:rPr lang="en-US" dirty="0" smtClean="0"/>
              <a:t>Stream cipher:</a:t>
            </a:r>
            <a:endParaRPr lang="en-US" dirty="0"/>
          </a:p>
          <a:p>
            <a:pPr lvl="1"/>
            <a:r>
              <a:rPr lang="en-US" dirty="0" err="1" smtClean="0"/>
              <a:t>E</a:t>
            </a:r>
            <a:r>
              <a:rPr lang="en-US" baseline="-25000" dirty="0" err="1" smtClean="0"/>
              <a:t>k</a:t>
            </a:r>
            <a:r>
              <a:rPr lang="en-US" dirty="0" smtClean="0"/>
              <a:t>(x)	= </a:t>
            </a:r>
            <a:r>
              <a:rPr lang="en-US" dirty="0" err="1" smtClean="0"/>
              <a:t>g</a:t>
            </a:r>
            <a:r>
              <a:rPr lang="en-US" baseline="-25000" dirty="0" err="1" smtClean="0"/>
              <a:t>k</a:t>
            </a:r>
            <a:r>
              <a:rPr lang="en-US" dirty="0"/>
              <a:t>(.) </a:t>
            </a:r>
            <a:r>
              <a:rPr lang="en-US" dirty="0" smtClean="0"/>
              <a:t>⊕ x</a:t>
            </a:r>
          </a:p>
          <a:p>
            <a:pPr lvl="1"/>
            <a:r>
              <a:rPr lang="en-US" dirty="0" err="1" smtClean="0"/>
              <a:t>D</a:t>
            </a:r>
            <a:r>
              <a:rPr lang="en-US" baseline="-25000" dirty="0" err="1" smtClean="0"/>
              <a:t>k</a:t>
            </a:r>
            <a:r>
              <a:rPr lang="en-US" dirty="0" smtClean="0"/>
              <a:t>(y)	= </a:t>
            </a:r>
            <a:r>
              <a:rPr lang="en-US" dirty="0" err="1"/>
              <a:t>g</a:t>
            </a:r>
            <a:r>
              <a:rPr lang="en-US" baseline="-25000" dirty="0" err="1"/>
              <a:t>k</a:t>
            </a:r>
            <a:r>
              <a:rPr lang="en-US" dirty="0"/>
              <a:t>(.) ⊕ </a:t>
            </a:r>
            <a:r>
              <a:rPr lang="en-US" dirty="0" smtClean="0"/>
              <a:t>y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0296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Block Ciphers are </a:t>
            </a:r>
            <a:r>
              <a:rPr lang="en-US" sz="3600" dirty="0"/>
              <a:t>A</a:t>
            </a:r>
            <a:r>
              <a:rPr lang="en-US" sz="3600" dirty="0" smtClean="0"/>
              <a:t>lso </a:t>
            </a:r>
            <a:r>
              <a:rPr lang="en-US" sz="3600" dirty="0"/>
              <a:t>S</a:t>
            </a:r>
            <a:r>
              <a:rPr lang="en-US" sz="3600" dirty="0" smtClean="0"/>
              <a:t>ymmetric</a:t>
            </a:r>
            <a:endParaRPr lang="en-US" sz="36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200153"/>
            <a:ext cx="8229600" cy="354329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i="1" dirty="0" smtClean="0"/>
              <a:t>f</a:t>
            </a:r>
            <a:r>
              <a:rPr lang="en-US" dirty="0" smtClean="0"/>
              <a:t> is parameterized by a key </a:t>
            </a:r>
            <a:r>
              <a:rPr lang="en-US" i="1" dirty="0" smtClean="0"/>
              <a:t>k</a:t>
            </a:r>
          </a:p>
          <a:p>
            <a:pPr marL="0" indent="0">
              <a:buNone/>
            </a:pPr>
            <a:r>
              <a:rPr lang="en-US" dirty="0" smtClean="0"/>
              <a:t>Inverse also requires computing </a:t>
            </a:r>
            <a:r>
              <a:rPr lang="en-US" i="1" dirty="0" smtClean="0"/>
              <a:t>f</a:t>
            </a:r>
            <a:r>
              <a:rPr lang="en-US" dirty="0" smtClean="0"/>
              <a:t>, not </a:t>
            </a:r>
            <a:r>
              <a:rPr lang="en-US" i="1" dirty="0" smtClean="0"/>
              <a:t>f</a:t>
            </a:r>
            <a:r>
              <a:rPr lang="en-US" i="1" baseline="30000" dirty="0" smtClean="0"/>
              <a:t>-1</a:t>
            </a:r>
          </a:p>
          <a:p>
            <a:pPr marL="0" indent="0">
              <a:buNone/>
            </a:pPr>
            <a:r>
              <a:rPr lang="en-US" dirty="0" smtClean="0"/>
              <a:t>So same key </a:t>
            </a:r>
            <a:r>
              <a:rPr lang="en-US" i="1" dirty="0" smtClean="0"/>
              <a:t>k</a:t>
            </a:r>
            <a:endParaRPr lang="en-US" i="1" dirty="0"/>
          </a:p>
        </p:txBody>
      </p:sp>
      <p:grpSp>
        <p:nvGrpSpPr>
          <p:cNvPr id="8" name="Group 7"/>
          <p:cNvGrpSpPr/>
          <p:nvPr/>
        </p:nvGrpSpPr>
        <p:grpSpPr>
          <a:xfrm>
            <a:off x="1543051" y="1063229"/>
            <a:ext cx="2336006" cy="2240459"/>
            <a:chOff x="2447926" y="1524001"/>
            <a:chExt cx="3114675" cy="2987278"/>
          </a:xfrm>
        </p:grpSpPr>
        <p:pic>
          <p:nvPicPr>
            <p:cNvPr id="9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47926" y="1524001"/>
              <a:ext cx="3114675" cy="2371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3423211" y="3895726"/>
              <a:ext cx="1525417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Lucida Sans" panose="020B0602030504020204" pitchFamily="34" charset="0"/>
                </a:rPr>
                <a:t>Round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057651" y="1061527"/>
            <a:ext cx="2278856" cy="2242160"/>
            <a:chOff x="6629401" y="1524000"/>
            <a:chExt cx="3038475" cy="2989546"/>
          </a:xfrm>
        </p:grpSpPr>
        <p:pic>
          <p:nvPicPr>
            <p:cNvPr id="12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29401" y="1524000"/>
              <a:ext cx="3038475" cy="2381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TextBox 12"/>
            <p:cNvSpPr txBox="1"/>
            <p:nvPr/>
          </p:nvSpPr>
          <p:spPr>
            <a:xfrm>
              <a:off x="7524108" y="3897993"/>
              <a:ext cx="1665882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Lucida Sans" panose="020B0602030504020204" pitchFamily="34" charset="0"/>
                </a:rPr>
                <a:t>Inverse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631082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3366FF"/>
                </a:solidFill>
              </a:rPr>
              <a:t>Exercise:</a:t>
            </a:r>
          </a:p>
          <a:p>
            <a:r>
              <a:rPr lang="en-US" dirty="0" smtClean="0"/>
              <a:t>100 people all communicating with each other, how many keys are needed?  (using symmetric key crypto)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0691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 descr="rsa-photo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671496" y="112444"/>
            <a:ext cx="5651987" cy="2725122"/>
          </a:xfrm>
        </p:spPr>
      </p:pic>
      <p:pic>
        <p:nvPicPr>
          <p:cNvPr id="4" name="Picture 3" descr="rsa_titl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013834" y="2897353"/>
            <a:ext cx="5407865" cy="930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9621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91047" y="214315"/>
            <a:ext cx="8757867" cy="4586287"/>
          </a:xfrm>
        </p:spPr>
        <p:txBody>
          <a:bodyPr>
            <a:normAutofit fontScale="77500" lnSpcReduction="20000"/>
          </a:bodyPr>
          <a:lstStyle/>
          <a:p>
            <a:pPr algn="ctr"/>
            <a:r>
              <a:rPr lang="en-US" sz="4100" dirty="0" smtClean="0"/>
              <a:t>Security Requirements for Public Key Crypto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Computationally easy for B to generate a key pair: </a:t>
            </a:r>
            <a:r>
              <a:rPr lang="en-US" dirty="0" err="1" smtClean="0"/>
              <a:t>PU</a:t>
            </a:r>
            <a:r>
              <a:rPr lang="en-US" baseline="-25000" dirty="0" err="1" smtClean="0">
                <a:latin typeface="+mj-lt"/>
                <a:cs typeface="Subscript"/>
              </a:rPr>
              <a:t>b</a:t>
            </a:r>
            <a:r>
              <a:rPr lang="en-US" dirty="0" smtClean="0"/>
              <a:t>, </a:t>
            </a:r>
            <a:r>
              <a:rPr lang="en-US" dirty="0" err="1" smtClean="0"/>
              <a:t>PR</a:t>
            </a:r>
            <a:r>
              <a:rPr lang="en-US" baseline="-25000" dirty="0" err="1" smtClean="0">
                <a:cs typeface="Subscript"/>
              </a:rPr>
              <a:t>b</a:t>
            </a:r>
            <a:endParaRPr lang="en-US" baseline="-25000" dirty="0" smtClean="0">
              <a:cs typeface="Subscript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Computationally easy for sender A to generate the </a:t>
            </a:r>
            <a:r>
              <a:rPr lang="en-US" dirty="0" err="1" smtClean="0"/>
              <a:t>ciphertext</a:t>
            </a:r>
            <a:r>
              <a:rPr lang="en-US" dirty="0" smtClean="0"/>
              <a:t> for message M: C=</a:t>
            </a:r>
            <a:r>
              <a:rPr lang="en-US" dirty="0" err="1" smtClean="0"/>
              <a:t>E(PU</a:t>
            </a:r>
            <a:r>
              <a:rPr lang="en-US" baseline="-25000" dirty="0" err="1" smtClean="0">
                <a:cs typeface="Subscript"/>
              </a:rPr>
              <a:t>b</a:t>
            </a:r>
            <a:r>
              <a:rPr lang="en-US" dirty="0" smtClean="0"/>
              <a:t>, M)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Computationally easy for receiver B to decrypt the </a:t>
            </a:r>
            <a:r>
              <a:rPr lang="en-US" dirty="0" err="1" smtClean="0"/>
              <a:t>ciphertext</a:t>
            </a:r>
            <a:r>
              <a:rPr lang="en-US" dirty="0" smtClean="0"/>
              <a:t>: M=</a:t>
            </a:r>
            <a:r>
              <a:rPr lang="en-US" dirty="0" err="1" smtClean="0"/>
              <a:t>D(PR</a:t>
            </a:r>
            <a:r>
              <a:rPr lang="en-US" baseline="-25000" dirty="0" err="1" smtClean="0">
                <a:cs typeface="Subscript"/>
              </a:rPr>
              <a:t>b</a:t>
            </a:r>
            <a:r>
              <a:rPr lang="en-US" dirty="0" smtClean="0"/>
              <a:t>, C)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Computational infeasible to guess </a:t>
            </a:r>
            <a:r>
              <a:rPr lang="en-US" dirty="0" err="1" smtClean="0"/>
              <a:t>PR</a:t>
            </a:r>
            <a:r>
              <a:rPr lang="en-US" baseline="-25000" dirty="0" err="1" smtClean="0">
                <a:cs typeface="Subscript"/>
              </a:rPr>
              <a:t>b</a:t>
            </a:r>
            <a:r>
              <a:rPr lang="en-US" dirty="0" smtClean="0"/>
              <a:t> knowing </a:t>
            </a:r>
            <a:r>
              <a:rPr lang="en-US" dirty="0" err="1" smtClean="0"/>
              <a:t>PU</a:t>
            </a:r>
            <a:r>
              <a:rPr lang="en-US" baseline="-25000" dirty="0" err="1" smtClean="0">
                <a:cs typeface="Subscript"/>
              </a:rPr>
              <a:t>b</a:t>
            </a:r>
            <a:r>
              <a:rPr lang="en-US" dirty="0" smtClean="0"/>
              <a:t>.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Computational infeasible to recover M from </a:t>
            </a:r>
            <a:r>
              <a:rPr lang="en-US" dirty="0" err="1" smtClean="0"/>
              <a:t>PU</a:t>
            </a:r>
            <a:r>
              <a:rPr lang="en-US" baseline="-25000" dirty="0" err="1" smtClean="0">
                <a:cs typeface="Subscript"/>
              </a:rPr>
              <a:t>b</a:t>
            </a:r>
            <a:r>
              <a:rPr lang="en-US" dirty="0" smtClean="0"/>
              <a:t> and C.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42216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214315"/>
            <a:ext cx="8229600" cy="4369232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n-US" sz="5100" b="1" dirty="0" smtClean="0">
                <a:solidFill>
                  <a:srgbClr val="000000"/>
                </a:solidFill>
              </a:rPr>
              <a:t>How RSA Works</a:t>
            </a:r>
          </a:p>
          <a:p>
            <a:pPr algn="ctr"/>
            <a:endParaRPr lang="en-US" b="1" dirty="0" smtClean="0">
              <a:solidFill>
                <a:srgbClr val="000000"/>
              </a:solidFill>
            </a:endParaRPr>
          </a:p>
          <a:p>
            <a:pPr>
              <a:spcBef>
                <a:spcPts val="1200"/>
              </a:spcBef>
            </a:pPr>
            <a:r>
              <a:rPr lang="en-US" sz="2800" b="1" dirty="0" smtClean="0"/>
              <a:t>Key generation: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 smtClean="0"/>
              <a:t>Pick large (say, 1024 bits) </a:t>
            </a:r>
            <a:br>
              <a:rPr lang="en-US" sz="2600" dirty="0" smtClean="0"/>
            </a:br>
            <a:r>
              <a:rPr lang="en-US" sz="2600" dirty="0" smtClean="0"/>
              <a:t>random primes </a:t>
            </a:r>
            <a:r>
              <a:rPr lang="en-US" sz="2600" b="1" dirty="0" smtClean="0"/>
              <a:t>p</a:t>
            </a:r>
            <a:r>
              <a:rPr lang="en-US" sz="2600" dirty="0" smtClean="0"/>
              <a:t> and </a:t>
            </a:r>
            <a:r>
              <a:rPr lang="en-US" sz="2600" b="1" dirty="0" smtClean="0"/>
              <a:t>q</a:t>
            </a:r>
            <a:endParaRPr lang="en-US" sz="2600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sz="2600" dirty="0" smtClean="0"/>
              <a:t>Compute </a:t>
            </a:r>
            <a:r>
              <a:rPr lang="en-US" sz="2600" b="1" dirty="0" smtClean="0"/>
              <a:t>N</a:t>
            </a:r>
            <a:r>
              <a:rPr lang="en-US" sz="2600" dirty="0" smtClean="0"/>
              <a:t> := </a:t>
            </a:r>
            <a:r>
              <a:rPr lang="en-US" sz="2600" b="1" dirty="0" smtClean="0"/>
              <a:t>pq</a:t>
            </a:r>
            <a:br>
              <a:rPr lang="en-US" sz="2600" b="1" dirty="0" smtClean="0"/>
            </a:br>
            <a:r>
              <a:rPr lang="en-US" sz="2600" dirty="0" smtClean="0"/>
              <a:t>(RSA uses multiplication mod </a:t>
            </a:r>
            <a:r>
              <a:rPr lang="en-US" sz="2600" b="1" dirty="0" smtClean="0"/>
              <a:t>N</a:t>
            </a:r>
            <a:r>
              <a:rPr lang="en-US" sz="2600" dirty="0" smtClean="0"/>
              <a:t>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 smtClean="0"/>
              <a:t>Pick </a:t>
            </a:r>
            <a:r>
              <a:rPr lang="en-US" sz="2600" b="1" dirty="0" smtClean="0"/>
              <a:t>e</a:t>
            </a:r>
            <a:r>
              <a:rPr lang="en-US" sz="2600" dirty="0" smtClean="0"/>
              <a:t> to be relatively prime to </a:t>
            </a:r>
            <a:br>
              <a:rPr lang="en-US" sz="2600" dirty="0" smtClean="0"/>
            </a:br>
            <a:r>
              <a:rPr lang="en-US" sz="2600" dirty="0" smtClean="0"/>
              <a:t>(</a:t>
            </a:r>
            <a:r>
              <a:rPr lang="en-US" sz="2600" b="1" dirty="0" smtClean="0"/>
              <a:t>p</a:t>
            </a:r>
            <a:r>
              <a:rPr lang="en-US" sz="2600" dirty="0" smtClean="0"/>
              <a:t>-1)(</a:t>
            </a:r>
            <a:r>
              <a:rPr lang="en-US" sz="2600" b="1" dirty="0" smtClean="0"/>
              <a:t>q</a:t>
            </a:r>
            <a:r>
              <a:rPr lang="en-US" sz="2600" dirty="0" smtClean="0"/>
              <a:t>-1)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 smtClean="0"/>
              <a:t>Find </a:t>
            </a:r>
            <a:r>
              <a:rPr lang="en-US" sz="2600" b="1" dirty="0" smtClean="0"/>
              <a:t>d</a:t>
            </a:r>
            <a:r>
              <a:rPr lang="en-US" sz="2600" dirty="0" smtClean="0"/>
              <a:t> so that </a:t>
            </a:r>
            <a:r>
              <a:rPr lang="en-US" sz="2600" b="1" dirty="0" smtClean="0"/>
              <a:t>ed</a:t>
            </a:r>
            <a:r>
              <a:rPr lang="en-US" sz="2600" dirty="0" smtClean="0"/>
              <a:t> mod (</a:t>
            </a:r>
            <a:r>
              <a:rPr lang="en-US" sz="2600" b="1" dirty="0" smtClean="0"/>
              <a:t>p</a:t>
            </a:r>
            <a:r>
              <a:rPr lang="en-US" sz="2600" dirty="0" smtClean="0"/>
              <a:t>-1)(</a:t>
            </a:r>
            <a:r>
              <a:rPr lang="en-US" sz="2600" b="1" dirty="0" smtClean="0"/>
              <a:t>q</a:t>
            </a:r>
            <a:r>
              <a:rPr lang="en-US" sz="2600" dirty="0" smtClean="0"/>
              <a:t>-1) = 1</a:t>
            </a:r>
            <a:endParaRPr lang="en-US" sz="2600" b="1" dirty="0" smtClean="0"/>
          </a:p>
          <a:p>
            <a:pPr marL="971550" lvl="1" indent="-514350">
              <a:buFont typeface="+mj-lt"/>
              <a:buAutoNum type="arabicPeriod"/>
              <a:tabLst>
                <a:tab pos="2290763" algn="l"/>
                <a:tab pos="3887788" algn="l"/>
              </a:tabLst>
            </a:pPr>
            <a:r>
              <a:rPr lang="en-US" sz="2600" dirty="0" smtClean="0"/>
              <a:t>Finally: 	</a:t>
            </a:r>
            <a:r>
              <a:rPr lang="en-US" sz="2600" b="1" dirty="0" smtClean="0"/>
              <a:t>Public key</a:t>
            </a:r>
            <a:r>
              <a:rPr lang="en-US" sz="2600" dirty="0" smtClean="0"/>
              <a:t> 	is  </a:t>
            </a:r>
            <a:r>
              <a:rPr lang="en-US" sz="2600" dirty="0" smtClean="0">
                <a:solidFill>
                  <a:schemeClr val="accent1"/>
                </a:solidFill>
              </a:rPr>
              <a:t>(</a:t>
            </a:r>
            <a:r>
              <a:rPr lang="en-US" sz="2600" b="1" dirty="0" err="1" smtClean="0">
                <a:solidFill>
                  <a:schemeClr val="accent1"/>
                </a:solidFill>
              </a:rPr>
              <a:t>e</a:t>
            </a:r>
            <a:r>
              <a:rPr lang="en-US" sz="2600" dirty="0" err="1" smtClean="0">
                <a:solidFill>
                  <a:schemeClr val="accent1"/>
                </a:solidFill>
              </a:rPr>
              <a:t>,</a:t>
            </a:r>
            <a:r>
              <a:rPr lang="en-US" sz="2600" b="1" dirty="0" err="1" smtClean="0">
                <a:solidFill>
                  <a:schemeClr val="accent1"/>
                </a:solidFill>
              </a:rPr>
              <a:t>N</a:t>
            </a:r>
            <a:r>
              <a:rPr lang="en-US" sz="2600" dirty="0" smtClean="0">
                <a:solidFill>
                  <a:schemeClr val="accent1"/>
                </a:solidFill>
              </a:rPr>
              <a:t>)</a:t>
            </a:r>
            <a:r>
              <a:rPr lang="en-US" sz="2600" dirty="0" smtClean="0"/>
              <a:t/>
            </a:r>
            <a:br>
              <a:rPr lang="en-US" sz="2600" dirty="0" smtClean="0"/>
            </a:br>
            <a:r>
              <a:rPr lang="en-US" sz="2600" dirty="0" smtClean="0"/>
              <a:t> 	</a:t>
            </a:r>
            <a:r>
              <a:rPr lang="en-US" sz="2600" b="1" dirty="0" smtClean="0"/>
              <a:t>Private key</a:t>
            </a:r>
            <a:r>
              <a:rPr lang="en-US" sz="2600" dirty="0" smtClean="0"/>
              <a:t>	is  </a:t>
            </a:r>
            <a:r>
              <a:rPr lang="en-US" sz="2600" dirty="0" smtClean="0">
                <a:solidFill>
                  <a:schemeClr val="accent1"/>
                </a:solidFill>
              </a:rPr>
              <a:t>(</a:t>
            </a:r>
            <a:r>
              <a:rPr lang="en-US" sz="2600" b="1" dirty="0" err="1" smtClean="0">
                <a:solidFill>
                  <a:schemeClr val="accent1"/>
                </a:solidFill>
              </a:rPr>
              <a:t>d</a:t>
            </a:r>
            <a:r>
              <a:rPr lang="en-US" sz="2600" dirty="0" err="1" smtClean="0">
                <a:solidFill>
                  <a:schemeClr val="accent1"/>
                </a:solidFill>
              </a:rPr>
              <a:t>,</a:t>
            </a:r>
            <a:r>
              <a:rPr lang="en-US" sz="2600" b="1" dirty="0" err="1" smtClean="0">
                <a:solidFill>
                  <a:schemeClr val="accent1"/>
                </a:solidFill>
              </a:rPr>
              <a:t>N</a:t>
            </a:r>
            <a:r>
              <a:rPr lang="en-US" sz="2600" dirty="0" smtClean="0">
                <a:solidFill>
                  <a:schemeClr val="accent1"/>
                </a:solidFill>
              </a:rPr>
              <a:t>)</a:t>
            </a:r>
          </a:p>
          <a:p>
            <a:pPr>
              <a:tabLst>
                <a:tab pos="2000250" algn="l"/>
                <a:tab pos="2682875" algn="l"/>
              </a:tabLst>
            </a:pPr>
            <a:r>
              <a:rPr lang="en-US" sz="2800" b="1" dirty="0" smtClean="0"/>
              <a:t>To encrypt:</a:t>
            </a:r>
            <a:r>
              <a:rPr lang="en-US" sz="2800" dirty="0" smtClean="0"/>
              <a:t> 	</a:t>
            </a:r>
            <a:r>
              <a:rPr lang="en-US" sz="2800" b="1" i="1" dirty="0" smtClean="0"/>
              <a:t>E</a:t>
            </a:r>
            <a:r>
              <a:rPr lang="en-US" sz="2800" dirty="0" smtClean="0"/>
              <a:t>(</a:t>
            </a:r>
            <a:r>
              <a:rPr lang="en-US" sz="2800" b="1" dirty="0" smtClean="0"/>
              <a:t>x</a:t>
            </a:r>
            <a:r>
              <a:rPr lang="en-US" sz="2800" dirty="0" smtClean="0"/>
              <a:t>)	= </a:t>
            </a:r>
            <a:r>
              <a:rPr lang="en-US" sz="2800" b="1" dirty="0" err="1" smtClean="0"/>
              <a:t>x</a:t>
            </a:r>
            <a:r>
              <a:rPr lang="en-US" sz="2800" b="1" baseline="30000" dirty="0" err="1" smtClean="0"/>
              <a:t>e</a:t>
            </a:r>
            <a:r>
              <a:rPr lang="en-US" sz="2800" dirty="0" smtClean="0"/>
              <a:t> mod </a:t>
            </a:r>
            <a:r>
              <a:rPr lang="en-US" sz="2800" b="1" dirty="0" smtClean="0"/>
              <a:t>N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b="1" dirty="0" smtClean="0"/>
              <a:t>To decrypt:</a:t>
            </a:r>
            <a:r>
              <a:rPr lang="en-US" sz="2800" dirty="0" smtClean="0"/>
              <a:t> 	</a:t>
            </a:r>
            <a:r>
              <a:rPr lang="en-US" sz="2800" b="1" i="1" dirty="0" smtClean="0"/>
              <a:t>D</a:t>
            </a:r>
            <a:r>
              <a:rPr lang="en-US" sz="2800" dirty="0" smtClean="0"/>
              <a:t>(</a:t>
            </a:r>
            <a:r>
              <a:rPr lang="en-US" sz="2800" b="1" dirty="0" smtClean="0"/>
              <a:t>x</a:t>
            </a:r>
            <a:r>
              <a:rPr lang="en-US" sz="2800" dirty="0" smtClean="0"/>
              <a:t>)	= </a:t>
            </a:r>
            <a:r>
              <a:rPr lang="en-US" sz="2800" b="1" dirty="0" err="1" smtClean="0"/>
              <a:t>x</a:t>
            </a:r>
            <a:r>
              <a:rPr lang="en-US" sz="2800" b="1" baseline="30000" dirty="0" err="1" smtClean="0"/>
              <a:t>d</a:t>
            </a:r>
            <a:r>
              <a:rPr lang="en-US" sz="2800" dirty="0" smtClean="0"/>
              <a:t> mod </a:t>
            </a:r>
            <a:r>
              <a:rPr lang="en-US" sz="2800" b="1" dirty="0" smtClean="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30233624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214315"/>
            <a:ext cx="8229600" cy="4629149"/>
          </a:xfrm>
        </p:spPr>
        <p:txBody>
          <a:bodyPr>
            <a:normAutofit fontScale="70000" lnSpcReduction="20000"/>
          </a:bodyPr>
          <a:lstStyle/>
          <a:p>
            <a:r>
              <a:rPr lang="en-US" sz="3000" b="1" dirty="0" smtClean="0"/>
              <a:t>Issue:  How big should keys be?</a:t>
            </a:r>
          </a:p>
          <a:p>
            <a:pPr marL="285750" lvl="1">
              <a:spcBef>
                <a:spcPts val="1200"/>
              </a:spcBef>
              <a:buNone/>
            </a:pPr>
            <a:r>
              <a:rPr lang="en-US" sz="2400" dirty="0" smtClean="0"/>
              <a:t>Want prob. of guessing to be infinitesimal… but watch out for Moore’s law – safe size gets </a:t>
            </a:r>
            <a:br>
              <a:rPr lang="en-US" sz="2400" dirty="0" smtClean="0"/>
            </a:br>
            <a:r>
              <a:rPr lang="en-US" sz="2400" dirty="0" smtClean="0"/>
              <a:t>1 bit larger every 18 months</a:t>
            </a:r>
          </a:p>
          <a:p>
            <a:pPr marL="285750" lvl="1">
              <a:buNone/>
            </a:pPr>
            <a:r>
              <a:rPr lang="en-US" sz="2400" dirty="0" smtClean="0"/>
              <a:t>128 bits usually safe for ciphers/PRGs</a:t>
            </a:r>
          </a:p>
          <a:p>
            <a:r>
              <a:rPr lang="en-US" sz="3000" dirty="0" smtClean="0"/>
              <a:t>Need larger values for MACs/PRFs </a:t>
            </a:r>
            <a:br>
              <a:rPr lang="en-US" sz="3000" dirty="0" smtClean="0"/>
            </a:br>
            <a:r>
              <a:rPr lang="en-US" sz="3000" dirty="0" smtClean="0"/>
              <a:t>due to </a:t>
            </a:r>
            <a:r>
              <a:rPr lang="en-US" sz="3000" b="1" dirty="0" smtClean="0">
                <a:solidFill>
                  <a:schemeClr val="accent1"/>
                </a:solidFill>
              </a:rPr>
              <a:t>birthday attack</a:t>
            </a:r>
          </a:p>
          <a:p>
            <a:pPr lvl="1">
              <a:buNone/>
            </a:pPr>
            <a:r>
              <a:rPr lang="en-US" sz="2400" dirty="0" smtClean="0"/>
              <a:t>Often trouble if adversary can find </a:t>
            </a:r>
            <a:br>
              <a:rPr lang="en-US" sz="2400" dirty="0" smtClean="0"/>
            </a:br>
            <a:r>
              <a:rPr lang="en-US" sz="2400" u="sng" dirty="0" smtClean="0"/>
              <a:t>any two messages</a:t>
            </a:r>
            <a:r>
              <a:rPr lang="en-US" sz="2400" dirty="0" smtClean="0"/>
              <a:t> with same MAC</a:t>
            </a:r>
          </a:p>
          <a:p>
            <a:pPr marL="457200" lvl="1" indent="0">
              <a:buNone/>
              <a:tabLst>
                <a:tab pos="1543050" algn="l"/>
              </a:tabLst>
            </a:pPr>
            <a:r>
              <a:rPr lang="en-US" sz="2400" dirty="0" smtClean="0"/>
              <a:t>Attack: 	Generate random values, </a:t>
            </a:r>
            <a:br>
              <a:rPr lang="en-US" sz="2400" dirty="0" smtClean="0"/>
            </a:br>
            <a:r>
              <a:rPr lang="en-US" sz="2400" dirty="0" smtClean="0"/>
              <a:t>	look for  coincidence.</a:t>
            </a:r>
          </a:p>
          <a:p>
            <a:pPr marL="914400" lvl="1" indent="-457200">
              <a:spcBef>
                <a:spcPts val="0"/>
              </a:spcBef>
              <a:buNone/>
            </a:pPr>
            <a:r>
              <a:rPr lang="en-US" sz="2400" dirty="0" smtClean="0"/>
              <a:t>Requires O(2</a:t>
            </a:r>
            <a:r>
              <a:rPr lang="en-US" sz="2400" baseline="30000" dirty="0" smtClean="0"/>
              <a:t>|k|/2</a:t>
            </a:r>
            <a:r>
              <a:rPr lang="en-US" sz="2400" dirty="0" smtClean="0"/>
              <a:t>) time, O(2</a:t>
            </a:r>
            <a:r>
              <a:rPr lang="en-US" sz="2400" baseline="30000" dirty="0" smtClean="0"/>
              <a:t>|k|/2</a:t>
            </a:r>
            <a:r>
              <a:rPr lang="en-US" sz="2400" dirty="0" smtClean="0"/>
              <a:t>) space.</a:t>
            </a:r>
          </a:p>
          <a:p>
            <a:pPr marL="914400" lvl="1" indent="-457200">
              <a:spcBef>
                <a:spcPts val="0"/>
              </a:spcBef>
              <a:buNone/>
            </a:pPr>
            <a:r>
              <a:rPr lang="en-US" sz="2400" dirty="0" smtClean="0"/>
              <a:t>For 128-bit output, takes 2</a:t>
            </a:r>
            <a:r>
              <a:rPr lang="en-US" sz="2400" baseline="30000" dirty="0" smtClean="0"/>
              <a:t>64</a:t>
            </a:r>
            <a:r>
              <a:rPr lang="en-US" sz="2400" dirty="0" smtClean="0"/>
              <a:t> steps: doable!</a:t>
            </a:r>
          </a:p>
          <a:p>
            <a:pPr marL="914400" lvl="1" indent="-457200"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accent5"/>
                </a:solidFill>
              </a:rPr>
              <a:t>[Puzzle: Do it in constant space?]</a:t>
            </a:r>
          </a:p>
          <a:p>
            <a:pPr marL="285750" lvl="1">
              <a:spcBef>
                <a:spcPts val="1200"/>
              </a:spcBef>
              <a:buNone/>
            </a:pPr>
            <a:r>
              <a:rPr lang="en-US" dirty="0" smtClean="0"/>
              <a:t>Upshot: Want output of MACs/PRFs </a:t>
            </a:r>
            <a:br>
              <a:rPr lang="en-US" dirty="0" smtClean="0"/>
            </a:br>
            <a:r>
              <a:rPr lang="en-US" dirty="0" smtClean="0"/>
              <a:t>to be twice as big as cipher keys </a:t>
            </a:r>
            <a:br>
              <a:rPr lang="en-US" dirty="0" smtClean="0"/>
            </a:br>
            <a:r>
              <a:rPr lang="en-US" sz="2400" dirty="0" smtClean="0"/>
              <a:t>e.g. use HMAC-SHA256 along side AES-128</a:t>
            </a:r>
          </a:p>
        </p:txBody>
      </p:sp>
    </p:spTree>
    <p:extLst>
      <p:ext uri="{BB962C8B-B14F-4D97-AF65-F5344CB8AC3E}">
        <p14:creationId xmlns:p14="http://schemas.microsoft.com/office/powerpoint/2010/main" val="34994901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ctr"/>
            <a:r>
              <a:rPr lang="en-US" sz="5100" b="1" dirty="0" smtClean="0"/>
              <a:t>Is RSA Secure?</a:t>
            </a:r>
          </a:p>
          <a:p>
            <a:pPr marL="285750" lvl="1">
              <a:spcBef>
                <a:spcPts val="1200"/>
              </a:spcBef>
              <a:buNone/>
            </a:pPr>
            <a:r>
              <a:rPr lang="en-US" u="sng" dirty="0" smtClean="0"/>
              <a:t>Best known</a:t>
            </a:r>
            <a:r>
              <a:rPr lang="en-US" dirty="0" smtClean="0"/>
              <a:t> way to compute </a:t>
            </a:r>
            <a:r>
              <a:rPr lang="en-US" b="1" dirty="0" smtClean="0"/>
              <a:t>d</a:t>
            </a:r>
            <a:r>
              <a:rPr lang="en-US" dirty="0" smtClean="0"/>
              <a:t> from </a:t>
            </a:r>
            <a:r>
              <a:rPr lang="en-US" b="1" dirty="0" smtClean="0"/>
              <a:t>e</a:t>
            </a:r>
            <a:r>
              <a:rPr lang="en-US" dirty="0" smtClean="0"/>
              <a:t>  is factoring </a:t>
            </a:r>
            <a:r>
              <a:rPr lang="en-US" b="1" dirty="0" smtClean="0"/>
              <a:t>N</a:t>
            </a:r>
            <a:r>
              <a:rPr lang="en-US" dirty="0" smtClean="0"/>
              <a:t> into </a:t>
            </a:r>
            <a:r>
              <a:rPr lang="en-US" b="1" dirty="0" smtClean="0"/>
              <a:t>p</a:t>
            </a:r>
            <a:r>
              <a:rPr lang="en-US" dirty="0" smtClean="0"/>
              <a:t> and </a:t>
            </a:r>
            <a:r>
              <a:rPr lang="en-US" b="1" dirty="0" smtClean="0"/>
              <a:t>q</a:t>
            </a:r>
            <a:r>
              <a:rPr lang="en-US" dirty="0" smtClean="0"/>
              <a:t>.</a:t>
            </a:r>
          </a:p>
          <a:p>
            <a:pPr marL="457200" lvl="1" indent="-457200">
              <a:spcBef>
                <a:spcPts val="1200"/>
              </a:spcBef>
            </a:pPr>
            <a:r>
              <a:rPr lang="en-US" u="sng" dirty="0" smtClean="0"/>
              <a:t>Best known</a:t>
            </a:r>
            <a:r>
              <a:rPr lang="en-US" i="1" dirty="0" smtClean="0"/>
              <a:t> </a:t>
            </a:r>
            <a:r>
              <a:rPr lang="en-US" dirty="0" smtClean="0"/>
              <a:t>factoring algorithm: </a:t>
            </a:r>
            <a:r>
              <a:rPr lang="en-US" b="1" dirty="0" smtClean="0">
                <a:solidFill>
                  <a:schemeClr val="accent1"/>
                </a:solidFill>
              </a:rPr>
              <a:t>General number field sieve</a:t>
            </a:r>
            <a:endParaRPr lang="en-US" b="1" dirty="0"/>
          </a:p>
          <a:p>
            <a:pPr marL="457200" lvl="1" indent="-457200">
              <a:spcBef>
                <a:spcPts val="1200"/>
              </a:spcBef>
            </a:pPr>
            <a:r>
              <a:rPr lang="en-US" dirty="0" smtClean="0"/>
              <a:t>Takes more than polynomial time but less than exponential time</a:t>
            </a:r>
            <a:br>
              <a:rPr lang="en-US" dirty="0" smtClean="0"/>
            </a:br>
            <a:r>
              <a:rPr lang="en-US" dirty="0" smtClean="0"/>
              <a:t>to factor </a:t>
            </a:r>
            <a:r>
              <a:rPr lang="en-US" b="1" dirty="0" smtClean="0"/>
              <a:t>n</a:t>
            </a:r>
            <a:r>
              <a:rPr lang="en-US" dirty="0" smtClean="0"/>
              <a:t>-bit number.</a:t>
            </a:r>
          </a:p>
          <a:p>
            <a:pPr marL="857250" lvl="2" indent="-457200">
              <a:spcBef>
                <a:spcPts val="1200"/>
              </a:spcBef>
            </a:pPr>
            <a:r>
              <a:rPr lang="en-US" dirty="0" smtClean="0"/>
              <a:t>(Still takes way too long if </a:t>
            </a:r>
            <a:r>
              <a:rPr lang="en-US" b="1" dirty="0" err="1" smtClean="0"/>
              <a:t>p</a:t>
            </a:r>
            <a:r>
              <a:rPr lang="en-US" dirty="0" err="1" smtClean="0"/>
              <a:t>,</a:t>
            </a:r>
            <a:r>
              <a:rPr lang="en-US" b="1" dirty="0" err="1" smtClean="0"/>
              <a:t>q</a:t>
            </a:r>
            <a:r>
              <a:rPr lang="en-US" dirty="0" smtClean="0"/>
              <a:t> are large enough and random.)</a:t>
            </a:r>
          </a:p>
          <a:p>
            <a:pPr marL="285750" lvl="1">
              <a:spcBef>
                <a:spcPts val="3000"/>
              </a:spcBef>
              <a:buNone/>
            </a:pPr>
            <a:r>
              <a:rPr lang="en-US" dirty="0" smtClean="0"/>
              <a:t>Fingers crossed…</a:t>
            </a:r>
            <a:br>
              <a:rPr lang="en-US" dirty="0" smtClean="0"/>
            </a:br>
            <a:r>
              <a:rPr lang="en-US" dirty="0" smtClean="0"/>
              <a:t>	but can’t rule out a breakthrough!</a:t>
            </a:r>
          </a:p>
        </p:txBody>
      </p:sp>
    </p:spTree>
    <p:extLst>
      <p:ext uri="{BB962C8B-B14F-4D97-AF65-F5344CB8AC3E}">
        <p14:creationId xmlns:p14="http://schemas.microsoft.com/office/powerpoint/2010/main" val="42788326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True or false:</a:t>
            </a:r>
          </a:p>
          <a:p>
            <a:r>
              <a:rPr lang="en-US" dirty="0" smtClean="0"/>
              <a:t>Public-key encryption is more secure from cryptanalysis than symmetric encryption.</a:t>
            </a:r>
          </a:p>
        </p:txBody>
      </p:sp>
    </p:spTree>
    <p:extLst>
      <p:ext uri="{BB962C8B-B14F-4D97-AF65-F5344CB8AC3E}">
        <p14:creationId xmlns:p14="http://schemas.microsoft.com/office/powerpoint/2010/main" val="30801378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True or false:</a:t>
            </a:r>
          </a:p>
          <a:p>
            <a:r>
              <a:rPr lang="en-US" dirty="0" smtClean="0"/>
              <a:t>Public-key encryption is a general-purpose technique that has made symmetric encryption obsolete</a:t>
            </a:r>
          </a:p>
        </p:txBody>
      </p:sp>
    </p:spTree>
    <p:extLst>
      <p:ext uri="{BB962C8B-B14F-4D97-AF65-F5344CB8AC3E}">
        <p14:creationId xmlns:p14="http://schemas.microsoft.com/office/powerpoint/2010/main" val="27552874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True or false</a:t>
            </a:r>
            <a:r>
              <a:rPr lang="en-US" dirty="0" smtClean="0"/>
              <a:t>:</a:t>
            </a:r>
          </a:p>
          <a:p>
            <a:r>
              <a:rPr lang="en-US" dirty="0" smtClean="0"/>
              <a:t>Key distribution is trivial when using public-key encryption, compared to the cumbersome handshaking involved with key distribution centers for symmetric encryption.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078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GCHQ, 1973: </a:t>
            </a:r>
            <a:br>
              <a:rPr lang="en-US" dirty="0" smtClean="0"/>
            </a:br>
            <a:r>
              <a:rPr lang="en-US" dirty="0" smtClean="0"/>
              <a:t>Invented </a:t>
            </a:r>
            <a:r>
              <a:rPr lang="en-US" dirty="0"/>
              <a:t>p</a:t>
            </a:r>
            <a:r>
              <a:rPr lang="en-US" dirty="0" smtClean="0"/>
              <a:t>ublic-key crypto in secret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AutoShape 2" descr="http://upload.wikimedia.org/wikipedia/commons/7/72/GCHQ-aerial.jpg"/>
          <p:cNvSpPr>
            <a:spLocks noChangeAspect="1" noChangeArrowheads="1"/>
          </p:cNvSpPr>
          <p:nvPr/>
        </p:nvSpPr>
        <p:spPr bwMode="auto">
          <a:xfrm>
            <a:off x="1190625" y="-102394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428753"/>
            <a:ext cx="4629150" cy="326469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33598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1978: RSA signatures and encryption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0304" y="1028701"/>
            <a:ext cx="4254103" cy="4011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79521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RSA: </a:t>
            </a:r>
            <a:r>
              <a:rPr lang="en-US" dirty="0" err="1" smtClean="0"/>
              <a:t>Rivest</a:t>
            </a:r>
            <a:r>
              <a:rPr lang="en-US" dirty="0" smtClean="0"/>
              <a:t>, Shamir, </a:t>
            </a:r>
            <a:r>
              <a:rPr lang="en-US" dirty="0" err="1" smtClean="0"/>
              <a:t>Adleman</a:t>
            </a:r>
            <a:endParaRPr lang="en-US" dirty="0"/>
          </a:p>
        </p:txBody>
      </p:sp>
      <p:pic>
        <p:nvPicPr>
          <p:cNvPr id="2050" name="Picture 2" descr="http://www.learn-math.info/history/photos/Adleman_R_S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6336" y="1657350"/>
            <a:ext cx="3831329" cy="26860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4762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Asymmetric Cryptography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3229"/>
            <a:ext cx="8229600" cy="3943349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Different key for encryption vs. decryption</a:t>
            </a:r>
          </a:p>
          <a:p>
            <a:pPr lvl="1"/>
            <a:r>
              <a:rPr lang="en-US" dirty="0" smtClean="0"/>
              <a:t>Or creating vs verifying authentication code</a:t>
            </a:r>
            <a:endParaRPr lang="en-US" dirty="0"/>
          </a:p>
          <a:p>
            <a:r>
              <a:rPr lang="en-US" dirty="0" smtClean="0"/>
              <a:t>One key-pair per person, not per pair of people</a:t>
            </a:r>
            <a:endParaRPr lang="en-US" dirty="0"/>
          </a:p>
          <a:p>
            <a:r>
              <a:rPr lang="en-US" dirty="0" smtClean="0"/>
              <a:t>One key in the pair is kept secret</a:t>
            </a:r>
          </a:p>
          <a:p>
            <a:pPr lvl="1"/>
            <a:r>
              <a:rPr lang="en-US" dirty="0" smtClean="0"/>
              <a:t>The other is given to everyone (published)</a:t>
            </a:r>
            <a:endParaRPr lang="en-US" dirty="0"/>
          </a:p>
          <a:p>
            <a:r>
              <a:rPr lang="en-US" dirty="0" smtClean="0"/>
              <a:t>Secret key can’t be derived from public key</a:t>
            </a:r>
          </a:p>
          <a:p>
            <a:pPr lvl="1"/>
            <a:r>
              <a:rPr lang="en-US" dirty="0" smtClean="0"/>
              <a:t>Doesn’t matter if public key can be derived from secret key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4177B9"/>
                </a:solidFill>
              </a:rPr>
              <a:t>Discussion: </a:t>
            </a:r>
          </a:p>
          <a:p>
            <a:pPr lvl="1"/>
            <a:r>
              <a:rPr lang="en-US" dirty="0" smtClean="0">
                <a:solidFill>
                  <a:srgbClr val="4177B9"/>
                </a:solidFill>
              </a:rPr>
              <a:t>encryption or decryption key public?</a:t>
            </a:r>
            <a:endParaRPr lang="en-US" dirty="0">
              <a:solidFill>
                <a:srgbClr val="4177B9"/>
              </a:solidFill>
            </a:endParaRPr>
          </a:p>
          <a:p>
            <a:pPr lvl="1"/>
            <a:r>
              <a:rPr lang="en-US" dirty="0" smtClean="0">
                <a:solidFill>
                  <a:srgbClr val="4177B9"/>
                </a:solidFill>
              </a:rPr>
              <a:t>Authentication key or verification key public?</a:t>
            </a:r>
          </a:p>
        </p:txBody>
      </p:sp>
    </p:spTree>
    <p:extLst>
      <p:ext uri="{BB962C8B-B14F-4D97-AF65-F5344CB8AC3E}">
        <p14:creationId xmlns:p14="http://schemas.microsoft.com/office/powerpoint/2010/main" val="2611432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7931</TotalTime>
  <Words>3101</Words>
  <Application>Microsoft Macintosh PowerPoint</Application>
  <PresentationFormat>On-screen Show (16:9)</PresentationFormat>
  <Paragraphs>563</Paragraphs>
  <Slides>55</Slides>
  <Notes>41</Notes>
  <HiddenSlides>10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56" baseType="lpstr">
      <vt:lpstr>Office Theme</vt:lpstr>
      <vt:lpstr>Public Key Cryptography COS 432: Information Security </vt:lpstr>
      <vt:lpstr>Review: Symmetric Cryptography</vt:lpstr>
      <vt:lpstr>PowerPoint Presentation</vt:lpstr>
      <vt:lpstr>Two Use Cases</vt:lpstr>
      <vt:lpstr>PowerPoint Presentation</vt:lpstr>
      <vt:lpstr>GCHQ, 1973:  Invented public-key crypto in secret</vt:lpstr>
      <vt:lpstr>1978: RSA signatures and encryption</vt:lpstr>
      <vt:lpstr>RSA: Rivest, Shamir, Adleman</vt:lpstr>
      <vt:lpstr>Asymmetric Cryptography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 Public Key Crypto Is Not</vt:lpstr>
      <vt:lpstr>Inverse Operations</vt:lpstr>
      <vt:lpstr>Modular Exponentiation is Fast</vt:lpstr>
      <vt:lpstr>Inverse of Modular Exponentiation?</vt:lpstr>
      <vt:lpstr>First Try at Asymmetric Encryption</vt:lpstr>
      <vt:lpstr>Finding Reciprocal of e mod p-1 is Easy ☹</vt:lpstr>
      <vt:lpstr>RSA’s Insight</vt:lpstr>
      <vt:lpstr>RSA Function</vt:lpstr>
      <vt:lpstr>PowerPoint Presentation</vt:lpstr>
      <vt:lpstr>RSA Function is a Trapdoor Permutation</vt:lpstr>
      <vt:lpstr>Other Notes</vt:lpstr>
      <vt:lpstr>RSA Function is Not Randomized</vt:lpstr>
      <vt:lpstr>How to Randomize RSA?</vt:lpstr>
      <vt:lpstr>RSA Encryption – OAEP Encoding</vt:lpstr>
      <vt:lpstr>RSA Encryption with OAEP Encoding</vt:lpstr>
      <vt:lpstr>RSA-OAEP Decryption</vt:lpstr>
      <vt:lpstr>Hybrid Encryption</vt:lpstr>
      <vt:lpstr>RSA Signatures</vt:lpstr>
      <vt:lpstr>Assumptions: Factoring is Hard</vt:lpstr>
      <vt:lpstr>Puzzle</vt:lpstr>
      <vt:lpstr>Generating Primes for RSA</vt:lpstr>
      <vt:lpstr>Obtaining Keys</vt:lpstr>
      <vt:lpstr>Key Size Criteria: Symmetric vs. Asymmetric are Totally Different</vt:lpstr>
      <vt:lpstr>PowerPoint Presentation</vt:lpstr>
      <vt:lpstr>Best Known Attack on RSA: Factoring</vt:lpstr>
      <vt:lpstr>PowerPoint Presentation</vt:lpstr>
      <vt:lpstr>PowerPoint Presentation</vt:lpstr>
      <vt:lpstr>Public-Key Infrastructure</vt:lpstr>
      <vt:lpstr>Stream Ciphers are “Symmetric”</vt:lpstr>
      <vt:lpstr>Block Ciphers are Also Symmetric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Georgia 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Nick Feamster</dc:creator>
  <cp:lastModifiedBy>Nick Feamster</cp:lastModifiedBy>
  <cp:revision>119</cp:revision>
  <dcterms:created xsi:type="dcterms:W3CDTF">2016-09-27T15:07:26Z</dcterms:created>
  <dcterms:modified xsi:type="dcterms:W3CDTF">2016-10-03T14:34:11Z</dcterms:modified>
</cp:coreProperties>
</file>