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1" r:id="rId2"/>
    <p:sldId id="347" r:id="rId3"/>
    <p:sldId id="351" r:id="rId4"/>
    <p:sldId id="300" r:id="rId5"/>
    <p:sldId id="332" r:id="rId6"/>
    <p:sldId id="348" r:id="rId7"/>
    <p:sldId id="295" r:id="rId8"/>
    <p:sldId id="353" r:id="rId9"/>
    <p:sldId id="302" r:id="rId10"/>
    <p:sldId id="354" r:id="rId11"/>
    <p:sldId id="349" r:id="rId12"/>
    <p:sldId id="355" r:id="rId13"/>
    <p:sldId id="350" r:id="rId14"/>
    <p:sldId id="365" r:id="rId15"/>
    <p:sldId id="366" r:id="rId16"/>
    <p:sldId id="367" r:id="rId17"/>
    <p:sldId id="352" r:id="rId18"/>
    <p:sldId id="303" r:id="rId19"/>
    <p:sldId id="307" r:id="rId20"/>
    <p:sldId id="308" r:id="rId21"/>
    <p:sldId id="309" r:id="rId22"/>
    <p:sldId id="310" r:id="rId23"/>
    <p:sldId id="312" r:id="rId24"/>
    <p:sldId id="313" r:id="rId25"/>
    <p:sldId id="330" r:id="rId26"/>
    <p:sldId id="314" r:id="rId27"/>
    <p:sldId id="36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4" r:id="rId37"/>
    <p:sldId id="326" r:id="rId38"/>
    <p:sldId id="327" r:id="rId39"/>
    <p:sldId id="356" r:id="rId40"/>
    <p:sldId id="333" r:id="rId41"/>
    <p:sldId id="331" r:id="rId42"/>
    <p:sldId id="335" r:id="rId43"/>
    <p:sldId id="285" r:id="rId44"/>
    <p:sldId id="357" r:id="rId45"/>
    <p:sldId id="360" r:id="rId46"/>
    <p:sldId id="361" r:id="rId47"/>
    <p:sldId id="362" r:id="rId48"/>
    <p:sldId id="363" r:id="rId49"/>
    <p:sldId id="358" r:id="rId50"/>
    <p:sldId id="359" r:id="rId51"/>
    <p:sldId id="337" r:id="rId52"/>
    <p:sldId id="340" r:id="rId53"/>
    <p:sldId id="341" r:id="rId54"/>
    <p:sldId id="342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13" autoAdjust="0"/>
  </p:normalViewPr>
  <p:slideViewPr>
    <p:cSldViewPr snapToGrid="0" snapToObjects="1">
      <p:cViewPr varScale="1">
        <p:scale>
          <a:sx n="188" d="100"/>
          <a:sy n="188" d="100"/>
        </p:scale>
        <p:origin x="-21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B32F-F5FD-A949-8F76-C523E31A4CA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794E-25A8-F045-8CD4-631AF115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s://en.wikipedia.org/wiki/Optimal_asymmetric_encryption_padding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Relationship Id="rId3" Type="http://schemas.openxmlformats.org/officeDocument/2006/relationships/hyperlink" Target="https://en.wikipedia.org/wiki/Miller%E2%80%93Rabin_primality_test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Relationship Id="rId3" Type="http://schemas.openxmlformats.org/officeDocument/2006/relationships/hyperlink" Target="http://bit-player.org/wp-content/extras/bph-publications/AmSci-1994-07-Hayes-RSA-129.pdf" TargetMode="Externa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decryption key can be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encryption key, just fold this key-derivation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 the decryption algorithm itself, so that encryption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decryption use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an operation and its inverse both use the same key k, then it’s useless for asymmetric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% (p-1) = 1, there exists a k such that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= k(p-1)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This scheme</a:t>
            </a:r>
            <a:r>
              <a:rPr lang="en-US" b="1" baseline="0" dirty="0" smtClean="0"/>
              <a:t> follows from the hope that d cannot be derived easily from 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9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Variant of Euclid’s algorithm still applies for finding</a:t>
            </a:r>
            <a:r>
              <a:rPr lang="en-US" baseline="0" dirty="0" smtClean="0"/>
              <a:t> d given 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what’s hard is finding </a:t>
            </a:r>
            <a:r>
              <a:rPr lang="en-US" baseline="0" dirty="0" smtClean="0"/>
              <a:t>(p-1)(q-1) given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 (although this is not proven)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only knows N =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. No known efficient way to factor N into p and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 could be small (even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she has d and e, she could even throw away p and q if she </a:t>
            </a:r>
            <a:r>
              <a:rPr lang="en-US" baseline="0" dirty="0" smtClean="0"/>
              <a:t>wanted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Relatively prime: No common factors (only positive integer that divides both is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Line 3 is equivalent to the setup on p269 of the notes from Stallings.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encryption game works:</a:t>
            </a:r>
          </a:p>
          <a:p>
            <a:r>
              <a:rPr lang="en-US" baseline="0" dirty="0" smtClean="0"/>
              <a:t>adversary tries to guess which of two plaintexts was encrypted</a:t>
            </a:r>
            <a:r>
              <a:rPr lang="en-US" baseline="0" dirty="0" smtClean="0"/>
              <a:t>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Brute force attacks are trivial.  The key size must be large enough to make brute-force impractical, but small enough for practical encryption and decryption.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to these</a:t>
            </a:r>
            <a:r>
              <a:rPr lang="en-US" baseline="0" dirty="0" smtClean="0"/>
              <a:t> problems is something called an “all or nothing transformation” --- to combine m and r in such a way that guessing one bit of m would be as hard as guessing the whole of it. That’s what OAEP accomplishes.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5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 takes the message and the nonce and encodes it in an invertible way. This encoding</a:t>
            </a:r>
            <a:r>
              <a:rPr lang="en-US" baseline="0" dirty="0" smtClean="0"/>
              <a:t> is passed as input to the RSA function</a:t>
            </a:r>
          </a:p>
          <a:p>
            <a:endParaRPr lang="en-US" dirty="0" smtClean="0"/>
          </a:p>
          <a:p>
            <a:r>
              <a:rPr lang="en-US" dirty="0" smtClean="0"/>
              <a:t>If m is shorter than</a:t>
            </a:r>
            <a:r>
              <a:rPr lang="en-US" baseline="0" dirty="0" smtClean="0"/>
              <a:t> n-k0-k1 bits we do a further padding to get it to n-k0-k1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 expands its input, H compresses its input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credit: Wikipedia </a:t>
            </a:r>
            <a:r>
              <a:rPr lang="en-US" dirty="0" smtClean="0">
                <a:hlinkClick r:id="rId3"/>
              </a:rPr>
              <a:t>https://en.wikipedia.org/wiki/Optimal_asymmetric_encryption_padding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4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Why do we need this complicated construction?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simple attempts we saw earlier (XOR and padding) aren’t secure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It’s possible that there’s something simpler than OAEP that’s secure. </a:t>
            </a:r>
            <a:r>
              <a:rPr lang="en-US" baseline="0" dirty="0" smtClean="0"/>
              <a:t>But OAEP was the first proposal that came with a proof, and it became standardized. In crypto what we implement is often driven by what we can prove secure, even if that comes at the cost of a little bit of complexity or speed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Why does the input have to be n bits long?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Output of OAEP has to be n bits, since that’s what the RSA takes as input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OAEP happens to have input length equal to output length. So OAEP input length is also n bits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We’re assuming that m has fixed length (n-k</a:t>
            </a:r>
            <a:r>
              <a:rPr lang="en-US" baseline="-25000" dirty="0" smtClean="0"/>
              <a:t>1</a:t>
            </a:r>
            <a:r>
              <a:rPr lang="en-US" baseline="0" dirty="0" smtClean="0"/>
              <a:t>-k</a:t>
            </a:r>
            <a:r>
              <a:rPr lang="en-US" baseline="-25000" dirty="0" smtClean="0"/>
              <a:t>0</a:t>
            </a:r>
            <a:r>
              <a:rPr lang="en-US" baseline="0" dirty="0" smtClean="0"/>
              <a:t>). If m is smaller than that, you need a separate padding step first to get it to this length. Pad with 1 followed by 0s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if m is longer than that? Can’t happen, we’ll see soon.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In reality we would use a hash function from a crypto library, and in fact, PRFs are constructed from hash functions, as we’ve seen, so using a PRF to construct a hash function doesn’t make sense. 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But </a:t>
            </a:r>
            <a:r>
              <a:rPr lang="en-US" b="1" baseline="0" dirty="0" smtClean="0"/>
              <a:t>we ask you to do that just for assignment 2, because we don’t give you a hash function to use as part of the provided code.</a:t>
            </a:r>
          </a:p>
          <a:p>
            <a:pPr marL="171450" indent="-171450">
              <a:buFontTx/>
              <a:buChar char="-"/>
            </a:pP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2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decrypt, first apply RSA(N, d,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) then reverse OAEP as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this provide integrity?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Lets say Mallory tampers with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in transit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RSA function itself will produce some other X’, Y’, but can’t detect that there’s any tampering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with very high probability, z won’t be 00…0s if corrupted. That’s how we detect tampering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9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do we need signatures when we already have integrity in OAEP?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Integrity guarantees that message hasn’t been tampered with, doesn’t say anything about the sender.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Signature (authentication) is a much stronger property, and subsumes guarantee of integrity.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digital signature, secret key is used for signing.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We’re not signing message directly, but instead signing hash of message. Gives us short RSA input.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sig = </a:t>
            </a:r>
            <a:r>
              <a:rPr lang="en-US" baseline="0" dirty="0" err="1" smtClean="0"/>
              <a:t>Sign</a:t>
            </a:r>
            <a:r>
              <a:rPr lang="en-US" baseline="-25000" dirty="0" err="1" smtClean="0"/>
              <a:t>N,d</a:t>
            </a:r>
            <a:r>
              <a:rPr lang="en-US" baseline="0" dirty="0" smtClean="0"/>
              <a:t> (m)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don’t know for sure if there isn’t another way to find e</a:t>
            </a:r>
            <a:r>
              <a:rPr lang="en-US" baseline="30000" dirty="0" smtClean="0"/>
              <a:t>th</a:t>
            </a:r>
            <a:r>
              <a:rPr lang="en-US" dirty="0" smtClean="0"/>
              <a:t> roots</a:t>
            </a:r>
            <a:r>
              <a:rPr lang="en-US" baseline="0" dirty="0" smtClean="0"/>
              <a:t> without actually factoring. So far no one’s found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7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4177B9"/>
                </a:solidFill>
              </a:rPr>
              <a:t>Prime numbers are scarce at Alice’s company</a:t>
            </a:r>
            <a:r>
              <a:rPr lang="en-US" dirty="0" smtClean="0"/>
              <a:t>” is a joke. Generating primes</a:t>
            </a:r>
            <a:r>
              <a:rPr lang="en-US" baseline="0" dirty="0" smtClean="0"/>
              <a:t> is easy as we’ll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Miller </a:t>
            </a:r>
            <a:r>
              <a:rPr lang="en-US" dirty="0" err="1" smtClean="0"/>
              <a:t>rabin</a:t>
            </a:r>
            <a:r>
              <a:rPr lang="en-US" dirty="0" smtClean="0"/>
              <a:t> </a:t>
            </a:r>
            <a:r>
              <a:rPr lang="en-US" dirty="0" err="1" smtClean="0"/>
              <a:t>primality</a:t>
            </a:r>
            <a:r>
              <a:rPr lang="en-US" dirty="0" smtClean="0"/>
              <a:t> test </a:t>
            </a:r>
            <a:r>
              <a:rPr lang="en-US" dirty="0" smtClean="0">
                <a:hlinkClick r:id="rId3"/>
              </a:rPr>
              <a:t>https://en.wikipedia.org/wiki/Miller%E2%80%93Rabin_primality_test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</a:t>
            </a:r>
            <a:r>
              <a:rPr lang="en-US" dirty="0" err="1" smtClean="0"/>
              <a:t>java.math.BigInteger</a:t>
            </a:r>
            <a:r>
              <a:rPr lang="en-US" baseline="0" dirty="0" smtClean="0"/>
              <a:t>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random b-bit number has about a 1/b probability of being prime, which means you only need to test a few (say 1000) numbers before you find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security: if key length</a:t>
            </a:r>
            <a:r>
              <a:rPr lang="en-US" baseline="0" dirty="0" smtClean="0"/>
              <a:t> is k, ideally brute force of all 2</a:t>
            </a:r>
            <a:r>
              <a:rPr lang="en-US" baseline="30000" dirty="0" smtClean="0"/>
              <a:t>k</a:t>
            </a:r>
            <a:r>
              <a:rPr lang="en-US" baseline="0" dirty="0" smtClean="0"/>
              <a:t> keys is the fastest known attack.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faster attack is found, the algorithm considered broken because it means the attack exploits some weakness in the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Asymptotic security: best known attack is not brute force but instead a complex algorithm whose running time is less than exponential and keeps improving.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length recommendation for asymptotic security much more likely to change than for concrete security.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Fault-based attacks: http://</a:t>
            </a:r>
            <a:r>
              <a:rPr lang="en-US" dirty="0" err="1" smtClean="0"/>
              <a:t>web.eecs.umich.edu</a:t>
            </a:r>
            <a:r>
              <a:rPr lang="en-US" dirty="0" smtClean="0"/>
              <a:t>/~</a:t>
            </a:r>
            <a:r>
              <a:rPr lang="en-US" dirty="0" err="1" smtClean="0"/>
              <a:t>valeria</a:t>
            </a:r>
            <a:r>
              <a:rPr lang="en-US" dirty="0" smtClean="0"/>
              <a:t>/research/publications/DATE10RSA.pdf</a:t>
            </a:r>
          </a:p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attack: http://</a:t>
            </a:r>
            <a:r>
              <a:rPr lang="en-US" dirty="0" err="1" smtClean="0"/>
              <a:t>www.dtc.umn.edu</a:t>
            </a:r>
            <a:r>
              <a:rPr lang="en-US" dirty="0" smtClean="0"/>
              <a:t>/~</a:t>
            </a:r>
            <a:r>
              <a:rPr lang="en-US" dirty="0" err="1" smtClean="0"/>
              <a:t>odlyzko</a:t>
            </a:r>
            <a:r>
              <a:rPr lang="en-US" dirty="0" smtClean="0"/>
              <a:t>/doc/arch/</a:t>
            </a:r>
            <a:r>
              <a:rPr lang="en-US" dirty="0" err="1" smtClean="0"/>
              <a:t>rsa.attack.pdf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94E-25A8-F045-8CD4-631AF11588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9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complexity is bigger than any polynomial but smaller than exponential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specifically: grows faster than n</a:t>
            </a:r>
            <a:r>
              <a:rPr lang="en-US" baseline="30000" dirty="0" smtClean="0"/>
              <a:t>m</a:t>
            </a:r>
            <a:r>
              <a:rPr lang="en-US" baseline="0" dirty="0" smtClean="0"/>
              <a:t> for any m but slower than 2</a:t>
            </a:r>
            <a:r>
              <a:rPr lang="en-US" baseline="30000" dirty="0" smtClean="0"/>
              <a:t>cn</a:t>
            </a:r>
            <a:r>
              <a:rPr lang="en-US" baseline="0" dirty="0" smtClean="0"/>
              <a:t> for any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Magic Words are Squeamish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Ossifrage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http://bit-player.org/wp-content/extras/bph-publications/AmSci-1994-07-Hayes-RSA-129.pdf</a:t>
            </a:r>
            <a:r>
              <a:rPr lang="en-US" dirty="0" smtClean="0"/>
              <a:t> Story of the factorization of RSA-129 by a distributed</a:t>
            </a:r>
            <a:r>
              <a:rPr lang="en-US" baseline="0" dirty="0" smtClean="0"/>
              <a:t> effort with 600(?) volunteers back in the 90s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2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of</a:t>
            </a:r>
            <a:r>
              <a:rPr lang="en-US" baseline="0" dirty="0" smtClean="0"/>
              <a:t> lecture 7 will be about PKI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8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stream cipher in fact the encryption and decryption operations are identical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7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inversion doesn’t require inverting 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6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UK</a:t>
            </a:r>
            <a:r>
              <a:rPr lang="en-US" baseline="0" dirty="0" smtClean="0"/>
              <a:t> version of NSA</a:t>
            </a:r>
          </a:p>
          <a:p>
            <a:r>
              <a:rPr lang="en-US" baseline="0" dirty="0" smtClean="0"/>
              <a:t>Lineage of Turing, Enigma,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Co-inventors: Clifford Cocks, Malcolm Williamson, James Ellis</a:t>
            </a:r>
          </a:p>
          <a:p>
            <a:r>
              <a:rPr lang="en-US" baseline="0" dirty="0" smtClean="0"/>
              <a:t>Couldn’t talk about it publicly for decades, declassified in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4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Pretty much everything you need to know is in the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Notice the P=NP</a:t>
            </a:r>
            <a:r>
              <a:rPr lang="en-US" baseline="0" dirty="0" smtClean="0"/>
              <a:t> Easter egg on the blackboard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 message to someone using their public key. They decrypt with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private key.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Verification: sender authenticates something using her private key -&gt; public can verify the authentication knowing the sender’s 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9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4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98A-5814-3644-AB2D-40F11D1DDC6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  <p:sldLayoutId id="2147483688" r:id="rId13"/>
    <p:sldLayoutId id="2147483690" r:id="rId14"/>
    <p:sldLayoutId id="2147483691" r:id="rId15"/>
    <p:sldLayoutId id="2147483692" r:id="rId16"/>
    <p:sldLayoutId id="2147483693" r:id="rId17"/>
    <p:sldLayoutId id="2147483695" r:id="rId18"/>
    <p:sldLayoutId id="2147483698" r:id="rId19"/>
    <p:sldLayoutId id="2147483699" r:id="rId20"/>
    <p:sldLayoutId id="2147483700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Cryptography</a:t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79400"/>
            <a:ext cx="7569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686800" cy="467201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55" y="926104"/>
            <a:ext cx="6468655" cy="26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03200"/>
            <a:ext cx="749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178800" cy="4243387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16" y="1071389"/>
            <a:ext cx="6634834" cy="2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77500" lnSpcReduction="20000"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37905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200" b="1" dirty="0" smtClean="0"/>
              <a:t>Building a Secure Channel</a:t>
            </a:r>
            <a:endParaRPr lang="en-US" sz="4200" b="1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 not 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confidentiality 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but 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keys for that too</a:t>
            </a:r>
          </a:p>
        </p:txBody>
      </p:sp>
    </p:spTree>
    <p:extLst>
      <p:ext uri="{BB962C8B-B14F-4D97-AF65-F5344CB8AC3E}">
        <p14:creationId xmlns:p14="http://schemas.microsoft.com/office/powerpoint/2010/main" val="323779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Public Key Crypto Is </a:t>
            </a:r>
            <a:r>
              <a:rPr lang="en-US" b="1" dirty="0" smtClean="0"/>
              <a:t>Not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secure than symmetric encryption</a:t>
            </a:r>
          </a:p>
          <a:p>
            <a:pPr lvl="1"/>
            <a:r>
              <a:rPr lang="en-US" dirty="0" smtClean="0"/>
              <a:t>Security depends on key length and computational work, not type of cipher</a:t>
            </a:r>
          </a:p>
          <a:p>
            <a:r>
              <a:rPr lang="en-US" dirty="0" smtClean="0"/>
              <a:t>Replacement for symmetric key encryption</a:t>
            </a:r>
          </a:p>
          <a:p>
            <a:pPr lvl="1"/>
            <a:r>
              <a:rPr lang="en-US" dirty="0" smtClean="0"/>
              <a:t>Asymmetric crypto still very expensive</a:t>
            </a:r>
          </a:p>
          <a:p>
            <a:r>
              <a:rPr lang="en-US" dirty="0" smtClean="0"/>
              <a:t>Replacement for key distribution</a:t>
            </a:r>
          </a:p>
          <a:p>
            <a:pPr lvl="1"/>
            <a:r>
              <a:rPr lang="en-US" dirty="0" smtClean="0"/>
              <a:t>Still need infrastructure for key management </a:t>
            </a:r>
            <a:br>
              <a:rPr lang="en-US" dirty="0" smtClean="0"/>
            </a:br>
            <a:r>
              <a:rPr lang="en-US" dirty="0" smtClean="0"/>
              <a:t>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XOR with k 	➡ XOR with k </a:t>
            </a:r>
            <a:r>
              <a:rPr lang="en-US" dirty="0" smtClean="0"/>
              <a:t>(stream cipher)</a:t>
            </a:r>
          </a:p>
          <a:p>
            <a:r>
              <a:rPr lang="en-US" dirty="0" smtClean="0"/>
              <a:t>Add k </a:t>
            </a:r>
            <a:r>
              <a:rPr lang="en-US" dirty="0"/>
              <a:t> </a:t>
            </a:r>
            <a:r>
              <a:rPr lang="en-US" dirty="0" smtClean="0"/>
              <a:t>		➡</a:t>
            </a:r>
            <a:r>
              <a:rPr lang="en-US" dirty="0"/>
              <a:t> </a:t>
            </a:r>
            <a:r>
              <a:rPr lang="en-US" dirty="0" smtClean="0"/>
              <a:t>Subtract k</a:t>
            </a:r>
          </a:p>
          <a:p>
            <a:r>
              <a:rPr lang="en-US" dirty="0" smtClean="0"/>
              <a:t>Times k	➡</a:t>
            </a:r>
            <a:r>
              <a:rPr lang="en-US" dirty="0"/>
              <a:t> </a:t>
            </a:r>
            <a:r>
              <a:rPr lang="en-US" dirty="0" smtClean="0"/>
              <a:t>Divide by k</a:t>
            </a:r>
          </a:p>
          <a:p>
            <a:endParaRPr lang="en-US" dirty="0"/>
          </a:p>
          <a:p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power 	➡</a:t>
            </a:r>
            <a:r>
              <a:rPr lang="en-US" dirty="0"/>
              <a:t> </a:t>
            </a:r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root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odular exponentiation ➡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 is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39447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Trick: repeated squaring and multiplication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x</a:t>
            </a:r>
            <a:r>
              <a:rPr lang="en-US" baseline="30000" dirty="0" smtClean="0"/>
              <a:t>6</a:t>
            </a:r>
            <a:r>
              <a:rPr lang="en-US" dirty="0" smtClean="0"/>
              <a:t> = (x</a:t>
            </a:r>
            <a:r>
              <a:rPr lang="en-US" baseline="30000" dirty="0" smtClean="0"/>
              <a:t>2</a:t>
            </a:r>
            <a:r>
              <a:rPr lang="en-US" dirty="0" smtClean="0"/>
              <a:t>·x)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	Do all arithmetic mod p so that result never gets large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x, e, and, p are 1000-bit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2900" dirty="0" smtClean="0"/>
              <a:t>mod </a:t>
            </a:r>
            <a:r>
              <a:rPr lang="en-US" dirty="0" smtClean="0"/>
              <a:t>p takes only milliseconds on today’s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Thought Question: write an algorithm for fast modular exp. using repeated squaring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20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Symmetric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Roughly equivalent descriptions: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Encryption and decryption key are the same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 authentication and verification key</a:t>
            </a:r>
          </a:p>
          <a:p>
            <a:endParaRPr lang="en-US" dirty="0" smtClean="0"/>
          </a:p>
          <a:p>
            <a:r>
              <a:rPr lang="en-US" dirty="0" smtClean="0"/>
              <a:t>Decryption key can be derived from encryption key</a:t>
            </a:r>
          </a:p>
          <a:p>
            <a:endParaRPr lang="en-US" dirty="0"/>
          </a:p>
          <a:p>
            <a:r>
              <a:rPr lang="en-US" dirty="0" smtClean="0"/>
              <a:t>Communicating parties have to share a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of Modular </a:t>
            </a:r>
            <a:r>
              <a:rPr lang="en-US" dirty="0"/>
              <a:t>E</a:t>
            </a:r>
            <a:r>
              <a:rPr lang="en-US" dirty="0" smtClean="0"/>
              <a:t>xponentiation?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0628" y="1161073"/>
            <a:ext cx="588645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p is prime and x is not divisible by 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</a:t>
            </a:r>
            <a:r>
              <a:rPr lang="en-US" baseline="30000" dirty="0" smtClean="0"/>
              <a:t>p-1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p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Let d be such that </a:t>
            </a:r>
            <a:r>
              <a:rPr lang="en-US" b="1" dirty="0" err="1" smtClean="0">
                <a:solidFill>
                  <a:srgbClr val="FF0000"/>
                </a:solidFill>
              </a:rPr>
              <a:t>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mod</a:t>
            </a:r>
            <a:r>
              <a:rPr lang="en-US" b="1" dirty="0" smtClean="0">
                <a:solidFill>
                  <a:srgbClr val="FF0000"/>
                </a:solidFill>
              </a:rPr>
              <a:t> (p-1) = 1</a:t>
            </a:r>
          </a:p>
          <a:p>
            <a:pPr marL="0" indent="0">
              <a:buNone/>
            </a:pPr>
            <a:r>
              <a:rPr lang="en-US" dirty="0" smtClean="0"/>
              <a:t>    I’ll show that </a:t>
            </a:r>
            <a:r>
              <a:rPr lang="en-US" dirty="0" err="1" smtClean="0"/>
              <a:t>exponentiating</a:t>
            </a:r>
            <a:r>
              <a:rPr lang="en-US" dirty="0" smtClean="0"/>
              <a:t> by d is</a:t>
            </a:r>
          </a:p>
          <a:p>
            <a:pPr marL="0" indent="0">
              <a:buNone/>
            </a:pPr>
            <a:r>
              <a:rPr lang="en-US" dirty="0" smtClean="0"/>
              <a:t>    the inverse of </a:t>
            </a:r>
            <a:r>
              <a:rPr lang="en-US" dirty="0" err="1" smtClean="0"/>
              <a:t>exponentiating</a:t>
            </a:r>
            <a:r>
              <a:rPr lang="en-US" dirty="0" smtClean="0"/>
              <a:t> by 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83795" y="1200151"/>
            <a:ext cx="3660205" cy="3600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“Fermat’s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little theorem” 1640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	= </a:t>
            </a:r>
            <a:r>
              <a:rPr lang="en-US" dirty="0" err="1"/>
              <a:t>x</a:t>
            </a:r>
            <a:r>
              <a:rPr lang="en-US" baseline="30000" dirty="0" err="1"/>
              <a:t>ed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 err="1"/>
              <a:t>x</a:t>
            </a:r>
            <a:r>
              <a:rPr lang="en-US" baseline="30000" dirty="0" err="1"/>
              <a:t>k</a:t>
            </a:r>
            <a:r>
              <a:rPr lang="en-US" baseline="30000" dirty="0"/>
              <a:t>(p-1)+1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= x·(</a:t>
            </a:r>
            <a:r>
              <a:rPr lang="en-US" dirty="0"/>
              <a:t>x</a:t>
            </a:r>
            <a:r>
              <a:rPr lang="en-US" baseline="30000" dirty="0"/>
              <a:t>p-1</a:t>
            </a:r>
            <a:r>
              <a:rPr lang="en-US" dirty="0"/>
              <a:t>)</a:t>
            </a:r>
            <a:r>
              <a:rPr lang="en-US" baseline="30000" dirty="0"/>
              <a:t>k </a:t>
            </a:r>
            <a:r>
              <a:rPr lang="en-US" baseline="30000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  <a:endParaRPr lang="en-US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= x·1</a:t>
            </a:r>
            <a:r>
              <a:rPr lang="en-US" baseline="30000" dirty="0" smtClean="0"/>
              <a:t>k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x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739" y="4211248"/>
            <a:ext cx="5372100" cy="699419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Lucida Sans" panose="020B0602030504020204" pitchFamily="34" charset="0"/>
              </a:rPr>
              <a:t>Key Idea</a:t>
            </a:r>
            <a:r>
              <a:rPr lang="en-US" sz="2100" dirty="0">
                <a:latin typeface="Lucida Sans" panose="020B0602030504020204" pitchFamily="34" charset="0"/>
              </a:rPr>
              <a:t>: </a:t>
            </a:r>
            <a:r>
              <a:rPr lang="en-US" sz="2100" dirty="0" smtClean="0">
                <a:latin typeface="Lucida Sans" panose="020B0602030504020204" pitchFamily="34" charset="0"/>
              </a:rPr>
              <a:t/>
            </a:r>
            <a:br>
              <a:rPr lang="en-US" sz="2100" dirty="0" smtClean="0">
                <a:latin typeface="Lucida Sans" panose="020B0602030504020204" pitchFamily="34" charset="0"/>
              </a:rPr>
            </a:br>
            <a:r>
              <a:rPr lang="en-US" sz="2100" dirty="0" smtClean="0">
                <a:latin typeface="Lucida Sans" panose="020B0602030504020204" pitchFamily="34" charset="0"/>
              </a:rPr>
              <a:t>maybe </a:t>
            </a:r>
            <a:r>
              <a:rPr lang="en-US" sz="2100" dirty="0">
                <a:latin typeface="Lucida Sans" panose="020B0602030504020204" pitchFamily="34" charset="0"/>
              </a:rPr>
              <a:t>d can’t be derived from </a:t>
            </a:r>
            <a:r>
              <a:rPr lang="en-US" sz="2100" dirty="0" smtClean="0">
                <a:latin typeface="Lucida Sans" panose="020B0602030504020204" pitchFamily="34" charset="0"/>
              </a:rPr>
              <a:t>e.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at Asymmetric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432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</a:t>
            </a:r>
          </a:p>
          <a:p>
            <a:r>
              <a:rPr lang="en-US" dirty="0" smtClean="0"/>
              <a:t>Pick a large prime p</a:t>
            </a:r>
            <a:endParaRPr lang="en-US" dirty="0"/>
          </a:p>
          <a:p>
            <a:r>
              <a:rPr lang="en-US" dirty="0" smtClean="0"/>
              <a:t>Find e,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2800" dirty="0" smtClean="0"/>
              <a:t>mod</a:t>
            </a:r>
            <a:r>
              <a:rPr lang="en-US" dirty="0" smtClean="0"/>
              <a:t> </a:t>
            </a:r>
            <a:r>
              <a:rPr lang="en-US" dirty="0" smtClean="0"/>
              <a:t>(p-1)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 (p, e). Keep d 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E(x)	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D(y)	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3" y="205979"/>
            <a:ext cx="88011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Reciprocal of e mod p-1 is Easy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70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i.e., finding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dirty="0" smtClean="0"/>
              <a:t>(p-1)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equivalently, we write </a:t>
            </a:r>
            <a:r>
              <a:rPr lang="en-US" dirty="0"/>
              <a:t>d = e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[mod p-1]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Variant of Euclid’s GCD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0" y="3855004"/>
            <a:ext cx="7429500" cy="774146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Can we tweak the design so that going from encryption key to decryption key isn’t easy?</a:t>
            </a:r>
          </a:p>
        </p:txBody>
      </p:sp>
    </p:spTree>
    <p:extLst>
      <p:ext uri="{BB962C8B-B14F-4D97-AF65-F5344CB8AC3E}">
        <p14:creationId xmlns:p14="http://schemas.microsoft.com/office/powerpoint/2010/main" val="9964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RSA’s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 modulus is a product of </a:t>
            </a:r>
            <a:r>
              <a:rPr lang="en-US" b="1" u="sng" dirty="0" smtClean="0"/>
              <a:t>two</a:t>
            </a:r>
            <a:r>
              <a:rPr lang="en-US" dirty="0" smtClean="0"/>
              <a:t> large primes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finding the decryption exponent seems hard</a:t>
            </a:r>
            <a:r>
              <a:rPr lang="en-US" dirty="0"/>
              <a:t> </a:t>
            </a:r>
            <a:r>
              <a:rPr lang="en-US" u="sng" dirty="0" smtClean="0"/>
              <a:t>without</a:t>
            </a:r>
            <a:r>
              <a:rPr lang="en-US" dirty="0" smtClean="0"/>
              <a:t> the knowledge of the factors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N = </a:t>
            </a:r>
            <a:r>
              <a:rPr lang="en-US" dirty="0" err="1" smtClean="0"/>
              <a:t>pq</a:t>
            </a:r>
            <a:r>
              <a:rPr lang="en-US" dirty="0" smtClean="0"/>
              <a:t> then decryption exponent is given by:</a:t>
            </a:r>
          </a:p>
          <a:p>
            <a:pPr marL="0" indent="0">
              <a:buNone/>
            </a:pPr>
            <a:r>
              <a:rPr lang="en-US" dirty="0" smtClean="0"/>
              <a:t>	d = e</a:t>
            </a:r>
            <a:r>
              <a:rPr lang="en-US" baseline="30000" dirty="0" smtClean="0"/>
              <a:t>-1</a:t>
            </a:r>
            <a:r>
              <a:rPr lang="en-US" dirty="0" smtClean="0"/>
              <a:t> [mod (p-1)(q-1)]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3646170" y="3671888"/>
            <a:ext cx="285750" cy="12858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65277" y="2971800"/>
            <a:ext cx="1714500" cy="457200"/>
          </a:xfrm>
          <a:prstGeom prst="wedgeRectCallout">
            <a:avLst>
              <a:gd name="adj1" fmla="val -16583"/>
              <a:gd name="adj2" fmla="val -10956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Not proven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0403" y="4594623"/>
            <a:ext cx="1143000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282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generates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relatively prime to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/>
              <a:t>such that </a:t>
            </a:r>
            <a:r>
              <a:rPr lang="en-US" dirty="0" err="1" smtClean="0">
                <a:solidFill>
                  <a:srgbClr val="4177B9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Publishes </a:t>
            </a:r>
            <a:r>
              <a:rPr lang="en-US" dirty="0" smtClean="0">
                <a:solidFill>
                  <a:srgbClr val="4177B9"/>
                </a:solidFill>
              </a:rPr>
              <a:t>(N, e)</a:t>
            </a:r>
            <a:r>
              <a:rPr lang="en-US" dirty="0" smtClean="0"/>
              <a:t>. Keeps </a:t>
            </a:r>
            <a:r>
              <a:rPr lang="en-US" dirty="0" smtClean="0">
                <a:solidFill>
                  <a:srgbClr val="C00000"/>
                </a:solidFill>
              </a:rPr>
              <a:t>(d, p, q) </a:t>
            </a:r>
            <a:r>
              <a:rPr lang="en-US" dirty="0" smtClean="0"/>
              <a:t>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, x) = </a:t>
            </a:r>
            <a:r>
              <a:rPr lang="en-US" dirty="0" err="1" smtClean="0"/>
              <a:t>x</a:t>
            </a:r>
            <a:r>
              <a:rPr lang="en-US" baseline="30000" dirty="0" err="1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 y) = </a:t>
            </a:r>
            <a:r>
              <a:rPr lang="en-US" dirty="0" err="1"/>
              <a:t>y</a:t>
            </a:r>
            <a:r>
              <a:rPr lang="en-US" baseline="30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057525" y="1180149"/>
            <a:ext cx="3028950" cy="530507"/>
          </a:xfrm>
          <a:prstGeom prst="wedgeRectCallout">
            <a:avLst>
              <a:gd name="adj1" fmla="val -78852"/>
              <a:gd name="adj2" fmla="val 7542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Large random primes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771900" y="4160520"/>
            <a:ext cx="285750" cy="7143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9100" y="4328994"/>
            <a:ext cx="1240155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Inverses</a:t>
            </a:r>
          </a:p>
        </p:txBody>
      </p:sp>
    </p:spTree>
    <p:extLst>
      <p:ext uri="{BB962C8B-B14F-4D97-AF65-F5344CB8AC3E}">
        <p14:creationId xmlns:p14="http://schemas.microsoft.com/office/powerpoint/2010/main" val="4079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8624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900" b="1" dirty="0" smtClean="0">
                <a:solidFill>
                  <a:srgbClr val="000000"/>
                </a:solidFill>
              </a:rPr>
              <a:t>Why RSA Works</a:t>
            </a:r>
          </a:p>
          <a:p>
            <a:pPr>
              <a:spcBef>
                <a:spcPts val="1200"/>
              </a:spcBef>
            </a:pPr>
            <a:r>
              <a:rPr lang="en-US" sz="3000" b="1" dirty="0"/>
              <a:t>T</a:t>
            </a:r>
            <a:r>
              <a:rPr lang="en-US" sz="3000" b="1" dirty="0" smtClean="0"/>
              <a:t>heorem: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k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/>
              <a:t>k</a:t>
            </a:r>
            <a:r>
              <a:rPr lang="en-US" sz="2600" dirty="0" smtClean="0"/>
              <a:t> </a:t>
            </a:r>
            <a:r>
              <a:rPr lang="en-US" sz="2400" dirty="0" smtClean="0"/>
              <a:t>	      </a:t>
            </a:r>
            <a:r>
              <a:rPr lang="en-US" sz="2400" dirty="0" smtClean="0"/>
              <a:t>(chosen </a:t>
            </a:r>
            <a:r>
              <a:rPr lang="en-US" sz="2400" b="1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smtClean="0"/>
              <a:t>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 </a:t>
            </a:r>
            <a:r>
              <a:rPr lang="en-US" sz="2600" b="1" dirty="0" smtClean="0"/>
              <a:t>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 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</a:t>
            </a:r>
            <a:r>
              <a:rPr lang="en-US" sz="2600" dirty="0" smtClean="0"/>
              <a:t>1</a:t>
            </a:r>
            <a:r>
              <a:rPr lang="en-US" sz="2600" b="1" baseline="30000" dirty="0" smtClean="0"/>
              <a:t>k</a:t>
            </a:r>
            <a:r>
              <a:rPr lang="en-US" sz="2600" b="1" dirty="0" smtClean="0"/>
              <a:t>x</a:t>
            </a:r>
            <a:r>
              <a:rPr lang="en-US" sz="2600" dirty="0" smtClean="0"/>
              <a:t> </a:t>
            </a:r>
            <a:r>
              <a:rPr lang="en-US" sz="2600" dirty="0" smtClean="0"/>
              <a:t>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92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" y="205979"/>
            <a:ext cx="859419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Function is a </a:t>
            </a:r>
            <a:r>
              <a:rPr lang="en-US" i="1" dirty="0"/>
              <a:t>T</a:t>
            </a:r>
            <a:r>
              <a:rPr lang="en-US" i="1" dirty="0" smtClean="0"/>
              <a:t>rapdoor </a:t>
            </a:r>
            <a:r>
              <a:rPr lang="en-US" i="1" dirty="0"/>
              <a:t>P</a:t>
            </a:r>
            <a:r>
              <a:rPr lang="en-US" i="1" dirty="0" smtClean="0"/>
              <a:t>ermutation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0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Easy to compute</a:t>
            </a:r>
          </a:p>
          <a:p>
            <a:endParaRPr lang="en-US" dirty="0"/>
          </a:p>
          <a:p>
            <a:r>
              <a:rPr lang="en-US" dirty="0" smtClean="0"/>
              <a:t>Hard to invert</a:t>
            </a:r>
          </a:p>
          <a:p>
            <a:pPr lvl="1"/>
            <a:r>
              <a:rPr lang="en-US" dirty="0" smtClean="0"/>
              <a:t>Except if trapdoor (</a:t>
            </a:r>
            <a:r>
              <a:rPr lang="en-US" i="1" dirty="0" smtClean="0"/>
              <a:t>d</a:t>
            </a:r>
            <a:r>
              <a:rPr lang="en-US" dirty="0" smtClean="0"/>
              <a:t>) is known</a:t>
            </a:r>
          </a:p>
          <a:p>
            <a:pPr lvl="1"/>
            <a:endParaRPr lang="en-US" dirty="0"/>
          </a:p>
          <a:p>
            <a:r>
              <a:rPr lang="en-US" u="sng" dirty="0" smtClean="0"/>
              <a:t>NOT</a:t>
            </a:r>
            <a:r>
              <a:rPr lang="en-US" dirty="0" smtClean="0"/>
              <a:t> a pseudorandom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Plaintext is encrypted in blocks, with each block having a value less than N.</a:t>
            </a:r>
          </a:p>
          <a:p>
            <a:pPr lvl="1"/>
            <a:r>
              <a:rPr lang="en-US" dirty="0" smtClean="0"/>
              <a:t>In other words, block size must be less than or equal to </a:t>
            </a:r>
            <a:r>
              <a:rPr lang="en-US" dirty="0" err="1" smtClean="0"/>
              <a:t>lg</a:t>
            </a:r>
            <a:r>
              <a:rPr lang="en-US" dirty="0" smtClean="0"/>
              <a:t> N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9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 is </a:t>
            </a:r>
            <a:r>
              <a:rPr lang="en-US" dirty="0"/>
              <a:t>N</a:t>
            </a:r>
            <a:r>
              <a:rPr lang="en-US" dirty="0" smtClean="0"/>
              <a:t>ot Randomized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RSA</a:t>
            </a:r>
            <a:r>
              <a:rPr lang="en-US" sz="2100" baseline="-25000" dirty="0" err="1"/>
              <a:t>N,e</a:t>
            </a:r>
            <a:r>
              <a:rPr lang="en-US" sz="2100" dirty="0"/>
              <a:t>(x) = </a:t>
            </a:r>
            <a:r>
              <a:rPr lang="en-US" sz="2100" dirty="0" err="1"/>
              <a:t>x</a:t>
            </a:r>
            <a:r>
              <a:rPr lang="en-US" sz="2100" baseline="30000" dirty="0" err="1"/>
              <a:t>e</a:t>
            </a:r>
            <a:r>
              <a:rPr lang="en-US" sz="2100" dirty="0"/>
              <a:t> </a:t>
            </a:r>
            <a:r>
              <a:rPr lang="en-US" sz="1500" dirty="0"/>
              <a:t>%</a:t>
            </a:r>
            <a:r>
              <a:rPr lang="en-US" sz="2100" dirty="0"/>
              <a:t> N  — Not directly usable for encryption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Brute force attack on encryption: </a:t>
            </a:r>
          </a:p>
          <a:p>
            <a:pPr marL="0" indent="0">
              <a:buNone/>
            </a:pPr>
            <a:r>
              <a:rPr lang="en-US" sz="2100" dirty="0"/>
              <a:t>	Simply try x’s one by one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Not enough to protect long, random messages</a:t>
            </a:r>
          </a:p>
          <a:p>
            <a:pPr marL="0" indent="0">
              <a:buNone/>
            </a:pPr>
            <a:r>
              <a:rPr lang="en-US" sz="2100" dirty="0"/>
              <a:t>	Need to protect even 1-bit messages!</a:t>
            </a:r>
            <a:endParaRPr lang="en-US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4425" y="4000500"/>
            <a:ext cx="7384806" cy="8001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symmetric encryption is bad </a:t>
            </a:r>
            <a:r>
              <a:rPr lang="en-US" sz="2100" dirty="0" smtClean="0">
                <a:latin typeface="Lucida Sans" panose="020B0602030504020204" pitchFamily="34" charset="0"/>
              </a:rPr>
              <a:t>enough.</a:t>
            </a:r>
            <a:endParaRPr lang="en-US" sz="2100" dirty="0">
              <a:latin typeface="Lucida Sans" panose="020B0602030504020204" pitchFamily="34" charset="0"/>
            </a:endParaRPr>
          </a:p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asymmetric encryption is much </a:t>
            </a:r>
            <a:r>
              <a:rPr lang="en-US" sz="2100" dirty="0" smtClean="0">
                <a:latin typeface="Lucida Sans" panose="020B0602030504020204" pitchFamily="34" charset="0"/>
              </a:rPr>
              <a:t>worse.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Randomize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Attempt 1:</a:t>
            </a:r>
          </a:p>
          <a:p>
            <a:pPr lvl="1"/>
            <a:r>
              <a:rPr lang="en-US" dirty="0" smtClean="0"/>
              <a:t>Pick random nonce r</a:t>
            </a:r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r) </a:t>
            </a:r>
            <a:r>
              <a:rPr lang="en-US" dirty="0"/>
              <a:t>= </a:t>
            </a:r>
            <a:r>
              <a:rPr lang="en-US" dirty="0" smtClean="0"/>
              <a:t>(r, (</a:t>
            </a:r>
            <a:r>
              <a:rPr lang="en-US" dirty="0" err="1"/>
              <a:t>m</a:t>
            </a:r>
            <a:r>
              <a:rPr lang="en-US" sz="1500" dirty="0" err="1"/>
              <a:t>⊕</a:t>
            </a:r>
            <a:r>
              <a:rPr lang="en-US" sz="1800" dirty="0" err="1"/>
              <a:t>r</a:t>
            </a:r>
            <a:r>
              <a:rPr lang="en-US" sz="1800" dirty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Attempt 2</a:t>
            </a:r>
          </a:p>
          <a:p>
            <a:pPr lvl="1"/>
            <a:r>
              <a:rPr lang="en-US" dirty="0"/>
              <a:t>Pick random </a:t>
            </a:r>
            <a:r>
              <a:rPr lang="en-US" dirty="0" smtClean="0"/>
              <a:t>padding r</a:t>
            </a:r>
            <a:endParaRPr lang="en-US" dirty="0"/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</a:t>
            </a:r>
            <a:r>
              <a:rPr lang="en-US" dirty="0"/>
              <a:t>r) = </a:t>
            </a:r>
            <a:r>
              <a:rPr lang="en-US" dirty="0" smtClean="0"/>
              <a:t>(m || r)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1005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Doesn’t help since r must be sent </a:t>
            </a:r>
          </a:p>
          <a:p>
            <a:pPr marL="0" indent="0">
              <a:buNone/>
            </a:pPr>
            <a:r>
              <a:rPr lang="en-US" sz="1800" dirty="0"/>
              <a:t>in the clear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1218"/>
              </a:spcBef>
              <a:buNone/>
            </a:pPr>
            <a:r>
              <a:rPr lang="en-US" sz="1800" dirty="0"/>
              <a:t>Better – r isn’t sent in the clear</a:t>
            </a:r>
          </a:p>
          <a:p>
            <a:pPr marL="0" indent="0">
              <a:buNone/>
            </a:pPr>
            <a:r>
              <a:rPr lang="en-US" sz="1800" dirty="0"/>
              <a:t>But recall RSA function is not a PRP</a:t>
            </a:r>
          </a:p>
          <a:p>
            <a:pPr marL="0" indent="0">
              <a:buNone/>
            </a:pPr>
            <a:r>
              <a:rPr lang="en-US" sz="1800" dirty="0"/>
              <a:t>Maybe first bit of m can be guessed!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300" y="4357213"/>
            <a:ext cx="6629400" cy="7429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Solution: combine m, r in such a way that </a:t>
            </a:r>
            <a:br>
              <a:rPr lang="en-US" sz="2100" dirty="0">
                <a:latin typeface="Lucida Sans" panose="020B0602030504020204" pitchFamily="34" charset="0"/>
              </a:rPr>
            </a:br>
            <a:r>
              <a:rPr lang="en-US" sz="2100" dirty="0">
                <a:latin typeface="Lucida Sans" panose="020B0602030504020204" pitchFamily="34" charset="0"/>
              </a:rPr>
              <a:t>guessing 1 bit of m is as hard as guessing all of it</a:t>
            </a:r>
          </a:p>
        </p:txBody>
      </p:sp>
    </p:spTree>
    <p:extLst>
      <p:ext uri="{BB962C8B-B14F-4D97-AF65-F5344CB8AC3E}">
        <p14:creationId xmlns:p14="http://schemas.microsoft.com/office/powerpoint/2010/main" val="32732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1576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Public</a:t>
            </a:r>
            <a:r>
              <a:rPr lang="en-US" sz="4000" dirty="0">
                <a:solidFill>
                  <a:srgbClr val="000000"/>
                </a:solidFill>
              </a:rPr>
              <a:t> K</a:t>
            </a:r>
            <a:r>
              <a:rPr lang="en-US" sz="4000" dirty="0" smtClean="0">
                <a:solidFill>
                  <a:srgbClr val="000000"/>
                </a:solidFill>
              </a:rPr>
              <a:t>ey 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So far, encryption key == decryption key (“</a:t>
            </a:r>
            <a:r>
              <a:rPr lang="en-US" sz="20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000" dirty="0" smtClean="0"/>
              <a:t>”)</a:t>
            </a:r>
          </a:p>
          <a:p>
            <a:pPr lvl="1">
              <a:buNone/>
            </a:pPr>
            <a:r>
              <a:rPr lang="en-US" sz="2000" b="1" dirty="0" smtClean="0"/>
              <a:t>New idea:</a:t>
            </a:r>
            <a:r>
              <a:rPr lang="en-US" sz="2000" dirty="0" smtClean="0"/>
              <a:t> Keys are distinct, and </a:t>
            </a:r>
            <a:r>
              <a:rPr lang="en-US" sz="2000" i="1" dirty="0" smtClean="0"/>
              <a:t>you 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000" dirty="0" smtClean="0"/>
              <a:t>Almost always used by splitting key-pair</a:t>
            </a:r>
          </a:p>
          <a:p>
            <a:pPr lvl="1">
              <a:buNone/>
            </a:pPr>
            <a:r>
              <a:rPr lang="en-US" sz="1800" dirty="0" smtClean="0"/>
              <a:t>	Alice keeps one key private (“</a:t>
            </a:r>
            <a:r>
              <a:rPr lang="en-US" sz="1800" b="1" dirty="0" smtClean="0">
                <a:solidFill>
                  <a:schemeClr val="accent1"/>
                </a:solidFill>
              </a:rPr>
              <a:t>private key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Publishes the other key (“</a:t>
            </a:r>
            <a:r>
              <a:rPr lang="en-US" sz="1800" b="1" dirty="0" smtClean="0">
                <a:solidFill>
                  <a:schemeClr val="accent1"/>
                </a:solidFill>
              </a:rPr>
              <a:t>public key</a:t>
            </a:r>
            <a:r>
              <a:rPr lang="en-US" sz="1800" dirty="0" smtClean="0"/>
              <a:t>”)</a:t>
            </a:r>
          </a:p>
          <a:p>
            <a:pPr lvl="1">
              <a:buNone/>
            </a:pPr>
            <a:r>
              <a:rPr lang="en-US" sz="2000" dirty="0" smtClean="0"/>
              <a:t>Many applications</a:t>
            </a:r>
          </a:p>
          <a:p>
            <a:pPr lvl="1">
              <a:buNone/>
            </a:pPr>
            <a:r>
              <a:rPr lang="en-US" sz="2000" dirty="0" smtClean="0"/>
              <a:t>Conceived in 1976 by Diffie and Hellman </a:t>
            </a:r>
            <a:br>
              <a:rPr lang="en-US" sz="2000" dirty="0" smtClean="0"/>
            </a:br>
            <a:r>
              <a:rPr lang="en-US" sz="1800" dirty="0" smtClean="0"/>
              <a:t>(earlier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000" dirty="0" smtClean="0"/>
              <a:t>Best known, most common public-key algorithm: </a:t>
            </a:r>
            <a:r>
              <a:rPr lang="en-US" sz="2000" b="1" dirty="0" smtClean="0">
                <a:solidFill>
                  <a:schemeClr val="accent1"/>
                </a:solidFill>
              </a:rPr>
              <a:t>RSA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1800" dirty="0" err="1" smtClean="0"/>
              <a:t>Rivest</a:t>
            </a:r>
            <a:r>
              <a:rPr lang="en-US" sz="1800" dirty="0" smtClean="0"/>
              <a:t>, Shamir, and </a:t>
            </a:r>
            <a:r>
              <a:rPr lang="en-US" sz="1800" dirty="0" err="1" smtClean="0"/>
              <a:t>Adleman</a:t>
            </a:r>
            <a:r>
              <a:rPr lang="en-US" sz="18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134850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n:		RSA modulus length</a:t>
            </a:r>
          </a:p>
          <a:p>
            <a:pPr marL="0" indent="0">
              <a:buNone/>
            </a:pPr>
            <a:r>
              <a:rPr lang="en-US" dirty="0" smtClean="0"/>
              <a:t>m:		message</a:t>
            </a:r>
          </a:p>
          <a:p>
            <a:pPr marL="0" indent="0">
              <a:buNone/>
            </a:pPr>
            <a:r>
              <a:rPr lang="en-US" dirty="0" smtClean="0"/>
              <a:t>000:		padding</a:t>
            </a:r>
          </a:p>
          <a:p>
            <a:pPr marL="0" indent="0">
              <a:buNone/>
            </a:pPr>
            <a:r>
              <a:rPr lang="en-US" dirty="0" smtClean="0"/>
              <a:t>r:		random nonce</a:t>
            </a:r>
          </a:p>
          <a:p>
            <a:pPr marL="0" indent="0">
              <a:buNone/>
            </a:pPr>
            <a:r>
              <a:rPr lang="en-US" dirty="0" smtClean="0"/>
              <a:t>G:		PRG</a:t>
            </a:r>
          </a:p>
          <a:p>
            <a:pPr marL="0" indent="0">
              <a:buNone/>
            </a:pPr>
            <a:r>
              <a:rPr lang="en-US" dirty="0" smtClean="0"/>
              <a:t>H:		hash function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baseline="-25000" dirty="0"/>
              <a:t>0</a:t>
            </a:r>
            <a:r>
              <a:rPr lang="en-US" dirty="0" smtClean="0"/>
              <a:t>, k</a:t>
            </a:r>
            <a:r>
              <a:rPr lang="en-US" baseline="-25000" dirty="0"/>
              <a:t>1</a:t>
            </a:r>
            <a:r>
              <a:rPr lang="en-US" dirty="0" smtClean="0"/>
              <a:t>: 	128 bits</a:t>
            </a:r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61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</p:spTree>
    <p:extLst>
      <p:ext uri="{BB962C8B-B14F-4D97-AF65-F5344CB8AC3E}">
        <p14:creationId xmlns:p14="http://schemas.microsoft.com/office/powerpoint/2010/main" val="8924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RSA Encryption </a:t>
            </a:r>
            <a:r>
              <a:rPr lang="en-US" dirty="0" smtClean="0"/>
              <a:t>with </a:t>
            </a:r>
            <a:r>
              <a:rPr lang="en-US" dirty="0" smtClean="0"/>
              <a:t>OAEP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72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Generate 128-bit random r, run through PRG 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with message padded with 128 bits of 0s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call the result X)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Run X through hash function </a:t>
            </a:r>
            <a:br>
              <a:rPr lang="en-US" sz="1500" dirty="0"/>
            </a:br>
            <a:r>
              <a:rPr lang="en-US" sz="1500" dirty="0"/>
              <a:t>	(PRF with fixed, published key)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result with r, concatenate to X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12129" y="2287440"/>
            <a:ext cx="1257300" cy="457200"/>
          </a:xfrm>
          <a:prstGeom prst="wedgeRectCallout">
            <a:avLst>
              <a:gd name="adj1" fmla="val -50151"/>
              <a:gd name="adj2" fmla="val 96250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Just for the 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0539"/>
            <a:ext cx="4212229" cy="685801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OAEP(m, r) = X </a:t>
            </a:r>
            <a:r>
              <a:rPr lang="en-US" sz="1400" dirty="0" smtClean="0">
                <a:latin typeface="Lucida Sans" panose="020B0602030504020204" pitchFamily="34" charset="0"/>
              </a:rPr>
              <a:t>|| </a:t>
            </a:r>
            <a:r>
              <a:rPr lang="en-US" sz="1400" dirty="0" err="1" smtClean="0">
                <a:latin typeface="Lucida Sans" panose="020B0602030504020204" pitchFamily="34" charset="0"/>
              </a:rPr>
              <a:t>r</a:t>
            </a:r>
            <a:r>
              <a:rPr lang="en-US" sz="1050" dirty="0" err="1">
                <a:latin typeface="Lucida Sans" panose="020B0602030504020204" pitchFamily="34" charset="0"/>
              </a:rPr>
              <a:t>⊕</a:t>
            </a:r>
            <a:r>
              <a:rPr lang="en-US" sz="1400" dirty="0" err="1" smtClean="0">
                <a:latin typeface="Lucida Sans" panose="020B0602030504020204" pitchFamily="34" charset="0"/>
              </a:rPr>
              <a:t>H</a:t>
            </a:r>
            <a:r>
              <a:rPr lang="en-US" sz="1400" dirty="0" smtClean="0">
                <a:latin typeface="Lucida Sans" panose="020B0602030504020204" pitchFamily="34" charset="0"/>
              </a:rPr>
              <a:t>(X</a:t>
            </a:r>
            <a:r>
              <a:rPr lang="en-US" sz="1400" dirty="0">
                <a:latin typeface="Lucida Sans" panose="020B0602030504020204" pitchFamily="34" charset="0"/>
              </a:rPr>
              <a:t>) where X = m0…0 </a:t>
            </a:r>
            <a:r>
              <a:rPr lang="en-US" sz="1050" dirty="0">
                <a:latin typeface="Lucida Sans" panose="020B0602030504020204" pitchFamily="34" charset="0"/>
              </a:rPr>
              <a:t>⊕</a:t>
            </a:r>
            <a:r>
              <a:rPr lang="en-US" sz="1400" dirty="0">
                <a:latin typeface="Lucida Sans" panose="020B0602030504020204" pitchFamily="34" charset="0"/>
              </a:rPr>
              <a:t> G(r)</a:t>
            </a:r>
          </a:p>
          <a:p>
            <a:pPr algn="ctr"/>
            <a:endParaRPr lang="en-US" sz="1400" dirty="0" smtClean="0">
              <a:latin typeface="Lucida Sans" panose="020B0602030504020204" pitchFamily="34" charset="0"/>
            </a:endParaRPr>
          </a:p>
          <a:p>
            <a:pPr algn="ctr"/>
            <a:r>
              <a:rPr lang="en-US" sz="1400" dirty="0" err="1" smtClean="0">
                <a:latin typeface="Lucida Sans" panose="020B0602030504020204" pitchFamily="34" charset="0"/>
              </a:rPr>
              <a:t>RSA_Encrypt</a:t>
            </a:r>
            <a:r>
              <a:rPr lang="en-US" sz="1400" dirty="0" smtClean="0">
                <a:latin typeface="Lucida Sans" panose="020B0602030504020204" pitchFamily="34" charset="0"/>
              </a:rPr>
              <a:t>(N, e, m, r) = RSA(N, e, OAEP(m, r))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RSA-OAEP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40618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Homework. 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OAEP(m, r) = X || Y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X = m00..0 ⊕ G(r)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Y = r ⊕ H(X).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Show how to invert this transformation, 	i.e., recover (m, z, r) from (X, Y)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After recovering (m, z, r):</a:t>
            </a:r>
          </a:p>
          <a:p>
            <a:pPr marL="0" indent="0">
              <a:buNone/>
            </a:pPr>
            <a:r>
              <a:rPr lang="en-US" sz="1800" dirty="0"/>
              <a:t>	Reject if z is not all 0s, else return m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pic>
        <p:nvPicPr>
          <p:cNvPr id="11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543050" y="4743450"/>
            <a:ext cx="1371600" cy="285750"/>
          </a:xfrm>
          <a:prstGeom prst="wedgeRectCallout">
            <a:avLst>
              <a:gd name="adj1" fmla="val -28958"/>
              <a:gd name="adj2" fmla="val -116549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latin typeface="Lucida Sans" panose="020B0602030504020204" pitchFamily="34" charset="0"/>
              </a:rPr>
              <a:t>Integrity check</a:t>
            </a:r>
            <a:endParaRPr lang="en-US" sz="12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Q. What </a:t>
            </a:r>
            <a:r>
              <a:rPr lang="en-US" dirty="0">
                <a:solidFill>
                  <a:srgbClr val="4177B9"/>
                </a:solidFill>
              </a:rPr>
              <a:t>about messages longer than 1 block</a:t>
            </a:r>
            <a:r>
              <a:rPr lang="en-US" dirty="0" smtClean="0">
                <a:solidFill>
                  <a:srgbClr val="4177B9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 encryption: </a:t>
            </a:r>
          </a:p>
          <a:p>
            <a:r>
              <a:rPr lang="en-US" dirty="0" smtClean="0"/>
              <a:t>pick random key k for symmetric encryption</a:t>
            </a:r>
          </a:p>
          <a:p>
            <a:r>
              <a:rPr lang="en-US" dirty="0" smtClean="0"/>
              <a:t>encrypt k using RSA-OAEP</a:t>
            </a:r>
          </a:p>
          <a:p>
            <a:r>
              <a:rPr lang="en-US" dirty="0" smtClean="0"/>
              <a:t>send encrypted k and</a:t>
            </a:r>
          </a:p>
          <a:p>
            <a:r>
              <a:rPr lang="en-US" dirty="0" smtClean="0"/>
              <a:t>m symmetric encrypted with k (say with AES)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Reason: RSA is too slow to apply on long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Digital signature: </a:t>
            </a:r>
            <a:r>
              <a:rPr lang="en-US" dirty="0" smtClean="0"/>
              <a:t>Asymmetric </a:t>
            </a:r>
            <a:r>
              <a:rPr lang="en-US" dirty="0" smtClean="0"/>
              <a:t>version of 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Sign</a:t>
            </a:r>
            <a:r>
              <a:rPr lang="pt-BR" baseline="-25000" dirty="0" smtClean="0"/>
              <a:t>N,d</a:t>
            </a:r>
            <a:r>
              <a:rPr lang="pt-BR" dirty="0" smtClean="0"/>
              <a:t> </a:t>
            </a:r>
            <a:r>
              <a:rPr lang="pt-BR" dirty="0"/>
              <a:t>(m</a:t>
            </a:r>
            <a:r>
              <a:rPr lang="pt-BR" dirty="0" smtClean="0"/>
              <a:t>) = RSA(N</a:t>
            </a:r>
            <a:r>
              <a:rPr lang="pt-BR" dirty="0"/>
              <a:t>, d, Hash(m</a:t>
            </a:r>
            <a:r>
              <a:rPr lang="pt-BR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Verify</a:t>
            </a:r>
            <a:r>
              <a:rPr lang="en-US" baseline="-25000" dirty="0" err="1" smtClean="0"/>
              <a:t>N,e</a:t>
            </a:r>
            <a:r>
              <a:rPr lang="en-US" dirty="0" smtClean="0"/>
              <a:t>(m, sig): RSA(N</a:t>
            </a:r>
            <a:r>
              <a:rPr lang="en-US" dirty="0"/>
              <a:t>, </a:t>
            </a:r>
            <a:r>
              <a:rPr lang="en-US" dirty="0" smtClean="0"/>
              <a:t>e, sig) == Hash(m)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Doesn’t have to be randomized</a:t>
            </a:r>
          </a:p>
          <a:p>
            <a:pPr marL="0" indent="0">
              <a:buNone/>
            </a:pPr>
            <a:r>
              <a:rPr lang="en-US" dirty="0" smtClean="0"/>
              <a:t>(But randomized variant has better security proofs)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Again: </a:t>
            </a:r>
            <a:r>
              <a:rPr lang="en-US" dirty="0" smtClean="0"/>
              <a:t>note that inputs to RSA function are always </a:t>
            </a:r>
            <a:r>
              <a:rPr lang="en-US" dirty="0" smtClean="0"/>
              <a:t>short.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 Factoring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543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What we’d like to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Factoring is hard   </a:t>
            </a:r>
            <a:r>
              <a:rPr lang="en-US" sz="2300" dirty="0">
                <a:sym typeface="Wingdings" panose="05000000000000000000" pitchFamily="2" charset="2"/>
              </a:rPr>
              <a:t> 	RSA encryption is secure</a:t>
            </a:r>
          </a:p>
          <a:p>
            <a:pPr marL="0" indent="0">
              <a:buNone/>
            </a:pPr>
            <a:r>
              <a:rPr lang="en-US" sz="2300" dirty="0">
                <a:sym typeface="Wingdings" panose="05000000000000000000" pitchFamily="2" charset="2"/>
              </a:rPr>
              <a:t>					i.e. Eve can’t win encryption game</a:t>
            </a:r>
            <a:endParaRPr lang="en-US" sz="2300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/>
              <a:t>What we can actually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RSA function hard to invert		</a:t>
            </a:r>
          </a:p>
          <a:p>
            <a:pPr marL="0" indent="0">
              <a:buNone/>
            </a:pPr>
            <a:r>
              <a:rPr lang="en-US" sz="2300" dirty="0"/>
              <a:t>    			+			 </a:t>
            </a:r>
            <a:r>
              <a:rPr lang="en-US" sz="2300" dirty="0">
                <a:sym typeface="Wingdings" panose="05000000000000000000" pitchFamily="2" charset="2"/>
              </a:rPr>
              <a:t> RSA encryption is secure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G, H behave like random </a:t>
            </a:r>
            <a:r>
              <a:rPr lang="en-US" sz="2300" dirty="0" err="1"/>
              <a:t>fn’s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149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6004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Prime numbers are scarce at Alice’s company,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so everyone shares.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Alice’s public key 	N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  <a:br>
              <a:rPr lang="en-US" dirty="0" smtClean="0">
                <a:solidFill>
                  <a:srgbClr val="4177B9"/>
                </a:solidFill>
              </a:rPr>
            </a:br>
            <a:r>
              <a:rPr lang="en-US" dirty="0" smtClean="0">
                <a:solidFill>
                  <a:srgbClr val="4177B9"/>
                </a:solidFill>
              </a:rPr>
              <a:t>	Carol’s public key	N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</a:p>
          <a:p>
            <a:pPr marL="0" indent="0">
              <a:buNone/>
            </a:pPr>
            <a:endParaRPr lang="en-US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attacker trivially wins. How?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Gather keys of all employees, </a:t>
            </a:r>
            <a:r>
              <a:rPr lang="en-US" dirty="0"/>
              <a:t>compute GCD of each </a:t>
            </a:r>
            <a:r>
              <a:rPr lang="en-US" dirty="0" smtClean="0"/>
              <a:t>pair.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 for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2048-bit key N, we need 1024-bit primes p &amp; q</a:t>
            </a:r>
          </a:p>
          <a:p>
            <a:endParaRPr lang="en-US" dirty="0" smtClean="0"/>
          </a:p>
          <a:p>
            <a:r>
              <a:rPr lang="en-US" dirty="0" smtClean="0"/>
              <a:t>Testing primality: a few modular </a:t>
            </a:r>
            <a:r>
              <a:rPr lang="en-US" dirty="0" smtClean="0"/>
              <a:t>exponentiations</a:t>
            </a:r>
          </a:p>
          <a:p>
            <a:pPr lvl="1"/>
            <a:r>
              <a:rPr lang="en-US" dirty="0" smtClean="0"/>
              <a:t>Miller</a:t>
            </a:r>
            <a:r>
              <a:rPr lang="en-US" dirty="0" smtClean="0"/>
              <a:t>-Rabin algorithm (probabilistic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Exponentially </a:t>
            </a:r>
            <a:r>
              <a:rPr lang="en-US" dirty="0" smtClean="0"/>
              <a:t>low probability of false positives</a:t>
            </a:r>
          </a:p>
          <a:p>
            <a:endParaRPr lang="en-US" dirty="0"/>
          </a:p>
          <a:p>
            <a:r>
              <a:rPr lang="en-US" dirty="0" smtClean="0"/>
              <a:t>Probability of random b-bit number being prime:</a:t>
            </a:r>
          </a:p>
          <a:p>
            <a:pPr lvl="1"/>
            <a:r>
              <a:rPr lang="en-US" dirty="0" smtClean="0"/>
              <a:t>Roughly 1/b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439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Alice wants to send Bob a message</a:t>
            </a:r>
            <a:br>
              <a:rPr lang="en-US" dirty="0" smtClean="0"/>
            </a:br>
            <a:r>
              <a:rPr lang="en-US" dirty="0" smtClean="0"/>
              <a:t>	How does she know she has Bob’s correct public key?</a:t>
            </a:r>
          </a:p>
          <a:p>
            <a:endParaRPr lang="en-US" dirty="0"/>
          </a:p>
          <a:p>
            <a:r>
              <a:rPr lang="en-US" dirty="0" smtClean="0"/>
              <a:t>MAC?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shared secret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Chicken </a:t>
            </a:r>
            <a:r>
              <a:rPr lang="en-US" dirty="0" smtClean="0"/>
              <a:t>and egg problem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Trusted </a:t>
            </a:r>
            <a:r>
              <a:rPr lang="en-US" dirty="0"/>
              <a:t>third-party — “</a:t>
            </a:r>
            <a:r>
              <a:rPr lang="en-US" dirty="0" smtClean="0"/>
              <a:t>Certification authority” (</a:t>
            </a:r>
            <a:r>
              <a:rPr lang="en-US" dirty="0" smtClean="0"/>
              <a:t>CA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(Public Key Infrastructures)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</a:t>
            </a:r>
            <a:r>
              <a:rPr lang="en-US" sz="3200" dirty="0" smtClean="0"/>
              <a:t>Size </a:t>
            </a:r>
            <a:r>
              <a:rPr lang="en-US" sz="3200" dirty="0"/>
              <a:t>C</a:t>
            </a:r>
            <a:r>
              <a:rPr lang="en-US" sz="3200" dirty="0" smtClean="0"/>
              <a:t>riteria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Symmetric vs. </a:t>
            </a:r>
            <a:r>
              <a:rPr lang="en-US" sz="3200" dirty="0"/>
              <a:t>A</a:t>
            </a:r>
            <a:r>
              <a:rPr lang="en-US" sz="3200" dirty="0" smtClean="0"/>
              <a:t>symmetric are Totally </a:t>
            </a:r>
            <a:r>
              <a:rPr lang="en-US" sz="3200" dirty="0"/>
              <a:t>D</a:t>
            </a:r>
            <a:r>
              <a:rPr lang="en-US" sz="3200" dirty="0" smtClean="0"/>
              <a:t>ifferent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187826" cy="328374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oncrete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i="1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i="1" dirty="0" smtClean="0"/>
              <a:t>Anything</a:t>
            </a:r>
            <a:r>
              <a:rPr lang="en-US" dirty="0" smtClean="0"/>
              <a:t> &lt; 2</a:t>
            </a:r>
            <a:r>
              <a:rPr lang="en-US" baseline="30000" dirty="0" smtClean="0"/>
              <a:t>k</a:t>
            </a:r>
            <a:r>
              <a:rPr lang="en-US" dirty="0" smtClean="0"/>
              <a:t> operations considered a “break”</a:t>
            </a: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128 bits enough for block ciphers </a:t>
            </a:r>
            <a:br>
              <a:rPr lang="en-US" dirty="0" smtClean="0"/>
            </a:br>
            <a:r>
              <a:rPr lang="en-US" dirty="0" smtClean="0"/>
              <a:t>	despite Moore’s law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For hash functions: twice as much 	due to “birthday attack”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“Asymptotic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Best </a:t>
            </a:r>
            <a:r>
              <a:rPr lang="en-US" dirty="0"/>
              <a:t>known attack keeps </a:t>
            </a:r>
            <a:r>
              <a:rPr lang="en-US" dirty="0" smtClean="0"/>
              <a:t>improving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Current </a:t>
            </a:r>
            <a:r>
              <a:rPr lang="en-US" dirty="0"/>
              <a:t>advice: 2048 bit </a:t>
            </a:r>
            <a:r>
              <a:rPr lang="en-US" dirty="0" smtClean="0"/>
              <a:t>key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Must allow </a:t>
            </a:r>
            <a:r>
              <a:rPr lang="en-US" dirty="0"/>
              <a:t>for future improvements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Suppose Alice </a:t>
            </a:r>
            <a:r>
              <a:rPr lang="en-US" sz="2800" b="1" dirty="0" smtClean="0"/>
              <a:t>publishes</a:t>
            </a:r>
            <a:r>
              <a:rPr lang="en-US" sz="2800" dirty="0" smtClean="0"/>
              <a:t> data to lots of people, and they all want to </a:t>
            </a:r>
            <a:r>
              <a:rPr lang="en-US" sz="2800" b="1" dirty="0" smtClean="0"/>
              <a:t>verify integrity</a:t>
            </a:r>
            <a:r>
              <a:rPr lang="en-US" sz="2800" dirty="0" smtClean="0"/>
              <a:t>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endParaRPr lang="en-US" sz="2800" dirty="0"/>
          </a:p>
          <a:p>
            <a:r>
              <a:rPr lang="en-US" sz="2800" dirty="0" smtClean="0"/>
              <a:t>Suppose Bob wants to </a:t>
            </a:r>
            <a:r>
              <a:rPr lang="en-US" sz="2800" b="1" dirty="0" smtClean="0"/>
              <a:t>receive data </a:t>
            </a:r>
            <a:r>
              <a:rPr lang="en-US" sz="2800" dirty="0" smtClean="0"/>
              <a:t>from lots of people, </a:t>
            </a:r>
            <a:r>
              <a:rPr lang="en-US" sz="2800" b="1" dirty="0" smtClean="0"/>
              <a:t>confidentially</a:t>
            </a:r>
            <a:r>
              <a:rPr lang="en-US" sz="2800" dirty="0" smtClean="0"/>
              <a:t>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3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 smtClean="0"/>
              <a:t>Attacks Against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Brute force: </a:t>
            </a:r>
            <a:r>
              <a:rPr lang="en-US" dirty="0" smtClean="0"/>
              <a:t>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Mathematical attacks: </a:t>
            </a:r>
            <a:r>
              <a:rPr lang="en-US" dirty="0" smtClean="0"/>
              <a:t>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Timing attacks: </a:t>
            </a:r>
            <a:r>
              <a:rPr lang="en-US" dirty="0" smtClean="0"/>
              <a:t>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Hardware-based fault attack: </a:t>
            </a:r>
            <a:r>
              <a:rPr lang="en-US" dirty="0" smtClean="0"/>
              <a:t>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Known </a:t>
            </a:r>
            <a:r>
              <a:rPr lang="en-US" dirty="0"/>
              <a:t>A</a:t>
            </a:r>
            <a:r>
              <a:rPr lang="en-US" dirty="0" smtClean="0"/>
              <a:t>ttack on RSA: </a:t>
            </a:r>
            <a:r>
              <a:rPr lang="en-US" dirty="0" smtClean="0"/>
              <a:t>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Best known </a:t>
            </a:r>
            <a:r>
              <a:rPr lang="en-US" dirty="0" smtClean="0"/>
              <a:t>algorithm: </a:t>
            </a:r>
            <a:r>
              <a:rPr lang="en-US" dirty="0" smtClean="0"/>
              <a:t>“General Number Field Sieve”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Complexity of factoring n-bit number: 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Current factoring record (2009):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768-bit number (232 digits)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Took about 2,000 CPU-years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1024-bit considered unsafe, 2048-bit recommended</a:t>
            </a:r>
            <a:endParaRPr lang="en-US" dirty="0"/>
          </a:p>
        </p:txBody>
      </p:sp>
      <p:sp>
        <p:nvSpPr>
          <p:cNvPr id="6" name="AutoShape 2" descr="http://latex.codecogs.com/svg.latex?%5Chuge%20e%5E%7Bn%5E%5Cfrac%7B1%7D%7B3%7D%28%5Cln%20n%29%5E%5Cfrac%7B2%7D%7B3%7D%7D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Drawback: 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457200" lvl="1" indent="-457200"/>
            <a:r>
              <a:rPr lang="en-US" sz="3200" dirty="0" smtClean="0"/>
              <a:t>Message Integrity</a:t>
            </a:r>
          </a:p>
          <a:p>
            <a:pPr marL="457200" lvl="1" indent="-457200"/>
            <a:r>
              <a:rPr lang="en-US" sz="3200" dirty="0" smtClean="0"/>
              <a:t>Confidentiality, Ciphers, Symmetric Crypto</a:t>
            </a:r>
          </a:p>
          <a:p>
            <a:pPr marL="457200" lvl="1" indent="-457200"/>
            <a:r>
              <a:rPr lang="en-US" sz="3200" dirty="0" smtClean="0"/>
              <a:t>Public Key Crypto</a:t>
            </a:r>
          </a:p>
        </p:txBody>
      </p:sp>
    </p:spTree>
    <p:extLst>
      <p:ext uri="{BB962C8B-B14F-4D97-AF65-F5344CB8AC3E}">
        <p14:creationId xmlns:p14="http://schemas.microsoft.com/office/powerpoint/2010/main" val="6912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r>
              <a:rPr lang="en-US" dirty="0" smtClean="0"/>
              <a:t>-Key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86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Simplified view:</a:t>
            </a:r>
          </a:p>
          <a:p>
            <a:pPr lvl="1"/>
            <a:r>
              <a:rPr lang="en-US" dirty="0" smtClean="0"/>
              <a:t>Register your (identity, public key) with an authority</a:t>
            </a:r>
          </a:p>
          <a:p>
            <a:pPr lvl="1"/>
            <a:r>
              <a:rPr lang="en-US" dirty="0" smtClean="0"/>
              <a:t>Browser comes baked-in with public keys of all authorities</a:t>
            </a:r>
          </a:p>
          <a:p>
            <a:pPr lvl="1"/>
            <a:r>
              <a:rPr lang="en-US" dirty="0" smtClean="0"/>
              <a:t>Browser implicitly trusts pub keys signed by an authority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Authorities have often proved untrustworthy</a:t>
            </a:r>
          </a:p>
          <a:p>
            <a:pPr lvl="1"/>
            <a:r>
              <a:rPr lang="en-US" dirty="0" smtClean="0"/>
              <a:t>Only feasible for service providers, not end-users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065383"/>
            <a:ext cx="2421731" cy="250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036094"/>
            <a:ext cx="2100263" cy="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Stream C</a:t>
            </a:r>
            <a:r>
              <a:rPr lang="en-US" sz="3600" dirty="0" smtClean="0"/>
              <a:t>iphers </a:t>
            </a:r>
            <a:r>
              <a:rPr lang="en-US" sz="3600" dirty="0"/>
              <a:t>are </a:t>
            </a:r>
            <a:r>
              <a:rPr lang="en-US" sz="3600" dirty="0" smtClean="0"/>
              <a:t>“Symmetric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</a:t>
            </a:r>
            <a:r>
              <a:rPr lang="en-US" dirty="0"/>
              <a:t>&amp; decryption key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Stream cipher:</a:t>
            </a:r>
            <a:endParaRPr lang="en-US" dirty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(x)	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/>
              <a:t>(.) </a:t>
            </a:r>
            <a:r>
              <a:rPr lang="en-US" dirty="0" smtClean="0"/>
              <a:t>⊕ x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(y)	=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dirty="0"/>
              <a:t>(.) ⊕ </a:t>
            </a:r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Ciphers are </a:t>
            </a:r>
            <a:r>
              <a:rPr lang="en-US" sz="3600" dirty="0"/>
              <a:t>A</a:t>
            </a:r>
            <a:r>
              <a:rPr lang="en-US" sz="3600" dirty="0" smtClean="0"/>
              <a:t>lso </a:t>
            </a:r>
            <a:r>
              <a:rPr lang="en-US" sz="3600" dirty="0"/>
              <a:t>S</a:t>
            </a:r>
            <a:r>
              <a:rPr lang="en-US" sz="3600" dirty="0" smtClean="0"/>
              <a:t>ymmetric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543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 is parameterized by a key </a:t>
            </a:r>
            <a:r>
              <a:rPr lang="en-US" i="1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Inverse also requires computing </a:t>
            </a:r>
            <a:r>
              <a:rPr lang="en-US" i="1" dirty="0" smtClean="0"/>
              <a:t>f</a:t>
            </a:r>
            <a:r>
              <a:rPr lang="en-US" dirty="0" smtClean="0"/>
              <a:t>, not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</a:p>
          <a:p>
            <a:pPr marL="0" indent="0">
              <a:buNone/>
            </a:pPr>
            <a:r>
              <a:rPr lang="en-US" dirty="0" smtClean="0"/>
              <a:t>So same key </a:t>
            </a:r>
            <a:r>
              <a:rPr lang="en-US" i="1" dirty="0" smtClean="0"/>
              <a:t>k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43051" y="1063229"/>
            <a:ext cx="2336006" cy="2240459"/>
            <a:chOff x="2447926" y="1524001"/>
            <a:chExt cx="3114675" cy="29872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6" y="1524001"/>
              <a:ext cx="3114675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23211" y="3895726"/>
              <a:ext cx="15254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Round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7651" y="1061527"/>
            <a:ext cx="2278856" cy="2242160"/>
            <a:chOff x="6629401" y="1524000"/>
            <a:chExt cx="3038475" cy="2989546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1" y="1524000"/>
              <a:ext cx="30384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4108" y="3897993"/>
              <a:ext cx="166588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Inverse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1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1496" y="112444"/>
            <a:ext cx="5651987" cy="2725122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834" y="2897353"/>
            <a:ext cx="5407865" cy="9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36923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100" b="1" dirty="0" smtClean="0">
                <a:solidFill>
                  <a:srgbClr val="000000"/>
                </a:solidFill>
              </a:rPr>
              <a:t>How RSA Works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233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047" y="214315"/>
            <a:ext cx="8757867" cy="45862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100" dirty="0" smtClean="0"/>
              <a:t>Security Requirements for Public Key Crypto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2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62914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349949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5100" b="1" dirty="0" smtClean="0"/>
              <a:t>Is RSA Secure?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 is 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algorithm: </a:t>
            </a:r>
            <a:r>
              <a:rPr lang="en-US" b="1" dirty="0" smtClean="0">
                <a:solidFill>
                  <a:schemeClr val="accent1"/>
                </a:solidFill>
              </a:rPr>
              <a:t>General number field sieve</a:t>
            </a:r>
            <a:endParaRPr lang="en-US" b="1" dirty="0"/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Takes more than polynomial time but 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dirty="0" smtClean="0"/>
              <a:t>(Still takes way too long if </a:t>
            </a:r>
            <a:r>
              <a:rPr lang="en-US" b="1" dirty="0" err="1" smtClean="0"/>
              <a:t>p</a:t>
            </a:r>
            <a:r>
              <a:rPr lang="en-US" dirty="0" err="1" smtClean="0"/>
              <a:t>,</a:t>
            </a:r>
            <a:r>
              <a:rPr lang="en-US" b="1" dirty="0" err="1" smtClean="0"/>
              <a:t>q</a:t>
            </a:r>
            <a:r>
              <a:rPr lang="en-US" dirty="0" smtClean="0"/>
              <a:t> are 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427883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308013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27552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GCHQ, 1973: </a:t>
            </a:r>
            <a:br>
              <a:rPr lang="en-US" dirty="0" smtClean="0"/>
            </a:br>
            <a:r>
              <a:rPr lang="en-US" dirty="0" smtClean="0"/>
              <a:t>Invented </a:t>
            </a:r>
            <a:r>
              <a:rPr lang="en-US" dirty="0"/>
              <a:t>p</a:t>
            </a:r>
            <a:r>
              <a:rPr lang="en-US" dirty="0" smtClean="0"/>
              <a:t>ublic-key crypto in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http://upload.wikimedia.org/wikipedia/commons/7/72/GCHQ-aerial.jpg"/>
          <p:cNvSpPr>
            <a:spLocks noChangeAspect="1" noChangeArrowheads="1"/>
          </p:cNvSpPr>
          <p:nvPr/>
        </p:nvSpPr>
        <p:spPr bwMode="auto">
          <a:xfrm>
            <a:off x="1190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3"/>
            <a:ext cx="4629150" cy="326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1978: RSA signatures and encryption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4" y="1028701"/>
            <a:ext cx="4254103" cy="40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endParaRPr lang="en-US" dirty="0"/>
          </a:p>
        </p:txBody>
      </p:sp>
      <p:pic>
        <p:nvPicPr>
          <p:cNvPr id="2050" name="Picture 2" descr="http://www.learn-math.info/history/photos/Adleman_R_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36" y="1657350"/>
            <a:ext cx="3831329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Asymmetric Cryptography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433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Different key for encryption vs. decryption</a:t>
            </a:r>
          </a:p>
          <a:p>
            <a:pPr lvl="1"/>
            <a:r>
              <a:rPr lang="en-US" dirty="0" smtClean="0"/>
              <a:t>Or creating vs verifying authentication code</a:t>
            </a:r>
            <a:endParaRPr lang="en-US" dirty="0"/>
          </a:p>
          <a:p>
            <a:r>
              <a:rPr lang="en-US" dirty="0" smtClean="0"/>
              <a:t>One key-pair per person, not per pair of people</a:t>
            </a:r>
            <a:endParaRPr lang="en-US" dirty="0"/>
          </a:p>
          <a:p>
            <a:r>
              <a:rPr lang="en-US" dirty="0" smtClean="0"/>
              <a:t>One key in the pair is kept secret</a:t>
            </a:r>
          </a:p>
          <a:p>
            <a:pPr lvl="1"/>
            <a:r>
              <a:rPr lang="en-US" dirty="0" smtClean="0"/>
              <a:t>The other is given to everyone (published)</a:t>
            </a:r>
            <a:endParaRPr lang="en-US" dirty="0"/>
          </a:p>
          <a:p>
            <a:r>
              <a:rPr lang="en-US" dirty="0" smtClean="0"/>
              <a:t>Secret key can’t be derived from public key</a:t>
            </a:r>
          </a:p>
          <a:p>
            <a:pPr lvl="1"/>
            <a:r>
              <a:rPr lang="en-US" dirty="0" smtClean="0"/>
              <a:t>Doesn’t matter if public key can be derived from secret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4177B9"/>
                </a:solidFill>
              </a:rPr>
              <a:t>Discussion: 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encryption or decryption key public?</a:t>
            </a:r>
            <a:endParaRPr lang="en-US" dirty="0">
              <a:solidFill>
                <a:srgbClr val="4177B9"/>
              </a:solidFill>
            </a:endParaRP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Authentication key or verification key public?</a:t>
            </a:r>
          </a:p>
        </p:txBody>
      </p:sp>
    </p:spTree>
    <p:extLst>
      <p:ext uri="{BB962C8B-B14F-4D97-AF65-F5344CB8AC3E}">
        <p14:creationId xmlns:p14="http://schemas.microsoft.com/office/powerpoint/2010/main" val="261143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3101</Words>
  <Application>Microsoft Macintosh PowerPoint</Application>
  <PresentationFormat>On-screen Show (16:9)</PresentationFormat>
  <Paragraphs>563</Paragraphs>
  <Slides>54</Slides>
  <Notes>41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Public Key Cryptography COS 432: Information Security </vt:lpstr>
      <vt:lpstr>Review: Symmetric Cryptography</vt:lpstr>
      <vt:lpstr>PowerPoint Presentation</vt:lpstr>
      <vt:lpstr>Two Use Cases</vt:lpstr>
      <vt:lpstr>PowerPoint Presentation</vt:lpstr>
      <vt:lpstr>GCHQ, 1973:  Invented public-key crypto in secret</vt:lpstr>
      <vt:lpstr>1978: RSA signatures and encryption</vt:lpstr>
      <vt:lpstr>RSA: Rivest, Shamir, Adleman</vt:lpstr>
      <vt:lpstr>Asymmetric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Public Key Crypto Is Not</vt:lpstr>
      <vt:lpstr>Inverse Operations</vt:lpstr>
      <vt:lpstr>Modular Exponentiation is Fast</vt:lpstr>
      <vt:lpstr>Inverse of Modular Exponentiation?</vt:lpstr>
      <vt:lpstr>First Try at Asymmetric Encryption</vt:lpstr>
      <vt:lpstr>Finding Reciprocal of e mod p-1 is Easy ☹</vt:lpstr>
      <vt:lpstr>RSA’s Insight</vt:lpstr>
      <vt:lpstr>RSA Function</vt:lpstr>
      <vt:lpstr>PowerPoint Presentation</vt:lpstr>
      <vt:lpstr>RSA Function is a Trapdoor Permutation</vt:lpstr>
      <vt:lpstr>Other Notes</vt:lpstr>
      <vt:lpstr>RSA Function is Not Randomized</vt:lpstr>
      <vt:lpstr>How to Randomize RSA?</vt:lpstr>
      <vt:lpstr>RSA Encryption – OAEP Encoding</vt:lpstr>
      <vt:lpstr>RSA Encryption with OAEP Encoding</vt:lpstr>
      <vt:lpstr>RSA-OAEP Decryption</vt:lpstr>
      <vt:lpstr>Hybrid Encryption</vt:lpstr>
      <vt:lpstr>RSA Signatures</vt:lpstr>
      <vt:lpstr>Assumptions: Factoring is Hard</vt:lpstr>
      <vt:lpstr>Puzzle</vt:lpstr>
      <vt:lpstr>Generating Primes for RSA</vt:lpstr>
      <vt:lpstr>Obtaining Keys</vt:lpstr>
      <vt:lpstr>Key Size Criteria: Symmetric vs. Asymmetric are Totally Different</vt:lpstr>
      <vt:lpstr>PowerPoint Presentation</vt:lpstr>
      <vt:lpstr>Best Known Attack on RSA: Factoring</vt:lpstr>
      <vt:lpstr>PowerPoint Presentation</vt:lpstr>
      <vt:lpstr>PowerPoint Presentation</vt:lpstr>
      <vt:lpstr>Public-Key Infrastructure</vt:lpstr>
      <vt:lpstr>Stream Ciphers are “Symmetric”</vt:lpstr>
      <vt:lpstr>Block Ciphers are Also Symmetric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121</cp:revision>
  <dcterms:created xsi:type="dcterms:W3CDTF">2016-09-27T15:07:26Z</dcterms:created>
  <dcterms:modified xsi:type="dcterms:W3CDTF">2016-10-03T17:15:36Z</dcterms:modified>
</cp:coreProperties>
</file>