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sldIdLst>
    <p:sldId id="431" r:id="rId2"/>
    <p:sldId id="259" r:id="rId3"/>
    <p:sldId id="260" r:id="rId4"/>
    <p:sldId id="267" r:id="rId5"/>
    <p:sldId id="261" r:id="rId6"/>
    <p:sldId id="262" r:id="rId7"/>
    <p:sldId id="263" r:id="rId8"/>
    <p:sldId id="264" r:id="rId9"/>
    <p:sldId id="265" r:id="rId10"/>
    <p:sldId id="268" r:id="rId11"/>
    <p:sldId id="266" r:id="rId12"/>
    <p:sldId id="26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661"/>
    <p:restoredTop sz="94721"/>
  </p:normalViewPr>
  <p:slideViewPr>
    <p:cSldViewPr snapToGrid="0" snapToObjects="1">
      <p:cViewPr varScale="1">
        <p:scale>
          <a:sx n="112" d="100"/>
          <a:sy n="112" d="100"/>
        </p:scale>
        <p:origin x="728"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1A0CCA-3D85-9B4E-BD44-D18E9B9EFF40}" type="datetimeFigureOut">
              <a:rPr lang="en-US" smtClean="0"/>
              <a:t>3/9/22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702D219-2092-C64C-B9AD-83159E08CBBE}" type="slidenum">
              <a:rPr lang="en-US" smtClean="0"/>
              <a:t>‹#›</a:t>
            </a:fld>
            <a:endParaRPr lang="en-US"/>
          </a:p>
        </p:txBody>
      </p:sp>
    </p:spTree>
    <p:extLst>
      <p:ext uri="{BB962C8B-B14F-4D97-AF65-F5344CB8AC3E}">
        <p14:creationId xmlns:p14="http://schemas.microsoft.com/office/powerpoint/2010/main" val="21916909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237381-9D2A-0D46-A31D-B9FCFAE45650}" type="slidenum">
              <a:rPr lang="en-US" smtClean="0"/>
              <a:t>1</a:t>
            </a:fld>
            <a:endParaRPr lang="en-US"/>
          </a:p>
        </p:txBody>
      </p:sp>
    </p:spTree>
    <p:extLst>
      <p:ext uri="{BB962C8B-B14F-4D97-AF65-F5344CB8AC3E}">
        <p14:creationId xmlns:p14="http://schemas.microsoft.com/office/powerpoint/2010/main" val="41148169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93CFD6-56FD-7543-9DED-B69FA113B5B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8AD933A-7278-8345-8AB3-FCA64A6375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AD9345B-073F-7549-A9BC-A7EB6DD6F304}"/>
              </a:ext>
            </a:extLst>
          </p:cNvPr>
          <p:cNvSpPr>
            <a:spLocks noGrp="1"/>
          </p:cNvSpPr>
          <p:nvPr>
            <p:ph type="dt" sz="half" idx="10"/>
          </p:nvPr>
        </p:nvSpPr>
        <p:spPr/>
        <p:txBody>
          <a:bodyPr/>
          <a:lstStyle/>
          <a:p>
            <a:fld id="{A2445A9B-8FC8-864F-801E-503A488D6194}" type="datetimeFigureOut">
              <a:rPr lang="en-US" smtClean="0"/>
              <a:t>3/9/22</a:t>
            </a:fld>
            <a:endParaRPr lang="en-US"/>
          </a:p>
        </p:txBody>
      </p:sp>
      <p:sp>
        <p:nvSpPr>
          <p:cNvPr id="5" name="Footer Placeholder 4">
            <a:extLst>
              <a:ext uri="{FF2B5EF4-FFF2-40B4-BE49-F238E27FC236}">
                <a16:creationId xmlns:a16="http://schemas.microsoft.com/office/drawing/2014/main" id="{B7624A24-B686-D440-91FC-D023037676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899FEF-E166-A04D-864F-690E0653801C}"/>
              </a:ext>
            </a:extLst>
          </p:cNvPr>
          <p:cNvSpPr>
            <a:spLocks noGrp="1"/>
          </p:cNvSpPr>
          <p:nvPr>
            <p:ph type="sldNum" sz="quarter" idx="12"/>
          </p:nvPr>
        </p:nvSpPr>
        <p:spPr/>
        <p:txBody>
          <a:bodyPr/>
          <a:lstStyle/>
          <a:p>
            <a:fld id="{856B837B-92E6-4E40-AE55-A332D72F88BC}" type="slidenum">
              <a:rPr lang="en-US" smtClean="0"/>
              <a:t>‹#›</a:t>
            </a:fld>
            <a:endParaRPr lang="en-US"/>
          </a:p>
        </p:txBody>
      </p:sp>
    </p:spTree>
    <p:extLst>
      <p:ext uri="{BB962C8B-B14F-4D97-AF65-F5344CB8AC3E}">
        <p14:creationId xmlns:p14="http://schemas.microsoft.com/office/powerpoint/2010/main" val="2306807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88137-3F7F-314C-AED2-BE8C1C1BBC5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0E0B6E2-2C93-A34F-9569-6BA347591A6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35C35F3-1DBE-4F42-A4C3-ECD7D46037C3}"/>
              </a:ext>
            </a:extLst>
          </p:cNvPr>
          <p:cNvSpPr>
            <a:spLocks noGrp="1"/>
          </p:cNvSpPr>
          <p:nvPr>
            <p:ph type="dt" sz="half" idx="10"/>
          </p:nvPr>
        </p:nvSpPr>
        <p:spPr/>
        <p:txBody>
          <a:bodyPr/>
          <a:lstStyle/>
          <a:p>
            <a:fld id="{A2445A9B-8FC8-864F-801E-503A488D6194}" type="datetimeFigureOut">
              <a:rPr lang="en-US" smtClean="0"/>
              <a:t>3/9/22</a:t>
            </a:fld>
            <a:endParaRPr lang="en-US"/>
          </a:p>
        </p:txBody>
      </p:sp>
      <p:sp>
        <p:nvSpPr>
          <p:cNvPr id="5" name="Footer Placeholder 4">
            <a:extLst>
              <a:ext uri="{FF2B5EF4-FFF2-40B4-BE49-F238E27FC236}">
                <a16:creationId xmlns:a16="http://schemas.microsoft.com/office/drawing/2014/main" id="{BA99419A-68BA-F24D-9BEF-F01788EAD0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CB8966-DA10-2F4F-8D8C-6C5EED44788D}"/>
              </a:ext>
            </a:extLst>
          </p:cNvPr>
          <p:cNvSpPr>
            <a:spLocks noGrp="1"/>
          </p:cNvSpPr>
          <p:nvPr>
            <p:ph type="sldNum" sz="quarter" idx="12"/>
          </p:nvPr>
        </p:nvSpPr>
        <p:spPr/>
        <p:txBody>
          <a:bodyPr/>
          <a:lstStyle/>
          <a:p>
            <a:fld id="{856B837B-92E6-4E40-AE55-A332D72F88BC}" type="slidenum">
              <a:rPr lang="en-US" smtClean="0"/>
              <a:t>‹#›</a:t>
            </a:fld>
            <a:endParaRPr lang="en-US"/>
          </a:p>
        </p:txBody>
      </p:sp>
    </p:spTree>
    <p:extLst>
      <p:ext uri="{BB962C8B-B14F-4D97-AF65-F5344CB8AC3E}">
        <p14:creationId xmlns:p14="http://schemas.microsoft.com/office/powerpoint/2010/main" val="14142116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E63C328-7C1F-DC4C-9278-9C822FEBB33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8E8D95A-B2C4-3A45-978C-72713D71F8E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DB6B15-E201-F141-BCDE-7A24FD0AE1CD}"/>
              </a:ext>
            </a:extLst>
          </p:cNvPr>
          <p:cNvSpPr>
            <a:spLocks noGrp="1"/>
          </p:cNvSpPr>
          <p:nvPr>
            <p:ph type="dt" sz="half" idx="10"/>
          </p:nvPr>
        </p:nvSpPr>
        <p:spPr/>
        <p:txBody>
          <a:bodyPr/>
          <a:lstStyle/>
          <a:p>
            <a:fld id="{A2445A9B-8FC8-864F-801E-503A488D6194}" type="datetimeFigureOut">
              <a:rPr lang="en-US" smtClean="0"/>
              <a:t>3/9/22</a:t>
            </a:fld>
            <a:endParaRPr lang="en-US"/>
          </a:p>
        </p:txBody>
      </p:sp>
      <p:sp>
        <p:nvSpPr>
          <p:cNvPr id="5" name="Footer Placeholder 4">
            <a:extLst>
              <a:ext uri="{FF2B5EF4-FFF2-40B4-BE49-F238E27FC236}">
                <a16:creationId xmlns:a16="http://schemas.microsoft.com/office/drawing/2014/main" id="{601C10FF-32E5-8E43-8D45-F5573BE801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D7A065-6F4A-A942-85AA-3FDF48B6BE81}"/>
              </a:ext>
            </a:extLst>
          </p:cNvPr>
          <p:cNvSpPr>
            <a:spLocks noGrp="1"/>
          </p:cNvSpPr>
          <p:nvPr>
            <p:ph type="sldNum" sz="quarter" idx="12"/>
          </p:nvPr>
        </p:nvSpPr>
        <p:spPr/>
        <p:txBody>
          <a:bodyPr/>
          <a:lstStyle/>
          <a:p>
            <a:fld id="{856B837B-92E6-4E40-AE55-A332D72F88BC}" type="slidenum">
              <a:rPr lang="en-US" smtClean="0"/>
              <a:t>‹#›</a:t>
            </a:fld>
            <a:endParaRPr lang="en-US"/>
          </a:p>
        </p:txBody>
      </p:sp>
    </p:spTree>
    <p:extLst>
      <p:ext uri="{BB962C8B-B14F-4D97-AF65-F5344CB8AC3E}">
        <p14:creationId xmlns:p14="http://schemas.microsoft.com/office/powerpoint/2010/main" val="12581351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CB7E2-4FC9-6643-9C0F-85709E79139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CA5556A-C9BC-9E48-84A3-215E08D50E6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A2E5952-0173-4145-B337-12529EA10C25}"/>
              </a:ext>
            </a:extLst>
          </p:cNvPr>
          <p:cNvSpPr>
            <a:spLocks noGrp="1"/>
          </p:cNvSpPr>
          <p:nvPr>
            <p:ph type="dt" sz="half" idx="10"/>
          </p:nvPr>
        </p:nvSpPr>
        <p:spPr/>
        <p:txBody>
          <a:bodyPr/>
          <a:lstStyle/>
          <a:p>
            <a:fld id="{A2445A9B-8FC8-864F-801E-503A488D6194}" type="datetimeFigureOut">
              <a:rPr lang="en-US" smtClean="0"/>
              <a:t>3/9/22</a:t>
            </a:fld>
            <a:endParaRPr lang="en-US"/>
          </a:p>
        </p:txBody>
      </p:sp>
      <p:sp>
        <p:nvSpPr>
          <p:cNvPr id="5" name="Footer Placeholder 4">
            <a:extLst>
              <a:ext uri="{FF2B5EF4-FFF2-40B4-BE49-F238E27FC236}">
                <a16:creationId xmlns:a16="http://schemas.microsoft.com/office/drawing/2014/main" id="{636ED784-9F76-0D44-B9FC-7D66F5603F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8104C5-ADFA-D24D-A762-F38D0EE61295}"/>
              </a:ext>
            </a:extLst>
          </p:cNvPr>
          <p:cNvSpPr>
            <a:spLocks noGrp="1"/>
          </p:cNvSpPr>
          <p:nvPr>
            <p:ph type="sldNum" sz="quarter" idx="12"/>
          </p:nvPr>
        </p:nvSpPr>
        <p:spPr/>
        <p:txBody>
          <a:bodyPr/>
          <a:lstStyle/>
          <a:p>
            <a:fld id="{856B837B-92E6-4E40-AE55-A332D72F88BC}" type="slidenum">
              <a:rPr lang="en-US" smtClean="0"/>
              <a:t>‹#›</a:t>
            </a:fld>
            <a:endParaRPr lang="en-US"/>
          </a:p>
        </p:txBody>
      </p:sp>
    </p:spTree>
    <p:extLst>
      <p:ext uri="{BB962C8B-B14F-4D97-AF65-F5344CB8AC3E}">
        <p14:creationId xmlns:p14="http://schemas.microsoft.com/office/powerpoint/2010/main" val="6025937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5F7D5-CFA7-DA4B-984F-8DCA38A6B4B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66BE693-0819-824B-9B1C-9870CAE2C8F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FC2952A-0CCE-8E47-9F9D-B2F5E88A8098}"/>
              </a:ext>
            </a:extLst>
          </p:cNvPr>
          <p:cNvSpPr>
            <a:spLocks noGrp="1"/>
          </p:cNvSpPr>
          <p:nvPr>
            <p:ph type="dt" sz="half" idx="10"/>
          </p:nvPr>
        </p:nvSpPr>
        <p:spPr/>
        <p:txBody>
          <a:bodyPr/>
          <a:lstStyle/>
          <a:p>
            <a:fld id="{A2445A9B-8FC8-864F-801E-503A488D6194}" type="datetimeFigureOut">
              <a:rPr lang="en-US" smtClean="0"/>
              <a:t>3/9/22</a:t>
            </a:fld>
            <a:endParaRPr lang="en-US"/>
          </a:p>
        </p:txBody>
      </p:sp>
      <p:sp>
        <p:nvSpPr>
          <p:cNvPr id="5" name="Footer Placeholder 4">
            <a:extLst>
              <a:ext uri="{FF2B5EF4-FFF2-40B4-BE49-F238E27FC236}">
                <a16:creationId xmlns:a16="http://schemas.microsoft.com/office/drawing/2014/main" id="{2B05DF78-ECE5-7946-8614-F09E5EFE71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6D13A8-4C3D-024E-9FC9-BE7EB6153618}"/>
              </a:ext>
            </a:extLst>
          </p:cNvPr>
          <p:cNvSpPr>
            <a:spLocks noGrp="1"/>
          </p:cNvSpPr>
          <p:nvPr>
            <p:ph type="sldNum" sz="quarter" idx="12"/>
          </p:nvPr>
        </p:nvSpPr>
        <p:spPr/>
        <p:txBody>
          <a:bodyPr/>
          <a:lstStyle/>
          <a:p>
            <a:fld id="{856B837B-92E6-4E40-AE55-A332D72F88BC}" type="slidenum">
              <a:rPr lang="en-US" smtClean="0"/>
              <a:t>‹#›</a:t>
            </a:fld>
            <a:endParaRPr lang="en-US"/>
          </a:p>
        </p:txBody>
      </p:sp>
    </p:spTree>
    <p:extLst>
      <p:ext uri="{BB962C8B-B14F-4D97-AF65-F5344CB8AC3E}">
        <p14:creationId xmlns:p14="http://schemas.microsoft.com/office/powerpoint/2010/main" val="14585398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E9E34-4A5A-4A47-AEB4-49B499E30BE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599FC42-D805-C142-84A8-EBFE3CE7825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44276CA-7EC5-9541-9AF1-E9D72A0FA43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1DF5ADC-6832-4D44-95E8-63C0776AFAAA}"/>
              </a:ext>
            </a:extLst>
          </p:cNvPr>
          <p:cNvSpPr>
            <a:spLocks noGrp="1"/>
          </p:cNvSpPr>
          <p:nvPr>
            <p:ph type="dt" sz="half" idx="10"/>
          </p:nvPr>
        </p:nvSpPr>
        <p:spPr/>
        <p:txBody>
          <a:bodyPr/>
          <a:lstStyle/>
          <a:p>
            <a:fld id="{A2445A9B-8FC8-864F-801E-503A488D6194}" type="datetimeFigureOut">
              <a:rPr lang="en-US" smtClean="0"/>
              <a:t>3/9/22</a:t>
            </a:fld>
            <a:endParaRPr lang="en-US"/>
          </a:p>
        </p:txBody>
      </p:sp>
      <p:sp>
        <p:nvSpPr>
          <p:cNvPr id="6" name="Footer Placeholder 5">
            <a:extLst>
              <a:ext uri="{FF2B5EF4-FFF2-40B4-BE49-F238E27FC236}">
                <a16:creationId xmlns:a16="http://schemas.microsoft.com/office/drawing/2014/main" id="{7B0EA933-1E2B-D945-9A93-D4DFA9C7EFE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6A8F28E-3D4A-804E-94F9-CAED63B295FB}"/>
              </a:ext>
            </a:extLst>
          </p:cNvPr>
          <p:cNvSpPr>
            <a:spLocks noGrp="1"/>
          </p:cNvSpPr>
          <p:nvPr>
            <p:ph type="sldNum" sz="quarter" idx="12"/>
          </p:nvPr>
        </p:nvSpPr>
        <p:spPr/>
        <p:txBody>
          <a:bodyPr/>
          <a:lstStyle/>
          <a:p>
            <a:fld id="{856B837B-92E6-4E40-AE55-A332D72F88BC}" type="slidenum">
              <a:rPr lang="en-US" smtClean="0"/>
              <a:t>‹#›</a:t>
            </a:fld>
            <a:endParaRPr lang="en-US"/>
          </a:p>
        </p:txBody>
      </p:sp>
    </p:spTree>
    <p:extLst>
      <p:ext uri="{BB962C8B-B14F-4D97-AF65-F5344CB8AC3E}">
        <p14:creationId xmlns:p14="http://schemas.microsoft.com/office/powerpoint/2010/main" val="39009315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61536-9861-4A41-B25B-C0A4548EFB6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0BB3651-5E38-804D-94ED-4C91B52455C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4A7901D-E2CA-794F-9D06-A98F9279769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25C23B5-B9C5-534E-9081-B8D0EB70230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977D4AD-868B-FD4B-B54C-9860706BF96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68BC9E9-BB9B-2544-8549-18653C7EBE1B}"/>
              </a:ext>
            </a:extLst>
          </p:cNvPr>
          <p:cNvSpPr>
            <a:spLocks noGrp="1"/>
          </p:cNvSpPr>
          <p:nvPr>
            <p:ph type="dt" sz="half" idx="10"/>
          </p:nvPr>
        </p:nvSpPr>
        <p:spPr/>
        <p:txBody>
          <a:bodyPr/>
          <a:lstStyle/>
          <a:p>
            <a:fld id="{A2445A9B-8FC8-864F-801E-503A488D6194}" type="datetimeFigureOut">
              <a:rPr lang="en-US" smtClean="0"/>
              <a:t>3/9/22</a:t>
            </a:fld>
            <a:endParaRPr lang="en-US"/>
          </a:p>
        </p:txBody>
      </p:sp>
      <p:sp>
        <p:nvSpPr>
          <p:cNvPr id="8" name="Footer Placeholder 7">
            <a:extLst>
              <a:ext uri="{FF2B5EF4-FFF2-40B4-BE49-F238E27FC236}">
                <a16:creationId xmlns:a16="http://schemas.microsoft.com/office/drawing/2014/main" id="{AE290D92-50FE-8740-A2F7-8D66C1DF6C6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5883EC-112C-ED49-979D-FB71BA2A5326}"/>
              </a:ext>
            </a:extLst>
          </p:cNvPr>
          <p:cNvSpPr>
            <a:spLocks noGrp="1"/>
          </p:cNvSpPr>
          <p:nvPr>
            <p:ph type="sldNum" sz="quarter" idx="12"/>
          </p:nvPr>
        </p:nvSpPr>
        <p:spPr/>
        <p:txBody>
          <a:bodyPr/>
          <a:lstStyle/>
          <a:p>
            <a:fld id="{856B837B-92E6-4E40-AE55-A332D72F88BC}" type="slidenum">
              <a:rPr lang="en-US" smtClean="0"/>
              <a:t>‹#›</a:t>
            </a:fld>
            <a:endParaRPr lang="en-US"/>
          </a:p>
        </p:txBody>
      </p:sp>
    </p:spTree>
    <p:extLst>
      <p:ext uri="{BB962C8B-B14F-4D97-AF65-F5344CB8AC3E}">
        <p14:creationId xmlns:p14="http://schemas.microsoft.com/office/powerpoint/2010/main" val="19444400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E708C3-4DF6-F14C-A97F-1C32603A8E8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A46182C-28A5-C44F-8E56-D6AFBB997358}"/>
              </a:ext>
            </a:extLst>
          </p:cNvPr>
          <p:cNvSpPr>
            <a:spLocks noGrp="1"/>
          </p:cNvSpPr>
          <p:nvPr>
            <p:ph type="dt" sz="half" idx="10"/>
          </p:nvPr>
        </p:nvSpPr>
        <p:spPr/>
        <p:txBody>
          <a:bodyPr/>
          <a:lstStyle/>
          <a:p>
            <a:fld id="{A2445A9B-8FC8-864F-801E-503A488D6194}" type="datetimeFigureOut">
              <a:rPr lang="en-US" smtClean="0"/>
              <a:t>3/9/22</a:t>
            </a:fld>
            <a:endParaRPr lang="en-US"/>
          </a:p>
        </p:txBody>
      </p:sp>
      <p:sp>
        <p:nvSpPr>
          <p:cNvPr id="4" name="Footer Placeholder 3">
            <a:extLst>
              <a:ext uri="{FF2B5EF4-FFF2-40B4-BE49-F238E27FC236}">
                <a16:creationId xmlns:a16="http://schemas.microsoft.com/office/drawing/2014/main" id="{3BCB135D-BA10-9A45-8E85-0C50F83745E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B91107A-891B-6E46-A176-B2DBAE7B80E0}"/>
              </a:ext>
            </a:extLst>
          </p:cNvPr>
          <p:cNvSpPr>
            <a:spLocks noGrp="1"/>
          </p:cNvSpPr>
          <p:nvPr>
            <p:ph type="sldNum" sz="quarter" idx="12"/>
          </p:nvPr>
        </p:nvSpPr>
        <p:spPr/>
        <p:txBody>
          <a:bodyPr/>
          <a:lstStyle/>
          <a:p>
            <a:fld id="{856B837B-92E6-4E40-AE55-A332D72F88BC}" type="slidenum">
              <a:rPr lang="en-US" smtClean="0"/>
              <a:t>‹#›</a:t>
            </a:fld>
            <a:endParaRPr lang="en-US"/>
          </a:p>
        </p:txBody>
      </p:sp>
    </p:spTree>
    <p:extLst>
      <p:ext uri="{BB962C8B-B14F-4D97-AF65-F5344CB8AC3E}">
        <p14:creationId xmlns:p14="http://schemas.microsoft.com/office/powerpoint/2010/main" val="2219509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ABF64A2-9D2B-3547-9BE5-0916AB115193}"/>
              </a:ext>
            </a:extLst>
          </p:cNvPr>
          <p:cNvSpPr>
            <a:spLocks noGrp="1"/>
          </p:cNvSpPr>
          <p:nvPr>
            <p:ph type="dt" sz="half" idx="10"/>
          </p:nvPr>
        </p:nvSpPr>
        <p:spPr/>
        <p:txBody>
          <a:bodyPr/>
          <a:lstStyle/>
          <a:p>
            <a:fld id="{A2445A9B-8FC8-864F-801E-503A488D6194}" type="datetimeFigureOut">
              <a:rPr lang="en-US" smtClean="0"/>
              <a:t>3/9/22</a:t>
            </a:fld>
            <a:endParaRPr lang="en-US"/>
          </a:p>
        </p:txBody>
      </p:sp>
      <p:sp>
        <p:nvSpPr>
          <p:cNvPr id="3" name="Footer Placeholder 2">
            <a:extLst>
              <a:ext uri="{FF2B5EF4-FFF2-40B4-BE49-F238E27FC236}">
                <a16:creationId xmlns:a16="http://schemas.microsoft.com/office/drawing/2014/main" id="{CDD11D40-FD63-1A45-96D6-72B6A6DC137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2B71CB4-C73E-B844-885D-BD45EC51DE83}"/>
              </a:ext>
            </a:extLst>
          </p:cNvPr>
          <p:cNvSpPr>
            <a:spLocks noGrp="1"/>
          </p:cNvSpPr>
          <p:nvPr>
            <p:ph type="sldNum" sz="quarter" idx="12"/>
          </p:nvPr>
        </p:nvSpPr>
        <p:spPr/>
        <p:txBody>
          <a:bodyPr/>
          <a:lstStyle/>
          <a:p>
            <a:fld id="{856B837B-92E6-4E40-AE55-A332D72F88BC}" type="slidenum">
              <a:rPr lang="en-US" smtClean="0"/>
              <a:t>‹#›</a:t>
            </a:fld>
            <a:endParaRPr lang="en-US"/>
          </a:p>
        </p:txBody>
      </p:sp>
    </p:spTree>
    <p:extLst>
      <p:ext uri="{BB962C8B-B14F-4D97-AF65-F5344CB8AC3E}">
        <p14:creationId xmlns:p14="http://schemas.microsoft.com/office/powerpoint/2010/main" val="34574536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E389E-6C6D-7641-B308-18CF7D5D435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B0BFCF8-DA73-6945-937E-143DEB1FC8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4B779D3-0422-D044-9316-AFA39854CC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979BACE-3E32-8E4A-915C-EE35E671ED88}"/>
              </a:ext>
            </a:extLst>
          </p:cNvPr>
          <p:cNvSpPr>
            <a:spLocks noGrp="1"/>
          </p:cNvSpPr>
          <p:nvPr>
            <p:ph type="dt" sz="half" idx="10"/>
          </p:nvPr>
        </p:nvSpPr>
        <p:spPr/>
        <p:txBody>
          <a:bodyPr/>
          <a:lstStyle/>
          <a:p>
            <a:fld id="{A2445A9B-8FC8-864F-801E-503A488D6194}" type="datetimeFigureOut">
              <a:rPr lang="en-US" smtClean="0"/>
              <a:t>3/9/22</a:t>
            </a:fld>
            <a:endParaRPr lang="en-US"/>
          </a:p>
        </p:txBody>
      </p:sp>
      <p:sp>
        <p:nvSpPr>
          <p:cNvPr id="6" name="Footer Placeholder 5">
            <a:extLst>
              <a:ext uri="{FF2B5EF4-FFF2-40B4-BE49-F238E27FC236}">
                <a16:creationId xmlns:a16="http://schemas.microsoft.com/office/drawing/2014/main" id="{4E9BF39E-5C8B-2C4A-BED4-368D323730E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B423B22-E80F-3246-A180-2585BC4D27F6}"/>
              </a:ext>
            </a:extLst>
          </p:cNvPr>
          <p:cNvSpPr>
            <a:spLocks noGrp="1"/>
          </p:cNvSpPr>
          <p:nvPr>
            <p:ph type="sldNum" sz="quarter" idx="12"/>
          </p:nvPr>
        </p:nvSpPr>
        <p:spPr/>
        <p:txBody>
          <a:bodyPr/>
          <a:lstStyle/>
          <a:p>
            <a:fld id="{856B837B-92E6-4E40-AE55-A332D72F88BC}" type="slidenum">
              <a:rPr lang="en-US" smtClean="0"/>
              <a:t>‹#›</a:t>
            </a:fld>
            <a:endParaRPr lang="en-US"/>
          </a:p>
        </p:txBody>
      </p:sp>
    </p:spTree>
    <p:extLst>
      <p:ext uri="{BB962C8B-B14F-4D97-AF65-F5344CB8AC3E}">
        <p14:creationId xmlns:p14="http://schemas.microsoft.com/office/powerpoint/2010/main" val="18847794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0F3381-3758-DD48-8779-3C61549D7C2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819DA22-A047-A243-9A47-2D50D3394B8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6BB713A-AE84-284C-8926-92DE17D11B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40F8EE-3DD3-6542-9A56-219D55A6D716}"/>
              </a:ext>
            </a:extLst>
          </p:cNvPr>
          <p:cNvSpPr>
            <a:spLocks noGrp="1"/>
          </p:cNvSpPr>
          <p:nvPr>
            <p:ph type="dt" sz="half" idx="10"/>
          </p:nvPr>
        </p:nvSpPr>
        <p:spPr/>
        <p:txBody>
          <a:bodyPr/>
          <a:lstStyle/>
          <a:p>
            <a:fld id="{A2445A9B-8FC8-864F-801E-503A488D6194}" type="datetimeFigureOut">
              <a:rPr lang="en-US" smtClean="0"/>
              <a:t>3/9/22</a:t>
            </a:fld>
            <a:endParaRPr lang="en-US"/>
          </a:p>
        </p:txBody>
      </p:sp>
      <p:sp>
        <p:nvSpPr>
          <p:cNvPr id="6" name="Footer Placeholder 5">
            <a:extLst>
              <a:ext uri="{FF2B5EF4-FFF2-40B4-BE49-F238E27FC236}">
                <a16:creationId xmlns:a16="http://schemas.microsoft.com/office/drawing/2014/main" id="{126787CE-7B40-1B45-BFBF-2476ED19F74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89EAA70-A740-504C-B870-B07B21E0C666}"/>
              </a:ext>
            </a:extLst>
          </p:cNvPr>
          <p:cNvSpPr>
            <a:spLocks noGrp="1"/>
          </p:cNvSpPr>
          <p:nvPr>
            <p:ph type="sldNum" sz="quarter" idx="12"/>
          </p:nvPr>
        </p:nvSpPr>
        <p:spPr/>
        <p:txBody>
          <a:bodyPr/>
          <a:lstStyle/>
          <a:p>
            <a:fld id="{856B837B-92E6-4E40-AE55-A332D72F88BC}" type="slidenum">
              <a:rPr lang="en-US" smtClean="0"/>
              <a:t>‹#›</a:t>
            </a:fld>
            <a:endParaRPr lang="en-US"/>
          </a:p>
        </p:txBody>
      </p:sp>
    </p:spTree>
    <p:extLst>
      <p:ext uri="{BB962C8B-B14F-4D97-AF65-F5344CB8AC3E}">
        <p14:creationId xmlns:p14="http://schemas.microsoft.com/office/powerpoint/2010/main" val="25581172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506040C-1742-914E-A891-7676F091AFF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654C1F2-ED69-2A44-8C23-A19F1A44160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11E6CE-AF36-4F46-9CA8-38BF0348913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445A9B-8FC8-864F-801E-503A488D6194}" type="datetimeFigureOut">
              <a:rPr lang="en-US" smtClean="0"/>
              <a:t>3/9/22</a:t>
            </a:fld>
            <a:endParaRPr lang="en-US"/>
          </a:p>
        </p:txBody>
      </p:sp>
      <p:sp>
        <p:nvSpPr>
          <p:cNvPr id="5" name="Footer Placeholder 4">
            <a:extLst>
              <a:ext uri="{FF2B5EF4-FFF2-40B4-BE49-F238E27FC236}">
                <a16:creationId xmlns:a16="http://schemas.microsoft.com/office/drawing/2014/main" id="{35BA25A3-3086-B642-BAD1-682D009A599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BB09216-F237-B141-9204-8B05E2BAA22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6B837B-92E6-4E40-AE55-A332D72F88BC}" type="slidenum">
              <a:rPr lang="en-US" smtClean="0"/>
              <a:t>‹#›</a:t>
            </a:fld>
            <a:endParaRPr lang="en-US"/>
          </a:p>
        </p:txBody>
      </p:sp>
    </p:spTree>
    <p:extLst>
      <p:ext uri="{BB962C8B-B14F-4D97-AF65-F5344CB8AC3E}">
        <p14:creationId xmlns:p14="http://schemas.microsoft.com/office/powerpoint/2010/main" val="7632693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a:extLst>
              <a:ext uri="{FF2B5EF4-FFF2-40B4-BE49-F238E27FC236}">
                <a16:creationId xmlns:a16="http://schemas.microsoft.com/office/drawing/2014/main" id="{E2F01C83-B8B9-2648-8A0E-494CF350F178}"/>
              </a:ext>
            </a:extLst>
          </p:cNvPr>
          <p:cNvSpPr>
            <a:spLocks noGrp="1"/>
          </p:cNvSpPr>
          <p:nvPr>
            <p:ph type="ctrTitle"/>
          </p:nvPr>
        </p:nvSpPr>
        <p:spPr>
          <a:xfrm>
            <a:off x="264585" y="1121834"/>
            <a:ext cx="11137900" cy="1589617"/>
          </a:xfrm>
        </p:spPr>
        <p:txBody>
          <a:bodyPr/>
          <a:lstStyle/>
          <a:p>
            <a:pPr eaLnBrk="1" hangingPunct="1"/>
            <a:r>
              <a:rPr lang="en-US" altLang="en-US" sz="4800" dirty="0"/>
              <a:t>Algorithmic Fairness</a:t>
            </a:r>
          </a:p>
        </p:txBody>
      </p:sp>
      <p:sp>
        <p:nvSpPr>
          <p:cNvPr id="6" name="Subtitle 2">
            <a:extLst>
              <a:ext uri="{FF2B5EF4-FFF2-40B4-BE49-F238E27FC236}">
                <a16:creationId xmlns:a16="http://schemas.microsoft.com/office/drawing/2014/main" id="{28EE930C-1483-C545-8EB7-FE29F2A49081}"/>
              </a:ext>
            </a:extLst>
          </p:cNvPr>
          <p:cNvSpPr txBox="1">
            <a:spLocks noGrp="1"/>
          </p:cNvSpPr>
          <p:nvPr>
            <p:ph type="subTitle" idx="1"/>
          </p:nvPr>
        </p:nvSpPr>
        <p:spPr/>
        <p:txBody>
          <a:bodyPr vert="horz" lIns="68580" tIns="34291" rIns="68580" bIns="34291" rtlCol="0">
            <a:normAutofit/>
          </a:bodyPr>
          <a:lstStyle>
            <a:lvl1pPr marL="0" indent="0" algn="ctr" defTabSz="342900" rtl="0" eaLnBrk="1" latinLnBrk="0" hangingPunct="1">
              <a:spcBef>
                <a:spcPct val="20000"/>
              </a:spcBef>
              <a:buFont typeface="Arial"/>
              <a:buNone/>
              <a:defRPr sz="2400" kern="1200">
                <a:solidFill>
                  <a:schemeClr val="tx1">
                    <a:tint val="75000"/>
                  </a:schemeClr>
                </a:solidFill>
                <a:latin typeface="+mn-lt"/>
                <a:ea typeface="+mn-ea"/>
                <a:cs typeface="+mn-cs"/>
              </a:defRPr>
            </a:lvl1pPr>
            <a:lvl2pPr marL="342900" indent="0" algn="ctr" defTabSz="342900" rtl="0" eaLnBrk="1" latinLnBrk="0" hangingPunct="1">
              <a:spcBef>
                <a:spcPct val="20000"/>
              </a:spcBef>
              <a:buFont typeface="Arial"/>
              <a:buNone/>
              <a:defRPr sz="2100" kern="1200">
                <a:solidFill>
                  <a:schemeClr val="tx1">
                    <a:tint val="75000"/>
                  </a:schemeClr>
                </a:solidFill>
                <a:latin typeface="+mn-lt"/>
                <a:ea typeface="+mn-ea"/>
                <a:cs typeface="+mn-cs"/>
              </a:defRPr>
            </a:lvl2pPr>
            <a:lvl3pPr marL="685800" indent="0" algn="ctr" defTabSz="342900" rtl="0" eaLnBrk="1" latinLnBrk="0" hangingPunct="1">
              <a:spcBef>
                <a:spcPct val="20000"/>
              </a:spcBef>
              <a:buFont typeface="Arial"/>
              <a:buNone/>
              <a:defRPr sz="1800" kern="1200">
                <a:solidFill>
                  <a:schemeClr val="tx1">
                    <a:tint val="75000"/>
                  </a:schemeClr>
                </a:solidFill>
                <a:latin typeface="+mn-lt"/>
                <a:ea typeface="+mn-ea"/>
                <a:cs typeface="+mn-cs"/>
              </a:defRPr>
            </a:lvl3pPr>
            <a:lvl4pPr marL="1028700" indent="0" algn="ctr" defTabSz="342900" rtl="0" eaLnBrk="1" latinLnBrk="0" hangingPunct="1">
              <a:spcBef>
                <a:spcPct val="20000"/>
              </a:spcBef>
              <a:buFont typeface="Arial"/>
              <a:buNone/>
              <a:defRPr sz="1500" kern="1200">
                <a:solidFill>
                  <a:schemeClr val="tx1">
                    <a:tint val="75000"/>
                  </a:schemeClr>
                </a:solidFill>
                <a:latin typeface="+mn-lt"/>
                <a:ea typeface="+mn-ea"/>
                <a:cs typeface="+mn-cs"/>
              </a:defRPr>
            </a:lvl4pPr>
            <a:lvl5pPr marL="1371600" indent="0" algn="ctr" defTabSz="342900" rtl="0" eaLnBrk="1" latinLnBrk="0" hangingPunct="1">
              <a:spcBef>
                <a:spcPct val="20000"/>
              </a:spcBef>
              <a:buFont typeface="Arial"/>
              <a:buNone/>
              <a:defRPr sz="1500" kern="1200">
                <a:solidFill>
                  <a:schemeClr val="tx1">
                    <a:tint val="75000"/>
                  </a:schemeClr>
                </a:solidFill>
                <a:latin typeface="+mn-lt"/>
                <a:ea typeface="+mn-ea"/>
                <a:cs typeface="+mn-cs"/>
              </a:defRPr>
            </a:lvl5pPr>
            <a:lvl6pPr marL="1714500" indent="0" algn="ctr" defTabSz="342900" rtl="0" eaLnBrk="1" latinLnBrk="0" hangingPunct="1">
              <a:spcBef>
                <a:spcPct val="20000"/>
              </a:spcBef>
              <a:buFont typeface="Arial"/>
              <a:buNone/>
              <a:defRPr sz="1500" kern="1200">
                <a:solidFill>
                  <a:schemeClr val="tx1">
                    <a:tint val="75000"/>
                  </a:schemeClr>
                </a:solidFill>
                <a:latin typeface="+mn-lt"/>
                <a:ea typeface="+mn-ea"/>
                <a:cs typeface="+mn-cs"/>
              </a:defRPr>
            </a:lvl6pPr>
            <a:lvl7pPr marL="2057400" indent="0" algn="ctr" defTabSz="342900" rtl="0" eaLnBrk="1" latinLnBrk="0" hangingPunct="1">
              <a:spcBef>
                <a:spcPct val="20000"/>
              </a:spcBef>
              <a:buFont typeface="Arial"/>
              <a:buNone/>
              <a:defRPr sz="1500" kern="1200">
                <a:solidFill>
                  <a:schemeClr val="tx1">
                    <a:tint val="75000"/>
                  </a:schemeClr>
                </a:solidFill>
                <a:latin typeface="+mn-lt"/>
                <a:ea typeface="+mn-ea"/>
                <a:cs typeface="+mn-cs"/>
              </a:defRPr>
            </a:lvl7pPr>
            <a:lvl8pPr marL="2400300" indent="0" algn="ctr" defTabSz="342900" rtl="0" eaLnBrk="1" latinLnBrk="0" hangingPunct="1">
              <a:spcBef>
                <a:spcPct val="20000"/>
              </a:spcBef>
              <a:buFont typeface="Arial"/>
              <a:buNone/>
              <a:defRPr sz="1500" kern="1200">
                <a:solidFill>
                  <a:schemeClr val="tx1">
                    <a:tint val="75000"/>
                  </a:schemeClr>
                </a:solidFill>
                <a:latin typeface="+mn-lt"/>
                <a:ea typeface="+mn-ea"/>
                <a:cs typeface="+mn-cs"/>
              </a:defRPr>
            </a:lvl8pPr>
            <a:lvl9pPr marL="2743200" indent="0" algn="ctr" defTabSz="342900" rtl="0" eaLnBrk="1" latinLnBrk="0" hangingPunct="1">
              <a:spcBef>
                <a:spcPct val="20000"/>
              </a:spcBef>
              <a:buFont typeface="Arial"/>
              <a:buNone/>
              <a:defRPr sz="1500" kern="1200">
                <a:solidFill>
                  <a:schemeClr val="tx1">
                    <a:tint val="75000"/>
                  </a:schemeClr>
                </a:solidFill>
                <a:latin typeface="+mn-lt"/>
                <a:ea typeface="+mn-ea"/>
                <a:cs typeface="+mn-cs"/>
              </a:defRPr>
            </a:lvl9pPr>
          </a:lstStyle>
          <a:p>
            <a:pPr>
              <a:defRPr/>
            </a:pPr>
            <a:r>
              <a:rPr lang="en-US" dirty="0">
                <a:solidFill>
                  <a:schemeClr val="bg1">
                    <a:lumMod val="65000"/>
                  </a:schemeClr>
                </a:solidFill>
              </a:rPr>
              <a:t>Security, Privacy, and Consumer Protection</a:t>
            </a:r>
            <a:br>
              <a:rPr lang="en-US" dirty="0">
                <a:solidFill>
                  <a:schemeClr val="bg1">
                    <a:lumMod val="65000"/>
                  </a:schemeClr>
                </a:solidFill>
              </a:rPr>
            </a:br>
            <a:br>
              <a:rPr lang="en-US" dirty="0">
                <a:solidFill>
                  <a:schemeClr val="bg1">
                    <a:lumMod val="65000"/>
                  </a:schemeClr>
                </a:solidFill>
              </a:rPr>
            </a:br>
            <a:r>
              <a:rPr lang="en-US" dirty="0">
                <a:solidFill>
                  <a:schemeClr val="bg1">
                    <a:lumMod val="65000"/>
                  </a:schemeClr>
                </a:solidFill>
              </a:rPr>
              <a:t>Nick Feamster</a:t>
            </a:r>
            <a:br>
              <a:rPr lang="en-US" dirty="0">
                <a:solidFill>
                  <a:schemeClr val="bg1">
                    <a:lumMod val="65000"/>
                  </a:schemeClr>
                </a:solidFill>
              </a:rPr>
            </a:br>
            <a:r>
              <a:rPr lang="en-US" dirty="0">
                <a:solidFill>
                  <a:schemeClr val="bg1">
                    <a:lumMod val="65000"/>
                  </a:schemeClr>
                </a:solidFill>
              </a:rPr>
              <a:t>University of Chicago</a:t>
            </a:r>
          </a:p>
          <a:p>
            <a:pPr>
              <a:defRPr/>
            </a:pPr>
            <a:endParaRPr lang="en-US" dirty="0">
              <a:solidFill>
                <a:schemeClr val="bg1">
                  <a:lumMod val="65000"/>
                </a:schemeClr>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4E1DDF-15EA-A546-945B-BF71C683FEB8}"/>
              </a:ext>
            </a:extLst>
          </p:cNvPr>
          <p:cNvSpPr>
            <a:spLocks noGrp="1"/>
          </p:cNvSpPr>
          <p:nvPr>
            <p:ph type="title"/>
          </p:nvPr>
        </p:nvSpPr>
        <p:spPr/>
        <p:txBody>
          <a:bodyPr/>
          <a:lstStyle/>
          <a:p>
            <a:r>
              <a:rPr lang="en-US" dirty="0"/>
              <a:t>Flavors of Fairness</a:t>
            </a:r>
          </a:p>
        </p:txBody>
      </p:sp>
      <p:sp>
        <p:nvSpPr>
          <p:cNvPr id="3" name="Content Placeholder 2">
            <a:extLst>
              <a:ext uri="{FF2B5EF4-FFF2-40B4-BE49-F238E27FC236}">
                <a16:creationId xmlns:a16="http://schemas.microsoft.com/office/drawing/2014/main" id="{E08D4845-74F8-C148-BB70-DA4F4A057BD3}"/>
              </a:ext>
            </a:extLst>
          </p:cNvPr>
          <p:cNvSpPr>
            <a:spLocks noGrp="1"/>
          </p:cNvSpPr>
          <p:nvPr>
            <p:ph idx="1"/>
          </p:nvPr>
        </p:nvSpPr>
        <p:spPr/>
        <p:txBody>
          <a:bodyPr>
            <a:normAutofit lnSpcReduction="10000"/>
          </a:bodyPr>
          <a:lstStyle/>
          <a:p>
            <a:r>
              <a:rPr lang="en-US" dirty="0"/>
              <a:t>Single threshold rules (e.g., loan scores)</a:t>
            </a:r>
          </a:p>
          <a:p>
            <a:r>
              <a:rPr lang="en-US" dirty="0"/>
              <a:t>Equal prediction metrics (considering group-specific metrics)</a:t>
            </a:r>
          </a:p>
          <a:p>
            <a:pPr lvl="1"/>
            <a:r>
              <a:rPr lang="en-US" dirty="0"/>
              <a:t>Equal accuracy (across groups)</a:t>
            </a:r>
          </a:p>
          <a:p>
            <a:pPr lvl="1"/>
            <a:r>
              <a:rPr lang="en-US" dirty="0"/>
              <a:t>Equality </a:t>
            </a:r>
            <a:r>
              <a:rPr lang="en-US" b="1" dirty="0"/>
              <a:t>conditioned on outcomes</a:t>
            </a:r>
            <a:r>
              <a:rPr lang="en-US" dirty="0"/>
              <a:t>: FPR/TNR, TPR/FNR</a:t>
            </a:r>
            <a:br>
              <a:rPr lang="en-US" dirty="0"/>
            </a:br>
            <a:r>
              <a:rPr lang="en-US" dirty="0"/>
              <a:t>(people with the same outcome are treated the same, regardless of group membership)</a:t>
            </a:r>
          </a:p>
          <a:p>
            <a:pPr lvl="1"/>
            <a:r>
              <a:rPr lang="en-US" dirty="0"/>
              <a:t>Equality </a:t>
            </a:r>
            <a:r>
              <a:rPr lang="en-US" b="1" dirty="0"/>
              <a:t>conditioned on decisions</a:t>
            </a:r>
            <a:r>
              <a:rPr lang="en-US" dirty="0"/>
              <a:t>: NPV, PPV, False Discovery Rate</a:t>
            </a:r>
            <a:br>
              <a:rPr lang="en-US" dirty="0"/>
            </a:br>
            <a:r>
              <a:rPr lang="en-US" dirty="0"/>
              <a:t>(people with the same decision would have had similar outcomes, regardless of group)</a:t>
            </a:r>
          </a:p>
          <a:p>
            <a:r>
              <a:rPr lang="en-US" dirty="0"/>
              <a:t>Connections to Scores</a:t>
            </a:r>
          </a:p>
          <a:p>
            <a:pPr lvl="1"/>
            <a:r>
              <a:rPr lang="en-US" dirty="0"/>
              <a:t>AUC Parity</a:t>
            </a:r>
          </a:p>
          <a:p>
            <a:pPr lvl="1"/>
            <a:r>
              <a:rPr lang="en-US" dirty="0"/>
              <a:t>Calibration within groups</a:t>
            </a:r>
          </a:p>
          <a:p>
            <a:pPr lvl="1"/>
            <a:endParaRPr lang="en-US" dirty="0"/>
          </a:p>
        </p:txBody>
      </p:sp>
    </p:spTree>
    <p:extLst>
      <p:ext uri="{BB962C8B-B14F-4D97-AF65-F5344CB8AC3E}">
        <p14:creationId xmlns:p14="http://schemas.microsoft.com/office/powerpoint/2010/main" val="17988010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53A8F2-6561-5F49-81F2-EB032DC55EC4}"/>
              </a:ext>
            </a:extLst>
          </p:cNvPr>
          <p:cNvSpPr>
            <a:spLocks noGrp="1"/>
          </p:cNvSpPr>
          <p:nvPr>
            <p:ph type="title"/>
          </p:nvPr>
        </p:nvSpPr>
        <p:spPr/>
        <p:txBody>
          <a:bodyPr/>
          <a:lstStyle/>
          <a:p>
            <a:r>
              <a:rPr lang="en-US" dirty="0"/>
              <a:t>Open Questions</a:t>
            </a:r>
          </a:p>
        </p:txBody>
      </p:sp>
      <p:sp>
        <p:nvSpPr>
          <p:cNvPr id="3" name="Content Placeholder 2">
            <a:extLst>
              <a:ext uri="{FF2B5EF4-FFF2-40B4-BE49-F238E27FC236}">
                <a16:creationId xmlns:a16="http://schemas.microsoft.com/office/drawing/2014/main" id="{6E8A1F68-6923-F545-A9C1-3501F8C889D5}"/>
              </a:ext>
            </a:extLst>
          </p:cNvPr>
          <p:cNvSpPr>
            <a:spLocks noGrp="1"/>
          </p:cNvSpPr>
          <p:nvPr>
            <p:ph idx="1"/>
          </p:nvPr>
        </p:nvSpPr>
        <p:spPr/>
        <p:txBody>
          <a:bodyPr>
            <a:normAutofit fontScale="92500" lnSpcReduction="10000"/>
          </a:bodyPr>
          <a:lstStyle/>
          <a:p>
            <a:r>
              <a:rPr lang="en-US" dirty="0"/>
              <a:t>Data evolution, definitions, dynamics: </a:t>
            </a:r>
          </a:p>
          <a:p>
            <a:pPr lvl="1"/>
            <a:r>
              <a:rPr lang="en-US" dirty="0"/>
              <a:t>How do algorithms dynamically affect their environment?</a:t>
            </a:r>
          </a:p>
          <a:p>
            <a:pPr lvl="1"/>
            <a:r>
              <a:rPr lang="en-US" dirty="0"/>
              <a:t>How do algorithms and outcomes affect incentives of human actors?</a:t>
            </a:r>
          </a:p>
          <a:p>
            <a:pPr lvl="1"/>
            <a:endParaRPr lang="en-US" dirty="0"/>
          </a:p>
          <a:p>
            <a:r>
              <a:rPr lang="en-US" dirty="0"/>
              <a:t>Correcting for bias in datasets</a:t>
            </a:r>
          </a:p>
          <a:p>
            <a:pPr lvl="1"/>
            <a:r>
              <a:rPr lang="en-US" dirty="0"/>
              <a:t>Automation reflects bias in existing datasets, but may reinforce or exacerbate bias (e.g., police more likely to make arrests in heavily policed areas)</a:t>
            </a:r>
          </a:p>
          <a:p>
            <a:pPr lvl="1"/>
            <a:r>
              <a:rPr lang="en-US" dirty="0"/>
              <a:t>Correcting for bias requires knowing the aspects that give rise to bias in the first place</a:t>
            </a:r>
          </a:p>
          <a:p>
            <a:pPr lvl="1"/>
            <a:endParaRPr lang="en-US" dirty="0"/>
          </a:p>
          <a:p>
            <a:r>
              <a:rPr lang="en-US" dirty="0"/>
              <a:t>Beyond classification</a:t>
            </a:r>
          </a:p>
          <a:p>
            <a:pPr lvl="1"/>
            <a:r>
              <a:rPr lang="en-US" dirty="0"/>
              <a:t>Personalization, ranking, etc.</a:t>
            </a:r>
          </a:p>
        </p:txBody>
      </p:sp>
    </p:spTree>
    <p:extLst>
      <p:ext uri="{BB962C8B-B14F-4D97-AF65-F5344CB8AC3E}">
        <p14:creationId xmlns:p14="http://schemas.microsoft.com/office/powerpoint/2010/main" val="18779358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97D49-AF06-8043-84DF-F1F4E4C9EFC6}"/>
              </a:ext>
            </a:extLst>
          </p:cNvPr>
          <p:cNvSpPr>
            <a:spLocks noGrp="1"/>
          </p:cNvSpPr>
          <p:nvPr>
            <p:ph type="title"/>
          </p:nvPr>
        </p:nvSpPr>
        <p:spPr/>
        <p:txBody>
          <a:bodyPr/>
          <a:lstStyle/>
          <a:p>
            <a:r>
              <a:rPr lang="en-US" dirty="0"/>
              <a:t>Is COMPAS Unfair?</a:t>
            </a:r>
          </a:p>
        </p:txBody>
      </p:sp>
      <p:sp>
        <p:nvSpPr>
          <p:cNvPr id="3" name="Content Placeholder 2">
            <a:extLst>
              <a:ext uri="{FF2B5EF4-FFF2-40B4-BE49-F238E27FC236}">
                <a16:creationId xmlns:a16="http://schemas.microsoft.com/office/drawing/2014/main" id="{654EB6DD-38A9-3B4D-BC55-CCE59124282C}"/>
              </a:ext>
            </a:extLst>
          </p:cNvPr>
          <p:cNvSpPr>
            <a:spLocks noGrp="1"/>
          </p:cNvSpPr>
          <p:nvPr>
            <p:ph idx="1"/>
          </p:nvPr>
        </p:nvSpPr>
        <p:spPr>
          <a:xfrm>
            <a:off x="838200" y="2235528"/>
            <a:ext cx="10515600" cy="4351338"/>
          </a:xfrm>
        </p:spPr>
        <p:txBody>
          <a:bodyPr>
            <a:normAutofit lnSpcReduction="10000"/>
          </a:bodyPr>
          <a:lstStyle/>
          <a:p>
            <a:r>
              <a:rPr lang="en-US" dirty="0"/>
              <a:t>It depends: Definitions of fairness are inconsistent</a:t>
            </a:r>
          </a:p>
          <a:p>
            <a:endParaRPr lang="en-US" dirty="0"/>
          </a:p>
          <a:p>
            <a:r>
              <a:rPr lang="en-US" dirty="0"/>
              <a:t>On the one hand: COMPAS does not satisfy FPRs by race</a:t>
            </a:r>
          </a:p>
          <a:p>
            <a:pPr lvl="1"/>
            <a:r>
              <a:rPr lang="en-US" dirty="0"/>
              <a:t>Wrong predictions of high risk were disproportionately Black.</a:t>
            </a:r>
          </a:p>
          <a:p>
            <a:endParaRPr lang="en-US" dirty="0"/>
          </a:p>
          <a:p>
            <a:r>
              <a:rPr lang="en-US" dirty="0"/>
              <a:t>On the other hand, COMPAS satisfies equal PPVs by race:</a:t>
            </a:r>
          </a:p>
          <a:p>
            <a:pPr lvl="1"/>
            <a:r>
              <a:rPr lang="en-US" dirty="0"/>
              <a:t>Among those called higher risk, the proportion of defendants who were re-arrested was the same regardless of race. (recall the same across race)</a:t>
            </a:r>
          </a:p>
          <a:p>
            <a:pPr lvl="1"/>
            <a:endParaRPr lang="en-US" dirty="0"/>
          </a:p>
          <a:p>
            <a:r>
              <a:rPr lang="en-US" dirty="0"/>
              <a:t>Which definition is correct? Impossible to reconcile.</a:t>
            </a:r>
          </a:p>
        </p:txBody>
      </p:sp>
      <p:sp>
        <p:nvSpPr>
          <p:cNvPr id="4" name="TextBox 3">
            <a:extLst>
              <a:ext uri="{FF2B5EF4-FFF2-40B4-BE49-F238E27FC236}">
                <a16:creationId xmlns:a16="http://schemas.microsoft.com/office/drawing/2014/main" id="{2C6569D1-B9F3-5F42-BED8-0963A01DAA48}"/>
              </a:ext>
            </a:extLst>
          </p:cNvPr>
          <p:cNvSpPr txBox="1"/>
          <p:nvPr/>
        </p:nvSpPr>
        <p:spPr>
          <a:xfrm>
            <a:off x="7241628" y="7773"/>
            <a:ext cx="4687614" cy="1815882"/>
          </a:xfrm>
          <a:prstGeom prst="rect">
            <a:avLst/>
          </a:prstGeom>
          <a:solidFill>
            <a:schemeClr val="bg1">
              <a:lumMod val="75000"/>
            </a:schemeClr>
          </a:solidFill>
        </p:spPr>
        <p:txBody>
          <a:bodyPr wrap="square" rtlCol="0">
            <a:spAutoFit/>
          </a:bodyPr>
          <a:lstStyle/>
          <a:p>
            <a:r>
              <a:rPr lang="en-US" sz="1600" dirty="0"/>
              <a:t>“even if we could decide that Equality of PPVs or Equality of NPVs was the relevant notion of fairness, if we also want to constrain the model to avoid disparate impact by requiring demographic parity, this would only be possible if we lived in a world in which there are no racial disparities in re-arrest and/or we have a completely useless predictive model.”</a:t>
            </a:r>
          </a:p>
        </p:txBody>
      </p:sp>
    </p:spTree>
    <p:extLst>
      <p:ext uri="{BB962C8B-B14F-4D97-AF65-F5344CB8AC3E}">
        <p14:creationId xmlns:p14="http://schemas.microsoft.com/office/powerpoint/2010/main" val="11219919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BD846B-DFED-304C-955B-C680479B5268}"/>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2109F065-66D8-2141-B8EF-D8DFE203BD14}"/>
              </a:ext>
            </a:extLst>
          </p:cNvPr>
          <p:cNvSpPr>
            <a:spLocks noGrp="1"/>
          </p:cNvSpPr>
          <p:nvPr>
            <p:ph idx="1"/>
          </p:nvPr>
        </p:nvSpPr>
        <p:spPr/>
        <p:txBody>
          <a:bodyPr/>
          <a:lstStyle/>
          <a:p>
            <a:r>
              <a:rPr lang="en-US" dirty="0"/>
              <a:t>There is a huge literature in algorithmic fairness.</a:t>
            </a:r>
          </a:p>
          <a:p>
            <a:endParaRPr lang="en-US" dirty="0"/>
          </a:p>
          <a:p>
            <a:r>
              <a:rPr lang="en-US" dirty="0"/>
              <a:t>We are still truly coming to understand definitions of fairness, ramifications, etc.</a:t>
            </a:r>
          </a:p>
          <a:p>
            <a:endParaRPr lang="en-US" dirty="0"/>
          </a:p>
          <a:p>
            <a:r>
              <a:rPr lang="en-US" dirty="0"/>
              <a:t>There still remain main open questions about definitions of fairness, the best ways to implement fairness, etc.</a:t>
            </a:r>
          </a:p>
        </p:txBody>
      </p:sp>
    </p:spTree>
    <p:extLst>
      <p:ext uri="{BB962C8B-B14F-4D97-AF65-F5344CB8AC3E}">
        <p14:creationId xmlns:p14="http://schemas.microsoft.com/office/powerpoint/2010/main" val="34529767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CA08A-2B21-8F44-A54B-ABDFEB598F74}"/>
              </a:ext>
            </a:extLst>
          </p:cNvPr>
          <p:cNvSpPr>
            <a:spLocks noGrp="1"/>
          </p:cNvSpPr>
          <p:nvPr>
            <p:ph type="title"/>
          </p:nvPr>
        </p:nvSpPr>
        <p:spPr/>
        <p:txBody>
          <a:bodyPr/>
          <a:lstStyle/>
          <a:p>
            <a:r>
              <a:rPr lang="en-US" dirty="0"/>
              <a:t>What We Know</a:t>
            </a:r>
          </a:p>
        </p:txBody>
      </p:sp>
      <p:sp>
        <p:nvSpPr>
          <p:cNvPr id="3" name="Content Placeholder 2">
            <a:extLst>
              <a:ext uri="{FF2B5EF4-FFF2-40B4-BE49-F238E27FC236}">
                <a16:creationId xmlns:a16="http://schemas.microsoft.com/office/drawing/2014/main" id="{D51719DA-CE45-CC4B-B588-35DA93710B10}"/>
              </a:ext>
            </a:extLst>
          </p:cNvPr>
          <p:cNvSpPr>
            <a:spLocks noGrp="1"/>
          </p:cNvSpPr>
          <p:nvPr>
            <p:ph idx="1"/>
          </p:nvPr>
        </p:nvSpPr>
        <p:spPr>
          <a:xfrm>
            <a:off x="838200" y="1825625"/>
            <a:ext cx="6109138" cy="4351338"/>
          </a:xfrm>
        </p:spPr>
        <p:txBody>
          <a:bodyPr/>
          <a:lstStyle/>
          <a:p>
            <a:r>
              <a:rPr lang="en-US" dirty="0"/>
              <a:t>Bias encoded in data</a:t>
            </a:r>
          </a:p>
          <a:p>
            <a:endParaRPr lang="en-US" dirty="0"/>
          </a:p>
          <a:p>
            <a:r>
              <a:rPr lang="en-US" dirty="0"/>
              <a:t>Minimizing average error fits majority populations</a:t>
            </a:r>
          </a:p>
          <a:p>
            <a:endParaRPr lang="en-US" dirty="0"/>
          </a:p>
          <a:p>
            <a:r>
              <a:rPr lang="en-US" dirty="0"/>
              <a:t>Importance of exploring </a:t>
            </a:r>
          </a:p>
        </p:txBody>
      </p:sp>
    </p:spTree>
    <p:extLst>
      <p:ext uri="{BB962C8B-B14F-4D97-AF65-F5344CB8AC3E}">
        <p14:creationId xmlns:p14="http://schemas.microsoft.com/office/powerpoint/2010/main" val="33608749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1523A-D4F3-5147-B5FB-00A40861169C}"/>
              </a:ext>
            </a:extLst>
          </p:cNvPr>
          <p:cNvSpPr>
            <a:spLocks noGrp="1"/>
          </p:cNvSpPr>
          <p:nvPr>
            <p:ph type="title"/>
          </p:nvPr>
        </p:nvSpPr>
        <p:spPr/>
        <p:txBody>
          <a:bodyPr/>
          <a:lstStyle/>
          <a:p>
            <a:r>
              <a:rPr lang="en-US" dirty="0"/>
              <a:t>Societal Bias vs. Statistical Bias</a:t>
            </a:r>
          </a:p>
        </p:txBody>
      </p:sp>
      <p:sp>
        <p:nvSpPr>
          <p:cNvPr id="3" name="Content Placeholder 2">
            <a:extLst>
              <a:ext uri="{FF2B5EF4-FFF2-40B4-BE49-F238E27FC236}">
                <a16:creationId xmlns:a16="http://schemas.microsoft.com/office/drawing/2014/main" id="{8A5B7288-1E5D-924B-B056-A5352E1E0383}"/>
              </a:ext>
            </a:extLst>
          </p:cNvPr>
          <p:cNvSpPr>
            <a:spLocks noGrp="1"/>
          </p:cNvSpPr>
          <p:nvPr>
            <p:ph idx="1"/>
          </p:nvPr>
        </p:nvSpPr>
        <p:spPr>
          <a:xfrm>
            <a:off x="838200" y="1825625"/>
            <a:ext cx="4921469" cy="4351338"/>
          </a:xfrm>
        </p:spPr>
        <p:txBody>
          <a:bodyPr/>
          <a:lstStyle/>
          <a:p>
            <a:r>
              <a:rPr lang="en-US" dirty="0"/>
              <a:t>Bias can arise from both:</a:t>
            </a:r>
          </a:p>
          <a:p>
            <a:r>
              <a:rPr lang="en-US" dirty="0"/>
              <a:t>Societal bias: objectionable social structures</a:t>
            </a:r>
          </a:p>
          <a:p>
            <a:r>
              <a:rPr lang="en-US" dirty="0"/>
              <a:t>Statistical bias: measurement errors due to non-representative sampling</a:t>
            </a:r>
          </a:p>
          <a:p>
            <a:endParaRPr lang="en-US" dirty="0"/>
          </a:p>
          <a:p>
            <a:r>
              <a:rPr lang="en-US" b="1" dirty="0"/>
              <a:t>Prediction bias can reinforce societal bias</a:t>
            </a:r>
          </a:p>
        </p:txBody>
      </p:sp>
      <p:pic>
        <p:nvPicPr>
          <p:cNvPr id="4" name="Picture 3">
            <a:extLst>
              <a:ext uri="{FF2B5EF4-FFF2-40B4-BE49-F238E27FC236}">
                <a16:creationId xmlns:a16="http://schemas.microsoft.com/office/drawing/2014/main" id="{2AB38AD7-ABC2-E741-9B4A-6CECC1858D60}"/>
              </a:ext>
            </a:extLst>
          </p:cNvPr>
          <p:cNvPicPr>
            <a:picLocks noChangeAspect="1"/>
          </p:cNvPicPr>
          <p:nvPr/>
        </p:nvPicPr>
        <p:blipFill>
          <a:blip r:embed="rId2"/>
          <a:stretch>
            <a:fillRect/>
          </a:stretch>
        </p:blipFill>
        <p:spPr>
          <a:xfrm>
            <a:off x="6096000" y="1435261"/>
            <a:ext cx="4997966" cy="4614350"/>
          </a:xfrm>
          <a:prstGeom prst="rect">
            <a:avLst/>
          </a:prstGeom>
        </p:spPr>
      </p:pic>
    </p:spTree>
    <p:extLst>
      <p:ext uri="{BB962C8B-B14F-4D97-AF65-F5344CB8AC3E}">
        <p14:creationId xmlns:p14="http://schemas.microsoft.com/office/powerpoint/2010/main" val="16613027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691DD0-AC04-DA49-A107-29605AF5C8D5}"/>
              </a:ext>
            </a:extLst>
          </p:cNvPr>
          <p:cNvSpPr>
            <a:spLocks noGrp="1"/>
          </p:cNvSpPr>
          <p:nvPr>
            <p:ph type="title"/>
          </p:nvPr>
        </p:nvSpPr>
        <p:spPr/>
        <p:txBody>
          <a:bodyPr/>
          <a:lstStyle/>
          <a:p>
            <a:r>
              <a:rPr lang="en-US" dirty="0"/>
              <a:t>Bias in Training Data</a:t>
            </a:r>
          </a:p>
        </p:txBody>
      </p:sp>
      <p:sp>
        <p:nvSpPr>
          <p:cNvPr id="3" name="Content Placeholder 2">
            <a:extLst>
              <a:ext uri="{FF2B5EF4-FFF2-40B4-BE49-F238E27FC236}">
                <a16:creationId xmlns:a16="http://schemas.microsoft.com/office/drawing/2014/main" id="{646B1FA2-4ACB-1549-AC69-BF0494B5F602}"/>
              </a:ext>
            </a:extLst>
          </p:cNvPr>
          <p:cNvSpPr>
            <a:spLocks noGrp="1"/>
          </p:cNvSpPr>
          <p:nvPr>
            <p:ph idx="1"/>
          </p:nvPr>
        </p:nvSpPr>
        <p:spPr>
          <a:xfrm>
            <a:off x="838200" y="1825625"/>
            <a:ext cx="6992007" cy="4351338"/>
          </a:xfrm>
        </p:spPr>
        <p:txBody>
          <a:bodyPr/>
          <a:lstStyle/>
          <a:p>
            <a:r>
              <a:rPr lang="en-US" dirty="0"/>
              <a:t>Training data we use to train models already includes human biases.</a:t>
            </a:r>
          </a:p>
          <a:p>
            <a:pPr lvl="1"/>
            <a:endParaRPr lang="en-US" dirty="0"/>
          </a:p>
          <a:p>
            <a:r>
              <a:rPr lang="en-US" dirty="0"/>
              <a:t>Examples</a:t>
            </a:r>
          </a:p>
          <a:p>
            <a:pPr lvl="1"/>
            <a:r>
              <a:rPr lang="en-US" dirty="0"/>
              <a:t>Recidivism prediction: We have data only on who is arrested, not who commits crimes. (Arrests may bias towards certain populations.)</a:t>
            </a:r>
          </a:p>
          <a:p>
            <a:pPr lvl="1"/>
            <a:endParaRPr lang="en-US" dirty="0"/>
          </a:p>
          <a:p>
            <a:pPr lvl="1"/>
            <a:r>
              <a:rPr lang="en-US" dirty="0"/>
              <a:t>Training language models: Language embeddings often contain gendered pronouns that can manifest as bias in translation.</a:t>
            </a:r>
          </a:p>
          <a:p>
            <a:pPr lvl="1"/>
            <a:endParaRPr lang="en-US" dirty="0"/>
          </a:p>
        </p:txBody>
      </p:sp>
      <p:pic>
        <p:nvPicPr>
          <p:cNvPr id="4" name="Picture 3">
            <a:extLst>
              <a:ext uri="{FF2B5EF4-FFF2-40B4-BE49-F238E27FC236}">
                <a16:creationId xmlns:a16="http://schemas.microsoft.com/office/drawing/2014/main" id="{C19A7CFC-3EF3-EF4A-BB68-A41469D453A7}"/>
              </a:ext>
            </a:extLst>
          </p:cNvPr>
          <p:cNvPicPr>
            <a:picLocks noChangeAspect="1"/>
          </p:cNvPicPr>
          <p:nvPr/>
        </p:nvPicPr>
        <p:blipFill>
          <a:blip r:embed="rId2"/>
          <a:stretch>
            <a:fillRect/>
          </a:stretch>
        </p:blipFill>
        <p:spPr>
          <a:xfrm>
            <a:off x="7985464" y="2508250"/>
            <a:ext cx="3368336" cy="3984625"/>
          </a:xfrm>
          <a:prstGeom prst="rect">
            <a:avLst/>
          </a:prstGeom>
        </p:spPr>
      </p:pic>
    </p:spTree>
    <p:extLst>
      <p:ext uri="{BB962C8B-B14F-4D97-AF65-F5344CB8AC3E}">
        <p14:creationId xmlns:p14="http://schemas.microsoft.com/office/powerpoint/2010/main" val="13985782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8017DB-F4AE-7344-AC4B-8AA10CB950E5}"/>
              </a:ext>
            </a:extLst>
          </p:cNvPr>
          <p:cNvSpPr>
            <a:spLocks noGrp="1"/>
          </p:cNvSpPr>
          <p:nvPr>
            <p:ph type="title"/>
          </p:nvPr>
        </p:nvSpPr>
        <p:spPr/>
        <p:txBody>
          <a:bodyPr/>
          <a:lstStyle/>
          <a:p>
            <a:r>
              <a:rPr lang="en-US" dirty="0"/>
              <a:t>Case Study: COMPAS</a:t>
            </a:r>
          </a:p>
        </p:txBody>
      </p:sp>
      <p:sp>
        <p:nvSpPr>
          <p:cNvPr id="3" name="Content Placeholder 2">
            <a:extLst>
              <a:ext uri="{FF2B5EF4-FFF2-40B4-BE49-F238E27FC236}">
                <a16:creationId xmlns:a16="http://schemas.microsoft.com/office/drawing/2014/main" id="{95087264-6AFE-474C-8271-0519BCED5CD6}"/>
              </a:ext>
            </a:extLst>
          </p:cNvPr>
          <p:cNvSpPr>
            <a:spLocks noGrp="1"/>
          </p:cNvSpPr>
          <p:nvPr>
            <p:ph idx="1"/>
          </p:nvPr>
        </p:nvSpPr>
        <p:spPr>
          <a:xfrm>
            <a:off x="596462" y="1690688"/>
            <a:ext cx="4112172" cy="4351338"/>
          </a:xfrm>
        </p:spPr>
        <p:txBody>
          <a:bodyPr>
            <a:normAutofit fontScale="85000" lnSpcReduction="20000"/>
          </a:bodyPr>
          <a:lstStyle/>
          <a:p>
            <a:r>
              <a:rPr lang="en-US" dirty="0"/>
              <a:t>Correctional Offender Management Profiling for Alternative Sanctions (COMPAS). Tool to assess a criminal defendant’s likelihood of re-offending.</a:t>
            </a:r>
          </a:p>
          <a:p>
            <a:endParaRPr lang="en-US" dirty="0"/>
          </a:p>
          <a:p>
            <a:r>
              <a:rPr lang="en-US" dirty="0"/>
              <a:t>Findings:</a:t>
            </a:r>
          </a:p>
          <a:p>
            <a:pPr lvl="1"/>
            <a:r>
              <a:rPr lang="en-US" dirty="0"/>
              <a:t>Black defendants found to be at higher risk of recidivism than they actually were</a:t>
            </a:r>
          </a:p>
          <a:p>
            <a:pPr lvl="1"/>
            <a:r>
              <a:rPr lang="en-US" dirty="0"/>
              <a:t>White defendants were found to be less risky than they actually were</a:t>
            </a:r>
          </a:p>
          <a:p>
            <a:pPr lvl="1"/>
            <a:r>
              <a:rPr lang="en-US" dirty="0"/>
              <a:t>The bias held, even when controlling for higher crimes.</a:t>
            </a:r>
          </a:p>
        </p:txBody>
      </p:sp>
      <p:pic>
        <p:nvPicPr>
          <p:cNvPr id="4" name="Picture 3">
            <a:extLst>
              <a:ext uri="{FF2B5EF4-FFF2-40B4-BE49-F238E27FC236}">
                <a16:creationId xmlns:a16="http://schemas.microsoft.com/office/drawing/2014/main" id="{E2D51AF3-BDDC-FE49-A126-DA44D506A700}"/>
              </a:ext>
            </a:extLst>
          </p:cNvPr>
          <p:cNvPicPr>
            <a:picLocks noChangeAspect="1"/>
          </p:cNvPicPr>
          <p:nvPr/>
        </p:nvPicPr>
        <p:blipFill>
          <a:blip r:embed="rId2"/>
          <a:stretch>
            <a:fillRect/>
          </a:stretch>
        </p:blipFill>
        <p:spPr>
          <a:xfrm>
            <a:off x="7075725" y="383105"/>
            <a:ext cx="3595848" cy="3045895"/>
          </a:xfrm>
          <a:prstGeom prst="rect">
            <a:avLst/>
          </a:prstGeom>
        </p:spPr>
      </p:pic>
      <p:pic>
        <p:nvPicPr>
          <p:cNvPr id="5" name="Picture 4">
            <a:extLst>
              <a:ext uri="{FF2B5EF4-FFF2-40B4-BE49-F238E27FC236}">
                <a16:creationId xmlns:a16="http://schemas.microsoft.com/office/drawing/2014/main" id="{A31811EB-5122-D545-A8BD-55F71A22CF46}"/>
              </a:ext>
            </a:extLst>
          </p:cNvPr>
          <p:cNvPicPr>
            <a:picLocks noChangeAspect="1"/>
          </p:cNvPicPr>
          <p:nvPr/>
        </p:nvPicPr>
        <p:blipFill>
          <a:blip r:embed="rId3"/>
          <a:stretch>
            <a:fillRect/>
          </a:stretch>
        </p:blipFill>
        <p:spPr>
          <a:xfrm>
            <a:off x="7043392" y="3642719"/>
            <a:ext cx="3628181" cy="2995028"/>
          </a:xfrm>
          <a:prstGeom prst="rect">
            <a:avLst/>
          </a:prstGeom>
        </p:spPr>
      </p:pic>
    </p:spTree>
    <p:extLst>
      <p:ext uri="{BB962C8B-B14F-4D97-AF65-F5344CB8AC3E}">
        <p14:creationId xmlns:p14="http://schemas.microsoft.com/office/powerpoint/2010/main" val="3725037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EFC5A-8C93-A345-9728-A690D9EC6132}"/>
              </a:ext>
            </a:extLst>
          </p:cNvPr>
          <p:cNvSpPr>
            <a:spLocks noGrp="1"/>
          </p:cNvSpPr>
          <p:nvPr>
            <p:ph type="title"/>
          </p:nvPr>
        </p:nvSpPr>
        <p:spPr/>
        <p:txBody>
          <a:bodyPr/>
          <a:lstStyle/>
          <a:p>
            <a:r>
              <a:rPr lang="en-US" dirty="0"/>
              <a:t>Further Analysis</a:t>
            </a:r>
          </a:p>
        </p:txBody>
      </p:sp>
      <p:sp>
        <p:nvSpPr>
          <p:cNvPr id="3" name="Content Placeholder 2">
            <a:extLst>
              <a:ext uri="{FF2B5EF4-FFF2-40B4-BE49-F238E27FC236}">
                <a16:creationId xmlns:a16="http://schemas.microsoft.com/office/drawing/2014/main" id="{495E4153-4DA0-D64C-987F-15DF607C559B}"/>
              </a:ext>
            </a:extLst>
          </p:cNvPr>
          <p:cNvSpPr>
            <a:spLocks noGrp="1"/>
          </p:cNvSpPr>
          <p:nvPr>
            <p:ph idx="1"/>
          </p:nvPr>
        </p:nvSpPr>
        <p:spPr>
          <a:xfrm>
            <a:off x="838200" y="1825625"/>
            <a:ext cx="3270813" cy="4351338"/>
          </a:xfrm>
        </p:spPr>
        <p:txBody>
          <a:bodyPr>
            <a:normAutofit fontScale="92500" lnSpcReduction="10000"/>
          </a:bodyPr>
          <a:lstStyle/>
          <a:p>
            <a:r>
              <a:rPr lang="en-US" dirty="0"/>
              <a:t>Age is the most predictive feature</a:t>
            </a:r>
          </a:p>
          <a:p>
            <a:endParaRPr lang="en-US" dirty="0"/>
          </a:p>
          <a:p>
            <a:r>
              <a:rPr lang="en-US" dirty="0"/>
              <a:t>Race is the next most important feature in the model</a:t>
            </a:r>
          </a:p>
          <a:p>
            <a:endParaRPr lang="en-US" dirty="0"/>
          </a:p>
          <a:p>
            <a:r>
              <a:rPr lang="en-US" dirty="0"/>
              <a:t>False positive rates on Black defendants almost twice as high as whites</a:t>
            </a:r>
          </a:p>
        </p:txBody>
      </p:sp>
      <p:pic>
        <p:nvPicPr>
          <p:cNvPr id="4" name="Picture 3">
            <a:extLst>
              <a:ext uri="{FF2B5EF4-FFF2-40B4-BE49-F238E27FC236}">
                <a16:creationId xmlns:a16="http://schemas.microsoft.com/office/drawing/2014/main" id="{C1B2775F-92C2-1E42-9EF0-5A9F2DEECB9F}"/>
              </a:ext>
            </a:extLst>
          </p:cNvPr>
          <p:cNvPicPr>
            <a:picLocks noChangeAspect="1"/>
          </p:cNvPicPr>
          <p:nvPr/>
        </p:nvPicPr>
        <p:blipFill>
          <a:blip r:embed="rId2"/>
          <a:stretch>
            <a:fillRect/>
          </a:stretch>
        </p:blipFill>
        <p:spPr>
          <a:xfrm>
            <a:off x="6390809" y="1412111"/>
            <a:ext cx="4053816" cy="4895368"/>
          </a:xfrm>
          <a:prstGeom prst="rect">
            <a:avLst/>
          </a:prstGeom>
        </p:spPr>
      </p:pic>
    </p:spTree>
    <p:extLst>
      <p:ext uri="{BB962C8B-B14F-4D97-AF65-F5344CB8AC3E}">
        <p14:creationId xmlns:p14="http://schemas.microsoft.com/office/powerpoint/2010/main" val="4867596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3C9BF-7A83-1849-9159-6D5DC9FAFA6C}"/>
              </a:ext>
            </a:extLst>
          </p:cNvPr>
          <p:cNvSpPr>
            <a:spLocks noGrp="1"/>
          </p:cNvSpPr>
          <p:nvPr>
            <p:ph type="title"/>
          </p:nvPr>
        </p:nvSpPr>
        <p:spPr/>
        <p:txBody>
          <a:bodyPr>
            <a:normAutofit/>
          </a:bodyPr>
          <a:lstStyle/>
          <a:p>
            <a:r>
              <a:rPr lang="en-US" sz="4000" dirty="0"/>
              <a:t>Minimizing Average Error Fits Majority Populations</a:t>
            </a:r>
          </a:p>
        </p:txBody>
      </p:sp>
      <p:sp>
        <p:nvSpPr>
          <p:cNvPr id="3" name="Content Placeholder 2">
            <a:extLst>
              <a:ext uri="{FF2B5EF4-FFF2-40B4-BE49-F238E27FC236}">
                <a16:creationId xmlns:a16="http://schemas.microsoft.com/office/drawing/2014/main" id="{CDFDC2F5-BCAB-9045-8368-733858F5FE8B}"/>
              </a:ext>
            </a:extLst>
          </p:cNvPr>
          <p:cNvSpPr>
            <a:spLocks noGrp="1"/>
          </p:cNvSpPr>
          <p:nvPr>
            <p:ph idx="1"/>
          </p:nvPr>
        </p:nvSpPr>
        <p:spPr>
          <a:xfrm>
            <a:off x="838200" y="1825625"/>
            <a:ext cx="5383924" cy="4351338"/>
          </a:xfrm>
        </p:spPr>
        <p:txBody>
          <a:bodyPr>
            <a:normAutofit fontScale="92500" lnSpcReduction="20000"/>
          </a:bodyPr>
          <a:lstStyle/>
          <a:p>
            <a:r>
              <a:rPr lang="en-US" dirty="0"/>
              <a:t>Example: Predicting SAT scores</a:t>
            </a:r>
          </a:p>
          <a:p>
            <a:pPr lvl="1"/>
            <a:r>
              <a:rPr lang="en-US" dirty="0"/>
              <a:t>Majority population uses tutors, takes the test multiple times, only reports highest score, etc.</a:t>
            </a:r>
          </a:p>
          <a:p>
            <a:pPr lvl="1"/>
            <a:r>
              <a:rPr lang="en-US" dirty="0"/>
              <a:t>Minority population does not.</a:t>
            </a:r>
          </a:p>
          <a:p>
            <a:pPr lvl="1"/>
            <a:endParaRPr lang="en-US" dirty="0"/>
          </a:p>
          <a:p>
            <a:r>
              <a:rPr lang="en-US" dirty="0"/>
              <a:t>Model fit that aims to minimize error in overall population will fit according to the majority population.</a:t>
            </a:r>
          </a:p>
          <a:p>
            <a:endParaRPr lang="en-US" dirty="0"/>
          </a:p>
          <a:p>
            <a:r>
              <a:rPr lang="en-US" dirty="0"/>
              <a:t>Easy to quantify this effect and can be mitigated with appropriate data gathering in the training set.</a:t>
            </a:r>
          </a:p>
        </p:txBody>
      </p:sp>
      <p:pic>
        <p:nvPicPr>
          <p:cNvPr id="4" name="Picture 3">
            <a:extLst>
              <a:ext uri="{FF2B5EF4-FFF2-40B4-BE49-F238E27FC236}">
                <a16:creationId xmlns:a16="http://schemas.microsoft.com/office/drawing/2014/main" id="{84E20FC2-FF02-3F48-9CD6-B20F7706FE35}"/>
              </a:ext>
            </a:extLst>
          </p:cNvPr>
          <p:cNvPicPr>
            <a:picLocks noChangeAspect="1"/>
          </p:cNvPicPr>
          <p:nvPr/>
        </p:nvPicPr>
        <p:blipFill>
          <a:blip r:embed="rId2"/>
          <a:stretch>
            <a:fillRect/>
          </a:stretch>
        </p:blipFill>
        <p:spPr>
          <a:xfrm>
            <a:off x="6836209" y="3066562"/>
            <a:ext cx="5003800" cy="3314700"/>
          </a:xfrm>
          <a:prstGeom prst="rect">
            <a:avLst/>
          </a:prstGeom>
        </p:spPr>
      </p:pic>
      <p:sp>
        <p:nvSpPr>
          <p:cNvPr id="5" name="TextBox 4">
            <a:extLst>
              <a:ext uri="{FF2B5EF4-FFF2-40B4-BE49-F238E27FC236}">
                <a16:creationId xmlns:a16="http://schemas.microsoft.com/office/drawing/2014/main" id="{ABCACB2D-39BA-044D-8DFA-53F95A2A0E48}"/>
              </a:ext>
            </a:extLst>
          </p:cNvPr>
          <p:cNvSpPr txBox="1"/>
          <p:nvPr/>
        </p:nvSpPr>
        <p:spPr>
          <a:xfrm>
            <a:off x="6836209" y="2361235"/>
            <a:ext cx="4517591" cy="461665"/>
          </a:xfrm>
          <a:prstGeom prst="rect">
            <a:avLst/>
          </a:prstGeom>
          <a:solidFill>
            <a:schemeClr val="bg1">
              <a:lumMod val="75000"/>
            </a:schemeClr>
          </a:solidFill>
        </p:spPr>
        <p:txBody>
          <a:bodyPr wrap="square" rtlCol="0">
            <a:spAutoFit/>
          </a:bodyPr>
          <a:lstStyle/>
          <a:p>
            <a:r>
              <a:rPr lang="en-US" sz="2400" dirty="0"/>
              <a:t>Example: Facial Recognition</a:t>
            </a:r>
          </a:p>
        </p:txBody>
      </p:sp>
    </p:spTree>
    <p:extLst>
      <p:ext uri="{BB962C8B-B14F-4D97-AF65-F5344CB8AC3E}">
        <p14:creationId xmlns:p14="http://schemas.microsoft.com/office/powerpoint/2010/main" val="23844947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BD86CD-740E-614C-A354-720FBC07899B}"/>
              </a:ext>
            </a:extLst>
          </p:cNvPr>
          <p:cNvSpPr>
            <a:spLocks noGrp="1"/>
          </p:cNvSpPr>
          <p:nvPr>
            <p:ph type="title"/>
          </p:nvPr>
        </p:nvSpPr>
        <p:spPr/>
        <p:txBody>
          <a:bodyPr/>
          <a:lstStyle/>
          <a:p>
            <a:r>
              <a:rPr lang="en-US" dirty="0"/>
              <a:t>Definitions of Fairness</a:t>
            </a:r>
          </a:p>
        </p:txBody>
      </p:sp>
      <p:sp>
        <p:nvSpPr>
          <p:cNvPr id="3" name="Content Placeholder 2">
            <a:extLst>
              <a:ext uri="{FF2B5EF4-FFF2-40B4-BE49-F238E27FC236}">
                <a16:creationId xmlns:a16="http://schemas.microsoft.com/office/drawing/2014/main" id="{EDE2AC77-2EAD-9D48-B7F1-50B26E868269}"/>
              </a:ext>
            </a:extLst>
          </p:cNvPr>
          <p:cNvSpPr>
            <a:spLocks noGrp="1"/>
          </p:cNvSpPr>
          <p:nvPr>
            <p:ph idx="1"/>
          </p:nvPr>
        </p:nvSpPr>
        <p:spPr/>
        <p:txBody>
          <a:bodyPr/>
          <a:lstStyle/>
          <a:p>
            <a:r>
              <a:rPr lang="en-US" dirty="0"/>
              <a:t>Statistical definitions of fairness</a:t>
            </a:r>
          </a:p>
          <a:p>
            <a:pPr lvl="1"/>
            <a:r>
              <a:rPr lang="en-US" dirty="0"/>
              <a:t>Parity of statistical measures across groups (classification rates, accuracy, etc.)</a:t>
            </a:r>
          </a:p>
          <a:p>
            <a:pPr lvl="1"/>
            <a:r>
              <a:rPr lang="en-US" dirty="0"/>
              <a:t>Pros: Simple, no assumptions on data, verifiable</a:t>
            </a:r>
          </a:p>
          <a:p>
            <a:pPr lvl="1"/>
            <a:r>
              <a:rPr lang="en-US" dirty="0"/>
              <a:t>Cons: No guarantees to individuals or structured subgroups (only fair “on average”)</a:t>
            </a:r>
          </a:p>
          <a:p>
            <a:pPr lvl="2"/>
            <a:endParaRPr lang="en-US" dirty="0"/>
          </a:p>
          <a:p>
            <a:r>
              <a:rPr lang="en-US" dirty="0"/>
              <a:t>Individual definitions of fairness</a:t>
            </a:r>
          </a:p>
          <a:p>
            <a:pPr lvl="1"/>
            <a:r>
              <a:rPr lang="en-US" dirty="0"/>
              <a:t>Constraints on pairs of individuals </a:t>
            </a:r>
            <a:br>
              <a:rPr lang="en-US" dirty="0"/>
            </a:br>
            <a:r>
              <a:rPr lang="en-US" dirty="0"/>
              <a:t>(“similar individuals should be treated similarly”)</a:t>
            </a:r>
          </a:p>
          <a:p>
            <a:pPr lvl="1"/>
            <a:r>
              <a:rPr lang="en-US" dirty="0"/>
              <a:t>Cons: Requires some definition of a similarity metric</a:t>
            </a:r>
          </a:p>
        </p:txBody>
      </p:sp>
    </p:spTree>
    <p:extLst>
      <p:ext uri="{BB962C8B-B14F-4D97-AF65-F5344CB8AC3E}">
        <p14:creationId xmlns:p14="http://schemas.microsoft.com/office/powerpoint/2010/main" val="1623878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600</TotalTime>
  <Words>743</Words>
  <Application>Microsoft Macintosh PowerPoint</Application>
  <PresentationFormat>Widescreen</PresentationFormat>
  <Paragraphs>90</Paragraphs>
  <Slides>12</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Algorithmic Fairness</vt:lpstr>
      <vt:lpstr>Overview</vt:lpstr>
      <vt:lpstr>What We Know</vt:lpstr>
      <vt:lpstr>Societal Bias vs. Statistical Bias</vt:lpstr>
      <vt:lpstr>Bias in Training Data</vt:lpstr>
      <vt:lpstr>Case Study: COMPAS</vt:lpstr>
      <vt:lpstr>Further Analysis</vt:lpstr>
      <vt:lpstr>Minimizing Average Error Fits Majority Populations</vt:lpstr>
      <vt:lpstr>Definitions of Fairness</vt:lpstr>
      <vt:lpstr>Flavors of Fairness</vt:lpstr>
      <vt:lpstr>Open Questions</vt:lpstr>
      <vt:lpstr>Is COMPAS Unfair?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for Public Policy</dc:title>
  <dc:creator>Nick Feamster</dc:creator>
  <cp:lastModifiedBy>Nick Feamster</cp:lastModifiedBy>
  <cp:revision>45</cp:revision>
  <dcterms:created xsi:type="dcterms:W3CDTF">2020-06-03T14:17:57Z</dcterms:created>
  <dcterms:modified xsi:type="dcterms:W3CDTF">2022-03-09T20:33:53Z</dcterms:modified>
</cp:coreProperties>
</file>