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6"/>
  </p:notesMasterIdLst>
  <p:sldIdLst>
    <p:sldId id="506" r:id="rId2"/>
    <p:sldId id="441" r:id="rId3"/>
    <p:sldId id="442" r:id="rId4"/>
    <p:sldId id="443" r:id="rId5"/>
    <p:sldId id="571" r:id="rId6"/>
    <p:sldId id="564" r:id="rId7"/>
    <p:sldId id="444" r:id="rId8"/>
    <p:sldId id="445" r:id="rId9"/>
    <p:sldId id="572" r:id="rId10"/>
    <p:sldId id="573" r:id="rId11"/>
    <p:sldId id="574" r:id="rId12"/>
    <p:sldId id="575" r:id="rId13"/>
    <p:sldId id="446" r:id="rId14"/>
    <p:sldId id="447" r:id="rId15"/>
    <p:sldId id="565" r:id="rId16"/>
    <p:sldId id="449" r:id="rId17"/>
    <p:sldId id="450" r:id="rId18"/>
    <p:sldId id="451" r:id="rId19"/>
    <p:sldId id="452" r:id="rId20"/>
    <p:sldId id="576" r:id="rId21"/>
    <p:sldId id="454" r:id="rId22"/>
    <p:sldId id="455" r:id="rId23"/>
    <p:sldId id="577" r:id="rId24"/>
    <p:sldId id="578" r:id="rId25"/>
    <p:sldId id="456" r:id="rId26"/>
    <p:sldId id="457" r:id="rId27"/>
    <p:sldId id="458" r:id="rId28"/>
    <p:sldId id="459" r:id="rId29"/>
    <p:sldId id="460" r:id="rId30"/>
    <p:sldId id="463" r:id="rId31"/>
    <p:sldId id="464" r:id="rId32"/>
    <p:sldId id="465" r:id="rId33"/>
    <p:sldId id="466" r:id="rId34"/>
    <p:sldId id="467" r:id="rId35"/>
    <p:sldId id="468" r:id="rId36"/>
    <p:sldId id="469" r:id="rId37"/>
    <p:sldId id="470" r:id="rId38"/>
    <p:sldId id="471" r:id="rId39"/>
    <p:sldId id="566" r:id="rId40"/>
    <p:sldId id="473" r:id="rId41"/>
    <p:sldId id="474" r:id="rId42"/>
    <p:sldId id="475" r:id="rId43"/>
    <p:sldId id="476" r:id="rId44"/>
    <p:sldId id="582" r:id="rId45"/>
    <p:sldId id="570" r:id="rId46"/>
    <p:sldId id="510" r:id="rId47"/>
    <p:sldId id="511" r:id="rId48"/>
    <p:sldId id="512" r:id="rId49"/>
    <p:sldId id="513" r:id="rId50"/>
    <p:sldId id="514" r:id="rId51"/>
    <p:sldId id="515" r:id="rId52"/>
    <p:sldId id="516" r:id="rId53"/>
    <p:sldId id="517" r:id="rId54"/>
    <p:sldId id="518" r:id="rId55"/>
    <p:sldId id="519" r:id="rId56"/>
    <p:sldId id="520" r:id="rId57"/>
    <p:sldId id="521" r:id="rId58"/>
    <p:sldId id="522" r:id="rId59"/>
    <p:sldId id="523" r:id="rId60"/>
    <p:sldId id="524" r:id="rId61"/>
    <p:sldId id="525" r:id="rId62"/>
    <p:sldId id="526" r:id="rId63"/>
    <p:sldId id="527" r:id="rId64"/>
    <p:sldId id="528" r:id="rId65"/>
    <p:sldId id="529" r:id="rId66"/>
    <p:sldId id="530" r:id="rId67"/>
    <p:sldId id="531" r:id="rId68"/>
    <p:sldId id="532" r:id="rId69"/>
    <p:sldId id="533" r:id="rId70"/>
    <p:sldId id="534" r:id="rId71"/>
    <p:sldId id="535" r:id="rId72"/>
    <p:sldId id="536" r:id="rId73"/>
    <p:sldId id="537" r:id="rId74"/>
    <p:sldId id="538" r:id="rId75"/>
    <p:sldId id="539" r:id="rId76"/>
    <p:sldId id="540" r:id="rId77"/>
    <p:sldId id="541" r:id="rId78"/>
    <p:sldId id="542" r:id="rId79"/>
    <p:sldId id="543" r:id="rId80"/>
    <p:sldId id="544" r:id="rId81"/>
    <p:sldId id="545" r:id="rId82"/>
    <p:sldId id="546" r:id="rId83"/>
    <p:sldId id="547" r:id="rId84"/>
    <p:sldId id="548" r:id="rId85"/>
    <p:sldId id="549" r:id="rId86"/>
    <p:sldId id="550" r:id="rId87"/>
    <p:sldId id="551" r:id="rId88"/>
    <p:sldId id="552" r:id="rId89"/>
    <p:sldId id="553" r:id="rId90"/>
    <p:sldId id="554" r:id="rId91"/>
    <p:sldId id="555" r:id="rId92"/>
    <p:sldId id="556" r:id="rId93"/>
    <p:sldId id="557" r:id="rId94"/>
    <p:sldId id="558" r:id="rId95"/>
    <p:sldId id="559" r:id="rId96"/>
    <p:sldId id="560" r:id="rId97"/>
    <p:sldId id="561" r:id="rId98"/>
    <p:sldId id="562" r:id="rId99"/>
    <p:sldId id="563" r:id="rId100"/>
    <p:sldId id="580" r:id="rId101"/>
    <p:sldId id="579" r:id="rId102"/>
    <p:sldId id="569" r:id="rId103"/>
    <p:sldId id="567" r:id="rId104"/>
    <p:sldId id="568"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172" autoAdjust="0"/>
    <p:restoredTop sz="77135" autoAdjust="0"/>
  </p:normalViewPr>
  <p:slideViewPr>
    <p:cSldViewPr>
      <p:cViewPr>
        <p:scale>
          <a:sx n="75" d="100"/>
          <a:sy n="75" d="100"/>
        </p:scale>
        <p:origin x="-4944" y="-1448"/>
      </p:cViewPr>
      <p:guideLst>
        <p:guide orient="horz" pos="216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notesMaster" Target="notesMasters/notesMaster1.xml"/><Relationship Id="rId107"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presProps" Target="presProps.xml"/><Relationship Id="rId109"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heme" Target="theme/theme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smtClean="0"/>
            <a:t>Web page</a:t>
          </a:r>
          <a:endParaRPr lang="en-US"/>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smtClean="0"/>
            <a:t>Browser</a:t>
          </a:r>
          <a:endParaRPr lang="en-US"/>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smtClean="0"/>
            <a:t>JVM</a:t>
          </a:r>
          <a:endParaRPr lang="en-US"/>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smtClean="0"/>
            <a:t>OS</a:t>
          </a:r>
          <a:endParaRPr lang="en-US"/>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smtClean="0"/>
            <a:t>VM</a:t>
          </a:r>
          <a:endParaRPr lang="en-US"/>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smtClean="0"/>
            <a:t>Hardware</a:t>
          </a:r>
          <a:endParaRPr lang="en-US" dirty="0"/>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t>
        <a:bodyPr/>
        <a:lstStyle/>
        <a:p>
          <a:endParaRPr lang="en-US"/>
        </a:p>
      </dgm:t>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t>
        <a:bodyPr/>
        <a:lstStyle/>
        <a:p>
          <a:endParaRPr lang="en-US"/>
        </a:p>
      </dgm:t>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t>
        <a:bodyPr/>
        <a:lstStyle/>
        <a:p>
          <a:endParaRPr lang="en-US"/>
        </a:p>
      </dgm:t>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t>
        <a:bodyPr/>
        <a:lstStyle/>
        <a:p>
          <a:endParaRPr lang="en-US"/>
        </a:p>
      </dgm:t>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t>
        <a:bodyPr/>
        <a:lstStyle/>
        <a:p>
          <a:endParaRPr lang="en-US"/>
        </a:p>
      </dgm:t>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t>
        <a:bodyPr/>
        <a:lstStyle/>
        <a:p>
          <a:endParaRPr lang="en-US"/>
        </a:p>
      </dgm:t>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t>
        <a:bodyPr/>
        <a:lstStyle/>
        <a:p>
          <a:endParaRPr lang="en-US"/>
        </a:p>
      </dgm:t>
    </dgm:pt>
  </dgm:ptLst>
  <dgm:cxnLst>
    <dgm:cxn modelId="{88D637AF-4503-447C-A4F6-B9040BAF1F45}" srcId="{9619730C-5EB8-424E-9AF0-A09411BBC549}" destId="{48F65D9A-0C48-4622-A35F-3284A520200B}" srcOrd="3" destOrd="0" parTransId="{5806A845-0B47-431D-89CF-11494D54B5F2}" sibTransId="{D0EF7C8D-8A9B-4F58-8EA8-0ABBBD9719C7}"/>
    <dgm:cxn modelId="{4C6D769C-833B-DE4A-99E8-618922DBF64D}" type="presOf" srcId="{D8C450FF-4AA7-4CCC-AF26-463BF459307B}" destId="{1E745426-228D-4484-9A78-F63202125F70}" srcOrd="0" destOrd="0" presId="urn:microsoft.com/office/officeart/2005/8/layout/vList5"/>
    <dgm:cxn modelId="{B97FB711-20A9-A542-8340-2F13F51B1C4F}" type="presOf" srcId="{48F65D9A-0C48-4622-A35F-3284A520200B}" destId="{2D254DDD-011B-427F-A880-D4FA6AFC025C}" srcOrd="0" destOrd="0" presId="urn:microsoft.com/office/officeart/2005/8/layout/vList5"/>
    <dgm:cxn modelId="{02FE5484-7BDC-A449-BD03-4199BA63C662}" type="presOf" srcId="{9619730C-5EB8-424E-9AF0-A09411BBC549}" destId="{368D756D-14E1-4D2F-A527-89D153A22FA8}" srcOrd="0" destOrd="0" presId="urn:microsoft.com/office/officeart/2005/8/layout/vList5"/>
    <dgm:cxn modelId="{5B7E9E5B-9365-D34B-A8B6-A75C09AB249A}"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AC3B7BA5-AA58-5844-BC38-F03996973F60}" type="presOf" srcId="{3C8B176D-A975-44BA-B54C-392B32B10110}" destId="{9B59C786-524F-42C9-99E2-8FE81940A2C5}"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B8DC6000-3995-CC43-8DB9-4D75A1113022}" type="presOf" srcId="{2919F231-76EF-44FC-A65F-6D0E4C441732}" destId="{474F3F0E-F553-4DFC-AEE6-66F82A5EE2DF}" srcOrd="0" destOrd="0" presId="urn:microsoft.com/office/officeart/2005/8/layout/vList5"/>
    <dgm:cxn modelId="{2CC78778-83FB-9E46-9FA0-DD0777570307}" type="presOf" srcId="{7674007E-C974-4115-A24C-77342DDE8614}" destId="{323F5193-66A2-48E6-88D3-3D94E47DE8D6}" srcOrd="0" destOrd="0" presId="urn:microsoft.com/office/officeart/2005/8/layout/vList5"/>
    <dgm:cxn modelId="{91822873-5820-446D-A6C0-2CB40BD3B7C5}" srcId="{9619730C-5EB8-424E-9AF0-A09411BBC549}" destId="{7674007E-C974-4115-A24C-77342DDE8614}" srcOrd="0" destOrd="0" parTransId="{30CF4457-4F40-4D3A-95AF-28B8EFA3A8D0}" sibTransId="{2BFF628F-D13C-4537-B432-A52D0BC38D12}"/>
    <dgm:cxn modelId="{0D182FBB-C5BE-42A0-918A-965EDE77E960}" srcId="{9619730C-5EB8-424E-9AF0-A09411BBC549}" destId="{2919F231-76EF-44FC-A65F-6D0E4C441732}" srcOrd="1" destOrd="0" parTransId="{BCDF59F9-0680-4BC6-B504-B92658090085}" sibTransId="{D46EDC39-A6B2-4807-9B29-5264F4BE87E0}"/>
    <dgm:cxn modelId="{7083B0FA-BFCD-46CA-B654-5C03F6F2A797}" srcId="{9619730C-5EB8-424E-9AF0-A09411BBC549}" destId="{C4A562C0-1CF3-47EF-A8B5-D18BA12F57D1}" srcOrd="5" destOrd="0" parTransId="{34E82445-8383-4592-B073-00D74B5667DA}" sibTransId="{AD6E9C3F-59AE-43A0-BC16-E0F1866F289C}"/>
    <dgm:cxn modelId="{3F0C8E5D-B361-5E4F-B80A-85D5E97566E1}" type="presParOf" srcId="{368D756D-14E1-4D2F-A527-89D153A22FA8}" destId="{6086F765-3A07-4CBC-AFF2-0875652EC272}" srcOrd="0" destOrd="0" presId="urn:microsoft.com/office/officeart/2005/8/layout/vList5"/>
    <dgm:cxn modelId="{C8C2841B-CEE5-9543-9C6D-1E88317AF789}" type="presParOf" srcId="{6086F765-3A07-4CBC-AFF2-0875652EC272}" destId="{323F5193-66A2-48E6-88D3-3D94E47DE8D6}" srcOrd="0" destOrd="0" presId="urn:microsoft.com/office/officeart/2005/8/layout/vList5"/>
    <dgm:cxn modelId="{9EDE1031-1A25-384F-8488-E2A81CDC3A8A}" type="presParOf" srcId="{368D756D-14E1-4D2F-A527-89D153A22FA8}" destId="{713E4C5B-9CC2-4F19-9B42-AC490184D05D}" srcOrd="1" destOrd="0" presId="urn:microsoft.com/office/officeart/2005/8/layout/vList5"/>
    <dgm:cxn modelId="{79CA6D52-ACE2-F04C-B097-3E34D7985717}" type="presParOf" srcId="{368D756D-14E1-4D2F-A527-89D153A22FA8}" destId="{E7A8D720-5052-4B30-8A63-A96D69D3F7C0}" srcOrd="2" destOrd="0" presId="urn:microsoft.com/office/officeart/2005/8/layout/vList5"/>
    <dgm:cxn modelId="{1D0C8C96-0720-4748-8A2D-74979A8BF6BD}" type="presParOf" srcId="{E7A8D720-5052-4B30-8A63-A96D69D3F7C0}" destId="{474F3F0E-F553-4DFC-AEE6-66F82A5EE2DF}" srcOrd="0" destOrd="0" presId="urn:microsoft.com/office/officeart/2005/8/layout/vList5"/>
    <dgm:cxn modelId="{FC9A3316-1085-074F-B185-66F9E3972344}" type="presParOf" srcId="{368D756D-14E1-4D2F-A527-89D153A22FA8}" destId="{1C5EA9FB-4053-44F3-A4D1-B78EEA777233}" srcOrd="3" destOrd="0" presId="urn:microsoft.com/office/officeart/2005/8/layout/vList5"/>
    <dgm:cxn modelId="{A7EC6886-7DF6-2949-9E96-DB11162457DA}" type="presParOf" srcId="{368D756D-14E1-4D2F-A527-89D153A22FA8}" destId="{57D641E7-8803-49D6-BDAF-C520D8D982B2}" srcOrd="4" destOrd="0" presId="urn:microsoft.com/office/officeart/2005/8/layout/vList5"/>
    <dgm:cxn modelId="{53E76E00-6E93-B14D-BF17-5CC37D6E5682}" type="presParOf" srcId="{57D641E7-8803-49D6-BDAF-C520D8D982B2}" destId="{1E745426-228D-4484-9A78-F63202125F70}" srcOrd="0" destOrd="0" presId="urn:microsoft.com/office/officeart/2005/8/layout/vList5"/>
    <dgm:cxn modelId="{FDC5A0C5-D9E7-BD46-BB1A-BF7A8E09B455}" type="presParOf" srcId="{368D756D-14E1-4D2F-A527-89D153A22FA8}" destId="{822B5D0B-30F7-4E90-B5A9-41ABBE7676BB}" srcOrd="5" destOrd="0" presId="urn:microsoft.com/office/officeart/2005/8/layout/vList5"/>
    <dgm:cxn modelId="{71126A78-B79E-3348-933E-2DB48D1533C5}" type="presParOf" srcId="{368D756D-14E1-4D2F-A527-89D153A22FA8}" destId="{61BB7CDF-31D5-47DF-8720-E001E5D20630}" srcOrd="6" destOrd="0" presId="urn:microsoft.com/office/officeart/2005/8/layout/vList5"/>
    <dgm:cxn modelId="{17C54F92-5B8C-D146-8A7A-4088E56CF465}" type="presParOf" srcId="{61BB7CDF-31D5-47DF-8720-E001E5D20630}" destId="{2D254DDD-011B-427F-A880-D4FA6AFC025C}" srcOrd="0" destOrd="0" presId="urn:microsoft.com/office/officeart/2005/8/layout/vList5"/>
    <dgm:cxn modelId="{D1DE6597-2D16-B04B-95C0-1EEF9B8EF84B}" type="presParOf" srcId="{368D756D-14E1-4D2F-A527-89D153A22FA8}" destId="{0DCC933C-B5ED-4A2D-8B70-5F2B234289E2}" srcOrd="7" destOrd="0" presId="urn:microsoft.com/office/officeart/2005/8/layout/vList5"/>
    <dgm:cxn modelId="{CB524B87-0AAE-6D47-92E8-BD4644457171}" type="presParOf" srcId="{368D756D-14E1-4D2F-A527-89D153A22FA8}" destId="{70B2198E-A60E-448C-91FE-C6CBB0B5B777}" srcOrd="8" destOrd="0" presId="urn:microsoft.com/office/officeart/2005/8/layout/vList5"/>
    <dgm:cxn modelId="{7773E008-BC1B-BA4C-B7E5-8CD94600C352}" type="presParOf" srcId="{70B2198E-A60E-448C-91FE-C6CBB0B5B777}" destId="{9B59C786-524F-42C9-99E2-8FE81940A2C5}" srcOrd="0" destOrd="0" presId="urn:microsoft.com/office/officeart/2005/8/layout/vList5"/>
    <dgm:cxn modelId="{EFE5A583-17B7-F641-B12A-240CE8F852CE}" type="presParOf" srcId="{368D756D-14E1-4D2F-A527-89D153A22FA8}" destId="{EF274786-3E00-44F4-9A91-9507E977124E}" srcOrd="9" destOrd="0" presId="urn:microsoft.com/office/officeart/2005/8/layout/vList5"/>
    <dgm:cxn modelId="{0C8413D1-B000-AD44-93BE-4667C9B79A24}" type="presParOf" srcId="{368D756D-14E1-4D2F-A527-89D153A22FA8}" destId="{E1D9EA0D-CC61-43F9-AEF4-34EAA7A0316A}" srcOrd="10" destOrd="0" presId="urn:microsoft.com/office/officeart/2005/8/layout/vList5"/>
    <dgm:cxn modelId="{5877A51E-B32F-BC46-826E-8D4ADA35E15D}"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smtClean="0"/>
            <a:t>Web page</a:t>
          </a:r>
          <a:endParaRPr lang="en-US"/>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smtClean="0"/>
            <a:t>Browser</a:t>
          </a:r>
          <a:endParaRPr lang="en-US"/>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smtClean="0"/>
            <a:t>JVM</a:t>
          </a:r>
          <a:endParaRPr lang="en-US"/>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dirty="0" smtClean="0"/>
            <a:t>OS</a:t>
          </a:r>
          <a:endParaRPr lang="en-US" dirty="0"/>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smtClean="0"/>
            <a:t>VM</a:t>
          </a:r>
          <a:endParaRPr lang="en-US"/>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smtClean="0"/>
            <a:t>Hardware</a:t>
          </a:r>
          <a:endParaRPr lang="en-US" dirty="0"/>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t>
        <a:bodyPr/>
        <a:lstStyle/>
        <a:p>
          <a:endParaRPr lang="en-US"/>
        </a:p>
      </dgm:t>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t>
        <a:bodyPr/>
        <a:lstStyle/>
        <a:p>
          <a:endParaRPr lang="en-US"/>
        </a:p>
      </dgm:t>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t>
        <a:bodyPr/>
        <a:lstStyle/>
        <a:p>
          <a:endParaRPr lang="en-US"/>
        </a:p>
      </dgm:t>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t>
        <a:bodyPr/>
        <a:lstStyle/>
        <a:p>
          <a:endParaRPr lang="en-US"/>
        </a:p>
      </dgm:t>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t>
        <a:bodyPr/>
        <a:lstStyle/>
        <a:p>
          <a:endParaRPr lang="en-US"/>
        </a:p>
      </dgm:t>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t>
        <a:bodyPr/>
        <a:lstStyle/>
        <a:p>
          <a:endParaRPr lang="en-US"/>
        </a:p>
      </dgm:t>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t>
        <a:bodyPr/>
        <a:lstStyle/>
        <a:p>
          <a:endParaRPr lang="en-US"/>
        </a:p>
      </dgm:t>
    </dgm:pt>
  </dgm:ptLst>
  <dgm:cxnLst>
    <dgm:cxn modelId="{88D637AF-4503-447C-A4F6-B9040BAF1F45}" srcId="{9619730C-5EB8-424E-9AF0-A09411BBC549}" destId="{48F65D9A-0C48-4622-A35F-3284A520200B}" srcOrd="3" destOrd="0" parTransId="{5806A845-0B47-431D-89CF-11494D54B5F2}" sibTransId="{D0EF7C8D-8A9B-4F58-8EA8-0ABBBD9719C7}"/>
    <dgm:cxn modelId="{5879A75A-C683-0D42-A413-40BFF9FA32E1}" type="presOf" srcId="{7674007E-C974-4115-A24C-77342DDE8614}" destId="{323F5193-66A2-48E6-88D3-3D94E47DE8D6}" srcOrd="0" destOrd="0" presId="urn:microsoft.com/office/officeart/2005/8/layout/vList5"/>
    <dgm:cxn modelId="{D10FED4A-1A16-DA42-BE34-6C14F6EF605A}" type="presOf" srcId="{D8C450FF-4AA7-4CCC-AF26-463BF459307B}" destId="{1E745426-228D-4484-9A78-F63202125F70}" srcOrd="0" destOrd="0" presId="urn:microsoft.com/office/officeart/2005/8/layout/vList5"/>
    <dgm:cxn modelId="{FD4590C7-5334-1F47-A4AE-3BE29935C33F}" type="presOf" srcId="{2919F231-76EF-44FC-A65F-6D0E4C441732}" destId="{474F3F0E-F553-4DFC-AEE6-66F82A5EE2DF}" srcOrd="0" destOrd="0" presId="urn:microsoft.com/office/officeart/2005/8/layout/vList5"/>
    <dgm:cxn modelId="{6EF67A72-7840-1543-8FF9-FE9EE524500F}" type="presOf" srcId="{48F65D9A-0C48-4622-A35F-3284A520200B}" destId="{2D254DDD-011B-427F-A880-D4FA6AFC025C}" srcOrd="0" destOrd="0" presId="urn:microsoft.com/office/officeart/2005/8/layout/vList5"/>
    <dgm:cxn modelId="{8F9BAC74-F842-D147-8895-DCB62047774D}"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89F1CDB5-39BF-EF4E-B35F-26D301E4A861}" type="presOf" srcId="{9619730C-5EB8-424E-9AF0-A09411BBC549}" destId="{368D756D-14E1-4D2F-A527-89D153A22FA8}" srcOrd="0" destOrd="0" presId="urn:microsoft.com/office/officeart/2005/8/layout/vList5"/>
    <dgm:cxn modelId="{2BFA3C09-7C5F-0F45-96BA-C0D7F40C9899}" type="presOf" srcId="{3C8B176D-A975-44BA-B54C-392B32B10110}" destId="{9B59C786-524F-42C9-99E2-8FE81940A2C5}"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91822873-5820-446D-A6C0-2CB40BD3B7C5}" srcId="{9619730C-5EB8-424E-9AF0-A09411BBC549}" destId="{7674007E-C974-4115-A24C-77342DDE8614}" srcOrd="0" destOrd="0" parTransId="{30CF4457-4F40-4D3A-95AF-28B8EFA3A8D0}" sibTransId="{2BFF628F-D13C-4537-B432-A52D0BC38D12}"/>
    <dgm:cxn modelId="{0D182FBB-C5BE-42A0-918A-965EDE77E960}" srcId="{9619730C-5EB8-424E-9AF0-A09411BBC549}" destId="{2919F231-76EF-44FC-A65F-6D0E4C441732}" srcOrd="1" destOrd="0" parTransId="{BCDF59F9-0680-4BC6-B504-B92658090085}" sibTransId="{D46EDC39-A6B2-4807-9B29-5264F4BE87E0}"/>
    <dgm:cxn modelId="{7083B0FA-BFCD-46CA-B654-5C03F6F2A797}" srcId="{9619730C-5EB8-424E-9AF0-A09411BBC549}" destId="{C4A562C0-1CF3-47EF-A8B5-D18BA12F57D1}" srcOrd="5" destOrd="0" parTransId="{34E82445-8383-4592-B073-00D74B5667DA}" sibTransId="{AD6E9C3F-59AE-43A0-BC16-E0F1866F289C}"/>
    <dgm:cxn modelId="{DBF5CA34-F216-8041-8CA7-34AFD084FAE2}" type="presParOf" srcId="{368D756D-14E1-4D2F-A527-89D153A22FA8}" destId="{6086F765-3A07-4CBC-AFF2-0875652EC272}" srcOrd="0" destOrd="0" presId="urn:microsoft.com/office/officeart/2005/8/layout/vList5"/>
    <dgm:cxn modelId="{4135DD5F-FB34-0D4B-9F4F-6FE57EABDEA2}" type="presParOf" srcId="{6086F765-3A07-4CBC-AFF2-0875652EC272}" destId="{323F5193-66A2-48E6-88D3-3D94E47DE8D6}" srcOrd="0" destOrd="0" presId="urn:microsoft.com/office/officeart/2005/8/layout/vList5"/>
    <dgm:cxn modelId="{792D36E6-8D6B-6E40-ACAD-E85E291B286F}" type="presParOf" srcId="{368D756D-14E1-4D2F-A527-89D153A22FA8}" destId="{713E4C5B-9CC2-4F19-9B42-AC490184D05D}" srcOrd="1" destOrd="0" presId="urn:microsoft.com/office/officeart/2005/8/layout/vList5"/>
    <dgm:cxn modelId="{2D12CE84-A184-A348-8835-CE0B2AE686C9}" type="presParOf" srcId="{368D756D-14E1-4D2F-A527-89D153A22FA8}" destId="{E7A8D720-5052-4B30-8A63-A96D69D3F7C0}" srcOrd="2" destOrd="0" presId="urn:microsoft.com/office/officeart/2005/8/layout/vList5"/>
    <dgm:cxn modelId="{F384965D-F5C6-764A-BA25-E567BCC00B35}" type="presParOf" srcId="{E7A8D720-5052-4B30-8A63-A96D69D3F7C0}" destId="{474F3F0E-F553-4DFC-AEE6-66F82A5EE2DF}" srcOrd="0" destOrd="0" presId="urn:microsoft.com/office/officeart/2005/8/layout/vList5"/>
    <dgm:cxn modelId="{EB079A2F-705A-A143-A8B4-3D0361BA2071}" type="presParOf" srcId="{368D756D-14E1-4D2F-A527-89D153A22FA8}" destId="{1C5EA9FB-4053-44F3-A4D1-B78EEA777233}" srcOrd="3" destOrd="0" presId="urn:microsoft.com/office/officeart/2005/8/layout/vList5"/>
    <dgm:cxn modelId="{6740A233-DC4D-BD48-8047-95D9867253D0}" type="presParOf" srcId="{368D756D-14E1-4D2F-A527-89D153A22FA8}" destId="{57D641E7-8803-49D6-BDAF-C520D8D982B2}" srcOrd="4" destOrd="0" presId="urn:microsoft.com/office/officeart/2005/8/layout/vList5"/>
    <dgm:cxn modelId="{7FE794E7-6852-B84C-AB7C-6CD3110F936B}" type="presParOf" srcId="{57D641E7-8803-49D6-BDAF-C520D8D982B2}" destId="{1E745426-228D-4484-9A78-F63202125F70}" srcOrd="0" destOrd="0" presId="urn:microsoft.com/office/officeart/2005/8/layout/vList5"/>
    <dgm:cxn modelId="{34A5434B-C4FE-C243-AD57-7871A906D6C4}" type="presParOf" srcId="{368D756D-14E1-4D2F-A527-89D153A22FA8}" destId="{822B5D0B-30F7-4E90-B5A9-41ABBE7676BB}" srcOrd="5" destOrd="0" presId="urn:microsoft.com/office/officeart/2005/8/layout/vList5"/>
    <dgm:cxn modelId="{44AD1926-0350-184C-9290-13D38573D8C1}" type="presParOf" srcId="{368D756D-14E1-4D2F-A527-89D153A22FA8}" destId="{61BB7CDF-31D5-47DF-8720-E001E5D20630}" srcOrd="6" destOrd="0" presId="urn:microsoft.com/office/officeart/2005/8/layout/vList5"/>
    <dgm:cxn modelId="{91896250-D655-F44A-B158-8336F2C6DE5C}" type="presParOf" srcId="{61BB7CDF-31D5-47DF-8720-E001E5D20630}" destId="{2D254DDD-011B-427F-A880-D4FA6AFC025C}" srcOrd="0" destOrd="0" presId="urn:microsoft.com/office/officeart/2005/8/layout/vList5"/>
    <dgm:cxn modelId="{37DD8966-9727-8E4E-87BB-9A0BF76C0AAC}" type="presParOf" srcId="{368D756D-14E1-4D2F-A527-89D153A22FA8}" destId="{0DCC933C-B5ED-4A2D-8B70-5F2B234289E2}" srcOrd="7" destOrd="0" presId="urn:microsoft.com/office/officeart/2005/8/layout/vList5"/>
    <dgm:cxn modelId="{FBA9087E-4614-1947-B50B-2D38759292BE}" type="presParOf" srcId="{368D756D-14E1-4D2F-A527-89D153A22FA8}" destId="{70B2198E-A60E-448C-91FE-C6CBB0B5B777}" srcOrd="8" destOrd="0" presId="urn:microsoft.com/office/officeart/2005/8/layout/vList5"/>
    <dgm:cxn modelId="{BCA38D2A-3E8A-674E-943D-B114F2911E85}" type="presParOf" srcId="{70B2198E-A60E-448C-91FE-C6CBB0B5B777}" destId="{9B59C786-524F-42C9-99E2-8FE81940A2C5}" srcOrd="0" destOrd="0" presId="urn:microsoft.com/office/officeart/2005/8/layout/vList5"/>
    <dgm:cxn modelId="{A261A770-9411-7841-A0E4-1218258E4373}" type="presParOf" srcId="{368D756D-14E1-4D2F-A527-89D153A22FA8}" destId="{EF274786-3E00-44F4-9A91-9507E977124E}" srcOrd="9" destOrd="0" presId="urn:microsoft.com/office/officeart/2005/8/layout/vList5"/>
    <dgm:cxn modelId="{EA9CFB3B-B642-4E4E-AFB8-07138C86492B}" type="presParOf" srcId="{368D756D-14E1-4D2F-A527-89D153A22FA8}" destId="{E1D9EA0D-CC61-43F9-AEF4-34EAA7A0316A}" srcOrd="10" destOrd="0" presId="urn:microsoft.com/office/officeart/2005/8/layout/vList5"/>
    <dgm:cxn modelId="{4D564C2A-C740-334E-951E-384CCC3CE5C0}"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CF250B-603A-4F8D-B156-A185DF07F6B3}" type="doc">
      <dgm:prSet loTypeId="urn:microsoft.com/office/officeart/2005/8/layout/vList5" loCatId="list" qsTypeId="urn:microsoft.com/office/officeart/2005/8/quickstyle/simple1" qsCatId="simple" csTypeId="urn:microsoft.com/office/officeart/2005/8/colors/accent1_1" csCatId="accent1"/>
      <dgm:spPr/>
      <dgm:t>
        <a:bodyPr/>
        <a:lstStyle/>
        <a:p>
          <a:endParaRPr lang="en-US"/>
        </a:p>
      </dgm:t>
    </dgm:pt>
    <dgm:pt modelId="{F5CC0049-7CBB-4D2A-9E40-CA2224BD5458}">
      <dgm:prSet/>
      <dgm:spPr/>
      <dgm:t>
        <a:bodyPr/>
        <a:lstStyle/>
        <a:p>
          <a:pPr rtl="0"/>
          <a:r>
            <a:rPr lang="en-US" smtClean="0"/>
            <a:t>Cosmic</a:t>
          </a:r>
          <a:endParaRPr lang="en-US"/>
        </a:p>
      </dgm:t>
    </dgm:pt>
    <dgm:pt modelId="{D7D798DF-DE0C-4449-8C80-23F8F514DE7B}" type="parTrans" cxnId="{F089EA40-50CB-4F3A-993F-FBEE6EE88744}">
      <dgm:prSet/>
      <dgm:spPr/>
      <dgm:t>
        <a:bodyPr/>
        <a:lstStyle/>
        <a:p>
          <a:endParaRPr lang="en-US"/>
        </a:p>
      </dgm:t>
    </dgm:pt>
    <dgm:pt modelId="{598591D6-B926-429B-80E0-B765E9BC31D9}" type="sibTrans" cxnId="{F089EA40-50CB-4F3A-993F-FBEE6EE88744}">
      <dgm:prSet/>
      <dgm:spPr/>
      <dgm:t>
        <a:bodyPr/>
        <a:lstStyle/>
        <a:p>
          <a:endParaRPr lang="en-US"/>
        </a:p>
      </dgm:t>
    </dgm:pt>
    <dgm:pt modelId="{79B9A604-7572-4C44-9A00-D3CF1BB5F8DB}">
      <dgm:prSet/>
      <dgm:spPr/>
      <dgm:t>
        <a:bodyPr/>
        <a:lstStyle/>
        <a:p>
          <a:pPr rtl="0"/>
          <a:r>
            <a:rPr lang="en-US" smtClean="0"/>
            <a:t>Top Secret</a:t>
          </a:r>
          <a:endParaRPr lang="en-US"/>
        </a:p>
      </dgm:t>
    </dgm:pt>
    <dgm:pt modelId="{28548EA2-CC62-42FD-9461-AF8A8AC62D1F}" type="parTrans" cxnId="{0FE2C556-45BA-4825-8D67-768D959B48FF}">
      <dgm:prSet/>
      <dgm:spPr/>
      <dgm:t>
        <a:bodyPr/>
        <a:lstStyle/>
        <a:p>
          <a:endParaRPr lang="en-US"/>
        </a:p>
      </dgm:t>
    </dgm:pt>
    <dgm:pt modelId="{642AFD19-8E3C-4A99-AA18-380EB48BD3C1}" type="sibTrans" cxnId="{0FE2C556-45BA-4825-8D67-768D959B48FF}">
      <dgm:prSet/>
      <dgm:spPr/>
      <dgm:t>
        <a:bodyPr/>
        <a:lstStyle/>
        <a:p>
          <a:endParaRPr lang="en-US"/>
        </a:p>
      </dgm:t>
    </dgm:pt>
    <dgm:pt modelId="{5976D45F-D672-499B-AD8A-BE37F7C19D04}">
      <dgm:prSet/>
      <dgm:spPr/>
      <dgm:t>
        <a:bodyPr/>
        <a:lstStyle/>
        <a:p>
          <a:pPr rtl="0"/>
          <a:r>
            <a:rPr lang="en-US" smtClean="0"/>
            <a:t>Secret</a:t>
          </a:r>
          <a:endParaRPr lang="en-US"/>
        </a:p>
      </dgm:t>
    </dgm:pt>
    <dgm:pt modelId="{CF548C1A-CECF-4F8A-885C-89DB89AB65A7}" type="parTrans" cxnId="{7D1351D2-5B52-4CEF-BFF3-054031EAF88C}">
      <dgm:prSet/>
      <dgm:spPr/>
      <dgm:t>
        <a:bodyPr/>
        <a:lstStyle/>
        <a:p>
          <a:endParaRPr lang="en-US"/>
        </a:p>
      </dgm:t>
    </dgm:pt>
    <dgm:pt modelId="{E71586BE-78B5-41A1-9413-DA4B5E4BE1A1}" type="sibTrans" cxnId="{7D1351D2-5B52-4CEF-BFF3-054031EAF88C}">
      <dgm:prSet/>
      <dgm:spPr/>
      <dgm:t>
        <a:bodyPr/>
        <a:lstStyle/>
        <a:p>
          <a:endParaRPr lang="en-US"/>
        </a:p>
      </dgm:t>
    </dgm:pt>
    <dgm:pt modelId="{33BD4577-0A98-47CE-8769-689212B96879}">
      <dgm:prSet/>
      <dgm:spPr/>
      <dgm:t>
        <a:bodyPr/>
        <a:lstStyle/>
        <a:p>
          <a:pPr rtl="0"/>
          <a:r>
            <a:rPr lang="en-US" smtClean="0"/>
            <a:t>Restricted</a:t>
          </a:r>
          <a:endParaRPr lang="en-US"/>
        </a:p>
      </dgm:t>
    </dgm:pt>
    <dgm:pt modelId="{E1165DD3-29ED-4BD9-8120-23264F1AC72A}" type="parTrans" cxnId="{F6155506-3D30-43C3-8AAC-F1FE0285A9FB}">
      <dgm:prSet/>
      <dgm:spPr/>
      <dgm:t>
        <a:bodyPr/>
        <a:lstStyle/>
        <a:p>
          <a:endParaRPr lang="en-US"/>
        </a:p>
      </dgm:t>
    </dgm:pt>
    <dgm:pt modelId="{2BF21467-B535-49B3-9E75-85D7C51F6AD7}" type="sibTrans" cxnId="{F6155506-3D30-43C3-8AAC-F1FE0285A9FB}">
      <dgm:prSet/>
      <dgm:spPr/>
      <dgm:t>
        <a:bodyPr/>
        <a:lstStyle/>
        <a:p>
          <a:endParaRPr lang="en-US"/>
        </a:p>
      </dgm:t>
    </dgm:pt>
    <dgm:pt modelId="{9D5F83A0-09FD-4DBC-97C7-1B631A4143AE}">
      <dgm:prSet/>
      <dgm:spPr/>
      <dgm:t>
        <a:bodyPr/>
        <a:lstStyle/>
        <a:p>
          <a:pPr rtl="0"/>
          <a:r>
            <a:rPr lang="en-US" smtClean="0"/>
            <a:t>Unclassified</a:t>
          </a:r>
          <a:endParaRPr lang="en-US"/>
        </a:p>
      </dgm:t>
    </dgm:pt>
    <dgm:pt modelId="{B6ED251D-06D8-449B-8897-12FFDBE0867A}" type="parTrans" cxnId="{2C43E618-A591-4F30-B0F7-687ED72606EC}">
      <dgm:prSet/>
      <dgm:spPr/>
      <dgm:t>
        <a:bodyPr/>
        <a:lstStyle/>
        <a:p>
          <a:endParaRPr lang="en-US"/>
        </a:p>
      </dgm:t>
    </dgm:pt>
    <dgm:pt modelId="{3C17F02C-33DA-4824-84DE-EC13AEB7A2FC}" type="sibTrans" cxnId="{2C43E618-A591-4F30-B0F7-687ED72606EC}">
      <dgm:prSet/>
      <dgm:spPr/>
      <dgm:t>
        <a:bodyPr/>
        <a:lstStyle/>
        <a:p>
          <a:endParaRPr lang="en-US"/>
        </a:p>
      </dgm:t>
    </dgm:pt>
    <dgm:pt modelId="{39A6AD0B-D790-4D3E-AC08-A2FC1EDA1EBB}" type="pres">
      <dgm:prSet presAssocID="{18CF250B-603A-4F8D-B156-A185DF07F6B3}" presName="Name0" presStyleCnt="0">
        <dgm:presLayoutVars>
          <dgm:dir/>
          <dgm:animLvl val="lvl"/>
          <dgm:resizeHandles val="exact"/>
        </dgm:presLayoutVars>
      </dgm:prSet>
      <dgm:spPr/>
      <dgm:t>
        <a:bodyPr/>
        <a:lstStyle/>
        <a:p>
          <a:endParaRPr lang="en-US"/>
        </a:p>
      </dgm:t>
    </dgm:pt>
    <dgm:pt modelId="{8DF3399B-09E7-425E-83BB-DC86488FD8A1}" type="pres">
      <dgm:prSet presAssocID="{F5CC0049-7CBB-4D2A-9E40-CA2224BD5458}" presName="linNode" presStyleCnt="0"/>
      <dgm:spPr/>
    </dgm:pt>
    <dgm:pt modelId="{D66F63B3-D711-42C9-B2F9-1A7117666D24}" type="pres">
      <dgm:prSet presAssocID="{F5CC0049-7CBB-4D2A-9E40-CA2224BD5458}" presName="parentText" presStyleLbl="node1" presStyleIdx="0" presStyleCnt="5">
        <dgm:presLayoutVars>
          <dgm:chMax val="1"/>
          <dgm:bulletEnabled val="1"/>
        </dgm:presLayoutVars>
      </dgm:prSet>
      <dgm:spPr/>
      <dgm:t>
        <a:bodyPr/>
        <a:lstStyle/>
        <a:p>
          <a:endParaRPr lang="en-US"/>
        </a:p>
      </dgm:t>
    </dgm:pt>
    <dgm:pt modelId="{1B29567C-3543-4E58-9E02-9BF6BDD73D78}" type="pres">
      <dgm:prSet presAssocID="{598591D6-B926-429B-80E0-B765E9BC31D9}" presName="sp" presStyleCnt="0"/>
      <dgm:spPr/>
    </dgm:pt>
    <dgm:pt modelId="{2605C1B0-6ABC-4F78-B35D-4C486A067671}" type="pres">
      <dgm:prSet presAssocID="{79B9A604-7572-4C44-9A00-D3CF1BB5F8DB}" presName="linNode" presStyleCnt="0"/>
      <dgm:spPr/>
    </dgm:pt>
    <dgm:pt modelId="{925AEE6D-AA04-4E2F-8E43-B041170C495F}" type="pres">
      <dgm:prSet presAssocID="{79B9A604-7572-4C44-9A00-D3CF1BB5F8DB}" presName="parentText" presStyleLbl="node1" presStyleIdx="1" presStyleCnt="5">
        <dgm:presLayoutVars>
          <dgm:chMax val="1"/>
          <dgm:bulletEnabled val="1"/>
        </dgm:presLayoutVars>
      </dgm:prSet>
      <dgm:spPr/>
      <dgm:t>
        <a:bodyPr/>
        <a:lstStyle/>
        <a:p>
          <a:endParaRPr lang="en-US"/>
        </a:p>
      </dgm:t>
    </dgm:pt>
    <dgm:pt modelId="{4CA80D80-05E9-4030-94F3-817976573221}" type="pres">
      <dgm:prSet presAssocID="{642AFD19-8E3C-4A99-AA18-380EB48BD3C1}" presName="sp" presStyleCnt="0"/>
      <dgm:spPr/>
    </dgm:pt>
    <dgm:pt modelId="{686F9435-93C5-4599-9A47-E5A50AE7371D}" type="pres">
      <dgm:prSet presAssocID="{5976D45F-D672-499B-AD8A-BE37F7C19D04}" presName="linNode" presStyleCnt="0"/>
      <dgm:spPr/>
    </dgm:pt>
    <dgm:pt modelId="{213B5DA1-44C5-461E-A6C1-CE48EBA472FE}" type="pres">
      <dgm:prSet presAssocID="{5976D45F-D672-499B-AD8A-BE37F7C19D04}" presName="parentText" presStyleLbl="node1" presStyleIdx="2" presStyleCnt="5">
        <dgm:presLayoutVars>
          <dgm:chMax val="1"/>
          <dgm:bulletEnabled val="1"/>
        </dgm:presLayoutVars>
      </dgm:prSet>
      <dgm:spPr/>
      <dgm:t>
        <a:bodyPr/>
        <a:lstStyle/>
        <a:p>
          <a:endParaRPr lang="en-US"/>
        </a:p>
      </dgm:t>
    </dgm:pt>
    <dgm:pt modelId="{22AB641F-B447-4BD9-A223-8A115FFB79B3}" type="pres">
      <dgm:prSet presAssocID="{E71586BE-78B5-41A1-9413-DA4B5E4BE1A1}" presName="sp" presStyleCnt="0"/>
      <dgm:spPr/>
    </dgm:pt>
    <dgm:pt modelId="{CA980CD9-58A2-4216-8008-1AF7FD6F8EBA}" type="pres">
      <dgm:prSet presAssocID="{33BD4577-0A98-47CE-8769-689212B96879}" presName="linNode" presStyleCnt="0"/>
      <dgm:spPr/>
    </dgm:pt>
    <dgm:pt modelId="{8E271AE7-CC9A-4058-A39D-DE5CE58F1A7C}" type="pres">
      <dgm:prSet presAssocID="{33BD4577-0A98-47CE-8769-689212B96879}" presName="parentText" presStyleLbl="node1" presStyleIdx="3" presStyleCnt="5">
        <dgm:presLayoutVars>
          <dgm:chMax val="1"/>
          <dgm:bulletEnabled val="1"/>
        </dgm:presLayoutVars>
      </dgm:prSet>
      <dgm:spPr/>
      <dgm:t>
        <a:bodyPr/>
        <a:lstStyle/>
        <a:p>
          <a:endParaRPr lang="en-US"/>
        </a:p>
      </dgm:t>
    </dgm:pt>
    <dgm:pt modelId="{23F1CF3C-C1FA-4A30-8716-C84FF30A044A}" type="pres">
      <dgm:prSet presAssocID="{2BF21467-B535-49B3-9E75-85D7C51F6AD7}" presName="sp" presStyleCnt="0"/>
      <dgm:spPr/>
    </dgm:pt>
    <dgm:pt modelId="{356D87B7-A488-45A8-A946-EF11964BA6AF}" type="pres">
      <dgm:prSet presAssocID="{9D5F83A0-09FD-4DBC-97C7-1B631A4143AE}" presName="linNode" presStyleCnt="0"/>
      <dgm:spPr/>
    </dgm:pt>
    <dgm:pt modelId="{EFF847E4-0747-4513-8FDC-2796C3496896}" type="pres">
      <dgm:prSet presAssocID="{9D5F83A0-09FD-4DBC-97C7-1B631A4143AE}" presName="parentText" presStyleLbl="node1" presStyleIdx="4" presStyleCnt="5">
        <dgm:presLayoutVars>
          <dgm:chMax val="1"/>
          <dgm:bulletEnabled val="1"/>
        </dgm:presLayoutVars>
      </dgm:prSet>
      <dgm:spPr/>
      <dgm:t>
        <a:bodyPr/>
        <a:lstStyle/>
        <a:p>
          <a:endParaRPr lang="en-US"/>
        </a:p>
      </dgm:t>
    </dgm:pt>
  </dgm:ptLst>
  <dgm:cxnLst>
    <dgm:cxn modelId="{A8B61F4D-3811-024E-BC5A-FB869D856369}" type="presOf" srcId="{79B9A604-7572-4C44-9A00-D3CF1BB5F8DB}" destId="{925AEE6D-AA04-4E2F-8E43-B041170C495F}" srcOrd="0" destOrd="0" presId="urn:microsoft.com/office/officeart/2005/8/layout/vList5"/>
    <dgm:cxn modelId="{7D1BA7C3-3319-A241-95E6-E88DF0171707}" type="presOf" srcId="{9D5F83A0-09FD-4DBC-97C7-1B631A4143AE}" destId="{EFF847E4-0747-4513-8FDC-2796C3496896}" srcOrd="0" destOrd="0" presId="urn:microsoft.com/office/officeart/2005/8/layout/vList5"/>
    <dgm:cxn modelId="{0FE2C556-45BA-4825-8D67-768D959B48FF}" srcId="{18CF250B-603A-4F8D-B156-A185DF07F6B3}" destId="{79B9A604-7572-4C44-9A00-D3CF1BB5F8DB}" srcOrd="1" destOrd="0" parTransId="{28548EA2-CC62-42FD-9461-AF8A8AC62D1F}" sibTransId="{642AFD19-8E3C-4A99-AA18-380EB48BD3C1}"/>
    <dgm:cxn modelId="{B468DC63-D1C0-2B43-9E5E-B4547BAF0C7A}" type="presOf" srcId="{18CF250B-603A-4F8D-B156-A185DF07F6B3}" destId="{39A6AD0B-D790-4D3E-AC08-A2FC1EDA1EBB}" srcOrd="0" destOrd="0" presId="urn:microsoft.com/office/officeart/2005/8/layout/vList5"/>
    <dgm:cxn modelId="{F6155506-3D30-43C3-8AAC-F1FE0285A9FB}" srcId="{18CF250B-603A-4F8D-B156-A185DF07F6B3}" destId="{33BD4577-0A98-47CE-8769-689212B96879}" srcOrd="3" destOrd="0" parTransId="{E1165DD3-29ED-4BD9-8120-23264F1AC72A}" sibTransId="{2BF21467-B535-49B3-9E75-85D7C51F6AD7}"/>
    <dgm:cxn modelId="{E6478959-3C36-EC4F-AFB6-5EDEB42028D7}" type="presOf" srcId="{F5CC0049-7CBB-4D2A-9E40-CA2224BD5458}" destId="{D66F63B3-D711-42C9-B2F9-1A7117666D24}" srcOrd="0" destOrd="0" presId="urn:microsoft.com/office/officeart/2005/8/layout/vList5"/>
    <dgm:cxn modelId="{7D1351D2-5B52-4CEF-BFF3-054031EAF88C}" srcId="{18CF250B-603A-4F8D-B156-A185DF07F6B3}" destId="{5976D45F-D672-499B-AD8A-BE37F7C19D04}" srcOrd="2" destOrd="0" parTransId="{CF548C1A-CECF-4F8A-885C-89DB89AB65A7}" sibTransId="{E71586BE-78B5-41A1-9413-DA4B5E4BE1A1}"/>
    <dgm:cxn modelId="{F089EA40-50CB-4F3A-993F-FBEE6EE88744}" srcId="{18CF250B-603A-4F8D-B156-A185DF07F6B3}" destId="{F5CC0049-7CBB-4D2A-9E40-CA2224BD5458}" srcOrd="0" destOrd="0" parTransId="{D7D798DF-DE0C-4449-8C80-23F8F514DE7B}" sibTransId="{598591D6-B926-429B-80E0-B765E9BC31D9}"/>
    <dgm:cxn modelId="{C1EEBD39-ADE7-4840-915A-722B7FCC73AB}" type="presOf" srcId="{5976D45F-D672-499B-AD8A-BE37F7C19D04}" destId="{213B5DA1-44C5-461E-A6C1-CE48EBA472FE}" srcOrd="0" destOrd="0" presId="urn:microsoft.com/office/officeart/2005/8/layout/vList5"/>
    <dgm:cxn modelId="{2C43E618-A591-4F30-B0F7-687ED72606EC}" srcId="{18CF250B-603A-4F8D-B156-A185DF07F6B3}" destId="{9D5F83A0-09FD-4DBC-97C7-1B631A4143AE}" srcOrd="4" destOrd="0" parTransId="{B6ED251D-06D8-449B-8897-12FFDBE0867A}" sibTransId="{3C17F02C-33DA-4824-84DE-EC13AEB7A2FC}"/>
    <dgm:cxn modelId="{2A05983A-44BF-1841-ABA7-26EE32E9BFE6}" type="presOf" srcId="{33BD4577-0A98-47CE-8769-689212B96879}" destId="{8E271AE7-CC9A-4058-A39D-DE5CE58F1A7C}" srcOrd="0" destOrd="0" presId="urn:microsoft.com/office/officeart/2005/8/layout/vList5"/>
    <dgm:cxn modelId="{018B1C64-8DB1-CB4C-9C86-B2691CB7269A}" type="presParOf" srcId="{39A6AD0B-D790-4D3E-AC08-A2FC1EDA1EBB}" destId="{8DF3399B-09E7-425E-83BB-DC86488FD8A1}" srcOrd="0" destOrd="0" presId="urn:microsoft.com/office/officeart/2005/8/layout/vList5"/>
    <dgm:cxn modelId="{68EC8963-D77C-6A40-8E89-14179BDFA22C}" type="presParOf" srcId="{8DF3399B-09E7-425E-83BB-DC86488FD8A1}" destId="{D66F63B3-D711-42C9-B2F9-1A7117666D24}" srcOrd="0" destOrd="0" presId="urn:microsoft.com/office/officeart/2005/8/layout/vList5"/>
    <dgm:cxn modelId="{96045C47-7450-9F4B-9C37-5C57CC37E50A}" type="presParOf" srcId="{39A6AD0B-D790-4D3E-AC08-A2FC1EDA1EBB}" destId="{1B29567C-3543-4E58-9E02-9BF6BDD73D78}" srcOrd="1" destOrd="0" presId="urn:microsoft.com/office/officeart/2005/8/layout/vList5"/>
    <dgm:cxn modelId="{76FBC1C2-F297-3D48-91EF-8332739D1BAC}" type="presParOf" srcId="{39A6AD0B-D790-4D3E-AC08-A2FC1EDA1EBB}" destId="{2605C1B0-6ABC-4F78-B35D-4C486A067671}" srcOrd="2" destOrd="0" presId="urn:microsoft.com/office/officeart/2005/8/layout/vList5"/>
    <dgm:cxn modelId="{36B9C54B-074B-B74C-B282-E2551DC42D93}" type="presParOf" srcId="{2605C1B0-6ABC-4F78-B35D-4C486A067671}" destId="{925AEE6D-AA04-4E2F-8E43-B041170C495F}" srcOrd="0" destOrd="0" presId="urn:microsoft.com/office/officeart/2005/8/layout/vList5"/>
    <dgm:cxn modelId="{E915B42F-9EB1-9E4D-AE5B-525269633512}" type="presParOf" srcId="{39A6AD0B-D790-4D3E-AC08-A2FC1EDA1EBB}" destId="{4CA80D80-05E9-4030-94F3-817976573221}" srcOrd="3" destOrd="0" presId="urn:microsoft.com/office/officeart/2005/8/layout/vList5"/>
    <dgm:cxn modelId="{6FD654A5-92E5-BC43-A380-F85DF76B01E9}" type="presParOf" srcId="{39A6AD0B-D790-4D3E-AC08-A2FC1EDA1EBB}" destId="{686F9435-93C5-4599-9A47-E5A50AE7371D}" srcOrd="4" destOrd="0" presId="urn:microsoft.com/office/officeart/2005/8/layout/vList5"/>
    <dgm:cxn modelId="{B7B6C79B-76CB-824E-982C-2A3D9BE7CD7B}" type="presParOf" srcId="{686F9435-93C5-4599-9A47-E5A50AE7371D}" destId="{213B5DA1-44C5-461E-A6C1-CE48EBA472FE}" srcOrd="0" destOrd="0" presId="urn:microsoft.com/office/officeart/2005/8/layout/vList5"/>
    <dgm:cxn modelId="{DC157F6D-A4DB-2F4B-9C08-2A61284E8F98}" type="presParOf" srcId="{39A6AD0B-D790-4D3E-AC08-A2FC1EDA1EBB}" destId="{22AB641F-B447-4BD9-A223-8A115FFB79B3}" srcOrd="5" destOrd="0" presId="urn:microsoft.com/office/officeart/2005/8/layout/vList5"/>
    <dgm:cxn modelId="{260AF83E-A778-A840-B25B-571F183C947C}" type="presParOf" srcId="{39A6AD0B-D790-4D3E-AC08-A2FC1EDA1EBB}" destId="{CA980CD9-58A2-4216-8008-1AF7FD6F8EBA}" srcOrd="6" destOrd="0" presId="urn:microsoft.com/office/officeart/2005/8/layout/vList5"/>
    <dgm:cxn modelId="{58BC747F-EF7D-BA47-BEA9-55DC3D3E32B1}" type="presParOf" srcId="{CA980CD9-58A2-4216-8008-1AF7FD6F8EBA}" destId="{8E271AE7-CC9A-4058-A39D-DE5CE58F1A7C}" srcOrd="0" destOrd="0" presId="urn:microsoft.com/office/officeart/2005/8/layout/vList5"/>
    <dgm:cxn modelId="{7629ED76-B85A-ED43-9E14-E9782E88DE22}" type="presParOf" srcId="{39A6AD0B-D790-4D3E-AC08-A2FC1EDA1EBB}" destId="{23F1CF3C-C1FA-4A30-8716-C84FF30A044A}" srcOrd="7" destOrd="0" presId="urn:microsoft.com/office/officeart/2005/8/layout/vList5"/>
    <dgm:cxn modelId="{B9C1526B-EA8E-5643-83AC-628DA3BA92CA}" type="presParOf" srcId="{39A6AD0B-D790-4D3E-AC08-A2FC1EDA1EBB}" destId="{356D87B7-A488-45A8-A946-EF11964BA6AF}" srcOrd="8" destOrd="0" presId="urn:microsoft.com/office/officeart/2005/8/layout/vList5"/>
    <dgm:cxn modelId="{C8072CE2-8126-5D44-86A9-77CACDAFC3BA}" type="presParOf" srcId="{356D87B7-A488-45A8-A946-EF11964BA6AF}" destId="{EFF847E4-0747-4513-8FDC-2796C34968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975103" y="879"/>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Web page</a:t>
          </a:r>
          <a:endParaRPr lang="en-US" sz="2500" kern="1200"/>
        </a:p>
      </dsp:txBody>
      <dsp:txXfrm>
        <a:off x="2000086" y="25862"/>
        <a:ext cx="2172026" cy="461816"/>
      </dsp:txXfrm>
    </dsp:sp>
    <dsp:sp modelId="{474F3F0E-F553-4DFC-AEE6-66F82A5EE2DF}">
      <dsp:nvSpPr>
        <dsp:cNvPr id="0" name=""/>
        <dsp:cNvSpPr/>
      </dsp:nvSpPr>
      <dsp:spPr>
        <a:xfrm>
          <a:off x="1975103" y="538250"/>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Browser</a:t>
          </a:r>
          <a:endParaRPr lang="en-US" sz="2500" kern="1200"/>
        </a:p>
      </dsp:txBody>
      <dsp:txXfrm>
        <a:off x="2000086" y="563233"/>
        <a:ext cx="2172026" cy="461816"/>
      </dsp:txXfrm>
    </dsp:sp>
    <dsp:sp modelId="{1E745426-228D-4484-9A78-F63202125F70}">
      <dsp:nvSpPr>
        <dsp:cNvPr id="0" name=""/>
        <dsp:cNvSpPr/>
      </dsp:nvSpPr>
      <dsp:spPr>
        <a:xfrm>
          <a:off x="1975103" y="1075622"/>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JVM</a:t>
          </a:r>
          <a:endParaRPr lang="en-US" sz="2500" kern="1200"/>
        </a:p>
      </dsp:txBody>
      <dsp:txXfrm>
        <a:off x="2000086" y="1100605"/>
        <a:ext cx="2172026" cy="461816"/>
      </dsp:txXfrm>
    </dsp:sp>
    <dsp:sp modelId="{2D254DDD-011B-427F-A880-D4FA6AFC025C}">
      <dsp:nvSpPr>
        <dsp:cNvPr id="0" name=""/>
        <dsp:cNvSpPr/>
      </dsp:nvSpPr>
      <dsp:spPr>
        <a:xfrm>
          <a:off x="1975103" y="1612994"/>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OS</a:t>
          </a:r>
          <a:endParaRPr lang="en-US" sz="2500" kern="1200"/>
        </a:p>
      </dsp:txBody>
      <dsp:txXfrm>
        <a:off x="2000086" y="1637977"/>
        <a:ext cx="2172026" cy="461816"/>
      </dsp:txXfrm>
    </dsp:sp>
    <dsp:sp modelId="{9B59C786-524F-42C9-99E2-8FE81940A2C5}">
      <dsp:nvSpPr>
        <dsp:cNvPr id="0" name=""/>
        <dsp:cNvSpPr/>
      </dsp:nvSpPr>
      <dsp:spPr>
        <a:xfrm>
          <a:off x="1975103" y="2150365"/>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VM</a:t>
          </a:r>
          <a:endParaRPr lang="en-US" sz="2500" kern="1200"/>
        </a:p>
      </dsp:txBody>
      <dsp:txXfrm>
        <a:off x="2000086" y="2175348"/>
        <a:ext cx="2172026" cy="461816"/>
      </dsp:txXfrm>
    </dsp:sp>
    <dsp:sp modelId="{BCB99D86-CB25-43BD-B559-052E79E1251E}">
      <dsp:nvSpPr>
        <dsp:cNvPr id="0" name=""/>
        <dsp:cNvSpPr/>
      </dsp:nvSpPr>
      <dsp:spPr>
        <a:xfrm>
          <a:off x="1975103" y="2687737"/>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Hardware</a:t>
          </a:r>
          <a:endParaRPr lang="en-US" sz="2500" kern="1200" dirty="0"/>
        </a:p>
      </dsp:txBody>
      <dsp:txXfrm>
        <a:off x="2000086" y="2712720"/>
        <a:ext cx="2172026" cy="461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975103" y="879"/>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Web page</a:t>
          </a:r>
          <a:endParaRPr lang="en-US" sz="2500" kern="1200"/>
        </a:p>
      </dsp:txBody>
      <dsp:txXfrm>
        <a:off x="2000086" y="25862"/>
        <a:ext cx="2172026" cy="461816"/>
      </dsp:txXfrm>
    </dsp:sp>
    <dsp:sp modelId="{474F3F0E-F553-4DFC-AEE6-66F82A5EE2DF}">
      <dsp:nvSpPr>
        <dsp:cNvPr id="0" name=""/>
        <dsp:cNvSpPr/>
      </dsp:nvSpPr>
      <dsp:spPr>
        <a:xfrm>
          <a:off x="1975103" y="538250"/>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Browser</a:t>
          </a:r>
          <a:endParaRPr lang="en-US" sz="2500" kern="1200"/>
        </a:p>
      </dsp:txBody>
      <dsp:txXfrm>
        <a:off x="2000086" y="563233"/>
        <a:ext cx="2172026" cy="461816"/>
      </dsp:txXfrm>
    </dsp:sp>
    <dsp:sp modelId="{1E745426-228D-4484-9A78-F63202125F70}">
      <dsp:nvSpPr>
        <dsp:cNvPr id="0" name=""/>
        <dsp:cNvSpPr/>
      </dsp:nvSpPr>
      <dsp:spPr>
        <a:xfrm>
          <a:off x="1975103" y="1075622"/>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JVM</a:t>
          </a:r>
          <a:endParaRPr lang="en-US" sz="2500" kern="1200"/>
        </a:p>
      </dsp:txBody>
      <dsp:txXfrm>
        <a:off x="2000086" y="1100605"/>
        <a:ext cx="2172026" cy="461816"/>
      </dsp:txXfrm>
    </dsp:sp>
    <dsp:sp modelId="{2D254DDD-011B-427F-A880-D4FA6AFC025C}">
      <dsp:nvSpPr>
        <dsp:cNvPr id="0" name=""/>
        <dsp:cNvSpPr/>
      </dsp:nvSpPr>
      <dsp:spPr>
        <a:xfrm>
          <a:off x="1975103" y="1612994"/>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OS</a:t>
          </a:r>
          <a:endParaRPr lang="en-US" sz="2500" kern="1200" dirty="0"/>
        </a:p>
      </dsp:txBody>
      <dsp:txXfrm>
        <a:off x="2000086" y="1637977"/>
        <a:ext cx="2172026" cy="461816"/>
      </dsp:txXfrm>
    </dsp:sp>
    <dsp:sp modelId="{9B59C786-524F-42C9-99E2-8FE81940A2C5}">
      <dsp:nvSpPr>
        <dsp:cNvPr id="0" name=""/>
        <dsp:cNvSpPr/>
      </dsp:nvSpPr>
      <dsp:spPr>
        <a:xfrm>
          <a:off x="1975103" y="2150365"/>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VM</a:t>
          </a:r>
          <a:endParaRPr lang="en-US" sz="2500" kern="1200"/>
        </a:p>
      </dsp:txBody>
      <dsp:txXfrm>
        <a:off x="2000086" y="2175348"/>
        <a:ext cx="2172026" cy="461816"/>
      </dsp:txXfrm>
    </dsp:sp>
    <dsp:sp modelId="{BCB99D86-CB25-43BD-B559-052E79E1251E}">
      <dsp:nvSpPr>
        <dsp:cNvPr id="0" name=""/>
        <dsp:cNvSpPr/>
      </dsp:nvSpPr>
      <dsp:spPr>
        <a:xfrm>
          <a:off x="1975103" y="2687737"/>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Hardware</a:t>
          </a:r>
          <a:endParaRPr lang="en-US" sz="2500" kern="1200" dirty="0"/>
        </a:p>
      </dsp:txBody>
      <dsp:txXfrm>
        <a:off x="2000086" y="2712720"/>
        <a:ext cx="2172026" cy="461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F63B3-D711-42C9-B2F9-1A7117666D24}">
      <dsp:nvSpPr>
        <dsp:cNvPr id="0" name=""/>
        <dsp:cNvSpPr/>
      </dsp:nvSpPr>
      <dsp:spPr>
        <a:xfrm>
          <a:off x="2011680" y="1988"/>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Cosmic</a:t>
          </a:r>
          <a:endParaRPr lang="en-US" sz="2900" kern="1200"/>
        </a:p>
      </dsp:txBody>
      <dsp:txXfrm>
        <a:off x="2054131" y="44439"/>
        <a:ext cx="2178238" cy="784710"/>
      </dsp:txXfrm>
    </dsp:sp>
    <dsp:sp modelId="{925AEE6D-AA04-4E2F-8E43-B041170C495F}">
      <dsp:nvSpPr>
        <dsp:cNvPr id="0" name=""/>
        <dsp:cNvSpPr/>
      </dsp:nvSpPr>
      <dsp:spPr>
        <a:xfrm>
          <a:off x="2011680" y="915082"/>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Top Secret</a:t>
          </a:r>
          <a:endParaRPr lang="en-US" sz="2900" kern="1200"/>
        </a:p>
      </dsp:txBody>
      <dsp:txXfrm>
        <a:off x="2054131" y="957533"/>
        <a:ext cx="2178238" cy="784710"/>
      </dsp:txXfrm>
    </dsp:sp>
    <dsp:sp modelId="{213B5DA1-44C5-461E-A6C1-CE48EBA472FE}">
      <dsp:nvSpPr>
        <dsp:cNvPr id="0" name=""/>
        <dsp:cNvSpPr/>
      </dsp:nvSpPr>
      <dsp:spPr>
        <a:xfrm>
          <a:off x="2011680" y="1828175"/>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Secret</a:t>
          </a:r>
          <a:endParaRPr lang="en-US" sz="2900" kern="1200"/>
        </a:p>
      </dsp:txBody>
      <dsp:txXfrm>
        <a:off x="2054131" y="1870626"/>
        <a:ext cx="2178238" cy="784710"/>
      </dsp:txXfrm>
    </dsp:sp>
    <dsp:sp modelId="{8E271AE7-CC9A-4058-A39D-DE5CE58F1A7C}">
      <dsp:nvSpPr>
        <dsp:cNvPr id="0" name=""/>
        <dsp:cNvSpPr/>
      </dsp:nvSpPr>
      <dsp:spPr>
        <a:xfrm>
          <a:off x="2011680" y="2741268"/>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Restricted</a:t>
          </a:r>
          <a:endParaRPr lang="en-US" sz="2900" kern="1200"/>
        </a:p>
      </dsp:txBody>
      <dsp:txXfrm>
        <a:off x="2054131" y="2783719"/>
        <a:ext cx="2178238" cy="784710"/>
      </dsp:txXfrm>
    </dsp:sp>
    <dsp:sp modelId="{EFF847E4-0747-4513-8FDC-2796C3496896}">
      <dsp:nvSpPr>
        <dsp:cNvPr id="0" name=""/>
        <dsp:cNvSpPr/>
      </dsp:nvSpPr>
      <dsp:spPr>
        <a:xfrm>
          <a:off x="2011680" y="3654361"/>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Unclassified</a:t>
          </a:r>
          <a:endParaRPr lang="en-US" sz="2900" kern="1200"/>
        </a:p>
      </dsp:txBody>
      <dsp:txXfrm>
        <a:off x="2054131" y="3696812"/>
        <a:ext cx="2178238" cy="7847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10/9/16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3260112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OS layer in fact contains many layers within itself.</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14</a:t>
            </a:fld>
            <a:endParaRPr lang="en-US"/>
          </a:p>
        </p:txBody>
      </p:sp>
    </p:spTree>
    <p:extLst>
      <p:ext uri="{BB962C8B-B14F-4D97-AF65-F5344CB8AC3E}">
        <p14:creationId xmlns:p14="http://schemas.microsoft.com/office/powerpoint/2010/main" val="1522312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different ways of doing access control.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2391172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Opening a file involves checking</a:t>
            </a:r>
            <a:r>
              <a:rPr lang="en-US" baseline="0" dirty="0" smtClean="0"/>
              <a:t> an</a:t>
            </a:r>
            <a:r>
              <a:rPr lang="en-US" dirty="0" smtClean="0"/>
              <a:t> Access Control List</a:t>
            </a:r>
            <a:r>
              <a:rPr lang="en-US" baseline="0" dirty="0" smtClean="0"/>
              <a:t> to see if the user has permission to open the file.</a:t>
            </a:r>
          </a:p>
          <a:p>
            <a:endParaRPr lang="en-US" baseline="0" dirty="0" smtClean="0"/>
          </a:p>
          <a:p>
            <a:r>
              <a:rPr lang="en-US" baseline="0" dirty="0" smtClean="0"/>
              <a:t>Reading from the file involves checking a capability.</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80466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we</a:t>
            </a:r>
            <a:r>
              <a:rPr lang="en-US" baseline="0" dirty="0" smtClean="0"/>
              <a:t> see a method to authenticate users? Passwords</a:t>
            </a:r>
          </a:p>
          <a:p>
            <a:endParaRPr lang="en-US" baseline="0" dirty="0" smtClean="0"/>
          </a:p>
          <a:p>
            <a:r>
              <a:rPr lang="en-US" baseline="0" dirty="0" smtClean="0"/>
              <a:t>Did we see a method to authenticate apps? Code signing</a:t>
            </a:r>
          </a:p>
          <a:p>
            <a:endParaRPr lang="en-US" baseline="0" dirty="0" smtClean="0"/>
          </a:p>
          <a:p>
            <a:r>
              <a:rPr lang="en-US" baseline="0" dirty="0" smtClean="0"/>
              <a:t>Accountability is typically in addition to authorization, but can sometimes be instead of authorization</a:t>
            </a:r>
          </a:p>
          <a:p>
            <a:endParaRPr lang="en-US" baseline="0" dirty="0" smtClean="0"/>
          </a:p>
          <a:p>
            <a:r>
              <a:rPr lang="en-US" baseline="0" dirty="0" smtClean="0"/>
              <a:t>Physical security examples: keys (access control), security camera or sign-in sheet (accountability)</a:t>
            </a:r>
          </a:p>
          <a:p>
            <a:endParaRPr lang="en-US" baseline="0" dirty="0" smtClean="0"/>
          </a:p>
          <a:p>
            <a:r>
              <a:rPr lang="en-US" baseline="0" dirty="0" smtClean="0"/>
              <a:t>Also useful as defense-in-depth security because access control often breached. e.g., Intrusion detection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2515236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subject is a specific</a:t>
            </a:r>
            <a:r>
              <a:rPr lang="en-US" baseline="0" dirty="0" smtClean="0"/>
              <a:t> </a:t>
            </a:r>
            <a:r>
              <a:rPr lang="en-US" dirty="0" smtClean="0"/>
              <a:t>program acting on behalf</a:t>
            </a:r>
            <a:r>
              <a:rPr lang="en-US" baseline="0" dirty="0" smtClean="0"/>
              <a:t> of a specific user.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Monitor</a:t>
            </a:r>
            <a:r>
              <a:rPr lang="en-US" baseline="0" dirty="0" smtClean="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 specifies (subject, verb, object) triples.</a:t>
            </a:r>
            <a:r>
              <a:rPr lang="en-US" baseline="0" dirty="0" smtClean="0"/>
              <a:t> Answers the question can User U running Program P perform Action A on Resource 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every instance of time, each process runs in some protection domain. Processes can switch between</a:t>
            </a:r>
            <a:r>
              <a:rPr lang="en-US" baseline="0" dirty="0" smtClean="0"/>
              <a:t> domains during execution; the rules for domain switching depend a lot on the system.</a:t>
            </a:r>
          </a:p>
          <a:p>
            <a:endParaRPr lang="en-US" baseline="0" dirty="0" smtClean="0"/>
          </a:p>
          <a:p>
            <a:r>
              <a:rPr lang="en-US" baseline="0" dirty="0" smtClean="0"/>
              <a:t>“Rights” == “Verb” in our notes here.</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20</a:t>
            </a:fld>
            <a:endParaRPr lang="en-US"/>
          </a:p>
        </p:txBody>
      </p:sp>
    </p:spTree>
    <p:extLst>
      <p:ext uri="{BB962C8B-B14F-4D97-AF65-F5344CB8AC3E}">
        <p14:creationId xmlns:p14="http://schemas.microsoft.com/office/powerpoint/2010/main" val="3715266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considered a simplified model compared</a:t>
            </a:r>
            <a:r>
              <a:rPr lang="en-US" baseline="0" dirty="0" smtClean="0"/>
              <a:t> to other OSes of the day.</a:t>
            </a:r>
          </a:p>
          <a:p>
            <a:endParaRPr lang="en-US" baseline="0" dirty="0" smtClean="0"/>
          </a:p>
          <a:p>
            <a:r>
              <a:rPr lang="en-US" baseline="0" dirty="0" smtClean="0"/>
              <a:t>Nevertheless, it hasn’t proved very user friendly</a:t>
            </a:r>
            <a:r>
              <a:rPr lang="en-US" baseline="0" dirty="0" smtClean="0"/>
              <a:t>.</a:t>
            </a:r>
          </a:p>
          <a:p>
            <a:endParaRPr lang="en-US" baseline="0" dirty="0" smtClean="0"/>
          </a:p>
          <a:p>
            <a:r>
              <a:rPr lang="en-US" baseline="0" dirty="0" smtClean="0"/>
              <a:t>Given any (</a:t>
            </a:r>
            <a:r>
              <a:rPr lang="en-US" baseline="0" dirty="0" err="1" smtClean="0"/>
              <a:t>uid</a:t>
            </a:r>
            <a:r>
              <a:rPr lang="en-US" baseline="0" dirty="0" smtClean="0"/>
              <a:t>, </a:t>
            </a:r>
            <a:r>
              <a:rPr lang="en-US" baseline="0" dirty="0" err="1" smtClean="0"/>
              <a:t>gid</a:t>
            </a:r>
            <a:r>
              <a:rPr lang="en-US" baseline="0" dirty="0" smtClean="0"/>
              <a:t>) combination, it is possible to make a complete list of all objects that can be accessed, and whether they can be accessed for read, write, or execute.</a:t>
            </a:r>
          </a:p>
          <a:p>
            <a:r>
              <a:rPr lang="en-US" baseline="0" dirty="0" smtClean="0"/>
              <a:t>Each process has a user part and a kernel part.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535724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 access control compared to Multics</a:t>
            </a:r>
            <a:r>
              <a:rPr lang="en-US" baseline="0" dirty="0" smtClean="0"/>
              <a:t> before it, not compared to (say) Windows.</a:t>
            </a:r>
          </a:p>
          <a:p>
            <a:endParaRPr lang="en-US" baseline="0" dirty="0" smtClean="0"/>
          </a:p>
          <a:p>
            <a:r>
              <a:rPr lang="en-US" baseline="0" dirty="0" smtClean="0"/>
              <a:t>For the most part all processes initiated by a user have the same permissions. The subject is the user, not (user, program). There are some hacks to get around this limitation, such as treating a web server as its own user. This means that if the server gets hacked, attacker doesn’t have full privileges on the system.</a:t>
            </a:r>
          </a:p>
          <a:p>
            <a:endParaRPr lang="en-US" dirty="0" smtClean="0"/>
          </a:p>
          <a:p>
            <a:r>
              <a:rPr lang="en-US" dirty="0" smtClean="0"/>
              <a:t>This is an example of repurposing a multi-user security feature for an untrusted-app</a:t>
            </a:r>
            <a:r>
              <a:rPr lang="en-US" baseline="0" dirty="0" smtClean="0"/>
              <a:t> world</a:t>
            </a:r>
            <a:r>
              <a:rPr lang="en-US" dirty="0" smtClean="0"/>
              <a: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4127908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original version of Android’s ACL.</a:t>
            </a:r>
            <a:endParaRPr lang="en-US" baseline="0" dirty="0" smtClean="0"/>
          </a:p>
          <a:p>
            <a:r>
              <a:rPr lang="en-US" baseline="0" dirty="0" smtClean="0"/>
              <a:t>  * there are hundreds of possible sub-permissions</a:t>
            </a:r>
          </a:p>
          <a:p>
            <a:r>
              <a:rPr lang="en-US" baseline="0" dirty="0" smtClean="0"/>
              <a:t>  * users don’t understand them, at least not well enough to make informed decisions.</a:t>
            </a:r>
          </a:p>
          <a:p>
            <a:r>
              <a:rPr lang="en-US" baseline="0" dirty="0" smtClean="0"/>
              <a:t>  * in fact developers don’t understand them either, and this leads to frustration.</a:t>
            </a:r>
          </a:p>
          <a:p>
            <a:endParaRPr lang="en-US" baseline="0" dirty="0" smtClean="0"/>
          </a:p>
          <a:p>
            <a:r>
              <a:rPr lang="en-US" baseline="0" dirty="0" smtClean="0"/>
              <a:t>Now it has been greatly simplified. Apps can request groups of permissions (all or nothing for each group). Of course, this comes with its own problems.</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25</a:t>
            </a:fld>
            <a:endParaRPr lang="en-US"/>
          </a:p>
        </p:txBody>
      </p:sp>
    </p:spTree>
    <p:extLst>
      <p:ext uri="{BB962C8B-B14F-4D97-AF65-F5344CB8AC3E}">
        <p14:creationId xmlns:p14="http://schemas.microsoft.com/office/powerpoint/2010/main" val="3494255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the app specifies</a:t>
            </a:r>
            <a:r>
              <a:rPr lang="en-US" baseline="0" dirty="0" smtClean="0"/>
              <a:t> the </a:t>
            </a:r>
            <a:r>
              <a:rPr lang="en-US" dirty="0" smtClean="0"/>
              <a:t>ACL</a:t>
            </a:r>
            <a:r>
              <a:rPr lang="en-US" baseline="0" dirty="0" smtClean="0"/>
              <a:t> to the system.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57019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early days (top</a:t>
            </a:r>
            <a:r>
              <a:rPr lang="en-US" baseline="0" dirty="0" smtClean="0"/>
              <a:t> right</a:t>
            </a:r>
            <a:r>
              <a:rPr lang="en-US" dirty="0" smtClean="0"/>
              <a:t>), machines were expensive,</a:t>
            </a:r>
            <a:r>
              <a:rPr lang="en-US" baseline="0" dirty="0" smtClean="0"/>
              <a:t> so they were shared by many users. Apps are trusted since users were actually creating programs themselves and were responsible for them.</a:t>
            </a:r>
          </a:p>
          <a:p>
            <a:endParaRPr lang="en-US" baseline="0" dirty="0" smtClean="0"/>
          </a:p>
          <a:p>
            <a:r>
              <a:rPr lang="en-US" baseline="0" dirty="0" smtClean="0"/>
              <a:t>In a typical PC OS, apps are trusted. The rationale for this security model is that the user is responsible for the programs she runs on her computer. PC OSes are spiritual descendants of traditional multi-user OSes. </a:t>
            </a:r>
          </a:p>
          <a:p>
            <a:endParaRPr lang="en-US" baseline="0" dirty="0" smtClean="0"/>
          </a:p>
          <a:p>
            <a:r>
              <a:rPr lang="en-US" baseline="0" dirty="0" smtClean="0"/>
              <a:t>Smartphone vendors knew that the PC security model would simply kill the platform. So they rethought security from the ground up, and designed the platform to support untrusted apps.</a:t>
            </a:r>
          </a:p>
          <a:p>
            <a:endParaRPr lang="en-US" baseline="0" dirty="0" smtClean="0"/>
          </a:p>
          <a:p>
            <a:r>
              <a:rPr lang="en-US" baseline="0" dirty="0" smtClean="0"/>
              <a:t>Do you have any examples of the last category?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2065878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169936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1013701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1503960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matrix of all possible (subject, verb, object) triples may be too big to store, but you can store only the list of allowed triples. </a:t>
            </a:r>
          </a:p>
          <a:p>
            <a:endParaRPr lang="en-US" dirty="0" smtClean="0"/>
          </a:p>
          <a:p>
            <a:r>
              <a:rPr lang="en-US" dirty="0" smtClean="0"/>
              <a:t>For example, on Google docs there may be millions of users</a:t>
            </a:r>
            <a:r>
              <a:rPr lang="en-US" baseline="0" dirty="0" smtClean="0"/>
              <a:t> and millions of documents, so Google can’t store it as a matrix, but each user has access to only a few tens to hundreds of documents, so they can store it as a list.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13160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apps on your phone. You don’t want to mentally keep track of which data each app has access to.</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973075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one way to simplify access control, in the military context.</a:t>
            </a:r>
          </a:p>
          <a:p>
            <a:endParaRPr lang="en-US" baseline="0" dirty="0" smtClean="0"/>
          </a:p>
          <a:p>
            <a:r>
              <a:rPr lang="en-US" baseline="0" dirty="0" smtClean="0"/>
              <a:t>You can’t read above your clearance level, or write below it.  You can transfer information from a higher to a lower-level document in special cases, for example, declassification.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59044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there</a:t>
            </a:r>
            <a:r>
              <a:rPr lang="en-US" baseline="0" dirty="0" smtClean="0"/>
              <a:t> are two types of secrets, nuclear and biological, and each has a couple of security levels. Of course, being cleared for Secret nuclear documents doesn’t automatically give you any clearance for biological documents. So we need a “lattice” to represent clearance and classification levels</a:t>
            </a:r>
            <a:r>
              <a:rPr lang="en-US" baseline="0" dirty="0" smtClean="0"/>
              <a:t>.</a:t>
            </a:r>
          </a:p>
          <a:p>
            <a:endParaRPr lang="en-US" baseline="0" dirty="0" smtClean="0"/>
          </a:p>
          <a:p>
            <a:r>
              <a:rPr lang="en-US" baseline="0" dirty="0" smtClean="0"/>
              <a:t>More info: Denning’s Lattice-based Security</a:t>
            </a:r>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3253268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4074729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iOS model. </a:t>
            </a:r>
          </a:p>
          <a:p>
            <a:endParaRPr lang="en-US" dirty="0" smtClean="0"/>
          </a:p>
          <a:p>
            <a:r>
              <a:rPr lang="en-US" dirty="0" smtClean="0"/>
              <a:t>Why would Uber want to access your camera? It needs it if you want it to automatically scan your credit card instead of typing in the number.</a:t>
            </a:r>
          </a:p>
          <a:p>
            <a:endParaRPr lang="en-US" dirty="0" smtClean="0"/>
          </a:p>
          <a:p>
            <a:r>
              <a:rPr lang="en-US" dirty="0" smtClean="0"/>
              <a:t>This iOS-style</a:t>
            </a:r>
            <a:r>
              <a:rPr lang="en-US" baseline="0" dirty="0" smtClean="0"/>
              <a:t> </a:t>
            </a:r>
            <a:r>
              <a:rPr lang="en-US" dirty="0" smtClean="0"/>
              <a:t>prompt has several advantages</a:t>
            </a:r>
            <a:r>
              <a:rPr lang="en-US" baseline="0" dirty="0" smtClean="0"/>
              <a:t> over the Android model</a:t>
            </a:r>
            <a:r>
              <a:rPr lang="en-US" dirty="0" smtClean="0"/>
              <a:t>. If you stuck the</a:t>
            </a:r>
            <a:r>
              <a:rPr lang="en-US" baseline="0" dirty="0" smtClean="0"/>
              <a:t> camera permission in the app-installation screen, most users would pay no attention; those that did would be confused and annoyed because it’s not obvious why Uber should need your camera. Besides, the prompt allows you to give access only when it’s actually needed, rather than all the time.</a:t>
            </a:r>
            <a:endParaRPr lang="en-US" dirty="0" smtClean="0"/>
          </a:p>
          <a:p>
            <a:endParaRPr lang="en-US" dirty="0" smtClean="0"/>
          </a:p>
          <a:p>
            <a:r>
              <a:rPr lang="en-US" dirty="0" smtClean="0"/>
              <a:t>We can go farther and combine the user’s request for an action with the granting of the corresponding</a:t>
            </a:r>
            <a:r>
              <a:rPr lang="en-US" baseline="0" dirty="0" smtClean="0"/>
              <a:t> permission in a single button. This has been proposed but not yet implemented in mainstream OSes http://research.microsoft.com/pubs/152495/user-driven-access-control-nov2011.pdf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1514382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Capabilities</a:t>
            </a:r>
            <a:r>
              <a:rPr lang="en-US" baseline="0" dirty="0" smtClean="0"/>
              <a:t> are most closely analogous to physical keys</a:t>
            </a:r>
          </a:p>
          <a:p>
            <a:endParaRPr lang="en-US" baseline="0" dirty="0" smtClean="0"/>
          </a:p>
          <a:p>
            <a:r>
              <a:rPr lang="en-US" baseline="0" dirty="0" smtClean="0"/>
              <a:t>In the </a:t>
            </a:r>
            <a:r>
              <a:rPr lang="en-US" baseline="0" dirty="0" err="1" smtClean="0"/>
              <a:t>unix</a:t>
            </a:r>
            <a:r>
              <a:rPr lang="en-US" baseline="0" dirty="0" smtClean="0"/>
              <a:t> example the subjects are processes but in the Google docs example the subjects are users. Very different situations, same principle</a:t>
            </a:r>
          </a:p>
          <a:p>
            <a:endParaRPr lang="en-US" baseline="0" dirty="0" smtClean="0"/>
          </a:p>
          <a:p>
            <a:r>
              <a:rPr lang="en-US" baseline="0" dirty="0" smtClean="0"/>
              <a:t>In a true capability system even the verb (anyone with a link can view/edit) would be specified as part of the capability URL.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Youtube</a:t>
            </a:r>
            <a:r>
              <a:rPr lang="en-US" dirty="0" smtClean="0"/>
              <a:t> has unlisted videos. Same concept.</a:t>
            </a:r>
          </a:p>
          <a:p>
            <a:endParaRPr lang="en-US" baseline="0" dirty="0" smtClean="0"/>
          </a:p>
          <a:p>
            <a:endParaRPr lang="en-US" baseline="0" dirty="0" smtClean="0"/>
          </a:p>
          <a:p>
            <a:r>
              <a:rPr lang="en-US" baseline="0" dirty="0" smtClean="0"/>
              <a:t>Security comes from people agreeing to not share the link only with those whom they think should have access</a:t>
            </a:r>
          </a:p>
          <a:p>
            <a:r>
              <a:rPr lang="en-US" baseline="0" dirty="0" smtClean="0"/>
              <a:t>A priori, you don’t know who will have access</a:t>
            </a:r>
          </a:p>
          <a:p>
            <a:r>
              <a:rPr lang="en-US" baseline="0" dirty="0" smtClean="0"/>
              <a:t>However, you trust that people will exercise judgment in sharing the link</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273492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techniques</a:t>
            </a:r>
            <a:r>
              <a:rPr lang="en-US" baseline="0" dirty="0" smtClean="0"/>
              <a:t> for multi-user systems have now been repurposed for multi-app systems.</a:t>
            </a:r>
          </a:p>
          <a:p>
            <a:r>
              <a:rPr lang="en-US" baseline="0" dirty="0" smtClean="0"/>
              <a:t/>
            </a:r>
            <a:br>
              <a:rPr lang="en-US" baseline="0" dirty="0" smtClean="0"/>
            </a:br>
            <a:r>
              <a:rPr lang="en-US" baseline="0" dirty="0" smtClean="0"/>
              <a:t>One often hears the claim that browsers are the new OS. There is some merit to this, and JavaScript is a full fledged programming environment.</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2857967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docs supports both capabilities (top) and Access Control Lists</a:t>
            </a:r>
            <a:r>
              <a:rPr lang="en-US" baseline="0" dirty="0" smtClean="0"/>
              <a:t> (bottom).</a:t>
            </a:r>
            <a:endParaRPr lang="en-US" dirty="0" smtClean="0"/>
          </a:p>
          <a:p>
            <a:endParaRPr lang="en-US" dirty="0" smtClean="0"/>
          </a:p>
          <a:p>
            <a:r>
              <a:rPr lang="en-US" dirty="0" smtClean="0"/>
              <a:t>These aren’t true capabilities because the permission isn’t encoded into the URL. In other words, with true capabilities, the</a:t>
            </a:r>
            <a:r>
              <a:rPr lang="en-US" baseline="0" dirty="0" smtClean="0"/>
              <a:t> feature that allows you to change the permissions of link holders (as you can see in the screenshot) wouldn’t be possible. The link itself would encode the set of permissions that it grants, and there would be different links for different sets of permissions. If you received a link that promised edit access to a particular doc, you could be confident that that access can’t be revoked.</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2680372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needs to</a:t>
            </a:r>
            <a:r>
              <a:rPr lang="en-US" baseline="0" dirty="0" smtClean="0"/>
              <a:t> be long so that it’s unforgeable.</a:t>
            </a:r>
          </a:p>
          <a:p>
            <a:endParaRPr lang="en-US" baseline="0" dirty="0" smtClean="0"/>
          </a:p>
          <a:p>
            <a:r>
              <a:rPr lang="en-US" baseline="0" dirty="0" smtClean="0"/>
              <a:t>What crypto primitive would you use to generate unforgeable URLs?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2045323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1195637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 sets policy (which processes can access which addresses), leaves enforcement</a:t>
            </a:r>
            <a:r>
              <a:rPr lang="en-US" baseline="0" dirty="0" smtClean="0"/>
              <a:t> to hardware.</a:t>
            </a:r>
          </a:p>
          <a:p>
            <a:endParaRPr lang="en-US" baseline="0" dirty="0" smtClean="0"/>
          </a:p>
          <a:p>
            <a:r>
              <a:rPr lang="en-US" baseline="0" dirty="0" smtClean="0"/>
              <a:t>Page table translates page number to frame number. Offset remains the same.</a:t>
            </a:r>
          </a:p>
          <a:p>
            <a:endParaRPr lang="en-US" baseline="0" dirty="0" smtClean="0"/>
          </a:p>
          <a:p>
            <a:r>
              <a:rPr lang="en-US" baseline="0" dirty="0" smtClean="0"/>
              <a:t>Each page (say 8KB) has a few bits associated with it for permission checking.</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982308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506788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buffer overflow</a:t>
            </a:r>
            <a:r>
              <a:rPr lang="en-US" baseline="0" dirty="0" smtClean="0"/>
              <a:t> is a violation of memory safety. It’s a particularly important special case. In one sense it’s not really the OS’s problem, because it results from a buggy program, but it’s so pervasive and serious that OSes (and hardware) have features to mitigate it.</a:t>
            </a:r>
          </a:p>
          <a:p>
            <a:endParaRPr lang="en-US" baseline="0" dirty="0" smtClean="0"/>
          </a:p>
          <a:p>
            <a:r>
              <a:rPr lang="en-US" baseline="0" dirty="0" smtClean="0"/>
              <a:t>In this C example the input ‘bar’ is untrusted, i.e., it might be provided by the attacker over the Internet. If it is longer than 12 bytes, the </a:t>
            </a:r>
            <a:r>
              <a:rPr lang="en-US" baseline="0" dirty="0" err="1" smtClean="0"/>
              <a:t>strcpy</a:t>
            </a:r>
            <a:r>
              <a:rPr lang="en-US" baseline="0" dirty="0" smtClean="0"/>
              <a:t> (string copy) function will overrun the end of the 12-byte buffer allocated to ‘c’, and might overwrite the return address on the stack.</a:t>
            </a:r>
          </a:p>
          <a:p>
            <a:endParaRPr lang="en-US" baseline="0" dirty="0" smtClean="0"/>
          </a:p>
          <a:p>
            <a:r>
              <a:rPr lang="en-US" baseline="0" dirty="0" smtClean="0"/>
              <a:t>When the function finishes, control will jump to an address determined by the attacker. The attacker might further be able to jump to a location overwritten by </a:t>
            </a:r>
            <a:r>
              <a:rPr lang="en-US" baseline="0" dirty="0" err="1" smtClean="0"/>
              <a:t>strcpy</a:t>
            </a:r>
            <a:r>
              <a:rPr lang="en-US" baseline="0" dirty="0" smtClean="0"/>
              <a:t>. That means the data provided by the attacker will be treated as code and executed (a.k.a. shellcode). Alternately, the attacker might jump to a function that’s already present in the process memory space (a.k.a. return-to-</a:t>
            </a:r>
            <a:r>
              <a:rPr lang="en-US" baseline="0" dirty="0" err="1" smtClean="0"/>
              <a:t>libc</a:t>
            </a:r>
            <a:r>
              <a:rPr lang="en-US" baseline="0" dirty="0" smtClean="0"/>
              <a:t>). </a:t>
            </a:r>
          </a:p>
          <a:p>
            <a:endParaRPr lang="en-US" baseline="0" dirty="0" smtClean="0"/>
          </a:p>
          <a:p>
            <a:r>
              <a:rPr lang="en-US" baseline="0" dirty="0" smtClean="0"/>
              <a:t>Here’s an old classic on exploiting buffer overflows http://www-inst.eecs.berkeley.edu/~cs161/fa08/papers/stack_smashing.pdf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2065615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7A447C-9508-4C41-BD71-3ADCEDCED293}" type="slidenum">
              <a:rPr lang="en-US" smtClean="0">
                <a:solidFill>
                  <a:prstClr val="black"/>
                </a:solidFill>
              </a:rPr>
              <a:pPr/>
              <a:t>44</a:t>
            </a:fld>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1/8/2009</a:t>
            </a:r>
            <a:endParaRPr lang="en-US">
              <a:solidFill>
                <a:prstClr val="black"/>
              </a:solidFill>
            </a:endParaRPr>
          </a:p>
        </p:txBody>
      </p:sp>
    </p:spTree>
    <p:extLst>
      <p:ext uri="{BB962C8B-B14F-4D97-AF65-F5344CB8AC3E}">
        <p14:creationId xmlns:p14="http://schemas.microsoft.com/office/powerpoint/2010/main" val="1727989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7A447C-9508-4C41-BD71-3ADCEDCED293}" type="slidenum">
              <a:rPr lang="en-US" smtClean="0">
                <a:solidFill>
                  <a:prstClr val="black"/>
                </a:solidFill>
              </a:rPr>
              <a:pPr/>
              <a:t>45</a:t>
            </a:fld>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1/8/2009</a:t>
            </a:r>
            <a:endParaRPr lang="en-US">
              <a:solidFill>
                <a:prstClr val="black"/>
              </a:solidFill>
            </a:endParaRPr>
          </a:p>
        </p:txBody>
      </p:sp>
    </p:spTree>
    <p:extLst>
      <p:ext uri="{BB962C8B-B14F-4D97-AF65-F5344CB8AC3E}">
        <p14:creationId xmlns:p14="http://schemas.microsoft.com/office/powerpoint/2010/main" val="32259469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function call in c is like a jump (to a procedure)</a:t>
            </a:r>
            <a:r>
              <a:rPr lang="en-US" baseline="0" dirty="0" smtClean="0"/>
              <a:t> – but when you are done with the function, we return to where we called it.</a:t>
            </a:r>
            <a:endParaRPr lang="en-US" dirty="0" smtClean="0"/>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52</a:t>
            </a:fld>
            <a:endParaRPr lang="en-US"/>
          </a:p>
        </p:txBody>
      </p:sp>
    </p:spTree>
    <p:extLst>
      <p:ext uri="{BB962C8B-B14F-4D97-AF65-F5344CB8AC3E}">
        <p14:creationId xmlns:p14="http://schemas.microsoft.com/office/powerpoint/2010/main" val="1058665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do this, we’ll use a stack.</a:t>
            </a:r>
            <a:r>
              <a:rPr lang="en-US" baseline="0" dirty="0" smtClean="0"/>
              <a:t> On our stack, we’ll put some frames…</a:t>
            </a:r>
            <a:endParaRPr lang="en-US" dirty="0" smtClean="0"/>
          </a:p>
          <a:p>
            <a:r>
              <a:rPr lang="en-US" dirty="0" smtClean="0"/>
              <a:t>The</a:t>
            </a:r>
            <a:r>
              <a:rPr lang="en-US" baseline="0" dirty="0" smtClean="0"/>
              <a:t> stack frame contains all the local information to an instance of a function. </a:t>
            </a:r>
            <a:r>
              <a:rPr lang="en-US" dirty="0" smtClean="0"/>
              <a:t>In</a:t>
            </a:r>
            <a:r>
              <a:rPr lang="en-US" baseline="0" dirty="0" smtClean="0"/>
              <a:t> addition to our stack pointer (SP), compilers/programmers often use a Frame Pointer (FP), so that local variables are a constant offset from FP while the SP moves throughout the execution of the function. In this case, we see the main stack frame – for now it contains some local variables defined in the function main.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53</a:t>
            </a:fld>
            <a:endParaRPr lang="en-US"/>
          </a:p>
        </p:txBody>
      </p:sp>
    </p:spTree>
    <p:extLst>
      <p:ext uri="{BB962C8B-B14F-4D97-AF65-F5344CB8AC3E}">
        <p14:creationId xmlns:p14="http://schemas.microsoft.com/office/powerpoint/2010/main" val="1447487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Tannenbaum</a:t>
            </a:r>
            <a:r>
              <a:rPr lang="en-US" dirty="0" smtClean="0"/>
              <a:t> OS book (Sec 4.4.1)</a:t>
            </a:r>
          </a:p>
          <a:p>
            <a:r>
              <a:rPr lang="en-US" dirty="0" smtClean="0"/>
              <a:t>Note: passive and active intruders</a:t>
            </a:r>
          </a:p>
          <a:p>
            <a:r>
              <a:rPr lang="en-US" dirty="0" smtClean="0"/>
              <a:t>Security</a:t>
            </a:r>
            <a:r>
              <a:rPr lang="en-US" baseline="0" dirty="0" smtClean="0"/>
              <a:t> vs. Privacy</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68306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call our</a:t>
            </a:r>
            <a:r>
              <a:rPr lang="en-US" baseline="0" dirty="0" smtClean="0"/>
              <a:t> function, foo. We’ll start by pushing our function arguments onto the stack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54</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we return from foo, we’ll want to continue running where we left off in main. To do that, we’ll store the instruction to jump back to on the stack, as our </a:t>
            </a:r>
            <a:r>
              <a:rPr lang="en-US" b="1" baseline="0" dirty="0" smtClean="0"/>
              <a:t>return address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55</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update the FP, but we also need to be able to restore it back to main’s stack frame when we return. To do that, the function foo will store the previous FP value on the stack.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56</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update our FP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57</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 function foo can allocate space for its local variables, and reference them based off its FP.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58</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t>
            </a:r>
            <a:r>
              <a:rPr lang="en-US" dirty="0" err="1" smtClean="0"/>
              <a:t>example.c</a:t>
            </a:r>
            <a:r>
              <a:rPr lang="en-US" baseline="0" dirty="0" smtClean="0"/>
              <a:t> in x86</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60</a:t>
            </a:fld>
            <a:endParaRPr lang="en-US"/>
          </a:p>
        </p:txBody>
      </p:sp>
    </p:spTree>
    <p:extLst>
      <p:ext uri="{BB962C8B-B14F-4D97-AF65-F5344CB8AC3E}">
        <p14:creationId xmlns:p14="http://schemas.microsoft.com/office/powerpoint/2010/main" val="1058665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 the previous FP on the stack</a:t>
            </a:r>
          </a:p>
        </p:txBody>
      </p:sp>
      <p:sp>
        <p:nvSpPr>
          <p:cNvPr id="4" name="Slide Number Placeholder 3"/>
          <p:cNvSpPr>
            <a:spLocks noGrp="1"/>
          </p:cNvSpPr>
          <p:nvPr>
            <p:ph type="sldNum" sz="quarter" idx="10"/>
          </p:nvPr>
        </p:nvSpPr>
        <p:spPr/>
        <p:txBody>
          <a:bodyPr/>
          <a:lstStyle/>
          <a:p>
            <a:fld id="{E4EDBFAA-E3FF-41DC-96EC-6BC8A2B7A07F}" type="slidenum">
              <a:rPr lang="en-US" smtClean="0"/>
              <a:pPr/>
              <a:t>61</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the FP to the</a:t>
            </a:r>
            <a:r>
              <a:rPr lang="en-US" baseline="0" dirty="0" smtClean="0"/>
              <a:t> current frame</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62</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Allocate local variables</a:t>
            </a:r>
          </a:p>
        </p:txBody>
      </p:sp>
      <p:sp>
        <p:nvSpPr>
          <p:cNvPr id="4" name="Slide Number Placeholder 3"/>
          <p:cNvSpPr>
            <a:spLocks noGrp="1"/>
          </p:cNvSpPr>
          <p:nvPr>
            <p:ph type="sldNum" sz="quarter" idx="10"/>
          </p:nvPr>
        </p:nvSpPr>
        <p:spPr/>
        <p:txBody>
          <a:bodyPr/>
          <a:lstStyle/>
          <a:p>
            <a:fld id="{E4EDBFAA-E3FF-41DC-96EC-6BC8A2B7A07F}" type="slidenum">
              <a:rPr lang="en-US" smtClean="0"/>
              <a:pPr/>
              <a:t>63</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the second argument on the stack</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64</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16688257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the first argument on the stack</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65</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the function.</a:t>
            </a:r>
            <a:r>
              <a:rPr lang="en-US" baseline="0" dirty="0" smtClean="0"/>
              <a:t> This will push the return address on the stack, and jump to the function</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66</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Push the previous FP to the stack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67</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the</a:t>
            </a:r>
            <a:r>
              <a:rPr lang="en-US" baseline="0" dirty="0" smtClean="0"/>
              <a:t> frame pointer</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68</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Allocate 16 bytes</a:t>
            </a:r>
            <a:r>
              <a:rPr lang="en-US" baseline="0" dirty="0" smtClean="0"/>
              <a:t> on the stack for local variables/buffers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69</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r>
              <a:rPr lang="en-US" baseline="0" dirty="0" smtClean="0"/>
              <a:t> is a macro for:</a:t>
            </a:r>
            <a:r>
              <a:rPr lang="en-US" dirty="0" smtClean="0"/>
              <a:t/>
            </a:r>
            <a:br>
              <a:rPr lang="en-US" dirty="0" smtClean="0"/>
            </a:br>
            <a:r>
              <a:rPr lang="en-US" baseline="0" dirty="0" smtClean="0"/>
              <a:t>  </a:t>
            </a:r>
            <a:r>
              <a:rPr lang="en-US" baseline="0" dirty="0" err="1" smtClean="0"/>
              <a:t>mov</a:t>
            </a:r>
            <a:r>
              <a:rPr lang="en-US" dirty="0" smtClean="0"/>
              <a:t> %</a:t>
            </a:r>
            <a:r>
              <a:rPr lang="en-US" dirty="0" err="1" smtClean="0"/>
              <a:t>ebp</a:t>
            </a:r>
            <a:r>
              <a:rPr lang="en-US" dirty="0" smtClean="0"/>
              <a:t>, %</a:t>
            </a:r>
            <a:r>
              <a:rPr lang="en-US" dirty="0" err="1" smtClean="0"/>
              <a:t>esp</a:t>
            </a:r>
            <a:endParaRPr lang="en-US" dirty="0" smtClean="0"/>
          </a:p>
          <a:p>
            <a:r>
              <a:rPr lang="en-US" dirty="0" smtClean="0"/>
              <a:t>  pop %</a:t>
            </a:r>
            <a:r>
              <a:rPr lang="en-US" dirty="0" err="1" smtClean="0"/>
              <a:t>ebp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70</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br>
              <a:rPr lang="en-US" dirty="0" smtClean="0"/>
            </a:br>
            <a:r>
              <a:rPr lang="en-US" baseline="0" dirty="0" smtClean="0"/>
              <a:t>  </a:t>
            </a:r>
            <a:r>
              <a:rPr lang="en-US" baseline="0" dirty="0" err="1" smtClean="0"/>
              <a:t>mov</a:t>
            </a:r>
            <a:r>
              <a:rPr lang="en-US" dirty="0" smtClean="0"/>
              <a:t> %</a:t>
            </a:r>
            <a:r>
              <a:rPr lang="en-US" dirty="0" err="1" smtClean="0"/>
              <a:t>ebp</a:t>
            </a:r>
            <a:r>
              <a:rPr lang="en-US" dirty="0" smtClean="0"/>
              <a:t>, %</a:t>
            </a:r>
            <a:r>
              <a:rPr lang="en-US" dirty="0" err="1" smtClean="0"/>
              <a:t>esp</a:t>
            </a:r>
            <a:endParaRPr lang="en-US" dirty="0" smtClean="0"/>
          </a:p>
          <a:p>
            <a:r>
              <a:rPr lang="en-US" dirty="0" smtClean="0"/>
              <a:t>  pop %</a:t>
            </a:r>
            <a:r>
              <a:rPr lang="en-US" dirty="0" err="1" smtClean="0"/>
              <a:t>ebp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71</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br>
              <a:rPr lang="en-US" dirty="0" smtClean="0"/>
            </a:br>
            <a:r>
              <a:rPr lang="en-US" baseline="0" dirty="0" smtClean="0"/>
              <a:t>  </a:t>
            </a:r>
            <a:r>
              <a:rPr lang="en-US" baseline="0" dirty="0" err="1" smtClean="0"/>
              <a:t>mov</a:t>
            </a:r>
            <a:r>
              <a:rPr lang="en-US" dirty="0" smtClean="0"/>
              <a:t> %</a:t>
            </a:r>
            <a:r>
              <a:rPr lang="en-US" dirty="0" err="1" smtClean="0"/>
              <a:t>ebp</a:t>
            </a:r>
            <a:r>
              <a:rPr lang="en-US" dirty="0" smtClean="0"/>
              <a:t>, %</a:t>
            </a:r>
            <a:r>
              <a:rPr lang="en-US" dirty="0" err="1" smtClean="0"/>
              <a:t>esp</a:t>
            </a:r>
            <a:endParaRPr lang="en-US" dirty="0" smtClean="0"/>
          </a:p>
          <a:p>
            <a:r>
              <a:rPr lang="en-US" dirty="0" smtClean="0"/>
              <a:t>  pop %</a:t>
            </a:r>
            <a:r>
              <a:rPr lang="en-US" dirty="0" err="1" smtClean="0"/>
              <a:t>ebp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72</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73</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74</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a:t>
            </a:r>
            <a:r>
              <a:rPr lang="en-US" baseline="0" dirty="0" smtClean="0"/>
              <a:t> memory, </a:t>
            </a:r>
            <a:r>
              <a:rPr lang="en-US" baseline="0" dirty="0" err="1" smtClean="0"/>
              <a:t>filesystem</a:t>
            </a:r>
            <a:r>
              <a:rPr lang="en-US" baseline="0" dirty="0" smtClean="0"/>
              <a:t>, peripherals, </a:t>
            </a:r>
          </a:p>
          <a:p>
            <a:endParaRPr lang="en-US" baseline="0" dirty="0" smtClean="0"/>
          </a:p>
          <a:p>
            <a:r>
              <a:rPr lang="en-US" baseline="0" dirty="0" smtClean="0"/>
              <a:t>OS here mainly refers to kernel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19296148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75</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76</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change our</a:t>
            </a:r>
            <a:r>
              <a:rPr lang="en-US" baseline="0" dirty="0" smtClean="0"/>
              <a:t> program slightly. Here, in main, we’re going to make a 256 character buffer, and fill it with a null-terminated string of 255 ‘A’ characters.</a:t>
            </a:r>
          </a:p>
          <a:p>
            <a:r>
              <a:rPr lang="en-US" baseline="0" dirty="0" smtClean="0"/>
              <a:t>Then, we’ll call foo, which is going to allocate a 16-byte buffer, and try to copy our 256-character string to it.</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77</a:t>
            </a:fld>
            <a:endParaRPr lang="en-US"/>
          </a:p>
        </p:txBody>
      </p:sp>
    </p:spTree>
    <p:extLst>
      <p:ext uri="{BB962C8B-B14F-4D97-AF65-F5344CB8AC3E}">
        <p14:creationId xmlns:p14="http://schemas.microsoft.com/office/powerpoint/2010/main" val="19913585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look at the stack, as we go through this example. We’ll stay in C for now.</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78</a:t>
            </a:fld>
            <a:endParaRPr lang="en-US"/>
          </a:p>
        </p:txBody>
      </p:sp>
    </p:spTree>
    <p:extLst>
      <p:ext uri="{BB962C8B-B14F-4D97-AF65-F5344CB8AC3E}">
        <p14:creationId xmlns:p14="http://schemas.microsoft.com/office/powerpoint/2010/main" val="12533317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79</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80</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81</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82</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83</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84</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Serious problem: Timesharing system</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a:t>
            </a:fld>
            <a:endParaRPr lang="en-US"/>
          </a:p>
        </p:txBody>
      </p:sp>
    </p:spTree>
    <p:extLst>
      <p:ext uri="{BB962C8B-B14F-4D97-AF65-F5344CB8AC3E}">
        <p14:creationId xmlns:p14="http://schemas.microsoft.com/office/powerpoint/2010/main" val="17934007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85</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86</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87</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88</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89</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you’ll need</a:t>
            </a:r>
            <a:r>
              <a:rPr lang="en-US" baseline="0" dirty="0" smtClean="0"/>
              <a:t> to get padding right. For me, I needed [7] for this to “work”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91</a:t>
            </a:fld>
            <a:endParaRPr lang="en-US"/>
          </a:p>
        </p:txBody>
      </p:sp>
    </p:spTree>
    <p:extLst>
      <p:ext uri="{BB962C8B-B14F-4D97-AF65-F5344CB8AC3E}">
        <p14:creationId xmlns:p14="http://schemas.microsoft.com/office/powerpoint/2010/main" val="19913585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92</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93</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94</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95</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12</a:t>
            </a:fld>
            <a:endParaRPr lang="en-US"/>
          </a:p>
        </p:txBody>
      </p:sp>
    </p:spTree>
    <p:extLst>
      <p:ext uri="{BB962C8B-B14F-4D97-AF65-F5344CB8AC3E}">
        <p14:creationId xmlns:p14="http://schemas.microsoft.com/office/powerpoint/2010/main" val="19040888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96</a:t>
            </a:fld>
            <a:endParaRPr lang="en-US"/>
          </a:p>
        </p:txBody>
      </p:sp>
    </p:spTree>
    <p:extLst>
      <p:ext uri="{BB962C8B-B14F-4D97-AF65-F5344CB8AC3E}">
        <p14:creationId xmlns:p14="http://schemas.microsoft.com/office/powerpoint/2010/main" val="9510716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nop</a:t>
            </a:r>
            <a:r>
              <a:rPr lang="en-US" dirty="0" smtClean="0"/>
              <a:t> sled + </a:t>
            </a:r>
            <a:r>
              <a:rPr lang="en-US" dirty="0" err="1" smtClean="0"/>
              <a:t>jmp</a:t>
            </a:r>
            <a:r>
              <a:rPr lang="en-US" dirty="0" smtClean="0"/>
              <a:t> -1 + return to stack</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97</a:t>
            </a:fld>
            <a:endParaRPr lang="en-US"/>
          </a:p>
        </p:txBody>
      </p:sp>
    </p:spTree>
    <p:extLst>
      <p:ext uri="{BB962C8B-B14F-4D97-AF65-F5344CB8AC3E}">
        <p14:creationId xmlns:p14="http://schemas.microsoft.com/office/powerpoint/2010/main" val="9510716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98</a:t>
            </a:fld>
            <a:endParaRPr lang="en-US"/>
          </a:p>
        </p:txBody>
      </p:sp>
    </p:spTree>
    <p:extLst>
      <p:ext uri="{BB962C8B-B14F-4D97-AF65-F5344CB8AC3E}">
        <p14:creationId xmlns:p14="http://schemas.microsoft.com/office/powerpoint/2010/main" val="33387680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understand the history to see why this is the case and where things are going.</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100</a:t>
            </a:fld>
            <a:endParaRPr lang="en-US"/>
          </a:p>
        </p:txBody>
      </p:sp>
    </p:spTree>
    <p:extLst>
      <p:ext uri="{BB962C8B-B14F-4D97-AF65-F5344CB8AC3E}">
        <p14:creationId xmlns:p14="http://schemas.microsoft.com/office/powerpoint/2010/main" val="10286102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PC: subject = user (not subject-user pair since they don’t distinguish between apps)</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101</a:t>
            </a:fld>
            <a:endParaRPr lang="en-US"/>
          </a:p>
        </p:txBody>
      </p:sp>
    </p:spTree>
    <p:extLst>
      <p:ext uri="{BB962C8B-B14F-4D97-AF65-F5344CB8AC3E}">
        <p14:creationId xmlns:p14="http://schemas.microsoft.com/office/powerpoint/2010/main" val="35375766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defectivebydesign.org</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My view: DRM by itself is not the problem.</a:t>
            </a:r>
            <a:br>
              <a:rPr lang="en-US" sz="1200" dirty="0" smtClean="0">
                <a:solidFill>
                  <a:prstClr val="black"/>
                </a:solidFill>
              </a:rPr>
            </a:br>
            <a:r>
              <a:rPr lang="en-US" sz="1200" dirty="0" smtClean="0">
                <a:solidFill>
                  <a:prstClr val="black"/>
                </a:solidFill>
              </a:rPr>
              <a:t>But having</a:t>
            </a:r>
            <a:r>
              <a:rPr lang="en-US" sz="1200" baseline="0" dirty="0" smtClean="0">
                <a:solidFill>
                  <a:prstClr val="black"/>
                </a:solidFill>
              </a:rPr>
              <a:t> to lock down devices inflicts</a:t>
            </a:r>
            <a:r>
              <a:rPr lang="en-US" sz="1200" dirty="0" smtClean="0">
                <a:solidFill>
                  <a:prstClr val="black"/>
                </a:solidFill>
              </a:rPr>
              <a:t> collateral damage.</a:t>
            </a:r>
            <a:br>
              <a:rPr lang="en-US" sz="1200" dirty="0" smtClean="0">
                <a:solidFill>
                  <a:prstClr val="black"/>
                </a:solidFill>
              </a:rPr>
            </a:br>
            <a:r>
              <a:rPr lang="en-US" sz="1200" dirty="0" smtClean="0">
                <a:solidFill>
                  <a:prstClr val="black"/>
                </a:solidFill>
              </a:rPr>
              <a:t>E.g., users can’t easily customize devices or run different software</a:t>
            </a:r>
            <a:r>
              <a:rPr lang="en-US" sz="1200" dirty="0">
                <a:solidFill>
                  <a:schemeClr val="tx1"/>
                </a:solidFill>
              </a:rPr>
              <a:t>.</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94566334-40D3-444A-87CD-672C33ED3DCC}" type="slidenum">
              <a:rPr lang="en-US" smtClean="0"/>
              <a:pPr/>
              <a:t>102</a:t>
            </a:fld>
            <a:endParaRPr lang="en-US"/>
          </a:p>
        </p:txBody>
      </p:sp>
    </p:spTree>
    <p:extLst>
      <p:ext uri="{BB962C8B-B14F-4D97-AF65-F5344CB8AC3E}">
        <p14:creationId xmlns:p14="http://schemas.microsoft.com/office/powerpoint/2010/main" val="309587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103</a:t>
            </a:fld>
            <a:endParaRPr lang="en-US"/>
          </a:p>
        </p:txBody>
      </p:sp>
    </p:spTree>
    <p:extLst>
      <p:ext uri="{BB962C8B-B14F-4D97-AF65-F5344CB8AC3E}">
        <p14:creationId xmlns:p14="http://schemas.microsoft.com/office/powerpoint/2010/main" val="391173094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Facebook access controls</a:t>
            </a:r>
            <a:r>
              <a:rPr lang="en-US" baseline="0" dirty="0" smtClean="0"/>
              <a:t> have evolved over the years, and even though Facebook has attempted to simplify them, they’re pretty complex. There are more controls buried in the settings than you may be aware of.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104</a:t>
            </a:fld>
            <a:endParaRPr lang="en-US"/>
          </a:p>
        </p:txBody>
      </p:sp>
    </p:spTree>
    <p:extLst>
      <p:ext uri="{BB962C8B-B14F-4D97-AF65-F5344CB8AC3E}">
        <p14:creationId xmlns:p14="http://schemas.microsoft.com/office/powerpoint/2010/main" val="271335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Hardware includes</a:t>
            </a:r>
            <a:r>
              <a:rPr lang="en-US" baseline="0" dirty="0" smtClean="0"/>
              <a:t> firmware.</a:t>
            </a:r>
          </a:p>
          <a:p>
            <a:endParaRPr lang="en-US" baseline="0" dirty="0" smtClean="0"/>
          </a:p>
          <a:p>
            <a:r>
              <a:rPr lang="en-US" baseline="0" dirty="0" smtClean="0"/>
              <a:t>Not all systems have all layers. For example most browsers are probably not running on top of a Java Virtual Machine.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279895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10/9/16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10/9/16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0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Access Control and Protection</a:t>
            </a:r>
            <a:br>
              <a:rPr lang="en-US" dirty="0" smtClean="0"/>
            </a:br>
            <a:r>
              <a:rPr lang="en-US" dirty="0" smtClean="0"/>
              <a:t>COS 432: Information Security</a:t>
            </a: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57600" cy="1143000"/>
          </a:xfrm>
        </p:spPr>
        <p:txBody>
          <a:bodyPr/>
          <a:lstStyle/>
          <a:p>
            <a:pPr algn="l"/>
            <a:r>
              <a:rPr lang="en-US" dirty="0" smtClean="0"/>
              <a:t>More</a:t>
            </a:r>
            <a:endParaRPr lang="en-US" dirty="0"/>
          </a:p>
        </p:txBody>
      </p:sp>
      <p:sp>
        <p:nvSpPr>
          <p:cNvPr id="3" name="Content Placeholder 2"/>
          <p:cNvSpPr>
            <a:spLocks noGrp="1"/>
          </p:cNvSpPr>
          <p:nvPr>
            <p:ph idx="1"/>
          </p:nvPr>
        </p:nvSpPr>
        <p:spPr>
          <a:xfrm>
            <a:off x="228600" y="1447801"/>
            <a:ext cx="4495800" cy="3505200"/>
          </a:xfrm>
        </p:spPr>
        <p:txBody>
          <a:bodyPr/>
          <a:lstStyle/>
          <a:p>
            <a:r>
              <a:rPr lang="en-US" dirty="0" smtClean="0"/>
              <a:t>Timing attacks (TENEX)</a:t>
            </a:r>
          </a:p>
          <a:p>
            <a:pPr lvl="1"/>
            <a:r>
              <a:rPr lang="en-US" dirty="0" smtClean="0"/>
              <a:t>File access required password check</a:t>
            </a:r>
          </a:p>
          <a:p>
            <a:pPr lvl="1"/>
            <a:r>
              <a:rPr lang="en-US" dirty="0" smtClean="0"/>
              <a:t>Align password guess across page boundary</a:t>
            </a:r>
          </a:p>
          <a:p>
            <a:pPr lvl="1"/>
            <a:r>
              <a:rPr lang="en-US" dirty="0" smtClean="0"/>
              <a:t>OS would abort on incorrect character</a:t>
            </a:r>
          </a:p>
          <a:p>
            <a:endParaRPr lang="en-US" dirty="0" smtClean="0"/>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4406900" y="25400"/>
            <a:ext cx="4737100" cy="2882900"/>
          </a:xfrm>
          <a:prstGeom prst="rect">
            <a:avLst/>
          </a:prstGeom>
        </p:spPr>
      </p:pic>
      <p:sp>
        <p:nvSpPr>
          <p:cNvPr id="5" name="Content Placeholder 2"/>
          <p:cNvSpPr txBox="1">
            <a:spLocks/>
          </p:cNvSpPr>
          <p:nvPr/>
        </p:nvSpPr>
        <p:spPr>
          <a:xfrm>
            <a:off x="152400" y="5105400"/>
            <a:ext cx="8839200" cy="16002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Time of check to time of use (OS/360)</a:t>
            </a:r>
          </a:p>
          <a:p>
            <a:pPr lvl="1"/>
            <a:r>
              <a:rPr lang="en-US" dirty="0" smtClean="0"/>
              <a:t>Password check</a:t>
            </a:r>
          </a:p>
          <a:p>
            <a:pPr lvl="1"/>
            <a:r>
              <a:rPr lang="en-US" dirty="0" smtClean="0"/>
              <a:t>Re-read filename after password check</a:t>
            </a:r>
          </a:p>
          <a:p>
            <a:endParaRPr lang="en-US" dirty="0" smtClean="0"/>
          </a:p>
          <a:p>
            <a:endParaRPr lang="en-US" dirty="0" smtClean="0"/>
          </a:p>
          <a:p>
            <a:pPr lvl="1"/>
            <a:endParaRPr lang="en-US" dirty="0"/>
          </a:p>
        </p:txBody>
      </p:sp>
    </p:spTree>
    <p:extLst>
      <p:ext uri="{BB962C8B-B14F-4D97-AF65-F5344CB8AC3E}">
        <p14:creationId xmlns:p14="http://schemas.microsoft.com/office/powerpoint/2010/main" val="6459046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4"/>
          </a:xfrm>
        </p:spPr>
        <p:txBody>
          <a:bodyPr/>
          <a:lstStyle/>
          <a:p>
            <a:pPr marL="0" indent="0">
              <a:buNone/>
            </a:pPr>
            <a:endParaRPr lang="en-US" dirty="0"/>
          </a:p>
          <a:p>
            <a:pPr marL="0" indent="0">
              <a:buNone/>
            </a:pPr>
            <a:r>
              <a:rPr lang="en-US" dirty="0" smtClean="0">
                <a:solidFill>
                  <a:srgbClr val="4F81BE"/>
                </a:solidFill>
              </a:rPr>
              <a:t>Q. If you download and run Spotify on your laptop/smartphone, can it delete your photos?</a:t>
            </a:r>
          </a:p>
          <a:p>
            <a:pPr marL="0" indent="0">
              <a:buNone/>
            </a:pPr>
            <a:endParaRPr lang="en-US" b="1" dirty="0">
              <a:solidFill>
                <a:schemeClr val="tx2">
                  <a:lumMod val="60000"/>
                  <a:lumOff val="40000"/>
                </a:schemeClr>
              </a:solidFill>
            </a:endParaRPr>
          </a:p>
          <a:p>
            <a:r>
              <a:rPr lang="en-US" dirty="0" smtClean="0"/>
              <a:t>Typical PC operating systems have no separation between apps.</a:t>
            </a:r>
          </a:p>
          <a:p>
            <a:endParaRPr lang="en-US" dirty="0"/>
          </a:p>
          <a:p>
            <a:r>
              <a:rPr lang="en-US" dirty="0" smtClean="0"/>
              <a:t>Typical smartphone </a:t>
            </a:r>
            <a:r>
              <a:rPr lang="en-US" dirty="0" err="1" smtClean="0"/>
              <a:t>opeårating</a:t>
            </a:r>
            <a:r>
              <a:rPr lang="en-US" dirty="0" smtClean="0"/>
              <a:t> </a:t>
            </a:r>
            <a:r>
              <a:rPr lang="en-US" dirty="0" smtClean="0"/>
              <a:t>systems do.</a:t>
            </a:r>
            <a:endParaRPr lang="en-US" dirty="0"/>
          </a:p>
        </p:txBody>
      </p:sp>
    </p:spTree>
    <p:extLst>
      <p:ext uri="{BB962C8B-B14F-4D97-AF65-F5344CB8AC3E}">
        <p14:creationId xmlns:p14="http://schemas.microsoft.com/office/powerpoint/2010/main" val="1509517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t>
            </a:r>
            <a:r>
              <a:rPr lang="en-US" dirty="0" smtClean="0"/>
              <a:t>Subject</a:t>
            </a:r>
            <a:r>
              <a:rPr lang="en-US" dirty="0" smtClean="0"/>
              <a:t>, </a:t>
            </a:r>
            <a:r>
              <a:rPr lang="en-US" dirty="0" smtClean="0"/>
              <a:t>Verb</a:t>
            </a:r>
            <a:r>
              <a:rPr lang="en-US" dirty="0" smtClean="0"/>
              <a:t>, </a:t>
            </a:r>
            <a:r>
              <a:rPr lang="en-US" dirty="0"/>
              <a:t>O</a:t>
            </a:r>
            <a:r>
              <a:rPr lang="en-US" dirty="0" smtClean="0"/>
              <a:t>bject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4F81BE"/>
                </a:solidFill>
              </a:rPr>
              <a:t>Thought Question</a:t>
            </a:r>
            <a:r>
              <a:rPr lang="en-US" dirty="0" smtClean="0">
                <a:solidFill>
                  <a:srgbClr val="4F81BE"/>
                </a:solidFill>
              </a:rPr>
              <a:t>: </a:t>
            </a:r>
            <a:br>
              <a:rPr lang="en-US" dirty="0" smtClean="0">
                <a:solidFill>
                  <a:srgbClr val="4F81BE"/>
                </a:solidFill>
              </a:rPr>
            </a:br>
            <a:r>
              <a:rPr lang="en-US" dirty="0" smtClean="0">
                <a:solidFill>
                  <a:srgbClr val="4F81BE"/>
                </a:solidFill>
              </a:rPr>
              <a:t>Consider </a:t>
            </a:r>
            <a:r>
              <a:rPr lang="en-US" dirty="0" smtClean="0">
                <a:solidFill>
                  <a:srgbClr val="4F81BE"/>
                </a:solidFill>
              </a:rPr>
              <a:t>PC OS and smartphone OS.</a:t>
            </a:r>
          </a:p>
          <a:p>
            <a:pPr marL="0" indent="0">
              <a:buNone/>
            </a:pPr>
            <a:endParaRPr lang="en-US" dirty="0">
              <a:solidFill>
                <a:srgbClr val="4F81BE"/>
              </a:solidFill>
            </a:endParaRPr>
          </a:p>
          <a:p>
            <a:pPr marL="0" indent="0">
              <a:buNone/>
            </a:pPr>
            <a:r>
              <a:rPr lang="en-US" dirty="0" smtClean="0">
                <a:solidFill>
                  <a:srgbClr val="4F81BE"/>
                </a:solidFill>
              </a:rPr>
              <a:t>In each case, identify as many subjects, verbs and objects as you can.</a:t>
            </a:r>
            <a:endParaRPr lang="en-US" dirty="0">
              <a:solidFill>
                <a:srgbClr val="4F81BE"/>
              </a:solidFill>
            </a:endParaRPr>
          </a:p>
        </p:txBody>
      </p:sp>
    </p:spTree>
    <p:extLst>
      <p:ext uri="{BB962C8B-B14F-4D97-AF65-F5344CB8AC3E}">
        <p14:creationId xmlns:p14="http://schemas.microsoft.com/office/powerpoint/2010/main" val="4163997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5900" y="1600203"/>
            <a:ext cx="6172200" cy="4876799"/>
          </a:xfrm>
        </p:spPr>
        <p:txBody>
          <a:bodyPr>
            <a:normAutofit/>
          </a:bodyPr>
          <a:lstStyle/>
          <a:p>
            <a:pPr marL="0" indent="0">
              <a:buNone/>
            </a:pPr>
            <a:endParaRPr lang="en-US" sz="2400" dirty="0"/>
          </a:p>
          <a:p>
            <a:pPr marL="0" indent="0">
              <a:buNone/>
            </a:pPr>
            <a:r>
              <a:rPr lang="en-US" sz="2400" dirty="0" smtClean="0"/>
              <a:t>“</a:t>
            </a:r>
            <a:r>
              <a:rPr lang="en-US" sz="2400" dirty="0"/>
              <a:t>Instead of buying a DRM or proprietary game, why </a:t>
            </a:r>
            <a:r>
              <a:rPr lang="en-US" sz="2400" dirty="0" smtClean="0"/>
              <a:t>not </a:t>
            </a:r>
            <a:r>
              <a:rPr lang="en-US" sz="2400" dirty="0"/>
              <a:t>donate to a free software project instead?”</a:t>
            </a:r>
          </a:p>
          <a:p>
            <a:pPr marL="0" indent="0">
              <a:buNone/>
            </a:pPr>
            <a:endParaRPr lang="en-US" sz="2400" dirty="0" smtClean="0"/>
          </a:p>
          <a:p>
            <a:pPr marL="0" indent="0">
              <a:buNone/>
            </a:pPr>
            <a:r>
              <a:rPr lang="en-US" sz="2400" dirty="0" smtClean="0"/>
              <a:t>“</a:t>
            </a:r>
            <a:r>
              <a:rPr lang="en-US" sz="2400" dirty="0"/>
              <a:t>Most DVDs and apparently </a:t>
            </a:r>
            <a:r>
              <a:rPr lang="en-US" sz="2400" i="1" dirty="0"/>
              <a:t>all</a:t>
            </a:r>
            <a:r>
              <a:rPr lang="en-US" sz="2400" dirty="0"/>
              <a:t> Blu-Ray discs have </a:t>
            </a:r>
            <a:endParaRPr lang="en-US" sz="2400" dirty="0" smtClean="0"/>
          </a:p>
          <a:p>
            <a:pPr marL="0" indent="0">
              <a:buNone/>
            </a:pPr>
            <a:r>
              <a:rPr lang="en-US" sz="2400" dirty="0"/>
              <a:t> </a:t>
            </a:r>
            <a:r>
              <a:rPr lang="en-US" sz="2400" dirty="0" smtClean="0"/>
              <a:t>DRM </a:t>
            </a:r>
            <a:r>
              <a:rPr lang="en-US" sz="2400" dirty="0"/>
              <a:t>.. why not take a friend to the movies instead?”</a:t>
            </a:r>
          </a:p>
          <a:p>
            <a:pPr marL="0" indent="0">
              <a:buNone/>
            </a:pPr>
            <a:endParaRPr lang="en-US" sz="2400" dirty="0"/>
          </a:p>
          <a:p>
            <a:pPr marL="0" indent="0">
              <a:buNone/>
            </a:pPr>
            <a:endParaRPr lang="en-US" sz="2400" dirty="0"/>
          </a:p>
          <a:p>
            <a:pPr marL="0" indent="0">
              <a:buNone/>
            </a:pPr>
            <a:endParaRPr lang="en-US" sz="2400" dirty="0"/>
          </a:p>
        </p:txBody>
      </p:sp>
      <p:pic>
        <p:nvPicPr>
          <p:cNvPr id="2" name="Picture 4" descr="C:\Users\me\Dropbox\teaching\cos432\lec12-trtc\freed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832" y="4572000"/>
            <a:ext cx="6130636"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57200" y="274638"/>
            <a:ext cx="8743950" cy="1143000"/>
          </a:xfrm>
        </p:spPr>
        <p:txBody>
          <a:bodyPr>
            <a:normAutofit fontScale="90000"/>
          </a:bodyPr>
          <a:lstStyle/>
          <a:p>
            <a:r>
              <a:rPr lang="en-US" dirty="0" smtClean="0"/>
              <a:t>Anti-DRM campaign: </a:t>
            </a:r>
            <a:r>
              <a:rPr lang="en-US" dirty="0" smtClean="0"/>
              <a:t/>
            </a:r>
            <a:br>
              <a:rPr lang="en-US" dirty="0" smtClean="0"/>
            </a:br>
            <a:r>
              <a:rPr lang="en-US" dirty="0" smtClean="0"/>
              <a:t>“</a:t>
            </a:r>
            <a:r>
              <a:rPr lang="en-US" dirty="0" smtClean="0"/>
              <a:t>Defective </a:t>
            </a:r>
            <a:r>
              <a:rPr lang="en-US" dirty="0" smtClean="0"/>
              <a:t>by Design</a:t>
            </a:r>
            <a:r>
              <a:rPr lang="en-US" dirty="0" smtClean="0"/>
              <a:t>”</a:t>
            </a:r>
            <a:endParaRPr lang="en-US" dirty="0"/>
          </a:p>
        </p:txBody>
      </p:sp>
    </p:spTree>
    <p:extLst>
      <p:ext uri="{BB962C8B-B14F-4D97-AF65-F5344CB8AC3E}">
        <p14:creationId xmlns:p14="http://schemas.microsoft.com/office/powerpoint/2010/main" val="905956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S/V/O </a:t>
            </a:r>
            <a:r>
              <a:rPr lang="en-US" dirty="0"/>
              <a:t>i</a:t>
            </a:r>
            <a:r>
              <a:rPr lang="en-US" dirty="0" smtClean="0"/>
              <a:t>n Facebook</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Subject:</a:t>
            </a:r>
            <a:r>
              <a:rPr lang="en-US" dirty="0" smtClean="0"/>
              <a:t> user (plain Facebook)</a:t>
            </a:r>
            <a:br>
              <a:rPr lang="en-US" dirty="0" smtClean="0"/>
            </a:br>
            <a:r>
              <a:rPr lang="en-US" dirty="0" smtClean="0"/>
              <a:t>User + app (FB app ecosystem)</a:t>
            </a:r>
          </a:p>
          <a:p>
            <a:r>
              <a:rPr lang="en-US" b="1" dirty="0" smtClean="0"/>
              <a:t>Object: </a:t>
            </a:r>
            <a:r>
              <a:rPr lang="en-US" dirty="0" smtClean="0"/>
              <a:t>statuses, photos, comments, events, groups, other users, apps…</a:t>
            </a:r>
          </a:p>
          <a:p>
            <a:r>
              <a:rPr lang="en-US" b="1" dirty="0" smtClean="0"/>
              <a:t>Verbs: </a:t>
            </a:r>
          </a:p>
          <a:p>
            <a:pPr lvl="1"/>
            <a:r>
              <a:rPr lang="en-US" dirty="0" smtClean="0"/>
              <a:t>view/edit/delete</a:t>
            </a:r>
          </a:p>
          <a:p>
            <a:pPr lvl="1"/>
            <a:r>
              <a:rPr lang="en-US" dirty="0" smtClean="0"/>
              <a:t>like, comment</a:t>
            </a:r>
          </a:p>
          <a:p>
            <a:pPr lvl="1"/>
            <a:r>
              <a:rPr lang="en-US" dirty="0" smtClean="0"/>
              <a:t>message (another user)</a:t>
            </a:r>
          </a:p>
          <a:p>
            <a:pPr lvl="1"/>
            <a:r>
              <a:rPr lang="en-US" dirty="0" smtClean="0"/>
              <a:t>join (a group)</a:t>
            </a:r>
          </a:p>
          <a:p>
            <a:pPr lvl="1"/>
            <a:r>
              <a:rPr lang="en-US" dirty="0" smtClean="0"/>
              <a:t>tag (someone in a photo)</a:t>
            </a:r>
          </a:p>
        </p:txBody>
      </p:sp>
    </p:spTree>
    <p:extLst>
      <p:ext uri="{BB962C8B-B14F-4D97-AF65-F5344CB8AC3E}">
        <p14:creationId xmlns:p14="http://schemas.microsoft.com/office/powerpoint/2010/main" val="3718638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Facebook: </a:t>
            </a:r>
            <a:r>
              <a:rPr lang="en-US" dirty="0" smtClean="0"/>
              <a:t>Variety of Access Controls</a:t>
            </a:r>
            <a:endParaRPr lang="en-US" dirty="0"/>
          </a:p>
        </p:txBody>
      </p:sp>
      <p:pic>
        <p:nvPicPr>
          <p:cNvPr id="4098" name="Picture 2" descr="http://s3.amazonaws.com/socialsupport-s3-assets/article/img1429203401069-permission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564" y="1417638"/>
            <a:ext cx="3370692" cy="5145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cdn.business2community.com/wp-content/uploads/2011/10/howtagswo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3806"/>
            <a:ext cx="4858127" cy="3598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963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Attacks on Access Control</a:t>
            </a:r>
            <a:endParaRPr lang="en-US" dirty="0"/>
          </a:p>
        </p:txBody>
      </p:sp>
      <p:sp>
        <p:nvSpPr>
          <p:cNvPr id="3" name="Content Placeholder 2"/>
          <p:cNvSpPr>
            <a:spLocks noGrp="1"/>
          </p:cNvSpPr>
          <p:nvPr>
            <p:ph idx="1"/>
          </p:nvPr>
        </p:nvSpPr>
        <p:spPr/>
        <p:txBody>
          <a:bodyPr/>
          <a:lstStyle/>
          <a:p>
            <a:r>
              <a:rPr lang="en-US" dirty="0" smtClean="0"/>
              <a:t>Requests of memory, disk, etc.</a:t>
            </a:r>
          </a:p>
          <a:p>
            <a:r>
              <a:rPr lang="en-US" dirty="0" smtClean="0"/>
              <a:t>Illegal system calls, or legal system calls with illegal parameters</a:t>
            </a:r>
          </a:p>
          <a:p>
            <a:r>
              <a:rPr lang="en-US" dirty="0" smtClean="0"/>
              <a:t>Modification of OS data structures in user space)</a:t>
            </a:r>
          </a:p>
          <a:p>
            <a:r>
              <a:rPr lang="en-US" dirty="0" smtClean="0"/>
              <a:t>Trapdoor attacks</a:t>
            </a:r>
          </a:p>
          <a:p>
            <a:r>
              <a:rPr lang="en-US" dirty="0" smtClean="0"/>
              <a:t>…</a:t>
            </a:r>
            <a:endParaRPr lang="en-US" dirty="0"/>
          </a:p>
        </p:txBody>
      </p:sp>
    </p:spTree>
    <p:extLst>
      <p:ext uri="{BB962C8B-B14F-4D97-AF65-F5344CB8AC3E}">
        <p14:creationId xmlns:p14="http://schemas.microsoft.com/office/powerpoint/2010/main" val="232703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Design Principles</a:t>
            </a:r>
            <a:endParaRPr lang="en-US" dirty="0"/>
          </a:p>
        </p:txBody>
      </p:sp>
      <p:sp>
        <p:nvSpPr>
          <p:cNvPr id="3" name="Content Placeholder 2"/>
          <p:cNvSpPr>
            <a:spLocks noGrp="1"/>
          </p:cNvSpPr>
          <p:nvPr>
            <p:ph idx="1"/>
          </p:nvPr>
        </p:nvSpPr>
        <p:spPr/>
        <p:txBody>
          <a:bodyPr/>
          <a:lstStyle/>
          <a:p>
            <a:r>
              <a:rPr lang="en-US" dirty="0" smtClean="0"/>
              <a:t>Public design</a:t>
            </a:r>
          </a:p>
          <a:p>
            <a:r>
              <a:rPr lang="en-US" dirty="0" smtClean="0"/>
              <a:t>Default is “no access”</a:t>
            </a:r>
          </a:p>
          <a:p>
            <a:r>
              <a:rPr lang="en-US" dirty="0" smtClean="0"/>
              <a:t>Check for </a:t>
            </a:r>
            <a:r>
              <a:rPr lang="en-US" b="1" dirty="0" smtClean="0"/>
              <a:t>current</a:t>
            </a:r>
            <a:r>
              <a:rPr lang="en-US" dirty="0" smtClean="0"/>
              <a:t> authority</a:t>
            </a:r>
          </a:p>
          <a:p>
            <a:r>
              <a:rPr lang="en-US" dirty="0" smtClean="0"/>
              <a:t>Least privileges</a:t>
            </a:r>
          </a:p>
          <a:p>
            <a:r>
              <a:rPr lang="en-US" dirty="0" smtClean="0"/>
              <a:t>Build security into the lowest system layers possible</a:t>
            </a:r>
            <a:endParaRPr lang="en-US" dirty="0"/>
          </a:p>
        </p:txBody>
      </p:sp>
    </p:spTree>
    <p:extLst>
      <p:ext uri="{BB962C8B-B14F-4D97-AF65-F5344CB8AC3E}">
        <p14:creationId xmlns:p14="http://schemas.microsoft.com/office/powerpoint/2010/main" val="114915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t>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95985"/>
              </p:ext>
            </p:extLst>
          </p:nvPr>
        </p:nvGraphicFramePr>
        <p:xfrm>
          <a:off x="1485900" y="1600202"/>
          <a:ext cx="6172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2074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pPr algn="l"/>
            <a:r>
              <a:rPr lang="en-US" dirty="0" smtClean="0"/>
              <a:t>System </a:t>
            </a:r>
            <a:r>
              <a:rPr lang="en-US" dirty="0" smtClean="0"/>
              <a:t>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8263788"/>
              </p:ext>
            </p:extLst>
          </p:nvPr>
        </p:nvGraphicFramePr>
        <p:xfrm>
          <a:off x="-514350" y="2084391"/>
          <a:ext cx="6172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Figure 1: Android software sta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5435" y="609600"/>
            <a:ext cx="4111366" cy="596852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3657600" y="2667000"/>
            <a:ext cx="914400" cy="1066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1" y="4191000"/>
            <a:ext cx="917834" cy="2209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11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Access Control</a:t>
            </a:r>
            <a:endParaRPr lang="en-US" dirty="0"/>
          </a:p>
        </p:txBody>
      </p:sp>
      <p:sp>
        <p:nvSpPr>
          <p:cNvPr id="3" name="Content Placeholder 2"/>
          <p:cNvSpPr>
            <a:spLocks noGrp="1"/>
          </p:cNvSpPr>
          <p:nvPr>
            <p:ph idx="1"/>
          </p:nvPr>
        </p:nvSpPr>
        <p:spPr/>
        <p:txBody>
          <a:bodyPr/>
          <a:lstStyle/>
          <a:p>
            <a:r>
              <a:rPr lang="en-US" dirty="0" smtClean="0"/>
              <a:t>Access Control Lists</a:t>
            </a:r>
          </a:p>
          <a:p>
            <a:endParaRPr lang="en-US" dirty="0"/>
          </a:p>
          <a:p>
            <a:r>
              <a:rPr lang="en-US" dirty="0" smtClean="0"/>
              <a:t>Capabilities</a:t>
            </a:r>
            <a:endParaRPr lang="en-US" dirty="0"/>
          </a:p>
        </p:txBody>
      </p:sp>
    </p:spTree>
    <p:extLst>
      <p:ext uri="{BB962C8B-B14F-4D97-AF65-F5344CB8AC3E}">
        <p14:creationId xmlns:p14="http://schemas.microsoft.com/office/powerpoint/2010/main" val="3294607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381001"/>
            <a:ext cx="4040188" cy="838200"/>
          </a:xfrm>
        </p:spPr>
        <p:txBody>
          <a:bodyPr>
            <a:normAutofit/>
          </a:bodyPr>
          <a:lstStyle/>
          <a:p>
            <a:r>
              <a:rPr lang="en-US" sz="3200" dirty="0" smtClean="0"/>
              <a:t>Access Control Lists</a:t>
            </a:r>
            <a:endParaRPr lang="en-US" sz="3200" dirty="0"/>
          </a:p>
        </p:txBody>
      </p:sp>
      <p:sp>
        <p:nvSpPr>
          <p:cNvPr id="5" name="Content Placeholder 4"/>
          <p:cNvSpPr>
            <a:spLocks noGrp="1"/>
          </p:cNvSpPr>
          <p:nvPr>
            <p:ph sz="half" idx="2"/>
          </p:nvPr>
        </p:nvSpPr>
        <p:spPr>
          <a:xfrm>
            <a:off x="457200" y="1371600"/>
            <a:ext cx="4187826" cy="5257800"/>
          </a:xfrm>
        </p:spPr>
        <p:txBody>
          <a:bodyPr>
            <a:normAutofit/>
          </a:bodyPr>
          <a:lstStyle/>
          <a:p>
            <a:r>
              <a:rPr lang="en-US" dirty="0" smtClean="0"/>
              <a:t>Examples</a:t>
            </a:r>
          </a:p>
          <a:p>
            <a:pPr lvl="1"/>
            <a:r>
              <a:rPr lang="en-US" dirty="0" smtClean="0"/>
              <a:t>Door </a:t>
            </a:r>
            <a:r>
              <a:rPr lang="en-US" dirty="0" smtClean="0"/>
              <a:t>fingerprint reader</a:t>
            </a:r>
          </a:p>
          <a:p>
            <a:pPr lvl="1"/>
            <a:r>
              <a:rPr lang="en-US" dirty="0" smtClean="0"/>
              <a:t>Passport </a:t>
            </a:r>
            <a:r>
              <a:rPr lang="en-US" dirty="0" smtClean="0"/>
              <a:t>control</a:t>
            </a:r>
          </a:p>
          <a:p>
            <a:pPr lvl="1"/>
            <a:endParaRPr lang="en-US" dirty="0" smtClean="0"/>
          </a:p>
          <a:p>
            <a:r>
              <a:rPr lang="en-US" dirty="0" smtClean="0"/>
              <a:t>Identity/authentication </a:t>
            </a:r>
            <a:r>
              <a:rPr lang="en-US" dirty="0" smtClean="0"/>
              <a:t>needed</a:t>
            </a:r>
            <a:endParaRPr lang="en-US" dirty="0" smtClean="0"/>
          </a:p>
          <a:p>
            <a:r>
              <a:rPr lang="en-US" dirty="0" smtClean="0"/>
              <a:t>Delegation not </a:t>
            </a:r>
            <a:r>
              <a:rPr lang="en-US" dirty="0" smtClean="0"/>
              <a:t>possible</a:t>
            </a:r>
            <a:endParaRPr lang="en-US" dirty="0" smtClean="0"/>
          </a:p>
          <a:p>
            <a:r>
              <a:rPr lang="en-US" dirty="0" smtClean="0"/>
              <a:t>Lower user/client security </a:t>
            </a:r>
            <a:r>
              <a:rPr lang="en-US" dirty="0" smtClean="0"/>
              <a:t>risk</a:t>
            </a:r>
            <a:endParaRPr lang="en-US" dirty="0" smtClean="0"/>
          </a:p>
          <a:p>
            <a:r>
              <a:rPr lang="en-US" dirty="0" smtClean="0"/>
              <a:t>Easy to revoke access / change rights</a:t>
            </a:r>
            <a:endParaRPr lang="en-US" dirty="0"/>
          </a:p>
        </p:txBody>
      </p:sp>
      <p:sp>
        <p:nvSpPr>
          <p:cNvPr id="6" name="Text Placeholder 5"/>
          <p:cNvSpPr>
            <a:spLocks noGrp="1"/>
          </p:cNvSpPr>
          <p:nvPr>
            <p:ph type="body" sz="quarter" idx="3"/>
          </p:nvPr>
        </p:nvSpPr>
        <p:spPr>
          <a:xfrm>
            <a:off x="4645026" y="381001"/>
            <a:ext cx="4270374" cy="838200"/>
          </a:xfrm>
        </p:spPr>
        <p:txBody>
          <a:bodyPr>
            <a:normAutofit/>
          </a:bodyPr>
          <a:lstStyle/>
          <a:p>
            <a:r>
              <a:rPr lang="en-US" sz="3200" dirty="0" smtClean="0"/>
              <a:t>Capabilities</a:t>
            </a:r>
            <a:endParaRPr lang="en-US" sz="3200" dirty="0"/>
          </a:p>
        </p:txBody>
      </p:sp>
      <p:sp>
        <p:nvSpPr>
          <p:cNvPr id="7" name="Content Placeholder 6"/>
          <p:cNvSpPr>
            <a:spLocks noGrp="1"/>
          </p:cNvSpPr>
          <p:nvPr>
            <p:ph sz="quarter" idx="4"/>
          </p:nvPr>
        </p:nvSpPr>
        <p:spPr>
          <a:xfrm>
            <a:off x="4645026" y="1371600"/>
            <a:ext cx="4498974" cy="5257800"/>
          </a:xfrm>
        </p:spPr>
        <p:txBody>
          <a:bodyPr>
            <a:normAutofit/>
          </a:bodyPr>
          <a:lstStyle/>
          <a:p>
            <a:r>
              <a:rPr lang="en-US" dirty="0" smtClean="0"/>
              <a:t>Examples</a:t>
            </a:r>
          </a:p>
          <a:p>
            <a:pPr lvl="1"/>
            <a:r>
              <a:rPr lang="en-US" dirty="0" smtClean="0"/>
              <a:t>Regular </a:t>
            </a:r>
            <a:r>
              <a:rPr lang="en-US" dirty="0" smtClean="0"/>
              <a:t>key</a:t>
            </a:r>
          </a:p>
          <a:p>
            <a:pPr lvl="1"/>
            <a:r>
              <a:rPr lang="en-US" dirty="0" smtClean="0"/>
              <a:t>Plane </a:t>
            </a:r>
            <a:r>
              <a:rPr lang="en-US" dirty="0" smtClean="0"/>
              <a:t>ticket</a:t>
            </a:r>
          </a:p>
          <a:p>
            <a:endParaRPr lang="en-US" dirty="0" smtClean="0"/>
          </a:p>
          <a:p>
            <a:r>
              <a:rPr lang="en-US" dirty="0" smtClean="0"/>
              <a:t>Identity n</a:t>
            </a:r>
            <a:r>
              <a:rPr lang="en-US" dirty="0" smtClean="0"/>
              <a:t>ot </a:t>
            </a:r>
            <a:r>
              <a:rPr lang="en-US" dirty="0" smtClean="0"/>
              <a:t>needed (more privacy</a:t>
            </a:r>
            <a:r>
              <a:rPr lang="en-US" dirty="0" smtClean="0"/>
              <a:t>)</a:t>
            </a:r>
            <a:endParaRPr lang="en-US" dirty="0" smtClean="0"/>
          </a:p>
          <a:p>
            <a:r>
              <a:rPr lang="en-US" dirty="0" smtClean="0"/>
              <a:t>Just copy the capability/</a:t>
            </a:r>
            <a:r>
              <a:rPr lang="en-US" dirty="0" smtClean="0"/>
              <a:t>token</a:t>
            </a:r>
            <a:endParaRPr lang="en-US" dirty="0" smtClean="0"/>
          </a:p>
          <a:p>
            <a:r>
              <a:rPr lang="en-US" dirty="0" smtClean="0"/>
              <a:t>Capabilities can “get away from you</a:t>
            </a:r>
            <a:r>
              <a:rPr lang="en-US" dirty="0" smtClean="0"/>
              <a:t>”</a:t>
            </a:r>
            <a:endParaRPr lang="en-US" dirty="0" smtClean="0"/>
          </a:p>
          <a:p>
            <a:r>
              <a:rPr lang="en-US" dirty="0" smtClean="0"/>
              <a:t>Difficult to revoke access or change rights</a:t>
            </a:r>
            <a:endParaRPr lang="en-US" dirty="0"/>
          </a:p>
        </p:txBody>
      </p:sp>
    </p:spTree>
    <p:extLst>
      <p:ext uri="{BB962C8B-B14F-4D97-AF65-F5344CB8AC3E}">
        <p14:creationId xmlns:p14="http://schemas.microsoft.com/office/powerpoint/2010/main" val="1081715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Control List or Capability?</a:t>
            </a:r>
            <a:endParaRPr lang="en-US" dirty="0"/>
          </a:p>
        </p:txBody>
      </p:sp>
      <p:sp>
        <p:nvSpPr>
          <p:cNvPr id="8" name="Content Placeholder 7"/>
          <p:cNvSpPr>
            <a:spLocks noGrp="1"/>
          </p:cNvSpPr>
          <p:nvPr>
            <p:ph idx="1"/>
          </p:nvPr>
        </p:nvSpPr>
        <p:spPr>
          <a:xfrm>
            <a:off x="457200" y="1600202"/>
            <a:ext cx="8229600" cy="5029199"/>
          </a:xfrm>
        </p:spPr>
        <p:txBody>
          <a:bodyPr>
            <a:normAutofit lnSpcReduction="10000"/>
          </a:bodyPr>
          <a:lstStyle/>
          <a:p>
            <a:pPr marL="0" indent="0">
              <a:buNone/>
            </a:pPr>
            <a:r>
              <a:rPr lang="en-US" sz="2800" dirty="0" err="1" smtClean="0">
                <a:solidFill>
                  <a:srgbClr val="4F81BE"/>
                </a:solidFill>
              </a:rPr>
              <a:t>BufferedReader</a:t>
            </a:r>
            <a:r>
              <a:rPr lang="en-US" sz="2800" dirty="0" smtClean="0">
                <a:solidFill>
                  <a:srgbClr val="4F81BE"/>
                </a:solidFill>
              </a:rPr>
              <a:t> </a:t>
            </a:r>
            <a:r>
              <a:rPr lang="en-US" sz="2800" dirty="0">
                <a:solidFill>
                  <a:srgbClr val="4F81BE"/>
                </a:solidFill>
              </a:rPr>
              <a:t>reader = </a:t>
            </a:r>
            <a:endParaRPr lang="en-US" sz="2800" dirty="0" smtClean="0">
              <a:solidFill>
                <a:srgbClr val="4F81BE"/>
              </a:solidFill>
            </a:endParaRPr>
          </a:p>
          <a:p>
            <a:pPr marL="0" indent="0">
              <a:buNone/>
            </a:pPr>
            <a:r>
              <a:rPr lang="en-US" sz="2800" dirty="0">
                <a:solidFill>
                  <a:srgbClr val="4F81BE"/>
                </a:solidFill>
              </a:rPr>
              <a:t>	</a:t>
            </a:r>
            <a:r>
              <a:rPr lang="en-US" sz="2800" dirty="0" smtClean="0">
                <a:solidFill>
                  <a:srgbClr val="4F81BE"/>
                </a:solidFill>
              </a:rPr>
              <a:t>	new </a:t>
            </a:r>
            <a:r>
              <a:rPr lang="en-US" sz="2800" dirty="0" err="1">
                <a:solidFill>
                  <a:srgbClr val="4F81BE"/>
                </a:solidFill>
              </a:rPr>
              <a:t>BufferedReader</a:t>
            </a:r>
            <a:r>
              <a:rPr lang="en-US" sz="2800" dirty="0">
                <a:solidFill>
                  <a:srgbClr val="4F81BE"/>
                </a:solidFill>
              </a:rPr>
              <a:t>(new </a:t>
            </a:r>
            <a:r>
              <a:rPr lang="en-US" sz="2800" dirty="0" err="1">
                <a:solidFill>
                  <a:srgbClr val="4F81BE"/>
                </a:solidFill>
              </a:rPr>
              <a:t>FileReader</a:t>
            </a:r>
            <a:r>
              <a:rPr lang="en-US" sz="2800" dirty="0">
                <a:solidFill>
                  <a:srgbClr val="4F81BE"/>
                </a:solidFill>
              </a:rPr>
              <a:t>(filename</a:t>
            </a:r>
            <a:r>
              <a:rPr lang="en-US" sz="2800" dirty="0" smtClean="0">
                <a:solidFill>
                  <a:srgbClr val="4F81BE"/>
                </a:solidFill>
              </a:rPr>
              <a:t>));</a:t>
            </a:r>
          </a:p>
          <a:p>
            <a:pPr marL="0" indent="0">
              <a:buNone/>
            </a:pPr>
            <a:r>
              <a:rPr lang="en-US" sz="2800" dirty="0">
                <a:solidFill>
                  <a:srgbClr val="4F81BE"/>
                </a:solidFill>
              </a:rPr>
              <a:t>String </a:t>
            </a:r>
            <a:r>
              <a:rPr lang="en-US" sz="2800" dirty="0" smtClean="0">
                <a:solidFill>
                  <a:srgbClr val="4F81BE"/>
                </a:solidFill>
              </a:rPr>
              <a:t>line = </a:t>
            </a:r>
            <a:r>
              <a:rPr lang="en-US" sz="2800" dirty="0" err="1" smtClean="0">
                <a:solidFill>
                  <a:srgbClr val="4F81BE"/>
                </a:solidFill>
              </a:rPr>
              <a:t>reader.readLine</a:t>
            </a:r>
            <a:r>
              <a:rPr lang="en-US" sz="2800" dirty="0" smtClean="0">
                <a:solidFill>
                  <a:srgbClr val="4F81BE"/>
                </a:solidFill>
              </a:rPr>
              <a:t>();</a:t>
            </a:r>
          </a:p>
          <a:p>
            <a:endParaRPr lang="en-US" dirty="0"/>
          </a:p>
          <a:p>
            <a:pPr marL="0" indent="0">
              <a:buNone/>
            </a:pPr>
            <a:r>
              <a:rPr lang="en-US" dirty="0" smtClean="0"/>
              <a:t>Both!</a:t>
            </a:r>
          </a:p>
          <a:p>
            <a:r>
              <a:rPr lang="en-US" dirty="0" smtClean="0"/>
              <a:t>Opening a file gives the process a “file descriptor”</a:t>
            </a:r>
          </a:p>
          <a:p>
            <a:r>
              <a:rPr lang="en-US" dirty="0" smtClean="0"/>
              <a:t>Can be passed around to other processes</a:t>
            </a:r>
          </a:p>
          <a:p>
            <a:r>
              <a:rPr lang="en-US" dirty="0" smtClean="0"/>
              <a:t>Preserves permissions even if file permissions change</a:t>
            </a:r>
            <a:endParaRPr lang="en-US" dirty="0"/>
          </a:p>
        </p:txBody>
      </p:sp>
    </p:spTree>
    <p:extLst>
      <p:ext uri="{BB962C8B-B14F-4D97-AF65-F5344CB8AC3E}">
        <p14:creationId xmlns:p14="http://schemas.microsoft.com/office/powerpoint/2010/main" val="2572959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smtClean="0"/>
              <a:t>Security </a:t>
            </a:r>
            <a:r>
              <a:rPr lang="en-US" dirty="0"/>
              <a:t>S</a:t>
            </a:r>
            <a:r>
              <a:rPr lang="en-US" dirty="0" smtClean="0"/>
              <a:t>equence</a:t>
            </a:r>
            <a:endParaRPr lang="en-US" dirty="0"/>
          </a:p>
        </p:txBody>
      </p:sp>
      <p:sp>
        <p:nvSpPr>
          <p:cNvPr id="4" name="Rounded Rectangle 3"/>
          <p:cNvSpPr/>
          <p:nvPr/>
        </p:nvSpPr>
        <p:spPr>
          <a:xfrm>
            <a:off x="1257300" y="3342408"/>
            <a:ext cx="2000250" cy="848593"/>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Identification &amp; authentication</a:t>
            </a:r>
          </a:p>
        </p:txBody>
      </p:sp>
      <p:cxnSp>
        <p:nvCxnSpPr>
          <p:cNvPr id="5" name="Straight Arrow Connector 4"/>
          <p:cNvCxnSpPr>
            <a:stCxn id="4" idx="3"/>
            <a:endCxn id="6" idx="1"/>
          </p:cNvCxnSpPr>
          <p:nvPr/>
        </p:nvCxnSpPr>
        <p:spPr>
          <a:xfrm>
            <a:off x="3257550" y="3766704"/>
            <a:ext cx="800100" cy="5194"/>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4057650" y="3352796"/>
            <a:ext cx="1200150" cy="838203"/>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Access control</a:t>
            </a:r>
          </a:p>
        </p:txBody>
      </p:sp>
      <p:cxnSp>
        <p:nvCxnSpPr>
          <p:cNvPr id="7" name="Straight Arrow Connector 6"/>
          <p:cNvCxnSpPr>
            <a:stCxn id="6" idx="3"/>
            <a:endCxn id="8" idx="1"/>
          </p:cNvCxnSpPr>
          <p:nvPr/>
        </p:nvCxnSpPr>
        <p:spPr>
          <a:xfrm>
            <a:off x="5257800" y="3771898"/>
            <a:ext cx="800100" cy="1"/>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8" name="Rounded Rectangle 7"/>
          <p:cNvSpPr/>
          <p:nvPr/>
        </p:nvSpPr>
        <p:spPr>
          <a:xfrm>
            <a:off x="6057900" y="3352799"/>
            <a:ext cx="1543050" cy="838199"/>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Logging &amp; auditing</a:t>
            </a:r>
          </a:p>
        </p:txBody>
      </p:sp>
      <p:sp>
        <p:nvSpPr>
          <p:cNvPr id="15" name="Rectangle 14"/>
          <p:cNvSpPr/>
          <p:nvPr/>
        </p:nvSpPr>
        <p:spPr>
          <a:xfrm>
            <a:off x="5981454" y="2743201"/>
            <a:ext cx="1800493"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Accountability</a:t>
            </a:r>
          </a:p>
        </p:txBody>
      </p:sp>
      <p:sp>
        <p:nvSpPr>
          <p:cNvPr id="16" name="Rectangle 15"/>
          <p:cNvSpPr/>
          <p:nvPr/>
        </p:nvSpPr>
        <p:spPr>
          <a:xfrm>
            <a:off x="6343140" y="4724402"/>
            <a:ext cx="1106080"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Reactive</a:t>
            </a:r>
          </a:p>
        </p:txBody>
      </p:sp>
      <p:sp>
        <p:nvSpPr>
          <p:cNvPr id="17" name="Rectangle 16"/>
          <p:cNvSpPr/>
          <p:nvPr/>
        </p:nvSpPr>
        <p:spPr>
          <a:xfrm>
            <a:off x="4033108" y="4701387"/>
            <a:ext cx="1327782"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Preventive</a:t>
            </a:r>
          </a:p>
        </p:txBody>
      </p:sp>
      <p:sp>
        <p:nvSpPr>
          <p:cNvPr id="18" name="Rectangle 17"/>
          <p:cNvSpPr/>
          <p:nvPr/>
        </p:nvSpPr>
        <p:spPr>
          <a:xfrm>
            <a:off x="3829050" y="2753594"/>
            <a:ext cx="1717650"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Authorization</a:t>
            </a:r>
          </a:p>
        </p:txBody>
      </p:sp>
    </p:spTree>
    <p:extLst>
      <p:ext uri="{BB962C8B-B14F-4D97-AF65-F5344CB8AC3E}">
        <p14:creationId xmlns:p14="http://schemas.microsoft.com/office/powerpoint/2010/main" val="3071725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Control </a:t>
            </a:r>
            <a:r>
              <a:rPr lang="en-US" dirty="0" smtClean="0"/>
              <a:t>using ACLs</a:t>
            </a:r>
            <a:endParaRPr lang="en-US" dirty="0"/>
          </a:p>
        </p:txBody>
      </p:sp>
      <p:sp>
        <p:nvSpPr>
          <p:cNvPr id="14" name="Content Placeholder 13"/>
          <p:cNvSpPr>
            <a:spLocks noGrp="1"/>
          </p:cNvSpPr>
          <p:nvPr>
            <p:ph idx="1"/>
          </p:nvPr>
        </p:nvSpPr>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Subject </a:t>
            </a:r>
            <a:r>
              <a:rPr lang="en-US" dirty="0"/>
              <a:t>= (user, program</a:t>
            </a:r>
            <a:r>
              <a:rPr lang="en-US" dirty="0" smtClean="0"/>
              <a:t>)</a:t>
            </a:r>
            <a:endParaRPr lang="en-US" dirty="0"/>
          </a:p>
          <a:p>
            <a:pPr marL="0" indent="0">
              <a:buNone/>
            </a:pPr>
            <a:r>
              <a:rPr lang="en-US" dirty="0"/>
              <a:t>Verb = action</a:t>
            </a:r>
          </a:p>
          <a:p>
            <a:pPr marL="0" indent="0">
              <a:buNone/>
            </a:pPr>
            <a:r>
              <a:rPr lang="en-US" dirty="0"/>
              <a:t>Object = </a:t>
            </a:r>
            <a:r>
              <a:rPr lang="en-US" dirty="0" smtClean="0"/>
              <a:t>resources</a:t>
            </a:r>
            <a:endParaRPr lang="en-US" dirty="0"/>
          </a:p>
          <a:p>
            <a:pPr marL="0" indent="0">
              <a:buNone/>
            </a:pPr>
            <a:endParaRPr lang="en-US" dirty="0"/>
          </a:p>
          <a:p>
            <a:pPr marL="0" indent="0">
              <a:buNone/>
            </a:pPr>
            <a:endParaRPr lang="en-US" dirty="0"/>
          </a:p>
          <a:p>
            <a:pPr marL="0" indent="0">
              <a:buNone/>
            </a:pPr>
            <a:r>
              <a:rPr lang="en-US" dirty="0" smtClean="0"/>
              <a:t>Policy specifies (subject, verb, object) triples</a:t>
            </a:r>
            <a:endParaRPr lang="en-US" dirty="0"/>
          </a:p>
        </p:txBody>
      </p:sp>
      <p:sp>
        <p:nvSpPr>
          <p:cNvPr id="4" name="Rounded Rectangle 3"/>
          <p:cNvSpPr/>
          <p:nvPr/>
        </p:nvSpPr>
        <p:spPr>
          <a:xfrm>
            <a:off x="1257300" y="1676400"/>
            <a:ext cx="2540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(User, program)</a:t>
            </a:r>
          </a:p>
        </p:txBody>
      </p:sp>
      <p:cxnSp>
        <p:nvCxnSpPr>
          <p:cNvPr id="6" name="Straight Arrow Connector 5"/>
          <p:cNvCxnSpPr>
            <a:stCxn id="4" idx="3"/>
            <a:endCxn id="7" idx="1"/>
          </p:cNvCxnSpPr>
          <p:nvPr/>
        </p:nvCxnSpPr>
        <p:spPr>
          <a:xfrm>
            <a:off x="3797300" y="2019300"/>
            <a:ext cx="717550" cy="1039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14850" y="1686790"/>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Monitor</a:t>
            </a:r>
          </a:p>
        </p:txBody>
      </p:sp>
      <p:cxnSp>
        <p:nvCxnSpPr>
          <p:cNvPr id="8" name="Straight Arrow Connector 7"/>
          <p:cNvCxnSpPr/>
          <p:nvPr/>
        </p:nvCxnSpPr>
        <p:spPr>
          <a:xfrm>
            <a:off x="5715000" y="2019303"/>
            <a:ext cx="68580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6400800" y="1686793"/>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276850" y="2372590"/>
            <a:ext cx="0" cy="803565"/>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14850" y="3176155"/>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Policy</a:t>
            </a:r>
          </a:p>
        </p:txBody>
      </p:sp>
      <p:sp>
        <p:nvSpPr>
          <p:cNvPr id="16" name="TextBox 15"/>
          <p:cNvSpPr txBox="1"/>
          <p:nvPr/>
        </p:nvSpPr>
        <p:spPr>
          <a:xfrm>
            <a:off x="3505200" y="2438400"/>
            <a:ext cx="1138803" cy="461665"/>
          </a:xfrm>
          <a:prstGeom prst="rect">
            <a:avLst/>
          </a:prstGeom>
          <a:noFill/>
        </p:spPr>
        <p:txBody>
          <a:bodyPr wrap="none" rtlCol="0">
            <a:spAutoFit/>
          </a:bodyPr>
          <a:lstStyle/>
          <a:p>
            <a:r>
              <a:rPr lang="en-US" sz="2400" dirty="0">
                <a:latin typeface="Lucida Sans" panose="020B0602030504020204" pitchFamily="34" charset="0"/>
              </a:rPr>
              <a:t>Action</a:t>
            </a:r>
          </a:p>
        </p:txBody>
      </p:sp>
    </p:spTree>
    <p:extLst>
      <p:ext uri="{BB962C8B-B14F-4D97-AF65-F5344CB8AC3E}">
        <p14:creationId xmlns:p14="http://schemas.microsoft.com/office/powerpoint/2010/main" val="2615715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Security </a:t>
            </a:r>
            <a:r>
              <a:rPr lang="en-US" dirty="0" smtClean="0"/>
              <a:t>Goals</a:t>
            </a:r>
            <a:endParaRPr lang="en-US" dirty="0"/>
          </a:p>
        </p:txBody>
      </p:sp>
      <p:sp>
        <p:nvSpPr>
          <p:cNvPr id="3" name="Content Placeholder 2"/>
          <p:cNvSpPr>
            <a:spLocks noGrp="1"/>
          </p:cNvSpPr>
          <p:nvPr>
            <p:ph idx="1"/>
          </p:nvPr>
        </p:nvSpPr>
        <p:spPr/>
        <p:txBody>
          <a:bodyPr/>
          <a:lstStyle/>
          <a:p>
            <a:r>
              <a:rPr lang="en-US" dirty="0" smtClean="0"/>
              <a:t>Protect users from each other</a:t>
            </a:r>
          </a:p>
          <a:p>
            <a:endParaRPr lang="en-US" dirty="0"/>
          </a:p>
          <a:p>
            <a:r>
              <a:rPr lang="en-US" dirty="0" smtClean="0"/>
              <a:t>Protect apps from each other</a:t>
            </a:r>
          </a:p>
          <a:p>
            <a:pPr marL="0" indent="0">
              <a:buNone/>
            </a:pPr>
            <a:endParaRPr lang="en-US" dirty="0" smtClean="0"/>
          </a:p>
          <a:p>
            <a:r>
              <a:rPr lang="en-US" dirty="0" smtClean="0"/>
              <a:t>Protect the system from network</a:t>
            </a:r>
          </a:p>
          <a:p>
            <a:endParaRPr lang="en-US" dirty="0"/>
          </a:p>
          <a:p>
            <a:r>
              <a:rPr lang="en-US" dirty="0"/>
              <a:t>Allow sharing across these boundaries</a:t>
            </a:r>
          </a:p>
          <a:p>
            <a:endParaRPr lang="en-US" dirty="0"/>
          </a:p>
        </p:txBody>
      </p:sp>
    </p:spTree>
    <p:extLst>
      <p:ext uri="{BB962C8B-B14F-4D97-AF65-F5344CB8AC3E}">
        <p14:creationId xmlns:p14="http://schemas.microsoft.com/office/powerpoint/2010/main" val="347227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Protection Domains</a:t>
            </a:r>
            <a:endParaRPr lang="en-US" dirty="0"/>
          </a:p>
        </p:txBody>
      </p:sp>
      <p:sp>
        <p:nvSpPr>
          <p:cNvPr id="3" name="Content Placeholder 2"/>
          <p:cNvSpPr>
            <a:spLocks noGrp="1"/>
          </p:cNvSpPr>
          <p:nvPr>
            <p:ph idx="1"/>
          </p:nvPr>
        </p:nvSpPr>
        <p:spPr>
          <a:xfrm>
            <a:off x="304800" y="1600201"/>
            <a:ext cx="8686800" cy="2590800"/>
          </a:xfrm>
        </p:spPr>
        <p:txBody>
          <a:bodyPr>
            <a:normAutofit/>
          </a:bodyPr>
          <a:lstStyle/>
          <a:p>
            <a:r>
              <a:rPr lang="en-US" b="1" dirty="0" smtClean="0"/>
              <a:t>Objects:</a:t>
            </a:r>
            <a:r>
              <a:rPr lang="en-US" dirty="0" smtClean="0"/>
              <a:t> CPUs, memory segments, storage, printers, processes, files databases, locks</a:t>
            </a:r>
          </a:p>
          <a:p>
            <a:endParaRPr lang="en-US" dirty="0"/>
          </a:p>
          <a:p>
            <a:r>
              <a:rPr lang="en-US" b="1" dirty="0" smtClean="0"/>
              <a:t>Protection Domain:</a:t>
            </a:r>
            <a:r>
              <a:rPr lang="en-US" dirty="0" smtClean="0"/>
              <a:t> Set of (object, rights) pairs</a:t>
            </a:r>
            <a:endParaRPr lang="en-US" dirty="0"/>
          </a:p>
        </p:txBody>
      </p:sp>
      <p:pic>
        <p:nvPicPr>
          <p:cNvPr id="4" name="Picture 3"/>
          <p:cNvPicPr>
            <a:picLocks noChangeAspect="1"/>
          </p:cNvPicPr>
          <p:nvPr/>
        </p:nvPicPr>
        <p:blipFill>
          <a:blip r:embed="rId3"/>
          <a:stretch>
            <a:fillRect/>
          </a:stretch>
        </p:blipFill>
        <p:spPr>
          <a:xfrm>
            <a:off x="1143000" y="4267200"/>
            <a:ext cx="6832600" cy="2197100"/>
          </a:xfrm>
          <a:prstGeom prst="rect">
            <a:avLst/>
          </a:prstGeom>
        </p:spPr>
      </p:pic>
    </p:spTree>
    <p:extLst>
      <p:ext uri="{BB962C8B-B14F-4D97-AF65-F5344CB8AC3E}">
        <p14:creationId xmlns:p14="http://schemas.microsoft.com/office/powerpoint/2010/main" val="1685307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Unix </a:t>
            </a:r>
            <a:r>
              <a:rPr lang="en-US" dirty="0" smtClean="0"/>
              <a:t>Access </a:t>
            </a:r>
            <a:r>
              <a:rPr lang="en-US" dirty="0"/>
              <a:t>C</a:t>
            </a:r>
            <a:r>
              <a:rPr lang="en-US" dirty="0" smtClean="0"/>
              <a:t>ontrol </a:t>
            </a:r>
            <a:r>
              <a:rPr lang="en-US" dirty="0"/>
              <a:t>L</a:t>
            </a:r>
            <a:r>
              <a:rPr lang="en-US" dirty="0" smtClean="0"/>
              <a:t>ist</a:t>
            </a:r>
            <a:endParaRPr lang="en-US" dirty="0"/>
          </a:p>
        </p:txBody>
      </p:sp>
      <p:pic>
        <p:nvPicPr>
          <p:cNvPr id="5122" name="Picture 2" descr="http://www.theiia.org/iia/images/news/GImage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55" y="2057400"/>
            <a:ext cx="823355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89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Unix: Simplified </a:t>
            </a:r>
            <a:r>
              <a:rPr lang="en-US" dirty="0" smtClean="0"/>
              <a:t>Access </a:t>
            </a:r>
            <a:r>
              <a:rPr lang="en-US" dirty="0"/>
              <a:t>C</a:t>
            </a:r>
            <a:r>
              <a:rPr lang="en-US" dirty="0" smtClean="0"/>
              <a:t>ontrol </a:t>
            </a:r>
            <a:r>
              <a:rPr lang="en-US" dirty="0"/>
              <a:t>M</a:t>
            </a:r>
            <a:r>
              <a:rPr lang="en-US" dirty="0" smtClean="0"/>
              <a:t>odel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Subject: </a:t>
            </a:r>
            <a:r>
              <a:rPr lang="en-US" dirty="0" smtClean="0"/>
              <a:t>User-space Process</a:t>
            </a:r>
            <a:endParaRPr lang="en-US" dirty="0" smtClean="0"/>
          </a:p>
          <a:p>
            <a:pPr lvl="1"/>
            <a:r>
              <a:rPr lang="en-US" dirty="0" smtClean="0"/>
              <a:t>PC O</a:t>
            </a:r>
            <a:r>
              <a:rPr lang="en-US" dirty="0"/>
              <a:t>S</a:t>
            </a:r>
            <a:r>
              <a:rPr lang="en-US" dirty="0" smtClean="0"/>
              <a:t>es are multi-user even if in practice only 1 human user</a:t>
            </a:r>
          </a:p>
          <a:p>
            <a:pPr lvl="1"/>
            <a:r>
              <a:rPr lang="en-US" dirty="0" smtClean="0"/>
              <a:t>Some programs run as their own user (e.g., webserver)</a:t>
            </a:r>
          </a:p>
          <a:p>
            <a:pPr lvl="1"/>
            <a:r>
              <a:rPr lang="en-US" dirty="0" smtClean="0"/>
              <a:t>Root/administrator/</a:t>
            </a:r>
            <a:r>
              <a:rPr lang="en-US" dirty="0" err="1" smtClean="0"/>
              <a:t>superuser</a:t>
            </a:r>
            <a:r>
              <a:rPr lang="en-US" dirty="0" smtClean="0"/>
              <a:t>: protects system files</a:t>
            </a:r>
          </a:p>
          <a:p>
            <a:endParaRPr lang="en-US" dirty="0"/>
          </a:p>
          <a:p>
            <a:pPr marL="0" indent="0">
              <a:buNone/>
            </a:pPr>
            <a:r>
              <a:rPr lang="en-US" dirty="0" smtClean="0"/>
              <a:t>Verb: read/write/execute</a:t>
            </a:r>
          </a:p>
          <a:p>
            <a:endParaRPr lang="en-US" dirty="0"/>
          </a:p>
          <a:p>
            <a:pPr marL="0" indent="0">
              <a:buNone/>
            </a:pPr>
            <a:r>
              <a:rPr lang="en-US" dirty="0" smtClean="0"/>
              <a:t>Object: files, memory</a:t>
            </a:r>
            <a:br>
              <a:rPr lang="en-US" dirty="0" smtClean="0"/>
            </a:br>
            <a:r>
              <a:rPr lang="en-US" dirty="0" smtClean="0"/>
              <a:t>File includes sockets, special OS functions, …</a:t>
            </a:r>
            <a:endParaRPr lang="en-US" dirty="0"/>
          </a:p>
        </p:txBody>
      </p:sp>
      <p:sp>
        <p:nvSpPr>
          <p:cNvPr id="4" name="Rectangular Callout 3"/>
          <p:cNvSpPr/>
          <p:nvPr/>
        </p:nvSpPr>
        <p:spPr>
          <a:xfrm>
            <a:off x="7486650" y="3482182"/>
            <a:ext cx="1485900" cy="762000"/>
          </a:xfrm>
          <a:prstGeom prst="wedgeRectCallout">
            <a:avLst>
              <a:gd name="adj1" fmla="val -41812"/>
              <a:gd name="adj2" fmla="val -115682"/>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H</a:t>
            </a:r>
            <a:r>
              <a:rPr lang="en-US" sz="2800" dirty="0" smtClean="0">
                <a:latin typeface="Lucida Sans" panose="020B0602030504020204" pitchFamily="34" charset="0"/>
              </a:rPr>
              <a:t>ack!</a:t>
            </a:r>
            <a:endParaRPr lang="en-US" sz="2800" dirty="0">
              <a:latin typeface="Lucida Sans" panose="020B0602030504020204" pitchFamily="34" charset="0"/>
            </a:endParaRPr>
          </a:p>
        </p:txBody>
      </p:sp>
    </p:spTree>
    <p:extLst>
      <p:ext uri="{BB962C8B-B14F-4D97-AF65-F5344CB8AC3E}">
        <p14:creationId xmlns:p14="http://schemas.microsoft.com/office/powerpoint/2010/main" val="2307611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Matrix</a:t>
            </a:r>
            <a:endParaRPr lang="en-US" dirty="0"/>
          </a:p>
        </p:txBody>
      </p:sp>
      <p:pic>
        <p:nvPicPr>
          <p:cNvPr id="4" name="Picture 3"/>
          <p:cNvPicPr>
            <a:picLocks noChangeAspect="1"/>
          </p:cNvPicPr>
          <p:nvPr/>
        </p:nvPicPr>
        <p:blipFill>
          <a:blip r:embed="rId2"/>
          <a:stretch>
            <a:fillRect/>
          </a:stretch>
        </p:blipFill>
        <p:spPr>
          <a:xfrm>
            <a:off x="152400" y="1930400"/>
            <a:ext cx="8826500" cy="2984500"/>
          </a:xfrm>
          <a:prstGeom prst="rect">
            <a:avLst/>
          </a:prstGeom>
        </p:spPr>
      </p:pic>
    </p:spTree>
    <p:extLst>
      <p:ext uri="{BB962C8B-B14F-4D97-AF65-F5344CB8AC3E}">
        <p14:creationId xmlns:p14="http://schemas.microsoft.com/office/powerpoint/2010/main" val="381959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143000"/>
          </a:xfrm>
        </p:spPr>
        <p:txBody>
          <a:bodyPr>
            <a:normAutofit fontScale="90000"/>
          </a:bodyPr>
          <a:lstStyle/>
          <a:p>
            <a:r>
              <a:rPr lang="en-US" dirty="0" smtClean="0"/>
              <a:t>Protection Matrix with Domain Switching</a:t>
            </a:r>
            <a:endParaRPr lang="en-US" dirty="0"/>
          </a:p>
        </p:txBody>
      </p:sp>
      <p:pic>
        <p:nvPicPr>
          <p:cNvPr id="4" name="Picture 3"/>
          <p:cNvPicPr>
            <a:picLocks noChangeAspect="1"/>
          </p:cNvPicPr>
          <p:nvPr/>
        </p:nvPicPr>
        <p:blipFill>
          <a:blip r:embed="rId2"/>
          <a:stretch>
            <a:fillRect/>
          </a:stretch>
        </p:blipFill>
        <p:spPr>
          <a:xfrm>
            <a:off x="0" y="2057400"/>
            <a:ext cx="9144000" cy="2732350"/>
          </a:xfrm>
          <a:prstGeom prst="rect">
            <a:avLst/>
          </a:prstGeom>
        </p:spPr>
      </p:pic>
    </p:spTree>
    <p:extLst>
      <p:ext uri="{BB962C8B-B14F-4D97-AF65-F5344CB8AC3E}">
        <p14:creationId xmlns:p14="http://schemas.microsoft.com/office/powerpoint/2010/main" val="9779510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t>
            </a:r>
            <a:r>
              <a:rPr lang="en-US" dirty="0" smtClean="0"/>
              <a:t>Access </a:t>
            </a:r>
            <a:r>
              <a:rPr lang="en-US" dirty="0"/>
              <a:t>C</a:t>
            </a:r>
            <a:r>
              <a:rPr lang="en-US" dirty="0" smtClean="0"/>
              <a:t>ontrol</a:t>
            </a:r>
            <a:endParaRPr lang="en-US" dirty="0"/>
          </a:p>
        </p:txBody>
      </p:sp>
      <p:pic>
        <p:nvPicPr>
          <p:cNvPr id="4098" name="Picture 2" descr="Permissions at Application Install --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1399309"/>
            <a:ext cx="226314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595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667000" cy="4373562"/>
          </a:xfrm>
        </p:spPr>
        <p:txBody>
          <a:bodyPr>
            <a:normAutofit/>
          </a:bodyPr>
          <a:lstStyle/>
          <a:p>
            <a:r>
              <a:rPr lang="en-US" dirty="0" smtClean="0"/>
              <a:t>Android </a:t>
            </a:r>
            <a:r>
              <a:rPr lang="en-US" dirty="0" smtClean="0"/>
              <a:t>Manifest </a:t>
            </a:r>
            <a:r>
              <a:rPr lang="en-US" dirty="0"/>
              <a:t>F</a:t>
            </a:r>
            <a:r>
              <a:rPr lang="en-US" dirty="0" smtClean="0"/>
              <a:t>ile</a:t>
            </a:r>
            <a:endParaRPr lang="en-US" dirty="0"/>
          </a:p>
        </p:txBody>
      </p:sp>
      <p:pic>
        <p:nvPicPr>
          <p:cNvPr id="3" name="Picture 2"/>
          <p:cNvPicPr>
            <a:picLocks noChangeAspect="1"/>
          </p:cNvPicPr>
          <p:nvPr/>
        </p:nvPicPr>
        <p:blipFill>
          <a:blip r:embed="rId3"/>
          <a:stretch>
            <a:fillRect/>
          </a:stretch>
        </p:blipFill>
        <p:spPr>
          <a:xfrm>
            <a:off x="3429000" y="0"/>
            <a:ext cx="5861304" cy="6858000"/>
          </a:xfrm>
          <a:prstGeom prst="rect">
            <a:avLst/>
          </a:prstGeom>
        </p:spPr>
      </p:pic>
      <p:pic>
        <p:nvPicPr>
          <p:cNvPr id="4" name="Picture 3"/>
          <p:cNvPicPr>
            <a:picLocks noChangeAspect="1"/>
          </p:cNvPicPr>
          <p:nvPr/>
        </p:nvPicPr>
        <p:blipFill>
          <a:blip r:embed="rId4"/>
          <a:stretch>
            <a:fillRect/>
          </a:stretch>
        </p:blipFill>
        <p:spPr>
          <a:xfrm>
            <a:off x="3200400" y="1524000"/>
            <a:ext cx="5652553" cy="4038600"/>
          </a:xfrm>
          <a:prstGeom prst="rect">
            <a:avLst/>
          </a:prstGeom>
        </p:spPr>
      </p:pic>
    </p:spTree>
    <p:extLst>
      <p:ext uri="{BB962C8B-B14F-4D97-AF65-F5344CB8AC3E}">
        <p14:creationId xmlns:p14="http://schemas.microsoft.com/office/powerpoint/2010/main" val="1672575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Subject/Verb/Object</a:t>
            </a:r>
            <a:endParaRPr lang="en-US" dirty="0"/>
          </a:p>
        </p:txBody>
      </p:sp>
      <p:sp>
        <p:nvSpPr>
          <p:cNvPr id="3" name="Content Placeholder 2"/>
          <p:cNvSpPr>
            <a:spLocks noGrp="1"/>
          </p:cNvSpPr>
          <p:nvPr>
            <p:ph idx="1"/>
          </p:nvPr>
        </p:nvSpPr>
        <p:spPr/>
        <p:txBody>
          <a:bodyPr>
            <a:normAutofit lnSpcReduction="10000"/>
          </a:bodyPr>
          <a:lstStyle/>
          <a:p>
            <a:r>
              <a:rPr lang="en-US" b="1" dirty="0" smtClean="0"/>
              <a:t>Subjects:</a:t>
            </a:r>
            <a:r>
              <a:rPr lang="en-US" dirty="0" smtClean="0"/>
              <a:t> app</a:t>
            </a:r>
            <a:br>
              <a:rPr lang="en-US" dirty="0" smtClean="0"/>
            </a:br>
            <a:r>
              <a:rPr lang="en-US" dirty="0" smtClean="0"/>
              <a:t>Android runs on top of Linux kernel</a:t>
            </a:r>
            <a:br>
              <a:rPr lang="en-US" dirty="0" smtClean="0"/>
            </a:br>
            <a:r>
              <a:rPr lang="en-US" dirty="0" smtClean="0"/>
              <a:t>Each app gets its own user ID</a:t>
            </a:r>
          </a:p>
          <a:p>
            <a:endParaRPr lang="en-US" dirty="0"/>
          </a:p>
          <a:p>
            <a:r>
              <a:rPr lang="en-US" b="1" dirty="0" smtClean="0"/>
              <a:t>Objects:</a:t>
            </a:r>
            <a:r>
              <a:rPr lang="en-US" dirty="0" smtClean="0"/>
              <a:t> Regular files, other apps, camera, telephony, personal data, …</a:t>
            </a:r>
            <a:br>
              <a:rPr lang="en-US" dirty="0" smtClean="0"/>
            </a:br>
            <a:endParaRPr lang="en-US" dirty="0" smtClean="0"/>
          </a:p>
          <a:p>
            <a:r>
              <a:rPr lang="en-US" b="1" dirty="0" smtClean="0"/>
              <a:t>Verbs:</a:t>
            </a:r>
            <a:r>
              <a:rPr lang="en-US" dirty="0" smtClean="0"/>
              <a:t> Each object/resource defines its own set of verbs </a:t>
            </a:r>
            <a:endParaRPr lang="en-US" dirty="0"/>
          </a:p>
        </p:txBody>
      </p:sp>
    </p:spTree>
    <p:extLst>
      <p:ext uri="{BB962C8B-B14F-4D97-AF65-F5344CB8AC3E}">
        <p14:creationId xmlns:p14="http://schemas.microsoft.com/office/powerpoint/2010/main" val="196808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Smartphone </a:t>
            </a:r>
            <a:r>
              <a:rPr lang="en-US" dirty="0" smtClean="0"/>
              <a:t>Model vs. </a:t>
            </a:r>
            <a:r>
              <a:rPr lang="en-US" dirty="0" smtClean="0"/>
              <a:t>PC </a:t>
            </a:r>
            <a:r>
              <a:rPr lang="en-US" dirty="0"/>
              <a:t>M</a:t>
            </a:r>
            <a:r>
              <a:rPr lang="en-US" dirty="0" smtClean="0"/>
              <a:t>odel</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Advantages of smartphone model</a:t>
            </a:r>
          </a:p>
          <a:p>
            <a:pPr lvl="1"/>
            <a:r>
              <a:rPr lang="en-US" dirty="0" smtClean="0"/>
              <a:t>OK to run untrusted app from web</a:t>
            </a:r>
          </a:p>
          <a:p>
            <a:endParaRPr lang="en-US" dirty="0" smtClean="0"/>
          </a:p>
          <a:p>
            <a:r>
              <a:rPr lang="en-US" dirty="0" smtClean="0"/>
              <a:t>Disadvantages </a:t>
            </a:r>
            <a:r>
              <a:rPr lang="en-US" dirty="0"/>
              <a:t>of smartphone </a:t>
            </a:r>
            <a:r>
              <a:rPr lang="en-US" dirty="0" smtClean="0"/>
              <a:t>model</a:t>
            </a:r>
          </a:p>
          <a:p>
            <a:pPr lvl="1"/>
            <a:r>
              <a:rPr lang="en-US" dirty="0" smtClean="0"/>
              <a:t>Harder to share between apps</a:t>
            </a:r>
          </a:p>
          <a:p>
            <a:pPr lvl="1"/>
            <a:r>
              <a:rPr lang="en-US" dirty="0" smtClean="0"/>
              <a:t>Harder to tinker with system</a:t>
            </a:r>
            <a:endParaRPr lang="en-US" dirty="0"/>
          </a:p>
        </p:txBody>
      </p:sp>
    </p:spTree>
    <p:extLst>
      <p:ext uri="{BB962C8B-B14F-4D97-AF65-F5344CB8AC3E}">
        <p14:creationId xmlns:p14="http://schemas.microsoft.com/office/powerpoint/2010/main" val="3376878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t>
            </a:r>
            <a:r>
              <a:rPr lang="en-US" dirty="0" smtClean="0"/>
              <a:t>Subject, Verb, Object</a:t>
            </a:r>
            <a:endParaRPr lang="en-US" dirty="0"/>
          </a:p>
        </p:txBody>
      </p:sp>
      <p:sp>
        <p:nvSpPr>
          <p:cNvPr id="3" name="Content Placeholder 2"/>
          <p:cNvSpPr>
            <a:spLocks noGrp="1"/>
          </p:cNvSpPr>
          <p:nvPr>
            <p:ph idx="1"/>
          </p:nvPr>
        </p:nvSpPr>
        <p:spPr>
          <a:xfrm>
            <a:off x="457200" y="1600202"/>
            <a:ext cx="8515350" cy="4525963"/>
          </a:xfrm>
        </p:spPr>
        <p:txBody>
          <a:bodyPr>
            <a:normAutofit lnSpcReduction="10000"/>
          </a:bodyPr>
          <a:lstStyle/>
          <a:p>
            <a:pPr marL="0" indent="0">
              <a:buNone/>
            </a:pPr>
            <a:endParaRPr lang="en-US" dirty="0" smtClean="0"/>
          </a:p>
          <a:p>
            <a:pPr marL="0" indent="0">
              <a:buNone/>
            </a:pPr>
            <a:r>
              <a:rPr lang="en-US" dirty="0" smtClean="0"/>
              <a:t>Subject = (user, program) pair</a:t>
            </a:r>
          </a:p>
          <a:p>
            <a:pPr marL="0" indent="0">
              <a:buNone/>
            </a:pPr>
            <a:r>
              <a:rPr lang="en-US" dirty="0" smtClean="0"/>
              <a:t>Verb = action</a:t>
            </a:r>
          </a:p>
          <a:p>
            <a:pPr marL="0" indent="0">
              <a:buNone/>
            </a:pPr>
            <a:r>
              <a:rPr lang="en-US" dirty="0" smtClean="0"/>
              <a:t>Object = resources</a:t>
            </a:r>
          </a:p>
          <a:p>
            <a:pPr marL="0" indent="0">
              <a:buNone/>
            </a:pPr>
            <a:endParaRPr lang="en-US" b="1" dirty="0">
              <a:solidFill>
                <a:schemeClr val="tx2">
                  <a:lumMod val="60000"/>
                  <a:lumOff val="40000"/>
                </a:schemeClr>
              </a:solidFill>
            </a:endParaRPr>
          </a:p>
          <a:p>
            <a:pPr marL="0" indent="0">
              <a:buNone/>
            </a:pPr>
            <a:r>
              <a:rPr lang="en-US" dirty="0" smtClean="0">
                <a:solidFill>
                  <a:srgbClr val="4F81BE"/>
                </a:solidFill>
              </a:rPr>
              <a:t>Consider Facebook. </a:t>
            </a:r>
          </a:p>
          <a:p>
            <a:pPr marL="0" indent="0">
              <a:buNone/>
            </a:pPr>
            <a:r>
              <a:rPr lang="en-US" dirty="0" smtClean="0">
                <a:solidFill>
                  <a:srgbClr val="4F81BE"/>
                </a:solidFill>
              </a:rPr>
              <a:t>Identify as many subjects, verbs and objects as you can.</a:t>
            </a:r>
            <a:endParaRPr lang="en-US" dirty="0">
              <a:solidFill>
                <a:srgbClr val="4F81BE"/>
              </a:solidFill>
            </a:endParaRPr>
          </a:p>
        </p:txBody>
      </p:sp>
    </p:spTree>
    <p:extLst>
      <p:ext uri="{BB962C8B-B14F-4D97-AF65-F5344CB8AC3E}">
        <p14:creationId xmlns:p14="http://schemas.microsoft.com/office/powerpoint/2010/main" val="3168234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1.staticflickr.com/3/2385/2073251155_0451f3167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6694" y="3122613"/>
            <a:ext cx="1173956" cy="1565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Evolution of OS </a:t>
            </a:r>
            <a:r>
              <a:rPr lang="en-US" dirty="0" smtClean="0"/>
              <a:t>Threat </a:t>
            </a:r>
            <a:r>
              <a:rPr lang="en-US" dirty="0"/>
              <a:t>M</a:t>
            </a:r>
            <a:r>
              <a:rPr lang="en-US" dirty="0" smtClean="0"/>
              <a:t>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3669093"/>
              </p:ext>
            </p:extLst>
          </p:nvPr>
        </p:nvGraphicFramePr>
        <p:xfrm>
          <a:off x="2000250" y="1600200"/>
          <a:ext cx="5086350" cy="4648200"/>
        </p:xfrm>
        <a:graphic>
          <a:graphicData uri="http://schemas.openxmlformats.org/drawingml/2006/table">
            <a:tbl>
              <a:tblPr>
                <a:tableStyleId>{2D5ABB26-0587-4C30-8999-92F81FD0307C}</a:tableStyleId>
              </a:tblPr>
              <a:tblGrid>
                <a:gridCol w="1695450"/>
                <a:gridCol w="1695450"/>
                <a:gridCol w="1695450"/>
              </a:tblGrid>
              <a:tr h="1549400">
                <a:tc>
                  <a:txBody>
                    <a:bodyPr/>
                    <a:lstStyle/>
                    <a:p>
                      <a:pPr algn="ct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800" dirty="0" smtClean="0"/>
                        <a:t>Single user</a:t>
                      </a: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800" dirty="0" smtClean="0"/>
                        <a:t>Multi-user</a:t>
                      </a: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B w="12700" cap="flat" cmpd="sng" algn="ctr">
                      <a:solidFill>
                        <a:schemeClr val="accent1">
                          <a:lumMod val="20000"/>
                          <a:lumOff val="80000"/>
                        </a:schemeClr>
                      </a:solidFill>
                      <a:prstDash val="solid"/>
                      <a:round/>
                      <a:headEnd type="none" w="med" len="med"/>
                      <a:tailEnd type="none" w="med" len="med"/>
                    </a:lnB>
                  </a:tcPr>
                </a:tc>
              </a:tr>
              <a:tr h="1549400">
                <a:tc>
                  <a:txBody>
                    <a:bodyPr/>
                    <a:lstStyle/>
                    <a:p>
                      <a:pPr algn="ctr"/>
                      <a:r>
                        <a:rPr lang="en-US" sz="2800" dirty="0" smtClean="0"/>
                        <a:t>Trusted apps</a:t>
                      </a: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r>
              <a:tr h="1549400">
                <a:tc>
                  <a:txBody>
                    <a:bodyPr/>
                    <a:lstStyle/>
                    <a:p>
                      <a:pPr algn="ctr"/>
                      <a:r>
                        <a:rPr lang="en-US" sz="2800" dirty="0" smtClean="0"/>
                        <a:t>Untrusted apps</a:t>
                      </a: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tcPr>
                </a:tc>
              </a:tr>
            </a:tbl>
          </a:graphicData>
        </a:graphic>
      </p:graphicFrame>
      <p:pic>
        <p:nvPicPr>
          <p:cNvPr id="1028" name="Picture 4" descr="http://gigaom2.files.wordpress.com/2013/01/image_-_pantech_discover_-_front_angled_201301041144093_verge_super_w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1" y="4724400"/>
            <a:ext cx="843826" cy="15144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viceland.com/viceblog/4584066709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9250" y="3200401"/>
            <a:ext cx="1639008" cy="14097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36437" y="5189251"/>
            <a:ext cx="564978" cy="584776"/>
          </a:xfrm>
          <a:prstGeom prst="rect">
            <a:avLst/>
          </a:prstGeom>
        </p:spPr>
        <p:txBody>
          <a:bodyPr wrap="none">
            <a:spAutoFit/>
          </a:bodyPr>
          <a:lstStyle/>
          <a:p>
            <a:r>
              <a:rPr lang="en-US" sz="3200" dirty="0">
                <a:solidFill>
                  <a:prstClr val="black"/>
                </a:solidFill>
              </a:rPr>
              <a:t>??</a:t>
            </a:r>
            <a:endParaRPr lang="en-US" dirty="0"/>
          </a:p>
        </p:txBody>
      </p:sp>
      <p:sp>
        <p:nvSpPr>
          <p:cNvPr id="5" name="Rectangular Callout 4"/>
          <p:cNvSpPr/>
          <p:nvPr/>
        </p:nvSpPr>
        <p:spPr>
          <a:xfrm>
            <a:off x="1314450" y="1600200"/>
            <a:ext cx="2171700" cy="1371600"/>
          </a:xfrm>
          <a:prstGeom prst="wedgeRectCallout">
            <a:avLst>
              <a:gd name="adj1" fmla="val 73468"/>
              <a:gd name="adj2" fmla="val 84069"/>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Lucida Sans" panose="020B0602030504020204" pitchFamily="34" charset="0"/>
              </a:rPr>
              <a:t>DOS is truly single </a:t>
            </a:r>
            <a:r>
              <a:rPr lang="en-US" sz="1400" dirty="0" smtClean="0">
                <a:latin typeface="Lucida Sans" panose="020B0602030504020204" pitchFamily="34" charset="0"/>
              </a:rPr>
              <a:t>user.</a:t>
            </a:r>
            <a:endParaRPr lang="en-US" sz="1400" dirty="0">
              <a:latin typeface="Lucida Sans" panose="020B0602030504020204" pitchFamily="34" charset="0"/>
            </a:endParaRPr>
          </a:p>
          <a:p>
            <a:pPr algn="ctr"/>
            <a:r>
              <a:rPr lang="en-US" sz="1400" dirty="0" err="1">
                <a:latin typeface="Lucida Sans" panose="020B0602030504020204" pitchFamily="34" charset="0"/>
              </a:rPr>
              <a:t>MacOS</a:t>
            </a:r>
            <a:r>
              <a:rPr lang="en-US" sz="1400" dirty="0">
                <a:latin typeface="Lucida Sans" panose="020B0602030504020204" pitchFamily="34" charset="0"/>
              </a:rPr>
              <a:t>, Linux, </a:t>
            </a:r>
            <a:r>
              <a:rPr lang="en-US" sz="1400" dirty="0" smtClean="0">
                <a:latin typeface="Lucida Sans" panose="020B0602030504020204" pitchFamily="34" charset="0"/>
              </a:rPr>
              <a:t>Windows </a:t>
            </a:r>
            <a:r>
              <a:rPr lang="en-US" sz="1400" dirty="0">
                <a:latin typeface="Lucida Sans" panose="020B0602030504020204" pitchFamily="34" charset="0"/>
              </a:rPr>
              <a:t>are </a:t>
            </a:r>
            <a:r>
              <a:rPr lang="en-US" sz="1400" dirty="0" smtClean="0">
                <a:latin typeface="Lucida Sans" panose="020B0602030504020204" pitchFamily="34" charset="0"/>
              </a:rPr>
              <a:t>multiuser, but typically used by only one user</a:t>
            </a:r>
            <a:endParaRPr lang="en-US" sz="1400" dirty="0">
              <a:latin typeface="Lucida Sans" panose="020B0602030504020204" pitchFamily="34" charset="0"/>
            </a:endParaRPr>
          </a:p>
        </p:txBody>
      </p:sp>
    </p:spTree>
    <p:extLst>
      <p:ext uri="{BB962C8B-B14F-4D97-AF65-F5344CB8AC3E}">
        <p14:creationId xmlns:p14="http://schemas.microsoft.com/office/powerpoint/2010/main" val="182678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Control Policy </a:t>
            </a:r>
            <a:endParaRPr lang="en-US" dirty="0"/>
          </a:p>
        </p:txBody>
      </p:sp>
      <p:sp>
        <p:nvSpPr>
          <p:cNvPr id="3" name="Content Placeholder 2"/>
          <p:cNvSpPr>
            <a:spLocks noGrp="1"/>
          </p:cNvSpPr>
          <p:nvPr>
            <p:ph idx="1"/>
          </p:nvPr>
        </p:nvSpPr>
        <p:spPr>
          <a:xfrm>
            <a:off x="457200" y="1600202"/>
            <a:ext cx="8401050" cy="4525963"/>
          </a:xfrm>
        </p:spPr>
        <p:txBody>
          <a:bodyPr>
            <a:normAutofit fontScale="92500" lnSpcReduction="10000"/>
          </a:bodyPr>
          <a:lstStyle/>
          <a:p>
            <a:pPr marL="0" indent="0">
              <a:buNone/>
            </a:pPr>
            <a:r>
              <a:rPr lang="en-US" dirty="0" smtClean="0"/>
              <a:t>Who sets policy?</a:t>
            </a:r>
          </a:p>
          <a:p>
            <a:pPr lvl="1"/>
            <a:r>
              <a:rPr lang="en-US" dirty="0" smtClean="0"/>
              <a:t>(Theoretically) users, with system defaults and restrictions</a:t>
            </a:r>
          </a:p>
          <a:p>
            <a:pPr lvl="1"/>
            <a:endParaRPr lang="en-US" dirty="0"/>
          </a:p>
          <a:p>
            <a:pPr marL="0" indent="0">
              <a:buNone/>
            </a:pPr>
            <a:r>
              <a:rPr lang="en-US" dirty="0" smtClean="0"/>
              <a:t>How is access control list stored?</a:t>
            </a:r>
          </a:p>
          <a:p>
            <a:pPr lvl="1"/>
            <a:r>
              <a:rPr lang="en-US" dirty="0" smtClean="0"/>
              <a:t>Sparse matrix (default deny), store as list</a:t>
            </a:r>
          </a:p>
          <a:p>
            <a:pPr lvl="1"/>
            <a:endParaRPr lang="en-US" dirty="0"/>
          </a:p>
          <a:p>
            <a:pPr marL="0" indent="0">
              <a:buNone/>
            </a:pPr>
            <a:r>
              <a:rPr lang="en-US" dirty="0" smtClean="0"/>
              <a:t>How does OS enforce policy?</a:t>
            </a:r>
          </a:p>
          <a:p>
            <a:pPr lvl="1"/>
            <a:r>
              <a:rPr lang="en-US" dirty="0" smtClean="0"/>
              <a:t>OS exposes API to apps, with privileged operations</a:t>
            </a:r>
          </a:p>
          <a:p>
            <a:pPr lvl="1"/>
            <a:r>
              <a:rPr lang="en-US" dirty="0" smtClean="0"/>
              <a:t>Checks ACL when API functions are called</a:t>
            </a:r>
            <a:endParaRPr lang="en-US" dirty="0"/>
          </a:p>
        </p:txBody>
      </p:sp>
    </p:spTree>
    <p:extLst>
      <p:ext uri="{BB962C8B-B14F-4D97-AF65-F5344CB8AC3E}">
        <p14:creationId xmlns:p14="http://schemas.microsoft.com/office/powerpoint/2010/main" val="4131588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Usability Problems in Access Control</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Too much </a:t>
            </a:r>
            <a:r>
              <a:rPr lang="en-US" dirty="0" smtClean="0"/>
              <a:t>complexity</a:t>
            </a:r>
            <a:endParaRPr lang="en-US" dirty="0"/>
          </a:p>
          <a:p>
            <a:r>
              <a:rPr lang="en-US" dirty="0"/>
              <a:t>T</a:t>
            </a:r>
            <a:r>
              <a:rPr lang="en-US" dirty="0" smtClean="0"/>
              <a:t>oo </a:t>
            </a:r>
            <a:r>
              <a:rPr lang="en-US" dirty="0" smtClean="0"/>
              <a:t>many </a:t>
            </a:r>
            <a:r>
              <a:rPr lang="en-US" dirty="0" smtClean="0"/>
              <a:t>decisions</a:t>
            </a:r>
          </a:p>
          <a:p>
            <a:pPr lvl="1"/>
            <a:r>
              <a:rPr lang="en-US" dirty="0" smtClean="0"/>
              <a:t>#</a:t>
            </a:r>
            <a:r>
              <a:rPr lang="en-US" dirty="0" smtClean="0"/>
              <a:t>principals    x    #actions    x    #objects</a:t>
            </a:r>
          </a:p>
          <a:p>
            <a:endParaRPr lang="en-US" dirty="0"/>
          </a:p>
        </p:txBody>
      </p:sp>
    </p:spTree>
    <p:extLst>
      <p:ext uri="{BB962C8B-B14F-4D97-AF65-F5344CB8AC3E}">
        <p14:creationId xmlns:p14="http://schemas.microsoft.com/office/powerpoint/2010/main" val="3815431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 Classification Levels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626985"/>
              </p:ext>
            </p:extLst>
          </p:nvPr>
        </p:nvGraphicFramePr>
        <p:xfrm>
          <a:off x="-1485900" y="1600202"/>
          <a:ext cx="62865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200400" y="1600202"/>
            <a:ext cx="5715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1">
                  <a:lumMod val="65000"/>
                </a:schemeClr>
              </a:buClr>
              <a:buFont typeface="Arial" pitchFamily="34" charset="0"/>
              <a:buChar char="•"/>
              <a:defRPr sz="3200" kern="1200">
                <a:solidFill>
                  <a:schemeClr val="tx1"/>
                </a:solidFill>
                <a:latin typeface="Lucida Sans" panose="020B0602030504020204" pitchFamily="34" charset="0"/>
                <a:ea typeface="+mn-ea"/>
                <a:cs typeface="+mn-cs"/>
              </a:defRPr>
            </a:lvl1pPr>
            <a:lvl2pPr marL="742950" indent="-285750" algn="l" defTabSz="914400" rtl="0" eaLnBrk="1" latinLnBrk="0" hangingPunct="1">
              <a:spcBef>
                <a:spcPct val="20000"/>
              </a:spcBef>
              <a:buClr>
                <a:schemeClr val="bg1">
                  <a:lumMod val="65000"/>
                </a:schemeClr>
              </a:buClr>
              <a:buFont typeface="Arial" pitchFamily="34" charset="0"/>
              <a:buChar char="–"/>
              <a:defRPr sz="2800" kern="1200">
                <a:solidFill>
                  <a:schemeClr val="tx1"/>
                </a:solidFill>
                <a:latin typeface="Lucida Sans" panose="020B0602030504020204" pitchFamily="34" charset="0"/>
                <a:ea typeface="+mn-ea"/>
                <a:cs typeface="+mn-cs"/>
              </a:defRPr>
            </a:lvl2pPr>
            <a:lvl3pPr marL="1143000" indent="-228600" algn="l" defTabSz="914400" rtl="0" eaLnBrk="1" latinLnBrk="0" hangingPunct="1">
              <a:spcBef>
                <a:spcPct val="20000"/>
              </a:spcBef>
              <a:buClr>
                <a:schemeClr val="bg1">
                  <a:lumMod val="65000"/>
                </a:schemeClr>
              </a:buClr>
              <a:buFont typeface="Arial" pitchFamily="34" charset="0"/>
              <a:buChar char="•"/>
              <a:defRPr sz="2400" kern="1200">
                <a:solidFill>
                  <a:schemeClr val="tx1"/>
                </a:solidFill>
                <a:latin typeface="Lucida Sans" panose="020B0602030504020204" pitchFamily="34" charset="0"/>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4pPr>
            <a:lvl5pPr marL="20574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Each subject (person) has a clearance level</a:t>
            </a:r>
          </a:p>
          <a:p>
            <a:pPr marL="0" indent="0">
              <a:buNone/>
            </a:pPr>
            <a:endParaRPr lang="en-US" dirty="0" smtClean="0"/>
          </a:p>
          <a:p>
            <a:pPr marL="0" indent="0">
              <a:buNone/>
            </a:pPr>
            <a:r>
              <a:rPr lang="en-US" dirty="0" smtClean="0"/>
              <a:t>Each object (document) has a classification level</a:t>
            </a:r>
          </a:p>
          <a:p>
            <a:pPr marL="0" indent="0">
              <a:buNone/>
            </a:pPr>
            <a:endParaRPr lang="en-US" dirty="0"/>
          </a:p>
          <a:p>
            <a:pPr marL="0" indent="0">
              <a:buNone/>
            </a:pPr>
            <a:r>
              <a:rPr lang="en-US" dirty="0" smtClean="0"/>
              <a:t>No read up</a:t>
            </a:r>
          </a:p>
          <a:p>
            <a:pPr marL="0" indent="0">
              <a:buNone/>
            </a:pPr>
            <a:r>
              <a:rPr lang="en-US" dirty="0" smtClean="0"/>
              <a:t>No write down</a:t>
            </a:r>
            <a:endParaRPr lang="en-US" dirty="0"/>
          </a:p>
        </p:txBody>
      </p:sp>
    </p:spTree>
    <p:extLst>
      <p:ext uri="{BB962C8B-B14F-4D97-AF65-F5344CB8AC3E}">
        <p14:creationId xmlns:p14="http://schemas.microsoft.com/office/powerpoint/2010/main" val="106527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Sometimes </a:t>
            </a:r>
            <a:r>
              <a:rPr lang="en-US" dirty="0" smtClean="0"/>
              <a:t>There’s </a:t>
            </a:r>
            <a:r>
              <a:rPr lang="en-US" dirty="0"/>
              <a:t>N</a:t>
            </a:r>
            <a:r>
              <a:rPr lang="en-US" dirty="0" smtClean="0"/>
              <a:t>o </a:t>
            </a:r>
            <a:r>
              <a:rPr lang="en-US" dirty="0"/>
              <a:t>S</a:t>
            </a:r>
            <a:r>
              <a:rPr lang="en-US" dirty="0" smtClean="0"/>
              <a:t>trict </a:t>
            </a:r>
            <a:r>
              <a:rPr lang="en-US" dirty="0"/>
              <a:t>O</a:t>
            </a:r>
            <a:r>
              <a:rPr lang="en-US" dirty="0" smtClean="0"/>
              <a:t>rder</a:t>
            </a:r>
            <a:r>
              <a:rPr lang="en-US" dirty="0" smtClean="0"/>
              <a:t>:					Lattice-based </a:t>
            </a:r>
            <a:r>
              <a:rPr lang="en-US" dirty="0" smtClean="0"/>
              <a:t>Access </a:t>
            </a:r>
            <a:r>
              <a:rPr lang="en-US" dirty="0"/>
              <a:t>C</a:t>
            </a:r>
            <a:r>
              <a:rPr lang="en-US" dirty="0" smtClean="0"/>
              <a:t>ontrol</a:t>
            </a:r>
            <a:endParaRPr lang="en-US" dirty="0"/>
          </a:p>
        </p:txBody>
      </p:sp>
      <p:sp>
        <p:nvSpPr>
          <p:cNvPr id="4" name="Rectangle 3"/>
          <p:cNvSpPr/>
          <p:nvPr/>
        </p:nvSpPr>
        <p:spPr>
          <a:xfrm>
            <a:off x="3600450" y="1752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(nuclear, bio)</a:t>
            </a:r>
            <a:endParaRPr lang="en-US" sz="2000" dirty="0">
              <a:latin typeface="Lucida Sans" panose="020B0602030504020204" pitchFamily="34" charset="0"/>
            </a:endParaRPr>
          </a:p>
        </p:txBody>
      </p:sp>
      <p:sp>
        <p:nvSpPr>
          <p:cNvPr id="5" name="Rectangle 4"/>
          <p:cNvSpPr/>
          <p:nvPr/>
        </p:nvSpPr>
        <p:spPr>
          <a:xfrm>
            <a:off x="800100" y="28575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(nuclear)</a:t>
            </a:r>
            <a:endParaRPr lang="en-US" sz="2000" dirty="0">
              <a:latin typeface="Lucida Sans" panose="020B0602030504020204" pitchFamily="34" charset="0"/>
            </a:endParaRPr>
          </a:p>
        </p:txBody>
      </p:sp>
      <p:sp>
        <p:nvSpPr>
          <p:cNvPr id="6" name="Rectangle 5"/>
          <p:cNvSpPr/>
          <p:nvPr/>
        </p:nvSpPr>
        <p:spPr>
          <a:xfrm>
            <a:off x="6400800" y="28575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(bio)</a:t>
            </a:r>
            <a:endParaRPr lang="en-US" sz="2000" dirty="0">
              <a:latin typeface="Lucida Sans" panose="020B0602030504020204" pitchFamily="34" charset="0"/>
            </a:endParaRPr>
          </a:p>
        </p:txBody>
      </p:sp>
      <p:sp>
        <p:nvSpPr>
          <p:cNvPr id="7" name="Rectangle 6"/>
          <p:cNvSpPr/>
          <p:nvPr/>
        </p:nvSpPr>
        <p:spPr>
          <a:xfrm>
            <a:off x="3600450" y="39624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 (nuclear, bio)</a:t>
            </a:r>
            <a:endParaRPr lang="en-US" sz="2000" dirty="0">
              <a:latin typeface="Lucida Sans" panose="020B0602030504020204" pitchFamily="34" charset="0"/>
            </a:endParaRPr>
          </a:p>
        </p:txBody>
      </p:sp>
      <p:sp>
        <p:nvSpPr>
          <p:cNvPr id="8" name="Rectangle 7"/>
          <p:cNvSpPr/>
          <p:nvPr/>
        </p:nvSpPr>
        <p:spPr>
          <a:xfrm>
            <a:off x="800100" y="5181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 (nuclear)</a:t>
            </a:r>
            <a:endParaRPr lang="en-US" sz="2000" dirty="0">
              <a:latin typeface="Lucida Sans" panose="020B0602030504020204" pitchFamily="34" charset="0"/>
            </a:endParaRPr>
          </a:p>
        </p:txBody>
      </p:sp>
      <p:sp>
        <p:nvSpPr>
          <p:cNvPr id="9" name="Rectangle 8"/>
          <p:cNvSpPr/>
          <p:nvPr/>
        </p:nvSpPr>
        <p:spPr>
          <a:xfrm>
            <a:off x="6400800" y="5181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a:t>
            </a:r>
          </a:p>
          <a:p>
            <a:pPr algn="ctr"/>
            <a:r>
              <a:rPr lang="en-US" sz="2000" dirty="0" smtClean="0">
                <a:latin typeface="Lucida Sans" panose="020B0602030504020204" pitchFamily="34" charset="0"/>
              </a:rPr>
              <a:t>(bio)</a:t>
            </a:r>
            <a:endParaRPr lang="en-US" sz="2000" dirty="0">
              <a:latin typeface="Lucida Sans" panose="020B0602030504020204" pitchFamily="34" charset="0"/>
            </a:endParaRPr>
          </a:p>
        </p:txBody>
      </p:sp>
      <p:sp>
        <p:nvSpPr>
          <p:cNvPr id="12" name="Rectangle 11"/>
          <p:cNvSpPr/>
          <p:nvPr/>
        </p:nvSpPr>
        <p:spPr>
          <a:xfrm>
            <a:off x="3600450" y="6380018"/>
            <a:ext cx="1943100" cy="4572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Public</a:t>
            </a:r>
            <a:endParaRPr lang="en-US" sz="2800" dirty="0">
              <a:latin typeface="Lucida Sans" panose="020B0602030504020204" pitchFamily="34" charset="0"/>
            </a:endParaRPr>
          </a:p>
        </p:txBody>
      </p:sp>
      <p:cxnSp>
        <p:nvCxnSpPr>
          <p:cNvPr id="14" name="Straight Connector 13"/>
          <p:cNvCxnSpPr>
            <a:stCxn id="4" idx="2"/>
            <a:endCxn id="7" idx="0"/>
          </p:cNvCxnSpPr>
          <p:nvPr/>
        </p:nvCxnSpPr>
        <p:spPr>
          <a:xfrm>
            <a:off x="4572000" y="2743200"/>
            <a:ext cx="0" cy="1219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0"/>
          </p:cNvCxnSpPr>
          <p:nvPr/>
        </p:nvCxnSpPr>
        <p:spPr>
          <a:xfrm flipH="1">
            <a:off x="1771650" y="44577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1"/>
            <a:endCxn id="5" idx="0"/>
          </p:cNvCxnSpPr>
          <p:nvPr/>
        </p:nvCxnSpPr>
        <p:spPr>
          <a:xfrm flipH="1">
            <a:off x="1771650" y="2247900"/>
            <a:ext cx="1828800" cy="6096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p:cNvCxnSpPr>
          <p:nvPr/>
        </p:nvCxnSpPr>
        <p:spPr>
          <a:xfrm flipH="1" flipV="1">
            <a:off x="5543550" y="21336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9" idx="0"/>
          </p:cNvCxnSpPr>
          <p:nvPr/>
        </p:nvCxnSpPr>
        <p:spPr>
          <a:xfrm>
            <a:off x="7372350" y="3848100"/>
            <a:ext cx="0" cy="13335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8" idx="0"/>
          </p:cNvCxnSpPr>
          <p:nvPr/>
        </p:nvCxnSpPr>
        <p:spPr>
          <a:xfrm>
            <a:off x="1771650" y="3848100"/>
            <a:ext cx="0" cy="13335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2" idx="1"/>
          </p:cNvCxnSpPr>
          <p:nvPr/>
        </p:nvCxnSpPr>
        <p:spPr>
          <a:xfrm>
            <a:off x="1771650" y="6172200"/>
            <a:ext cx="1828800" cy="4364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9" idx="2"/>
          </p:cNvCxnSpPr>
          <p:nvPr/>
        </p:nvCxnSpPr>
        <p:spPr>
          <a:xfrm flipV="1">
            <a:off x="5543550" y="6172200"/>
            <a:ext cx="1828800" cy="4364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0"/>
            <a:endCxn id="7" idx="3"/>
          </p:cNvCxnSpPr>
          <p:nvPr/>
        </p:nvCxnSpPr>
        <p:spPr>
          <a:xfrm flipH="1" flipV="1">
            <a:off x="5543550" y="44577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11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smtClean="0"/>
              <a:t>Abstractions</a:t>
            </a:r>
            <a:r>
              <a:rPr lang="en-US" dirty="0" smtClean="0"/>
              <a:t>: </a:t>
            </a:r>
            <a:r>
              <a:rPr lang="en-US" dirty="0" smtClean="0"/>
              <a:t>Roles</a:t>
            </a:r>
            <a:r>
              <a:rPr lang="en-US" dirty="0" smtClean="0"/>
              <a:t>, </a:t>
            </a:r>
            <a:r>
              <a:rPr lang="en-US" dirty="0" smtClean="0"/>
              <a:t>Groups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Useful in (e.g.) corporate context with various projects, collaborations, privileges</a:t>
            </a:r>
            <a:endParaRPr lang="en-US" dirty="0"/>
          </a:p>
        </p:txBody>
      </p:sp>
    </p:spTree>
    <p:extLst>
      <p:ext uri="{BB962C8B-B14F-4D97-AF65-F5344CB8AC3E}">
        <p14:creationId xmlns:p14="http://schemas.microsoft.com/office/powerpoint/2010/main" val="3057856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50" cy="1143000"/>
          </a:xfrm>
        </p:spPr>
        <p:txBody>
          <a:bodyPr>
            <a:normAutofit fontScale="90000"/>
          </a:bodyPr>
          <a:lstStyle/>
          <a:p>
            <a:r>
              <a:rPr lang="en-US" dirty="0" smtClean="0"/>
              <a:t>Simplifying </a:t>
            </a:r>
            <a:r>
              <a:rPr lang="en-US" dirty="0" smtClean="0"/>
              <a:t>Access </a:t>
            </a:r>
            <a:r>
              <a:rPr lang="en-US" dirty="0"/>
              <a:t>C</a:t>
            </a:r>
            <a:r>
              <a:rPr lang="en-US" dirty="0" smtClean="0"/>
              <a:t>ontrol</a:t>
            </a:r>
            <a:r>
              <a:rPr lang="en-US" dirty="0" smtClean="0"/>
              <a:t>:</a:t>
            </a:r>
            <a:br>
              <a:rPr lang="en-US" dirty="0" smtClean="0"/>
            </a:br>
            <a:r>
              <a:rPr lang="en-US" dirty="0"/>
              <a:t>	</a:t>
            </a:r>
            <a:r>
              <a:rPr lang="en-US" dirty="0" smtClean="0"/>
              <a:t>	Emphasize </a:t>
            </a:r>
            <a:r>
              <a:rPr lang="en-US" dirty="0" smtClean="0"/>
              <a:t>Action </a:t>
            </a:r>
            <a:r>
              <a:rPr lang="en-US" dirty="0" smtClean="0"/>
              <a:t>over </a:t>
            </a:r>
            <a:r>
              <a:rPr lang="en-US" dirty="0" smtClean="0"/>
              <a:t>Configuration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Combine with sensible system defaults</a:t>
            </a:r>
            <a:endParaRPr lang="en-US" dirty="0"/>
          </a:p>
        </p:txBody>
      </p:sp>
      <p:pic>
        <p:nvPicPr>
          <p:cNvPr id="5" name="Picture 2" descr="https://d1a3f4spazzrp4.cloudfront.net/web-fresh/ios/camera-permi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2171700"/>
            <a:ext cx="4500563"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03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a:t>
            </a:r>
            <a:r>
              <a:rPr lang="en-US" dirty="0" smtClean="0"/>
              <a:t>Alternative </a:t>
            </a:r>
            <a:r>
              <a:rPr lang="en-US" dirty="0" smtClean="0"/>
              <a:t>to </a:t>
            </a:r>
            <a:r>
              <a:rPr lang="en-US" dirty="0" smtClean="0"/>
              <a:t>ACLs</a:t>
            </a:r>
            <a:endParaRPr lang="en-US" dirty="0"/>
          </a:p>
        </p:txBody>
      </p:sp>
      <p:sp>
        <p:nvSpPr>
          <p:cNvPr id="3" name="Content Placeholder 2"/>
          <p:cNvSpPr>
            <a:spLocks noGrp="1"/>
          </p:cNvSpPr>
          <p:nvPr>
            <p:ph idx="1"/>
          </p:nvPr>
        </p:nvSpPr>
        <p:spPr>
          <a:xfrm>
            <a:off x="457200" y="1600201"/>
            <a:ext cx="8229600" cy="2057400"/>
          </a:xfrm>
        </p:spPr>
        <p:txBody>
          <a:bodyPr/>
          <a:lstStyle/>
          <a:p>
            <a:r>
              <a:rPr lang="en-US" dirty="0" smtClean="0"/>
              <a:t>Combines </a:t>
            </a:r>
            <a:r>
              <a:rPr lang="en-US" dirty="0" smtClean="0"/>
              <a:t>resource locator and permission</a:t>
            </a:r>
          </a:p>
          <a:p>
            <a:endParaRPr lang="en-US" dirty="0" smtClean="0"/>
          </a:p>
          <a:p>
            <a:r>
              <a:rPr lang="en-US" dirty="0" smtClean="0"/>
              <a:t>Very common on the web</a:t>
            </a:r>
            <a:endParaRPr lang="en-US" dirty="0"/>
          </a:p>
        </p:txBody>
      </p:sp>
    </p:spTree>
    <p:extLst>
      <p:ext uri="{BB962C8B-B14F-4D97-AF65-F5344CB8AC3E}">
        <p14:creationId xmlns:p14="http://schemas.microsoft.com/office/powerpoint/2010/main" val="1873587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a:t>
            </a:r>
            <a:r>
              <a:rPr lang="en-US" dirty="0" smtClean="0"/>
              <a:t>Docs</a:t>
            </a:r>
            <a:r>
              <a:rPr lang="en-US" dirty="0" smtClean="0"/>
              <a:t/>
            </a:r>
            <a:br>
              <a:rPr lang="en-US" dirty="0" smtClean="0"/>
            </a:br>
            <a:r>
              <a:rPr lang="en-US" dirty="0" smtClean="0"/>
              <a:t>Access </a:t>
            </a:r>
            <a:r>
              <a:rPr lang="en-US" dirty="0"/>
              <a:t>C</a:t>
            </a:r>
            <a:r>
              <a:rPr lang="en-US" dirty="0" smtClean="0"/>
              <a:t>ontrol</a:t>
            </a:r>
            <a:endParaRPr lang="en-US" dirty="0"/>
          </a:p>
        </p:txBody>
      </p:sp>
      <p:pic>
        <p:nvPicPr>
          <p:cNvPr id="3" name="Picture 2"/>
          <p:cNvPicPr>
            <a:picLocks noChangeAspect="1"/>
          </p:cNvPicPr>
          <p:nvPr/>
        </p:nvPicPr>
        <p:blipFill>
          <a:blip r:embed="rId3"/>
          <a:stretch>
            <a:fillRect/>
          </a:stretch>
        </p:blipFill>
        <p:spPr>
          <a:xfrm>
            <a:off x="1066800" y="1600200"/>
            <a:ext cx="7035800" cy="5080000"/>
          </a:xfrm>
          <a:prstGeom prst="rect">
            <a:avLst/>
          </a:prstGeom>
        </p:spPr>
      </p:pic>
    </p:spTree>
    <p:extLst>
      <p:ext uri="{BB962C8B-B14F-4D97-AF65-F5344CB8AC3E}">
        <p14:creationId xmlns:p14="http://schemas.microsoft.com/office/powerpoint/2010/main" val="4078415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of </a:t>
            </a:r>
            <a:r>
              <a:rPr lang="en-US" dirty="0" smtClean="0"/>
              <a:t>Capability </a:t>
            </a:r>
            <a:r>
              <a:rPr lang="en-US" dirty="0" smtClean="0"/>
              <a:t>URL</a:t>
            </a:r>
            <a:endParaRPr lang="en-US" dirty="0"/>
          </a:p>
        </p:txBody>
      </p:sp>
      <p:pic>
        <p:nvPicPr>
          <p:cNvPr id="2" name="Picture 1"/>
          <p:cNvPicPr>
            <a:picLocks noChangeAspect="1"/>
          </p:cNvPicPr>
          <p:nvPr/>
        </p:nvPicPr>
        <p:blipFill>
          <a:blip r:embed="rId3"/>
          <a:stretch>
            <a:fillRect/>
          </a:stretch>
        </p:blipFill>
        <p:spPr>
          <a:xfrm>
            <a:off x="990600" y="1447800"/>
            <a:ext cx="7035800" cy="5080000"/>
          </a:xfrm>
          <a:prstGeom prst="rect">
            <a:avLst/>
          </a:prstGeom>
        </p:spPr>
      </p:pic>
      <p:cxnSp>
        <p:nvCxnSpPr>
          <p:cNvPr id="6" name="Straight Arrow Connector 5"/>
          <p:cNvCxnSpPr/>
          <p:nvPr/>
        </p:nvCxnSpPr>
        <p:spPr>
          <a:xfrm flipH="1">
            <a:off x="7620000" y="33528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68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19400"/>
            <a:ext cx="8229600" cy="1143000"/>
          </a:xfrm>
        </p:spPr>
        <p:txBody>
          <a:bodyPr/>
          <a:lstStyle/>
          <a:p>
            <a:r>
              <a:rPr lang="en-US" dirty="0" smtClean="0"/>
              <a:t>Memory Safety</a:t>
            </a:r>
            <a:endParaRPr lang="en-US" dirty="0"/>
          </a:p>
        </p:txBody>
      </p:sp>
    </p:spTree>
    <p:extLst>
      <p:ext uri="{BB962C8B-B14F-4D97-AF65-F5344CB8AC3E}">
        <p14:creationId xmlns:p14="http://schemas.microsoft.com/office/powerpoint/2010/main" val="38193861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dirty="0" smtClean="0"/>
              <a:t>Old </a:t>
            </a:r>
            <a:r>
              <a:rPr lang="en-US" dirty="0" smtClean="0"/>
              <a:t>is </a:t>
            </a:r>
            <a:r>
              <a:rPr lang="en-US" dirty="0" smtClean="0"/>
              <a:t>New </a:t>
            </a:r>
            <a:r>
              <a:rPr lang="en-US" dirty="0"/>
              <a:t>A</a:t>
            </a:r>
            <a:r>
              <a:rPr lang="en-US" dirty="0" smtClean="0"/>
              <a:t>gain</a:t>
            </a:r>
            <a:endParaRPr lang="en-US" dirty="0"/>
          </a:p>
        </p:txBody>
      </p:sp>
      <p:sp>
        <p:nvSpPr>
          <p:cNvPr id="3" name="Content Placeholder 2"/>
          <p:cNvSpPr>
            <a:spLocks noGrp="1"/>
          </p:cNvSpPr>
          <p:nvPr>
            <p:ph idx="1"/>
          </p:nvPr>
        </p:nvSpPr>
        <p:spPr/>
        <p:txBody>
          <a:bodyPr/>
          <a:lstStyle/>
          <a:p>
            <a:r>
              <a:rPr lang="en-US" dirty="0" smtClean="0"/>
              <a:t>Modern multi-user systems:</a:t>
            </a:r>
          </a:p>
          <a:p>
            <a:pPr lvl="1"/>
            <a:r>
              <a:rPr lang="en-US" dirty="0" smtClean="0"/>
              <a:t>Cloud computing</a:t>
            </a:r>
          </a:p>
          <a:p>
            <a:pPr lvl="1"/>
            <a:r>
              <a:rPr lang="en-US" dirty="0" smtClean="0"/>
              <a:t>Facebook, Google docs (not OSes)</a:t>
            </a:r>
          </a:p>
          <a:p>
            <a:pPr lvl="1"/>
            <a:endParaRPr lang="en-US" dirty="0"/>
          </a:p>
          <a:p>
            <a:r>
              <a:rPr lang="en-US" dirty="0" smtClean="0"/>
              <a:t>What </a:t>
            </a:r>
            <a:r>
              <a:rPr lang="en-US" dirty="0"/>
              <a:t>about web browser?</a:t>
            </a:r>
          </a:p>
          <a:p>
            <a:pPr lvl="1"/>
            <a:r>
              <a:rPr lang="en-US" dirty="0" smtClean="0"/>
              <a:t>Single user, untrusted apps (web pages</a:t>
            </a:r>
            <a:r>
              <a:rPr lang="en-US" dirty="0" smtClean="0"/>
              <a:t>)</a:t>
            </a:r>
            <a:endParaRPr lang="en-US" dirty="0" smtClean="0"/>
          </a:p>
        </p:txBody>
      </p:sp>
    </p:spTree>
    <p:extLst>
      <p:ext uri="{BB962C8B-B14F-4D97-AF65-F5344CB8AC3E}">
        <p14:creationId xmlns:p14="http://schemas.microsoft.com/office/powerpoint/2010/main" val="2357122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r>
              <a:rPr lang="en-US" dirty="0" smtClean="0"/>
              <a:t>Safety</a:t>
            </a:r>
            <a:endParaRPr lang="en-US" dirty="0"/>
          </a:p>
        </p:txBody>
      </p:sp>
      <p:sp>
        <p:nvSpPr>
          <p:cNvPr id="3" name="Content Placeholder 2"/>
          <p:cNvSpPr>
            <a:spLocks noGrp="1"/>
          </p:cNvSpPr>
          <p:nvPr>
            <p:ph idx="1"/>
          </p:nvPr>
        </p:nvSpPr>
        <p:spPr>
          <a:xfrm>
            <a:off x="457200" y="2438400"/>
            <a:ext cx="8229600" cy="1143000"/>
          </a:xfrm>
          <a:solidFill>
            <a:srgbClr val="BFBFBF"/>
          </a:solidFill>
        </p:spPr>
        <p:txBody>
          <a:bodyPr>
            <a:noAutofit/>
          </a:bodyPr>
          <a:lstStyle/>
          <a:p>
            <a:pPr marL="0" indent="0" algn="ctr">
              <a:buNone/>
            </a:pPr>
            <a:r>
              <a:rPr lang="en-US" dirty="0" smtClean="0"/>
              <a:t>Challenge</a:t>
            </a:r>
            <a:r>
              <a:rPr lang="en-US" dirty="0" smtClean="0"/>
              <a:t>: how to ensure </a:t>
            </a:r>
            <a:r>
              <a:rPr lang="en-US" dirty="0" smtClean="0"/>
              <a:t>a process </a:t>
            </a:r>
            <a:r>
              <a:rPr lang="en-US" dirty="0" smtClean="0"/>
              <a:t>can access only its own memory locations?</a:t>
            </a:r>
          </a:p>
        </p:txBody>
      </p:sp>
    </p:spTree>
    <p:extLst>
      <p:ext uri="{BB962C8B-B14F-4D97-AF65-F5344CB8AC3E}">
        <p14:creationId xmlns:p14="http://schemas.microsoft.com/office/powerpoint/2010/main" val="4018778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t>
            </a:r>
            <a:r>
              <a:rPr lang="en-US" dirty="0" smtClean="0"/>
              <a:t>Memory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8901393"/>
              </p:ext>
            </p:extLst>
          </p:nvPr>
        </p:nvGraphicFramePr>
        <p:xfrm>
          <a:off x="3600450" y="1417638"/>
          <a:ext cx="1428750" cy="4567528"/>
        </p:xfrm>
        <a:graphic>
          <a:graphicData uri="http://schemas.openxmlformats.org/drawingml/2006/table">
            <a:tbl>
              <a:tblPr>
                <a:tableStyleId>{5C22544A-7EE6-4342-B048-85BDC9FD1C3A}</a:tableStyleId>
              </a:tblPr>
              <a:tblGrid>
                <a:gridCol w="1428750"/>
              </a:tblGrid>
              <a:tr h="570941">
                <a:tc>
                  <a:txBody>
                    <a:bodyPr/>
                    <a:lstStyle/>
                    <a:p>
                      <a:endParaRPr lang="en-US" dirty="0"/>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dirty="0"/>
                    </a:p>
                  </a:txBody>
                  <a:tcPr marL="68580" marR="68580"/>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915375592"/>
              </p:ext>
            </p:extLst>
          </p:nvPr>
        </p:nvGraphicFramePr>
        <p:xfrm>
          <a:off x="7232073" y="1417638"/>
          <a:ext cx="1428750" cy="4567528"/>
        </p:xfrm>
        <a:graphic>
          <a:graphicData uri="http://schemas.openxmlformats.org/drawingml/2006/table">
            <a:tbl>
              <a:tblPr>
                <a:tableStyleId>{5C22544A-7EE6-4342-B048-85BDC9FD1C3A}</a:tableStyleId>
              </a:tblPr>
              <a:tblGrid>
                <a:gridCol w="1428750"/>
              </a:tblGrid>
              <a:tr h="570941">
                <a:tc>
                  <a:txBody>
                    <a:bodyPr/>
                    <a:lstStyle/>
                    <a:p>
                      <a:endParaRPr lang="en-US" dirty="0"/>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a:p>
                  </a:txBody>
                  <a:tcPr marL="68580" marR="68580"/>
                </a:tc>
              </a:tr>
              <a:tr h="570941">
                <a:tc>
                  <a:txBody>
                    <a:bodyPr/>
                    <a:lstStyle/>
                    <a:p>
                      <a:endParaRPr lang="en-US" dirty="0"/>
                    </a:p>
                  </a:txBody>
                  <a:tcPr marL="68580" marR="68580"/>
                </a:tc>
              </a:tr>
            </a:tbl>
          </a:graphicData>
        </a:graphic>
      </p:graphicFrame>
      <p:cxnSp>
        <p:nvCxnSpPr>
          <p:cNvPr id="8" name="Straight Arrow Connector 7"/>
          <p:cNvCxnSpPr/>
          <p:nvPr/>
        </p:nvCxnSpPr>
        <p:spPr>
          <a:xfrm>
            <a:off x="5029200" y="1676400"/>
            <a:ext cx="2171700" cy="175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29200" y="1676400"/>
            <a:ext cx="2202873"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13613" y="2819400"/>
            <a:ext cx="2218460" cy="228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8701" y="6145958"/>
            <a:ext cx="2281845" cy="461665"/>
          </a:xfrm>
          <a:prstGeom prst="rect">
            <a:avLst/>
          </a:prstGeom>
          <a:noFill/>
        </p:spPr>
        <p:txBody>
          <a:bodyPr wrap="none" rtlCol="0">
            <a:spAutoFit/>
          </a:bodyPr>
          <a:lstStyle/>
          <a:p>
            <a:r>
              <a:rPr lang="en-US" sz="2400" dirty="0" smtClean="0">
                <a:latin typeface="Lucida Sans" panose="020B0602030504020204" pitchFamily="34" charset="0"/>
              </a:rPr>
              <a:t>Pages (virtual)</a:t>
            </a:r>
          </a:p>
        </p:txBody>
      </p:sp>
      <p:sp>
        <p:nvSpPr>
          <p:cNvPr id="14" name="TextBox 13"/>
          <p:cNvSpPr txBox="1"/>
          <p:nvPr/>
        </p:nvSpPr>
        <p:spPr>
          <a:xfrm>
            <a:off x="6400800" y="6145957"/>
            <a:ext cx="2115182" cy="461665"/>
          </a:xfrm>
          <a:prstGeom prst="rect">
            <a:avLst/>
          </a:prstGeom>
          <a:noFill/>
        </p:spPr>
        <p:txBody>
          <a:bodyPr wrap="none" rtlCol="0">
            <a:spAutoFit/>
          </a:bodyPr>
          <a:lstStyle/>
          <a:p>
            <a:r>
              <a:rPr lang="en-US" sz="2400" dirty="0" smtClean="0">
                <a:latin typeface="Lucida Sans" panose="020B0602030504020204" pitchFamily="34" charset="0"/>
              </a:rPr>
              <a:t>Frames (real)</a:t>
            </a:r>
          </a:p>
        </p:txBody>
      </p:sp>
      <p:sp>
        <p:nvSpPr>
          <p:cNvPr id="15" name="Content Placeholder 2"/>
          <p:cNvSpPr txBox="1">
            <a:spLocks/>
          </p:cNvSpPr>
          <p:nvPr/>
        </p:nvSpPr>
        <p:spPr>
          <a:xfrm>
            <a:off x="457200" y="1600201"/>
            <a:ext cx="3001501" cy="50074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chemeClr val="bg1">
                  <a:lumMod val="65000"/>
                </a:schemeClr>
              </a:buClr>
              <a:buFont typeface="Arial" pitchFamily="34" charset="0"/>
              <a:buChar char="•"/>
              <a:defRPr sz="3200" kern="1200">
                <a:solidFill>
                  <a:schemeClr val="tx1"/>
                </a:solidFill>
                <a:latin typeface="Lucida Sans" panose="020B0602030504020204" pitchFamily="34" charset="0"/>
                <a:ea typeface="+mn-ea"/>
                <a:cs typeface="+mn-cs"/>
              </a:defRPr>
            </a:lvl1pPr>
            <a:lvl2pPr marL="742950" indent="-285750" algn="l" defTabSz="914400" rtl="0" eaLnBrk="1" latinLnBrk="0" hangingPunct="1">
              <a:spcBef>
                <a:spcPct val="20000"/>
              </a:spcBef>
              <a:buClr>
                <a:schemeClr val="bg1">
                  <a:lumMod val="65000"/>
                </a:schemeClr>
              </a:buClr>
              <a:buFont typeface="Arial" pitchFamily="34" charset="0"/>
              <a:buChar char="–"/>
              <a:defRPr sz="2800" kern="1200">
                <a:solidFill>
                  <a:schemeClr val="tx1"/>
                </a:solidFill>
                <a:latin typeface="Lucida Sans" panose="020B0602030504020204" pitchFamily="34" charset="0"/>
                <a:ea typeface="+mn-ea"/>
                <a:cs typeface="+mn-cs"/>
              </a:defRPr>
            </a:lvl2pPr>
            <a:lvl3pPr marL="1143000" indent="-228600" algn="l" defTabSz="914400" rtl="0" eaLnBrk="1" latinLnBrk="0" hangingPunct="1">
              <a:spcBef>
                <a:spcPct val="20000"/>
              </a:spcBef>
              <a:buClr>
                <a:schemeClr val="bg1">
                  <a:lumMod val="65000"/>
                </a:schemeClr>
              </a:buClr>
              <a:buFont typeface="Arial" pitchFamily="34" charset="0"/>
              <a:buChar char="•"/>
              <a:defRPr sz="2400" kern="1200">
                <a:solidFill>
                  <a:schemeClr val="tx1"/>
                </a:solidFill>
                <a:latin typeface="Lucida Sans" panose="020B0602030504020204" pitchFamily="34" charset="0"/>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4pPr>
            <a:lvl5pPr marL="20574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smtClean="0"/>
              <a:t>Virtual address: </a:t>
            </a:r>
          </a:p>
          <a:p>
            <a:pPr marL="0" indent="0">
              <a:buNone/>
            </a:pPr>
            <a:r>
              <a:rPr lang="en-US" sz="2800" dirty="0"/>
              <a:t>	</a:t>
            </a:r>
            <a:r>
              <a:rPr lang="en-US" sz="2800" dirty="0" smtClean="0"/>
              <a:t>(p#, offset)</a:t>
            </a:r>
          </a:p>
          <a:p>
            <a:pPr marL="0" indent="0">
              <a:buNone/>
            </a:pPr>
            <a:endParaRPr lang="en-US" sz="2800" dirty="0"/>
          </a:p>
          <a:p>
            <a:pPr marL="0" indent="0">
              <a:buNone/>
            </a:pPr>
            <a:endParaRPr lang="en-US" sz="2800" dirty="0" smtClean="0"/>
          </a:p>
          <a:p>
            <a:pPr marL="0" indent="0">
              <a:buNone/>
            </a:pPr>
            <a:endParaRPr lang="en-US" sz="2800" dirty="0"/>
          </a:p>
          <a:p>
            <a:pPr marL="0" indent="0">
              <a:buNone/>
            </a:pPr>
            <a:endParaRPr lang="en-US" sz="2800" dirty="0" smtClean="0"/>
          </a:p>
          <a:p>
            <a:pPr marL="0" indent="0">
              <a:buNone/>
            </a:pPr>
            <a:endParaRPr lang="en-US" sz="2800" dirty="0" smtClean="0"/>
          </a:p>
          <a:p>
            <a:pPr marL="0" indent="0">
              <a:buNone/>
            </a:pPr>
            <a:r>
              <a:rPr lang="en-US" sz="2800" dirty="0" smtClean="0"/>
              <a:t>Physical address:</a:t>
            </a:r>
          </a:p>
          <a:p>
            <a:pPr marL="0" indent="0">
              <a:buNone/>
            </a:pPr>
            <a:r>
              <a:rPr lang="en-US" sz="2800" dirty="0"/>
              <a:t>	</a:t>
            </a:r>
            <a:r>
              <a:rPr lang="en-US" sz="2800" dirty="0" smtClean="0"/>
              <a:t>(f#, offset)</a:t>
            </a:r>
            <a:endParaRPr lang="en-US" sz="2800" dirty="0"/>
          </a:p>
        </p:txBody>
      </p:sp>
      <p:sp>
        <p:nvSpPr>
          <p:cNvPr id="16" name="Down Arrow 15"/>
          <p:cNvSpPr/>
          <p:nvPr/>
        </p:nvSpPr>
        <p:spPr>
          <a:xfrm>
            <a:off x="1281424" y="2714996"/>
            <a:ext cx="242576" cy="2238004"/>
          </a:xfrm>
          <a:prstGeom prst="downArrow">
            <a:avLst/>
          </a:prstGeom>
          <a:solidFill>
            <a:schemeClr val="tx2">
              <a:lumMod val="40000"/>
              <a:lumOff val="60000"/>
              <a:alpha val="50000"/>
            </a:schemeClr>
          </a:solidFill>
          <a:ln>
            <a:solidFill>
              <a:schemeClr val="tx2">
                <a:lumMod val="60000"/>
                <a:lumOff val="40000"/>
                <a:alpha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800" dirty="0">
              <a:latin typeface="Lucida Sans" panose="020B0602030504020204" pitchFamily="34" charset="0"/>
            </a:endParaRPr>
          </a:p>
        </p:txBody>
      </p:sp>
      <p:sp>
        <p:nvSpPr>
          <p:cNvPr id="17" name="TextBox 16"/>
          <p:cNvSpPr txBox="1"/>
          <p:nvPr/>
        </p:nvSpPr>
        <p:spPr>
          <a:xfrm>
            <a:off x="1655498" y="3029686"/>
            <a:ext cx="2397712" cy="1569660"/>
          </a:xfrm>
          <a:prstGeom prst="rect">
            <a:avLst/>
          </a:prstGeom>
          <a:noFill/>
        </p:spPr>
        <p:txBody>
          <a:bodyPr wrap="none" rtlCol="0">
            <a:spAutoFit/>
          </a:bodyPr>
          <a:lstStyle/>
          <a:p>
            <a:r>
              <a:rPr lang="en-US" sz="2400" dirty="0" smtClean="0">
                <a:latin typeface="Lucida Sans" panose="020B0602030504020204" pitchFamily="34" charset="0"/>
              </a:rPr>
              <a:t>Page table</a:t>
            </a:r>
          </a:p>
          <a:p>
            <a:endParaRPr lang="en-US" sz="2400" dirty="0">
              <a:latin typeface="Lucida Sans" panose="020B0602030504020204" pitchFamily="34" charset="0"/>
            </a:endParaRPr>
          </a:p>
          <a:p>
            <a:r>
              <a:rPr lang="en-US" sz="2400" dirty="0" smtClean="0">
                <a:latin typeface="Lucida Sans" panose="020B0602030504020204" pitchFamily="34" charset="0"/>
              </a:rPr>
              <a:t>contains r/w/x</a:t>
            </a:r>
          </a:p>
          <a:p>
            <a:r>
              <a:rPr lang="en-US" sz="2400" dirty="0" smtClean="0">
                <a:latin typeface="Lucida Sans" panose="020B0602030504020204" pitchFamily="34" charset="0"/>
              </a:rPr>
              <a:t>bits</a:t>
            </a:r>
          </a:p>
        </p:txBody>
      </p:sp>
    </p:spTree>
    <p:extLst>
      <p:ext uri="{BB962C8B-B14F-4D97-AF65-F5344CB8AC3E}">
        <p14:creationId xmlns:p14="http://schemas.microsoft.com/office/powerpoint/2010/main" val="1965132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t>Calls </a:t>
            </a:r>
            <a:r>
              <a:rPr lang="en-US" dirty="0" smtClean="0"/>
              <a:t>(</a:t>
            </a:r>
            <a:r>
              <a:rPr lang="en-US" dirty="0" err="1" smtClean="0"/>
              <a:t>syscalls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Kernel: privileged code, sets up page table, protection bits, etc.</a:t>
            </a:r>
            <a:endParaRPr lang="en-US" dirty="0"/>
          </a:p>
          <a:p>
            <a:r>
              <a:rPr lang="en-US" dirty="0" smtClean="0"/>
              <a:t>Hardware “privileged bit”</a:t>
            </a:r>
          </a:p>
          <a:p>
            <a:pPr lvl="1"/>
            <a:r>
              <a:rPr lang="en-US" dirty="0" smtClean="0"/>
              <a:t>Allows modifying permissions</a:t>
            </a:r>
          </a:p>
          <a:p>
            <a:pPr lvl="1"/>
            <a:r>
              <a:rPr lang="en-US" dirty="0"/>
              <a:t>O</a:t>
            </a:r>
            <a:r>
              <a:rPr lang="en-US" dirty="0" smtClean="0"/>
              <a:t>n when kernel is running</a:t>
            </a:r>
          </a:p>
          <a:p>
            <a:r>
              <a:rPr lang="en-US" dirty="0" err="1" smtClean="0"/>
              <a:t>Syscall</a:t>
            </a:r>
            <a:r>
              <a:rPr lang="en-US" dirty="0" smtClean="0"/>
              <a:t>: way for apps to call kernel</a:t>
            </a:r>
          </a:p>
          <a:p>
            <a:pPr lvl="1"/>
            <a:r>
              <a:rPr lang="en-US" dirty="0" smtClean="0"/>
              <a:t>HW sets privileged bit to true</a:t>
            </a:r>
          </a:p>
          <a:p>
            <a:pPr lvl="1"/>
            <a:r>
              <a:rPr lang="en-US" dirty="0" smtClean="0"/>
              <a:t>Jumps to kernel’s </a:t>
            </a:r>
            <a:r>
              <a:rPr lang="en-US" dirty="0" err="1" smtClean="0"/>
              <a:t>syscall</a:t>
            </a:r>
            <a:r>
              <a:rPr lang="en-US" dirty="0" smtClean="0"/>
              <a:t> handler (same address each time)</a:t>
            </a:r>
          </a:p>
          <a:p>
            <a:pPr lvl="1"/>
            <a:r>
              <a:rPr lang="en-US" dirty="0" smtClean="0"/>
              <a:t>Kernel does access checks</a:t>
            </a:r>
            <a:endParaRPr lang="en-US" dirty="0"/>
          </a:p>
        </p:txBody>
      </p:sp>
    </p:spTree>
    <p:extLst>
      <p:ext uri="{BB962C8B-B14F-4D97-AF65-F5344CB8AC3E}">
        <p14:creationId xmlns:p14="http://schemas.microsoft.com/office/powerpoint/2010/main" val="217292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a:t>
            </a:r>
            <a:r>
              <a:rPr lang="en-US" dirty="0" smtClean="0"/>
              <a:t>Overflow</a:t>
            </a:r>
            <a:endParaRPr lang="en-US" dirty="0"/>
          </a:p>
        </p:txBody>
      </p:sp>
      <p:sp>
        <p:nvSpPr>
          <p:cNvPr id="4" name="Content Placeholder 3"/>
          <p:cNvSpPr>
            <a:spLocks noGrp="1"/>
          </p:cNvSpPr>
          <p:nvPr>
            <p:ph idx="1"/>
          </p:nvPr>
        </p:nvSpPr>
        <p:spPr/>
        <p:txBody>
          <a:bodyPr>
            <a:normAutofit/>
          </a:bodyPr>
          <a:lstStyle/>
          <a:p>
            <a:pPr marL="0" indent="0">
              <a:buNone/>
            </a:pPr>
            <a:r>
              <a:rPr lang="en-US" sz="2400" dirty="0" smtClean="0">
                <a:latin typeface="Consolas" panose="020B0609020204030204" pitchFamily="49" charset="0"/>
                <a:cs typeface="Consolas" panose="020B0609020204030204" pitchFamily="49" charset="0"/>
              </a:rPr>
              <a:t>void insecure(char *bar)</a:t>
            </a:r>
          </a:p>
          <a:p>
            <a:pPr marL="0" indent="0">
              <a:buNone/>
            </a:pPr>
            <a:r>
              <a:rPr lang="en-US" sz="2400" dirty="0" smtClean="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char c[12];</a:t>
            </a:r>
          </a:p>
          <a:p>
            <a:pPr marL="0" indent="0">
              <a:buNone/>
            </a:pPr>
            <a:r>
              <a:rPr lang="en-US" sz="2400" dirty="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strcpy</a:t>
            </a:r>
            <a:r>
              <a:rPr lang="en-US" sz="2400" dirty="0" smtClean="0">
                <a:latin typeface="Consolas" panose="020B0609020204030204" pitchFamily="49" charset="0"/>
                <a:cs typeface="Consolas" panose="020B0609020204030204" pitchFamily="49" charset="0"/>
              </a:rPr>
              <a:t> (c, bar);</a:t>
            </a:r>
          </a:p>
          <a:p>
            <a:pPr marL="0" indent="0">
              <a:buNone/>
            </a:pPr>
            <a:r>
              <a:rPr lang="en-US" sz="2400" dirty="0">
                <a:latin typeface="Consolas" panose="020B0609020204030204" pitchFamily="49" charset="0"/>
                <a:cs typeface="Consolas" panose="020B0609020204030204" pitchFamily="49" charset="0"/>
              </a:rPr>
              <a:t>}</a:t>
            </a:r>
          </a:p>
        </p:txBody>
      </p:sp>
      <p:pic>
        <p:nvPicPr>
          <p:cNvPr id="3" name="Picture 2"/>
          <p:cNvPicPr>
            <a:picLocks noChangeAspect="1"/>
          </p:cNvPicPr>
          <p:nvPr/>
        </p:nvPicPr>
        <p:blipFill rotWithShape="1">
          <a:blip r:embed="rId3"/>
          <a:srcRect b="13238"/>
          <a:stretch/>
        </p:blipFill>
        <p:spPr>
          <a:xfrm>
            <a:off x="5880452" y="1462770"/>
            <a:ext cx="3263548" cy="5395230"/>
          </a:xfrm>
          <a:prstGeom prst="rect">
            <a:avLst/>
          </a:prstGeom>
        </p:spPr>
      </p:pic>
    </p:spTree>
    <p:extLst>
      <p:ext uri="{BB962C8B-B14F-4D97-AF65-F5344CB8AC3E}">
        <p14:creationId xmlns:p14="http://schemas.microsoft.com/office/powerpoint/2010/main" val="772868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457200" y="1775191"/>
            <a:ext cx="8229600" cy="4778009"/>
          </a:xfrm>
        </p:spPr>
        <p:txBody>
          <a:bodyPr>
            <a:normAutofit fontScale="92500" lnSpcReduction="20000"/>
          </a:bodyPr>
          <a:lstStyle/>
          <a:p>
            <a:r>
              <a:rPr lang="en-US" dirty="0" smtClean="0"/>
              <a:t>Computer</a:t>
            </a:r>
          </a:p>
          <a:p>
            <a:pPr lvl="1"/>
            <a:r>
              <a:rPr lang="en-US" dirty="0" smtClean="0"/>
              <a:t>CPU</a:t>
            </a:r>
          </a:p>
          <a:p>
            <a:pPr lvl="1"/>
            <a:r>
              <a:rPr lang="en-US" dirty="0" smtClean="0"/>
              <a:t>Instructions</a:t>
            </a:r>
          </a:p>
          <a:p>
            <a:r>
              <a:rPr lang="en-US" dirty="0" smtClean="0"/>
              <a:t>The Stack (x86)</a:t>
            </a:r>
          </a:p>
          <a:p>
            <a:pPr lvl="1"/>
            <a:r>
              <a:rPr lang="en-US" dirty="0" smtClean="0"/>
              <a:t>What is a stack</a:t>
            </a:r>
          </a:p>
          <a:p>
            <a:pPr lvl="1"/>
            <a:r>
              <a:rPr lang="en-US" dirty="0" smtClean="0"/>
              <a:t>How it is used by programs</a:t>
            </a:r>
          </a:p>
          <a:p>
            <a:pPr lvl="1"/>
            <a:r>
              <a:rPr lang="en-US" dirty="0" smtClean="0"/>
              <a:t>Technical details</a:t>
            </a:r>
          </a:p>
          <a:p>
            <a:r>
              <a:rPr lang="en-US" dirty="0" smtClean="0"/>
              <a:t>Buffer overflows</a:t>
            </a:r>
          </a:p>
          <a:p>
            <a:endParaRPr lang="en-US" dirty="0"/>
          </a:p>
          <a:p>
            <a:r>
              <a:rPr lang="en-US" dirty="0" smtClean="0"/>
              <a:t>Adapted from Aleph One’s “Smashing the Stack for Fun and Profit”</a:t>
            </a:r>
          </a:p>
          <a:p>
            <a:endParaRPr lang="en-US" dirty="0" smtClean="0"/>
          </a:p>
        </p:txBody>
      </p:sp>
    </p:spTree>
    <p:extLst>
      <p:ext uri="{BB962C8B-B14F-4D97-AF65-F5344CB8AC3E}">
        <p14:creationId xmlns:p14="http://schemas.microsoft.com/office/powerpoint/2010/main" val="19626381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a:t>
            </a:r>
            <a:endParaRPr lang="en-US" dirty="0"/>
          </a:p>
        </p:txBody>
      </p:sp>
      <p:sp>
        <p:nvSpPr>
          <p:cNvPr id="5" name="Content Placeholder 4"/>
          <p:cNvSpPr>
            <a:spLocks noGrp="1"/>
          </p:cNvSpPr>
          <p:nvPr>
            <p:ph idx="1"/>
          </p:nvPr>
        </p:nvSpPr>
        <p:spPr>
          <a:xfrm>
            <a:off x="457200" y="1775191"/>
            <a:ext cx="7010400" cy="4778009"/>
          </a:xfrm>
        </p:spPr>
        <p:txBody>
          <a:bodyPr>
            <a:normAutofit lnSpcReduction="10000"/>
          </a:bodyPr>
          <a:lstStyle/>
          <a:p>
            <a:r>
              <a:rPr lang="en-US" dirty="0" smtClean="0"/>
              <a:t>Executes assembly instructions</a:t>
            </a:r>
          </a:p>
          <a:p>
            <a:pPr lvl="1"/>
            <a:r>
              <a:rPr lang="en-US" dirty="0" smtClean="0"/>
              <a:t>ADD, SUB, MULT, XOR, CMP, JMP, …</a:t>
            </a:r>
          </a:p>
          <a:p>
            <a:r>
              <a:rPr lang="en-US" dirty="0" smtClean="0"/>
              <a:t>Has built-in “variables” called registers</a:t>
            </a:r>
          </a:p>
          <a:p>
            <a:r>
              <a:rPr lang="en-US" dirty="0" smtClean="0"/>
              <a:t>General Purpose</a:t>
            </a:r>
          </a:p>
          <a:p>
            <a:pPr lvl="1"/>
            <a:r>
              <a:rPr lang="en-US" dirty="0" smtClean="0"/>
              <a:t>EAX, EBX, ECX, EDX, EDI, ESI</a:t>
            </a:r>
          </a:p>
          <a:p>
            <a:r>
              <a:rPr lang="en-US" dirty="0" smtClean="0"/>
              <a:t>Special Purpose:</a:t>
            </a:r>
          </a:p>
          <a:p>
            <a:pPr lvl="1"/>
            <a:r>
              <a:rPr lang="en-US" dirty="0" smtClean="0"/>
              <a:t>EIP: Instruction Pointer</a:t>
            </a:r>
          </a:p>
          <a:p>
            <a:pPr lvl="1"/>
            <a:r>
              <a:rPr lang="en-US" dirty="0" smtClean="0"/>
              <a:t>ESP: Stack Pointer</a:t>
            </a:r>
          </a:p>
          <a:p>
            <a:pPr lvl="1"/>
            <a:r>
              <a:rPr lang="en-US" dirty="0" smtClean="0"/>
              <a:t>EBP: Frame/Base Pointer</a:t>
            </a:r>
          </a:p>
        </p:txBody>
      </p:sp>
    </p:spTree>
    <p:extLst>
      <p:ext uri="{BB962C8B-B14F-4D97-AF65-F5344CB8AC3E}">
        <p14:creationId xmlns:p14="http://schemas.microsoft.com/office/powerpoint/2010/main" val="236075922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2743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5" name="Rectangle 4"/>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6c</a:t>
            </a:r>
            <a:endParaRPr lang="en-US" sz="3200" b="1" dirty="0">
              <a:latin typeface="Courier New" pitchFamily="49" charset="0"/>
              <a:cs typeface="Courier New" pitchFamily="49" charset="0"/>
            </a:endParaRPr>
          </a:p>
        </p:txBody>
      </p:sp>
      <p:cxnSp>
        <p:nvCxnSpPr>
          <p:cNvPr id="6" name="Straight Arrow Connector 5"/>
          <p:cNvCxnSpPr/>
          <p:nvPr/>
        </p:nvCxnSpPr>
        <p:spPr>
          <a:xfrm>
            <a:off x="5209972"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00936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5" name="Rectangle 4"/>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6c</a:t>
            </a:r>
            <a:endParaRPr lang="en-US" sz="3200" b="1" dirty="0">
              <a:latin typeface="Courier New" pitchFamily="49" charset="0"/>
              <a:cs typeface="Courier New" pitchFamily="49" charset="0"/>
            </a:endParaRPr>
          </a:p>
        </p:txBody>
      </p:sp>
      <p:sp>
        <p:nvSpPr>
          <p:cNvPr id="6" name="Rectangle 5"/>
          <p:cNvSpPr/>
          <p:nvPr/>
        </p:nvSpPr>
        <p:spPr>
          <a:xfrm>
            <a:off x="5695545"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latin typeface="Courier New" pitchFamily="49" charset="0"/>
                <a:cs typeface="Courier New" pitchFamily="49" charset="0"/>
              </a:rPr>
              <a:t>ff</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46809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95545"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bg2">
                    <a:lumMod val="50000"/>
                  </a:schemeClr>
                </a:solidFill>
                <a:latin typeface="Courier New" pitchFamily="49" charset="0"/>
                <a:cs typeface="Courier New" pitchFamily="49" charset="0"/>
              </a:rPr>
              <a:t>ff</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p>
          <a:p>
            <a:pPr marL="118872" indent="0">
              <a:buNone/>
            </a:pPr>
            <a:r>
              <a:rPr lang="en-US" b="1" dirty="0" smtClean="0">
                <a:latin typeface="Courier New" pitchFamily="49" charset="0"/>
                <a:cs typeface="Courier New" pitchFamily="49" charset="0"/>
              </a:rPr>
              <a:t>pop  r1   #0xff</a:t>
            </a:r>
          </a:p>
          <a:p>
            <a:pPr marL="118872" indent="0">
              <a:buNone/>
            </a:pP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5" name="Rectangle 4"/>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6c</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74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Intruder</a:t>
            </a:r>
            <a:endParaRPr lang="en-US" dirty="0"/>
          </a:p>
        </p:txBody>
      </p:sp>
      <p:sp>
        <p:nvSpPr>
          <p:cNvPr id="3" name="Content Placeholder 2"/>
          <p:cNvSpPr>
            <a:spLocks noGrp="1"/>
          </p:cNvSpPr>
          <p:nvPr>
            <p:ph idx="1"/>
          </p:nvPr>
        </p:nvSpPr>
        <p:spPr/>
        <p:txBody>
          <a:bodyPr/>
          <a:lstStyle/>
          <a:p>
            <a:r>
              <a:rPr lang="en-US" dirty="0" smtClean="0"/>
              <a:t>Casual prying</a:t>
            </a:r>
          </a:p>
          <a:p>
            <a:endParaRPr lang="en-US" dirty="0"/>
          </a:p>
          <a:p>
            <a:r>
              <a:rPr lang="en-US" dirty="0" smtClean="0"/>
              <a:t>Snooping by insiders</a:t>
            </a:r>
          </a:p>
          <a:p>
            <a:endParaRPr lang="en-US" dirty="0"/>
          </a:p>
          <a:p>
            <a:r>
              <a:rPr lang="en-US" dirty="0" smtClean="0"/>
              <a:t>Attempts to make money</a:t>
            </a:r>
          </a:p>
          <a:p>
            <a:endParaRPr lang="en-US" dirty="0"/>
          </a:p>
          <a:p>
            <a:r>
              <a:rPr lang="en-US" dirty="0" smtClean="0"/>
              <a:t>Espionage (Commercial, military)</a:t>
            </a:r>
            <a:endParaRPr lang="en-US" dirty="0"/>
          </a:p>
        </p:txBody>
      </p:sp>
    </p:spTree>
    <p:extLst>
      <p:ext uri="{BB962C8B-B14F-4D97-AF65-F5344CB8AC3E}">
        <p14:creationId xmlns:p14="http://schemas.microsoft.com/office/powerpoint/2010/main" val="4249687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95545"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6c</a:t>
            </a: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695545"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bg2">
                    <a:lumMod val="50000"/>
                  </a:schemeClr>
                </a:solidFill>
                <a:latin typeface="Courier New" pitchFamily="49" charset="0"/>
                <a:cs typeface="Courier New" pitchFamily="49" charset="0"/>
              </a:rPr>
              <a:t>ff</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p>
          <a:p>
            <a:pPr marL="118872" indent="0">
              <a:buNone/>
            </a:pPr>
            <a:r>
              <a:rPr lang="en-US" b="1" dirty="0" smtClean="0">
                <a:latin typeface="Courier New" pitchFamily="49" charset="0"/>
                <a:cs typeface="Courier New" pitchFamily="49" charset="0"/>
              </a:rPr>
              <a:t>pop  r1   #0xff</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op  r2   #0x6c</a:t>
            </a: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1372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95545"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6c</a:t>
            </a: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695545"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bg2">
                    <a:lumMod val="50000"/>
                  </a:schemeClr>
                </a:solidFill>
                <a:latin typeface="Courier New" pitchFamily="49" charset="0"/>
                <a:cs typeface="Courier New" pitchFamily="49" charset="0"/>
              </a:rPr>
              <a:t>ff</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p>
          <a:p>
            <a:pPr marL="118872" indent="0">
              <a:buNone/>
            </a:pPr>
            <a:r>
              <a:rPr lang="en-US" b="1" dirty="0" smtClean="0">
                <a:latin typeface="Courier New" pitchFamily="49" charset="0"/>
                <a:cs typeface="Courier New" pitchFamily="49" charset="0"/>
              </a:rPr>
              <a:t>pop  r1   #0xff</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op  r2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0x88</a:t>
            </a: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7" name="Rectangle 6"/>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88</a:t>
            </a:r>
            <a:endParaRPr lang="en-US" sz="3200" b="1" dirty="0">
              <a:latin typeface="Courier New" pitchFamily="49" charset="0"/>
              <a:cs typeface="Courier New" pitchFamily="49" charset="0"/>
            </a:endParaRPr>
          </a:p>
        </p:txBody>
      </p:sp>
      <p:cxnSp>
        <p:nvCxnSpPr>
          <p:cNvPr id="8" name="Straight Arrow Connector 7"/>
          <p:cNvCxnSpPr/>
          <p:nvPr/>
        </p:nvCxnSpPr>
        <p:spPr>
          <a:xfrm>
            <a:off x="5209972"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84068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xample.c</a:t>
            </a:r>
            <a:endParaRPr lang="en-US" dirty="0"/>
          </a:p>
        </p:txBody>
      </p:sp>
      <p:sp>
        <p:nvSpPr>
          <p:cNvPr id="3" name="Content Placeholder 2"/>
          <p:cNvSpPr>
            <a:spLocks noGrp="1"/>
          </p:cNvSpPr>
          <p:nvPr>
            <p:ph idx="1"/>
          </p:nvPr>
        </p:nvSpPr>
        <p:spPr/>
        <p:txBody>
          <a:bodyPr/>
          <a:lstStyle/>
          <a:p>
            <a:pPr marL="118872" indent="0">
              <a:buNone/>
            </a:pPr>
            <a:r>
              <a:rPr lang="en-US" b="1" dirty="0" smtClean="0">
                <a:latin typeface="Courier New" pitchFamily="49" charset="0"/>
                <a:cs typeface="Courier New" pitchFamily="49" charset="0"/>
              </a:rPr>
              <a:t>void foo(</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b) {</a:t>
            </a: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    char buf1[10];</a:t>
            </a:r>
          </a:p>
          <a:p>
            <a:pPr marL="118872" indent="0">
              <a:buNone/>
            </a:pPr>
            <a:r>
              <a:rPr lang="en-US" b="1" dirty="0" smtClean="0">
                <a:latin typeface="Courier New" pitchFamily="49" charset="0"/>
                <a:cs typeface="Courier New" pitchFamily="49" charset="0"/>
              </a:rPr>
              <a:t>}</a:t>
            </a:r>
          </a:p>
          <a:p>
            <a:pPr marL="118872" indent="0">
              <a:buNone/>
            </a:pP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void main() {</a:t>
            </a:r>
          </a:p>
          <a:p>
            <a:pPr marL="118872" indent="0">
              <a:buNone/>
            </a:pPr>
            <a:r>
              <a:rPr lang="en-US" b="1" dirty="0" smtClean="0">
                <a:latin typeface="Courier New" pitchFamily="49" charset="0"/>
                <a:cs typeface="Courier New" pitchFamily="49" charset="0"/>
              </a:rPr>
              <a:t>    foo(3,6);</a:t>
            </a:r>
          </a:p>
          <a:p>
            <a:pPr marL="118872" indent="0">
              <a:buNone/>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133597755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186111" y="4038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5" name="Rectangle 14"/>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464568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186112" y="4651374"/>
            <a:ext cx="2771775" cy="606425"/>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0" name="TextBox 9"/>
          <p:cNvSpPr txBox="1"/>
          <p:nvPr/>
        </p:nvSpPr>
        <p:spPr>
          <a:xfrm>
            <a:off x="6477000" y="4305300"/>
            <a:ext cx="2514600" cy="646331"/>
          </a:xfrm>
          <a:prstGeom prst="rect">
            <a:avLst/>
          </a:prstGeom>
          <a:noFill/>
        </p:spPr>
        <p:txBody>
          <a:bodyPr wrap="square" rtlCol="0">
            <a:spAutoFit/>
          </a:bodyPr>
          <a:lstStyle/>
          <a:p>
            <a:r>
              <a:rPr lang="en-US" sz="3600" b="1" dirty="0" smtClean="0"/>
              <a:t>main</a:t>
            </a:r>
            <a:endParaRPr lang="en-US" sz="3600" b="1" dirty="0"/>
          </a:p>
        </p:txBody>
      </p:sp>
      <p:sp>
        <p:nvSpPr>
          <p:cNvPr id="11" name="TextBox 10"/>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cxnSp>
        <p:nvCxnSpPr>
          <p:cNvPr id="12" name="Straight Arrow Connector 11"/>
          <p:cNvCxnSpPr/>
          <p:nvPr/>
        </p:nvCxnSpPr>
        <p:spPr>
          <a:xfrm flipH="1">
            <a:off x="5957887" y="52578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33600" y="4353580"/>
            <a:ext cx="685800" cy="523220"/>
          </a:xfrm>
          <a:prstGeom prst="rect">
            <a:avLst/>
          </a:prstGeom>
          <a:noFill/>
        </p:spPr>
        <p:txBody>
          <a:bodyPr wrap="square" rtlCol="0">
            <a:spAutoFit/>
          </a:bodyPr>
          <a:lstStyle/>
          <a:p>
            <a:r>
              <a:rPr lang="en-US" sz="2800" b="1" dirty="0" smtClean="0"/>
              <a:t>SP</a:t>
            </a:r>
            <a:endParaRPr lang="en-US" sz="2800" b="1" dirty="0"/>
          </a:p>
        </p:txBody>
      </p:sp>
      <p:sp>
        <p:nvSpPr>
          <p:cNvPr id="14" name="TextBox 13"/>
          <p:cNvSpPr txBox="1"/>
          <p:nvPr/>
        </p:nvSpPr>
        <p:spPr>
          <a:xfrm>
            <a:off x="6481560" y="4991100"/>
            <a:ext cx="685800" cy="523220"/>
          </a:xfrm>
          <a:prstGeom prst="rect">
            <a:avLst/>
          </a:prstGeom>
          <a:noFill/>
        </p:spPr>
        <p:txBody>
          <a:bodyPr wrap="square" rtlCol="0">
            <a:spAutoFit/>
          </a:bodyPr>
          <a:lstStyle/>
          <a:p>
            <a:r>
              <a:rPr lang="en-US" sz="2800" b="1" dirty="0" smtClean="0"/>
              <a:t>FP</a:t>
            </a:r>
            <a:endParaRPr lang="en-US" sz="2800" b="1" dirty="0"/>
          </a:p>
        </p:txBody>
      </p:sp>
      <p:sp>
        <p:nvSpPr>
          <p:cNvPr id="16" name="Rectangle 15"/>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7" name="Rectangle 16"/>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59581240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5" name="Rectangle 24"/>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6" name="Rectangle 25"/>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7" name="Rectangle 26"/>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404878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cxnSp>
        <p:nvCxnSpPr>
          <p:cNvPr id="19" name="Straight Arrow Connector 18"/>
          <p:cNvCxnSpPr/>
          <p:nvPr/>
        </p:nvCxnSpPr>
        <p:spPr>
          <a:xfrm flipH="1">
            <a:off x="5957887" y="525528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33600" y="3743980"/>
            <a:ext cx="685800" cy="523220"/>
          </a:xfrm>
          <a:prstGeom prst="rect">
            <a:avLst/>
          </a:prstGeom>
          <a:noFill/>
        </p:spPr>
        <p:txBody>
          <a:bodyPr wrap="square" rtlCol="0">
            <a:spAutoFit/>
          </a:bodyPr>
          <a:lstStyle/>
          <a:p>
            <a:r>
              <a:rPr lang="en-US" sz="2800" b="1" dirty="0" smtClean="0"/>
              <a:t>SP</a:t>
            </a:r>
            <a:endParaRPr lang="en-US" sz="2800" b="1" dirty="0"/>
          </a:p>
        </p:txBody>
      </p:sp>
      <p:sp>
        <p:nvSpPr>
          <p:cNvPr id="21" name="TextBox 20"/>
          <p:cNvSpPr txBox="1"/>
          <p:nvPr/>
        </p:nvSpPr>
        <p:spPr>
          <a:xfrm>
            <a:off x="6481560" y="4988580"/>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71449720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5" name="Rectangle 24"/>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6" name="Rectangle 25"/>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7" name="Rectangle 26"/>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343918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cxnSp>
        <p:nvCxnSpPr>
          <p:cNvPr id="19" name="Straight Arrow Connector 18"/>
          <p:cNvCxnSpPr/>
          <p:nvPr/>
        </p:nvCxnSpPr>
        <p:spPr>
          <a:xfrm flipH="1">
            <a:off x="5957887" y="525528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33600" y="3134380"/>
            <a:ext cx="685800" cy="523220"/>
          </a:xfrm>
          <a:prstGeom prst="rect">
            <a:avLst/>
          </a:prstGeom>
          <a:noFill/>
        </p:spPr>
        <p:txBody>
          <a:bodyPr wrap="square" rtlCol="0">
            <a:spAutoFit/>
          </a:bodyPr>
          <a:lstStyle/>
          <a:p>
            <a:r>
              <a:rPr lang="en-US" sz="2800" b="1" dirty="0" smtClean="0"/>
              <a:t>SP</a:t>
            </a:r>
            <a:endParaRPr lang="en-US" sz="2800" b="1" dirty="0"/>
          </a:p>
        </p:txBody>
      </p:sp>
      <p:sp>
        <p:nvSpPr>
          <p:cNvPr id="21" name="TextBox 20"/>
          <p:cNvSpPr txBox="1"/>
          <p:nvPr/>
        </p:nvSpPr>
        <p:spPr>
          <a:xfrm>
            <a:off x="6481560" y="4988580"/>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270942920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4" name="Rectangle 33"/>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5" name="Rectangle 34"/>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6" name="Rectangle 35"/>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2819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1" name="Rectangle 10"/>
          <p:cNvSpPr/>
          <p:nvPr/>
        </p:nvSpPr>
        <p:spPr>
          <a:xfrm>
            <a:off x="3190673" y="2832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sp>
        <p:nvSpPr>
          <p:cNvPr id="17" name="TextBox 16"/>
          <p:cNvSpPr txBox="1"/>
          <p:nvPr/>
        </p:nvSpPr>
        <p:spPr>
          <a:xfrm>
            <a:off x="5943600" y="1321374"/>
            <a:ext cx="457200" cy="1726626"/>
          </a:xfrm>
          <a:prstGeom prst="rect">
            <a:avLst/>
          </a:prstGeom>
          <a:noFill/>
        </p:spPr>
        <p:txBody>
          <a:bodyPr wrap="square" rtlCol="0">
            <a:spAutoFit/>
          </a:bodyPr>
          <a:lstStyle/>
          <a:p>
            <a:r>
              <a:rPr lang="en-US" sz="9600" dirty="0" smtClean="0"/>
              <a:t>}</a:t>
            </a:r>
            <a:endParaRPr lang="en-US" sz="9600" dirty="0"/>
          </a:p>
        </p:txBody>
      </p:sp>
      <p:sp>
        <p:nvSpPr>
          <p:cNvPr id="18" name="TextBox 17"/>
          <p:cNvSpPr txBox="1"/>
          <p:nvPr/>
        </p:nvSpPr>
        <p:spPr>
          <a:xfrm>
            <a:off x="6477000" y="18965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0" name="TextBox 19"/>
          <p:cNvSpPr txBox="1"/>
          <p:nvPr/>
        </p:nvSpPr>
        <p:spPr>
          <a:xfrm>
            <a:off x="2133600" y="2514600"/>
            <a:ext cx="685800" cy="523220"/>
          </a:xfrm>
          <a:prstGeom prst="rect">
            <a:avLst/>
          </a:prstGeom>
          <a:noFill/>
        </p:spPr>
        <p:txBody>
          <a:bodyPr wrap="square" rtlCol="0">
            <a:spAutoFit/>
          </a:bodyPr>
          <a:lstStyle/>
          <a:p>
            <a:r>
              <a:rPr lang="en-US" sz="2800" b="1" dirty="0" smtClean="0"/>
              <a:t>SP</a:t>
            </a:r>
            <a:endParaRPr lang="en-US" sz="2800" b="1" dirty="0"/>
          </a:p>
        </p:txBody>
      </p:sp>
      <p:sp>
        <p:nvSpPr>
          <p:cNvPr id="22" name="TextBox 21"/>
          <p:cNvSpPr txBox="1"/>
          <p:nvPr/>
        </p:nvSpPr>
        <p:spPr>
          <a:xfrm>
            <a:off x="3352800" y="2882900"/>
            <a:ext cx="2514600" cy="523220"/>
          </a:xfrm>
          <a:prstGeom prst="rect">
            <a:avLst/>
          </a:prstGeom>
          <a:noFill/>
        </p:spPr>
        <p:txBody>
          <a:bodyPr wrap="square" rtlCol="0">
            <a:spAutoFit/>
          </a:bodyPr>
          <a:lstStyle/>
          <a:p>
            <a:r>
              <a:rPr lang="en-US" sz="2800" b="1" i="1" dirty="0"/>
              <a:t>m</a:t>
            </a:r>
            <a:r>
              <a:rPr lang="en-US" sz="2800" b="1" i="1" dirty="0" smtClean="0"/>
              <a:t>ain’s FP</a:t>
            </a:r>
            <a:endParaRPr lang="en-US" sz="2800" b="1" i="1" dirty="0"/>
          </a:p>
        </p:txBody>
      </p:sp>
      <p:cxnSp>
        <p:nvCxnSpPr>
          <p:cNvPr id="24" name="Straight Arrow Connector 23"/>
          <p:cNvCxnSpPr/>
          <p:nvPr/>
        </p:nvCxnSpPr>
        <p:spPr>
          <a:xfrm flipH="1">
            <a:off x="5957887" y="525528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81560" y="4988580"/>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100679117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4" name="Rectangle 33"/>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5" name="Rectangle 34"/>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6" name="Rectangle 35"/>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2819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1" name="Rectangle 10"/>
          <p:cNvSpPr/>
          <p:nvPr/>
        </p:nvSpPr>
        <p:spPr>
          <a:xfrm>
            <a:off x="3190673" y="2832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sp>
        <p:nvSpPr>
          <p:cNvPr id="17" name="TextBox 16"/>
          <p:cNvSpPr txBox="1"/>
          <p:nvPr/>
        </p:nvSpPr>
        <p:spPr>
          <a:xfrm>
            <a:off x="5943600" y="1321374"/>
            <a:ext cx="457200" cy="1726626"/>
          </a:xfrm>
          <a:prstGeom prst="rect">
            <a:avLst/>
          </a:prstGeom>
          <a:noFill/>
        </p:spPr>
        <p:txBody>
          <a:bodyPr wrap="square" rtlCol="0">
            <a:spAutoFit/>
          </a:bodyPr>
          <a:lstStyle/>
          <a:p>
            <a:r>
              <a:rPr lang="en-US" sz="9600" dirty="0" smtClean="0"/>
              <a:t>}</a:t>
            </a:r>
            <a:endParaRPr lang="en-US" sz="9600" dirty="0"/>
          </a:p>
        </p:txBody>
      </p:sp>
      <p:sp>
        <p:nvSpPr>
          <p:cNvPr id="18" name="TextBox 17"/>
          <p:cNvSpPr txBox="1"/>
          <p:nvPr/>
        </p:nvSpPr>
        <p:spPr>
          <a:xfrm>
            <a:off x="6477000" y="18965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0" name="TextBox 19"/>
          <p:cNvSpPr txBox="1"/>
          <p:nvPr/>
        </p:nvSpPr>
        <p:spPr>
          <a:xfrm>
            <a:off x="2133600" y="2514600"/>
            <a:ext cx="685800" cy="523220"/>
          </a:xfrm>
          <a:prstGeom prst="rect">
            <a:avLst/>
          </a:prstGeom>
          <a:noFill/>
        </p:spPr>
        <p:txBody>
          <a:bodyPr wrap="square" rtlCol="0">
            <a:spAutoFit/>
          </a:bodyPr>
          <a:lstStyle/>
          <a:p>
            <a:r>
              <a:rPr lang="en-US" sz="2800" b="1" dirty="0" smtClean="0"/>
              <a:t>SP</a:t>
            </a:r>
            <a:endParaRPr lang="en-US" sz="2800" b="1" dirty="0"/>
          </a:p>
        </p:txBody>
      </p:sp>
      <p:sp>
        <p:nvSpPr>
          <p:cNvPr id="22" name="TextBox 21"/>
          <p:cNvSpPr txBox="1"/>
          <p:nvPr/>
        </p:nvSpPr>
        <p:spPr>
          <a:xfrm>
            <a:off x="3352800" y="2882900"/>
            <a:ext cx="2514600" cy="523220"/>
          </a:xfrm>
          <a:prstGeom prst="rect">
            <a:avLst/>
          </a:prstGeom>
          <a:noFill/>
        </p:spPr>
        <p:txBody>
          <a:bodyPr wrap="square" rtlCol="0">
            <a:spAutoFit/>
          </a:bodyPr>
          <a:lstStyle/>
          <a:p>
            <a:r>
              <a:rPr lang="en-US" sz="2800" b="1" i="1" dirty="0"/>
              <a:t>m</a:t>
            </a:r>
            <a:r>
              <a:rPr lang="en-US" sz="2800" b="1" i="1" dirty="0" smtClean="0"/>
              <a:t>ain’s FP</a:t>
            </a:r>
            <a:endParaRPr lang="en-US" sz="2800" b="1" i="1" dirty="0"/>
          </a:p>
        </p:txBody>
      </p:sp>
      <p:cxnSp>
        <p:nvCxnSpPr>
          <p:cNvPr id="31" name="Straight Arrow Connector 30"/>
          <p:cNvCxnSpPr/>
          <p:nvPr/>
        </p:nvCxnSpPr>
        <p:spPr>
          <a:xfrm flipH="1">
            <a:off x="5972401" y="28212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96074" y="2554514"/>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93426374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7" name="Rectangle 26"/>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8" name="Rectangle 27"/>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9" name="Rectangle 28"/>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2209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1" name="Rectangle 10"/>
          <p:cNvSpPr/>
          <p:nvPr/>
        </p:nvSpPr>
        <p:spPr>
          <a:xfrm>
            <a:off x="3190673" y="2832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7700" y="4051300"/>
            <a:ext cx="2767012"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sp>
        <p:nvSpPr>
          <p:cNvPr id="17" name="TextBox 16"/>
          <p:cNvSpPr txBox="1"/>
          <p:nvPr/>
        </p:nvSpPr>
        <p:spPr>
          <a:xfrm>
            <a:off x="5943600" y="1321374"/>
            <a:ext cx="457200" cy="1726626"/>
          </a:xfrm>
          <a:prstGeom prst="rect">
            <a:avLst/>
          </a:prstGeom>
          <a:noFill/>
        </p:spPr>
        <p:txBody>
          <a:bodyPr wrap="square" rtlCol="0">
            <a:spAutoFit/>
          </a:bodyPr>
          <a:lstStyle/>
          <a:p>
            <a:r>
              <a:rPr lang="en-US" sz="9600" dirty="0" smtClean="0"/>
              <a:t>}</a:t>
            </a:r>
            <a:endParaRPr lang="en-US" sz="9600" dirty="0"/>
          </a:p>
        </p:txBody>
      </p:sp>
      <p:sp>
        <p:nvSpPr>
          <p:cNvPr id="18" name="TextBox 17"/>
          <p:cNvSpPr txBox="1"/>
          <p:nvPr/>
        </p:nvSpPr>
        <p:spPr>
          <a:xfrm>
            <a:off x="6477000" y="18965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0" name="TextBox 19"/>
          <p:cNvSpPr txBox="1"/>
          <p:nvPr/>
        </p:nvSpPr>
        <p:spPr>
          <a:xfrm>
            <a:off x="2133600" y="1905000"/>
            <a:ext cx="685800" cy="523220"/>
          </a:xfrm>
          <a:prstGeom prst="rect">
            <a:avLst/>
          </a:prstGeom>
          <a:noFill/>
        </p:spPr>
        <p:txBody>
          <a:bodyPr wrap="square" rtlCol="0">
            <a:spAutoFit/>
          </a:bodyPr>
          <a:lstStyle/>
          <a:p>
            <a:r>
              <a:rPr lang="en-US" sz="2800" b="1" dirty="0" smtClean="0"/>
              <a:t>SP</a:t>
            </a:r>
            <a:endParaRPr lang="en-US" sz="2800" b="1" dirty="0"/>
          </a:p>
        </p:txBody>
      </p:sp>
      <p:sp>
        <p:nvSpPr>
          <p:cNvPr id="22" name="TextBox 21"/>
          <p:cNvSpPr txBox="1"/>
          <p:nvPr/>
        </p:nvSpPr>
        <p:spPr>
          <a:xfrm>
            <a:off x="3352800" y="2882900"/>
            <a:ext cx="2514600" cy="523220"/>
          </a:xfrm>
          <a:prstGeom prst="rect">
            <a:avLst/>
          </a:prstGeom>
          <a:noFill/>
        </p:spPr>
        <p:txBody>
          <a:bodyPr wrap="square" rtlCol="0">
            <a:spAutoFit/>
          </a:bodyPr>
          <a:lstStyle/>
          <a:p>
            <a:r>
              <a:rPr lang="en-US" sz="2800" b="1" i="1" dirty="0"/>
              <a:t>m</a:t>
            </a:r>
            <a:r>
              <a:rPr lang="en-US" sz="2800" b="1" i="1" dirty="0" smtClean="0"/>
              <a:t>ain’s FP</a:t>
            </a:r>
            <a:endParaRPr lang="en-US" sz="2800" b="1" i="1" dirty="0"/>
          </a:p>
        </p:txBody>
      </p:sp>
      <p:sp>
        <p:nvSpPr>
          <p:cNvPr id="21" name="Rectangle 20"/>
          <p:cNvSpPr/>
          <p:nvPr/>
        </p:nvSpPr>
        <p:spPr>
          <a:xfrm>
            <a:off x="3186113" y="2209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23" name="Rectangle 22"/>
          <p:cNvSpPr/>
          <p:nvPr/>
        </p:nvSpPr>
        <p:spPr>
          <a:xfrm>
            <a:off x="3189287" y="1612900"/>
            <a:ext cx="2760663"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52800" y="2257425"/>
            <a:ext cx="2514600" cy="523220"/>
          </a:xfrm>
          <a:prstGeom prst="rect">
            <a:avLst/>
          </a:prstGeom>
          <a:noFill/>
        </p:spPr>
        <p:txBody>
          <a:bodyPr wrap="square" rtlCol="0">
            <a:spAutoFit/>
          </a:bodyPr>
          <a:lstStyle/>
          <a:p>
            <a:r>
              <a:rPr lang="en-US" sz="2800" b="1" i="1" dirty="0" smtClean="0"/>
              <a:t>Local variables</a:t>
            </a:r>
            <a:endParaRPr lang="en-US" sz="2800" b="1" i="1" dirty="0"/>
          </a:p>
        </p:txBody>
      </p:sp>
      <p:cxnSp>
        <p:nvCxnSpPr>
          <p:cNvPr id="30" name="Straight Arrow Connector 29"/>
          <p:cNvCxnSpPr/>
          <p:nvPr/>
        </p:nvCxnSpPr>
        <p:spPr>
          <a:xfrm flipH="1">
            <a:off x="5972401" y="28212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96074" y="2554514"/>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128343090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stack frames (x86 specific)</a:t>
            </a:r>
            <a:endParaRPr lang="en-US" dirty="0"/>
          </a:p>
        </p:txBody>
      </p:sp>
      <p:sp>
        <p:nvSpPr>
          <p:cNvPr id="3" name="Content Placeholder 2"/>
          <p:cNvSpPr>
            <a:spLocks noGrp="1"/>
          </p:cNvSpPr>
          <p:nvPr>
            <p:ph idx="1"/>
          </p:nvPr>
        </p:nvSpPr>
        <p:spPr/>
        <p:txBody>
          <a:bodyPr/>
          <a:lstStyle/>
          <a:p>
            <a:pPr marL="118872" indent="0">
              <a:buNone/>
            </a:pPr>
            <a:r>
              <a:rPr lang="en-US" dirty="0" smtClean="0"/>
              <a:t>Grows toward lower address</a:t>
            </a:r>
          </a:p>
          <a:p>
            <a:pPr marL="118872" indent="0">
              <a:buNone/>
            </a:pPr>
            <a:r>
              <a:rPr lang="en-US" dirty="0" smtClean="0"/>
              <a:t>Starts ~end of VA space</a:t>
            </a:r>
          </a:p>
          <a:p>
            <a:pPr marL="118872" indent="0">
              <a:buNone/>
            </a:pPr>
            <a:r>
              <a:rPr lang="en-US" dirty="0" smtClean="0"/>
              <a:t>Two related registers</a:t>
            </a:r>
          </a:p>
          <a:p>
            <a:pPr marL="118872" indent="0">
              <a:buNone/>
            </a:pPr>
            <a:r>
              <a:rPr lang="en-US" dirty="0"/>
              <a:t>	</a:t>
            </a:r>
            <a:r>
              <a:rPr lang="en-US" dirty="0" smtClean="0"/>
              <a:t>%ESP - Stack Pointer</a:t>
            </a:r>
          </a:p>
          <a:p>
            <a:pPr marL="118872" indent="0">
              <a:buNone/>
            </a:pPr>
            <a:r>
              <a:rPr lang="en-US" dirty="0"/>
              <a:t>	</a:t>
            </a:r>
            <a:r>
              <a:rPr lang="en-US" dirty="0" smtClean="0"/>
              <a:t>%EBP - Frame Pointer</a:t>
            </a:r>
          </a:p>
          <a:p>
            <a:pPr marL="118872" indent="0">
              <a:buNone/>
            </a:pPr>
            <a:endParaRPr lang="en-US" dirty="0"/>
          </a:p>
        </p:txBody>
      </p:sp>
      <p:grpSp>
        <p:nvGrpSpPr>
          <p:cNvPr id="25" name="Group 24"/>
          <p:cNvGrpSpPr/>
          <p:nvPr/>
        </p:nvGrpSpPr>
        <p:grpSpPr>
          <a:xfrm>
            <a:off x="6776190" y="2244595"/>
            <a:ext cx="2095162" cy="2001336"/>
            <a:chOff x="5138940" y="2171700"/>
            <a:chExt cx="3829074" cy="3657600"/>
          </a:xfrm>
        </p:grpSpPr>
        <p:sp>
          <p:nvSpPr>
            <p:cNvPr id="4" name="Rectangle 3"/>
            <p:cNvSpPr/>
            <p:nvPr/>
          </p:nvSpPr>
          <p:spPr>
            <a:xfrm>
              <a:off x="5659235" y="40005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659235" y="33909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659640" y="27813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659640" y="21717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662613" y="5219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5662613" y="4610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10" name="Straight Arrow Connector 9"/>
            <p:cNvCxnSpPr/>
            <p:nvPr/>
          </p:nvCxnSpPr>
          <p:spPr>
            <a:xfrm>
              <a:off x="5138940" y="27813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662613" y="4013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2" name="Rectangle 11"/>
            <p:cNvSpPr/>
            <p:nvPr/>
          </p:nvSpPr>
          <p:spPr>
            <a:xfrm>
              <a:off x="5662613" y="340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3" name="Rectangle 12"/>
            <p:cNvSpPr/>
            <p:nvPr/>
          </p:nvSpPr>
          <p:spPr>
            <a:xfrm>
              <a:off x="5659640" y="4622800"/>
              <a:ext cx="2767012"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658053" y="27813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21" name="Rectangle 20"/>
            <p:cNvSpPr/>
            <p:nvPr/>
          </p:nvSpPr>
          <p:spPr>
            <a:xfrm>
              <a:off x="5661227" y="2184400"/>
              <a:ext cx="2760663"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8444341" y="33927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5624878" y="1790700"/>
            <a:ext cx="3246474" cy="523220"/>
          </a:xfrm>
          <a:prstGeom prst="rect">
            <a:avLst/>
          </a:prstGeom>
          <a:noFill/>
        </p:spPr>
        <p:txBody>
          <a:bodyPr wrap="square" rtlCol="0">
            <a:spAutoFit/>
          </a:bodyPr>
          <a:lstStyle/>
          <a:p>
            <a:r>
              <a:rPr lang="en-US" sz="2800" b="1" dirty="0" smtClean="0"/>
              <a:t>Low address   </a:t>
            </a:r>
            <a:r>
              <a:rPr lang="en-US" sz="2800" b="1" dirty="0" smtClean="0">
                <a:latin typeface="Courier New" pitchFamily="49" charset="0"/>
                <a:cs typeface="Courier New" pitchFamily="49" charset="0"/>
              </a:rPr>
              <a:t>0x00</a:t>
            </a:r>
            <a:endParaRPr lang="en-US" sz="2800" b="1" dirty="0">
              <a:latin typeface="Courier New" pitchFamily="49" charset="0"/>
              <a:cs typeface="Courier New" pitchFamily="49" charset="0"/>
            </a:endParaRPr>
          </a:p>
        </p:txBody>
      </p:sp>
      <p:sp>
        <p:nvSpPr>
          <p:cNvPr id="27" name="TextBox 26"/>
          <p:cNvSpPr txBox="1"/>
          <p:nvPr/>
        </p:nvSpPr>
        <p:spPr>
          <a:xfrm>
            <a:off x="5624876" y="4245931"/>
            <a:ext cx="3246475" cy="523220"/>
          </a:xfrm>
          <a:prstGeom prst="rect">
            <a:avLst/>
          </a:prstGeom>
          <a:noFill/>
        </p:spPr>
        <p:txBody>
          <a:bodyPr wrap="square" rtlCol="0">
            <a:spAutoFit/>
          </a:bodyPr>
          <a:lstStyle/>
          <a:p>
            <a:r>
              <a:rPr lang="en-US" sz="2800" b="1" dirty="0" smtClean="0"/>
              <a:t>High address   </a:t>
            </a:r>
            <a:r>
              <a:rPr lang="en-US" sz="2800" b="1" dirty="0" smtClean="0">
                <a:latin typeface="Courier New" pitchFamily="49" charset="0"/>
                <a:cs typeface="Courier New" pitchFamily="49" charset="0"/>
              </a:rPr>
              <a:t>0xff</a:t>
            </a:r>
            <a:endParaRPr lang="en-US" sz="2800" b="1" dirty="0">
              <a:latin typeface="Courier New" pitchFamily="49" charset="0"/>
              <a:cs typeface="Courier New" pitchFamily="49" charset="0"/>
            </a:endParaRPr>
          </a:p>
        </p:txBody>
      </p:sp>
      <p:cxnSp>
        <p:nvCxnSpPr>
          <p:cNvPr id="29" name="Straight Arrow Connector 28"/>
          <p:cNvCxnSpPr/>
          <p:nvPr/>
        </p:nvCxnSpPr>
        <p:spPr>
          <a:xfrm flipV="1">
            <a:off x="7818552" y="2642554"/>
            <a:ext cx="0" cy="1167446"/>
          </a:xfrm>
          <a:prstGeom prst="straightConnector1">
            <a:avLst/>
          </a:prstGeom>
          <a:ln w="34925">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9353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143000"/>
          </a:xfrm>
        </p:spPr>
        <p:txBody>
          <a:bodyPr/>
          <a:lstStyle/>
          <a:p>
            <a:r>
              <a:rPr lang="en-US" dirty="0" smtClean="0"/>
              <a:t>Protection and Access Control</a:t>
            </a:r>
            <a:endParaRPr lang="en-US" dirty="0"/>
          </a:p>
        </p:txBody>
      </p:sp>
    </p:spTree>
    <p:extLst>
      <p:ext uri="{BB962C8B-B14F-4D97-AF65-F5344CB8AC3E}">
        <p14:creationId xmlns:p14="http://schemas.microsoft.com/office/powerpoint/2010/main" val="674711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xample.c</a:t>
            </a:r>
            <a:endParaRPr lang="en-US" dirty="0"/>
          </a:p>
        </p:txBody>
      </p:sp>
      <p:sp>
        <p:nvSpPr>
          <p:cNvPr id="3" name="Content Placeholder 2"/>
          <p:cNvSpPr>
            <a:spLocks noGrp="1"/>
          </p:cNvSpPr>
          <p:nvPr>
            <p:ph idx="1"/>
          </p:nvPr>
        </p:nvSpPr>
        <p:spPr/>
        <p:txBody>
          <a:bodyPr/>
          <a:lstStyle/>
          <a:p>
            <a:pPr marL="118872" indent="0">
              <a:buNone/>
            </a:pPr>
            <a:r>
              <a:rPr lang="en-US" b="1" dirty="0" smtClean="0">
                <a:latin typeface="Courier New" pitchFamily="49" charset="0"/>
                <a:cs typeface="Courier New" pitchFamily="49" charset="0"/>
              </a:rPr>
              <a:t>void foo(</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b) {</a:t>
            </a: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    char buf1[10];</a:t>
            </a:r>
          </a:p>
          <a:p>
            <a:pPr marL="118872" indent="0">
              <a:buNone/>
            </a:pPr>
            <a:r>
              <a:rPr lang="en-US" b="1" dirty="0" smtClean="0">
                <a:latin typeface="Courier New" pitchFamily="49" charset="0"/>
                <a:cs typeface="Courier New" pitchFamily="49" charset="0"/>
              </a:rPr>
              <a:t>}</a:t>
            </a:r>
          </a:p>
          <a:p>
            <a:pPr marL="118872" indent="0">
              <a:buNone/>
            </a:pP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void main() {</a:t>
            </a:r>
          </a:p>
          <a:p>
            <a:pPr marL="118872" indent="0">
              <a:buNone/>
            </a:pPr>
            <a:r>
              <a:rPr lang="en-US" b="1" dirty="0" smtClean="0">
                <a:latin typeface="Courier New" pitchFamily="49" charset="0"/>
                <a:cs typeface="Courier New" pitchFamily="49" charset="0"/>
              </a:rPr>
              <a:t>    foo(3,6);</a:t>
            </a:r>
          </a:p>
          <a:p>
            <a:pPr marL="118872" indent="0">
              <a:buNone/>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248351136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pushl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670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8172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97687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subl</a:t>
            </a:r>
            <a:r>
              <a:rPr lang="en-US" b="1" dirty="0" smtClean="0">
                <a:latin typeface="Courier New" pitchFamily="49" charset="0"/>
                <a:cs typeface="Courier New" pitchFamily="49" charset="0"/>
              </a:rPr>
              <a:t>   $8,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esp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67920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6, 4(%</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943599"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01828046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5" name="Rectangle 1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solidFill>
                  <a:schemeClr val="bg2"/>
                </a:solidFill>
                <a:latin typeface="Courier New" pitchFamily="49" charset="0"/>
                <a:cs typeface="Courier New" pitchFamily="49" charset="0"/>
              </a:rPr>
              <a:t>movl</a:t>
            </a:r>
            <a:r>
              <a:rPr lang="en-US" b="1" dirty="0" smtClean="0">
                <a:solidFill>
                  <a:schemeClr val="bg2"/>
                </a:solidFill>
                <a:latin typeface="Courier New" pitchFamily="49" charset="0"/>
                <a:cs typeface="Courier New" pitchFamily="49" charset="0"/>
              </a:rPr>
              <a:t>   $</a:t>
            </a:r>
            <a:r>
              <a:rPr lang="en-US" b="1" dirty="0">
                <a:solidFill>
                  <a:schemeClr val="bg2"/>
                </a:solidFill>
                <a:latin typeface="Courier New" pitchFamily="49" charset="0"/>
                <a:cs typeface="Courier New" pitchFamily="49" charset="0"/>
              </a:rPr>
              <a:t>6, 4(%</a:t>
            </a:r>
            <a:r>
              <a:rPr lang="en-US" b="1" dirty="0" err="1">
                <a:solidFill>
                  <a:schemeClr val="bg2"/>
                </a:solidFill>
                <a:latin typeface="Courier New" pitchFamily="49" charset="0"/>
                <a:cs typeface="Courier New" pitchFamily="49" charset="0"/>
              </a:rPr>
              <a:t>esp</a:t>
            </a:r>
            <a:r>
              <a:rPr lang="en-US" b="1" dirty="0">
                <a:solidFill>
                  <a:schemeClr val="bg2"/>
                </a:solidFill>
                <a:latin typeface="Courier New" pitchFamily="49" charset="0"/>
                <a:cs typeface="Courier New" pitchFamily="49" charset="0"/>
              </a:rPr>
              <a:t>)</a:t>
            </a: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3, (%</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Tree>
    <p:extLst>
      <p:ext uri="{BB962C8B-B14F-4D97-AF65-F5344CB8AC3E}">
        <p14:creationId xmlns:p14="http://schemas.microsoft.com/office/powerpoint/2010/main" val="297574442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smtClean="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solidFill>
                  <a:schemeClr val="bg2"/>
                </a:solidFill>
                <a:latin typeface="Courier New" pitchFamily="49" charset="0"/>
                <a:cs typeface="Courier New" pitchFamily="49" charset="0"/>
              </a:rPr>
              <a:t>movl</a:t>
            </a:r>
            <a:r>
              <a:rPr lang="en-US" b="1" dirty="0" smtClean="0">
                <a:solidFill>
                  <a:schemeClr val="bg2"/>
                </a:solidFill>
                <a:latin typeface="Courier New" pitchFamily="49" charset="0"/>
                <a:cs typeface="Courier New" pitchFamily="49" charset="0"/>
              </a:rPr>
              <a:t>   $</a:t>
            </a:r>
            <a:r>
              <a:rPr lang="en-US" b="1" dirty="0">
                <a:solidFill>
                  <a:schemeClr val="bg2"/>
                </a:solidFill>
                <a:latin typeface="Courier New" pitchFamily="49" charset="0"/>
                <a:cs typeface="Courier New" pitchFamily="49" charset="0"/>
              </a:rPr>
              <a:t>6, 4(%</a:t>
            </a:r>
            <a:r>
              <a:rPr lang="en-US" b="1" dirty="0" err="1">
                <a:solidFill>
                  <a:schemeClr val="bg2"/>
                </a:solidFill>
                <a:latin typeface="Courier New" pitchFamily="49" charset="0"/>
                <a:cs typeface="Courier New" pitchFamily="49" charset="0"/>
              </a:rPr>
              <a:t>esp</a:t>
            </a:r>
            <a:r>
              <a:rPr lang="en-US" b="1" dirty="0">
                <a:solidFill>
                  <a:schemeClr val="bg2"/>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call   foo</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3733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4" name="Rectangle 13"/>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cxnSp>
        <p:nvCxnSpPr>
          <p:cNvPr id="16" name="Elbow Connector 15"/>
          <p:cNvCxnSpPr/>
          <p:nvPr/>
        </p:nvCxnSpPr>
        <p:spPr>
          <a:xfrm rot="10800000" flipV="1">
            <a:off x="2095500" y="4038600"/>
            <a:ext cx="4229100" cy="1485900"/>
          </a:xfrm>
          <a:prstGeom prst="bentConnector3">
            <a:avLst>
              <a:gd name="adj1" fmla="val 25225"/>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68893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pushl</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60430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98911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subl</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16, %</a:t>
            </a:r>
            <a:r>
              <a:rPr lang="en-US" b="1" dirty="0" err="1">
                <a:latin typeface="Courier New" pitchFamily="49" charset="0"/>
                <a:cs typeface="Courier New" pitchFamily="49" charset="0"/>
              </a:rPr>
              <a:t>esp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1600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Tree>
    <p:extLst>
      <p:ext uri="{BB962C8B-B14F-4D97-AF65-F5344CB8AC3E}">
        <p14:creationId xmlns:p14="http://schemas.microsoft.com/office/powerpoint/2010/main" val="21022499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Protection Occur?</a:t>
            </a:r>
            <a:endParaRPr lang="en-US" dirty="0"/>
          </a:p>
        </p:txBody>
      </p:sp>
      <p:sp>
        <p:nvSpPr>
          <p:cNvPr id="3" name="Content Placeholder 2"/>
          <p:cNvSpPr>
            <a:spLocks noGrp="1"/>
          </p:cNvSpPr>
          <p:nvPr>
            <p:ph idx="1"/>
          </p:nvPr>
        </p:nvSpPr>
        <p:spPr>
          <a:xfrm>
            <a:off x="457200" y="1600202"/>
            <a:ext cx="8401050" cy="4525963"/>
          </a:xfrm>
        </p:spPr>
        <p:txBody>
          <a:bodyPr/>
          <a:lstStyle/>
          <a:p>
            <a:pPr marL="0" indent="0">
              <a:buNone/>
            </a:pPr>
            <a:endParaRPr lang="en-US" dirty="0" smtClean="0"/>
          </a:p>
          <a:p>
            <a:r>
              <a:rPr lang="en-US" dirty="0" smtClean="0"/>
              <a:t>OS controls what users/processes can do</a:t>
            </a:r>
          </a:p>
          <a:p>
            <a:pPr marL="0" indent="0">
              <a:buNone/>
            </a:pPr>
            <a:endParaRPr lang="en-US" dirty="0"/>
          </a:p>
          <a:p>
            <a:r>
              <a:rPr lang="en-US" dirty="0" smtClean="0"/>
              <a:t>OS control is triggered through interrupts, system </a:t>
            </a:r>
            <a:r>
              <a:rPr lang="en-US" dirty="0" smtClean="0"/>
              <a:t>calls</a:t>
            </a:r>
          </a:p>
          <a:p>
            <a:endParaRPr lang="en-US" dirty="0"/>
          </a:p>
          <a:p>
            <a:r>
              <a:rPr lang="en-US" dirty="0" smtClean="0"/>
              <a:t>CPU supports privilege levels to ensure only OS can execute privileged instructions</a:t>
            </a:r>
            <a:endParaRPr lang="en-US" dirty="0"/>
          </a:p>
        </p:txBody>
      </p:sp>
    </p:spTree>
    <p:extLst>
      <p:ext uri="{BB962C8B-B14F-4D97-AF65-F5344CB8AC3E}">
        <p14:creationId xmlns:p14="http://schemas.microsoft.com/office/powerpoint/2010/main" val="822749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leave</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1600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327384101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leave</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93316412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leave</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733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938870933"/>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ret</a:t>
            </a: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579181029"/>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pushl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subl</a:t>
            </a:r>
            <a:r>
              <a:rPr lang="en-US" b="1" dirty="0">
                <a:solidFill>
                  <a:schemeClr val="bg2">
                    <a:lumMod val="90000"/>
                  </a:schemeClr>
                </a:solidFill>
                <a:latin typeface="Courier New" pitchFamily="49" charset="0"/>
                <a:cs typeface="Courier New" pitchFamily="49" charset="0"/>
              </a:rPr>
              <a:t>   $8,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call   foo</a:t>
            </a:r>
          </a:p>
          <a:p>
            <a:pPr marL="118872" indent="0">
              <a:buNone/>
            </a:pPr>
            <a:r>
              <a:rPr lang="en-US" b="1" dirty="0">
                <a:latin typeface="Courier New" pitchFamily="49" charset="0"/>
                <a:cs typeface="Courier New" pitchFamily="49" charset="0"/>
              </a:rPr>
              <a:t>  leave</a:t>
            </a:r>
          </a:p>
          <a:p>
            <a:pPr marL="118872" indent="0">
              <a:buNone/>
            </a:pPr>
            <a:r>
              <a:rPr lang="en-US" b="1" dirty="0">
                <a:solidFill>
                  <a:schemeClr val="bg2">
                    <a:lumMod val="90000"/>
                  </a:schemeClr>
                </a:solidFill>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3" name="TextBox 22"/>
          <p:cNvSpPr txBox="1"/>
          <p:nvPr/>
        </p:nvSpPr>
        <p:spPr>
          <a:xfrm>
            <a:off x="2209800" y="57150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145658997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pushl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subl</a:t>
            </a:r>
            <a:r>
              <a:rPr lang="en-US" b="1" dirty="0">
                <a:solidFill>
                  <a:schemeClr val="bg2">
                    <a:lumMod val="90000"/>
                  </a:schemeClr>
                </a:solidFill>
                <a:latin typeface="Courier New" pitchFamily="49" charset="0"/>
                <a:cs typeface="Courier New" pitchFamily="49" charset="0"/>
              </a:rPr>
              <a:t>   $8,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call   foo</a:t>
            </a:r>
          </a:p>
          <a:p>
            <a:pPr marL="118872" indent="0">
              <a:buNone/>
            </a:pPr>
            <a:r>
              <a:rPr lang="en-US" b="1" dirty="0">
                <a:latin typeface="Courier New" pitchFamily="49" charset="0"/>
                <a:cs typeface="Courier New" pitchFamily="49" charset="0"/>
              </a:rPr>
              <a:t>  leave</a:t>
            </a:r>
          </a:p>
          <a:p>
            <a:pPr marL="118872" indent="0">
              <a:buNone/>
            </a:pPr>
            <a:r>
              <a:rPr lang="en-US" b="1" dirty="0">
                <a:solidFill>
                  <a:schemeClr val="bg2">
                    <a:lumMod val="90000"/>
                  </a:schemeClr>
                </a:solidFill>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3" name="TextBox 22"/>
          <p:cNvSpPr txBox="1"/>
          <p:nvPr/>
        </p:nvSpPr>
        <p:spPr>
          <a:xfrm>
            <a:off x="2209800" y="57150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pop %</a:t>
            </a:r>
            <a:r>
              <a:rPr lang="en-US" sz="2800" b="1" dirty="0" err="1" smtClean="0">
                <a:solidFill>
                  <a:schemeClr val="bg2">
                    <a:lumMod val="90000"/>
                  </a:schemeClr>
                </a:solidFill>
                <a:latin typeface="Courier New" pitchFamily="49" charset="0"/>
                <a:cs typeface="Courier New" pitchFamily="49" charset="0"/>
              </a:rPr>
              <a:t>ebp</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787419986"/>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943600" y="5562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pushl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subl</a:t>
            </a:r>
            <a:r>
              <a:rPr lang="en-US" b="1" dirty="0">
                <a:solidFill>
                  <a:schemeClr val="bg2">
                    <a:lumMod val="90000"/>
                  </a:schemeClr>
                </a:solidFill>
                <a:latin typeface="Courier New" pitchFamily="49" charset="0"/>
                <a:cs typeface="Courier New" pitchFamily="49" charset="0"/>
              </a:rPr>
              <a:t>   $8,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call   foo</a:t>
            </a:r>
          </a:p>
          <a:p>
            <a:pPr marL="118872" indent="0">
              <a:buNone/>
            </a:pPr>
            <a:r>
              <a:rPr lang="en-US" b="1" dirty="0">
                <a:latin typeface="Courier New" pitchFamily="49" charset="0"/>
                <a:cs typeface="Courier New" pitchFamily="49" charset="0"/>
              </a:rPr>
              <a:t>  leave</a:t>
            </a:r>
          </a:p>
          <a:p>
            <a:pPr marL="118872" indent="0">
              <a:buNone/>
            </a:pPr>
            <a:r>
              <a:rPr lang="en-US" b="1" dirty="0">
                <a:solidFill>
                  <a:schemeClr val="bg2">
                    <a:lumMod val="90000"/>
                  </a:schemeClr>
                </a:solidFill>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2" name="Straight Arrow Connector 11"/>
          <p:cNvCxnSpPr/>
          <p:nvPr/>
        </p:nvCxnSpPr>
        <p:spPr>
          <a:xfrm flipH="1">
            <a:off x="8706256" y="66294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3" name="TextBox 22"/>
          <p:cNvSpPr txBox="1"/>
          <p:nvPr/>
        </p:nvSpPr>
        <p:spPr>
          <a:xfrm>
            <a:off x="2209800" y="5715000"/>
            <a:ext cx="3429000" cy="954107"/>
          </a:xfrm>
          <a:prstGeom prst="rect">
            <a:avLst/>
          </a:prstGeom>
          <a:no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cxnSp>
        <p:nvCxnSpPr>
          <p:cNvPr id="11" name="Straight Arrow Connector 10"/>
          <p:cNvCxnSpPr/>
          <p:nvPr/>
        </p:nvCxnSpPr>
        <p:spPr>
          <a:xfrm>
            <a:off x="5458026" y="6172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394774"/>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a:t>
            </a:r>
            <a:r>
              <a:rPr lang="en-US" dirty="0" smtClean="0"/>
              <a:t>Overflow </a:t>
            </a:r>
            <a:r>
              <a:rPr lang="en-US" dirty="0"/>
              <a:t>E</a:t>
            </a:r>
            <a:r>
              <a:rPr lang="en-US" dirty="0" smtClean="0"/>
              <a:t>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a:latin typeface="Courier New" pitchFamily="49" charset="0"/>
                <a:cs typeface="Courier New" pitchFamily="49" charset="0"/>
              </a:rPr>
              <a:t>void main() {</a:t>
            </a:r>
          </a:p>
          <a:p>
            <a:pPr marL="118872" indent="0">
              <a:buNone/>
            </a:pPr>
            <a:r>
              <a:rPr lang="en-US" sz="2400" b="1" dirty="0">
                <a:latin typeface="Courier New" pitchFamily="49" charset="0"/>
                <a:cs typeface="Courier New" pitchFamily="49" charset="0"/>
              </a:rPr>
              <a:t>  char </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[256];</a:t>
            </a:r>
          </a:p>
          <a:p>
            <a:pPr marL="118872" indent="0">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memset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 ‘A’, 255);</a:t>
            </a:r>
          </a:p>
          <a:p>
            <a:pPr marL="118872" indent="0">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[255] = ‘\x00’;</a:t>
            </a:r>
          </a:p>
          <a:p>
            <a:pPr marL="118872" indent="0">
              <a:buNone/>
            </a:pPr>
            <a:r>
              <a:rPr lang="en-US" sz="2400" b="1" dirty="0">
                <a:latin typeface="Courier New" pitchFamily="49" charset="0"/>
                <a:cs typeface="Courier New" pitchFamily="49" charset="0"/>
              </a:rPr>
              <a:t>  foo(</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a:t>
            </a:r>
          </a:p>
          <a:p>
            <a:pPr marL="118872" indent="0">
              <a:buNone/>
            </a:pPr>
            <a:r>
              <a:rPr lang="en-US" sz="2400" b="1" dirty="0">
                <a:latin typeface="Courier New" pitchFamily="49" charset="0"/>
                <a:cs typeface="Courier New" pitchFamily="49" charset="0"/>
              </a:rPr>
              <a:t>}</a:t>
            </a:r>
          </a:p>
        </p:txBody>
      </p:sp>
    </p:spTree>
    <p:extLst>
      <p:ext uri="{BB962C8B-B14F-4D97-AF65-F5344CB8AC3E}">
        <p14:creationId xmlns:p14="http://schemas.microsoft.com/office/powerpoint/2010/main" val="250331313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a:latin typeface="Courier New" pitchFamily="49" charset="0"/>
                <a:cs typeface="Courier New" pitchFamily="49" charset="0"/>
              </a:rPr>
              <a:t>void </a:t>
            </a:r>
            <a:r>
              <a:rPr lang="en-US" sz="2400" b="1" dirty="0" smtClean="0">
                <a:latin typeface="Courier New" pitchFamily="49" charset="0"/>
                <a:cs typeface="Courier New" pitchFamily="49" charset="0"/>
              </a:rPr>
              <a:t>main() </a:t>
            </a:r>
            <a:r>
              <a:rPr lang="en-US" sz="2400" b="1" dirty="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  char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memset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 ‘A’, 255);</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[255] = ‘\x00’;</a:t>
            </a:r>
          </a:p>
          <a:p>
            <a:pPr marL="118872" indent="0">
              <a:buNone/>
            </a:pPr>
            <a:r>
              <a:rPr lang="en-US" sz="2400" b="1" dirty="0" smtClean="0">
                <a:latin typeface="Courier New" pitchFamily="49" charset="0"/>
                <a:cs typeface="Courier New" pitchFamily="49" charset="0"/>
              </a:rPr>
              <a:t>  foo(</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653415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34400" y="67818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2838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90000"/>
                  </a:schemeClr>
                </a:solidFill>
                <a:latin typeface="Courier New" pitchFamily="49" charset="0"/>
                <a:cs typeface="Courier New" pitchFamily="49" charset="0"/>
              </a:rPr>
              <a:t>void foo(char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void main() {</a:t>
            </a:r>
          </a:p>
          <a:p>
            <a:pPr marL="118872" indent="0">
              <a:buNone/>
            </a:pPr>
            <a:r>
              <a:rPr lang="en-US" sz="2400" b="1" dirty="0" smtClean="0">
                <a:latin typeface="Courier New" pitchFamily="49" charset="0"/>
                <a:cs typeface="Courier New" pitchFamily="49" charset="0"/>
              </a:rPr>
              <a:t>  char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memset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 ‘A’, 255);</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724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5943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490799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OS Protects Resources</a:t>
            </a:r>
            <a:endParaRPr lang="en-US" dirty="0"/>
          </a:p>
        </p:txBody>
      </p:sp>
      <p:sp>
        <p:nvSpPr>
          <p:cNvPr id="4" name="Oval 3"/>
          <p:cNvSpPr/>
          <p:nvPr/>
        </p:nvSpPr>
        <p:spPr>
          <a:xfrm>
            <a:off x="4133848" y="3382882"/>
            <a:ext cx="2606595" cy="1524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OS</a:t>
            </a:r>
          </a:p>
        </p:txBody>
      </p:sp>
      <p:cxnSp>
        <p:nvCxnSpPr>
          <p:cNvPr id="6" name="Straight Connector 5"/>
          <p:cNvCxnSpPr>
            <a:stCxn id="4" idx="1"/>
          </p:cNvCxnSpPr>
          <p:nvPr/>
        </p:nvCxnSpPr>
        <p:spPr>
          <a:xfrm flipH="1" flipV="1">
            <a:off x="3620661" y="2968797"/>
            <a:ext cx="894914" cy="637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12" idx="6"/>
          </p:cNvCxnSpPr>
          <p:nvPr/>
        </p:nvCxnSpPr>
        <p:spPr>
          <a:xfrm>
            <a:off x="4133848" y="4144882"/>
            <a:ext cx="452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flipH="1">
            <a:off x="3620661" y="4683697"/>
            <a:ext cx="894914" cy="6823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819400" y="3606067"/>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sp>
        <p:nvSpPr>
          <p:cNvPr id="21" name="Oval 20"/>
          <p:cNvSpPr/>
          <p:nvPr/>
        </p:nvSpPr>
        <p:spPr>
          <a:xfrm>
            <a:off x="2819400" y="2209800"/>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sp>
        <p:nvSpPr>
          <p:cNvPr id="22" name="Oval 21"/>
          <p:cNvSpPr/>
          <p:nvPr/>
        </p:nvSpPr>
        <p:spPr>
          <a:xfrm>
            <a:off x="2819399" y="5004065"/>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cxnSp>
        <p:nvCxnSpPr>
          <p:cNvPr id="24" name="Straight Connector 23"/>
          <p:cNvCxnSpPr>
            <a:stCxn id="12" idx="2"/>
          </p:cNvCxnSpPr>
          <p:nvPr/>
        </p:nvCxnSpPr>
        <p:spPr>
          <a:xfrm flipH="1" flipV="1">
            <a:off x="2305049" y="3763882"/>
            <a:ext cx="51435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flipH="1">
            <a:off x="2305049" y="4144882"/>
            <a:ext cx="5143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flipH="1">
            <a:off x="2305049" y="4144882"/>
            <a:ext cx="51435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7"/>
            <a:endCxn id="35" idx="2"/>
          </p:cNvCxnSpPr>
          <p:nvPr/>
        </p:nvCxnSpPr>
        <p:spPr>
          <a:xfrm flipH="1" flipV="1">
            <a:off x="5848350" y="2748615"/>
            <a:ext cx="510366" cy="857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53545" y="4158737"/>
            <a:ext cx="4962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5"/>
            <a:endCxn id="36" idx="2"/>
          </p:cNvCxnSpPr>
          <p:nvPr/>
        </p:nvCxnSpPr>
        <p:spPr>
          <a:xfrm flipH="1">
            <a:off x="5848350" y="4683697"/>
            <a:ext cx="510366" cy="859183"/>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848350" y="3606067"/>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Resource</a:t>
            </a:r>
            <a:endParaRPr lang="en-US" sz="2400" dirty="0"/>
          </a:p>
        </p:txBody>
      </p:sp>
      <p:sp>
        <p:nvSpPr>
          <p:cNvPr id="35" name="Oval 34"/>
          <p:cNvSpPr/>
          <p:nvPr/>
        </p:nvSpPr>
        <p:spPr>
          <a:xfrm>
            <a:off x="5848350" y="2209800"/>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Resource</a:t>
            </a:r>
          </a:p>
        </p:txBody>
      </p:sp>
      <p:sp>
        <p:nvSpPr>
          <p:cNvPr id="36" name="Oval 35"/>
          <p:cNvSpPr/>
          <p:nvPr/>
        </p:nvSpPr>
        <p:spPr>
          <a:xfrm>
            <a:off x="5848350" y="5004065"/>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Resource</a:t>
            </a:r>
            <a:endParaRPr lang="en-US" sz="2400" dirty="0"/>
          </a:p>
        </p:txBody>
      </p:sp>
      <p:sp>
        <p:nvSpPr>
          <p:cNvPr id="49" name="TextBox 48"/>
          <p:cNvSpPr txBox="1"/>
          <p:nvPr/>
        </p:nvSpPr>
        <p:spPr>
          <a:xfrm>
            <a:off x="1390649" y="3943992"/>
            <a:ext cx="1658989" cy="369332"/>
          </a:xfrm>
          <a:prstGeom prst="rect">
            <a:avLst/>
          </a:prstGeom>
          <a:noFill/>
        </p:spPr>
        <p:txBody>
          <a:bodyPr wrap="square" rtlCol="0">
            <a:spAutoFit/>
          </a:bodyPr>
          <a:lstStyle/>
          <a:p>
            <a:r>
              <a:rPr lang="en-US" dirty="0"/>
              <a:t>Processes</a:t>
            </a:r>
          </a:p>
        </p:txBody>
      </p:sp>
    </p:spTree>
    <p:extLst>
      <p:ext uri="{BB962C8B-B14F-4D97-AF65-F5344CB8AC3E}">
        <p14:creationId xmlns:p14="http://schemas.microsoft.com/office/powerpoint/2010/main" val="2376258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90000"/>
                  </a:schemeClr>
                </a:solidFill>
                <a:latin typeface="Courier New" pitchFamily="49" charset="0"/>
                <a:cs typeface="Courier New" pitchFamily="49" charset="0"/>
              </a:rPr>
              <a:t>void foo(char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latin typeface="Courier New" pitchFamily="49" charset="0"/>
                <a:cs typeface="Courier New" pitchFamily="49" charset="0"/>
              </a:rPr>
              <a:t>  foo(</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5943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312368"/>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90000"/>
                  </a:schemeClr>
                </a:solidFill>
                <a:latin typeface="Courier New" pitchFamily="49" charset="0"/>
                <a:cs typeface="Courier New" pitchFamily="49" charset="0"/>
              </a:rPr>
              <a:t>void foo(char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latin typeface="Courier New" pitchFamily="49" charset="0"/>
                <a:cs typeface="Courier New" pitchFamily="49" charset="0"/>
              </a:rPr>
              <a:t>  foo(</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3505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5943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57414904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2895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28" name="Elbow Connector 27"/>
          <p:cNvCxnSpPr/>
          <p:nvPr/>
        </p:nvCxnSpPr>
        <p:spPr>
          <a:xfrm rot="16200000" flipH="1">
            <a:off x="698689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690425"/>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28" name="Elbow Connector 27"/>
          <p:cNvCxnSpPr/>
          <p:nvPr/>
        </p:nvCxnSpPr>
        <p:spPr>
          <a:xfrm rot="16200000" flipH="1">
            <a:off x="698689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461073156"/>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7150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706207249"/>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7150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smtClean="0">
              <a:latin typeface="Courier New" pitchFamily="49" charset="0"/>
              <a:cs typeface="Courier New" pitchFamily="49" charset="0"/>
            </a:endParaRPr>
          </a:p>
          <a:p>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1098105379"/>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2895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866978786"/>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3505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5927" y="62293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smtClean="0">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
        <p:nvSpPr>
          <p:cNvPr id="15" name="TextBox 14"/>
          <p:cNvSpPr txBox="1"/>
          <p:nvPr/>
        </p:nvSpPr>
        <p:spPr>
          <a:xfrm>
            <a:off x="3505200" y="5867400"/>
            <a:ext cx="415498"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1645668634"/>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5927" y="62293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
        <p:nvSpPr>
          <p:cNvPr id="15" name="TextBox 14"/>
          <p:cNvSpPr txBox="1"/>
          <p:nvPr/>
        </p:nvSpPr>
        <p:spPr>
          <a:xfrm>
            <a:off x="3505200" y="5867400"/>
            <a:ext cx="415498"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1425896714"/>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eip</a:t>
            </a:r>
            <a:r>
              <a:rPr lang="en-US" sz="2400" b="1" dirty="0" smtClean="0">
                <a:latin typeface="Courier New" pitchFamily="49" charset="0"/>
                <a:cs typeface="Courier New" pitchFamily="49" charset="0"/>
              </a:rPr>
              <a:t> = 0x41414141</a:t>
            </a:r>
            <a:br>
              <a:rPr lang="en-US" sz="2400" b="1" dirty="0" smtClean="0">
                <a:latin typeface="Courier New" pitchFamily="49" charset="0"/>
                <a:cs typeface="Courier New" pitchFamily="49" charset="0"/>
              </a:rPr>
            </a:br>
            <a:endParaRPr lang="en-US" sz="2400" b="1" dirty="0" smtClean="0">
              <a:latin typeface="Courier New" pitchFamily="49" charset="0"/>
              <a:cs typeface="Courier New" pitchFamily="49" charset="0"/>
            </a:endParaRPr>
          </a:p>
          <a:p>
            <a:pPr marL="118872" indent="0">
              <a:buNone/>
            </a:pPr>
            <a:endParaRPr lang="en-US" sz="2400" b="1" dirty="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5927" y="62293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5" name="TextBox 14"/>
          <p:cNvSpPr txBox="1"/>
          <p:nvPr/>
        </p:nvSpPr>
        <p:spPr>
          <a:xfrm>
            <a:off x="3505200" y="5867400"/>
            <a:ext cx="415498"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286616237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Examples in UNIX</a:t>
            </a:r>
            <a:endParaRPr lang="en-US" dirty="0"/>
          </a:p>
        </p:txBody>
      </p:sp>
      <p:sp>
        <p:nvSpPr>
          <p:cNvPr id="3" name="Content Placeholder 2"/>
          <p:cNvSpPr>
            <a:spLocks noGrp="1"/>
          </p:cNvSpPr>
          <p:nvPr>
            <p:ph idx="1"/>
          </p:nvPr>
        </p:nvSpPr>
        <p:spPr/>
        <p:txBody>
          <a:bodyPr/>
          <a:lstStyle/>
          <a:p>
            <a:r>
              <a:rPr lang="en-US" dirty="0" smtClean="0"/>
              <a:t>Core Dump Overwrite</a:t>
            </a:r>
          </a:p>
          <a:p>
            <a:pPr lvl="1"/>
            <a:r>
              <a:rPr lang="en-US" dirty="0" smtClean="0"/>
              <a:t>Linking /</a:t>
            </a:r>
            <a:r>
              <a:rPr lang="en-US" dirty="0" err="1" smtClean="0"/>
              <a:t>etc</a:t>
            </a:r>
            <a:r>
              <a:rPr lang="en-US" dirty="0" smtClean="0"/>
              <a:t>/</a:t>
            </a:r>
            <a:r>
              <a:rPr lang="en-US" dirty="0" err="1" smtClean="0"/>
              <a:t>passwd</a:t>
            </a:r>
            <a:r>
              <a:rPr lang="en-US" dirty="0" smtClean="0"/>
              <a:t> to a file called “core”</a:t>
            </a:r>
          </a:p>
          <a:p>
            <a:pPr lvl="1"/>
            <a:r>
              <a:rPr lang="en-US" dirty="0" smtClean="0"/>
              <a:t>Causing a SETUID program to dump core, subsequently overwriting the </a:t>
            </a:r>
            <a:r>
              <a:rPr lang="en-US" dirty="0" err="1" smtClean="0"/>
              <a:t>passwd</a:t>
            </a:r>
            <a:r>
              <a:rPr lang="en-US" dirty="0" smtClean="0"/>
              <a:t> file.</a:t>
            </a:r>
          </a:p>
          <a:p>
            <a:r>
              <a:rPr lang="en-US" dirty="0" smtClean="0"/>
              <a:t>Directory Creation Race Condition</a:t>
            </a:r>
          </a:p>
          <a:p>
            <a:pPr lvl="1"/>
            <a:r>
              <a:rPr lang="en-US" dirty="0" err="1" smtClean="0"/>
              <a:t>Mkdir</a:t>
            </a:r>
            <a:r>
              <a:rPr lang="en-US" dirty="0" smtClean="0"/>
              <a:t> would create </a:t>
            </a:r>
            <a:r>
              <a:rPr lang="en-US" dirty="0" err="1" smtClean="0"/>
              <a:t>inode</a:t>
            </a:r>
            <a:r>
              <a:rPr lang="en-US" dirty="0" smtClean="0"/>
              <a:t> as root, then change UID of </a:t>
            </a:r>
            <a:r>
              <a:rPr lang="en-US" dirty="0" err="1" smtClean="0"/>
              <a:t>inode</a:t>
            </a:r>
            <a:endParaRPr lang="en-US" dirty="0" smtClean="0"/>
          </a:p>
          <a:p>
            <a:pPr lvl="1"/>
            <a:r>
              <a:rPr lang="en-US" dirty="0" smtClean="0"/>
              <a:t>Race: link to </a:t>
            </a:r>
            <a:r>
              <a:rPr lang="en-US" dirty="0" err="1" smtClean="0"/>
              <a:t>passwd</a:t>
            </a:r>
            <a:r>
              <a:rPr lang="en-US" dirty="0" smtClean="0"/>
              <a:t> after </a:t>
            </a:r>
            <a:r>
              <a:rPr lang="en-US" dirty="0" err="1" smtClean="0"/>
              <a:t>inode</a:t>
            </a:r>
            <a:r>
              <a:rPr lang="en-US" dirty="0" smtClean="0"/>
              <a:t> creation but before </a:t>
            </a:r>
            <a:r>
              <a:rPr lang="en-US" dirty="0" err="1" smtClean="0"/>
              <a:t>chown</a:t>
            </a:r>
            <a:endParaRPr lang="en-US" dirty="0"/>
          </a:p>
        </p:txBody>
      </p:sp>
    </p:spTree>
    <p:extLst>
      <p:ext uri="{BB962C8B-B14F-4D97-AF65-F5344CB8AC3E}">
        <p14:creationId xmlns:p14="http://schemas.microsoft.com/office/powerpoint/2010/main" val="11943884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FTW</a:t>
            </a:r>
            <a:endParaRPr lang="en-US" dirty="0"/>
          </a:p>
        </p:txBody>
      </p:sp>
      <p:sp>
        <p:nvSpPr>
          <p:cNvPr id="3" name="Content Placeholder 2"/>
          <p:cNvSpPr>
            <a:spLocks noGrp="1"/>
          </p:cNvSpPr>
          <p:nvPr>
            <p:ph idx="1"/>
          </p:nvPr>
        </p:nvSpPr>
        <p:spPr/>
        <p:txBody>
          <a:bodyPr/>
          <a:lstStyle/>
          <a:p>
            <a:r>
              <a:rPr lang="en-US" dirty="0" smtClean="0"/>
              <a:t>Success! Program crashed</a:t>
            </a:r>
            <a:r>
              <a:rPr lang="en-US" dirty="0" smtClean="0"/>
              <a:t>!</a:t>
            </a:r>
          </a:p>
          <a:p>
            <a:endParaRPr lang="en-US" dirty="0" smtClean="0"/>
          </a:p>
          <a:p>
            <a:r>
              <a:rPr lang="en-US" dirty="0" smtClean="0"/>
              <a:t>Can we do better?</a:t>
            </a:r>
            <a:endParaRPr lang="en-US" dirty="0"/>
          </a:p>
          <a:p>
            <a:pPr lvl="1"/>
            <a:r>
              <a:rPr lang="en-US" dirty="0" smtClean="0"/>
              <a:t>Yes</a:t>
            </a:r>
          </a:p>
          <a:p>
            <a:pPr lvl="2"/>
            <a:r>
              <a:rPr lang="en-US" dirty="0" smtClean="0"/>
              <a:t>How?</a:t>
            </a:r>
          </a:p>
        </p:txBody>
      </p:sp>
    </p:spTree>
    <p:extLst>
      <p:ext uri="{BB962C8B-B14F-4D97-AF65-F5344CB8AC3E}">
        <p14:creationId xmlns:p14="http://schemas.microsoft.com/office/powerpoint/2010/main" val="896680270"/>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75000"/>
                  </a:schemeClr>
                </a:solidFill>
                <a:latin typeface="Courier New" pitchFamily="49" charset="0"/>
                <a:cs typeface="Courier New" pitchFamily="49" charset="0"/>
              </a:rPr>
              <a:t>void foo(char *</a:t>
            </a:r>
            <a:r>
              <a:rPr lang="en-US" sz="2400" b="1" dirty="0" err="1" smtClean="0">
                <a:solidFill>
                  <a:schemeClr val="bg2">
                    <a:lumMod val="75000"/>
                  </a:schemeClr>
                </a:solidFill>
                <a:latin typeface="Courier New" pitchFamily="49" charset="0"/>
                <a:cs typeface="Courier New" pitchFamily="49" charset="0"/>
              </a:rPr>
              <a:t>str</a:t>
            </a:r>
            <a:r>
              <a:rPr lang="en-US" sz="2400" b="1" dirty="0" smtClean="0">
                <a:solidFill>
                  <a:schemeClr val="bg2">
                    <a:lumMod val="75000"/>
                  </a:schemeClr>
                </a:solidFill>
                <a:latin typeface="Courier New" pitchFamily="49" charset="0"/>
                <a:cs typeface="Courier New" pitchFamily="49" charset="0"/>
              </a:rPr>
              <a:t>) {</a:t>
            </a:r>
          </a:p>
          <a:p>
            <a:pPr marL="118872" indent="0">
              <a:buNone/>
            </a:pPr>
            <a:r>
              <a:rPr lang="en-US" sz="2400" b="1" dirty="0" smtClean="0">
                <a:solidFill>
                  <a:schemeClr val="bg2">
                    <a:lumMod val="75000"/>
                  </a:schemeClr>
                </a:solidFill>
                <a:latin typeface="Courier New" pitchFamily="49" charset="0"/>
                <a:cs typeface="Courier New" pitchFamily="49" charset="0"/>
              </a:rPr>
              <a:t>   char buffer[16];</a:t>
            </a:r>
          </a:p>
          <a:p>
            <a:pPr marL="118872" indent="0">
              <a:buNone/>
            </a:pPr>
            <a:r>
              <a:rPr lang="en-US" sz="2400" b="1" dirty="0" smtClean="0">
                <a:solidFill>
                  <a:schemeClr val="bg2">
                    <a:lumMod val="75000"/>
                  </a:schemeClr>
                </a:solidFill>
                <a:latin typeface="Courier New" pitchFamily="49" charset="0"/>
                <a:cs typeface="Courier New" pitchFamily="49" charset="0"/>
              </a:rPr>
              <a:t>   </a:t>
            </a:r>
            <a:r>
              <a:rPr lang="en-US" sz="2400" b="1" dirty="0" err="1" smtClean="0">
                <a:solidFill>
                  <a:schemeClr val="bg2">
                    <a:lumMod val="75000"/>
                  </a:schemeClr>
                </a:solidFill>
                <a:latin typeface="Courier New" pitchFamily="49" charset="0"/>
                <a:cs typeface="Courier New" pitchFamily="49" charset="0"/>
              </a:rPr>
              <a:t>strcpy</a:t>
            </a:r>
            <a:r>
              <a:rPr lang="en-US" sz="2400" b="1" dirty="0" smtClean="0">
                <a:solidFill>
                  <a:schemeClr val="bg2">
                    <a:lumMod val="75000"/>
                  </a:schemeClr>
                </a:solidFill>
                <a:latin typeface="Courier New" pitchFamily="49" charset="0"/>
                <a:cs typeface="Courier New" pitchFamily="49" charset="0"/>
              </a:rPr>
              <a:t>(buffer, </a:t>
            </a:r>
            <a:r>
              <a:rPr lang="en-US" sz="2400" b="1" dirty="0" err="1" smtClean="0">
                <a:solidFill>
                  <a:schemeClr val="bg2">
                    <a:lumMod val="75000"/>
                  </a:schemeClr>
                </a:solidFill>
                <a:latin typeface="Courier New" pitchFamily="49" charset="0"/>
                <a:cs typeface="Courier New" pitchFamily="49" charset="0"/>
              </a:rPr>
              <a:t>str</a:t>
            </a:r>
            <a:r>
              <a:rPr lang="en-US" sz="2400" b="1" dirty="0" smtClean="0">
                <a:solidFill>
                  <a:schemeClr val="bg2">
                    <a:lumMod val="75000"/>
                  </a:schemeClr>
                </a:solidFill>
                <a:latin typeface="Courier New" pitchFamily="49" charset="0"/>
                <a:cs typeface="Courier New" pitchFamily="49" charset="0"/>
              </a:rPr>
              <a:t>);</a:t>
            </a:r>
          </a:p>
          <a:p>
            <a:pPr marL="118872" indent="0">
              <a:buNone/>
            </a:pPr>
            <a:r>
              <a:rPr lang="en-US" sz="2400" b="1" dirty="0" smtClean="0">
                <a:solidFill>
                  <a:schemeClr val="bg2">
                    <a:lumMod val="75000"/>
                  </a:schemeClr>
                </a:solidFill>
                <a:latin typeface="Courier New" pitchFamily="49" charset="0"/>
                <a:cs typeface="Courier New" pitchFamily="49" charset="0"/>
              </a:rPr>
              <a:t>}</a:t>
            </a:r>
          </a:p>
          <a:p>
            <a:pPr marL="118872" indent="0">
              <a:buNone/>
            </a:pPr>
            <a:endParaRPr lang="en-US" sz="2400" b="1" dirty="0" smtClean="0">
              <a:solidFill>
                <a:schemeClr val="bg2">
                  <a:lumMod val="75000"/>
                </a:schemeClr>
              </a:solidFill>
              <a:latin typeface="Courier New" pitchFamily="49" charset="0"/>
              <a:cs typeface="Courier New" pitchFamily="49" charset="0"/>
            </a:endParaRPr>
          </a:p>
          <a:p>
            <a:pPr marL="118872" indent="0">
              <a:buNone/>
            </a:pPr>
            <a:r>
              <a:rPr lang="en-US" sz="2400" b="1" dirty="0">
                <a:solidFill>
                  <a:schemeClr val="bg2">
                    <a:lumMod val="75000"/>
                  </a:schemeClr>
                </a:solidFill>
                <a:latin typeface="Courier New" pitchFamily="49" charset="0"/>
                <a:cs typeface="Courier New" pitchFamily="49" charset="0"/>
              </a:rPr>
              <a:t>void main() {</a:t>
            </a:r>
          </a:p>
          <a:p>
            <a:pPr marL="118872" indent="0">
              <a:buNone/>
            </a:pPr>
            <a:r>
              <a:rPr lang="en-US" sz="2400" b="1" dirty="0">
                <a:solidFill>
                  <a:schemeClr val="bg2">
                    <a:lumMod val="75000"/>
                  </a:schemeClr>
                </a:solidFill>
                <a:latin typeface="Courier New" pitchFamily="49" charset="0"/>
                <a:cs typeface="Courier New" pitchFamily="49" charset="0"/>
              </a:rPr>
              <a:t>  char </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[256];</a:t>
            </a:r>
          </a:p>
          <a:p>
            <a:pPr marL="118872" indent="0">
              <a:buNone/>
            </a:pPr>
            <a:r>
              <a:rPr lang="en-US" sz="2400" b="1" dirty="0">
                <a:solidFill>
                  <a:schemeClr val="bg2">
                    <a:lumMod val="75000"/>
                  </a:schemeClr>
                </a:solidFill>
                <a:latin typeface="Courier New" pitchFamily="49" charset="0"/>
                <a:cs typeface="Courier New" pitchFamily="49" charset="0"/>
              </a:rPr>
              <a:t>  </a:t>
            </a:r>
            <a:r>
              <a:rPr lang="en-US" sz="2400" b="1" dirty="0" err="1">
                <a:solidFill>
                  <a:schemeClr val="bg2">
                    <a:lumMod val="75000"/>
                  </a:schemeClr>
                </a:solidFill>
                <a:latin typeface="Courier New" pitchFamily="49" charset="0"/>
                <a:cs typeface="Courier New" pitchFamily="49" charset="0"/>
              </a:rPr>
              <a:t>memset</a:t>
            </a:r>
            <a:r>
              <a:rPr lang="en-US" sz="2400" b="1" dirty="0">
                <a:solidFill>
                  <a:schemeClr val="bg2">
                    <a:lumMod val="75000"/>
                  </a:schemeClr>
                </a:solidFill>
                <a:latin typeface="Courier New" pitchFamily="49" charset="0"/>
                <a:cs typeface="Courier New" pitchFamily="49" charset="0"/>
              </a:rPr>
              <a:t>(</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 ‘A’, 255);</a:t>
            </a:r>
          </a:p>
          <a:p>
            <a:pPr marL="118872" indent="0">
              <a:buNone/>
            </a:pPr>
            <a:r>
              <a:rPr lang="en-US" sz="2400" b="1" dirty="0">
                <a:solidFill>
                  <a:schemeClr val="bg2">
                    <a:lumMod val="75000"/>
                  </a:schemeClr>
                </a:solidFill>
                <a:latin typeface="Courier New" pitchFamily="49" charset="0"/>
                <a:cs typeface="Courier New" pitchFamily="49" charset="0"/>
              </a:rPr>
              <a:t>  </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[255] = ‘\x00</a:t>
            </a:r>
            <a:r>
              <a:rPr lang="en-US" sz="2400" b="1" dirty="0" smtClean="0">
                <a:solidFill>
                  <a:schemeClr val="bg2">
                    <a:lumMod val="75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)[5] = (</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118872" indent="0">
              <a:buNone/>
            </a:pPr>
            <a:r>
              <a:rPr lang="en-US" sz="2400" b="1" dirty="0">
                <a:solidFill>
                  <a:schemeClr val="bg2">
                    <a:lumMod val="75000"/>
                  </a:schemeClr>
                </a:solidFill>
                <a:latin typeface="Courier New" pitchFamily="49" charset="0"/>
                <a:cs typeface="Courier New" pitchFamily="49" charset="0"/>
              </a:rPr>
              <a:t>  foo(</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a:t>
            </a:r>
          </a:p>
          <a:p>
            <a:pPr marL="118872" indent="0">
              <a:buNone/>
            </a:pPr>
            <a:r>
              <a:rPr lang="en-US" sz="2400" b="1" dirty="0">
                <a:solidFill>
                  <a:schemeClr val="bg2">
                    <a:lumMod val="75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41234547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buf</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7150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506373"/>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2895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buf</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250689753"/>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3505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19600" y="63137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buf</a:t>
            </a:r>
            <a:endParaRPr lang="en-US" sz="3200" b="1" i="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smtClean="0">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63304660"/>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bg2">
                    <a:lumMod val="50000"/>
                  </a:schemeClr>
                </a:solidFill>
                <a:latin typeface="Courier New" pitchFamily="49" charset="0"/>
                <a:cs typeface="Courier New" pitchFamily="49" charset="0"/>
              </a:rPr>
              <a:t>buf</a:t>
            </a:r>
            <a:endParaRPr lang="en-US" sz="3200" b="1" i="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19600" y="63137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cxnSp>
        <p:nvCxnSpPr>
          <p:cNvPr id="19" name="Straight Arrow Connector 18"/>
          <p:cNvCxnSpPr/>
          <p:nvPr/>
        </p:nvCxnSpPr>
        <p:spPr>
          <a:xfrm>
            <a:off x="5229427" y="4735284"/>
            <a:ext cx="485573" cy="0"/>
          </a:xfrm>
          <a:prstGeom prst="straightConnector1">
            <a:avLst/>
          </a:prstGeom>
          <a:ln w="34925">
            <a:solidFill>
              <a:schemeClr val="accent3">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099825"/>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(slightly) more realistic vulnerability</a:t>
            </a:r>
            <a:endParaRPr lang="en-US" dirty="0"/>
          </a:p>
        </p:txBody>
      </p:sp>
      <p:sp>
        <p:nvSpPr>
          <p:cNvPr id="3" name="Content Placeholder 2"/>
          <p:cNvSpPr>
            <a:spLocks noGrp="1"/>
          </p:cNvSpPr>
          <p:nvPr>
            <p:ph idx="1"/>
          </p:nvPr>
        </p:nvSpPr>
        <p:spPr/>
        <p:txBody>
          <a:bodyPr>
            <a:normAutofit/>
          </a:bodyPr>
          <a:lstStyle/>
          <a:p>
            <a:pPr marL="118872" indent="0">
              <a:buNone/>
            </a:pPr>
            <a:r>
              <a:rPr lang="en-US" sz="2800" b="1" dirty="0">
                <a:latin typeface="Courier New" pitchFamily="49" charset="0"/>
                <a:cs typeface="Courier New" pitchFamily="49" charset="0"/>
              </a:rPr>
              <a:t>void </a:t>
            </a:r>
            <a:r>
              <a:rPr lang="en-US" sz="2800" b="1" dirty="0" smtClean="0">
                <a:latin typeface="Courier New" pitchFamily="49" charset="0"/>
                <a:cs typeface="Courier New" pitchFamily="49" charset="0"/>
              </a:rPr>
              <a:t>main()</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char buffer[100];</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("Enter name: ");</a:t>
            </a:r>
          </a:p>
          <a:p>
            <a:pPr marL="118872" indent="0">
              <a:buNone/>
            </a:pPr>
            <a:r>
              <a:rPr lang="en-US" sz="2800" b="1" dirty="0">
                <a:latin typeface="Courier New" pitchFamily="49" charset="0"/>
                <a:cs typeface="Courier New" pitchFamily="49" charset="0"/>
              </a:rPr>
              <a:t>    gets(buffer); </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("Hello, %s!\n", buffer); </a:t>
            </a:r>
          </a:p>
          <a:p>
            <a:pPr marL="118872" indent="0">
              <a:buNone/>
            </a:pPr>
            <a:r>
              <a:rPr lang="en-US" sz="2800" b="1" dirty="0">
                <a:latin typeface="Courier New" pitchFamily="49" charset="0"/>
                <a:cs typeface="Courier New" pitchFamily="49" charset="0"/>
              </a:rPr>
              <a:t>}</a:t>
            </a:r>
          </a:p>
          <a:p>
            <a:pPr marL="118872" indent="0">
              <a:buNone/>
            </a:pP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96863591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(slightly) more realistic vulnerability</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sz="2800" b="1" dirty="0">
                <a:latin typeface="Courier New" pitchFamily="49" charset="0"/>
                <a:cs typeface="Courier New" pitchFamily="49" charset="0"/>
              </a:rPr>
              <a:t>void </a:t>
            </a:r>
            <a:r>
              <a:rPr lang="en-US" sz="2800" b="1" dirty="0" smtClean="0">
                <a:latin typeface="Courier New" pitchFamily="49" charset="0"/>
                <a:cs typeface="Courier New" pitchFamily="49" charset="0"/>
              </a:rPr>
              <a:t>main()</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char buffer[100];</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("Enter name: ");</a:t>
            </a:r>
          </a:p>
          <a:p>
            <a:pPr marL="118872" indent="0">
              <a:buNone/>
            </a:pPr>
            <a:r>
              <a:rPr lang="en-US" sz="2800" b="1" dirty="0">
                <a:latin typeface="Courier New" pitchFamily="49" charset="0"/>
                <a:cs typeface="Courier New" pitchFamily="49" charset="0"/>
              </a:rPr>
              <a:t>    gets(buffer); </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("Hello, %s!\n", buffer); </a:t>
            </a:r>
          </a:p>
          <a:p>
            <a:pPr marL="118872" indent="0">
              <a:buNone/>
            </a:pPr>
            <a:r>
              <a:rPr lang="en-US" sz="2800" b="1" dirty="0">
                <a:latin typeface="Courier New" pitchFamily="49" charset="0"/>
                <a:cs typeface="Courier New" pitchFamily="49" charset="0"/>
              </a:rPr>
              <a:t>}</a:t>
            </a:r>
          </a:p>
          <a:p>
            <a:pPr marL="118872" indent="0">
              <a:buNone/>
            </a:pPr>
            <a:endParaRPr lang="en-US" sz="2800" b="1" dirty="0" smtClean="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p</a:t>
            </a:r>
            <a:r>
              <a:rPr lang="en-US" sz="2800" b="1" dirty="0" smtClean="0">
                <a:latin typeface="Courier New" pitchFamily="49" charset="0"/>
                <a:cs typeface="Courier New" pitchFamily="49" charset="0"/>
              </a:rPr>
              <a:t>ython –c “print ‘\x90’*110 + \</a:t>
            </a:r>
          </a:p>
          <a:p>
            <a:pPr marL="118872" indent="0">
              <a:buNone/>
            </a:pP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xeb</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xfe</a:t>
            </a:r>
            <a:r>
              <a:rPr lang="en-US" sz="2800" b="1" dirty="0" smtClean="0">
                <a:latin typeface="Courier New" pitchFamily="49" charset="0"/>
                <a:cs typeface="Courier New" pitchFamily="49" charset="0"/>
              </a:rPr>
              <a:t>’ </a:t>
            </a: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x00\xd0\</a:t>
            </a:r>
            <a:r>
              <a:rPr lang="en-US" sz="2800" b="1" dirty="0" err="1" smtClean="0">
                <a:latin typeface="Courier New" pitchFamily="49" charset="0"/>
                <a:cs typeface="Courier New" pitchFamily="49" charset="0"/>
              </a:rPr>
              <a:t>xff</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xff</a:t>
            </a:r>
            <a:r>
              <a:rPr lang="en-US" sz="2800" b="1" dirty="0" smtClean="0">
                <a:latin typeface="Courier New" pitchFamily="49" charset="0"/>
                <a:cs typeface="Courier New" pitchFamily="49" charset="0"/>
              </a:rPr>
              <a:t>’” | \</a:t>
            </a:r>
          </a:p>
          <a:p>
            <a:pPr marL="118872" indent="0">
              <a:buNone/>
            </a:pP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a.out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622482582"/>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attack payload</a:t>
            </a:r>
            <a:endParaRPr lang="en-US" dirty="0"/>
          </a:p>
        </p:txBody>
      </p:sp>
      <p:sp>
        <p:nvSpPr>
          <p:cNvPr id="4" name="Rectangle 3"/>
          <p:cNvSpPr/>
          <p:nvPr/>
        </p:nvSpPr>
        <p:spPr>
          <a:xfrm>
            <a:off x="5715000" y="2514600"/>
            <a:ext cx="2762655" cy="34290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latin typeface="Courier New" pitchFamily="49" charset="0"/>
                <a:cs typeface="Courier New" pitchFamily="49" charset="0"/>
              </a:rPr>
              <a:t>nop</a:t>
            </a:r>
            <a:endParaRPr lang="en-US" sz="3200" b="1" dirty="0" smtClean="0">
              <a:solidFill>
                <a:schemeClr val="tx1"/>
              </a:solidFill>
              <a:latin typeface="Courier New" pitchFamily="49" charset="0"/>
              <a:cs typeface="Courier New" pitchFamily="49" charset="0"/>
            </a:endParaRPr>
          </a:p>
          <a:p>
            <a:pPr algn="ctr"/>
            <a:r>
              <a:rPr lang="en-US" sz="3200" b="1" dirty="0" err="1">
                <a:solidFill>
                  <a:schemeClr val="tx1"/>
                </a:solidFill>
                <a:latin typeface="Courier New" pitchFamily="49" charset="0"/>
                <a:cs typeface="Courier New" pitchFamily="49" charset="0"/>
              </a:rPr>
              <a:t>nop</a:t>
            </a:r>
            <a:endParaRPr lang="en-US" sz="3200" b="1" dirty="0">
              <a:solidFill>
                <a:schemeClr val="tx1"/>
              </a:solidFill>
              <a:latin typeface="Courier New" pitchFamily="49" charset="0"/>
              <a:cs typeface="Courier New" pitchFamily="49" charset="0"/>
            </a:endParaRPr>
          </a:p>
          <a:p>
            <a:pPr algn="ctr"/>
            <a:r>
              <a:rPr lang="en-US" sz="3200" b="1" dirty="0" err="1">
                <a:solidFill>
                  <a:schemeClr val="tx1"/>
                </a:solidFill>
                <a:latin typeface="Courier New" pitchFamily="49" charset="0"/>
                <a:cs typeface="Courier New" pitchFamily="49" charset="0"/>
              </a:rPr>
              <a:t>nop</a:t>
            </a:r>
            <a:endParaRPr lang="en-US" sz="3200" b="1" dirty="0">
              <a:solidFill>
                <a:schemeClr val="tx1"/>
              </a:solidFill>
              <a:latin typeface="Courier New" pitchFamily="49" charset="0"/>
              <a:cs typeface="Courier New" pitchFamily="49" charset="0"/>
            </a:endParaRPr>
          </a:p>
          <a:p>
            <a:pPr algn="ctr"/>
            <a:r>
              <a:rPr lang="en-US" sz="3200" b="1" dirty="0" err="1">
                <a:solidFill>
                  <a:schemeClr val="tx1"/>
                </a:solidFill>
                <a:latin typeface="Courier New" pitchFamily="49" charset="0"/>
                <a:cs typeface="Courier New" pitchFamily="49" charset="0"/>
              </a:rPr>
              <a:t>nop</a:t>
            </a:r>
            <a:endParaRPr lang="en-US" sz="3200" b="1" dirty="0">
              <a:solidFill>
                <a:schemeClr val="tx1"/>
              </a:solidFill>
              <a:latin typeface="Courier New" pitchFamily="49" charset="0"/>
              <a:cs typeface="Courier New" pitchFamily="49" charset="0"/>
            </a:endParaRPr>
          </a:p>
          <a:p>
            <a:pPr algn="ctr"/>
            <a:r>
              <a:rPr lang="en-US" sz="3200" b="1" dirty="0" smtClean="0">
                <a:solidFill>
                  <a:schemeClr val="tx1"/>
                </a:solidFill>
                <a:latin typeface="Courier New" pitchFamily="49" charset="0"/>
                <a:cs typeface="Courier New" pitchFamily="49" charset="0"/>
              </a:rPr>
              <a:t>…</a:t>
            </a:r>
          </a:p>
          <a:p>
            <a:pPr algn="ctr"/>
            <a:r>
              <a:rPr lang="en-US" sz="3200" b="1" dirty="0" err="1">
                <a:solidFill>
                  <a:schemeClr val="tx1"/>
                </a:solidFill>
                <a:latin typeface="Courier New" pitchFamily="49" charset="0"/>
                <a:cs typeface="Courier New" pitchFamily="49" charset="0"/>
              </a:rPr>
              <a:t>j</a:t>
            </a:r>
            <a:r>
              <a:rPr lang="en-US" sz="3200" b="1" dirty="0" err="1" smtClean="0">
                <a:solidFill>
                  <a:schemeClr val="tx1"/>
                </a:solidFill>
                <a:latin typeface="Courier New" pitchFamily="49" charset="0"/>
                <a:cs typeface="Courier New" pitchFamily="49" charset="0"/>
              </a:rPr>
              <a:t>mp</a:t>
            </a:r>
            <a:r>
              <a:rPr lang="en-US" sz="3200" b="1" dirty="0" smtClean="0">
                <a:solidFill>
                  <a:schemeClr val="tx1"/>
                </a:solidFill>
                <a:latin typeface="Courier New" pitchFamily="49" charset="0"/>
                <a:cs typeface="Courier New" pitchFamily="49" charset="0"/>
              </a:rPr>
              <a:t> -2</a:t>
            </a:r>
            <a:br>
              <a:rPr lang="en-US" sz="3200" b="1" dirty="0" smtClean="0">
                <a:solidFill>
                  <a:schemeClr val="tx1"/>
                </a:solidFill>
                <a:latin typeface="Courier New" pitchFamily="49" charset="0"/>
                <a:cs typeface="Courier New" pitchFamily="49" charset="0"/>
              </a:rPr>
            </a:br>
            <a:r>
              <a:rPr lang="en-US" sz="3200" b="1" dirty="0" smtClean="0">
                <a:solidFill>
                  <a:schemeClr val="tx1"/>
                </a:solidFill>
                <a:latin typeface="Courier New" pitchFamily="49" charset="0"/>
                <a:cs typeface="Courier New" pitchFamily="49" charset="0"/>
              </a:rPr>
              <a:t>0xffffd000</a:t>
            </a:r>
            <a:endParaRPr lang="en-US" sz="3200" b="1" dirty="0">
              <a:solidFill>
                <a:schemeClr val="tx1"/>
              </a:solidFill>
              <a:latin typeface="Courier New" pitchFamily="49" charset="0"/>
              <a:cs typeface="Courier New" pitchFamily="49" charset="0"/>
            </a:endParaRPr>
          </a:p>
        </p:txBody>
      </p:sp>
      <p:sp>
        <p:nvSpPr>
          <p:cNvPr id="5" name="TextBox 4"/>
          <p:cNvSpPr txBox="1"/>
          <p:nvPr/>
        </p:nvSpPr>
        <p:spPr>
          <a:xfrm>
            <a:off x="3429000" y="2286000"/>
            <a:ext cx="233269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0xffffd000</a:t>
            </a:r>
            <a:endParaRPr lang="en-US" sz="2800" b="1" dirty="0">
              <a:latin typeface="Courier New" pitchFamily="49" charset="0"/>
              <a:cs typeface="Courier New" pitchFamily="49" charset="0"/>
            </a:endParaRPr>
          </a:p>
        </p:txBody>
      </p:sp>
      <p:cxnSp>
        <p:nvCxnSpPr>
          <p:cNvPr id="6" name="Straight Arrow Connector 5"/>
          <p:cNvCxnSpPr/>
          <p:nvPr/>
        </p:nvCxnSpPr>
        <p:spPr>
          <a:xfrm>
            <a:off x="5229427" y="5682342"/>
            <a:ext cx="485573" cy="0"/>
          </a:xfrm>
          <a:prstGeom prst="straightConnector1">
            <a:avLst/>
          </a:prstGeom>
          <a:ln w="34925">
            <a:solidFill>
              <a:schemeClr val="accent3">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43200" y="5420380"/>
            <a:ext cx="2547492" cy="523220"/>
          </a:xfrm>
          <a:prstGeom prst="rect">
            <a:avLst/>
          </a:prstGeom>
          <a:noFill/>
        </p:spPr>
        <p:txBody>
          <a:bodyPr wrap="none" rtlCol="0">
            <a:spAutoFit/>
          </a:bodyPr>
          <a:lstStyle/>
          <a:p>
            <a:r>
              <a:rPr lang="en-US" sz="2800" b="1" dirty="0">
                <a:latin typeface="Courier New" pitchFamily="49" charset="0"/>
                <a:cs typeface="Courier New" pitchFamily="49" charset="0"/>
              </a:rPr>
              <a:t>r</a:t>
            </a:r>
            <a:r>
              <a:rPr lang="en-US" sz="2800" b="1" dirty="0" smtClean="0">
                <a:latin typeface="Courier New" pitchFamily="49" charset="0"/>
                <a:cs typeface="Courier New" pitchFamily="49" charset="0"/>
              </a:rPr>
              <a:t>eturn </a:t>
            </a:r>
            <a:r>
              <a:rPr lang="en-US" sz="2800" b="1" dirty="0" err="1" smtClean="0">
                <a:latin typeface="Courier New" pitchFamily="49" charset="0"/>
                <a:cs typeface="Courier New" pitchFamily="49" charset="0"/>
              </a:rPr>
              <a:t>addr</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41597939"/>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a:t>
            </a:r>
            <a:r>
              <a:rPr lang="en-US" dirty="0" smtClean="0"/>
              <a:t>Overflows</a:t>
            </a:r>
            <a:endParaRPr lang="en-US" dirty="0"/>
          </a:p>
        </p:txBody>
      </p:sp>
      <p:sp>
        <p:nvSpPr>
          <p:cNvPr id="3" name="Content Placeholder 2"/>
          <p:cNvSpPr>
            <a:spLocks noGrp="1"/>
          </p:cNvSpPr>
          <p:nvPr>
            <p:ph idx="1"/>
          </p:nvPr>
        </p:nvSpPr>
        <p:spPr/>
        <p:txBody>
          <a:bodyPr/>
          <a:lstStyle/>
          <a:p>
            <a:r>
              <a:rPr lang="en-US" dirty="0" smtClean="0"/>
              <a:t>Not just for the return address</a:t>
            </a:r>
          </a:p>
          <a:p>
            <a:pPr lvl="1"/>
            <a:r>
              <a:rPr lang="en-US" dirty="0" smtClean="0"/>
              <a:t>Function pointers</a:t>
            </a:r>
          </a:p>
          <a:p>
            <a:pPr lvl="1"/>
            <a:r>
              <a:rPr lang="en-US" dirty="0" smtClean="0"/>
              <a:t>Arbitrary data</a:t>
            </a:r>
          </a:p>
          <a:p>
            <a:pPr lvl="1"/>
            <a:r>
              <a:rPr lang="en-US" dirty="0" smtClean="0"/>
              <a:t>C++: exceptions</a:t>
            </a:r>
          </a:p>
          <a:p>
            <a:pPr lvl="1"/>
            <a:r>
              <a:rPr lang="en-US" dirty="0" smtClean="0"/>
              <a:t>C++: objects</a:t>
            </a:r>
          </a:p>
          <a:p>
            <a:pPr lvl="1"/>
            <a:r>
              <a:rPr lang="en-US" dirty="0" smtClean="0"/>
              <a:t>Heap/free list</a:t>
            </a:r>
          </a:p>
          <a:p>
            <a:r>
              <a:rPr lang="en-US" dirty="0" smtClean="0"/>
              <a:t>Any code pointer!</a:t>
            </a:r>
          </a:p>
          <a:p>
            <a:pPr lvl="1"/>
            <a:endParaRPr lang="en-US" dirty="0"/>
          </a:p>
        </p:txBody>
      </p:sp>
    </p:spTree>
    <p:extLst>
      <p:ext uri="{BB962C8B-B14F-4D97-AF65-F5344CB8AC3E}">
        <p14:creationId xmlns:p14="http://schemas.microsoft.com/office/powerpoint/2010/main" val="9657450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6906</TotalTime>
  <Words>6320</Words>
  <Application>Microsoft Macintosh PowerPoint</Application>
  <PresentationFormat>On-screen Show (4:3)</PresentationFormat>
  <Paragraphs>1263</Paragraphs>
  <Slides>104</Slides>
  <Notes>87</Notes>
  <HiddenSlides>5</HiddenSlides>
  <MMClips>0</MMClips>
  <ScaleCrop>false</ScaleCrop>
  <HeadingPairs>
    <vt:vector size="4" baseType="variant">
      <vt:variant>
        <vt:lpstr>Theme</vt:lpstr>
      </vt:variant>
      <vt:variant>
        <vt:i4>1</vt:i4>
      </vt:variant>
      <vt:variant>
        <vt:lpstr>Slide Titles</vt:lpstr>
      </vt:variant>
      <vt:variant>
        <vt:i4>104</vt:i4>
      </vt:variant>
    </vt:vector>
  </HeadingPairs>
  <TitlesOfParts>
    <vt:vector size="105" baseType="lpstr">
      <vt:lpstr>Office Theme</vt:lpstr>
      <vt:lpstr>Access Control and Protection COS 432: Information Security</vt:lpstr>
      <vt:lpstr>OS Security Goals</vt:lpstr>
      <vt:lpstr>Evolution of OS Threat Model</vt:lpstr>
      <vt:lpstr>What’s Old is New Again</vt:lpstr>
      <vt:lpstr>Types of Intruder</vt:lpstr>
      <vt:lpstr>Protection and Access Control</vt:lpstr>
      <vt:lpstr>How Does Protection Occur?</vt:lpstr>
      <vt:lpstr>An OS Protects Resources</vt:lpstr>
      <vt:lpstr>Classic Examples in UNIX</vt:lpstr>
      <vt:lpstr>More</vt:lpstr>
      <vt:lpstr>Various Attacks on Access Control</vt:lpstr>
      <vt:lpstr>Protection Design Principles</vt:lpstr>
      <vt:lpstr>System Layers</vt:lpstr>
      <vt:lpstr>System Layers</vt:lpstr>
      <vt:lpstr>Two Types of Access Control</vt:lpstr>
      <vt:lpstr>PowerPoint Presentation</vt:lpstr>
      <vt:lpstr>Access Control List or Capability?</vt:lpstr>
      <vt:lpstr>Typical Security Sequence</vt:lpstr>
      <vt:lpstr>Access Control using ACLs</vt:lpstr>
      <vt:lpstr>Objects and Protection Domains</vt:lpstr>
      <vt:lpstr>Example: Unix Access Control List</vt:lpstr>
      <vt:lpstr>Unix: Simplified Access Control Model</vt:lpstr>
      <vt:lpstr>Protection Matrix</vt:lpstr>
      <vt:lpstr>Protection Matrix with Domain Switching</vt:lpstr>
      <vt:lpstr>Android Access Control</vt:lpstr>
      <vt:lpstr>Android Manifest File</vt:lpstr>
      <vt:lpstr>Android Subject/Verb/Object</vt:lpstr>
      <vt:lpstr>Smartphone Model vs. PC Model</vt:lpstr>
      <vt:lpstr>Understanding Subject, Verb, Object</vt:lpstr>
      <vt:lpstr>Access Control Policy </vt:lpstr>
      <vt:lpstr>Usability Problems in Access Control</vt:lpstr>
      <vt:lpstr>Abstraction: Classification Levels</vt:lpstr>
      <vt:lpstr>Sometimes There’s No Strict Order:     Lattice-based Access Control</vt:lpstr>
      <vt:lpstr>Other Abstractions: Roles, Groups</vt:lpstr>
      <vt:lpstr>Simplifying Access Control:   Emphasize Action over Configuration</vt:lpstr>
      <vt:lpstr>Capabilities: Alternative to ACLs</vt:lpstr>
      <vt:lpstr>Google Docs Access Control</vt:lpstr>
      <vt:lpstr>Example of Capability URL</vt:lpstr>
      <vt:lpstr>Memory Safety</vt:lpstr>
      <vt:lpstr>Memory Safety</vt:lpstr>
      <vt:lpstr>Virtual Memory</vt:lpstr>
      <vt:lpstr>System Calls (syscalls)</vt:lpstr>
      <vt:lpstr>Buffer Overflow</vt:lpstr>
      <vt:lpstr>Outline</vt:lpstr>
      <vt:lpstr>CPU</vt:lpstr>
      <vt:lpstr>Stack</vt:lpstr>
      <vt:lpstr>Stack</vt:lpstr>
      <vt:lpstr>Stack</vt:lpstr>
      <vt:lpstr>Stack</vt:lpstr>
      <vt:lpstr>Stack</vt:lpstr>
      <vt:lpstr>Stack</vt:lpstr>
      <vt:lpstr>example.c</vt:lpstr>
      <vt:lpstr>C stack frames</vt:lpstr>
      <vt:lpstr>C stack frames</vt:lpstr>
      <vt:lpstr>C stack frames</vt:lpstr>
      <vt:lpstr>C stack frames</vt:lpstr>
      <vt:lpstr>C stack frames</vt:lpstr>
      <vt:lpstr>C stack frames</vt:lpstr>
      <vt:lpstr>C stack frames (x86 specific)</vt:lpstr>
      <vt:lpstr>example.c</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FTW</vt:lpstr>
      <vt:lpstr>Exploiting Buffer Overflows</vt:lpstr>
      <vt:lpstr>Exploiting Buffer Overflows</vt:lpstr>
      <vt:lpstr>Exploiting Buffer Overflows</vt:lpstr>
      <vt:lpstr>Exploiting Buffer Overflows</vt:lpstr>
      <vt:lpstr>Exploiting Buffer Overflows</vt:lpstr>
      <vt:lpstr>(slightly) more realistic vulnerability</vt:lpstr>
      <vt:lpstr>(slightly) more realistic vulnerability</vt:lpstr>
      <vt:lpstr>Simple attack payload</vt:lpstr>
      <vt:lpstr>Buffer Overflows</vt:lpstr>
      <vt:lpstr>PowerPoint Presentation</vt:lpstr>
      <vt:lpstr>Understanding Subject, Verb, Object</vt:lpstr>
      <vt:lpstr>Anti-DRM campaign:  “Defective by Design”</vt:lpstr>
      <vt:lpstr>S/V/O in Facebook</vt:lpstr>
      <vt:lpstr>Facebook: Variety of Access Controls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Nick Feamster</cp:lastModifiedBy>
  <cp:revision>996</cp:revision>
  <dcterms:created xsi:type="dcterms:W3CDTF">2015-03-08T19:12:53Z</dcterms:created>
  <dcterms:modified xsi:type="dcterms:W3CDTF">2016-10-10T14:21:36Z</dcterms:modified>
</cp:coreProperties>
</file>