
<file path=[Content_Types].xml><?xml version="1.0" encoding="utf-8"?>
<Types xmlns="http://schemas.openxmlformats.org/package/2006/content-types">
  <Default Extension="xml" ContentType="application/xml"/>
  <Default Extension="wmf" ContentType="image/x-wmf"/>
  <Default Extension="jpeg" ContentType="image/jpeg"/>
  <Default Extension="rels" ContentType="application/vnd.openxmlformats-package.relationships+xml"/>
  <Default Extension="vml" ContentType="application/vnd.openxmlformats-officedocument.vmlDrawing"/>
  <Default Extension="gif" ContentType="image/gif"/>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embeddings/oleObject1.bin" ContentType="application/vnd.openxmlformats-officedocument.oleObject"/>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0"/>
  </p:notesMasterIdLst>
  <p:handoutMasterIdLst>
    <p:handoutMasterId r:id="rId51"/>
  </p:handoutMasterIdLst>
  <p:sldIdLst>
    <p:sldId id="299"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338" r:id="rId19"/>
    <p:sldId id="300" r:id="rId20"/>
    <p:sldId id="337" r:id="rId21"/>
    <p:sldId id="339" r:id="rId22"/>
    <p:sldId id="333" r:id="rId23"/>
    <p:sldId id="334" r:id="rId24"/>
    <p:sldId id="335" r:id="rId25"/>
    <p:sldId id="336" r:id="rId26"/>
    <p:sldId id="301" r:id="rId27"/>
    <p:sldId id="302" r:id="rId28"/>
    <p:sldId id="303" r:id="rId29"/>
    <p:sldId id="304" r:id="rId30"/>
    <p:sldId id="305" r:id="rId31"/>
    <p:sldId id="306" r:id="rId32"/>
    <p:sldId id="307" r:id="rId33"/>
    <p:sldId id="308" r:id="rId34"/>
    <p:sldId id="309" r:id="rId35"/>
    <p:sldId id="310" r:id="rId36"/>
    <p:sldId id="311" r:id="rId37"/>
    <p:sldId id="312" r:id="rId38"/>
    <p:sldId id="313" r:id="rId39"/>
    <p:sldId id="314" r:id="rId40"/>
    <p:sldId id="315" r:id="rId41"/>
    <p:sldId id="316" r:id="rId42"/>
    <p:sldId id="317" r:id="rId43"/>
    <p:sldId id="322" r:id="rId44"/>
    <p:sldId id="298" r:id="rId45"/>
    <p:sldId id="325" r:id="rId46"/>
    <p:sldId id="326" r:id="rId47"/>
    <p:sldId id="327" r:id="rId48"/>
    <p:sldId id="328" r:id="rId4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41" autoAdjust="0"/>
  </p:normalViewPr>
  <p:slideViewPr>
    <p:cSldViewPr snapToGrid="0" snapToObjects="1">
      <p:cViewPr varScale="1">
        <p:scale>
          <a:sx n="125" d="100"/>
          <a:sy n="125" d="100"/>
        </p:scale>
        <p:origin x="-2032"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50" Type="http://schemas.openxmlformats.org/officeDocument/2006/relationships/notesMaster" Target="notesMasters/notesMaster1.xml"/><Relationship Id="rId51" Type="http://schemas.openxmlformats.org/officeDocument/2006/relationships/handoutMaster" Target="handoutMasters/handoutMaster1.xml"/><Relationship Id="rId52" Type="http://schemas.openxmlformats.org/officeDocument/2006/relationships/printerSettings" Target="printerSettings/printerSettings1.bin"/><Relationship Id="rId53" Type="http://schemas.openxmlformats.org/officeDocument/2006/relationships/presProps" Target="presProps.xml"/><Relationship Id="rId54" Type="http://schemas.openxmlformats.org/officeDocument/2006/relationships/viewProps" Target="viewProps.xml"/><Relationship Id="rId55" Type="http://schemas.openxmlformats.org/officeDocument/2006/relationships/theme" Target="theme/theme1.xml"/><Relationship Id="rId56" Type="http://schemas.openxmlformats.org/officeDocument/2006/relationships/tableStyles" Target="tableStyles.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9193AC8-E6E5-9B4C-9FD7-B484414A317D}" type="datetimeFigureOut">
              <a:rPr lang="en-US" smtClean="0"/>
              <a:t>9/21/16</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8082B2-140E-DE4F-AF5A-16C2F6869096}" type="slidenum">
              <a:rPr lang="en-US" smtClean="0"/>
              <a:t>‹#›</a:t>
            </a:fld>
            <a:endParaRPr lang="en-US"/>
          </a:p>
        </p:txBody>
      </p:sp>
    </p:spTree>
    <p:extLst>
      <p:ext uri="{BB962C8B-B14F-4D97-AF65-F5344CB8AC3E}">
        <p14:creationId xmlns:p14="http://schemas.microsoft.com/office/powerpoint/2010/main" val="307799826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AE5C1F9-EACF-8C42-BE13-6D521DEC26C2}" type="datetimeFigureOut">
              <a:rPr lang="en-US" smtClean="0"/>
              <a:t>9/21/16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03A9114-1D65-B84C-ADEC-3E85586A37AE}" type="slidenum">
              <a:rPr lang="en-US" smtClean="0"/>
              <a:t>‹#›</a:t>
            </a:fld>
            <a:endParaRPr lang="en-US"/>
          </a:p>
        </p:txBody>
      </p:sp>
    </p:spTree>
    <p:extLst>
      <p:ext uri="{BB962C8B-B14F-4D97-AF65-F5344CB8AC3E}">
        <p14:creationId xmlns:p14="http://schemas.microsoft.com/office/powerpoint/2010/main" val="3620843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 Id="rId3" Type="http://schemas.openxmlformats.org/officeDocument/2006/relationships/hyperlink" Target="https://en.wikipedia.org/wiki/dev/random" TargetMode="Externa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2</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Pad using a fixed algorithm – why?</a:t>
            </a:r>
          </a:p>
          <a:p>
            <a:pPr>
              <a:buFontTx/>
              <a:buChar char="-"/>
            </a:pPr>
            <a:r>
              <a:rPr lang="en-US" dirty="0" smtClean="0"/>
              <a:t> Part of the definition of the function</a:t>
            </a:r>
          </a:p>
          <a:p>
            <a:pPr>
              <a:buFontTx/>
              <a:buChar char="-"/>
            </a:pPr>
            <a:r>
              <a:rPr lang="en-US" dirty="0" smtClean="0"/>
              <a:t> Otherwise different implementations would calculate different outputs for the same inputs</a:t>
            </a:r>
          </a:p>
          <a:p>
            <a:endParaRPr lang="en-US" dirty="0" smtClean="0"/>
          </a:p>
          <a:p>
            <a:r>
              <a:rPr lang="en-US" dirty="0" smtClean="0"/>
              <a:t>Compression function h:</a:t>
            </a:r>
          </a:p>
          <a:p>
            <a:pPr>
              <a:buFontTx/>
              <a:buChar char="-"/>
            </a:pPr>
            <a:r>
              <a:rPr lang="en-US" dirty="0" smtClean="0"/>
              <a:t> designed to be really hairy</a:t>
            </a:r>
          </a:p>
          <a:p>
            <a:pPr>
              <a:buFontTx/>
              <a:buChar char="-"/>
            </a:pPr>
            <a:r>
              <a:rPr lang="en-US" dirty="0" smtClean="0"/>
              <a:t> lots of bit twiddling</a:t>
            </a:r>
          </a:p>
          <a:p>
            <a:r>
              <a:rPr lang="en-US" dirty="0" smtClean="0"/>
              <a:t>- look up in book if you want; not very enlightening</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3087">
              <a:defRPr/>
            </a:pPr>
            <a:r>
              <a:rPr lang="en-US" dirty="0" smtClean="0"/>
              <a:t>If you don’t need a secret key, pick a key and announce it, use different keys for different purposes to be safe.</a:t>
            </a:r>
          </a:p>
          <a:p>
            <a:endParaRPr lang="en-US" dirty="0" smtClean="0"/>
          </a:p>
          <a:p>
            <a:r>
              <a:rPr lang="en-US" dirty="0" smtClean="0"/>
              <a:t>--</a:t>
            </a:r>
          </a:p>
          <a:p>
            <a:endParaRPr lang="en-US" dirty="0" smtClean="0"/>
          </a:p>
          <a:p>
            <a:r>
              <a:rPr lang="en-US" dirty="0" smtClean="0"/>
              <a:t>Also useful to “stretch” a shared secret: given one shared secret key, generate two </a:t>
            </a:r>
          </a:p>
          <a:p>
            <a:r>
              <a:rPr lang="en-US" dirty="0" smtClean="0"/>
              <a:t>Do this trick over and over to generate N shared secret keys</a:t>
            </a:r>
            <a:br>
              <a:rPr lang="en-US" dirty="0" smtClean="0"/>
            </a:br>
            <a:r>
              <a:rPr lang="en-US" dirty="0" smtClean="0"/>
              <a:t>    “pseudorandom generator”</a:t>
            </a:r>
            <a:br>
              <a:rPr lang="en-US" dirty="0" smtClean="0"/>
            </a:br>
            <a:r>
              <a:rPr lang="en-US" dirty="0" smtClean="0"/>
              <a:t>    topic of the next lecture</a:t>
            </a:r>
          </a:p>
          <a:p>
            <a:endParaRPr lang="en-US" dirty="0" smtClean="0"/>
          </a:p>
          <a:p>
            <a:r>
              <a:rPr lang="en-US" dirty="0" smtClean="0"/>
              <a:t>In cryptography and computer security, a length extension attack is a type of attack where an attacker can use Hash(message1) and the length of message1 to calculate Hash(message1 ∥ message2) for an attacker-controlled message2. In cryptography and computer security, a length extension attack is a type of attack where an attacker can use Hash(message1) and the length of message1 to calculate Hash(message1 ∥ message2) for an attacker-controlled message2. </a:t>
            </a:r>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15</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They can also be used as ordinary hash functions, to index data in hash tables, for fingerprinting, to detect duplicate data or uniquely identify files, and as checksums to detect accidental data corruption.</a:t>
            </a:r>
          </a:p>
          <a:p>
            <a:endParaRPr lang="en-US" dirty="0" smtClean="0"/>
          </a:p>
          <a:p>
            <a:r>
              <a:rPr lang="en-US" dirty="0" smtClean="0"/>
              <a:t>While MAC functions are similar to cryptographic hash functions, they possess different security requirements. To be considered secure, a MAC function must resist existential forgery under chosen-plaintext attacks. This means that even if an attacker has access to an oracle which possesses the secret key and generates MACs for messages of the attacker's choosing, the attacker cannot guess the MAC for other messages (which were not used to query the oracle) without performing infeasible amounts of computation.</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16</a:t>
            </a:fld>
            <a:endParaRPr lang="en-US"/>
          </a:p>
        </p:txBody>
      </p:sp>
    </p:spTree>
    <p:extLst>
      <p:ext uri="{BB962C8B-B14F-4D97-AF65-F5344CB8AC3E}">
        <p14:creationId xmlns:p14="http://schemas.microsoft.com/office/powerpoint/2010/main" val="21739939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defTabSz="922972">
              <a:defRPr/>
            </a:pPr>
            <a:r>
              <a:rPr lang="en-US" dirty="0" smtClean="0"/>
              <a:t>Intro:</a:t>
            </a:r>
          </a:p>
          <a:p>
            <a:pPr defTabSz="922972">
              <a:defRPr/>
            </a:pPr>
            <a:endParaRPr lang="en-US" dirty="0" smtClean="0"/>
          </a:p>
          <a:p>
            <a:pPr defTabSz="922972">
              <a:defRPr/>
            </a:pPr>
            <a:r>
              <a:rPr lang="en-US" dirty="0" smtClean="0"/>
              <a:t>Randomness has a central role in cryptography, </a:t>
            </a:r>
          </a:p>
          <a:p>
            <a:pPr defTabSz="922972">
              <a:defRPr/>
            </a:pPr>
            <a:r>
              <a:rPr lang="en-US" dirty="0" smtClean="0"/>
              <a:t>but randomness is hard to get, hard to share,</a:t>
            </a:r>
          </a:p>
          <a:p>
            <a:pPr defTabSz="922972">
              <a:defRPr/>
            </a:pPr>
            <a:r>
              <a:rPr lang="en-US" dirty="0" smtClean="0"/>
              <a:t>so want to use </a:t>
            </a:r>
            <a:r>
              <a:rPr lang="en-US" dirty="0" err="1" smtClean="0"/>
              <a:t>pseudorandomness</a:t>
            </a:r>
            <a:r>
              <a:rPr lang="en-US" dirty="0" smtClean="0"/>
              <a:t> instead.</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17</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defRPr/>
            </a:pPr>
            <a:r>
              <a:rPr lang="en-US" dirty="0" smtClean="0"/>
              <a:t>we’re often sloppy about what is “random”</a:t>
            </a:r>
            <a:br>
              <a:rPr lang="en-US" dirty="0" smtClean="0"/>
            </a:br>
            <a:r>
              <a:rPr lang="en-US" dirty="0" smtClean="0"/>
              <a:t>    e.g., rand() function is C library is not at all random</a:t>
            </a:r>
            <a:br>
              <a:rPr lang="en-US" dirty="0" smtClean="0"/>
            </a:br>
            <a:r>
              <a:rPr lang="en-US" dirty="0" smtClean="0"/>
              <a:t>    “some random kids were there”</a:t>
            </a:r>
            <a:br>
              <a:rPr lang="en-US" dirty="0" smtClean="0"/>
            </a:br>
            <a:endParaRPr lang="en-US" dirty="0" smtClean="0"/>
          </a:p>
          <a:p>
            <a:pPr marL="0" lvl="1">
              <a:defRPr/>
            </a:pPr>
            <a:r>
              <a:rPr lang="en-US" dirty="0" smtClean="0"/>
              <a:t>need to be precise in crypto --- or we’ll be sorry</a:t>
            </a:r>
          </a:p>
          <a:p>
            <a:pPr marL="0" lvl="1">
              <a:defRPr/>
            </a:pP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18</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Cannot generate random bits by computation. Need to get it from somewhere else. </a:t>
            </a:r>
          </a:p>
          <a:p>
            <a:endParaRPr lang="en-US" baseline="0" dirty="0" smtClean="0"/>
          </a:p>
          <a:p>
            <a:r>
              <a:rPr lang="en-US" baseline="0" dirty="0" smtClean="0"/>
              <a:t>It may be helpful to think of true randomness as a basic resource, like memory or bandwidth</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19</a:t>
            </a:fld>
            <a:endParaRPr lang="en-US"/>
          </a:p>
        </p:txBody>
      </p:sp>
    </p:spTree>
    <p:extLst>
      <p:ext uri="{BB962C8B-B14F-4D97-AF65-F5344CB8AC3E}">
        <p14:creationId xmlns:p14="http://schemas.microsoft.com/office/powerpoint/2010/main" val="621216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20</a:t>
            </a:fld>
            <a:endParaRPr lang="en-US"/>
          </a:p>
        </p:txBody>
      </p:sp>
    </p:spTree>
    <p:extLst>
      <p:ext uri="{BB962C8B-B14F-4D97-AF65-F5344CB8AC3E}">
        <p14:creationId xmlns:p14="http://schemas.microsoft.com/office/powerpoint/2010/main" val="3089169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the first.</a:t>
            </a:r>
          </a:p>
          <a:p>
            <a:endParaRPr lang="en-US" dirty="0" smtClean="0"/>
          </a:p>
          <a:p>
            <a:r>
              <a:rPr lang="en-US" dirty="0" smtClean="0"/>
              <a:t>In the second, there’s a 2/3</a:t>
            </a:r>
            <a:r>
              <a:rPr lang="en-US" baseline="0" dirty="0" smtClean="0"/>
              <a:t> probability of being different from the previous. Most people pick the second because we intuitively expect much shorter runs than you see from truly random sequences (note a run of 10 T’s in the first).</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smtClean="0"/>
              <a:t>Machine easily </a:t>
            </a:r>
            <a:r>
              <a:rPr lang="en-US" dirty="0" smtClean="0"/>
              <a:t>beats humans at</a:t>
            </a:r>
            <a:r>
              <a:rPr lang="en-US" baseline="0" dirty="0" smtClean="0"/>
              <a:t> rock/paper/scissors. You can try it online. Uses machine learning to learn the imperfect RNGs in our heads.</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21</a:t>
            </a:fld>
            <a:endParaRPr lang="en-US"/>
          </a:p>
        </p:txBody>
      </p:sp>
    </p:spTree>
    <p:extLst>
      <p:ext uri="{BB962C8B-B14F-4D97-AF65-F5344CB8AC3E}">
        <p14:creationId xmlns:p14="http://schemas.microsoft.com/office/powerpoint/2010/main" val="9099380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pPr marL="0" lvl="1"/>
            <a:r>
              <a:rPr lang="en-US" dirty="0" smtClean="0"/>
              <a:t>This should sound familiar…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22</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pPr marL="0" lvl="1" defTabSz="922972">
              <a:defRPr/>
            </a:pPr>
            <a:r>
              <a:rPr lang="en-US" dirty="0" smtClean="0"/>
              <a:t>*usual caveats:</a:t>
            </a:r>
          </a:p>
          <a:p>
            <a:pPr marL="0" lvl="1" defTabSz="922972">
              <a:defRPr/>
            </a:pPr>
            <a:r>
              <a:rPr lang="en-US" dirty="0" smtClean="0"/>
              <a:t>-</a:t>
            </a:r>
            <a:r>
              <a:rPr lang="en-US" baseline="0" dirty="0" smtClean="0"/>
              <a:t> </a:t>
            </a:r>
            <a:r>
              <a:rPr lang="en-US" dirty="0" smtClean="0"/>
              <a:t>OK if negligible advantage, </a:t>
            </a:r>
          </a:p>
          <a:p>
            <a:pPr marL="0" lvl="1" defTabSz="922972">
              <a:defRPr/>
            </a:pPr>
            <a:r>
              <a:rPr lang="en-US" dirty="0" smtClean="0"/>
              <a:t>- only practical strategies allowed</a:t>
            </a:r>
          </a:p>
        </p:txBody>
      </p:sp>
      <p:sp>
        <p:nvSpPr>
          <p:cNvPr id="4" name="Slide Number Placeholder 3"/>
          <p:cNvSpPr>
            <a:spLocks noGrp="1"/>
          </p:cNvSpPr>
          <p:nvPr>
            <p:ph type="sldNum" sz="quarter" idx="10"/>
          </p:nvPr>
        </p:nvSpPr>
        <p:spPr/>
        <p:txBody>
          <a:bodyPr/>
          <a:lstStyle/>
          <a:p>
            <a:fld id="{80EF120E-EEF2-4965-96F5-DE3864F37C1E}" type="slidenum">
              <a:rPr lang="en-US" smtClean="0"/>
              <a:pPr/>
              <a:t>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3</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err="1" smtClean="0"/>
              <a:t>Leadout</a:t>
            </a:r>
            <a:r>
              <a:rPr lang="en-US" dirty="0" smtClean="0"/>
              <a:t>:</a:t>
            </a:r>
          </a:p>
          <a:p>
            <a:endParaRPr lang="en-US" dirty="0" smtClean="0"/>
          </a:p>
          <a:p>
            <a:r>
              <a:rPr lang="en-US" dirty="0" smtClean="0"/>
              <a:t>…it seems like we’re in good shape, but we still need a truly random value k. </a:t>
            </a:r>
          </a:p>
          <a:p>
            <a:endParaRPr lang="en-US" dirty="0" smtClean="0"/>
          </a:p>
          <a:p>
            <a:r>
              <a:rPr lang="en-US" dirty="0" smtClean="0"/>
              <a:t>We could measure physical randomness…</a:t>
            </a:r>
            <a:br>
              <a:rPr lang="en-US" dirty="0" smtClean="0"/>
            </a:br>
            <a:r>
              <a:rPr lang="en-US" dirty="0" smtClean="0"/>
              <a:t>    but: often, bits are biased, not independent</a:t>
            </a:r>
            <a:br>
              <a:rPr lang="en-US" dirty="0" smtClean="0"/>
            </a:br>
            <a:r>
              <a:rPr lang="en-US" dirty="0" smtClean="0"/>
              <a:t>    … and how do we know if we have enough “randomness”?</a:t>
            </a:r>
          </a:p>
          <a:p>
            <a:r>
              <a:rPr lang="en-US" dirty="0" smtClean="0"/>
              <a:t/>
            </a:r>
            <a:br>
              <a:rPr lang="en-US" dirty="0" smtClean="0"/>
            </a:br>
            <a:r>
              <a:rPr lang="en-US" dirty="0" smtClean="0"/>
              <a:t>And: Does physical randomness actually exist?</a:t>
            </a:r>
            <a:br>
              <a:rPr lang="en-US" dirty="0" smtClean="0"/>
            </a:br>
            <a:r>
              <a:rPr lang="en-US" dirty="0" smtClean="0"/>
              <a:t>    i.e., Is the universe inherently random?</a:t>
            </a:r>
            <a:br>
              <a:rPr lang="en-US" dirty="0" smtClean="0"/>
            </a:br>
            <a:r>
              <a:rPr lang="en-US" dirty="0" smtClean="0"/>
              <a:t>    while philosophers are debating that question, let’s try another approach </a:t>
            </a:r>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24</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Autofit/>
          </a:bodyPr>
          <a:lstStyle/>
          <a:p>
            <a:r>
              <a:rPr lang="en-US" b="0" i="0" u="none" strike="noStrike" kern="1200" dirty="0" smtClean="0">
                <a:solidFill>
                  <a:schemeClr val="tx1"/>
                </a:solidFill>
                <a:latin typeface="+mn-lt"/>
                <a:ea typeface="+mn-ea"/>
                <a:cs typeface="+mn-cs"/>
              </a:rPr>
              <a:t>Examples</a:t>
            </a:r>
            <a:r>
              <a:rPr lang="en-US" b="0" i="0" u="none" strike="noStrike" kern="1200" baseline="0" dirty="0" smtClean="0">
                <a:solidFill>
                  <a:schemeClr val="tx1"/>
                </a:solidFill>
                <a:latin typeface="+mn-lt"/>
                <a:ea typeface="+mn-ea"/>
                <a:cs typeface="+mn-cs"/>
              </a:rPr>
              <a:t> of random sources?</a:t>
            </a:r>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*exact* history of </a:t>
            </a:r>
            <a:r>
              <a:rPr lang="en-US" b="0" i="0" u="none" strike="noStrike" kern="1200" dirty="0" err="1" smtClean="0">
                <a:solidFill>
                  <a:schemeClr val="tx1"/>
                </a:solidFill>
                <a:latin typeface="+mn-lt"/>
                <a:ea typeface="+mn-ea"/>
                <a:cs typeface="+mn-cs"/>
              </a:rPr>
              <a:t>keypresses</a:t>
            </a:r>
            <a:r>
              <a:rPr lang="en-US" b="0" i="0" u="none" strike="noStrike" kern="1200" dirty="0" smtClean="0">
                <a:solidFill>
                  <a:schemeClr val="tx1"/>
                </a:solidFill>
                <a:latin typeface="+mn-lt"/>
                <a:ea typeface="+mn-ea"/>
                <a:cs typeface="+mn-cs"/>
              </a:rPr>
              <a:t>, including micro-time</a:t>
            </a:r>
            <a:endParaRPr lang="en-US" dirty="0" smtClean="0"/>
          </a:p>
          <a:p>
            <a:r>
              <a:rPr lang="en-US" b="0" i="0" u="none" strike="noStrike" kern="1200" dirty="0" smtClean="0">
                <a:solidFill>
                  <a:schemeClr val="tx1"/>
                </a:solidFill>
                <a:latin typeface="+mn-lt"/>
                <a:ea typeface="+mn-ea"/>
                <a:cs typeface="+mn-cs"/>
              </a:rPr>
              <a:t>*exact* path of mouse</a:t>
            </a:r>
            <a:endParaRPr lang="en-US" dirty="0" smtClean="0"/>
          </a:p>
          <a:p>
            <a:r>
              <a:rPr lang="en-US" b="0" i="0" u="none" strike="noStrike" kern="1200" dirty="0" smtClean="0">
                <a:solidFill>
                  <a:schemeClr val="tx1"/>
                </a:solidFill>
                <a:latin typeface="+mn-lt"/>
                <a:ea typeface="+mn-ea"/>
                <a:cs typeface="+mn-cs"/>
              </a:rPr>
              <a:t>*exact* history of network packet arrival</a:t>
            </a:r>
            <a:endParaRPr lang="en-US" dirty="0" smtClean="0"/>
          </a:p>
          <a:p>
            <a:r>
              <a:rPr lang="en-US" b="0" i="0" u="none" strike="noStrike" kern="1200" dirty="0" smtClean="0">
                <a:solidFill>
                  <a:schemeClr val="tx1"/>
                </a:solidFill>
                <a:latin typeface="+mn-lt"/>
                <a:ea typeface="+mn-ea"/>
                <a:cs typeface="+mn-cs"/>
              </a:rPr>
              <a:t>internal temperature of computer</a:t>
            </a:r>
            <a:endParaRPr lang="en-US" dirty="0" smtClean="0"/>
          </a:p>
          <a:p>
            <a:r>
              <a:rPr lang="en-US" b="0" i="0" u="none" strike="noStrike" kern="1200" dirty="0" smtClean="0">
                <a:solidFill>
                  <a:schemeClr val="tx1"/>
                </a:solidFill>
                <a:latin typeface="+mn-lt"/>
                <a:ea typeface="+mn-ea"/>
                <a:cs typeface="+mn-cs"/>
              </a:rPr>
              <a:t>ambient noise picked up by the microphone</a:t>
            </a:r>
            <a:endParaRPr lang="en-US" dirty="0" smtClean="0"/>
          </a:p>
          <a:p>
            <a:r>
              <a:rPr lang="en-US" b="0" i="0" u="none" strike="noStrike" kern="1200" dirty="0" smtClean="0">
                <a:solidFill>
                  <a:schemeClr val="tx1"/>
                </a:solidFill>
                <a:latin typeface="+mn-lt"/>
                <a:ea typeface="+mn-ea"/>
                <a:cs typeface="+mn-cs"/>
              </a:rPr>
              <a:t>maybe even add hardware that will behave unpredictably</a:t>
            </a:r>
            <a:endParaRPr lang="en-US" dirty="0" smtClean="0"/>
          </a:p>
          <a:p>
            <a:r>
              <a:rPr lang="en-US" b="0" i="0" u="none" strike="noStrike" kern="1200" dirty="0" smtClean="0">
                <a:solidFill>
                  <a:schemeClr val="tx1"/>
                </a:solidFill>
                <a:latin typeface="+mn-lt"/>
                <a:ea typeface="+mn-ea"/>
                <a:cs typeface="+mn-cs"/>
              </a:rPr>
              <a:t>    example: camera pointed at lava lamps</a:t>
            </a:r>
          </a:p>
          <a:p>
            <a:pPr defTabSz="922972">
              <a:defRPr/>
            </a:pPr>
            <a:endParaRPr lang="en-US" dirty="0" smtClean="0"/>
          </a:p>
          <a:p>
            <a:pPr defTabSz="922972">
              <a:defRPr/>
            </a:pPr>
            <a:r>
              <a:rPr lang="en-US" dirty="0" smtClean="0"/>
              <a:t>--</a:t>
            </a:r>
          </a:p>
          <a:p>
            <a:pPr defTabSz="922972">
              <a:defRPr/>
            </a:pPr>
            <a:endParaRPr lang="en-US" dirty="0" smtClean="0"/>
          </a:p>
          <a:p>
            <a:r>
              <a:rPr lang="en-US" dirty="0" smtClean="0"/>
              <a:t>Problem: Adversary can predict some of this</a:t>
            </a:r>
          </a:p>
          <a:p>
            <a:pPr marL="230743" indent="-230743">
              <a:buFont typeface="Arial" pitchFamily="34" charset="0"/>
              <a:buChar char="•"/>
            </a:pPr>
            <a:r>
              <a:rPr lang="en-US" dirty="0" smtClean="0"/>
              <a:t>Not a problem, as long as there is “enough randomness” in the data</a:t>
            </a:r>
          </a:p>
          <a:p>
            <a:pPr marL="230743" indent="-230743">
              <a:buFont typeface="Arial" pitchFamily="34" charset="0"/>
              <a:buChar char="•"/>
            </a:pPr>
            <a:r>
              <a:rPr lang="en-US" dirty="0" smtClean="0"/>
              <a:t>Gather data for “a long time” then run it through a PRF</a:t>
            </a:r>
          </a:p>
          <a:p>
            <a:pPr marL="230743" indent="-230743">
              <a:buFont typeface="Arial" pitchFamily="34" charset="0"/>
              <a:buChar char="•"/>
            </a:pPr>
            <a:r>
              <a:rPr lang="en-US" dirty="0" smtClean="0"/>
              <a:t>Intuition: “distill out” the randomness, reduce size but keep randomness</a:t>
            </a:r>
          </a:p>
          <a:p>
            <a:pPr defTabSz="922972">
              <a:defRPr/>
            </a:pPr>
            <a:endParaRPr lang="en-US" dirty="0" smtClean="0"/>
          </a:p>
          <a:p>
            <a:pPr defTabSz="922972">
              <a:defRPr/>
            </a:pPr>
            <a:r>
              <a:rPr lang="en-US" dirty="0" smtClean="0"/>
              <a:t>Problem: How do you know when you have enough randomness?</a:t>
            </a:r>
          </a:p>
          <a:p>
            <a:pPr defTabSz="922972">
              <a:buFontTx/>
              <a:buChar char="-"/>
              <a:defRPr/>
            </a:pPr>
            <a:r>
              <a:rPr lang="en-US" dirty="0" smtClean="0"/>
              <a:t>  If you use PRF output before you have enough, you’ll be sorry</a:t>
            </a:r>
          </a:p>
          <a:p>
            <a:pPr defTabSz="922972">
              <a:defRPr/>
            </a:pPr>
            <a:r>
              <a:rPr lang="en-US" dirty="0" smtClean="0"/>
              <a:t>-  Usual solution: Collect way too much, just to be sure</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25</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Radioactive decay</a:t>
            </a:r>
            <a:r>
              <a:rPr lang="en-US" baseline="0" dirty="0" smtClean="0"/>
              <a:t> is thought to be possibly a source of true randomness</a:t>
            </a:r>
          </a:p>
          <a:p>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26</a:t>
            </a:fld>
            <a:endParaRPr lang="en-US"/>
          </a:p>
        </p:txBody>
      </p:sp>
    </p:spTree>
    <p:extLst>
      <p:ext uri="{BB962C8B-B14F-4D97-AF65-F5344CB8AC3E}">
        <p14:creationId xmlns:p14="http://schemas.microsoft.com/office/powerpoint/2010/main" val="29853615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This is totally legit. </a:t>
            </a:r>
          </a:p>
          <a:p>
            <a:endParaRPr lang="en-US" dirty="0" smtClean="0"/>
          </a:p>
          <a:p>
            <a:r>
              <a:rPr lang="en-US" dirty="0" smtClean="0"/>
              <a:t>Back</a:t>
            </a:r>
            <a:r>
              <a:rPr lang="en-US" baseline="0" dirty="0" smtClean="0"/>
              <a:t> in the day </a:t>
            </a:r>
            <a:r>
              <a:rPr lang="en-US" dirty="0" smtClean="0"/>
              <a:t>it was</a:t>
            </a:r>
            <a:r>
              <a:rPr lang="en-US" baseline="0" dirty="0" smtClean="0"/>
              <a:t> an important way for scientists obtained random sequences for experiments and such.</a:t>
            </a:r>
          </a:p>
          <a:p>
            <a:endParaRPr lang="en-US" baseline="0" dirty="0" smtClean="0"/>
          </a:p>
          <a:p>
            <a:r>
              <a:rPr lang="en-US" baseline="0" dirty="0" smtClean="0"/>
              <a:t>Obviously, public sources of randomness such as this and the NIST beacon (http://www.nist.gov/itl/csd/ct/nist_beacon.cfm) are not useful in crypto because the randomness needs to be unpredictable to the </a:t>
            </a:r>
            <a:r>
              <a:rPr lang="en-US" baseline="0" dirty="0" smtClean="0"/>
              <a:t>adversary</a:t>
            </a:r>
          </a:p>
          <a:p>
            <a:endParaRPr lang="en-US" baseline="0" dirty="0" smtClean="0"/>
          </a:p>
          <a:p>
            <a:r>
              <a:rPr lang="en-US" baseline="0" dirty="0" smtClean="0"/>
              <a:t>The meat of the book is the "Table of Random Digits." It lists them in five-digit groups -- "10097 32533 76520 13586 ..." -- 50 on a line and 50 lines on a page. The table goes on for 400 pages and, except for a particularly racy section on page 283 which reads "69696," makes for a boring read.</a:t>
            </a:r>
            <a:endParaRPr lang="en-US" baseline="0"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27</a:t>
            </a:fld>
            <a:endParaRPr lang="en-US"/>
          </a:p>
        </p:txBody>
      </p:sp>
    </p:spTree>
    <p:extLst>
      <p:ext uri="{BB962C8B-B14F-4D97-AF65-F5344CB8AC3E}">
        <p14:creationId xmlns:p14="http://schemas.microsoft.com/office/powerpoint/2010/main" val="17338243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28</a:t>
            </a:fld>
            <a:endParaRPr lang="en-US"/>
          </a:p>
        </p:txBody>
      </p:sp>
    </p:spTree>
    <p:extLst>
      <p:ext uri="{BB962C8B-B14F-4D97-AF65-F5344CB8AC3E}">
        <p14:creationId xmlns:p14="http://schemas.microsoft.com/office/powerpoint/2010/main" val="39131828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Answer: only 20 bits of randomness (log of 1 million)</a:t>
            </a:r>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29</a:t>
            </a:fld>
            <a:endParaRPr lang="en-US"/>
          </a:p>
        </p:txBody>
      </p:sp>
    </p:spTree>
    <p:extLst>
      <p:ext uri="{BB962C8B-B14F-4D97-AF65-F5344CB8AC3E}">
        <p14:creationId xmlns:p14="http://schemas.microsoft.com/office/powerpoint/2010/main" val="275477560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30</a:t>
            </a:fld>
            <a:endParaRPr lang="en-US"/>
          </a:p>
        </p:txBody>
      </p:sp>
    </p:spTree>
    <p:extLst>
      <p:ext uri="{BB962C8B-B14F-4D97-AF65-F5344CB8AC3E}">
        <p14:creationId xmlns:p14="http://schemas.microsoft.com/office/powerpoint/2010/main" val="7551895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As</a:t>
            </a:r>
            <a:r>
              <a:rPr lang="en-US" baseline="0" dirty="0" smtClean="0"/>
              <a:t> always: this is just a mathematical game, we don’t have to worry about how to get a truly random stream</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31</a:t>
            </a:fld>
            <a:endParaRPr lang="en-US"/>
          </a:p>
        </p:txBody>
      </p:sp>
    </p:spTree>
    <p:extLst>
      <p:ext uri="{BB962C8B-B14F-4D97-AF65-F5344CB8AC3E}">
        <p14:creationId xmlns:p14="http://schemas.microsoft.com/office/powerpoint/2010/main" val="149163316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Solution:</a:t>
            </a:r>
          </a:p>
          <a:p>
            <a:r>
              <a:rPr lang="en-US" dirty="0" smtClean="0"/>
              <a:t>A</a:t>
            </a:r>
            <a:r>
              <a:rPr lang="en-US" baseline="0" dirty="0" smtClean="0"/>
              <a:t> PRF is a function that takes a message as input</a:t>
            </a:r>
          </a:p>
          <a:p>
            <a:r>
              <a:rPr lang="en-US" baseline="0" dirty="0" smtClean="0"/>
              <a:t>A PRG is a sequence </a:t>
            </a:r>
          </a:p>
          <a:p>
            <a:endParaRPr lang="en-US" baseline="0" dirty="0" smtClean="0"/>
          </a:p>
          <a:p>
            <a:r>
              <a:rPr lang="en-US" baseline="0" dirty="0" smtClean="0"/>
              <a:t>(Both are indexed by a key)</a:t>
            </a:r>
          </a:p>
          <a:p>
            <a:endParaRPr lang="en-US" baseline="0" dirty="0" smtClean="0"/>
          </a:p>
          <a:p>
            <a:r>
              <a:rPr lang="en-US" baseline="0" dirty="0" smtClean="0"/>
              <a:t>Recall that a sequence is the same as a function on the integers. So just pass consecutive integers to the PRF to make it behave like a PRG</a:t>
            </a:r>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32</a:t>
            </a:fld>
            <a:endParaRPr lang="en-US"/>
          </a:p>
        </p:txBody>
      </p:sp>
    </p:spTree>
    <p:extLst>
      <p:ext uri="{BB962C8B-B14F-4D97-AF65-F5344CB8AC3E}">
        <p14:creationId xmlns:p14="http://schemas.microsoft.com/office/powerpoint/2010/main" val="24945022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Initialize is like a constructor, generate is like</a:t>
            </a:r>
            <a:r>
              <a:rPr lang="en-US" baseline="0" dirty="0" smtClean="0"/>
              <a:t> a next function</a:t>
            </a:r>
          </a:p>
          <a:p>
            <a:r>
              <a:rPr lang="en-US" baseline="0" dirty="0" smtClean="0"/>
              <a:t>This structure is analogous to Java iterator and its .next() call</a:t>
            </a:r>
          </a:p>
          <a:p>
            <a:endParaRPr lang="en-US" baseline="0" dirty="0" smtClean="0"/>
          </a:p>
          <a:p>
            <a:r>
              <a:rPr lang="en-US" baseline="0" dirty="0" smtClean="0"/>
              <a:t>For now, we only want to generate one stream. We’ll talk about multiple streams later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33</a:t>
            </a:fld>
            <a:endParaRPr lang="en-US"/>
          </a:p>
        </p:txBody>
      </p:sp>
    </p:spTree>
    <p:extLst>
      <p:ext uri="{BB962C8B-B14F-4D97-AF65-F5344CB8AC3E}">
        <p14:creationId xmlns:p14="http://schemas.microsoft.com/office/powerpoint/2010/main" val="1481995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State could be grabbed from</a:t>
            </a:r>
            <a:r>
              <a:rPr lang="en-US" baseline="0" dirty="0" smtClean="0"/>
              <a:t> hacking into your machine</a:t>
            </a:r>
            <a:endParaRPr lang="en-US" dirty="0" smtClean="0"/>
          </a:p>
          <a:p>
            <a:endParaRPr lang="en-US" dirty="0" smtClean="0"/>
          </a:p>
          <a:p>
            <a:r>
              <a:rPr lang="en-US" dirty="0" smtClean="0"/>
              <a:t>Discussion:</a:t>
            </a:r>
            <a:r>
              <a:rPr lang="en-US" baseline="0" dirty="0" smtClean="0"/>
              <a:t> why is the above PRG not FS?</a:t>
            </a:r>
          </a:p>
          <a:p>
            <a:r>
              <a:rPr lang="en-US" baseline="0" dirty="0" smtClean="0"/>
              <a:t>Because we need to save the seed</a:t>
            </a:r>
          </a:p>
          <a:p>
            <a:endParaRPr lang="en-US" baseline="0" dirty="0" smtClean="0"/>
          </a:p>
          <a:p>
            <a:r>
              <a:rPr lang="en-US" baseline="0" dirty="0" smtClean="0"/>
              <a:t>How to avoid saving the seed: next slide</a:t>
            </a:r>
          </a:p>
          <a:p>
            <a:endParaRPr lang="en-US" baseline="0" dirty="0" smtClean="0"/>
          </a:p>
          <a:p>
            <a:r>
              <a:rPr lang="en-US" baseline="0" dirty="0" smtClean="0"/>
              <a:t>Note: in case of compromise, we cannot do anything about an adversary being able to predict </a:t>
            </a:r>
            <a:r>
              <a:rPr lang="en-US" i="1" baseline="0" dirty="0" smtClean="0"/>
              <a:t>future</a:t>
            </a:r>
            <a:r>
              <a:rPr lang="en-US" baseline="0" dirty="0" smtClean="0"/>
              <a:t> output, except by recovering from compromise and refreshing the seed</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34</a:t>
            </a:fld>
            <a:endParaRPr lang="en-US"/>
          </a:p>
        </p:txBody>
      </p:sp>
    </p:spTree>
    <p:extLst>
      <p:ext uri="{BB962C8B-B14F-4D97-AF65-F5344CB8AC3E}">
        <p14:creationId xmlns:p14="http://schemas.microsoft.com/office/powerpoint/2010/main" val="21708552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35</a:t>
            </a:fld>
            <a:endParaRPr lang="en-US"/>
          </a:p>
        </p:txBody>
      </p:sp>
    </p:spTree>
    <p:extLst>
      <p:ext uri="{BB962C8B-B14F-4D97-AF65-F5344CB8AC3E}">
        <p14:creationId xmlns:p14="http://schemas.microsoft.com/office/powerpoint/2010/main" val="194555201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Example: in Linux /dev/random is a source of random</a:t>
            </a:r>
            <a:r>
              <a:rPr lang="en-US" baseline="0" dirty="0" smtClean="0"/>
              <a:t>ness and /dev/</a:t>
            </a:r>
            <a:r>
              <a:rPr lang="en-US" baseline="0" dirty="0" err="1" smtClean="0"/>
              <a:t>urandom</a:t>
            </a:r>
            <a:r>
              <a:rPr lang="en-US" baseline="0" dirty="0" smtClean="0"/>
              <a:t> is a source of </a:t>
            </a:r>
            <a:r>
              <a:rPr lang="en-US" baseline="0" dirty="0" err="1" smtClean="0"/>
              <a:t>pseudorandomness</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36</a:t>
            </a:fld>
            <a:endParaRPr lang="en-US"/>
          </a:p>
        </p:txBody>
      </p:sp>
    </p:spTree>
    <p:extLst>
      <p:ext uri="{BB962C8B-B14F-4D97-AF65-F5344CB8AC3E}">
        <p14:creationId xmlns:p14="http://schemas.microsoft.com/office/powerpoint/2010/main" val="248463387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baseline="0" dirty="0" smtClean="0"/>
              <a:t>Can you have biased but independent coins, unbiased but dependent coins? (yes and yes)</a:t>
            </a:r>
          </a:p>
          <a:p>
            <a:r>
              <a:rPr lang="en-US" baseline="0" dirty="0" smtClean="0"/>
              <a:t>Non-biased source that is not independent: first flip is random, then each flip is opposite of previous flip</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37</a:t>
            </a:fld>
            <a:endParaRPr lang="en-US"/>
          </a:p>
        </p:txBody>
      </p:sp>
    </p:spTree>
    <p:extLst>
      <p:ext uri="{BB962C8B-B14F-4D97-AF65-F5344CB8AC3E}">
        <p14:creationId xmlns:p14="http://schemas.microsoft.com/office/powerpoint/2010/main" val="84403407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smtClean="0"/>
          </a:p>
          <a:p>
            <a:r>
              <a:rPr lang="en-US" dirty="0" smtClean="0"/>
              <a:t>This amazingly simple strategy does yield heads and tails with equal probabilities, because coin tosses, though biased, are assumed to be independent. Therefore, if heads come out with probability p, and tails with probability 1−p, then both (head, tails) and (tails, heads) sequences occur with probability p(1−p)</a:t>
            </a:r>
          </a:p>
          <a:p>
            <a:endParaRPr lang="en-US" dirty="0" smtClean="0"/>
          </a:p>
          <a:p>
            <a:r>
              <a:rPr lang="en-US" dirty="0" smtClean="0"/>
              <a:t>http://pit-</a:t>
            </a:r>
            <a:r>
              <a:rPr lang="en-US" dirty="0" err="1" smtClean="0"/>
              <a:t>claudel.fr</a:t>
            </a:r>
            <a:r>
              <a:rPr lang="en-US" dirty="0" smtClean="0"/>
              <a:t>/clement/blog/generating-uniformly-random-data-from-skewed-input-biased-coins-loaded-dice-skew-correction-and-the-von-neumann-extractor/</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38</a:t>
            </a:fld>
            <a:endParaRPr lang="en-US"/>
          </a:p>
        </p:txBody>
      </p:sp>
    </p:spTree>
    <p:extLst>
      <p:ext uri="{BB962C8B-B14F-4D97-AF65-F5344CB8AC3E}">
        <p14:creationId xmlns:p14="http://schemas.microsoft.com/office/powerpoint/2010/main" val="20692266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Instead of worrying</a:t>
            </a:r>
            <a:r>
              <a:rPr lang="en-US" baseline="0" dirty="0" smtClean="0"/>
              <a:t> about whether these sources are truly physically random or not, let’s worry about whether or not they are unpredictable to the adversary</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Funny example: </a:t>
            </a:r>
            <a:r>
              <a:rPr lang="en-US" dirty="0" err="1" smtClean="0"/>
              <a:t>Lavarand</a:t>
            </a:r>
            <a:r>
              <a:rPr lang="en-US" dirty="0" smtClean="0"/>
              <a:t> run by SGI</a:t>
            </a:r>
          </a:p>
        </p:txBody>
      </p:sp>
      <p:sp>
        <p:nvSpPr>
          <p:cNvPr id="4" name="Slide Number Placeholder 3"/>
          <p:cNvSpPr>
            <a:spLocks noGrp="1"/>
          </p:cNvSpPr>
          <p:nvPr>
            <p:ph type="sldNum" sz="quarter" idx="10"/>
          </p:nvPr>
        </p:nvSpPr>
        <p:spPr/>
        <p:txBody>
          <a:bodyPr/>
          <a:lstStyle/>
          <a:p>
            <a:fld id="{94566334-40D3-444A-87CD-672C33ED3DCC}" type="slidenum">
              <a:rPr lang="en-US" smtClean="0"/>
              <a:pPr/>
              <a:t>39</a:t>
            </a:fld>
            <a:endParaRPr lang="en-US"/>
          </a:p>
        </p:txBody>
      </p:sp>
    </p:spTree>
    <p:extLst>
      <p:ext uri="{BB962C8B-B14F-4D97-AF65-F5344CB8AC3E}">
        <p14:creationId xmlns:p14="http://schemas.microsoft.com/office/powerpoint/2010/main" val="219178024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40</a:t>
            </a:fld>
            <a:endParaRPr lang="en-US"/>
          </a:p>
        </p:txBody>
      </p:sp>
    </p:spTree>
    <p:extLst>
      <p:ext uri="{BB962C8B-B14F-4D97-AF65-F5344CB8AC3E}">
        <p14:creationId xmlns:p14="http://schemas.microsoft.com/office/powerpoint/2010/main" val="21314000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r>
              <a:rPr lang="en-US" dirty="0" smtClean="0"/>
              <a:t>Hard to estimate randomness, need to be a</a:t>
            </a:r>
            <a:r>
              <a:rPr lang="en-US" baseline="0" dirty="0" smtClean="0"/>
              <a:t> bit conservative</a:t>
            </a:r>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41</a:t>
            </a:fld>
            <a:endParaRPr lang="en-US"/>
          </a:p>
        </p:txBody>
      </p:sp>
    </p:spTree>
    <p:extLst>
      <p:ext uri="{BB962C8B-B14F-4D97-AF65-F5344CB8AC3E}">
        <p14:creationId xmlns:p14="http://schemas.microsoft.com/office/powerpoint/2010/main" val="343031990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42</a:t>
            </a:fld>
            <a:endParaRPr lang="en-US"/>
          </a:p>
        </p:txBody>
      </p:sp>
    </p:spTree>
    <p:extLst>
      <p:ext uri="{BB962C8B-B14F-4D97-AF65-F5344CB8AC3E}">
        <p14:creationId xmlns:p14="http://schemas.microsoft.com/office/powerpoint/2010/main" val="150449982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43</a:t>
            </a:fld>
            <a:endParaRPr lang="en-US"/>
          </a:p>
        </p:txBody>
      </p:sp>
    </p:spTree>
    <p:extLst>
      <p:ext uri="{BB962C8B-B14F-4D97-AF65-F5344CB8AC3E}">
        <p14:creationId xmlns:p14="http://schemas.microsoft.com/office/powerpoint/2010/main" val="4883905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Provably secure because given</a:t>
            </a:r>
            <a:r>
              <a:rPr lang="en-US" baseline="0" dirty="0" smtClean="0"/>
              <a:t> any output, Alice and Bob can check the original message.</a:t>
            </a:r>
          </a:p>
          <a:p>
            <a:r>
              <a:rPr lang="en-US" dirty="0" smtClean="0"/>
              <a:t>Mallory does not know the function, and outputs are random.</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44</a:t>
            </a:fld>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45</a:t>
            </a:fld>
            <a:endParaRPr lang="en-US"/>
          </a:p>
        </p:txBody>
      </p:sp>
    </p:spTree>
    <p:extLst>
      <p:ext uri="{BB962C8B-B14F-4D97-AF65-F5344CB8AC3E}">
        <p14:creationId xmlns:p14="http://schemas.microsoft.com/office/powerpoint/2010/main" val="128657703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More info on /</a:t>
            </a:r>
            <a:r>
              <a:rPr lang="en-US" dirty="0" err="1" smtClean="0"/>
              <a:t>dev</a:t>
            </a:r>
            <a:r>
              <a:rPr lang="en-US" dirty="0" smtClean="0"/>
              <a:t>/random: </a:t>
            </a:r>
            <a:r>
              <a:rPr lang="en-US" dirty="0" smtClean="0">
                <a:hlinkClick r:id="rId3"/>
              </a:rPr>
              <a:t>https://en.wikipedia.org/wiki//dev/random</a:t>
            </a:r>
            <a:endParaRPr lang="en-US" dirty="0" smtClean="0"/>
          </a:p>
          <a:p>
            <a:endParaRPr lang="en-US" dirty="0" smtClean="0"/>
          </a:p>
        </p:txBody>
      </p:sp>
      <p:sp>
        <p:nvSpPr>
          <p:cNvPr id="4" name="Slide Number Placeholder 3"/>
          <p:cNvSpPr>
            <a:spLocks noGrp="1"/>
          </p:cNvSpPr>
          <p:nvPr>
            <p:ph type="sldNum" sz="quarter" idx="10"/>
          </p:nvPr>
        </p:nvSpPr>
        <p:spPr/>
        <p:txBody>
          <a:bodyPr/>
          <a:lstStyle/>
          <a:p>
            <a:fld id="{94566334-40D3-444A-87CD-672C33ED3DCC}" type="slidenum">
              <a:rPr lang="en-US" smtClean="0"/>
              <a:pPr/>
              <a:t>46</a:t>
            </a:fld>
            <a:endParaRPr lang="en-US"/>
          </a:p>
        </p:txBody>
      </p:sp>
    </p:spTree>
    <p:extLst>
      <p:ext uri="{BB962C8B-B14F-4D97-AF65-F5344CB8AC3E}">
        <p14:creationId xmlns:p14="http://schemas.microsoft.com/office/powerpoint/2010/main" val="34766127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smtClean="0"/>
              <a:t>#burn</a:t>
            </a:r>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47</a:t>
            </a:fld>
            <a:endParaRPr lang="en-US"/>
          </a:p>
        </p:txBody>
      </p:sp>
    </p:spTree>
    <p:extLst>
      <p:ext uri="{BB962C8B-B14F-4D97-AF65-F5344CB8AC3E}">
        <p14:creationId xmlns:p14="http://schemas.microsoft.com/office/powerpoint/2010/main" val="37594797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66334-40D3-444A-87CD-672C33ED3DCC}" type="slidenum">
              <a:rPr lang="en-US" smtClean="0"/>
              <a:pPr/>
              <a:t>48</a:t>
            </a:fld>
            <a:endParaRPr lang="en-US"/>
          </a:p>
        </p:txBody>
      </p:sp>
    </p:spTree>
    <p:extLst>
      <p:ext uri="{BB962C8B-B14F-4D97-AF65-F5344CB8AC3E}">
        <p14:creationId xmlns:p14="http://schemas.microsoft.com/office/powerpoint/2010/main" val="13586174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Auguste </a:t>
            </a:r>
            <a:r>
              <a:rPr lang="en-US" dirty="0" err="1" smtClean="0"/>
              <a:t>Kerckhoffs</a:t>
            </a:r>
            <a:r>
              <a:rPr lang="en-US" dirty="0" smtClean="0"/>
              <a:t> (1883)</a:t>
            </a:r>
          </a:p>
          <a:p>
            <a:endParaRPr lang="en-US" b="0" i="0" u="none" strike="noStrike" kern="1200" dirty="0" smtClean="0">
              <a:solidFill>
                <a:schemeClr val="tx1"/>
              </a:solidFill>
              <a:latin typeface="+mn-lt"/>
              <a:ea typeface="+mn-ea"/>
              <a:cs typeface="+mn-cs"/>
            </a:endParaRPr>
          </a:p>
          <a:p>
            <a:r>
              <a:rPr lang="en-US" b="0" i="0" u="none" strike="noStrike" kern="1200" dirty="0" smtClean="0">
                <a:solidFill>
                  <a:schemeClr val="tx1"/>
                </a:solidFill>
                <a:latin typeface="+mn-lt"/>
                <a:ea typeface="+mn-ea"/>
                <a:cs typeface="+mn-cs"/>
              </a:rPr>
              <a:t>Why </a:t>
            </a:r>
            <a:r>
              <a:rPr lang="en-US" b="0" i="0" u="none" strike="noStrike" kern="1200" dirty="0" err="1" smtClean="0">
                <a:solidFill>
                  <a:schemeClr val="tx1"/>
                </a:solidFill>
                <a:latin typeface="+mn-lt"/>
                <a:ea typeface="+mn-ea"/>
                <a:cs typeface="+mn-cs"/>
              </a:rPr>
              <a:t>Kerchoffs’s</a:t>
            </a:r>
            <a:r>
              <a:rPr lang="en-US" b="0" i="0" u="none" strike="noStrike" kern="1200" dirty="0" smtClean="0">
                <a:solidFill>
                  <a:schemeClr val="tx1"/>
                </a:solidFill>
                <a:latin typeface="+mn-lt"/>
                <a:ea typeface="+mn-ea"/>
                <a:cs typeface="+mn-cs"/>
              </a:rPr>
              <a:t> Principle?</a:t>
            </a:r>
          </a:p>
          <a:p>
            <a:pPr marL="230772" indent="-230772">
              <a:buFont typeface="+mj-lt"/>
              <a:buAutoNum type="arabicPeriod"/>
            </a:pPr>
            <a:r>
              <a:rPr lang="en-US" b="0" i="0" u="none" strike="noStrike" kern="1200" dirty="0" smtClean="0">
                <a:solidFill>
                  <a:schemeClr val="tx1"/>
                </a:solidFill>
                <a:latin typeface="+mn-lt"/>
                <a:ea typeface="+mn-ea"/>
                <a:cs typeface="+mn-cs"/>
              </a:rPr>
              <a:t>can quantify probability that adversary will guess key</a:t>
            </a:r>
            <a:r>
              <a:rPr lang="en-US" dirty="0" smtClean="0"/>
              <a:t> </a:t>
            </a:r>
            <a:r>
              <a:rPr lang="en-US" b="0" i="0" u="none" strike="noStrike" kern="1200" dirty="0" smtClean="0">
                <a:solidFill>
                  <a:schemeClr val="tx1"/>
                </a:solidFill>
                <a:latin typeface="+mn-lt"/>
                <a:ea typeface="+mn-ea"/>
                <a:cs typeface="+mn-cs"/>
              </a:rPr>
              <a:t>because chosen randomly from known space</a:t>
            </a:r>
          </a:p>
          <a:p>
            <a:pPr marL="230772" indent="-230772">
              <a:buFont typeface="+mj-lt"/>
              <a:buAutoNum type="arabicPeriod"/>
            </a:pPr>
            <a:r>
              <a:rPr lang="en-US" b="0" i="0" u="none" strike="noStrike" kern="1200" dirty="0" smtClean="0">
                <a:solidFill>
                  <a:schemeClr val="tx1"/>
                </a:solidFill>
                <a:latin typeface="+mn-lt"/>
                <a:ea typeface="+mn-ea"/>
                <a:cs typeface="+mn-cs"/>
              </a:rPr>
              <a:t>different people can use same system, different keys:</a:t>
            </a:r>
            <a:r>
              <a:rPr lang="en-US" dirty="0" smtClean="0"/>
              <a:t/>
            </a:r>
            <a:br>
              <a:rPr lang="en-US" dirty="0" smtClean="0"/>
            </a:br>
            <a:r>
              <a:rPr lang="en-US" b="0" i="0" u="none" strike="noStrike" kern="1200" dirty="0" smtClean="0">
                <a:solidFill>
                  <a:schemeClr val="tx1"/>
                </a:solidFill>
                <a:latin typeface="+mn-lt"/>
                <a:ea typeface="+mn-ea"/>
                <a:cs typeface="+mn-cs"/>
              </a:rPr>
              <a:t>Alice and Bob use one key, Charlie and Diane use another</a:t>
            </a:r>
            <a:endParaRPr lang="en-US" dirty="0" smtClean="0"/>
          </a:p>
          <a:p>
            <a:pPr marL="230772" indent="-230772">
              <a:buFont typeface="+mj-lt"/>
              <a:buAutoNum type="arabicPeriod"/>
            </a:pPr>
            <a:r>
              <a:rPr lang="en-US" b="0" i="0" u="none" strike="noStrike" kern="1200" dirty="0" smtClean="0">
                <a:solidFill>
                  <a:schemeClr val="tx1"/>
                </a:solidFill>
                <a:latin typeface="+mn-lt"/>
                <a:ea typeface="+mn-ea"/>
                <a:cs typeface="+mn-cs"/>
              </a:rPr>
              <a:t>can change key if something goes wrong</a:t>
            </a:r>
          </a:p>
          <a:p>
            <a:pPr marL="230772" indent="-230772">
              <a:buFont typeface="+mj-lt"/>
              <a:buAutoNum type="arabicPeriod"/>
            </a:pPr>
            <a:endParaRPr lang="en-US" b="0" i="0" u="none" strike="noStrike" kern="1200" dirty="0" smtClean="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smtClean="0">
                <a:solidFill>
                  <a:schemeClr val="tx1"/>
                </a:solidFill>
                <a:latin typeface="+mn-lt"/>
                <a:ea typeface="+mn-ea"/>
                <a:cs typeface="+mn-cs"/>
              </a:rPr>
              <a:t>• The system must be practically, if not mathematically, indecipherable;</a:t>
            </a:r>
          </a:p>
          <a:p>
            <a:r>
              <a:rPr lang="en-US" sz="1200" kern="1200" dirty="0" smtClean="0">
                <a:solidFill>
                  <a:schemeClr val="tx1"/>
                </a:solidFill>
                <a:latin typeface="+mn-lt"/>
                <a:ea typeface="+mn-ea"/>
                <a:cs typeface="+mn-cs"/>
              </a:rPr>
              <a:t>• It should not require secrecy, and it should not be a problem if it falls into enemy hands;</a:t>
            </a:r>
          </a:p>
          <a:p>
            <a:r>
              <a:rPr lang="en-US" sz="1200" kern="1200" dirty="0" smtClean="0">
                <a:solidFill>
                  <a:schemeClr val="tx1"/>
                </a:solidFill>
                <a:latin typeface="+mn-lt"/>
                <a:ea typeface="+mn-ea"/>
                <a:cs typeface="+mn-cs"/>
              </a:rPr>
              <a:t>• It must be possible to communicate and remember the key without using written notes, and correspondents must be able to change or modify it at will;</a:t>
            </a:r>
          </a:p>
          <a:p>
            <a:r>
              <a:rPr lang="en-US" sz="1200" kern="1200" dirty="0" smtClean="0">
                <a:solidFill>
                  <a:schemeClr val="tx1"/>
                </a:solidFill>
                <a:latin typeface="+mn-lt"/>
                <a:ea typeface="+mn-ea"/>
                <a:cs typeface="+mn-cs"/>
              </a:rPr>
              <a:t>• It must be applicable to telegraph communications;</a:t>
            </a:r>
          </a:p>
          <a:p>
            <a:r>
              <a:rPr lang="en-US" sz="1200" kern="1200" dirty="0" smtClean="0">
                <a:solidFill>
                  <a:schemeClr val="tx1"/>
                </a:solidFill>
                <a:latin typeface="+mn-lt"/>
                <a:ea typeface="+mn-ea"/>
                <a:cs typeface="+mn-cs"/>
              </a:rPr>
              <a:t>• It must be portable, and should not require several persons to handle or operate;</a:t>
            </a:r>
          </a:p>
          <a:p>
            <a:r>
              <a:rPr lang="en-US" sz="1200" kern="1200" dirty="0" smtClean="0">
                <a:solidFill>
                  <a:schemeClr val="tx1"/>
                </a:solidFill>
                <a:latin typeface="+mn-lt"/>
                <a:ea typeface="+mn-ea"/>
                <a:cs typeface="+mn-cs"/>
              </a:rPr>
              <a:t>• Lastly, given the circumstances in which it is to be used, the system must be easy to use and should not be stressful to use or require its users to know and comply with a long list of rules.</a:t>
            </a:r>
            <a:endParaRPr lang="en-US" sz="1200" kern="1200" dirty="0">
              <a:solidFill>
                <a:schemeClr val="tx1"/>
              </a:solidFill>
              <a:latin typeface="+mn-lt"/>
              <a:ea typeface="+mn-ea"/>
              <a:cs typeface="+mn-cs"/>
            </a:endParaRPr>
          </a:p>
          <a:p>
            <a:endParaRPr lang="en-US" sz="1200" kern="1200" dirty="0" smtClean="0">
              <a:solidFill>
                <a:schemeClr val="tx1"/>
              </a:solidFill>
              <a:latin typeface="+mn-lt"/>
              <a:ea typeface="+mn-ea"/>
              <a:cs typeface="+mn-cs"/>
            </a:endParaRPr>
          </a:p>
          <a:p>
            <a:r>
              <a:rPr lang="en-US" sz="1200" kern="1200" dirty="0" err="1" smtClean="0">
                <a:solidFill>
                  <a:schemeClr val="tx1"/>
                </a:solidFill>
                <a:latin typeface="+mn-lt"/>
                <a:ea typeface="+mn-ea"/>
                <a:cs typeface="+mn-cs"/>
              </a:rPr>
              <a:t>Kerckhoffs's</a:t>
            </a:r>
            <a:r>
              <a:rPr lang="en-US" sz="1200" kern="1200" dirty="0" smtClean="0">
                <a:solidFill>
                  <a:schemeClr val="tx1"/>
                </a:solidFill>
                <a:latin typeface="+mn-lt"/>
                <a:ea typeface="+mn-ea"/>
                <a:cs typeface="+mn-cs"/>
              </a:rPr>
              <a:t> principle was reformulated (or perhaps independently formulated) by Claude Shannon as "the enemy knows the system", [1] i.e., "one ought to design systems under the assumption that the enemy will immediately gain full familiarity with them". In that form, it is called Shannon's maxim. In contrast to "security through obscurity", it is widely embraced by cryptographers.</a:t>
            </a:r>
            <a:endParaRPr lang="en-US" sz="1200" b="0" i="0" u="none" strike="noStrike" kern="1200" dirty="0" smtClean="0">
              <a:solidFill>
                <a:schemeClr val="tx1"/>
              </a:solidFill>
              <a:latin typeface="+mn-lt"/>
              <a:ea typeface="+mn-ea"/>
              <a:cs typeface="+mn-cs"/>
            </a:endParaRPr>
          </a:p>
          <a:p>
            <a:endParaRPr lang="en-US" sz="1200" b="0" i="0" u="none" strike="noStrike" kern="1200" dirty="0">
              <a:solidFill>
                <a:schemeClr val="tx1"/>
              </a:solidFill>
              <a:latin typeface="+mn-lt"/>
              <a:ea typeface="+mn-ea"/>
              <a:cs typeface="+mn-cs"/>
            </a:endParaRPr>
          </a:p>
          <a:p>
            <a:endParaRPr lang="en-US" b="0" i="0" u="none" strike="noStrike" kern="1200" dirty="0" smtClean="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80EF120E-EEF2-4965-96F5-DE3864F37C1E}"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p:spPr>
      </p:sp>
      <p:sp>
        <p:nvSpPr>
          <p:cNvPr id="3" name="Notes Placeholder 2"/>
          <p:cNvSpPr>
            <a:spLocks noGrp="1"/>
          </p:cNvSpPr>
          <p:nvPr>
            <p:ph type="body" idx="1"/>
          </p:nvPr>
        </p:nvSpPr>
        <p:spPr/>
        <p:txBody>
          <a:bodyPr>
            <a:normAutofit/>
          </a:bodyPr>
          <a:lstStyle/>
          <a:p>
            <a:r>
              <a:rPr lang="en-US" dirty="0" smtClean="0"/>
              <a:t>*actually, it’s OK if Mallory has a negligible advantage over guessing, so long as it’s vanishingly small</a:t>
            </a:r>
          </a:p>
          <a:p>
            <a:endParaRPr lang="en-US" dirty="0" smtClean="0"/>
          </a:p>
          <a:p>
            <a:r>
              <a:rPr lang="en-US" dirty="0" smtClean="0"/>
              <a:t>---</a:t>
            </a:r>
          </a:p>
          <a:p>
            <a:endParaRPr lang="en-US" dirty="0" smtClean="0"/>
          </a:p>
          <a:p>
            <a:r>
              <a:rPr lang="en-US" dirty="0" smtClean="0"/>
              <a:t>Important fact: </a:t>
            </a:r>
          </a:p>
          <a:p>
            <a:endParaRPr lang="en-US" dirty="0" smtClean="0"/>
          </a:p>
          <a:p>
            <a:r>
              <a:rPr lang="en-US" dirty="0" smtClean="0"/>
              <a:t>There is an algorithm that always wins for Mallory</a:t>
            </a:r>
          </a:p>
          <a:p>
            <a:pPr marL="230772" indent="-230772">
              <a:buFont typeface="+mj-lt"/>
              <a:buAutoNum type="arabicPeriod"/>
            </a:pPr>
            <a:r>
              <a:rPr lang="en-US" dirty="0" smtClean="0"/>
              <a:t>get a long list of (x, g(x)) pairs</a:t>
            </a:r>
          </a:p>
          <a:p>
            <a:pPr marL="230772" indent="-230772">
              <a:buFont typeface="+mj-lt"/>
              <a:buAutoNum type="arabicPeriod"/>
            </a:pPr>
            <a:r>
              <a:rPr lang="en-US" dirty="0" smtClean="0"/>
              <a:t>try every value of k to see whether f</a:t>
            </a:r>
            <a:r>
              <a:rPr lang="en-US" baseline="-25000" dirty="0" smtClean="0"/>
              <a:t>k</a:t>
            </a:r>
            <a:r>
              <a:rPr lang="en-US" dirty="0" smtClean="0"/>
              <a:t> matches that list</a:t>
            </a:r>
          </a:p>
          <a:p>
            <a:pPr marL="230772" indent="-230772">
              <a:buFont typeface="+mj-lt"/>
              <a:buAutoNum type="arabicPeriod"/>
            </a:pPr>
            <a:r>
              <a:rPr lang="en-US" dirty="0" smtClean="0"/>
              <a:t>guess b=1 iff some f</a:t>
            </a:r>
            <a:r>
              <a:rPr lang="en-US" baseline="-25000" dirty="0" smtClean="0"/>
              <a:t>k</a:t>
            </a:r>
            <a:r>
              <a:rPr lang="en-US" dirty="0" smtClean="0"/>
              <a:t> matches</a:t>
            </a:r>
            <a:br>
              <a:rPr lang="en-US" dirty="0" smtClean="0"/>
            </a:br>
            <a:endParaRPr lang="en-US" dirty="0" smtClean="0"/>
          </a:p>
          <a:p>
            <a:r>
              <a:rPr lang="en-US" dirty="0" smtClean="0"/>
              <a:t>To fix this, need to limit Mallory to “practical” or “efficient” algorithms</a:t>
            </a:r>
          </a:p>
          <a:p>
            <a:endParaRPr lang="en-US" dirty="0" smtClean="0"/>
          </a:p>
          <a:p>
            <a:r>
              <a:rPr lang="en-US" dirty="0" smtClean="0"/>
              <a:t>Won’t define this precisely in this course </a:t>
            </a:r>
            <a:br>
              <a:rPr lang="en-US" dirty="0" smtClean="0"/>
            </a:br>
            <a:r>
              <a:rPr lang="en-US" dirty="0" smtClean="0"/>
              <a:t>(but precise definitions do exist)</a:t>
            </a:r>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r>
              <a:rPr lang="en-US" dirty="0" smtClean="0"/>
              <a:t>Important Assumptions:</a:t>
            </a:r>
          </a:p>
          <a:p>
            <a:pPr>
              <a:buFontTx/>
              <a:buChar char="-"/>
            </a:pPr>
            <a:r>
              <a:rPr lang="en-US" dirty="0" smtClean="0"/>
              <a:t> Physical security</a:t>
            </a:r>
          </a:p>
          <a:p>
            <a:pPr>
              <a:buFontTx/>
              <a:buChar char="-"/>
            </a:pPr>
            <a:r>
              <a:rPr lang="en-US" dirty="0" smtClean="0"/>
              <a:t> Key management</a:t>
            </a:r>
            <a:br>
              <a:rPr lang="en-US" dirty="0" smtClean="0"/>
            </a:br>
            <a:r>
              <a:rPr lang="en-US" dirty="0" smtClean="0"/>
              <a:t>- Note: key exchange has happened in advance</a:t>
            </a:r>
          </a:p>
          <a:p>
            <a:endParaRPr lang="en-US" dirty="0" smtClean="0"/>
          </a:p>
          <a:p>
            <a:r>
              <a:rPr lang="en-US" dirty="0" smtClean="0"/>
              <a:t>--</a:t>
            </a:r>
          </a:p>
          <a:p>
            <a:endParaRPr lang="en-US" dirty="0" smtClean="0"/>
          </a:p>
          <a:p>
            <a:r>
              <a:rPr lang="en-US" dirty="0" smtClean="0"/>
              <a:t>What if Alice and Bob want to send more than one message?</a:t>
            </a:r>
            <a:br>
              <a:rPr lang="en-US" dirty="0" smtClean="0"/>
            </a:br>
            <a:r>
              <a:rPr lang="en-US" dirty="0" smtClean="0"/>
              <a:t>  - can’t just redo same plan</a:t>
            </a:r>
          </a:p>
          <a:p>
            <a:r>
              <a:rPr lang="en-US" dirty="0" smtClean="0"/>
              <a:t>  - replay attacks / reordering attacks</a:t>
            </a:r>
          </a:p>
          <a:p>
            <a:endParaRPr lang="en-US" dirty="0" smtClean="0"/>
          </a:p>
          <a:p>
            <a:r>
              <a:rPr lang="en-US" dirty="0" smtClean="0"/>
              <a:t>Solutions:</a:t>
            </a:r>
          </a:p>
          <a:p>
            <a:r>
              <a:rPr lang="en-US" dirty="0" smtClean="0"/>
              <a:t>  - add sequence number to message</a:t>
            </a:r>
          </a:p>
          <a:p>
            <a:r>
              <a:rPr lang="en-US" dirty="0" smtClean="0"/>
              <a:t>  - or, use different key each time</a:t>
            </a:r>
          </a:p>
          <a:p>
            <a:endParaRPr lang="en-US" dirty="0" smtClean="0"/>
          </a:p>
        </p:txBody>
      </p:sp>
      <p:sp>
        <p:nvSpPr>
          <p:cNvPr id="4" name="Slide Number Placeholder 3"/>
          <p:cNvSpPr>
            <a:spLocks noGrp="1"/>
          </p:cNvSpPr>
          <p:nvPr>
            <p:ph type="sldNum" sz="quarter" idx="10"/>
          </p:nvPr>
        </p:nvSpPr>
        <p:spPr/>
        <p:txBody>
          <a:bodyPr/>
          <a:lstStyle/>
          <a:p>
            <a:fld id="{80EF120E-EEF2-4965-96F5-DE3864F37C1E}" type="slidenum">
              <a:rPr lang="en-US" smtClean="0"/>
              <a:pPr/>
              <a:t>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80EF120E-EEF2-4965-96F5-DE3864F37C1E}" type="slidenum">
              <a:rPr lang="en-US" smtClean="0"/>
              <a:pPr/>
              <a:t>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03525" y="609600"/>
            <a:ext cx="9209088" cy="69072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0EF120E-EEF2-4965-96F5-DE3864F37C1E}"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3155300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671272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9"/>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8388782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25EAC5-5643-4243-9234-CA1B07A93AAF}"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2914391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0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12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137389996"/>
      </p:ext>
    </p:extLst>
  </p:cSld>
  <p:clrMapOvr>
    <a:masterClrMapping/>
  </p:clrMapOvr>
  <p:timing>
    <p:tnLst>
      <p:par>
        <p:cTn xmlns:p14="http://schemas.microsoft.com/office/powerpoint/2010/mai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3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174254653"/>
      </p:ext>
    </p:extLst>
  </p:cSld>
  <p:clrMapOvr>
    <a:masterClrMapping/>
  </p:clrMapOvr>
  <p:timing>
    <p:tnLst>
      <p:par>
        <p:cTn xmlns:p14="http://schemas.microsoft.com/office/powerpoint/2010/mai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6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77060990"/>
      </p:ext>
    </p:extLst>
  </p:cSld>
  <p:clrMapOvr>
    <a:masterClrMapping/>
  </p:clrMapOvr>
  <p:timing>
    <p:tnLst>
      <p:par>
        <p:cTn xmlns:p14="http://schemas.microsoft.com/office/powerpoint/2010/mai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17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2081302787"/>
      </p:ext>
    </p:extLst>
  </p:cSld>
  <p:clrMapOvr>
    <a:masterClrMapping/>
  </p:clrMapOvr>
  <p:timing>
    <p:tnLst>
      <p:par>
        <p:cTn xmlns:p14="http://schemas.microsoft.com/office/powerpoint/2010/mai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666856954"/>
      </p:ext>
    </p:extLst>
  </p:cSld>
  <p:clrMapOvr>
    <a:masterClrMapping/>
  </p:clrMapOvr>
  <p:timing>
    <p:tnLst>
      <p:par>
        <p:cTn xmlns:p14="http://schemas.microsoft.com/office/powerpoint/2010/mai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25EAC5-5643-4243-9234-CA1B07A93AAF}" type="datetimeFigureOut">
              <a:rPr lang="en-US" smtClean="0"/>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145910534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029210202"/>
      </p:ext>
    </p:extLst>
  </p:cSld>
  <p:clrMapOvr>
    <a:masterClrMapping/>
  </p:clrMapOvr>
  <p:timing>
    <p:tnLst>
      <p:par>
        <p:cTn xmlns:p14="http://schemas.microsoft.com/office/powerpoint/2010/mai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15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85753"/>
            <a:ext cx="8229600" cy="5200649"/>
          </a:xfrm>
        </p:spPr>
        <p:txBody>
          <a:bodyPr/>
          <a:lstStyle>
            <a:lvl1pPr marL="0" indent="0">
              <a:spcBef>
                <a:spcPts val="2400"/>
              </a:spcBef>
              <a:buNone/>
              <a:defRPr sz="3200"/>
            </a:lvl1pPr>
            <a:lvl2pPr marL="742950" indent="-285750">
              <a:buFont typeface="Arial" pitchFamily="34" charset="0"/>
              <a:buChar char="•"/>
              <a:defRPr/>
            </a:lvl2pPr>
            <a:lvl3pPr>
              <a:buFont typeface="Calibri" pitchFamily="34" charset="0"/>
              <a:buChar char="–"/>
              <a:defRPr/>
            </a:lvl3pPr>
            <a:lvl4pPr>
              <a:buFont typeface="Arial" pitchFamily="34" charset="0"/>
              <a:buChar char="•"/>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446FEFB0-7A1A-44E6-B9DF-D284AB76E538}" type="datetimeFigureOut">
              <a:rPr lang="en-US" smtClean="0"/>
              <a:pPr/>
              <a:t>9/21/16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B44C2B-7558-47EE-986B-99A6B5CFA311}" type="slidenum">
              <a:rPr lang="en-US" smtClean="0"/>
              <a:pPr/>
              <a:t>‹#›</a:t>
            </a:fld>
            <a:endParaRPr lang="en-US"/>
          </a:p>
        </p:txBody>
      </p:sp>
    </p:spTree>
    <p:extLst>
      <p:ext uri="{BB962C8B-B14F-4D97-AF65-F5344CB8AC3E}">
        <p14:creationId xmlns:p14="http://schemas.microsoft.com/office/powerpoint/2010/main" val="1836751530"/>
      </p:ext>
    </p:extLst>
  </p:cSld>
  <p:clrMapOvr>
    <a:masterClrMapping/>
  </p:clrMapOvr>
  <p:timing>
    <p:tnLst>
      <p:par>
        <p:cTn xmlns:p14="http://schemas.microsoft.com/office/powerpoint/2010/mai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25EAC5-5643-4243-9234-CA1B07A93AAF}"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51156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7"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7"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25EAC5-5643-4243-9234-CA1B07A93AAF}" type="datetimeFigureOut">
              <a:rPr lang="en-US" smtClean="0"/>
              <a:t>9/21/16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21336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25EAC5-5643-4243-9234-CA1B07A93AAF}" type="datetimeFigureOut">
              <a:rPr lang="en-US" smtClean="0"/>
              <a:t>9/21/16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857882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25EAC5-5643-4243-9234-CA1B07A93AAF}" type="datetimeFigureOut">
              <a:rPr lang="en-US" smtClean="0"/>
              <a:t>9/21/16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1695099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2" y="273049"/>
            <a:ext cx="3008313" cy="1162051"/>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2"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2340483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9"/>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25EAC5-5643-4243-9234-CA1B07A93AAF}" type="datetimeFigureOut">
              <a:rPr lang="en-US" smtClean="0"/>
              <a:t>9/21/16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47598DF-85AF-6B4B-8365-548BA06AA3CF}" type="slidenum">
              <a:rPr lang="en-US" smtClean="0"/>
              <a:t>‹#›</a:t>
            </a:fld>
            <a:endParaRPr lang="en-US"/>
          </a:p>
        </p:txBody>
      </p:sp>
    </p:spTree>
    <p:extLst>
      <p:ext uri="{BB962C8B-B14F-4D97-AF65-F5344CB8AC3E}">
        <p14:creationId xmlns:p14="http://schemas.microsoft.com/office/powerpoint/2010/main" val="4073201020"/>
      </p:ext>
    </p:extLst>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theme" Target="../theme/theme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25EAC5-5643-4243-9234-CA1B07A93AAF}" type="datetimeFigureOut">
              <a:rPr lang="en-US" smtClean="0"/>
              <a:t>9/21/16</a:t>
            </a:fld>
            <a:endParaRPr lang="en-US"/>
          </a:p>
        </p:txBody>
      </p:sp>
      <p:sp>
        <p:nvSpPr>
          <p:cNvPr id="5" name="Footer Placeholder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7598DF-85AF-6B4B-8365-548BA06AA3CF}" type="slidenum">
              <a:rPr lang="en-US" smtClean="0"/>
              <a:t>‹#›</a:t>
            </a:fld>
            <a:endParaRPr lang="en-US"/>
          </a:p>
        </p:txBody>
      </p:sp>
    </p:spTree>
    <p:extLst>
      <p:ext uri="{BB962C8B-B14F-4D97-AF65-F5344CB8AC3E}">
        <p14:creationId xmlns:p14="http://schemas.microsoft.com/office/powerpoint/2010/main" val="27514746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98" r:id="rId26"/>
    <p:sldLayoutId id="2147483700" r:id="rId27"/>
    <p:sldLayoutId id="2147483701" r:id="rId28"/>
    <p:sldLayoutId id="2147483702" r:id="rId29"/>
    <p:sldLayoutId id="2147483703" r:id="rId30"/>
    <p:sldLayoutId id="2147483704" r:id="rId3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4" Type="http://schemas.openxmlformats.org/officeDocument/2006/relationships/oleObject" Target="../embeddings/oleObject1.bin"/><Relationship Id="rId5" Type="http://schemas.openxmlformats.org/officeDocument/2006/relationships/image" Target="../media/image1.wmf"/><Relationship Id="rId1" Type="http://schemas.openxmlformats.org/officeDocument/2006/relationships/vmlDrawing" Target="../drawings/vmlDrawing1.vml"/><Relationship Id="rId2"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1" Type="http://schemas.openxmlformats.org/officeDocument/2006/relationships/slideLayout" Target="../slideLayouts/slideLayout20.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gif"/></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 Id="rId2" Type="http://schemas.openxmlformats.org/officeDocument/2006/relationships/notesSlide" Target="../notesSlides/notesSlide1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4" Type="http://schemas.openxmlformats.org/officeDocument/2006/relationships/image" Target="../media/image12.png"/><Relationship Id="rId5"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5.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4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6.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39185" y="2130426"/>
            <a:ext cx="8339505" cy="1470025"/>
          </a:xfrm>
        </p:spPr>
        <p:txBody>
          <a:bodyPr>
            <a:normAutofit fontScale="90000"/>
          </a:bodyPr>
          <a:lstStyle/>
          <a:p>
            <a:r>
              <a:rPr lang="en-US" dirty="0" smtClean="0"/>
              <a:t>Message Integrity </a:t>
            </a:r>
            <a:r>
              <a:rPr lang="en-US" dirty="0" smtClean="0"/>
              <a:t>and </a:t>
            </a:r>
            <a:r>
              <a:rPr lang="en-US" dirty="0" smtClean="0"/>
              <a:t/>
            </a:r>
            <a:br>
              <a:rPr lang="en-US" dirty="0" smtClean="0"/>
            </a:br>
            <a:r>
              <a:rPr lang="en-US" dirty="0" smtClean="0"/>
              <a:t>Pseudorandom </a:t>
            </a:r>
            <a:r>
              <a:rPr lang="en-US" dirty="0" smtClean="0"/>
              <a:t>Functions</a:t>
            </a:r>
            <a:br>
              <a:rPr lang="en-US" dirty="0" smtClean="0"/>
            </a:br>
            <a:r>
              <a:rPr lang="en-US" dirty="0" smtClean="0"/>
              <a:t>COS 432: Information Security</a:t>
            </a:r>
            <a:br>
              <a:rPr lang="en-US" dirty="0" smtClean="0"/>
            </a:br>
            <a:endParaRPr lang="en-US" dirty="0"/>
          </a:p>
        </p:txBody>
      </p:sp>
      <p:sp>
        <p:nvSpPr>
          <p:cNvPr id="3" name="Subtitle 2"/>
          <p:cNvSpPr>
            <a:spLocks noGrp="1"/>
          </p:cNvSpPr>
          <p:nvPr>
            <p:ph type="subTitle" idx="1"/>
          </p:nvPr>
        </p:nvSpPr>
        <p:spPr/>
        <p:txBody>
          <a:bodyPr/>
          <a:lstStyle/>
          <a:p>
            <a:r>
              <a:rPr lang="en-US" dirty="0" smtClean="0"/>
              <a:t>Nick Feamster</a:t>
            </a:r>
            <a:endParaRPr lang="en-US" dirty="0"/>
          </a:p>
        </p:txBody>
      </p:sp>
    </p:spTree>
    <p:extLst>
      <p:ext uri="{BB962C8B-B14F-4D97-AF65-F5344CB8AC3E}">
        <p14:creationId xmlns:p14="http://schemas.microsoft.com/office/powerpoint/2010/main" val="2949827404"/>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marL="0" lvl="1" indent="0">
              <a:spcBef>
                <a:spcPts val="2400"/>
              </a:spcBef>
              <a:buNone/>
              <a:tabLst>
                <a:tab pos="5943600" algn="r"/>
              </a:tabLst>
            </a:pPr>
            <a:r>
              <a:rPr lang="en-US" sz="3200" b="1" dirty="0" smtClean="0">
                <a:solidFill>
                  <a:schemeClr val="accent1"/>
                </a:solidFill>
              </a:rPr>
              <a:t>New Approach: </a:t>
            </a:r>
            <a:br>
              <a:rPr lang="en-US" sz="3200" b="1" dirty="0" smtClean="0">
                <a:solidFill>
                  <a:schemeClr val="accent1"/>
                </a:solidFill>
              </a:rPr>
            </a:br>
            <a:r>
              <a:rPr lang="en-US" sz="3200" b="1" dirty="0" smtClean="0">
                <a:solidFill>
                  <a:schemeClr val="accent1"/>
                </a:solidFill>
              </a:rPr>
              <a:t>Hash-based MAC (HMAC)</a:t>
            </a:r>
            <a:endParaRPr lang="en-US" sz="2600" dirty="0"/>
          </a:p>
          <a:p>
            <a:pPr marL="0" lvl="1" indent="0">
              <a:spcBef>
                <a:spcPts val="2400"/>
              </a:spcBef>
              <a:buNone/>
              <a:tabLst>
                <a:tab pos="5943600" algn="r"/>
              </a:tabLst>
            </a:pPr>
            <a:r>
              <a:rPr lang="en-US" dirty="0"/>
              <a:t/>
            </a:r>
            <a:br>
              <a:rPr lang="en-US" dirty="0"/>
            </a:br>
            <a:r>
              <a:rPr lang="en-US" b="1" dirty="0" smtClean="0">
                <a:solidFill>
                  <a:schemeClr val="accent1"/>
                </a:solidFill>
              </a:rPr>
              <a:t>HMAC-SHA256	</a:t>
            </a:r>
            <a:r>
              <a:rPr lang="en-US" sz="2000" dirty="0" smtClean="0"/>
              <a:t>see RFC 2104</a:t>
            </a:r>
          </a:p>
          <a:p>
            <a:pPr marL="574675" lvl="1" indent="-574675">
              <a:spcBef>
                <a:spcPts val="3000"/>
              </a:spcBef>
              <a:buNone/>
              <a:tabLst>
                <a:tab pos="287338" algn="l"/>
              </a:tabLst>
            </a:pPr>
            <a:r>
              <a:rPr lang="en-US" sz="2600" dirty="0" smtClean="0"/>
              <a:t>HMAC</a:t>
            </a:r>
            <a:r>
              <a:rPr lang="en-US" sz="2600" b="1" baseline="-25000" dirty="0" smtClean="0"/>
              <a:t>k</a:t>
            </a:r>
            <a:r>
              <a:rPr lang="en-US" sz="2600" dirty="0" smtClean="0"/>
              <a:t>(</a:t>
            </a:r>
            <a:r>
              <a:rPr lang="en-US" sz="2600" b="1" dirty="0" smtClean="0"/>
              <a:t>m</a:t>
            </a:r>
            <a:r>
              <a:rPr lang="en-US" sz="2600" dirty="0" smtClean="0"/>
              <a:t>) =</a:t>
            </a:r>
          </a:p>
          <a:p>
            <a:pPr marL="574675" lvl="1" indent="-574675">
              <a:spcBef>
                <a:spcPts val="1200"/>
              </a:spcBef>
              <a:buNone/>
              <a:tabLst>
                <a:tab pos="287338" algn="l"/>
              </a:tabLst>
            </a:pPr>
            <a:endParaRPr lang="en-US" sz="2600" dirty="0" smtClean="0"/>
          </a:p>
          <a:p>
            <a:pPr marL="574675" lvl="1" indent="-574675">
              <a:spcBef>
                <a:spcPts val="1200"/>
              </a:spcBef>
              <a:buNone/>
              <a:tabLst>
                <a:tab pos="287338" algn="l"/>
              </a:tabLst>
            </a:pPr>
            <a:endParaRPr lang="en-US" sz="2600" dirty="0" smtClean="0"/>
          </a:p>
          <a:p>
            <a:pPr marL="457200" lvl="1" indent="0">
              <a:spcBef>
                <a:spcPts val="600"/>
              </a:spcBef>
              <a:buNone/>
              <a:tabLst>
                <a:tab pos="287338" algn="l"/>
              </a:tabLst>
            </a:pPr>
            <a:endParaRPr lang="en-US" sz="2600" dirty="0" smtClean="0"/>
          </a:p>
        </p:txBody>
      </p:sp>
      <p:grpSp>
        <p:nvGrpSpPr>
          <p:cNvPr id="39" name="Group 38"/>
          <p:cNvGrpSpPr/>
          <p:nvPr/>
        </p:nvGrpSpPr>
        <p:grpSpPr>
          <a:xfrm>
            <a:off x="508000" y="2400301"/>
            <a:ext cx="8128000" cy="2921467"/>
            <a:chOff x="381000" y="3505200"/>
            <a:chExt cx="6096000" cy="3895288"/>
          </a:xfrm>
        </p:grpSpPr>
        <p:grpSp>
          <p:nvGrpSpPr>
            <p:cNvPr id="38" name="Group 37"/>
            <p:cNvGrpSpPr/>
            <p:nvPr/>
          </p:nvGrpSpPr>
          <p:grpSpPr>
            <a:xfrm>
              <a:off x="381000" y="3505200"/>
              <a:ext cx="6096000" cy="3895288"/>
              <a:chOff x="381000" y="3505200"/>
              <a:chExt cx="6096000" cy="3895288"/>
            </a:xfrm>
          </p:grpSpPr>
          <p:grpSp>
            <p:nvGrpSpPr>
              <p:cNvPr id="33" name="Group 32"/>
              <p:cNvGrpSpPr/>
              <p:nvPr/>
            </p:nvGrpSpPr>
            <p:grpSpPr>
              <a:xfrm>
                <a:off x="411163" y="3505200"/>
                <a:ext cx="6065837" cy="2143385"/>
                <a:chOff x="411163" y="2208213"/>
                <a:chExt cx="6065837" cy="2143385"/>
              </a:xfrm>
            </p:grpSpPr>
            <p:sp>
              <p:nvSpPr>
                <p:cNvPr id="8" name="TextBox 7"/>
                <p:cNvSpPr txBox="1"/>
                <p:nvPr/>
              </p:nvSpPr>
              <p:spPr>
                <a:xfrm>
                  <a:off x="2057400" y="3486090"/>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0x3636</a:t>
                  </a:r>
                  <a:r>
                    <a:rPr lang="en-US" sz="2000" dirty="0" smtClean="0"/>
                    <a:t>…</a:t>
                  </a:r>
                  <a:endParaRPr lang="en-US" sz="1600" dirty="0"/>
                </a:p>
              </p:txBody>
            </p:sp>
            <p:graphicFrame>
              <p:nvGraphicFramePr>
                <p:cNvPr id="9" name="Object 8"/>
                <p:cNvGraphicFramePr>
                  <a:graphicFrameLocks noChangeAspect="1"/>
                </p:cNvGraphicFramePr>
                <p:nvPr/>
              </p:nvGraphicFramePr>
              <p:xfrm>
                <a:off x="411163" y="2208213"/>
                <a:ext cx="6065837" cy="915987"/>
              </p:xfrm>
              <a:graphic>
                <a:graphicData uri="http://schemas.openxmlformats.org/presentationml/2006/ole">
                  <mc:AlternateContent xmlns:mc="http://schemas.openxmlformats.org/markup-compatibility/2006">
                    <mc:Choice xmlns:v="urn:schemas-microsoft-com:vml" Requires="v">
                      <p:oleObj spid="_x0000_s1099" name="Equation" r:id="rId4" imgW="2527200" imgH="380880" progId="Equation.3">
                        <p:embed/>
                      </p:oleObj>
                    </mc:Choice>
                    <mc:Fallback>
                      <p:oleObj name="Equation" r:id="rId4" imgW="2527200" imgH="3808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1163" y="2208213"/>
                              <a:ext cx="6065837" cy="915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11" name="Straight Arrow Connector 10"/>
                <p:cNvCxnSpPr/>
                <p:nvPr/>
              </p:nvCxnSpPr>
              <p:spPr>
                <a:xfrm rot="5400000" flipH="1" flipV="1">
                  <a:off x="1791097" y="3086497"/>
                  <a:ext cx="532606" cy="3048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rot="5400000" flipH="1" flipV="1">
                  <a:off x="4991894" y="3237706"/>
                  <a:ext cx="5334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rot="16200000" flipV="1">
                  <a:off x="3086894" y="3086894"/>
                  <a:ext cx="762000" cy="6842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rot="5400000" flipH="1" flipV="1">
                  <a:off x="2437606" y="3275806"/>
                  <a:ext cx="457200"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4648200" y="3505201"/>
                  <a:ext cx="1219200" cy="533480"/>
                </a:xfrm>
                <a:prstGeom prst="rect">
                  <a:avLst/>
                </a:prstGeom>
                <a:noFill/>
              </p:spPr>
              <p:txBody>
                <a:bodyPr wrap="square" rtlCol="0">
                  <a:spAutoFit/>
                </a:bodyPr>
                <a:lstStyle/>
                <a:p>
                  <a:pPr marL="0" lvl="1" algn="ctr"/>
                  <a:r>
                    <a:rPr lang="en-US" sz="2000" dirty="0" smtClean="0">
                      <a:latin typeface="Consolas" pitchFamily="49" charset="0"/>
                      <a:cs typeface="Consolas" pitchFamily="49" charset="0"/>
                    </a:rPr>
                    <a:t>0x5c5c</a:t>
                  </a:r>
                  <a:r>
                    <a:rPr lang="en-US" sz="2000" dirty="0" smtClean="0"/>
                    <a:t>…</a:t>
                  </a:r>
                  <a:endParaRPr lang="en-US" sz="1600" dirty="0"/>
                </a:p>
              </p:txBody>
            </p:sp>
            <p:sp>
              <p:nvSpPr>
                <p:cNvPr id="25" name="TextBox 24"/>
                <p:cNvSpPr txBox="1"/>
                <p:nvPr/>
              </p:nvSpPr>
              <p:spPr>
                <a:xfrm>
                  <a:off x="2895600" y="3797601"/>
                  <a:ext cx="1981200" cy="553997"/>
                </a:xfrm>
                <a:prstGeom prst="rect">
                  <a:avLst/>
                </a:prstGeom>
                <a:noFill/>
              </p:spPr>
              <p:txBody>
                <a:bodyPr wrap="square" rtlCol="0">
                  <a:spAutoFit/>
                </a:bodyPr>
                <a:lstStyle/>
                <a:p>
                  <a:pPr marL="0" lvl="1" algn="ctr"/>
                  <a:r>
                    <a:rPr lang="en-US" sz="2100" dirty="0" smtClean="0">
                      <a:latin typeface="+mj-lt"/>
                      <a:cs typeface="Consolas" pitchFamily="49" charset="0"/>
                    </a:rPr>
                    <a:t>Concatenation</a:t>
                  </a:r>
                  <a:endParaRPr lang="en-US" sz="2100" dirty="0">
                    <a:latin typeface="+mj-lt"/>
                  </a:endParaRPr>
                </a:p>
              </p:txBody>
            </p:sp>
            <p:sp>
              <p:nvSpPr>
                <p:cNvPr id="26" name="TextBox 25"/>
                <p:cNvSpPr txBox="1"/>
                <p:nvPr/>
              </p:nvSpPr>
              <p:spPr>
                <a:xfrm>
                  <a:off x="1066800" y="3470703"/>
                  <a:ext cx="1219200" cy="553997"/>
                </a:xfrm>
                <a:prstGeom prst="rect">
                  <a:avLst/>
                </a:prstGeom>
                <a:noFill/>
              </p:spPr>
              <p:txBody>
                <a:bodyPr wrap="square" rtlCol="0">
                  <a:spAutoFit/>
                </a:bodyPr>
                <a:lstStyle/>
                <a:p>
                  <a:pPr marL="0" lvl="1" algn="ctr"/>
                  <a:r>
                    <a:rPr lang="en-US" sz="2100" dirty="0" smtClean="0">
                      <a:latin typeface="+mj-lt"/>
                      <a:cs typeface="Consolas" pitchFamily="49" charset="0"/>
                    </a:rPr>
                    <a:t>XOR</a:t>
                  </a:r>
                  <a:endParaRPr lang="en-US" sz="2100" dirty="0">
                    <a:latin typeface="+mj-lt"/>
                  </a:endParaRPr>
                </a:p>
              </p:txBody>
            </p:sp>
          </p:grpSp>
          <p:sp>
            <p:nvSpPr>
              <p:cNvPr id="34" name="TextBox 33"/>
              <p:cNvSpPr txBox="1"/>
              <p:nvPr/>
            </p:nvSpPr>
            <p:spPr>
              <a:xfrm>
                <a:off x="381000" y="5410201"/>
                <a:ext cx="3733800" cy="1990287"/>
              </a:xfrm>
              <a:prstGeom prst="rect">
                <a:avLst/>
              </a:prstGeom>
              <a:noFill/>
            </p:spPr>
            <p:txBody>
              <a:bodyPr wrap="square" rtlCol="0">
                <a:spAutoFit/>
              </a:bodyPr>
              <a:lstStyle/>
              <a:p>
                <a:pPr marL="0" lvl="1"/>
                <a:r>
                  <a:rPr lang="en-US" sz="2400" dirty="0" smtClean="0"/>
                  <a:t>SHA256 function</a:t>
                </a:r>
                <a:br>
                  <a:rPr lang="en-US" sz="2400" dirty="0" smtClean="0"/>
                </a:br>
                <a:r>
                  <a:rPr lang="en-US" sz="2400" dirty="0" smtClean="0"/>
                  <a:t>     </a:t>
                </a:r>
                <a:r>
                  <a:rPr lang="en-US" sz="2200" dirty="0" smtClean="0"/>
                  <a:t>takes arbitrary length input,</a:t>
                </a:r>
                <a:br>
                  <a:rPr lang="en-US" sz="2200" dirty="0" smtClean="0"/>
                </a:br>
                <a:r>
                  <a:rPr lang="en-US" sz="2200" dirty="0" smtClean="0"/>
                  <a:t>     returns 256-bit output</a:t>
                </a:r>
              </a:p>
              <a:p>
                <a:pPr marL="0" lvl="1"/>
                <a:endParaRPr lang="en-US" sz="2100" dirty="0">
                  <a:latin typeface="+mj-lt"/>
                </a:endParaRPr>
              </a:p>
            </p:txBody>
          </p:sp>
        </p:grpSp>
        <p:cxnSp>
          <p:nvCxnSpPr>
            <p:cNvPr id="35" name="Straight Arrow Connector 34"/>
            <p:cNvCxnSpPr/>
            <p:nvPr/>
          </p:nvCxnSpPr>
          <p:spPr>
            <a:xfrm rot="5400000" flipH="1" flipV="1">
              <a:off x="495301" y="4837907"/>
              <a:ext cx="1142998" cy="15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43863804"/>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6572249"/>
          </a:xfrm>
        </p:spPr>
        <p:txBody>
          <a:bodyPr>
            <a:normAutofit fontScale="55000" lnSpcReduction="20000"/>
          </a:bodyPr>
          <a:lstStyle/>
          <a:p>
            <a:pPr>
              <a:spcBef>
                <a:spcPts val="600"/>
              </a:spcBef>
              <a:tabLst>
                <a:tab pos="287338" algn="l"/>
              </a:tabLst>
            </a:pPr>
            <a:r>
              <a:rPr lang="en-US" sz="4400" dirty="0" smtClean="0"/>
              <a:t>What is </a:t>
            </a:r>
            <a:r>
              <a:rPr lang="en-US" sz="4400" b="1" dirty="0" smtClean="0">
                <a:solidFill>
                  <a:schemeClr val="accent1"/>
                </a:solidFill>
              </a:rPr>
              <a:t>SHA256</a:t>
            </a:r>
            <a:r>
              <a:rPr lang="en-US" sz="4400" dirty="0" smtClean="0"/>
              <a:t>?</a:t>
            </a:r>
          </a:p>
          <a:p>
            <a:pPr marL="457200" lvl="1" indent="0">
              <a:spcBef>
                <a:spcPts val="600"/>
              </a:spcBef>
              <a:buNone/>
              <a:tabLst>
                <a:tab pos="287338" algn="l"/>
              </a:tabLst>
            </a:pPr>
            <a:r>
              <a:rPr lang="en-US" sz="2400" dirty="0" smtClean="0"/>
              <a:t>“Cryptographic hash function”</a:t>
            </a:r>
            <a:endParaRPr lang="en-US" sz="2400" b="1" dirty="0"/>
          </a:p>
          <a:p>
            <a:pPr marL="457200" lvl="1" indent="0">
              <a:spcBef>
                <a:spcPts val="1200"/>
              </a:spcBef>
              <a:buNone/>
              <a:tabLst>
                <a:tab pos="287338" algn="l"/>
              </a:tabLst>
            </a:pPr>
            <a:r>
              <a:rPr lang="en-US" sz="2400" dirty="0" smtClean="0"/>
              <a:t>Input: arbitrary length data   (</a:t>
            </a:r>
            <a:r>
              <a:rPr lang="en-US" sz="2400" u="sng" dirty="0" smtClean="0"/>
              <a:t>No key</a:t>
            </a:r>
            <a:r>
              <a:rPr lang="en-US" sz="2400" dirty="0" smtClean="0"/>
              <a:t>) </a:t>
            </a:r>
            <a:br>
              <a:rPr lang="en-US" sz="2400" dirty="0" smtClean="0"/>
            </a:br>
            <a:r>
              <a:rPr lang="en-US" sz="2400" dirty="0" smtClean="0"/>
              <a:t>Output: 256 bits</a:t>
            </a:r>
            <a:endParaRPr lang="en-US" sz="2600" dirty="0" smtClean="0"/>
          </a:p>
          <a:p>
            <a:pPr>
              <a:spcBef>
                <a:spcPts val="1800"/>
              </a:spcBef>
              <a:tabLst>
                <a:tab pos="287338" algn="l"/>
              </a:tabLst>
            </a:pPr>
            <a:r>
              <a:rPr lang="en-US" sz="2800" dirty="0" smtClean="0"/>
              <a:t>Built with “compression function” </a:t>
            </a:r>
            <a:r>
              <a:rPr lang="en-US" sz="2800" b="1" i="1" dirty="0" smtClean="0"/>
              <a:t>h</a:t>
            </a:r>
          </a:p>
          <a:p>
            <a:pPr marL="457200" lvl="1" indent="0">
              <a:spcBef>
                <a:spcPts val="600"/>
              </a:spcBef>
              <a:buNone/>
              <a:tabLst>
                <a:tab pos="287338" algn="l"/>
              </a:tabLst>
            </a:pPr>
            <a:r>
              <a:rPr lang="en-US" sz="2400" dirty="0" smtClean="0"/>
              <a:t>(256 bits, 512 bits)  in </a:t>
            </a:r>
            <a:r>
              <a:rPr lang="en-US" sz="2400" dirty="0" smtClean="0">
                <a:cs typeface="Calibri"/>
                <a:sym typeface="Symbol"/>
              </a:rPr>
              <a:t>→</a:t>
            </a:r>
            <a:r>
              <a:rPr lang="en-US" sz="2400" dirty="0" smtClean="0"/>
              <a:t>   256 bits out</a:t>
            </a:r>
          </a:p>
          <a:p>
            <a:pPr marL="457200" lvl="1" indent="0">
              <a:spcBef>
                <a:spcPts val="600"/>
              </a:spcBef>
              <a:buNone/>
              <a:tabLst>
                <a:tab pos="287338" algn="l"/>
              </a:tabLst>
            </a:pPr>
            <a:r>
              <a:rPr lang="en-US" sz="2400" dirty="0" smtClean="0"/>
              <a:t>Designed to be really hairy (64 rounds of this): </a:t>
            </a:r>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457200" lvl="1" indent="0">
              <a:spcBef>
                <a:spcPts val="600"/>
              </a:spcBef>
              <a:buNone/>
              <a:tabLst>
                <a:tab pos="287338" algn="l"/>
              </a:tabLst>
            </a:pPr>
            <a:endParaRPr lang="en-US" sz="2400" dirty="0"/>
          </a:p>
          <a:p>
            <a:pPr marL="457200" lvl="1" indent="0">
              <a:spcBef>
                <a:spcPts val="600"/>
              </a:spcBef>
              <a:buNone/>
              <a:tabLst>
                <a:tab pos="287338" algn="l"/>
              </a:tabLst>
            </a:pPr>
            <a:endParaRPr lang="en-US" sz="2400" dirty="0" smtClean="0"/>
          </a:p>
          <a:p>
            <a:pPr marL="514350" indent="-514350">
              <a:spcBef>
                <a:spcPts val="1800"/>
              </a:spcBef>
              <a:tabLst>
                <a:tab pos="287338" algn="l"/>
              </a:tabLst>
            </a:pPr>
            <a:endParaRPr lang="en-US" sz="2800" dirty="0" smtClean="0"/>
          </a:p>
          <a:p>
            <a:pPr marL="514350" indent="-514350">
              <a:spcBef>
                <a:spcPts val="1800"/>
              </a:spcBef>
              <a:tabLst>
                <a:tab pos="287338" algn="l"/>
              </a:tabLst>
            </a:pPr>
            <a:r>
              <a:rPr lang="en-US" sz="2800" dirty="0" smtClean="0"/>
              <a:t>Entire algorithm:</a:t>
            </a:r>
          </a:p>
          <a:p>
            <a:pPr marL="862013" indent="-404813">
              <a:spcBef>
                <a:spcPts val="600"/>
              </a:spcBef>
              <a:buFont typeface="+mj-lt"/>
              <a:buAutoNum type="arabicPeriod"/>
              <a:tabLst>
                <a:tab pos="287338" algn="l"/>
              </a:tabLst>
            </a:pPr>
            <a:r>
              <a:rPr lang="en-US" sz="2400" dirty="0" smtClean="0"/>
              <a:t>Pad input to multiple of 512 bits</a:t>
            </a:r>
            <a:br>
              <a:rPr lang="en-US" sz="2400" dirty="0" smtClean="0"/>
            </a:br>
            <a:r>
              <a:rPr lang="en-US" sz="2400" dirty="0" smtClean="0"/>
              <a:t>(using a fixed algorithm  </a:t>
            </a:r>
            <a:r>
              <a:rPr lang="en-US" sz="2400" dirty="0" smtClean="0">
                <a:solidFill>
                  <a:schemeClr val="accent5">
                    <a:lumMod val="75000"/>
                  </a:schemeClr>
                </a:solidFill>
              </a:rPr>
              <a:t>[Why?] </a:t>
            </a:r>
            <a:r>
              <a:rPr lang="en-US" sz="2400" dirty="0" smtClean="0"/>
              <a:t>)</a:t>
            </a:r>
          </a:p>
          <a:p>
            <a:pPr marL="862013" indent="-404813">
              <a:spcBef>
                <a:spcPts val="600"/>
              </a:spcBef>
              <a:buFont typeface="+mj-lt"/>
              <a:buAutoNum type="arabicPeriod"/>
              <a:tabLst>
                <a:tab pos="287338" algn="l"/>
              </a:tabLst>
            </a:pPr>
            <a:r>
              <a:rPr lang="en-US" sz="2400" dirty="0" smtClean="0"/>
              <a:t>Break into 512-bit blocks </a:t>
            </a:r>
            <a:r>
              <a:rPr lang="en-US" sz="2400" b="1" dirty="0" smtClean="0"/>
              <a:t>b</a:t>
            </a:r>
            <a:r>
              <a:rPr lang="en-US" sz="2400" baseline="-25000" dirty="0" smtClean="0"/>
              <a:t>0</a:t>
            </a:r>
            <a:r>
              <a:rPr lang="en-US" sz="2400" dirty="0" smtClean="0"/>
              <a:t>, </a:t>
            </a:r>
            <a:r>
              <a:rPr lang="en-US" sz="2400" b="1" dirty="0" smtClean="0"/>
              <a:t>b</a:t>
            </a:r>
            <a:r>
              <a:rPr lang="en-US" sz="2400" baseline="-25000" dirty="0" smtClean="0"/>
              <a:t>1</a:t>
            </a:r>
            <a:r>
              <a:rPr lang="en-US" sz="2400" dirty="0" smtClean="0"/>
              <a:t>, … </a:t>
            </a:r>
            <a:r>
              <a:rPr lang="en-US" sz="2400" b="1" dirty="0" smtClean="0"/>
              <a:t>b</a:t>
            </a:r>
            <a:r>
              <a:rPr lang="en-US" sz="2400" b="1" baseline="-25000" dirty="0" smtClean="0"/>
              <a:t>n-1</a:t>
            </a:r>
            <a:endParaRPr lang="en-US" sz="2400" dirty="0" smtClean="0"/>
          </a:p>
          <a:p>
            <a:pPr marL="862013" indent="-404813">
              <a:spcBef>
                <a:spcPts val="600"/>
              </a:spcBef>
              <a:buFont typeface="+mj-lt"/>
              <a:buAutoNum type="arabicPeriod"/>
              <a:tabLst>
                <a:tab pos="287338" algn="l"/>
              </a:tabLst>
            </a:pPr>
            <a:r>
              <a:rPr lang="en-US" sz="2400" dirty="0" smtClean="0"/>
              <a:t>  </a:t>
            </a:r>
            <a:r>
              <a:rPr lang="en-US" sz="2400" b="1" dirty="0" smtClean="0"/>
              <a:t>y</a:t>
            </a:r>
            <a:r>
              <a:rPr lang="en-US" sz="2400" baseline="-25000" dirty="0" smtClean="0"/>
              <a:t>0</a:t>
            </a:r>
            <a:r>
              <a:rPr lang="en-US" sz="2400" dirty="0" smtClean="0"/>
              <a:t> = </a:t>
            </a:r>
            <a:r>
              <a:rPr lang="en-US" sz="2400" dirty="0" err="1" smtClean="0"/>
              <a:t>const</a:t>
            </a:r>
            <a:r>
              <a:rPr lang="en-US" sz="2400" dirty="0" smtClean="0"/>
              <a:t>, </a:t>
            </a:r>
            <a:br>
              <a:rPr lang="en-US" sz="2400" dirty="0" smtClean="0"/>
            </a:br>
            <a:r>
              <a:rPr lang="en-US" sz="2400" dirty="0" smtClean="0"/>
              <a:t>  </a:t>
            </a:r>
            <a:r>
              <a:rPr lang="en-US" sz="2400" b="1" dirty="0" smtClean="0"/>
              <a:t>y</a:t>
            </a:r>
            <a:r>
              <a:rPr lang="en-US" sz="2400" baseline="-25000" dirty="0" smtClean="0"/>
              <a:t>1</a:t>
            </a:r>
            <a:r>
              <a:rPr lang="en-US" sz="2400" dirty="0" smtClean="0"/>
              <a:t> = </a:t>
            </a:r>
            <a:r>
              <a:rPr lang="en-US" sz="2400" b="1" i="1" dirty="0" smtClean="0"/>
              <a:t>h</a:t>
            </a:r>
            <a:r>
              <a:rPr lang="en-US" sz="2400" dirty="0" smtClean="0"/>
              <a:t>(</a:t>
            </a:r>
            <a:r>
              <a:rPr lang="en-US" sz="2400" b="1" dirty="0" smtClean="0"/>
              <a:t>y</a:t>
            </a:r>
            <a:r>
              <a:rPr lang="en-US" sz="2400" baseline="-25000" dirty="0" smtClean="0"/>
              <a:t>0</a:t>
            </a:r>
            <a:r>
              <a:rPr lang="en-US" sz="2400" dirty="0" smtClean="0"/>
              <a:t>,</a:t>
            </a:r>
            <a:r>
              <a:rPr lang="en-US" sz="2400" b="1" dirty="0" smtClean="0"/>
              <a:t>b</a:t>
            </a:r>
            <a:r>
              <a:rPr lang="en-US" sz="2400" baseline="-25000" dirty="0" smtClean="0"/>
              <a:t>0</a:t>
            </a:r>
            <a:r>
              <a:rPr lang="en-US" sz="2400" dirty="0" smtClean="0"/>
              <a:t>), </a:t>
            </a:r>
            <a:br>
              <a:rPr lang="en-US" sz="2400" dirty="0" smtClean="0"/>
            </a:br>
            <a:r>
              <a:rPr lang="en-US" sz="2400" dirty="0" smtClean="0"/>
              <a:t>  …, </a:t>
            </a:r>
            <a:br>
              <a:rPr lang="en-US" sz="2400" dirty="0" smtClean="0"/>
            </a:br>
            <a:r>
              <a:rPr lang="en-US" sz="2400" dirty="0" smtClean="0"/>
              <a:t>  </a:t>
            </a:r>
            <a:r>
              <a:rPr lang="en-US" sz="2400" b="1" dirty="0" err="1" smtClean="0"/>
              <a:t>y</a:t>
            </a:r>
            <a:r>
              <a:rPr lang="en-US" sz="2400" b="1" baseline="-25000" dirty="0" err="1" smtClean="0"/>
              <a:t>i</a:t>
            </a:r>
            <a:r>
              <a:rPr lang="en-US" sz="2400" dirty="0" smtClean="0"/>
              <a:t> = </a:t>
            </a:r>
            <a:r>
              <a:rPr lang="en-US" sz="2400" b="1" i="1" dirty="0" smtClean="0"/>
              <a:t>h</a:t>
            </a:r>
            <a:r>
              <a:rPr lang="en-US" sz="2400" dirty="0" smtClean="0"/>
              <a:t>(</a:t>
            </a:r>
            <a:r>
              <a:rPr lang="en-US" sz="2400" b="1" dirty="0" smtClean="0"/>
              <a:t>y</a:t>
            </a:r>
            <a:r>
              <a:rPr lang="en-US" sz="2400" b="1" baseline="-25000" dirty="0" smtClean="0"/>
              <a:t>i</a:t>
            </a:r>
            <a:r>
              <a:rPr lang="en-US" sz="2400" baseline="-25000" dirty="0" smtClean="0"/>
              <a:t>-1</a:t>
            </a:r>
            <a:r>
              <a:rPr lang="en-US" sz="2400" dirty="0" smtClean="0"/>
              <a:t>,</a:t>
            </a:r>
            <a:r>
              <a:rPr lang="en-US" sz="2400" b="1" dirty="0" smtClean="0"/>
              <a:t>b</a:t>
            </a:r>
            <a:r>
              <a:rPr lang="en-US" sz="2400" b="1" baseline="-25000" dirty="0" smtClean="0"/>
              <a:t>i</a:t>
            </a:r>
            <a:r>
              <a:rPr lang="en-US" sz="2400" baseline="-25000" dirty="0" smtClean="0"/>
              <a:t>-1</a:t>
            </a:r>
            <a:r>
              <a:rPr lang="en-US" sz="2400" dirty="0" smtClean="0"/>
              <a:t>)</a:t>
            </a:r>
          </a:p>
          <a:p>
            <a:pPr marL="862013" indent="-404813">
              <a:spcBef>
                <a:spcPts val="600"/>
              </a:spcBef>
              <a:buFont typeface="+mj-lt"/>
              <a:buAutoNum type="arabicPeriod"/>
              <a:tabLst>
                <a:tab pos="287338" algn="l"/>
              </a:tabLst>
            </a:pPr>
            <a:r>
              <a:rPr lang="en-US" sz="2400" dirty="0" smtClean="0"/>
              <a:t>Return </a:t>
            </a:r>
            <a:r>
              <a:rPr lang="en-US" sz="2400" b="1" dirty="0" err="1" smtClean="0"/>
              <a:t>y</a:t>
            </a:r>
            <a:r>
              <a:rPr lang="en-US" sz="2400" b="1" baseline="-25000" dirty="0" err="1" smtClean="0"/>
              <a:t>n</a:t>
            </a:r>
            <a:endParaRPr lang="en-US" dirty="0" smtClean="0"/>
          </a:p>
          <a:p>
            <a:pPr marL="862013" indent="-404813">
              <a:spcBef>
                <a:spcPts val="600"/>
              </a:spcBef>
              <a:tabLst>
                <a:tab pos="287338" algn="l"/>
              </a:tabLst>
            </a:pPr>
            <a:endParaRPr lang="en-US" sz="2400" b="1" baseline="-25000" dirty="0" smtClean="0"/>
          </a:p>
        </p:txBody>
      </p:sp>
      <p:grpSp>
        <p:nvGrpSpPr>
          <p:cNvPr id="9" name="Group 8"/>
          <p:cNvGrpSpPr/>
          <p:nvPr/>
        </p:nvGrpSpPr>
        <p:grpSpPr>
          <a:xfrm>
            <a:off x="1111250" y="2301188"/>
            <a:ext cx="6155904" cy="2597442"/>
            <a:chOff x="828678" y="2301188"/>
            <a:chExt cx="8502226" cy="2597442"/>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8678" y="2301188"/>
              <a:ext cx="6382295" cy="2442235"/>
            </a:xfrm>
            <a:prstGeom prst="rect">
              <a:avLst/>
            </a:prstGeom>
          </p:spPr>
        </p:pic>
        <p:pic>
          <p:nvPicPr>
            <p:cNvPr id="4" name="Picture 3"/>
            <p:cNvPicPr>
              <a:picLocks noChangeAspect="1"/>
            </p:cNvPicPr>
            <p:nvPr/>
          </p:nvPicPr>
          <p:blipFill>
            <a:blip r:embed="rId4"/>
            <a:stretch>
              <a:fillRect/>
            </a:stretch>
          </p:blipFill>
          <p:spPr>
            <a:xfrm>
              <a:off x="4791075" y="4327155"/>
              <a:ext cx="3556000" cy="140019"/>
            </a:xfrm>
            <a:prstGeom prst="rect">
              <a:avLst/>
            </a:prstGeom>
          </p:spPr>
        </p:pic>
        <p:pic>
          <p:nvPicPr>
            <p:cNvPr id="5" name="Picture 4"/>
            <p:cNvPicPr>
              <a:picLocks noChangeAspect="1"/>
            </p:cNvPicPr>
            <p:nvPr/>
          </p:nvPicPr>
          <p:blipFill>
            <a:blip r:embed="rId5"/>
            <a:stretch>
              <a:fillRect/>
            </a:stretch>
          </p:blipFill>
          <p:spPr>
            <a:xfrm>
              <a:off x="4791077" y="4472888"/>
              <a:ext cx="4539827" cy="140019"/>
            </a:xfrm>
            <a:prstGeom prst="rect">
              <a:avLst/>
            </a:prstGeom>
          </p:spPr>
        </p:pic>
        <p:pic>
          <p:nvPicPr>
            <p:cNvPr id="6" name="Picture 5"/>
            <p:cNvPicPr>
              <a:picLocks noChangeAspect="1"/>
            </p:cNvPicPr>
            <p:nvPr/>
          </p:nvPicPr>
          <p:blipFill>
            <a:blip r:embed="rId6"/>
            <a:stretch>
              <a:fillRect/>
            </a:stretch>
          </p:blipFill>
          <p:spPr>
            <a:xfrm>
              <a:off x="4850344" y="4612905"/>
              <a:ext cx="4207933" cy="140019"/>
            </a:xfrm>
            <a:prstGeom prst="rect">
              <a:avLst/>
            </a:prstGeom>
          </p:spPr>
        </p:pic>
        <p:pic>
          <p:nvPicPr>
            <p:cNvPr id="8" name="Picture 7"/>
            <p:cNvPicPr>
              <a:picLocks noChangeAspect="1"/>
            </p:cNvPicPr>
            <p:nvPr/>
          </p:nvPicPr>
          <p:blipFill>
            <a:blip r:embed="rId7"/>
            <a:stretch>
              <a:fillRect/>
            </a:stretch>
          </p:blipFill>
          <p:spPr>
            <a:xfrm>
              <a:off x="4791077" y="4758611"/>
              <a:ext cx="4255347" cy="140019"/>
            </a:xfrm>
            <a:prstGeom prst="rect">
              <a:avLst/>
            </a:prstGeom>
          </p:spPr>
        </p:pic>
      </p:grpSp>
    </p:spTree>
    <p:extLst>
      <p:ext uri="{BB962C8B-B14F-4D97-AF65-F5344CB8AC3E}">
        <p14:creationId xmlns:p14="http://schemas.microsoft.com/office/powerpoint/2010/main" val="2779777402"/>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6922329" y="2605695"/>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200" dirty="0"/>
          </a:p>
        </p:txBody>
      </p:sp>
      <p:cxnSp>
        <p:nvCxnSpPr>
          <p:cNvPr id="6" name="Straight Arrow Connector 5"/>
          <p:cNvCxnSpPr/>
          <p:nvPr/>
        </p:nvCxnSpPr>
        <p:spPr>
          <a:xfrm>
            <a:off x="6112742" y="2891444"/>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6922327" y="350035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3600" dirty="0"/>
          </a:p>
        </p:txBody>
      </p:sp>
      <p:cxnSp>
        <p:nvCxnSpPr>
          <p:cNvPr id="8" name="Straight Arrow Connector 7"/>
          <p:cNvCxnSpPr>
            <a:stCxn id="4" idx="2"/>
            <a:endCxn id="7" idx="0"/>
          </p:cNvCxnSpPr>
          <p:nvPr/>
        </p:nvCxnSpPr>
        <p:spPr>
          <a:xfrm flipH="1">
            <a:off x="7455268" y="3177195"/>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7466351" y="2262795"/>
            <a:ext cx="0" cy="34290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H="1">
            <a:off x="7455267" y="4089516"/>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6922330" y="5021581"/>
            <a:ext cx="1065876" cy="5715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smtClean="0"/>
              <a:t>h</a:t>
            </a:r>
            <a:endParaRPr lang="en-US" sz="4000" dirty="0"/>
          </a:p>
        </p:txBody>
      </p:sp>
      <p:cxnSp>
        <p:nvCxnSpPr>
          <p:cNvPr id="27" name="Straight Arrow Connector 26"/>
          <p:cNvCxnSpPr>
            <a:endCxn id="26" idx="0"/>
          </p:cNvCxnSpPr>
          <p:nvPr/>
        </p:nvCxnSpPr>
        <p:spPr>
          <a:xfrm flipH="1">
            <a:off x="7455271" y="4698424"/>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H="1">
            <a:off x="7466357" y="5615420"/>
            <a:ext cx="1" cy="32315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703114" y="5938579"/>
            <a:ext cx="1146994" cy="646331"/>
          </a:xfrm>
          <a:prstGeom prst="rect">
            <a:avLst/>
          </a:prstGeom>
          <a:noFill/>
        </p:spPr>
        <p:txBody>
          <a:bodyPr wrap="none" rtlCol="0">
            <a:spAutoFit/>
          </a:bodyPr>
          <a:lstStyle/>
          <a:p>
            <a:r>
              <a:rPr lang="en-US" sz="3600" dirty="0" smtClean="0"/>
              <a:t>H(M)</a:t>
            </a:r>
            <a:endParaRPr lang="en-US" sz="3600" dirty="0"/>
          </a:p>
        </p:txBody>
      </p:sp>
      <p:sp>
        <p:nvSpPr>
          <p:cNvPr id="31" name="TextBox 30"/>
          <p:cNvSpPr txBox="1"/>
          <p:nvPr/>
        </p:nvSpPr>
        <p:spPr>
          <a:xfrm>
            <a:off x="7091038" y="1778047"/>
            <a:ext cx="562925" cy="646331"/>
          </a:xfrm>
          <a:prstGeom prst="rect">
            <a:avLst/>
          </a:prstGeom>
          <a:noFill/>
        </p:spPr>
        <p:txBody>
          <a:bodyPr wrap="none" rtlCol="0">
            <a:spAutoFit/>
          </a:bodyPr>
          <a:lstStyle/>
          <a:p>
            <a:r>
              <a:rPr lang="en-US" sz="3600" dirty="0" smtClean="0"/>
              <a:t>IV</a:t>
            </a:r>
            <a:endParaRPr lang="en-US" sz="3600" dirty="0"/>
          </a:p>
        </p:txBody>
      </p:sp>
      <p:sp>
        <p:nvSpPr>
          <p:cNvPr id="32" name="TextBox 31"/>
          <p:cNvSpPr txBox="1"/>
          <p:nvPr/>
        </p:nvSpPr>
        <p:spPr>
          <a:xfrm>
            <a:off x="7119495" y="4258358"/>
            <a:ext cx="503413" cy="646331"/>
          </a:xfrm>
          <a:prstGeom prst="rect">
            <a:avLst/>
          </a:prstGeom>
          <a:noFill/>
        </p:spPr>
        <p:txBody>
          <a:bodyPr wrap="none" rtlCol="0">
            <a:spAutoFit/>
          </a:bodyPr>
          <a:lstStyle/>
          <a:p>
            <a:r>
              <a:rPr lang="en-US" sz="3600" dirty="0" smtClean="0"/>
              <a:t>…</a:t>
            </a:r>
            <a:endParaRPr lang="en-US" sz="3600" dirty="0"/>
          </a:p>
        </p:txBody>
      </p:sp>
      <p:sp>
        <p:nvSpPr>
          <p:cNvPr id="33" name="TextBox 32"/>
          <p:cNvSpPr txBox="1"/>
          <p:nvPr/>
        </p:nvSpPr>
        <p:spPr>
          <a:xfrm>
            <a:off x="5403180" y="2635298"/>
            <a:ext cx="583213" cy="646331"/>
          </a:xfrm>
          <a:prstGeom prst="rect">
            <a:avLst/>
          </a:prstGeom>
          <a:noFill/>
        </p:spPr>
        <p:txBody>
          <a:bodyPr wrap="none" rtlCol="0">
            <a:spAutoFit/>
          </a:bodyPr>
          <a:lstStyle/>
          <a:p>
            <a:r>
              <a:rPr lang="en-US" sz="3600" dirty="0"/>
              <a:t>b</a:t>
            </a:r>
            <a:r>
              <a:rPr lang="en-US" sz="3600" baseline="-25000" dirty="0" smtClean="0"/>
              <a:t>0</a:t>
            </a:r>
            <a:endParaRPr lang="en-US" sz="3600" baseline="-25000" dirty="0"/>
          </a:p>
        </p:txBody>
      </p:sp>
      <p:sp>
        <p:nvSpPr>
          <p:cNvPr id="36" name="TextBox 35"/>
          <p:cNvSpPr txBox="1"/>
          <p:nvPr/>
        </p:nvSpPr>
        <p:spPr>
          <a:xfrm>
            <a:off x="646120" y="3646043"/>
            <a:ext cx="579380" cy="646331"/>
          </a:xfrm>
          <a:prstGeom prst="rect">
            <a:avLst/>
          </a:prstGeom>
          <a:noFill/>
        </p:spPr>
        <p:txBody>
          <a:bodyPr wrap="none" rtlCol="0">
            <a:spAutoFit/>
          </a:bodyPr>
          <a:lstStyle/>
          <a:p>
            <a:r>
              <a:rPr lang="en-US" sz="3600" dirty="0" smtClean="0"/>
              <a:t>M</a:t>
            </a:r>
            <a:endParaRPr lang="en-US" sz="3600" baseline="-25000" dirty="0"/>
          </a:p>
        </p:txBody>
      </p:sp>
      <p:sp>
        <p:nvSpPr>
          <p:cNvPr id="37" name="Rectangle 36"/>
          <p:cNvSpPr/>
          <p:nvPr/>
        </p:nvSpPr>
        <p:spPr>
          <a:xfrm>
            <a:off x="2133600" y="3602667"/>
            <a:ext cx="1422400" cy="571500"/>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smtClean="0"/>
              <a:t>pad</a:t>
            </a:r>
            <a:endParaRPr lang="en-US" sz="4000" dirty="0"/>
          </a:p>
        </p:txBody>
      </p:sp>
      <p:cxnSp>
        <p:nvCxnSpPr>
          <p:cNvPr id="38" name="Straight Arrow Connector 37"/>
          <p:cNvCxnSpPr>
            <a:stCxn id="36" idx="3"/>
            <a:endCxn id="37" idx="1"/>
          </p:cNvCxnSpPr>
          <p:nvPr/>
        </p:nvCxnSpPr>
        <p:spPr>
          <a:xfrm flipV="1">
            <a:off x="1225500" y="3888417"/>
            <a:ext cx="908100" cy="8079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a:off x="6112742" y="3758577"/>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5403180" y="3492547"/>
            <a:ext cx="583213" cy="646331"/>
          </a:xfrm>
          <a:prstGeom prst="rect">
            <a:avLst/>
          </a:prstGeom>
          <a:noFill/>
        </p:spPr>
        <p:txBody>
          <a:bodyPr wrap="none" rtlCol="0">
            <a:spAutoFit/>
          </a:bodyPr>
          <a:lstStyle/>
          <a:p>
            <a:r>
              <a:rPr lang="en-US" sz="3600" dirty="0" smtClean="0"/>
              <a:t>b</a:t>
            </a:r>
            <a:r>
              <a:rPr lang="en-US" sz="3600" baseline="-25000" dirty="0"/>
              <a:t>1</a:t>
            </a:r>
          </a:p>
        </p:txBody>
      </p:sp>
      <p:cxnSp>
        <p:nvCxnSpPr>
          <p:cNvPr id="45" name="Straight Arrow Connector 44"/>
          <p:cNvCxnSpPr/>
          <p:nvPr/>
        </p:nvCxnSpPr>
        <p:spPr>
          <a:xfrm>
            <a:off x="6112742" y="5341620"/>
            <a:ext cx="809587"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5112498" y="5065199"/>
            <a:ext cx="839142" cy="646331"/>
          </a:xfrm>
          <a:prstGeom prst="rect">
            <a:avLst/>
          </a:prstGeom>
          <a:noFill/>
        </p:spPr>
        <p:txBody>
          <a:bodyPr wrap="none" rtlCol="0">
            <a:spAutoFit/>
          </a:bodyPr>
          <a:lstStyle/>
          <a:p>
            <a:r>
              <a:rPr lang="en-US" sz="3600" dirty="0"/>
              <a:t>b</a:t>
            </a:r>
            <a:r>
              <a:rPr lang="en-US" sz="3600" baseline="-25000" dirty="0" smtClean="0"/>
              <a:t>n-1</a:t>
            </a:r>
            <a:endParaRPr lang="en-US" sz="3600" baseline="-25000" dirty="0"/>
          </a:p>
        </p:txBody>
      </p:sp>
      <p:cxnSp>
        <p:nvCxnSpPr>
          <p:cNvPr id="51" name="Curved Connector 50"/>
          <p:cNvCxnSpPr/>
          <p:nvPr/>
        </p:nvCxnSpPr>
        <p:spPr>
          <a:xfrm flipV="1">
            <a:off x="3556003" y="2863895"/>
            <a:ext cx="1847177" cy="8096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3" name="Curved Connector 52"/>
          <p:cNvCxnSpPr/>
          <p:nvPr/>
        </p:nvCxnSpPr>
        <p:spPr>
          <a:xfrm flipV="1">
            <a:off x="3556003" y="3768701"/>
            <a:ext cx="1847177" cy="9595"/>
          </a:xfrm>
          <a:prstGeom prst="curvedConnector3">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5" name="Curved Connector 54"/>
          <p:cNvCxnSpPr/>
          <p:nvPr/>
        </p:nvCxnSpPr>
        <p:spPr>
          <a:xfrm>
            <a:off x="3556003" y="4046093"/>
            <a:ext cx="1556497" cy="127525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59" name="Curved Connector 58"/>
          <p:cNvCxnSpPr/>
          <p:nvPr/>
        </p:nvCxnSpPr>
        <p:spPr>
          <a:xfrm>
            <a:off x="3556003" y="391335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2" name="TextBox 61"/>
          <p:cNvSpPr txBox="1"/>
          <p:nvPr/>
        </p:nvSpPr>
        <p:spPr>
          <a:xfrm>
            <a:off x="5449262" y="4264846"/>
            <a:ext cx="503413" cy="646331"/>
          </a:xfrm>
          <a:prstGeom prst="rect">
            <a:avLst/>
          </a:prstGeom>
          <a:noFill/>
        </p:spPr>
        <p:txBody>
          <a:bodyPr wrap="none" rtlCol="0">
            <a:spAutoFit/>
          </a:bodyPr>
          <a:lstStyle/>
          <a:p>
            <a:r>
              <a:rPr lang="en-US" sz="3600" dirty="0" smtClean="0"/>
              <a:t>…</a:t>
            </a:r>
            <a:endParaRPr lang="en-US" sz="3600" baseline="-25000" dirty="0"/>
          </a:p>
        </p:txBody>
      </p:sp>
      <p:cxnSp>
        <p:nvCxnSpPr>
          <p:cNvPr id="63" name="Curved Connector 62"/>
          <p:cNvCxnSpPr/>
          <p:nvPr/>
        </p:nvCxnSpPr>
        <p:spPr>
          <a:xfrm>
            <a:off x="3556003" y="39746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cxnSp>
        <p:nvCxnSpPr>
          <p:cNvPr id="64" name="Curved Connector 63"/>
          <p:cNvCxnSpPr/>
          <p:nvPr/>
        </p:nvCxnSpPr>
        <p:spPr>
          <a:xfrm>
            <a:off x="3556003" y="3860383"/>
            <a:ext cx="1556497" cy="612315"/>
          </a:xfrm>
          <a:prstGeom prst="curvedConnector3">
            <a:avLst>
              <a:gd name="adj1" fmla="val 50000"/>
            </a:avLst>
          </a:prstGeom>
          <a:ln w="38100">
            <a:tailEnd type="triangle" w="lg" len="lg"/>
          </a:ln>
        </p:spPr>
        <p:style>
          <a:lnRef idx="1">
            <a:schemeClr val="accent1"/>
          </a:lnRef>
          <a:fillRef idx="0">
            <a:schemeClr val="accent1"/>
          </a:fillRef>
          <a:effectRef idx="0">
            <a:schemeClr val="accent1"/>
          </a:effectRef>
          <a:fontRef idx="minor">
            <a:schemeClr val="tx1"/>
          </a:fontRef>
        </p:style>
      </p:cxnSp>
      <p:sp>
        <p:nvSpPr>
          <p:cNvPr id="65" name="Content Placeholder 1"/>
          <p:cNvSpPr>
            <a:spLocks noGrp="1"/>
          </p:cNvSpPr>
          <p:nvPr>
            <p:ph idx="1"/>
          </p:nvPr>
        </p:nvSpPr>
        <p:spPr>
          <a:xfrm>
            <a:off x="457200" y="285752"/>
            <a:ext cx="8229600" cy="1428749"/>
          </a:xfrm>
        </p:spPr>
        <p:txBody>
          <a:bodyPr>
            <a:normAutofit fontScale="92500" lnSpcReduction="20000"/>
          </a:bodyPr>
          <a:lstStyle/>
          <a:p>
            <a:pPr>
              <a:spcBef>
                <a:spcPts val="600"/>
              </a:spcBef>
              <a:tabLst>
                <a:tab pos="287338" algn="l"/>
              </a:tabLst>
            </a:pPr>
            <a:r>
              <a:rPr lang="en-US" sz="3000" dirty="0" err="1" smtClean="0"/>
              <a:t>Merkle</a:t>
            </a:r>
            <a:r>
              <a:rPr lang="en-US" sz="3000" dirty="0" smtClean="0"/>
              <a:t>–</a:t>
            </a:r>
            <a:r>
              <a:rPr lang="en-US" sz="3000" dirty="0" err="1" smtClean="0"/>
              <a:t>Damgård</a:t>
            </a:r>
            <a:r>
              <a:rPr lang="en-US" sz="3000" dirty="0" smtClean="0"/>
              <a:t> Construction</a:t>
            </a:r>
          </a:p>
          <a:p>
            <a:pPr>
              <a:spcBef>
                <a:spcPts val="600"/>
              </a:spcBef>
              <a:tabLst>
                <a:tab pos="287338" algn="l"/>
              </a:tabLst>
            </a:pPr>
            <a:r>
              <a:rPr lang="en-US" sz="2400" dirty="0"/>
              <a:t>	</a:t>
            </a:r>
            <a:r>
              <a:rPr lang="en-US" sz="2400" dirty="0" smtClean="0"/>
              <a:t>- </a:t>
            </a:r>
            <a:r>
              <a:rPr lang="en-US" sz="2400" dirty="0"/>
              <a:t>A</a:t>
            </a:r>
            <a:r>
              <a:rPr lang="en-US" sz="2400" dirty="0" smtClean="0"/>
              <a:t>rbitrary-length input</a:t>
            </a:r>
            <a:br>
              <a:rPr lang="en-US" sz="2400" dirty="0" smtClean="0"/>
            </a:br>
            <a:r>
              <a:rPr lang="en-US" sz="2400" dirty="0" smtClean="0"/>
              <a:t>	- Fixed-length output</a:t>
            </a:r>
          </a:p>
          <a:p>
            <a:pPr>
              <a:spcBef>
                <a:spcPts val="600"/>
              </a:spcBef>
              <a:tabLst>
                <a:tab pos="287338" algn="l"/>
              </a:tabLst>
            </a:pPr>
            <a:r>
              <a:rPr lang="en-US" sz="2400" dirty="0"/>
              <a:t>	</a:t>
            </a:r>
            <a:r>
              <a:rPr lang="en-US" sz="2400" dirty="0" smtClean="0"/>
              <a:t>- Built from fixed-size “compression function”</a:t>
            </a:r>
          </a:p>
        </p:txBody>
      </p:sp>
      <p:cxnSp>
        <p:nvCxnSpPr>
          <p:cNvPr id="66" name="Straight Arrow Connector 65"/>
          <p:cNvCxnSpPr/>
          <p:nvPr/>
        </p:nvCxnSpPr>
        <p:spPr>
          <a:xfrm rot="5400000" flipH="1" flipV="1">
            <a:off x="630651" y="4612400"/>
            <a:ext cx="857249" cy="21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1849" y="5065198"/>
            <a:ext cx="2188323" cy="738664"/>
          </a:xfrm>
          <a:prstGeom prst="rect">
            <a:avLst/>
          </a:prstGeom>
          <a:noFill/>
        </p:spPr>
        <p:txBody>
          <a:bodyPr wrap="square" rtlCol="0">
            <a:spAutoFit/>
          </a:bodyPr>
          <a:lstStyle/>
          <a:p>
            <a:pPr marL="0" lvl="1" algn="ctr"/>
            <a:r>
              <a:rPr lang="en-US" sz="2100" dirty="0" smtClean="0">
                <a:latin typeface="+mj-lt"/>
                <a:cs typeface="Consolas" pitchFamily="49" charset="0"/>
              </a:rPr>
              <a:t>Arbitrary length input</a:t>
            </a:r>
            <a:endParaRPr lang="en-US" sz="2100" dirty="0">
              <a:latin typeface="+mj-lt"/>
            </a:endParaRPr>
          </a:p>
        </p:txBody>
      </p:sp>
      <p:sp>
        <p:nvSpPr>
          <p:cNvPr id="68" name="TextBox 67"/>
          <p:cNvSpPr txBox="1"/>
          <p:nvPr/>
        </p:nvSpPr>
        <p:spPr>
          <a:xfrm>
            <a:off x="3556000" y="1985795"/>
            <a:ext cx="2403848" cy="738664"/>
          </a:xfrm>
          <a:prstGeom prst="rect">
            <a:avLst/>
          </a:prstGeom>
          <a:noFill/>
        </p:spPr>
        <p:txBody>
          <a:bodyPr wrap="square" rtlCol="0">
            <a:spAutoFit/>
          </a:bodyPr>
          <a:lstStyle/>
          <a:p>
            <a:pPr marL="0" lvl="1" algn="ctr"/>
            <a:r>
              <a:rPr lang="en-US" sz="2100" dirty="0" smtClean="0">
                <a:latin typeface="+mj-lt"/>
                <a:cs typeface="Consolas" pitchFamily="49" charset="0"/>
              </a:rPr>
              <a:t>Fixed-length inputs/outputs</a:t>
            </a:r>
            <a:endParaRPr lang="en-US" sz="2100" dirty="0">
              <a:latin typeface="+mj-lt"/>
            </a:endParaRPr>
          </a:p>
        </p:txBody>
      </p:sp>
      <p:cxnSp>
        <p:nvCxnSpPr>
          <p:cNvPr id="69" name="Straight Arrow Connector 68"/>
          <p:cNvCxnSpPr>
            <a:stCxn id="68" idx="3"/>
          </p:cNvCxnSpPr>
          <p:nvPr/>
        </p:nvCxnSpPr>
        <p:spPr>
          <a:xfrm>
            <a:off x="5959848" y="2355127"/>
            <a:ext cx="743266" cy="184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3251202" y="5903952"/>
            <a:ext cx="2448133" cy="738664"/>
          </a:xfrm>
          <a:prstGeom prst="rect">
            <a:avLst/>
          </a:prstGeom>
          <a:noFill/>
        </p:spPr>
        <p:txBody>
          <a:bodyPr wrap="square" rtlCol="0">
            <a:spAutoFit/>
          </a:bodyPr>
          <a:lstStyle/>
          <a:p>
            <a:pPr marL="0" lvl="1" algn="ctr"/>
            <a:r>
              <a:rPr lang="en-US" sz="2100" dirty="0" smtClean="0">
                <a:latin typeface="+mj-lt"/>
                <a:cs typeface="Consolas" pitchFamily="49" charset="0"/>
              </a:rPr>
              <a:t>Fixed </a:t>
            </a:r>
            <a:br>
              <a:rPr lang="en-US" sz="2100" dirty="0" smtClean="0">
                <a:latin typeface="+mj-lt"/>
                <a:cs typeface="Consolas" pitchFamily="49" charset="0"/>
              </a:rPr>
            </a:br>
            <a:r>
              <a:rPr lang="en-US" sz="2100" dirty="0" smtClean="0">
                <a:latin typeface="+mj-lt"/>
                <a:cs typeface="Consolas" pitchFamily="49" charset="0"/>
              </a:rPr>
              <a:t>length output</a:t>
            </a:r>
            <a:endParaRPr lang="en-US" sz="2100" dirty="0">
              <a:latin typeface="+mj-lt"/>
            </a:endParaRPr>
          </a:p>
        </p:txBody>
      </p:sp>
      <p:cxnSp>
        <p:nvCxnSpPr>
          <p:cNvPr id="76" name="Straight Arrow Connector 75"/>
          <p:cNvCxnSpPr>
            <a:stCxn id="75" idx="3"/>
            <a:endCxn id="30" idx="1"/>
          </p:cNvCxnSpPr>
          <p:nvPr/>
        </p:nvCxnSpPr>
        <p:spPr>
          <a:xfrm flipV="1">
            <a:off x="5699335" y="6261745"/>
            <a:ext cx="1003779" cy="115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10571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pPr algn="ctr"/>
            <a:r>
              <a:rPr lang="en-US" sz="2800" b="1" dirty="0" smtClean="0"/>
              <a:t>Hash </a:t>
            </a:r>
            <a:r>
              <a:rPr lang="en-US" sz="2800" b="1" dirty="0" smtClean="0"/>
              <a:t>Function </a:t>
            </a:r>
            <a:r>
              <a:rPr lang="en-US" sz="2800" b="1" dirty="0"/>
              <a:t>P</a:t>
            </a:r>
            <a:r>
              <a:rPr lang="en-US" sz="2800" b="1" dirty="0" smtClean="0"/>
              <a:t>roperties</a:t>
            </a:r>
            <a:endParaRPr lang="en-US" sz="2800" b="1" dirty="0" smtClean="0"/>
          </a:p>
          <a:p>
            <a:r>
              <a:rPr lang="en-US" sz="2800" dirty="0" smtClean="0"/>
              <a:t>Good hash functions should make it difficult to find …</a:t>
            </a:r>
          </a:p>
          <a:p>
            <a:r>
              <a:rPr lang="en-US" sz="2800" dirty="0" smtClean="0">
                <a:solidFill>
                  <a:schemeClr val="tx2">
                    <a:lumMod val="60000"/>
                    <a:lumOff val="40000"/>
                  </a:schemeClr>
                </a:solidFill>
              </a:rPr>
              <a:t>First pre-image:</a:t>
            </a:r>
          </a:p>
          <a:p>
            <a:r>
              <a:rPr lang="en-US" sz="2800" dirty="0"/>
              <a:t> </a:t>
            </a:r>
            <a:r>
              <a:rPr lang="en-US" sz="2800" dirty="0" smtClean="0"/>
              <a:t> </a:t>
            </a:r>
            <a:r>
              <a:rPr lang="en-US" sz="2400" dirty="0" smtClean="0"/>
              <a:t>given h(m), find </a:t>
            </a:r>
            <a:r>
              <a:rPr lang="en-US" sz="2400" dirty="0" smtClean="0"/>
              <a:t>m</a:t>
            </a:r>
            <a:endParaRPr lang="en-US" sz="2400" dirty="0" smtClean="0"/>
          </a:p>
          <a:p>
            <a:r>
              <a:rPr lang="en-US" sz="2800" dirty="0" smtClean="0">
                <a:solidFill>
                  <a:schemeClr val="tx2">
                    <a:lumMod val="60000"/>
                    <a:lumOff val="40000"/>
                  </a:schemeClr>
                </a:solidFill>
              </a:rPr>
              <a:t>Second pre-image:</a:t>
            </a:r>
          </a:p>
          <a:p>
            <a:pPr marL="0" lvl="1" indent="0">
              <a:spcBef>
                <a:spcPts val="2400"/>
              </a:spcBef>
              <a:buNone/>
            </a:pPr>
            <a:r>
              <a:rPr lang="en-US" sz="2400" dirty="0"/>
              <a:t> </a:t>
            </a:r>
            <a:r>
              <a:rPr lang="en-US" sz="2400" dirty="0" smtClean="0"/>
              <a:t> given </a:t>
            </a:r>
            <a:r>
              <a:rPr lang="en-US" sz="2400" dirty="0"/>
              <a:t>m</a:t>
            </a:r>
            <a:r>
              <a:rPr lang="en-US" sz="2400" baseline="-25000" dirty="0"/>
              <a:t>1</a:t>
            </a:r>
            <a:r>
              <a:rPr lang="en-US" sz="2400" dirty="0"/>
              <a:t>, find m</a:t>
            </a:r>
            <a:r>
              <a:rPr lang="en-US" sz="2400" baseline="-25000" dirty="0"/>
              <a:t>2</a:t>
            </a:r>
            <a:r>
              <a:rPr lang="en-US" sz="2400" dirty="0"/>
              <a:t> </a:t>
            </a:r>
            <a:r>
              <a:rPr lang="en-US" sz="2400" dirty="0" err="1"/>
              <a:t>s.t.</a:t>
            </a:r>
            <a:r>
              <a:rPr lang="en-US" sz="2400" dirty="0"/>
              <a:t> h(m</a:t>
            </a:r>
            <a:r>
              <a:rPr lang="en-US" sz="2400" baseline="-25000" dirty="0"/>
              <a:t>1</a:t>
            </a:r>
            <a:r>
              <a:rPr lang="en-US" sz="2400" dirty="0"/>
              <a:t>) = h(m</a:t>
            </a:r>
            <a:r>
              <a:rPr lang="en-US" sz="2400" baseline="-25000" dirty="0"/>
              <a:t>2</a:t>
            </a:r>
            <a:r>
              <a:rPr lang="en-US" sz="2400" dirty="0" smtClean="0"/>
              <a:t>)</a:t>
            </a:r>
            <a:endParaRPr lang="en-US" sz="2800" dirty="0" smtClean="0">
              <a:solidFill>
                <a:schemeClr val="tx2">
                  <a:lumMod val="60000"/>
                  <a:lumOff val="40000"/>
                </a:schemeClr>
              </a:solidFill>
            </a:endParaRPr>
          </a:p>
          <a:p>
            <a:r>
              <a:rPr lang="en-US" sz="2800" dirty="0" smtClean="0">
                <a:solidFill>
                  <a:schemeClr val="tx2">
                    <a:lumMod val="60000"/>
                    <a:lumOff val="40000"/>
                  </a:schemeClr>
                </a:solidFill>
              </a:rPr>
              <a:t>Collision:</a:t>
            </a:r>
          </a:p>
          <a:p>
            <a:pPr marL="0" lvl="1" indent="0">
              <a:spcBef>
                <a:spcPts val="2400"/>
              </a:spcBef>
              <a:buNone/>
            </a:pPr>
            <a:r>
              <a:rPr lang="en-US" sz="2400" dirty="0" smtClean="0"/>
              <a:t>  find </a:t>
            </a:r>
            <a:r>
              <a:rPr lang="en-US" sz="2400" i="1" dirty="0"/>
              <a:t>any</a:t>
            </a:r>
            <a:r>
              <a:rPr lang="en-US" sz="2400" dirty="0"/>
              <a:t> m</a:t>
            </a:r>
            <a:r>
              <a:rPr lang="en-US" sz="2400" baseline="-25000" dirty="0"/>
              <a:t>1  </a:t>
            </a:r>
            <a:r>
              <a:rPr lang="en-US" sz="2400" dirty="0"/>
              <a:t>!= m</a:t>
            </a:r>
            <a:r>
              <a:rPr lang="en-US" sz="2400" baseline="-25000" dirty="0"/>
              <a:t>2</a:t>
            </a:r>
            <a:r>
              <a:rPr lang="en-US" sz="2400" dirty="0"/>
              <a:t> </a:t>
            </a:r>
            <a:r>
              <a:rPr lang="en-US" sz="2400" dirty="0" err="1"/>
              <a:t>s.t.</a:t>
            </a:r>
            <a:r>
              <a:rPr lang="en-US" sz="2400" dirty="0"/>
              <a:t> h(m</a:t>
            </a:r>
            <a:r>
              <a:rPr lang="en-US" sz="2400" baseline="-25000" dirty="0"/>
              <a:t>1</a:t>
            </a:r>
            <a:r>
              <a:rPr lang="en-US" sz="2400" dirty="0"/>
              <a:t>) = h(m</a:t>
            </a:r>
            <a:r>
              <a:rPr lang="en-US" sz="2400" baseline="-25000" dirty="0"/>
              <a:t>2</a:t>
            </a:r>
            <a:r>
              <a:rPr lang="en-US" sz="2400" dirty="0"/>
              <a:t>)</a:t>
            </a:r>
          </a:p>
          <a:p>
            <a:endParaRPr lang="en-US" sz="2800" dirty="0" smtClean="0">
              <a:solidFill>
                <a:schemeClr val="tx2">
                  <a:lumMod val="60000"/>
                  <a:lumOff val="40000"/>
                </a:schemeClr>
              </a:solidFill>
            </a:endParaRPr>
          </a:p>
        </p:txBody>
      </p:sp>
    </p:spTree>
    <p:extLst>
      <p:ext uri="{BB962C8B-B14F-4D97-AF65-F5344CB8AC3E}">
        <p14:creationId xmlns:p14="http://schemas.microsoft.com/office/powerpoint/2010/main" val="2386280736"/>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543549"/>
          </a:xfrm>
        </p:spPr>
        <p:txBody>
          <a:bodyPr>
            <a:normAutofit fontScale="85000" lnSpcReduction="20000"/>
          </a:bodyPr>
          <a:lstStyle/>
          <a:p>
            <a:r>
              <a:rPr lang="en-US" sz="3000" dirty="0" smtClean="0"/>
              <a:t>Other hash functions:</a:t>
            </a:r>
          </a:p>
          <a:p>
            <a:r>
              <a:rPr lang="en-US" sz="3000" b="1" dirty="0" smtClean="0">
                <a:solidFill>
                  <a:schemeClr val="accent1"/>
                </a:solidFill>
              </a:rPr>
              <a:t>MD5</a:t>
            </a:r>
          </a:p>
          <a:p>
            <a:pPr marL="457200">
              <a:spcBef>
                <a:spcPts val="600"/>
              </a:spcBef>
            </a:pPr>
            <a:r>
              <a:rPr lang="en-US" sz="2600" dirty="0" smtClean="0"/>
              <a:t>Once ubiquitous</a:t>
            </a:r>
          </a:p>
          <a:p>
            <a:pPr marL="457200">
              <a:spcBef>
                <a:spcPts val="600"/>
              </a:spcBef>
            </a:pPr>
            <a:r>
              <a:rPr lang="en-US" sz="2600" dirty="0" smtClean="0"/>
              <a:t>Broken in 2004</a:t>
            </a:r>
          </a:p>
          <a:p>
            <a:pPr marL="457200">
              <a:spcBef>
                <a:spcPts val="600"/>
              </a:spcBef>
            </a:pPr>
            <a:r>
              <a:rPr lang="en-US" sz="2600" dirty="0" smtClean="0"/>
              <a:t>Turns out to be easy to find </a:t>
            </a:r>
            <a:r>
              <a:rPr lang="en-US" sz="2600" b="1" i="1" dirty="0" smtClean="0"/>
              <a:t>collisions</a:t>
            </a:r>
            <a:br>
              <a:rPr lang="en-US" sz="2600" b="1" i="1" dirty="0" smtClean="0"/>
            </a:br>
            <a:r>
              <a:rPr lang="en-US" sz="2600" dirty="0" smtClean="0"/>
              <a:t>(pairs of messages with same MD5 hash)</a:t>
            </a:r>
          </a:p>
          <a:p>
            <a:r>
              <a:rPr lang="en-US" sz="3000" b="1" dirty="0" smtClean="0">
                <a:solidFill>
                  <a:schemeClr val="accent1"/>
                </a:solidFill>
              </a:rPr>
              <a:t>SHA1</a:t>
            </a:r>
            <a:endParaRPr lang="en-US" sz="3000" b="1" dirty="0" smtClean="0">
              <a:solidFill>
                <a:schemeClr val="accent1"/>
              </a:solidFill>
            </a:endParaRPr>
          </a:p>
          <a:p>
            <a:pPr marL="457200">
              <a:spcBef>
                <a:spcPts val="600"/>
              </a:spcBef>
            </a:pPr>
            <a:r>
              <a:rPr lang="en-US" sz="2600" dirty="0" smtClean="0"/>
              <a:t>Currently widely used</a:t>
            </a:r>
          </a:p>
          <a:p>
            <a:pPr marL="457200">
              <a:spcBef>
                <a:spcPts val="600"/>
              </a:spcBef>
            </a:pPr>
            <a:r>
              <a:rPr lang="en-US" sz="2600" dirty="0" smtClean="0"/>
              <a:t>Suspected to be weak</a:t>
            </a:r>
          </a:p>
          <a:p>
            <a:pPr marL="457200">
              <a:spcBef>
                <a:spcPts val="600"/>
              </a:spcBef>
            </a:pPr>
            <a:r>
              <a:rPr lang="en-US" sz="2600" dirty="0" smtClean="0"/>
              <a:t>Don’t use in new applications</a:t>
            </a:r>
            <a:endParaRPr lang="en-US" sz="3000" b="1" dirty="0">
              <a:solidFill>
                <a:schemeClr val="accent1"/>
              </a:solidFill>
            </a:endParaRPr>
          </a:p>
          <a:p>
            <a:r>
              <a:rPr lang="en-US" sz="3000" b="1" dirty="0" smtClean="0">
                <a:solidFill>
                  <a:schemeClr val="accent1"/>
                </a:solidFill>
              </a:rPr>
              <a:t>SHA3</a:t>
            </a:r>
            <a:endParaRPr lang="en-US" sz="3000" b="1" dirty="0">
              <a:solidFill>
                <a:schemeClr val="accent1"/>
              </a:solidFill>
            </a:endParaRPr>
          </a:p>
          <a:p>
            <a:pPr marL="457200">
              <a:spcBef>
                <a:spcPts val="600"/>
              </a:spcBef>
            </a:pPr>
            <a:r>
              <a:rPr lang="en-US" sz="2600" dirty="0" smtClean="0"/>
              <a:t>Different construction: “Sponge”</a:t>
            </a:r>
          </a:p>
          <a:p>
            <a:pPr marL="457200">
              <a:spcBef>
                <a:spcPts val="600"/>
              </a:spcBef>
            </a:pPr>
            <a:r>
              <a:rPr lang="en-US" sz="2600" dirty="0" smtClean="0"/>
              <a:t>Not susceptible to length-extension</a:t>
            </a:r>
            <a:endParaRPr lang="en-US" sz="2600" dirty="0"/>
          </a:p>
          <a:p>
            <a:pPr marL="457200">
              <a:spcBef>
                <a:spcPts val="600"/>
              </a:spcBef>
            </a:pPr>
            <a:endParaRPr lang="en-US" sz="2600" dirty="0"/>
          </a:p>
          <a:p>
            <a:endParaRPr lang="en-US" sz="3000" b="1" dirty="0" smtClean="0">
              <a:solidFill>
                <a:schemeClr val="accent1"/>
              </a:solidFill>
            </a:endParaRPr>
          </a:p>
        </p:txBody>
      </p:sp>
    </p:spTree>
    <p:extLst>
      <p:ext uri="{BB962C8B-B14F-4D97-AF65-F5344CB8AC3E}">
        <p14:creationId xmlns:p14="http://schemas.microsoft.com/office/powerpoint/2010/main" val="1082866535"/>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0" lvl="1" indent="0">
              <a:spcBef>
                <a:spcPts val="1200"/>
              </a:spcBef>
              <a:buNone/>
            </a:pPr>
            <a:r>
              <a:rPr lang="en-US" sz="3000" b="1" dirty="0" smtClean="0">
                <a:solidFill>
                  <a:schemeClr val="accent1"/>
                </a:solidFill>
              </a:rPr>
              <a:t>Message Authentication Code</a:t>
            </a:r>
            <a:r>
              <a:rPr lang="en-US" sz="3000" dirty="0" smtClean="0">
                <a:solidFill>
                  <a:schemeClr val="accent1"/>
                </a:solidFill>
              </a:rPr>
              <a:t> (</a:t>
            </a:r>
            <a:r>
              <a:rPr lang="en-US" sz="3000" b="1" dirty="0" smtClean="0">
                <a:solidFill>
                  <a:schemeClr val="accent1"/>
                </a:solidFill>
              </a:rPr>
              <a:t>MAC</a:t>
            </a:r>
            <a:r>
              <a:rPr lang="en-US" sz="3000" dirty="0" smtClean="0">
                <a:solidFill>
                  <a:schemeClr val="accent1"/>
                </a:solidFill>
              </a:rPr>
              <a:t>)</a:t>
            </a:r>
            <a:r>
              <a:rPr lang="en-US" sz="3000" dirty="0" smtClean="0"/>
              <a:t/>
            </a:r>
            <a:br>
              <a:rPr lang="en-US" sz="3000" dirty="0" smtClean="0"/>
            </a:br>
            <a:r>
              <a:rPr lang="en-US" sz="2400" dirty="0" smtClean="0"/>
              <a:t>e.g. HMAC-SHA256</a:t>
            </a:r>
            <a:r>
              <a:rPr lang="en-US" sz="2400" dirty="0"/>
              <a:t/>
            </a:r>
            <a:br>
              <a:rPr lang="en-US" sz="2400" dirty="0"/>
            </a:br>
            <a:r>
              <a:rPr lang="en-US" sz="2400" dirty="0" smtClean="0"/>
              <a:t/>
            </a:r>
            <a:br>
              <a:rPr lang="en-US" sz="2400" dirty="0" smtClean="0"/>
            </a:br>
            <a:r>
              <a:rPr lang="en-US" dirty="0" smtClean="0"/>
              <a:t>vs.</a:t>
            </a:r>
          </a:p>
          <a:p>
            <a:pPr marL="0" lvl="1" indent="0">
              <a:spcBef>
                <a:spcPts val="1200"/>
              </a:spcBef>
              <a:buNone/>
            </a:pPr>
            <a:r>
              <a:rPr lang="en-US" sz="3000" b="1" dirty="0" smtClean="0">
                <a:solidFill>
                  <a:schemeClr val="accent1"/>
                </a:solidFill>
              </a:rPr>
              <a:t>Cryptographic hash function</a:t>
            </a:r>
            <a:r>
              <a:rPr lang="en-US" sz="3000" dirty="0" smtClean="0"/>
              <a:t/>
            </a:r>
            <a:br>
              <a:rPr lang="en-US" sz="3000" dirty="0" smtClean="0"/>
            </a:br>
            <a:r>
              <a:rPr lang="en-US" sz="2400" dirty="0" smtClean="0"/>
              <a:t>e.g. SHA256</a:t>
            </a:r>
            <a:br>
              <a:rPr lang="en-US" sz="2400" dirty="0" smtClean="0"/>
            </a:br>
            <a:r>
              <a:rPr lang="en-US" sz="3000" u="sng" dirty="0" smtClean="0"/>
              <a:t>not</a:t>
            </a:r>
            <a:r>
              <a:rPr lang="en-US" sz="3000" dirty="0" smtClean="0"/>
              <a:t> a strong PRF</a:t>
            </a:r>
          </a:p>
          <a:p>
            <a:pPr marL="0" lvl="1" indent="0">
              <a:spcBef>
                <a:spcPts val="2400"/>
              </a:spcBef>
              <a:buNone/>
            </a:pPr>
            <a:r>
              <a:rPr lang="en-US" sz="2600" dirty="0" smtClean="0"/>
              <a:t/>
            </a:r>
            <a:br>
              <a:rPr lang="en-US" sz="2600" dirty="0" smtClean="0"/>
            </a:br>
            <a:r>
              <a:rPr lang="en-US" sz="2600" dirty="0" smtClean="0"/>
              <a:t>Used to think the distinction didn’t matter, now we think it does</a:t>
            </a:r>
            <a:br>
              <a:rPr lang="en-US" sz="2600" dirty="0" smtClean="0"/>
            </a:br>
            <a:r>
              <a:rPr lang="en-US" sz="2600" dirty="0" smtClean="0"/>
              <a:t>	e.g., </a:t>
            </a:r>
            <a:r>
              <a:rPr lang="en-US" sz="2600" b="1" i="1" dirty="0" smtClean="0"/>
              <a:t>length extension attacks</a:t>
            </a:r>
          </a:p>
          <a:p>
            <a:pPr marL="0" lvl="1" indent="0">
              <a:spcBef>
                <a:spcPts val="2400"/>
              </a:spcBef>
              <a:buNone/>
            </a:pPr>
            <a:r>
              <a:rPr lang="en-US" sz="2600" dirty="0" smtClean="0"/>
              <a:t>Better to use a MAC/PRF (not a hash)</a:t>
            </a:r>
          </a:p>
          <a:p>
            <a:pPr marL="0" lvl="1" indent="0">
              <a:spcBef>
                <a:spcPts val="1200"/>
              </a:spcBef>
              <a:buNone/>
            </a:pPr>
            <a:r>
              <a:rPr lang="en-US" sz="2400" dirty="0" smtClean="0">
                <a:solidFill>
                  <a:schemeClr val="accent3">
                    <a:lumMod val="75000"/>
                  </a:schemeClr>
                </a:solidFill>
                <a:latin typeface="Consolas" pitchFamily="49" charset="0"/>
                <a:cs typeface="Consolas" pitchFamily="49" charset="0"/>
              </a:rPr>
              <a:t>$ openssl dgst -sha256 -hmac &lt;</a:t>
            </a:r>
            <a:r>
              <a:rPr lang="en-US" sz="2400" i="1" dirty="0" smtClean="0">
                <a:solidFill>
                  <a:schemeClr val="accent3">
                    <a:lumMod val="75000"/>
                  </a:schemeClr>
                </a:solidFill>
                <a:latin typeface="Consolas" pitchFamily="49" charset="0"/>
                <a:cs typeface="Consolas" pitchFamily="49" charset="0"/>
              </a:rPr>
              <a:t>key</a:t>
            </a:r>
            <a:r>
              <a:rPr lang="en-US" sz="2400" dirty="0" smtClean="0">
                <a:solidFill>
                  <a:schemeClr val="accent3">
                    <a:lumMod val="75000"/>
                  </a:schemeClr>
                </a:solidFill>
                <a:latin typeface="Consolas" pitchFamily="49" charset="0"/>
                <a:cs typeface="Consolas" pitchFamily="49" charset="0"/>
              </a:rPr>
              <a:t>&gt;</a:t>
            </a:r>
          </a:p>
          <a:p>
            <a:pPr marL="0" lvl="1" indent="0">
              <a:spcBef>
                <a:spcPts val="2400"/>
              </a:spcBef>
              <a:buNone/>
            </a:pPr>
            <a:r>
              <a:rPr lang="en-US" sz="2600" dirty="0" smtClean="0">
                <a:solidFill>
                  <a:schemeClr val="accent5">
                    <a:lumMod val="75000"/>
                  </a:schemeClr>
                </a:solidFill>
              </a:rPr>
              <a:t>[What if you don’t need a key?]</a:t>
            </a:r>
          </a:p>
        </p:txBody>
      </p:sp>
    </p:spTree>
    <p:extLst>
      <p:ext uri="{BB962C8B-B14F-4D97-AF65-F5344CB8AC3E}">
        <p14:creationId xmlns:p14="http://schemas.microsoft.com/office/powerpoint/2010/main" val="3173855103"/>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508000" y="285753"/>
                <a:ext cx="8229600" cy="5200649"/>
              </a:xfrm>
            </p:spPr>
            <p:txBody>
              <a:bodyPr/>
              <a:lstStyle/>
              <a:p>
                <a:r>
                  <a:rPr lang="en-US" b="1" dirty="0" smtClean="0">
                    <a:solidFill>
                      <a:schemeClr val="accent1"/>
                    </a:solidFill>
                  </a:rPr>
                  <a:t>MAC crypto game</a:t>
                </a:r>
              </a:p>
              <a:p>
                <a:pPr lvl="1">
                  <a:buNone/>
                </a:pPr>
                <a:r>
                  <a:rPr lang="en-US" dirty="0"/>
                  <a:t> </a:t>
                </a:r>
                <a:r>
                  <a:rPr lang="en-US" sz="2400" dirty="0"/>
                  <a:t>Game against Mallory</a:t>
                </a:r>
              </a:p>
              <a:p>
                <a:pPr marL="971550" lvl="1" indent="-514350">
                  <a:buAutoNum type="arabicPeriod"/>
                </a:pPr>
                <a:r>
                  <a:rPr lang="en-US" sz="2400" dirty="0" smtClean="0"/>
                  <a:t>Give Mallory MAC(K, m</a:t>
                </a:r>
                <a:r>
                  <a:rPr lang="en-US" sz="2400" baseline="-25000" dirty="0" smtClean="0"/>
                  <a:t>i</a:t>
                </a:r>
                <a:r>
                  <a:rPr lang="en-US" sz="2400" dirty="0" smtClean="0"/>
                  <a:t>) </a:t>
                </a:r>
                <a14:m>
                  <m:oMath xmlns:m="http://schemas.openxmlformats.org/officeDocument/2006/math" xmlns="">
                    <m:r>
                      <a:rPr lang="en-US" sz="2400" i="1">
                        <a:latin typeface="Cambria Math"/>
                      </a:rPr>
                      <m:t>∀ </m:t>
                    </m:r>
                    <m:r>
                      <a:rPr lang="en-US" sz="2400" i="1">
                        <a:latin typeface="Cambria Math"/>
                      </a:rPr>
                      <m:t>𝑚𝑖</m:t>
                    </m:r>
                    <m:r>
                      <a:rPr lang="en-US" sz="2400" i="1">
                        <a:latin typeface="Cambria Math"/>
                      </a:rPr>
                      <m:t>∈</m:t>
                    </m:r>
                    <m:r>
                      <a:rPr lang="en-US" sz="2400" i="1">
                        <a:latin typeface="Cambria Math"/>
                      </a:rPr>
                      <m:t>𝑀</m:t>
                    </m:r>
                  </m:oMath>
                </a14:m>
                <a:r>
                  <a:rPr lang="en-US" sz="2400" dirty="0" smtClean="0"/>
                  <a:t/>
                </a:r>
                <a:br>
                  <a:rPr lang="en-US" sz="2400" dirty="0" smtClean="0"/>
                </a:br>
                <a:r>
                  <a:rPr lang="en-US" sz="2400" dirty="0" smtClean="0"/>
                  <a:t>and M (but not K!)</a:t>
                </a:r>
                <a:endParaRPr lang="en-US" sz="2400" b="1" dirty="0"/>
              </a:p>
              <a:p>
                <a:pPr marL="971550" lvl="1" indent="-514350">
                  <a:buFont typeface="Arial" pitchFamily="34" charset="0"/>
                  <a:buAutoNum type="arabicPeriod"/>
                </a:pPr>
                <a:r>
                  <a:rPr lang="en-US" sz="2400" dirty="0" smtClean="0"/>
                  <a:t>Mallory tries to discover </a:t>
                </a:r>
                <a:br>
                  <a:rPr lang="en-US" sz="2400" dirty="0" smtClean="0"/>
                </a:br>
                <a:r>
                  <a:rPr lang="en-US" sz="2400" dirty="0" smtClean="0"/>
                  <a:t>MAC(K</a:t>
                </a:r>
                <a:r>
                  <a:rPr lang="en-US" sz="2400" dirty="0"/>
                  <a:t>, </a:t>
                </a:r>
                <a14:m>
                  <m:oMath xmlns:m="http://schemas.openxmlformats.org/officeDocument/2006/math" xmlns="">
                    <m:sSup>
                      <m:sSupPr>
                        <m:ctrlPr>
                          <a:rPr lang="en-US" sz="2400" i="1">
                            <a:latin typeface="Cambria Math"/>
                          </a:rPr>
                        </m:ctrlPr>
                      </m:sSupPr>
                      <m:e>
                        <m:r>
                          <m:rPr>
                            <m:sty m:val="p"/>
                          </m:rPr>
                          <a:rPr lang="en-US" sz="2400">
                            <a:latin typeface="Cambria Math"/>
                          </a:rPr>
                          <m:t>m</m:t>
                        </m:r>
                      </m:e>
                      <m:sup>
                        <m:r>
                          <a:rPr lang="en-US" sz="2400">
                            <a:latin typeface="Cambria Math"/>
                          </a:rPr>
                          <m:t>′</m:t>
                        </m:r>
                      </m:sup>
                    </m:sSup>
                  </m:oMath>
                </a14:m>
                <a:r>
                  <a:rPr lang="en-US" sz="2400" dirty="0"/>
                  <a:t>)</a:t>
                </a:r>
                <a:r>
                  <a:rPr lang="en-US" sz="2400" dirty="0" smtClean="0"/>
                  <a:t> for a new</a:t>
                </a:r>
                <a14:m>
                  <m:oMath xmlns:m="http://schemas.openxmlformats.org/officeDocument/2006/math" xmlns="">
                    <m:r>
                      <a:rPr lang="en-US" sz="2400">
                        <a:latin typeface="Cambria Math"/>
                      </a:rPr>
                      <m:t> </m:t>
                    </m:r>
                    <m:sSup>
                      <m:sSupPr>
                        <m:ctrlPr>
                          <a:rPr lang="en-US" sz="2400" i="1">
                            <a:latin typeface="Cambria Math"/>
                          </a:rPr>
                        </m:ctrlPr>
                      </m:sSupPr>
                      <m:e>
                        <m:r>
                          <m:rPr>
                            <m:sty m:val="p"/>
                          </m:rPr>
                          <a:rPr lang="en-US" sz="2400">
                            <a:latin typeface="Cambria Math"/>
                          </a:rPr>
                          <m:t>m</m:t>
                        </m:r>
                      </m:e>
                      <m:sup>
                        <m:r>
                          <a:rPr lang="en-US" sz="2400">
                            <a:latin typeface="Cambria Math"/>
                          </a:rPr>
                          <m:t>′</m:t>
                        </m:r>
                      </m:sup>
                    </m:sSup>
                    <m:r>
                      <a:rPr lang="en-US" sz="2400" i="1">
                        <a:latin typeface="Cambria Math"/>
                      </a:rPr>
                      <m:t>∉</m:t>
                    </m:r>
                    <m:r>
                      <a:rPr lang="en-US" sz="2400" i="1">
                        <a:latin typeface="Cambria Math"/>
                      </a:rPr>
                      <m:t>𝑀</m:t>
                    </m:r>
                  </m:oMath>
                </a14:m>
                <a:endParaRPr lang="en-US" sz="2400" dirty="0" smtClean="0"/>
              </a:p>
              <a:p>
                <a:pPr marL="971550" lvl="1" indent="-514350">
                  <a:buFont typeface="Arial" pitchFamily="34" charset="0"/>
                  <a:buAutoNum type="arabicPeriod"/>
                </a:pPr>
                <a:endParaRPr lang="en-US" sz="2400" dirty="0" smtClean="0"/>
              </a:p>
              <a:p>
                <a:pPr marL="971550" lvl="1" indent="-514350">
                  <a:buFont typeface="Arial" pitchFamily="34" charset="0"/>
                  <a:buAutoNum type="arabicPeriod"/>
                </a:pPr>
                <a:endParaRPr lang="en-US" sz="2400" dirty="0"/>
              </a:p>
              <a:p>
                <a:r>
                  <a:rPr lang="en-US" b="1" dirty="0" smtClean="0">
                    <a:solidFill>
                      <a:schemeClr val="accent1"/>
                    </a:solidFill>
                  </a:rPr>
                  <a:t>Other uses for hashes/HMACs?</a:t>
                </a:r>
                <a:endParaRPr lang="en-US" b="1" dirty="0">
                  <a:solidFill>
                    <a:schemeClr val="accent1"/>
                  </a:solidFill>
                </a:endParaRPr>
              </a:p>
              <a:p>
                <a:endParaRPr lang="en-US" b="1" dirty="0">
                  <a:solidFill>
                    <a:schemeClr val="accent1"/>
                  </a:solidFill>
                </a:endParaRP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81000" y="381000"/>
                <a:ext cx="6172200" cy="6934199"/>
              </a:xfr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41953733"/>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74877"/>
            <a:ext cx="7772400" cy="1997075"/>
          </a:xfrm>
        </p:spPr>
        <p:txBody>
          <a:bodyPr>
            <a:normAutofit fontScale="90000"/>
          </a:bodyPr>
          <a:lstStyle/>
          <a:p>
            <a:r>
              <a:rPr lang="en-US" sz="4800" dirty="0" smtClean="0"/>
              <a:t>Randomness</a:t>
            </a:r>
            <a:br>
              <a:rPr lang="en-US" sz="4800" dirty="0" smtClean="0"/>
            </a:br>
            <a:r>
              <a:rPr lang="en-US" sz="3000" dirty="0" smtClean="0"/>
              <a:t>and</a:t>
            </a:r>
            <a:br>
              <a:rPr lang="en-US" sz="3000" dirty="0" smtClean="0"/>
            </a:br>
            <a:r>
              <a:rPr lang="en-US" sz="4800" dirty="0" smtClean="0"/>
              <a:t>Pseudorandomness</a:t>
            </a:r>
            <a:endParaRPr lang="en-US" sz="4800" dirty="0"/>
          </a:p>
        </p:txBody>
      </p:sp>
    </p:spTree>
    <p:extLst>
      <p:ext uri="{BB962C8B-B14F-4D97-AF65-F5344CB8AC3E}">
        <p14:creationId xmlns:p14="http://schemas.microsoft.com/office/powerpoint/2010/main" val="298953627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fontScale="85000" lnSpcReduction="20000"/>
          </a:bodyPr>
          <a:lstStyle/>
          <a:p>
            <a:r>
              <a:rPr lang="en-US" b="1" dirty="0" smtClean="0"/>
              <a:t>Review</a:t>
            </a:r>
          </a:p>
          <a:p>
            <a:pPr marL="285750" lvl="1">
              <a:spcBef>
                <a:spcPts val="1800"/>
              </a:spcBef>
              <a:buNone/>
            </a:pPr>
            <a:r>
              <a:rPr lang="en-US" dirty="0" smtClean="0"/>
              <a:t>Problem: </a:t>
            </a:r>
            <a:br>
              <a:rPr lang="en-US" dirty="0" smtClean="0"/>
            </a:br>
            <a:r>
              <a:rPr lang="en-US" dirty="0" smtClean="0"/>
              <a:t>Integrity of message from Alice to Bob</a:t>
            </a:r>
          </a:p>
          <a:p>
            <a:pPr marL="285750" lvl="1">
              <a:spcBef>
                <a:spcPts val="1800"/>
              </a:spcBef>
              <a:buNone/>
            </a:pPr>
            <a:r>
              <a:rPr lang="en-US" dirty="0" smtClean="0"/>
              <a:t>	Alice must append bits to message that only Alice (or Bob) can make</a:t>
            </a:r>
          </a:p>
          <a:p>
            <a:pPr marL="285750" lvl="1">
              <a:spcBef>
                <a:spcPts val="1800"/>
              </a:spcBef>
              <a:buNone/>
            </a:pPr>
            <a:r>
              <a:rPr lang="en-US" dirty="0" smtClean="0"/>
              <a:t>Solution:</a:t>
            </a:r>
            <a:br>
              <a:rPr lang="en-US" dirty="0" smtClean="0"/>
            </a:br>
            <a:r>
              <a:rPr lang="en-US" dirty="0" smtClean="0"/>
              <a:t>Message Authentication Code (MAC)</a:t>
            </a:r>
          </a:p>
          <a:p>
            <a:pPr marL="285750" lvl="1">
              <a:spcBef>
                <a:spcPts val="1800"/>
              </a:spcBef>
              <a:buNone/>
            </a:pPr>
            <a:r>
              <a:rPr lang="en-US" dirty="0" smtClean="0"/>
              <a:t>Practical solution: </a:t>
            </a:r>
            <a:br>
              <a:rPr lang="en-US" dirty="0" smtClean="0"/>
            </a:br>
            <a:r>
              <a:rPr lang="en-US" dirty="0" smtClean="0"/>
              <a:t>Hash-based MAC (HMAC) – </a:t>
            </a:r>
            <a:br>
              <a:rPr lang="en-US" dirty="0" smtClean="0"/>
            </a:br>
            <a:r>
              <a:rPr lang="en-US" sz="2600" b="1" i="1" dirty="0" smtClean="0"/>
              <a:t>HMAC-SHA256</a:t>
            </a:r>
            <a:r>
              <a:rPr lang="en-US" sz="2600" b="1" baseline="-25000" dirty="0" smtClean="0"/>
              <a:t>k</a:t>
            </a:r>
            <a:r>
              <a:rPr lang="en-US" sz="2600" dirty="0" smtClean="0"/>
              <a:t>(M)</a:t>
            </a:r>
          </a:p>
          <a:p>
            <a:pPr marL="285750" lvl="1">
              <a:spcBef>
                <a:spcPts val="1800"/>
              </a:spcBef>
              <a:buNone/>
            </a:pPr>
            <a:endParaRPr lang="en-US" sz="2600" dirty="0">
              <a:solidFill>
                <a:schemeClr val="accent5">
                  <a:lumMod val="75000"/>
                </a:schemeClr>
              </a:solidFill>
            </a:endParaRPr>
          </a:p>
          <a:p>
            <a:pPr marL="285750" lvl="1">
              <a:spcBef>
                <a:spcPts val="1800"/>
              </a:spcBef>
              <a:buNone/>
            </a:pPr>
            <a:r>
              <a:rPr lang="en-US" sz="2600" b="1" dirty="0" smtClean="0">
                <a:solidFill>
                  <a:schemeClr val="accent5">
                    <a:lumMod val="75000"/>
                  </a:schemeClr>
                </a:solidFill>
              </a:rPr>
              <a:t>Where do these random keys k come from … ?</a:t>
            </a:r>
            <a:br>
              <a:rPr lang="en-US" sz="2600" b="1" dirty="0" smtClean="0">
                <a:solidFill>
                  <a:schemeClr val="accent5">
                    <a:lumMod val="75000"/>
                  </a:schemeClr>
                </a:solidFill>
              </a:rPr>
            </a:br>
            <a:r>
              <a:rPr lang="en-US" sz="2400" b="1" i="1" dirty="0" smtClean="0"/>
              <a:t>Careful: </a:t>
            </a:r>
            <a:r>
              <a:rPr lang="en-US" sz="2400" b="1" dirty="0" smtClean="0"/>
              <a:t>We’re often sloppy about what is “random”</a:t>
            </a:r>
          </a:p>
          <a:p>
            <a:pPr>
              <a:spcBef>
                <a:spcPts val="4200"/>
              </a:spcBef>
            </a:pPr>
            <a:endParaRPr lang="en-US" sz="2400" dirty="0" smtClean="0"/>
          </a:p>
        </p:txBody>
      </p:sp>
    </p:spTree>
    <p:extLst>
      <p:ext uri="{BB962C8B-B14F-4D97-AF65-F5344CB8AC3E}">
        <p14:creationId xmlns:p14="http://schemas.microsoft.com/office/powerpoint/2010/main" val="726116403"/>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smtClean="0"/>
              <a:t>Where Does Randomness Come From?</a:t>
            </a:r>
            <a:endParaRPr lang="en-US" sz="3600" dirty="0"/>
          </a:p>
        </p:txBody>
      </p:sp>
      <p:sp>
        <p:nvSpPr>
          <p:cNvPr id="3" name="Content Placeholder 2"/>
          <p:cNvSpPr>
            <a:spLocks noGrp="1"/>
          </p:cNvSpPr>
          <p:nvPr>
            <p:ph idx="1"/>
          </p:nvPr>
        </p:nvSpPr>
        <p:spPr/>
        <p:txBody>
          <a:bodyPr/>
          <a:lstStyle/>
          <a:p>
            <a:r>
              <a:rPr lang="en-US" dirty="0" smtClean="0"/>
              <a:t>Cannot produce random bits by starting from deterministic bits</a:t>
            </a:r>
          </a:p>
          <a:p>
            <a:endParaRPr lang="en-US" dirty="0"/>
          </a:p>
          <a:p>
            <a:r>
              <a:rPr lang="en-US" dirty="0" smtClean="0"/>
              <a:t>But what about applying a random function to those bits?</a:t>
            </a:r>
          </a:p>
          <a:p>
            <a:pPr lvl="1"/>
            <a:r>
              <a:rPr lang="en-US" dirty="0" smtClean="0"/>
              <a:t>Well, how do you decide which function to apply?</a:t>
            </a:r>
          </a:p>
          <a:p>
            <a:pPr lvl="1"/>
            <a:r>
              <a:rPr lang="en-US" dirty="0" smtClean="0"/>
              <a:t>Need random bits</a:t>
            </a:r>
            <a:endParaRPr lang="en-US" dirty="0"/>
          </a:p>
        </p:txBody>
      </p:sp>
    </p:spTree>
    <p:extLst>
      <p:ext uri="{BB962C8B-B14F-4D97-AF65-F5344CB8AC3E}">
        <p14:creationId xmlns:p14="http://schemas.microsoft.com/office/powerpoint/2010/main" val="4215691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438402"/>
            <a:ext cx="7772400" cy="1470025"/>
          </a:xfrm>
        </p:spPr>
        <p:txBody>
          <a:bodyPr>
            <a:normAutofit/>
          </a:bodyPr>
          <a:lstStyle/>
          <a:p>
            <a:r>
              <a:rPr lang="en-US" sz="4800" dirty="0" smtClean="0"/>
              <a:t>Message Integrity</a:t>
            </a:r>
            <a:endParaRPr lang="en-US" sz="4800" dirty="0"/>
          </a:p>
        </p:txBody>
      </p:sp>
    </p:spTree>
    <p:extLst>
      <p:ext uri="{BB962C8B-B14F-4D97-AF65-F5344CB8AC3E}">
        <p14:creationId xmlns:p14="http://schemas.microsoft.com/office/powerpoint/2010/main" val="1242016182"/>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http://web.archive.org/web/20011027002011/http:/dilbert.com/comics/dilbert/archive/images/dilbert2001182781025.gif"/>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8790"/>
          <a:stretch/>
        </p:blipFill>
        <p:spPr bwMode="auto">
          <a:xfrm>
            <a:off x="1506373" y="304800"/>
            <a:ext cx="6057900" cy="2590800"/>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4"/>
          <p:cNvSpPr>
            <a:spLocks noGrp="1"/>
          </p:cNvSpPr>
          <p:nvPr>
            <p:ph idx="1"/>
          </p:nvPr>
        </p:nvSpPr>
        <p:spPr>
          <a:xfrm>
            <a:off x="457200" y="1295402"/>
            <a:ext cx="8229600" cy="5410199"/>
          </a:xfrm>
        </p:spPr>
        <p:txBody>
          <a:bodyPr>
            <a:normAutofit fontScale="925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r>
              <a:rPr lang="en-US" dirty="0" smtClean="0"/>
              <a:t>RNG = </a:t>
            </a:r>
          </a:p>
          <a:p>
            <a:pPr marL="457200" lvl="1" indent="0">
              <a:buNone/>
            </a:pPr>
            <a:r>
              <a:rPr lang="en-US" dirty="0" smtClean="0"/>
              <a:t>	random number-generator </a:t>
            </a:r>
          </a:p>
          <a:p>
            <a:pPr marL="457200" lvl="1" indent="0">
              <a:buNone/>
            </a:pPr>
            <a:r>
              <a:rPr lang="en-US" dirty="0" smtClean="0"/>
              <a:t>	randomly picked generator of numbers</a:t>
            </a:r>
            <a:endParaRPr lang="en-US" dirty="0"/>
          </a:p>
          <a:p>
            <a:pPr lvl="1"/>
            <a:endParaRPr lang="en-US" dirty="0" smtClean="0"/>
          </a:p>
          <a:p>
            <a:pPr marL="457200" lvl="1" indent="0">
              <a:buNone/>
            </a:pPr>
            <a:r>
              <a:rPr lang="en-US" dirty="0" smtClean="0"/>
              <a:t>	random-number generator</a:t>
            </a:r>
          </a:p>
          <a:p>
            <a:pPr marL="457200" lvl="1" indent="0">
              <a:buNone/>
            </a:pPr>
            <a:r>
              <a:rPr lang="en-US" dirty="0" smtClean="0"/>
              <a:t>	generator of random numbers</a:t>
            </a:r>
            <a:endParaRPr lang="en-US" dirty="0"/>
          </a:p>
        </p:txBody>
      </p:sp>
      <p:sp>
        <p:nvSpPr>
          <p:cNvPr id="4" name="Rectangle 3"/>
          <p:cNvSpPr/>
          <p:nvPr/>
        </p:nvSpPr>
        <p:spPr>
          <a:xfrm>
            <a:off x="1857375" y="2927685"/>
            <a:ext cx="5429251" cy="1077218"/>
          </a:xfrm>
          <a:prstGeom prst="rect">
            <a:avLst/>
          </a:prstGeom>
        </p:spPr>
        <p:txBody>
          <a:bodyPr wrap="square">
            <a:spAutoFit/>
          </a:bodyPr>
          <a:lstStyle/>
          <a:p>
            <a:pPr lvl="0">
              <a:spcBef>
                <a:spcPct val="20000"/>
              </a:spcBef>
              <a:buClr>
                <a:prstClr val="white">
                  <a:lumMod val="65000"/>
                </a:prstClr>
              </a:buClr>
            </a:pPr>
            <a:r>
              <a:rPr lang="en-US" sz="3200" dirty="0">
                <a:solidFill>
                  <a:prstClr val="black"/>
                </a:solidFill>
                <a:latin typeface="Lucida Sans" panose="020B0602030504020204" pitchFamily="34" charset="0"/>
              </a:rPr>
              <a:t>No such thing as a random number</a:t>
            </a:r>
          </a:p>
        </p:txBody>
      </p:sp>
      <p:sp>
        <p:nvSpPr>
          <p:cNvPr id="6" name="Rectangle 5"/>
          <p:cNvSpPr/>
          <p:nvPr/>
        </p:nvSpPr>
        <p:spPr>
          <a:xfrm>
            <a:off x="596829" y="4503060"/>
            <a:ext cx="697627" cy="707886"/>
          </a:xfrm>
          <a:prstGeom prst="rect">
            <a:avLst/>
          </a:prstGeom>
        </p:spPr>
        <p:txBody>
          <a:bodyPr wrap="none">
            <a:spAutoFit/>
          </a:bodyPr>
          <a:lstStyle/>
          <a:p>
            <a:r>
              <a:rPr lang="en-US" sz="4000" b="1" dirty="0">
                <a:solidFill>
                  <a:srgbClr val="00B050"/>
                </a:solidFill>
                <a:latin typeface="Lucida Sans" panose="020B0602030504020204" pitchFamily="34" charset="0"/>
              </a:rPr>
              <a:t>✓</a:t>
            </a:r>
          </a:p>
        </p:txBody>
      </p:sp>
      <p:sp>
        <p:nvSpPr>
          <p:cNvPr id="8" name="Rectangle 7"/>
          <p:cNvSpPr/>
          <p:nvPr/>
        </p:nvSpPr>
        <p:spPr>
          <a:xfrm>
            <a:off x="571500" y="5715000"/>
            <a:ext cx="697627" cy="707886"/>
          </a:xfrm>
          <a:prstGeom prst="rect">
            <a:avLst/>
          </a:prstGeom>
        </p:spPr>
        <p:txBody>
          <a:bodyPr wrap="none">
            <a:spAutoFit/>
          </a:bodyPr>
          <a:lstStyle/>
          <a:p>
            <a:r>
              <a:rPr lang="en-US" sz="4000" dirty="0">
                <a:solidFill>
                  <a:srgbClr val="FF0000"/>
                </a:solidFill>
                <a:latin typeface="Lucida Sans" panose="020B0602030504020204" pitchFamily="34" charset="0"/>
              </a:rPr>
              <a:t>✘</a:t>
            </a:r>
            <a:endParaRPr lang="en-US" sz="4000" b="1" dirty="0">
              <a:solidFill>
                <a:srgbClr val="FF0000"/>
              </a:solidFill>
              <a:latin typeface="Lucida Sans" panose="020B0602030504020204" pitchFamily="34" charset="0"/>
            </a:endParaRPr>
          </a:p>
        </p:txBody>
      </p:sp>
    </p:spTree>
    <p:extLst>
      <p:ext uri="{BB962C8B-B14F-4D97-AF65-F5344CB8AC3E}">
        <p14:creationId xmlns:p14="http://schemas.microsoft.com/office/powerpoint/2010/main" val="25266916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
                                            <p:txEl>
                                              <p:pRg st="10" end="10"/>
                                            </p:txEl>
                                          </p:spTgt>
                                        </p:tgtEl>
                                        <p:attrNameLst>
                                          <p:attrName>style.visibility</p:attrName>
                                        </p:attrNameLst>
                                      </p:cBhvr>
                                      <p:to>
                                        <p:strVal val="visible"/>
                                      </p:to>
                                    </p:set>
                                    <p:animEffect transition="in" filter="fade">
                                      <p:cBhvr>
                                        <p:cTn id="16" dur="500"/>
                                        <p:tgtEl>
                                          <p:spTgt spid="5">
                                            <p:txEl>
                                              <p:pRg st="10" end="1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
                                            <p:txEl>
                                              <p:pRg st="11" end="11"/>
                                            </p:txEl>
                                          </p:spTgt>
                                        </p:tgtEl>
                                        <p:attrNameLst>
                                          <p:attrName>style.visibility</p:attrName>
                                        </p:attrNameLst>
                                      </p:cBhvr>
                                      <p:to>
                                        <p:strVal val="visible"/>
                                      </p:to>
                                    </p:set>
                                    <p:animEffect transition="in" filter="fade">
                                      <p:cBhvr>
                                        <p:cTn id="19" dur="500"/>
                                        <p:tgtEl>
                                          <p:spTgt spid="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50" y="1619250"/>
            <a:ext cx="2843213" cy="3524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72025" y="1600200"/>
            <a:ext cx="2828925" cy="3562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title"/>
          </p:nvPr>
        </p:nvSpPr>
        <p:spPr/>
        <p:txBody>
          <a:bodyPr>
            <a:normAutofit fontScale="90000"/>
          </a:bodyPr>
          <a:lstStyle/>
          <a:p>
            <a:r>
              <a:rPr lang="en-US" dirty="0" smtClean="0"/>
              <a:t>One of these is random. Which one?</a:t>
            </a:r>
            <a:endParaRPr lang="en-US" dirty="0"/>
          </a:p>
        </p:txBody>
      </p:sp>
      <p:sp>
        <p:nvSpPr>
          <p:cNvPr id="3" name="TextBox 2"/>
          <p:cNvSpPr txBox="1"/>
          <p:nvPr/>
        </p:nvSpPr>
        <p:spPr>
          <a:xfrm>
            <a:off x="2431251" y="5334000"/>
            <a:ext cx="1103938" cy="369332"/>
          </a:xfrm>
          <a:prstGeom prst="rect">
            <a:avLst/>
          </a:prstGeom>
          <a:noFill/>
        </p:spPr>
        <p:txBody>
          <a:bodyPr wrap="none" rtlCol="0">
            <a:spAutoFit/>
          </a:bodyPr>
          <a:lstStyle/>
          <a:p>
            <a:r>
              <a:rPr lang="en-US" dirty="0">
                <a:latin typeface="Lucida Sans" panose="020B0602030504020204" pitchFamily="34" charset="0"/>
              </a:rPr>
              <a:t>Random</a:t>
            </a:r>
          </a:p>
        </p:txBody>
      </p:sp>
      <p:sp>
        <p:nvSpPr>
          <p:cNvPr id="6" name="TextBox 5"/>
          <p:cNvSpPr txBox="1"/>
          <p:nvPr/>
        </p:nvSpPr>
        <p:spPr>
          <a:xfrm>
            <a:off x="5098930" y="5334000"/>
            <a:ext cx="2893115" cy="369332"/>
          </a:xfrm>
          <a:prstGeom prst="rect">
            <a:avLst/>
          </a:prstGeom>
          <a:noFill/>
        </p:spPr>
        <p:txBody>
          <a:bodyPr wrap="none" rtlCol="0">
            <a:spAutoFit/>
          </a:bodyPr>
          <a:lstStyle/>
          <a:p>
            <a:r>
              <a:rPr lang="en-US" dirty="0" smtClean="0">
                <a:latin typeface="Lucida Sans" panose="020B0602030504020204" pitchFamily="34" charset="0"/>
              </a:rPr>
              <a:t>Flip with probability 2/3</a:t>
            </a:r>
            <a:endParaRPr lang="en-US" dirty="0">
              <a:latin typeface="Lucida Sans" panose="020B0602030504020204" pitchFamily="34" charset="0"/>
            </a:endParaRPr>
          </a:p>
        </p:txBody>
      </p:sp>
      <p:sp>
        <p:nvSpPr>
          <p:cNvPr id="7" name="Rectangle 6"/>
          <p:cNvSpPr/>
          <p:nvPr/>
        </p:nvSpPr>
        <p:spPr>
          <a:xfrm>
            <a:off x="1960636" y="5909874"/>
            <a:ext cx="5222729" cy="523220"/>
          </a:xfrm>
          <a:prstGeom prst="rect">
            <a:avLst/>
          </a:prstGeom>
          <a:solidFill>
            <a:schemeClr val="accent1">
              <a:lumMod val="20000"/>
              <a:lumOff val="80000"/>
            </a:schemeClr>
          </a:solidFill>
          <a:ln>
            <a:solidFill>
              <a:schemeClr val="tx2">
                <a:lumMod val="40000"/>
                <a:lumOff val="60000"/>
              </a:schemeClr>
            </a:solidFill>
          </a:ln>
          <a:effectLst>
            <a:outerShdw blurRad="50800" dist="38100" dir="2700000" algn="tl" rotWithShape="0">
              <a:prstClr val="black">
                <a:alpha val="40000"/>
              </a:prstClr>
            </a:outerShdw>
          </a:effectLst>
        </p:spPr>
        <p:txBody>
          <a:bodyPr wrap="none">
            <a:spAutoFit/>
          </a:bodyPr>
          <a:lstStyle/>
          <a:p>
            <a:pPr lvl="0" algn="ctr"/>
            <a:r>
              <a:rPr lang="en-US" sz="2800" dirty="0">
                <a:solidFill>
                  <a:prstClr val="black"/>
                </a:solidFill>
                <a:latin typeface="Lucida Sans" panose="020B0602030504020204" pitchFamily="34" charset="0"/>
              </a:rPr>
              <a:t>Humans suck at randomness</a:t>
            </a:r>
          </a:p>
        </p:txBody>
      </p:sp>
    </p:spTree>
    <p:extLst>
      <p:ext uri="{BB962C8B-B14F-4D97-AF65-F5344CB8AC3E}">
        <p14:creationId xmlns:p14="http://schemas.microsoft.com/office/powerpoint/2010/main" val="4117929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00649"/>
          </a:xfrm>
        </p:spPr>
        <p:txBody>
          <a:bodyPr>
            <a:normAutofit/>
          </a:bodyPr>
          <a:lstStyle/>
          <a:p>
            <a:pPr>
              <a:spcBef>
                <a:spcPts val="3000"/>
              </a:spcBef>
            </a:pPr>
            <a:r>
              <a:rPr lang="en-US" b="1" dirty="0" smtClean="0">
                <a:solidFill>
                  <a:schemeClr val="accent1"/>
                </a:solidFill>
              </a:rPr>
              <a:t>True Randomness</a:t>
            </a:r>
            <a:endParaRPr lang="en-US" dirty="0">
              <a:solidFill>
                <a:schemeClr val="accent1"/>
              </a:solidFill>
            </a:endParaRPr>
          </a:p>
          <a:p>
            <a:pPr lvl="1"/>
            <a:r>
              <a:rPr lang="en-US" dirty="0" smtClean="0"/>
              <a:t>Output of a physical process that is inherently random</a:t>
            </a:r>
          </a:p>
          <a:p>
            <a:pPr lvl="1"/>
            <a:r>
              <a:rPr lang="en-US" dirty="0" smtClean="0"/>
              <a:t>Scarce and hard to get</a:t>
            </a:r>
          </a:p>
          <a:p>
            <a:r>
              <a:rPr lang="en-US" b="1" dirty="0" smtClean="0">
                <a:solidFill>
                  <a:schemeClr val="accent1"/>
                </a:solidFill>
              </a:rPr>
              <a:t>Pseudorandom Generator</a:t>
            </a:r>
            <a:r>
              <a:rPr lang="en-US" dirty="0" smtClean="0">
                <a:solidFill>
                  <a:schemeClr val="accent1"/>
                </a:solidFill>
              </a:rPr>
              <a:t> (</a:t>
            </a:r>
            <a:r>
              <a:rPr lang="en-US" b="1" dirty="0" smtClean="0">
                <a:solidFill>
                  <a:schemeClr val="accent1"/>
                </a:solidFill>
              </a:rPr>
              <a:t>PRG</a:t>
            </a:r>
            <a:r>
              <a:rPr lang="en-US" dirty="0" smtClean="0">
                <a:solidFill>
                  <a:schemeClr val="accent1"/>
                </a:solidFill>
              </a:rPr>
              <a:t>)</a:t>
            </a:r>
          </a:p>
          <a:p>
            <a:pPr lvl="1"/>
            <a:r>
              <a:rPr lang="en-US" dirty="0" smtClean="0"/>
              <a:t>Takes small seed that is really random</a:t>
            </a:r>
          </a:p>
          <a:p>
            <a:pPr lvl="1"/>
            <a:r>
              <a:rPr lang="en-US" dirty="0" smtClean="0"/>
              <a:t>Generates long sequence of numbers that are “as good as random”</a:t>
            </a:r>
          </a:p>
        </p:txBody>
      </p:sp>
    </p:spTree>
    <p:extLst>
      <p:ext uri="{BB962C8B-B14F-4D97-AF65-F5344CB8AC3E}">
        <p14:creationId xmlns:p14="http://schemas.microsoft.com/office/powerpoint/2010/main" val="180805835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sz="3500" b="1" dirty="0" smtClean="0"/>
              <a:t>Definition:</a:t>
            </a:r>
            <a:r>
              <a:rPr lang="en-US" sz="3500" dirty="0" smtClean="0"/>
              <a:t> </a:t>
            </a:r>
            <a:r>
              <a:rPr lang="en-US" sz="3500" b="1" dirty="0" smtClean="0"/>
              <a:t>PRG</a:t>
            </a:r>
            <a:r>
              <a:rPr lang="en-US" sz="3500" dirty="0" smtClean="0"/>
              <a:t> is secure if it’s indistinguishable from random</a:t>
            </a:r>
          </a:p>
          <a:p>
            <a:r>
              <a:rPr lang="en-US" dirty="0" smtClean="0"/>
              <a:t>Similar game to PRF definition:</a:t>
            </a:r>
          </a:p>
          <a:p>
            <a:pPr marL="971550" lvl="1" indent="-514350">
              <a:buFont typeface="+mj-lt"/>
              <a:buAutoNum type="arabicPeriod"/>
            </a:pPr>
            <a:r>
              <a:rPr lang="en-US" dirty="0" smtClean="0"/>
              <a:t>We flip a coin secretly to get a bit </a:t>
            </a:r>
            <a:r>
              <a:rPr lang="en-US" b="1" dirty="0" smtClean="0"/>
              <a:t>b</a:t>
            </a:r>
          </a:p>
          <a:p>
            <a:pPr marL="971550" lvl="1" indent="-514350">
              <a:buFont typeface="+mj-lt"/>
              <a:buAutoNum type="arabicPeriod"/>
            </a:pPr>
            <a:r>
              <a:rPr lang="en-US" dirty="0" smtClean="0"/>
              <a:t>If </a:t>
            </a:r>
            <a:r>
              <a:rPr lang="en-US" b="1" dirty="0" smtClean="0"/>
              <a:t>b</a:t>
            </a:r>
            <a:r>
              <a:rPr lang="en-US" dirty="0" smtClean="0"/>
              <a:t>=0, let </a:t>
            </a:r>
            <a:r>
              <a:rPr lang="en-US" b="1" i="1" dirty="0" smtClean="0"/>
              <a:t>s</a:t>
            </a:r>
            <a:r>
              <a:rPr lang="en-US" dirty="0" smtClean="0"/>
              <a:t> be a truly random stream</a:t>
            </a:r>
            <a:br>
              <a:rPr lang="en-US" dirty="0" smtClean="0"/>
            </a:br>
            <a:r>
              <a:rPr lang="en-US" dirty="0" smtClean="0"/>
              <a:t>If </a:t>
            </a:r>
            <a:r>
              <a:rPr lang="en-US" b="1" dirty="0" smtClean="0"/>
              <a:t>b</a:t>
            </a:r>
            <a:r>
              <a:rPr lang="en-US" dirty="0" smtClean="0"/>
              <a:t>=1, let </a:t>
            </a:r>
            <a:r>
              <a:rPr lang="en-US" b="1" i="1" dirty="0" smtClean="0"/>
              <a:t>s</a:t>
            </a:r>
            <a:r>
              <a:rPr lang="en-US" dirty="0" smtClean="0"/>
              <a:t> be </a:t>
            </a:r>
            <a:r>
              <a:rPr lang="en-US" b="1" i="1" dirty="0" err="1" smtClean="0"/>
              <a:t>g</a:t>
            </a:r>
            <a:r>
              <a:rPr lang="en-US" b="1" baseline="-25000" dirty="0" err="1" smtClean="0"/>
              <a:t>k</a:t>
            </a:r>
            <a:r>
              <a:rPr lang="en-US" dirty="0" smtClean="0"/>
              <a:t> for random secret </a:t>
            </a:r>
            <a:r>
              <a:rPr lang="en-US" b="1" dirty="0" smtClean="0"/>
              <a:t>k</a:t>
            </a:r>
          </a:p>
          <a:p>
            <a:pPr marL="971550" lvl="1" indent="-514350">
              <a:buFont typeface="+mj-lt"/>
              <a:buAutoNum type="arabicPeriod"/>
            </a:pPr>
            <a:r>
              <a:rPr lang="en-US" dirty="0" smtClean="0"/>
              <a:t>Mallory can see as much of the output of </a:t>
            </a:r>
            <a:r>
              <a:rPr lang="en-US" b="1" i="1" dirty="0" smtClean="0"/>
              <a:t>s</a:t>
            </a:r>
            <a:r>
              <a:rPr lang="en-US" dirty="0" smtClean="0"/>
              <a:t> as he/she wants</a:t>
            </a:r>
          </a:p>
          <a:p>
            <a:pPr marL="971550" lvl="1" indent="-514350">
              <a:buFont typeface="+mj-lt"/>
              <a:buAutoNum type="arabicPeriod"/>
            </a:pPr>
            <a:r>
              <a:rPr lang="en-US" dirty="0" smtClean="0"/>
              <a:t>Mallory guesses </a:t>
            </a:r>
            <a:r>
              <a:rPr lang="en-US" b="1" dirty="0" smtClean="0"/>
              <a:t>b</a:t>
            </a:r>
            <a:r>
              <a:rPr lang="en-US" dirty="0" smtClean="0"/>
              <a:t>, </a:t>
            </a:r>
            <a:br>
              <a:rPr lang="en-US" dirty="0" smtClean="0"/>
            </a:br>
            <a:r>
              <a:rPr lang="en-US" dirty="0" smtClean="0"/>
              <a:t>wins if guesses correctly</a:t>
            </a:r>
          </a:p>
          <a:p>
            <a:r>
              <a:rPr lang="en-US" dirty="0" smtClean="0"/>
              <a:t>Say </a:t>
            </a:r>
            <a:r>
              <a:rPr lang="en-US" b="1" dirty="0" smtClean="0"/>
              <a:t>g</a:t>
            </a:r>
            <a:r>
              <a:rPr lang="en-US" dirty="0" smtClean="0"/>
              <a:t> is a secure PRG if there is no winning strategy for Mallory*</a:t>
            </a:r>
            <a:endParaRPr lang="en-US" dirty="0"/>
          </a:p>
        </p:txBody>
      </p:sp>
    </p:spTree>
    <p:extLst>
      <p:ext uri="{BB962C8B-B14F-4D97-AF65-F5344CB8AC3E}">
        <p14:creationId xmlns:p14="http://schemas.microsoft.com/office/powerpoint/2010/main" val="1637447399"/>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429249"/>
          </a:xfrm>
        </p:spPr>
        <p:txBody>
          <a:bodyPr>
            <a:normAutofit fontScale="77500" lnSpcReduction="20000"/>
          </a:bodyPr>
          <a:lstStyle/>
          <a:p>
            <a:pPr algn="ctr"/>
            <a:r>
              <a:rPr lang="en-US" sz="4100" b="1" dirty="0" smtClean="0"/>
              <a:t>Here’s a </a:t>
            </a:r>
            <a:r>
              <a:rPr lang="en-US" sz="4100" b="1" i="1" dirty="0" smtClean="0"/>
              <a:t>simple PRG that </a:t>
            </a:r>
            <a:r>
              <a:rPr lang="en-US" sz="4100" b="1" i="1" dirty="0" smtClean="0"/>
              <a:t>works</a:t>
            </a:r>
            <a:br>
              <a:rPr lang="en-US" sz="4100" b="1" i="1" dirty="0" smtClean="0"/>
            </a:br>
            <a:endParaRPr lang="en-US" sz="4100" b="1" i="1" dirty="0" smtClean="0"/>
          </a:p>
          <a:p>
            <a:pPr lvl="1">
              <a:buNone/>
            </a:pPr>
            <a:r>
              <a:rPr lang="en-US" sz="3000" dirty="0" smtClean="0">
                <a:solidFill>
                  <a:schemeClr val="accent1"/>
                </a:solidFill>
              </a:rPr>
              <a:t>For some random </a:t>
            </a:r>
            <a:r>
              <a:rPr lang="en-US" sz="3000" b="1" dirty="0" smtClean="0">
                <a:solidFill>
                  <a:schemeClr val="accent1"/>
                </a:solidFill>
              </a:rPr>
              <a:t>k</a:t>
            </a:r>
            <a:r>
              <a:rPr lang="en-US" sz="3000" dirty="0" smtClean="0">
                <a:solidFill>
                  <a:schemeClr val="accent1"/>
                </a:solidFill>
              </a:rPr>
              <a:t> and PRF </a:t>
            </a:r>
            <a:r>
              <a:rPr lang="en-US" sz="3000" b="1" i="1" dirty="0" smtClean="0">
                <a:solidFill>
                  <a:schemeClr val="accent1"/>
                </a:solidFill>
              </a:rPr>
              <a:t>f</a:t>
            </a:r>
            <a:r>
              <a:rPr lang="en-US" sz="3000" dirty="0" smtClean="0">
                <a:solidFill>
                  <a:schemeClr val="accent1"/>
                </a:solidFill>
              </a:rPr>
              <a:t>, </a:t>
            </a:r>
            <a:br>
              <a:rPr lang="en-US" sz="3000" dirty="0" smtClean="0">
                <a:solidFill>
                  <a:schemeClr val="accent1"/>
                </a:solidFill>
              </a:rPr>
            </a:br>
            <a:r>
              <a:rPr lang="en-US" sz="3000" dirty="0" smtClean="0">
                <a:solidFill>
                  <a:schemeClr val="accent1"/>
                </a:solidFill>
              </a:rPr>
              <a:t>output: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(0)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(1)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r>
              <a:rPr lang="en-US" sz="3000" b="1" i="1" dirty="0" smtClean="0">
                <a:solidFill>
                  <a:schemeClr val="accent1"/>
                </a:solidFill>
              </a:rPr>
              <a:t>f</a:t>
            </a:r>
            <a:r>
              <a:rPr lang="en-US" sz="3000" b="1" baseline="-25000" dirty="0" smtClean="0">
                <a:solidFill>
                  <a:schemeClr val="accent1"/>
                </a:solidFill>
              </a:rPr>
              <a:t>k</a:t>
            </a:r>
            <a:r>
              <a:rPr lang="en-US" sz="3000" dirty="0" smtClean="0">
                <a:solidFill>
                  <a:schemeClr val="accent1"/>
                </a:solidFill>
              </a:rPr>
              <a:t>(2) </a:t>
            </a:r>
            <a:r>
              <a:rPr lang="en-US" sz="3000" dirty="0" smtClean="0">
                <a:solidFill>
                  <a:schemeClr val="accent1"/>
                </a:solidFill>
                <a:latin typeface="Arial" pitchFamily="34" charset="0"/>
                <a:cs typeface="Arial" pitchFamily="34" charset="0"/>
              </a:rPr>
              <a:t>||</a:t>
            </a:r>
            <a:r>
              <a:rPr lang="en-US" sz="3000" dirty="0" smtClean="0">
                <a:solidFill>
                  <a:schemeClr val="accent1"/>
                </a:solidFill>
              </a:rPr>
              <a:t> …</a:t>
            </a:r>
          </a:p>
          <a:p>
            <a:r>
              <a:rPr lang="en-US" sz="2600" b="1" dirty="0" smtClean="0"/>
              <a:t>Theorem:</a:t>
            </a:r>
            <a:r>
              <a:rPr lang="en-US" sz="2600" dirty="0" smtClean="0"/>
              <a:t> </a:t>
            </a:r>
            <a:r>
              <a:rPr lang="en-US" sz="2600" dirty="0"/>
              <a:t>If </a:t>
            </a:r>
            <a:r>
              <a:rPr lang="en-US" sz="2600" b="1" i="1" dirty="0"/>
              <a:t>f</a:t>
            </a:r>
            <a:r>
              <a:rPr lang="en-US" sz="2600" dirty="0"/>
              <a:t> is a secure PRF, and </a:t>
            </a:r>
            <a:r>
              <a:rPr lang="en-US" sz="2600" b="1" i="1" dirty="0"/>
              <a:t>g</a:t>
            </a:r>
            <a:r>
              <a:rPr lang="en-US" sz="2600" dirty="0"/>
              <a:t> is built from </a:t>
            </a:r>
            <a:r>
              <a:rPr lang="en-US" sz="2600" b="1" i="1" dirty="0"/>
              <a:t>f</a:t>
            </a:r>
            <a:r>
              <a:rPr lang="en-US" sz="2600" dirty="0"/>
              <a:t> by this construction, then </a:t>
            </a:r>
            <a:r>
              <a:rPr lang="en-US" sz="2600" b="1" i="1" dirty="0"/>
              <a:t>g</a:t>
            </a:r>
            <a:r>
              <a:rPr lang="en-US" sz="2600" dirty="0"/>
              <a:t> is a secure </a:t>
            </a:r>
            <a:r>
              <a:rPr lang="en-US" sz="2600" dirty="0" smtClean="0"/>
              <a:t>PRG.</a:t>
            </a:r>
            <a:endParaRPr lang="en-US" sz="2600" dirty="0"/>
          </a:p>
          <a:p>
            <a:pPr>
              <a:spcBef>
                <a:spcPts val="1200"/>
              </a:spcBef>
            </a:pPr>
            <a:r>
              <a:rPr lang="en-US" sz="2600" b="1" dirty="0" smtClean="0"/>
              <a:t>Proof:</a:t>
            </a:r>
            <a:r>
              <a:rPr lang="en-US" sz="2600" dirty="0" smtClean="0"/>
              <a:t> Assume </a:t>
            </a:r>
            <a:r>
              <a:rPr lang="en-US" sz="2600" b="1" i="1" dirty="0"/>
              <a:t>f</a:t>
            </a:r>
            <a:r>
              <a:rPr lang="en-US" sz="2600" dirty="0"/>
              <a:t> is </a:t>
            </a:r>
            <a:r>
              <a:rPr lang="en-US" sz="2600" dirty="0" smtClean="0"/>
              <a:t>a secure PRF, we need </a:t>
            </a:r>
            <a:r>
              <a:rPr lang="en-US" sz="2600" dirty="0"/>
              <a:t>to </a:t>
            </a:r>
            <a:r>
              <a:rPr lang="en-US" sz="2600" dirty="0" smtClean="0"/>
              <a:t>show that </a:t>
            </a:r>
            <a:r>
              <a:rPr lang="en-US" sz="2600" b="1" i="1" dirty="0"/>
              <a:t>g</a:t>
            </a:r>
            <a:r>
              <a:rPr lang="en-US" sz="2600" dirty="0"/>
              <a:t> is </a:t>
            </a:r>
            <a:r>
              <a:rPr lang="en-US" sz="2600" dirty="0" smtClean="0"/>
              <a:t>a secure PRG.  </a:t>
            </a:r>
          </a:p>
          <a:p>
            <a:pPr>
              <a:spcBef>
                <a:spcPts val="1200"/>
              </a:spcBef>
            </a:pPr>
            <a:r>
              <a:rPr lang="en-US" sz="2600" dirty="0" smtClean="0"/>
              <a:t>Proof </a:t>
            </a:r>
            <a:r>
              <a:rPr lang="en-US" sz="2600" dirty="0"/>
              <a:t>by contradiction: </a:t>
            </a:r>
            <a:endParaRPr lang="en-US" sz="2600" dirty="0" smtClean="0"/>
          </a:p>
          <a:p>
            <a:pPr marL="914400" lvl="1" indent="-457200">
              <a:spcBef>
                <a:spcPts val="600"/>
              </a:spcBef>
              <a:buFont typeface="+mj-lt"/>
              <a:buAutoNum type="arabicPeriod"/>
            </a:pPr>
            <a:r>
              <a:rPr lang="en-US" sz="2600" dirty="0" smtClean="0"/>
              <a:t>Assume </a:t>
            </a:r>
            <a:r>
              <a:rPr lang="en-US" sz="2600" b="1" i="1" dirty="0"/>
              <a:t>g</a:t>
            </a:r>
            <a:r>
              <a:rPr lang="en-US" sz="2600" dirty="0"/>
              <a:t> is </a:t>
            </a:r>
            <a:r>
              <a:rPr lang="en-US" sz="2600" i="1" dirty="0"/>
              <a:t>not</a:t>
            </a:r>
            <a:r>
              <a:rPr lang="en-US" sz="2600" dirty="0"/>
              <a:t> </a:t>
            </a:r>
            <a:r>
              <a:rPr lang="en-US" sz="2600" dirty="0" smtClean="0"/>
              <a:t>secure; </a:t>
            </a:r>
            <a:br>
              <a:rPr lang="en-US" sz="2600" dirty="0" smtClean="0"/>
            </a:br>
            <a:r>
              <a:rPr lang="en-US" sz="2600" dirty="0" smtClean="0"/>
              <a:t>therefore </a:t>
            </a:r>
            <a:r>
              <a:rPr lang="en-US" sz="2600" dirty="0"/>
              <a:t>Mallory can win the PRG </a:t>
            </a:r>
            <a:r>
              <a:rPr lang="en-US" sz="2600" dirty="0" smtClean="0"/>
              <a:t>game</a:t>
            </a:r>
          </a:p>
          <a:p>
            <a:pPr marL="971550" lvl="1" indent="-514350">
              <a:buFont typeface="+mj-lt"/>
              <a:buAutoNum type="arabicPeriod"/>
              <a:tabLst>
                <a:tab pos="1319213" algn="l"/>
              </a:tabLst>
            </a:pPr>
            <a:r>
              <a:rPr lang="en-US" sz="2600" dirty="0" smtClean="0"/>
              <a:t>This gives Mallory a winning strategy for the PRF game:</a:t>
            </a:r>
            <a:br>
              <a:rPr lang="en-US" sz="2600" dirty="0" smtClean="0"/>
            </a:br>
            <a:r>
              <a:rPr lang="en-US" sz="2600" dirty="0" smtClean="0"/>
              <a:t>a. </a:t>
            </a:r>
            <a:r>
              <a:rPr lang="en-US" sz="2400" dirty="0" smtClean="0"/>
              <a:t>	query </a:t>
            </a:r>
            <a:r>
              <a:rPr lang="en-US" sz="2400" dirty="0"/>
              <a:t>the PRF with inputs 0, 1, 2, </a:t>
            </a:r>
            <a:r>
              <a:rPr lang="en-US" sz="2400" dirty="0" smtClean="0"/>
              <a:t>…</a:t>
            </a:r>
            <a:br>
              <a:rPr lang="en-US" sz="2400" dirty="0" smtClean="0"/>
            </a:br>
            <a:r>
              <a:rPr lang="en-US" sz="2400" dirty="0" smtClean="0"/>
              <a:t>b.	apply </a:t>
            </a:r>
            <a:r>
              <a:rPr lang="en-US" sz="2400" dirty="0"/>
              <a:t>the </a:t>
            </a:r>
            <a:r>
              <a:rPr lang="en-US" sz="2400" dirty="0" smtClean="0"/>
              <a:t>PRG-distinguishing</a:t>
            </a:r>
            <a:br>
              <a:rPr lang="en-US" sz="2400" dirty="0" smtClean="0"/>
            </a:br>
            <a:r>
              <a:rPr lang="en-US" sz="2400" dirty="0" smtClean="0"/>
              <a:t>	algorithm</a:t>
            </a:r>
          </a:p>
          <a:p>
            <a:pPr marL="971550" lvl="1" indent="-514350">
              <a:buFont typeface="+mj-lt"/>
              <a:buAutoNum type="arabicPeriod"/>
            </a:pPr>
            <a:r>
              <a:rPr lang="en-US" sz="2600" dirty="0" smtClean="0"/>
              <a:t>Therefore, </a:t>
            </a:r>
            <a:r>
              <a:rPr lang="en-US" sz="2600" dirty="0"/>
              <a:t>Mallory can win the PRF </a:t>
            </a:r>
            <a:r>
              <a:rPr lang="en-US" sz="2600" dirty="0" smtClean="0"/>
              <a:t>game, which </a:t>
            </a:r>
            <a:r>
              <a:rPr lang="en-US" sz="2600" dirty="0"/>
              <a:t>is a </a:t>
            </a:r>
            <a:r>
              <a:rPr lang="en-US" sz="2600" dirty="0" smtClean="0"/>
              <a:t>contradiction</a:t>
            </a:r>
          </a:p>
          <a:p>
            <a:pPr marL="971550" lvl="1" indent="-514350">
              <a:buFont typeface="+mj-lt"/>
              <a:buAutoNum type="arabicPeriod"/>
            </a:pPr>
            <a:r>
              <a:rPr lang="en-US" sz="2600" dirty="0" smtClean="0"/>
              <a:t>Therefore</a:t>
            </a:r>
            <a:r>
              <a:rPr lang="en-US" sz="2600" dirty="0"/>
              <a:t>, g is secure</a:t>
            </a:r>
          </a:p>
        </p:txBody>
      </p:sp>
    </p:spTree>
    <p:extLst>
      <p:ext uri="{BB962C8B-B14F-4D97-AF65-F5344CB8AC3E}">
        <p14:creationId xmlns:p14="http://schemas.microsoft.com/office/powerpoint/2010/main" val="685113521"/>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657849"/>
          </a:xfrm>
        </p:spPr>
        <p:txBody>
          <a:bodyPr>
            <a:normAutofit fontScale="85000" lnSpcReduction="20000"/>
          </a:bodyPr>
          <a:lstStyle/>
          <a:p>
            <a:pPr algn="ctr"/>
            <a:r>
              <a:rPr lang="en-US" sz="4700" b="1" dirty="0" smtClean="0"/>
              <a:t>Where do we get true randomness?</a:t>
            </a:r>
          </a:p>
          <a:p>
            <a:pPr>
              <a:spcBef>
                <a:spcPts val="1200"/>
              </a:spcBef>
            </a:pPr>
            <a:r>
              <a:rPr lang="en-US" sz="3000" dirty="0" smtClean="0"/>
              <a:t>Want </a:t>
            </a:r>
            <a:r>
              <a:rPr lang="en-US" sz="3000" dirty="0"/>
              <a:t>“indistinguishable from random</a:t>
            </a:r>
            <a:r>
              <a:rPr lang="en-US" sz="3000" dirty="0" smtClean="0"/>
              <a:t>”</a:t>
            </a:r>
            <a:br>
              <a:rPr lang="en-US" sz="3000" dirty="0" smtClean="0"/>
            </a:br>
            <a:r>
              <a:rPr lang="en-US" sz="3000" dirty="0" smtClean="0"/>
              <a:t>which means: </a:t>
            </a:r>
            <a:r>
              <a:rPr lang="en-US" sz="3000" dirty="0"/>
              <a:t>adversary can’t guess </a:t>
            </a:r>
            <a:r>
              <a:rPr lang="en-US" sz="3000" dirty="0" smtClean="0"/>
              <a:t>it</a:t>
            </a:r>
          </a:p>
          <a:p>
            <a:pPr marL="0" lvl="1" indent="0">
              <a:spcBef>
                <a:spcPts val="2400"/>
              </a:spcBef>
              <a:buNone/>
            </a:pPr>
            <a:r>
              <a:rPr lang="en-US" sz="3000" dirty="0" smtClean="0"/>
              <a:t>Gather </a:t>
            </a:r>
            <a:r>
              <a:rPr lang="en-US" sz="3000" dirty="0"/>
              <a:t>lots of details about the computer that the adversary will </a:t>
            </a:r>
            <a:r>
              <a:rPr lang="en-US" sz="3000" dirty="0" smtClean="0"/>
              <a:t>have </a:t>
            </a:r>
            <a:r>
              <a:rPr lang="en-US" sz="3000" dirty="0"/>
              <a:t>trouble </a:t>
            </a:r>
            <a:r>
              <a:rPr lang="en-US" sz="3000" dirty="0" smtClean="0"/>
              <a:t>guessing  </a:t>
            </a:r>
            <a:r>
              <a:rPr lang="en-US" sz="2600" dirty="0" smtClean="0">
                <a:solidFill>
                  <a:schemeClr val="accent5">
                    <a:lumMod val="75000"/>
                  </a:schemeClr>
                </a:solidFill>
              </a:rPr>
              <a:t>[Examples?]</a:t>
            </a:r>
            <a:endParaRPr lang="en-US" sz="2600" dirty="0" smtClean="0"/>
          </a:p>
          <a:p>
            <a:pPr lvl="1">
              <a:buNone/>
            </a:pPr>
            <a:r>
              <a:rPr lang="en-US" sz="2600" dirty="0" smtClean="0"/>
              <a:t>Problem</a:t>
            </a:r>
            <a:r>
              <a:rPr lang="en-US" sz="2600" dirty="0"/>
              <a:t>: </a:t>
            </a:r>
            <a:r>
              <a:rPr lang="en-US" sz="2600" dirty="0" smtClean="0"/>
              <a:t>Adversary </a:t>
            </a:r>
            <a:r>
              <a:rPr lang="en-US" sz="2600" dirty="0"/>
              <a:t>can predict some of </a:t>
            </a:r>
            <a:r>
              <a:rPr lang="en-US" sz="2600" dirty="0" smtClean="0"/>
              <a:t>this</a:t>
            </a:r>
            <a:endParaRPr lang="en-US" sz="2600" dirty="0"/>
          </a:p>
          <a:p>
            <a:pPr lvl="1">
              <a:buNone/>
            </a:pPr>
            <a:r>
              <a:rPr lang="en-US" sz="2600" dirty="0" smtClean="0"/>
              <a:t>Problem: How do you know when you have enough randomness?</a:t>
            </a:r>
          </a:p>
          <a:p>
            <a:r>
              <a:rPr lang="en-US" sz="3000" dirty="0" smtClean="0"/>
              <a:t>Modern OSes typically collect randomness, give you API calls to get it</a:t>
            </a:r>
          </a:p>
          <a:p>
            <a:pPr marL="457200" lvl="1" indent="0">
              <a:buNone/>
            </a:pPr>
            <a:r>
              <a:rPr lang="en-US" sz="2600" dirty="0" smtClean="0"/>
              <a:t>e.g., Linux:</a:t>
            </a:r>
          </a:p>
          <a:p>
            <a:pPr marL="457200" lvl="1" indent="0">
              <a:buNone/>
            </a:pPr>
            <a:r>
              <a:rPr lang="en-US" sz="2400" dirty="0" smtClean="0">
                <a:solidFill>
                  <a:schemeClr val="accent3">
                    <a:lumMod val="75000"/>
                  </a:schemeClr>
                </a:solidFill>
                <a:latin typeface="Consolas" pitchFamily="49" charset="0"/>
                <a:cs typeface="Consolas" pitchFamily="49" charset="0"/>
              </a:rPr>
              <a:t>/dev/random</a:t>
            </a:r>
            <a:r>
              <a:rPr lang="en-US" sz="2600" dirty="0"/>
              <a:t> </a:t>
            </a:r>
            <a:r>
              <a:rPr lang="en-US" sz="2600" dirty="0" smtClean="0"/>
              <a:t> is a device that gives </a:t>
            </a:r>
            <a:br>
              <a:rPr lang="en-US" sz="2600" dirty="0" smtClean="0"/>
            </a:br>
            <a:r>
              <a:rPr lang="en-US" sz="2600" dirty="0" smtClean="0"/>
              <a:t>random bits, blocks until available </a:t>
            </a:r>
          </a:p>
          <a:p>
            <a:pPr marL="457200" lvl="1" indent="0">
              <a:buNone/>
            </a:pPr>
            <a:r>
              <a:rPr lang="en-US" sz="2400" dirty="0">
                <a:solidFill>
                  <a:schemeClr val="accent3">
                    <a:lumMod val="75000"/>
                  </a:schemeClr>
                </a:solidFill>
                <a:latin typeface="Consolas" pitchFamily="49" charset="0"/>
                <a:cs typeface="Consolas" pitchFamily="49" charset="0"/>
              </a:rPr>
              <a:t>/</a:t>
            </a:r>
            <a:r>
              <a:rPr lang="en-US" sz="2400" dirty="0" smtClean="0">
                <a:solidFill>
                  <a:schemeClr val="accent3">
                    <a:lumMod val="75000"/>
                  </a:schemeClr>
                </a:solidFill>
                <a:latin typeface="Consolas" pitchFamily="49" charset="0"/>
                <a:cs typeface="Consolas" pitchFamily="49" charset="0"/>
              </a:rPr>
              <a:t>dev/</a:t>
            </a:r>
            <a:r>
              <a:rPr lang="en-US" sz="2400" dirty="0" err="1" smtClean="0">
                <a:solidFill>
                  <a:schemeClr val="accent3">
                    <a:lumMod val="75000"/>
                  </a:schemeClr>
                </a:solidFill>
                <a:latin typeface="Consolas" pitchFamily="49" charset="0"/>
                <a:cs typeface="Consolas" pitchFamily="49" charset="0"/>
              </a:rPr>
              <a:t>urandom</a:t>
            </a:r>
            <a:r>
              <a:rPr lang="en-US" sz="2600" dirty="0"/>
              <a:t> </a:t>
            </a:r>
            <a:r>
              <a:rPr lang="en-US" sz="2600" dirty="0" smtClean="0"/>
              <a:t> gives output of a PRG, nonblocking, seeded from </a:t>
            </a:r>
            <a:r>
              <a:rPr lang="en-US" sz="2400" dirty="0" smtClean="0">
                <a:latin typeface="Consolas" pitchFamily="49" charset="0"/>
                <a:cs typeface="Consolas" pitchFamily="49" charset="0"/>
              </a:rPr>
              <a:t>/dev/random </a:t>
            </a:r>
            <a:r>
              <a:rPr lang="en-US" sz="2600" i="1" dirty="0" smtClean="0"/>
              <a:t>eventually</a:t>
            </a:r>
            <a:endParaRPr lang="en-US" sz="2600" i="1" dirty="0"/>
          </a:p>
        </p:txBody>
      </p:sp>
    </p:spTree>
    <p:extLst>
      <p:ext uri="{BB962C8B-B14F-4D97-AF65-F5344CB8AC3E}">
        <p14:creationId xmlns:p14="http://schemas.microsoft.com/office/powerpoint/2010/main" val="3276547645"/>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True Randomness</a:t>
            </a:r>
            <a:endParaRPr lang="en-US" dirty="0"/>
          </a:p>
        </p:txBody>
      </p:sp>
      <p:sp>
        <p:nvSpPr>
          <p:cNvPr id="3" name="Content Placeholder 2"/>
          <p:cNvSpPr>
            <a:spLocks noGrp="1"/>
          </p:cNvSpPr>
          <p:nvPr>
            <p:ph idx="1"/>
          </p:nvPr>
        </p:nvSpPr>
        <p:spPr/>
        <p:txBody>
          <a:bodyPr/>
          <a:lstStyle/>
          <a:p>
            <a:r>
              <a:rPr lang="en-US" dirty="0" smtClean="0"/>
              <a:t>Outcome </a:t>
            </a:r>
            <a:r>
              <a:rPr lang="en-US" dirty="0"/>
              <a:t>of </a:t>
            </a:r>
            <a:r>
              <a:rPr lang="en-US" dirty="0" smtClean="0"/>
              <a:t>an inherently </a:t>
            </a:r>
            <a:r>
              <a:rPr lang="en-US" dirty="0"/>
              <a:t>random </a:t>
            </a:r>
            <a:r>
              <a:rPr lang="en-US" dirty="0" smtClean="0"/>
              <a:t>physical process</a:t>
            </a:r>
            <a:endParaRPr lang="en-US" dirty="0"/>
          </a:p>
          <a:p>
            <a:endParaRPr lang="en-US" dirty="0" smtClean="0"/>
          </a:p>
          <a:p>
            <a:r>
              <a:rPr lang="en-US" dirty="0" smtClean="0"/>
              <a:t>Scarce and hard to get </a:t>
            </a:r>
          </a:p>
          <a:p>
            <a:endParaRPr lang="en-US" dirty="0" smtClean="0"/>
          </a:p>
          <a:p>
            <a:r>
              <a:rPr lang="en-US" dirty="0" smtClean="0"/>
              <a:t>Does it really exist?</a:t>
            </a:r>
          </a:p>
          <a:p>
            <a:pPr lvl="1"/>
            <a:r>
              <a:rPr lang="en-US" dirty="0" smtClean="0"/>
              <a:t>Physicists and philosophers debate</a:t>
            </a:r>
          </a:p>
          <a:p>
            <a:pPr lvl="1"/>
            <a:r>
              <a:rPr lang="en-US" dirty="0" smtClean="0"/>
              <a:t>Meanwhile, we have to ship code…</a:t>
            </a:r>
            <a:endParaRPr lang="en-US" dirty="0"/>
          </a:p>
        </p:txBody>
      </p:sp>
    </p:spTree>
    <p:extLst>
      <p:ext uri="{BB962C8B-B14F-4D97-AF65-F5344CB8AC3E}">
        <p14:creationId xmlns:p14="http://schemas.microsoft.com/office/powerpoint/2010/main" val="41732596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http://ecx.images-amazon.com/images/I/41%2BOEtyO3hL._BO2,204,203,200_PIsitb-sticker-arrow-click,TopRight,35,-76_AA300_SH20_OU01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750" y="1665516"/>
            <a:ext cx="1732949" cy="231059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One Way to Get Random Numbers</a:t>
            </a:r>
            <a:endParaRPr lang="en-US" dirty="0"/>
          </a:p>
        </p:txBody>
      </p:sp>
      <p:pic>
        <p:nvPicPr>
          <p:cNvPr id="2053"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7398" y="1960586"/>
            <a:ext cx="3600450" cy="18385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2" name="Picture 4" descr="http://www.samplereality.com/wp-content/uploads/2013/01/RAND-Million-Random-Digits-Open-Small1.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29298" y="1707888"/>
            <a:ext cx="2514602" cy="22682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714500" y="4519063"/>
            <a:ext cx="5886450" cy="1500738"/>
          </a:xfrm>
          <a:prstGeom prst="rect">
            <a:avLst/>
          </a:prstGeom>
          <a:solidFill>
            <a:srgbClr val="E0E9F4"/>
          </a:solidFill>
          <a:ln>
            <a:solidFill>
              <a:schemeClr val="accent1">
                <a:lumMod val="60000"/>
                <a:lumOff val="40000"/>
              </a:schemeClr>
            </a:solidFill>
          </a:ln>
          <a:effectLst>
            <a:outerShdw blurRad="50800" dist="38100" dir="2700000" algn="tl" rotWithShape="0">
              <a:prstClr val="black">
                <a:alpha val="40000"/>
              </a:prstClr>
            </a:outerShdw>
          </a:effectLst>
        </p:spPr>
        <p:style>
          <a:lnRef idx="1">
            <a:schemeClr val="accent3"/>
          </a:lnRef>
          <a:fillRef idx="2">
            <a:schemeClr val="accent3"/>
          </a:fillRef>
          <a:effectRef idx="1">
            <a:schemeClr val="accent3"/>
          </a:effectRef>
          <a:fontRef idx="minor">
            <a:schemeClr val="dk1"/>
          </a:fontRef>
        </p:style>
        <p:txBody>
          <a:bodyPr rtlCol="0" anchor="ctr"/>
          <a:lstStyle/>
          <a:p>
            <a:r>
              <a:rPr lang="en-US" sz="2000" dirty="0">
                <a:latin typeface="Lucida Sans" panose="020B0602030504020204" pitchFamily="34" charset="0"/>
              </a:rPr>
              <a:t>The RAND table was an important breakthrough in delivering random numbers, because such a large and carefully prepared table had never before been available. </a:t>
            </a:r>
            <a:endParaRPr lang="en-US" sz="2000" dirty="0" smtClean="0">
              <a:latin typeface="Lucida Sans" panose="020B0602030504020204" pitchFamily="34" charset="0"/>
            </a:endParaRPr>
          </a:p>
          <a:p>
            <a:pPr algn="r"/>
            <a:r>
              <a:rPr lang="en-US" sz="2000" dirty="0" smtClean="0">
                <a:latin typeface="Lucida Sans" panose="020B0602030504020204" pitchFamily="34" charset="0"/>
              </a:rPr>
              <a:t>– Wikipedia</a:t>
            </a:r>
            <a:endParaRPr lang="en-US" sz="2000" dirty="0">
              <a:latin typeface="Lucida Sans" panose="020B0602030504020204" pitchFamily="34" charset="0"/>
            </a:endParaRPr>
          </a:p>
        </p:txBody>
      </p:sp>
    </p:spTree>
    <p:extLst>
      <p:ext uri="{BB962C8B-B14F-4D97-AF65-F5344CB8AC3E}">
        <p14:creationId xmlns:p14="http://schemas.microsoft.com/office/powerpoint/2010/main" val="20065818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7250" y="22726"/>
            <a:ext cx="7454286" cy="68352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45904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66020"/>
            <a:ext cx="8229600" cy="4525963"/>
          </a:xfrm>
        </p:spPr>
        <p:txBody>
          <a:bodyPr>
            <a:normAutofit fontScale="92500" lnSpcReduction="10000"/>
          </a:bodyPr>
          <a:lstStyle/>
          <a:p>
            <a:pPr marL="0" indent="0">
              <a:buNone/>
            </a:pPr>
            <a:endParaRPr lang="en-US" dirty="0" smtClean="0"/>
          </a:p>
          <a:p>
            <a:pPr marL="0" indent="0">
              <a:buNone/>
            </a:pPr>
            <a:r>
              <a:rPr lang="en-US" dirty="0" smtClean="0"/>
              <a:t>Generating random bits is </a:t>
            </a:r>
            <a:r>
              <a:rPr lang="en-US" i="1" dirty="0" smtClean="0"/>
              <a:t>hard</a:t>
            </a:r>
            <a:endParaRPr lang="en-US" i="1" dirty="0"/>
          </a:p>
          <a:p>
            <a:pPr marL="0" indent="0">
              <a:buNone/>
            </a:pPr>
            <a:endParaRPr lang="en-US" dirty="0"/>
          </a:p>
          <a:p>
            <a:pPr marL="0" indent="0">
              <a:buNone/>
            </a:pPr>
            <a:r>
              <a:rPr lang="en-US" dirty="0"/>
              <a:t>C</a:t>
            </a:r>
            <a:r>
              <a:rPr lang="en-US" dirty="0" smtClean="0"/>
              <a:t>ryptographic randomness further needs to be </a:t>
            </a:r>
            <a:r>
              <a:rPr lang="en-US" i="1" dirty="0" smtClean="0"/>
              <a:t>unpredictable</a:t>
            </a:r>
          </a:p>
          <a:p>
            <a:pPr marL="0" indent="0">
              <a:buNone/>
            </a:pPr>
            <a:endParaRPr lang="en-US" b="1" i="1" dirty="0">
              <a:solidFill>
                <a:srgbClr val="0070C0"/>
              </a:solidFill>
            </a:endParaRPr>
          </a:p>
          <a:p>
            <a:pPr marL="0" indent="0">
              <a:buNone/>
            </a:pPr>
            <a:r>
              <a:rPr lang="en-US" b="1" dirty="0" smtClean="0">
                <a:solidFill>
                  <a:schemeClr val="tx2">
                    <a:lumMod val="60000"/>
                    <a:lumOff val="40000"/>
                  </a:schemeClr>
                </a:solidFill>
              </a:rPr>
              <a:t>Homework: if Alice uses a true random number generator to index into the RAND table, how many bits of randomness does she get?</a:t>
            </a:r>
            <a:endParaRPr lang="en-US" b="1" dirty="0">
              <a:solidFill>
                <a:schemeClr val="tx2">
                  <a:lumMod val="60000"/>
                  <a:lumOff val="40000"/>
                </a:schemeClr>
              </a:solidFill>
            </a:endParaRPr>
          </a:p>
        </p:txBody>
      </p:sp>
    </p:spTree>
    <p:extLst>
      <p:ext uri="{BB962C8B-B14F-4D97-AF65-F5344CB8AC3E}">
        <p14:creationId xmlns:p14="http://schemas.microsoft.com/office/powerpoint/2010/main" val="26730252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77878"/>
            <a:ext cx="8229600" cy="5200649"/>
          </a:xfrm>
        </p:spPr>
        <p:txBody>
          <a:bodyPr>
            <a:normAutofit fontScale="85000" lnSpcReduction="20000"/>
          </a:bodyPr>
          <a:lstStyle/>
          <a:p>
            <a:pPr>
              <a:buNone/>
            </a:pPr>
            <a:r>
              <a:rPr lang="en-US" sz="3800" b="1" dirty="0" smtClean="0">
                <a:solidFill>
                  <a:schemeClr val="accent1"/>
                </a:solidFill>
              </a:rPr>
              <a:t>Goal:  Message Integrity</a:t>
            </a:r>
          </a:p>
          <a:p>
            <a:pPr>
              <a:spcBef>
                <a:spcPts val="1200"/>
              </a:spcBef>
              <a:buNone/>
            </a:pPr>
            <a:r>
              <a:rPr lang="en-US" dirty="0" smtClean="0"/>
              <a:t>Alice wants to send message </a:t>
            </a:r>
            <a:r>
              <a:rPr lang="en-US" b="1" i="1" dirty="0" smtClean="0"/>
              <a:t>m</a:t>
            </a:r>
            <a:r>
              <a:rPr lang="en-US" dirty="0" smtClean="0"/>
              <a:t> to Bob</a:t>
            </a:r>
          </a:p>
          <a:p>
            <a:pPr lvl="1"/>
            <a:r>
              <a:rPr lang="en-US" dirty="0" smtClean="0"/>
              <a:t>don’t fully trust the messenger or network carrying the message</a:t>
            </a:r>
          </a:p>
          <a:p>
            <a:pPr lvl="1"/>
            <a:r>
              <a:rPr lang="en-US" dirty="0" smtClean="0"/>
              <a:t>want to be sure what Bob receives is actually what Alice sent</a:t>
            </a:r>
          </a:p>
          <a:p>
            <a:pPr lvl="1">
              <a:spcBef>
                <a:spcPts val="3000"/>
              </a:spcBef>
            </a:pPr>
            <a:endParaRPr lang="en-US" dirty="0"/>
          </a:p>
          <a:p>
            <a:pPr>
              <a:spcBef>
                <a:spcPts val="6000"/>
              </a:spcBef>
            </a:pPr>
            <a:r>
              <a:rPr lang="en-US" dirty="0" smtClean="0"/>
              <a:t>Threat model:</a:t>
            </a:r>
          </a:p>
          <a:p>
            <a:pPr lvl="1"/>
            <a:r>
              <a:rPr lang="en-US" dirty="0" smtClean="0"/>
              <a:t>Mallory can see, modify, forge messages</a:t>
            </a:r>
          </a:p>
          <a:p>
            <a:pPr lvl="1"/>
            <a:r>
              <a:rPr lang="en-US" dirty="0" smtClean="0"/>
              <a:t>Mallory wants to trick Bob into accepting a message Alice didn’t send</a:t>
            </a:r>
          </a:p>
        </p:txBody>
      </p:sp>
      <p:grpSp>
        <p:nvGrpSpPr>
          <p:cNvPr id="13" name="Group 12"/>
          <p:cNvGrpSpPr/>
          <p:nvPr/>
        </p:nvGrpSpPr>
        <p:grpSpPr>
          <a:xfrm>
            <a:off x="1524000" y="3057525"/>
            <a:ext cx="6705600" cy="580293"/>
            <a:chOff x="1143000" y="3722076"/>
            <a:chExt cx="5029200" cy="773724"/>
          </a:xfrm>
        </p:grpSpPr>
        <p:grpSp>
          <p:nvGrpSpPr>
            <p:cNvPr id="3" name="Group 2"/>
            <p:cNvGrpSpPr/>
            <p:nvPr/>
          </p:nvGrpSpPr>
          <p:grpSpPr>
            <a:xfrm>
              <a:off x="1143000" y="3722076"/>
              <a:ext cx="5029200" cy="773724"/>
              <a:chOff x="914400" y="1295400"/>
              <a:chExt cx="2857500" cy="711200"/>
            </a:xfrm>
          </p:grpSpPr>
          <p:sp>
            <p:nvSpPr>
              <p:cNvPr id="4" name="Rectangle 3"/>
              <p:cNvSpPr/>
              <p:nvPr/>
            </p:nvSpPr>
            <p:spPr>
              <a:xfrm>
                <a:off x="914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5" name="Rectangle 4"/>
              <p:cNvSpPr/>
              <p:nvPr/>
            </p:nvSpPr>
            <p:spPr>
              <a:xfrm>
                <a:off x="2000250" y="1435486"/>
                <a:ext cx="685800" cy="43103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6" name="Rectangle 5"/>
              <p:cNvSpPr/>
              <p:nvPr/>
            </p:nvSpPr>
            <p:spPr>
              <a:xfrm>
                <a:off x="3200400" y="1295400"/>
                <a:ext cx="571500" cy="71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p:nvPr/>
            </p:nvCxnSpPr>
            <p:spPr>
              <a:xfrm>
                <a:off x="148590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2686050" y="1649942"/>
                <a:ext cx="514350" cy="211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grpSp>
        <p:sp>
          <p:nvSpPr>
            <p:cNvPr id="9" name="TextBox 8"/>
            <p:cNvSpPr txBox="1"/>
            <p:nvPr/>
          </p:nvSpPr>
          <p:spPr>
            <a:xfrm>
              <a:off x="2392936" y="3730101"/>
              <a:ext cx="381836" cy="492443"/>
            </a:xfrm>
            <a:prstGeom prst="rect">
              <a:avLst/>
            </a:prstGeom>
            <a:noFill/>
          </p:spPr>
          <p:txBody>
            <a:bodyPr wrap="square" rtlCol="0">
              <a:spAutoFit/>
            </a:bodyPr>
            <a:lstStyle/>
            <a:p>
              <a:pPr algn="ctr"/>
              <a:r>
                <a:rPr lang="en-US" b="1" dirty="0"/>
                <a:t>m</a:t>
              </a:r>
            </a:p>
          </p:txBody>
        </p:sp>
        <p:sp>
          <p:nvSpPr>
            <p:cNvPr id="12" name="TextBox 11"/>
            <p:cNvSpPr txBox="1"/>
            <p:nvPr/>
          </p:nvSpPr>
          <p:spPr>
            <a:xfrm>
              <a:off x="4418764" y="3726117"/>
              <a:ext cx="534236" cy="492443"/>
            </a:xfrm>
            <a:prstGeom prst="rect">
              <a:avLst/>
            </a:prstGeom>
            <a:noFill/>
          </p:spPr>
          <p:txBody>
            <a:bodyPr wrap="square" rtlCol="0">
              <a:spAutoFit/>
            </a:bodyPr>
            <a:lstStyle/>
            <a:p>
              <a:pPr algn="ctr"/>
              <a:r>
                <a:rPr lang="en-US" b="1" dirty="0" smtClean="0"/>
                <a:t>m</a:t>
              </a:r>
              <a:r>
                <a:rPr lang="en-US" dirty="0" smtClean="0"/>
                <a:t>′</a:t>
              </a:r>
              <a:endParaRPr lang="en-US" dirty="0"/>
            </a:p>
          </p:txBody>
        </p:sp>
      </p:grpSp>
    </p:spTree>
    <p:extLst>
      <p:ext uri="{BB962C8B-B14F-4D97-AF65-F5344CB8AC3E}">
        <p14:creationId xmlns:p14="http://schemas.microsoft.com/office/powerpoint/2010/main" val="2749673914"/>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Pseudorandom Generator</a:t>
            </a:r>
            <a:endParaRPr lang="en-US" dirty="0"/>
          </a:p>
        </p:txBody>
      </p:sp>
      <p:sp>
        <p:nvSpPr>
          <p:cNvPr id="3" name="Content Placeholder 2"/>
          <p:cNvSpPr>
            <a:spLocks noGrp="1"/>
          </p:cNvSpPr>
          <p:nvPr>
            <p:ph idx="1"/>
          </p:nvPr>
        </p:nvSpPr>
        <p:spPr/>
        <p:txBody>
          <a:bodyPr/>
          <a:lstStyle/>
          <a:p>
            <a:r>
              <a:rPr lang="en-US" dirty="0" smtClean="0"/>
              <a:t>Input: a small “seed” that’s truly </a:t>
            </a:r>
            <a:r>
              <a:rPr lang="en-US" dirty="0" smtClean="0"/>
              <a:t>random</a:t>
            </a:r>
          </a:p>
          <a:p>
            <a:endParaRPr lang="en-US" dirty="0" smtClean="0"/>
          </a:p>
          <a:p>
            <a:r>
              <a:rPr lang="en-US" dirty="0" smtClean="0"/>
              <a:t>Generates a long sequence of numbers</a:t>
            </a:r>
          </a:p>
          <a:p>
            <a:pPr lvl="1"/>
            <a:r>
              <a:rPr lang="en-US" dirty="0" smtClean="0"/>
              <a:t>“as good as random</a:t>
            </a:r>
            <a:r>
              <a:rPr lang="en-US" dirty="0" smtClean="0"/>
              <a:t>”</a:t>
            </a:r>
          </a:p>
          <a:p>
            <a:pPr lvl="1"/>
            <a:endParaRPr lang="en-US" dirty="0" smtClean="0"/>
          </a:p>
          <a:p>
            <a:r>
              <a:rPr lang="en-US" dirty="0" smtClean="0"/>
              <a:t>Maintains “hidden state”</a:t>
            </a:r>
          </a:p>
          <a:p>
            <a:pPr lvl="1"/>
            <a:r>
              <a:rPr lang="en-US" dirty="0" smtClean="0"/>
              <a:t>changes as generator produces output</a:t>
            </a:r>
          </a:p>
          <a:p>
            <a:pPr marL="457200" lvl="1" indent="0">
              <a:buNone/>
            </a:pPr>
            <a:endParaRPr lang="en-US" dirty="0"/>
          </a:p>
        </p:txBody>
      </p:sp>
    </p:spTree>
    <p:extLst>
      <p:ext uri="{BB962C8B-B14F-4D97-AF65-F5344CB8AC3E}">
        <p14:creationId xmlns:p14="http://schemas.microsoft.com/office/powerpoint/2010/main" val="3792491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PRG game: Us vs. Mallory</a:t>
            </a:r>
            <a:endParaRPr lang="en-US" dirty="0"/>
          </a:p>
        </p:txBody>
      </p:sp>
      <p:sp>
        <p:nvSpPr>
          <p:cNvPr id="3" name="Content Placeholder 2"/>
          <p:cNvSpPr>
            <a:spLocks noGrp="1"/>
          </p:cNvSpPr>
          <p:nvPr>
            <p:ph idx="1"/>
          </p:nvPr>
        </p:nvSpPr>
        <p:spPr>
          <a:xfrm>
            <a:off x="457200" y="1600202"/>
            <a:ext cx="8229600" cy="4952999"/>
          </a:xfrm>
        </p:spPr>
        <p:txBody>
          <a:bodyPr>
            <a:normAutofit/>
          </a:bodyPr>
          <a:lstStyle/>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a:solidFill>
                <a:srgbClr val="9BBB59">
                  <a:lumMod val="75000"/>
                </a:srgbClr>
              </a:solidFill>
            </a:endParaRPr>
          </a:p>
          <a:p>
            <a:pPr marL="0" indent="0">
              <a:buNone/>
            </a:pPr>
            <a:endParaRPr lang="en-US" sz="2500" dirty="0" smtClean="0"/>
          </a:p>
          <a:p>
            <a:pPr marL="0" indent="0">
              <a:buNone/>
            </a:pPr>
            <a:r>
              <a:rPr lang="en-US" sz="2500" dirty="0" smtClean="0"/>
              <a:t>Mallory </a:t>
            </a:r>
            <a:r>
              <a:rPr lang="en-US" sz="2500" dirty="0"/>
              <a:t>wins if she guesses with &gt; 50% probability</a:t>
            </a:r>
          </a:p>
          <a:p>
            <a:pPr marL="0" indent="0">
              <a:buNone/>
            </a:pPr>
            <a:r>
              <a:rPr lang="en-US" sz="2500" dirty="0"/>
              <a:t>Usual caveats: efficient algorithm, negligible advantage OK</a:t>
            </a:r>
          </a:p>
          <a:p>
            <a:pPr marL="0" indent="0">
              <a:buNone/>
            </a:pPr>
            <a:r>
              <a:rPr lang="en-US" sz="2500" dirty="0"/>
              <a:t>Note: Mallory </a:t>
            </a:r>
            <a:r>
              <a:rPr lang="en-US" sz="2500" u="sng" dirty="0"/>
              <a:t>does not</a:t>
            </a:r>
            <a:r>
              <a:rPr lang="en-US" sz="2500" dirty="0"/>
              <a:t> have to guess random seed</a:t>
            </a:r>
          </a:p>
        </p:txBody>
      </p:sp>
      <p:sp>
        <p:nvSpPr>
          <p:cNvPr id="4" name="Rectangle 3"/>
          <p:cNvSpPr/>
          <p:nvPr/>
        </p:nvSpPr>
        <p:spPr>
          <a:xfrm>
            <a:off x="457200" y="1676401"/>
            <a:ext cx="4171950" cy="255454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a:latin typeface="Lucida Sans" panose="020B0602030504020204" pitchFamily="34" charset="0"/>
              </a:rPr>
              <a:t>We pick with 50/50 probability</a:t>
            </a:r>
          </a:p>
          <a:p>
            <a:pPr lvl="0">
              <a:spcBef>
                <a:spcPct val="20000"/>
              </a:spcBef>
              <a:buClr>
                <a:prstClr val="white">
                  <a:lumMod val="65000"/>
                </a:prstClr>
              </a:buClr>
            </a:pPr>
            <a:r>
              <a:rPr lang="en-US" sz="2500" dirty="0" smtClean="0">
                <a:latin typeface="Lucida Sans" panose="020B0602030504020204" pitchFamily="34" charset="0"/>
              </a:rPr>
              <a:t>	either truly random stream</a:t>
            </a:r>
            <a:endParaRPr lang="en-US" sz="2500" dirty="0">
              <a:latin typeface="Lucida Sans" panose="020B0602030504020204" pitchFamily="34" charset="0"/>
            </a:endParaRPr>
          </a:p>
          <a:p>
            <a:pPr lvl="0">
              <a:spcBef>
                <a:spcPct val="20000"/>
              </a:spcBef>
              <a:buClr>
                <a:prstClr val="white">
                  <a:lumMod val="65000"/>
                </a:prstClr>
              </a:buClr>
            </a:pPr>
            <a:r>
              <a:rPr lang="en-US" sz="2500" dirty="0" smtClean="0">
                <a:latin typeface="Lucida Sans" panose="020B0602030504020204" pitchFamily="34" charset="0"/>
              </a:rPr>
              <a:t>	or generator </a:t>
            </a:r>
            <a:r>
              <a:rPr lang="en-US" sz="2500" i="1" dirty="0" err="1" smtClean="0">
                <a:latin typeface="Lucida Sans" panose="020B0602030504020204" pitchFamily="34" charset="0"/>
              </a:rPr>
              <a:t>g</a:t>
            </a:r>
            <a:r>
              <a:rPr lang="en-US" sz="2500" i="1" baseline="-25000" dirty="0" err="1" smtClean="0">
                <a:latin typeface="Lucida Sans" panose="020B0602030504020204" pitchFamily="34" charset="0"/>
              </a:rPr>
              <a:t>k</a:t>
            </a:r>
            <a:r>
              <a:rPr lang="en-US" sz="2500" dirty="0" smtClean="0">
                <a:latin typeface="Lucida Sans" panose="020B0602030504020204" pitchFamily="34" charset="0"/>
              </a:rPr>
              <a:t> for random </a:t>
            </a:r>
            <a:r>
              <a:rPr lang="en-US" sz="2500" i="1" dirty="0" smtClean="0">
                <a:latin typeface="Lucida Sans" panose="020B0602030504020204" pitchFamily="34" charset="0"/>
              </a:rPr>
              <a:t>k</a:t>
            </a:r>
            <a:endParaRPr lang="en-US" sz="2500" i="1" dirty="0">
              <a:latin typeface="Lucida Sans" panose="020B0602030504020204" pitchFamily="34" charset="0"/>
            </a:endParaRPr>
          </a:p>
        </p:txBody>
      </p:sp>
      <p:sp>
        <p:nvSpPr>
          <p:cNvPr id="5" name="Rectangle 4"/>
          <p:cNvSpPr/>
          <p:nvPr/>
        </p:nvSpPr>
        <p:spPr>
          <a:xfrm>
            <a:off x="4857750" y="1676402"/>
            <a:ext cx="3886200" cy="2169825"/>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Repeat until Mallory says stop: </a:t>
            </a:r>
          </a:p>
          <a:p>
            <a:pPr lvl="0">
              <a:spcBef>
                <a:spcPct val="20000"/>
              </a:spcBef>
              <a:buClr>
                <a:prstClr val="white">
                  <a:lumMod val="65000"/>
                </a:prstClr>
              </a:buClr>
            </a:pPr>
            <a:r>
              <a:rPr lang="en-US" sz="2500" dirty="0">
                <a:latin typeface="Lucida Sans" panose="020B0602030504020204" pitchFamily="34" charset="0"/>
              </a:rPr>
              <a:t>	</a:t>
            </a:r>
            <a:r>
              <a:rPr lang="en-US" sz="2500" dirty="0" smtClean="0">
                <a:latin typeface="Lucida Sans" panose="020B0602030504020204" pitchFamily="34" charset="0"/>
              </a:rPr>
              <a:t>We announce </a:t>
            </a:r>
            <a:r>
              <a:rPr lang="en-US" sz="2500" i="1" dirty="0" smtClean="0">
                <a:latin typeface="Lucida Sans" panose="020B0602030504020204" pitchFamily="34" charset="0"/>
              </a:rPr>
              <a:t>g(</a:t>
            </a:r>
            <a:r>
              <a:rPr lang="en-US" sz="2500" i="1" dirty="0">
                <a:latin typeface="Lucida Sans" panose="020B0602030504020204" pitchFamily="34" charset="0"/>
              </a:rPr>
              <a:t>1</a:t>
            </a:r>
            <a:r>
              <a:rPr lang="en-US" sz="2500" i="1" dirty="0" smtClean="0">
                <a:latin typeface="Lucida Sans" panose="020B0602030504020204" pitchFamily="34" charset="0"/>
              </a:rPr>
              <a:t>), g(2), …</a:t>
            </a:r>
            <a:endParaRPr lang="en-US" sz="2500" dirty="0" smtClean="0">
              <a:latin typeface="Lucida Sans" panose="020B0602030504020204" pitchFamily="34" charset="0"/>
            </a:endParaRPr>
          </a:p>
          <a:p>
            <a:pPr lvl="0">
              <a:spcBef>
                <a:spcPct val="20000"/>
              </a:spcBef>
              <a:buClr>
                <a:prstClr val="white">
                  <a:lumMod val="65000"/>
                </a:prstClr>
              </a:buClr>
            </a:pPr>
            <a:endParaRPr lang="en-US" sz="2500" i="1" dirty="0">
              <a:latin typeface="Lucida Sans" panose="020B0602030504020204" pitchFamily="34" charset="0"/>
            </a:endParaRPr>
          </a:p>
        </p:txBody>
      </p:sp>
      <p:sp>
        <p:nvSpPr>
          <p:cNvPr id="6" name="Right Arrow 5"/>
          <p:cNvSpPr/>
          <p:nvPr/>
        </p:nvSpPr>
        <p:spPr>
          <a:xfrm>
            <a:off x="4496802" y="2238584"/>
            <a:ext cx="514350" cy="3048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
        <p:nvSpPr>
          <p:cNvPr id="7" name="Rectangle 6"/>
          <p:cNvSpPr/>
          <p:nvPr/>
        </p:nvSpPr>
        <p:spPr>
          <a:xfrm>
            <a:off x="4857750" y="3557826"/>
            <a:ext cx="3886200" cy="861774"/>
          </a:xfrm>
          <a:prstGeom prst="rect">
            <a:avLst/>
          </a:prstGeom>
          <a:solidFill>
            <a:srgbClr val="E0E9F4"/>
          </a:solidFill>
          <a:ln>
            <a:solidFill>
              <a:schemeClr val="tx2">
                <a:lumMod val="40000"/>
                <a:lumOff val="60000"/>
              </a:schemeClr>
            </a:solidFill>
          </a:ln>
          <a:effectLst>
            <a:outerShdw blurRad="50800" dist="38100" dir="2700000" algn="tl" rotWithShape="0">
              <a:prstClr val="black">
                <a:alpha val="40000"/>
              </a:prstClr>
            </a:outerShdw>
          </a:effectLst>
        </p:spPr>
        <p:txBody>
          <a:bodyPr wrap="square">
            <a:spAutoFit/>
          </a:bodyPr>
          <a:lstStyle/>
          <a:p>
            <a:pPr lvl="0">
              <a:spcBef>
                <a:spcPct val="20000"/>
              </a:spcBef>
              <a:buClr>
                <a:prstClr val="white">
                  <a:lumMod val="65000"/>
                </a:prstClr>
              </a:buClr>
            </a:pPr>
            <a:r>
              <a:rPr lang="en-US" sz="2500" dirty="0" smtClean="0">
                <a:latin typeface="Lucida Sans" panose="020B0602030504020204" pitchFamily="34" charset="0"/>
              </a:rPr>
              <a:t>Mallory guesses if PRG or truly random</a:t>
            </a:r>
            <a:endParaRPr lang="en-US" sz="2500" i="1" dirty="0">
              <a:latin typeface="Lucida Sans" panose="020B0602030504020204" pitchFamily="34" charset="0"/>
            </a:endParaRPr>
          </a:p>
        </p:txBody>
      </p:sp>
      <p:sp>
        <p:nvSpPr>
          <p:cNvPr id="8" name="Right Arrow 7"/>
          <p:cNvSpPr/>
          <p:nvPr/>
        </p:nvSpPr>
        <p:spPr>
          <a:xfrm rot="5400000">
            <a:off x="6457950" y="3124200"/>
            <a:ext cx="685800" cy="228600"/>
          </a:xfrm>
          <a:prstGeom prst="rightArrow">
            <a:avLst/>
          </a:prstGeom>
          <a:solidFill>
            <a:schemeClr val="tx1">
              <a:lumMod val="50000"/>
              <a:lumOff val="50000"/>
            </a:schemeClr>
          </a:solidFill>
          <a:ln>
            <a:solidFill>
              <a:schemeClr val="tx1">
                <a:lumMod val="75000"/>
                <a:lumOff val="25000"/>
              </a:schemeClr>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US" dirty="0" smtClean="0"/>
          </a:p>
        </p:txBody>
      </p:sp>
    </p:spTree>
    <p:extLst>
      <p:ext uri="{BB962C8B-B14F-4D97-AF65-F5344CB8AC3E}">
        <p14:creationId xmlns:p14="http://schemas.microsoft.com/office/powerpoint/2010/main" val="3225032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PRF vs. PRG</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b="1" dirty="0" smtClean="0">
                <a:solidFill>
                  <a:schemeClr val="tx2">
                    <a:lumMod val="60000"/>
                    <a:lumOff val="40000"/>
                  </a:schemeClr>
                </a:solidFill>
              </a:rPr>
              <a:t>Discussion: </a:t>
            </a:r>
          </a:p>
          <a:p>
            <a:pPr marL="0" indent="0">
              <a:buNone/>
            </a:pPr>
            <a:r>
              <a:rPr lang="en-US" b="1" dirty="0" smtClean="0">
                <a:solidFill>
                  <a:schemeClr val="tx2">
                    <a:lumMod val="60000"/>
                    <a:lumOff val="40000"/>
                  </a:schemeClr>
                </a:solidFill>
              </a:rPr>
              <a:t>	Given a PRF, how do you create a PRG?</a:t>
            </a:r>
          </a:p>
        </p:txBody>
      </p:sp>
    </p:spTree>
    <p:extLst>
      <p:ext uri="{BB962C8B-B14F-4D97-AF65-F5344CB8AC3E}">
        <p14:creationId xmlns:p14="http://schemas.microsoft.com/office/powerpoint/2010/main" val="3540302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Generating a PRG from PRF</a:t>
            </a:r>
            <a:endParaRPr lang="en-US" dirty="0"/>
          </a:p>
        </p:txBody>
      </p:sp>
      <p:sp>
        <p:nvSpPr>
          <p:cNvPr id="3" name="Content Placeholder 2"/>
          <p:cNvSpPr>
            <a:spLocks noGrp="1"/>
          </p:cNvSpPr>
          <p:nvPr>
            <p:ph idx="1"/>
          </p:nvPr>
        </p:nvSpPr>
        <p:spPr>
          <a:xfrm>
            <a:off x="457200" y="1600202"/>
            <a:ext cx="8229600" cy="4724399"/>
          </a:xfrm>
        </p:spPr>
        <p:txBody>
          <a:bodyPr>
            <a:normAutofit fontScale="77500" lnSpcReduction="20000"/>
          </a:bodyPr>
          <a:lstStyle/>
          <a:p>
            <a:pPr marL="0" indent="0">
              <a:buNone/>
            </a:pPr>
            <a:r>
              <a:rPr lang="en-US" dirty="0" smtClean="0"/>
              <a:t>Given PRF </a:t>
            </a:r>
            <a:r>
              <a:rPr lang="en-US" i="1" dirty="0" smtClean="0"/>
              <a:t>f</a:t>
            </a:r>
            <a:r>
              <a:rPr lang="en-US" dirty="0" smtClean="0"/>
              <a:t> and a seed</a:t>
            </a:r>
          </a:p>
          <a:p>
            <a:pPr marL="0" indent="0">
              <a:buNone/>
            </a:pPr>
            <a:r>
              <a:rPr lang="en-US" dirty="0" smtClean="0"/>
              <a:t>Recall: </a:t>
            </a:r>
            <a:r>
              <a:rPr lang="en-US" i="1" dirty="0" err="1" smtClean="0"/>
              <a:t>f</a:t>
            </a:r>
            <a:r>
              <a:rPr lang="en-US" i="1" baseline="-25000" dirty="0" err="1" smtClean="0"/>
              <a:t>k</a:t>
            </a:r>
            <a:r>
              <a:rPr lang="en-US" i="1" dirty="0" smtClean="0"/>
              <a:t>(m) = f(k, m)</a:t>
            </a:r>
          </a:p>
          <a:p>
            <a:pPr marL="0" indent="0">
              <a:buNone/>
            </a:pPr>
            <a:r>
              <a:rPr lang="en-US" dirty="0" smtClean="0"/>
              <a:t>Call </a:t>
            </a:r>
            <a:r>
              <a:rPr lang="en-US" i="1" dirty="0" err="1" smtClean="0"/>
              <a:t>f</a:t>
            </a:r>
            <a:r>
              <a:rPr lang="en-US" i="1" baseline="-25000" dirty="0" err="1" smtClean="0"/>
              <a:t>k</a:t>
            </a:r>
            <a:r>
              <a:rPr lang="en-US" dirty="0" smtClean="0"/>
              <a:t> with “messages” 0, 1, 2….</a:t>
            </a:r>
          </a:p>
          <a:p>
            <a:pPr marL="0" indent="0">
              <a:buNone/>
            </a:pPr>
            <a:endParaRPr lang="en-US" dirty="0" smtClean="0"/>
          </a:p>
          <a:p>
            <a:pPr marL="0" indent="0">
              <a:buNone/>
            </a:pPr>
            <a:r>
              <a:rPr lang="en-US" dirty="0" smtClean="0"/>
              <a:t>Think of PRG as analogous to Java iterator</a:t>
            </a:r>
          </a:p>
          <a:p>
            <a:pPr marL="0" indent="0">
              <a:buNone/>
            </a:pPr>
            <a:endParaRPr lang="en-US" dirty="0" smtClean="0"/>
          </a:p>
          <a:p>
            <a:pPr marL="0" indent="0">
              <a:buNone/>
            </a:pPr>
            <a:r>
              <a:rPr lang="en-US" dirty="0" smtClean="0"/>
              <a:t>Initialize		</a:t>
            </a:r>
            <a:r>
              <a:rPr lang="en-US" i="1" dirty="0" smtClean="0"/>
              <a:t>count = 0</a:t>
            </a:r>
            <a:endParaRPr lang="en-US" i="1" dirty="0"/>
          </a:p>
          <a:p>
            <a:pPr marL="0" indent="0">
              <a:buNone/>
            </a:pPr>
            <a:endParaRPr lang="en-US" dirty="0" smtClean="0"/>
          </a:p>
          <a:p>
            <a:pPr marL="0" indent="0">
              <a:buNone/>
            </a:pPr>
            <a:r>
              <a:rPr lang="en-US" dirty="0" smtClean="0"/>
              <a:t>Generate 	</a:t>
            </a:r>
            <a:r>
              <a:rPr lang="en-US" i="1" dirty="0"/>
              <a:t>	</a:t>
            </a:r>
            <a:r>
              <a:rPr lang="en-US" i="1" dirty="0" smtClean="0"/>
              <a:t>output  f(seed, count)</a:t>
            </a:r>
          </a:p>
          <a:p>
            <a:pPr marL="0" indent="0">
              <a:buNone/>
            </a:pPr>
            <a:r>
              <a:rPr lang="en-US" i="1" dirty="0"/>
              <a:t>	</a:t>
            </a:r>
            <a:r>
              <a:rPr lang="en-US" i="1" dirty="0" smtClean="0"/>
              <a:t>		count = count + 1</a:t>
            </a:r>
            <a:endParaRPr lang="en-US" dirty="0" smtClean="0"/>
          </a:p>
          <a:p>
            <a:pPr marL="0" indent="0">
              <a:buNone/>
            </a:pPr>
            <a:endParaRPr lang="en-US" dirty="0"/>
          </a:p>
          <a:p>
            <a:pPr marL="0" indent="0">
              <a:buNone/>
            </a:pPr>
            <a:r>
              <a:rPr lang="en-US" dirty="0" smtClean="0"/>
              <a:t>Pretty good, but…</a:t>
            </a:r>
          </a:p>
        </p:txBody>
      </p:sp>
    </p:spTree>
    <p:extLst>
      <p:ext uri="{BB962C8B-B14F-4D97-AF65-F5344CB8AC3E}">
        <p14:creationId xmlns:p14="http://schemas.microsoft.com/office/powerpoint/2010/main" val="357686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animEffect transition="in" filter="fade">
                                      <p:cBhvr>
                                        <p:cTn id="13" dur="500"/>
                                        <p:tgtEl>
                                          <p:spTgt spid="3">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9" end="9"/>
                                            </p:txEl>
                                          </p:spTgt>
                                        </p:tgtEl>
                                        <p:attrNameLst>
                                          <p:attrName>style.visibility</p:attrName>
                                        </p:attrNameLst>
                                      </p:cBhvr>
                                      <p:to>
                                        <p:strVal val="visible"/>
                                      </p:to>
                                    </p:set>
                                    <p:animEffect transition="in" filter="fade">
                                      <p:cBhvr>
                                        <p:cTn id="16" dur="500"/>
                                        <p:tgtEl>
                                          <p:spTgt spid="3">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animEffect transition="in" filter="fade">
                                      <p:cBhvr>
                                        <p:cTn id="21"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 Secrecy</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If Mallory figures out generator’s state at time t</a:t>
            </a:r>
            <a:endParaRPr lang="en-US" dirty="0"/>
          </a:p>
          <a:p>
            <a:pPr marL="0" indent="0">
              <a:buNone/>
            </a:pPr>
            <a:r>
              <a:rPr lang="en-US" dirty="0" smtClean="0"/>
              <a:t>	She shouldn’t be able to reconstruct output</a:t>
            </a:r>
            <a:br>
              <a:rPr lang="en-US" dirty="0" smtClean="0"/>
            </a:br>
            <a:r>
              <a:rPr lang="en-US" dirty="0" smtClean="0"/>
              <a:t>	produced at time t’ &lt; t</a:t>
            </a:r>
          </a:p>
          <a:p>
            <a:pPr marL="0" indent="0">
              <a:buNone/>
            </a:pPr>
            <a:endParaRPr lang="en-US" dirty="0"/>
          </a:p>
          <a:p>
            <a:pPr marL="0" indent="0">
              <a:buNone/>
            </a:pPr>
            <a:r>
              <a:rPr lang="en-US" dirty="0" smtClean="0"/>
              <a:t>Useful for security</a:t>
            </a:r>
          </a:p>
          <a:p>
            <a:pPr marL="0" indent="0">
              <a:buNone/>
            </a:pPr>
            <a:r>
              <a:rPr lang="en-US" dirty="0"/>
              <a:t>	</a:t>
            </a:r>
            <a:r>
              <a:rPr lang="en-US" dirty="0" smtClean="0"/>
              <a:t>Especially generating crypto keys</a:t>
            </a:r>
          </a:p>
          <a:p>
            <a:pPr marL="0" indent="0">
              <a:buNone/>
            </a:pPr>
            <a:endParaRPr lang="en-US" dirty="0" smtClean="0"/>
          </a:p>
          <a:p>
            <a:pPr marL="0" indent="0">
              <a:buNone/>
            </a:pPr>
            <a:r>
              <a:rPr lang="en-US" dirty="0" smtClean="0"/>
              <a:t>Prevents this attack: </a:t>
            </a:r>
            <a:r>
              <a:rPr lang="en-US" dirty="0" smtClean="0"/>
              <a:t>Mallory </a:t>
            </a:r>
            <a:r>
              <a:rPr lang="en-US" dirty="0" smtClean="0"/>
              <a:t>saves </a:t>
            </a:r>
            <a:r>
              <a:rPr lang="en-US" dirty="0" err="1" smtClean="0"/>
              <a:t>ciphertext</a:t>
            </a:r>
            <a:r>
              <a:rPr lang="en-US" dirty="0" smtClean="0"/>
              <a:t>, hacks your machine later</a:t>
            </a:r>
            <a:endParaRPr lang="en-US" dirty="0"/>
          </a:p>
        </p:txBody>
      </p:sp>
    </p:spTree>
    <p:extLst>
      <p:ext uri="{BB962C8B-B14F-4D97-AF65-F5344CB8AC3E}">
        <p14:creationId xmlns:p14="http://schemas.microsoft.com/office/powerpoint/2010/main" val="320033072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Forward-Secure PRG</a:t>
            </a:r>
            <a:endParaRPr lang="en-US" dirty="0"/>
          </a:p>
        </p:txBody>
      </p:sp>
      <p:sp>
        <p:nvSpPr>
          <p:cNvPr id="3" name="Content Placeholder 2"/>
          <p:cNvSpPr>
            <a:spLocks noGrp="1"/>
          </p:cNvSpPr>
          <p:nvPr>
            <p:ph idx="1"/>
          </p:nvPr>
        </p:nvSpPr>
        <p:spPr>
          <a:xfrm>
            <a:off x="457200" y="1600202"/>
            <a:ext cx="8229600" cy="5029199"/>
          </a:xfrm>
        </p:spPr>
        <p:txBody>
          <a:bodyPr>
            <a:normAutofit fontScale="92500" lnSpcReduction="20000"/>
          </a:bodyPr>
          <a:lstStyle/>
          <a:p>
            <a:pPr marL="0" indent="0">
              <a:buNone/>
            </a:pPr>
            <a:r>
              <a:rPr lang="en-US" dirty="0" smtClean="0"/>
              <a:t>Given a PRF </a:t>
            </a:r>
            <a:r>
              <a:rPr lang="en-US" i="1" dirty="0" smtClean="0"/>
              <a:t>f</a:t>
            </a:r>
            <a:r>
              <a:rPr lang="en-US" dirty="0" smtClean="0"/>
              <a:t> and a seed:</a:t>
            </a:r>
          </a:p>
          <a:p>
            <a:pPr marL="0" indent="0">
              <a:buNone/>
            </a:pPr>
            <a:endParaRPr lang="en-US" dirty="0" smtClean="0"/>
          </a:p>
          <a:p>
            <a:pPr marL="0" indent="0">
              <a:buNone/>
            </a:pPr>
            <a:r>
              <a:rPr lang="en-US" dirty="0" smtClean="0"/>
              <a:t>Initialize		</a:t>
            </a:r>
            <a:r>
              <a:rPr lang="en-US" i="1" dirty="0" smtClean="0"/>
              <a:t>state = seed</a:t>
            </a:r>
          </a:p>
          <a:p>
            <a:pPr marL="0" indent="0">
              <a:buNone/>
            </a:pPr>
            <a:endParaRPr lang="en-US" dirty="0" smtClean="0"/>
          </a:p>
          <a:p>
            <a:pPr marL="0" indent="0">
              <a:buNone/>
            </a:pPr>
            <a:r>
              <a:rPr lang="en-US" dirty="0" smtClean="0"/>
              <a:t>Generate</a:t>
            </a:r>
            <a:r>
              <a:rPr lang="en-US" dirty="0"/>
              <a:t>	</a:t>
            </a:r>
            <a:r>
              <a:rPr lang="en-US" dirty="0" smtClean="0"/>
              <a:t>	</a:t>
            </a:r>
            <a:r>
              <a:rPr lang="en-US" i="1" dirty="0" smtClean="0"/>
              <a:t>output  f(state, 0)</a:t>
            </a:r>
          </a:p>
          <a:p>
            <a:pPr marL="0" indent="0">
              <a:buNone/>
            </a:pPr>
            <a:r>
              <a:rPr lang="en-US" i="1" dirty="0"/>
              <a:t>	</a:t>
            </a:r>
            <a:r>
              <a:rPr lang="en-US" i="1" dirty="0" smtClean="0"/>
              <a:t>		state = f(state, 1)</a:t>
            </a:r>
          </a:p>
          <a:p>
            <a:pPr marL="0" indent="0">
              <a:buNone/>
            </a:pPr>
            <a:endParaRPr lang="en-US" i="1" dirty="0"/>
          </a:p>
          <a:p>
            <a:pPr marL="0" indent="0">
              <a:buNone/>
            </a:pPr>
            <a:r>
              <a:rPr lang="en-US" dirty="0" smtClean="0"/>
              <a:t>Why does this work? </a:t>
            </a:r>
          </a:p>
          <a:p>
            <a:pPr marL="0" indent="0">
              <a:buNone/>
            </a:pPr>
            <a:r>
              <a:rPr lang="en-US" dirty="0"/>
              <a:t>	</a:t>
            </a:r>
            <a:r>
              <a:rPr lang="en-US" dirty="0" smtClean="0"/>
              <a:t>Iterated application of </a:t>
            </a:r>
            <a:r>
              <a:rPr lang="en-US" i="1" dirty="0" smtClean="0"/>
              <a:t>f</a:t>
            </a:r>
          </a:p>
          <a:p>
            <a:pPr marL="0" indent="0">
              <a:buNone/>
            </a:pPr>
            <a:r>
              <a:rPr lang="en-US" dirty="0"/>
              <a:t>	</a:t>
            </a:r>
            <a:r>
              <a:rPr lang="en-US" i="1" dirty="0"/>
              <a:t>n</a:t>
            </a:r>
            <a:r>
              <a:rPr lang="en-US" baseline="30000" dirty="0"/>
              <a:t>th</a:t>
            </a:r>
            <a:r>
              <a:rPr lang="en-US" dirty="0"/>
              <a:t> output is </a:t>
            </a:r>
            <a:r>
              <a:rPr lang="en-US" i="1" dirty="0"/>
              <a:t>f(f(f(f…..(</a:t>
            </a:r>
            <a:r>
              <a:rPr lang="en-US" i="1" dirty="0" smtClean="0"/>
              <a:t>seed,1)…), 1), 0)</a:t>
            </a:r>
          </a:p>
          <a:p>
            <a:pPr marL="0" indent="0">
              <a:buNone/>
            </a:pPr>
            <a:endParaRPr lang="en-US" dirty="0"/>
          </a:p>
        </p:txBody>
      </p:sp>
    </p:spTree>
    <p:extLst>
      <p:ext uri="{BB962C8B-B14F-4D97-AF65-F5344CB8AC3E}">
        <p14:creationId xmlns:p14="http://schemas.microsoft.com/office/powerpoint/2010/main" val="255330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Randomness/</a:t>
            </a:r>
            <a:r>
              <a:rPr lang="en-US" dirty="0" err="1"/>
              <a:t>P</a:t>
            </a:r>
            <a:r>
              <a:rPr lang="en-US" dirty="0" err="1" smtClean="0"/>
              <a:t>seudorandomness</a:t>
            </a:r>
            <a:r>
              <a:rPr lang="en-US" dirty="0" smtClean="0"/>
              <a:t> as a System </a:t>
            </a:r>
            <a:r>
              <a:rPr lang="en-US" dirty="0"/>
              <a:t>S</a:t>
            </a:r>
            <a:r>
              <a:rPr lang="en-US" dirty="0" smtClean="0"/>
              <a:t>ervice</a:t>
            </a:r>
            <a:endParaRPr lang="en-US" dirty="0"/>
          </a:p>
        </p:txBody>
      </p:sp>
      <p:sp>
        <p:nvSpPr>
          <p:cNvPr id="3" name="Content Placeholder 2"/>
          <p:cNvSpPr>
            <a:spLocks noGrp="1"/>
          </p:cNvSpPr>
          <p:nvPr>
            <p:ph idx="1"/>
          </p:nvPr>
        </p:nvSpPr>
        <p:spPr/>
        <p:txBody>
          <a:bodyPr/>
          <a:lstStyle/>
          <a:p>
            <a:endParaRPr lang="en-US" dirty="0" smtClean="0"/>
          </a:p>
          <a:p>
            <a:r>
              <a:rPr lang="en-US" dirty="0" smtClean="0"/>
              <a:t>Need true randomness to</a:t>
            </a:r>
          </a:p>
          <a:p>
            <a:pPr lvl="1"/>
            <a:r>
              <a:rPr lang="en-US" dirty="0" smtClean="0"/>
              <a:t>Initialize seed</a:t>
            </a:r>
          </a:p>
          <a:p>
            <a:pPr lvl="1"/>
            <a:r>
              <a:rPr lang="en-US" dirty="0" smtClean="0"/>
              <a:t>Renew if compromised by adversary</a:t>
            </a:r>
          </a:p>
          <a:p>
            <a:pPr lvl="1"/>
            <a:endParaRPr lang="en-US" dirty="0"/>
          </a:p>
          <a:p>
            <a:r>
              <a:rPr lang="en-US" dirty="0" smtClean="0"/>
              <a:t>True randomness </a:t>
            </a:r>
            <a:r>
              <a:rPr lang="en-US" u="sng" dirty="0" smtClean="0"/>
              <a:t>not</a:t>
            </a:r>
            <a:r>
              <a:rPr lang="en-US" dirty="0" smtClean="0"/>
              <a:t> needed beyond seed</a:t>
            </a:r>
          </a:p>
          <a:p>
            <a:pPr lvl="1"/>
            <a:r>
              <a:rPr lang="en-US" dirty="0" smtClean="0"/>
              <a:t>(if PRG is secure)</a:t>
            </a:r>
          </a:p>
          <a:p>
            <a:pPr lvl="1"/>
            <a:r>
              <a:rPr lang="en-US" dirty="0" smtClean="0"/>
              <a:t>Randomness can be “stretched”</a:t>
            </a:r>
          </a:p>
        </p:txBody>
      </p:sp>
    </p:spTree>
    <p:extLst>
      <p:ext uri="{BB962C8B-B14F-4D97-AF65-F5344CB8AC3E}">
        <p14:creationId xmlns:p14="http://schemas.microsoft.com/office/powerpoint/2010/main" val="28749922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Measuring Physical </a:t>
            </a:r>
            <a:r>
              <a:rPr lang="en-US" dirty="0"/>
              <a:t>R</a:t>
            </a:r>
            <a:r>
              <a:rPr lang="en-US" dirty="0" smtClean="0"/>
              <a:t>andomness</a:t>
            </a:r>
            <a:endParaRPr lang="en-US" dirty="0"/>
          </a:p>
        </p:txBody>
      </p:sp>
      <p:sp>
        <p:nvSpPr>
          <p:cNvPr id="3" name="Content Placeholder 2"/>
          <p:cNvSpPr>
            <a:spLocks noGrp="1"/>
          </p:cNvSpPr>
          <p:nvPr>
            <p:ph idx="1"/>
          </p:nvPr>
        </p:nvSpPr>
        <p:spPr/>
        <p:txBody>
          <a:bodyPr>
            <a:normAutofit/>
          </a:bodyPr>
          <a:lstStyle/>
          <a:p>
            <a:pPr marL="0" indent="0">
              <a:buNone/>
            </a:pPr>
            <a:endParaRPr lang="en-US" dirty="0" smtClean="0"/>
          </a:p>
          <a:p>
            <a:pPr marL="0" indent="0">
              <a:buNone/>
            </a:pPr>
            <a:r>
              <a:rPr lang="en-US" dirty="0" smtClean="0"/>
              <a:t>Problem: often biased, non-independent</a:t>
            </a:r>
          </a:p>
          <a:p>
            <a:pPr marL="0" indent="0">
              <a:buNone/>
            </a:pPr>
            <a:endParaRPr lang="en-US" dirty="0" smtClean="0"/>
          </a:p>
          <a:p>
            <a:pPr marL="0" indent="0">
              <a:buNone/>
            </a:pPr>
            <a:r>
              <a:rPr lang="en-US" b="1" dirty="0" smtClean="0"/>
              <a:t>Good news: </a:t>
            </a:r>
            <a:r>
              <a:rPr lang="en-US" dirty="0" smtClean="0"/>
              <a:t>bias easily corrected (next slide)</a:t>
            </a:r>
          </a:p>
          <a:p>
            <a:pPr marL="0" indent="0">
              <a:buNone/>
            </a:pPr>
            <a:endParaRPr lang="en-US" b="1" dirty="0" smtClean="0">
              <a:solidFill>
                <a:schemeClr val="tx2">
                  <a:lumMod val="60000"/>
                  <a:lumOff val="40000"/>
                </a:schemeClr>
              </a:solidFill>
            </a:endParaRPr>
          </a:p>
          <a:p>
            <a:pPr marL="0" indent="0">
              <a:buNone/>
            </a:pPr>
            <a:r>
              <a:rPr lang="en-US" dirty="0" smtClean="0"/>
              <a:t>Non-independence is harder (in a few slides)</a:t>
            </a:r>
          </a:p>
        </p:txBody>
      </p:sp>
    </p:spTree>
    <p:extLst>
      <p:ext uri="{BB962C8B-B14F-4D97-AF65-F5344CB8AC3E}">
        <p14:creationId xmlns:p14="http://schemas.microsoft.com/office/powerpoint/2010/main" val="8642924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Correcting Bias</a:t>
            </a:r>
            <a:endParaRPr lang="en-US" dirty="0"/>
          </a:p>
        </p:txBody>
      </p:sp>
      <p:sp>
        <p:nvSpPr>
          <p:cNvPr id="3" name="Content Placeholder 2"/>
          <p:cNvSpPr>
            <a:spLocks noGrp="1"/>
          </p:cNvSpPr>
          <p:nvPr>
            <p:ph idx="1"/>
          </p:nvPr>
        </p:nvSpPr>
        <p:spPr>
          <a:xfrm>
            <a:off x="171450" y="1600201"/>
            <a:ext cx="5527675" cy="4525963"/>
          </a:xfrm>
        </p:spPr>
        <p:txBody>
          <a:bodyPr>
            <a:normAutofit fontScale="77500" lnSpcReduction="20000"/>
          </a:bodyPr>
          <a:lstStyle/>
          <a:p>
            <a:pPr marL="0" indent="0">
              <a:buNone/>
            </a:pPr>
            <a:r>
              <a:rPr lang="en-US" b="1" dirty="0" smtClean="0">
                <a:solidFill>
                  <a:schemeClr val="tx2">
                    <a:lumMod val="60000"/>
                    <a:lumOff val="40000"/>
                  </a:schemeClr>
                </a:solidFill>
              </a:rPr>
              <a:t>Puzzle</a:t>
            </a:r>
            <a:endParaRPr lang="en-US" b="1" dirty="0">
              <a:solidFill>
                <a:schemeClr val="tx2">
                  <a:lumMod val="60000"/>
                  <a:lumOff val="40000"/>
                </a:schemeClr>
              </a:solidFill>
            </a:endParaRPr>
          </a:p>
          <a:p>
            <a:r>
              <a:rPr lang="en-US" b="1" dirty="0" smtClean="0">
                <a:solidFill>
                  <a:schemeClr val="tx2">
                    <a:lumMod val="60000"/>
                    <a:lumOff val="40000"/>
                  </a:schemeClr>
                </a:solidFill>
              </a:rPr>
              <a:t>Given</a:t>
            </a:r>
            <a:r>
              <a:rPr lang="en-US" b="1" dirty="0">
                <a:solidFill>
                  <a:schemeClr val="tx2">
                    <a:lumMod val="60000"/>
                    <a:lumOff val="40000"/>
                  </a:schemeClr>
                </a:solidFill>
              </a:rPr>
              <a:t>: coin that comes up heads 60% of the time</a:t>
            </a:r>
          </a:p>
          <a:p>
            <a:r>
              <a:rPr lang="en-US" b="1" dirty="0" smtClean="0">
                <a:solidFill>
                  <a:schemeClr val="tx2">
                    <a:lumMod val="60000"/>
                    <a:lumOff val="40000"/>
                  </a:schemeClr>
                </a:solidFill>
              </a:rPr>
              <a:t>Successive </a:t>
            </a:r>
            <a:r>
              <a:rPr lang="en-US" b="1" dirty="0">
                <a:solidFill>
                  <a:schemeClr val="tx2">
                    <a:lumMod val="60000"/>
                    <a:lumOff val="40000"/>
                  </a:schemeClr>
                </a:solidFill>
              </a:rPr>
              <a:t>tosses are independent</a:t>
            </a:r>
          </a:p>
          <a:p>
            <a:r>
              <a:rPr lang="en-US" b="1" dirty="0" smtClean="0">
                <a:solidFill>
                  <a:schemeClr val="tx2">
                    <a:lumMod val="60000"/>
                    <a:lumOff val="40000"/>
                  </a:schemeClr>
                </a:solidFill>
              </a:rPr>
              <a:t>Generate </a:t>
            </a:r>
            <a:r>
              <a:rPr lang="en-US" b="1" dirty="0">
                <a:solidFill>
                  <a:schemeClr val="tx2">
                    <a:lumMod val="60000"/>
                    <a:lumOff val="40000"/>
                  </a:schemeClr>
                </a:solidFill>
              </a:rPr>
              <a:t>a sequence of uniform random </a:t>
            </a:r>
            <a:r>
              <a:rPr lang="en-US" b="1" dirty="0" smtClean="0">
                <a:solidFill>
                  <a:schemeClr val="tx2">
                    <a:lumMod val="60000"/>
                    <a:lumOff val="40000"/>
                  </a:schemeClr>
                </a:solidFill>
              </a:rPr>
              <a:t>bits</a:t>
            </a:r>
          </a:p>
          <a:p>
            <a:endParaRPr lang="en-US" b="1" dirty="0">
              <a:solidFill>
                <a:schemeClr val="tx2">
                  <a:lumMod val="60000"/>
                  <a:lumOff val="40000"/>
                </a:schemeClr>
              </a:solidFill>
            </a:endParaRPr>
          </a:p>
          <a:p>
            <a:pPr marL="0" indent="0">
              <a:buNone/>
            </a:pPr>
            <a:r>
              <a:rPr lang="en-US" dirty="0" smtClean="0"/>
              <a:t>Solution</a:t>
            </a:r>
          </a:p>
          <a:p>
            <a:r>
              <a:rPr lang="en-US" dirty="0" smtClean="0"/>
              <a:t>  </a:t>
            </a:r>
            <a:r>
              <a:rPr lang="en-US" dirty="0" smtClean="0"/>
              <a:t>To </a:t>
            </a:r>
            <a:r>
              <a:rPr lang="en-US" dirty="0" smtClean="0"/>
              <a:t>generate a bit, toss the coin twice</a:t>
            </a:r>
          </a:p>
          <a:p>
            <a:r>
              <a:rPr lang="en-US" dirty="0"/>
              <a:t> </a:t>
            </a:r>
            <a:r>
              <a:rPr lang="en-US" dirty="0" smtClean="0"/>
              <a:t> </a:t>
            </a:r>
            <a:r>
              <a:rPr lang="en-US" dirty="0" smtClean="0"/>
              <a:t>If </a:t>
            </a:r>
            <a:r>
              <a:rPr lang="en-US" dirty="0" smtClean="0"/>
              <a:t>HT output 0, if TH output 1</a:t>
            </a:r>
          </a:p>
          <a:p>
            <a:r>
              <a:rPr lang="en-US" dirty="0" smtClean="0"/>
              <a:t>  </a:t>
            </a:r>
            <a:r>
              <a:rPr lang="en-US" dirty="0" smtClean="0"/>
              <a:t>If </a:t>
            </a:r>
            <a:r>
              <a:rPr lang="en-US" dirty="0" smtClean="0"/>
              <a:t>HH or TT, discard </a:t>
            </a:r>
            <a:r>
              <a:rPr lang="en-US" dirty="0" smtClean="0"/>
              <a:t/>
            </a:r>
            <a:br>
              <a:rPr lang="en-US" dirty="0" smtClean="0"/>
            </a:br>
            <a:r>
              <a:rPr lang="en-US" dirty="0" smtClean="0"/>
              <a:t>	and </a:t>
            </a:r>
            <a:r>
              <a:rPr lang="en-US" dirty="0" smtClean="0"/>
              <a:t>toss twice again (repeat)</a:t>
            </a:r>
            <a:endParaRPr lang="en-US" dirty="0"/>
          </a:p>
          <a:p>
            <a:endParaRPr lang="en-US" dirty="0"/>
          </a:p>
        </p:txBody>
      </p:sp>
      <p:pic>
        <p:nvPicPr>
          <p:cNvPr id="4" name="Picture 3"/>
          <p:cNvPicPr>
            <a:picLocks noChangeAspect="1"/>
          </p:cNvPicPr>
          <p:nvPr/>
        </p:nvPicPr>
        <p:blipFill>
          <a:blip r:embed="rId3"/>
          <a:stretch>
            <a:fillRect/>
          </a:stretch>
        </p:blipFill>
        <p:spPr>
          <a:xfrm>
            <a:off x="4798579" y="2659064"/>
            <a:ext cx="4202545" cy="3467100"/>
          </a:xfrm>
          <a:prstGeom prst="rect">
            <a:avLst/>
          </a:prstGeom>
        </p:spPr>
      </p:pic>
    </p:spTree>
    <p:extLst>
      <p:ext uri="{BB962C8B-B14F-4D97-AF65-F5344CB8AC3E}">
        <p14:creationId xmlns:p14="http://schemas.microsoft.com/office/powerpoint/2010/main" val="20784438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strike="sngStrike" dirty="0" smtClean="0"/>
              <a:t>random</a:t>
            </a:r>
            <a:r>
              <a:rPr lang="en-US" dirty="0" smtClean="0"/>
              <a:t> Unpredictable </a:t>
            </a:r>
            <a:r>
              <a:rPr lang="en-US" dirty="0"/>
              <a:t>B</a:t>
            </a:r>
            <a:r>
              <a:rPr lang="en-US" dirty="0" smtClean="0"/>
              <a:t>its</a:t>
            </a:r>
            <a:endParaRPr lang="en-US" dirty="0"/>
          </a:p>
        </p:txBody>
      </p:sp>
      <p:sp>
        <p:nvSpPr>
          <p:cNvPr id="3" name="Content Placeholder 2"/>
          <p:cNvSpPr>
            <a:spLocks noGrp="1"/>
          </p:cNvSpPr>
          <p:nvPr>
            <p:ph idx="1"/>
          </p:nvPr>
        </p:nvSpPr>
        <p:spPr>
          <a:xfrm>
            <a:off x="457200" y="1600202"/>
            <a:ext cx="8401050" cy="4525963"/>
          </a:xfrm>
        </p:spPr>
        <p:txBody>
          <a:bodyPr>
            <a:normAutofit fontScale="92500" lnSpcReduction="10000"/>
          </a:bodyPr>
          <a:lstStyle/>
          <a:p>
            <a:r>
              <a:rPr lang="en-US" dirty="0"/>
              <a:t>E</a:t>
            </a:r>
            <a:r>
              <a:rPr lang="en-US" dirty="0" smtClean="0"/>
              <a:t>xact </a:t>
            </a:r>
            <a:r>
              <a:rPr lang="en-US" dirty="0"/>
              <a:t>history of </a:t>
            </a:r>
            <a:r>
              <a:rPr lang="en-US" dirty="0" err="1" smtClean="0"/>
              <a:t>keypresses</a:t>
            </a:r>
            <a:endParaRPr lang="en-US" dirty="0" smtClean="0"/>
          </a:p>
          <a:p>
            <a:pPr lvl="1"/>
            <a:r>
              <a:rPr lang="en-US" dirty="0" smtClean="0"/>
              <a:t>including </a:t>
            </a:r>
            <a:r>
              <a:rPr lang="en-US" dirty="0"/>
              <a:t>micro-time</a:t>
            </a:r>
          </a:p>
          <a:p>
            <a:r>
              <a:rPr lang="en-US" i="1" dirty="0"/>
              <a:t>E</a:t>
            </a:r>
            <a:r>
              <a:rPr lang="en-US" i="1" dirty="0" smtClean="0"/>
              <a:t>xact</a:t>
            </a:r>
            <a:r>
              <a:rPr lang="en-US" dirty="0" smtClean="0"/>
              <a:t> </a:t>
            </a:r>
            <a:r>
              <a:rPr lang="en-US" dirty="0"/>
              <a:t>path of mouse</a:t>
            </a:r>
          </a:p>
          <a:p>
            <a:r>
              <a:rPr lang="en-US" dirty="0" smtClean="0"/>
              <a:t>Periodic </a:t>
            </a:r>
            <a:r>
              <a:rPr lang="en-US" dirty="0"/>
              <a:t>screenshots</a:t>
            </a:r>
          </a:p>
          <a:p>
            <a:r>
              <a:rPr lang="en-US" i="1" dirty="0"/>
              <a:t>E</a:t>
            </a:r>
            <a:r>
              <a:rPr lang="en-US" i="1" dirty="0" smtClean="0"/>
              <a:t>xact</a:t>
            </a:r>
            <a:r>
              <a:rPr lang="en-US" dirty="0" smtClean="0"/>
              <a:t> </a:t>
            </a:r>
            <a:r>
              <a:rPr lang="en-US" dirty="0"/>
              <a:t>history of network packet arrival</a:t>
            </a:r>
          </a:p>
          <a:p>
            <a:r>
              <a:rPr lang="en-US" dirty="0"/>
              <a:t>I</a:t>
            </a:r>
            <a:r>
              <a:rPr lang="en-US" dirty="0" smtClean="0"/>
              <a:t>nternal </a:t>
            </a:r>
            <a:r>
              <a:rPr lang="en-US" dirty="0"/>
              <a:t>temperature of computer</a:t>
            </a:r>
          </a:p>
          <a:p>
            <a:r>
              <a:rPr lang="en-US" dirty="0"/>
              <a:t>A</a:t>
            </a:r>
            <a:r>
              <a:rPr lang="en-US" dirty="0" smtClean="0"/>
              <a:t>mbient </a:t>
            </a:r>
            <a:r>
              <a:rPr lang="en-US" dirty="0"/>
              <a:t>noise picked up by </a:t>
            </a:r>
            <a:r>
              <a:rPr lang="en-US" dirty="0" err="1" smtClean="0"/>
              <a:t>mic</a:t>
            </a:r>
            <a:endParaRPr lang="en-US" dirty="0"/>
          </a:p>
          <a:p>
            <a:r>
              <a:rPr lang="en-US" dirty="0" smtClean="0"/>
              <a:t>Special-purpose hardware</a:t>
            </a:r>
            <a:endParaRPr lang="en-US" dirty="0"/>
          </a:p>
          <a:p>
            <a:pPr lvl="1"/>
            <a:r>
              <a:rPr lang="en-US" dirty="0"/>
              <a:t>E</a:t>
            </a:r>
            <a:r>
              <a:rPr lang="en-US" dirty="0" smtClean="0"/>
              <a:t>xample</a:t>
            </a:r>
            <a:r>
              <a:rPr lang="en-US" dirty="0"/>
              <a:t>: camera pointed at lava </a:t>
            </a:r>
            <a:r>
              <a:rPr lang="en-US" dirty="0" smtClean="0"/>
              <a:t>lamps</a:t>
            </a:r>
            <a:endParaRPr lang="en-US" dirty="0"/>
          </a:p>
        </p:txBody>
      </p:sp>
    </p:spTree>
    <p:extLst>
      <p:ext uri="{BB962C8B-B14F-4D97-AF65-F5344CB8AC3E}">
        <p14:creationId xmlns:p14="http://schemas.microsoft.com/office/powerpoint/2010/main" val="1858651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a:spLocks noGrp="1"/>
          </p:cNvSpPr>
          <p:nvPr>
            <p:ph idx="1"/>
          </p:nvPr>
        </p:nvSpPr>
        <p:spPr>
          <a:xfrm>
            <a:off x="457200" y="285753"/>
            <a:ext cx="8229600" cy="6397622"/>
          </a:xfrm>
        </p:spPr>
        <p:txBody>
          <a:bodyPr>
            <a:normAutofit fontScale="85000" lnSpcReduction="20000"/>
          </a:bodyPr>
          <a:lstStyle/>
          <a:p>
            <a:r>
              <a:rPr lang="en-US" sz="4600" b="1" dirty="0" smtClean="0">
                <a:solidFill>
                  <a:schemeClr val="accent1"/>
                </a:solidFill>
              </a:rPr>
              <a:t>Solution: </a:t>
            </a:r>
            <a:br>
              <a:rPr lang="en-US" sz="4600" b="1" dirty="0" smtClean="0">
                <a:solidFill>
                  <a:schemeClr val="accent1"/>
                </a:solidFill>
              </a:rPr>
            </a:br>
            <a:r>
              <a:rPr lang="en-US" sz="4600" b="1" dirty="0" smtClean="0">
                <a:solidFill>
                  <a:schemeClr val="accent1"/>
                </a:solidFill>
              </a:rPr>
              <a:t>Message Authentication Code (MAC)</a:t>
            </a:r>
            <a:endParaRPr lang="en-US" sz="4600" b="1" dirty="0">
              <a:solidFill>
                <a:schemeClr val="accent1"/>
              </a:solidFill>
            </a:endParaRPr>
          </a:p>
          <a:p>
            <a:r>
              <a:rPr lang="en-US" sz="4600" dirty="0" smtClean="0"/>
              <a:t/>
            </a:r>
            <a:br>
              <a:rPr lang="en-US" sz="4600" dirty="0" smtClean="0"/>
            </a:br>
            <a:r>
              <a:rPr lang="en-US" dirty="0" smtClean="0"/>
              <a:t>One approach:</a:t>
            </a:r>
          </a:p>
          <a:p>
            <a:pPr marL="460375" lvl="1" indent="-3175">
              <a:buNone/>
            </a:pPr>
            <a:r>
              <a:rPr lang="en-US" sz="2400" dirty="0" smtClean="0"/>
              <a:t>1.  Alice computes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p>
          <a:p>
            <a:pPr lvl="1">
              <a:buNone/>
            </a:pPr>
            <a:endParaRPr lang="en-US" sz="2400" dirty="0" smtClean="0"/>
          </a:p>
          <a:p>
            <a:pPr lvl="1">
              <a:buNone/>
            </a:pPr>
            <a:r>
              <a:rPr lang="en-US" sz="2400" dirty="0" smtClean="0"/>
              <a:t>2.	</a:t>
            </a:r>
          </a:p>
          <a:p>
            <a:pPr lvl="1">
              <a:buNone/>
            </a:pPr>
            <a:endParaRPr lang="en-US" sz="2400" dirty="0"/>
          </a:p>
          <a:p>
            <a:pPr lvl="1">
              <a:buNone/>
            </a:pPr>
            <a:r>
              <a:rPr lang="en-US" sz="2400" dirty="0" smtClean="0"/>
              <a:t>3. Bob verifies that </a:t>
            </a:r>
            <a:r>
              <a:rPr lang="en-US" sz="2400" b="1" dirty="0" smtClean="0"/>
              <a:t>v′</a:t>
            </a:r>
            <a:r>
              <a:rPr lang="en-US" sz="2400" dirty="0" smtClean="0"/>
              <a:t> = </a:t>
            </a:r>
            <a:r>
              <a:rPr lang="en-US" sz="2400" b="1" i="1" dirty="0" smtClean="0"/>
              <a:t>f</a:t>
            </a:r>
            <a:r>
              <a:rPr lang="en-US" sz="2400" dirty="0" smtClean="0"/>
              <a:t>(</a:t>
            </a:r>
            <a:r>
              <a:rPr lang="en-US" sz="2400" b="1" dirty="0" smtClean="0"/>
              <a:t>m′</a:t>
            </a:r>
            <a:r>
              <a:rPr lang="en-US" sz="2400" dirty="0" smtClean="0"/>
              <a:t>),</a:t>
            </a:r>
            <a:r>
              <a:rPr lang="en-US" sz="2400" dirty="0"/>
              <a:t/>
            </a:r>
            <a:br>
              <a:rPr lang="en-US" sz="2400" dirty="0"/>
            </a:br>
            <a:r>
              <a:rPr lang="en-US" sz="2400" dirty="0" smtClean="0"/>
              <a:t>accepts </a:t>
            </a:r>
            <a:r>
              <a:rPr lang="en-US" sz="2400" dirty="0"/>
              <a:t>message iff this is </a:t>
            </a:r>
            <a:r>
              <a:rPr lang="en-US" sz="2400" dirty="0" smtClean="0"/>
              <a:t>true</a:t>
            </a:r>
          </a:p>
          <a:p>
            <a:r>
              <a:rPr lang="en-US" dirty="0" smtClean="0"/>
              <a:t>Function </a:t>
            </a:r>
            <a:r>
              <a:rPr lang="en-US" b="1" i="1" dirty="0" smtClean="0"/>
              <a:t>f </a:t>
            </a:r>
            <a:r>
              <a:rPr lang="en-US" dirty="0" smtClean="0"/>
              <a:t>?</a:t>
            </a:r>
          </a:p>
          <a:p>
            <a:pPr lvl="1">
              <a:buNone/>
            </a:pPr>
            <a:r>
              <a:rPr lang="en-US" dirty="0" smtClean="0"/>
              <a:t>Easily computable by Alice and Bob;</a:t>
            </a:r>
            <a:br>
              <a:rPr lang="en-US" dirty="0" smtClean="0"/>
            </a:br>
            <a:r>
              <a:rPr lang="en-US" u="sng" dirty="0" smtClean="0"/>
              <a:t>not</a:t>
            </a:r>
            <a:r>
              <a:rPr lang="en-US" dirty="0" smtClean="0"/>
              <a:t> computable by Mallory</a:t>
            </a:r>
          </a:p>
          <a:p>
            <a:pPr lvl="1">
              <a:buNone/>
            </a:pPr>
            <a:r>
              <a:rPr lang="en-US" dirty="0" smtClean="0"/>
              <a:t>(Idea: Secret only Alice &amp; Bob know)</a:t>
            </a:r>
          </a:p>
          <a:p>
            <a:pPr lvl="1">
              <a:buNone/>
            </a:pPr>
            <a:r>
              <a:rPr lang="en-US" dirty="0" smtClean="0"/>
              <a:t>We’re sunk if Mallory can learn </a:t>
            </a:r>
            <a:br>
              <a:rPr lang="en-US" dirty="0" smtClean="0"/>
            </a:br>
            <a:r>
              <a:rPr lang="en-US" b="1" i="1" dirty="0" smtClean="0"/>
              <a:t>f</a:t>
            </a:r>
            <a:r>
              <a:rPr lang="en-US" dirty="0" smtClean="0"/>
              <a:t>(</a:t>
            </a:r>
            <a:r>
              <a:rPr lang="en-US" b="1" dirty="0" smtClean="0"/>
              <a:t>x</a:t>
            </a:r>
            <a:r>
              <a:rPr lang="en-US" dirty="0" smtClean="0"/>
              <a:t>) for any </a:t>
            </a:r>
            <a:r>
              <a:rPr lang="en-US" b="1" dirty="0" smtClean="0"/>
              <a:t>x</a:t>
            </a:r>
            <a:r>
              <a:rPr lang="en-US" dirty="0" smtClean="0"/>
              <a:t> ≠ </a:t>
            </a:r>
            <a:r>
              <a:rPr lang="en-US" b="1" dirty="0" smtClean="0"/>
              <a:t>m</a:t>
            </a:r>
            <a:r>
              <a:rPr lang="en-US" dirty="0" smtClean="0"/>
              <a:t>!</a:t>
            </a:r>
          </a:p>
          <a:p>
            <a:endParaRPr lang="en-US" dirty="0" smtClean="0"/>
          </a:p>
          <a:p>
            <a:endParaRPr lang="en-US" dirty="0"/>
          </a:p>
        </p:txBody>
      </p:sp>
      <p:sp>
        <p:nvSpPr>
          <p:cNvPr id="22" name="TextBox 21"/>
          <p:cNvSpPr txBox="1"/>
          <p:nvPr/>
        </p:nvSpPr>
        <p:spPr>
          <a:xfrm>
            <a:off x="2336800" y="2628900"/>
            <a:ext cx="5283200" cy="369332"/>
          </a:xfrm>
          <a:prstGeom prst="rect">
            <a:avLst/>
          </a:prstGeom>
          <a:noFill/>
        </p:spPr>
        <p:txBody>
          <a:bodyPr wrap="square" rtlCol="0">
            <a:spAutoFit/>
          </a:bodyPr>
          <a:lstStyle/>
          <a:p>
            <a:pPr algn="ctr">
              <a:tabLst>
                <a:tab pos="914400" algn="l"/>
                <a:tab pos="1374775" algn="l"/>
              </a:tabLst>
            </a:pPr>
            <a:r>
              <a:rPr lang="en-US" dirty="0" smtClean="0"/>
              <a:t>e.g. </a:t>
            </a:r>
            <a:r>
              <a:rPr lang="en-US" dirty="0" smtClean="0">
                <a:solidFill>
                  <a:schemeClr val="accent1"/>
                </a:solidFill>
              </a:rPr>
              <a:t>“Attack at dawn”, 628369867…</a:t>
            </a:r>
            <a:endParaRPr lang="en-US" dirty="0">
              <a:solidFill>
                <a:schemeClr val="accent1"/>
              </a:solidFill>
            </a:endParaRPr>
          </a:p>
        </p:txBody>
      </p:sp>
      <p:sp>
        <p:nvSpPr>
          <p:cNvPr id="27" name="TextBox 26"/>
          <p:cNvSpPr txBox="1"/>
          <p:nvPr/>
        </p:nvSpPr>
        <p:spPr>
          <a:xfrm>
            <a:off x="3080247" y="2892426"/>
            <a:ext cx="595035" cy="36933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32" name="Rectangle 31"/>
          <p:cNvSpPr/>
          <p:nvPr/>
        </p:nvSpPr>
        <p:spPr>
          <a:xfrm>
            <a:off x="7193280" y="2997975"/>
            <a:ext cx="103632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33" name="Straight Arrow Connector 32"/>
          <p:cNvCxnSpPr>
            <a:endCxn id="31" idx="1"/>
          </p:cNvCxnSpPr>
          <p:nvPr/>
        </p:nvCxnSpPr>
        <p:spPr>
          <a:xfrm>
            <a:off x="2458720" y="3168583"/>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4" name="Straight Arrow Connector 33"/>
          <p:cNvCxnSpPr/>
          <p:nvPr/>
        </p:nvCxnSpPr>
        <p:spPr>
          <a:xfrm>
            <a:off x="5384800" y="3169424"/>
            <a:ext cx="1828800" cy="84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8" name="TextBox 37"/>
          <p:cNvSpPr txBox="1"/>
          <p:nvPr/>
        </p:nvSpPr>
        <p:spPr>
          <a:xfrm>
            <a:off x="6021750" y="2892426"/>
            <a:ext cx="690401" cy="36933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30" name="Rectangle 29"/>
          <p:cNvSpPr/>
          <p:nvPr/>
        </p:nvSpPr>
        <p:spPr>
          <a:xfrm>
            <a:off x="1727200" y="2997975"/>
            <a:ext cx="1016000" cy="3341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Alice</a:t>
            </a:r>
            <a:endParaRPr lang="en-US" dirty="0"/>
          </a:p>
        </p:txBody>
      </p:sp>
      <p:sp>
        <p:nvSpPr>
          <p:cNvPr id="31" name="Rectangle 30"/>
          <p:cNvSpPr/>
          <p:nvPr/>
        </p:nvSpPr>
        <p:spPr>
          <a:xfrm>
            <a:off x="4287520" y="2997976"/>
            <a:ext cx="1402080" cy="3428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Tree>
    <p:extLst>
      <p:ext uri="{BB962C8B-B14F-4D97-AF65-F5344CB8AC3E}">
        <p14:creationId xmlns:p14="http://schemas.microsoft.com/office/powerpoint/2010/main" val="642831158"/>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Generating </a:t>
            </a:r>
            <a:r>
              <a:rPr lang="en-US" dirty="0" smtClean="0"/>
              <a:t>Unpredictable Bits from the Environment</a:t>
            </a:r>
            <a:endParaRPr lang="en-US" dirty="0"/>
          </a:p>
        </p:txBody>
      </p:sp>
      <p:sp>
        <p:nvSpPr>
          <p:cNvPr id="3" name="Content Placeholder 2"/>
          <p:cNvSpPr>
            <a:spLocks noGrp="1"/>
          </p:cNvSpPr>
          <p:nvPr>
            <p:ph idx="1"/>
          </p:nvPr>
        </p:nvSpPr>
        <p:spPr/>
        <p:txBody>
          <a:bodyPr>
            <a:normAutofit fontScale="85000" lnSpcReduction="10000"/>
          </a:bodyPr>
          <a:lstStyle/>
          <a:p>
            <a:r>
              <a:rPr lang="en-US" b="1" dirty="0" smtClean="0"/>
              <a:t>Problem: </a:t>
            </a:r>
            <a:r>
              <a:rPr lang="en-US" dirty="0" smtClean="0"/>
              <a:t>adversary could predict some sources</a:t>
            </a:r>
            <a:endParaRPr lang="en-US" dirty="0"/>
          </a:p>
          <a:p>
            <a:r>
              <a:rPr lang="en-US" b="1" dirty="0" smtClean="0"/>
              <a:t>Good news: </a:t>
            </a:r>
            <a:r>
              <a:rPr lang="en-US" dirty="0" smtClean="0"/>
              <a:t>we’re OK as long as there is “enough randomness” in the data</a:t>
            </a:r>
          </a:p>
          <a:p>
            <a:endParaRPr lang="en-US" dirty="0"/>
          </a:p>
          <a:p>
            <a:r>
              <a:rPr lang="en-US" dirty="0"/>
              <a:t>G</a:t>
            </a:r>
            <a:r>
              <a:rPr lang="en-US" dirty="0" smtClean="0"/>
              <a:t>ather </a:t>
            </a:r>
            <a:r>
              <a:rPr lang="en-US" dirty="0"/>
              <a:t>data for “a long time” then run it through a PRF</a:t>
            </a:r>
          </a:p>
          <a:p>
            <a:pPr lvl="1"/>
            <a:r>
              <a:rPr lang="en-US" dirty="0"/>
              <a:t>intuition: “distill out” the randomness, reduce size but keep </a:t>
            </a:r>
            <a:r>
              <a:rPr lang="en-US" dirty="0" smtClean="0"/>
              <a:t>randomness</a:t>
            </a:r>
          </a:p>
          <a:p>
            <a:r>
              <a:rPr lang="en-US" dirty="0"/>
              <a:t>A</a:t>
            </a:r>
            <a:r>
              <a:rPr lang="en-US" dirty="0" smtClean="0"/>
              <a:t>fter </a:t>
            </a:r>
            <a:r>
              <a:rPr lang="en-US" dirty="0"/>
              <a:t>distillation, mix new randomness in with generator’s secret </a:t>
            </a:r>
            <a:r>
              <a:rPr lang="en-US" dirty="0" smtClean="0"/>
              <a:t>state</a:t>
            </a:r>
          </a:p>
          <a:p>
            <a:pPr lvl="1"/>
            <a:r>
              <a:rPr lang="en-US" dirty="0"/>
              <a:t>w</a:t>
            </a:r>
            <a:r>
              <a:rPr lang="en-US" dirty="0" smtClean="0"/>
              <a:t>e’re OK if </a:t>
            </a:r>
            <a:r>
              <a:rPr lang="en-US" u="sng" dirty="0" smtClean="0"/>
              <a:t>either</a:t>
            </a:r>
            <a:r>
              <a:rPr lang="en-US" dirty="0" smtClean="0"/>
              <a:t> old bits </a:t>
            </a:r>
            <a:r>
              <a:rPr lang="en-US" u="sng" dirty="0" smtClean="0"/>
              <a:t>or</a:t>
            </a:r>
            <a:r>
              <a:rPr lang="en-US" dirty="0" smtClean="0"/>
              <a:t> new bits are unpredictable</a:t>
            </a:r>
          </a:p>
        </p:txBody>
      </p:sp>
    </p:spTree>
    <p:extLst>
      <p:ext uri="{BB962C8B-B14F-4D97-AF65-F5344CB8AC3E}">
        <p14:creationId xmlns:p14="http://schemas.microsoft.com/office/powerpoint/2010/main" val="460300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r>
              <a:rPr lang="en-US" b="1" dirty="0" smtClean="0"/>
              <a:t>Problem:</a:t>
            </a:r>
            <a:r>
              <a:rPr lang="en-US" dirty="0" smtClean="0"/>
              <a:t> How do you know when you have enough randomness?</a:t>
            </a:r>
          </a:p>
          <a:p>
            <a:pPr lvl="1"/>
            <a:r>
              <a:rPr lang="en-US" dirty="0" smtClean="0"/>
              <a:t>Usual solution: collect way too much, just to be sure</a:t>
            </a:r>
            <a:endParaRPr lang="en-US" dirty="0"/>
          </a:p>
          <a:p>
            <a:endParaRPr lang="en-US" dirty="0" smtClean="0"/>
          </a:p>
          <a:p>
            <a:r>
              <a:rPr lang="en-US" b="1" dirty="0" smtClean="0"/>
              <a:t>Problem:</a:t>
            </a:r>
            <a:r>
              <a:rPr lang="en-US" dirty="0" smtClean="0"/>
              <a:t> not much entropy on boot</a:t>
            </a:r>
          </a:p>
          <a:p>
            <a:pPr lvl="1"/>
            <a:r>
              <a:rPr lang="en-US" dirty="0" smtClean="0"/>
              <a:t>But need to generate keys</a:t>
            </a:r>
          </a:p>
          <a:p>
            <a:pPr lvl="1"/>
            <a:r>
              <a:rPr lang="en-US" dirty="0" smtClean="0"/>
              <a:t>Possible solution: save pseudorandom value before shutdown</a:t>
            </a:r>
          </a:p>
        </p:txBody>
      </p:sp>
      <p:sp>
        <p:nvSpPr>
          <p:cNvPr id="7" name="Title 1"/>
          <p:cNvSpPr>
            <a:spLocks noGrp="1"/>
          </p:cNvSpPr>
          <p:nvPr>
            <p:ph type="title"/>
          </p:nvPr>
        </p:nvSpPr>
        <p:spPr>
          <a:xfrm>
            <a:off x="457200" y="274639"/>
            <a:ext cx="8229600" cy="1143000"/>
          </a:xfrm>
        </p:spPr>
        <p:txBody>
          <a:bodyPr>
            <a:normAutofit fontScale="90000"/>
          </a:bodyPr>
          <a:lstStyle/>
          <a:p>
            <a:r>
              <a:rPr lang="en-US" dirty="0" smtClean="0"/>
              <a:t>Generating </a:t>
            </a:r>
            <a:r>
              <a:rPr lang="en-US" dirty="0" smtClean="0"/>
              <a:t>Unpredictable Bits from the Environment</a:t>
            </a:r>
            <a:endParaRPr lang="en-US" dirty="0"/>
          </a:p>
        </p:txBody>
      </p:sp>
    </p:spTree>
    <p:extLst>
      <p:ext uri="{BB962C8B-B14F-4D97-AF65-F5344CB8AC3E}">
        <p14:creationId xmlns:p14="http://schemas.microsoft.com/office/powerpoint/2010/main" val="46209978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Diversity in Random Sources</a:t>
            </a:r>
            <a:endParaRPr lang="en-US" dirty="0"/>
          </a:p>
        </p:txBody>
      </p:sp>
      <p:sp>
        <p:nvSpPr>
          <p:cNvPr id="3" name="Content Placeholder 2"/>
          <p:cNvSpPr>
            <a:spLocks noGrp="1"/>
          </p:cNvSpPr>
          <p:nvPr>
            <p:ph idx="1"/>
          </p:nvPr>
        </p:nvSpPr>
        <p:spPr/>
        <p:txBody>
          <a:bodyPr/>
          <a:lstStyle/>
          <a:p>
            <a:pPr marL="0" indent="0">
              <a:buNone/>
            </a:pPr>
            <a:endParaRPr lang="en-US" dirty="0" smtClean="0"/>
          </a:p>
          <a:p>
            <a:r>
              <a:rPr lang="en-US" dirty="0" smtClean="0"/>
              <a:t>We’re OK as long as </a:t>
            </a:r>
            <a:r>
              <a:rPr lang="en-US" u="sng" dirty="0" smtClean="0"/>
              <a:t>some</a:t>
            </a:r>
            <a:r>
              <a:rPr lang="en-US" dirty="0" smtClean="0"/>
              <a:t> of them are unpredictable to the adversary</a:t>
            </a:r>
          </a:p>
          <a:p>
            <a:pPr lvl="1"/>
            <a:r>
              <a:rPr lang="en-US" dirty="0" smtClean="0"/>
              <a:t>And those sources have enough entropy</a:t>
            </a:r>
          </a:p>
          <a:p>
            <a:pPr lvl="1"/>
            <a:r>
              <a:rPr lang="en-US" dirty="0" smtClean="0"/>
              <a:t>We don’t have to know which ones are unpredictable</a:t>
            </a:r>
            <a:endParaRPr lang="en-US" dirty="0"/>
          </a:p>
        </p:txBody>
      </p:sp>
    </p:spTree>
    <p:extLst>
      <p:ext uri="{BB962C8B-B14F-4D97-AF65-F5344CB8AC3E}">
        <p14:creationId xmlns:p14="http://schemas.microsoft.com/office/powerpoint/2010/main" val="22865899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943102"/>
            <a:ext cx="8229600" cy="2971799"/>
          </a:xfrm>
        </p:spPr>
        <p:txBody>
          <a:bodyPr>
            <a:normAutofit fontScale="92500"/>
          </a:bodyPr>
          <a:lstStyle/>
          <a:p>
            <a:pPr marL="0" indent="0">
              <a:buNone/>
            </a:pPr>
            <a:r>
              <a:rPr lang="en-US" dirty="0" smtClean="0"/>
              <a:t>(Pseudo)randomness generation: </a:t>
            </a:r>
          </a:p>
          <a:p>
            <a:pPr marL="0" indent="0">
              <a:buNone/>
            </a:pPr>
            <a:r>
              <a:rPr lang="en-US" dirty="0" smtClean="0"/>
              <a:t>Easy in theory, surprisingly tricky in practice</a:t>
            </a:r>
          </a:p>
          <a:p>
            <a:pPr marL="0" indent="0">
              <a:buNone/>
            </a:pPr>
            <a:endParaRPr lang="en-US" dirty="0"/>
          </a:p>
          <a:p>
            <a:pPr marL="0" indent="0">
              <a:buNone/>
            </a:pPr>
            <a:r>
              <a:rPr lang="en-US" b="1" dirty="0" smtClean="0">
                <a:solidFill>
                  <a:schemeClr val="tx2">
                    <a:lumMod val="60000"/>
                    <a:lumOff val="40000"/>
                  </a:schemeClr>
                </a:solidFill>
              </a:rPr>
              <a:t>Homework: find examples of systems that were broken due to weakness in (pseudo)randomness</a:t>
            </a:r>
            <a:endParaRPr lang="en-US" b="1" dirty="0">
              <a:solidFill>
                <a:schemeClr val="tx2">
                  <a:lumMod val="60000"/>
                  <a:lumOff val="40000"/>
                </a:schemeClr>
              </a:solidFill>
            </a:endParaRPr>
          </a:p>
        </p:txBody>
      </p:sp>
    </p:spTree>
    <p:extLst>
      <p:ext uri="{BB962C8B-B14F-4D97-AF65-F5344CB8AC3E}">
        <p14:creationId xmlns:p14="http://schemas.microsoft.com/office/powerpoint/2010/main" val="1003515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So Far</a:t>
            </a:r>
            <a:endParaRPr lang="en-US" dirty="0" smtClean="0"/>
          </a:p>
          <a:p>
            <a:pPr marL="0" lvl="1" indent="0">
              <a:buNone/>
            </a:pPr>
            <a:r>
              <a:rPr lang="en-US" sz="3200" dirty="0" smtClean="0"/>
              <a:t>Message Integrity</a:t>
            </a:r>
          </a:p>
          <a:p>
            <a:pPr marL="0" lvl="1" indent="0">
              <a:buNone/>
            </a:pPr>
            <a:r>
              <a:rPr lang="en-US" sz="3200" dirty="0" smtClean="0"/>
              <a:t>Randomness /Pseudorandomness</a:t>
            </a:r>
          </a:p>
          <a:p>
            <a:r>
              <a:rPr lang="en-US" b="1" dirty="0" smtClean="0"/>
              <a:t>Next…</a:t>
            </a:r>
            <a:endParaRPr lang="en-US" dirty="0" smtClean="0"/>
          </a:p>
          <a:p>
            <a:pPr marL="0" lvl="1" indent="0">
              <a:buNone/>
            </a:pPr>
            <a:r>
              <a:rPr lang="en-US" sz="3200" dirty="0"/>
              <a:t>Confidentiality: Stream Ciphers, Block </a:t>
            </a:r>
            <a:r>
              <a:rPr lang="en-US" sz="3200" dirty="0" smtClean="0"/>
              <a:t>Ciphers</a:t>
            </a:r>
          </a:p>
          <a:p>
            <a:pPr marL="0" lvl="1" indent="0">
              <a:buNone/>
            </a:pPr>
            <a:r>
              <a:rPr lang="en-US" sz="3200" dirty="0" smtClean="0"/>
              <a:t>Key Exchange, Key Management, Public Key Crypto</a:t>
            </a:r>
            <a:endParaRPr lang="en-US" dirty="0"/>
          </a:p>
        </p:txBody>
      </p:sp>
    </p:spTree>
    <p:extLst>
      <p:ext uri="{BB962C8B-B14F-4D97-AF65-F5344CB8AC3E}">
        <p14:creationId xmlns:p14="http://schemas.microsoft.com/office/powerpoint/2010/main" val="3450542874"/>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Linux RDRAND controversy</a:t>
            </a:r>
            <a:endParaRPr lang="en-US" dirty="0"/>
          </a:p>
        </p:txBody>
      </p:sp>
      <p:sp>
        <p:nvSpPr>
          <p:cNvPr id="3" name="Content Placeholder 2"/>
          <p:cNvSpPr>
            <a:spLocks noGrp="1"/>
          </p:cNvSpPr>
          <p:nvPr>
            <p:ph idx="1"/>
          </p:nvPr>
        </p:nvSpPr>
        <p:spPr/>
        <p:txBody>
          <a:bodyPr/>
          <a:lstStyle/>
          <a:p>
            <a:pPr marL="0" indent="0">
              <a:buNone/>
            </a:pPr>
            <a:endParaRPr lang="en-US" dirty="0"/>
          </a:p>
          <a:p>
            <a:r>
              <a:rPr lang="en-US" dirty="0" smtClean="0"/>
              <a:t>Intel hardware random number generator (RDRAND instruction)</a:t>
            </a:r>
          </a:p>
          <a:p>
            <a:endParaRPr lang="en-US" dirty="0" smtClean="0"/>
          </a:p>
          <a:p>
            <a:r>
              <a:rPr lang="en-US" dirty="0" smtClean="0"/>
              <a:t>Closed source driver</a:t>
            </a:r>
          </a:p>
          <a:p>
            <a:endParaRPr lang="en-US" dirty="0" smtClean="0"/>
          </a:p>
          <a:p>
            <a:r>
              <a:rPr lang="en-US" dirty="0" smtClean="0"/>
              <a:t>Could be compromised by NSA?!</a:t>
            </a:r>
          </a:p>
        </p:txBody>
      </p:sp>
    </p:spTree>
    <p:extLst>
      <p:ext uri="{BB962C8B-B14F-4D97-AF65-F5344CB8AC3E}">
        <p14:creationId xmlns:p14="http://schemas.microsoft.com/office/powerpoint/2010/main" val="292589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3242" y="0"/>
            <a:ext cx="4804759" cy="68227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73848562"/>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9385" y="0"/>
            <a:ext cx="6248715"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6611739"/>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Diversity of random sources is good</a:t>
            </a:r>
            <a:endParaRPr lang="en-US" dirty="0"/>
          </a:p>
        </p:txBody>
      </p:sp>
      <p:sp>
        <p:nvSpPr>
          <p:cNvPr id="3" name="Content Placeholder 2"/>
          <p:cNvSpPr>
            <a:spLocks noGrp="1"/>
          </p:cNvSpPr>
          <p:nvPr>
            <p:ph idx="1"/>
          </p:nvPr>
        </p:nvSpPr>
        <p:spPr/>
        <p:txBody>
          <a:bodyPr/>
          <a:lstStyle/>
          <a:p>
            <a:pPr marL="0" indent="0">
              <a:buNone/>
            </a:pPr>
            <a:endParaRPr lang="en-US" dirty="0" smtClean="0"/>
          </a:p>
          <a:p>
            <a:pPr marL="0" indent="0">
              <a:buNone/>
            </a:pPr>
            <a:endParaRPr lang="en-US" dirty="0"/>
          </a:p>
          <a:p>
            <a:pPr marL="0" indent="0">
              <a:buNone/>
            </a:pPr>
            <a:r>
              <a:rPr lang="en-US" dirty="0" smtClean="0"/>
              <a:t>Even if RDRAND is totally compromised by NSA:</a:t>
            </a:r>
          </a:p>
          <a:p>
            <a:pPr lvl="1"/>
            <a:r>
              <a:rPr lang="en-US" dirty="0" smtClean="0"/>
              <a:t>Adding RDRAND as a source makes it no worse</a:t>
            </a:r>
          </a:p>
          <a:p>
            <a:pPr lvl="1"/>
            <a:r>
              <a:rPr lang="en-US" dirty="0" smtClean="0"/>
              <a:t>Improves security for everyone whose adversary is </a:t>
            </a:r>
            <a:r>
              <a:rPr lang="en-US" u="sng" dirty="0" smtClean="0"/>
              <a:t>not</a:t>
            </a:r>
            <a:r>
              <a:rPr lang="en-US" dirty="0" smtClean="0"/>
              <a:t> the NSA</a:t>
            </a:r>
            <a:endParaRPr lang="en-US" dirty="0"/>
          </a:p>
        </p:txBody>
      </p:sp>
    </p:spTree>
    <p:extLst>
      <p:ext uri="{BB962C8B-B14F-4D97-AF65-F5344CB8AC3E}">
        <p14:creationId xmlns:p14="http://schemas.microsoft.com/office/powerpoint/2010/main" val="29835719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Autofit/>
          </a:bodyPr>
          <a:lstStyle/>
          <a:p>
            <a:r>
              <a:rPr lang="en-US" sz="2800" dirty="0" smtClean="0"/>
              <a:t>Candidate </a:t>
            </a:r>
            <a:r>
              <a:rPr lang="en-US" sz="2800" b="1" i="1" dirty="0" smtClean="0"/>
              <a:t>f</a:t>
            </a:r>
            <a:r>
              <a:rPr lang="en-US" sz="2800" dirty="0" smtClean="0"/>
              <a:t>: </a:t>
            </a:r>
            <a:br>
              <a:rPr lang="en-US" sz="2800" dirty="0" smtClean="0"/>
            </a:br>
            <a:r>
              <a:rPr lang="en-US" sz="2800" b="1" dirty="0" smtClean="0">
                <a:solidFill>
                  <a:schemeClr val="accent1"/>
                </a:solidFill>
              </a:rPr>
              <a:t>Random function</a:t>
            </a:r>
          </a:p>
          <a:p>
            <a:pPr lvl="1">
              <a:spcBef>
                <a:spcPts val="1200"/>
              </a:spcBef>
              <a:spcAft>
                <a:spcPts val="600"/>
              </a:spcAft>
              <a:buNone/>
            </a:pPr>
            <a:r>
              <a:rPr lang="en-US" sz="2400" i="1" dirty="0" smtClean="0"/>
              <a:t>Input:</a:t>
            </a:r>
            <a:r>
              <a:rPr lang="en-US" sz="2400" dirty="0" smtClean="0"/>
              <a:t> 	Any size up to huge maximum</a:t>
            </a:r>
          </a:p>
          <a:p>
            <a:pPr lvl="1">
              <a:spcAft>
                <a:spcPts val="600"/>
              </a:spcAft>
              <a:buNone/>
            </a:pPr>
            <a:r>
              <a:rPr lang="en-US" sz="2400" i="1" dirty="0" smtClean="0"/>
              <a:t>Output:</a:t>
            </a:r>
            <a:r>
              <a:rPr lang="en-US" sz="2400" dirty="0" smtClean="0"/>
              <a:t> 	Fixed size (e.g. 256 bits)</a:t>
            </a:r>
          </a:p>
          <a:p>
            <a:pPr marL="460375" lvl="1" indent="-3175">
              <a:spcAft>
                <a:spcPts val="600"/>
              </a:spcAft>
              <a:buNone/>
            </a:pPr>
            <a:r>
              <a:rPr lang="en-US" sz="2400" dirty="0" smtClean="0"/>
              <a:t>Defined by a giant lookup table that’s</a:t>
            </a:r>
            <a:br>
              <a:rPr lang="en-US" sz="2400" dirty="0" smtClean="0"/>
            </a:br>
            <a:r>
              <a:rPr lang="en-US" sz="2400" dirty="0" smtClean="0"/>
              <a:t>filled in by flipping coins</a:t>
            </a:r>
          </a:p>
          <a:p>
            <a:pPr lvl="1">
              <a:buNone/>
              <a:tabLst>
                <a:tab pos="1260475" algn="l"/>
              </a:tabLst>
            </a:pPr>
            <a:r>
              <a:rPr lang="en-US" sz="2400" dirty="0" smtClean="0"/>
              <a:t/>
            </a:r>
            <a:br>
              <a:rPr lang="en-US" sz="2400" dirty="0" smtClean="0"/>
            </a:br>
            <a:r>
              <a:rPr lang="en-US" sz="2400" dirty="0" smtClean="0"/>
              <a:t/>
            </a:r>
            <a:br>
              <a:rPr lang="en-US" sz="2400" dirty="0" smtClean="0"/>
            </a:br>
            <a:r>
              <a:rPr lang="en-US" sz="2400" dirty="0" smtClean="0"/>
              <a:t/>
            </a:r>
            <a:br>
              <a:rPr lang="en-US" sz="2400" dirty="0" smtClean="0"/>
            </a:br>
            <a:endParaRPr lang="en-US" sz="2400" dirty="0"/>
          </a:p>
          <a:p>
            <a:pPr>
              <a:spcBef>
                <a:spcPts val="3000"/>
              </a:spcBef>
              <a:tabLst>
                <a:tab pos="1260475" algn="l"/>
              </a:tabLst>
            </a:pPr>
            <a:r>
              <a:rPr lang="en-US" sz="2800" dirty="0" smtClean="0"/>
              <a:t>Completely </a:t>
            </a:r>
            <a:r>
              <a:rPr lang="en-US" sz="2800" u="sng" dirty="0" smtClean="0"/>
              <a:t>impractical</a:t>
            </a:r>
          </a:p>
          <a:p>
            <a:pPr>
              <a:spcBef>
                <a:spcPts val="1800"/>
              </a:spcBef>
              <a:tabLst>
                <a:tab pos="1260475" algn="l"/>
              </a:tabLst>
            </a:pPr>
            <a:r>
              <a:rPr lang="en-US" sz="2800" dirty="0"/>
              <a:t>P</a:t>
            </a:r>
            <a:r>
              <a:rPr lang="en-US" sz="2800" dirty="0" smtClean="0"/>
              <a:t>rovably </a:t>
            </a:r>
            <a:r>
              <a:rPr lang="en-US" sz="2800" u="sng" dirty="0" smtClean="0"/>
              <a:t>secure</a:t>
            </a:r>
          </a:p>
          <a:p>
            <a:pPr marL="0" lvl="1" indent="0">
              <a:buNone/>
              <a:tabLst>
                <a:tab pos="1260475" algn="l"/>
              </a:tabLst>
            </a:pPr>
            <a:r>
              <a:rPr lang="en-US" sz="2400" dirty="0" smtClean="0"/>
              <a:t/>
            </a:r>
            <a:br>
              <a:rPr lang="en-US" sz="2400" dirty="0" smtClean="0"/>
            </a:br>
            <a:endParaRPr lang="en-US" sz="2400" dirty="0" smtClean="0"/>
          </a:p>
        </p:txBody>
      </p:sp>
      <p:grpSp>
        <p:nvGrpSpPr>
          <p:cNvPr id="6" name="Group 5"/>
          <p:cNvGrpSpPr/>
          <p:nvPr/>
        </p:nvGrpSpPr>
        <p:grpSpPr>
          <a:xfrm>
            <a:off x="1808482" y="3308997"/>
            <a:ext cx="3834078" cy="1713087"/>
            <a:chOff x="1551851" y="1710268"/>
            <a:chExt cx="2875558" cy="2284115"/>
          </a:xfrm>
        </p:grpSpPr>
        <p:sp>
          <p:nvSpPr>
            <p:cNvPr id="3" name="TextBox 2"/>
            <p:cNvSpPr txBox="1"/>
            <p:nvPr/>
          </p:nvSpPr>
          <p:spPr>
            <a:xfrm rot="5400000">
              <a:off x="1566255" y="3556482"/>
              <a:ext cx="529552" cy="346249"/>
            </a:xfrm>
            <a:prstGeom prst="rect">
              <a:avLst/>
            </a:prstGeom>
            <a:noFill/>
          </p:spPr>
          <p:txBody>
            <a:bodyPr wrap="none" rtlCol="0">
              <a:spAutoFit/>
            </a:bodyPr>
            <a:lstStyle/>
            <a:p>
              <a:r>
                <a:rPr lang="en-US" sz="2400" dirty="0" smtClean="0"/>
                <a:t>…</a:t>
              </a:r>
              <a:endParaRPr lang="en-US" sz="2400" dirty="0"/>
            </a:p>
          </p:txBody>
        </p:sp>
        <p:sp>
          <p:nvSpPr>
            <p:cNvPr id="4" name="TextBox 3"/>
            <p:cNvSpPr txBox="1"/>
            <p:nvPr/>
          </p:nvSpPr>
          <p:spPr>
            <a:xfrm rot="5400000">
              <a:off x="3547456" y="3546098"/>
              <a:ext cx="529552" cy="346249"/>
            </a:xfrm>
            <a:prstGeom prst="rect">
              <a:avLst/>
            </a:prstGeom>
            <a:noFill/>
          </p:spPr>
          <p:txBody>
            <a:bodyPr wrap="none" rtlCol="0">
              <a:spAutoFit/>
            </a:bodyPr>
            <a:lstStyle/>
            <a:p>
              <a:r>
                <a:rPr lang="en-US" sz="2400" dirty="0" smtClean="0"/>
                <a:t>…</a:t>
              </a:r>
              <a:endParaRPr lang="en-US" sz="2400" dirty="0"/>
            </a:p>
          </p:txBody>
        </p:sp>
        <p:sp>
          <p:nvSpPr>
            <p:cNvPr id="5" name="TextBox 4"/>
            <p:cNvSpPr txBox="1"/>
            <p:nvPr/>
          </p:nvSpPr>
          <p:spPr>
            <a:xfrm>
              <a:off x="1551851" y="1710268"/>
              <a:ext cx="2875558" cy="1723549"/>
            </a:xfrm>
            <a:prstGeom prst="rect">
              <a:avLst/>
            </a:prstGeom>
            <a:noFill/>
          </p:spPr>
          <p:txBody>
            <a:bodyPr wrap="none" rtlCol="0">
              <a:spAutoFit/>
            </a:bodyPr>
            <a:lstStyle/>
            <a:p>
              <a:pPr>
                <a:tabLst>
                  <a:tab pos="400050" algn="l"/>
                </a:tabLst>
              </a:pPr>
              <a:r>
                <a:rPr lang="en-US" sz="2600" dirty="0" smtClean="0">
                  <a:cs typeface="Consolas" pitchFamily="49" charset="0"/>
                </a:rPr>
                <a:t>0	</a:t>
              </a:r>
              <a:r>
                <a:rPr lang="en-US" sz="2600" dirty="0" smtClean="0">
                  <a:latin typeface="Calibri"/>
                  <a:cs typeface="Calibri"/>
                  <a:sym typeface="Symbol"/>
                </a:rPr>
                <a:t>→</a:t>
              </a:r>
              <a:r>
                <a:rPr lang="en-US" sz="2600" dirty="0" smtClean="0">
                  <a:cs typeface="Consolas" pitchFamily="49" charset="0"/>
                </a:rPr>
                <a:t>	</a:t>
              </a:r>
              <a:r>
                <a:rPr lang="en-US" sz="2400" dirty="0" smtClean="0"/>
                <a:t>0011111001010001</a:t>
              </a:r>
              <a:r>
                <a:rPr lang="en-US" sz="2600" dirty="0" smtClean="0"/>
                <a:t>…</a:t>
              </a:r>
              <a:br>
                <a:rPr lang="en-US" sz="2600" dirty="0" smtClean="0"/>
              </a:br>
              <a:r>
                <a:rPr lang="en-US" sz="2600" dirty="0" smtClean="0"/>
                <a:t>1</a:t>
              </a:r>
              <a:r>
                <a:rPr lang="en-US" sz="2600" dirty="0" smtClean="0">
                  <a:latin typeface="Consolas" pitchFamily="49" charset="0"/>
                  <a:cs typeface="Consolas" pitchFamily="49" charset="0"/>
                </a:rPr>
                <a:t>	</a:t>
              </a:r>
              <a:r>
                <a:rPr lang="en-US" sz="2400" dirty="0" smtClean="0">
                  <a:cs typeface="Calibri"/>
                  <a:sym typeface="Symbol"/>
                </a:rPr>
                <a:t>→	</a:t>
              </a:r>
              <a:r>
                <a:rPr lang="en-US" sz="2400" dirty="0" smtClean="0"/>
                <a:t>1110011010010100</a:t>
              </a:r>
              <a:r>
                <a:rPr lang="en-US" sz="2600" dirty="0" smtClean="0"/>
                <a:t>… </a:t>
              </a:r>
              <a:br>
                <a:rPr lang="en-US" sz="2600" dirty="0" smtClean="0"/>
              </a:br>
              <a:r>
                <a:rPr lang="en-US" sz="2600" dirty="0" smtClean="0"/>
                <a:t>2	</a:t>
              </a:r>
              <a:r>
                <a:rPr lang="en-US" sz="2400" dirty="0" smtClean="0">
                  <a:cs typeface="Calibri"/>
                  <a:sym typeface="Symbol"/>
                </a:rPr>
                <a:t>→	</a:t>
              </a:r>
              <a:r>
                <a:rPr lang="en-US" sz="2400" dirty="0" smtClean="0"/>
                <a:t>0101010001010000</a:t>
              </a:r>
              <a:r>
                <a:rPr lang="en-US" sz="2600" dirty="0" smtClean="0"/>
                <a:t>…</a:t>
              </a:r>
              <a:endParaRPr lang="en-US" sz="2600" dirty="0"/>
            </a:p>
          </p:txBody>
        </p:sp>
      </p:grpSp>
      <p:sp>
        <p:nvSpPr>
          <p:cNvPr id="7" name="TextBox 6"/>
          <p:cNvSpPr txBox="1"/>
          <p:nvPr/>
        </p:nvSpPr>
        <p:spPr>
          <a:xfrm>
            <a:off x="7112000" y="3859770"/>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
        <p:nvSpPr>
          <p:cNvPr id="8" name="TextBox 7"/>
          <p:cNvSpPr txBox="1"/>
          <p:nvPr/>
        </p:nvSpPr>
        <p:spPr>
          <a:xfrm>
            <a:off x="7112000" y="4343402"/>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1816902354"/>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2"/>
            <a:ext cx="8229600" cy="5829299"/>
          </a:xfrm>
        </p:spPr>
        <p:txBody>
          <a:bodyPr>
            <a:normAutofit fontScale="92500" lnSpcReduction="20000"/>
          </a:bodyPr>
          <a:lstStyle/>
          <a:p>
            <a:r>
              <a:rPr lang="en-US" sz="2800" dirty="0" smtClean="0"/>
              <a:t>Want a function that’s practical </a:t>
            </a:r>
            <a:br>
              <a:rPr lang="en-US" sz="2800" dirty="0" smtClean="0"/>
            </a:br>
            <a:r>
              <a:rPr lang="en-US" sz="2800" dirty="0" smtClean="0"/>
              <a:t>but “looks random”…</a:t>
            </a:r>
            <a:br>
              <a:rPr lang="en-US" sz="2800" dirty="0" smtClean="0"/>
            </a:br>
            <a:r>
              <a:rPr lang="en-US" b="1" dirty="0" smtClean="0">
                <a:solidFill>
                  <a:schemeClr val="accent1"/>
                </a:solidFill>
              </a:rPr>
              <a:t>Pseudorandom function </a:t>
            </a:r>
            <a:r>
              <a:rPr lang="en-US" dirty="0" smtClean="0">
                <a:solidFill>
                  <a:schemeClr val="accent1"/>
                </a:solidFill>
              </a:rPr>
              <a:t>(</a:t>
            </a:r>
            <a:r>
              <a:rPr lang="en-US" b="1" dirty="0" smtClean="0">
                <a:solidFill>
                  <a:schemeClr val="accent1"/>
                </a:solidFill>
              </a:rPr>
              <a:t>PRF</a:t>
            </a:r>
            <a:r>
              <a:rPr lang="en-US" dirty="0" smtClean="0">
                <a:solidFill>
                  <a:schemeClr val="accent1"/>
                </a:solidFill>
              </a:rPr>
              <a:t>)</a:t>
            </a:r>
          </a:p>
          <a:p>
            <a:r>
              <a:rPr lang="en-US" dirty="0" smtClean="0"/>
              <a:t>Let’s build one:</a:t>
            </a:r>
          </a:p>
          <a:p>
            <a:pPr lvl="1">
              <a:buNone/>
              <a:tabLst>
                <a:tab pos="2627313" algn="l"/>
              </a:tabLst>
            </a:pPr>
            <a:r>
              <a:rPr lang="en-US" dirty="0" smtClean="0"/>
              <a:t>	</a:t>
            </a:r>
            <a:r>
              <a:rPr lang="en-US" sz="2600" dirty="0" smtClean="0"/>
              <a:t>Start with a big </a:t>
            </a:r>
            <a:r>
              <a:rPr lang="en-US" sz="2600" i="1" dirty="0" smtClean="0"/>
              <a:t>family of functions</a:t>
            </a:r>
            <a:r>
              <a:rPr lang="en-US" sz="2600" dirty="0" smtClean="0"/>
              <a:t/>
            </a:r>
            <a:br>
              <a:rPr lang="en-US" sz="2600" dirty="0" smtClean="0"/>
            </a:br>
            <a:r>
              <a:rPr lang="en-US" sz="2600" dirty="0" smtClean="0"/>
              <a:t>      </a:t>
            </a:r>
            <a:r>
              <a:rPr lang="en-US" sz="2600" b="1" i="1" dirty="0" smtClean="0"/>
              <a:t>f</a:t>
            </a:r>
            <a:r>
              <a:rPr lang="en-US" sz="2600" baseline="-25000" dirty="0" smtClean="0"/>
              <a:t>0</a:t>
            </a:r>
            <a:r>
              <a:rPr lang="en-US" sz="2600" dirty="0" smtClean="0"/>
              <a:t>, </a:t>
            </a:r>
            <a:r>
              <a:rPr lang="en-US" sz="2600" b="1" i="1" dirty="0" smtClean="0"/>
              <a:t>f</a:t>
            </a:r>
            <a:r>
              <a:rPr lang="en-US" sz="2600" baseline="-25000" dirty="0" smtClean="0"/>
              <a:t>1</a:t>
            </a:r>
            <a:r>
              <a:rPr lang="en-US" sz="2600" dirty="0" smtClean="0"/>
              <a:t>, </a:t>
            </a:r>
            <a:r>
              <a:rPr lang="en-US" sz="2600" b="1" i="1" dirty="0" smtClean="0"/>
              <a:t>f</a:t>
            </a:r>
            <a:r>
              <a:rPr lang="en-US" sz="2600" baseline="-25000" dirty="0" smtClean="0"/>
              <a:t>2</a:t>
            </a:r>
            <a:r>
              <a:rPr lang="en-US" sz="2600" dirty="0" smtClean="0"/>
              <a:t>, …	   all known to Mallory</a:t>
            </a:r>
            <a:endParaRPr lang="en-US" sz="2600" b="1" dirty="0" smtClean="0"/>
          </a:p>
          <a:p>
            <a:pPr lvl="1">
              <a:spcBef>
                <a:spcPts val="1200"/>
              </a:spcBef>
              <a:buNone/>
            </a:pPr>
            <a:r>
              <a:rPr lang="en-US" sz="2600" dirty="0" smtClean="0"/>
              <a:t>	Use </a:t>
            </a:r>
            <a:r>
              <a:rPr lang="en-US" sz="2600" b="1" i="1" dirty="0" smtClean="0"/>
              <a:t>f</a:t>
            </a:r>
            <a:r>
              <a:rPr lang="en-US" sz="2600" b="1" baseline="-25000" dirty="0" smtClean="0"/>
              <a:t>k</a:t>
            </a:r>
            <a:r>
              <a:rPr lang="en-US" sz="2600" dirty="0" smtClean="0"/>
              <a:t>, where </a:t>
            </a:r>
            <a:r>
              <a:rPr lang="en-US" sz="2600" b="1" dirty="0" smtClean="0"/>
              <a:t>k</a:t>
            </a:r>
            <a:r>
              <a:rPr lang="en-US" sz="2600" dirty="0" smtClean="0"/>
              <a:t> is a secret value </a:t>
            </a:r>
            <a:br>
              <a:rPr lang="en-US" sz="2600" dirty="0" smtClean="0"/>
            </a:br>
            <a:r>
              <a:rPr lang="en-US" sz="2600" dirty="0" smtClean="0"/>
              <a:t>(or “key”) known only to Alice/Bob</a:t>
            </a:r>
          </a:p>
          <a:p>
            <a:pPr lvl="1">
              <a:spcBef>
                <a:spcPts val="1200"/>
              </a:spcBef>
              <a:buNone/>
            </a:pPr>
            <a:r>
              <a:rPr lang="en-US" sz="2600" dirty="0"/>
              <a:t>	</a:t>
            </a:r>
            <a:r>
              <a:rPr lang="en-US" sz="2600" b="1" dirty="0" smtClean="0"/>
              <a:t>k</a:t>
            </a:r>
            <a:r>
              <a:rPr lang="en-US" sz="2600" dirty="0" smtClean="0"/>
              <a:t> is (say) 256 bits, chosen randomly</a:t>
            </a:r>
          </a:p>
          <a:p>
            <a:pPr>
              <a:spcBef>
                <a:spcPts val="3000"/>
              </a:spcBef>
            </a:pPr>
            <a:r>
              <a:rPr lang="en-US" i="1" dirty="0" smtClean="0"/>
              <a:t>Kerckhoffs’s Principle</a:t>
            </a:r>
          </a:p>
          <a:p>
            <a:pPr lvl="1">
              <a:spcBef>
                <a:spcPts val="624"/>
              </a:spcBef>
              <a:buNone/>
            </a:pPr>
            <a:r>
              <a:rPr lang="en-US" sz="2600" dirty="0" smtClean="0"/>
              <a:t>Don’t rely on secret functions</a:t>
            </a:r>
          </a:p>
          <a:p>
            <a:pPr marL="460375" lvl="1" indent="-3175">
              <a:spcBef>
                <a:spcPts val="624"/>
              </a:spcBef>
              <a:buNone/>
            </a:pPr>
            <a:r>
              <a:rPr lang="en-US" sz="2600" dirty="0"/>
              <a:t>U</a:t>
            </a:r>
            <a:r>
              <a:rPr lang="en-US" sz="2600" dirty="0" smtClean="0"/>
              <a:t>se a secret key, to choose from </a:t>
            </a:r>
            <a:br>
              <a:rPr lang="en-US" sz="2600" dirty="0" smtClean="0"/>
            </a:br>
            <a:r>
              <a:rPr lang="en-US" sz="2600" dirty="0" smtClean="0"/>
              <a:t>a function family</a:t>
            </a:r>
            <a:endParaRPr lang="en-US" sz="2600" dirty="0"/>
          </a:p>
        </p:txBody>
      </p:sp>
      <p:sp>
        <p:nvSpPr>
          <p:cNvPr id="3" name="TextBox 2"/>
          <p:cNvSpPr txBox="1"/>
          <p:nvPr/>
        </p:nvSpPr>
        <p:spPr>
          <a:xfrm>
            <a:off x="7112000" y="5059919"/>
            <a:ext cx="1166380" cy="492443"/>
          </a:xfrm>
          <a:prstGeom prst="rect">
            <a:avLst/>
          </a:prstGeom>
          <a:noFill/>
        </p:spPr>
        <p:txBody>
          <a:bodyPr wrap="none" rtlCol="0">
            <a:spAutoFit/>
          </a:bodyPr>
          <a:lstStyle/>
          <a:p>
            <a:pPr marL="0" lvl="1"/>
            <a:r>
              <a:rPr lang="en-US" sz="2600" dirty="0" smtClean="0">
                <a:solidFill>
                  <a:schemeClr val="accent5">
                    <a:lumMod val="75000"/>
                  </a:schemeClr>
                </a:solidFill>
              </a:rPr>
              <a:t>[Why?]</a:t>
            </a:r>
          </a:p>
        </p:txBody>
      </p:sp>
    </p:spTree>
    <p:extLst>
      <p:ext uri="{BB962C8B-B14F-4D97-AF65-F5344CB8AC3E}">
        <p14:creationId xmlns:p14="http://schemas.microsoft.com/office/powerpoint/2010/main" val="3700261918"/>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285753"/>
            <a:ext cx="8229600" cy="5257799"/>
          </a:xfrm>
        </p:spPr>
        <p:txBody>
          <a:bodyPr>
            <a:noAutofit/>
          </a:bodyPr>
          <a:lstStyle/>
          <a:p>
            <a:r>
              <a:rPr lang="en-US" sz="2800" dirty="0" smtClean="0"/>
              <a:t>Formal definition of a secure </a:t>
            </a:r>
            <a:r>
              <a:rPr lang="en-US" sz="2800" b="1" dirty="0" smtClean="0"/>
              <a:t>PRF</a:t>
            </a:r>
            <a:r>
              <a:rPr lang="en-US" sz="2800" dirty="0" smtClean="0"/>
              <a:t>:</a:t>
            </a:r>
          </a:p>
          <a:p>
            <a:pPr lvl="1">
              <a:buNone/>
            </a:pPr>
            <a:r>
              <a:rPr lang="en-US" sz="2400" dirty="0" smtClean="0"/>
              <a:t>Game against Mallory</a:t>
            </a:r>
          </a:p>
          <a:p>
            <a:pPr marL="971550" lvl="1" indent="-514350">
              <a:buAutoNum type="arabicPeriod"/>
            </a:pPr>
            <a:r>
              <a:rPr lang="en-US" sz="2400" dirty="0" smtClean="0"/>
              <a:t>We flip a coin secretly to get bit </a:t>
            </a:r>
            <a:r>
              <a:rPr lang="en-US" sz="2400" b="1" dirty="0" smtClean="0"/>
              <a:t>b</a:t>
            </a:r>
          </a:p>
          <a:p>
            <a:pPr marL="971550" lvl="1" indent="-514350">
              <a:buAutoNum type="arabicPeriod"/>
            </a:pPr>
            <a:r>
              <a:rPr lang="en-US" sz="2400" dirty="0" smtClean="0"/>
              <a:t>If </a:t>
            </a:r>
            <a:r>
              <a:rPr lang="en-US" sz="2400" b="1" dirty="0" smtClean="0"/>
              <a:t>b</a:t>
            </a:r>
            <a:r>
              <a:rPr lang="en-US" sz="2400" dirty="0" smtClean="0"/>
              <a:t>=0, let </a:t>
            </a:r>
            <a:r>
              <a:rPr lang="en-US" sz="2400" b="1" i="1" dirty="0" smtClean="0"/>
              <a:t>g</a:t>
            </a:r>
            <a:r>
              <a:rPr lang="en-US" sz="2400" dirty="0" smtClean="0"/>
              <a:t> be a random function</a:t>
            </a:r>
            <a:br>
              <a:rPr lang="en-US" sz="2400" dirty="0" smtClean="0"/>
            </a:br>
            <a:r>
              <a:rPr lang="en-US" sz="2400" dirty="0" smtClean="0"/>
              <a:t>If </a:t>
            </a:r>
            <a:r>
              <a:rPr lang="en-US" sz="2400" b="1" dirty="0" smtClean="0"/>
              <a:t>b</a:t>
            </a:r>
            <a:r>
              <a:rPr lang="en-US" sz="2400" dirty="0" smtClean="0"/>
              <a:t>=1, let </a:t>
            </a:r>
            <a:r>
              <a:rPr lang="en-US" sz="2400" b="1" i="1" dirty="0" smtClean="0"/>
              <a:t>g</a:t>
            </a:r>
            <a:r>
              <a:rPr lang="en-US" sz="2400" dirty="0" smtClean="0"/>
              <a:t> = </a:t>
            </a:r>
            <a:r>
              <a:rPr lang="en-US" sz="2400" b="1" i="1" dirty="0" smtClean="0"/>
              <a:t>f</a:t>
            </a:r>
            <a:r>
              <a:rPr lang="en-US" sz="2400" b="1" baseline="-25000" dirty="0" smtClean="0"/>
              <a:t>k</a:t>
            </a:r>
            <a:r>
              <a:rPr lang="en-US" sz="2400" dirty="0" smtClean="0"/>
              <a:t>, where </a:t>
            </a:r>
            <a:r>
              <a:rPr lang="en-US" sz="2400" b="1" dirty="0" smtClean="0"/>
              <a:t>k</a:t>
            </a:r>
            <a:r>
              <a:rPr lang="en-US" sz="2400" dirty="0" smtClean="0"/>
              <a:t> is a </a:t>
            </a:r>
            <a:br>
              <a:rPr lang="en-US" sz="2400" dirty="0" smtClean="0"/>
            </a:br>
            <a:r>
              <a:rPr lang="en-US" sz="2400" dirty="0" smtClean="0"/>
              <a:t>randomly chosen secret</a:t>
            </a:r>
          </a:p>
          <a:p>
            <a:pPr marL="971550" lvl="1" indent="-514350">
              <a:buAutoNum type="arabicPeriod"/>
            </a:pPr>
            <a:r>
              <a:rPr lang="en-US" sz="2400" dirty="0" smtClean="0"/>
              <a:t>Repeat until Mallory says “stop”:</a:t>
            </a:r>
            <a:br>
              <a:rPr lang="en-US" sz="2400" dirty="0" smtClean="0"/>
            </a:br>
            <a:r>
              <a:rPr lang="en-US" sz="2400" dirty="0" smtClean="0"/>
              <a:t>Mallory chooses </a:t>
            </a:r>
            <a:r>
              <a:rPr lang="en-US" sz="2400" b="1" dirty="0" smtClean="0"/>
              <a:t>x</a:t>
            </a:r>
            <a:r>
              <a:rPr lang="en-US" sz="2400" dirty="0" smtClean="0"/>
              <a:t>; we announce </a:t>
            </a:r>
            <a:r>
              <a:rPr lang="en-US" sz="2400" b="1" i="1" dirty="0" smtClean="0"/>
              <a:t>g</a:t>
            </a:r>
            <a:r>
              <a:rPr lang="en-US" sz="2400" dirty="0" smtClean="0"/>
              <a:t>(</a:t>
            </a:r>
            <a:r>
              <a:rPr lang="en-US" sz="2400" b="1" dirty="0" smtClean="0"/>
              <a:t>x</a:t>
            </a:r>
            <a:r>
              <a:rPr lang="en-US" sz="2400" dirty="0" smtClean="0"/>
              <a:t>)</a:t>
            </a:r>
          </a:p>
          <a:p>
            <a:pPr marL="971550" lvl="1" indent="-514350">
              <a:buFont typeface="+mj-lt"/>
              <a:buAutoNum type="arabicPeriod"/>
            </a:pPr>
            <a:r>
              <a:rPr lang="en-US" sz="2400" dirty="0" smtClean="0"/>
              <a:t>Mallory guesses </a:t>
            </a:r>
            <a:r>
              <a:rPr lang="en-US" sz="2400" b="1" dirty="0" smtClean="0"/>
              <a:t>b</a:t>
            </a:r>
            <a:endParaRPr lang="en-US" sz="2400" dirty="0" smtClean="0"/>
          </a:p>
          <a:p>
            <a:pPr marL="457200" lvl="1" indent="0">
              <a:spcBef>
                <a:spcPts val="1800"/>
              </a:spcBef>
              <a:buNone/>
            </a:pPr>
            <a:r>
              <a:rPr lang="en-US" sz="2400" dirty="0" smtClean="0"/>
              <a:t>We say </a:t>
            </a:r>
            <a:r>
              <a:rPr lang="en-US" sz="2400" b="1" i="1" dirty="0" smtClean="0"/>
              <a:t>f</a:t>
            </a:r>
            <a:r>
              <a:rPr lang="en-US" sz="2400" dirty="0" smtClean="0"/>
              <a:t> is a </a:t>
            </a:r>
            <a:r>
              <a:rPr lang="en-US" sz="2400" i="1" dirty="0" smtClean="0"/>
              <a:t>secure PRF </a:t>
            </a:r>
            <a:r>
              <a:rPr lang="en-US" sz="2400" dirty="0" smtClean="0"/>
              <a:t>if Mallory can’t do better than random guessing*</a:t>
            </a:r>
          </a:p>
          <a:p>
            <a:pPr marL="0" lvl="1" indent="0">
              <a:spcBef>
                <a:spcPts val="1800"/>
              </a:spcBef>
              <a:buNone/>
            </a:pPr>
            <a:r>
              <a:rPr lang="en-US" sz="2400" dirty="0" smtClean="0"/>
              <a:t>i.e., </a:t>
            </a:r>
            <a:r>
              <a:rPr lang="en-US" sz="2400" b="1" i="1" dirty="0" smtClean="0"/>
              <a:t>f</a:t>
            </a:r>
            <a:r>
              <a:rPr lang="en-US" sz="2400" b="1" baseline="-25000" dirty="0" smtClean="0"/>
              <a:t>k</a:t>
            </a:r>
            <a:r>
              <a:rPr lang="en-US" sz="2400" dirty="0" smtClean="0"/>
              <a:t> is indistinguishable </a:t>
            </a:r>
            <a:r>
              <a:rPr lang="en-US" sz="2400" dirty="0"/>
              <a:t>in practice from a random function, unless you know </a:t>
            </a:r>
            <a:r>
              <a:rPr lang="en-US" sz="2400" b="1" dirty="0" smtClean="0"/>
              <a:t>k.</a:t>
            </a:r>
            <a:endParaRPr lang="en-US" sz="2400" dirty="0" smtClean="0"/>
          </a:p>
          <a:p>
            <a:pPr marL="55563" lvl="1" indent="0">
              <a:spcBef>
                <a:spcPts val="3000"/>
              </a:spcBef>
              <a:buNone/>
              <a:tabLst>
                <a:tab pos="457200" algn="l"/>
              </a:tabLst>
            </a:pPr>
            <a:r>
              <a:rPr lang="en-US" sz="2000" dirty="0" smtClean="0"/>
              <a:t>Important fact: There’s an </a:t>
            </a:r>
            <a:r>
              <a:rPr lang="en-US" sz="2000" dirty="0" smtClean="0"/>
              <a:t>algorithm that </a:t>
            </a:r>
            <a:r>
              <a:rPr lang="en-US" sz="2000" dirty="0" smtClean="0"/>
              <a:t>always wins for Mallory</a:t>
            </a:r>
          </a:p>
          <a:p>
            <a:pPr marL="971550" lvl="1" indent="-514350">
              <a:buNone/>
            </a:pPr>
            <a:endParaRPr lang="en-US" dirty="0" smtClean="0"/>
          </a:p>
          <a:p>
            <a:pPr lvl="1">
              <a:buNone/>
            </a:pPr>
            <a:endParaRPr lang="en-US" b="1" dirty="0" smtClean="0"/>
          </a:p>
          <a:p>
            <a:pPr lvl="1">
              <a:buNone/>
            </a:pPr>
            <a:endParaRPr lang="en-US" b="1" dirty="0"/>
          </a:p>
        </p:txBody>
      </p:sp>
      <p:sp>
        <p:nvSpPr>
          <p:cNvPr id="3" name="TextBox 2"/>
          <p:cNvSpPr txBox="1"/>
          <p:nvPr/>
        </p:nvSpPr>
        <p:spPr>
          <a:xfrm>
            <a:off x="7143750" y="5543552"/>
            <a:ext cx="1800690" cy="707886"/>
          </a:xfrm>
          <a:prstGeom prst="rect">
            <a:avLst/>
          </a:prstGeom>
          <a:noFill/>
        </p:spPr>
        <p:txBody>
          <a:bodyPr wrap="square" rtlCol="0">
            <a:spAutoFit/>
          </a:bodyPr>
          <a:lstStyle/>
          <a:p>
            <a:pPr marL="0" lvl="1"/>
            <a:r>
              <a:rPr lang="en-US" sz="2000" dirty="0" smtClean="0">
                <a:solidFill>
                  <a:schemeClr val="accent5">
                    <a:lumMod val="75000"/>
                  </a:schemeClr>
                </a:solidFill>
              </a:rPr>
              <a:t>[What is it?]    </a:t>
            </a:r>
            <a:r>
              <a:rPr lang="en-US" sz="2000" dirty="0" smtClean="0">
                <a:solidFill>
                  <a:schemeClr val="accent5">
                    <a:lumMod val="75000"/>
                  </a:schemeClr>
                </a:solidFill>
              </a:rPr>
              <a:t/>
            </a:r>
            <a:br>
              <a:rPr lang="en-US" sz="2000" dirty="0" smtClean="0">
                <a:solidFill>
                  <a:schemeClr val="accent5">
                    <a:lumMod val="75000"/>
                  </a:schemeClr>
                </a:solidFill>
              </a:rPr>
            </a:br>
            <a:r>
              <a:rPr lang="en-US" sz="2000" dirty="0" smtClean="0">
                <a:solidFill>
                  <a:schemeClr val="accent5">
                    <a:lumMod val="75000"/>
                  </a:schemeClr>
                </a:solidFill>
              </a:rPr>
              <a:t>[</a:t>
            </a:r>
            <a:r>
              <a:rPr lang="en-US" sz="2000" dirty="0" smtClean="0">
                <a:solidFill>
                  <a:schemeClr val="accent5">
                    <a:lumMod val="75000"/>
                  </a:schemeClr>
                </a:solidFill>
              </a:rPr>
              <a:t>How to fix it?]</a:t>
            </a:r>
          </a:p>
        </p:txBody>
      </p:sp>
    </p:spTree>
    <p:extLst>
      <p:ext uri="{BB962C8B-B14F-4D97-AF65-F5344CB8AC3E}">
        <p14:creationId xmlns:p14="http://schemas.microsoft.com/office/powerpoint/2010/main" val="1263183005"/>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8503"/>
            <a:ext cx="8229600" cy="5200649"/>
          </a:xfrm>
        </p:spPr>
        <p:txBody>
          <a:bodyPr>
            <a:normAutofit fontScale="92500" lnSpcReduction="10000"/>
          </a:bodyPr>
          <a:lstStyle/>
          <a:p>
            <a:r>
              <a:rPr lang="en-US" dirty="0" smtClean="0"/>
              <a:t>A solution for Alice and Bob:</a:t>
            </a:r>
          </a:p>
          <a:p>
            <a:pPr marL="914400" lvl="1" indent="-457200">
              <a:buAutoNum type="arabicPeriod"/>
            </a:pPr>
            <a:r>
              <a:rPr lang="en-US" sz="2400" dirty="0" smtClean="0"/>
              <a:t>Let </a:t>
            </a:r>
            <a:r>
              <a:rPr lang="en-US" sz="2400" b="1" i="1" dirty="0" smtClean="0"/>
              <a:t>f</a:t>
            </a:r>
            <a:r>
              <a:rPr lang="en-US" sz="2400" dirty="0" smtClean="0"/>
              <a:t> be a secure PRF</a:t>
            </a:r>
          </a:p>
          <a:p>
            <a:pPr marL="914400" lvl="1" indent="-457200">
              <a:buAutoNum type="arabicPeriod"/>
            </a:pPr>
            <a:r>
              <a:rPr lang="en-US" sz="2400" dirty="0" smtClean="0"/>
              <a:t>In advance, choose a random </a:t>
            </a:r>
            <a:r>
              <a:rPr lang="en-US" sz="2400" b="1" dirty="0" smtClean="0"/>
              <a:t>k</a:t>
            </a:r>
            <a:r>
              <a:rPr lang="en-US" sz="2400" dirty="0" smtClean="0"/>
              <a:t> known only to Alice and Bob</a:t>
            </a:r>
          </a:p>
          <a:p>
            <a:pPr marL="914400" lvl="1" indent="-457200">
              <a:buAutoNum type="arabicPeriod"/>
            </a:pPr>
            <a:r>
              <a:rPr lang="en-US" sz="2400" dirty="0" smtClean="0"/>
              <a:t>Alice computes </a:t>
            </a:r>
            <a:r>
              <a:rPr lang="en-US" sz="2400" b="1" dirty="0" smtClean="0"/>
              <a:t>v</a:t>
            </a:r>
            <a:r>
              <a:rPr lang="en-US" sz="2400" dirty="0" smtClean="0"/>
              <a:t> := </a:t>
            </a:r>
            <a:r>
              <a:rPr lang="en-US" sz="2400" b="1" i="1" dirty="0" smtClean="0"/>
              <a:t>f</a:t>
            </a:r>
            <a:r>
              <a:rPr lang="en-US" sz="2400" b="1" baseline="-25000" dirty="0" smtClean="0">
                <a:solidFill>
                  <a:schemeClr val="accent6">
                    <a:lumMod val="75000"/>
                  </a:schemeClr>
                </a:solidFill>
              </a:rPr>
              <a:t>k</a:t>
            </a:r>
            <a:r>
              <a:rPr lang="en-US" sz="2400" dirty="0" smtClean="0"/>
              <a:t>(</a:t>
            </a:r>
            <a:r>
              <a:rPr lang="en-US" sz="2400" b="1" dirty="0" smtClean="0"/>
              <a:t>m</a:t>
            </a:r>
            <a:r>
              <a:rPr lang="en-US" sz="2400" dirty="0" smtClean="0"/>
              <a:t>)</a:t>
            </a:r>
          </a:p>
          <a:p>
            <a:pPr marL="914400" lvl="1" indent="-457200">
              <a:buAutoNum type="arabicPeriod"/>
            </a:pPr>
            <a:endParaRPr lang="en-US" sz="2400" dirty="0" smtClean="0"/>
          </a:p>
          <a:p>
            <a:pPr marL="914400" lvl="1" indent="-457200">
              <a:buAutoNum type="arabicPeriod"/>
            </a:pPr>
            <a:r>
              <a:rPr lang="en-US" sz="2400" dirty="0" smtClean="0"/>
              <a:t> </a:t>
            </a:r>
          </a:p>
          <a:p>
            <a:pPr marL="914400" lvl="1" indent="-457200">
              <a:spcBef>
                <a:spcPts val="1800"/>
              </a:spcBef>
              <a:buAutoNum type="arabicPeriod"/>
            </a:pPr>
            <a:r>
              <a:rPr lang="en-US" sz="2400" dirty="0" smtClean="0"/>
              <a:t>Bob verifies that </a:t>
            </a:r>
            <a:r>
              <a:rPr lang="en-US" sz="2400" b="1" dirty="0" smtClean="0"/>
              <a:t>v′</a:t>
            </a:r>
            <a:r>
              <a:rPr lang="en-US" sz="2400" dirty="0" smtClean="0"/>
              <a:t> = </a:t>
            </a:r>
            <a:r>
              <a:rPr lang="en-US" sz="2400" b="1" i="1" dirty="0" err="1" smtClean="0"/>
              <a:t>f</a:t>
            </a:r>
            <a:r>
              <a:rPr lang="en-US" sz="2400" b="1" baseline="-25000" dirty="0" err="1" smtClean="0">
                <a:solidFill>
                  <a:schemeClr val="accent6">
                    <a:lumMod val="75000"/>
                  </a:schemeClr>
                </a:solidFill>
              </a:rPr>
              <a:t>k</a:t>
            </a:r>
            <a:r>
              <a:rPr lang="en-US" sz="2400" dirty="0" smtClean="0"/>
              <a:t>(</a:t>
            </a:r>
            <a:r>
              <a:rPr lang="en-US" sz="2400" b="1" dirty="0" smtClean="0"/>
              <a:t>m</a:t>
            </a:r>
            <a:r>
              <a:rPr lang="en-US" sz="2400" b="1" dirty="0" smtClean="0">
                <a:latin typeface="Calibri"/>
              </a:rPr>
              <a:t>′</a:t>
            </a:r>
            <a:r>
              <a:rPr lang="en-US" sz="2400" dirty="0" smtClean="0"/>
              <a:t>),</a:t>
            </a:r>
            <a:br>
              <a:rPr lang="en-US" sz="2400" dirty="0" smtClean="0"/>
            </a:br>
            <a:r>
              <a:rPr lang="en-US" sz="2400" dirty="0" smtClean="0"/>
              <a:t>accepts message iff this is true</a:t>
            </a:r>
          </a:p>
          <a:p>
            <a:pPr marL="171450" indent="-457200">
              <a:spcBef>
                <a:spcPts val="1800"/>
              </a:spcBef>
            </a:pPr>
            <a:r>
              <a:rPr lang="en-US" sz="2600" dirty="0" smtClean="0">
                <a:solidFill>
                  <a:schemeClr val="accent5">
                    <a:lumMod val="75000"/>
                  </a:schemeClr>
                </a:solidFill>
              </a:rPr>
              <a:t>[Important assumptions?]</a:t>
            </a:r>
          </a:p>
          <a:p>
            <a:pPr>
              <a:spcBef>
                <a:spcPts val="1800"/>
              </a:spcBef>
            </a:pPr>
            <a:r>
              <a:rPr lang="en-US" sz="2600" dirty="0" smtClean="0"/>
              <a:t>What if Alice and Bob want to send more    than one message?</a:t>
            </a:r>
          </a:p>
          <a:p>
            <a:pPr>
              <a:spcBef>
                <a:spcPts val="1800"/>
              </a:spcBef>
            </a:pPr>
            <a:r>
              <a:rPr lang="en-US" sz="2600" dirty="0" smtClean="0">
                <a:solidFill>
                  <a:schemeClr val="accent5">
                    <a:lumMod val="75000"/>
                  </a:schemeClr>
                </a:solidFill>
              </a:rPr>
              <a:t>[Attacks?]   [Solutions?]</a:t>
            </a:r>
            <a:endParaRPr lang="en-US" sz="2600" dirty="0" smtClean="0"/>
          </a:p>
          <a:p>
            <a:pPr marL="171450" indent="-457200">
              <a:spcBef>
                <a:spcPts val="1800"/>
              </a:spcBef>
            </a:pPr>
            <a:endParaRPr lang="en-US" sz="2800" dirty="0" smtClean="0"/>
          </a:p>
          <a:p>
            <a:pPr marL="171450" indent="-457200">
              <a:spcBef>
                <a:spcPts val="1800"/>
              </a:spcBef>
            </a:pPr>
            <a:endParaRPr lang="en-US" sz="2800" dirty="0" smtClean="0"/>
          </a:p>
          <a:p>
            <a:endParaRPr lang="en-US" dirty="0"/>
          </a:p>
        </p:txBody>
      </p:sp>
      <p:grpSp>
        <p:nvGrpSpPr>
          <p:cNvPr id="14" name="Group 13"/>
          <p:cNvGrpSpPr/>
          <p:nvPr/>
        </p:nvGrpSpPr>
        <p:grpSpPr>
          <a:xfrm>
            <a:off x="1749578" y="2470151"/>
            <a:ext cx="6541104" cy="514351"/>
            <a:chOff x="1266372" y="2743200"/>
            <a:chExt cx="4905828" cy="685800"/>
          </a:xfrm>
        </p:grpSpPr>
        <p:sp>
          <p:nvSpPr>
            <p:cNvPr id="5" name="TextBox 4"/>
            <p:cNvSpPr txBox="1"/>
            <p:nvPr/>
          </p:nvSpPr>
          <p:spPr>
            <a:xfrm>
              <a:off x="2310183" y="2743200"/>
              <a:ext cx="446276" cy="492442"/>
            </a:xfrm>
            <a:prstGeom prst="rect">
              <a:avLst/>
            </a:prstGeom>
            <a:noFill/>
          </p:spPr>
          <p:txBody>
            <a:bodyPr wrap="none" rtlCol="0">
              <a:spAutoFit/>
            </a:bodyPr>
            <a:lstStyle/>
            <a:p>
              <a:r>
                <a:rPr lang="en-US" b="1" dirty="0" smtClean="0"/>
                <a:t>m</a:t>
              </a:r>
              <a:r>
                <a:rPr lang="en-US" dirty="0" smtClean="0"/>
                <a:t>, </a:t>
              </a:r>
              <a:r>
                <a:rPr lang="en-US" b="1" dirty="0" smtClean="0"/>
                <a:t>v</a:t>
              </a:r>
              <a:endParaRPr lang="en-US" b="1" dirty="0"/>
            </a:p>
          </p:txBody>
        </p:sp>
        <p:sp>
          <p:nvSpPr>
            <p:cNvPr id="6" name="Rectangle 5"/>
            <p:cNvSpPr/>
            <p:nvPr/>
          </p:nvSpPr>
          <p:spPr>
            <a:xfrm>
              <a:off x="5394960" y="2807732"/>
              <a:ext cx="77724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Bob</a:t>
              </a:r>
              <a:endParaRPr lang="en-US" dirty="0"/>
            </a:p>
          </p:txBody>
        </p:sp>
        <p:cxnSp>
          <p:nvCxnSpPr>
            <p:cNvPr id="7" name="Straight Arrow Connector 6"/>
            <p:cNvCxnSpPr>
              <a:endCxn id="11" idx="1"/>
            </p:cNvCxnSpPr>
            <p:nvPr/>
          </p:nvCxnSpPr>
          <p:spPr>
            <a:xfrm>
              <a:off x="1844040" y="3111409"/>
              <a:ext cx="1371600" cy="1124"/>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8" name="Straight Arrow Connector 7"/>
            <p:cNvCxnSpPr/>
            <p:nvPr/>
          </p:nvCxnSpPr>
          <p:spPr>
            <a:xfrm>
              <a:off x="4038600" y="3112532"/>
              <a:ext cx="1371600" cy="1122"/>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4516310" y="2743200"/>
              <a:ext cx="517801" cy="492442"/>
            </a:xfrm>
            <a:prstGeom prst="rect">
              <a:avLst/>
            </a:prstGeom>
            <a:noFill/>
          </p:spPr>
          <p:txBody>
            <a:bodyPr wrap="none" rtlCol="0">
              <a:spAutoFit/>
            </a:bodyPr>
            <a:lstStyle/>
            <a:p>
              <a:pPr algn="ctr"/>
              <a:r>
                <a:rPr lang="en-US" b="1" dirty="0" smtClean="0"/>
                <a:t>m′</a:t>
              </a:r>
              <a:r>
                <a:rPr lang="en-US" dirty="0" smtClean="0"/>
                <a:t>, </a:t>
              </a:r>
              <a:r>
                <a:rPr lang="en-US" b="1" dirty="0" smtClean="0"/>
                <a:t>v′</a:t>
              </a:r>
              <a:endParaRPr lang="en-US" b="1" dirty="0"/>
            </a:p>
          </p:txBody>
        </p:sp>
        <p:sp>
          <p:nvSpPr>
            <p:cNvPr id="10" name="Rectangle 9"/>
            <p:cNvSpPr/>
            <p:nvPr/>
          </p:nvSpPr>
          <p:spPr>
            <a:xfrm>
              <a:off x="1295400" y="2807732"/>
              <a:ext cx="762000" cy="6212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Aft>
                  <a:spcPts val="1200"/>
                </a:spcAft>
              </a:pPr>
              <a:r>
                <a:rPr lang="en-US" dirty="0" smtClean="0"/>
                <a:t>Alice</a:t>
              </a:r>
              <a:endParaRPr lang="en-US" dirty="0"/>
            </a:p>
          </p:txBody>
        </p:sp>
        <p:sp>
          <p:nvSpPr>
            <p:cNvPr id="11" name="Rectangle 10"/>
            <p:cNvSpPr/>
            <p:nvPr/>
          </p:nvSpPr>
          <p:spPr>
            <a:xfrm>
              <a:off x="3215640" y="2883933"/>
              <a:ext cx="1051560" cy="45719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Mallory</a:t>
              </a:r>
              <a:endParaRPr lang="en-US" dirty="0"/>
            </a:p>
          </p:txBody>
        </p:sp>
        <p:sp>
          <p:nvSpPr>
            <p:cNvPr id="12" name="TextBox 11"/>
            <p:cNvSpPr txBox="1"/>
            <p:nvPr/>
          </p:nvSpPr>
          <p:spPr>
            <a:xfrm>
              <a:off x="1266372" y="2757716"/>
              <a:ext cx="221596" cy="492442"/>
            </a:xfrm>
            <a:prstGeom prst="rect">
              <a:avLst/>
            </a:prstGeom>
            <a:noFill/>
          </p:spPr>
          <p:txBody>
            <a:bodyPr wrap="none" rtlCol="0">
              <a:spAutoFit/>
            </a:bodyPr>
            <a:lstStyle/>
            <a:p>
              <a:r>
                <a:rPr lang="en-US" b="1" dirty="0" smtClean="0"/>
                <a:t>k</a:t>
              </a:r>
              <a:endParaRPr lang="en-US" b="1" dirty="0"/>
            </a:p>
          </p:txBody>
        </p:sp>
        <p:sp>
          <p:nvSpPr>
            <p:cNvPr id="13" name="TextBox 12"/>
            <p:cNvSpPr txBox="1"/>
            <p:nvPr/>
          </p:nvSpPr>
          <p:spPr>
            <a:xfrm>
              <a:off x="5907315" y="2762124"/>
              <a:ext cx="221596" cy="492442"/>
            </a:xfrm>
            <a:prstGeom prst="rect">
              <a:avLst/>
            </a:prstGeom>
            <a:noFill/>
          </p:spPr>
          <p:txBody>
            <a:bodyPr wrap="none" rtlCol="0">
              <a:spAutoFit/>
            </a:bodyPr>
            <a:lstStyle/>
            <a:p>
              <a:r>
                <a:rPr lang="en-US" b="1" dirty="0" smtClean="0"/>
                <a:t>k</a:t>
              </a:r>
              <a:endParaRPr lang="en-US" b="1" dirty="0"/>
            </a:p>
          </p:txBody>
        </p:sp>
      </p:grpSp>
    </p:spTree>
    <p:extLst>
      <p:ext uri="{BB962C8B-B14F-4D97-AF65-F5344CB8AC3E}">
        <p14:creationId xmlns:p14="http://schemas.microsoft.com/office/powerpoint/2010/main" val="362006364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730250"/>
            <a:ext cx="8229600" cy="4756152"/>
          </a:xfrm>
        </p:spPr>
        <p:txBody>
          <a:bodyPr>
            <a:normAutofit/>
          </a:bodyPr>
          <a:lstStyle/>
          <a:p>
            <a:pPr marL="457200" indent="-457200">
              <a:buFont typeface="Arial"/>
              <a:buChar char="•"/>
            </a:pPr>
            <a:r>
              <a:rPr lang="en-US" sz="3000" dirty="0" smtClean="0"/>
              <a:t>Annoying question:</a:t>
            </a:r>
            <a:br>
              <a:rPr lang="en-US" sz="3000" dirty="0" smtClean="0"/>
            </a:br>
            <a:r>
              <a:rPr lang="en-US" sz="3000" b="1" dirty="0" smtClean="0"/>
              <a:t>Do PRFs actually exist? </a:t>
            </a:r>
          </a:p>
          <a:p>
            <a:pPr marL="457200" indent="-457200">
              <a:buFont typeface="Arial"/>
              <a:buChar char="•"/>
            </a:pPr>
            <a:r>
              <a:rPr lang="en-US" sz="3000" dirty="0" smtClean="0"/>
              <a:t>Annoying answer:</a:t>
            </a:r>
            <a:br>
              <a:rPr lang="en-US" sz="3000" dirty="0" smtClean="0"/>
            </a:br>
            <a:r>
              <a:rPr lang="en-US" sz="3000" b="1" i="1" dirty="0" smtClean="0"/>
              <a:t>We don’t </a:t>
            </a:r>
            <a:r>
              <a:rPr lang="en-US" sz="3000" b="1" i="1" dirty="0" smtClean="0"/>
              <a:t>know</a:t>
            </a:r>
            <a:r>
              <a:rPr lang="en-US" sz="3000" b="1" i="1" dirty="0" smtClean="0"/>
              <a:t>!</a:t>
            </a:r>
            <a:endParaRPr lang="en-US" sz="3000" dirty="0" smtClean="0"/>
          </a:p>
          <a:p>
            <a:pPr marL="457200" indent="-457200">
              <a:buFont typeface="Arial"/>
              <a:buChar char="•"/>
            </a:pPr>
            <a:r>
              <a:rPr lang="en-US" sz="3000" dirty="0" smtClean="0"/>
              <a:t>So how do we get a MAC?</a:t>
            </a:r>
          </a:p>
          <a:p>
            <a:pPr lvl="1"/>
            <a:r>
              <a:rPr lang="en-US" sz="2600" dirty="0" smtClean="0"/>
              <a:t>Well-studied functions where we </a:t>
            </a:r>
            <a:br>
              <a:rPr lang="en-US" sz="2600" dirty="0" smtClean="0"/>
            </a:br>
            <a:r>
              <a:rPr lang="en-US" sz="2600" dirty="0" smtClean="0"/>
              <a:t>haven’t spotted a problem yet</a:t>
            </a:r>
            <a:br>
              <a:rPr lang="en-US" sz="2600" dirty="0" smtClean="0"/>
            </a:br>
            <a:r>
              <a:rPr lang="en-US" sz="2600" dirty="0" smtClean="0"/>
              <a:t>(e.g. HMAC-SHA256)</a:t>
            </a:r>
          </a:p>
        </p:txBody>
      </p:sp>
    </p:spTree>
    <p:extLst>
      <p:ext uri="{BB962C8B-B14F-4D97-AF65-F5344CB8AC3E}">
        <p14:creationId xmlns:p14="http://schemas.microsoft.com/office/powerpoint/2010/main" val="2832293987"/>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885</TotalTime>
  <Words>2539</Words>
  <Application>Microsoft Macintosh PowerPoint</Application>
  <PresentationFormat>On-screen Show (4:3)</PresentationFormat>
  <Paragraphs>583</Paragraphs>
  <Slides>48</Slides>
  <Notes>44</Notes>
  <HiddenSlides>6</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0" baseType="lpstr">
      <vt:lpstr>Office Theme</vt:lpstr>
      <vt:lpstr>Equation</vt:lpstr>
      <vt:lpstr>Message Integrity and  Pseudorandom Functions COS 432: Information Security </vt:lpstr>
      <vt:lpstr>Message Integrity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Randomness and Pseudorandomness</vt:lpstr>
      <vt:lpstr>PowerPoint Presentation</vt:lpstr>
      <vt:lpstr>Where Does Randomness Come From?</vt:lpstr>
      <vt:lpstr>PowerPoint Presentation</vt:lpstr>
      <vt:lpstr>One of these is random. Which one?</vt:lpstr>
      <vt:lpstr>PowerPoint Presentation</vt:lpstr>
      <vt:lpstr>PowerPoint Presentation</vt:lpstr>
      <vt:lpstr>PowerPoint Presentation</vt:lpstr>
      <vt:lpstr>PowerPoint Presentation</vt:lpstr>
      <vt:lpstr>True Randomness</vt:lpstr>
      <vt:lpstr>One Way to Get Random Numbers</vt:lpstr>
      <vt:lpstr>PowerPoint Presentation</vt:lpstr>
      <vt:lpstr>PowerPoint Presentation</vt:lpstr>
      <vt:lpstr>Pseudorandom Generator</vt:lpstr>
      <vt:lpstr>PRG game: Us vs. Mallory</vt:lpstr>
      <vt:lpstr>PRF vs. PRG</vt:lpstr>
      <vt:lpstr>Generating a PRG from PRF</vt:lpstr>
      <vt:lpstr>Forward Secrecy</vt:lpstr>
      <vt:lpstr>Forward-Secure PRG</vt:lpstr>
      <vt:lpstr>Randomness/Pseudorandomness as a System Service</vt:lpstr>
      <vt:lpstr>Measuring Physical Randomness</vt:lpstr>
      <vt:lpstr>Correcting Bias</vt:lpstr>
      <vt:lpstr>Generating random Unpredictable Bits</vt:lpstr>
      <vt:lpstr>Generating Unpredictable Bits from the Environment</vt:lpstr>
      <vt:lpstr>Generating Unpredictable Bits from the Environment</vt:lpstr>
      <vt:lpstr>Diversity in Random Sources</vt:lpstr>
      <vt:lpstr>PowerPoint Presentation</vt:lpstr>
      <vt:lpstr>PowerPoint Presentation</vt:lpstr>
      <vt:lpstr>Example: Linux RDRAND controversy</vt:lpstr>
      <vt:lpstr>PowerPoint Presentation</vt:lpstr>
      <vt:lpstr>PowerPoint Presentation</vt:lpstr>
      <vt:lpstr>Diversity of random sources is good</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53</cp:revision>
  <cp:lastPrinted>2016-09-21T14:20:26Z</cp:lastPrinted>
  <dcterms:created xsi:type="dcterms:W3CDTF">2016-09-19T02:19:45Z</dcterms:created>
  <dcterms:modified xsi:type="dcterms:W3CDTF">2016-09-21T17:08:17Z</dcterms:modified>
</cp:coreProperties>
</file>