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334"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291" r:id="rId45"/>
    <p:sldId id="292" r:id="rId46"/>
    <p:sldId id="293" r:id="rId47"/>
    <p:sldId id="294" r:id="rId48"/>
    <p:sldId id="295" r:id="rId49"/>
    <p:sldId id="296" r:id="rId50"/>
    <p:sldId id="297" r:id="rId51"/>
    <p:sldId id="345" r:id="rId52"/>
    <p:sldId id="344" r:id="rId53"/>
    <p:sldId id="299" r:id="rId54"/>
    <p:sldId id="346" r:id="rId55"/>
    <p:sldId id="300" r:id="rId56"/>
    <p:sldId id="301" r:id="rId57"/>
    <p:sldId id="304" r:id="rId58"/>
    <p:sldId id="306" r:id="rId59"/>
    <p:sldId id="307" r:id="rId60"/>
    <p:sldId id="309" r:id="rId61"/>
    <p:sldId id="310" r:id="rId62"/>
    <p:sldId id="311" r:id="rId63"/>
    <p:sldId id="312" r:id="rId64"/>
    <p:sldId id="313" r:id="rId65"/>
    <p:sldId id="314" r:id="rId66"/>
    <p:sldId id="315" r:id="rId67"/>
    <p:sldId id="332" r:id="rId68"/>
    <p:sldId id="333" r:id="rId69"/>
    <p:sldId id="335" r:id="rId70"/>
    <p:sldId id="336" r:id="rId71"/>
    <p:sldId id="337" r:id="rId72"/>
    <p:sldId id="338" r:id="rId73"/>
    <p:sldId id="339" r:id="rId74"/>
    <p:sldId id="340" r:id="rId75"/>
    <p:sldId id="341" r:id="rId76"/>
    <p:sldId id="342" r:id="rId77"/>
    <p:sldId id="343" r:id="rId7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59356" autoAdjust="0"/>
  </p:normalViewPr>
  <p:slideViewPr>
    <p:cSldViewPr snapToGrid="0" snapToObjects="1">
      <p:cViewPr varScale="1">
        <p:scale>
          <a:sx n="130" d="100"/>
          <a:sy n="130" d="100"/>
        </p:scale>
        <p:origin x="-3112" y="-104"/>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80" Type="http://schemas.openxmlformats.org/officeDocument/2006/relationships/printerSettings" Target="printerSettings/printerSettings1.bin"/><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notesMaster" Target="notesMasters/notesMaster1.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AABDC3-F33A-F14E-B10B-ACF41794293C}" type="datetimeFigureOut">
              <a:rPr lang="en-US" smtClean="0"/>
              <a:t>11/30/16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C4EB35E-ADAC-3F45-B4C5-98291F0F587C}" type="slidenum">
              <a:rPr lang="en-US" smtClean="0"/>
              <a:t>‹#›</a:t>
            </a:fld>
            <a:endParaRPr lang="en-US"/>
          </a:p>
        </p:txBody>
      </p:sp>
    </p:spTree>
    <p:extLst>
      <p:ext uri="{BB962C8B-B14F-4D97-AF65-F5344CB8AC3E}">
        <p14:creationId xmlns:p14="http://schemas.microsoft.com/office/powerpoint/2010/main" val="229005970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tools.ietf.org/html/draft-ietf-ipsec-isakmp-04" TargetMode="External"/><Relationship Id="rId4" Type="http://schemas.openxmlformats.org/officeDocument/2006/relationships/hyperlink" Target="http://tools.ietf.org/html/rfc1422" TargetMode="External"/><Relationship Id="rId5" Type="http://schemas.openxmlformats.org/officeDocument/2006/relationships/hyperlink" Target="http://tools.ietf.org/html/draft-ietf-ipsec-isakmp-04%23ref-DNSSEC" TargetMode="External"/><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91E3FF9-9B43-9647-BF0C-5CD338DCE759}" type="slidenum">
              <a:rPr lang="en-US"/>
              <a:pPr/>
              <a:t>5</a:t>
            </a:fld>
            <a:endParaRPr lang="en-US"/>
          </a:p>
        </p:txBody>
      </p:sp>
      <p:sp>
        <p:nvSpPr>
          <p:cNvPr id="1732610" name="Rectangle 2"/>
          <p:cNvSpPr>
            <a:spLocks noGrp="1" noRot="1" noChangeAspect="1" noChangeArrowheads="1" noTextEdit="1"/>
          </p:cNvSpPr>
          <p:nvPr>
            <p:ph type="sldImg"/>
          </p:nvPr>
        </p:nvSpPr>
        <p:spPr bwMode="auto">
          <a:xfrm>
            <a:off x="1143000" y="684213"/>
            <a:ext cx="4573588" cy="3432175"/>
          </a:xfrm>
          <a:prstGeom prst="rect">
            <a:avLst/>
          </a:prstGeom>
          <a:solidFill>
            <a:srgbClr val="FFFFFF"/>
          </a:solidFill>
          <a:ln>
            <a:solidFill>
              <a:srgbClr val="000000"/>
            </a:solidFill>
            <a:miter lim="800000"/>
            <a:headEnd/>
            <a:tailEnd/>
          </a:ln>
        </p:spPr>
      </p:sp>
      <p:sp>
        <p:nvSpPr>
          <p:cNvPr id="1732611" name="Rectangle 3"/>
          <p:cNvSpPr>
            <a:spLocks noGrp="1" noChangeArrowheads="1"/>
          </p:cNvSpPr>
          <p:nvPr>
            <p:ph type="body" idx="1"/>
          </p:nvPr>
        </p:nvSpPr>
        <p:spPr bwMode="auto">
          <a:xfrm>
            <a:off x="533055" y="4343401"/>
            <a:ext cx="6019454" cy="4495279"/>
          </a:xfrm>
          <a:prstGeom prst="rect">
            <a:avLst/>
          </a:prstGeom>
          <a:solidFill>
            <a:srgbClr val="FFFFFF"/>
          </a:solidFill>
          <a:ln>
            <a:solidFill>
              <a:srgbClr val="000000"/>
            </a:solidFill>
            <a:miter lim="800000"/>
            <a:headEnd/>
            <a:tailEnd/>
          </a:ln>
        </p:spPr>
        <p:txBody>
          <a:bodyPr lIns="91355" tIns="45678" rIns="91355" bIns="45678">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Homework: think about how/why/when one would delegate</a:t>
            </a:r>
            <a:r>
              <a:rPr lang="en-US" baseline="0" dirty="0" smtClean="0"/>
              <a:t> to DNS when doing </a:t>
            </a:r>
            <a:r>
              <a:rPr lang="en-US" baseline="0" dirty="0" err="1" smtClean="0"/>
              <a:t>IPSec</a:t>
            </a:r>
            <a:r>
              <a:rPr lang="en-US" baseline="0" dirty="0" smtClean="0"/>
              <a:t>.</a:t>
            </a:r>
          </a:p>
          <a:p>
            <a:endParaRPr lang="en-US" baseline="0" dirty="0" smtClean="0"/>
          </a:p>
          <a:p>
            <a:r>
              <a:rPr lang="en-US" baseline="0" dirty="0" smtClean="0"/>
              <a:t>Example of why </a:t>
            </a:r>
            <a:r>
              <a:rPr lang="en-US" baseline="0" dirty="0" err="1" smtClean="0"/>
              <a:t>IPSec</a:t>
            </a:r>
            <a:r>
              <a:rPr lang="en-US" baseline="0" dirty="0" smtClean="0"/>
              <a:t> is a </a:t>
            </a:r>
            <a:r>
              <a:rPr lang="en-US" baseline="0" dirty="0" err="1" smtClean="0"/>
              <a:t>clusterf</a:t>
            </a:r>
            <a:r>
              <a:rPr lang="en-US" baseline="0" dirty="0" smtClean="0"/>
              <a:t>*</a:t>
            </a:r>
            <a:r>
              <a:rPr lang="en-US" baseline="0" dirty="0" err="1" smtClean="0"/>
              <a:t>ck</a:t>
            </a:r>
            <a:r>
              <a:rPr lang="en-US" baseline="0" dirty="0" smtClean="0"/>
              <a:t>:</a:t>
            </a:r>
          </a:p>
          <a:p>
            <a:endParaRPr lang="en-US" baseline="0" dirty="0" smtClean="0"/>
          </a:p>
          <a:p>
            <a:r>
              <a:rPr lang="en-US" baseline="0" dirty="0" smtClean="0"/>
              <a:t>From </a:t>
            </a:r>
            <a:r>
              <a:rPr lang="en-US" dirty="0" smtClean="0">
                <a:hlinkClick r:id="rId3"/>
              </a:rPr>
              <a:t>http://tools.ietf.org/html/draft-ietf-ipsec-isakmp-04</a:t>
            </a:r>
            <a:r>
              <a:rPr lang="en-US" baseline="0" dirty="0" smtClean="0"/>
              <a:t> </a:t>
            </a:r>
          </a:p>
          <a:p>
            <a:endParaRPr lang="en-US" baseline="0" dirty="0" smtClean="0"/>
          </a:p>
          <a:p>
            <a:r>
              <a:rPr lang="en-US" i="1" dirty="0" smtClean="0"/>
              <a:t>Certificates require an infrastructure for generation, verification, management and distribution. The Internet Policy Registration Authority (IPRA) [</a:t>
            </a:r>
            <a:r>
              <a:rPr lang="en-US" i="1" dirty="0" smtClean="0">
                <a:hlinkClick r:id="rId4" tooltip="RFC-1422"/>
              </a:rPr>
              <a:t>RFC-1422</a:t>
            </a:r>
            <a:r>
              <a:rPr lang="en-US" i="1" dirty="0" smtClean="0"/>
              <a:t>] has been established to direct this infrastructure for the IETF. The IPRA certifies Policy Certification Authorities (PCA). PCAs control Certificate Authorities (CA) which certify users and subordinate entities. Current certificate related work includes the Domain Name System (DNS) Security Extensions [</a:t>
            </a:r>
            <a:r>
              <a:rPr lang="en-US" i="1" dirty="0" smtClean="0">
                <a:hlinkClick r:id="rId5" tooltip="D. and C. Kaufman"/>
              </a:rPr>
              <a:t>DNSSEC</a:t>
            </a:r>
            <a:r>
              <a:rPr lang="en-US" i="1" dirty="0" smtClean="0"/>
              <a:t>] which will provide signed entity keys in the DNS. The Public Key </a:t>
            </a:r>
            <a:r>
              <a:rPr lang="en-US" i="1" dirty="0" err="1" smtClean="0"/>
              <a:t>Infrastucture</a:t>
            </a:r>
            <a:r>
              <a:rPr lang="en-US" i="1" dirty="0" smtClean="0"/>
              <a:t> (PKIX) working group is specifying an Internet profile for X.509 certificates. There is also work going on in industry to develop X.500 Directory Services which would provide X.509 certificates to users. The U.S. Post Office is developing a (CA) hierarchy. The NIST Public Key Infrastructure Working Group has also been doing work in this area. The DOD Multi Level Information System Security Initiative (MISSI) program has begun deploying a certificate infrastructure for the U.S. Government. Alternatively, if no infrastructure exists, the PGP Web of Trust certificates can be used to provide user authentication and privacy in a community of users who know and trust each</a:t>
            </a:r>
            <a:r>
              <a:rPr lang="en-US" i="1" baseline="0" dirty="0" smtClean="0"/>
              <a:t> other.</a:t>
            </a:r>
          </a:p>
          <a:p>
            <a:endParaRPr lang="en-US" baseline="0" dirty="0" smtClean="0"/>
          </a:p>
          <a:p>
            <a:r>
              <a:rPr lang="en-US" baseline="0" dirty="0" smtClean="0"/>
              <a:t>Too many options, but none of them works well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70</a:t>
            </a:fld>
            <a:endParaRPr lang="en-US"/>
          </a:p>
        </p:txBody>
      </p:sp>
    </p:spTree>
    <p:extLst>
      <p:ext uri="{BB962C8B-B14F-4D97-AF65-F5344CB8AC3E}">
        <p14:creationId xmlns:p14="http://schemas.microsoft.com/office/powerpoint/2010/main" val="2879774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p:cNvSpPr>
            <a:spLocks noGrp="1" noRot="1" noChangeAspect="1" noChangeArrowheads="1" noTextEdit="1"/>
          </p:cNvSpPr>
          <p:nvPr>
            <p:ph type="sldImg"/>
          </p:nvPr>
        </p:nvSpPr>
        <p:spPr bwMode="auto">
          <a:xfrm>
            <a:off x="1135063" y="676275"/>
            <a:ext cx="4584700" cy="34401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39266" name="Text Box 2"/>
          <p:cNvSpPr txBox="1">
            <a:spLocks noGrp="1" noChangeArrowheads="1"/>
          </p:cNvSpPr>
          <p:nvPr>
            <p:ph type="body" idx="1"/>
          </p:nvPr>
        </p:nvSpPr>
        <p:spPr bwMode="auto">
          <a:xfrm>
            <a:off x="887413" y="4347435"/>
            <a:ext cx="5080000" cy="4130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p:cNvSpPr>
            <a:spLocks noGrp="1" noRot="1" noChangeAspect="1" noChangeArrowheads="1" noTextEdit="1"/>
          </p:cNvSpPr>
          <p:nvPr>
            <p:ph type="sldImg"/>
          </p:nvPr>
        </p:nvSpPr>
        <p:spPr bwMode="auto">
          <a:xfrm>
            <a:off x="1135063" y="676275"/>
            <a:ext cx="4584700" cy="3440113"/>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141314" name="Text Box 2"/>
          <p:cNvSpPr txBox="1">
            <a:spLocks noGrp="1" noChangeArrowheads="1"/>
          </p:cNvSpPr>
          <p:nvPr>
            <p:ph type="body" idx="1"/>
          </p:nvPr>
        </p:nvSpPr>
        <p:spPr bwMode="auto">
          <a:xfrm>
            <a:off x="887413" y="4347435"/>
            <a:ext cx="5080000" cy="4130064"/>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76</a:t>
            </a:fld>
            <a:endParaRPr lang="en-US"/>
          </a:p>
        </p:txBody>
      </p:sp>
    </p:spTree>
    <p:extLst>
      <p:ext uri="{BB962C8B-B14F-4D97-AF65-F5344CB8AC3E}">
        <p14:creationId xmlns:p14="http://schemas.microsoft.com/office/powerpoint/2010/main" val="2871510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77</a:t>
            </a:fld>
            <a:endParaRPr lang="en-US"/>
          </a:p>
        </p:txBody>
      </p:sp>
    </p:spTree>
    <p:extLst>
      <p:ext uri="{BB962C8B-B14F-4D97-AF65-F5344CB8AC3E}">
        <p14:creationId xmlns:p14="http://schemas.microsoft.com/office/powerpoint/2010/main" val="3166328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a:t>
            </a:r>
            <a:r>
              <a:rPr lang="en-US" dirty="0" err="1" smtClean="0"/>
              <a:t>try.bro.org</a:t>
            </a:r>
            <a:r>
              <a:rPr lang="en-US" dirty="0" smtClean="0"/>
              <a:t>/</a:t>
            </a:r>
            <a:endParaRPr lang="en-US" dirty="0"/>
          </a:p>
        </p:txBody>
      </p:sp>
      <p:sp>
        <p:nvSpPr>
          <p:cNvPr id="4" name="Slide Number Placeholder 3"/>
          <p:cNvSpPr>
            <a:spLocks noGrp="1"/>
          </p:cNvSpPr>
          <p:nvPr>
            <p:ph type="sldNum" sz="quarter" idx="10"/>
          </p:nvPr>
        </p:nvSpPr>
        <p:spPr/>
        <p:txBody>
          <a:bodyPr/>
          <a:lstStyle/>
          <a:p>
            <a:fld id="{0C0E275E-A216-904D-9D69-19F31E9E9CDF}" type="slidenum">
              <a:rPr lang="en-US" smtClean="0"/>
              <a:pPr/>
              <a:t>11</a:t>
            </a:fld>
            <a:endParaRPr lang="en-US"/>
          </a:p>
        </p:txBody>
      </p:sp>
    </p:spTree>
    <p:extLst>
      <p:ext uri="{BB962C8B-B14F-4D97-AF65-F5344CB8AC3E}">
        <p14:creationId xmlns:p14="http://schemas.microsoft.com/office/powerpoint/2010/main" val="1793949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22500150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1993870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Font typeface="+mj-lt"/>
              <a:buAutoNum type="arabicPeriod"/>
            </a:pPr>
            <a:r>
              <a:rPr lang="en-US" sz="2800" dirty="0" smtClean="0"/>
              <a:t>Client on laptop generates an IP packet</a:t>
            </a:r>
          </a:p>
          <a:p>
            <a:pPr lvl="1"/>
            <a:r>
              <a:rPr lang="en-US" sz="2400" dirty="0" smtClean="0"/>
              <a:t>Could be bound for intranet </a:t>
            </a:r>
            <a:r>
              <a:rPr lang="en-US" sz="2400" u="sng" dirty="0" smtClean="0"/>
              <a:t>or</a:t>
            </a:r>
            <a:r>
              <a:rPr lang="en-US" sz="2400" dirty="0" smtClean="0"/>
              <a:t> external destination</a:t>
            </a:r>
          </a:p>
          <a:p>
            <a:pPr lvl="1"/>
            <a:r>
              <a:rPr lang="en-US" sz="2400" dirty="0" smtClean="0"/>
              <a:t>VPN client </a:t>
            </a:r>
            <a:r>
              <a:rPr lang="en-US" sz="2400" u="sng" dirty="0" smtClean="0"/>
              <a:t>securely encapsulates</a:t>
            </a:r>
            <a:r>
              <a:rPr lang="en-US" sz="2400" dirty="0" smtClean="0"/>
              <a:t> it in another IP packet </a:t>
            </a:r>
          </a:p>
          <a:p>
            <a:pPr lvl="1"/>
            <a:r>
              <a:rPr lang="en-US" sz="2400" dirty="0" smtClean="0"/>
              <a:t>Outer packet: </a:t>
            </a:r>
            <a:r>
              <a:rPr lang="en-US" sz="2400" dirty="0" err="1" smtClean="0"/>
              <a:t>src</a:t>
            </a:r>
            <a:r>
              <a:rPr lang="en-US" sz="2400" dirty="0" smtClean="0"/>
              <a:t> = </a:t>
            </a:r>
            <a:r>
              <a:rPr lang="en-US" sz="2400" dirty="0" smtClean="0">
                <a:solidFill>
                  <a:srgbClr val="00B050"/>
                </a:solidFill>
              </a:rPr>
              <a:t>55.66.77.88</a:t>
            </a:r>
            <a:r>
              <a:rPr lang="en-US" sz="2400" dirty="0" smtClean="0"/>
              <a:t>; </a:t>
            </a:r>
            <a:r>
              <a:rPr lang="en-US" sz="2400" dirty="0" err="1" smtClean="0"/>
              <a:t>dst</a:t>
            </a:r>
            <a:r>
              <a:rPr lang="en-US" sz="2400" dirty="0" smtClean="0"/>
              <a:t> = </a:t>
            </a:r>
            <a:r>
              <a:rPr lang="en-US" sz="2400" dirty="0" smtClean="0">
                <a:solidFill>
                  <a:srgbClr val="00B050"/>
                </a:solidFill>
              </a:rPr>
              <a:t>11.22.33.44</a:t>
            </a:r>
          </a:p>
          <a:p>
            <a:pPr lvl="1"/>
            <a:r>
              <a:rPr lang="en-US" sz="2400" dirty="0" smtClean="0"/>
              <a:t>Inner packet: </a:t>
            </a:r>
            <a:r>
              <a:rPr lang="en-US" sz="2400" dirty="0" err="1" smtClean="0"/>
              <a:t>src</a:t>
            </a:r>
            <a:r>
              <a:rPr lang="en-US" sz="2400" dirty="0" smtClean="0"/>
              <a:t> = </a:t>
            </a:r>
            <a:r>
              <a:rPr lang="en-US" sz="2400" dirty="0" smtClean="0">
                <a:solidFill>
                  <a:srgbClr val="FF0000"/>
                </a:solidFill>
              </a:rPr>
              <a:t>192.168.1.50</a:t>
            </a:r>
            <a:r>
              <a:rPr lang="en-US" sz="2400" dirty="0" smtClean="0"/>
              <a:t>; </a:t>
            </a:r>
            <a:r>
              <a:rPr lang="en-US" sz="2400" dirty="0" err="1" smtClean="0"/>
              <a:t>dst</a:t>
            </a:r>
            <a:r>
              <a:rPr lang="en-US" sz="2400" dirty="0" smtClean="0"/>
              <a:t> = whatever</a:t>
            </a:r>
          </a:p>
          <a:p>
            <a:pPr marL="514350" indent="-514350">
              <a:buFont typeface="+mj-lt"/>
              <a:buAutoNum type="arabicPeriod"/>
            </a:pPr>
            <a:r>
              <a:rPr lang="en-US" sz="2800" dirty="0" smtClean="0"/>
              <a:t>VPN server decrypts outer packet, forwards inner packet</a:t>
            </a:r>
          </a:p>
          <a:p>
            <a:pPr marL="514350" indent="-514350">
              <a:buFont typeface="+mj-lt"/>
              <a:buAutoNum type="arabicPeriod"/>
            </a:pPr>
            <a:r>
              <a:rPr lang="en-US" sz="2800" dirty="0" smtClean="0"/>
              <a:t>Receives a response addressed to </a:t>
            </a:r>
            <a:r>
              <a:rPr lang="en-US" sz="2800" dirty="0" smtClean="0">
                <a:solidFill>
                  <a:srgbClr val="FF0000"/>
                </a:solidFill>
              </a:rPr>
              <a:t>192.168.1.50</a:t>
            </a:r>
            <a:endParaRPr lang="en-US" sz="2800" dirty="0" smtClean="0"/>
          </a:p>
          <a:p>
            <a:pPr lvl="1"/>
            <a:r>
              <a:rPr lang="en-US" sz="2400" dirty="0" smtClean="0"/>
              <a:t>Looks at routing table, realizes this is via VPN</a:t>
            </a:r>
          </a:p>
          <a:p>
            <a:pPr lvl="1"/>
            <a:r>
              <a:rPr lang="en-US" sz="2400" dirty="0" smtClean="0"/>
              <a:t>Encapsulates it in an outer packet with </a:t>
            </a:r>
            <a:br>
              <a:rPr lang="en-US" sz="2400" dirty="0" smtClean="0"/>
            </a:br>
            <a:r>
              <a:rPr lang="en-US" sz="2400" dirty="0" err="1" smtClean="0"/>
              <a:t>src</a:t>
            </a:r>
            <a:r>
              <a:rPr lang="en-US" sz="2400" dirty="0" smtClean="0"/>
              <a:t> = whatever, </a:t>
            </a:r>
            <a:r>
              <a:rPr lang="en-US" sz="2400" dirty="0" err="1" smtClean="0"/>
              <a:t>dst</a:t>
            </a:r>
            <a:r>
              <a:rPr lang="en-US" sz="2400" dirty="0" smtClean="0"/>
              <a:t> = </a:t>
            </a:r>
            <a:r>
              <a:rPr lang="en-US" sz="2400" dirty="0" smtClean="0">
                <a:solidFill>
                  <a:srgbClr val="00B050"/>
                </a:solidFill>
              </a:rPr>
              <a:t>55.66.77.88 </a:t>
            </a:r>
            <a:r>
              <a:rPr lang="en-US" sz="2400" dirty="0" smtClean="0"/>
              <a:t>and forwards it</a:t>
            </a:r>
          </a:p>
          <a:p>
            <a:pPr marL="514350" indent="-514350">
              <a:buFont typeface="+mj-lt"/>
              <a:buAutoNum type="arabicPeriod"/>
            </a:pPr>
            <a:r>
              <a:rPr lang="en-US" sz="2800" dirty="0" smtClean="0"/>
              <a:t>VPN client decrypts outer packet, passes on inner packet to application software</a:t>
            </a:r>
          </a:p>
          <a:p>
            <a:pPr marL="0" indent="0">
              <a:buNone/>
            </a:pPr>
            <a:endParaRPr lang="en-US" sz="2800" dirty="0" smtClean="0"/>
          </a:p>
          <a:p>
            <a:pPr marL="0" indent="0">
              <a:buNone/>
            </a:pPr>
            <a:r>
              <a:rPr lang="en-US" sz="2800" dirty="0" smtClean="0"/>
              <a:t>Result: client applications think and act as if they are on Intranet</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3451787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VPN also used for anonymity.</a:t>
            </a:r>
          </a:p>
          <a:p>
            <a:endParaRPr lang="en-US" dirty="0" smtClean="0"/>
          </a:p>
          <a:p>
            <a:pPr marL="514350" indent="-514350">
              <a:buFont typeface="+mj-lt"/>
              <a:buAutoNum type="arabicPeriod"/>
            </a:pPr>
            <a:r>
              <a:rPr lang="en-US" sz="2800" dirty="0" smtClean="0"/>
              <a:t>Client on laptop generates an IP packet</a:t>
            </a:r>
          </a:p>
          <a:p>
            <a:pPr lvl="1"/>
            <a:r>
              <a:rPr lang="en-US" sz="2400" dirty="0" smtClean="0"/>
              <a:t>Could be bound for intranet </a:t>
            </a:r>
            <a:r>
              <a:rPr lang="en-US" sz="2400" u="sng" dirty="0" smtClean="0"/>
              <a:t>or</a:t>
            </a:r>
            <a:r>
              <a:rPr lang="en-US" sz="2400" dirty="0" smtClean="0"/>
              <a:t> external destination</a:t>
            </a:r>
          </a:p>
          <a:p>
            <a:pPr lvl="1"/>
            <a:r>
              <a:rPr lang="en-US" sz="2400" dirty="0" smtClean="0"/>
              <a:t>VPN client </a:t>
            </a:r>
            <a:r>
              <a:rPr lang="en-US" sz="2400" u="sng" dirty="0" smtClean="0"/>
              <a:t>securely encapsulates</a:t>
            </a:r>
            <a:r>
              <a:rPr lang="en-US" sz="2400" dirty="0" smtClean="0"/>
              <a:t> it in another IP packet </a:t>
            </a:r>
          </a:p>
          <a:p>
            <a:pPr lvl="1"/>
            <a:r>
              <a:rPr lang="en-US" sz="2400" dirty="0" smtClean="0"/>
              <a:t>Outer packet: </a:t>
            </a:r>
            <a:r>
              <a:rPr lang="en-US" sz="2400" dirty="0" err="1" smtClean="0"/>
              <a:t>src</a:t>
            </a:r>
            <a:r>
              <a:rPr lang="en-US" sz="2400" dirty="0" smtClean="0"/>
              <a:t> = </a:t>
            </a:r>
            <a:r>
              <a:rPr lang="en-US" sz="2400" dirty="0" smtClean="0">
                <a:solidFill>
                  <a:srgbClr val="00B050"/>
                </a:solidFill>
              </a:rPr>
              <a:t>55.66.77.88</a:t>
            </a:r>
            <a:r>
              <a:rPr lang="en-US" sz="2400" dirty="0" smtClean="0"/>
              <a:t>; </a:t>
            </a:r>
            <a:r>
              <a:rPr lang="en-US" sz="2400" dirty="0" err="1" smtClean="0"/>
              <a:t>dst</a:t>
            </a:r>
            <a:r>
              <a:rPr lang="en-US" sz="2400" dirty="0" smtClean="0"/>
              <a:t> = </a:t>
            </a:r>
            <a:r>
              <a:rPr lang="en-US" sz="2400" dirty="0" smtClean="0">
                <a:solidFill>
                  <a:srgbClr val="00B050"/>
                </a:solidFill>
              </a:rPr>
              <a:t>11.22.33.44</a:t>
            </a:r>
          </a:p>
          <a:p>
            <a:pPr lvl="1"/>
            <a:r>
              <a:rPr lang="en-US" sz="2400" dirty="0" smtClean="0"/>
              <a:t>Inner packet: </a:t>
            </a:r>
            <a:r>
              <a:rPr lang="en-US" sz="2400" dirty="0" err="1" smtClean="0"/>
              <a:t>src</a:t>
            </a:r>
            <a:r>
              <a:rPr lang="en-US" sz="2400" dirty="0" smtClean="0"/>
              <a:t> = </a:t>
            </a:r>
            <a:r>
              <a:rPr lang="en-US" sz="2400" dirty="0" smtClean="0">
                <a:solidFill>
                  <a:srgbClr val="FF0000"/>
                </a:solidFill>
              </a:rPr>
              <a:t>192.168.1.50</a:t>
            </a:r>
            <a:r>
              <a:rPr lang="en-US" sz="2400" dirty="0" smtClean="0"/>
              <a:t>; </a:t>
            </a:r>
            <a:r>
              <a:rPr lang="en-US" sz="2400" dirty="0" err="1" smtClean="0"/>
              <a:t>dst</a:t>
            </a:r>
            <a:r>
              <a:rPr lang="en-US" sz="2400" dirty="0" smtClean="0"/>
              <a:t> = whatever</a:t>
            </a:r>
          </a:p>
          <a:p>
            <a:pPr marL="514350" indent="-514350">
              <a:buFont typeface="+mj-lt"/>
              <a:buAutoNum type="arabicPeriod"/>
            </a:pPr>
            <a:r>
              <a:rPr lang="en-US" sz="2800" dirty="0" smtClean="0"/>
              <a:t>VPN server decrypts outer packet, forwards inner packet</a:t>
            </a:r>
          </a:p>
          <a:p>
            <a:pPr marL="514350" indent="-514350">
              <a:buFont typeface="+mj-lt"/>
              <a:buAutoNum type="arabicPeriod"/>
            </a:pPr>
            <a:r>
              <a:rPr lang="en-US" sz="2800" dirty="0" smtClean="0"/>
              <a:t>Receives a response addressed to </a:t>
            </a:r>
            <a:r>
              <a:rPr lang="en-US" sz="2800" dirty="0" smtClean="0">
                <a:solidFill>
                  <a:srgbClr val="FF0000"/>
                </a:solidFill>
              </a:rPr>
              <a:t>192.168.1.50</a:t>
            </a:r>
            <a:endParaRPr lang="en-US" sz="2800" dirty="0" smtClean="0"/>
          </a:p>
          <a:p>
            <a:pPr lvl="1"/>
            <a:r>
              <a:rPr lang="en-US" sz="2400" dirty="0" smtClean="0"/>
              <a:t>Looks at routing table, realizes this is via VPN</a:t>
            </a:r>
          </a:p>
          <a:p>
            <a:pPr lvl="1"/>
            <a:r>
              <a:rPr lang="en-US" sz="2400" dirty="0" smtClean="0"/>
              <a:t>Encapsulates it in an outer packet with </a:t>
            </a:r>
            <a:br>
              <a:rPr lang="en-US" sz="2400" dirty="0" smtClean="0"/>
            </a:br>
            <a:r>
              <a:rPr lang="en-US" sz="2400" dirty="0" err="1" smtClean="0"/>
              <a:t>src</a:t>
            </a:r>
            <a:r>
              <a:rPr lang="en-US" sz="2400" dirty="0" smtClean="0"/>
              <a:t> = whatever, </a:t>
            </a:r>
            <a:r>
              <a:rPr lang="en-US" sz="2400" dirty="0" err="1" smtClean="0"/>
              <a:t>dst</a:t>
            </a:r>
            <a:r>
              <a:rPr lang="en-US" sz="2400" dirty="0" smtClean="0"/>
              <a:t> = </a:t>
            </a:r>
            <a:r>
              <a:rPr lang="en-US" sz="2400" dirty="0" smtClean="0">
                <a:solidFill>
                  <a:srgbClr val="00B050"/>
                </a:solidFill>
              </a:rPr>
              <a:t>55.66.77.88 </a:t>
            </a:r>
            <a:r>
              <a:rPr lang="en-US" sz="2400" dirty="0" smtClean="0"/>
              <a:t>and forwards it</a:t>
            </a:r>
          </a:p>
          <a:p>
            <a:pPr marL="514350" indent="-514350">
              <a:buFont typeface="+mj-lt"/>
              <a:buAutoNum type="arabicPeriod"/>
            </a:pPr>
            <a:r>
              <a:rPr lang="en-US" sz="2800" dirty="0" smtClean="0"/>
              <a:t>VPN client decrypts outer packet, passes on inner packet to application software</a:t>
            </a:r>
          </a:p>
          <a:p>
            <a:pPr marL="0" indent="0">
              <a:buNone/>
            </a:pPr>
            <a:endParaRPr lang="en-US" sz="2800" dirty="0" smtClean="0"/>
          </a:p>
          <a:p>
            <a:pPr marL="0" indent="0">
              <a:buNone/>
            </a:pPr>
            <a:r>
              <a:rPr lang="en-US" sz="2800" dirty="0" smtClean="0"/>
              <a:t>Result: client applications think and act as if they are on Intranet</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4219589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22</a:t>
            </a:fld>
            <a:endParaRPr lang="en-US"/>
          </a:p>
        </p:txBody>
      </p:sp>
    </p:spTree>
    <p:extLst>
      <p:ext uri="{BB962C8B-B14F-4D97-AF65-F5344CB8AC3E}">
        <p14:creationId xmlns:p14="http://schemas.microsoft.com/office/powerpoint/2010/main" val="12401030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Mix  R</a:t>
            </a:r>
            <a:r>
              <a:rPr lang="en-US" baseline="-25000">
                <a:latin typeface="Times New Roman" charset="0"/>
              </a:rPr>
              <a:t>i  </a:t>
            </a:r>
            <a:r>
              <a:rPr lang="en-US">
                <a:latin typeface="Times New Roman" charset="0"/>
              </a:rPr>
              <a:t> outputs packets in lexicographic order</a:t>
            </a:r>
          </a:p>
        </p:txBody>
      </p:sp>
      <p:sp>
        <p:nvSpPr>
          <p:cNvPr id="399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2000">
                <a:solidFill>
                  <a:schemeClr val="tx1"/>
                </a:solidFill>
                <a:latin typeface="Tahoma" charset="0"/>
                <a:ea typeface="ＭＳ Ｐゴシック" charset="0"/>
              </a:defRPr>
            </a:lvl1pPr>
            <a:lvl2pPr marL="729057" indent="-280406" defTabSz="914437" eaLnBrk="0" hangingPunct="0">
              <a:defRPr sz="2000">
                <a:solidFill>
                  <a:schemeClr val="tx1"/>
                </a:solidFill>
                <a:latin typeface="Tahoma" charset="0"/>
                <a:ea typeface="ＭＳ Ｐゴシック" charset="0"/>
              </a:defRPr>
            </a:lvl2pPr>
            <a:lvl3pPr marL="1121626" indent="-224325" defTabSz="914437" eaLnBrk="0" hangingPunct="0">
              <a:defRPr sz="2000">
                <a:solidFill>
                  <a:schemeClr val="tx1"/>
                </a:solidFill>
                <a:latin typeface="Tahoma" charset="0"/>
                <a:ea typeface="ＭＳ Ｐゴシック" charset="0"/>
              </a:defRPr>
            </a:lvl3pPr>
            <a:lvl4pPr marL="1570276" indent="-224325" defTabSz="914437" eaLnBrk="0" hangingPunct="0">
              <a:defRPr sz="2000">
                <a:solidFill>
                  <a:schemeClr val="tx1"/>
                </a:solidFill>
                <a:latin typeface="Tahoma" charset="0"/>
                <a:ea typeface="ＭＳ Ｐゴシック" charset="0"/>
              </a:defRPr>
            </a:lvl4pPr>
            <a:lvl5pPr marL="2018927" indent="-224325" defTabSz="914437" eaLnBrk="0" hangingPunct="0">
              <a:defRPr sz="2000">
                <a:solidFill>
                  <a:schemeClr val="tx1"/>
                </a:solidFill>
                <a:latin typeface="Tahoma" charset="0"/>
                <a:ea typeface="ＭＳ Ｐゴシック" charset="0"/>
              </a:defRPr>
            </a:lvl5pPr>
            <a:lvl6pPr marL="2467577" indent="-224325" defTabSz="914437" eaLnBrk="0" fontAlgn="base" hangingPunct="0">
              <a:spcBef>
                <a:spcPct val="0"/>
              </a:spcBef>
              <a:spcAft>
                <a:spcPct val="0"/>
              </a:spcAft>
              <a:defRPr sz="2000">
                <a:solidFill>
                  <a:schemeClr val="tx1"/>
                </a:solidFill>
                <a:latin typeface="Tahoma" charset="0"/>
                <a:ea typeface="ＭＳ Ｐゴシック" charset="0"/>
              </a:defRPr>
            </a:lvl6pPr>
            <a:lvl7pPr marL="2916227" indent="-224325" defTabSz="914437" eaLnBrk="0" fontAlgn="base" hangingPunct="0">
              <a:spcBef>
                <a:spcPct val="0"/>
              </a:spcBef>
              <a:spcAft>
                <a:spcPct val="0"/>
              </a:spcAft>
              <a:defRPr sz="2000">
                <a:solidFill>
                  <a:schemeClr val="tx1"/>
                </a:solidFill>
                <a:latin typeface="Tahoma" charset="0"/>
                <a:ea typeface="ＭＳ Ｐゴシック" charset="0"/>
              </a:defRPr>
            </a:lvl7pPr>
            <a:lvl8pPr marL="3364878" indent="-224325" defTabSz="914437" eaLnBrk="0" fontAlgn="base" hangingPunct="0">
              <a:spcBef>
                <a:spcPct val="0"/>
              </a:spcBef>
              <a:spcAft>
                <a:spcPct val="0"/>
              </a:spcAft>
              <a:defRPr sz="2000">
                <a:solidFill>
                  <a:schemeClr val="tx1"/>
                </a:solidFill>
                <a:latin typeface="Tahoma" charset="0"/>
                <a:ea typeface="ＭＳ Ｐゴシック" charset="0"/>
              </a:defRPr>
            </a:lvl8pPr>
            <a:lvl9pPr marL="3813528" indent="-224325" defTabSz="914437" eaLnBrk="0" fontAlgn="base" hangingPunct="0">
              <a:spcBef>
                <a:spcPct val="0"/>
              </a:spcBef>
              <a:spcAft>
                <a:spcPct val="0"/>
              </a:spcAft>
              <a:defRPr sz="2000">
                <a:solidFill>
                  <a:schemeClr val="tx1"/>
                </a:solidFill>
                <a:latin typeface="Tahoma" charset="0"/>
                <a:ea typeface="ＭＳ Ｐゴシック" charset="0"/>
              </a:defRPr>
            </a:lvl9pPr>
          </a:lstStyle>
          <a:p>
            <a:fld id="{F81697A4-3502-B64F-89AF-75707CE4360A}" type="slidenum">
              <a:rPr lang="en-US" sz="1300">
                <a:latin typeface="Times New Roman" charset="0"/>
              </a:rPr>
              <a:pPr/>
              <a:t>36</a:t>
            </a:fld>
            <a:endParaRPr lang="en-US" sz="1300">
              <a:latin typeface="Times New Roman"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4EB35E-ADAC-3F45-B4C5-98291F0F587C}" type="slidenum">
              <a:rPr lang="en-US" smtClean="0"/>
              <a:t>47</a:t>
            </a:fld>
            <a:endParaRPr lang="en-US"/>
          </a:p>
        </p:txBody>
      </p:sp>
    </p:spTree>
    <p:extLst>
      <p:ext uri="{BB962C8B-B14F-4D97-AF65-F5344CB8AC3E}">
        <p14:creationId xmlns:p14="http://schemas.microsoft.com/office/powerpoint/2010/main" val="20909134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83267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219984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05142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B492EBA-42DD-B247-A5CA-4B9F9327C47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419044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B492EBA-42DD-B247-A5CA-4B9F9327C47E}" type="datetimeFigureOut">
              <a:rPr lang="en-US" smtClean="0"/>
              <a:t>11/30/16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3651627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B492EBA-42DD-B247-A5CA-4B9F9327C47E}"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380052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B492EBA-42DD-B247-A5CA-4B9F9327C47E}" type="datetimeFigureOut">
              <a:rPr lang="en-US" smtClean="0"/>
              <a:t>11/30/16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194418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492EBA-42DD-B247-A5CA-4B9F9327C47E}" type="datetimeFigureOut">
              <a:rPr lang="en-US" smtClean="0"/>
              <a:t>11/30/16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62586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492EBA-42DD-B247-A5CA-4B9F9327C47E}" type="datetimeFigureOut">
              <a:rPr lang="en-US" smtClean="0"/>
              <a:t>11/30/16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3669642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92EBA-42DD-B247-A5CA-4B9F9327C47E}"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1803501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B492EBA-42DD-B247-A5CA-4B9F9327C47E}" type="datetimeFigureOut">
              <a:rPr lang="en-US" smtClean="0"/>
              <a:t>11/30/16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EBB3BAB-EE61-BD45-94CA-FD51ADBE7843}" type="slidenum">
              <a:rPr lang="en-US" smtClean="0"/>
              <a:t>‹#›</a:t>
            </a:fld>
            <a:endParaRPr lang="en-US"/>
          </a:p>
        </p:txBody>
      </p:sp>
    </p:spTree>
    <p:extLst>
      <p:ext uri="{BB962C8B-B14F-4D97-AF65-F5344CB8AC3E}">
        <p14:creationId xmlns:p14="http://schemas.microsoft.com/office/powerpoint/2010/main" val="225566359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492EBA-42DD-B247-A5CA-4B9F9327C47E}" type="datetimeFigureOut">
              <a:rPr lang="en-US" smtClean="0"/>
              <a:t>11/30/16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BB3BAB-EE61-BD45-94CA-FD51ADBE7843}" type="slidenum">
              <a:rPr lang="en-US" smtClean="0"/>
              <a:t>‹#›</a:t>
            </a:fld>
            <a:endParaRPr lang="en-US"/>
          </a:p>
        </p:txBody>
      </p:sp>
    </p:spTree>
    <p:extLst>
      <p:ext uri="{BB962C8B-B14F-4D97-AF65-F5344CB8AC3E}">
        <p14:creationId xmlns:p14="http://schemas.microsoft.com/office/powerpoint/2010/main" val="11614406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7.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0.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wmf"/><Relationship Id="rId3" Type="http://schemas.openxmlformats.org/officeDocument/2006/relationships/image" Target="../media/image15.wmf"/></Relationships>
</file>

<file path=ppt/slides/_rels/slide68.xml.rels><?xml version="1.0" encoding="UTF-8" standalone="yes"?>
<Relationships xmlns="http://schemas.openxmlformats.org/package/2006/relationships"><Relationship Id="rId3" Type="http://schemas.openxmlformats.org/officeDocument/2006/relationships/image" Target="../media/image15.wmf"/><Relationship Id="rId4" Type="http://schemas.openxmlformats.org/officeDocument/2006/relationships/image" Target="../media/image13.wmf"/><Relationship Id="rId1" Type="http://schemas.openxmlformats.org/officeDocument/2006/relationships/slideLayout" Target="../slideLayouts/slideLayout2.xml"/><Relationship Id="rId2" Type="http://schemas.openxmlformats.org/officeDocument/2006/relationships/image" Target="../media/image14.wmf"/></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Intrusion Detection Systems, VPNs, and Anonymous Communication</a:t>
            </a:r>
            <a:br>
              <a:rPr lang="en-US" dirty="0" smtClean="0"/>
            </a:br>
            <a:r>
              <a:rPr lang="en-US" dirty="0" smtClean="0"/>
              <a:t>COS 432: Information Security</a:t>
            </a: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57885097"/>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30300" y="0"/>
            <a:ext cx="6877291" cy="6858000"/>
          </a:xfrm>
          <a:prstGeom prst="rect">
            <a:avLst/>
          </a:prstGeom>
        </p:spPr>
      </p:pic>
    </p:spTree>
    <p:extLst>
      <p:ext uri="{BB962C8B-B14F-4D97-AF65-F5344CB8AC3E}">
        <p14:creationId xmlns:p14="http://schemas.microsoft.com/office/powerpoint/2010/main" val="39910022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1397000"/>
            <a:ext cx="9144000" cy="4062112"/>
          </a:xfrm>
          <a:prstGeom prst="rect">
            <a:avLst/>
          </a:prstGeom>
        </p:spPr>
      </p:pic>
    </p:spTree>
    <p:extLst>
      <p:ext uri="{BB962C8B-B14F-4D97-AF65-F5344CB8AC3E}">
        <p14:creationId xmlns:p14="http://schemas.microsoft.com/office/powerpoint/2010/main" val="3203491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55600"/>
            <a:ext cx="9144000" cy="6137658"/>
          </a:xfrm>
          <a:prstGeom prst="rect">
            <a:avLst/>
          </a:prstGeom>
        </p:spPr>
      </p:pic>
    </p:spTree>
    <p:extLst>
      <p:ext uri="{BB962C8B-B14F-4D97-AF65-F5344CB8AC3E}">
        <p14:creationId xmlns:p14="http://schemas.microsoft.com/office/powerpoint/2010/main" val="155680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393700"/>
            <a:ext cx="9144000" cy="6054342"/>
          </a:xfrm>
          <a:prstGeom prst="rect">
            <a:avLst/>
          </a:prstGeom>
        </p:spPr>
      </p:pic>
    </p:spTree>
    <p:extLst>
      <p:ext uri="{BB962C8B-B14F-4D97-AF65-F5344CB8AC3E}">
        <p14:creationId xmlns:p14="http://schemas.microsoft.com/office/powerpoint/2010/main" val="364958624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79400"/>
            <a:ext cx="9144000" cy="6286500"/>
          </a:xfrm>
          <a:prstGeom prst="rect">
            <a:avLst/>
          </a:prstGeom>
        </p:spPr>
      </p:pic>
    </p:spTree>
    <p:extLst>
      <p:ext uri="{BB962C8B-B14F-4D97-AF65-F5344CB8AC3E}">
        <p14:creationId xmlns:p14="http://schemas.microsoft.com/office/powerpoint/2010/main" val="3195386026"/>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609600"/>
            <a:ext cx="9144000" cy="5626548"/>
          </a:xfrm>
          <a:prstGeom prst="rect">
            <a:avLst/>
          </a:prstGeom>
        </p:spPr>
      </p:pic>
    </p:spTree>
    <p:extLst>
      <p:ext uri="{BB962C8B-B14F-4D97-AF65-F5344CB8AC3E}">
        <p14:creationId xmlns:p14="http://schemas.microsoft.com/office/powerpoint/2010/main" val="4322778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34860"/>
            <a:ext cx="8229600" cy="1143000"/>
          </a:xfrm>
        </p:spPr>
        <p:txBody>
          <a:bodyPr/>
          <a:lstStyle/>
          <a:p>
            <a:r>
              <a:rPr lang="en-US" dirty="0" smtClean="0"/>
              <a:t>Virtual Private Networks</a:t>
            </a:r>
            <a:endParaRPr lang="en-US" dirty="0"/>
          </a:p>
        </p:txBody>
      </p:sp>
    </p:spTree>
    <p:extLst>
      <p:ext uri="{BB962C8B-B14F-4D97-AF65-F5344CB8AC3E}">
        <p14:creationId xmlns:p14="http://schemas.microsoft.com/office/powerpoint/2010/main" val="4142301985"/>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en-US"/>
              <a:t>What is a VPN?</a:t>
            </a:r>
          </a:p>
        </p:txBody>
      </p:sp>
      <p:sp>
        <p:nvSpPr>
          <p:cNvPr id="1716227" name="Rectangle 3"/>
          <p:cNvSpPr>
            <a:spLocks noGrp="1" noChangeArrowheads="1"/>
          </p:cNvSpPr>
          <p:nvPr>
            <p:ph idx="1"/>
          </p:nvPr>
        </p:nvSpPr>
        <p:spPr/>
        <p:txBody>
          <a:bodyPr/>
          <a:lstStyle/>
          <a:p>
            <a:r>
              <a:rPr lang="en-US" dirty="0"/>
              <a:t>Making a shared network look like a private </a:t>
            </a:r>
            <a:r>
              <a:rPr lang="en-US" dirty="0" smtClean="0"/>
              <a:t>network.</a:t>
            </a:r>
            <a:br>
              <a:rPr lang="en-US" dirty="0" smtClean="0"/>
            </a:br>
            <a:endParaRPr lang="en-US" dirty="0"/>
          </a:p>
          <a:p>
            <a:r>
              <a:rPr lang="en-US" dirty="0"/>
              <a:t>Why do this?</a:t>
            </a:r>
          </a:p>
          <a:p>
            <a:pPr lvl="1"/>
            <a:r>
              <a:rPr lang="en-US" dirty="0"/>
              <a:t>Private networks have all kinds of advantages </a:t>
            </a:r>
            <a:endParaRPr lang="en-US" dirty="0" smtClean="0"/>
          </a:p>
          <a:p>
            <a:pPr lvl="1"/>
            <a:r>
              <a:rPr lang="en-US" dirty="0" smtClean="0"/>
              <a:t>But </a:t>
            </a:r>
            <a:r>
              <a:rPr lang="en-US" dirty="0"/>
              <a:t>building a private network is expensive</a:t>
            </a:r>
          </a:p>
          <a:p>
            <a:pPr lvl="2"/>
            <a:r>
              <a:rPr lang="en-US" dirty="0"/>
              <a:t> (cheaper to have shared resources rather than dedicated)</a:t>
            </a:r>
          </a:p>
        </p:txBody>
      </p:sp>
    </p:spTree>
    <p:extLst>
      <p:ext uri="{BB962C8B-B14F-4D97-AF65-F5344CB8AC3E}">
        <p14:creationId xmlns:p14="http://schemas.microsoft.com/office/powerpoint/2010/main" val="103726839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a:t>
            </a:r>
            <a:endParaRPr lang="en-US" dirty="0"/>
          </a:p>
        </p:txBody>
      </p:sp>
      <p:sp>
        <p:nvSpPr>
          <p:cNvPr id="3" name="Content Placeholder 2"/>
          <p:cNvSpPr>
            <a:spLocks noGrp="1"/>
          </p:cNvSpPr>
          <p:nvPr>
            <p:ph idx="1"/>
          </p:nvPr>
        </p:nvSpPr>
        <p:spPr/>
        <p:txBody>
          <a:bodyPr/>
          <a:lstStyle/>
          <a:p>
            <a:r>
              <a:rPr lang="en-US" dirty="0" smtClean="0"/>
              <a:t>“Extend the perimeter”</a:t>
            </a:r>
          </a:p>
          <a:p>
            <a:endParaRPr lang="en-US" dirty="0" smtClean="0"/>
          </a:p>
          <a:p>
            <a:r>
              <a:rPr lang="en-US" dirty="0" smtClean="0"/>
              <a:t>(Typically) uses crypto</a:t>
            </a:r>
          </a:p>
          <a:p>
            <a:pPr lvl="1"/>
            <a:r>
              <a:rPr lang="en-US" dirty="0" smtClean="0"/>
              <a:t>There are some exceptions, but we won’t cover them in this class.</a:t>
            </a:r>
          </a:p>
          <a:p>
            <a:endParaRPr lang="en-US" dirty="0"/>
          </a:p>
          <a:p>
            <a:r>
              <a:rPr lang="en-US" b="1" dirty="0" smtClean="0">
                <a:solidFill>
                  <a:schemeClr val="accent2"/>
                </a:solidFill>
              </a:rPr>
              <a:t>Goal:</a:t>
            </a:r>
            <a:r>
              <a:rPr lang="en-US" dirty="0" smtClean="0"/>
              <a:t> make branch offices behave as if they’re on the same private network w.r.t. security</a:t>
            </a:r>
            <a:endParaRPr lang="en-US" dirty="0"/>
          </a:p>
        </p:txBody>
      </p:sp>
    </p:spTree>
    <p:extLst>
      <p:ext uri="{BB962C8B-B14F-4D97-AF65-F5344CB8AC3E}">
        <p14:creationId xmlns:p14="http://schemas.microsoft.com/office/powerpoint/2010/main" val="1882989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VPN – Setup</a:t>
            </a:r>
            <a:endParaRPr lang="en-US" dirty="0"/>
          </a:p>
        </p:txBody>
      </p:sp>
      <p:sp>
        <p:nvSpPr>
          <p:cNvPr id="3" name="Content Placeholder 2"/>
          <p:cNvSpPr>
            <a:spLocks noGrp="1"/>
          </p:cNvSpPr>
          <p:nvPr>
            <p:ph idx="1"/>
          </p:nvPr>
        </p:nvSpPr>
        <p:spPr>
          <a:xfrm>
            <a:off x="457200" y="1600202"/>
            <a:ext cx="8229600" cy="4876799"/>
          </a:xfrm>
        </p:spPr>
        <p:txBody>
          <a:bodyPr>
            <a:normAutofit fontScale="92500" lnSpcReduction="10000"/>
          </a:bodyPr>
          <a:lstStyle/>
          <a:p>
            <a:pPr marL="0" indent="0">
              <a:buNone/>
            </a:pPr>
            <a:r>
              <a:rPr lang="en-US" sz="2400" dirty="0"/>
              <a:t>VPN Server is on the firewall, has dual interface</a:t>
            </a:r>
          </a:p>
          <a:p>
            <a:pPr lvl="1"/>
            <a:r>
              <a:rPr lang="en-US" sz="2000" dirty="0"/>
              <a:t>Internal IP: </a:t>
            </a:r>
            <a:r>
              <a:rPr lang="en-US" sz="2000" dirty="0">
                <a:solidFill>
                  <a:srgbClr val="FF0000"/>
                </a:solidFill>
              </a:rPr>
              <a:t>192.168.1.1</a:t>
            </a:r>
          </a:p>
          <a:p>
            <a:pPr lvl="1"/>
            <a:r>
              <a:rPr lang="en-US" sz="2000" dirty="0"/>
              <a:t>External IP: </a:t>
            </a:r>
            <a:r>
              <a:rPr lang="en-US" sz="2000" dirty="0">
                <a:solidFill>
                  <a:srgbClr val="00B050"/>
                </a:solidFill>
              </a:rPr>
              <a:t>11.22.33.44</a:t>
            </a:r>
          </a:p>
          <a:p>
            <a:pPr marL="0" indent="0">
              <a:buNone/>
            </a:pPr>
            <a:r>
              <a:rPr lang="en-US" sz="2400" dirty="0" smtClean="0"/>
              <a:t>User </a:t>
            </a:r>
            <a:r>
              <a:rPr lang="en-US" sz="2400" dirty="0"/>
              <a:t>at home on laptop</a:t>
            </a:r>
          </a:p>
          <a:p>
            <a:pPr lvl="1"/>
            <a:r>
              <a:rPr lang="en-US" sz="2000" dirty="0"/>
              <a:t>IP: </a:t>
            </a:r>
            <a:r>
              <a:rPr lang="en-US" sz="2000" dirty="0">
                <a:solidFill>
                  <a:srgbClr val="00B050"/>
                </a:solidFill>
              </a:rPr>
              <a:t>55.66.77.88</a:t>
            </a:r>
          </a:p>
          <a:p>
            <a:endParaRPr lang="en-US" sz="2400" dirty="0"/>
          </a:p>
          <a:p>
            <a:pPr marL="0" indent="0">
              <a:buNone/>
            </a:pPr>
            <a:r>
              <a:rPr lang="en-US" sz="2400" dirty="0"/>
              <a:t>User starts VPN client</a:t>
            </a:r>
          </a:p>
          <a:p>
            <a:pPr lvl="1"/>
            <a:r>
              <a:rPr lang="en-US" sz="2000" dirty="0"/>
              <a:t>Authenticates to VPN server using username/password </a:t>
            </a:r>
            <a:br>
              <a:rPr lang="en-US" sz="2000" dirty="0"/>
            </a:br>
            <a:r>
              <a:rPr lang="en-US" sz="2000" dirty="0"/>
              <a:t>or (better) client certificate</a:t>
            </a:r>
          </a:p>
          <a:p>
            <a:pPr lvl="1"/>
            <a:r>
              <a:rPr lang="en-US" sz="2000" dirty="0"/>
              <a:t>Obtains shared session key</a:t>
            </a:r>
          </a:p>
          <a:p>
            <a:pPr lvl="1"/>
            <a:r>
              <a:rPr lang="en-US" sz="2000" dirty="0"/>
              <a:t>Client connected to VPN server’s external interface</a:t>
            </a:r>
          </a:p>
          <a:p>
            <a:pPr lvl="1"/>
            <a:r>
              <a:rPr lang="en-US" sz="2100" dirty="0"/>
              <a:t>VPN server assigns intranet IP to client: </a:t>
            </a:r>
            <a:r>
              <a:rPr lang="en-US" sz="2100" dirty="0">
                <a:solidFill>
                  <a:srgbClr val="FF0000"/>
                </a:solidFill>
              </a:rPr>
              <a:t>192.168.1.50</a:t>
            </a:r>
          </a:p>
          <a:p>
            <a:pPr lvl="1"/>
            <a:r>
              <a:rPr lang="en-US" sz="2100" dirty="0"/>
              <a:t>VPN server adds mapping </a:t>
            </a:r>
            <a:r>
              <a:rPr lang="en-US" sz="2100" dirty="0">
                <a:solidFill>
                  <a:srgbClr val="FF0000"/>
                </a:solidFill>
              </a:rPr>
              <a:t>192.168.1.50</a:t>
            </a:r>
            <a:r>
              <a:rPr lang="en-US" sz="2100" dirty="0"/>
              <a:t> ↔ </a:t>
            </a:r>
            <a:r>
              <a:rPr lang="en-US" sz="2100" dirty="0">
                <a:solidFill>
                  <a:srgbClr val="00B050"/>
                </a:solidFill>
              </a:rPr>
              <a:t>55.66.77.88</a:t>
            </a:r>
            <a:r>
              <a:rPr lang="en-US" sz="2100" dirty="0"/>
              <a:t> to routing table</a:t>
            </a:r>
          </a:p>
          <a:p>
            <a:pPr marL="0" indent="0">
              <a:buNone/>
            </a:pPr>
            <a:r>
              <a:rPr lang="en-US" sz="2400" dirty="0"/>
              <a:t>“Tunnel” established</a:t>
            </a:r>
          </a:p>
        </p:txBody>
      </p:sp>
      <p:pic>
        <p:nvPicPr>
          <p:cNvPr id="10"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912" y="1847429"/>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p:cNvSpPr/>
          <p:nvPr/>
        </p:nvSpPr>
        <p:spPr>
          <a:xfrm>
            <a:off x="5678523" y="2866574"/>
            <a:ext cx="1408078" cy="400110"/>
          </a:xfrm>
          <a:prstGeom prst="rect">
            <a:avLst/>
          </a:prstGeom>
        </p:spPr>
        <p:txBody>
          <a:bodyPr wrap="none">
            <a:spAutoFit/>
          </a:bodyPr>
          <a:lstStyle/>
          <a:p>
            <a:pPr lvl="1"/>
            <a:r>
              <a:rPr lang="en-US" sz="2000" dirty="0">
                <a:solidFill>
                  <a:srgbClr val="00B050"/>
                </a:solidFill>
              </a:rPr>
              <a:t>11.22.33.44</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2035743"/>
            <a:ext cx="313331" cy="648269"/>
          </a:xfrm>
          <a:prstGeom prst="rect">
            <a:avLst/>
          </a:prstGeom>
        </p:spPr>
      </p:pic>
      <p:sp>
        <p:nvSpPr>
          <p:cNvPr id="13" name="Rectangle 12"/>
          <p:cNvSpPr/>
          <p:nvPr/>
        </p:nvSpPr>
        <p:spPr>
          <a:xfrm>
            <a:off x="7399931" y="1611087"/>
            <a:ext cx="1295434" cy="369332"/>
          </a:xfrm>
          <a:prstGeom prst="rect">
            <a:avLst/>
          </a:prstGeom>
        </p:spPr>
        <p:txBody>
          <a:bodyPr wrap="none">
            <a:spAutoFit/>
          </a:bodyPr>
          <a:lstStyle/>
          <a:p>
            <a:r>
              <a:rPr lang="en-US" dirty="0">
                <a:solidFill>
                  <a:srgbClr val="FF0000"/>
                </a:solidFill>
              </a:rPr>
              <a:t>192.168.1.1</a:t>
            </a:r>
            <a:endParaRPr lang="en-US" dirty="0"/>
          </a:p>
        </p:txBody>
      </p:sp>
    </p:spTree>
    <p:extLst>
      <p:ext uri="{BB962C8B-B14F-4D97-AF65-F5344CB8AC3E}">
        <p14:creationId xmlns:p14="http://schemas.microsoft.com/office/powerpoint/2010/main" val="2924832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42860"/>
            <a:ext cx="8229600" cy="1143000"/>
          </a:xfrm>
        </p:spPr>
        <p:txBody>
          <a:bodyPr/>
          <a:lstStyle/>
          <a:p>
            <a:r>
              <a:rPr lang="en-US" dirty="0" smtClean="0"/>
              <a:t>Intrusion Detection Systems</a:t>
            </a:r>
            <a:endParaRPr lang="en-US" dirty="0"/>
          </a:p>
        </p:txBody>
      </p:sp>
    </p:spTree>
    <p:extLst>
      <p:ext uri="{BB962C8B-B14F-4D97-AF65-F5344CB8AC3E}">
        <p14:creationId xmlns:p14="http://schemas.microsoft.com/office/powerpoint/2010/main" val="2340754376"/>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err="1" smtClean="0"/>
              <a:t>IPSec</a:t>
            </a:r>
            <a:r>
              <a:rPr lang="en-US" sz="3600" dirty="0" smtClean="0"/>
              <a:t> VPN</a:t>
            </a:r>
            <a:endParaRPr lang="en-US" sz="3600" dirty="0"/>
          </a:p>
        </p:txBody>
      </p:sp>
      <p:pic>
        <p:nvPicPr>
          <p:cNvPr id="4"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0473" y="2532202"/>
            <a:ext cx="914400" cy="1219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394361">
            <a:off x="6823745" y="3438904"/>
            <a:ext cx="1172116" cy="338554"/>
          </a:xfrm>
          <a:prstGeom prst="rect">
            <a:avLst/>
          </a:prstGeom>
        </p:spPr>
        <p:txBody>
          <a:bodyPr wrap="none">
            <a:spAutoFit/>
          </a:bodyPr>
          <a:lstStyle/>
          <a:p>
            <a:pPr lvl="1"/>
            <a:r>
              <a:rPr lang="en-US" sz="1600" dirty="0">
                <a:solidFill>
                  <a:srgbClr val="00B050"/>
                </a:solidFill>
              </a:rPr>
              <a:t>11.22.33.44</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460161" y="2720516"/>
            <a:ext cx="313331" cy="648269"/>
          </a:xfrm>
          <a:prstGeom prst="rect">
            <a:avLst/>
          </a:prstGeom>
        </p:spPr>
      </p:pic>
      <p:sp>
        <p:nvSpPr>
          <p:cNvPr id="7" name="Rectangle 6"/>
          <p:cNvSpPr/>
          <p:nvPr/>
        </p:nvSpPr>
        <p:spPr>
          <a:xfrm rot="1466293">
            <a:off x="7252450" y="2411091"/>
            <a:ext cx="1048597" cy="307777"/>
          </a:xfrm>
          <a:prstGeom prst="rect">
            <a:avLst/>
          </a:prstGeom>
        </p:spPr>
        <p:txBody>
          <a:bodyPr wrap="none">
            <a:spAutoFit/>
          </a:bodyPr>
          <a:lstStyle/>
          <a:p>
            <a:r>
              <a:rPr lang="en-US" sz="1400" dirty="0">
                <a:solidFill>
                  <a:srgbClr val="FF0000"/>
                </a:solidFill>
              </a:rPr>
              <a:t>192.168.1.1</a:t>
            </a:r>
            <a:endParaRPr lang="en-US" sz="1400" dirty="0"/>
          </a:p>
        </p:txBody>
      </p:sp>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875" y="2720516"/>
            <a:ext cx="510817" cy="681089"/>
          </a:xfrm>
          <a:prstGeom prst="rect">
            <a:avLst/>
          </a:prstGeom>
        </p:spPr>
      </p:pic>
      <p:sp>
        <p:nvSpPr>
          <p:cNvPr id="9" name="Rectangle 8"/>
          <p:cNvSpPr/>
          <p:nvPr/>
        </p:nvSpPr>
        <p:spPr>
          <a:xfrm>
            <a:off x="-61866" y="3470603"/>
            <a:ext cx="1172116" cy="338554"/>
          </a:xfrm>
          <a:prstGeom prst="rect">
            <a:avLst/>
          </a:prstGeom>
        </p:spPr>
        <p:txBody>
          <a:bodyPr wrap="none">
            <a:spAutoFit/>
          </a:bodyPr>
          <a:lstStyle/>
          <a:p>
            <a:pPr lvl="1"/>
            <a:r>
              <a:rPr lang="en-US" sz="1600" dirty="0">
                <a:solidFill>
                  <a:srgbClr val="00B050"/>
                </a:solidFill>
              </a:rPr>
              <a:t>55.66.77.88</a:t>
            </a:r>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04628" y="153407"/>
            <a:ext cx="510817" cy="681089"/>
          </a:xfrm>
          <a:prstGeom prst="rect">
            <a:avLst/>
          </a:prstGeom>
        </p:spPr>
      </p:pic>
      <p:sp>
        <p:nvSpPr>
          <p:cNvPr id="11" name="Rectangle 10"/>
          <p:cNvSpPr/>
          <p:nvPr/>
        </p:nvSpPr>
        <p:spPr>
          <a:xfrm>
            <a:off x="6989354" y="870214"/>
            <a:ext cx="1139592" cy="307777"/>
          </a:xfrm>
          <a:prstGeom prst="rect">
            <a:avLst/>
          </a:prstGeom>
        </p:spPr>
        <p:txBody>
          <a:bodyPr wrap="none">
            <a:spAutoFit/>
          </a:bodyPr>
          <a:lstStyle/>
          <a:p>
            <a:r>
              <a:rPr lang="en-US" sz="1400" dirty="0">
                <a:solidFill>
                  <a:srgbClr val="FF0000"/>
                </a:solidFill>
              </a:rPr>
              <a:t>192.168.1.50</a:t>
            </a:r>
            <a:endParaRPr lang="en-US" sz="1400" dirty="0"/>
          </a:p>
        </p:txBody>
      </p:sp>
      <p:sp>
        <p:nvSpPr>
          <p:cNvPr id="12" name="Rectangle 11"/>
          <p:cNvSpPr/>
          <p:nvPr/>
        </p:nvSpPr>
        <p:spPr>
          <a:xfrm>
            <a:off x="6439010" y="1468630"/>
            <a:ext cx="2315959" cy="523220"/>
          </a:xfrm>
          <a:prstGeom prst="rect">
            <a:avLst/>
          </a:prstGeom>
        </p:spPr>
        <p:txBody>
          <a:bodyPr wrap="none">
            <a:spAutoFit/>
          </a:bodyPr>
          <a:lstStyle/>
          <a:p>
            <a:pPr algn="ctr"/>
            <a:r>
              <a:rPr lang="en-US" sz="1400" dirty="0" smtClean="0"/>
              <a:t>Routing table</a:t>
            </a:r>
          </a:p>
          <a:p>
            <a:r>
              <a:rPr lang="en-US" sz="1400" dirty="0" smtClean="0">
                <a:solidFill>
                  <a:srgbClr val="00B050"/>
                </a:solidFill>
              </a:rPr>
              <a:t>55.66.77.88 </a:t>
            </a:r>
            <a:r>
              <a:rPr lang="en-US" sz="1400" dirty="0" smtClean="0"/>
              <a:t>↔ </a:t>
            </a:r>
            <a:r>
              <a:rPr lang="en-US" sz="1400" dirty="0" smtClean="0">
                <a:solidFill>
                  <a:srgbClr val="FF0000"/>
                </a:solidFill>
              </a:rPr>
              <a:t>192.168.1.50</a:t>
            </a:r>
            <a:endParaRPr lang="en-US" sz="1400" dirty="0"/>
          </a:p>
        </p:txBody>
      </p:sp>
      <p:sp>
        <p:nvSpPr>
          <p:cNvPr id="19" name="Right Arrow 18"/>
          <p:cNvSpPr/>
          <p:nvPr/>
        </p:nvSpPr>
        <p:spPr>
          <a:xfrm rot="1382136">
            <a:off x="6264119" y="3950042"/>
            <a:ext cx="1412682" cy="416792"/>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sp>
        <p:nvSpPr>
          <p:cNvPr id="25" name="Rectangle 24"/>
          <p:cNvSpPr/>
          <p:nvPr/>
        </p:nvSpPr>
        <p:spPr>
          <a:xfrm>
            <a:off x="1428750" y="2380345"/>
            <a:ext cx="1177628" cy="11211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a:t>
            </a:r>
            <a:r>
              <a:rPr lang="en-US" sz="1600" dirty="0" smtClean="0">
                <a:solidFill>
                  <a:srgbClr val="00B050"/>
                </a:solidFill>
                <a:latin typeface="Lucida Sans" panose="020B0602030504020204" pitchFamily="34" charset="0"/>
              </a:rPr>
              <a:t> </a:t>
            </a:r>
            <a:r>
              <a:rPr lang="en-US" sz="1600" dirty="0" err="1" smtClean="0">
                <a:solidFill>
                  <a:srgbClr val="00B050"/>
                </a:solidFill>
                <a:latin typeface="Lucida Sans" panose="020B0602030504020204" pitchFamily="34" charset="0"/>
              </a:rPr>
              <a:t>A</a:t>
            </a:r>
            <a:r>
              <a:rPr lang="en-US" sz="1600" baseline="-25000" dirty="0" err="1" smtClean="0">
                <a:solidFill>
                  <a:srgbClr val="00B050"/>
                </a:solidFill>
                <a:latin typeface="Lucida Sans" panose="020B0602030504020204" pitchFamily="34" charset="0"/>
              </a:rPr>
              <a:t>pub</a:t>
            </a:r>
            <a:r>
              <a:rPr lang="en-US" sz="1600" dirty="0" smtClean="0">
                <a:solidFill>
                  <a:schemeClr val="tx1"/>
                </a:solidFill>
                <a:latin typeface="Lucida Sans" panose="020B0602030504020204" pitchFamily="34" charset="0"/>
                <a:sym typeface="Wingdings" panose="05000000000000000000" pitchFamily="2" charset="2"/>
              </a:rPr>
              <a:t> To: </a:t>
            </a:r>
            <a:r>
              <a:rPr lang="en-US" sz="1600" dirty="0" err="1" smtClean="0">
                <a:solidFill>
                  <a:schemeClr val="tx1"/>
                </a:solidFill>
                <a:latin typeface="Lucida Sans" panose="020B0602030504020204" pitchFamily="34" charset="0"/>
                <a:sym typeface="Wingdings" panose="05000000000000000000" pitchFamily="2" charset="2"/>
              </a:rPr>
              <a:t>dst</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6" name="Rectangle 25"/>
          <p:cNvSpPr/>
          <p:nvPr/>
        </p:nvSpPr>
        <p:spPr>
          <a:xfrm>
            <a:off x="2834978" y="2380344"/>
            <a:ext cx="1451909" cy="21117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 </a:t>
            </a:r>
            <a:r>
              <a:rPr lang="en-US" sz="1600" dirty="0" err="1">
                <a:solidFill>
                  <a:srgbClr val="00B050"/>
                </a:solidFill>
                <a:latin typeface="Lucida Sans" panose="020B0602030504020204" pitchFamily="34" charset="0"/>
              </a:rPr>
              <a:t>A</a:t>
            </a:r>
            <a:r>
              <a:rPr lang="en-US" sz="1600" baseline="-25000" dirty="0" err="1">
                <a:solidFill>
                  <a:srgbClr val="00B050"/>
                </a:solidFill>
                <a:latin typeface="Lucida Sans" panose="020B0602030504020204" pitchFamily="34" charset="0"/>
              </a:rPr>
              <a:t>pub</a:t>
            </a:r>
            <a:r>
              <a:rPr lang="en-US" sz="1600" baseline="-25000" dirty="0">
                <a:solidFill>
                  <a:srgbClr val="00B050"/>
                </a:solidFill>
                <a:latin typeface="Lucida Sans" panose="020B0602030504020204" pitchFamily="34" charset="0"/>
              </a:rPr>
              <a:t> </a:t>
            </a:r>
            <a:r>
              <a:rPr lang="en-US" sz="1600" dirty="0" smtClean="0">
                <a:latin typeface="Lucida Sans" panose="020B0602030504020204" pitchFamily="34" charset="0"/>
                <a:sym typeface="Wingdings" panose="05000000000000000000" pitchFamily="2" charset="2"/>
              </a:rPr>
              <a:t> </a:t>
            </a:r>
            <a:r>
              <a:rPr lang="en-US" sz="1600" dirty="0" smtClean="0">
                <a:solidFill>
                  <a:schemeClr val="tx1"/>
                </a:solidFill>
                <a:latin typeface="Lucida Sans" panose="020B0602030504020204" pitchFamily="34" charset="0"/>
              </a:rPr>
              <a:t>To: </a:t>
            </a:r>
            <a:r>
              <a:rPr lang="en-US" sz="1600" dirty="0" err="1" smtClean="0">
                <a:solidFill>
                  <a:srgbClr val="00B050"/>
                </a:solidFill>
                <a:latin typeface="Lucida Sans" panose="020B0602030504020204" pitchFamily="34" charset="0"/>
              </a:rPr>
              <a:t>FW</a:t>
            </a:r>
            <a:r>
              <a:rPr lang="en-US" sz="1600" baseline="-25000" dirty="0" err="1" smtClean="0">
                <a:solidFill>
                  <a:srgbClr val="00B050"/>
                </a:solidFill>
                <a:latin typeface="Lucida Sans" panose="020B0602030504020204" pitchFamily="34" charset="0"/>
              </a:rPr>
              <a:t>pub</a:t>
            </a:r>
            <a:endParaRPr lang="en-US" sz="1600" baseline="-250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a:solidFill>
                <a:srgbClr val="00B050"/>
              </a:solidFill>
              <a:latin typeface="Lucida Sans" panose="020B0602030504020204" pitchFamily="34" charset="0"/>
            </a:endParaRPr>
          </a:p>
          <a:p>
            <a:pPr algn="ctr"/>
            <a:endParaRPr lang="en-US" sz="1600" dirty="0">
              <a:latin typeface="Lucida Sans" panose="020B0602030504020204" pitchFamily="34" charset="0"/>
            </a:endParaRPr>
          </a:p>
        </p:txBody>
      </p:sp>
      <p:sp>
        <p:nvSpPr>
          <p:cNvPr id="27" name="Rectangle 26"/>
          <p:cNvSpPr/>
          <p:nvPr/>
        </p:nvSpPr>
        <p:spPr>
          <a:xfrm>
            <a:off x="2949278" y="3272865"/>
            <a:ext cx="1163672" cy="1022339"/>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 </a:t>
            </a:r>
            <a:r>
              <a:rPr lang="en-US" sz="1600" dirty="0" err="1" smtClean="0">
                <a:solidFill>
                  <a:srgbClr val="FF0000"/>
                </a:solidFill>
                <a:latin typeface="Lucida Sans" panose="020B0602030504020204" pitchFamily="34" charset="0"/>
              </a:rPr>
              <a:t>A</a:t>
            </a:r>
            <a:r>
              <a:rPr lang="en-US" sz="1600" baseline="-25000" dirty="0" err="1" smtClean="0">
                <a:solidFill>
                  <a:srgbClr val="FF0000"/>
                </a:solidFill>
                <a:latin typeface="Lucida Sans" panose="020B0602030504020204" pitchFamily="34" charset="0"/>
              </a:rPr>
              <a:t>priv</a:t>
            </a:r>
            <a:endParaRPr lang="en-US" sz="1600" baseline="-25000" dirty="0" smtClean="0">
              <a:solidFill>
                <a:srgbClr val="FF0000"/>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 </a:t>
            </a:r>
            <a:r>
              <a:rPr lang="en-US" sz="1600" dirty="0" err="1" smtClean="0">
                <a:solidFill>
                  <a:schemeClr val="tx1"/>
                </a:solidFill>
                <a:latin typeface="Lucida Sans" panose="020B0602030504020204" pitchFamily="34" charset="0"/>
                <a:sym typeface="Wingdings" panose="05000000000000000000" pitchFamily="2" charset="2"/>
              </a:rPr>
              <a:t>dst</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8" name="Rectangle 27"/>
          <p:cNvSpPr/>
          <p:nvPr/>
        </p:nvSpPr>
        <p:spPr>
          <a:xfrm>
            <a:off x="5050972" y="2380344"/>
            <a:ext cx="1163672" cy="1121122"/>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a:solidFill>
                  <a:srgbClr val="FF0000"/>
                </a:solidFill>
                <a:latin typeface="Lucida Sans" panose="020B0602030504020204" pitchFamily="34" charset="0"/>
              </a:rPr>
              <a:t>A</a:t>
            </a:r>
            <a:r>
              <a:rPr lang="en-US" sz="1600" baseline="-25000" dirty="0" err="1">
                <a:solidFill>
                  <a:srgbClr val="FF0000"/>
                </a:solidFill>
                <a:latin typeface="Lucida Sans" panose="020B0602030504020204" pitchFamily="34" charset="0"/>
              </a:rPr>
              <a:t>priv</a:t>
            </a:r>
            <a:endParaRPr lang="en-US" sz="1600" baseline="-25000" dirty="0">
              <a:solidFill>
                <a:srgbClr val="FF0000"/>
              </a:solidFill>
              <a:latin typeface="Lucida Sans" panose="020B0602030504020204" pitchFamily="34" charset="0"/>
            </a:endParaRPr>
          </a:p>
          <a:p>
            <a:pPr algn="ctr"/>
            <a:r>
              <a:rPr lang="en-US" sz="1600" dirty="0">
                <a:solidFill>
                  <a:schemeClr val="tx1"/>
                </a:solidFill>
                <a:latin typeface="Lucida Sans" panose="020B0602030504020204" pitchFamily="34" charset="0"/>
                <a:sym typeface="Wingdings" panose="05000000000000000000" pitchFamily="2" charset="2"/>
              </a:rPr>
              <a:t>To: </a:t>
            </a:r>
            <a:r>
              <a:rPr lang="en-US" sz="1600" dirty="0" err="1">
                <a:solidFill>
                  <a:schemeClr val="tx1"/>
                </a:solidFill>
                <a:latin typeface="Lucida Sans" panose="020B0602030504020204" pitchFamily="34" charset="0"/>
                <a:sym typeface="Wingdings" panose="05000000000000000000" pitchFamily="2" charset="2"/>
              </a:rPr>
              <a:t>dst</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29" name="Right Arrow 28"/>
          <p:cNvSpPr/>
          <p:nvPr/>
        </p:nvSpPr>
        <p:spPr>
          <a:xfrm>
            <a:off x="4385101" y="2854149"/>
            <a:ext cx="628650" cy="381000"/>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pic>
        <p:nvPicPr>
          <p:cNvPr id="30" name="Picture 4" descr="http://icons.iconarchive.com/icons/double-j-design/childish/128/Ke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320606">
            <a:off x="4086418" y="2459596"/>
            <a:ext cx="355196" cy="473594"/>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p:cNvSpPr/>
          <p:nvPr/>
        </p:nvSpPr>
        <p:spPr>
          <a:xfrm>
            <a:off x="1428750" y="4696519"/>
            <a:ext cx="1177628" cy="11211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smtClean="0">
                <a:solidFill>
                  <a:schemeClr val="tx1"/>
                </a:solidFill>
                <a:latin typeface="Lucida Sans" panose="020B0602030504020204" pitchFamily="34" charset="0"/>
              </a:rPr>
              <a:t>From:</a:t>
            </a:r>
            <a:r>
              <a:rPr lang="en-US" sz="1600" dirty="0" smtClean="0">
                <a:solidFill>
                  <a:srgbClr val="00B050"/>
                </a:solidFill>
                <a:latin typeface="Lucida Sans" panose="020B0602030504020204" pitchFamily="34" charset="0"/>
              </a:rPr>
              <a:t> </a:t>
            </a:r>
            <a:r>
              <a:rPr lang="en-US" sz="1600" dirty="0" err="1" smtClean="0">
                <a:solidFill>
                  <a:schemeClr val="tx1"/>
                </a:solidFill>
                <a:latin typeface="Lucida Sans" panose="020B0602030504020204" pitchFamily="34" charset="0"/>
              </a:rPr>
              <a:t>src</a:t>
            </a:r>
            <a:endParaRPr lang="en-US" sz="1600" dirty="0" smtClean="0">
              <a:solidFill>
                <a:schemeClr val="tx1"/>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 </a:t>
            </a:r>
            <a:r>
              <a:rPr lang="en-US" sz="1600" dirty="0" err="1">
                <a:solidFill>
                  <a:srgbClr val="00B050"/>
                </a:solidFill>
                <a:latin typeface="Lucida Sans" panose="020B0602030504020204" pitchFamily="34" charset="0"/>
              </a:rPr>
              <a:t>A</a:t>
            </a:r>
            <a:r>
              <a:rPr lang="en-US" sz="1600" baseline="-25000" dirty="0" err="1">
                <a:solidFill>
                  <a:srgbClr val="00B050"/>
                </a:solidFill>
                <a:latin typeface="Lucida Sans" panose="020B0602030504020204" pitchFamily="34" charset="0"/>
              </a:rPr>
              <a:t>pub</a:t>
            </a:r>
            <a:r>
              <a:rPr lang="en-US" sz="1600" dirty="0">
                <a:solidFill>
                  <a:schemeClr val="tx1"/>
                </a:solidFill>
                <a:latin typeface="Lucida Sans" panose="020B0602030504020204" pitchFamily="34" charset="0"/>
                <a:sym typeface="Wingdings" panose="05000000000000000000" pitchFamily="2" charset="2"/>
              </a:rPr>
              <a:t> </a:t>
            </a:r>
            <a:endParaRPr lang="en-US" sz="1600" dirty="0" smtClean="0">
              <a:solidFill>
                <a:schemeClr val="tx1"/>
              </a:solidFill>
              <a:latin typeface="Lucida Sans" panose="020B0602030504020204" pitchFamily="34" charset="0"/>
              <a:sym typeface="Wingdings" panose="05000000000000000000" pitchFamily="2" charset="2"/>
            </a:endParaRPr>
          </a:p>
          <a:p>
            <a:pPr algn="ctr"/>
            <a:r>
              <a:rPr lang="en-US" sz="1600" dirty="0" smtClean="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2" name="Rectangle 31"/>
          <p:cNvSpPr/>
          <p:nvPr/>
        </p:nvSpPr>
        <p:spPr>
          <a:xfrm>
            <a:off x="2834978" y="4696518"/>
            <a:ext cx="1451909" cy="211172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 </a:t>
            </a:r>
            <a:r>
              <a:rPr lang="en-US" sz="1600" dirty="0" err="1" smtClean="0">
                <a:solidFill>
                  <a:srgbClr val="00B050"/>
                </a:solidFill>
                <a:latin typeface="Lucida Sans" panose="020B0602030504020204" pitchFamily="34" charset="0"/>
              </a:rPr>
              <a:t>FW</a:t>
            </a:r>
            <a:r>
              <a:rPr lang="en-US" sz="1600" baseline="-25000" dirty="0" err="1" smtClean="0">
                <a:solidFill>
                  <a:srgbClr val="00B050"/>
                </a:solidFill>
                <a:latin typeface="Lucida Sans" panose="020B0602030504020204" pitchFamily="34" charset="0"/>
              </a:rPr>
              <a:t>pub</a:t>
            </a:r>
            <a:r>
              <a:rPr lang="en-US" sz="1600" baseline="-25000" dirty="0" smtClean="0">
                <a:solidFill>
                  <a:srgbClr val="00B050"/>
                </a:solidFill>
                <a:latin typeface="Lucida Sans" panose="020B0602030504020204" pitchFamily="34" charset="0"/>
              </a:rPr>
              <a:t> </a:t>
            </a:r>
            <a:r>
              <a:rPr lang="en-US" sz="1600" dirty="0" smtClean="0">
                <a:latin typeface="Lucida Sans" panose="020B0602030504020204" pitchFamily="34" charset="0"/>
                <a:sym typeface="Wingdings" panose="05000000000000000000" pitchFamily="2" charset="2"/>
              </a:rPr>
              <a:t> </a:t>
            </a:r>
            <a:r>
              <a:rPr lang="en-US" sz="1600" dirty="0" smtClean="0">
                <a:solidFill>
                  <a:schemeClr val="tx1"/>
                </a:solidFill>
                <a:latin typeface="Lucida Sans" panose="020B0602030504020204" pitchFamily="34" charset="0"/>
              </a:rPr>
              <a:t>To: </a:t>
            </a:r>
            <a:r>
              <a:rPr lang="en-US" sz="1600" dirty="0" err="1">
                <a:solidFill>
                  <a:srgbClr val="00B050"/>
                </a:solidFill>
                <a:latin typeface="Lucida Sans" panose="020B0602030504020204" pitchFamily="34" charset="0"/>
              </a:rPr>
              <a:t>A</a:t>
            </a:r>
            <a:r>
              <a:rPr lang="en-US" sz="1600" baseline="-25000" dirty="0" err="1" smtClean="0">
                <a:solidFill>
                  <a:srgbClr val="00B050"/>
                </a:solidFill>
                <a:latin typeface="Lucida Sans" panose="020B0602030504020204" pitchFamily="34" charset="0"/>
              </a:rPr>
              <a:t>pub</a:t>
            </a:r>
            <a:endParaRPr lang="en-US" sz="1600" baseline="-250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smtClean="0">
              <a:solidFill>
                <a:srgbClr val="00B050"/>
              </a:solidFill>
              <a:latin typeface="Lucida Sans" panose="020B0602030504020204" pitchFamily="34" charset="0"/>
            </a:endParaRPr>
          </a:p>
          <a:p>
            <a:pPr algn="ctr"/>
            <a:endParaRPr lang="en-US" sz="1600" dirty="0">
              <a:solidFill>
                <a:srgbClr val="00B050"/>
              </a:solidFill>
              <a:latin typeface="Lucida Sans" panose="020B0602030504020204" pitchFamily="34" charset="0"/>
            </a:endParaRPr>
          </a:p>
          <a:p>
            <a:pPr algn="ctr"/>
            <a:endParaRPr lang="en-US" sz="1600" dirty="0">
              <a:latin typeface="Lucida Sans" panose="020B0602030504020204" pitchFamily="34" charset="0"/>
            </a:endParaRPr>
          </a:p>
        </p:txBody>
      </p:sp>
      <p:sp>
        <p:nvSpPr>
          <p:cNvPr id="33" name="Rectangle 32"/>
          <p:cNvSpPr/>
          <p:nvPr/>
        </p:nvSpPr>
        <p:spPr>
          <a:xfrm>
            <a:off x="2949278" y="5589039"/>
            <a:ext cx="1163672" cy="1022339"/>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a:solidFill>
                  <a:schemeClr val="tx1"/>
                </a:solidFill>
                <a:latin typeface="Lucida Sans" panose="020B0602030504020204" pitchFamily="34" charset="0"/>
              </a:rPr>
              <a:t>src</a:t>
            </a:r>
            <a:endParaRPr lang="en-US" sz="1600" dirty="0">
              <a:solidFill>
                <a:schemeClr val="tx1"/>
              </a:solidFill>
              <a:latin typeface="Lucida Sans" panose="020B0602030504020204" pitchFamily="34" charset="0"/>
            </a:endParaRPr>
          </a:p>
          <a:p>
            <a:pPr algn="ctr"/>
            <a:r>
              <a:rPr lang="en-US" sz="1600" dirty="0">
                <a:solidFill>
                  <a:schemeClr val="tx1"/>
                </a:solidFill>
                <a:latin typeface="Lucida Sans" panose="020B0602030504020204" pitchFamily="34" charset="0"/>
                <a:sym typeface="Wingdings" panose="05000000000000000000" pitchFamily="2" charset="2"/>
              </a:rPr>
              <a:t>To: </a:t>
            </a:r>
            <a:r>
              <a:rPr lang="en-US" sz="1600" dirty="0" err="1">
                <a:solidFill>
                  <a:srgbClr val="FF0000"/>
                </a:solidFill>
                <a:latin typeface="Lucida Sans" panose="020B0602030504020204" pitchFamily="34" charset="0"/>
              </a:rPr>
              <a:t>A</a:t>
            </a:r>
            <a:r>
              <a:rPr lang="en-US" sz="1600" baseline="-25000" dirty="0" err="1">
                <a:solidFill>
                  <a:srgbClr val="FF0000"/>
                </a:solidFill>
                <a:latin typeface="Lucida Sans" panose="020B0602030504020204" pitchFamily="34" charset="0"/>
              </a:rPr>
              <a:t>priv</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4" name="Rectangle 33"/>
          <p:cNvSpPr/>
          <p:nvPr/>
        </p:nvSpPr>
        <p:spPr>
          <a:xfrm>
            <a:off x="5050972" y="4696518"/>
            <a:ext cx="1163672" cy="1121122"/>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600" dirty="0">
                <a:solidFill>
                  <a:schemeClr val="tx1"/>
                </a:solidFill>
                <a:latin typeface="Lucida Sans" panose="020B0602030504020204" pitchFamily="34" charset="0"/>
              </a:rPr>
              <a:t>From: </a:t>
            </a:r>
            <a:r>
              <a:rPr lang="en-US" sz="1600" dirty="0" err="1" smtClean="0">
                <a:solidFill>
                  <a:schemeClr val="tx1"/>
                </a:solidFill>
                <a:latin typeface="Lucida Sans" panose="020B0602030504020204" pitchFamily="34" charset="0"/>
              </a:rPr>
              <a:t>src</a:t>
            </a:r>
            <a:endParaRPr lang="en-US" sz="1600" dirty="0" smtClean="0">
              <a:solidFill>
                <a:schemeClr val="tx1"/>
              </a:solidFill>
              <a:latin typeface="Lucida Sans" panose="020B0602030504020204" pitchFamily="34" charset="0"/>
            </a:endParaRPr>
          </a:p>
          <a:p>
            <a:pPr algn="ctr"/>
            <a:r>
              <a:rPr lang="en-US" sz="1600" dirty="0" smtClean="0">
                <a:solidFill>
                  <a:schemeClr val="tx1"/>
                </a:solidFill>
                <a:latin typeface="Lucida Sans" panose="020B0602030504020204" pitchFamily="34" charset="0"/>
                <a:sym typeface="Wingdings" panose="05000000000000000000" pitchFamily="2" charset="2"/>
              </a:rPr>
              <a:t>To</a:t>
            </a:r>
            <a:r>
              <a:rPr lang="en-US" sz="1600" dirty="0">
                <a:solidFill>
                  <a:schemeClr val="tx1"/>
                </a:solidFill>
                <a:latin typeface="Lucida Sans" panose="020B0602030504020204" pitchFamily="34" charset="0"/>
                <a:sym typeface="Wingdings" panose="05000000000000000000" pitchFamily="2" charset="2"/>
              </a:rPr>
              <a:t>: </a:t>
            </a:r>
            <a:r>
              <a:rPr lang="en-US" sz="1600" dirty="0" err="1" smtClean="0">
                <a:solidFill>
                  <a:srgbClr val="FF0000"/>
                </a:solidFill>
                <a:latin typeface="Lucida Sans" panose="020B0602030504020204" pitchFamily="34" charset="0"/>
              </a:rPr>
              <a:t>A</a:t>
            </a:r>
            <a:r>
              <a:rPr lang="en-US" sz="1600" baseline="-25000" dirty="0" err="1" smtClean="0">
                <a:solidFill>
                  <a:srgbClr val="FF0000"/>
                </a:solidFill>
                <a:latin typeface="Lucida Sans" panose="020B0602030504020204" pitchFamily="34" charset="0"/>
              </a:rPr>
              <a:t>priv</a:t>
            </a:r>
            <a:endParaRPr lang="en-US" sz="1600" dirty="0">
              <a:solidFill>
                <a:schemeClr val="tx1"/>
              </a:solidFill>
              <a:latin typeface="Lucida Sans" panose="020B0602030504020204" pitchFamily="34" charset="0"/>
              <a:sym typeface="Wingdings" panose="05000000000000000000" pitchFamily="2" charset="2"/>
            </a:endParaRPr>
          </a:p>
          <a:p>
            <a:pPr algn="ctr"/>
            <a:r>
              <a:rPr lang="en-US" sz="1600" dirty="0">
                <a:solidFill>
                  <a:schemeClr val="tx1"/>
                </a:solidFill>
                <a:latin typeface="Lucida Sans" panose="020B0602030504020204" pitchFamily="34" charset="0"/>
                <a:sym typeface="Wingdings" panose="05000000000000000000" pitchFamily="2" charset="2"/>
              </a:rPr>
              <a:t>[Content]</a:t>
            </a:r>
            <a:endParaRPr lang="en-US" sz="1600" dirty="0">
              <a:solidFill>
                <a:schemeClr val="tx1"/>
              </a:solidFill>
              <a:latin typeface="Lucida Sans" panose="020B0602030504020204" pitchFamily="34" charset="0"/>
            </a:endParaRPr>
          </a:p>
        </p:txBody>
      </p:sp>
      <p:sp>
        <p:nvSpPr>
          <p:cNvPr id="35" name="Right Arrow 34"/>
          <p:cNvSpPr/>
          <p:nvPr/>
        </p:nvSpPr>
        <p:spPr>
          <a:xfrm rot="10800000">
            <a:off x="4343401" y="5170323"/>
            <a:ext cx="628650" cy="381000"/>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pic>
        <p:nvPicPr>
          <p:cNvPr id="36" name="Picture 4" descr="http://icons.iconarchive.com/icons/double-j-design/childish/128/Key-icon.pn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rot="8320606">
            <a:off x="4086418" y="4775770"/>
            <a:ext cx="355196" cy="473594"/>
          </a:xfrm>
          <a:prstGeom prst="rect">
            <a:avLst/>
          </a:prstGeom>
          <a:noFill/>
          <a:extLst>
            <a:ext uri="{909E8E84-426E-40dd-AFC4-6F175D3DCCD1}">
              <a14:hiddenFill xmlns:a14="http://schemas.microsoft.com/office/drawing/2010/main">
                <a:solidFill>
                  <a:srgbClr val="FFFFFF"/>
                </a:solidFill>
              </a14:hiddenFill>
            </a:ext>
          </a:extLst>
        </p:spPr>
      </p:pic>
      <p:sp>
        <p:nvSpPr>
          <p:cNvPr id="37" name="Right Arrow 36"/>
          <p:cNvSpPr/>
          <p:nvPr/>
        </p:nvSpPr>
        <p:spPr>
          <a:xfrm rot="12186234">
            <a:off x="6272387" y="5454245"/>
            <a:ext cx="1412682" cy="416792"/>
          </a:xfrm>
          <a:prstGeom prst="rightArrow">
            <a:avLst/>
          </a:prstGeom>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000" dirty="0">
              <a:latin typeface="Lucida Sans" panose="020B0602030504020204" pitchFamily="34" charset="0"/>
            </a:endParaRPr>
          </a:p>
        </p:txBody>
      </p:sp>
      <p:sp>
        <p:nvSpPr>
          <p:cNvPr id="3" name="TextBox 2"/>
          <p:cNvSpPr txBox="1"/>
          <p:nvPr/>
        </p:nvSpPr>
        <p:spPr>
          <a:xfrm>
            <a:off x="7815444" y="4492064"/>
            <a:ext cx="963525" cy="584776"/>
          </a:xfrm>
          <a:prstGeom prst="rect">
            <a:avLst/>
          </a:prstGeom>
          <a:noFill/>
        </p:spPr>
        <p:txBody>
          <a:bodyPr wrap="none" rtlCol="0">
            <a:spAutoFit/>
          </a:bodyPr>
          <a:lstStyle/>
          <a:p>
            <a:r>
              <a:rPr lang="en-US" sz="1600" dirty="0" smtClean="0">
                <a:latin typeface="Lucida Sans" panose="020B0602030504020204" pitchFamily="34" charset="0"/>
              </a:rPr>
              <a:t>NAT or</a:t>
            </a:r>
          </a:p>
          <a:p>
            <a:r>
              <a:rPr lang="en-US" sz="1600" dirty="0" smtClean="0">
                <a:latin typeface="Lucida Sans" panose="020B0602030504020204" pitchFamily="34" charset="0"/>
              </a:rPr>
              <a:t>Intranet</a:t>
            </a:r>
          </a:p>
        </p:txBody>
      </p:sp>
    </p:spTree>
    <p:extLst>
      <p:ext uri="{BB962C8B-B14F-4D97-AF65-F5344CB8AC3E}">
        <p14:creationId xmlns:p14="http://schemas.microsoft.com/office/powerpoint/2010/main" val="432135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animEffect transition="in" filter="fade">
                                      <p:cBhvr>
                                        <p:cTn id="33" dur="500"/>
                                        <p:tgtEl>
                                          <p:spTgt spid="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fade">
                                      <p:cBhvr>
                                        <p:cTn id="38" dur="500"/>
                                        <p:tgtEl>
                                          <p:spTgt spid="2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nodeType="withEffect">
                                  <p:stCondLst>
                                    <p:cond delay="0"/>
                                  </p:stCondLst>
                                  <p:childTnLst>
                                    <p:set>
                                      <p:cBhvr>
                                        <p:cTn id="43" dur="1" fill="hold">
                                          <p:stCondLst>
                                            <p:cond delay="0"/>
                                          </p:stCondLst>
                                        </p:cTn>
                                        <p:tgtEl>
                                          <p:spTgt spid="30"/>
                                        </p:tgtEl>
                                        <p:attrNameLst>
                                          <p:attrName>style.visibility</p:attrName>
                                        </p:attrNameLst>
                                      </p:cBhvr>
                                      <p:to>
                                        <p:strVal val="visible"/>
                                      </p:to>
                                    </p:set>
                                    <p:animEffect transition="in" filter="fade">
                                      <p:cBhvr>
                                        <p:cTn id="44" dur="500"/>
                                        <p:tgtEl>
                                          <p:spTgt spid="3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9"/>
                                        </p:tgtEl>
                                        <p:attrNameLst>
                                          <p:attrName>style.visibility</p:attrName>
                                        </p:attrNameLst>
                                      </p:cBhvr>
                                      <p:to>
                                        <p:strVal val="visible"/>
                                      </p:to>
                                    </p:set>
                                    <p:animEffect transition="in" filter="fade">
                                      <p:cBhvr>
                                        <p:cTn id="49" dur="500"/>
                                        <p:tgtEl>
                                          <p:spTgt spid="2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500"/>
                                        <p:tgtEl>
                                          <p:spTgt spid="33"/>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animEffect transition="in" filter="fade">
                                      <p:cBhvr>
                                        <p:cTn id="67" dur="500"/>
                                        <p:tgtEl>
                                          <p:spTgt spid="32"/>
                                        </p:tgtEl>
                                      </p:cBhvr>
                                    </p:animEffect>
                                  </p:childTnLst>
                                </p:cTn>
                              </p:par>
                              <p:par>
                                <p:cTn id="68" presetID="10"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fade">
                                      <p:cBhvr>
                                        <p:cTn id="75" dur="500"/>
                                        <p:tgtEl>
                                          <p:spTgt spid="35"/>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fade">
                                      <p:cBhvr>
                                        <p:cTn id="80" dur="500"/>
                                        <p:tgtEl>
                                          <p:spTgt spid="3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37"/>
                                        </p:tgtEl>
                                        <p:attrNameLst>
                                          <p:attrName>style.visibility</p:attrName>
                                        </p:attrNameLst>
                                      </p:cBhvr>
                                      <p:to>
                                        <p:strVal val="visible"/>
                                      </p:to>
                                    </p:set>
                                    <p:animEffect transition="in" filter="fade">
                                      <p:cBhvr>
                                        <p:cTn id="85"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P spid="19"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3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VPN – Tunnel operation</a:t>
            </a:r>
            <a:endParaRPr lang="en-US" dirty="0"/>
          </a:p>
        </p:txBody>
      </p:sp>
      <p:sp>
        <p:nvSpPr>
          <p:cNvPr id="3" name="Content Placeholder 2"/>
          <p:cNvSpPr>
            <a:spLocks noGrp="1"/>
          </p:cNvSpPr>
          <p:nvPr>
            <p:ph idx="1"/>
          </p:nvPr>
        </p:nvSpPr>
        <p:spPr/>
        <p:txBody>
          <a:bodyPr>
            <a:normAutofit fontScale="77500" lnSpcReduction="20000"/>
          </a:bodyPr>
          <a:lstStyle/>
          <a:p>
            <a:pPr marL="514350" indent="-514350">
              <a:buFont typeface="+mj-lt"/>
              <a:buAutoNum type="arabicPeriod"/>
            </a:pPr>
            <a:r>
              <a:rPr lang="en-US" sz="2800" dirty="0"/>
              <a:t>Client on laptop generates an IP packet</a:t>
            </a:r>
          </a:p>
          <a:p>
            <a:pPr lvl="1"/>
            <a:r>
              <a:rPr lang="en-US" sz="2400" dirty="0"/>
              <a:t>Could be bound for intranet </a:t>
            </a:r>
            <a:r>
              <a:rPr lang="en-US" sz="2400" u="sng" dirty="0"/>
              <a:t>or</a:t>
            </a:r>
            <a:r>
              <a:rPr lang="en-US" sz="2400" dirty="0"/>
              <a:t> external destination</a:t>
            </a:r>
          </a:p>
          <a:p>
            <a:pPr lvl="1"/>
            <a:r>
              <a:rPr lang="en-US" sz="2400" dirty="0"/>
              <a:t>VPN client </a:t>
            </a:r>
            <a:r>
              <a:rPr lang="en-US" sz="2400" u="sng" dirty="0" smtClean="0"/>
              <a:t>securely encapsulates</a:t>
            </a:r>
            <a:r>
              <a:rPr lang="en-US" sz="2400" dirty="0" smtClean="0"/>
              <a:t> </a:t>
            </a:r>
            <a:r>
              <a:rPr lang="en-US" sz="2400" dirty="0"/>
              <a:t>it in another IP packet </a:t>
            </a:r>
            <a:endParaRPr lang="en-US" sz="2400" dirty="0" smtClean="0"/>
          </a:p>
          <a:p>
            <a:pPr lvl="1"/>
            <a:r>
              <a:rPr lang="en-US" sz="2400" dirty="0" smtClean="0"/>
              <a:t>Outer </a:t>
            </a:r>
            <a:r>
              <a:rPr lang="en-US" sz="2400" dirty="0"/>
              <a:t>packet: </a:t>
            </a:r>
            <a:r>
              <a:rPr lang="en-US" sz="2400" dirty="0" err="1"/>
              <a:t>src</a:t>
            </a:r>
            <a:r>
              <a:rPr lang="en-US" sz="2400" dirty="0"/>
              <a:t> = </a:t>
            </a:r>
            <a:r>
              <a:rPr lang="en-US" sz="2400" dirty="0">
                <a:solidFill>
                  <a:srgbClr val="00B050"/>
                </a:solidFill>
              </a:rPr>
              <a:t>55.66.77.88</a:t>
            </a:r>
            <a:r>
              <a:rPr lang="en-US" sz="2400" dirty="0"/>
              <a:t>; </a:t>
            </a:r>
            <a:r>
              <a:rPr lang="en-US" sz="2400" dirty="0" err="1"/>
              <a:t>dst</a:t>
            </a:r>
            <a:r>
              <a:rPr lang="en-US" sz="2400" dirty="0"/>
              <a:t> = </a:t>
            </a:r>
            <a:r>
              <a:rPr lang="en-US" sz="2400" dirty="0">
                <a:solidFill>
                  <a:srgbClr val="00B050"/>
                </a:solidFill>
              </a:rPr>
              <a:t>11.22.33.44</a:t>
            </a:r>
          </a:p>
          <a:p>
            <a:pPr lvl="1"/>
            <a:r>
              <a:rPr lang="en-US" sz="2400" dirty="0"/>
              <a:t>Inner packet: </a:t>
            </a:r>
            <a:r>
              <a:rPr lang="en-US" sz="2400" dirty="0" err="1"/>
              <a:t>src</a:t>
            </a:r>
            <a:r>
              <a:rPr lang="en-US" sz="2400" dirty="0"/>
              <a:t> = </a:t>
            </a:r>
            <a:r>
              <a:rPr lang="en-US" sz="2400" dirty="0">
                <a:solidFill>
                  <a:srgbClr val="FF0000"/>
                </a:solidFill>
              </a:rPr>
              <a:t>192.168.1.50</a:t>
            </a:r>
            <a:r>
              <a:rPr lang="en-US" sz="2400" dirty="0"/>
              <a:t>; </a:t>
            </a:r>
            <a:r>
              <a:rPr lang="en-US" sz="2400" dirty="0" err="1"/>
              <a:t>dst</a:t>
            </a:r>
            <a:r>
              <a:rPr lang="en-US" sz="2400" dirty="0"/>
              <a:t> = whatever</a:t>
            </a:r>
          </a:p>
          <a:p>
            <a:pPr marL="514350" indent="-514350">
              <a:buFont typeface="+mj-lt"/>
              <a:buAutoNum type="arabicPeriod"/>
            </a:pPr>
            <a:r>
              <a:rPr lang="en-US" sz="2800" dirty="0"/>
              <a:t>VPN server decrypts outer packet, forwards inner packet</a:t>
            </a:r>
          </a:p>
          <a:p>
            <a:pPr marL="514350" indent="-514350">
              <a:buFont typeface="+mj-lt"/>
              <a:buAutoNum type="arabicPeriod"/>
            </a:pPr>
            <a:r>
              <a:rPr lang="en-US" sz="2800" dirty="0"/>
              <a:t>Receives a response addressed to </a:t>
            </a:r>
            <a:r>
              <a:rPr lang="en-US" sz="2800" dirty="0">
                <a:solidFill>
                  <a:srgbClr val="FF0000"/>
                </a:solidFill>
              </a:rPr>
              <a:t>192.168.1.50</a:t>
            </a:r>
            <a:endParaRPr lang="en-US" sz="2800" dirty="0"/>
          </a:p>
          <a:p>
            <a:pPr lvl="1"/>
            <a:r>
              <a:rPr lang="en-US" sz="2400" dirty="0"/>
              <a:t>Looks at routing table, realizes this is via VPN</a:t>
            </a:r>
          </a:p>
          <a:p>
            <a:pPr lvl="1"/>
            <a:r>
              <a:rPr lang="en-US" sz="2400" dirty="0"/>
              <a:t>Encapsulates it in an outer packet with </a:t>
            </a:r>
            <a:br>
              <a:rPr lang="en-US" sz="2400" dirty="0"/>
            </a:br>
            <a:r>
              <a:rPr lang="en-US" sz="2400" dirty="0" err="1"/>
              <a:t>src</a:t>
            </a:r>
            <a:r>
              <a:rPr lang="en-US" sz="2400" dirty="0"/>
              <a:t> = whatever, </a:t>
            </a:r>
            <a:r>
              <a:rPr lang="en-US" sz="2400" dirty="0" err="1"/>
              <a:t>dst</a:t>
            </a:r>
            <a:r>
              <a:rPr lang="en-US" sz="2400" dirty="0"/>
              <a:t> = </a:t>
            </a:r>
            <a:r>
              <a:rPr lang="en-US" sz="2400" dirty="0">
                <a:solidFill>
                  <a:srgbClr val="00B050"/>
                </a:solidFill>
              </a:rPr>
              <a:t>55.66.77.88 </a:t>
            </a:r>
            <a:r>
              <a:rPr lang="en-US" sz="2400" dirty="0"/>
              <a:t>and forwards it</a:t>
            </a:r>
          </a:p>
          <a:p>
            <a:pPr marL="514350" indent="-514350">
              <a:buFont typeface="+mj-lt"/>
              <a:buAutoNum type="arabicPeriod"/>
            </a:pPr>
            <a:r>
              <a:rPr lang="en-US" sz="2800" dirty="0"/>
              <a:t>VPN client decrypts outer packet, passes on inner packet to application software</a:t>
            </a:r>
          </a:p>
          <a:p>
            <a:pPr marL="0" indent="0">
              <a:buNone/>
            </a:pPr>
            <a:endParaRPr lang="en-US" sz="2800" dirty="0"/>
          </a:p>
          <a:p>
            <a:pPr marL="0" indent="0">
              <a:buNone/>
            </a:pPr>
            <a:r>
              <a:rPr lang="en-US" sz="2800" dirty="0"/>
              <a:t>Result: client applications think and act as if they are on Intranet</a:t>
            </a:r>
          </a:p>
        </p:txBody>
      </p:sp>
    </p:spTree>
    <p:extLst>
      <p:ext uri="{BB962C8B-B14F-4D97-AF65-F5344CB8AC3E}">
        <p14:creationId xmlns:p14="http://schemas.microsoft.com/office/powerpoint/2010/main" val="1193115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VPNs</a:t>
            </a:r>
            <a:endParaRPr lang="en-US" dirty="0"/>
          </a:p>
        </p:txBody>
      </p:sp>
      <p:sp>
        <p:nvSpPr>
          <p:cNvPr id="3" name="Content Placeholder 2"/>
          <p:cNvSpPr>
            <a:spLocks noGrp="1"/>
          </p:cNvSpPr>
          <p:nvPr>
            <p:ph idx="1"/>
          </p:nvPr>
        </p:nvSpPr>
        <p:spPr/>
        <p:txBody>
          <a:bodyPr/>
          <a:lstStyle/>
          <a:p>
            <a:r>
              <a:rPr lang="en-US" dirty="0" smtClean="0"/>
              <a:t>Tunneling, security, </a:t>
            </a:r>
            <a:r>
              <a:rPr lang="en-US" dirty="0" err="1" smtClean="0"/>
              <a:t>QoS</a:t>
            </a:r>
            <a:endParaRPr lang="en-US" dirty="0" smtClean="0"/>
          </a:p>
          <a:p>
            <a:endParaRPr lang="en-US" dirty="0" smtClean="0"/>
          </a:p>
          <a:p>
            <a:r>
              <a:rPr lang="en-US" dirty="0" smtClean="0"/>
              <a:t>Can also tunnel through SSH instead of IP</a:t>
            </a:r>
            <a:endParaRPr lang="en-US" dirty="0"/>
          </a:p>
          <a:p>
            <a:endParaRPr lang="en-US" dirty="0" smtClean="0"/>
          </a:p>
          <a:p>
            <a:r>
              <a:rPr lang="en-US" dirty="0" smtClean="0"/>
              <a:t>Encryption, tunneling, firewall all possible in different layers!</a:t>
            </a:r>
            <a:endParaRPr lang="en-US" dirty="0"/>
          </a:p>
        </p:txBody>
      </p:sp>
    </p:spTree>
    <p:extLst>
      <p:ext uri="{BB962C8B-B14F-4D97-AF65-F5344CB8AC3E}">
        <p14:creationId xmlns:p14="http://schemas.microsoft.com/office/powerpoint/2010/main" val="38904181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dirty="0" smtClean="0"/>
              <a:t>Benefits of VPNs</a:t>
            </a:r>
            <a:endParaRPr lang="en-US" dirty="0"/>
          </a:p>
        </p:txBody>
      </p:sp>
      <p:sp>
        <p:nvSpPr>
          <p:cNvPr id="1721347" name="Rectangle 3"/>
          <p:cNvSpPr>
            <a:spLocks noGrp="1" noChangeArrowheads="1"/>
          </p:cNvSpPr>
          <p:nvPr>
            <p:ph idx="1"/>
          </p:nvPr>
        </p:nvSpPr>
        <p:spPr/>
        <p:txBody>
          <a:bodyPr/>
          <a:lstStyle/>
          <a:p>
            <a:r>
              <a:rPr lang="en-US"/>
              <a:t>IP not really global (private addresses)</a:t>
            </a:r>
          </a:p>
          <a:p>
            <a:pPr lvl="1"/>
            <a:r>
              <a:rPr lang="en-US"/>
              <a:t>VPN makes separated IP sites look like one private IP network</a:t>
            </a:r>
          </a:p>
          <a:p>
            <a:r>
              <a:rPr lang="en-US"/>
              <a:t>Security</a:t>
            </a:r>
          </a:p>
          <a:p>
            <a:r>
              <a:rPr lang="en-US"/>
              <a:t>Bandwidth guarantees across ISP</a:t>
            </a:r>
          </a:p>
          <a:p>
            <a:pPr lvl="1"/>
            <a:r>
              <a:rPr lang="en-US"/>
              <a:t>QoS, SLAs</a:t>
            </a:r>
          </a:p>
          <a:p>
            <a:r>
              <a:rPr lang="en-US"/>
              <a:t>Simplified network operation</a:t>
            </a:r>
          </a:p>
          <a:p>
            <a:pPr lvl="1"/>
            <a:r>
              <a:rPr lang="en-US"/>
              <a:t>ISP can do the routing for you</a:t>
            </a:r>
          </a:p>
        </p:txBody>
      </p:sp>
    </p:spTree>
    <p:extLst>
      <p:ext uri="{BB962C8B-B14F-4D97-AF65-F5344CB8AC3E}">
        <p14:creationId xmlns:p14="http://schemas.microsoft.com/office/powerpoint/2010/main" val="88736558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en-US" smtClean="0"/>
              <a:t>End-to-end VPNs</a:t>
            </a:r>
            <a:endParaRPr lang="en-US"/>
          </a:p>
        </p:txBody>
      </p:sp>
      <p:sp>
        <p:nvSpPr>
          <p:cNvPr id="1723395" name="Rectangle 3"/>
          <p:cNvSpPr>
            <a:spLocks noGrp="1" noChangeArrowheads="1"/>
          </p:cNvSpPr>
          <p:nvPr>
            <p:ph idx="1"/>
          </p:nvPr>
        </p:nvSpPr>
        <p:spPr/>
        <p:txBody>
          <a:bodyPr/>
          <a:lstStyle/>
          <a:p>
            <a:r>
              <a:rPr lang="en-US" smtClean="0"/>
              <a:t>Solves problem of how to connect remote hosts to a firewalled network</a:t>
            </a:r>
            <a:endParaRPr lang="en-US"/>
          </a:p>
        </p:txBody>
      </p:sp>
      <p:sp>
        <p:nvSpPr>
          <p:cNvPr id="1723396" name="Cloud"/>
          <p:cNvSpPr>
            <a:spLocks noChangeAspect="1" noEditPoints="1" noChangeArrowheads="1"/>
          </p:cNvSpPr>
          <p:nvPr/>
        </p:nvSpPr>
        <p:spPr bwMode="auto">
          <a:xfrm>
            <a:off x="5924550" y="3267075"/>
            <a:ext cx="2346325" cy="113347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 (private network)</a:t>
            </a:r>
          </a:p>
        </p:txBody>
      </p:sp>
      <p:sp>
        <p:nvSpPr>
          <p:cNvPr id="1723397" name="Cloud"/>
          <p:cNvSpPr>
            <a:spLocks noChangeAspect="1" noEditPoints="1" noChangeArrowheads="1"/>
          </p:cNvSpPr>
          <p:nvPr/>
        </p:nvSpPr>
        <p:spPr bwMode="auto">
          <a:xfrm>
            <a:off x="1938338" y="3475038"/>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Internet</a:t>
            </a:r>
          </a:p>
        </p:txBody>
      </p:sp>
      <p:sp>
        <p:nvSpPr>
          <p:cNvPr id="1723398" name="Text Box 6"/>
          <p:cNvSpPr txBox="1">
            <a:spLocks noChangeArrowheads="1"/>
          </p:cNvSpPr>
          <p:nvPr/>
        </p:nvSpPr>
        <p:spPr bwMode="auto">
          <a:xfrm>
            <a:off x="1189038" y="4400550"/>
            <a:ext cx="9937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Remote</a:t>
            </a:r>
          </a:p>
          <a:p>
            <a:pPr algn="ctr" eaLnBrk="0" hangingPunct="0">
              <a:spcBef>
                <a:spcPct val="0"/>
              </a:spcBef>
              <a:buClrTx/>
              <a:buFontTx/>
              <a:buNone/>
            </a:pPr>
            <a:r>
              <a:rPr lang="en-US" sz="1800" i="0"/>
              <a:t>Host</a:t>
            </a:r>
          </a:p>
        </p:txBody>
      </p:sp>
      <p:sp>
        <p:nvSpPr>
          <p:cNvPr id="1723399" name="Text Box 7"/>
          <p:cNvSpPr txBox="1">
            <a:spLocks noChangeArrowheads="1"/>
          </p:cNvSpPr>
          <p:nvPr/>
        </p:nvSpPr>
        <p:spPr bwMode="auto">
          <a:xfrm>
            <a:off x="2706688" y="5051425"/>
            <a:ext cx="9937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Remote</a:t>
            </a:r>
          </a:p>
          <a:p>
            <a:pPr algn="ctr" eaLnBrk="0" hangingPunct="0">
              <a:spcBef>
                <a:spcPct val="0"/>
              </a:spcBef>
              <a:buClrTx/>
              <a:buFontTx/>
              <a:buNone/>
            </a:pPr>
            <a:r>
              <a:rPr lang="en-US" sz="1800" i="0"/>
              <a:t>Host</a:t>
            </a:r>
          </a:p>
        </p:txBody>
      </p:sp>
      <p:sp>
        <p:nvSpPr>
          <p:cNvPr id="1723400" name="Text Box 8"/>
          <p:cNvSpPr txBox="1">
            <a:spLocks noChangeArrowheads="1"/>
          </p:cNvSpPr>
          <p:nvPr/>
        </p:nvSpPr>
        <p:spPr bwMode="auto">
          <a:xfrm>
            <a:off x="5430838" y="3475038"/>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FW/</a:t>
            </a:r>
          </a:p>
          <a:p>
            <a:pPr eaLnBrk="0" hangingPunct="0">
              <a:spcBef>
                <a:spcPct val="0"/>
              </a:spcBef>
              <a:buClrTx/>
              <a:buFontTx/>
              <a:buNone/>
            </a:pPr>
            <a:r>
              <a:rPr lang="en-US" sz="1800" i="0"/>
              <a:t>VPN</a:t>
            </a:r>
          </a:p>
        </p:txBody>
      </p:sp>
      <p:sp>
        <p:nvSpPr>
          <p:cNvPr id="1723401" name="Text Box 9"/>
          <p:cNvSpPr txBox="1">
            <a:spLocks noChangeArrowheads="1"/>
          </p:cNvSpPr>
          <p:nvPr/>
        </p:nvSpPr>
        <p:spPr bwMode="auto">
          <a:xfrm>
            <a:off x="7169150" y="4346575"/>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Site</a:t>
            </a:r>
          </a:p>
          <a:p>
            <a:pPr algn="ctr" eaLnBrk="0" hangingPunct="0">
              <a:spcBef>
                <a:spcPct val="0"/>
              </a:spcBef>
              <a:buClrTx/>
              <a:buFontTx/>
              <a:buNone/>
            </a:pPr>
            <a:r>
              <a:rPr lang="en-US" sz="1800" i="0"/>
              <a:t>Host</a:t>
            </a:r>
          </a:p>
        </p:txBody>
      </p:sp>
      <p:sp>
        <p:nvSpPr>
          <p:cNvPr id="1723402" name="Text Box 10"/>
          <p:cNvSpPr txBox="1">
            <a:spLocks noChangeArrowheads="1"/>
          </p:cNvSpPr>
          <p:nvPr/>
        </p:nvSpPr>
        <p:spPr bwMode="auto">
          <a:xfrm>
            <a:off x="7939088" y="3267075"/>
            <a:ext cx="663575" cy="650875"/>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800" i="0"/>
              <a:t>Site</a:t>
            </a:r>
          </a:p>
          <a:p>
            <a:pPr algn="ctr" eaLnBrk="0" hangingPunct="0">
              <a:spcBef>
                <a:spcPct val="0"/>
              </a:spcBef>
              <a:buClrTx/>
              <a:buFontTx/>
              <a:buNone/>
            </a:pPr>
            <a:r>
              <a:rPr lang="en-US" sz="1800" i="0"/>
              <a:t>Host</a:t>
            </a:r>
          </a:p>
        </p:txBody>
      </p:sp>
      <p:sp>
        <p:nvSpPr>
          <p:cNvPr id="1723403" name="Text Box 11"/>
          <p:cNvSpPr txBox="1">
            <a:spLocks noChangeArrowheads="1"/>
          </p:cNvSpPr>
          <p:nvPr/>
        </p:nvSpPr>
        <p:spPr bwMode="auto">
          <a:xfrm>
            <a:off x="3700463" y="4141788"/>
            <a:ext cx="996950" cy="641350"/>
          </a:xfrm>
          <a:prstGeom prst="rect">
            <a:avLst/>
          </a:prstGeom>
          <a:solidFill>
            <a:schemeClr val="bg1"/>
          </a:solid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IPsec</a:t>
            </a:r>
          </a:p>
          <a:p>
            <a:pPr eaLnBrk="0" hangingPunct="0">
              <a:spcBef>
                <a:spcPct val="0"/>
              </a:spcBef>
              <a:buClrTx/>
              <a:buFontTx/>
              <a:buNone/>
            </a:pPr>
            <a:r>
              <a:rPr lang="en-US" sz="1800" i="0"/>
              <a:t>Tunnels</a:t>
            </a:r>
          </a:p>
        </p:txBody>
      </p:sp>
      <p:sp>
        <p:nvSpPr>
          <p:cNvPr id="1723404" name="Rectangle 12"/>
          <p:cNvSpPr>
            <a:spLocks noChangeArrowheads="1"/>
          </p:cNvSpPr>
          <p:nvPr/>
        </p:nvSpPr>
        <p:spPr bwMode="auto">
          <a:xfrm rot="-1859832">
            <a:off x="3605213" y="4672013"/>
            <a:ext cx="20574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3405" name="Rectangle 13"/>
          <p:cNvSpPr>
            <a:spLocks noChangeArrowheads="1"/>
          </p:cNvSpPr>
          <p:nvPr/>
        </p:nvSpPr>
        <p:spPr bwMode="auto">
          <a:xfrm rot="-900486">
            <a:off x="2182813" y="4125913"/>
            <a:ext cx="32480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18002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6468" name="Rectangle 4"/>
          <p:cNvSpPr>
            <a:spLocks noGrp="1" noChangeArrowheads="1"/>
          </p:cNvSpPr>
          <p:nvPr>
            <p:ph type="title"/>
          </p:nvPr>
        </p:nvSpPr>
        <p:spPr/>
        <p:txBody>
          <a:bodyPr/>
          <a:lstStyle/>
          <a:p>
            <a:r>
              <a:rPr lang="en-US"/>
              <a:t>Customer-based Network VPNs</a:t>
            </a:r>
          </a:p>
        </p:txBody>
      </p:sp>
      <p:sp>
        <p:nvSpPr>
          <p:cNvPr id="1726466" name="Cloud"/>
          <p:cNvSpPr>
            <a:spLocks noChangeAspect="1" noEditPoints="1" noChangeArrowheads="1"/>
          </p:cNvSpPr>
          <p:nvPr/>
        </p:nvSpPr>
        <p:spPr bwMode="auto">
          <a:xfrm>
            <a:off x="6115050" y="24066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67" name="Cloud"/>
          <p:cNvSpPr>
            <a:spLocks noChangeAspect="1" noEditPoints="1" noChangeArrowheads="1"/>
          </p:cNvSpPr>
          <p:nvPr/>
        </p:nvSpPr>
        <p:spPr bwMode="auto">
          <a:xfrm>
            <a:off x="2409825" y="2855913"/>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endParaRPr lang="en-US" sz="1800" i="0"/>
          </a:p>
        </p:txBody>
      </p:sp>
      <p:sp>
        <p:nvSpPr>
          <p:cNvPr id="1726469" name="Text Box 5"/>
          <p:cNvSpPr txBox="1">
            <a:spLocks noChangeArrowheads="1"/>
          </p:cNvSpPr>
          <p:nvPr/>
        </p:nvSpPr>
        <p:spPr bwMode="auto">
          <a:xfrm>
            <a:off x="5859463" y="2855913"/>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0" name="Cloud"/>
          <p:cNvSpPr>
            <a:spLocks noChangeAspect="1" noEditPoints="1" noChangeArrowheads="1"/>
          </p:cNvSpPr>
          <p:nvPr/>
        </p:nvSpPr>
        <p:spPr bwMode="auto">
          <a:xfrm>
            <a:off x="1314450" y="2109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1" name="Cloud"/>
          <p:cNvSpPr>
            <a:spLocks noChangeAspect="1" noEditPoints="1" noChangeArrowheads="1"/>
          </p:cNvSpPr>
          <p:nvPr/>
        </p:nvSpPr>
        <p:spPr bwMode="auto">
          <a:xfrm>
            <a:off x="5651500" y="41973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2" name="Cloud"/>
          <p:cNvSpPr>
            <a:spLocks noChangeAspect="1" noEditPoints="1" noChangeArrowheads="1"/>
          </p:cNvSpPr>
          <p:nvPr/>
        </p:nvSpPr>
        <p:spPr bwMode="auto">
          <a:xfrm>
            <a:off x="1066800" y="4395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6473" name="Text Box 9"/>
          <p:cNvSpPr txBox="1">
            <a:spLocks noChangeArrowheads="1"/>
          </p:cNvSpPr>
          <p:nvPr/>
        </p:nvSpPr>
        <p:spPr bwMode="auto">
          <a:xfrm>
            <a:off x="2660650" y="2817813"/>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4" name="Text Box 10"/>
          <p:cNvSpPr txBox="1">
            <a:spLocks noChangeArrowheads="1"/>
          </p:cNvSpPr>
          <p:nvPr/>
        </p:nvSpPr>
        <p:spPr bwMode="auto">
          <a:xfrm>
            <a:off x="2660650" y="42703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5" name="Text Box 11"/>
          <p:cNvSpPr txBox="1">
            <a:spLocks noChangeArrowheads="1"/>
          </p:cNvSpPr>
          <p:nvPr/>
        </p:nvSpPr>
        <p:spPr bwMode="auto">
          <a:xfrm>
            <a:off x="5395913" y="400843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6476" name="Text Box 12"/>
          <p:cNvSpPr txBox="1">
            <a:spLocks noChangeArrowheads="1"/>
          </p:cNvSpPr>
          <p:nvPr/>
        </p:nvSpPr>
        <p:spPr bwMode="auto">
          <a:xfrm>
            <a:off x="3670300" y="3232150"/>
            <a:ext cx="958850" cy="366713"/>
          </a:xfrm>
          <a:prstGeom prst="rect">
            <a:avLst/>
          </a:prstGeom>
          <a:no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Internet</a:t>
            </a:r>
          </a:p>
        </p:txBody>
      </p:sp>
      <p:sp>
        <p:nvSpPr>
          <p:cNvPr id="1726477" name="Rectangle 13"/>
          <p:cNvSpPr>
            <a:spLocks noChangeArrowheads="1"/>
          </p:cNvSpPr>
          <p:nvPr/>
        </p:nvSpPr>
        <p:spPr bwMode="auto">
          <a:xfrm rot="-395427">
            <a:off x="3094038" y="4295775"/>
            <a:ext cx="23018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78" name="Rectangle 14"/>
          <p:cNvSpPr>
            <a:spLocks noChangeArrowheads="1"/>
          </p:cNvSpPr>
          <p:nvPr/>
        </p:nvSpPr>
        <p:spPr bwMode="auto">
          <a:xfrm rot="609">
            <a:off x="3170238" y="2917825"/>
            <a:ext cx="26416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79" name="Rectangle 15"/>
          <p:cNvSpPr>
            <a:spLocks noChangeArrowheads="1"/>
          </p:cNvSpPr>
          <p:nvPr/>
        </p:nvSpPr>
        <p:spPr bwMode="auto">
          <a:xfrm rot="-3926812">
            <a:off x="5430837" y="3619501"/>
            <a:ext cx="8540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0" name="Rectangle 16"/>
          <p:cNvSpPr>
            <a:spLocks noChangeArrowheads="1"/>
          </p:cNvSpPr>
          <p:nvPr/>
        </p:nvSpPr>
        <p:spPr bwMode="auto">
          <a:xfrm rot="-5420630">
            <a:off x="2344737" y="3686176"/>
            <a:ext cx="10763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1" name="Rectangle 17"/>
          <p:cNvSpPr>
            <a:spLocks noChangeArrowheads="1"/>
          </p:cNvSpPr>
          <p:nvPr/>
        </p:nvSpPr>
        <p:spPr bwMode="auto">
          <a:xfrm rot="-1241759">
            <a:off x="3076575" y="3706813"/>
            <a:ext cx="2808288"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6482" name="Text Box 18"/>
          <p:cNvSpPr txBox="1">
            <a:spLocks noChangeArrowheads="1"/>
          </p:cNvSpPr>
          <p:nvPr/>
        </p:nvSpPr>
        <p:spPr bwMode="auto">
          <a:xfrm>
            <a:off x="974725" y="5389563"/>
            <a:ext cx="7559675" cy="1187450"/>
          </a:xfrm>
          <a:prstGeom prst="rect">
            <a:avLst/>
          </a:prstGeom>
          <a:noFill/>
          <a:ln w="9525">
            <a:noFill/>
            <a:miter lim="800000"/>
            <a:headEnd/>
            <a:tailEnd/>
          </a:ln>
          <a:effectLst/>
        </p:spPr>
        <p:txBody>
          <a:bodyPr>
            <a:prstTxWarp prst="textNoShape">
              <a:avLst/>
            </a:prstTxWarp>
            <a:spAutoFit/>
          </a:bodyPr>
          <a:lstStyle/>
          <a:p>
            <a:pPr eaLnBrk="0" hangingPunct="0">
              <a:spcBef>
                <a:spcPct val="0"/>
              </a:spcBef>
              <a:buClrTx/>
              <a:buFontTx/>
              <a:buNone/>
            </a:pPr>
            <a:r>
              <a:rPr lang="en-US" sz="2400" i="0" dirty="0"/>
              <a:t>Customer buys own equipment, configures </a:t>
            </a:r>
            <a:r>
              <a:rPr lang="en-US" sz="2400" i="0" dirty="0" err="1"/>
              <a:t>IPsec</a:t>
            </a:r>
            <a:r>
              <a:rPr lang="en-US" sz="2400" i="0" dirty="0"/>
              <a:t> tunnels over the global internet, manages addressing and routing.  ISP plays no role.</a:t>
            </a:r>
          </a:p>
        </p:txBody>
      </p:sp>
    </p:spTree>
    <p:extLst>
      <p:ext uri="{BB962C8B-B14F-4D97-AF65-F5344CB8AC3E}">
        <p14:creationId xmlns:p14="http://schemas.microsoft.com/office/powerpoint/2010/main" val="39050673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6" name="Rectangle 4"/>
          <p:cNvSpPr>
            <a:spLocks noGrp="1" noChangeArrowheads="1"/>
          </p:cNvSpPr>
          <p:nvPr>
            <p:ph type="title"/>
          </p:nvPr>
        </p:nvSpPr>
        <p:spPr/>
        <p:txBody>
          <a:bodyPr/>
          <a:lstStyle/>
          <a:p>
            <a:r>
              <a:rPr lang="en-US"/>
              <a:t>Provider-based Network VPNs</a:t>
            </a:r>
          </a:p>
        </p:txBody>
      </p:sp>
      <p:sp>
        <p:nvSpPr>
          <p:cNvPr id="1728514" name="Cloud"/>
          <p:cNvSpPr>
            <a:spLocks noChangeAspect="1" noEditPoints="1" noChangeArrowheads="1"/>
          </p:cNvSpPr>
          <p:nvPr/>
        </p:nvSpPr>
        <p:spPr bwMode="auto">
          <a:xfrm>
            <a:off x="7043738" y="2109788"/>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15" name="Cloud"/>
          <p:cNvSpPr>
            <a:spLocks noChangeAspect="1" noEditPoints="1" noChangeArrowheads="1"/>
          </p:cNvSpPr>
          <p:nvPr/>
        </p:nvSpPr>
        <p:spPr bwMode="auto">
          <a:xfrm>
            <a:off x="2409825" y="2855913"/>
            <a:ext cx="3705225" cy="17907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endParaRPr lang="en-US" sz="1800" i="0"/>
          </a:p>
        </p:txBody>
      </p:sp>
      <p:sp>
        <p:nvSpPr>
          <p:cNvPr id="1728517" name="Text Box 5"/>
          <p:cNvSpPr txBox="1">
            <a:spLocks noChangeArrowheads="1"/>
          </p:cNvSpPr>
          <p:nvPr/>
        </p:nvSpPr>
        <p:spPr bwMode="auto">
          <a:xfrm>
            <a:off x="5811838" y="2917825"/>
            <a:ext cx="4984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18" name="Cloud"/>
          <p:cNvSpPr>
            <a:spLocks noChangeAspect="1" noEditPoints="1" noChangeArrowheads="1"/>
          </p:cNvSpPr>
          <p:nvPr/>
        </p:nvSpPr>
        <p:spPr bwMode="auto">
          <a:xfrm>
            <a:off x="385763" y="1920875"/>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19" name="Cloud"/>
          <p:cNvSpPr>
            <a:spLocks noChangeAspect="1" noEditPoints="1" noChangeArrowheads="1"/>
          </p:cNvSpPr>
          <p:nvPr/>
        </p:nvSpPr>
        <p:spPr bwMode="auto">
          <a:xfrm>
            <a:off x="6565900" y="4197350"/>
            <a:ext cx="1857375" cy="896938"/>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20" name="Cloud"/>
          <p:cNvSpPr>
            <a:spLocks noChangeAspect="1" noEditPoints="1" noChangeArrowheads="1"/>
          </p:cNvSpPr>
          <p:nvPr/>
        </p:nvSpPr>
        <p:spPr bwMode="auto">
          <a:xfrm>
            <a:off x="138113" y="4646613"/>
            <a:ext cx="1857375" cy="896937"/>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800" i="0"/>
              <a:t>Site</a:t>
            </a:r>
          </a:p>
        </p:txBody>
      </p:sp>
      <p:sp>
        <p:nvSpPr>
          <p:cNvPr id="1728521" name="Text Box 9"/>
          <p:cNvSpPr txBox="1">
            <a:spLocks noChangeArrowheads="1"/>
          </p:cNvSpPr>
          <p:nvPr/>
        </p:nvSpPr>
        <p:spPr bwMode="auto">
          <a:xfrm>
            <a:off x="2660650" y="2817813"/>
            <a:ext cx="4984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2" name="Text Box 10"/>
          <p:cNvSpPr txBox="1">
            <a:spLocks noChangeArrowheads="1"/>
          </p:cNvSpPr>
          <p:nvPr/>
        </p:nvSpPr>
        <p:spPr bwMode="auto">
          <a:xfrm>
            <a:off x="2660650" y="4270375"/>
            <a:ext cx="4984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3" name="Text Box 11"/>
          <p:cNvSpPr txBox="1">
            <a:spLocks noChangeArrowheads="1"/>
          </p:cNvSpPr>
          <p:nvPr/>
        </p:nvSpPr>
        <p:spPr bwMode="auto">
          <a:xfrm>
            <a:off x="5395913" y="4008438"/>
            <a:ext cx="4984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PE</a:t>
            </a:r>
          </a:p>
        </p:txBody>
      </p:sp>
      <p:sp>
        <p:nvSpPr>
          <p:cNvPr id="1728524" name="Text Box 12"/>
          <p:cNvSpPr txBox="1">
            <a:spLocks noChangeArrowheads="1"/>
          </p:cNvSpPr>
          <p:nvPr/>
        </p:nvSpPr>
        <p:spPr bwMode="auto">
          <a:xfrm>
            <a:off x="3670300" y="3232150"/>
            <a:ext cx="552450" cy="366713"/>
          </a:xfrm>
          <a:prstGeom prst="rect">
            <a:avLst/>
          </a:prstGeom>
          <a:no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ISP</a:t>
            </a:r>
          </a:p>
        </p:txBody>
      </p:sp>
      <p:sp>
        <p:nvSpPr>
          <p:cNvPr id="1728525" name="Rectangle 13"/>
          <p:cNvSpPr>
            <a:spLocks noChangeArrowheads="1"/>
          </p:cNvSpPr>
          <p:nvPr/>
        </p:nvSpPr>
        <p:spPr bwMode="auto">
          <a:xfrm rot="-395427">
            <a:off x="3094038" y="4295775"/>
            <a:ext cx="23018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6" name="Rectangle 14"/>
          <p:cNvSpPr>
            <a:spLocks noChangeArrowheads="1"/>
          </p:cNvSpPr>
          <p:nvPr/>
        </p:nvSpPr>
        <p:spPr bwMode="auto">
          <a:xfrm rot="609">
            <a:off x="3170238" y="2917825"/>
            <a:ext cx="2641600"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7" name="Rectangle 15"/>
          <p:cNvSpPr>
            <a:spLocks noChangeArrowheads="1"/>
          </p:cNvSpPr>
          <p:nvPr/>
        </p:nvSpPr>
        <p:spPr bwMode="auto">
          <a:xfrm rot="-3926812">
            <a:off x="5430837" y="3619501"/>
            <a:ext cx="85407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8" name="Rectangle 16"/>
          <p:cNvSpPr>
            <a:spLocks noChangeArrowheads="1"/>
          </p:cNvSpPr>
          <p:nvPr/>
        </p:nvSpPr>
        <p:spPr bwMode="auto">
          <a:xfrm rot="-5420630">
            <a:off x="2344737" y="3686176"/>
            <a:ext cx="1076325"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29" name="Rectangle 17"/>
          <p:cNvSpPr>
            <a:spLocks noChangeArrowheads="1"/>
          </p:cNvSpPr>
          <p:nvPr/>
        </p:nvSpPr>
        <p:spPr bwMode="auto">
          <a:xfrm rot="-1241759">
            <a:off x="3076575" y="3706813"/>
            <a:ext cx="2808288" cy="88900"/>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a:p>
        </p:txBody>
      </p:sp>
      <p:sp>
        <p:nvSpPr>
          <p:cNvPr id="1728530" name="Text Box 18"/>
          <p:cNvSpPr txBox="1">
            <a:spLocks noChangeArrowheads="1"/>
          </p:cNvSpPr>
          <p:nvPr/>
        </p:nvSpPr>
        <p:spPr bwMode="auto">
          <a:xfrm>
            <a:off x="974725" y="5389563"/>
            <a:ext cx="7559675" cy="822325"/>
          </a:xfrm>
          <a:prstGeom prst="rect">
            <a:avLst/>
          </a:prstGeom>
          <a:noFill/>
          <a:ln w="9525">
            <a:noFill/>
            <a:miter lim="800000"/>
            <a:headEnd/>
            <a:tailEnd/>
          </a:ln>
          <a:effectLst/>
        </p:spPr>
        <p:txBody>
          <a:bodyPr>
            <a:prstTxWarp prst="textNoShape">
              <a:avLst/>
            </a:prstTxWarp>
            <a:spAutoFit/>
          </a:bodyPr>
          <a:lstStyle/>
          <a:p>
            <a:pPr eaLnBrk="0" hangingPunct="0">
              <a:spcBef>
                <a:spcPct val="0"/>
              </a:spcBef>
              <a:buClrTx/>
              <a:buFontTx/>
              <a:buNone/>
            </a:pPr>
            <a:r>
              <a:rPr lang="en-US" sz="2400" i="0"/>
              <a:t>Provider manages all the complexity of the VPN.  Customer simply connects to the provider equipment.</a:t>
            </a:r>
          </a:p>
        </p:txBody>
      </p:sp>
      <p:sp>
        <p:nvSpPr>
          <p:cNvPr id="1728531" name="Text Box 19"/>
          <p:cNvSpPr txBox="1">
            <a:spLocks noChangeArrowheads="1"/>
          </p:cNvSpPr>
          <p:nvPr/>
        </p:nvSpPr>
        <p:spPr bwMode="auto">
          <a:xfrm>
            <a:off x="1739900" y="45370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2" name="Text Box 20"/>
          <p:cNvSpPr txBox="1">
            <a:spLocks noChangeArrowheads="1"/>
          </p:cNvSpPr>
          <p:nvPr/>
        </p:nvSpPr>
        <p:spPr bwMode="auto">
          <a:xfrm>
            <a:off x="1898650" y="2441575"/>
            <a:ext cx="511175" cy="376238"/>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3" name="Text Box 21"/>
          <p:cNvSpPr txBox="1">
            <a:spLocks noChangeArrowheads="1"/>
          </p:cNvSpPr>
          <p:nvPr/>
        </p:nvSpPr>
        <p:spPr bwMode="auto">
          <a:xfrm>
            <a:off x="6677025" y="254158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sp>
        <p:nvSpPr>
          <p:cNvPr id="1728534" name="Text Box 22"/>
          <p:cNvSpPr txBox="1">
            <a:spLocks noChangeArrowheads="1"/>
          </p:cNvSpPr>
          <p:nvPr/>
        </p:nvSpPr>
        <p:spPr bwMode="auto">
          <a:xfrm>
            <a:off x="6310313" y="4357688"/>
            <a:ext cx="511175" cy="376237"/>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800" i="0"/>
              <a:t>CE</a:t>
            </a:r>
          </a:p>
        </p:txBody>
      </p:sp>
      <p:cxnSp>
        <p:nvCxnSpPr>
          <p:cNvPr id="1728535" name="AutoShape 23"/>
          <p:cNvCxnSpPr>
            <a:cxnSpLocks noChangeShapeType="1"/>
            <a:stCxn id="1728532" idx="3"/>
            <a:endCxn id="1728521" idx="1"/>
          </p:cNvCxnSpPr>
          <p:nvPr/>
        </p:nvCxnSpPr>
        <p:spPr bwMode="auto">
          <a:xfrm>
            <a:off x="2409825" y="2630488"/>
            <a:ext cx="250825" cy="376237"/>
          </a:xfrm>
          <a:prstGeom prst="straightConnector1">
            <a:avLst/>
          </a:prstGeom>
          <a:noFill/>
          <a:ln w="38100">
            <a:solidFill>
              <a:schemeClr val="tx1"/>
            </a:solidFill>
            <a:round/>
            <a:headEnd/>
            <a:tailEnd/>
          </a:ln>
          <a:effectLst/>
        </p:spPr>
      </p:cxnSp>
      <p:cxnSp>
        <p:nvCxnSpPr>
          <p:cNvPr id="1728536" name="AutoShape 24"/>
          <p:cNvCxnSpPr>
            <a:cxnSpLocks noChangeShapeType="1"/>
            <a:stCxn id="1728523" idx="3"/>
            <a:endCxn id="1728534" idx="1"/>
          </p:cNvCxnSpPr>
          <p:nvPr/>
        </p:nvCxnSpPr>
        <p:spPr bwMode="auto">
          <a:xfrm>
            <a:off x="5894388" y="4197350"/>
            <a:ext cx="415925" cy="349250"/>
          </a:xfrm>
          <a:prstGeom prst="straightConnector1">
            <a:avLst/>
          </a:prstGeom>
          <a:noFill/>
          <a:ln w="38100">
            <a:solidFill>
              <a:schemeClr val="tx1"/>
            </a:solidFill>
            <a:round/>
            <a:headEnd/>
            <a:tailEnd/>
          </a:ln>
          <a:effectLst/>
        </p:spPr>
      </p:cxnSp>
      <p:cxnSp>
        <p:nvCxnSpPr>
          <p:cNvPr id="1728537" name="AutoShape 25"/>
          <p:cNvCxnSpPr>
            <a:cxnSpLocks noChangeShapeType="1"/>
            <a:stCxn id="1728517" idx="3"/>
            <a:endCxn id="1728533" idx="1"/>
          </p:cNvCxnSpPr>
          <p:nvPr/>
        </p:nvCxnSpPr>
        <p:spPr bwMode="auto">
          <a:xfrm flipV="1">
            <a:off x="6310313" y="2730500"/>
            <a:ext cx="366712" cy="376238"/>
          </a:xfrm>
          <a:prstGeom prst="straightConnector1">
            <a:avLst/>
          </a:prstGeom>
          <a:noFill/>
          <a:ln w="38100">
            <a:solidFill>
              <a:schemeClr val="tx1"/>
            </a:solidFill>
            <a:round/>
            <a:headEnd/>
            <a:tailEnd/>
          </a:ln>
          <a:effectLst/>
        </p:spPr>
      </p:cxnSp>
      <p:cxnSp>
        <p:nvCxnSpPr>
          <p:cNvPr id="1728538" name="AutoShape 26"/>
          <p:cNvCxnSpPr>
            <a:cxnSpLocks noChangeShapeType="1"/>
            <a:stCxn id="1728531" idx="3"/>
            <a:endCxn id="1728522" idx="1"/>
          </p:cNvCxnSpPr>
          <p:nvPr/>
        </p:nvCxnSpPr>
        <p:spPr bwMode="auto">
          <a:xfrm flipV="1">
            <a:off x="2251075" y="4459288"/>
            <a:ext cx="409575" cy="266700"/>
          </a:xfrm>
          <a:prstGeom prst="straightConnector1">
            <a:avLst/>
          </a:prstGeom>
          <a:noFill/>
          <a:ln w="38100">
            <a:solidFill>
              <a:schemeClr val="tx1"/>
            </a:solidFill>
            <a:round/>
            <a:headEnd/>
            <a:tailEnd/>
          </a:ln>
          <a:effectLst/>
        </p:spPr>
      </p:cxnSp>
    </p:spTree>
    <p:extLst>
      <p:ext uri="{BB962C8B-B14F-4D97-AF65-F5344CB8AC3E}">
        <p14:creationId xmlns:p14="http://schemas.microsoft.com/office/powerpoint/2010/main" val="358950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4713402"/>
          </a:xfrm>
          <a:prstGeom prst="rect">
            <a:avLst/>
          </a:prstGeom>
        </p:spPr>
      </p:pic>
    </p:spTree>
    <p:extLst>
      <p:ext uri="{BB962C8B-B14F-4D97-AF65-F5344CB8AC3E}">
        <p14:creationId xmlns:p14="http://schemas.microsoft.com/office/powerpoint/2010/main" val="33219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2574102"/>
            <a:ext cx="8229600" cy="1143000"/>
          </a:xfrm>
        </p:spPr>
        <p:txBody>
          <a:bodyPr/>
          <a:lstStyle/>
          <a:p>
            <a:r>
              <a:rPr lang="en-US" dirty="0" smtClean="0"/>
              <a:t>Anonymous Communication: Tor</a:t>
            </a:r>
            <a:endParaRPr lang="en-US" dirty="0"/>
          </a:p>
        </p:txBody>
      </p:sp>
    </p:spTree>
    <p:extLst>
      <p:ext uri="{BB962C8B-B14F-4D97-AF65-F5344CB8AC3E}">
        <p14:creationId xmlns:p14="http://schemas.microsoft.com/office/powerpoint/2010/main" val="1770716966"/>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latin typeface="Tahoma" charset="0"/>
              </a:rPr>
              <a:t>Anonymous </a:t>
            </a:r>
            <a:r>
              <a:rPr lang="en-US" dirty="0" smtClean="0">
                <a:latin typeface="Tahoma" charset="0"/>
              </a:rPr>
              <a:t>Web Browsing</a:t>
            </a:r>
            <a:endParaRPr lang="en-US" dirty="0">
              <a:latin typeface="Tahoma" charset="0"/>
            </a:endParaRPr>
          </a:p>
        </p:txBody>
      </p:sp>
      <p:sp>
        <p:nvSpPr>
          <p:cNvPr id="3" name="Content Placeholder 2" descr="Rectangle: Click to edit Master text styles&#10;Second level&#10;Third level&#10;Fourth level&#10;Fifth level"/>
          <p:cNvSpPr>
            <a:spLocks noGrp="1"/>
          </p:cNvSpPr>
          <p:nvPr>
            <p:ph idx="1"/>
          </p:nvPr>
        </p:nvSpPr>
        <p:spPr/>
        <p:txBody>
          <a:bodyPr>
            <a:normAutofit fontScale="85000" lnSpcReduction="10000"/>
          </a:bodyPr>
          <a:lstStyle/>
          <a:p>
            <a:pPr>
              <a:defRPr/>
            </a:pPr>
            <a:r>
              <a:rPr lang="en-US" dirty="0" smtClean="0">
                <a:ea typeface="+mn-ea"/>
              </a:rPr>
              <a:t>Why?</a:t>
            </a:r>
          </a:p>
          <a:p>
            <a:pPr lvl="1">
              <a:buSzPct val="80000"/>
              <a:buFont typeface="Arial"/>
              <a:buChar char="•"/>
              <a:defRPr/>
            </a:pPr>
            <a:r>
              <a:rPr lang="en-US" dirty="0" smtClean="0"/>
              <a:t>Discuss health issues or financial matters anonymously</a:t>
            </a:r>
          </a:p>
          <a:p>
            <a:pPr lvl="1">
              <a:buSzPct val="80000"/>
              <a:buFont typeface="Arial"/>
              <a:buChar char="•"/>
              <a:defRPr/>
            </a:pPr>
            <a:r>
              <a:rPr lang="en-US" dirty="0" smtClean="0"/>
              <a:t>Bypass Internet censorship in parts of the world</a:t>
            </a:r>
          </a:p>
          <a:p>
            <a:pPr lvl="1">
              <a:buSzPct val="80000"/>
              <a:buFont typeface="Arial"/>
              <a:buChar char="•"/>
              <a:defRPr/>
            </a:pPr>
            <a:r>
              <a:rPr lang="en-US" dirty="0" smtClean="0"/>
              <a:t>Conceal interaction with gambling sites</a:t>
            </a:r>
          </a:p>
          <a:p>
            <a:pPr lvl="1">
              <a:buSzPct val="80000"/>
              <a:buFont typeface="Arial"/>
              <a:buChar char="•"/>
              <a:defRPr/>
            </a:pPr>
            <a:r>
              <a:rPr lang="en-US" dirty="0" smtClean="0"/>
              <a:t>Law enforcement</a:t>
            </a:r>
          </a:p>
          <a:p>
            <a:pPr>
              <a:defRPr/>
            </a:pPr>
            <a:endParaRPr lang="en-US" dirty="0" smtClean="0">
              <a:ea typeface="+mn-ea"/>
            </a:endParaRPr>
          </a:p>
          <a:p>
            <a:pPr>
              <a:defRPr/>
            </a:pPr>
            <a:r>
              <a:rPr lang="en-US" dirty="0" smtClean="0">
                <a:ea typeface="+mn-ea"/>
              </a:rPr>
              <a:t>Two goals:</a:t>
            </a:r>
          </a:p>
          <a:p>
            <a:pPr lvl="1">
              <a:buFont typeface="Arial"/>
              <a:buChar char="•"/>
              <a:defRPr/>
            </a:pPr>
            <a:r>
              <a:rPr lang="en-US" dirty="0" smtClean="0"/>
              <a:t>Hide user identity from target web site:   </a:t>
            </a:r>
            <a:r>
              <a:rPr lang="en-US" sz="1800" dirty="0" smtClean="0"/>
              <a:t>(1),  (4)</a:t>
            </a:r>
            <a:endParaRPr lang="en-US" dirty="0" smtClean="0"/>
          </a:p>
          <a:p>
            <a:pPr lvl="1">
              <a:buFont typeface="Arial"/>
              <a:buChar char="•"/>
              <a:defRPr/>
            </a:pPr>
            <a:r>
              <a:rPr lang="en-US" dirty="0" smtClean="0"/>
              <a:t>Hide browsing pattern from employer or ISP:   </a:t>
            </a:r>
            <a:r>
              <a:rPr lang="en-US" sz="1800" dirty="0" smtClean="0"/>
              <a:t>(2),  (3)</a:t>
            </a:r>
          </a:p>
          <a:p>
            <a:pPr lvl="1">
              <a:buFont typeface="Arial"/>
              <a:buChar char="•"/>
              <a:defRPr/>
            </a:pPr>
            <a:endParaRPr lang="en-US" sz="1800" dirty="0" smtClean="0"/>
          </a:p>
          <a:p>
            <a:pPr>
              <a:defRPr/>
            </a:pPr>
            <a:r>
              <a:rPr lang="en-US" dirty="0" smtClean="0">
                <a:ea typeface="+mn-ea"/>
              </a:rPr>
              <a:t>Stronger goal:     mutual anonymity   (e.g. remailers)  </a:t>
            </a:r>
          </a:p>
          <a:p>
            <a:pPr lvl="1">
              <a:buFont typeface="Arial"/>
              <a:buChar char="•"/>
              <a:defRPr/>
            </a:pPr>
            <a:endParaRPr lang="en-US" dirty="0" smtClean="0"/>
          </a:p>
        </p:txBody>
      </p:sp>
    </p:spTree>
    <p:extLst>
      <p:ext uri="{BB962C8B-B14F-4D97-AF65-F5344CB8AC3E}">
        <p14:creationId xmlns:p14="http://schemas.microsoft.com/office/powerpoint/2010/main" val="18604892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962" name="Rectangle 2"/>
          <p:cNvSpPr>
            <a:spLocks noGrp="1" noChangeArrowheads="1"/>
          </p:cNvSpPr>
          <p:nvPr>
            <p:ph type="title"/>
          </p:nvPr>
        </p:nvSpPr>
        <p:spPr/>
        <p:txBody>
          <a:bodyPr/>
          <a:lstStyle/>
          <a:p>
            <a:r>
              <a:rPr lang="en-US" dirty="0" smtClean="0"/>
              <a:t>Intrusion Detection</a:t>
            </a:r>
            <a:endParaRPr lang="en-US" dirty="0"/>
          </a:p>
        </p:txBody>
      </p:sp>
      <p:sp>
        <p:nvSpPr>
          <p:cNvPr id="1704963" name="Rectangle 3"/>
          <p:cNvSpPr>
            <a:spLocks noGrp="1" noChangeArrowheads="1"/>
          </p:cNvSpPr>
          <p:nvPr>
            <p:ph idx="1"/>
          </p:nvPr>
        </p:nvSpPr>
        <p:spPr/>
        <p:txBody>
          <a:bodyPr>
            <a:normAutofit fontScale="92500" lnSpcReduction="10000"/>
          </a:bodyPr>
          <a:lstStyle/>
          <a:p>
            <a:r>
              <a:rPr lang="en-US" dirty="0" smtClean="0"/>
              <a:t>“Burglar alarms for the network.”</a:t>
            </a:r>
          </a:p>
          <a:p>
            <a:r>
              <a:rPr lang="en-US" b="1" dirty="0" smtClean="0">
                <a:solidFill>
                  <a:srgbClr val="C0504D"/>
                </a:solidFill>
              </a:rPr>
              <a:t>Idea: </a:t>
            </a:r>
            <a:r>
              <a:rPr lang="en-US" dirty="0" smtClean="0"/>
              <a:t>make systems sensitive to threatening actions, and make them capable of alerting authorities when they notice anomalies</a:t>
            </a:r>
          </a:p>
          <a:p>
            <a:r>
              <a:rPr lang="en-US" dirty="0" smtClean="0"/>
              <a:t>Necessarily post-hoc</a:t>
            </a:r>
          </a:p>
          <a:p>
            <a:r>
              <a:rPr lang="en-US" dirty="0" smtClean="0"/>
              <a:t>Broad types</a:t>
            </a:r>
          </a:p>
          <a:p>
            <a:pPr lvl="1"/>
            <a:r>
              <a:rPr lang="en-US" dirty="0" smtClean="0"/>
              <a:t>Statistical analyzers (anomaly based)</a:t>
            </a:r>
          </a:p>
          <a:p>
            <a:pPr lvl="1"/>
            <a:r>
              <a:rPr lang="en-US" dirty="0" smtClean="0"/>
              <a:t>Rules-based systems, Attack-signature detectors (misuse)</a:t>
            </a:r>
          </a:p>
          <a:p>
            <a:pPr lvl="1"/>
            <a:r>
              <a:rPr lang="en-US" dirty="0" smtClean="0"/>
              <a:t>Others </a:t>
            </a:r>
            <a:endParaRPr lang="en-US" dirty="0"/>
          </a:p>
        </p:txBody>
      </p:sp>
    </p:spTree>
    <p:extLst>
      <p:ext uri="{BB962C8B-B14F-4D97-AF65-F5344CB8AC3E}">
        <p14:creationId xmlns:p14="http://schemas.microsoft.com/office/powerpoint/2010/main" val="1997421987"/>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US" dirty="0" smtClean="0">
                <a:latin typeface="Tahoma" charset="0"/>
              </a:rPr>
              <a:t>Step 1: Network</a:t>
            </a:r>
            <a:r>
              <a:rPr lang="en-US" dirty="0">
                <a:latin typeface="Tahoma" charset="0"/>
              </a:rPr>
              <a:t>-layer </a:t>
            </a:r>
            <a:r>
              <a:rPr lang="en-US" dirty="0" smtClean="0">
                <a:latin typeface="Tahoma" charset="0"/>
              </a:rPr>
              <a:t>Privacy</a:t>
            </a:r>
            <a:endParaRPr lang="en-US" dirty="0">
              <a:latin typeface="Tahoma" charset="0"/>
            </a:endParaRPr>
          </a:p>
        </p:txBody>
      </p:sp>
      <p:sp>
        <p:nvSpPr>
          <p:cNvPr id="7171" name="Subtitle 2" descr="Rectangle: Click to edit Master text styles&#10;Second level&#10;Third level&#10;Fourth level&#10;Fifth level"/>
          <p:cNvSpPr>
            <a:spLocks noGrp="1"/>
          </p:cNvSpPr>
          <p:nvPr>
            <p:ph type="subTitle" idx="1"/>
          </p:nvPr>
        </p:nvSpPr>
        <p:spPr>
          <a:xfrm>
            <a:off x="685800" y="4267200"/>
            <a:ext cx="6858000" cy="1752600"/>
          </a:xfrm>
        </p:spPr>
        <p:txBody>
          <a:bodyPr>
            <a:normAutofit fontScale="92500" lnSpcReduction="10000"/>
          </a:bodyPr>
          <a:lstStyle/>
          <a:p>
            <a:pPr algn="l"/>
            <a:r>
              <a:rPr lang="en-US" dirty="0">
                <a:latin typeface="Tahoma" charset="0"/>
              </a:rPr>
              <a:t>Goals:   </a:t>
            </a:r>
          </a:p>
          <a:p>
            <a:pPr lvl="1" algn="l"/>
            <a:r>
              <a:rPr lang="en-US" dirty="0">
                <a:latin typeface="Tahoma" charset="0"/>
              </a:rPr>
              <a:t>Hide user</a:t>
            </a:r>
            <a:r>
              <a:rPr lang="ja-JP" altLang="en-US" dirty="0">
                <a:latin typeface="Tahoma" charset="0"/>
              </a:rPr>
              <a:t>’</a:t>
            </a:r>
            <a:r>
              <a:rPr lang="en-US" dirty="0">
                <a:latin typeface="Tahoma" charset="0"/>
              </a:rPr>
              <a:t>s </a:t>
            </a:r>
            <a:r>
              <a:rPr lang="en-US" b="1" dirty="0">
                <a:latin typeface="Tahoma" charset="0"/>
              </a:rPr>
              <a:t>IP address </a:t>
            </a:r>
            <a:r>
              <a:rPr lang="en-US" dirty="0">
                <a:latin typeface="Tahoma" charset="0"/>
              </a:rPr>
              <a:t>from target </a:t>
            </a:r>
            <a:r>
              <a:rPr lang="en-US" dirty="0" smtClean="0">
                <a:latin typeface="Tahoma" charset="0"/>
              </a:rPr>
              <a:t>web site</a:t>
            </a:r>
            <a:endParaRPr lang="en-US" dirty="0">
              <a:latin typeface="Tahoma" charset="0"/>
            </a:endParaRPr>
          </a:p>
          <a:p>
            <a:pPr lvl="1" algn="l"/>
            <a:r>
              <a:rPr lang="en-US" dirty="0">
                <a:latin typeface="Tahoma" charset="0"/>
              </a:rPr>
              <a:t>Hide browsing destinations from network</a:t>
            </a:r>
          </a:p>
          <a:p>
            <a:pPr algn="l"/>
            <a:endParaRPr lang="en-US" dirty="0">
              <a:latin typeface="Tahoma" charset="0"/>
            </a:endParaRPr>
          </a:p>
        </p:txBody>
      </p:sp>
    </p:spTree>
    <p:extLst>
      <p:ext uri="{BB962C8B-B14F-4D97-AF65-F5344CB8AC3E}">
        <p14:creationId xmlns:p14="http://schemas.microsoft.com/office/powerpoint/2010/main" val="629172844"/>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09600" y="76200"/>
            <a:ext cx="8229600" cy="914400"/>
          </a:xfrm>
        </p:spPr>
        <p:txBody>
          <a:bodyPr/>
          <a:lstStyle/>
          <a:p>
            <a:r>
              <a:rPr lang="en-US" dirty="0" err="1" smtClean="0"/>
              <a:t>Anonymizing</a:t>
            </a:r>
            <a:r>
              <a:rPr lang="en-US" dirty="0" smtClean="0"/>
              <a:t> Proxy</a:t>
            </a:r>
            <a:endParaRPr lang="en-US" dirty="0"/>
          </a:p>
        </p:txBody>
      </p:sp>
      <p:sp>
        <p:nvSpPr>
          <p:cNvPr id="8195" name="Content Placeholder 2" descr="Rectangle: Click to edit Master text styles&#10;Second level&#10;Third level&#10;Fourth level&#10;Fifth level"/>
          <p:cNvSpPr>
            <a:spLocks noGrp="1"/>
          </p:cNvSpPr>
          <p:nvPr>
            <p:ph idx="1"/>
          </p:nvPr>
        </p:nvSpPr>
        <p:spPr>
          <a:xfrm>
            <a:off x="609600" y="1447800"/>
            <a:ext cx="7772400" cy="4953000"/>
          </a:xfrm>
        </p:spPr>
        <p:txBody>
          <a:bodyPr/>
          <a:lstStyle/>
          <a:p>
            <a:pPr>
              <a:buFont typeface="Wingdings" charset="0"/>
              <a:buNone/>
            </a:pPr>
            <a:r>
              <a:rPr lang="en-US">
                <a:latin typeface="+mj-lt"/>
              </a:rPr>
              <a:t>		</a:t>
            </a:r>
            <a:r>
              <a:rPr lang="en-US" b="1">
                <a:latin typeface="+mj-lt"/>
              </a:rPr>
              <a:t>HTTPS</a:t>
            </a:r>
            <a:r>
              <a:rPr lang="en-US">
                <a:latin typeface="+mj-lt"/>
              </a:rPr>
              <a:t>:// anonymizer.com ? URL=target</a:t>
            </a:r>
          </a:p>
          <a:p>
            <a:pPr>
              <a:buFont typeface="Wingdings" charset="0"/>
              <a:buNone/>
            </a:pPr>
            <a:endParaRPr lang="en-US">
              <a:latin typeface="+mj-lt"/>
            </a:endParaRPr>
          </a:p>
        </p:txBody>
      </p:sp>
      <p:sp>
        <p:nvSpPr>
          <p:cNvPr id="8196" name="Rounded Rectangle 3"/>
          <p:cNvSpPr>
            <a:spLocks noChangeArrowheads="1"/>
          </p:cNvSpPr>
          <p:nvPr/>
        </p:nvSpPr>
        <p:spPr bwMode="auto">
          <a:xfrm>
            <a:off x="914400" y="297180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User</a:t>
            </a:r>
            <a:r>
              <a:rPr lang="en-US" sz="2400" baseline="-25000"/>
              <a:t>1</a:t>
            </a:r>
            <a:endParaRPr lang="en-US" sz="2400"/>
          </a:p>
        </p:txBody>
      </p:sp>
      <p:sp>
        <p:nvSpPr>
          <p:cNvPr id="8197" name="Rounded Rectangle 4"/>
          <p:cNvSpPr>
            <a:spLocks noChangeArrowheads="1"/>
          </p:cNvSpPr>
          <p:nvPr/>
        </p:nvSpPr>
        <p:spPr bwMode="auto">
          <a:xfrm>
            <a:off x="914400" y="386715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User</a:t>
            </a:r>
            <a:r>
              <a:rPr lang="en-US" sz="2400" baseline="-25000"/>
              <a:t>2</a:t>
            </a:r>
            <a:endParaRPr lang="en-US" sz="2400"/>
          </a:p>
        </p:txBody>
      </p:sp>
      <p:sp>
        <p:nvSpPr>
          <p:cNvPr id="8198" name="Rounded Rectangle 5"/>
          <p:cNvSpPr>
            <a:spLocks noChangeArrowheads="1"/>
          </p:cNvSpPr>
          <p:nvPr/>
        </p:nvSpPr>
        <p:spPr bwMode="auto">
          <a:xfrm>
            <a:off x="914400" y="478155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User</a:t>
            </a:r>
            <a:r>
              <a:rPr lang="en-US" sz="2400" baseline="-25000"/>
              <a:t>3</a:t>
            </a:r>
            <a:endParaRPr lang="en-US" sz="2400"/>
          </a:p>
        </p:txBody>
      </p:sp>
      <p:sp>
        <p:nvSpPr>
          <p:cNvPr id="7175" name="Rectangle 6"/>
          <p:cNvSpPr>
            <a:spLocks noChangeArrowheads="1"/>
          </p:cNvSpPr>
          <p:nvPr/>
        </p:nvSpPr>
        <p:spPr bwMode="auto">
          <a:xfrm>
            <a:off x="3429000" y="3138488"/>
            <a:ext cx="2438400" cy="2036762"/>
          </a:xfrm>
          <a:prstGeom prst="rect">
            <a:avLst/>
          </a:prstGeom>
          <a:solidFill>
            <a:schemeClr val="bg1">
              <a:lumMod val="95000"/>
            </a:schemeClr>
          </a:solidFill>
          <a:ln w="12700" algn="ctr">
            <a:solidFill>
              <a:schemeClr val="tx1"/>
            </a:solidFill>
            <a:round/>
            <a:headEnd/>
            <a:tailEnd type="triangle" w="lg" len="med"/>
          </a:ln>
        </p:spPr>
        <p:txBody>
          <a:bodyPr wrap="none" anchor="ctr"/>
          <a:lstStyle/>
          <a:p>
            <a:pPr algn="ctr">
              <a:defRPr/>
            </a:pPr>
            <a:r>
              <a:rPr lang="en-US" b="1" dirty="0">
                <a:solidFill>
                  <a:srgbClr val="FF0000"/>
                </a:solidFill>
                <a:latin typeface="Tahoma" pitchFamily="34" charset="0"/>
                <a:ea typeface="+mn-ea"/>
              </a:rPr>
              <a:t>anonymizer.com</a:t>
            </a:r>
          </a:p>
        </p:txBody>
      </p:sp>
      <p:sp>
        <p:nvSpPr>
          <p:cNvPr id="8200" name="Rounded Rectangle 7"/>
          <p:cNvSpPr>
            <a:spLocks noChangeArrowheads="1"/>
          </p:cNvSpPr>
          <p:nvPr/>
        </p:nvSpPr>
        <p:spPr bwMode="auto">
          <a:xfrm>
            <a:off x="7239000" y="297180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Web</a:t>
            </a:r>
            <a:r>
              <a:rPr lang="en-US" sz="2400" baseline="-25000"/>
              <a:t>1</a:t>
            </a:r>
            <a:endParaRPr lang="en-US" sz="2400"/>
          </a:p>
        </p:txBody>
      </p:sp>
      <p:sp>
        <p:nvSpPr>
          <p:cNvPr id="8201" name="Rounded Rectangle 8"/>
          <p:cNvSpPr>
            <a:spLocks noChangeArrowheads="1"/>
          </p:cNvSpPr>
          <p:nvPr/>
        </p:nvSpPr>
        <p:spPr bwMode="auto">
          <a:xfrm>
            <a:off x="7239000" y="386715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Web</a:t>
            </a:r>
            <a:r>
              <a:rPr lang="en-US" sz="2400" baseline="-25000"/>
              <a:t>2</a:t>
            </a:r>
            <a:endParaRPr lang="en-US" sz="2400"/>
          </a:p>
        </p:txBody>
      </p:sp>
      <p:sp>
        <p:nvSpPr>
          <p:cNvPr id="8202" name="Rounded Rectangle 9"/>
          <p:cNvSpPr>
            <a:spLocks noChangeArrowheads="1"/>
          </p:cNvSpPr>
          <p:nvPr/>
        </p:nvSpPr>
        <p:spPr bwMode="auto">
          <a:xfrm>
            <a:off x="7239000" y="4781550"/>
            <a:ext cx="1066800" cy="566738"/>
          </a:xfrm>
          <a:prstGeom prst="roundRect">
            <a:avLst>
              <a:gd name="adj" fmla="val 16667"/>
            </a:avLst>
          </a:prstGeom>
          <a:solidFill>
            <a:schemeClr val="accent1"/>
          </a:solidFill>
          <a:ln w="12700">
            <a:solidFill>
              <a:schemeClr val="tx1"/>
            </a:solidFill>
            <a:round/>
            <a:headEnd/>
            <a:tailEnd type="triangle" w="lg" len="med"/>
          </a:ln>
        </p:spPr>
        <p:txBody>
          <a:bodyPr wrap="none"/>
          <a:lstStyle/>
          <a:p>
            <a:pPr algn="ctr"/>
            <a:r>
              <a:rPr lang="en-US" sz="2400"/>
              <a:t>Web</a:t>
            </a:r>
            <a:r>
              <a:rPr lang="en-US" sz="2400" baseline="-25000"/>
              <a:t>3</a:t>
            </a:r>
            <a:endParaRPr lang="en-US" sz="2400"/>
          </a:p>
        </p:txBody>
      </p:sp>
      <p:cxnSp>
        <p:nvCxnSpPr>
          <p:cNvPr id="8203" name="Straight Arrow Connector 11"/>
          <p:cNvCxnSpPr>
            <a:cxnSpLocks noChangeShapeType="1"/>
          </p:cNvCxnSpPr>
          <p:nvPr/>
        </p:nvCxnSpPr>
        <p:spPr bwMode="auto">
          <a:xfrm>
            <a:off x="1981200" y="3138488"/>
            <a:ext cx="1447800" cy="72866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4" name="Straight Arrow Connector 13"/>
          <p:cNvCxnSpPr>
            <a:cxnSpLocks noChangeShapeType="1"/>
            <a:stCxn id="8197" idx="3"/>
            <a:endCxn id="7175" idx="1"/>
          </p:cNvCxnSpPr>
          <p:nvPr/>
        </p:nvCxnSpPr>
        <p:spPr bwMode="auto">
          <a:xfrm>
            <a:off x="1981200" y="4149725"/>
            <a:ext cx="1447800" cy="793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5" name="Straight Arrow Connector 15"/>
          <p:cNvCxnSpPr>
            <a:cxnSpLocks noChangeShapeType="1"/>
            <a:stCxn id="8198" idx="3"/>
          </p:cNvCxnSpPr>
          <p:nvPr/>
        </p:nvCxnSpPr>
        <p:spPr bwMode="auto">
          <a:xfrm flipV="1">
            <a:off x="1981200" y="4586288"/>
            <a:ext cx="1447800" cy="4778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6" name="Straight Arrow Connector 17"/>
          <p:cNvCxnSpPr>
            <a:cxnSpLocks noChangeShapeType="1"/>
            <a:endCxn id="8200" idx="1"/>
          </p:cNvCxnSpPr>
          <p:nvPr/>
        </p:nvCxnSpPr>
        <p:spPr bwMode="auto">
          <a:xfrm flipV="1">
            <a:off x="5867400" y="3254375"/>
            <a:ext cx="1371600" cy="6127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7" name="Straight Arrow Connector 19"/>
          <p:cNvCxnSpPr>
            <a:cxnSpLocks noChangeShapeType="1"/>
            <a:stCxn id="7175" idx="3"/>
            <a:endCxn id="8201" idx="1"/>
          </p:cNvCxnSpPr>
          <p:nvPr/>
        </p:nvCxnSpPr>
        <p:spPr bwMode="auto">
          <a:xfrm flipV="1">
            <a:off x="5867400" y="4149725"/>
            <a:ext cx="1371600" cy="793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8208" name="Straight Arrow Connector 21"/>
          <p:cNvCxnSpPr>
            <a:cxnSpLocks noChangeShapeType="1"/>
          </p:cNvCxnSpPr>
          <p:nvPr/>
        </p:nvCxnSpPr>
        <p:spPr bwMode="auto">
          <a:xfrm>
            <a:off x="5867400" y="4433888"/>
            <a:ext cx="1371600" cy="6302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2" name="Group 21"/>
          <p:cNvGrpSpPr>
            <a:grpSpLocks/>
          </p:cNvGrpSpPr>
          <p:nvPr/>
        </p:nvGrpSpPr>
        <p:grpSpPr bwMode="auto">
          <a:xfrm>
            <a:off x="2627313" y="5021263"/>
            <a:ext cx="3814762" cy="1801812"/>
            <a:chOff x="2627313" y="5021263"/>
            <a:chExt cx="3814762" cy="1801812"/>
          </a:xfrm>
        </p:grpSpPr>
        <p:pic>
          <p:nvPicPr>
            <p:cNvPr id="8212" name="Picture 2" descr="C:\Users\dabo\AppData\Local\Microsoft\Windows\Temporary Internet Files\Content.IE5\HEB3KRDO\MCj04359310000[1].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5978525"/>
              <a:ext cx="10668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13" name="Freeform 28"/>
            <p:cNvSpPr>
              <a:spLocks noChangeArrowheads="1"/>
            </p:cNvSpPr>
            <p:nvPr/>
          </p:nvSpPr>
          <p:spPr bwMode="auto">
            <a:xfrm>
              <a:off x="2627313" y="5021263"/>
              <a:ext cx="1412875" cy="1446212"/>
            </a:xfrm>
            <a:custGeom>
              <a:avLst/>
              <a:gdLst>
                <a:gd name="T0" fmla="*/ 1410859 w 1413163"/>
                <a:gd name="T1" fmla="*/ 1444791 h 1446415"/>
                <a:gd name="T2" fmla="*/ 697133 w 1413163"/>
                <a:gd name="T3" fmla="*/ 1245509 h 1446415"/>
                <a:gd name="T4" fmla="*/ 165982 w 1413163"/>
                <a:gd name="T5" fmla="*/ 398563 h 1446415"/>
                <a:gd name="T6" fmla="*/ 0 w 1413163"/>
                <a:gd name="T7" fmla="*/ 0 h 1446415"/>
                <a:gd name="T8" fmla="*/ 0 60000 65536"/>
                <a:gd name="T9" fmla="*/ 0 60000 65536"/>
                <a:gd name="T10" fmla="*/ 0 60000 65536"/>
                <a:gd name="T11" fmla="*/ 0 60000 65536"/>
                <a:gd name="T12" fmla="*/ 0 w 1413163"/>
                <a:gd name="T13" fmla="*/ 0 h 1446415"/>
                <a:gd name="T14" fmla="*/ 1413163 w 1413163"/>
                <a:gd name="T15" fmla="*/ 1446415 h 1446415"/>
              </a:gdLst>
              <a:ahLst/>
              <a:cxnLst>
                <a:cxn ang="T8">
                  <a:pos x="T0" y="T1"/>
                </a:cxn>
                <a:cxn ang="T9">
                  <a:pos x="T2" y="T3"/>
                </a:cxn>
                <a:cxn ang="T10">
                  <a:pos x="T4" y="T5"/>
                </a:cxn>
                <a:cxn ang="T11">
                  <a:pos x="T6" y="T7"/>
                </a:cxn>
              </a:cxnLst>
              <a:rect l="T12" t="T13" r="T14" b="T15"/>
              <a:pathLst>
                <a:path w="1413163" h="1446415">
                  <a:moveTo>
                    <a:pt x="1413163" y="1446415"/>
                  </a:moveTo>
                  <a:cubicBezTo>
                    <a:pt x="1159625" y="1433945"/>
                    <a:pt x="906087" y="1421476"/>
                    <a:pt x="698269" y="1246909"/>
                  </a:cubicBezTo>
                  <a:cubicBezTo>
                    <a:pt x="490451" y="1072342"/>
                    <a:pt x="282632" y="606829"/>
                    <a:pt x="166254" y="399011"/>
                  </a:cubicBezTo>
                  <a:cubicBezTo>
                    <a:pt x="49876" y="191193"/>
                    <a:pt x="24938" y="95596"/>
                    <a:pt x="0" y="0"/>
                  </a:cubicBezTo>
                </a:path>
              </a:pathLst>
            </a:custGeom>
            <a:noFill/>
            <a:ln w="57150">
              <a:solidFill>
                <a:srgbClr val="FF0000"/>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8214" name="Freeform 29"/>
            <p:cNvSpPr>
              <a:spLocks noChangeArrowheads="1"/>
            </p:cNvSpPr>
            <p:nvPr/>
          </p:nvSpPr>
          <p:spPr bwMode="auto">
            <a:xfrm flipH="1">
              <a:off x="5029200" y="5064125"/>
              <a:ext cx="1412875" cy="1446213"/>
            </a:xfrm>
            <a:custGeom>
              <a:avLst/>
              <a:gdLst>
                <a:gd name="T0" fmla="*/ 1410859 w 1413163"/>
                <a:gd name="T1" fmla="*/ 1444799 h 1446415"/>
                <a:gd name="T2" fmla="*/ 697133 w 1413163"/>
                <a:gd name="T3" fmla="*/ 1245517 h 1446415"/>
                <a:gd name="T4" fmla="*/ 165982 w 1413163"/>
                <a:gd name="T5" fmla="*/ 398563 h 1446415"/>
                <a:gd name="T6" fmla="*/ 0 w 1413163"/>
                <a:gd name="T7" fmla="*/ 0 h 1446415"/>
                <a:gd name="T8" fmla="*/ 0 60000 65536"/>
                <a:gd name="T9" fmla="*/ 0 60000 65536"/>
                <a:gd name="T10" fmla="*/ 0 60000 65536"/>
                <a:gd name="T11" fmla="*/ 0 60000 65536"/>
                <a:gd name="T12" fmla="*/ 0 w 1413163"/>
                <a:gd name="T13" fmla="*/ 0 h 1446415"/>
                <a:gd name="T14" fmla="*/ 1413163 w 1413163"/>
                <a:gd name="T15" fmla="*/ 1446415 h 1446415"/>
              </a:gdLst>
              <a:ahLst/>
              <a:cxnLst>
                <a:cxn ang="T8">
                  <a:pos x="T0" y="T1"/>
                </a:cxn>
                <a:cxn ang="T9">
                  <a:pos x="T2" y="T3"/>
                </a:cxn>
                <a:cxn ang="T10">
                  <a:pos x="T4" y="T5"/>
                </a:cxn>
                <a:cxn ang="T11">
                  <a:pos x="T6" y="T7"/>
                </a:cxn>
              </a:cxnLst>
              <a:rect l="T12" t="T13" r="T14" b="T15"/>
              <a:pathLst>
                <a:path w="1413163" h="1446415">
                  <a:moveTo>
                    <a:pt x="1413163" y="1446415"/>
                  </a:moveTo>
                  <a:cubicBezTo>
                    <a:pt x="1159625" y="1433945"/>
                    <a:pt x="906087" y="1421476"/>
                    <a:pt x="698269" y="1246909"/>
                  </a:cubicBezTo>
                  <a:cubicBezTo>
                    <a:pt x="490451" y="1072342"/>
                    <a:pt x="282632" y="606829"/>
                    <a:pt x="166254" y="399011"/>
                  </a:cubicBezTo>
                  <a:cubicBezTo>
                    <a:pt x="49876" y="191193"/>
                    <a:pt x="24938" y="95596"/>
                    <a:pt x="0" y="0"/>
                  </a:cubicBezTo>
                </a:path>
              </a:pathLst>
            </a:custGeom>
            <a:noFill/>
            <a:ln w="57150">
              <a:solidFill>
                <a:srgbClr val="FF0000"/>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8210" name="TextBox 30"/>
          <p:cNvSpPr txBox="1">
            <a:spLocks noChangeArrowheads="1"/>
          </p:cNvSpPr>
          <p:nvPr/>
        </p:nvSpPr>
        <p:spPr bwMode="auto">
          <a:xfrm rot="1710565">
            <a:off x="2328863" y="3070225"/>
            <a:ext cx="5953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SSL</a:t>
            </a:r>
          </a:p>
        </p:txBody>
      </p:sp>
      <p:sp>
        <p:nvSpPr>
          <p:cNvPr id="8211" name="TextBox 31"/>
          <p:cNvSpPr txBox="1">
            <a:spLocks noChangeArrowheads="1"/>
          </p:cNvSpPr>
          <p:nvPr/>
        </p:nvSpPr>
        <p:spPr bwMode="auto">
          <a:xfrm rot="-1473245">
            <a:off x="6169025" y="3189288"/>
            <a:ext cx="784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HTTP</a:t>
            </a:r>
          </a:p>
        </p:txBody>
      </p:sp>
    </p:spTree>
    <p:extLst>
      <p:ext uri="{BB962C8B-B14F-4D97-AF65-F5344CB8AC3E}">
        <p14:creationId xmlns:p14="http://schemas.microsoft.com/office/powerpoint/2010/main" val="40704905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bwMode="auto">
          <a:xfrm>
            <a:off x="381000" y="3581400"/>
            <a:ext cx="8001000" cy="1600200"/>
          </a:xfrm>
          <a:prstGeom prst="roundRect">
            <a:avLst/>
          </a:prstGeom>
          <a:solidFill>
            <a:schemeClr val="bg1">
              <a:lumMod val="95000"/>
            </a:schemeClr>
          </a:solidFill>
          <a:ln w="381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9219" name="Title 1"/>
          <p:cNvSpPr>
            <a:spLocks noGrp="1"/>
          </p:cNvSpPr>
          <p:nvPr>
            <p:ph type="title"/>
          </p:nvPr>
        </p:nvSpPr>
        <p:spPr>
          <a:xfrm>
            <a:off x="457200" y="193358"/>
            <a:ext cx="8229600" cy="1143000"/>
          </a:xfrm>
        </p:spPr>
        <p:txBody>
          <a:bodyPr/>
          <a:lstStyle/>
          <a:p>
            <a:r>
              <a:rPr lang="en-US" dirty="0" smtClean="0"/>
              <a:t>Security of </a:t>
            </a:r>
            <a:r>
              <a:rPr lang="en-US" dirty="0" err="1" smtClean="0"/>
              <a:t>Anonymizing</a:t>
            </a:r>
            <a:r>
              <a:rPr lang="en-US" dirty="0" smtClean="0"/>
              <a:t> Proxies</a:t>
            </a:r>
            <a:endParaRPr lang="en-US" dirty="0"/>
          </a:p>
        </p:txBody>
      </p:sp>
      <p:sp>
        <p:nvSpPr>
          <p:cNvPr id="9220" name="Content Placeholder 2" descr="Rectangle: Click to edit Master text styles&#10;Second level&#10;Third level&#10;Fourth level&#10;Fifth level"/>
          <p:cNvSpPr>
            <a:spLocks noGrp="1"/>
          </p:cNvSpPr>
          <p:nvPr>
            <p:ph idx="1"/>
          </p:nvPr>
        </p:nvSpPr>
        <p:spPr>
          <a:xfrm>
            <a:off x="381000" y="1300480"/>
            <a:ext cx="8534400" cy="5334000"/>
          </a:xfrm>
        </p:spPr>
        <p:txBody>
          <a:bodyPr>
            <a:normAutofit/>
          </a:bodyPr>
          <a:lstStyle/>
          <a:p>
            <a:r>
              <a:rPr lang="en-US" dirty="0">
                <a:latin typeface="+mj-lt"/>
              </a:rPr>
              <a:t>Monitoring ONE link: </a:t>
            </a:r>
            <a:r>
              <a:rPr lang="en-US" dirty="0" smtClean="0">
                <a:latin typeface="+mj-lt"/>
              </a:rPr>
              <a:t>eavesdropper </a:t>
            </a:r>
            <a:r>
              <a:rPr lang="en-US" dirty="0">
                <a:latin typeface="+mj-lt"/>
              </a:rPr>
              <a:t>gets nothing</a:t>
            </a:r>
          </a:p>
          <a:p>
            <a:r>
              <a:rPr lang="en-US" dirty="0">
                <a:latin typeface="+mj-lt"/>
              </a:rPr>
              <a:t>Monitoring TWO links:</a:t>
            </a:r>
          </a:p>
          <a:p>
            <a:pPr lvl="1"/>
            <a:r>
              <a:rPr lang="en-US" dirty="0">
                <a:latin typeface="+mj-lt"/>
              </a:rPr>
              <a:t>Eavesdropper can do traffic analysis</a:t>
            </a:r>
          </a:p>
          <a:p>
            <a:pPr lvl="1"/>
            <a:r>
              <a:rPr lang="en-US" dirty="0">
                <a:latin typeface="+mj-lt"/>
              </a:rPr>
              <a:t>More difficult if lots of traffic through proxy</a:t>
            </a:r>
          </a:p>
          <a:p>
            <a:pPr lvl="1"/>
            <a:endParaRPr lang="en-US" dirty="0">
              <a:latin typeface="+mj-lt"/>
            </a:endParaRPr>
          </a:p>
          <a:p>
            <a:r>
              <a:rPr lang="en-US" dirty="0">
                <a:latin typeface="+mj-lt"/>
              </a:rPr>
              <a:t>Trust: </a:t>
            </a:r>
            <a:r>
              <a:rPr lang="en-US" dirty="0" smtClean="0">
                <a:latin typeface="+mj-lt"/>
              </a:rPr>
              <a:t>proxy </a:t>
            </a:r>
            <a:r>
              <a:rPr lang="en-US" dirty="0">
                <a:latin typeface="+mj-lt"/>
              </a:rPr>
              <a:t>is a single point of failure</a:t>
            </a:r>
          </a:p>
          <a:p>
            <a:pPr lvl="1"/>
            <a:r>
              <a:rPr lang="en-US" dirty="0">
                <a:latin typeface="+mj-lt"/>
              </a:rPr>
              <a:t>Can be corrupt or subpoenaed</a:t>
            </a:r>
          </a:p>
          <a:p>
            <a:r>
              <a:rPr lang="en-US" dirty="0" smtClean="0">
                <a:latin typeface="+mj-lt"/>
              </a:rPr>
              <a:t>Protocol </a:t>
            </a:r>
            <a:r>
              <a:rPr lang="en-US" dirty="0">
                <a:latin typeface="+mj-lt"/>
              </a:rPr>
              <a:t>issues:</a:t>
            </a:r>
          </a:p>
          <a:p>
            <a:pPr lvl="1"/>
            <a:r>
              <a:rPr lang="en-US" dirty="0">
                <a:latin typeface="+mj-lt"/>
              </a:rPr>
              <a:t>Long-lived cookies make connections to site </a:t>
            </a:r>
            <a:r>
              <a:rPr lang="en-US" b="1" dirty="0">
                <a:latin typeface="+mj-lt"/>
              </a:rPr>
              <a:t>linkable</a:t>
            </a:r>
          </a:p>
          <a:p>
            <a:pPr lvl="2"/>
            <a:endParaRPr lang="en-US" sz="2400" dirty="0">
              <a:latin typeface="+mj-lt"/>
            </a:endParaRPr>
          </a:p>
        </p:txBody>
      </p:sp>
    </p:spTree>
    <p:extLst>
      <p:ext uri="{BB962C8B-B14F-4D97-AF65-F5344CB8AC3E}">
        <p14:creationId xmlns:p14="http://schemas.microsoft.com/office/powerpoint/2010/main" val="1467223889"/>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How </a:t>
            </a:r>
            <a:r>
              <a:rPr lang="en-US" dirty="0" smtClean="0"/>
              <a:t>a Proxy Works</a:t>
            </a:r>
            <a:endParaRPr lang="en-US" dirty="0"/>
          </a:p>
        </p:txBody>
      </p:sp>
      <p:sp>
        <p:nvSpPr>
          <p:cNvPr id="10243" name="Content Placeholder 2" descr="Rectangle: Click to edit Master text styles&#10;Second level&#10;Third level&#10;Fourth level&#10;Fifth level"/>
          <p:cNvSpPr>
            <a:spLocks noGrp="1"/>
          </p:cNvSpPr>
          <p:nvPr>
            <p:ph idx="1"/>
          </p:nvPr>
        </p:nvSpPr>
        <p:spPr>
          <a:xfrm>
            <a:off x="304800" y="1371600"/>
            <a:ext cx="8534400" cy="5181600"/>
          </a:xfrm>
        </p:spPr>
        <p:txBody>
          <a:bodyPr>
            <a:normAutofit fontScale="92500" lnSpcReduction="20000"/>
          </a:bodyPr>
          <a:lstStyle/>
          <a:p>
            <a:r>
              <a:rPr lang="en-US" dirty="0">
                <a:latin typeface="+mj-lt"/>
              </a:rPr>
              <a:t>Proxy rewrites all links in response from web site</a:t>
            </a:r>
          </a:p>
          <a:p>
            <a:pPr lvl="1"/>
            <a:r>
              <a:rPr lang="en-US" dirty="0">
                <a:latin typeface="+mj-lt"/>
              </a:rPr>
              <a:t>Updated links point to </a:t>
            </a:r>
            <a:r>
              <a:rPr lang="en-US" dirty="0" err="1">
                <a:latin typeface="+mj-lt"/>
              </a:rPr>
              <a:t>anonymizer.com</a:t>
            </a:r>
            <a:endParaRPr lang="en-US" dirty="0">
              <a:latin typeface="+mj-lt"/>
            </a:endParaRPr>
          </a:p>
          <a:p>
            <a:pPr lvl="2"/>
            <a:r>
              <a:rPr lang="en-US" dirty="0">
                <a:latin typeface="+mj-lt"/>
              </a:rPr>
              <a:t>Ensures all subsequent clicks are </a:t>
            </a:r>
            <a:r>
              <a:rPr lang="en-US" dirty="0" err="1">
                <a:latin typeface="+mj-lt"/>
              </a:rPr>
              <a:t>anonymized</a:t>
            </a:r>
            <a:endParaRPr lang="en-US" dirty="0">
              <a:latin typeface="+mj-lt"/>
            </a:endParaRPr>
          </a:p>
          <a:p>
            <a:r>
              <a:rPr lang="en-US" dirty="0">
                <a:latin typeface="+mj-lt"/>
              </a:rPr>
              <a:t>Proxy rewrites/removes cookies and some HTTP headers</a:t>
            </a:r>
          </a:p>
          <a:p>
            <a:endParaRPr lang="en-US" dirty="0">
              <a:latin typeface="+mj-lt"/>
            </a:endParaRPr>
          </a:p>
          <a:p>
            <a:r>
              <a:rPr lang="en-US" dirty="0">
                <a:latin typeface="+mj-lt"/>
              </a:rPr>
              <a:t>Proxy IP address:</a:t>
            </a:r>
          </a:p>
          <a:p>
            <a:pPr lvl="1"/>
            <a:r>
              <a:rPr lang="en-US" dirty="0">
                <a:latin typeface="+mj-lt"/>
              </a:rPr>
              <a:t>if a single address,   could be blocked by site or ISP</a:t>
            </a:r>
          </a:p>
          <a:p>
            <a:pPr lvl="1"/>
            <a:r>
              <a:rPr lang="en-US" dirty="0" err="1">
                <a:latin typeface="+mj-lt"/>
              </a:rPr>
              <a:t>anonymizer.com</a:t>
            </a:r>
            <a:r>
              <a:rPr lang="en-US" dirty="0">
                <a:latin typeface="+mj-lt"/>
              </a:rPr>
              <a:t> consists of  &gt;20,000  addresses</a:t>
            </a:r>
          </a:p>
          <a:p>
            <a:pPr lvl="2"/>
            <a:r>
              <a:rPr lang="en-US" dirty="0">
                <a:latin typeface="+mj-lt"/>
              </a:rPr>
              <a:t>Globally distributed,   registered to multiple domains</a:t>
            </a:r>
          </a:p>
          <a:p>
            <a:pPr lvl="2"/>
            <a:r>
              <a:rPr lang="en-US" dirty="0">
                <a:latin typeface="+mj-lt"/>
              </a:rPr>
              <a:t>Note:  </a:t>
            </a:r>
            <a:r>
              <a:rPr lang="en-US" dirty="0" err="1">
                <a:latin typeface="+mj-lt"/>
              </a:rPr>
              <a:t>chinese</a:t>
            </a:r>
            <a:r>
              <a:rPr lang="en-US" dirty="0">
                <a:latin typeface="+mj-lt"/>
              </a:rPr>
              <a:t> firewall blocks ALL </a:t>
            </a:r>
            <a:r>
              <a:rPr lang="en-US" dirty="0" err="1">
                <a:latin typeface="+mj-lt"/>
              </a:rPr>
              <a:t>anonymizer.com</a:t>
            </a:r>
            <a:r>
              <a:rPr lang="en-US" dirty="0">
                <a:latin typeface="+mj-lt"/>
              </a:rPr>
              <a:t> addresses</a:t>
            </a:r>
          </a:p>
          <a:p>
            <a:pPr lvl="2"/>
            <a:endParaRPr lang="en-US" dirty="0">
              <a:latin typeface="+mj-lt"/>
            </a:endParaRPr>
          </a:p>
          <a:p>
            <a:r>
              <a:rPr lang="en-US" dirty="0">
                <a:latin typeface="+mj-lt"/>
              </a:rPr>
              <a:t>Other issues</a:t>
            </a:r>
            <a:r>
              <a:rPr lang="en-US" dirty="0" smtClean="0">
                <a:latin typeface="+mj-lt"/>
              </a:rPr>
              <a:t>: </a:t>
            </a:r>
            <a:r>
              <a:rPr lang="en-US" dirty="0">
                <a:latin typeface="+mj-lt"/>
              </a:rPr>
              <a:t>attacks </a:t>
            </a:r>
            <a:r>
              <a:rPr lang="en-US" dirty="0" smtClean="0">
                <a:latin typeface="+mj-lt"/>
              </a:rPr>
              <a:t>through </a:t>
            </a:r>
            <a:r>
              <a:rPr lang="en-US" dirty="0">
                <a:latin typeface="+mj-lt"/>
              </a:rPr>
              <a:t>proxy</a:t>
            </a:r>
          </a:p>
          <a:p>
            <a:pPr lvl="2"/>
            <a:endParaRPr lang="en-US" dirty="0">
              <a:latin typeface="+mj-lt"/>
            </a:endParaRPr>
          </a:p>
          <a:p>
            <a:endParaRPr lang="en-US" dirty="0">
              <a:latin typeface="+mj-lt"/>
            </a:endParaRPr>
          </a:p>
        </p:txBody>
      </p:sp>
    </p:spTree>
    <p:extLst>
      <p:ext uri="{BB962C8B-B14F-4D97-AF65-F5344CB8AC3E}">
        <p14:creationId xmlns:p14="http://schemas.microsoft.com/office/powerpoint/2010/main" val="1130667440"/>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p:txBody>
          <a:bodyPr/>
          <a:lstStyle/>
          <a:p>
            <a:r>
              <a:rPr lang="en-US" dirty="0" smtClean="0">
                <a:latin typeface="Tahoma" charset="0"/>
              </a:rPr>
              <a:t>Step 2: MIX Nets</a:t>
            </a:r>
            <a:endParaRPr lang="en-US" dirty="0">
              <a:latin typeface="Tahoma" charset="0"/>
            </a:endParaRPr>
          </a:p>
        </p:txBody>
      </p:sp>
      <p:sp>
        <p:nvSpPr>
          <p:cNvPr id="11267" name="Subtitle 2" descr="Rectangle: Click to edit Master text styles&#10;Second level&#10;Third level&#10;Fourth level&#10;Fifth level"/>
          <p:cNvSpPr>
            <a:spLocks noGrp="1"/>
          </p:cNvSpPr>
          <p:nvPr>
            <p:ph type="subTitle" idx="1"/>
          </p:nvPr>
        </p:nvSpPr>
        <p:spPr/>
        <p:txBody>
          <a:bodyPr anchor="ctr"/>
          <a:lstStyle/>
          <a:p>
            <a:r>
              <a:rPr lang="en-US" dirty="0">
                <a:latin typeface="Tahoma" charset="0"/>
              </a:rPr>
              <a:t>Goal: </a:t>
            </a:r>
            <a:r>
              <a:rPr lang="en-US" dirty="0" smtClean="0">
                <a:latin typeface="Tahoma" charset="0"/>
              </a:rPr>
              <a:t>no </a:t>
            </a:r>
            <a:r>
              <a:rPr lang="en-US" dirty="0">
                <a:latin typeface="Tahoma" charset="0"/>
              </a:rPr>
              <a:t>single point of failure</a:t>
            </a:r>
          </a:p>
        </p:txBody>
      </p:sp>
    </p:spTree>
    <p:extLst>
      <p:ext uri="{BB962C8B-B14F-4D97-AF65-F5344CB8AC3E}">
        <p14:creationId xmlns:p14="http://schemas.microsoft.com/office/powerpoint/2010/main" val="343239340"/>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ounded Rectangle 42"/>
          <p:cNvSpPr>
            <a:spLocks noChangeArrowheads="1"/>
          </p:cNvSpPr>
          <p:nvPr/>
        </p:nvSpPr>
        <p:spPr bwMode="auto">
          <a:xfrm>
            <a:off x="457200" y="3643313"/>
            <a:ext cx="6740525" cy="889000"/>
          </a:xfrm>
          <a:prstGeom prst="roundRect">
            <a:avLst>
              <a:gd name="adj" fmla="val 16667"/>
            </a:avLst>
          </a:prstGeom>
          <a:noFill/>
          <a:ln w="28575">
            <a:solidFill>
              <a:srgbClr val="00B050"/>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4" name="Rounded Rectangle 23"/>
          <p:cNvSpPr/>
          <p:nvPr/>
        </p:nvSpPr>
        <p:spPr bwMode="auto">
          <a:xfrm>
            <a:off x="3005138" y="5961063"/>
            <a:ext cx="4876800" cy="777875"/>
          </a:xfrm>
          <a:prstGeom prst="roundRect">
            <a:avLst/>
          </a:prstGeom>
          <a:solidFill>
            <a:schemeClr val="accent1">
              <a:lumMod val="60000"/>
              <a:lumOff val="40000"/>
            </a:schemeClr>
          </a:solidFill>
          <a:ln w="12700" cap="flat" cmpd="sng" algn="ctr">
            <a:solidFill>
              <a:schemeClr val="tx1"/>
            </a:solidFill>
            <a:prstDash val="solid"/>
            <a:round/>
            <a:headEnd type="none" w="med" len="med"/>
            <a:tailEnd type="triangle" w="lg" len="med"/>
          </a:ln>
          <a:effectLst/>
        </p:spPr>
        <p:txBody>
          <a:bodyPr wrap="none" anchor="ctr"/>
          <a:lstStyle/>
          <a:p>
            <a:pPr>
              <a:defRPr/>
            </a:pPr>
            <a:r>
              <a:rPr lang="en-US" dirty="0">
                <a:latin typeface="Tahoma" pitchFamily="34" charset="0"/>
                <a:ea typeface="+mn-ea"/>
              </a:rPr>
              <a:t>E</a:t>
            </a:r>
            <a:r>
              <a:rPr lang="en-US" baseline="-25000" dirty="0">
                <a:latin typeface="Tahoma" pitchFamily="34" charset="0"/>
                <a:ea typeface="+mn-ea"/>
              </a:rPr>
              <a:t>pk</a:t>
            </a:r>
            <a:r>
              <a:rPr lang="en-US" baseline="-60000" dirty="0">
                <a:latin typeface="Tahoma" pitchFamily="34" charset="0"/>
                <a:ea typeface="+mn-ea"/>
              </a:rPr>
              <a:t>2</a:t>
            </a:r>
            <a:r>
              <a:rPr lang="en-US" dirty="0">
                <a:latin typeface="Tahoma" pitchFamily="34" charset="0"/>
                <a:ea typeface="+mn-ea"/>
              </a:rPr>
              <a:t>( R</a:t>
            </a:r>
            <a:r>
              <a:rPr lang="en-US" baseline="-25000" dirty="0">
                <a:latin typeface="Tahoma" pitchFamily="34" charset="0"/>
                <a:ea typeface="+mn-ea"/>
              </a:rPr>
              <a:t>3</a:t>
            </a:r>
            <a:r>
              <a:rPr lang="en-US" dirty="0">
                <a:latin typeface="Tahoma" pitchFamily="34" charset="0"/>
                <a:ea typeface="+mn-ea"/>
              </a:rPr>
              <a:t>, </a:t>
            </a:r>
          </a:p>
        </p:txBody>
      </p:sp>
      <p:sp>
        <p:nvSpPr>
          <p:cNvPr id="23" name="Rounded Rectangle 22"/>
          <p:cNvSpPr/>
          <p:nvPr/>
        </p:nvSpPr>
        <p:spPr bwMode="auto">
          <a:xfrm>
            <a:off x="4203700" y="6043613"/>
            <a:ext cx="3462338" cy="614362"/>
          </a:xfrm>
          <a:prstGeom prst="roundRect">
            <a:avLst/>
          </a:prstGeom>
          <a:solidFill>
            <a:schemeClr val="bg2">
              <a:lumMod val="20000"/>
              <a:lumOff val="80000"/>
            </a:schemeClr>
          </a:solidFill>
          <a:ln w="12700" cap="flat" cmpd="sng" algn="ctr">
            <a:solidFill>
              <a:schemeClr val="tx1"/>
            </a:solidFill>
            <a:prstDash val="solid"/>
            <a:round/>
            <a:headEnd type="none" w="med" len="med"/>
            <a:tailEnd type="triangle" w="lg" len="med"/>
          </a:ln>
          <a:effectLst/>
        </p:spPr>
        <p:txBody>
          <a:bodyPr wrap="none" anchor="ctr"/>
          <a:lstStyle/>
          <a:p>
            <a:pPr>
              <a:defRPr/>
            </a:pPr>
            <a:r>
              <a:rPr lang="en-US" dirty="0">
                <a:latin typeface="Tahoma" pitchFamily="34" charset="0"/>
                <a:ea typeface="+mn-ea"/>
              </a:rPr>
              <a:t>E</a:t>
            </a:r>
            <a:r>
              <a:rPr lang="en-US" baseline="-25000" dirty="0">
                <a:latin typeface="Tahoma" pitchFamily="34" charset="0"/>
                <a:ea typeface="+mn-ea"/>
              </a:rPr>
              <a:t>pk</a:t>
            </a:r>
            <a:r>
              <a:rPr lang="en-US" baseline="-60000" dirty="0">
                <a:latin typeface="Tahoma" pitchFamily="34" charset="0"/>
                <a:ea typeface="+mn-ea"/>
              </a:rPr>
              <a:t>3</a:t>
            </a:r>
            <a:r>
              <a:rPr lang="en-US" dirty="0">
                <a:latin typeface="Tahoma" pitchFamily="34" charset="0"/>
                <a:ea typeface="+mn-ea"/>
              </a:rPr>
              <a:t>( R</a:t>
            </a:r>
            <a:r>
              <a:rPr lang="en-US" baseline="-25000" dirty="0">
                <a:latin typeface="Tahoma" pitchFamily="34" charset="0"/>
                <a:ea typeface="+mn-ea"/>
              </a:rPr>
              <a:t>6</a:t>
            </a:r>
            <a:r>
              <a:rPr lang="en-US" dirty="0">
                <a:latin typeface="Tahoma" pitchFamily="34" charset="0"/>
                <a:ea typeface="+mn-ea"/>
              </a:rPr>
              <a:t>,  </a:t>
            </a:r>
          </a:p>
        </p:txBody>
      </p:sp>
      <p:sp>
        <p:nvSpPr>
          <p:cNvPr id="12293" name="Title 1"/>
          <p:cNvSpPr>
            <a:spLocks noGrp="1"/>
          </p:cNvSpPr>
          <p:nvPr>
            <p:ph type="title"/>
          </p:nvPr>
        </p:nvSpPr>
        <p:spPr>
          <a:xfrm>
            <a:off x="609600" y="0"/>
            <a:ext cx="7772400" cy="762000"/>
          </a:xfrm>
        </p:spPr>
        <p:txBody>
          <a:bodyPr/>
          <a:lstStyle/>
          <a:p>
            <a:r>
              <a:rPr lang="en-US">
                <a:latin typeface="Tahoma" charset="0"/>
              </a:rPr>
              <a:t>MIX nets   </a:t>
            </a:r>
            <a:r>
              <a:rPr lang="en-US" sz="2000">
                <a:latin typeface="Tahoma" charset="0"/>
              </a:rPr>
              <a:t>[C</a:t>
            </a:r>
            <a:r>
              <a:rPr lang="ja-JP" altLang="en-US" sz="2000">
                <a:latin typeface="Tahoma" charset="0"/>
              </a:rPr>
              <a:t>’</a:t>
            </a:r>
            <a:r>
              <a:rPr lang="en-US" sz="2000">
                <a:latin typeface="Tahoma" charset="0"/>
              </a:rPr>
              <a:t>81]</a:t>
            </a:r>
          </a:p>
        </p:txBody>
      </p:sp>
      <p:sp>
        <p:nvSpPr>
          <p:cNvPr id="7" name="Content Placeholder 2" descr="Rectangle: Click to edit Master text styles&#10;Second level&#10;Third level&#10;Fourth level&#10;Fifth level"/>
          <p:cNvSpPr>
            <a:spLocks noGrp="1"/>
          </p:cNvSpPr>
          <p:nvPr>
            <p:ph idx="1"/>
          </p:nvPr>
        </p:nvSpPr>
        <p:spPr>
          <a:xfrm>
            <a:off x="457200" y="3617913"/>
            <a:ext cx="7772400" cy="2097087"/>
          </a:xfrm>
        </p:spPr>
        <p:txBody>
          <a:bodyPr>
            <a:normAutofit fontScale="85000" lnSpcReduction="20000"/>
          </a:bodyPr>
          <a:lstStyle/>
          <a:p>
            <a:r>
              <a:rPr lang="en-US" dirty="0">
                <a:latin typeface="Tahoma" charset="0"/>
              </a:rPr>
              <a:t>Every router has </a:t>
            </a:r>
            <a:r>
              <a:rPr lang="en-US" dirty="0" smtClean="0">
                <a:latin typeface="Tahoma" charset="0"/>
              </a:rPr>
              <a:t>public</a:t>
            </a:r>
            <a:r>
              <a:rPr lang="en-US" dirty="0">
                <a:latin typeface="Tahoma" charset="0"/>
              </a:rPr>
              <a:t>/private </a:t>
            </a:r>
            <a:r>
              <a:rPr lang="en-US" dirty="0" smtClean="0">
                <a:latin typeface="Tahoma" charset="0"/>
              </a:rPr>
              <a:t>key </a:t>
            </a:r>
            <a:r>
              <a:rPr lang="en-US" dirty="0">
                <a:latin typeface="Tahoma" charset="0"/>
              </a:rPr>
              <a:t>pair</a:t>
            </a:r>
          </a:p>
          <a:p>
            <a:pPr lvl="1"/>
            <a:r>
              <a:rPr lang="en-US" dirty="0">
                <a:latin typeface="Tahoma" charset="0"/>
              </a:rPr>
              <a:t>Sender knows all public keys</a:t>
            </a:r>
          </a:p>
          <a:p>
            <a:pPr>
              <a:spcBef>
                <a:spcPts val="1800"/>
              </a:spcBef>
            </a:pPr>
            <a:r>
              <a:rPr lang="en-US" dirty="0">
                <a:latin typeface="Tahoma" charset="0"/>
              </a:rPr>
              <a:t>To send packet:</a:t>
            </a:r>
          </a:p>
          <a:p>
            <a:pPr lvl="1"/>
            <a:r>
              <a:rPr lang="en-US" dirty="0">
                <a:latin typeface="Tahoma" charset="0"/>
              </a:rPr>
              <a:t>Pick random route: </a:t>
            </a:r>
            <a:r>
              <a:rPr lang="en-US" dirty="0" smtClean="0">
                <a:latin typeface="Tahoma" charset="0"/>
              </a:rPr>
              <a:t>R</a:t>
            </a:r>
            <a:r>
              <a:rPr lang="en-US" baseline="-25000" dirty="0" smtClean="0">
                <a:latin typeface="Tahoma" charset="0"/>
              </a:rPr>
              <a:t>2 </a:t>
            </a:r>
            <a:r>
              <a:rPr lang="en-US" dirty="0">
                <a:latin typeface="Tahoma" charset="0"/>
                <a:sym typeface="Symbol" charset="0"/>
              </a:rPr>
              <a:t></a:t>
            </a:r>
            <a:r>
              <a:rPr lang="en-US" baseline="-25000" dirty="0">
                <a:latin typeface="Tahoma" charset="0"/>
              </a:rPr>
              <a:t> </a:t>
            </a:r>
            <a:r>
              <a:rPr lang="en-US" dirty="0">
                <a:latin typeface="Tahoma" charset="0"/>
              </a:rPr>
              <a:t>R</a:t>
            </a:r>
            <a:r>
              <a:rPr lang="en-US" baseline="-25000" dirty="0">
                <a:latin typeface="Tahoma" charset="0"/>
              </a:rPr>
              <a:t>3</a:t>
            </a:r>
            <a:r>
              <a:rPr lang="en-US" dirty="0">
                <a:latin typeface="Tahoma" charset="0"/>
              </a:rPr>
              <a:t> </a:t>
            </a:r>
            <a:r>
              <a:rPr lang="en-US" dirty="0">
                <a:latin typeface="Tahoma" charset="0"/>
                <a:sym typeface="Symbol" charset="0"/>
              </a:rPr>
              <a:t></a:t>
            </a:r>
            <a:r>
              <a:rPr lang="en-US" baseline="-25000" dirty="0">
                <a:latin typeface="Tahoma" charset="0"/>
              </a:rPr>
              <a:t> </a:t>
            </a:r>
            <a:r>
              <a:rPr lang="en-US" dirty="0">
                <a:latin typeface="Tahoma" charset="0"/>
              </a:rPr>
              <a:t>R</a:t>
            </a:r>
            <a:r>
              <a:rPr lang="en-US" baseline="-25000" dirty="0">
                <a:latin typeface="Tahoma" charset="0"/>
              </a:rPr>
              <a:t>6</a:t>
            </a:r>
            <a:r>
              <a:rPr lang="en-US" dirty="0">
                <a:latin typeface="Tahoma" charset="0"/>
              </a:rPr>
              <a:t> </a:t>
            </a:r>
            <a:r>
              <a:rPr lang="en-US" dirty="0">
                <a:latin typeface="Tahoma" charset="0"/>
                <a:sym typeface="Symbol" charset="0"/>
              </a:rPr>
              <a:t></a:t>
            </a:r>
            <a:r>
              <a:rPr lang="en-US" baseline="-25000" dirty="0">
                <a:latin typeface="Tahoma" charset="0"/>
              </a:rPr>
              <a:t> </a:t>
            </a:r>
            <a:r>
              <a:rPr lang="en-US" dirty="0" err="1">
                <a:latin typeface="Tahoma" charset="0"/>
              </a:rPr>
              <a:t>srvr</a:t>
            </a:r>
            <a:endParaRPr lang="en-US" dirty="0">
              <a:latin typeface="Tahoma" charset="0"/>
            </a:endParaRPr>
          </a:p>
          <a:p>
            <a:pPr lvl="1"/>
            <a:r>
              <a:rPr lang="en-US" dirty="0">
                <a:latin typeface="Tahoma" charset="0"/>
              </a:rPr>
              <a:t>Prepare </a:t>
            </a:r>
            <a:r>
              <a:rPr lang="en-US" b="1" dirty="0">
                <a:latin typeface="Tahoma" charset="0"/>
              </a:rPr>
              <a:t>onion packet</a:t>
            </a:r>
            <a:r>
              <a:rPr lang="en-US" dirty="0">
                <a:latin typeface="Tahoma" charset="0"/>
              </a:rPr>
              <a:t>:</a:t>
            </a:r>
          </a:p>
        </p:txBody>
      </p:sp>
      <p:sp>
        <p:nvSpPr>
          <p:cNvPr id="12295" name="Oval 3"/>
          <p:cNvSpPr>
            <a:spLocks noChangeArrowheads="1"/>
          </p:cNvSpPr>
          <p:nvPr/>
        </p:nvSpPr>
        <p:spPr bwMode="auto">
          <a:xfrm>
            <a:off x="4149725" y="809625"/>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3</a:t>
            </a:r>
            <a:endParaRPr lang="en-US"/>
          </a:p>
        </p:txBody>
      </p:sp>
      <p:sp>
        <p:nvSpPr>
          <p:cNvPr id="12296" name="Oval 4"/>
          <p:cNvSpPr>
            <a:spLocks noChangeArrowheads="1"/>
          </p:cNvSpPr>
          <p:nvPr/>
        </p:nvSpPr>
        <p:spPr bwMode="auto">
          <a:xfrm>
            <a:off x="5902325" y="762000"/>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5</a:t>
            </a:r>
            <a:endParaRPr lang="en-US"/>
          </a:p>
        </p:txBody>
      </p:sp>
      <p:sp>
        <p:nvSpPr>
          <p:cNvPr id="12297" name="Oval 5"/>
          <p:cNvSpPr>
            <a:spLocks noChangeArrowheads="1"/>
          </p:cNvSpPr>
          <p:nvPr/>
        </p:nvSpPr>
        <p:spPr bwMode="auto">
          <a:xfrm>
            <a:off x="4759325" y="2438400"/>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4</a:t>
            </a:r>
            <a:endParaRPr lang="en-US"/>
          </a:p>
        </p:txBody>
      </p:sp>
      <p:sp>
        <p:nvSpPr>
          <p:cNvPr id="12298" name="Oval 7"/>
          <p:cNvSpPr>
            <a:spLocks noChangeArrowheads="1"/>
          </p:cNvSpPr>
          <p:nvPr/>
        </p:nvSpPr>
        <p:spPr bwMode="auto">
          <a:xfrm>
            <a:off x="2397125" y="952500"/>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1</a:t>
            </a:r>
            <a:endParaRPr lang="en-US"/>
          </a:p>
        </p:txBody>
      </p:sp>
      <p:sp>
        <p:nvSpPr>
          <p:cNvPr id="12299" name="Oval 8"/>
          <p:cNvSpPr>
            <a:spLocks noChangeArrowheads="1"/>
          </p:cNvSpPr>
          <p:nvPr/>
        </p:nvSpPr>
        <p:spPr bwMode="auto">
          <a:xfrm>
            <a:off x="2930525" y="2438400"/>
            <a:ext cx="609600" cy="647700"/>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2</a:t>
            </a:r>
            <a:endParaRPr lang="en-US"/>
          </a:p>
        </p:txBody>
      </p:sp>
      <p:sp>
        <p:nvSpPr>
          <p:cNvPr id="12300" name="Oval 9"/>
          <p:cNvSpPr>
            <a:spLocks noChangeArrowheads="1"/>
          </p:cNvSpPr>
          <p:nvPr/>
        </p:nvSpPr>
        <p:spPr bwMode="auto">
          <a:xfrm>
            <a:off x="6588125" y="2209800"/>
            <a:ext cx="609600" cy="649288"/>
          </a:xfrm>
          <a:prstGeom prst="ellipse">
            <a:avLst/>
          </a:prstGeom>
          <a:solidFill>
            <a:schemeClr val="accent1"/>
          </a:solidFill>
          <a:ln w="12700">
            <a:solidFill>
              <a:schemeClr val="tx1"/>
            </a:solidFill>
            <a:round/>
            <a:headEnd/>
            <a:tailEnd type="triangle" w="lg" len="med"/>
          </a:ln>
        </p:spPr>
        <p:txBody>
          <a:bodyPr wrap="none"/>
          <a:lstStyle/>
          <a:p>
            <a:r>
              <a:rPr lang="en-US"/>
              <a:t>R</a:t>
            </a:r>
            <a:r>
              <a:rPr lang="en-US" baseline="-25000"/>
              <a:t>6</a:t>
            </a:r>
            <a:endParaRPr lang="en-US"/>
          </a:p>
        </p:txBody>
      </p:sp>
      <p:pic>
        <p:nvPicPr>
          <p:cNvPr id="12301"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560388" y="1457325"/>
            <a:ext cx="76993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302"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1522413"/>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34"/>
          <p:cNvGrpSpPr>
            <a:grpSpLocks/>
          </p:cNvGrpSpPr>
          <p:nvPr/>
        </p:nvGrpSpPr>
        <p:grpSpPr bwMode="auto">
          <a:xfrm>
            <a:off x="1330325" y="1362075"/>
            <a:ext cx="6816725" cy="1400175"/>
            <a:chOff x="1330325" y="1362075"/>
            <a:chExt cx="6816725" cy="1400175"/>
          </a:xfrm>
        </p:grpSpPr>
        <p:cxnSp>
          <p:nvCxnSpPr>
            <p:cNvPr id="12326" name="Straight Arrow Connector 13"/>
            <p:cNvCxnSpPr>
              <a:cxnSpLocks noChangeShapeType="1"/>
              <a:endCxn id="12299" idx="2"/>
            </p:cNvCxnSpPr>
            <p:nvPr/>
          </p:nvCxnSpPr>
          <p:spPr bwMode="auto">
            <a:xfrm>
              <a:off x="1330325" y="1790700"/>
              <a:ext cx="1600200" cy="9715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7" name="Straight Arrow Connector 13"/>
            <p:cNvCxnSpPr>
              <a:cxnSpLocks noChangeShapeType="1"/>
              <a:stCxn id="12299" idx="6"/>
              <a:endCxn id="12295" idx="3"/>
            </p:cNvCxnSpPr>
            <p:nvPr/>
          </p:nvCxnSpPr>
          <p:spPr bwMode="auto">
            <a:xfrm flipV="1">
              <a:off x="3540125" y="1362075"/>
              <a:ext cx="698500" cy="14001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8" name="Straight Arrow Connector 15"/>
            <p:cNvCxnSpPr>
              <a:cxnSpLocks noChangeShapeType="1"/>
              <a:stCxn id="12295" idx="5"/>
              <a:endCxn id="12300" idx="2"/>
            </p:cNvCxnSpPr>
            <p:nvPr/>
          </p:nvCxnSpPr>
          <p:spPr bwMode="auto">
            <a:xfrm rot="16200000" flipH="1">
              <a:off x="5042693" y="989807"/>
              <a:ext cx="1173163" cy="19177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9" name="Straight Arrow Connector 17"/>
            <p:cNvCxnSpPr>
              <a:cxnSpLocks noChangeShapeType="1"/>
            </p:cNvCxnSpPr>
            <p:nvPr/>
          </p:nvCxnSpPr>
          <p:spPr bwMode="auto">
            <a:xfrm flipV="1">
              <a:off x="7197725" y="1884363"/>
              <a:ext cx="949325" cy="5921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 name="Group 37"/>
          <p:cNvGrpSpPr>
            <a:grpSpLocks/>
          </p:cNvGrpSpPr>
          <p:nvPr/>
        </p:nvGrpSpPr>
        <p:grpSpPr bwMode="auto">
          <a:xfrm>
            <a:off x="2397125" y="1104900"/>
            <a:ext cx="2819400" cy="2438400"/>
            <a:chOff x="2397125" y="1104900"/>
            <a:chExt cx="2819400" cy="2438400"/>
          </a:xfrm>
        </p:grpSpPr>
        <p:cxnSp>
          <p:nvCxnSpPr>
            <p:cNvPr id="12320" name="Straight Arrow Connector 19"/>
            <p:cNvCxnSpPr>
              <a:cxnSpLocks noChangeShapeType="1"/>
              <a:endCxn id="12299" idx="3"/>
            </p:cNvCxnSpPr>
            <p:nvPr/>
          </p:nvCxnSpPr>
          <p:spPr bwMode="auto">
            <a:xfrm flipV="1">
              <a:off x="2397125" y="2990850"/>
              <a:ext cx="622300" cy="952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1" name="Straight Arrow Connector 22"/>
            <p:cNvCxnSpPr>
              <a:cxnSpLocks noChangeShapeType="1"/>
              <a:endCxn id="12299" idx="4"/>
            </p:cNvCxnSpPr>
            <p:nvPr/>
          </p:nvCxnSpPr>
          <p:spPr bwMode="auto">
            <a:xfrm rot="5400000" flipH="1" flipV="1">
              <a:off x="2854325" y="3162300"/>
              <a:ext cx="457200" cy="3048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2" name="Straight Arrow Connector 23"/>
            <p:cNvCxnSpPr>
              <a:cxnSpLocks noChangeShapeType="1"/>
            </p:cNvCxnSpPr>
            <p:nvPr/>
          </p:nvCxnSpPr>
          <p:spPr bwMode="auto">
            <a:xfrm>
              <a:off x="3463925" y="2933700"/>
              <a:ext cx="457200" cy="571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3" name="Straight Arrow Connector 26"/>
            <p:cNvCxnSpPr>
              <a:cxnSpLocks noChangeShapeType="1"/>
            </p:cNvCxnSpPr>
            <p:nvPr/>
          </p:nvCxnSpPr>
          <p:spPr bwMode="auto">
            <a:xfrm>
              <a:off x="3387725" y="3009900"/>
              <a:ext cx="533400" cy="4381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4" name="Straight Arrow Connector 28"/>
            <p:cNvCxnSpPr>
              <a:cxnSpLocks noChangeShapeType="1"/>
            </p:cNvCxnSpPr>
            <p:nvPr/>
          </p:nvCxnSpPr>
          <p:spPr bwMode="auto">
            <a:xfrm flipV="1">
              <a:off x="3540125" y="1104900"/>
              <a:ext cx="622300" cy="952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25" name="Straight Arrow Connector 29"/>
            <p:cNvCxnSpPr>
              <a:cxnSpLocks noChangeShapeType="1"/>
            </p:cNvCxnSpPr>
            <p:nvPr/>
          </p:nvCxnSpPr>
          <p:spPr bwMode="auto">
            <a:xfrm flipV="1">
              <a:off x="4759325" y="1104900"/>
              <a:ext cx="457200" cy="190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11288" name="Rounded Rectangle 21"/>
          <p:cNvSpPr>
            <a:spLocks noChangeArrowheads="1"/>
          </p:cNvSpPr>
          <p:nvPr/>
        </p:nvSpPr>
        <p:spPr bwMode="auto">
          <a:xfrm>
            <a:off x="5443538" y="6149975"/>
            <a:ext cx="2000250" cy="457200"/>
          </a:xfrm>
          <a:prstGeom prst="roundRect">
            <a:avLst>
              <a:gd name="adj" fmla="val 16667"/>
            </a:avLst>
          </a:prstGeom>
          <a:solidFill>
            <a:schemeClr val="accent1"/>
          </a:solidFill>
          <a:ln w="12700">
            <a:solidFill>
              <a:schemeClr val="tx1"/>
            </a:solidFill>
            <a:round/>
            <a:headEnd/>
            <a:tailEnd type="triangle" w="lg" len="med"/>
          </a:ln>
        </p:spPr>
        <p:txBody>
          <a:bodyPr wrap="none"/>
          <a:lstStyle/>
          <a:p>
            <a:r>
              <a:rPr lang="en-US"/>
              <a:t>E</a:t>
            </a:r>
            <a:r>
              <a:rPr lang="en-US" baseline="-25000"/>
              <a:t>pk</a:t>
            </a:r>
            <a:r>
              <a:rPr lang="en-US" baseline="-60000"/>
              <a:t>6</a:t>
            </a:r>
            <a:r>
              <a:rPr lang="en-US"/>
              <a:t>( srvr</a:t>
            </a:r>
            <a:r>
              <a:rPr lang="en-US" baseline="-25000"/>
              <a:t> </a:t>
            </a:r>
            <a:r>
              <a:rPr lang="en-US"/>
              <a:t>, msg)</a:t>
            </a:r>
          </a:p>
        </p:txBody>
      </p:sp>
      <p:grpSp>
        <p:nvGrpSpPr>
          <p:cNvPr id="4" name="Group 27"/>
          <p:cNvGrpSpPr>
            <a:grpSpLocks/>
          </p:cNvGrpSpPr>
          <p:nvPr/>
        </p:nvGrpSpPr>
        <p:grpSpPr bwMode="auto">
          <a:xfrm rot="1878037">
            <a:off x="1889125" y="1854200"/>
            <a:ext cx="803275" cy="419100"/>
            <a:chOff x="6418551" y="3543300"/>
            <a:chExt cx="1506249" cy="419100"/>
          </a:xfrm>
        </p:grpSpPr>
        <p:sp>
          <p:nvSpPr>
            <p:cNvPr id="25" name="Rounded Rectangle 24"/>
            <p:cNvSpPr/>
            <p:nvPr/>
          </p:nvSpPr>
          <p:spPr bwMode="auto">
            <a:xfrm>
              <a:off x="6418551" y="3543300"/>
              <a:ext cx="1506249" cy="419100"/>
            </a:xfrm>
            <a:prstGeom prst="roundRect">
              <a:avLst/>
            </a:prstGeom>
            <a:solidFill>
              <a:schemeClr val="accent1">
                <a:lumMod val="60000"/>
                <a:lumOff val="4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26" name="Rounded Rectangle 25"/>
            <p:cNvSpPr/>
            <p:nvPr/>
          </p:nvSpPr>
          <p:spPr bwMode="auto">
            <a:xfrm>
              <a:off x="6528693" y="3624263"/>
              <a:ext cx="1285968" cy="257175"/>
            </a:xfrm>
            <a:prstGeom prst="roundRect">
              <a:avLst/>
            </a:prstGeom>
            <a:solidFill>
              <a:schemeClr val="tx1">
                <a:lumMod val="20000"/>
                <a:lumOff val="8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2319" name="Rounded Rectangle 26"/>
            <p:cNvSpPr>
              <a:spLocks noChangeArrowheads="1"/>
            </p:cNvSpPr>
            <p:nvPr/>
          </p:nvSpPr>
          <p:spPr bwMode="auto">
            <a:xfrm>
              <a:off x="6697013" y="3676650"/>
              <a:ext cx="949325" cy="152400"/>
            </a:xfrm>
            <a:prstGeom prst="roundRect">
              <a:avLst>
                <a:gd name="adj" fmla="val 16667"/>
              </a:avLst>
            </a:prstGeom>
            <a:solidFill>
              <a:schemeClr val="accent1"/>
            </a:solidFill>
            <a:ln w="12700">
              <a:solidFill>
                <a:schemeClr val="tx1"/>
              </a:solidFill>
              <a:round/>
              <a:headEnd/>
              <a:tailEnd type="triangle" w="lg" len="med"/>
            </a:ln>
          </p:spPr>
          <p:txBody>
            <a:bodyPr wrap="none"/>
            <a:lstStyle/>
            <a:p>
              <a:endParaRPr lang="en-US"/>
            </a:p>
          </p:txBody>
        </p:sp>
      </p:grpSp>
      <p:grpSp>
        <p:nvGrpSpPr>
          <p:cNvPr id="5" name="Group 32"/>
          <p:cNvGrpSpPr>
            <a:grpSpLocks/>
          </p:cNvGrpSpPr>
          <p:nvPr/>
        </p:nvGrpSpPr>
        <p:grpSpPr bwMode="auto">
          <a:xfrm>
            <a:off x="3581400" y="1677988"/>
            <a:ext cx="255588" cy="684212"/>
            <a:chOff x="4110676" y="1912845"/>
            <a:chExt cx="255896" cy="684576"/>
          </a:xfrm>
        </p:grpSpPr>
        <p:sp>
          <p:nvSpPr>
            <p:cNvPr id="31" name="Rounded Rectangle 30"/>
            <p:cNvSpPr/>
            <p:nvPr/>
          </p:nvSpPr>
          <p:spPr bwMode="auto">
            <a:xfrm rot="17800795">
              <a:off x="3896336" y="2127185"/>
              <a:ext cx="684576" cy="255896"/>
            </a:xfrm>
            <a:prstGeom prst="roundRect">
              <a:avLst/>
            </a:prstGeom>
            <a:solidFill>
              <a:schemeClr val="tx1">
                <a:lumMod val="20000"/>
                <a:lumOff val="8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2316" name="Rounded Rectangle 31"/>
            <p:cNvSpPr>
              <a:spLocks noChangeArrowheads="1"/>
            </p:cNvSpPr>
            <p:nvPr/>
          </p:nvSpPr>
          <p:spPr bwMode="auto">
            <a:xfrm rot="-3799205">
              <a:off x="3985554" y="2178933"/>
              <a:ext cx="506142" cy="152400"/>
            </a:xfrm>
            <a:prstGeom prst="roundRect">
              <a:avLst>
                <a:gd name="adj" fmla="val 16667"/>
              </a:avLst>
            </a:prstGeom>
            <a:solidFill>
              <a:schemeClr val="accent1"/>
            </a:solidFill>
            <a:ln w="12700">
              <a:solidFill>
                <a:schemeClr val="tx1"/>
              </a:solidFill>
              <a:round/>
              <a:headEnd/>
              <a:tailEnd type="triangle" w="lg" len="med"/>
            </a:ln>
          </p:spPr>
          <p:txBody>
            <a:bodyPr wrap="none"/>
            <a:lstStyle/>
            <a:p>
              <a:endParaRPr lang="en-US"/>
            </a:p>
          </p:txBody>
        </p:sp>
      </p:grpSp>
      <p:sp>
        <p:nvSpPr>
          <p:cNvPr id="36" name="Rounded Rectangle 35"/>
          <p:cNvSpPr>
            <a:spLocks noChangeArrowheads="1"/>
          </p:cNvSpPr>
          <p:nvPr/>
        </p:nvSpPr>
        <p:spPr bwMode="auto">
          <a:xfrm rot="1858668">
            <a:off x="5510213" y="1776413"/>
            <a:ext cx="506412" cy="152400"/>
          </a:xfrm>
          <a:prstGeom prst="roundRect">
            <a:avLst>
              <a:gd name="adj" fmla="val 16667"/>
            </a:avLst>
          </a:prstGeom>
          <a:solidFill>
            <a:schemeClr val="accent1"/>
          </a:solidFill>
          <a:ln w="12700">
            <a:solidFill>
              <a:schemeClr val="tx1"/>
            </a:solidFill>
            <a:round/>
            <a:headEnd/>
            <a:tailEnd type="triangle" w="lg" len="med"/>
          </a:ln>
        </p:spPr>
        <p:txBody>
          <a:bodyPr wrap="none"/>
          <a:lstStyle/>
          <a:p>
            <a:endParaRPr lang="en-US"/>
          </a:p>
        </p:txBody>
      </p:sp>
      <p:sp>
        <p:nvSpPr>
          <p:cNvPr id="37" name="TextBox 36"/>
          <p:cNvSpPr txBox="1">
            <a:spLocks noChangeArrowheads="1"/>
          </p:cNvSpPr>
          <p:nvPr/>
        </p:nvSpPr>
        <p:spPr bwMode="auto">
          <a:xfrm rot="-1965236">
            <a:off x="7213600" y="1892300"/>
            <a:ext cx="65563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msg</a:t>
            </a:r>
          </a:p>
        </p:txBody>
      </p:sp>
      <p:sp>
        <p:nvSpPr>
          <p:cNvPr id="12310" name="TextBox 37"/>
          <p:cNvSpPr txBox="1">
            <a:spLocks noChangeArrowheads="1"/>
          </p:cNvSpPr>
          <p:nvPr/>
        </p:nvSpPr>
        <p:spPr bwMode="auto">
          <a:xfrm>
            <a:off x="8150225" y="211455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srvr</a:t>
            </a:r>
          </a:p>
        </p:txBody>
      </p:sp>
      <p:grpSp>
        <p:nvGrpSpPr>
          <p:cNvPr id="6" name="Group 41"/>
          <p:cNvGrpSpPr>
            <a:grpSpLocks/>
          </p:cNvGrpSpPr>
          <p:nvPr/>
        </p:nvGrpSpPr>
        <p:grpSpPr bwMode="auto">
          <a:xfrm>
            <a:off x="3540125" y="838200"/>
            <a:ext cx="1806575" cy="114300"/>
            <a:chOff x="3540125" y="838200"/>
            <a:chExt cx="1806949" cy="114300"/>
          </a:xfrm>
        </p:grpSpPr>
        <p:cxnSp>
          <p:nvCxnSpPr>
            <p:cNvPr id="12313" name="Straight Arrow Connector 39"/>
            <p:cNvCxnSpPr>
              <a:cxnSpLocks noChangeShapeType="1"/>
              <a:endCxn id="12295" idx="1"/>
            </p:cNvCxnSpPr>
            <p:nvPr/>
          </p:nvCxnSpPr>
          <p:spPr bwMode="auto">
            <a:xfrm flipV="1">
              <a:off x="3540125" y="904478"/>
              <a:ext cx="698874" cy="4802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2314" name="Straight Arrow Connector 40"/>
            <p:cNvCxnSpPr>
              <a:cxnSpLocks noChangeShapeType="1"/>
            </p:cNvCxnSpPr>
            <p:nvPr/>
          </p:nvCxnSpPr>
          <p:spPr bwMode="auto">
            <a:xfrm flipV="1">
              <a:off x="4648200" y="838200"/>
              <a:ext cx="698874" cy="4802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44" name="TextBox 43"/>
          <p:cNvSpPr txBox="1">
            <a:spLocks noChangeArrowheads="1"/>
          </p:cNvSpPr>
          <p:nvPr/>
        </p:nvSpPr>
        <p:spPr bwMode="auto">
          <a:xfrm>
            <a:off x="1555750" y="6172200"/>
            <a:ext cx="14922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packet = </a:t>
            </a:r>
          </a:p>
        </p:txBody>
      </p:sp>
    </p:spTree>
    <p:extLst>
      <p:ext uri="{BB962C8B-B14F-4D97-AF65-F5344CB8AC3E}">
        <p14:creationId xmlns:p14="http://schemas.microsoft.com/office/powerpoint/2010/main" val="8007795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288"/>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3"/>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2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4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xit" presetSubtype="0" fill="hold" grpId="1" nodeType="withEffect">
                                  <p:stCondLst>
                                    <p:cond delay="0"/>
                                  </p:stCondLst>
                                  <p:childTnLst>
                                    <p:set>
                                      <p:cBhvr>
                                        <p:cTn id="41" dur="1" fill="hold">
                                          <p:stCondLst>
                                            <p:cond delay="0"/>
                                          </p:stCondLst>
                                        </p:cTn>
                                        <p:tgtEl>
                                          <p:spTgt spid="24"/>
                                        </p:tgtEl>
                                        <p:attrNameLst>
                                          <p:attrName>style.visibility</p:attrName>
                                        </p:attrNameLst>
                                      </p:cBhvr>
                                      <p:to>
                                        <p:strVal val="hidden"/>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1" presetClass="exit" presetSubtype="0" fill="hold" grpId="1" nodeType="withEffect">
                                  <p:stCondLst>
                                    <p:cond delay="0"/>
                                  </p:stCondLst>
                                  <p:childTnLst>
                                    <p:set>
                                      <p:cBhvr>
                                        <p:cTn id="47" dur="1" fill="hold">
                                          <p:stCondLst>
                                            <p:cond delay="0"/>
                                          </p:stCondLst>
                                        </p:cTn>
                                        <p:tgtEl>
                                          <p:spTgt spid="23"/>
                                        </p:tgtEl>
                                        <p:attrNameLst>
                                          <p:attrName>style.visibility</p:attrName>
                                        </p:attrNameLst>
                                      </p:cBhvr>
                                      <p:to>
                                        <p:strVal val="hidden"/>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3" grpId="0" animBg="1"/>
      <p:bldP spid="23" grpId="1" animBg="1"/>
      <p:bldP spid="11288" grpId="0" animBg="1"/>
      <p:bldP spid="36" grpId="0" animBg="1"/>
      <p:bldP spid="37" grpId="0"/>
      <p:bldP spid="4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609600" y="76200"/>
            <a:ext cx="8153400" cy="914400"/>
          </a:xfrm>
        </p:spPr>
        <p:txBody>
          <a:bodyPr/>
          <a:lstStyle/>
          <a:p>
            <a:r>
              <a:rPr lang="en-US" sz="3600" dirty="0" smtClean="0"/>
              <a:t>Eavesdropper’s View </a:t>
            </a:r>
            <a:r>
              <a:rPr lang="en-US" sz="3600" dirty="0"/>
              <a:t>at a S</a:t>
            </a:r>
            <a:r>
              <a:rPr lang="en-US" sz="3600" dirty="0" smtClean="0"/>
              <a:t>ingle </a:t>
            </a:r>
            <a:r>
              <a:rPr lang="en-US" sz="3600" dirty="0"/>
              <a:t>MIX</a:t>
            </a:r>
          </a:p>
        </p:txBody>
      </p:sp>
      <p:sp>
        <p:nvSpPr>
          <p:cNvPr id="13315" name="Content Placeholder 4" descr="Rectangle: Click to edit Master text styles&#10;Second level&#10;Third level&#10;Fourth level&#10;Fifth level"/>
          <p:cNvSpPr>
            <a:spLocks noGrp="1"/>
          </p:cNvSpPr>
          <p:nvPr>
            <p:ph idx="1"/>
          </p:nvPr>
        </p:nvSpPr>
        <p:spPr>
          <a:xfrm>
            <a:off x="381000" y="4114800"/>
            <a:ext cx="8534400" cy="2743200"/>
          </a:xfrm>
        </p:spPr>
        <p:txBody>
          <a:bodyPr>
            <a:normAutofit fontScale="85000" lnSpcReduction="10000"/>
          </a:bodyPr>
          <a:lstStyle/>
          <a:p>
            <a:pPr>
              <a:buFont typeface="Arial" charset="0"/>
              <a:buChar char="•"/>
            </a:pPr>
            <a:r>
              <a:rPr lang="en-US" dirty="0">
                <a:latin typeface="+mj-lt"/>
              </a:rPr>
              <a:t>Eavesdropper observes incoming and outgoing traffic</a:t>
            </a:r>
            <a:endParaRPr lang="en-US" baseline="-25000" dirty="0">
              <a:latin typeface="+mj-lt"/>
            </a:endParaRPr>
          </a:p>
          <a:p>
            <a:pPr>
              <a:spcBef>
                <a:spcPts val="1800"/>
              </a:spcBef>
              <a:buFont typeface="Arial" charset="0"/>
              <a:buChar char="•"/>
            </a:pPr>
            <a:r>
              <a:rPr lang="en-US" dirty="0">
                <a:latin typeface="+mj-lt"/>
              </a:rPr>
              <a:t>Crypto prevents linking </a:t>
            </a:r>
            <a:r>
              <a:rPr lang="en-US" dirty="0" smtClean="0">
                <a:latin typeface="+mj-lt"/>
              </a:rPr>
              <a:t>input</a:t>
            </a:r>
            <a:r>
              <a:rPr lang="en-US" dirty="0">
                <a:latin typeface="+mj-lt"/>
              </a:rPr>
              <a:t>/output   pairs</a:t>
            </a:r>
          </a:p>
          <a:p>
            <a:pPr lvl="1">
              <a:buFont typeface="Arial" charset="0"/>
              <a:buChar char="•"/>
            </a:pPr>
            <a:r>
              <a:rPr lang="en-US" dirty="0">
                <a:latin typeface="+mj-lt"/>
              </a:rPr>
              <a:t>Assuming enough packets in incoming batch </a:t>
            </a:r>
          </a:p>
          <a:p>
            <a:pPr lvl="1">
              <a:buFont typeface="Arial" charset="0"/>
              <a:buChar char="•"/>
            </a:pPr>
            <a:r>
              <a:rPr lang="en-US" dirty="0">
                <a:latin typeface="+mj-lt"/>
              </a:rPr>
              <a:t>If variable length packets </a:t>
            </a:r>
            <a:r>
              <a:rPr lang="en-US" dirty="0" smtClean="0">
                <a:latin typeface="+mj-lt"/>
              </a:rPr>
              <a:t>then</a:t>
            </a:r>
            <a:r>
              <a:rPr lang="en-US" dirty="0" smtClean="0">
                <a:latin typeface="+mj-lt"/>
                <a:sym typeface="Symbol" charset="0"/>
              </a:rPr>
              <a:t> must </a:t>
            </a:r>
            <a:r>
              <a:rPr lang="en-US" dirty="0">
                <a:latin typeface="+mj-lt"/>
                <a:sym typeface="Symbol" charset="0"/>
              </a:rPr>
              <a:t>pad all to max </a:t>
            </a:r>
            <a:r>
              <a:rPr lang="en-US" dirty="0" err="1">
                <a:latin typeface="+mj-lt"/>
                <a:sym typeface="Symbol" charset="0"/>
              </a:rPr>
              <a:t>len</a:t>
            </a:r>
            <a:endParaRPr lang="en-US" dirty="0">
              <a:latin typeface="+mj-lt"/>
              <a:sym typeface="Symbol" charset="0"/>
            </a:endParaRPr>
          </a:p>
          <a:p>
            <a:pPr>
              <a:spcBef>
                <a:spcPts val="1800"/>
              </a:spcBef>
              <a:buFont typeface="Arial" charset="0"/>
              <a:buChar char="•"/>
            </a:pPr>
            <a:r>
              <a:rPr lang="en-US" dirty="0">
                <a:latin typeface="+mj-lt"/>
                <a:sym typeface="Symbol" charset="0"/>
              </a:rPr>
              <a:t>Note: </a:t>
            </a:r>
            <a:r>
              <a:rPr lang="en-US" dirty="0" smtClean="0">
                <a:latin typeface="+mj-lt"/>
                <a:sym typeface="Symbol" charset="0"/>
              </a:rPr>
              <a:t>router </a:t>
            </a:r>
            <a:r>
              <a:rPr lang="en-US" dirty="0">
                <a:latin typeface="+mj-lt"/>
                <a:sym typeface="Symbol" charset="0"/>
              </a:rPr>
              <a:t>is stateless</a:t>
            </a:r>
            <a:endParaRPr lang="en-US" dirty="0">
              <a:latin typeface="+mj-lt"/>
            </a:endParaRPr>
          </a:p>
        </p:txBody>
      </p:sp>
      <p:grpSp>
        <p:nvGrpSpPr>
          <p:cNvPr id="13316" name="Group 16"/>
          <p:cNvGrpSpPr>
            <a:grpSpLocks/>
          </p:cNvGrpSpPr>
          <p:nvPr/>
        </p:nvGrpSpPr>
        <p:grpSpPr bwMode="auto">
          <a:xfrm>
            <a:off x="1201738" y="1447800"/>
            <a:ext cx="2041525" cy="533400"/>
            <a:chOff x="1236133" y="1447800"/>
            <a:chExt cx="2040467" cy="533400"/>
          </a:xfrm>
        </p:grpSpPr>
        <p:sp>
          <p:nvSpPr>
            <p:cNvPr id="5" name="Rounded Rectangle 4"/>
            <p:cNvSpPr/>
            <p:nvPr/>
          </p:nvSpPr>
          <p:spPr bwMode="auto">
            <a:xfrm>
              <a:off x="2058032" y="1447800"/>
              <a:ext cx="1218568" cy="533400"/>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6" name="Rounded Rectangle 5"/>
            <p:cNvSpPr/>
            <p:nvPr/>
          </p:nvSpPr>
          <p:spPr bwMode="auto">
            <a:xfrm>
              <a:off x="2167512" y="1524000"/>
              <a:ext cx="990087"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47" name="Rounded Rectangle 6"/>
            <p:cNvSpPr>
              <a:spLocks noChangeArrowheads="1"/>
            </p:cNvSpPr>
            <p:nvPr/>
          </p:nvSpPr>
          <p:spPr bwMode="auto">
            <a:xfrm>
              <a:off x="2294467" y="1659467"/>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13348" name="TextBox 7"/>
            <p:cNvSpPr txBox="1">
              <a:spLocks noChangeArrowheads="1"/>
            </p:cNvSpPr>
            <p:nvPr/>
          </p:nvSpPr>
          <p:spPr bwMode="auto">
            <a:xfrm>
              <a:off x="1236133" y="1454091"/>
              <a:ext cx="878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user</a:t>
              </a:r>
              <a:r>
                <a:rPr lang="en-US" sz="2400" baseline="-25000"/>
                <a:t>1</a:t>
              </a:r>
              <a:endParaRPr lang="en-US" sz="2400"/>
            </a:p>
          </p:txBody>
        </p:sp>
      </p:grpSp>
      <p:grpSp>
        <p:nvGrpSpPr>
          <p:cNvPr id="13317" name="Group 17"/>
          <p:cNvGrpSpPr>
            <a:grpSpLocks/>
          </p:cNvGrpSpPr>
          <p:nvPr/>
        </p:nvGrpSpPr>
        <p:grpSpPr bwMode="auto">
          <a:xfrm>
            <a:off x="1219200" y="2209800"/>
            <a:ext cx="2039938" cy="533400"/>
            <a:chOff x="931333" y="2514600"/>
            <a:chExt cx="2040467" cy="533400"/>
          </a:xfrm>
        </p:grpSpPr>
        <p:sp>
          <p:nvSpPr>
            <p:cNvPr id="9" name="Rounded Rectangle 8"/>
            <p:cNvSpPr/>
            <p:nvPr/>
          </p:nvSpPr>
          <p:spPr bwMode="auto">
            <a:xfrm>
              <a:off x="1752284" y="2514600"/>
              <a:ext cx="1219516" cy="533400"/>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0" name="Rounded Rectangle 9"/>
            <p:cNvSpPr/>
            <p:nvPr/>
          </p:nvSpPr>
          <p:spPr bwMode="auto">
            <a:xfrm>
              <a:off x="1863438" y="2590800"/>
              <a:ext cx="989268"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43" name="Rounded Rectangle 10"/>
            <p:cNvSpPr>
              <a:spLocks noChangeArrowheads="1"/>
            </p:cNvSpPr>
            <p:nvPr/>
          </p:nvSpPr>
          <p:spPr bwMode="auto">
            <a:xfrm>
              <a:off x="1989667" y="2726267"/>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13344" name="TextBox 11"/>
            <p:cNvSpPr txBox="1">
              <a:spLocks noChangeArrowheads="1"/>
            </p:cNvSpPr>
            <p:nvPr/>
          </p:nvSpPr>
          <p:spPr bwMode="auto">
            <a:xfrm>
              <a:off x="931333" y="2520891"/>
              <a:ext cx="878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user</a:t>
              </a:r>
              <a:r>
                <a:rPr lang="en-US" sz="2400" baseline="-25000"/>
                <a:t>2</a:t>
              </a:r>
              <a:endParaRPr lang="en-US" sz="2400"/>
            </a:p>
          </p:txBody>
        </p:sp>
      </p:grpSp>
      <p:grpSp>
        <p:nvGrpSpPr>
          <p:cNvPr id="13318" name="Group 18"/>
          <p:cNvGrpSpPr>
            <a:grpSpLocks/>
          </p:cNvGrpSpPr>
          <p:nvPr/>
        </p:nvGrpSpPr>
        <p:grpSpPr bwMode="auto">
          <a:xfrm>
            <a:off x="1201738" y="2971800"/>
            <a:ext cx="2041525" cy="533400"/>
            <a:chOff x="1007533" y="3505200"/>
            <a:chExt cx="2040467" cy="533400"/>
          </a:xfrm>
        </p:grpSpPr>
        <p:sp>
          <p:nvSpPr>
            <p:cNvPr id="13" name="Rounded Rectangle 12"/>
            <p:cNvSpPr/>
            <p:nvPr/>
          </p:nvSpPr>
          <p:spPr bwMode="auto">
            <a:xfrm>
              <a:off x="1829432" y="3505200"/>
              <a:ext cx="1218568" cy="533400"/>
            </a:xfrm>
            <a:prstGeom prst="roundRect">
              <a:avLst/>
            </a:prstGeom>
            <a:solidFill>
              <a:schemeClr val="accent1">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4" name="Rounded Rectangle 13"/>
            <p:cNvSpPr/>
            <p:nvPr/>
          </p:nvSpPr>
          <p:spPr bwMode="auto">
            <a:xfrm>
              <a:off x="1938912" y="3581400"/>
              <a:ext cx="990087"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39" name="Rounded Rectangle 14"/>
            <p:cNvSpPr>
              <a:spLocks noChangeArrowheads="1"/>
            </p:cNvSpPr>
            <p:nvPr/>
          </p:nvSpPr>
          <p:spPr bwMode="auto">
            <a:xfrm>
              <a:off x="2065867" y="3716867"/>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13340" name="TextBox 15"/>
            <p:cNvSpPr txBox="1">
              <a:spLocks noChangeArrowheads="1"/>
            </p:cNvSpPr>
            <p:nvPr/>
          </p:nvSpPr>
          <p:spPr bwMode="auto">
            <a:xfrm>
              <a:off x="1007533" y="3511491"/>
              <a:ext cx="87876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user</a:t>
              </a:r>
              <a:r>
                <a:rPr lang="en-US" sz="2400" baseline="-25000"/>
                <a:t>3</a:t>
              </a:r>
              <a:endParaRPr lang="en-US" sz="2400"/>
            </a:p>
          </p:txBody>
        </p:sp>
      </p:grpSp>
      <p:cxnSp>
        <p:nvCxnSpPr>
          <p:cNvPr id="13319" name="Straight Arrow Connector 20"/>
          <p:cNvCxnSpPr>
            <a:cxnSpLocks noChangeShapeType="1"/>
          </p:cNvCxnSpPr>
          <p:nvPr/>
        </p:nvCxnSpPr>
        <p:spPr bwMode="auto">
          <a:xfrm flipV="1">
            <a:off x="3243263" y="1709738"/>
            <a:ext cx="1346200" cy="476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0" name="Straight Arrow Connector 21"/>
          <p:cNvCxnSpPr>
            <a:cxnSpLocks noChangeShapeType="1"/>
          </p:cNvCxnSpPr>
          <p:nvPr/>
        </p:nvCxnSpPr>
        <p:spPr bwMode="auto">
          <a:xfrm flipV="1">
            <a:off x="3259138" y="2509838"/>
            <a:ext cx="1346200" cy="476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1" name="Straight Arrow Connector 22"/>
          <p:cNvCxnSpPr>
            <a:cxnSpLocks noChangeShapeType="1"/>
          </p:cNvCxnSpPr>
          <p:nvPr/>
        </p:nvCxnSpPr>
        <p:spPr bwMode="auto">
          <a:xfrm flipV="1">
            <a:off x="3284538" y="3271838"/>
            <a:ext cx="1346200" cy="4762"/>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2" name="Straight Arrow Connector 23"/>
          <p:cNvCxnSpPr>
            <a:cxnSpLocks noChangeShapeType="1"/>
          </p:cNvCxnSpPr>
          <p:nvPr/>
        </p:nvCxnSpPr>
        <p:spPr bwMode="auto">
          <a:xfrm flipV="1">
            <a:off x="5681663" y="1709738"/>
            <a:ext cx="1346200" cy="476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3" name="Straight Arrow Connector 24"/>
          <p:cNvCxnSpPr>
            <a:cxnSpLocks noChangeShapeType="1"/>
          </p:cNvCxnSpPr>
          <p:nvPr/>
        </p:nvCxnSpPr>
        <p:spPr bwMode="auto">
          <a:xfrm flipV="1">
            <a:off x="5681663" y="2509838"/>
            <a:ext cx="1346200" cy="476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4" name="Straight Arrow Connector 25"/>
          <p:cNvCxnSpPr>
            <a:cxnSpLocks noChangeShapeType="1"/>
          </p:cNvCxnSpPr>
          <p:nvPr/>
        </p:nvCxnSpPr>
        <p:spPr bwMode="auto">
          <a:xfrm flipV="1">
            <a:off x="5722938" y="3268663"/>
            <a:ext cx="1287462" cy="793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3325" name="Straight Connector 27"/>
          <p:cNvCxnSpPr>
            <a:cxnSpLocks noChangeShapeType="1"/>
          </p:cNvCxnSpPr>
          <p:nvPr/>
        </p:nvCxnSpPr>
        <p:spPr bwMode="auto">
          <a:xfrm rot="16200000" flipH="1">
            <a:off x="4385470" y="1913731"/>
            <a:ext cx="1592262" cy="11842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6" name="Straight Connector 30"/>
          <p:cNvCxnSpPr>
            <a:cxnSpLocks noChangeShapeType="1"/>
          </p:cNvCxnSpPr>
          <p:nvPr/>
        </p:nvCxnSpPr>
        <p:spPr bwMode="auto">
          <a:xfrm flipV="1">
            <a:off x="4605338" y="1709738"/>
            <a:ext cx="1076325" cy="812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13327" name="Straight Connector 32"/>
          <p:cNvCxnSpPr>
            <a:cxnSpLocks noChangeShapeType="1"/>
          </p:cNvCxnSpPr>
          <p:nvPr/>
        </p:nvCxnSpPr>
        <p:spPr bwMode="auto">
          <a:xfrm flipV="1">
            <a:off x="4605338" y="2506663"/>
            <a:ext cx="1084262" cy="7651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5" name="Rounded Rectangle 44"/>
          <p:cNvSpPr/>
          <p:nvPr/>
        </p:nvSpPr>
        <p:spPr bwMode="auto">
          <a:xfrm>
            <a:off x="6992938" y="1524000"/>
            <a:ext cx="990600"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29" name="Rounded Rectangle 45"/>
          <p:cNvSpPr>
            <a:spLocks noChangeArrowheads="1"/>
          </p:cNvSpPr>
          <p:nvPr/>
        </p:nvSpPr>
        <p:spPr bwMode="auto">
          <a:xfrm>
            <a:off x="7119938" y="1658938"/>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50" name="Rounded Rectangle 49"/>
          <p:cNvSpPr/>
          <p:nvPr/>
        </p:nvSpPr>
        <p:spPr bwMode="auto">
          <a:xfrm>
            <a:off x="7010400" y="2286000"/>
            <a:ext cx="990600"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31" name="Rounded Rectangle 50"/>
          <p:cNvSpPr>
            <a:spLocks noChangeArrowheads="1"/>
          </p:cNvSpPr>
          <p:nvPr/>
        </p:nvSpPr>
        <p:spPr bwMode="auto">
          <a:xfrm>
            <a:off x="7137400" y="2420938"/>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55" name="Rounded Rectangle 54"/>
          <p:cNvSpPr/>
          <p:nvPr/>
        </p:nvSpPr>
        <p:spPr bwMode="auto">
          <a:xfrm>
            <a:off x="6992938" y="3048000"/>
            <a:ext cx="990600" cy="381000"/>
          </a:xfrm>
          <a:prstGeom prst="roundRect">
            <a:avLst/>
          </a:prstGeom>
          <a:solidFill>
            <a:schemeClr val="bg2">
              <a:lumMod val="40000"/>
              <a:lumOff val="60000"/>
            </a:schemeClr>
          </a:solidFill>
          <a:ln w="12700" cap="flat" cmpd="sng" algn="ctr">
            <a:solidFill>
              <a:schemeClr val="tx1"/>
            </a:solidFill>
            <a:prstDash val="solid"/>
            <a:round/>
            <a:headEnd type="none" w="med" len="med"/>
            <a:tailEnd type="triangle" w="lg" len="med"/>
          </a:ln>
          <a:effectLst/>
        </p:spPr>
        <p:txBody>
          <a:bodyPr wrap="none"/>
          <a:lstStyle/>
          <a:p>
            <a:pPr>
              <a:defRPr/>
            </a:pPr>
            <a:endParaRPr lang="en-US">
              <a:latin typeface="Tahoma" pitchFamily="34" charset="0"/>
              <a:ea typeface="+mn-ea"/>
            </a:endParaRPr>
          </a:p>
        </p:txBody>
      </p:sp>
      <p:sp>
        <p:nvSpPr>
          <p:cNvPr id="13333" name="Rounded Rectangle 55"/>
          <p:cNvSpPr>
            <a:spLocks noChangeArrowheads="1"/>
          </p:cNvSpPr>
          <p:nvPr/>
        </p:nvSpPr>
        <p:spPr bwMode="auto">
          <a:xfrm>
            <a:off x="7119938" y="3182938"/>
            <a:ext cx="762000" cy="152400"/>
          </a:xfrm>
          <a:prstGeom prst="roundRect">
            <a:avLst>
              <a:gd name="adj" fmla="val 16667"/>
            </a:avLst>
          </a:prstGeom>
          <a:solidFill>
            <a:srgbClr val="FF0000"/>
          </a:solidFill>
          <a:ln w="12700">
            <a:solidFill>
              <a:schemeClr val="tx1"/>
            </a:solidFill>
            <a:round/>
            <a:headEnd/>
            <a:tailEnd type="triangle" w="lg" len="med"/>
          </a:ln>
        </p:spPr>
        <p:txBody>
          <a:bodyPr wrap="none"/>
          <a:lstStyle/>
          <a:p>
            <a:endParaRPr lang="en-US"/>
          </a:p>
        </p:txBody>
      </p:sp>
      <p:sp>
        <p:nvSpPr>
          <p:cNvPr id="4" name="Rounded Rectangle 3"/>
          <p:cNvSpPr/>
          <p:nvPr/>
        </p:nvSpPr>
        <p:spPr bwMode="auto">
          <a:xfrm>
            <a:off x="4325938" y="1219200"/>
            <a:ext cx="1676400" cy="2514600"/>
          </a:xfrm>
          <a:prstGeom prst="roundRect">
            <a:avLst/>
          </a:prstGeom>
          <a:solidFill>
            <a:schemeClr val="bg2">
              <a:lumMod val="20000"/>
              <a:lumOff val="80000"/>
              <a:alpha val="79000"/>
            </a:schemeClr>
          </a:solidFill>
          <a:ln w="12700" cap="flat" cmpd="sng" algn="ctr">
            <a:solidFill>
              <a:schemeClr val="tx1"/>
            </a:solidFill>
            <a:prstDash val="solid"/>
            <a:round/>
            <a:headEnd type="none" w="med" len="med"/>
            <a:tailEnd type="triangle" w="lg" len="med"/>
          </a:ln>
          <a:effectLst/>
        </p:spPr>
        <p:txBody>
          <a:bodyPr wrap="none"/>
          <a:lstStyle/>
          <a:p>
            <a:pPr algn="ctr">
              <a:defRPr/>
            </a:pPr>
            <a:r>
              <a:rPr lang="en-US" sz="2800" dirty="0" err="1">
                <a:latin typeface="Tahoma" pitchFamily="34" charset="0"/>
                <a:ea typeface="+mn-ea"/>
              </a:rPr>
              <a:t>R</a:t>
            </a:r>
            <a:r>
              <a:rPr lang="en-US" sz="2800" baseline="-25000" dirty="0" err="1">
                <a:latin typeface="Tahoma" pitchFamily="34" charset="0"/>
                <a:ea typeface="+mn-ea"/>
              </a:rPr>
              <a:t>i</a:t>
            </a:r>
            <a:endParaRPr lang="en-US" sz="2800" dirty="0">
              <a:latin typeface="Tahoma" pitchFamily="34" charset="0"/>
              <a:ea typeface="+mn-ea"/>
            </a:endParaRPr>
          </a:p>
        </p:txBody>
      </p:sp>
      <p:sp>
        <p:nvSpPr>
          <p:cNvPr id="13335" name="Left Brace 61"/>
          <p:cNvSpPr>
            <a:spLocks/>
          </p:cNvSpPr>
          <p:nvPr/>
        </p:nvSpPr>
        <p:spPr bwMode="auto">
          <a:xfrm>
            <a:off x="838200" y="1447800"/>
            <a:ext cx="363538" cy="2057400"/>
          </a:xfrm>
          <a:prstGeom prst="leftBrace">
            <a:avLst>
              <a:gd name="adj1" fmla="val 8358"/>
              <a:gd name="adj2" fmla="val 50000"/>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3336" name="TextBox 62"/>
          <p:cNvSpPr txBox="1">
            <a:spLocks noChangeArrowheads="1"/>
          </p:cNvSpPr>
          <p:nvPr/>
        </p:nvSpPr>
        <p:spPr bwMode="auto">
          <a:xfrm rot="5400000">
            <a:off x="123032" y="2180431"/>
            <a:ext cx="10588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800"/>
              <a:t>batch</a:t>
            </a:r>
          </a:p>
        </p:txBody>
      </p:sp>
    </p:spTree>
    <p:extLst>
      <p:ext uri="{BB962C8B-B14F-4D97-AF65-F5344CB8AC3E}">
        <p14:creationId xmlns:p14="http://schemas.microsoft.com/office/powerpoint/2010/main" val="2290554938"/>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Performance</a:t>
            </a:r>
          </a:p>
        </p:txBody>
      </p:sp>
      <p:sp>
        <p:nvSpPr>
          <p:cNvPr id="14339" name="Content Placeholder 2" descr="Rectangle: Click to edit Master text styles&#10;Second level&#10;Third level&#10;Fourth level&#10;Fifth level"/>
          <p:cNvSpPr>
            <a:spLocks noGrp="1"/>
          </p:cNvSpPr>
          <p:nvPr>
            <p:ph idx="1"/>
          </p:nvPr>
        </p:nvSpPr>
        <p:spPr>
          <a:xfrm>
            <a:off x="381000" y="1295400"/>
            <a:ext cx="8458200" cy="5562600"/>
          </a:xfrm>
        </p:spPr>
        <p:txBody>
          <a:bodyPr>
            <a:normAutofit fontScale="92500" lnSpcReduction="20000"/>
          </a:bodyPr>
          <a:lstStyle/>
          <a:p>
            <a:r>
              <a:rPr lang="en-US">
                <a:latin typeface="+mj-lt"/>
              </a:rPr>
              <a:t>Main benefit:</a:t>
            </a:r>
          </a:p>
          <a:p>
            <a:pPr lvl="1"/>
            <a:r>
              <a:rPr lang="en-US">
                <a:latin typeface="+mj-lt"/>
              </a:rPr>
              <a:t>Privacy as long as </a:t>
            </a:r>
            <a:r>
              <a:rPr lang="en-US" b="1">
                <a:latin typeface="+mj-lt"/>
              </a:rPr>
              <a:t>at least one </a:t>
            </a:r>
            <a:r>
              <a:rPr lang="en-US">
                <a:latin typeface="+mj-lt"/>
              </a:rPr>
              <a:t>honest router on path</a:t>
            </a:r>
          </a:p>
          <a:p>
            <a:endParaRPr lang="en-US">
              <a:latin typeface="+mj-lt"/>
            </a:endParaRPr>
          </a:p>
          <a:p>
            <a:endParaRPr lang="en-US">
              <a:latin typeface="+mj-lt"/>
            </a:endParaRPr>
          </a:p>
          <a:p>
            <a:endParaRPr lang="en-US">
              <a:latin typeface="+mj-lt"/>
            </a:endParaRPr>
          </a:p>
          <a:p>
            <a:r>
              <a:rPr lang="en-US" u="sng">
                <a:latin typeface="+mj-lt"/>
              </a:rPr>
              <a:t>Problems</a:t>
            </a:r>
            <a:r>
              <a:rPr lang="en-US">
                <a:latin typeface="+mj-lt"/>
              </a:rPr>
              <a:t>:</a:t>
            </a:r>
          </a:p>
          <a:p>
            <a:pPr lvl="1"/>
            <a:r>
              <a:rPr lang="en-US">
                <a:latin typeface="+mj-lt"/>
              </a:rPr>
              <a:t>High latency (lots of public key ops)</a:t>
            </a:r>
          </a:p>
          <a:p>
            <a:pPr lvl="2"/>
            <a:r>
              <a:rPr lang="en-US">
                <a:latin typeface="+mj-lt"/>
              </a:rPr>
              <a:t>Inappropriate for interactive sessions</a:t>
            </a:r>
          </a:p>
          <a:p>
            <a:pPr lvl="2"/>
            <a:r>
              <a:rPr lang="en-US">
                <a:latin typeface="+mj-lt"/>
              </a:rPr>
              <a:t>May be OK for email  (e.g. Babel system)</a:t>
            </a:r>
          </a:p>
          <a:p>
            <a:pPr lvl="1"/>
            <a:r>
              <a:rPr lang="en-US">
                <a:latin typeface="+mj-lt"/>
              </a:rPr>
              <a:t>No forward security</a:t>
            </a:r>
          </a:p>
          <a:p>
            <a:pPr>
              <a:spcBef>
                <a:spcPts val="1800"/>
              </a:spcBef>
            </a:pPr>
            <a:r>
              <a:rPr lang="en-US" u="sng">
                <a:latin typeface="+mj-lt"/>
              </a:rPr>
              <a:t>Homework puzzle</a:t>
            </a:r>
            <a:r>
              <a:rPr lang="en-US">
                <a:latin typeface="+mj-lt"/>
              </a:rPr>
              <a:t>:    how does server respond?</a:t>
            </a:r>
          </a:p>
          <a:p>
            <a:pPr lvl="1"/>
            <a:r>
              <a:rPr lang="en-US">
                <a:latin typeface="+mj-lt"/>
              </a:rPr>
              <a:t>hint:  user includes </a:t>
            </a:r>
            <a:r>
              <a:rPr lang="ja-JP" altLang="en-US">
                <a:latin typeface="+mj-lt"/>
              </a:rPr>
              <a:t>“</a:t>
            </a:r>
            <a:r>
              <a:rPr lang="en-US">
                <a:latin typeface="+mj-lt"/>
              </a:rPr>
              <a:t>response onion</a:t>
            </a:r>
            <a:r>
              <a:rPr lang="ja-JP" altLang="en-US">
                <a:latin typeface="+mj-lt"/>
              </a:rPr>
              <a:t>”</a:t>
            </a:r>
            <a:r>
              <a:rPr lang="en-US">
                <a:latin typeface="+mj-lt"/>
              </a:rPr>
              <a:t> in forward packet</a:t>
            </a:r>
          </a:p>
          <a:p>
            <a:pPr lvl="1"/>
            <a:endParaRPr lang="en-US">
              <a:latin typeface="+mj-lt"/>
            </a:endParaRPr>
          </a:p>
          <a:p>
            <a:endParaRPr lang="en-US">
              <a:latin typeface="+mj-lt"/>
            </a:endParaRPr>
          </a:p>
          <a:p>
            <a:endParaRPr lang="en-US">
              <a:latin typeface="+mj-lt"/>
            </a:endParaRPr>
          </a:p>
          <a:p>
            <a:endParaRPr lang="en-US">
              <a:latin typeface="+mj-lt"/>
            </a:endParaRPr>
          </a:p>
        </p:txBody>
      </p:sp>
      <p:sp>
        <p:nvSpPr>
          <p:cNvPr id="14340" name="Oval 3"/>
          <p:cNvSpPr>
            <a:spLocks noChangeArrowheads="1"/>
          </p:cNvSpPr>
          <p:nvPr/>
        </p:nvSpPr>
        <p:spPr bwMode="auto">
          <a:xfrm>
            <a:off x="3998913" y="2519363"/>
            <a:ext cx="554037" cy="628650"/>
          </a:xfrm>
          <a:prstGeom prst="ellipse">
            <a:avLst/>
          </a:prstGeom>
          <a:solidFill>
            <a:srgbClr val="00FF99"/>
          </a:solidFill>
          <a:ln w="12700">
            <a:solidFill>
              <a:schemeClr val="tx1"/>
            </a:solidFill>
            <a:round/>
            <a:headEnd/>
            <a:tailEnd type="triangle" w="lg" len="med"/>
          </a:ln>
        </p:spPr>
        <p:txBody>
          <a:bodyPr wrap="none"/>
          <a:lstStyle/>
          <a:p>
            <a:r>
              <a:rPr lang="en-US"/>
              <a:t>R</a:t>
            </a:r>
            <a:r>
              <a:rPr lang="en-US" baseline="-25000"/>
              <a:t>3</a:t>
            </a:r>
            <a:endParaRPr lang="en-US"/>
          </a:p>
        </p:txBody>
      </p:sp>
      <p:sp>
        <p:nvSpPr>
          <p:cNvPr id="14341" name="Oval 8"/>
          <p:cNvSpPr>
            <a:spLocks noChangeArrowheads="1"/>
          </p:cNvSpPr>
          <p:nvPr/>
        </p:nvSpPr>
        <p:spPr bwMode="auto">
          <a:xfrm>
            <a:off x="2105025" y="2516188"/>
            <a:ext cx="609600" cy="647700"/>
          </a:xfrm>
          <a:prstGeom prst="ellipse">
            <a:avLst/>
          </a:prstGeom>
          <a:solidFill>
            <a:srgbClr val="FF0000"/>
          </a:solidFill>
          <a:ln w="12700">
            <a:solidFill>
              <a:schemeClr val="tx1"/>
            </a:solidFill>
            <a:round/>
            <a:headEnd/>
            <a:tailEnd type="triangle" w="lg" len="med"/>
          </a:ln>
        </p:spPr>
        <p:txBody>
          <a:bodyPr wrap="none"/>
          <a:lstStyle/>
          <a:p>
            <a:r>
              <a:rPr lang="en-US"/>
              <a:t>R</a:t>
            </a:r>
            <a:r>
              <a:rPr lang="en-US" baseline="-25000"/>
              <a:t>2</a:t>
            </a:r>
            <a:endParaRPr lang="en-US"/>
          </a:p>
        </p:txBody>
      </p:sp>
      <p:sp>
        <p:nvSpPr>
          <p:cNvPr id="14342" name="Oval 9"/>
          <p:cNvSpPr>
            <a:spLocks noChangeArrowheads="1"/>
          </p:cNvSpPr>
          <p:nvPr/>
        </p:nvSpPr>
        <p:spPr bwMode="auto">
          <a:xfrm>
            <a:off x="6027738" y="2470150"/>
            <a:ext cx="609600" cy="649288"/>
          </a:xfrm>
          <a:prstGeom prst="ellipse">
            <a:avLst/>
          </a:prstGeom>
          <a:solidFill>
            <a:srgbClr val="FF0000"/>
          </a:solidFill>
          <a:ln w="12700">
            <a:solidFill>
              <a:schemeClr val="tx1"/>
            </a:solidFill>
            <a:round/>
            <a:headEnd/>
            <a:tailEnd type="triangle" w="lg" len="med"/>
          </a:ln>
        </p:spPr>
        <p:txBody>
          <a:bodyPr wrap="none"/>
          <a:lstStyle/>
          <a:p>
            <a:r>
              <a:rPr lang="en-US"/>
              <a:t>R</a:t>
            </a:r>
            <a:r>
              <a:rPr lang="en-US" baseline="-25000"/>
              <a:t>6</a:t>
            </a:r>
            <a:endParaRPr lang="en-US"/>
          </a:p>
        </p:txBody>
      </p:sp>
      <p:pic>
        <p:nvPicPr>
          <p:cNvPr id="14343"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304800" y="2362200"/>
            <a:ext cx="769938"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725" y="2470150"/>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345" name="Straight Arrow Connector 13"/>
          <p:cNvCxnSpPr>
            <a:cxnSpLocks noChangeShapeType="1"/>
            <a:endCxn id="14341" idx="2"/>
          </p:cNvCxnSpPr>
          <p:nvPr/>
        </p:nvCxnSpPr>
        <p:spPr bwMode="auto">
          <a:xfrm>
            <a:off x="809625" y="2840038"/>
            <a:ext cx="1295400" cy="158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6" name="Straight Arrow Connector 13"/>
          <p:cNvCxnSpPr>
            <a:cxnSpLocks noChangeShapeType="1"/>
            <a:endCxn id="14340" idx="2"/>
          </p:cNvCxnSpPr>
          <p:nvPr/>
        </p:nvCxnSpPr>
        <p:spPr bwMode="auto">
          <a:xfrm flipV="1">
            <a:off x="2714625" y="2833688"/>
            <a:ext cx="1284288" cy="1428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7" name="Straight Arrow Connector 15"/>
          <p:cNvCxnSpPr>
            <a:cxnSpLocks noChangeShapeType="1"/>
            <a:stCxn id="14340" idx="6"/>
          </p:cNvCxnSpPr>
          <p:nvPr/>
        </p:nvCxnSpPr>
        <p:spPr bwMode="auto">
          <a:xfrm>
            <a:off x="4552950" y="2833688"/>
            <a:ext cx="1474788" cy="158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48" name="Straight Arrow Connector 17"/>
          <p:cNvCxnSpPr>
            <a:cxnSpLocks noChangeShapeType="1"/>
          </p:cNvCxnSpPr>
          <p:nvPr/>
        </p:nvCxnSpPr>
        <p:spPr bwMode="auto">
          <a:xfrm flipV="1">
            <a:off x="6637338" y="2819400"/>
            <a:ext cx="1257300" cy="142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4349" name="TextBox 37"/>
          <p:cNvSpPr txBox="1">
            <a:spLocks noChangeArrowheads="1"/>
          </p:cNvSpPr>
          <p:nvPr/>
        </p:nvSpPr>
        <p:spPr bwMode="auto">
          <a:xfrm>
            <a:off x="7894638" y="3105150"/>
            <a:ext cx="612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srvr</a:t>
            </a:r>
          </a:p>
        </p:txBody>
      </p:sp>
      <p:cxnSp>
        <p:nvCxnSpPr>
          <p:cNvPr id="14350" name="Straight Arrow Connector 14"/>
          <p:cNvCxnSpPr>
            <a:cxnSpLocks noChangeShapeType="1"/>
            <a:endCxn id="14340" idx="1"/>
          </p:cNvCxnSpPr>
          <p:nvPr/>
        </p:nvCxnSpPr>
        <p:spPr bwMode="auto">
          <a:xfrm>
            <a:off x="3657600" y="2470150"/>
            <a:ext cx="422275" cy="1412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51" name="Straight Arrow Connector 15"/>
          <p:cNvCxnSpPr>
            <a:cxnSpLocks noChangeShapeType="1"/>
          </p:cNvCxnSpPr>
          <p:nvPr/>
        </p:nvCxnSpPr>
        <p:spPr bwMode="auto">
          <a:xfrm flipV="1">
            <a:off x="3657600" y="3059113"/>
            <a:ext cx="422275" cy="14128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52" name="Straight Arrow Connector 16"/>
          <p:cNvCxnSpPr>
            <a:cxnSpLocks noChangeShapeType="1"/>
          </p:cNvCxnSpPr>
          <p:nvPr/>
        </p:nvCxnSpPr>
        <p:spPr bwMode="auto">
          <a:xfrm flipV="1">
            <a:off x="4495800" y="2514600"/>
            <a:ext cx="422275" cy="1412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4353" name="Straight Arrow Connector 19"/>
          <p:cNvCxnSpPr>
            <a:cxnSpLocks noChangeShapeType="1"/>
          </p:cNvCxnSpPr>
          <p:nvPr/>
        </p:nvCxnSpPr>
        <p:spPr bwMode="auto">
          <a:xfrm>
            <a:off x="4495800" y="3059113"/>
            <a:ext cx="422275" cy="14128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67952693"/>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685800" y="1371600"/>
            <a:ext cx="7772400" cy="1470025"/>
          </a:xfrm>
        </p:spPr>
        <p:txBody>
          <a:bodyPr/>
          <a:lstStyle/>
          <a:p>
            <a:r>
              <a:rPr lang="en-US" dirty="0">
                <a:latin typeface="Tahoma" charset="0"/>
              </a:rPr>
              <a:t>3</a:t>
            </a:r>
            <a:r>
              <a:rPr lang="en-US" baseline="30000" dirty="0">
                <a:latin typeface="Tahoma" charset="0"/>
              </a:rPr>
              <a:t>rd</a:t>
            </a:r>
            <a:r>
              <a:rPr lang="en-US" dirty="0">
                <a:latin typeface="Tahoma" charset="0"/>
              </a:rPr>
              <a:t> </a:t>
            </a:r>
            <a:r>
              <a:rPr lang="en-US" dirty="0" smtClean="0">
                <a:latin typeface="Tahoma" charset="0"/>
              </a:rPr>
              <a:t>Attempt: Tor </a:t>
            </a:r>
            <a:r>
              <a:rPr lang="en-US" dirty="0">
                <a:latin typeface="Tahoma" charset="0"/>
              </a:rPr>
              <a:t>MIX</a:t>
            </a:r>
            <a:br>
              <a:rPr lang="en-US" dirty="0">
                <a:latin typeface="Tahoma" charset="0"/>
              </a:rPr>
            </a:br>
            <a:r>
              <a:rPr lang="en-US" dirty="0">
                <a:latin typeface="Tahoma" charset="0"/>
              </a:rPr>
              <a:t>			</a:t>
            </a:r>
            <a:r>
              <a:rPr lang="en-US" sz="3600" dirty="0">
                <a:latin typeface="Tahoma" charset="0"/>
              </a:rPr>
              <a:t>circuit-based method</a:t>
            </a:r>
            <a:endParaRPr lang="en-US" dirty="0">
              <a:latin typeface="Tahoma" charset="0"/>
            </a:endParaRPr>
          </a:p>
        </p:txBody>
      </p:sp>
      <p:sp>
        <p:nvSpPr>
          <p:cNvPr id="15363" name="Subtitle 2" descr="Rectangle: Click to edit Master text styles&#10;Second level&#10;Third level&#10;Fourth level&#10;Fifth level"/>
          <p:cNvSpPr>
            <a:spLocks noGrp="1"/>
          </p:cNvSpPr>
          <p:nvPr>
            <p:ph type="subTitle" idx="1"/>
          </p:nvPr>
        </p:nvSpPr>
        <p:spPr>
          <a:xfrm>
            <a:off x="609600" y="3886200"/>
            <a:ext cx="7848600" cy="1752600"/>
          </a:xfrm>
        </p:spPr>
        <p:txBody>
          <a:bodyPr anchor="ctr">
            <a:normAutofit/>
          </a:bodyPr>
          <a:lstStyle/>
          <a:p>
            <a:pPr>
              <a:tabLst>
                <a:tab pos="1093788" algn="l"/>
              </a:tabLst>
            </a:pPr>
            <a:r>
              <a:rPr lang="en-US" dirty="0">
                <a:latin typeface="Tahoma" charset="0"/>
              </a:rPr>
              <a:t>Goals:	privacy as long as one honest router on path</a:t>
            </a:r>
            <a:r>
              <a:rPr lang="en-US" dirty="0" smtClean="0">
                <a:latin typeface="Tahoma" charset="0"/>
              </a:rPr>
              <a:t>, and</a:t>
            </a:r>
            <a:r>
              <a:rPr lang="en-US" dirty="0">
                <a:latin typeface="Tahoma" charset="0"/>
              </a:rPr>
              <a:t>	reasonable performance</a:t>
            </a:r>
          </a:p>
        </p:txBody>
      </p:sp>
    </p:spTree>
    <p:extLst>
      <p:ext uri="{BB962C8B-B14F-4D97-AF65-F5344CB8AC3E}">
        <p14:creationId xmlns:p14="http://schemas.microsoft.com/office/powerpoint/2010/main" val="36348751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The Tor </a:t>
            </a:r>
            <a:r>
              <a:rPr lang="en-US" dirty="0" smtClean="0"/>
              <a:t>Design</a:t>
            </a:r>
            <a:endParaRPr lang="en-US" dirty="0"/>
          </a:p>
        </p:txBody>
      </p:sp>
      <p:sp>
        <p:nvSpPr>
          <p:cNvPr id="16387" name="Content Placeholder 2" descr="Rectangle: Click to edit Master text styles&#10;Second level&#10;Third level&#10;Fourth level&#10;Fifth level"/>
          <p:cNvSpPr>
            <a:spLocks noGrp="1"/>
          </p:cNvSpPr>
          <p:nvPr>
            <p:ph idx="1"/>
          </p:nvPr>
        </p:nvSpPr>
        <p:spPr>
          <a:xfrm>
            <a:off x="609600" y="1371600"/>
            <a:ext cx="7772400" cy="4953000"/>
          </a:xfrm>
        </p:spPr>
        <p:txBody>
          <a:bodyPr>
            <a:normAutofit/>
          </a:bodyPr>
          <a:lstStyle/>
          <a:p>
            <a:r>
              <a:rPr lang="en-US" sz="2800" dirty="0">
                <a:latin typeface="+mj-lt"/>
              </a:rPr>
              <a:t>Trusted directory contains list of Tor routers</a:t>
            </a:r>
          </a:p>
          <a:p>
            <a:pPr>
              <a:spcBef>
                <a:spcPts val="1800"/>
              </a:spcBef>
            </a:pPr>
            <a:r>
              <a:rPr lang="en-US" sz="2800" dirty="0" smtClean="0">
                <a:latin typeface="+mj-lt"/>
              </a:rPr>
              <a:t>User’s </a:t>
            </a:r>
            <a:r>
              <a:rPr lang="en-US" sz="2800" dirty="0">
                <a:latin typeface="+mj-lt"/>
              </a:rPr>
              <a:t>machine </a:t>
            </a:r>
            <a:r>
              <a:rPr lang="en-US" sz="2800" dirty="0" smtClean="0">
                <a:latin typeface="+mj-lt"/>
              </a:rPr>
              <a:t>creates </a:t>
            </a:r>
            <a:r>
              <a:rPr lang="en-US" sz="2800" dirty="0">
                <a:latin typeface="+mj-lt"/>
              </a:rPr>
              <a:t>a circuit</a:t>
            </a:r>
          </a:p>
          <a:p>
            <a:pPr lvl="1">
              <a:spcBef>
                <a:spcPts val="600"/>
              </a:spcBef>
            </a:pPr>
            <a:r>
              <a:rPr lang="en-US" sz="2400" dirty="0">
                <a:latin typeface="+mj-lt"/>
              </a:rPr>
              <a:t>Used for many TCP </a:t>
            </a:r>
            <a:r>
              <a:rPr lang="en-US" sz="2400" dirty="0" smtClean="0">
                <a:latin typeface="+mj-lt"/>
              </a:rPr>
              <a:t>streams</a:t>
            </a:r>
            <a:endParaRPr lang="en-US" sz="2400" dirty="0">
              <a:latin typeface="+mj-lt"/>
            </a:endParaRPr>
          </a:p>
        </p:txBody>
      </p:sp>
      <p:pic>
        <p:nvPicPr>
          <p:cNvPr id="16388"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4613275"/>
            <a:ext cx="7715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8"/>
          <p:cNvSpPr>
            <a:spLocks noChangeArrowheads="1"/>
          </p:cNvSpPr>
          <p:nvPr/>
        </p:nvSpPr>
        <p:spPr bwMode="auto">
          <a:xfrm>
            <a:off x="2105025" y="396557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1</a:t>
            </a:r>
            <a:endParaRPr lang="en-US" dirty="0">
              <a:latin typeface="Tahoma" pitchFamily="34" charset="0"/>
              <a:ea typeface="+mn-ea"/>
            </a:endParaRPr>
          </a:p>
        </p:txBody>
      </p:sp>
      <p:sp>
        <p:nvSpPr>
          <p:cNvPr id="6" name="Oval 8"/>
          <p:cNvSpPr>
            <a:spLocks noChangeArrowheads="1"/>
          </p:cNvSpPr>
          <p:nvPr/>
        </p:nvSpPr>
        <p:spPr bwMode="auto">
          <a:xfrm>
            <a:off x="2714625" y="536733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a:latin typeface="Tahoma" pitchFamily="34" charset="0"/>
                <a:ea typeface="+mn-ea"/>
              </a:rPr>
              <a:t>R</a:t>
            </a:r>
            <a:r>
              <a:rPr lang="en-US" baseline="-25000">
                <a:latin typeface="Tahoma" pitchFamily="34" charset="0"/>
                <a:ea typeface="+mn-ea"/>
              </a:rPr>
              <a:t>2</a:t>
            </a:r>
            <a:endParaRPr lang="en-US">
              <a:latin typeface="Tahoma" pitchFamily="34" charset="0"/>
              <a:ea typeface="+mn-ea"/>
            </a:endParaRPr>
          </a:p>
        </p:txBody>
      </p:sp>
      <p:sp>
        <p:nvSpPr>
          <p:cNvPr id="7" name="Oval 8"/>
          <p:cNvSpPr>
            <a:spLocks noChangeArrowheads="1"/>
          </p:cNvSpPr>
          <p:nvPr/>
        </p:nvSpPr>
        <p:spPr bwMode="auto">
          <a:xfrm>
            <a:off x="3886200" y="379412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3</a:t>
            </a:r>
            <a:endParaRPr lang="en-US" dirty="0">
              <a:latin typeface="Tahoma" pitchFamily="34" charset="0"/>
              <a:ea typeface="+mn-ea"/>
            </a:endParaRPr>
          </a:p>
        </p:txBody>
      </p:sp>
      <p:sp>
        <p:nvSpPr>
          <p:cNvPr id="8" name="Oval 8"/>
          <p:cNvSpPr>
            <a:spLocks noChangeArrowheads="1"/>
          </p:cNvSpPr>
          <p:nvPr/>
        </p:nvSpPr>
        <p:spPr bwMode="auto">
          <a:xfrm>
            <a:off x="4648200" y="512762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4</a:t>
            </a:r>
            <a:endParaRPr lang="en-US" dirty="0">
              <a:latin typeface="Tahoma" pitchFamily="34" charset="0"/>
              <a:ea typeface="+mn-ea"/>
            </a:endParaRPr>
          </a:p>
        </p:txBody>
      </p:sp>
      <p:pic>
        <p:nvPicPr>
          <p:cNvPr id="16393"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725" y="3622675"/>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4"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9725" y="5451475"/>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5" name="TextBox 10"/>
          <p:cNvSpPr txBox="1">
            <a:spLocks noChangeArrowheads="1"/>
          </p:cNvSpPr>
          <p:nvPr/>
        </p:nvSpPr>
        <p:spPr bwMode="auto">
          <a:xfrm>
            <a:off x="7772400" y="4213225"/>
            <a:ext cx="809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srvr</a:t>
            </a:r>
            <a:r>
              <a:rPr lang="en-US" sz="2400" baseline="-25000"/>
              <a:t>1</a:t>
            </a:r>
            <a:endParaRPr lang="en-US" sz="2400"/>
          </a:p>
        </p:txBody>
      </p:sp>
      <p:sp>
        <p:nvSpPr>
          <p:cNvPr id="16396" name="TextBox 11"/>
          <p:cNvSpPr txBox="1">
            <a:spLocks noChangeArrowheads="1"/>
          </p:cNvSpPr>
          <p:nvPr/>
        </p:nvSpPr>
        <p:spPr bwMode="auto">
          <a:xfrm>
            <a:off x="7848600" y="6015038"/>
            <a:ext cx="8096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srvr</a:t>
            </a:r>
            <a:r>
              <a:rPr lang="en-US" sz="2400" baseline="-25000"/>
              <a:t>2</a:t>
            </a:r>
            <a:endParaRPr lang="en-US" sz="2400"/>
          </a:p>
        </p:txBody>
      </p:sp>
      <p:sp>
        <p:nvSpPr>
          <p:cNvPr id="13" name="Oval 8"/>
          <p:cNvSpPr>
            <a:spLocks noChangeArrowheads="1"/>
          </p:cNvSpPr>
          <p:nvPr/>
        </p:nvSpPr>
        <p:spPr bwMode="auto">
          <a:xfrm>
            <a:off x="5867400" y="40274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5</a:t>
            </a:r>
            <a:endParaRPr lang="en-US" dirty="0">
              <a:latin typeface="Tahoma" pitchFamily="34" charset="0"/>
              <a:ea typeface="+mn-ea"/>
            </a:endParaRPr>
          </a:p>
        </p:txBody>
      </p:sp>
      <p:sp>
        <p:nvSpPr>
          <p:cNvPr id="14" name="Oval 8"/>
          <p:cNvSpPr>
            <a:spLocks noChangeArrowheads="1"/>
          </p:cNvSpPr>
          <p:nvPr/>
        </p:nvSpPr>
        <p:spPr bwMode="auto">
          <a:xfrm>
            <a:off x="6172200" y="5334000"/>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6</a:t>
            </a:r>
            <a:endParaRPr lang="en-US" dirty="0">
              <a:latin typeface="Tahoma" pitchFamily="34" charset="0"/>
              <a:ea typeface="+mn-ea"/>
            </a:endParaRPr>
          </a:p>
        </p:txBody>
      </p:sp>
      <p:grpSp>
        <p:nvGrpSpPr>
          <p:cNvPr id="2" name="Group 24"/>
          <p:cNvGrpSpPr>
            <a:grpSpLocks/>
          </p:cNvGrpSpPr>
          <p:nvPr/>
        </p:nvGrpSpPr>
        <p:grpSpPr bwMode="auto">
          <a:xfrm>
            <a:off x="995363" y="3795713"/>
            <a:ext cx="6964362" cy="2057400"/>
            <a:chOff x="994569" y="3983038"/>
            <a:chExt cx="6965156" cy="2057399"/>
          </a:xfrm>
        </p:grpSpPr>
        <p:cxnSp>
          <p:nvCxnSpPr>
            <p:cNvPr id="16413" name="Straight Arrow Connector 15"/>
            <p:cNvCxnSpPr>
              <a:cxnSpLocks noChangeShapeType="1"/>
            </p:cNvCxnSpPr>
            <p:nvPr/>
          </p:nvCxnSpPr>
          <p:spPr bwMode="auto">
            <a:xfrm flipV="1">
              <a:off x="994569" y="4530725"/>
              <a:ext cx="1110456" cy="4984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4" name="Straight Arrow Connector 17"/>
            <p:cNvCxnSpPr>
              <a:cxnSpLocks noChangeShapeType="1"/>
              <a:stCxn id="5" idx="6"/>
              <a:endCxn id="8" idx="2"/>
            </p:cNvCxnSpPr>
            <p:nvPr/>
          </p:nvCxnSpPr>
          <p:spPr bwMode="auto">
            <a:xfrm>
              <a:off x="2714625" y="4518025"/>
              <a:ext cx="1933575" cy="11620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5" name="Straight Arrow Connector 19"/>
            <p:cNvCxnSpPr>
              <a:cxnSpLocks noChangeShapeType="1"/>
            </p:cNvCxnSpPr>
            <p:nvPr/>
          </p:nvCxnSpPr>
          <p:spPr bwMode="auto">
            <a:xfrm rot="5400000" flipH="1" flipV="1">
              <a:off x="5219700" y="4762500"/>
              <a:ext cx="685800" cy="60960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6" name="Straight Arrow Connector 21"/>
            <p:cNvCxnSpPr>
              <a:cxnSpLocks noChangeShapeType="1"/>
            </p:cNvCxnSpPr>
            <p:nvPr/>
          </p:nvCxnSpPr>
          <p:spPr bwMode="auto">
            <a:xfrm flipV="1">
              <a:off x="6477000" y="3983038"/>
              <a:ext cx="1482725" cy="360362"/>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7" name="Straight Arrow Connector 23"/>
            <p:cNvCxnSpPr>
              <a:cxnSpLocks noChangeShapeType="1"/>
              <a:stCxn id="13" idx="5"/>
            </p:cNvCxnSpPr>
            <p:nvPr/>
          </p:nvCxnSpPr>
          <p:spPr bwMode="auto">
            <a:xfrm rot="16200000" flipH="1">
              <a:off x="6557825" y="4638537"/>
              <a:ext cx="1231801" cy="1571999"/>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3" name="Group 37"/>
          <p:cNvGrpSpPr>
            <a:grpSpLocks/>
          </p:cNvGrpSpPr>
          <p:nvPr/>
        </p:nvGrpSpPr>
        <p:grpSpPr bwMode="auto">
          <a:xfrm>
            <a:off x="995363" y="4022725"/>
            <a:ext cx="6964362" cy="1771650"/>
            <a:chOff x="994569" y="4210054"/>
            <a:chExt cx="6965156" cy="1771646"/>
          </a:xfrm>
        </p:grpSpPr>
        <p:cxnSp>
          <p:nvCxnSpPr>
            <p:cNvPr id="16407" name="Straight Arrow Connector 26"/>
            <p:cNvCxnSpPr>
              <a:cxnSpLocks noChangeShapeType="1"/>
              <a:endCxn id="6" idx="2"/>
            </p:cNvCxnSpPr>
            <p:nvPr/>
          </p:nvCxnSpPr>
          <p:spPr bwMode="auto">
            <a:xfrm>
              <a:off x="994569" y="5127625"/>
              <a:ext cx="1720056" cy="56386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8" name="Straight Arrow Connector 28"/>
            <p:cNvCxnSpPr>
              <a:cxnSpLocks noChangeShapeType="1"/>
            </p:cNvCxnSpPr>
            <p:nvPr/>
          </p:nvCxnSpPr>
          <p:spPr bwMode="auto">
            <a:xfrm rot="5400000" flipH="1" flipV="1">
              <a:off x="3008324" y="4719649"/>
              <a:ext cx="1104503" cy="651249"/>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09" name="Straight Arrow Connector 30"/>
            <p:cNvCxnSpPr>
              <a:cxnSpLocks noChangeShapeType="1"/>
              <a:stCxn id="7" idx="5"/>
              <a:endCxn id="8" idx="1"/>
            </p:cNvCxnSpPr>
            <p:nvPr/>
          </p:nvCxnSpPr>
          <p:spPr bwMode="auto">
            <a:xfrm rot="16200000" flipH="1">
              <a:off x="4134247" y="4847851"/>
              <a:ext cx="875506" cy="33094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0" name="Straight Arrow Connector 32"/>
            <p:cNvCxnSpPr>
              <a:cxnSpLocks noChangeShapeType="1"/>
              <a:stCxn id="8" idx="6"/>
              <a:endCxn id="14" idx="2"/>
            </p:cNvCxnSpPr>
            <p:nvPr/>
          </p:nvCxnSpPr>
          <p:spPr bwMode="auto">
            <a:xfrm>
              <a:off x="5257800" y="5638800"/>
              <a:ext cx="914400" cy="206375"/>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1" name="Straight Arrow Connector 34"/>
            <p:cNvCxnSpPr>
              <a:cxnSpLocks noChangeShapeType="1"/>
            </p:cNvCxnSpPr>
            <p:nvPr/>
          </p:nvCxnSpPr>
          <p:spPr bwMode="auto">
            <a:xfrm flipV="1">
              <a:off x="6580094" y="4210054"/>
              <a:ext cx="1379631" cy="1284377"/>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6412" name="Straight Arrow Connector 36"/>
            <p:cNvCxnSpPr>
              <a:cxnSpLocks noChangeShapeType="1"/>
              <a:stCxn id="14" idx="6"/>
            </p:cNvCxnSpPr>
            <p:nvPr/>
          </p:nvCxnSpPr>
          <p:spPr bwMode="auto">
            <a:xfrm>
              <a:off x="6781800" y="5657850"/>
              <a:ext cx="1177925" cy="323850"/>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41" name="TextBox 40"/>
          <p:cNvSpPr txBox="1">
            <a:spLocks noChangeArrowheads="1"/>
          </p:cNvSpPr>
          <p:nvPr/>
        </p:nvSpPr>
        <p:spPr bwMode="auto">
          <a:xfrm rot="-2664314">
            <a:off x="6737350" y="4273550"/>
            <a:ext cx="10541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stream</a:t>
            </a:r>
            <a:r>
              <a:rPr lang="en-US" baseline="-25000"/>
              <a:t>1</a:t>
            </a:r>
            <a:endParaRPr lang="en-US"/>
          </a:p>
        </p:txBody>
      </p:sp>
      <p:grpSp>
        <p:nvGrpSpPr>
          <p:cNvPr id="4" name="Group 43"/>
          <p:cNvGrpSpPr>
            <a:grpSpLocks/>
          </p:cNvGrpSpPr>
          <p:nvPr/>
        </p:nvGrpSpPr>
        <p:grpSpPr bwMode="auto">
          <a:xfrm>
            <a:off x="6584950" y="3602038"/>
            <a:ext cx="1108075" cy="1579562"/>
            <a:chOff x="6584656" y="3601550"/>
            <a:chExt cx="1107837" cy="1580065"/>
          </a:xfrm>
        </p:grpSpPr>
        <p:sp>
          <p:nvSpPr>
            <p:cNvPr id="16405" name="TextBox 39"/>
            <p:cNvSpPr txBox="1">
              <a:spLocks noChangeArrowheads="1"/>
            </p:cNvSpPr>
            <p:nvPr/>
          </p:nvSpPr>
          <p:spPr bwMode="auto">
            <a:xfrm rot="-778083">
              <a:off x="6584656" y="3601550"/>
              <a:ext cx="1053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stream</a:t>
              </a:r>
              <a:r>
                <a:rPr lang="en-US" baseline="-25000"/>
                <a:t>1</a:t>
              </a:r>
              <a:endParaRPr lang="en-US"/>
            </a:p>
          </p:txBody>
        </p:sp>
        <p:sp>
          <p:nvSpPr>
            <p:cNvPr id="16406" name="TextBox 41"/>
            <p:cNvSpPr txBox="1">
              <a:spLocks noChangeArrowheads="1"/>
            </p:cNvSpPr>
            <p:nvPr/>
          </p:nvSpPr>
          <p:spPr bwMode="auto">
            <a:xfrm rot="2324227">
              <a:off x="6638678" y="4781505"/>
              <a:ext cx="105381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stream</a:t>
              </a:r>
              <a:r>
                <a:rPr lang="en-US" baseline="-25000"/>
                <a:t>2</a:t>
              </a:r>
              <a:endParaRPr lang="en-US"/>
            </a:p>
          </p:txBody>
        </p:sp>
      </p:grpSp>
      <p:sp>
        <p:nvSpPr>
          <p:cNvPr id="43" name="TextBox 42"/>
          <p:cNvSpPr txBox="1">
            <a:spLocks noChangeArrowheads="1"/>
          </p:cNvSpPr>
          <p:nvPr/>
        </p:nvSpPr>
        <p:spPr bwMode="auto">
          <a:xfrm rot="830904">
            <a:off x="6838950" y="5530850"/>
            <a:ext cx="10525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stream</a:t>
            </a:r>
            <a:r>
              <a:rPr lang="en-US" baseline="-25000"/>
              <a:t>2</a:t>
            </a:r>
            <a:endParaRPr lang="en-US"/>
          </a:p>
        </p:txBody>
      </p:sp>
    </p:spTree>
    <p:extLst>
      <p:ext uri="{BB962C8B-B14F-4D97-AF65-F5344CB8AC3E}">
        <p14:creationId xmlns:p14="http://schemas.microsoft.com/office/powerpoint/2010/main" val="177062702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2"/>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5986" name="Rectangle 2"/>
          <p:cNvSpPr>
            <a:spLocks noGrp="1" noChangeArrowheads="1"/>
          </p:cNvSpPr>
          <p:nvPr>
            <p:ph type="title"/>
          </p:nvPr>
        </p:nvSpPr>
        <p:spPr/>
        <p:txBody>
          <a:bodyPr/>
          <a:lstStyle/>
          <a:p>
            <a:r>
              <a:rPr lang="en-US" smtClean="0"/>
              <a:t>Know Your Attacker</a:t>
            </a:r>
            <a:endParaRPr lang="en-US"/>
          </a:p>
        </p:txBody>
      </p:sp>
      <p:sp>
        <p:nvSpPr>
          <p:cNvPr id="1705987" name="Rectangle 3"/>
          <p:cNvSpPr>
            <a:spLocks noGrp="1" noChangeArrowheads="1"/>
          </p:cNvSpPr>
          <p:nvPr>
            <p:ph idx="1"/>
          </p:nvPr>
        </p:nvSpPr>
        <p:spPr/>
        <p:txBody>
          <a:bodyPr/>
          <a:lstStyle/>
          <a:p>
            <a:r>
              <a:rPr lang="en-US" smtClean="0"/>
              <a:t>Most attackers run scripts to probe for vulnerabilities, then return later to exploit them </a:t>
            </a:r>
          </a:p>
          <a:p>
            <a:r>
              <a:rPr lang="en-US" smtClean="0"/>
              <a:t>Probes tend to come in waves as new holes are discovered</a:t>
            </a:r>
          </a:p>
          <a:p>
            <a:r>
              <a:rPr lang="en-US" smtClean="0"/>
              <a:t>Probes look very different than typical network use</a:t>
            </a:r>
          </a:p>
          <a:p>
            <a:r>
              <a:rPr lang="en-US" smtClean="0"/>
              <a:t>Actual attack may come long after probe</a:t>
            </a:r>
          </a:p>
          <a:p>
            <a:endParaRPr lang="en-US"/>
          </a:p>
        </p:txBody>
      </p:sp>
    </p:spTree>
    <p:extLst>
      <p:ext uri="{BB962C8B-B14F-4D97-AF65-F5344CB8AC3E}">
        <p14:creationId xmlns:p14="http://schemas.microsoft.com/office/powerpoint/2010/main" val="3569981382"/>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3"/>
          <p:cNvSpPr>
            <a:spLocks noGrp="1"/>
          </p:cNvSpPr>
          <p:nvPr>
            <p:ph type="title"/>
          </p:nvPr>
        </p:nvSpPr>
        <p:spPr/>
        <p:txBody>
          <a:bodyPr/>
          <a:lstStyle/>
          <a:p>
            <a:r>
              <a:rPr lang="en-US" dirty="0">
                <a:latin typeface="Tahoma" charset="0"/>
              </a:rPr>
              <a:t>Creating </a:t>
            </a:r>
            <a:r>
              <a:rPr lang="en-US" dirty="0" smtClean="0">
                <a:latin typeface="Tahoma" charset="0"/>
              </a:rPr>
              <a:t>Circuits</a:t>
            </a:r>
            <a:endParaRPr lang="en-US" dirty="0">
              <a:latin typeface="Tahoma" charset="0"/>
            </a:endParaRPr>
          </a:p>
        </p:txBody>
      </p:sp>
      <p:pic>
        <p:nvPicPr>
          <p:cNvPr id="17411"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1957388"/>
            <a:ext cx="7715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8"/>
          <p:cNvSpPr>
            <a:spLocks noChangeArrowheads="1"/>
          </p:cNvSpPr>
          <p:nvPr/>
        </p:nvSpPr>
        <p:spPr bwMode="auto">
          <a:xfrm>
            <a:off x="3581400" y="19573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1</a:t>
            </a:r>
            <a:endParaRPr lang="en-US" dirty="0">
              <a:latin typeface="Tahoma" pitchFamily="34" charset="0"/>
              <a:ea typeface="+mn-ea"/>
            </a:endParaRPr>
          </a:p>
        </p:txBody>
      </p:sp>
      <p:sp>
        <p:nvSpPr>
          <p:cNvPr id="8" name="Oval 8"/>
          <p:cNvSpPr>
            <a:spLocks noChangeArrowheads="1"/>
          </p:cNvSpPr>
          <p:nvPr/>
        </p:nvSpPr>
        <p:spPr bwMode="auto">
          <a:xfrm>
            <a:off x="6858000" y="19573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sp>
        <p:nvSpPr>
          <p:cNvPr id="17414" name="Right Bracket 8"/>
          <p:cNvSpPr>
            <a:spLocks/>
          </p:cNvSpPr>
          <p:nvPr/>
        </p:nvSpPr>
        <p:spPr bwMode="auto">
          <a:xfrm rot="-5400000">
            <a:off x="2133600" y="76200"/>
            <a:ext cx="152400" cy="3200400"/>
          </a:xfrm>
          <a:prstGeom prst="rightBracket">
            <a:avLst>
              <a:gd name="adj" fmla="val 8361"/>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7415" name="Right Bracket 9"/>
          <p:cNvSpPr>
            <a:spLocks/>
          </p:cNvSpPr>
          <p:nvPr/>
        </p:nvSpPr>
        <p:spPr bwMode="auto">
          <a:xfrm rot="-5400000">
            <a:off x="5486400" y="76200"/>
            <a:ext cx="152400" cy="3200400"/>
          </a:xfrm>
          <a:prstGeom prst="rightBracket">
            <a:avLst>
              <a:gd name="adj" fmla="val 8361"/>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17416" name="TextBox 10"/>
          <p:cNvSpPr txBox="1">
            <a:spLocks noChangeArrowheads="1"/>
          </p:cNvSpPr>
          <p:nvPr/>
        </p:nvSpPr>
        <p:spPr bwMode="auto">
          <a:xfrm>
            <a:off x="1295400" y="1295400"/>
            <a:ext cx="18049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TLS encrypted</a:t>
            </a:r>
          </a:p>
        </p:txBody>
      </p:sp>
      <p:sp>
        <p:nvSpPr>
          <p:cNvPr id="17417" name="TextBox 11"/>
          <p:cNvSpPr txBox="1">
            <a:spLocks noChangeArrowheads="1"/>
          </p:cNvSpPr>
          <p:nvPr/>
        </p:nvSpPr>
        <p:spPr bwMode="auto">
          <a:xfrm>
            <a:off x="4748213" y="1295400"/>
            <a:ext cx="18049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TLS encrypted</a:t>
            </a:r>
          </a:p>
        </p:txBody>
      </p:sp>
      <p:grpSp>
        <p:nvGrpSpPr>
          <p:cNvPr id="2" name="Group 27"/>
          <p:cNvGrpSpPr>
            <a:grpSpLocks/>
          </p:cNvGrpSpPr>
          <p:nvPr/>
        </p:nvGrpSpPr>
        <p:grpSpPr bwMode="auto">
          <a:xfrm>
            <a:off x="609600" y="2649538"/>
            <a:ext cx="3200400" cy="400050"/>
            <a:chOff x="609600" y="2649478"/>
            <a:chExt cx="3200400" cy="400110"/>
          </a:xfrm>
        </p:grpSpPr>
        <p:cxnSp>
          <p:nvCxnSpPr>
            <p:cNvPr id="17437" name="Straight Arrow Connector 13"/>
            <p:cNvCxnSpPr>
              <a:cxnSpLocks noChangeShapeType="1"/>
            </p:cNvCxnSpPr>
            <p:nvPr/>
          </p:nvCxnSpPr>
          <p:spPr bwMode="auto">
            <a:xfrm>
              <a:off x="609600" y="3048000"/>
              <a:ext cx="3200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38" name="TextBox 14"/>
            <p:cNvSpPr txBox="1">
              <a:spLocks noChangeArrowheads="1"/>
            </p:cNvSpPr>
            <p:nvPr/>
          </p:nvSpPr>
          <p:spPr bwMode="auto">
            <a:xfrm>
              <a:off x="1571623" y="2649478"/>
              <a:ext cx="12477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Create C</a:t>
              </a:r>
              <a:r>
                <a:rPr lang="en-US" baseline="-25000"/>
                <a:t>1</a:t>
              </a:r>
              <a:endParaRPr lang="en-US"/>
            </a:p>
          </p:txBody>
        </p:sp>
      </p:grpSp>
      <p:grpSp>
        <p:nvGrpSpPr>
          <p:cNvPr id="3" name="Group 28"/>
          <p:cNvGrpSpPr>
            <a:grpSpLocks/>
          </p:cNvGrpSpPr>
          <p:nvPr/>
        </p:nvGrpSpPr>
        <p:grpSpPr bwMode="auto">
          <a:xfrm>
            <a:off x="609600" y="3257550"/>
            <a:ext cx="3200400" cy="400050"/>
            <a:chOff x="609600" y="3257490"/>
            <a:chExt cx="3200400" cy="400110"/>
          </a:xfrm>
        </p:grpSpPr>
        <p:cxnSp>
          <p:nvCxnSpPr>
            <p:cNvPr id="17435" name="Straight Arrow Connector 16"/>
            <p:cNvCxnSpPr>
              <a:cxnSpLocks noChangeShapeType="1"/>
            </p:cNvCxnSpPr>
            <p:nvPr/>
          </p:nvCxnSpPr>
          <p:spPr bwMode="auto">
            <a:xfrm>
              <a:off x="609600" y="3581400"/>
              <a:ext cx="3200400" cy="1588"/>
            </a:xfrm>
            <a:prstGeom prst="straightConnector1">
              <a:avLst/>
            </a:prstGeom>
            <a:noFill/>
            <a:ln w="381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7436" name="TextBox 17"/>
            <p:cNvSpPr txBox="1">
              <a:spLocks noChangeArrowheads="1"/>
            </p:cNvSpPr>
            <p:nvPr/>
          </p:nvSpPr>
          <p:spPr bwMode="auto">
            <a:xfrm>
              <a:off x="1102143" y="3257490"/>
              <a:ext cx="22480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D-H key exchange</a:t>
              </a:r>
            </a:p>
          </p:txBody>
        </p:sp>
      </p:grpSp>
      <p:sp>
        <p:nvSpPr>
          <p:cNvPr id="19" name="TextBox 18"/>
          <p:cNvSpPr txBox="1">
            <a:spLocks noChangeArrowheads="1"/>
          </p:cNvSpPr>
          <p:nvPr/>
        </p:nvSpPr>
        <p:spPr bwMode="auto">
          <a:xfrm>
            <a:off x="395288" y="3657600"/>
            <a:ext cx="477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1</a:t>
            </a:r>
            <a:endParaRPr lang="en-US" sz="2400"/>
          </a:p>
        </p:txBody>
      </p:sp>
      <p:sp>
        <p:nvSpPr>
          <p:cNvPr id="20" name="TextBox 19"/>
          <p:cNvSpPr txBox="1">
            <a:spLocks noChangeArrowheads="1"/>
          </p:cNvSpPr>
          <p:nvPr/>
        </p:nvSpPr>
        <p:spPr bwMode="auto">
          <a:xfrm>
            <a:off x="3686175" y="3657600"/>
            <a:ext cx="477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1</a:t>
            </a:r>
            <a:endParaRPr lang="en-US" sz="2400"/>
          </a:p>
        </p:txBody>
      </p:sp>
      <p:grpSp>
        <p:nvGrpSpPr>
          <p:cNvPr id="4" name="Group 34"/>
          <p:cNvGrpSpPr>
            <a:grpSpLocks/>
          </p:cNvGrpSpPr>
          <p:nvPr/>
        </p:nvGrpSpPr>
        <p:grpSpPr bwMode="auto">
          <a:xfrm>
            <a:off x="609600" y="4648200"/>
            <a:ext cx="3200400" cy="457200"/>
            <a:chOff x="609600" y="4648200"/>
            <a:chExt cx="3200400" cy="457200"/>
          </a:xfrm>
        </p:grpSpPr>
        <p:sp>
          <p:nvSpPr>
            <p:cNvPr id="17432" name="Rectangle 31"/>
            <p:cNvSpPr>
              <a:spLocks noChangeArrowheads="1"/>
            </p:cNvSpPr>
            <p:nvPr/>
          </p:nvSpPr>
          <p:spPr bwMode="auto">
            <a:xfrm>
              <a:off x="2057400" y="4648200"/>
              <a:ext cx="1294809" cy="400110"/>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cxnSp>
          <p:nvCxnSpPr>
            <p:cNvPr id="17433" name="Straight Arrow Connector 20"/>
            <p:cNvCxnSpPr>
              <a:cxnSpLocks noChangeShapeType="1"/>
            </p:cNvCxnSpPr>
            <p:nvPr/>
          </p:nvCxnSpPr>
          <p:spPr bwMode="auto">
            <a:xfrm>
              <a:off x="609600" y="5103812"/>
              <a:ext cx="3200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34" name="TextBox 21"/>
            <p:cNvSpPr txBox="1">
              <a:spLocks noChangeArrowheads="1"/>
            </p:cNvSpPr>
            <p:nvPr/>
          </p:nvSpPr>
          <p:spPr bwMode="auto">
            <a:xfrm>
              <a:off x="990600" y="4648200"/>
              <a:ext cx="236160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1</a:t>
              </a:r>
              <a:r>
                <a:rPr lang="en-US"/>
                <a:t> </a:t>
              </a:r>
              <a:r>
                <a:rPr lang="en-US" baseline="-25000"/>
                <a:t> </a:t>
              </a:r>
              <a:r>
                <a:rPr lang="en-US"/>
                <a:t>Extend R</a:t>
              </a:r>
              <a:r>
                <a:rPr lang="en-US" baseline="-25000"/>
                <a:t>2</a:t>
              </a:r>
              <a:endParaRPr lang="en-US"/>
            </a:p>
          </p:txBody>
        </p:sp>
      </p:grpSp>
      <p:grpSp>
        <p:nvGrpSpPr>
          <p:cNvPr id="5" name="Group 30"/>
          <p:cNvGrpSpPr>
            <a:grpSpLocks/>
          </p:cNvGrpSpPr>
          <p:nvPr/>
        </p:nvGrpSpPr>
        <p:grpSpPr bwMode="auto">
          <a:xfrm>
            <a:off x="671513" y="5503863"/>
            <a:ext cx="6796087" cy="400050"/>
            <a:chOff x="671361" y="5504329"/>
            <a:chExt cx="6796239" cy="400110"/>
          </a:xfrm>
        </p:grpSpPr>
        <p:cxnSp>
          <p:nvCxnSpPr>
            <p:cNvPr id="17430" name="Straight Arrow Connector 22"/>
            <p:cNvCxnSpPr>
              <a:cxnSpLocks noChangeShapeType="1"/>
            </p:cNvCxnSpPr>
            <p:nvPr/>
          </p:nvCxnSpPr>
          <p:spPr bwMode="auto">
            <a:xfrm>
              <a:off x="671361" y="5848290"/>
              <a:ext cx="6796239" cy="1588"/>
            </a:xfrm>
            <a:prstGeom prst="straightConnector1">
              <a:avLst/>
            </a:prstGeom>
            <a:noFill/>
            <a:ln w="38100">
              <a:solidFill>
                <a:schemeClr val="tx1"/>
              </a:solidFill>
              <a:prstDash val="sysDash"/>
              <a:round/>
              <a:headEnd type="arrow" w="med" len="med"/>
              <a:tailEnd type="arrow" w="med" len="med"/>
            </a:ln>
            <a:extLst>
              <a:ext uri="{909E8E84-426E-40dd-AFC4-6F175D3DCCD1}">
                <a14:hiddenFill xmlns:a14="http://schemas.microsoft.com/office/drawing/2010/main">
                  <a:noFill/>
                </a14:hiddenFill>
              </a:ext>
            </a:extLst>
          </p:spPr>
        </p:cxnSp>
        <p:sp>
          <p:nvSpPr>
            <p:cNvPr id="17431" name="TextBox 23"/>
            <p:cNvSpPr txBox="1">
              <a:spLocks noChangeArrowheads="1"/>
            </p:cNvSpPr>
            <p:nvPr/>
          </p:nvSpPr>
          <p:spPr bwMode="auto">
            <a:xfrm>
              <a:off x="4609949" y="5504329"/>
              <a:ext cx="224805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D-H key exchange</a:t>
              </a:r>
            </a:p>
          </p:txBody>
        </p:sp>
      </p:grpSp>
      <p:sp>
        <p:nvSpPr>
          <p:cNvPr id="25" name="TextBox 24"/>
          <p:cNvSpPr txBox="1">
            <a:spLocks noChangeArrowheads="1"/>
          </p:cNvSpPr>
          <p:nvPr/>
        </p:nvSpPr>
        <p:spPr bwMode="auto">
          <a:xfrm>
            <a:off x="457200" y="5924550"/>
            <a:ext cx="477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2</a:t>
            </a:r>
            <a:endParaRPr lang="en-US" sz="2400"/>
          </a:p>
        </p:txBody>
      </p:sp>
      <p:sp>
        <p:nvSpPr>
          <p:cNvPr id="26" name="TextBox 25"/>
          <p:cNvSpPr txBox="1">
            <a:spLocks noChangeArrowheads="1"/>
          </p:cNvSpPr>
          <p:nvPr/>
        </p:nvSpPr>
        <p:spPr bwMode="auto">
          <a:xfrm>
            <a:off x="7162800" y="5924550"/>
            <a:ext cx="477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2</a:t>
            </a:r>
            <a:endParaRPr lang="en-US" sz="2400"/>
          </a:p>
        </p:txBody>
      </p:sp>
      <p:grpSp>
        <p:nvGrpSpPr>
          <p:cNvPr id="6" name="Group 35"/>
          <p:cNvGrpSpPr>
            <a:grpSpLocks/>
          </p:cNvGrpSpPr>
          <p:nvPr/>
        </p:nvGrpSpPr>
        <p:grpSpPr bwMode="auto">
          <a:xfrm>
            <a:off x="4267200" y="4857750"/>
            <a:ext cx="3200400" cy="476250"/>
            <a:chOff x="4267200" y="4857690"/>
            <a:chExt cx="3200400" cy="476310"/>
          </a:xfrm>
        </p:grpSpPr>
        <p:cxnSp>
          <p:nvCxnSpPr>
            <p:cNvPr id="17428" name="Straight Arrow Connector 32"/>
            <p:cNvCxnSpPr>
              <a:cxnSpLocks noChangeShapeType="1"/>
            </p:cNvCxnSpPr>
            <p:nvPr/>
          </p:nvCxnSpPr>
          <p:spPr bwMode="auto">
            <a:xfrm>
              <a:off x="4267200" y="5332412"/>
              <a:ext cx="3200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7429" name="TextBox 33"/>
            <p:cNvSpPr txBox="1">
              <a:spLocks noChangeArrowheads="1"/>
            </p:cNvSpPr>
            <p:nvPr/>
          </p:nvSpPr>
          <p:spPr bwMode="auto">
            <a:xfrm>
              <a:off x="5181600" y="4857690"/>
              <a:ext cx="129234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Extend R</a:t>
              </a:r>
              <a:r>
                <a:rPr lang="en-US" baseline="-25000"/>
                <a:t>2</a:t>
              </a:r>
              <a:endParaRPr lang="en-US"/>
            </a:p>
          </p:txBody>
        </p:sp>
      </p:grpSp>
      <p:cxnSp>
        <p:nvCxnSpPr>
          <p:cNvPr id="31" name="Straight Connector 30"/>
          <p:cNvCxnSpPr>
            <a:cxnSpLocks noChangeShapeType="1"/>
          </p:cNvCxnSpPr>
          <p:nvPr/>
        </p:nvCxnSpPr>
        <p:spPr bwMode="auto">
          <a:xfrm>
            <a:off x="0" y="4343400"/>
            <a:ext cx="9144000" cy="1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528257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par>
                          <p:cTn id="11" fill="hold" nodeType="afterGroup">
                            <p:stCondLst>
                              <p:cond delay="0"/>
                            </p:stCondLst>
                            <p:childTnLst>
                              <p:par>
                                <p:cTn id="12" presetID="1" presetClass="entr" presetSubtype="0" fill="hold" grpId="0" nodeType="afterEffect">
                                  <p:stCondLst>
                                    <p:cond delay="1000"/>
                                  </p:stCondLst>
                                  <p:childTnLst>
                                    <p:set>
                                      <p:cBhvr>
                                        <p:cTn id="13" dur="1" fill="hold">
                                          <p:stCondLst>
                                            <p:cond delay="0"/>
                                          </p:stCondLst>
                                        </p:cTn>
                                        <p:tgtEl>
                                          <p:spTgt spid="19"/>
                                        </p:tgtEl>
                                        <p:attrNameLst>
                                          <p:attrName>style.visibility</p:attrName>
                                        </p:attrNameLst>
                                      </p:cBhvr>
                                      <p:to>
                                        <p:strVal val="visible"/>
                                      </p:to>
                                    </p:set>
                                  </p:childTnLst>
                                </p:cTn>
                              </p:par>
                            </p:childTnLst>
                          </p:cTn>
                        </p:par>
                        <p:par>
                          <p:cTn id="14" fill="hold" nodeType="afterGroup">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5" grpId="0"/>
      <p:bldP spid="2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latin typeface="Tahoma" charset="0"/>
              </a:rPr>
              <a:t>Once circuit is created</a:t>
            </a:r>
          </a:p>
        </p:txBody>
      </p:sp>
      <p:sp>
        <p:nvSpPr>
          <p:cNvPr id="18435" name="Content Placeholder 2" descr="Rectangle: Click to edit Master text styles&#10;Second level&#10;Third level&#10;Fourth level&#10;Fifth level"/>
          <p:cNvSpPr>
            <a:spLocks noGrp="1"/>
          </p:cNvSpPr>
          <p:nvPr>
            <p:ph idx="1"/>
          </p:nvPr>
        </p:nvSpPr>
        <p:spPr>
          <a:xfrm>
            <a:off x="609600" y="4800600"/>
            <a:ext cx="7772400" cy="1752600"/>
          </a:xfrm>
        </p:spPr>
        <p:txBody>
          <a:bodyPr>
            <a:normAutofit fontScale="85000" lnSpcReduction="10000"/>
          </a:bodyPr>
          <a:lstStyle/>
          <a:p>
            <a:r>
              <a:rPr lang="en-US">
                <a:latin typeface="Tahoma" charset="0"/>
              </a:rPr>
              <a:t>User has shared key with each router in circuit</a:t>
            </a:r>
          </a:p>
          <a:p>
            <a:endParaRPr lang="en-US">
              <a:latin typeface="Tahoma" charset="0"/>
            </a:endParaRPr>
          </a:p>
          <a:p>
            <a:r>
              <a:rPr lang="en-US">
                <a:latin typeface="Tahoma" charset="0"/>
              </a:rPr>
              <a:t>Routers only know ID of successor and predecessor</a:t>
            </a:r>
          </a:p>
          <a:p>
            <a:endParaRPr lang="en-US">
              <a:latin typeface="Tahoma" charset="0"/>
            </a:endParaRPr>
          </a:p>
        </p:txBody>
      </p:sp>
      <p:pic>
        <p:nvPicPr>
          <p:cNvPr id="18436"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04813" y="2033588"/>
            <a:ext cx="1819275" cy="185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8"/>
          <p:cNvSpPr>
            <a:spLocks noChangeArrowheads="1"/>
          </p:cNvSpPr>
          <p:nvPr/>
        </p:nvSpPr>
        <p:spPr bwMode="auto">
          <a:xfrm>
            <a:off x="3457575" y="170973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1</a:t>
            </a:r>
            <a:endParaRPr lang="en-US" dirty="0">
              <a:latin typeface="Tahoma" pitchFamily="34" charset="0"/>
              <a:ea typeface="+mn-ea"/>
            </a:endParaRPr>
          </a:p>
        </p:txBody>
      </p:sp>
      <p:sp>
        <p:nvSpPr>
          <p:cNvPr id="6" name="Oval 8"/>
          <p:cNvSpPr>
            <a:spLocks noChangeArrowheads="1"/>
          </p:cNvSpPr>
          <p:nvPr/>
        </p:nvSpPr>
        <p:spPr bwMode="auto">
          <a:xfrm>
            <a:off x="4752975" y="23002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sp>
        <p:nvSpPr>
          <p:cNvPr id="11" name="Oval 8"/>
          <p:cNvSpPr>
            <a:spLocks noChangeArrowheads="1"/>
          </p:cNvSpPr>
          <p:nvPr/>
        </p:nvSpPr>
        <p:spPr bwMode="auto">
          <a:xfrm>
            <a:off x="6048375" y="289083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3</a:t>
            </a:r>
            <a:endParaRPr lang="en-US" dirty="0">
              <a:latin typeface="Tahoma" pitchFamily="34" charset="0"/>
              <a:ea typeface="+mn-ea"/>
            </a:endParaRPr>
          </a:p>
        </p:txBody>
      </p:sp>
      <p:sp>
        <p:nvSpPr>
          <p:cNvPr id="12" name="Oval 8"/>
          <p:cNvSpPr>
            <a:spLocks noChangeArrowheads="1"/>
          </p:cNvSpPr>
          <p:nvPr/>
        </p:nvSpPr>
        <p:spPr bwMode="auto">
          <a:xfrm>
            <a:off x="7343775" y="3481388"/>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4</a:t>
            </a:r>
            <a:endParaRPr lang="en-US" dirty="0">
              <a:latin typeface="Tahoma" pitchFamily="34" charset="0"/>
              <a:ea typeface="+mn-ea"/>
            </a:endParaRPr>
          </a:p>
        </p:txBody>
      </p:sp>
      <p:cxnSp>
        <p:nvCxnSpPr>
          <p:cNvPr id="18441" name="Straight Arrow Connector 13"/>
          <p:cNvCxnSpPr>
            <a:cxnSpLocks noChangeShapeType="1"/>
          </p:cNvCxnSpPr>
          <p:nvPr/>
        </p:nvCxnSpPr>
        <p:spPr bwMode="auto">
          <a:xfrm>
            <a:off x="2314575" y="2033588"/>
            <a:ext cx="1143000" cy="1587"/>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8442" name="Straight Arrow Connector 14"/>
          <p:cNvCxnSpPr>
            <a:cxnSpLocks noChangeShapeType="1"/>
          </p:cNvCxnSpPr>
          <p:nvPr/>
        </p:nvCxnSpPr>
        <p:spPr bwMode="auto">
          <a:xfrm>
            <a:off x="2314575" y="2667000"/>
            <a:ext cx="2438400"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8443" name="Straight Arrow Connector 15"/>
          <p:cNvCxnSpPr>
            <a:cxnSpLocks noChangeShapeType="1"/>
          </p:cNvCxnSpPr>
          <p:nvPr/>
        </p:nvCxnSpPr>
        <p:spPr bwMode="auto">
          <a:xfrm>
            <a:off x="2376488" y="3276600"/>
            <a:ext cx="3671887"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8444" name="Straight Arrow Connector 16"/>
          <p:cNvCxnSpPr>
            <a:cxnSpLocks noChangeShapeType="1"/>
          </p:cNvCxnSpPr>
          <p:nvPr/>
        </p:nvCxnSpPr>
        <p:spPr bwMode="auto">
          <a:xfrm>
            <a:off x="2376488" y="3886200"/>
            <a:ext cx="4967287"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8445" name="TextBox 20"/>
          <p:cNvSpPr txBox="1">
            <a:spLocks noChangeArrowheads="1"/>
          </p:cNvSpPr>
          <p:nvPr/>
        </p:nvSpPr>
        <p:spPr bwMode="auto">
          <a:xfrm>
            <a:off x="404813" y="1509713"/>
            <a:ext cx="17049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1, </a:t>
            </a:r>
            <a:r>
              <a:rPr lang="en-US"/>
              <a:t> K</a:t>
            </a:r>
            <a:r>
              <a:rPr lang="en-US" baseline="-25000"/>
              <a:t>2</a:t>
            </a:r>
            <a:r>
              <a:rPr lang="en-US"/>
              <a:t>, K</a:t>
            </a:r>
            <a:r>
              <a:rPr lang="en-US" baseline="-25000"/>
              <a:t>3</a:t>
            </a:r>
            <a:r>
              <a:rPr lang="en-US"/>
              <a:t>, K</a:t>
            </a:r>
            <a:r>
              <a:rPr lang="en-US" baseline="-25000"/>
              <a:t>4</a:t>
            </a:r>
          </a:p>
        </p:txBody>
      </p:sp>
      <p:sp>
        <p:nvSpPr>
          <p:cNvPr id="18446" name="TextBox 21"/>
          <p:cNvSpPr txBox="1">
            <a:spLocks noChangeArrowheads="1"/>
          </p:cNvSpPr>
          <p:nvPr/>
        </p:nvSpPr>
        <p:spPr bwMode="auto">
          <a:xfrm>
            <a:off x="3943350" y="14478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1</a:t>
            </a:r>
          </a:p>
        </p:txBody>
      </p:sp>
      <p:sp>
        <p:nvSpPr>
          <p:cNvPr id="18447" name="TextBox 22"/>
          <p:cNvSpPr txBox="1">
            <a:spLocks noChangeArrowheads="1"/>
          </p:cNvSpPr>
          <p:nvPr/>
        </p:nvSpPr>
        <p:spPr bwMode="auto">
          <a:xfrm>
            <a:off x="5314950" y="219075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2</a:t>
            </a:r>
          </a:p>
        </p:txBody>
      </p:sp>
      <p:sp>
        <p:nvSpPr>
          <p:cNvPr id="18448" name="TextBox 23"/>
          <p:cNvSpPr txBox="1">
            <a:spLocks noChangeArrowheads="1"/>
          </p:cNvSpPr>
          <p:nvPr/>
        </p:nvSpPr>
        <p:spPr bwMode="auto">
          <a:xfrm>
            <a:off x="6505575" y="272415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3</a:t>
            </a:r>
          </a:p>
        </p:txBody>
      </p:sp>
      <p:sp>
        <p:nvSpPr>
          <p:cNvPr id="18449" name="TextBox 24"/>
          <p:cNvSpPr txBox="1">
            <a:spLocks noChangeArrowheads="1"/>
          </p:cNvSpPr>
          <p:nvPr/>
        </p:nvSpPr>
        <p:spPr bwMode="auto">
          <a:xfrm>
            <a:off x="7800975" y="3276600"/>
            <a:ext cx="4286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K</a:t>
            </a:r>
            <a:r>
              <a:rPr lang="en-US" baseline="-25000"/>
              <a:t>4</a:t>
            </a:r>
          </a:p>
        </p:txBody>
      </p:sp>
    </p:spTree>
    <p:extLst>
      <p:ext uri="{BB962C8B-B14F-4D97-AF65-F5344CB8AC3E}">
        <p14:creationId xmlns:p14="http://schemas.microsoft.com/office/powerpoint/2010/main" val="4041202393"/>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latin typeface="Tahoma" charset="0"/>
              </a:rPr>
              <a:t>Sending </a:t>
            </a:r>
            <a:r>
              <a:rPr lang="en-US" dirty="0" smtClean="0">
                <a:latin typeface="Tahoma" charset="0"/>
              </a:rPr>
              <a:t>Data</a:t>
            </a:r>
            <a:endParaRPr lang="en-US" dirty="0">
              <a:latin typeface="Tahoma" charset="0"/>
            </a:endParaRPr>
          </a:p>
        </p:txBody>
      </p:sp>
      <p:pic>
        <p:nvPicPr>
          <p:cNvPr id="19459"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1382713"/>
            <a:ext cx="77152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8"/>
          <p:cNvSpPr>
            <a:spLocks noChangeArrowheads="1"/>
          </p:cNvSpPr>
          <p:nvPr/>
        </p:nvSpPr>
        <p:spPr bwMode="auto">
          <a:xfrm>
            <a:off x="3048000" y="1382713"/>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1</a:t>
            </a:r>
            <a:endParaRPr lang="en-US" dirty="0">
              <a:latin typeface="Tahoma" pitchFamily="34" charset="0"/>
              <a:ea typeface="+mn-ea"/>
            </a:endParaRPr>
          </a:p>
        </p:txBody>
      </p:sp>
      <p:sp>
        <p:nvSpPr>
          <p:cNvPr id="6" name="Oval 8"/>
          <p:cNvSpPr>
            <a:spLocks noChangeArrowheads="1"/>
          </p:cNvSpPr>
          <p:nvPr/>
        </p:nvSpPr>
        <p:spPr bwMode="auto">
          <a:xfrm>
            <a:off x="6019800" y="1382713"/>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pic>
        <p:nvPicPr>
          <p:cNvPr id="19462"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1371600"/>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48"/>
          <p:cNvGrpSpPr>
            <a:grpSpLocks/>
          </p:cNvGrpSpPr>
          <p:nvPr/>
        </p:nvGrpSpPr>
        <p:grpSpPr bwMode="auto">
          <a:xfrm>
            <a:off x="457200" y="2432050"/>
            <a:ext cx="2984500" cy="692150"/>
            <a:chOff x="457200" y="2432331"/>
            <a:chExt cx="2985248" cy="691869"/>
          </a:xfrm>
        </p:grpSpPr>
        <p:sp>
          <p:nvSpPr>
            <p:cNvPr id="19499" name="Rectangle 12"/>
            <p:cNvSpPr>
              <a:spLocks noChangeArrowheads="1"/>
            </p:cNvSpPr>
            <p:nvPr/>
          </p:nvSpPr>
          <p:spPr bwMode="auto">
            <a:xfrm>
              <a:off x="1624366" y="2432331"/>
              <a:ext cx="1741882" cy="591670"/>
            </a:xfrm>
            <a:prstGeom prst="rect">
              <a:avLst/>
            </a:prstGeom>
            <a:solidFill>
              <a:srgbClr val="002060"/>
            </a:solidFill>
            <a:ln w="12700">
              <a:solidFill>
                <a:schemeClr val="tx1"/>
              </a:solidFill>
              <a:round/>
              <a:headEnd/>
              <a:tailEnd type="triangle" w="lg" len="med"/>
            </a:ln>
          </p:spPr>
          <p:txBody>
            <a:bodyPr wrap="none"/>
            <a:lstStyle/>
            <a:p>
              <a:endParaRPr lang="en-US"/>
            </a:p>
          </p:txBody>
        </p:sp>
        <p:sp>
          <p:nvSpPr>
            <p:cNvPr id="19500" name="Rectangle 9"/>
            <p:cNvSpPr>
              <a:spLocks noChangeArrowheads="1"/>
            </p:cNvSpPr>
            <p:nvPr/>
          </p:nvSpPr>
          <p:spPr bwMode="auto">
            <a:xfrm>
              <a:off x="1678153" y="2557835"/>
              <a:ext cx="1616376" cy="376519"/>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cxnSp>
          <p:nvCxnSpPr>
            <p:cNvPr id="19501" name="Straight Arrow Connector 10"/>
            <p:cNvCxnSpPr>
              <a:cxnSpLocks noChangeShapeType="1"/>
            </p:cNvCxnSpPr>
            <p:nvPr/>
          </p:nvCxnSpPr>
          <p:spPr bwMode="auto">
            <a:xfrm>
              <a:off x="609600" y="3122612"/>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502" name="TextBox 11"/>
            <p:cNvSpPr txBox="1">
              <a:spLocks noChangeArrowheads="1"/>
            </p:cNvSpPr>
            <p:nvPr/>
          </p:nvSpPr>
          <p:spPr bwMode="auto">
            <a:xfrm>
              <a:off x="457200" y="2535425"/>
              <a:ext cx="28875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1</a:t>
              </a:r>
              <a:r>
                <a:rPr lang="en-US"/>
                <a:t> </a:t>
              </a:r>
              <a:r>
                <a:rPr lang="en-US" baseline="-25000"/>
                <a:t>    </a:t>
              </a:r>
              <a:r>
                <a:rPr lang="en-US"/>
                <a:t>Begin site:80</a:t>
              </a:r>
            </a:p>
          </p:txBody>
        </p:sp>
      </p:grpSp>
      <p:grpSp>
        <p:nvGrpSpPr>
          <p:cNvPr id="3" name="Group 49"/>
          <p:cNvGrpSpPr>
            <a:grpSpLocks/>
          </p:cNvGrpSpPr>
          <p:nvPr/>
        </p:nvGrpSpPr>
        <p:grpSpPr bwMode="auto">
          <a:xfrm>
            <a:off x="3492500" y="3006725"/>
            <a:ext cx="2886075" cy="488950"/>
            <a:chOff x="3491752" y="3006725"/>
            <a:chExt cx="2887585" cy="488576"/>
          </a:xfrm>
        </p:grpSpPr>
        <p:cxnSp>
          <p:nvCxnSpPr>
            <p:cNvPr id="19496" name="Straight Arrow Connector 14"/>
            <p:cNvCxnSpPr>
              <a:cxnSpLocks noChangeShapeType="1"/>
            </p:cNvCxnSpPr>
            <p:nvPr/>
          </p:nvCxnSpPr>
          <p:spPr bwMode="auto">
            <a:xfrm>
              <a:off x="3491752" y="3493713"/>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97" name="Rectangle 16"/>
            <p:cNvSpPr>
              <a:spLocks noChangeArrowheads="1"/>
            </p:cNvSpPr>
            <p:nvPr/>
          </p:nvSpPr>
          <p:spPr bwMode="auto">
            <a:xfrm>
              <a:off x="4712705" y="3029135"/>
              <a:ext cx="1616376" cy="376519"/>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sp>
          <p:nvSpPr>
            <p:cNvPr id="19498" name="TextBox 17"/>
            <p:cNvSpPr txBox="1">
              <a:spLocks noChangeArrowheads="1"/>
            </p:cNvSpPr>
            <p:nvPr/>
          </p:nvSpPr>
          <p:spPr bwMode="auto">
            <a:xfrm>
              <a:off x="3491752" y="3006725"/>
              <a:ext cx="288758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2</a:t>
              </a:r>
              <a:r>
                <a:rPr lang="en-US"/>
                <a:t> </a:t>
              </a:r>
              <a:r>
                <a:rPr lang="en-US" baseline="-25000"/>
                <a:t>    </a:t>
              </a:r>
              <a:r>
                <a:rPr lang="en-US"/>
                <a:t>Begin site:80</a:t>
              </a:r>
            </a:p>
          </p:txBody>
        </p:sp>
      </p:grpSp>
      <p:grpSp>
        <p:nvGrpSpPr>
          <p:cNvPr id="4" name="Group 50"/>
          <p:cNvGrpSpPr>
            <a:grpSpLocks/>
          </p:cNvGrpSpPr>
          <p:nvPr/>
        </p:nvGrpSpPr>
        <p:grpSpPr bwMode="auto">
          <a:xfrm>
            <a:off x="6324600" y="3505200"/>
            <a:ext cx="2057400" cy="400050"/>
            <a:chOff x="6324600" y="3505200"/>
            <a:chExt cx="2057400" cy="400110"/>
          </a:xfrm>
        </p:grpSpPr>
        <p:cxnSp>
          <p:nvCxnSpPr>
            <p:cNvPr id="19494" name="Straight Arrow Connector 18"/>
            <p:cNvCxnSpPr>
              <a:cxnSpLocks noChangeShapeType="1"/>
            </p:cNvCxnSpPr>
            <p:nvPr/>
          </p:nvCxnSpPr>
          <p:spPr bwMode="auto">
            <a:xfrm>
              <a:off x="6324600" y="3903722"/>
              <a:ext cx="2057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95" name="TextBox 20"/>
            <p:cNvSpPr txBox="1">
              <a:spLocks noChangeArrowheads="1"/>
            </p:cNvSpPr>
            <p:nvPr/>
          </p:nvSpPr>
          <p:spPr bwMode="auto">
            <a:xfrm>
              <a:off x="6465193" y="3505200"/>
              <a:ext cx="191680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TCP handshake</a:t>
              </a:r>
            </a:p>
          </p:txBody>
        </p:sp>
      </p:grpSp>
      <p:grpSp>
        <p:nvGrpSpPr>
          <p:cNvPr id="7" name="Group 51"/>
          <p:cNvGrpSpPr>
            <a:grpSpLocks/>
          </p:cNvGrpSpPr>
          <p:nvPr/>
        </p:nvGrpSpPr>
        <p:grpSpPr bwMode="auto">
          <a:xfrm>
            <a:off x="381000" y="3886200"/>
            <a:ext cx="3135313" cy="692150"/>
            <a:chOff x="381000" y="3886200"/>
            <a:chExt cx="3134576" cy="691869"/>
          </a:xfrm>
        </p:grpSpPr>
        <p:sp>
          <p:nvSpPr>
            <p:cNvPr id="19490" name="Rectangle 22"/>
            <p:cNvSpPr>
              <a:spLocks noChangeArrowheads="1"/>
            </p:cNvSpPr>
            <p:nvPr/>
          </p:nvSpPr>
          <p:spPr bwMode="auto">
            <a:xfrm>
              <a:off x="1548166" y="3886200"/>
              <a:ext cx="1943586" cy="591670"/>
            </a:xfrm>
            <a:prstGeom prst="rect">
              <a:avLst/>
            </a:prstGeom>
            <a:solidFill>
              <a:srgbClr val="002060"/>
            </a:solidFill>
            <a:ln w="12700">
              <a:solidFill>
                <a:schemeClr val="tx1"/>
              </a:solidFill>
              <a:round/>
              <a:headEnd/>
              <a:tailEnd type="triangle" w="lg" len="med"/>
            </a:ln>
          </p:spPr>
          <p:txBody>
            <a:bodyPr wrap="none"/>
            <a:lstStyle/>
            <a:p>
              <a:endParaRPr lang="en-US"/>
            </a:p>
          </p:txBody>
        </p:sp>
        <p:sp>
          <p:nvSpPr>
            <p:cNvPr id="19491" name="Rectangle 23"/>
            <p:cNvSpPr>
              <a:spLocks noChangeArrowheads="1"/>
            </p:cNvSpPr>
            <p:nvPr/>
          </p:nvSpPr>
          <p:spPr bwMode="auto">
            <a:xfrm>
              <a:off x="1601952" y="4011704"/>
              <a:ext cx="1803547" cy="376519"/>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cxnSp>
          <p:nvCxnSpPr>
            <p:cNvPr id="19492" name="Straight Arrow Connector 24"/>
            <p:cNvCxnSpPr>
              <a:cxnSpLocks noChangeShapeType="1"/>
            </p:cNvCxnSpPr>
            <p:nvPr/>
          </p:nvCxnSpPr>
          <p:spPr bwMode="auto">
            <a:xfrm>
              <a:off x="533400" y="4576481"/>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93" name="TextBox 25"/>
            <p:cNvSpPr txBox="1">
              <a:spLocks noChangeArrowheads="1"/>
            </p:cNvSpPr>
            <p:nvPr/>
          </p:nvSpPr>
          <p:spPr bwMode="auto">
            <a:xfrm>
              <a:off x="381000" y="3989294"/>
              <a:ext cx="31345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1</a:t>
              </a:r>
              <a:r>
                <a:rPr lang="en-US"/>
                <a:t> </a:t>
              </a:r>
              <a:r>
                <a:rPr lang="en-US" baseline="-25000"/>
                <a:t>    </a:t>
              </a:r>
              <a:r>
                <a:rPr lang="en-US"/>
                <a:t>data HTTP GET</a:t>
              </a:r>
            </a:p>
          </p:txBody>
        </p:sp>
      </p:grpSp>
      <p:grpSp>
        <p:nvGrpSpPr>
          <p:cNvPr id="8" name="Group 52"/>
          <p:cNvGrpSpPr>
            <a:grpSpLocks/>
          </p:cNvGrpSpPr>
          <p:nvPr/>
        </p:nvGrpSpPr>
        <p:grpSpPr bwMode="auto">
          <a:xfrm>
            <a:off x="3416300" y="4473575"/>
            <a:ext cx="3133725" cy="538163"/>
            <a:chOff x="3415552" y="4473388"/>
            <a:chExt cx="3134576" cy="537882"/>
          </a:xfrm>
        </p:grpSpPr>
        <p:cxnSp>
          <p:nvCxnSpPr>
            <p:cNvPr id="19487" name="Straight Arrow Connector 26"/>
            <p:cNvCxnSpPr>
              <a:cxnSpLocks noChangeShapeType="1"/>
            </p:cNvCxnSpPr>
            <p:nvPr/>
          </p:nvCxnSpPr>
          <p:spPr bwMode="auto">
            <a:xfrm>
              <a:off x="3415552" y="5009682"/>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88" name="Rectangle 27"/>
            <p:cNvSpPr>
              <a:spLocks noChangeArrowheads="1"/>
            </p:cNvSpPr>
            <p:nvPr/>
          </p:nvSpPr>
          <p:spPr bwMode="auto">
            <a:xfrm>
              <a:off x="4636505" y="4473388"/>
              <a:ext cx="1853942" cy="448235"/>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sp>
          <p:nvSpPr>
            <p:cNvPr id="19489" name="TextBox 28"/>
            <p:cNvSpPr txBox="1">
              <a:spLocks noChangeArrowheads="1"/>
            </p:cNvSpPr>
            <p:nvPr/>
          </p:nvSpPr>
          <p:spPr bwMode="auto">
            <a:xfrm>
              <a:off x="3415552" y="4522694"/>
              <a:ext cx="31345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2</a:t>
              </a:r>
              <a:r>
                <a:rPr lang="en-US"/>
                <a:t> </a:t>
              </a:r>
              <a:r>
                <a:rPr lang="en-US" baseline="-25000"/>
                <a:t>    </a:t>
              </a:r>
              <a:r>
                <a:rPr lang="en-US"/>
                <a:t>data HTTP GET</a:t>
              </a:r>
            </a:p>
          </p:txBody>
        </p:sp>
      </p:grpSp>
      <p:grpSp>
        <p:nvGrpSpPr>
          <p:cNvPr id="9" name="Group 53"/>
          <p:cNvGrpSpPr>
            <a:grpSpLocks/>
          </p:cNvGrpSpPr>
          <p:nvPr/>
        </p:nvGrpSpPr>
        <p:grpSpPr bwMode="auto">
          <a:xfrm>
            <a:off x="6400800" y="5056188"/>
            <a:ext cx="2057400" cy="400050"/>
            <a:chOff x="6400800" y="5056094"/>
            <a:chExt cx="2057400" cy="400110"/>
          </a:xfrm>
        </p:grpSpPr>
        <p:cxnSp>
          <p:nvCxnSpPr>
            <p:cNvPr id="19485" name="Straight Arrow Connector 29"/>
            <p:cNvCxnSpPr>
              <a:cxnSpLocks noChangeShapeType="1"/>
            </p:cNvCxnSpPr>
            <p:nvPr/>
          </p:nvCxnSpPr>
          <p:spPr bwMode="auto">
            <a:xfrm>
              <a:off x="6400800" y="5454616"/>
              <a:ext cx="2057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86" name="TextBox 30"/>
            <p:cNvSpPr txBox="1">
              <a:spLocks noChangeArrowheads="1"/>
            </p:cNvSpPr>
            <p:nvPr/>
          </p:nvSpPr>
          <p:spPr bwMode="auto">
            <a:xfrm>
              <a:off x="6541393" y="5056094"/>
              <a:ext cx="13295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HTTP GET</a:t>
              </a:r>
            </a:p>
          </p:txBody>
        </p:sp>
      </p:grpSp>
      <p:cxnSp>
        <p:nvCxnSpPr>
          <p:cNvPr id="19469" name="Straight Arrow Connector 32"/>
          <p:cNvCxnSpPr>
            <a:cxnSpLocks noChangeShapeType="1"/>
          </p:cNvCxnSpPr>
          <p:nvPr/>
        </p:nvCxnSpPr>
        <p:spPr bwMode="auto">
          <a:xfrm>
            <a:off x="1160463" y="1898650"/>
            <a:ext cx="1752600" cy="1588"/>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9470" name="TextBox 33"/>
          <p:cNvSpPr txBox="1">
            <a:spLocks noChangeArrowheads="1"/>
          </p:cNvSpPr>
          <p:nvPr/>
        </p:nvSpPr>
        <p:spPr bwMode="auto">
          <a:xfrm>
            <a:off x="1905000" y="1519238"/>
            <a:ext cx="4778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1</a:t>
            </a:r>
            <a:endParaRPr lang="en-US" sz="2400"/>
          </a:p>
        </p:txBody>
      </p:sp>
      <p:cxnSp>
        <p:nvCxnSpPr>
          <p:cNvPr id="19471" name="Straight Arrow Connector 35"/>
          <p:cNvCxnSpPr>
            <a:cxnSpLocks noChangeShapeType="1"/>
          </p:cNvCxnSpPr>
          <p:nvPr/>
        </p:nvCxnSpPr>
        <p:spPr bwMode="auto">
          <a:xfrm>
            <a:off x="1219200" y="1522413"/>
            <a:ext cx="4800600" cy="1587"/>
          </a:xfrm>
          <a:prstGeom prst="straightConnector1">
            <a:avLst/>
          </a:prstGeom>
          <a:noFill/>
          <a:ln w="127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sp>
        <p:nvSpPr>
          <p:cNvPr id="19472" name="TextBox 36"/>
          <p:cNvSpPr txBox="1">
            <a:spLocks noChangeArrowheads="1"/>
          </p:cNvSpPr>
          <p:nvPr/>
        </p:nvSpPr>
        <p:spPr bwMode="auto">
          <a:xfrm>
            <a:off x="4703763" y="1143000"/>
            <a:ext cx="477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K</a:t>
            </a:r>
            <a:r>
              <a:rPr lang="en-US" sz="2400" baseline="-25000"/>
              <a:t>2</a:t>
            </a:r>
            <a:endParaRPr lang="en-US" sz="2400"/>
          </a:p>
        </p:txBody>
      </p:sp>
      <p:grpSp>
        <p:nvGrpSpPr>
          <p:cNvPr id="10" name="Group 54"/>
          <p:cNvGrpSpPr>
            <a:grpSpLocks/>
          </p:cNvGrpSpPr>
          <p:nvPr/>
        </p:nvGrpSpPr>
        <p:grpSpPr bwMode="auto">
          <a:xfrm>
            <a:off x="6400800" y="5638800"/>
            <a:ext cx="2057400" cy="400050"/>
            <a:chOff x="6400800" y="5638800"/>
            <a:chExt cx="2057400" cy="400110"/>
          </a:xfrm>
        </p:grpSpPr>
        <p:cxnSp>
          <p:nvCxnSpPr>
            <p:cNvPr id="19483" name="Straight Arrow Connector 38"/>
            <p:cNvCxnSpPr>
              <a:cxnSpLocks noChangeShapeType="1"/>
            </p:cNvCxnSpPr>
            <p:nvPr/>
          </p:nvCxnSpPr>
          <p:spPr bwMode="auto">
            <a:xfrm flipH="1">
              <a:off x="6400800" y="5979051"/>
              <a:ext cx="20574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84" name="TextBox 39"/>
            <p:cNvSpPr txBox="1">
              <a:spLocks noChangeArrowheads="1"/>
            </p:cNvSpPr>
            <p:nvPr/>
          </p:nvSpPr>
          <p:spPr bwMode="auto">
            <a:xfrm>
              <a:off x="6954112" y="5638800"/>
              <a:ext cx="6658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resp</a:t>
              </a:r>
            </a:p>
          </p:txBody>
        </p:sp>
      </p:grpSp>
      <p:grpSp>
        <p:nvGrpSpPr>
          <p:cNvPr id="11" name="Group 55"/>
          <p:cNvGrpSpPr>
            <a:grpSpLocks/>
          </p:cNvGrpSpPr>
          <p:nvPr/>
        </p:nvGrpSpPr>
        <p:grpSpPr bwMode="auto">
          <a:xfrm>
            <a:off x="3505200" y="5675313"/>
            <a:ext cx="2832100" cy="538162"/>
            <a:chOff x="3505200" y="5675839"/>
            <a:chExt cx="2832848" cy="537882"/>
          </a:xfrm>
        </p:grpSpPr>
        <p:cxnSp>
          <p:nvCxnSpPr>
            <p:cNvPr id="19480" name="Straight Arrow Connector 40"/>
            <p:cNvCxnSpPr>
              <a:cxnSpLocks noChangeShapeType="1"/>
            </p:cNvCxnSpPr>
            <p:nvPr/>
          </p:nvCxnSpPr>
          <p:spPr bwMode="auto">
            <a:xfrm flipH="1">
              <a:off x="3505200" y="6212133"/>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81" name="Rectangle 41"/>
            <p:cNvSpPr>
              <a:spLocks noChangeArrowheads="1"/>
            </p:cNvSpPr>
            <p:nvPr/>
          </p:nvSpPr>
          <p:spPr bwMode="auto">
            <a:xfrm>
              <a:off x="4726153" y="5675839"/>
              <a:ext cx="1249980" cy="448235"/>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sp>
          <p:nvSpPr>
            <p:cNvPr id="19482" name="TextBox 42"/>
            <p:cNvSpPr txBox="1">
              <a:spLocks noChangeArrowheads="1"/>
            </p:cNvSpPr>
            <p:nvPr/>
          </p:nvSpPr>
          <p:spPr bwMode="auto">
            <a:xfrm>
              <a:off x="3505200" y="5725145"/>
              <a:ext cx="24709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2</a:t>
              </a:r>
              <a:r>
                <a:rPr lang="en-US"/>
                <a:t> </a:t>
              </a:r>
              <a:r>
                <a:rPr lang="en-US" baseline="-25000"/>
                <a:t>    </a:t>
              </a:r>
              <a:r>
                <a:rPr lang="en-US"/>
                <a:t>data resp</a:t>
              </a:r>
            </a:p>
          </p:txBody>
        </p:sp>
      </p:grpSp>
      <p:grpSp>
        <p:nvGrpSpPr>
          <p:cNvPr id="12" name="Group 47"/>
          <p:cNvGrpSpPr>
            <a:grpSpLocks/>
          </p:cNvGrpSpPr>
          <p:nvPr/>
        </p:nvGrpSpPr>
        <p:grpSpPr bwMode="auto">
          <a:xfrm>
            <a:off x="304800" y="5670550"/>
            <a:ext cx="2984500" cy="690563"/>
            <a:chOff x="533400" y="5556531"/>
            <a:chExt cx="2985248" cy="691869"/>
          </a:xfrm>
        </p:grpSpPr>
        <p:sp>
          <p:nvSpPr>
            <p:cNvPr id="19476" name="Rectangle 43"/>
            <p:cNvSpPr>
              <a:spLocks noChangeArrowheads="1"/>
            </p:cNvSpPr>
            <p:nvPr/>
          </p:nvSpPr>
          <p:spPr bwMode="auto">
            <a:xfrm>
              <a:off x="1700566" y="5556531"/>
              <a:ext cx="1303767" cy="591670"/>
            </a:xfrm>
            <a:prstGeom prst="rect">
              <a:avLst/>
            </a:prstGeom>
            <a:solidFill>
              <a:srgbClr val="002060"/>
            </a:solidFill>
            <a:ln w="12700">
              <a:solidFill>
                <a:schemeClr val="tx1"/>
              </a:solidFill>
              <a:round/>
              <a:headEnd/>
              <a:tailEnd type="triangle" w="lg" len="med"/>
            </a:ln>
          </p:spPr>
          <p:txBody>
            <a:bodyPr wrap="none"/>
            <a:lstStyle/>
            <a:p>
              <a:endParaRPr lang="en-US"/>
            </a:p>
          </p:txBody>
        </p:sp>
        <p:sp>
          <p:nvSpPr>
            <p:cNvPr id="19477" name="Rectangle 44"/>
            <p:cNvSpPr>
              <a:spLocks noChangeArrowheads="1"/>
            </p:cNvSpPr>
            <p:nvPr/>
          </p:nvSpPr>
          <p:spPr bwMode="auto">
            <a:xfrm>
              <a:off x="1754353" y="5682035"/>
              <a:ext cx="1209828" cy="376519"/>
            </a:xfrm>
            <a:prstGeom prst="rect">
              <a:avLst/>
            </a:prstGeom>
            <a:solidFill>
              <a:schemeClr val="accent1"/>
            </a:solidFill>
            <a:ln>
              <a:noFill/>
            </a:ln>
            <a:extLst>
              <a:ext uri="{91240B29-F687-4f45-9708-019B960494DF}">
                <a14:hiddenLine xmlns:a14="http://schemas.microsoft.com/office/drawing/2010/main" w="12700">
                  <a:solidFill>
                    <a:srgbClr val="000000"/>
                  </a:solidFill>
                  <a:round/>
                  <a:headEnd/>
                  <a:tailEnd type="triangle" w="lg" len="med"/>
                </a14:hiddenLine>
              </a:ext>
            </a:extLst>
          </p:spPr>
          <p:txBody>
            <a:bodyPr wrap="none"/>
            <a:lstStyle/>
            <a:p>
              <a:endParaRPr lang="en-US"/>
            </a:p>
          </p:txBody>
        </p:sp>
        <p:cxnSp>
          <p:nvCxnSpPr>
            <p:cNvPr id="19478" name="Straight Arrow Connector 45"/>
            <p:cNvCxnSpPr>
              <a:cxnSpLocks noChangeShapeType="1"/>
            </p:cNvCxnSpPr>
            <p:nvPr/>
          </p:nvCxnSpPr>
          <p:spPr bwMode="auto">
            <a:xfrm flipH="1">
              <a:off x="685800" y="6246812"/>
              <a:ext cx="2832848"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
          <p:nvSpPr>
            <p:cNvPr id="19479" name="TextBox 46"/>
            <p:cNvSpPr txBox="1">
              <a:spLocks noChangeArrowheads="1"/>
            </p:cNvSpPr>
            <p:nvPr/>
          </p:nvSpPr>
          <p:spPr bwMode="auto">
            <a:xfrm>
              <a:off x="533400" y="5659625"/>
              <a:ext cx="24709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defRPr>
              </a:lvl1pPr>
              <a:lvl2pPr marL="742950" indent="-285750" eaLnBrk="0" hangingPunct="0">
                <a:defRPr sz="2000">
                  <a:solidFill>
                    <a:schemeClr val="tx1"/>
                  </a:solidFill>
                  <a:latin typeface="Tahoma" charset="0"/>
                  <a:ea typeface="ＭＳ Ｐゴシック" charset="0"/>
                </a:defRPr>
              </a:lvl2pPr>
              <a:lvl3pPr marL="1143000" indent="-228600" eaLnBrk="0" hangingPunct="0">
                <a:defRPr sz="2000">
                  <a:solidFill>
                    <a:schemeClr val="tx1"/>
                  </a:solidFill>
                  <a:latin typeface="Tahoma" charset="0"/>
                  <a:ea typeface="ＭＳ Ｐゴシック" charset="0"/>
                </a:defRPr>
              </a:lvl3pPr>
              <a:lvl4pPr marL="1600200" indent="-228600" eaLnBrk="0" hangingPunct="0">
                <a:defRPr sz="2000">
                  <a:solidFill>
                    <a:schemeClr val="tx1"/>
                  </a:solidFill>
                  <a:latin typeface="Tahoma" charset="0"/>
                  <a:ea typeface="ＭＳ Ｐゴシック" charset="0"/>
                </a:defRPr>
              </a:lvl4pPr>
              <a:lvl5pPr marL="2057400" indent="-228600" eaLnBrk="0" hangingPunct="0">
                <a:defRPr sz="2000">
                  <a:solidFill>
                    <a:schemeClr val="tx1"/>
                  </a:solidFill>
                  <a:latin typeface="Tahoma" charset="0"/>
                  <a:ea typeface="ＭＳ Ｐゴシック" charset="0"/>
                </a:defRPr>
              </a:lvl5pPr>
              <a:lvl6pPr marL="2514600" indent="-228600" eaLnBrk="0" fontAlgn="base" hangingPunct="0">
                <a:spcBef>
                  <a:spcPct val="0"/>
                </a:spcBef>
                <a:spcAft>
                  <a:spcPct val="0"/>
                </a:spcAft>
                <a:defRPr sz="2000">
                  <a:solidFill>
                    <a:schemeClr val="tx1"/>
                  </a:solidFill>
                  <a:latin typeface="Tahoma" charset="0"/>
                  <a:ea typeface="ＭＳ Ｐゴシック" charset="0"/>
                </a:defRPr>
              </a:lvl6pPr>
              <a:lvl7pPr marL="2971800" indent="-228600" eaLnBrk="0" fontAlgn="base" hangingPunct="0">
                <a:spcBef>
                  <a:spcPct val="0"/>
                </a:spcBef>
                <a:spcAft>
                  <a:spcPct val="0"/>
                </a:spcAft>
                <a:defRPr sz="2000">
                  <a:solidFill>
                    <a:schemeClr val="tx1"/>
                  </a:solidFill>
                  <a:latin typeface="Tahoma" charset="0"/>
                  <a:ea typeface="ＭＳ Ｐゴシック" charset="0"/>
                </a:defRPr>
              </a:lvl7pPr>
              <a:lvl8pPr marL="3429000" indent="-228600" eaLnBrk="0" fontAlgn="base" hangingPunct="0">
                <a:spcBef>
                  <a:spcPct val="0"/>
                </a:spcBef>
                <a:spcAft>
                  <a:spcPct val="0"/>
                </a:spcAft>
                <a:defRPr sz="2000">
                  <a:solidFill>
                    <a:schemeClr val="tx1"/>
                  </a:solidFill>
                  <a:latin typeface="Tahoma" charset="0"/>
                  <a:ea typeface="ＭＳ Ｐゴシック" charset="0"/>
                </a:defRPr>
              </a:lvl8pPr>
              <a:lvl9pPr marL="3886200" indent="-2286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Relay C</a:t>
              </a:r>
              <a:r>
                <a:rPr lang="en-US" baseline="-25000"/>
                <a:t>1</a:t>
              </a:r>
              <a:r>
                <a:rPr lang="en-US"/>
                <a:t> </a:t>
              </a:r>
              <a:r>
                <a:rPr lang="en-US" baseline="-25000"/>
                <a:t>    </a:t>
              </a:r>
              <a:r>
                <a:rPr lang="en-US"/>
                <a:t>data resp</a:t>
              </a:r>
            </a:p>
          </p:txBody>
        </p:sp>
      </p:grpSp>
    </p:spTree>
    <p:extLst>
      <p:ext uri="{BB962C8B-B14F-4D97-AF65-F5344CB8AC3E}">
        <p14:creationId xmlns:p14="http://schemas.microsoft.com/office/powerpoint/2010/main" val="383578147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Properties</a:t>
            </a:r>
          </a:p>
        </p:txBody>
      </p:sp>
      <p:sp>
        <p:nvSpPr>
          <p:cNvPr id="20483" name="Content Placeholder 2" descr="Rectangle: Click to edit Master text styles&#10;Second level&#10;Third level&#10;Fourth level&#10;Fifth level"/>
          <p:cNvSpPr>
            <a:spLocks noGrp="1"/>
          </p:cNvSpPr>
          <p:nvPr>
            <p:ph idx="1"/>
          </p:nvPr>
        </p:nvSpPr>
        <p:spPr>
          <a:xfrm>
            <a:off x="381000" y="1371600"/>
            <a:ext cx="8534400" cy="5257800"/>
          </a:xfrm>
        </p:spPr>
        <p:txBody>
          <a:bodyPr>
            <a:normAutofit fontScale="92500" lnSpcReduction="10000"/>
          </a:bodyPr>
          <a:lstStyle/>
          <a:p>
            <a:r>
              <a:rPr lang="en-US" dirty="0">
                <a:latin typeface="+mj-lt"/>
              </a:rPr>
              <a:t>Performance:</a:t>
            </a:r>
          </a:p>
          <a:p>
            <a:pPr lvl="1"/>
            <a:r>
              <a:rPr lang="en-US" dirty="0">
                <a:latin typeface="+mj-lt"/>
              </a:rPr>
              <a:t>Fast connection time: </a:t>
            </a:r>
            <a:r>
              <a:rPr lang="en-US" dirty="0" smtClean="0">
                <a:latin typeface="+mj-lt"/>
              </a:rPr>
              <a:t>circuit </a:t>
            </a:r>
            <a:r>
              <a:rPr lang="en-US" dirty="0">
                <a:latin typeface="+mj-lt"/>
              </a:rPr>
              <a:t>is pre-established</a:t>
            </a:r>
          </a:p>
          <a:p>
            <a:pPr lvl="1"/>
            <a:r>
              <a:rPr lang="en-US" dirty="0">
                <a:latin typeface="+mj-lt"/>
              </a:rPr>
              <a:t>Traffic encrypted with AES: </a:t>
            </a:r>
            <a:r>
              <a:rPr lang="en-US" dirty="0" smtClean="0">
                <a:latin typeface="+mj-lt"/>
              </a:rPr>
              <a:t>no </a:t>
            </a:r>
            <a:r>
              <a:rPr lang="en-US" dirty="0">
                <a:latin typeface="+mj-lt"/>
              </a:rPr>
              <a:t>pub-key on traffic</a:t>
            </a:r>
          </a:p>
          <a:p>
            <a:pPr>
              <a:spcBef>
                <a:spcPts val="2400"/>
              </a:spcBef>
            </a:pPr>
            <a:r>
              <a:rPr lang="en-US" dirty="0">
                <a:latin typeface="+mj-lt"/>
              </a:rPr>
              <a:t>Tor crypto:</a:t>
            </a:r>
          </a:p>
          <a:p>
            <a:pPr lvl="1"/>
            <a:r>
              <a:rPr lang="en-US" dirty="0">
                <a:latin typeface="+mj-lt"/>
              </a:rPr>
              <a:t>provides end-to-end integrity for traffic</a:t>
            </a:r>
          </a:p>
          <a:p>
            <a:pPr lvl="1"/>
            <a:r>
              <a:rPr lang="en-US" dirty="0">
                <a:latin typeface="+mj-lt"/>
              </a:rPr>
              <a:t>Forward secrecy via TLS</a:t>
            </a:r>
          </a:p>
          <a:p>
            <a:endParaRPr lang="en-US" dirty="0">
              <a:latin typeface="+mj-lt"/>
            </a:endParaRPr>
          </a:p>
          <a:p>
            <a:r>
              <a:rPr lang="en-US" dirty="0">
                <a:latin typeface="+mj-lt"/>
              </a:rPr>
              <a:t>Downside:</a:t>
            </a:r>
          </a:p>
          <a:p>
            <a:pPr lvl="1"/>
            <a:r>
              <a:rPr lang="en-US" dirty="0">
                <a:latin typeface="+mj-lt"/>
              </a:rPr>
              <a:t>Routers must maintain state per circuit</a:t>
            </a:r>
          </a:p>
          <a:p>
            <a:pPr lvl="1"/>
            <a:r>
              <a:rPr lang="en-US" dirty="0">
                <a:latin typeface="+mj-lt"/>
              </a:rPr>
              <a:t>Each router can link multiple streams via  </a:t>
            </a:r>
            <a:r>
              <a:rPr lang="en-US" dirty="0" err="1" smtClean="0">
                <a:latin typeface="+mj-lt"/>
                <a:cs typeface="Courier New" charset="0"/>
              </a:rPr>
              <a:t>CircuitID</a:t>
            </a:r>
            <a:endParaRPr lang="en-US" dirty="0">
              <a:latin typeface="+mj-lt"/>
              <a:cs typeface="Courier New" charset="0"/>
            </a:endParaRPr>
          </a:p>
        </p:txBody>
      </p:sp>
    </p:spTree>
    <p:extLst>
      <p:ext uri="{BB962C8B-B14F-4D97-AF65-F5344CB8AC3E}">
        <p14:creationId xmlns:p14="http://schemas.microsoft.com/office/powerpoint/2010/main" val="1546634652"/>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endParaRPr lang="en-US">
              <a:latin typeface="Helvetica" charset="0"/>
            </a:endParaRPr>
          </a:p>
        </p:txBody>
      </p:sp>
      <p:sp>
        <p:nvSpPr>
          <p:cNvPr id="6147" name="Content Placeholder 2"/>
          <p:cNvSpPr>
            <a:spLocks noGrp="1"/>
          </p:cNvSpPr>
          <p:nvPr>
            <p:ph idx="1"/>
          </p:nvPr>
        </p:nvSpPr>
        <p:spPr/>
        <p:txBody>
          <a:bodyPr/>
          <a:lstStyle/>
          <a:p>
            <a:endParaRPr lang="en-US">
              <a:latin typeface="Helvetica" charset="0"/>
            </a:endParaRPr>
          </a:p>
        </p:txBody>
      </p:sp>
      <p:sp>
        <p:nvSpPr>
          <p:cNvPr id="6148"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BD3E47ED-709A-8449-BB63-F88DC1C0C497}" type="slidenum">
              <a:rPr lang="en-US" sz="1400">
                <a:latin typeface="Arial" charset="0"/>
              </a:rPr>
              <a:pPr/>
              <a:t>44</a:t>
            </a:fld>
            <a:endParaRPr lang="en-US" sz="1400">
              <a:latin typeface="Arial" charset="0"/>
            </a:endParaRPr>
          </a:p>
        </p:txBody>
      </p:sp>
      <p:pic>
        <p:nvPicPr>
          <p:cNvPr id="6149" name="Picture 2"/>
          <p:cNvPicPr>
            <a:picLocks noChangeAspect="1" noChangeArrowheads="1"/>
          </p:cNvPicPr>
          <p:nvPr/>
        </p:nvPicPr>
        <p:blipFill>
          <a:blip r:embed="rId2">
            <a:extLst>
              <a:ext uri="{28A0092B-C50C-407E-A947-70E740481C1C}">
                <a14:useLocalDpi xmlns:a14="http://schemas.microsoft.com/office/drawing/2010/main" val="0"/>
              </a:ext>
            </a:extLst>
          </a:blip>
          <a:srcRect l="15938" t="5000" r="14375" b="249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867848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atin typeface="Helvetica" charset="0"/>
              </a:rPr>
              <a:t>How Tor Works</a:t>
            </a:r>
          </a:p>
        </p:txBody>
      </p:sp>
      <p:sp>
        <p:nvSpPr>
          <p:cNvPr id="7172"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E9BCE504-984F-0944-A846-9E70413937BF}" type="slidenum">
              <a:rPr lang="en-US" sz="1400">
                <a:latin typeface="Arial" charset="0"/>
              </a:rPr>
              <a:pPr/>
              <a:t>45</a:t>
            </a:fld>
            <a:endParaRPr lang="en-US" sz="1400">
              <a:latin typeface="Arial" charset="0"/>
            </a:endParaRPr>
          </a:p>
        </p:txBody>
      </p:sp>
      <p:pic>
        <p:nvPicPr>
          <p:cNvPr id="7173" name="Picture 2" descr="How Tor 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524000"/>
            <a:ext cx="7543800" cy="482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TextBox 1"/>
          <p:cNvSpPr txBox="1">
            <a:spLocks noChangeArrowheads="1"/>
          </p:cNvSpPr>
          <p:nvPr/>
        </p:nvSpPr>
        <p:spPr bwMode="auto">
          <a:xfrm>
            <a:off x="838200" y="5710238"/>
            <a:ext cx="19669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pPr eaLnBrk="1" hangingPunct="1"/>
            <a:r>
              <a:rPr lang="en-US" sz="2000">
                <a:latin typeface="Times New Roman" charset="0"/>
              </a:rPr>
              <a:t>(directory server)</a:t>
            </a:r>
          </a:p>
        </p:txBody>
      </p:sp>
    </p:spTree>
    <p:extLst>
      <p:ext uri="{BB962C8B-B14F-4D97-AF65-F5344CB8AC3E}">
        <p14:creationId xmlns:p14="http://schemas.microsoft.com/office/powerpoint/2010/main" val="394862587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atin typeface="Helvetica" charset="0"/>
              </a:rPr>
              <a:t>How Tor Works</a:t>
            </a:r>
          </a:p>
        </p:txBody>
      </p:sp>
      <p:sp>
        <p:nvSpPr>
          <p:cNvPr id="8196"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023F0058-1DEE-544C-8470-0EBA8C2F9A46}" type="slidenum">
              <a:rPr lang="en-US" sz="1400">
                <a:latin typeface="Arial" charset="0"/>
              </a:rPr>
              <a:pPr/>
              <a:t>46</a:t>
            </a:fld>
            <a:endParaRPr lang="en-US" sz="1400">
              <a:latin typeface="Arial" charset="0"/>
            </a:endParaRPr>
          </a:p>
        </p:txBody>
      </p:sp>
      <p:pic>
        <p:nvPicPr>
          <p:cNvPr id="8197" name="Picture 2" descr="Tor circuit step tw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838" y="1524000"/>
            <a:ext cx="7599362"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0163652"/>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endParaRPr lang="en-US">
              <a:latin typeface="Helvetica" charset="0"/>
            </a:endParaRPr>
          </a:p>
        </p:txBody>
      </p:sp>
      <p:sp>
        <p:nvSpPr>
          <p:cNvPr id="9219" name="Content Placeholder 2"/>
          <p:cNvSpPr>
            <a:spLocks noGrp="1"/>
          </p:cNvSpPr>
          <p:nvPr>
            <p:ph idx="1"/>
          </p:nvPr>
        </p:nvSpPr>
        <p:spPr/>
        <p:txBody>
          <a:bodyPr/>
          <a:lstStyle/>
          <a:p>
            <a:endParaRPr lang="en-US">
              <a:latin typeface="Helvetica" charset="0"/>
            </a:endParaRPr>
          </a:p>
        </p:txBody>
      </p:sp>
      <p:sp>
        <p:nvSpPr>
          <p:cNvPr id="922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657F2873-9B31-E54C-9A0E-013E76A01708}" type="slidenum">
              <a:rPr lang="en-US" sz="1400">
                <a:latin typeface="Arial" charset="0"/>
              </a:rPr>
              <a:pPr/>
              <a:t>47</a:t>
            </a:fld>
            <a:endParaRPr lang="en-US" sz="1400">
              <a:latin typeface="Arial" charset="0"/>
            </a:endParaRPr>
          </a:p>
        </p:txBody>
      </p:sp>
      <p:pic>
        <p:nvPicPr>
          <p:cNvPr id="9221" name="Picture 2"/>
          <p:cNvPicPr>
            <a:picLocks noChangeAspect="1" noChangeArrowheads="1"/>
          </p:cNvPicPr>
          <p:nvPr/>
        </p:nvPicPr>
        <p:blipFill>
          <a:blip r:embed="rId3">
            <a:extLst>
              <a:ext uri="{28A0092B-C50C-407E-A947-70E740481C1C}">
                <a14:useLocalDpi xmlns:a14="http://schemas.microsoft.com/office/drawing/2010/main" val="0"/>
              </a:ext>
            </a:extLst>
          </a:blip>
          <a:srcRect l="9071" t="10246" r="6509" b="2254"/>
          <a:stretch>
            <a:fillRect/>
          </a:stretch>
        </p:blipFill>
        <p:spPr bwMode="auto">
          <a:xfrm>
            <a:off x="-152400" y="-152400"/>
            <a:ext cx="9448800" cy="701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6754808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latin typeface="Helvetica" charset="0"/>
              </a:rPr>
              <a:t>Encryption Keys in </a:t>
            </a:r>
            <a:r>
              <a:rPr lang="en-US" dirty="0" smtClean="0">
                <a:latin typeface="Helvetica" charset="0"/>
              </a:rPr>
              <a:t>Tor</a:t>
            </a:r>
            <a:endParaRPr lang="en-US" dirty="0">
              <a:latin typeface="Helvetica" charset="0"/>
            </a:endParaRPr>
          </a:p>
        </p:txBody>
      </p:sp>
      <p:sp>
        <p:nvSpPr>
          <p:cNvPr id="10243" name="Content Placeholder 2"/>
          <p:cNvSpPr>
            <a:spLocks noGrp="1"/>
          </p:cNvSpPr>
          <p:nvPr>
            <p:ph idx="1"/>
          </p:nvPr>
        </p:nvSpPr>
        <p:spPr/>
        <p:txBody>
          <a:bodyPr>
            <a:normAutofit fontScale="92500" lnSpcReduction="20000"/>
          </a:bodyPr>
          <a:lstStyle/>
          <a:p>
            <a:r>
              <a:rPr lang="en-US" sz="2800" dirty="0">
                <a:latin typeface="Helvetica" charset="0"/>
              </a:rPr>
              <a:t>Each relay has a long-term ``identity’’ public/private key pair used to sign TLS certificates (public keys signed by directory</a:t>
            </a:r>
            <a:r>
              <a:rPr lang="en-US" sz="2800" dirty="0" smtClean="0">
                <a:latin typeface="Helvetica" charset="0"/>
              </a:rPr>
              <a:t>)</a:t>
            </a:r>
          </a:p>
          <a:p>
            <a:endParaRPr lang="en-US" sz="2800" dirty="0">
              <a:latin typeface="Helvetica" charset="0"/>
            </a:endParaRPr>
          </a:p>
          <a:p>
            <a:r>
              <a:rPr lang="en-US" sz="2800" dirty="0">
                <a:latin typeface="Helvetica" charset="0"/>
              </a:rPr>
              <a:t>Medium-term (one week) public/private ``onion’’ keys are used to decrypt requests to extend circuits – so first node can’t spoof the whole path. These keys are deleted so that if relay is compromised, old traffic can’t be decrypted</a:t>
            </a:r>
            <a:r>
              <a:rPr lang="en-US" sz="2800" dirty="0" smtClean="0">
                <a:latin typeface="Helvetica" charset="0"/>
              </a:rPr>
              <a:t>.</a:t>
            </a:r>
          </a:p>
          <a:p>
            <a:endParaRPr lang="en-US" sz="2800" dirty="0">
              <a:latin typeface="Helvetica" charset="0"/>
            </a:endParaRPr>
          </a:p>
          <a:p>
            <a:r>
              <a:rPr lang="en-US" sz="2800" dirty="0">
                <a:latin typeface="Helvetica" charset="0"/>
              </a:rPr>
              <a:t>Short-term “connection” or “ephemeral” shared private keys are used to encrypt connections.  </a:t>
            </a:r>
          </a:p>
        </p:txBody>
      </p:sp>
      <p:sp>
        <p:nvSpPr>
          <p:cNvPr id="1024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A1BA9CFD-F043-F74C-AC8C-0E11459FE552}" type="slidenum">
              <a:rPr lang="en-US" sz="1400">
                <a:latin typeface="Arial" charset="0"/>
              </a:rPr>
              <a:pPr/>
              <a:t>48</a:t>
            </a:fld>
            <a:endParaRPr lang="en-US" sz="1400" dirty="0">
              <a:latin typeface="Arial" charset="0"/>
            </a:endParaRPr>
          </a:p>
        </p:txBody>
      </p:sp>
    </p:spTree>
    <p:extLst>
      <p:ext uri="{BB962C8B-B14F-4D97-AF65-F5344CB8AC3E}">
        <p14:creationId xmlns:p14="http://schemas.microsoft.com/office/powerpoint/2010/main" val="2199423470"/>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a:latin typeface="Helvetica" charset="0"/>
              </a:rPr>
              <a:t>How Tor Works</a:t>
            </a:r>
          </a:p>
        </p:txBody>
      </p:sp>
      <p:sp>
        <p:nvSpPr>
          <p:cNvPr id="11268"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D1AC587C-508A-374B-A863-63CEE4BFB565}" type="slidenum">
              <a:rPr lang="en-US" sz="1400">
                <a:latin typeface="Arial" charset="0"/>
              </a:rPr>
              <a:pPr/>
              <a:t>49</a:t>
            </a:fld>
            <a:endParaRPr lang="en-US" sz="1400">
              <a:latin typeface="Arial" charset="0"/>
            </a:endParaRPr>
          </a:p>
        </p:txBody>
      </p:sp>
      <p:pic>
        <p:nvPicPr>
          <p:cNvPr id="11269" name="Picture 2" descr="Tor circuit step th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0"/>
            <a:ext cx="7391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123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586" name="Rectangle 2"/>
          <p:cNvSpPr>
            <a:spLocks noGrp="1" noChangeArrowheads="1"/>
          </p:cNvSpPr>
          <p:nvPr>
            <p:ph type="title"/>
          </p:nvPr>
        </p:nvSpPr>
        <p:spPr/>
        <p:txBody>
          <a:bodyPr>
            <a:normAutofit/>
          </a:bodyPr>
          <a:lstStyle/>
          <a:p>
            <a:r>
              <a:rPr lang="en-US" dirty="0" smtClean="0"/>
              <a:t>Types of Intrusion </a:t>
            </a:r>
            <a:r>
              <a:rPr lang="en-US" dirty="0"/>
              <a:t>Detection</a:t>
            </a:r>
          </a:p>
        </p:txBody>
      </p:sp>
      <p:sp>
        <p:nvSpPr>
          <p:cNvPr id="1731587" name="Rectangle 3"/>
          <p:cNvSpPr>
            <a:spLocks noGrp="1" noChangeArrowheads="1"/>
          </p:cNvSpPr>
          <p:nvPr>
            <p:ph idx="1"/>
          </p:nvPr>
        </p:nvSpPr>
        <p:spPr/>
        <p:txBody>
          <a:bodyPr>
            <a:normAutofit/>
          </a:bodyPr>
          <a:lstStyle/>
          <a:p>
            <a:pPr>
              <a:lnSpc>
                <a:spcPct val="90000"/>
              </a:lnSpc>
            </a:pPr>
            <a:r>
              <a:rPr lang="en-US" b="1" dirty="0" smtClean="0"/>
              <a:t>Signature-Based</a:t>
            </a:r>
            <a:endParaRPr lang="en-US" b="1" dirty="0"/>
          </a:p>
          <a:p>
            <a:pPr lvl="1">
              <a:lnSpc>
                <a:spcPct val="90000"/>
              </a:lnSpc>
            </a:pPr>
            <a:r>
              <a:rPr lang="en-US" dirty="0"/>
              <a:t>define </a:t>
            </a:r>
            <a:r>
              <a:rPr lang="en-US" i="1" dirty="0"/>
              <a:t>“what is abnormal”</a:t>
            </a:r>
            <a:r>
              <a:rPr lang="en-US" dirty="0"/>
              <a:t> using attack signatures</a:t>
            </a:r>
          </a:p>
          <a:p>
            <a:pPr lvl="1">
              <a:lnSpc>
                <a:spcPct val="90000"/>
              </a:lnSpc>
            </a:pPr>
            <a:r>
              <a:rPr lang="en-US" dirty="0"/>
              <a:t>traffic that matches an attack signature as attack </a:t>
            </a:r>
            <a:r>
              <a:rPr lang="en-US" dirty="0" smtClean="0"/>
              <a:t>traffic</a:t>
            </a:r>
          </a:p>
          <a:p>
            <a:pPr lvl="1">
              <a:lnSpc>
                <a:spcPct val="90000"/>
              </a:lnSpc>
            </a:pPr>
            <a:endParaRPr lang="en-US" dirty="0" smtClean="0"/>
          </a:p>
          <a:p>
            <a:pPr>
              <a:lnSpc>
                <a:spcPct val="90000"/>
              </a:lnSpc>
            </a:pPr>
            <a:r>
              <a:rPr lang="en-US" b="1" dirty="0" smtClean="0"/>
              <a:t>Anomaly-Based</a:t>
            </a:r>
            <a:endParaRPr lang="en-US" b="1" dirty="0"/>
          </a:p>
          <a:p>
            <a:pPr lvl="1">
              <a:lnSpc>
                <a:spcPct val="90000"/>
              </a:lnSpc>
            </a:pPr>
            <a:r>
              <a:rPr lang="en-US" dirty="0"/>
              <a:t>define </a:t>
            </a:r>
            <a:r>
              <a:rPr lang="en-US" i="1" dirty="0"/>
              <a:t>“what is normal”</a:t>
            </a:r>
            <a:r>
              <a:rPr lang="en-US" dirty="0"/>
              <a:t> using profiles</a:t>
            </a:r>
          </a:p>
          <a:p>
            <a:pPr lvl="1">
              <a:lnSpc>
                <a:spcPct val="90000"/>
              </a:lnSpc>
            </a:pPr>
            <a:r>
              <a:rPr lang="en-US" dirty="0"/>
              <a:t>traffic that does not match the profile as abnormal</a:t>
            </a:r>
            <a:endParaRPr lang="en-US" sz="2000" b="1" dirty="0"/>
          </a:p>
        </p:txBody>
      </p:sp>
    </p:spTree>
    <p:extLst>
      <p:ext uri="{BB962C8B-B14F-4D97-AF65-F5344CB8AC3E}">
        <p14:creationId xmlns:p14="http://schemas.microsoft.com/office/powerpoint/2010/main" val="3894025671"/>
      </p:ext>
    </p:extLst>
  </p:cSld>
  <p:clrMapOvr>
    <a:masterClrMapping/>
  </p:clrMapOvr>
  <p:transition xmlns:p14="http://schemas.microsoft.com/office/powerpoint/2010/main" spd="med"/>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atin typeface="Helvetica" charset="0"/>
              </a:rPr>
              <a:t>Bridge Relays (a.k.a. Bridges)</a:t>
            </a:r>
          </a:p>
        </p:txBody>
      </p:sp>
      <p:sp>
        <p:nvSpPr>
          <p:cNvPr id="12291" name="Content Placeholder 2"/>
          <p:cNvSpPr>
            <a:spLocks noGrp="1"/>
          </p:cNvSpPr>
          <p:nvPr>
            <p:ph idx="1"/>
          </p:nvPr>
        </p:nvSpPr>
        <p:spPr/>
        <p:txBody>
          <a:bodyPr/>
          <a:lstStyle/>
          <a:p>
            <a:r>
              <a:rPr lang="en-US" dirty="0">
                <a:latin typeface="Helvetica" charset="0"/>
              </a:rPr>
              <a:t>Some ISPs/governments block all traffic to relays that appear in the Tor directory</a:t>
            </a:r>
            <a:r>
              <a:rPr lang="en-US" dirty="0" smtClean="0">
                <a:latin typeface="Helvetica" charset="0"/>
              </a:rPr>
              <a:t>.</a:t>
            </a:r>
          </a:p>
          <a:p>
            <a:endParaRPr lang="en-US" dirty="0">
              <a:latin typeface="Helvetica" charset="0"/>
            </a:endParaRPr>
          </a:p>
          <a:p>
            <a:r>
              <a:rPr lang="en-US" dirty="0">
                <a:latin typeface="Helvetica" charset="0"/>
              </a:rPr>
              <a:t>Bridges are relays that don’t appear in the directory</a:t>
            </a:r>
            <a:r>
              <a:rPr lang="en-US" dirty="0" smtClean="0">
                <a:latin typeface="Helvetica" charset="0"/>
              </a:rPr>
              <a:t>.</a:t>
            </a:r>
          </a:p>
          <a:p>
            <a:endParaRPr lang="en-US" dirty="0">
              <a:latin typeface="Helvetica" charset="0"/>
            </a:endParaRPr>
          </a:p>
          <a:p>
            <a:r>
              <a:rPr lang="en-US" dirty="0">
                <a:latin typeface="Helvetica" charset="0"/>
              </a:rPr>
              <a:t>User has to solve the problem of finding a bridge.</a:t>
            </a:r>
          </a:p>
          <a:p>
            <a:endParaRPr lang="en-US" dirty="0">
              <a:latin typeface="Helvetica" charset="0"/>
            </a:endParaRPr>
          </a:p>
          <a:p>
            <a:endParaRPr lang="en-US" dirty="0">
              <a:latin typeface="Helvetica" charset="0"/>
            </a:endParaRPr>
          </a:p>
        </p:txBody>
      </p:sp>
      <p:sp>
        <p:nvSpPr>
          <p:cNvPr id="12292"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EE4C486C-01A5-F841-845C-D0AC42D8B56C}" type="slidenum">
              <a:rPr lang="en-US" sz="1400">
                <a:latin typeface="Arial" charset="0"/>
              </a:rPr>
              <a:pPr/>
              <a:t>50</a:t>
            </a:fld>
            <a:endParaRPr lang="en-US" sz="1400">
              <a:latin typeface="Arial" charset="0"/>
            </a:endParaRPr>
          </a:p>
        </p:txBody>
      </p:sp>
    </p:spTree>
    <p:extLst>
      <p:ext uri="{BB962C8B-B14F-4D97-AF65-F5344CB8AC3E}">
        <p14:creationId xmlns:p14="http://schemas.microsoft.com/office/powerpoint/2010/main" val="1594342194"/>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z="3200">
                <a:latin typeface="Helvetica" charset="0"/>
              </a:rPr>
              <a:t>Tor Exit Nodes See Plaintext!</a:t>
            </a:r>
          </a:p>
        </p:txBody>
      </p:sp>
      <p:sp>
        <p:nvSpPr>
          <p:cNvPr id="2048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5BD20CC9-F053-C84D-90A0-D3A9727E14F4}" type="slidenum">
              <a:rPr lang="en-US" sz="1400">
                <a:latin typeface="Arial" charset="0"/>
              </a:rPr>
              <a:pPr/>
              <a:t>51</a:t>
            </a:fld>
            <a:endParaRPr lang="en-US" sz="1400">
              <a:latin typeface="Arial" charset="0"/>
            </a:endParaRPr>
          </a:p>
        </p:txBody>
      </p:sp>
      <p:pic>
        <p:nvPicPr>
          <p:cNvPr id="20485" name="Picture 2"/>
          <p:cNvPicPr>
            <a:picLocks noChangeAspect="1" noChangeArrowheads="1"/>
          </p:cNvPicPr>
          <p:nvPr/>
        </p:nvPicPr>
        <p:blipFill>
          <a:blip r:embed="rId2">
            <a:extLst>
              <a:ext uri="{28A0092B-C50C-407E-A947-70E740481C1C}">
                <a14:useLocalDpi xmlns:a14="http://schemas.microsoft.com/office/drawing/2010/main" val="0"/>
              </a:ext>
            </a:extLst>
          </a:blip>
          <a:srcRect t="28058" r="27437" b="23009"/>
          <a:stretch>
            <a:fillRect/>
          </a:stretch>
        </p:blipFill>
        <p:spPr bwMode="auto">
          <a:xfrm>
            <a:off x="914400" y="1219200"/>
            <a:ext cx="7294563" cy="480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0486" name="TextBox 4"/>
          <p:cNvSpPr txBox="1">
            <a:spLocks noChangeArrowheads="1"/>
          </p:cNvSpPr>
          <p:nvPr/>
        </p:nvSpPr>
        <p:spPr bwMode="auto">
          <a:xfrm>
            <a:off x="381000" y="6096000"/>
            <a:ext cx="84185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pPr eaLnBrk="1" hangingPunct="1"/>
            <a:r>
              <a:rPr lang="en-US" sz="1800">
                <a:latin typeface="Times New Roman" charset="0"/>
              </a:rPr>
              <a:t>http://archive.wired.com/politics/security/news/2007/09/embassy_hacks?currentPage=all</a:t>
            </a:r>
          </a:p>
        </p:txBody>
      </p:sp>
    </p:spTree>
    <p:extLst>
      <p:ext uri="{BB962C8B-B14F-4D97-AF65-F5344CB8AC3E}">
        <p14:creationId xmlns:p14="http://schemas.microsoft.com/office/powerpoint/2010/main" val="129883130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5353" y="2355484"/>
            <a:ext cx="8229600" cy="1143000"/>
          </a:xfrm>
        </p:spPr>
        <p:txBody>
          <a:bodyPr>
            <a:normAutofit fontScale="90000"/>
          </a:bodyPr>
          <a:lstStyle/>
          <a:p>
            <a:r>
              <a:rPr lang="en-US" dirty="0" smtClean="0"/>
              <a:t>Material Beyond Here Was Not Covered in Lecture.</a:t>
            </a:r>
            <a:endParaRPr lang="en-US" dirty="0"/>
          </a:p>
        </p:txBody>
      </p:sp>
    </p:spTree>
    <p:extLst>
      <p:ext uri="{BB962C8B-B14F-4D97-AF65-F5344CB8AC3E}">
        <p14:creationId xmlns:p14="http://schemas.microsoft.com/office/powerpoint/2010/main" val="869859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endParaRPr lang="en-US">
              <a:latin typeface="Helvetica" charset="0"/>
            </a:endParaRPr>
          </a:p>
        </p:txBody>
      </p:sp>
      <p:sp>
        <p:nvSpPr>
          <p:cNvPr id="14339" name="Content Placeholder 2"/>
          <p:cNvSpPr>
            <a:spLocks noGrp="1"/>
          </p:cNvSpPr>
          <p:nvPr>
            <p:ph idx="1"/>
          </p:nvPr>
        </p:nvSpPr>
        <p:spPr/>
        <p:txBody>
          <a:bodyPr/>
          <a:lstStyle/>
          <a:p>
            <a:endParaRPr lang="en-US">
              <a:latin typeface="Helvetica" charset="0"/>
            </a:endParaRPr>
          </a:p>
        </p:txBody>
      </p:sp>
      <p:sp>
        <p:nvSpPr>
          <p:cNvPr id="1434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D9AA8105-E112-E94F-894A-3E1FBFD7CB98}" type="slidenum">
              <a:rPr lang="en-US" sz="1400">
                <a:latin typeface="Arial" charset="0"/>
              </a:rPr>
              <a:pPr/>
              <a:t>53</a:t>
            </a:fld>
            <a:endParaRPr lang="en-US" sz="1400">
              <a:latin typeface="Arial" charset="0"/>
            </a:endParaRPr>
          </a:p>
        </p:txBody>
      </p:sp>
      <p:pic>
        <p:nvPicPr>
          <p:cNvPr id="14341" name="Picture 2"/>
          <p:cNvPicPr>
            <a:picLocks noChangeAspect="1" noChangeArrowheads="1"/>
          </p:cNvPicPr>
          <p:nvPr/>
        </p:nvPicPr>
        <p:blipFill>
          <a:blip r:embed="rId2">
            <a:extLst>
              <a:ext uri="{28A0092B-C50C-407E-A947-70E740481C1C}">
                <a14:useLocalDpi xmlns:a14="http://schemas.microsoft.com/office/drawing/2010/main" val="0"/>
              </a:ext>
            </a:extLst>
          </a:blip>
          <a:srcRect l="4379" t="16631" r="22141" b="9505"/>
          <a:stretch>
            <a:fillRect/>
          </a:stretch>
        </p:blipFill>
        <p:spPr bwMode="auto">
          <a:xfrm>
            <a:off x="0" y="-152400"/>
            <a:ext cx="9144000" cy="7056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814690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z="3200" dirty="0">
                <a:latin typeface="Helvetica" charset="0"/>
              </a:rPr>
              <a:t>Solve a </a:t>
            </a:r>
            <a:r>
              <a:rPr lang="en-US" sz="3200" dirty="0" err="1">
                <a:latin typeface="Helvetica" charset="0"/>
              </a:rPr>
              <a:t>Captcha</a:t>
            </a:r>
            <a:r>
              <a:rPr lang="en-US" sz="3200" dirty="0">
                <a:latin typeface="Helvetica" charset="0"/>
              </a:rPr>
              <a:t> to </a:t>
            </a:r>
            <a:r>
              <a:rPr lang="en-US" sz="3200" dirty="0" smtClean="0">
                <a:latin typeface="Helvetica" charset="0"/>
              </a:rPr>
              <a:t>Get </a:t>
            </a:r>
            <a:r>
              <a:rPr lang="en-US" sz="3200" dirty="0">
                <a:latin typeface="Helvetica" charset="0"/>
              </a:rPr>
              <a:t>Bridge Address</a:t>
            </a:r>
          </a:p>
        </p:txBody>
      </p:sp>
      <p:sp>
        <p:nvSpPr>
          <p:cNvPr id="13316"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34DA4E3A-B5D0-F144-B7FB-182B6A9A8A7F}" type="slidenum">
              <a:rPr lang="en-US" sz="1400">
                <a:latin typeface="Arial" charset="0"/>
              </a:rPr>
              <a:pPr/>
              <a:t>54</a:t>
            </a:fld>
            <a:endParaRPr lang="en-US" sz="1400">
              <a:latin typeface="Arial" charset="0"/>
            </a:endParaRPr>
          </a:p>
        </p:txBody>
      </p:sp>
      <p:pic>
        <p:nvPicPr>
          <p:cNvPr id="13317" name="Picture 2"/>
          <p:cNvPicPr>
            <a:picLocks noChangeAspect="1" noChangeArrowheads="1"/>
          </p:cNvPicPr>
          <p:nvPr/>
        </p:nvPicPr>
        <p:blipFill>
          <a:blip r:embed="rId2">
            <a:extLst>
              <a:ext uri="{28A0092B-C50C-407E-A947-70E740481C1C}">
                <a14:useLocalDpi xmlns:a14="http://schemas.microsoft.com/office/drawing/2010/main" val="0"/>
              </a:ext>
            </a:extLst>
          </a:blip>
          <a:srcRect t="7085" b="7916"/>
          <a:stretch>
            <a:fillRect/>
          </a:stretch>
        </p:blipFill>
        <p:spPr bwMode="auto">
          <a:xfrm>
            <a:off x="641350" y="1924050"/>
            <a:ext cx="7893050"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227350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latin typeface="Helvetica" charset="0"/>
              </a:rPr>
              <a:t>Growth of Tor Network</a:t>
            </a:r>
          </a:p>
        </p:txBody>
      </p:sp>
      <p:sp>
        <p:nvSpPr>
          <p:cNvPr id="1536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DA10F911-F26A-C149-900A-0C4654E8CC20}" type="slidenum">
              <a:rPr lang="en-US" sz="1400">
                <a:latin typeface="Arial" charset="0"/>
              </a:rPr>
              <a:pPr/>
              <a:t>55</a:t>
            </a:fld>
            <a:endParaRPr lang="en-US" sz="1400">
              <a:latin typeface="Arial" charset="0"/>
            </a:endParaRPr>
          </a:p>
        </p:txBody>
      </p:sp>
      <p:pic>
        <p:nvPicPr>
          <p:cNvPr id="15365" name="Picture 2" descr="Network size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221538" cy="451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219209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atin typeface="Helvetica" charset="0"/>
              </a:rPr>
              <a:t>Growth of Tor Network</a:t>
            </a:r>
          </a:p>
        </p:txBody>
      </p:sp>
      <p:sp>
        <p:nvSpPr>
          <p:cNvPr id="16388"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0C64A01D-4AD7-194B-B10A-0063DF7333FF}" type="slidenum">
              <a:rPr lang="en-US" sz="1400">
                <a:latin typeface="Arial" charset="0"/>
              </a:rPr>
              <a:pPr/>
              <a:t>56</a:t>
            </a:fld>
            <a:endParaRPr lang="en-US" sz="1400">
              <a:latin typeface="Arial" charset="0"/>
            </a:endParaRPr>
          </a:p>
        </p:txBody>
      </p:sp>
      <p:pic>
        <p:nvPicPr>
          <p:cNvPr id="16389" name="Picture 2" descr="Relay bandwidth grap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150" y="1524000"/>
            <a:ext cx="7562850"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602874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endParaRPr lang="en-US">
              <a:latin typeface="Helvetica" charset="0"/>
            </a:endParaRPr>
          </a:p>
        </p:txBody>
      </p:sp>
      <p:sp>
        <p:nvSpPr>
          <p:cNvPr id="19459" name="Content Placeholder 2"/>
          <p:cNvSpPr>
            <a:spLocks noGrp="1"/>
          </p:cNvSpPr>
          <p:nvPr>
            <p:ph idx="1"/>
          </p:nvPr>
        </p:nvSpPr>
        <p:spPr/>
        <p:txBody>
          <a:bodyPr/>
          <a:lstStyle/>
          <a:p>
            <a:endParaRPr lang="en-US">
              <a:latin typeface="Helvetica" charset="0"/>
            </a:endParaRPr>
          </a:p>
        </p:txBody>
      </p:sp>
      <p:sp>
        <p:nvSpPr>
          <p:cNvPr id="19460"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A701FEEE-BC57-9342-B696-8B758A9FDF75}" type="slidenum">
              <a:rPr lang="en-US" sz="1400">
                <a:latin typeface="Arial" charset="0"/>
              </a:rPr>
              <a:pPr/>
              <a:t>57</a:t>
            </a:fld>
            <a:endParaRPr lang="en-US" sz="1400">
              <a:latin typeface="Arial" charset="0"/>
            </a:endParaRPr>
          </a:p>
        </p:txBody>
      </p:sp>
      <p:pic>
        <p:nvPicPr>
          <p:cNvPr id="19461" name="Picture 2"/>
          <p:cNvPicPr>
            <a:picLocks noChangeAspect="1" noChangeArrowheads="1"/>
          </p:cNvPicPr>
          <p:nvPr/>
        </p:nvPicPr>
        <p:blipFill>
          <a:blip r:embed="rId2">
            <a:extLst>
              <a:ext uri="{28A0092B-C50C-407E-A947-70E740481C1C}">
                <a14:useLocalDpi xmlns:a14="http://schemas.microsoft.com/office/drawing/2010/main" val="0"/>
              </a:ext>
            </a:extLst>
          </a:blip>
          <a:srcRect l="9218" t="11681" r="6949" b="2049"/>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380784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atin typeface="Helvetica" charset="0"/>
              </a:rPr>
              <a:t>Tor Browser</a:t>
            </a:r>
          </a:p>
        </p:txBody>
      </p:sp>
      <p:sp>
        <p:nvSpPr>
          <p:cNvPr id="21508"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44628345-25F1-DF45-83DF-74DDA0DB6532}" type="slidenum">
              <a:rPr lang="en-US" sz="1400">
                <a:latin typeface="Arial" charset="0"/>
              </a:rPr>
              <a:pPr/>
              <a:t>58</a:t>
            </a:fld>
            <a:endParaRPr lang="en-US" sz="1400">
              <a:latin typeface="Arial" charset="0"/>
            </a:endParaRPr>
          </a:p>
        </p:txBody>
      </p:sp>
      <p:pic>
        <p:nvPicPr>
          <p:cNvPr id="2150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905000"/>
            <a:ext cx="6434138"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234948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a:latin typeface="Helvetica" charset="0"/>
              </a:rPr>
              <a:t>Tor Browser</a:t>
            </a:r>
          </a:p>
        </p:txBody>
      </p:sp>
      <p:sp>
        <p:nvSpPr>
          <p:cNvPr id="22531" name="Slide Number Placeholder 3"/>
          <p:cNvSpPr>
            <a:spLocks noGrp="1"/>
          </p:cNvSpPr>
          <p:nvPr>
            <p:ph type="sldNum" sz="quarter" idx="10"/>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910F7787-6049-024F-869D-D686DD1091D3}" type="slidenum">
              <a:rPr lang="en-US" sz="1400">
                <a:latin typeface="Arial" charset="0"/>
              </a:rPr>
              <a:pPr/>
              <a:t>59</a:t>
            </a:fld>
            <a:endParaRPr lang="en-US" sz="1400">
              <a:latin typeface="Arial" charset="0"/>
            </a:endParaRPr>
          </a:p>
        </p:txBody>
      </p:sp>
      <p:sp>
        <p:nvSpPr>
          <p:cNvPr id="22532" name="Content Placeholder 2"/>
          <p:cNvSpPr>
            <a:spLocks noGrp="1"/>
          </p:cNvSpPr>
          <p:nvPr>
            <p:ph idx="1"/>
          </p:nvPr>
        </p:nvSpPr>
        <p:spPr/>
        <p:txBody>
          <a:bodyPr/>
          <a:lstStyle/>
          <a:p>
            <a:endParaRPr lang="en-US">
              <a:latin typeface="Helvetica" charset="0"/>
            </a:endParaRPr>
          </a:p>
        </p:txBody>
      </p:sp>
      <p:pic>
        <p:nvPicPr>
          <p:cNvPr id="2253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80141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010" name="Rectangle 2"/>
          <p:cNvSpPr>
            <a:spLocks noGrp="1" noChangeArrowheads="1"/>
          </p:cNvSpPr>
          <p:nvPr>
            <p:ph type="title"/>
          </p:nvPr>
        </p:nvSpPr>
        <p:spPr/>
        <p:txBody>
          <a:bodyPr/>
          <a:lstStyle/>
          <a:p>
            <a:r>
              <a:rPr lang="en-US" dirty="0" smtClean="0">
                <a:ea typeface="Times New Roman" pitchFamily="-84" charset="0"/>
                <a:cs typeface="Times New Roman" pitchFamily="-84" charset="0"/>
              </a:rPr>
              <a:t>Simple IDS</a:t>
            </a:r>
            <a:endParaRPr lang="en-US" dirty="0">
              <a:ea typeface="Times New Roman" pitchFamily="-84" charset="0"/>
              <a:cs typeface="Times New Roman" pitchFamily="-84" charset="0"/>
            </a:endParaRPr>
          </a:p>
        </p:txBody>
      </p:sp>
      <p:sp>
        <p:nvSpPr>
          <p:cNvPr id="1707011" name="Rectangle 3"/>
          <p:cNvSpPr>
            <a:spLocks noGrp="1" noChangeArrowheads="1"/>
          </p:cNvSpPr>
          <p:nvPr>
            <p:ph idx="1"/>
          </p:nvPr>
        </p:nvSpPr>
        <p:spPr/>
        <p:txBody>
          <a:bodyPr/>
          <a:lstStyle/>
          <a:p>
            <a:pPr>
              <a:lnSpc>
                <a:spcPct val="90000"/>
              </a:lnSpc>
              <a:buFont typeface="Wingdings" pitchFamily="-84" charset="2"/>
              <a:buNone/>
            </a:pPr>
            <a:r>
              <a:rPr lang="en-US" sz="1800" dirty="0">
                <a:latin typeface="Courier New"/>
                <a:ea typeface="Times New Roman" pitchFamily="-84" charset="0"/>
                <a:cs typeface="Courier New"/>
              </a:rPr>
              <a:t>v=listen(frequently-exploited-unused-port);</a:t>
            </a:r>
          </a:p>
          <a:p>
            <a:pPr>
              <a:lnSpc>
                <a:spcPct val="90000"/>
              </a:lnSpc>
              <a:buFont typeface="Wingdings" pitchFamily="-84" charset="2"/>
              <a:buNone/>
            </a:pPr>
            <a:r>
              <a:rPr lang="en-US" sz="1800" dirty="0">
                <a:latin typeface="Courier New"/>
                <a:ea typeface="Times New Roman" pitchFamily="-84" charset="0"/>
                <a:cs typeface="Courier New"/>
              </a:rPr>
              <a:t>while(1) {</a:t>
            </a:r>
          </a:p>
          <a:p>
            <a:pPr lvl="1">
              <a:lnSpc>
                <a:spcPct val="90000"/>
              </a:lnSpc>
              <a:buFont typeface="Wingdings" pitchFamily="-84" charset="2"/>
              <a:buNone/>
            </a:pPr>
            <a:r>
              <a:rPr lang="en-US" sz="1600" dirty="0">
                <a:latin typeface="Courier New"/>
                <a:ea typeface="Times New Roman" pitchFamily="-84" charset="0"/>
                <a:cs typeface="Courier New"/>
              </a:rPr>
              <a:t>s=accept(v, who, </a:t>
            </a:r>
            <a:r>
              <a:rPr lang="en-US" sz="1600" dirty="0" err="1">
                <a:latin typeface="Courier New"/>
                <a:ea typeface="Times New Roman" pitchFamily="-84" charset="0"/>
                <a:cs typeface="Courier New"/>
              </a:rPr>
              <a:t>howbig</a:t>
            </a:r>
            <a:r>
              <a:rPr lang="en-US" sz="1600" dirty="0">
                <a:latin typeface="Courier New"/>
                <a:ea typeface="Times New Roman" pitchFamily="-84" charset="0"/>
                <a:cs typeface="Courier New"/>
              </a:rPr>
              <a:t>);</a:t>
            </a:r>
          </a:p>
          <a:p>
            <a:pPr lvl="1">
              <a:lnSpc>
                <a:spcPct val="90000"/>
              </a:lnSpc>
              <a:buFont typeface="Wingdings" pitchFamily="-84" charset="2"/>
              <a:buNone/>
            </a:pPr>
            <a:r>
              <a:rPr lang="en-US" sz="1600" dirty="0" err="1">
                <a:latin typeface="Courier New"/>
                <a:ea typeface="Times New Roman" pitchFamily="-84" charset="0"/>
                <a:cs typeface="Courier New"/>
              </a:rPr>
              <a:t>notify_the_authorities</a:t>
            </a:r>
            <a:r>
              <a:rPr lang="en-US" sz="1600" dirty="0">
                <a:latin typeface="Courier New"/>
                <a:ea typeface="Times New Roman" pitchFamily="-84" charset="0"/>
                <a:cs typeface="Courier New"/>
              </a:rPr>
              <a:t>(s, who, </a:t>
            </a:r>
            <a:r>
              <a:rPr lang="en-US" sz="1600" dirty="0" err="1">
                <a:latin typeface="Courier New"/>
                <a:ea typeface="Times New Roman" pitchFamily="-84" charset="0"/>
                <a:cs typeface="Courier New"/>
              </a:rPr>
              <a:t>howbig</a:t>
            </a:r>
            <a:r>
              <a:rPr lang="en-US" sz="1600" dirty="0">
                <a:latin typeface="Courier New"/>
                <a:ea typeface="Times New Roman" pitchFamily="-84" charset="0"/>
                <a:cs typeface="Courier New"/>
              </a:rPr>
              <a:t>);</a:t>
            </a:r>
          </a:p>
          <a:p>
            <a:pPr lvl="1">
              <a:lnSpc>
                <a:spcPct val="90000"/>
              </a:lnSpc>
              <a:buFont typeface="Wingdings" pitchFamily="-84" charset="2"/>
              <a:buNone/>
            </a:pPr>
            <a:r>
              <a:rPr lang="en-US" sz="1600" dirty="0">
                <a:latin typeface="Courier New"/>
                <a:ea typeface="Times New Roman" pitchFamily="-84" charset="0"/>
                <a:cs typeface="Courier New"/>
              </a:rPr>
              <a:t>close(s);</a:t>
            </a:r>
          </a:p>
          <a:p>
            <a:pPr>
              <a:lnSpc>
                <a:spcPct val="90000"/>
              </a:lnSpc>
              <a:buFont typeface="Wingdings" pitchFamily="-84" charset="2"/>
              <a:buNone/>
            </a:pPr>
            <a:r>
              <a:rPr lang="en-US" sz="1800" dirty="0" smtClean="0">
                <a:latin typeface="Courier New"/>
                <a:ea typeface="Times New Roman" pitchFamily="-84" charset="0"/>
                <a:cs typeface="Courier New"/>
              </a:rPr>
              <a:t>}</a:t>
            </a:r>
            <a:br>
              <a:rPr lang="en-US" sz="1800" dirty="0" smtClean="0">
                <a:latin typeface="Courier New"/>
                <a:ea typeface="Times New Roman" pitchFamily="-84" charset="0"/>
                <a:cs typeface="Courier New"/>
              </a:rPr>
            </a:br>
            <a:endParaRPr lang="en-US" sz="1800" dirty="0">
              <a:latin typeface="Courier New"/>
              <a:ea typeface="Times New Roman" pitchFamily="-84" charset="0"/>
              <a:cs typeface="Courier New"/>
            </a:endParaRPr>
          </a:p>
          <a:p>
            <a:pPr>
              <a:lnSpc>
                <a:spcPct val="90000"/>
              </a:lnSpc>
            </a:pPr>
            <a:r>
              <a:rPr lang="en-US" sz="2400" dirty="0">
                <a:ea typeface="Times New Roman" pitchFamily="-84" charset="0"/>
                <a:cs typeface="Times New Roman" pitchFamily="-84" charset="0"/>
              </a:rPr>
              <a:t>This won’t catch stealth scanners</a:t>
            </a:r>
          </a:p>
          <a:p>
            <a:pPr>
              <a:lnSpc>
                <a:spcPct val="90000"/>
              </a:lnSpc>
            </a:pPr>
            <a:r>
              <a:rPr lang="en-US" sz="2400" dirty="0">
                <a:ea typeface="Times New Roman" pitchFamily="-84" charset="0"/>
                <a:cs typeface="Times New Roman" pitchFamily="-84" charset="0"/>
              </a:rPr>
              <a:t>Doesn’t have a global view</a:t>
            </a:r>
          </a:p>
          <a:p>
            <a:pPr>
              <a:lnSpc>
                <a:spcPct val="90000"/>
              </a:lnSpc>
            </a:pPr>
            <a:r>
              <a:rPr lang="en-US" sz="2400" dirty="0">
                <a:ea typeface="Times New Roman" pitchFamily="-84" charset="0"/>
                <a:cs typeface="Times New Roman" pitchFamily="-84" charset="0"/>
              </a:rPr>
              <a:t>Can’t detect attacks on systems in use</a:t>
            </a:r>
          </a:p>
          <a:p>
            <a:pPr>
              <a:lnSpc>
                <a:spcPct val="90000"/>
              </a:lnSpc>
            </a:pPr>
            <a:r>
              <a:rPr lang="en-US" sz="2400" dirty="0">
                <a:ea typeface="Times New Roman" pitchFamily="-84" charset="0"/>
                <a:cs typeface="Times New Roman" pitchFamily="-84" charset="0"/>
              </a:rPr>
              <a:t>Surprisingly effective at catching scans nonetheless</a:t>
            </a:r>
            <a:r>
              <a:rPr lang="en-US" sz="2400" dirty="0"/>
              <a:t> </a:t>
            </a:r>
          </a:p>
        </p:txBody>
      </p:sp>
    </p:spTree>
    <p:extLst>
      <p:ext uri="{BB962C8B-B14F-4D97-AF65-F5344CB8AC3E}">
        <p14:creationId xmlns:p14="http://schemas.microsoft.com/office/powerpoint/2010/main" val="3749839930"/>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latin typeface="Helvetica" charset="0"/>
              </a:rPr>
              <a:t>Tor-Aware Web Servers</a:t>
            </a:r>
          </a:p>
        </p:txBody>
      </p:sp>
      <p:sp>
        <p:nvSpPr>
          <p:cNvPr id="24579"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0E3A5BB4-3C5A-294D-9446-75E4B1565F8C}" type="slidenum">
              <a:rPr lang="en-US" sz="1400">
                <a:latin typeface="Arial" charset="0"/>
              </a:rPr>
              <a:pPr/>
              <a:t>60</a:t>
            </a:fld>
            <a:endParaRPr lang="en-US" sz="1400">
              <a:latin typeface="Arial" charset="0"/>
            </a:endParaRPr>
          </a:p>
        </p:txBody>
      </p:sp>
      <p:pic>
        <p:nvPicPr>
          <p:cNvPr id="24580"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0" y="1524000"/>
            <a:ext cx="5632450" cy="4303713"/>
          </a:xfrm>
          <a:noFill/>
        </p:spPr>
      </p:pic>
      <p:sp>
        <p:nvSpPr>
          <p:cNvPr id="24581" name="TextBox 4"/>
          <p:cNvSpPr txBox="1">
            <a:spLocks noChangeArrowheads="1"/>
          </p:cNvSpPr>
          <p:nvPr/>
        </p:nvSpPr>
        <p:spPr bwMode="auto">
          <a:xfrm>
            <a:off x="609600" y="5942013"/>
            <a:ext cx="812006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pPr eaLnBrk="1" hangingPunct="1"/>
            <a:r>
              <a:rPr lang="en-US" sz="2400">
                <a:latin typeface="Times New Roman" charset="0"/>
              </a:rPr>
              <a:t>Connect directly to Tor, do not advertise their network addresses.</a:t>
            </a:r>
          </a:p>
        </p:txBody>
      </p:sp>
    </p:spTree>
    <p:extLst>
      <p:ext uri="{BB962C8B-B14F-4D97-AF65-F5344CB8AC3E}">
        <p14:creationId xmlns:p14="http://schemas.microsoft.com/office/powerpoint/2010/main" val="33981504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latin typeface="Helvetica" charset="0"/>
              </a:rPr>
              <a:t>Establishing </a:t>
            </a:r>
            <a:r>
              <a:rPr lang="en-US" dirty="0">
                <a:latin typeface="Helvetica" charset="0"/>
              </a:rPr>
              <a:t>a Hidden Service</a:t>
            </a:r>
          </a:p>
        </p:txBody>
      </p:sp>
      <p:sp>
        <p:nvSpPr>
          <p:cNvPr id="2560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6E53FA39-F94A-EF4B-A103-EED21C2E6439}" type="slidenum">
              <a:rPr lang="en-US" sz="1400">
                <a:latin typeface="Arial" charset="0"/>
              </a:rPr>
              <a:pPr/>
              <a:t>61</a:t>
            </a:fld>
            <a:endParaRPr lang="en-US" sz="1400">
              <a:latin typeface="Arial" charset="0"/>
            </a:endParaRPr>
          </a:p>
        </p:txBody>
      </p:sp>
      <p:pic>
        <p:nvPicPr>
          <p:cNvPr id="25605" name="Picture 2" descr="Tor hidden service step o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8890699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atin typeface="Helvetica" charset="0"/>
              </a:rPr>
              <a:t>Establishing a Hidden Service</a:t>
            </a:r>
          </a:p>
        </p:txBody>
      </p:sp>
      <p:sp>
        <p:nvSpPr>
          <p:cNvPr id="26628"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59CA8717-EF6E-0C40-9497-904EE9751555}" type="slidenum">
              <a:rPr lang="en-US" sz="1400">
                <a:latin typeface="Arial" charset="0"/>
              </a:rPr>
              <a:pPr/>
              <a:t>62</a:t>
            </a:fld>
            <a:endParaRPr lang="en-US" sz="1400">
              <a:latin typeface="Arial" charset="0"/>
            </a:endParaRPr>
          </a:p>
        </p:txBody>
      </p:sp>
      <p:pic>
        <p:nvPicPr>
          <p:cNvPr id="26629" name="Picture 2" descr="Tor hidden service step tw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165659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atin typeface="Helvetica" charset="0"/>
              </a:rPr>
              <a:t>Finding a Hidden Service</a:t>
            </a:r>
          </a:p>
        </p:txBody>
      </p:sp>
      <p:sp>
        <p:nvSpPr>
          <p:cNvPr id="27652"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646E3AE1-2F35-1944-8FA0-0BDDC6303927}" type="slidenum">
              <a:rPr lang="en-US" sz="1400">
                <a:latin typeface="Arial" charset="0"/>
              </a:rPr>
              <a:pPr/>
              <a:t>63</a:t>
            </a:fld>
            <a:endParaRPr lang="en-US" sz="1400">
              <a:latin typeface="Arial" charset="0"/>
            </a:endParaRPr>
          </a:p>
        </p:txBody>
      </p:sp>
      <p:pic>
        <p:nvPicPr>
          <p:cNvPr id="27653" name="Picture 2" descr="Tor hidden service step th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7993273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latin typeface="Helvetica" charset="0"/>
              </a:rPr>
              <a:t>Contacting a Hidden Service</a:t>
            </a:r>
          </a:p>
        </p:txBody>
      </p:sp>
      <p:sp>
        <p:nvSpPr>
          <p:cNvPr id="28676"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772303F7-C852-7346-84AC-1C2ABF3EA666}" type="slidenum">
              <a:rPr lang="en-US" sz="1400">
                <a:latin typeface="Arial" charset="0"/>
              </a:rPr>
              <a:pPr/>
              <a:t>64</a:t>
            </a:fld>
            <a:endParaRPr lang="en-US" sz="1400">
              <a:latin typeface="Arial" charset="0"/>
            </a:endParaRPr>
          </a:p>
        </p:txBody>
      </p:sp>
      <p:pic>
        <p:nvPicPr>
          <p:cNvPr id="28677" name="Picture 2" descr="Tor hidden service step fou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79813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latin typeface="Helvetica" charset="0"/>
              </a:rPr>
              <a:t>Contacting a Hidden Service</a:t>
            </a:r>
          </a:p>
        </p:txBody>
      </p:sp>
      <p:sp>
        <p:nvSpPr>
          <p:cNvPr id="29700"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16FF04A3-BA77-3A49-9594-D816906581A7}" type="slidenum">
              <a:rPr lang="en-US" sz="1400">
                <a:latin typeface="Arial" charset="0"/>
              </a:rPr>
              <a:pPr/>
              <a:t>65</a:t>
            </a:fld>
            <a:endParaRPr lang="en-US" sz="1400">
              <a:latin typeface="Arial" charset="0"/>
            </a:endParaRPr>
          </a:p>
        </p:txBody>
      </p:sp>
      <p:pic>
        <p:nvPicPr>
          <p:cNvPr id="29701" name="Picture 2" descr="Tor hidden service step f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0422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ormAutofit fontScale="90000"/>
          </a:bodyPr>
          <a:lstStyle/>
          <a:p>
            <a:r>
              <a:rPr lang="en-US">
                <a:latin typeface="Helvetica" charset="0"/>
              </a:rPr>
              <a:t>Communicating with a Hidden Service</a:t>
            </a:r>
          </a:p>
        </p:txBody>
      </p:sp>
      <p:sp>
        <p:nvSpPr>
          <p:cNvPr id="30724" name="Slide Number Placeholder 3"/>
          <p:cNvSpPr>
            <a:spLocks noGrp="1"/>
          </p:cNvSpPr>
          <p:nvPr>
            <p:ph type="sldNum" sz="quarter" idx="12"/>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sz="3200">
                <a:solidFill>
                  <a:schemeClr val="tx1"/>
                </a:solidFill>
                <a:latin typeface="Helvetica" charset="0"/>
                <a:ea typeface="ＭＳ Ｐゴシック" charset="0"/>
              </a:defRPr>
            </a:lvl1pPr>
            <a:lvl2pPr>
              <a:defRPr sz="2800">
                <a:solidFill>
                  <a:schemeClr val="tx1"/>
                </a:solidFill>
                <a:latin typeface="Helvetica" charset="0"/>
                <a:ea typeface="ＭＳ Ｐゴシック" charset="0"/>
              </a:defRPr>
            </a:lvl2pPr>
            <a:lvl3pPr>
              <a:defRPr sz="2400">
                <a:solidFill>
                  <a:schemeClr val="tx1"/>
                </a:solidFill>
                <a:latin typeface="Helvetica" charset="0"/>
                <a:ea typeface="ＭＳ Ｐゴシック" charset="0"/>
              </a:defRPr>
            </a:lvl3pPr>
            <a:lvl4pPr>
              <a:defRPr sz="2000">
                <a:solidFill>
                  <a:schemeClr val="tx1"/>
                </a:solidFill>
                <a:latin typeface="Helvetica" charset="0"/>
                <a:ea typeface="ＭＳ Ｐゴシック" charset="0"/>
              </a:defRPr>
            </a:lvl4pPr>
            <a:lvl5pPr>
              <a:defRPr sz="2000">
                <a:solidFill>
                  <a:schemeClr val="tx1"/>
                </a:solidFill>
                <a:latin typeface="Helvetica" charset="0"/>
                <a:ea typeface="ＭＳ Ｐゴシック" charset="0"/>
              </a:defRPr>
            </a:lvl5pPr>
            <a:lvl6pPr eaLnBrk="0" hangingPunct="0">
              <a:defRPr sz="2000">
                <a:solidFill>
                  <a:schemeClr val="tx1"/>
                </a:solidFill>
                <a:latin typeface="Helvetica" charset="0"/>
                <a:ea typeface="ＭＳ Ｐゴシック" charset="0"/>
              </a:defRPr>
            </a:lvl6pPr>
            <a:lvl7pPr eaLnBrk="0" hangingPunct="0">
              <a:defRPr sz="2000">
                <a:solidFill>
                  <a:schemeClr val="tx1"/>
                </a:solidFill>
                <a:latin typeface="Helvetica" charset="0"/>
                <a:ea typeface="ＭＳ Ｐゴシック" charset="0"/>
              </a:defRPr>
            </a:lvl7pPr>
            <a:lvl8pPr eaLnBrk="0" hangingPunct="0">
              <a:defRPr sz="2000">
                <a:solidFill>
                  <a:schemeClr val="tx1"/>
                </a:solidFill>
                <a:latin typeface="Helvetica" charset="0"/>
                <a:ea typeface="ＭＳ Ｐゴシック" charset="0"/>
              </a:defRPr>
            </a:lvl8pPr>
            <a:lvl9pPr eaLnBrk="0" hangingPunct="0">
              <a:defRPr sz="2000">
                <a:solidFill>
                  <a:schemeClr val="tx1"/>
                </a:solidFill>
                <a:latin typeface="Helvetica" charset="0"/>
                <a:ea typeface="ＭＳ Ｐゴシック" charset="0"/>
              </a:defRPr>
            </a:lvl9pPr>
          </a:lstStyle>
          <a:p>
            <a:fld id="{EC0BAE16-2564-9C4D-AE81-A28288E0E6EE}" type="slidenum">
              <a:rPr lang="en-US" sz="1400">
                <a:latin typeface="Arial" charset="0"/>
              </a:rPr>
              <a:pPr/>
              <a:t>66</a:t>
            </a:fld>
            <a:endParaRPr lang="en-US" sz="1400">
              <a:latin typeface="Arial" charset="0"/>
            </a:endParaRPr>
          </a:p>
        </p:txBody>
      </p:sp>
      <p:pic>
        <p:nvPicPr>
          <p:cNvPr id="30725" name="Picture 2" descr="Tor hidden service step s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8250" y="1676400"/>
            <a:ext cx="676275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81626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dirty="0"/>
              <a:t>Anonymity </a:t>
            </a:r>
            <a:r>
              <a:rPr lang="en-US" dirty="0" smtClean="0"/>
              <a:t>Attacks</a:t>
            </a:r>
            <a:r>
              <a:rPr lang="en-US" dirty="0"/>
              <a:t>: </a:t>
            </a:r>
            <a:r>
              <a:rPr lang="en-US" dirty="0" smtClean="0"/>
              <a:t>Timing</a:t>
            </a:r>
            <a:endParaRPr lang="en-US" dirty="0"/>
          </a:p>
        </p:txBody>
      </p:sp>
      <p:sp>
        <p:nvSpPr>
          <p:cNvPr id="22531" name="Content Placeholder 2" descr="Rectangle: Click to edit Master text styles&#10;Second level&#10;Third level&#10;Fourth level&#10;Fifth level"/>
          <p:cNvSpPr>
            <a:spLocks noGrp="1"/>
          </p:cNvSpPr>
          <p:nvPr>
            <p:ph idx="1"/>
          </p:nvPr>
        </p:nvSpPr>
        <p:spPr>
          <a:xfrm>
            <a:off x="609600" y="3200400"/>
            <a:ext cx="8534400" cy="3657600"/>
          </a:xfrm>
        </p:spPr>
        <p:txBody>
          <a:bodyPr>
            <a:normAutofit fontScale="92500" lnSpcReduction="10000"/>
          </a:bodyPr>
          <a:lstStyle/>
          <a:p>
            <a:r>
              <a:rPr lang="en-US" u="sng" dirty="0">
                <a:latin typeface="+mj-lt"/>
              </a:rPr>
              <a:t>Goal</a:t>
            </a:r>
            <a:r>
              <a:rPr lang="en-US" dirty="0">
                <a:latin typeface="+mj-lt"/>
              </a:rPr>
              <a:t>:    R</a:t>
            </a:r>
            <a:r>
              <a:rPr lang="en-US" baseline="-25000" dirty="0">
                <a:latin typeface="+mj-lt"/>
              </a:rPr>
              <a:t>1</a:t>
            </a:r>
            <a:r>
              <a:rPr lang="en-US" dirty="0">
                <a:latin typeface="+mj-lt"/>
              </a:rPr>
              <a:t> and R</a:t>
            </a:r>
            <a:r>
              <a:rPr lang="en-US" baseline="-25000" dirty="0">
                <a:latin typeface="+mj-lt"/>
              </a:rPr>
              <a:t>3  </a:t>
            </a:r>
            <a:r>
              <a:rPr lang="en-US" dirty="0">
                <a:latin typeface="+mj-lt"/>
              </a:rPr>
              <a:t> want to test if user is communicating with server</a:t>
            </a:r>
          </a:p>
          <a:p>
            <a:pPr>
              <a:spcBef>
                <a:spcPts val="2400"/>
              </a:spcBef>
            </a:pPr>
            <a:r>
              <a:rPr lang="en-US" u="sng" dirty="0">
                <a:latin typeface="+mj-lt"/>
              </a:rPr>
              <a:t>Basic idea</a:t>
            </a:r>
            <a:r>
              <a:rPr lang="en-US" dirty="0">
                <a:latin typeface="+mj-lt"/>
              </a:rPr>
              <a:t>:   </a:t>
            </a:r>
          </a:p>
          <a:p>
            <a:pPr lvl="1">
              <a:spcBef>
                <a:spcPts val="1200"/>
              </a:spcBef>
            </a:pPr>
            <a:r>
              <a:rPr lang="en-US" dirty="0">
                <a:latin typeface="+mj-lt"/>
              </a:rPr>
              <a:t>R</a:t>
            </a:r>
            <a:r>
              <a:rPr lang="en-US" baseline="-25000" dirty="0">
                <a:latin typeface="+mj-lt"/>
              </a:rPr>
              <a:t>1</a:t>
            </a:r>
            <a:r>
              <a:rPr lang="en-US" dirty="0">
                <a:latin typeface="+mj-lt"/>
              </a:rPr>
              <a:t> and R</a:t>
            </a:r>
            <a:r>
              <a:rPr lang="en-US" baseline="-25000" dirty="0">
                <a:latin typeface="+mj-lt"/>
              </a:rPr>
              <a:t>3</a:t>
            </a:r>
            <a:r>
              <a:rPr lang="en-US" dirty="0">
                <a:latin typeface="+mj-lt"/>
              </a:rPr>
              <a:t> share sequence:    </a:t>
            </a:r>
            <a:r>
              <a:rPr lang="en-US" sz="2000" dirty="0">
                <a:latin typeface="+mj-lt"/>
                <a:sym typeface="Symbol" charset="0"/>
              </a:rPr>
              <a:t></a:t>
            </a:r>
            <a:r>
              <a:rPr lang="en-US" sz="2000" baseline="-25000" dirty="0">
                <a:latin typeface="+mj-lt"/>
                <a:sym typeface="Symbol" charset="0"/>
              </a:rPr>
              <a:t>1</a:t>
            </a:r>
            <a:r>
              <a:rPr lang="en-US" sz="2000" dirty="0">
                <a:latin typeface="+mj-lt"/>
                <a:sym typeface="Symbol" charset="0"/>
              </a:rPr>
              <a:t>, </a:t>
            </a:r>
            <a:r>
              <a:rPr lang="en-US" sz="2000" baseline="-25000" dirty="0">
                <a:latin typeface="+mj-lt"/>
                <a:sym typeface="Symbol" charset="0"/>
              </a:rPr>
              <a:t>2</a:t>
            </a:r>
            <a:r>
              <a:rPr lang="en-US" sz="2000" dirty="0">
                <a:latin typeface="+mj-lt"/>
                <a:sym typeface="Symbol" charset="0"/>
              </a:rPr>
              <a:t>, … , </a:t>
            </a:r>
            <a:r>
              <a:rPr lang="en-US" sz="2000" baseline="-25000" dirty="0">
                <a:latin typeface="+mj-lt"/>
                <a:sym typeface="Symbol" charset="0"/>
              </a:rPr>
              <a:t>n</a:t>
            </a:r>
            <a:r>
              <a:rPr lang="en-US" sz="2000" dirty="0">
                <a:latin typeface="+mj-lt"/>
                <a:sym typeface="Symbol" charset="0"/>
              </a:rPr>
              <a:t>  {-10,…,10}</a:t>
            </a:r>
            <a:endParaRPr lang="en-US" dirty="0">
              <a:latin typeface="+mj-lt"/>
            </a:endParaRPr>
          </a:p>
          <a:p>
            <a:pPr lvl="1">
              <a:spcBef>
                <a:spcPts val="1200"/>
              </a:spcBef>
            </a:pPr>
            <a:r>
              <a:rPr lang="en-US" dirty="0">
                <a:latin typeface="+mj-lt"/>
              </a:rPr>
              <a:t>R</a:t>
            </a:r>
            <a:r>
              <a:rPr lang="en-US" baseline="-25000" dirty="0">
                <a:latin typeface="+mj-lt"/>
              </a:rPr>
              <a:t>1</a:t>
            </a:r>
            <a:r>
              <a:rPr lang="en-US" dirty="0">
                <a:latin typeface="+mj-lt"/>
              </a:rPr>
              <a:t>:  introduce inter-packet delay to packets leaving  R</a:t>
            </a:r>
            <a:r>
              <a:rPr lang="en-US" baseline="-25000" dirty="0">
                <a:latin typeface="+mj-lt"/>
              </a:rPr>
              <a:t>1 </a:t>
            </a:r>
            <a:r>
              <a:rPr lang="en-US" dirty="0">
                <a:latin typeface="+mj-lt"/>
              </a:rPr>
              <a:t> and bound for R</a:t>
            </a:r>
            <a:r>
              <a:rPr lang="en-US" baseline="-25000" dirty="0">
                <a:latin typeface="+mj-lt"/>
              </a:rPr>
              <a:t>2</a:t>
            </a:r>
            <a:r>
              <a:rPr lang="en-US" dirty="0">
                <a:latin typeface="+mj-lt"/>
              </a:rPr>
              <a:t> .    Packet  </a:t>
            </a:r>
            <a:r>
              <a:rPr lang="en-US" dirty="0" err="1">
                <a:latin typeface="+mj-lt"/>
              </a:rPr>
              <a:t>i</a:t>
            </a:r>
            <a:r>
              <a:rPr lang="en-US" dirty="0">
                <a:latin typeface="+mj-lt"/>
              </a:rPr>
              <a:t>  delayed by </a:t>
            </a:r>
            <a:r>
              <a:rPr lang="en-US" dirty="0">
                <a:latin typeface="+mj-lt"/>
                <a:sym typeface="Symbol" charset="0"/>
              </a:rPr>
              <a:t></a:t>
            </a:r>
            <a:r>
              <a:rPr lang="en-US" baseline="-25000" dirty="0" err="1">
                <a:latin typeface="+mj-lt"/>
                <a:sym typeface="Symbol" charset="0"/>
              </a:rPr>
              <a:t>i</a:t>
            </a:r>
            <a:r>
              <a:rPr lang="en-US" baseline="-25000" dirty="0">
                <a:latin typeface="+mj-lt"/>
                <a:sym typeface="Symbol" charset="0"/>
              </a:rPr>
              <a:t>   </a:t>
            </a:r>
            <a:r>
              <a:rPr lang="en-US" dirty="0">
                <a:latin typeface="+mj-lt"/>
                <a:sym typeface="Symbol" charset="0"/>
              </a:rPr>
              <a:t>(</a:t>
            </a:r>
            <a:r>
              <a:rPr lang="en-US" dirty="0" err="1">
                <a:latin typeface="+mj-lt"/>
                <a:sym typeface="Symbol" charset="0"/>
              </a:rPr>
              <a:t>ms</a:t>
            </a:r>
            <a:r>
              <a:rPr lang="en-US" dirty="0">
                <a:latin typeface="+mj-lt"/>
                <a:sym typeface="Symbol" charset="0"/>
              </a:rPr>
              <a:t>)</a:t>
            </a:r>
            <a:endParaRPr lang="en-US" dirty="0">
              <a:latin typeface="+mj-lt"/>
            </a:endParaRPr>
          </a:p>
          <a:p>
            <a:pPr lvl="1">
              <a:spcBef>
                <a:spcPts val="1200"/>
              </a:spcBef>
            </a:pPr>
            <a:r>
              <a:rPr lang="en-US" dirty="0">
                <a:latin typeface="+mj-lt"/>
              </a:rPr>
              <a:t>Detect signal at  R</a:t>
            </a:r>
            <a:r>
              <a:rPr lang="en-US" baseline="-25000" dirty="0">
                <a:latin typeface="+mj-lt"/>
              </a:rPr>
              <a:t>3</a:t>
            </a:r>
            <a:endParaRPr lang="en-US" dirty="0">
              <a:latin typeface="+mj-lt"/>
            </a:endParaRPr>
          </a:p>
          <a:p>
            <a:pPr lvl="1"/>
            <a:endParaRPr lang="en-US" baseline="30000" dirty="0">
              <a:latin typeface="+mj-lt"/>
            </a:endParaRPr>
          </a:p>
          <a:p>
            <a:pPr lvl="1"/>
            <a:endParaRPr lang="en-US" baseline="30000" dirty="0">
              <a:latin typeface="+mj-lt"/>
            </a:endParaRPr>
          </a:p>
        </p:txBody>
      </p:sp>
      <p:pic>
        <p:nvPicPr>
          <p:cNvPr id="22532"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1774825"/>
            <a:ext cx="7715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3" name="Oval 8"/>
          <p:cNvSpPr>
            <a:spLocks noChangeArrowheads="1"/>
          </p:cNvSpPr>
          <p:nvPr/>
        </p:nvSpPr>
        <p:spPr bwMode="auto">
          <a:xfrm>
            <a:off x="1981200" y="1774825"/>
            <a:ext cx="609600" cy="647700"/>
          </a:xfrm>
          <a:prstGeom prst="ellipse">
            <a:avLst/>
          </a:prstGeom>
          <a:solidFill>
            <a:srgbClr val="CC3300"/>
          </a:solidFill>
          <a:ln w="12700">
            <a:solidFill>
              <a:schemeClr val="tx1"/>
            </a:solidFill>
            <a:round/>
            <a:headEnd/>
            <a:tailEnd type="triangle" w="lg" len="med"/>
          </a:ln>
        </p:spPr>
        <p:txBody>
          <a:bodyPr wrap="none"/>
          <a:lstStyle/>
          <a:p>
            <a:r>
              <a:rPr lang="en-US">
                <a:solidFill>
                  <a:schemeClr val="bg1"/>
                </a:solidFill>
              </a:rPr>
              <a:t>R</a:t>
            </a:r>
            <a:r>
              <a:rPr lang="en-US" baseline="-25000">
                <a:solidFill>
                  <a:schemeClr val="bg1"/>
                </a:solidFill>
              </a:rPr>
              <a:t>1</a:t>
            </a:r>
            <a:endParaRPr lang="en-US">
              <a:solidFill>
                <a:schemeClr val="bg1"/>
              </a:solidFill>
            </a:endParaRPr>
          </a:p>
        </p:txBody>
      </p:sp>
      <p:sp>
        <p:nvSpPr>
          <p:cNvPr id="6" name="Oval 8"/>
          <p:cNvSpPr>
            <a:spLocks noChangeArrowheads="1"/>
          </p:cNvSpPr>
          <p:nvPr/>
        </p:nvSpPr>
        <p:spPr bwMode="auto">
          <a:xfrm>
            <a:off x="4114800" y="177482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sp>
        <p:nvSpPr>
          <p:cNvPr id="22535" name="Oval 8"/>
          <p:cNvSpPr>
            <a:spLocks noChangeArrowheads="1"/>
          </p:cNvSpPr>
          <p:nvPr/>
        </p:nvSpPr>
        <p:spPr bwMode="auto">
          <a:xfrm>
            <a:off x="6172200" y="1774825"/>
            <a:ext cx="609600" cy="647700"/>
          </a:xfrm>
          <a:prstGeom prst="ellipse">
            <a:avLst/>
          </a:prstGeom>
          <a:solidFill>
            <a:srgbClr val="CC3300"/>
          </a:solidFill>
          <a:ln w="12700">
            <a:solidFill>
              <a:schemeClr val="tx1"/>
            </a:solidFill>
            <a:round/>
            <a:headEnd/>
            <a:tailEnd type="triangle" w="lg" len="med"/>
          </a:ln>
        </p:spPr>
        <p:txBody>
          <a:bodyPr wrap="none"/>
          <a:lstStyle/>
          <a:p>
            <a:r>
              <a:rPr lang="en-US">
                <a:solidFill>
                  <a:schemeClr val="bg1"/>
                </a:solidFill>
              </a:rPr>
              <a:t>R</a:t>
            </a:r>
            <a:r>
              <a:rPr lang="en-US" baseline="-25000">
                <a:solidFill>
                  <a:schemeClr val="bg1"/>
                </a:solidFill>
              </a:rPr>
              <a:t>3</a:t>
            </a:r>
            <a:endParaRPr lang="en-US">
              <a:solidFill>
                <a:schemeClr val="bg1"/>
              </a:solidFill>
            </a:endParaRPr>
          </a:p>
        </p:txBody>
      </p:sp>
      <p:pic>
        <p:nvPicPr>
          <p:cNvPr id="22536"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1774825"/>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537" name="Straight Arrow Connector 9"/>
          <p:cNvCxnSpPr>
            <a:cxnSpLocks noChangeShapeType="1"/>
            <a:endCxn id="22533" idx="2"/>
          </p:cNvCxnSpPr>
          <p:nvPr/>
        </p:nvCxnSpPr>
        <p:spPr bwMode="auto">
          <a:xfrm>
            <a:off x="995363" y="2098675"/>
            <a:ext cx="985837"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38" name="Straight Arrow Connector 11"/>
          <p:cNvCxnSpPr>
            <a:cxnSpLocks noChangeShapeType="1"/>
          </p:cNvCxnSpPr>
          <p:nvPr/>
        </p:nvCxnSpPr>
        <p:spPr bwMode="auto">
          <a:xfrm>
            <a:off x="2667000" y="2133600"/>
            <a:ext cx="14478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39" name="Straight Arrow Connector 15"/>
          <p:cNvCxnSpPr>
            <a:cxnSpLocks noChangeShapeType="1"/>
          </p:cNvCxnSpPr>
          <p:nvPr/>
        </p:nvCxnSpPr>
        <p:spPr bwMode="auto">
          <a:xfrm>
            <a:off x="4800600" y="2133600"/>
            <a:ext cx="13716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2540" name="Straight Arrow Connector 19"/>
          <p:cNvCxnSpPr>
            <a:cxnSpLocks noChangeShapeType="1"/>
          </p:cNvCxnSpPr>
          <p:nvPr/>
        </p:nvCxnSpPr>
        <p:spPr bwMode="auto">
          <a:xfrm>
            <a:off x="6858000" y="2133600"/>
            <a:ext cx="128905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657144808"/>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Anonymity </a:t>
            </a:r>
            <a:r>
              <a:rPr lang="en-US" dirty="0" smtClean="0"/>
              <a:t>Attacks</a:t>
            </a:r>
            <a:r>
              <a:rPr lang="en-US" dirty="0"/>
              <a:t>: </a:t>
            </a:r>
            <a:r>
              <a:rPr lang="en-US" dirty="0" smtClean="0"/>
              <a:t>Congestion</a:t>
            </a:r>
            <a:endParaRPr lang="en-US" dirty="0"/>
          </a:p>
        </p:txBody>
      </p:sp>
      <p:sp>
        <p:nvSpPr>
          <p:cNvPr id="23555" name="Content Placeholder 2" descr="Rectangle: Click to edit Master text styles&#10;Second level&#10;Third level&#10;Fourth level&#10;Fifth level"/>
          <p:cNvSpPr>
            <a:spLocks noGrp="1"/>
          </p:cNvSpPr>
          <p:nvPr>
            <p:ph idx="1"/>
          </p:nvPr>
        </p:nvSpPr>
        <p:spPr>
          <a:xfrm>
            <a:off x="381000" y="3733800"/>
            <a:ext cx="8458200" cy="2819400"/>
          </a:xfrm>
        </p:spPr>
        <p:txBody>
          <a:bodyPr>
            <a:normAutofit fontScale="92500" lnSpcReduction="10000"/>
          </a:bodyPr>
          <a:lstStyle/>
          <a:p>
            <a:r>
              <a:rPr lang="en-US" dirty="0">
                <a:latin typeface="+mj-lt"/>
              </a:rPr>
              <a:t>Main idea:      R</a:t>
            </a:r>
            <a:r>
              <a:rPr lang="en-US" baseline="-25000" dirty="0">
                <a:latin typeface="+mj-lt"/>
              </a:rPr>
              <a:t>8  </a:t>
            </a:r>
            <a:r>
              <a:rPr lang="en-US" dirty="0">
                <a:latin typeface="+mj-lt"/>
              </a:rPr>
              <a:t>can send Tor traffic to R</a:t>
            </a:r>
            <a:r>
              <a:rPr lang="en-US" baseline="-25000" dirty="0">
                <a:latin typeface="+mj-lt"/>
              </a:rPr>
              <a:t>1 </a:t>
            </a:r>
            <a:r>
              <a:rPr lang="en-US" dirty="0">
                <a:latin typeface="+mj-lt"/>
              </a:rPr>
              <a:t>and measure load on R</a:t>
            </a:r>
            <a:r>
              <a:rPr lang="en-US" baseline="-25000" dirty="0">
                <a:latin typeface="+mj-lt"/>
              </a:rPr>
              <a:t>1</a:t>
            </a:r>
            <a:r>
              <a:rPr lang="en-US" dirty="0">
                <a:latin typeface="+mj-lt"/>
              </a:rPr>
              <a:t>  </a:t>
            </a:r>
          </a:p>
          <a:p>
            <a:pPr>
              <a:spcBef>
                <a:spcPts val="1800"/>
              </a:spcBef>
            </a:pPr>
            <a:r>
              <a:rPr lang="en-US" dirty="0">
                <a:latin typeface="+mj-lt"/>
              </a:rPr>
              <a:t>Exploit:     malicious server wants to identify user</a:t>
            </a:r>
          </a:p>
          <a:p>
            <a:pPr lvl="1"/>
            <a:r>
              <a:rPr lang="en-US" dirty="0">
                <a:latin typeface="+mj-lt"/>
              </a:rPr>
              <a:t>Server sends burst of packets to user every 10 seconds</a:t>
            </a:r>
          </a:p>
          <a:p>
            <a:pPr lvl="1"/>
            <a:r>
              <a:rPr lang="en-US" dirty="0">
                <a:latin typeface="+mj-lt"/>
              </a:rPr>
              <a:t>R</a:t>
            </a:r>
            <a:r>
              <a:rPr lang="en-US" baseline="-25000" dirty="0">
                <a:latin typeface="+mj-lt"/>
              </a:rPr>
              <a:t>8</a:t>
            </a:r>
            <a:r>
              <a:rPr lang="en-US" dirty="0">
                <a:latin typeface="+mj-lt"/>
              </a:rPr>
              <a:t> identifies when bursts are received at R</a:t>
            </a:r>
            <a:r>
              <a:rPr lang="en-US" baseline="-25000" dirty="0">
                <a:latin typeface="+mj-lt"/>
              </a:rPr>
              <a:t>1</a:t>
            </a:r>
            <a:r>
              <a:rPr lang="en-US" dirty="0">
                <a:latin typeface="+mj-lt"/>
              </a:rPr>
              <a:t>   </a:t>
            </a:r>
          </a:p>
          <a:p>
            <a:pPr lvl="2"/>
            <a:r>
              <a:rPr lang="en-US" dirty="0">
                <a:latin typeface="+mj-lt"/>
              </a:rPr>
              <a:t> Follow packets from R</a:t>
            </a:r>
            <a:r>
              <a:rPr lang="en-US" baseline="-25000" dirty="0">
                <a:latin typeface="+mj-lt"/>
              </a:rPr>
              <a:t>1</a:t>
            </a:r>
            <a:r>
              <a:rPr lang="en-US" dirty="0">
                <a:latin typeface="+mj-lt"/>
              </a:rPr>
              <a:t> to discover user</a:t>
            </a:r>
            <a:r>
              <a:rPr lang="ja-JP" altLang="en-US" dirty="0">
                <a:latin typeface="+mj-lt"/>
              </a:rPr>
              <a:t>’</a:t>
            </a:r>
            <a:r>
              <a:rPr lang="en-US" dirty="0">
                <a:latin typeface="+mj-lt"/>
              </a:rPr>
              <a:t>s ID</a:t>
            </a:r>
            <a:endParaRPr lang="en-US" baseline="-25000" dirty="0">
              <a:latin typeface="+mj-lt"/>
            </a:endParaRPr>
          </a:p>
          <a:p>
            <a:pPr lvl="1"/>
            <a:endParaRPr lang="en-US" dirty="0">
              <a:latin typeface="+mj-lt"/>
            </a:endParaRPr>
          </a:p>
        </p:txBody>
      </p:sp>
      <p:pic>
        <p:nvPicPr>
          <p:cNvPr id="23556" name="Picture 2" descr="C:\Program Files\Microsoft Office\MEDIA\CAGCAT10\j0195384.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223838" y="1565275"/>
            <a:ext cx="7715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Oval 8"/>
          <p:cNvSpPr>
            <a:spLocks noChangeArrowheads="1"/>
          </p:cNvSpPr>
          <p:nvPr/>
        </p:nvSpPr>
        <p:spPr bwMode="auto">
          <a:xfrm>
            <a:off x="1981200" y="156527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a:latin typeface="Tahoma" pitchFamily="34" charset="0"/>
                <a:ea typeface="+mn-ea"/>
              </a:rPr>
              <a:t>R</a:t>
            </a:r>
            <a:r>
              <a:rPr lang="en-US" baseline="-25000">
                <a:latin typeface="Tahoma" pitchFamily="34" charset="0"/>
                <a:ea typeface="+mn-ea"/>
              </a:rPr>
              <a:t>1</a:t>
            </a:r>
            <a:endParaRPr lang="en-US">
              <a:latin typeface="Tahoma" pitchFamily="34" charset="0"/>
              <a:ea typeface="+mn-ea"/>
            </a:endParaRPr>
          </a:p>
        </p:txBody>
      </p:sp>
      <p:sp>
        <p:nvSpPr>
          <p:cNvPr id="6" name="Oval 8"/>
          <p:cNvSpPr>
            <a:spLocks noChangeArrowheads="1"/>
          </p:cNvSpPr>
          <p:nvPr/>
        </p:nvSpPr>
        <p:spPr bwMode="auto">
          <a:xfrm>
            <a:off x="4114800" y="1565275"/>
            <a:ext cx="609600" cy="647700"/>
          </a:xfrm>
          <a:prstGeom prst="ellipse">
            <a:avLst/>
          </a:prstGeom>
          <a:solidFill>
            <a:schemeClr val="bg1">
              <a:lumMod val="85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2</a:t>
            </a:r>
            <a:endParaRPr lang="en-US" dirty="0">
              <a:latin typeface="Tahoma" pitchFamily="34" charset="0"/>
              <a:ea typeface="+mn-ea"/>
            </a:endParaRPr>
          </a:p>
        </p:txBody>
      </p:sp>
      <p:sp>
        <p:nvSpPr>
          <p:cNvPr id="7" name="Oval 8"/>
          <p:cNvSpPr>
            <a:spLocks noChangeArrowheads="1"/>
          </p:cNvSpPr>
          <p:nvPr/>
        </p:nvSpPr>
        <p:spPr bwMode="auto">
          <a:xfrm>
            <a:off x="6172200" y="1565275"/>
            <a:ext cx="609600" cy="647700"/>
          </a:xfrm>
          <a:prstGeom prst="ellipse">
            <a:avLst/>
          </a:prstGeom>
          <a:solidFill>
            <a:schemeClr val="tx1">
              <a:lumMod val="20000"/>
              <a:lumOff val="80000"/>
            </a:schemeClr>
          </a:solidFill>
          <a:ln w="12700" algn="ctr">
            <a:solidFill>
              <a:schemeClr val="tx1"/>
            </a:solidFill>
            <a:round/>
            <a:headEnd/>
            <a:tailEnd type="triangle" w="lg" len="med"/>
          </a:ln>
        </p:spPr>
        <p:txBody>
          <a:bodyPr wrap="none"/>
          <a:lstStyle/>
          <a:p>
            <a:pPr>
              <a:defRPr/>
            </a:pPr>
            <a:r>
              <a:rPr lang="en-US" dirty="0">
                <a:latin typeface="Tahoma" pitchFamily="34" charset="0"/>
                <a:ea typeface="+mn-ea"/>
              </a:rPr>
              <a:t>R</a:t>
            </a:r>
            <a:r>
              <a:rPr lang="en-US" baseline="-25000" dirty="0">
                <a:latin typeface="Tahoma" pitchFamily="34" charset="0"/>
                <a:ea typeface="+mn-ea"/>
              </a:rPr>
              <a:t>3</a:t>
            </a:r>
            <a:endParaRPr lang="en-US" dirty="0">
              <a:latin typeface="Tahoma" pitchFamily="34" charset="0"/>
              <a:ea typeface="+mn-ea"/>
            </a:endParaRPr>
          </a:p>
        </p:txBody>
      </p:sp>
      <p:pic>
        <p:nvPicPr>
          <p:cNvPr id="23560" name="Picture 3" descr="C:\Users\dabo\AppData\Local\Microsoft\Windows\Temporary Internet Files\Content.IE5\36PV8JU1\MCj04247900000[1].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47050" y="1565275"/>
            <a:ext cx="69215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3561" name="Straight Arrow Connector 9"/>
          <p:cNvCxnSpPr>
            <a:cxnSpLocks noChangeShapeType="1"/>
          </p:cNvCxnSpPr>
          <p:nvPr/>
        </p:nvCxnSpPr>
        <p:spPr bwMode="auto">
          <a:xfrm flipH="1">
            <a:off x="995363" y="1889125"/>
            <a:ext cx="985837"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62" name="Straight Arrow Connector 11"/>
          <p:cNvCxnSpPr>
            <a:cxnSpLocks noChangeShapeType="1"/>
          </p:cNvCxnSpPr>
          <p:nvPr/>
        </p:nvCxnSpPr>
        <p:spPr bwMode="auto">
          <a:xfrm flipH="1">
            <a:off x="2667000" y="1924050"/>
            <a:ext cx="14478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63" name="Straight Arrow Connector 15"/>
          <p:cNvCxnSpPr>
            <a:cxnSpLocks noChangeShapeType="1"/>
          </p:cNvCxnSpPr>
          <p:nvPr/>
        </p:nvCxnSpPr>
        <p:spPr bwMode="auto">
          <a:xfrm flipH="1">
            <a:off x="4800600" y="1924050"/>
            <a:ext cx="137160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3564" name="Straight Arrow Connector 19"/>
          <p:cNvCxnSpPr>
            <a:cxnSpLocks noChangeShapeType="1"/>
          </p:cNvCxnSpPr>
          <p:nvPr/>
        </p:nvCxnSpPr>
        <p:spPr bwMode="auto">
          <a:xfrm flipH="1">
            <a:off x="6858000" y="1924050"/>
            <a:ext cx="1289050" cy="1588"/>
          </a:xfrm>
          <a:prstGeom prst="straightConnector1">
            <a:avLst/>
          </a:prstGeom>
          <a:noFill/>
          <a:ln w="38100">
            <a:solidFill>
              <a:schemeClr val="tx1"/>
            </a:solidFill>
            <a:round/>
            <a:headEnd/>
            <a:tailEnd type="arrow" w="med" len="med"/>
          </a:ln>
          <a:extLst>
            <a:ext uri="{909E8E84-426E-40dd-AFC4-6F175D3DCCD1}">
              <a14:hiddenFill xmlns:a14="http://schemas.microsoft.com/office/drawing/2010/main">
                <a:noFill/>
              </a14:hiddenFill>
            </a:ext>
          </a:extLst>
        </p:spPr>
      </p:cxnSp>
      <p:pic>
        <p:nvPicPr>
          <p:cNvPr id="23565" name="Picture 2" descr="C:\Users\dabo\AppData\Local\Microsoft\Windows\Temporary Internet Files\Content.IE5\HEB3KRDO\MCj0435931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7200" y="990600"/>
            <a:ext cx="725488"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66" name="Picture 2" descr="C:\Users\dabo\AppData\Local\Microsoft\Windows\Temporary Internet Files\Content.IE5\HEB3KRDO\MCj04359310000[1].wm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9313" y="2949575"/>
            <a:ext cx="72548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67" name="Oval 8"/>
          <p:cNvSpPr>
            <a:spLocks noChangeArrowheads="1"/>
          </p:cNvSpPr>
          <p:nvPr/>
        </p:nvSpPr>
        <p:spPr bwMode="auto">
          <a:xfrm>
            <a:off x="2667000" y="2876550"/>
            <a:ext cx="609600" cy="647700"/>
          </a:xfrm>
          <a:prstGeom prst="ellipse">
            <a:avLst/>
          </a:prstGeom>
          <a:solidFill>
            <a:srgbClr val="FF0000"/>
          </a:solidFill>
          <a:ln w="12700">
            <a:solidFill>
              <a:schemeClr val="tx1"/>
            </a:solidFill>
            <a:round/>
            <a:headEnd/>
            <a:tailEnd type="triangle" w="lg" len="med"/>
          </a:ln>
        </p:spPr>
        <p:txBody>
          <a:bodyPr wrap="none"/>
          <a:lstStyle/>
          <a:p>
            <a:r>
              <a:rPr lang="en-US">
                <a:solidFill>
                  <a:schemeClr val="bg1"/>
                </a:solidFill>
              </a:rPr>
              <a:t>R</a:t>
            </a:r>
            <a:r>
              <a:rPr lang="en-US" baseline="-25000">
                <a:solidFill>
                  <a:schemeClr val="bg1"/>
                </a:solidFill>
              </a:rPr>
              <a:t>8</a:t>
            </a:r>
            <a:endParaRPr lang="en-US">
              <a:solidFill>
                <a:schemeClr val="bg1"/>
              </a:solidFill>
            </a:endParaRPr>
          </a:p>
        </p:txBody>
      </p:sp>
      <p:sp>
        <p:nvSpPr>
          <p:cNvPr id="23568" name="Freeform 16"/>
          <p:cNvSpPr>
            <a:spLocks noChangeArrowheads="1"/>
          </p:cNvSpPr>
          <p:nvPr/>
        </p:nvSpPr>
        <p:spPr bwMode="auto">
          <a:xfrm>
            <a:off x="2563813" y="2066925"/>
            <a:ext cx="506412" cy="788988"/>
          </a:xfrm>
          <a:custGeom>
            <a:avLst/>
            <a:gdLst>
              <a:gd name="T0" fmla="*/ 483916 w 506505"/>
              <a:gd name="T1" fmla="*/ 789082 h 788894"/>
              <a:gd name="T2" fmla="*/ 421187 w 506505"/>
              <a:gd name="T3" fmla="*/ 283577 h 788894"/>
              <a:gd name="T4" fmla="*/ 0 w 506505"/>
              <a:gd name="T5" fmla="*/ 0 h 788894"/>
              <a:gd name="T6" fmla="*/ 0 60000 65536"/>
              <a:gd name="T7" fmla="*/ 0 60000 65536"/>
              <a:gd name="T8" fmla="*/ 0 60000 65536"/>
              <a:gd name="T9" fmla="*/ 0 w 506505"/>
              <a:gd name="T10" fmla="*/ 0 h 788894"/>
              <a:gd name="T11" fmla="*/ 506505 w 506505"/>
              <a:gd name="T12" fmla="*/ 788894 h 788894"/>
            </a:gdLst>
            <a:ahLst/>
            <a:cxnLst>
              <a:cxn ang="T6">
                <a:pos x="T0" y="T1"/>
              </a:cxn>
              <a:cxn ang="T7">
                <a:pos x="T2" y="T3"/>
              </a:cxn>
              <a:cxn ang="T8">
                <a:pos x="T4" y="T5"/>
              </a:cxn>
            </a:cxnLst>
            <a:rect l="T9" t="T10" r="T11" b="T12"/>
            <a:pathLst>
              <a:path w="506505" h="788894">
                <a:moveTo>
                  <a:pt x="484094" y="788894"/>
                </a:moveTo>
                <a:cubicBezTo>
                  <a:pt x="506505" y="549835"/>
                  <a:pt x="502023" y="414991"/>
                  <a:pt x="421341" y="283509"/>
                </a:cubicBezTo>
                <a:cubicBezTo>
                  <a:pt x="340659" y="152027"/>
                  <a:pt x="183776" y="23906"/>
                  <a:pt x="0" y="0"/>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sp>
        <p:nvSpPr>
          <p:cNvPr id="23569" name="Freeform 17"/>
          <p:cNvSpPr>
            <a:spLocks noChangeArrowheads="1"/>
          </p:cNvSpPr>
          <p:nvPr/>
        </p:nvSpPr>
        <p:spPr bwMode="auto">
          <a:xfrm flipH="1" flipV="1">
            <a:off x="2209800" y="2219325"/>
            <a:ext cx="506413" cy="788988"/>
          </a:xfrm>
          <a:custGeom>
            <a:avLst/>
            <a:gdLst>
              <a:gd name="T0" fmla="*/ 483918 w 506505"/>
              <a:gd name="T1" fmla="*/ 789082 h 788894"/>
              <a:gd name="T2" fmla="*/ 421188 w 506505"/>
              <a:gd name="T3" fmla="*/ 283577 h 788894"/>
              <a:gd name="T4" fmla="*/ 0 w 506505"/>
              <a:gd name="T5" fmla="*/ 0 h 788894"/>
              <a:gd name="T6" fmla="*/ 0 60000 65536"/>
              <a:gd name="T7" fmla="*/ 0 60000 65536"/>
              <a:gd name="T8" fmla="*/ 0 60000 65536"/>
              <a:gd name="T9" fmla="*/ 0 w 506505"/>
              <a:gd name="T10" fmla="*/ 0 h 788894"/>
              <a:gd name="T11" fmla="*/ 506505 w 506505"/>
              <a:gd name="T12" fmla="*/ 788894 h 788894"/>
            </a:gdLst>
            <a:ahLst/>
            <a:cxnLst>
              <a:cxn ang="T6">
                <a:pos x="T0" y="T1"/>
              </a:cxn>
              <a:cxn ang="T7">
                <a:pos x="T2" y="T3"/>
              </a:cxn>
              <a:cxn ang="T8">
                <a:pos x="T4" y="T5"/>
              </a:cxn>
            </a:cxnLst>
            <a:rect l="T9" t="T10" r="T11" b="T12"/>
            <a:pathLst>
              <a:path w="506505" h="788894">
                <a:moveTo>
                  <a:pt x="484094" y="788894"/>
                </a:moveTo>
                <a:cubicBezTo>
                  <a:pt x="506505" y="549835"/>
                  <a:pt x="502023" y="414991"/>
                  <a:pt x="421341" y="283509"/>
                </a:cubicBezTo>
                <a:cubicBezTo>
                  <a:pt x="340659" y="152027"/>
                  <a:pt x="183776" y="23906"/>
                  <a:pt x="0" y="0"/>
                </a:cubicBezTo>
              </a:path>
            </a:pathLst>
          </a:custGeom>
          <a:noFill/>
          <a:ln w="28575">
            <a:solidFill>
              <a:schemeClr val="tx1"/>
            </a:solidFill>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spTree>
    <p:extLst>
      <p:ext uri="{BB962C8B-B14F-4D97-AF65-F5344CB8AC3E}">
        <p14:creationId xmlns:p14="http://schemas.microsoft.com/office/powerpoint/2010/main" val="8923665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588"/>
            <a:ext cx="8229600" cy="1143000"/>
          </a:xfrm>
        </p:spPr>
        <p:txBody>
          <a:bodyPr/>
          <a:lstStyle/>
          <a:p>
            <a:r>
              <a:rPr lang="en-US" dirty="0" smtClean="0"/>
              <a:t>Network-Layer Security</a:t>
            </a:r>
            <a:endParaRPr lang="en-US" dirty="0"/>
          </a:p>
        </p:txBody>
      </p:sp>
    </p:spTree>
    <p:extLst>
      <p:ext uri="{BB962C8B-B14F-4D97-AF65-F5344CB8AC3E}">
        <p14:creationId xmlns:p14="http://schemas.microsoft.com/office/powerpoint/2010/main" val="3247663774"/>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8034" name="Rectangle 2"/>
          <p:cNvSpPr>
            <a:spLocks noGrp="1" noChangeArrowheads="1"/>
          </p:cNvSpPr>
          <p:nvPr>
            <p:ph type="title"/>
          </p:nvPr>
        </p:nvSpPr>
        <p:spPr/>
        <p:txBody>
          <a:bodyPr/>
          <a:lstStyle/>
          <a:p>
            <a:r>
              <a:rPr lang="en-US" dirty="0">
                <a:ea typeface="Times New Roman" pitchFamily="-84" charset="0"/>
                <a:cs typeface="Times New Roman" pitchFamily="-84" charset="0"/>
              </a:rPr>
              <a:t>Statistical </a:t>
            </a:r>
            <a:r>
              <a:rPr lang="en-US" dirty="0" smtClean="0">
                <a:ea typeface="Times New Roman" pitchFamily="-84" charset="0"/>
                <a:cs typeface="Times New Roman" pitchFamily="-84" charset="0"/>
              </a:rPr>
              <a:t>Analysis</a:t>
            </a:r>
            <a:endParaRPr lang="en-US" dirty="0">
              <a:ea typeface="Times New Roman" pitchFamily="-84" charset="0"/>
              <a:cs typeface="Times New Roman" pitchFamily="-84" charset="0"/>
            </a:endParaRPr>
          </a:p>
        </p:txBody>
      </p:sp>
      <p:sp>
        <p:nvSpPr>
          <p:cNvPr id="1708035" name="Rectangle 3"/>
          <p:cNvSpPr>
            <a:spLocks noGrp="1" noChangeArrowheads="1"/>
          </p:cNvSpPr>
          <p:nvPr>
            <p:ph idx="1"/>
          </p:nvPr>
        </p:nvSpPr>
        <p:spPr/>
        <p:txBody>
          <a:bodyPr>
            <a:normAutofit lnSpcReduction="10000"/>
          </a:bodyPr>
          <a:lstStyle/>
          <a:p>
            <a:r>
              <a:rPr lang="en-US" dirty="0">
                <a:ea typeface="Times New Roman" pitchFamily="-84" charset="0"/>
                <a:cs typeface="Times New Roman" pitchFamily="-84" charset="0"/>
              </a:rPr>
              <a:t>Constantly capture packets, watch logs, note typical flows</a:t>
            </a:r>
          </a:p>
          <a:p>
            <a:pPr lvl="1"/>
            <a:r>
              <a:rPr lang="en-US" dirty="0" smtClean="0">
                <a:ea typeface="Times New Roman" pitchFamily="-84" charset="0"/>
                <a:cs typeface="Times New Roman" pitchFamily="-84" charset="0"/>
              </a:rPr>
              <a:t>“</a:t>
            </a:r>
            <a:r>
              <a:rPr lang="en-US" dirty="0">
                <a:ea typeface="Times New Roman" pitchFamily="-84" charset="0"/>
                <a:cs typeface="Times New Roman" pitchFamily="-84" charset="0"/>
              </a:rPr>
              <a:t>95% of traffic flows from inside the firewall to outside web services”</a:t>
            </a:r>
          </a:p>
          <a:p>
            <a:pPr lvl="1"/>
            <a:r>
              <a:rPr lang="en-US" dirty="0" smtClean="0">
                <a:ea typeface="Times New Roman" pitchFamily="-84" charset="0"/>
                <a:cs typeface="Times New Roman" pitchFamily="-84" charset="0"/>
              </a:rPr>
              <a:t>Trigger alarms </a:t>
            </a:r>
            <a:r>
              <a:rPr lang="en-US" dirty="0">
                <a:ea typeface="Times New Roman" pitchFamily="-84" charset="0"/>
                <a:cs typeface="Times New Roman" pitchFamily="-84" charset="0"/>
              </a:rPr>
              <a:t>when traffic not matching typical flows is seen</a:t>
            </a:r>
          </a:p>
          <a:p>
            <a:pPr lvl="1"/>
            <a:r>
              <a:rPr lang="en-US" dirty="0">
                <a:ea typeface="Times New Roman" pitchFamily="-84" charset="0"/>
                <a:cs typeface="Times New Roman" pitchFamily="-84" charset="0"/>
              </a:rPr>
              <a:t>Can be a first alert against configuration </a:t>
            </a:r>
            <a:r>
              <a:rPr lang="en-US" dirty="0" smtClean="0">
                <a:ea typeface="Times New Roman" pitchFamily="-84" charset="0"/>
                <a:cs typeface="Times New Roman" pitchFamily="-84" charset="0"/>
              </a:rPr>
              <a:t>problems</a:t>
            </a:r>
          </a:p>
          <a:p>
            <a:pPr lvl="1"/>
            <a:endParaRPr lang="en-US" dirty="0">
              <a:ea typeface="Times New Roman" pitchFamily="-84" charset="0"/>
              <a:cs typeface="Times New Roman" pitchFamily="-84" charset="0"/>
            </a:endParaRPr>
          </a:p>
          <a:p>
            <a:r>
              <a:rPr lang="en-US" dirty="0" smtClean="0">
                <a:ea typeface="Times New Roman" pitchFamily="-84" charset="0"/>
                <a:cs typeface="Times New Roman" pitchFamily="-84" charset="0"/>
              </a:rPr>
              <a:t>Tends to rely on a more global view</a:t>
            </a:r>
            <a:endParaRPr lang="en-US" dirty="0">
              <a:ea typeface="Times New Roman" pitchFamily="-84" charset="0"/>
              <a:cs typeface="Times New Roman" pitchFamily="-84" charset="0"/>
            </a:endParaRPr>
          </a:p>
        </p:txBody>
      </p:sp>
    </p:spTree>
    <p:extLst>
      <p:ext uri="{BB962C8B-B14F-4D97-AF65-F5344CB8AC3E}">
        <p14:creationId xmlns:p14="http://schemas.microsoft.com/office/powerpoint/2010/main" val="2949702594"/>
      </p:ext>
    </p:extLst>
  </p:cSld>
  <p:clrMapOvr>
    <a:masterClrMapping/>
  </p:clrMapOvr>
  <p:timing>
    <p:tnLst>
      <p:par>
        <p:cTn xmlns:p14="http://schemas.microsoft.com/office/powerpoint/2010/mai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IPSec</a:t>
            </a:r>
            <a:r>
              <a:rPr lang="en-US" dirty="0" smtClean="0"/>
              <a:t>: Network layer security</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59495667"/>
              </p:ext>
            </p:extLst>
          </p:nvPr>
        </p:nvGraphicFramePr>
        <p:xfrm>
          <a:off x="1828800" y="1752600"/>
          <a:ext cx="5372100" cy="4884420"/>
        </p:xfrm>
        <a:graphic>
          <a:graphicData uri="http://schemas.openxmlformats.org/drawingml/2006/table">
            <a:tbl>
              <a:tblPr>
                <a:tableStyleId>{5C22544A-7EE6-4342-B048-85BDC9FD1C3A}</a:tableStyleId>
              </a:tblPr>
              <a:tblGrid>
                <a:gridCol w="1790700"/>
                <a:gridCol w="1790700"/>
                <a:gridCol w="1790700"/>
              </a:tblGrid>
              <a:tr h="573032">
                <a:tc>
                  <a:txBody>
                    <a:bodyPr/>
                    <a:lstStyle/>
                    <a:p>
                      <a:endParaRPr lang="en-US"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400" b="1" dirty="0" smtClean="0"/>
                        <a:t>TLS</a:t>
                      </a:r>
                      <a:endParaRPr lang="en-US" b="1"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400" b="1" dirty="0" smtClean="0"/>
                        <a:t>IPsec</a:t>
                      </a:r>
                      <a:endParaRPr lang="en-US" b="1"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What’s authenticated</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Hostnames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IP addresses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573032">
                <a:tc>
                  <a:txBody>
                    <a:bodyPr/>
                    <a:lstStyle/>
                    <a:p>
                      <a:endParaRPr lang="en-US" sz="2000" dirty="0" smtClean="0"/>
                    </a:p>
                    <a:p>
                      <a:r>
                        <a:rPr lang="en-US" sz="2000" dirty="0" smtClean="0"/>
                        <a:t>What’s encrypted</a:t>
                      </a:r>
                    </a:p>
                    <a:p>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Sessions over TCP</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IP packets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How keys are distributed/verified</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Certificate authorities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Delegate to DNSSEC or manual sharing</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r h="989068">
                <a:tc>
                  <a:txBody>
                    <a:bodyPr/>
                    <a:lstStyle/>
                    <a:p>
                      <a:r>
                        <a:rPr lang="en-US" sz="2000" dirty="0" smtClean="0"/>
                        <a:t>Deployment status</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Widely deployed,</a:t>
                      </a:r>
                      <a:r>
                        <a:rPr lang="en-US" sz="2000" baseline="0" dirty="0" smtClean="0"/>
                        <a:t> works decently</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c>
                  <a:txBody>
                    <a:bodyPr/>
                    <a:lstStyle/>
                    <a:p>
                      <a:r>
                        <a:rPr lang="en-US" sz="2000" dirty="0" smtClean="0"/>
                        <a:t>N/A…</a:t>
                      </a:r>
                      <a:endParaRPr lang="en-US" sz="2000" dirty="0"/>
                    </a:p>
                  </a:txBody>
                  <a:tcPr marL="68580" marR="6858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E0E9F4"/>
                    </a:solidFill>
                  </a:tcPr>
                </a:tc>
              </a:tr>
            </a:tbl>
          </a:graphicData>
        </a:graphic>
      </p:graphicFrame>
    </p:spTree>
    <p:extLst>
      <p:ext uri="{BB962C8B-B14F-4D97-AF65-F5344CB8AC3E}">
        <p14:creationId xmlns:p14="http://schemas.microsoft.com/office/powerpoint/2010/main" val="328573910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sz="3600"/>
              <a:t>IPsec: Network Layer Security</a:t>
            </a:r>
            <a:endParaRPr lang="en-US" sz="2800"/>
          </a:p>
        </p:txBody>
      </p:sp>
      <p:sp>
        <p:nvSpPr>
          <p:cNvPr id="125955" name="Rectangle 3"/>
          <p:cNvSpPr>
            <a:spLocks noGrp="1" noChangeArrowheads="1"/>
          </p:cNvSpPr>
          <p:nvPr>
            <p:ph sz="half" idx="1"/>
          </p:nvPr>
        </p:nvSpPr>
        <p:spPr>
          <a:xfrm>
            <a:off x="284163" y="1376363"/>
            <a:ext cx="4083050" cy="4648200"/>
          </a:xfrm>
        </p:spPr>
        <p:txBody>
          <a:bodyPr>
            <a:normAutofit lnSpcReduction="10000"/>
          </a:bodyPr>
          <a:lstStyle/>
          <a:p>
            <a:r>
              <a:rPr lang="en-US" sz="2000">
                <a:solidFill>
                  <a:srgbClr val="FF0000"/>
                </a:solidFill>
              </a:rPr>
              <a:t>Network-layer secrecy:</a:t>
            </a:r>
            <a:r>
              <a:rPr lang="en-US" sz="2000"/>
              <a:t> </a:t>
            </a:r>
          </a:p>
          <a:p>
            <a:pPr lvl="1"/>
            <a:r>
              <a:rPr lang="en-US" sz="2000"/>
              <a:t>sending host encrypts the data in IP datagram</a:t>
            </a:r>
          </a:p>
          <a:p>
            <a:pPr lvl="1"/>
            <a:r>
              <a:rPr lang="en-US" sz="2000"/>
              <a:t>TCP and UDP segments; ICMP and SNMP messages.</a:t>
            </a:r>
          </a:p>
          <a:p>
            <a:r>
              <a:rPr lang="en-US" sz="2000">
                <a:solidFill>
                  <a:srgbClr val="FF0000"/>
                </a:solidFill>
              </a:rPr>
              <a:t>Network-layer authentication</a:t>
            </a:r>
            <a:endParaRPr lang="en-US" sz="2000"/>
          </a:p>
          <a:p>
            <a:pPr lvl="1"/>
            <a:r>
              <a:rPr lang="en-US" sz="2000"/>
              <a:t>destination host can authenticate source IP address</a:t>
            </a:r>
          </a:p>
          <a:p>
            <a:r>
              <a:rPr lang="en-US" sz="2000">
                <a:solidFill>
                  <a:srgbClr val="FF0000"/>
                </a:solidFill>
              </a:rPr>
              <a:t>Two principle protocols:</a:t>
            </a:r>
            <a:endParaRPr lang="en-US" sz="2000"/>
          </a:p>
          <a:p>
            <a:pPr lvl="1"/>
            <a:r>
              <a:rPr lang="en-US" sz="2000"/>
              <a:t>authentication header (AH) protocol</a:t>
            </a:r>
          </a:p>
          <a:p>
            <a:pPr lvl="1"/>
            <a:r>
              <a:rPr lang="en-US" sz="2000"/>
              <a:t>encapsulation security payload (ESP) protocol</a:t>
            </a:r>
            <a:endParaRPr lang="en-US" sz="1800"/>
          </a:p>
        </p:txBody>
      </p:sp>
      <p:sp>
        <p:nvSpPr>
          <p:cNvPr id="125956" name="Rectangle 4"/>
          <p:cNvSpPr>
            <a:spLocks noGrp="1" noChangeArrowheads="1"/>
          </p:cNvSpPr>
          <p:nvPr>
            <p:ph sz="half" idx="2"/>
          </p:nvPr>
        </p:nvSpPr>
        <p:spPr>
          <a:xfrm>
            <a:off x="4495800" y="1600200"/>
            <a:ext cx="4079875" cy="4648200"/>
          </a:xfrm>
        </p:spPr>
        <p:txBody>
          <a:bodyPr>
            <a:normAutofit lnSpcReduction="10000"/>
          </a:bodyPr>
          <a:lstStyle/>
          <a:p>
            <a:r>
              <a:rPr lang="en-US" sz="2000">
                <a:solidFill>
                  <a:srgbClr val="FF0000"/>
                </a:solidFill>
              </a:rPr>
              <a:t>For both AH and ESP, source, destination handshake:</a:t>
            </a:r>
            <a:endParaRPr lang="en-US" sz="2000"/>
          </a:p>
          <a:p>
            <a:pPr lvl="1"/>
            <a:r>
              <a:rPr lang="en-US" sz="2000"/>
              <a:t>create network-layer logical channel called a security association (SA)</a:t>
            </a:r>
          </a:p>
          <a:p>
            <a:r>
              <a:rPr lang="en-US" sz="2000">
                <a:solidFill>
                  <a:srgbClr val="FF0000"/>
                </a:solidFill>
              </a:rPr>
              <a:t>Each SA unidirectional.</a:t>
            </a:r>
          </a:p>
          <a:p>
            <a:r>
              <a:rPr lang="en-US" sz="2000">
                <a:solidFill>
                  <a:srgbClr val="FF0000"/>
                </a:solidFill>
              </a:rPr>
              <a:t>Uniquely determined by:</a:t>
            </a:r>
            <a:endParaRPr lang="en-US" sz="2000"/>
          </a:p>
          <a:p>
            <a:pPr lvl="1"/>
            <a:r>
              <a:rPr lang="en-US" sz="2000"/>
              <a:t>security protocol (AH or ESP)</a:t>
            </a:r>
          </a:p>
          <a:p>
            <a:pPr lvl="1"/>
            <a:r>
              <a:rPr lang="en-US" sz="2000"/>
              <a:t>source IP address</a:t>
            </a:r>
          </a:p>
          <a:p>
            <a:pPr lvl="1"/>
            <a:r>
              <a:rPr lang="en-US" sz="2000"/>
              <a:t>32-bit connection ID</a:t>
            </a:r>
          </a:p>
        </p:txBody>
      </p:sp>
    </p:spTree>
    <p:extLst>
      <p:ext uri="{BB962C8B-B14F-4D97-AF65-F5344CB8AC3E}">
        <p14:creationId xmlns:p14="http://schemas.microsoft.com/office/powerpoint/2010/main" val="41511901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a:xfrm>
            <a:off x="533400" y="228600"/>
            <a:ext cx="7772400" cy="808038"/>
          </a:xfrm>
        </p:spPr>
        <p:txBody>
          <a:bodyPr/>
          <a:lstStyle/>
          <a:p>
            <a:r>
              <a:rPr lang="en-US" sz="3200"/>
              <a:t>Authentication Header (AH) Protocol</a:t>
            </a:r>
          </a:p>
        </p:txBody>
      </p:sp>
      <p:sp>
        <p:nvSpPr>
          <p:cNvPr id="128003" name="Rectangle 3"/>
          <p:cNvSpPr>
            <a:spLocks noGrp="1" noChangeArrowheads="1"/>
          </p:cNvSpPr>
          <p:nvPr>
            <p:ph sz="half" idx="1"/>
          </p:nvPr>
        </p:nvSpPr>
        <p:spPr>
          <a:xfrm>
            <a:off x="584200" y="1201738"/>
            <a:ext cx="3997325" cy="3573462"/>
          </a:xfrm>
        </p:spPr>
        <p:txBody>
          <a:bodyPr>
            <a:normAutofit lnSpcReduction="10000"/>
          </a:bodyPr>
          <a:lstStyle/>
          <a:p>
            <a:r>
              <a:rPr lang="en-US" sz="2400" dirty="0"/>
              <a:t>provides source authentication, data integrity, no confidentiality</a:t>
            </a:r>
          </a:p>
          <a:p>
            <a:r>
              <a:rPr lang="en-US" sz="2400" b="1" dirty="0"/>
              <a:t>AH header inserted between IP header, data field.</a:t>
            </a:r>
          </a:p>
          <a:p>
            <a:r>
              <a:rPr lang="en-US" sz="2400" dirty="0"/>
              <a:t>protocol field: 51</a:t>
            </a:r>
          </a:p>
          <a:p>
            <a:r>
              <a:rPr lang="en-US" sz="2400" dirty="0"/>
              <a:t>intermediate routers process datagrams as usual</a:t>
            </a:r>
          </a:p>
        </p:txBody>
      </p:sp>
      <p:sp>
        <p:nvSpPr>
          <p:cNvPr id="128004" name="Rectangle 4"/>
          <p:cNvSpPr>
            <a:spLocks noGrp="1" noChangeArrowheads="1"/>
          </p:cNvSpPr>
          <p:nvPr>
            <p:ph sz="half" idx="2"/>
          </p:nvPr>
        </p:nvSpPr>
        <p:spPr>
          <a:xfrm>
            <a:off x="4522788" y="1185863"/>
            <a:ext cx="4197350" cy="3597275"/>
          </a:xfrm>
        </p:spPr>
        <p:txBody>
          <a:bodyPr>
            <a:normAutofit lnSpcReduction="10000"/>
          </a:bodyPr>
          <a:lstStyle/>
          <a:p>
            <a:pPr>
              <a:buFont typeface="ZapfDingbats" pitchFamily="82" charset="2"/>
              <a:buNone/>
            </a:pPr>
            <a:r>
              <a:rPr lang="en-US" sz="2400" dirty="0">
                <a:solidFill>
                  <a:srgbClr val="FF0000"/>
                </a:solidFill>
              </a:rPr>
              <a:t>AH header includes</a:t>
            </a:r>
            <a:r>
              <a:rPr lang="en-US" sz="2400" dirty="0"/>
              <a:t>:</a:t>
            </a:r>
          </a:p>
          <a:p>
            <a:r>
              <a:rPr lang="en-US" sz="2400" dirty="0"/>
              <a:t>connection identifier</a:t>
            </a:r>
          </a:p>
          <a:p>
            <a:r>
              <a:rPr lang="en-US" sz="2400" b="1" dirty="0">
                <a:solidFill>
                  <a:srgbClr val="C0504D"/>
                </a:solidFill>
              </a:rPr>
              <a:t>authentication data: source- signed message digest calculated over original IP datagram.</a:t>
            </a:r>
          </a:p>
          <a:p>
            <a:r>
              <a:rPr lang="en-US" sz="2400" dirty="0"/>
              <a:t>next header field: specifies type of data (e.g., TCP, UDP,</a:t>
            </a:r>
            <a:r>
              <a:rPr lang="en-US" sz="2000" dirty="0"/>
              <a:t> ICMP)</a:t>
            </a:r>
          </a:p>
          <a:p>
            <a:pPr lvl="1"/>
            <a:endParaRPr lang="en-US" sz="1800" dirty="0"/>
          </a:p>
        </p:txBody>
      </p:sp>
      <p:grpSp>
        <p:nvGrpSpPr>
          <p:cNvPr id="2" name="Group 15"/>
          <p:cNvGrpSpPr>
            <a:grpSpLocks/>
          </p:cNvGrpSpPr>
          <p:nvPr/>
        </p:nvGrpSpPr>
        <p:grpSpPr bwMode="auto">
          <a:xfrm>
            <a:off x="1176338" y="5670550"/>
            <a:ext cx="7112000" cy="527050"/>
            <a:chOff x="741" y="3572"/>
            <a:chExt cx="4480" cy="332"/>
          </a:xfrm>
        </p:grpSpPr>
        <p:sp>
          <p:nvSpPr>
            <p:cNvPr id="128011" name="Rectangle 11"/>
            <p:cNvSpPr>
              <a:spLocks noChangeArrowheads="1"/>
            </p:cNvSpPr>
            <p:nvPr/>
          </p:nvSpPr>
          <p:spPr bwMode="auto">
            <a:xfrm>
              <a:off x="741" y="3572"/>
              <a:ext cx="4480" cy="329"/>
            </a:xfrm>
            <a:prstGeom prst="rect">
              <a:avLst/>
            </a:prstGeom>
            <a:solidFill>
              <a:srgbClr val="CCFFFF"/>
            </a:solidFill>
            <a:ln w="9525">
              <a:solidFill>
                <a:schemeClr val="tx1"/>
              </a:solidFill>
              <a:miter lim="800000"/>
              <a:headEnd/>
              <a:tailEnd/>
            </a:ln>
            <a:effectLst/>
          </p:spPr>
          <p:txBody>
            <a:bodyPr wrap="none" anchor="ctr">
              <a:prstTxWarp prst="textNoShape">
                <a:avLst/>
              </a:prstTxWarp>
            </a:bodyPr>
            <a:lstStyle/>
            <a:p>
              <a:endParaRPr lang="en-US">
                <a:latin typeface="+mj-lt"/>
              </a:endParaRPr>
            </a:p>
          </p:txBody>
        </p:sp>
        <p:sp>
          <p:nvSpPr>
            <p:cNvPr id="128007" name="Text Box 7"/>
            <p:cNvSpPr txBox="1">
              <a:spLocks noChangeArrowheads="1"/>
            </p:cNvSpPr>
            <p:nvPr/>
          </p:nvSpPr>
          <p:spPr bwMode="auto">
            <a:xfrm>
              <a:off x="790" y="3604"/>
              <a:ext cx="741" cy="252"/>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IP header</a:t>
              </a:r>
            </a:p>
          </p:txBody>
        </p:sp>
        <p:sp>
          <p:nvSpPr>
            <p:cNvPr id="128009" name="Text Box 9"/>
            <p:cNvSpPr txBox="1">
              <a:spLocks noChangeArrowheads="1"/>
            </p:cNvSpPr>
            <p:nvPr/>
          </p:nvSpPr>
          <p:spPr bwMode="auto">
            <a:xfrm>
              <a:off x="2800" y="3604"/>
              <a:ext cx="2076" cy="252"/>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data (e.g., TCP, UDP segment)</a:t>
              </a:r>
            </a:p>
          </p:txBody>
        </p:sp>
        <p:sp>
          <p:nvSpPr>
            <p:cNvPr id="128012" name="Line 12"/>
            <p:cNvSpPr>
              <a:spLocks noChangeShapeType="1"/>
            </p:cNvSpPr>
            <p:nvPr/>
          </p:nvSpPr>
          <p:spPr bwMode="auto">
            <a:xfrm>
              <a:off x="1673" y="3575"/>
              <a:ext cx="0"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8013" name="Line 13"/>
            <p:cNvSpPr>
              <a:spLocks noChangeShapeType="1"/>
            </p:cNvSpPr>
            <p:nvPr/>
          </p:nvSpPr>
          <p:spPr bwMode="auto">
            <a:xfrm>
              <a:off x="2726" y="3581"/>
              <a:ext cx="0"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8014" name="Rectangle 14"/>
            <p:cNvSpPr>
              <a:spLocks noChangeArrowheads="1"/>
            </p:cNvSpPr>
            <p:nvPr/>
          </p:nvSpPr>
          <p:spPr bwMode="auto">
            <a:xfrm>
              <a:off x="1677" y="3573"/>
              <a:ext cx="1047" cy="327"/>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8008" name="Text Box 8"/>
            <p:cNvSpPr txBox="1">
              <a:spLocks noChangeArrowheads="1"/>
            </p:cNvSpPr>
            <p:nvPr/>
          </p:nvSpPr>
          <p:spPr bwMode="auto">
            <a:xfrm>
              <a:off x="1738" y="3611"/>
              <a:ext cx="811" cy="252"/>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AH header</a:t>
              </a:r>
            </a:p>
          </p:txBody>
        </p:sp>
      </p:grpSp>
    </p:spTree>
    <p:extLst>
      <p:ext uri="{BB962C8B-B14F-4D97-AF65-F5344CB8AC3E}">
        <p14:creationId xmlns:p14="http://schemas.microsoft.com/office/powerpoint/2010/main" val="25845733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normAutofit fontScale="90000"/>
          </a:bodyPr>
          <a:lstStyle/>
          <a:p>
            <a:r>
              <a:rPr lang="en-US" sz="3600" dirty="0" smtClean="0"/>
              <a:t>Encapsulating Security Payload (ESP) </a:t>
            </a:r>
            <a:r>
              <a:rPr lang="en-US" sz="3600" dirty="0"/>
              <a:t>Protocol</a:t>
            </a:r>
            <a:endParaRPr lang="en-US" sz="2800" dirty="0"/>
          </a:p>
        </p:txBody>
      </p:sp>
      <p:sp>
        <p:nvSpPr>
          <p:cNvPr id="126979" name="Rectangle 3"/>
          <p:cNvSpPr>
            <a:spLocks noGrp="1" noChangeArrowheads="1"/>
          </p:cNvSpPr>
          <p:nvPr>
            <p:ph sz="half" idx="1"/>
          </p:nvPr>
        </p:nvSpPr>
        <p:spPr>
          <a:xfrm>
            <a:off x="596900" y="1520825"/>
            <a:ext cx="4410075" cy="2476500"/>
          </a:xfrm>
        </p:spPr>
        <p:txBody>
          <a:bodyPr/>
          <a:lstStyle/>
          <a:p>
            <a:r>
              <a:rPr lang="en-US" sz="2400" dirty="0"/>
              <a:t>provides secrecy, host authentication, data integrity.</a:t>
            </a:r>
          </a:p>
          <a:p>
            <a:r>
              <a:rPr lang="en-US" sz="2400" dirty="0"/>
              <a:t>data, ESP trailer encrypted.</a:t>
            </a:r>
          </a:p>
          <a:p>
            <a:r>
              <a:rPr lang="en-US" sz="2400" dirty="0"/>
              <a:t>next header field is in ESP trailer.</a:t>
            </a:r>
            <a:endParaRPr lang="en-US" sz="2000" dirty="0"/>
          </a:p>
        </p:txBody>
      </p:sp>
      <p:sp>
        <p:nvSpPr>
          <p:cNvPr id="126980" name="Rectangle 4"/>
          <p:cNvSpPr>
            <a:spLocks noGrp="1" noChangeArrowheads="1"/>
          </p:cNvSpPr>
          <p:nvPr>
            <p:ph sz="half" idx="2"/>
          </p:nvPr>
        </p:nvSpPr>
        <p:spPr>
          <a:xfrm>
            <a:off x="5060950" y="1590675"/>
            <a:ext cx="3810000" cy="2462213"/>
          </a:xfrm>
        </p:spPr>
        <p:txBody>
          <a:bodyPr/>
          <a:lstStyle/>
          <a:p>
            <a:r>
              <a:rPr lang="en-US" sz="2400" dirty="0"/>
              <a:t>ESP authentication field is similar to AH authentication field.</a:t>
            </a:r>
          </a:p>
          <a:p>
            <a:r>
              <a:rPr lang="en-US" sz="2400" dirty="0"/>
              <a:t>Protocol = 50. </a:t>
            </a:r>
          </a:p>
        </p:txBody>
      </p:sp>
      <p:sp>
        <p:nvSpPr>
          <p:cNvPr id="126984" name="Rectangle 8"/>
          <p:cNvSpPr>
            <a:spLocks noChangeArrowheads="1"/>
          </p:cNvSpPr>
          <p:nvPr/>
        </p:nvSpPr>
        <p:spPr bwMode="auto">
          <a:xfrm>
            <a:off x="1176338" y="5078413"/>
            <a:ext cx="7112000" cy="762000"/>
          </a:xfrm>
          <a:prstGeom prst="rect">
            <a:avLst/>
          </a:prstGeom>
          <a:solidFill>
            <a:srgbClr val="CCFFFF"/>
          </a:solidFill>
          <a:ln w="9525">
            <a:solidFill>
              <a:schemeClr val="tx1"/>
            </a:solidFill>
            <a:miter lim="800000"/>
            <a:headEnd/>
            <a:tailEnd/>
          </a:ln>
          <a:effectLst/>
        </p:spPr>
        <p:txBody>
          <a:bodyPr wrap="none" anchor="ctr">
            <a:prstTxWarp prst="textNoShape">
              <a:avLst/>
            </a:prstTxWarp>
          </a:bodyPr>
          <a:lstStyle/>
          <a:p>
            <a:endParaRPr lang="en-US">
              <a:latin typeface="+mj-lt"/>
            </a:endParaRPr>
          </a:p>
        </p:txBody>
      </p:sp>
      <p:sp>
        <p:nvSpPr>
          <p:cNvPr id="126985" name="Text Box 9"/>
          <p:cNvSpPr txBox="1">
            <a:spLocks noChangeArrowheads="1"/>
          </p:cNvSpPr>
          <p:nvPr/>
        </p:nvSpPr>
        <p:spPr bwMode="auto">
          <a:xfrm>
            <a:off x="1254125" y="5241925"/>
            <a:ext cx="1176774" cy="400110"/>
          </a:xfrm>
          <a:prstGeom prst="rect">
            <a:avLst/>
          </a:prstGeom>
          <a:noFill/>
          <a:ln w="9525">
            <a:noFill/>
            <a:miter lim="800000"/>
            <a:headEnd/>
            <a:tailEnd/>
          </a:ln>
          <a:effectLst/>
        </p:spPr>
        <p:txBody>
          <a:bodyPr wrap="none">
            <a:prstTxWarp prst="textNoShape">
              <a:avLst/>
            </a:prstTxWarp>
            <a:spAutoFit/>
          </a:bodyPr>
          <a:lstStyle/>
          <a:p>
            <a:r>
              <a:rPr lang="en-US" sz="2000" dirty="0">
                <a:latin typeface="+mj-lt"/>
              </a:rPr>
              <a:t>IP header</a:t>
            </a:r>
          </a:p>
        </p:txBody>
      </p:sp>
      <p:sp>
        <p:nvSpPr>
          <p:cNvPr id="126986" name="Text Box 10"/>
          <p:cNvSpPr txBox="1">
            <a:spLocks noChangeArrowheads="1"/>
          </p:cNvSpPr>
          <p:nvPr/>
        </p:nvSpPr>
        <p:spPr bwMode="auto">
          <a:xfrm>
            <a:off x="3714750" y="5270500"/>
            <a:ext cx="2092615"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TCP/UDP segment</a:t>
            </a:r>
          </a:p>
        </p:txBody>
      </p:sp>
      <p:sp>
        <p:nvSpPr>
          <p:cNvPr id="126987" name="Line 11"/>
          <p:cNvSpPr>
            <a:spLocks noChangeShapeType="1"/>
          </p:cNvSpPr>
          <p:nvPr/>
        </p:nvSpPr>
        <p:spPr bwMode="auto">
          <a:xfrm>
            <a:off x="2655888" y="5083175"/>
            <a:ext cx="0" cy="51276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89" name="Rectangle 13"/>
          <p:cNvSpPr>
            <a:spLocks noChangeArrowheads="1"/>
          </p:cNvSpPr>
          <p:nvPr/>
        </p:nvSpPr>
        <p:spPr bwMode="auto">
          <a:xfrm>
            <a:off x="2647950" y="5092700"/>
            <a:ext cx="1001713" cy="744538"/>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0" name="Text Box 14"/>
          <p:cNvSpPr txBox="1">
            <a:spLocks noChangeArrowheads="1"/>
          </p:cNvSpPr>
          <p:nvPr/>
        </p:nvSpPr>
        <p:spPr bwMode="auto">
          <a:xfrm>
            <a:off x="2651125" y="5111750"/>
            <a:ext cx="921672" cy="707886"/>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ESP</a:t>
            </a:r>
          </a:p>
          <a:p>
            <a:r>
              <a:rPr lang="en-US" sz="2000">
                <a:solidFill>
                  <a:schemeClr val="bg1"/>
                </a:solidFill>
                <a:latin typeface="+mj-lt"/>
              </a:rPr>
              <a:t>header</a:t>
            </a:r>
          </a:p>
        </p:txBody>
      </p:sp>
      <p:grpSp>
        <p:nvGrpSpPr>
          <p:cNvPr id="2" name="Group 18"/>
          <p:cNvGrpSpPr>
            <a:grpSpLocks/>
          </p:cNvGrpSpPr>
          <p:nvPr/>
        </p:nvGrpSpPr>
        <p:grpSpPr bwMode="auto">
          <a:xfrm>
            <a:off x="6021388" y="5094288"/>
            <a:ext cx="1001712" cy="754062"/>
            <a:chOff x="1676" y="3148"/>
            <a:chExt cx="631" cy="475"/>
          </a:xfrm>
        </p:grpSpPr>
        <p:sp>
          <p:nvSpPr>
            <p:cNvPr id="126991" name="Line 15"/>
            <p:cNvSpPr>
              <a:spLocks noChangeShapeType="1"/>
            </p:cNvSpPr>
            <p:nvPr/>
          </p:nvSpPr>
          <p:spPr bwMode="auto">
            <a:xfrm>
              <a:off x="1681" y="3148"/>
              <a:ext cx="1"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92" name="Rectangle 16"/>
            <p:cNvSpPr>
              <a:spLocks noChangeArrowheads="1"/>
            </p:cNvSpPr>
            <p:nvPr/>
          </p:nvSpPr>
          <p:spPr bwMode="auto">
            <a:xfrm>
              <a:off x="1676" y="3154"/>
              <a:ext cx="631" cy="469"/>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3" name="Text Box 17"/>
            <p:cNvSpPr txBox="1">
              <a:spLocks noChangeArrowheads="1"/>
            </p:cNvSpPr>
            <p:nvPr/>
          </p:nvSpPr>
          <p:spPr bwMode="auto">
            <a:xfrm>
              <a:off x="1695" y="3166"/>
              <a:ext cx="515" cy="446"/>
            </a:xfrm>
            <a:prstGeom prst="rect">
              <a:avLst/>
            </a:prstGeom>
            <a:noFill/>
            <a:ln w="9525">
              <a:noFill/>
              <a:miter lim="800000"/>
              <a:headEnd/>
              <a:tailEnd/>
            </a:ln>
            <a:effectLst/>
          </p:spPr>
          <p:txBody>
            <a:bodyPr wrap="none">
              <a:prstTxWarp prst="textNoShape">
                <a:avLst/>
              </a:prstTxWarp>
              <a:spAutoFit/>
            </a:bodyPr>
            <a:lstStyle/>
            <a:p>
              <a:r>
                <a:rPr lang="en-US" sz="2000">
                  <a:solidFill>
                    <a:schemeClr val="bg1"/>
                  </a:solidFill>
                  <a:latin typeface="+mj-lt"/>
                </a:rPr>
                <a:t>ESP</a:t>
              </a:r>
            </a:p>
            <a:p>
              <a:r>
                <a:rPr lang="en-US" sz="2000">
                  <a:solidFill>
                    <a:schemeClr val="bg1"/>
                  </a:solidFill>
                  <a:latin typeface="+mj-lt"/>
                </a:rPr>
                <a:t>trailer</a:t>
              </a:r>
            </a:p>
          </p:txBody>
        </p:sp>
      </p:grpSp>
      <p:grpSp>
        <p:nvGrpSpPr>
          <p:cNvPr id="3" name="Group 19"/>
          <p:cNvGrpSpPr>
            <a:grpSpLocks/>
          </p:cNvGrpSpPr>
          <p:nvPr/>
        </p:nvGrpSpPr>
        <p:grpSpPr bwMode="auto">
          <a:xfrm>
            <a:off x="7016750" y="5092700"/>
            <a:ext cx="1270000" cy="754063"/>
            <a:chOff x="1676" y="3148"/>
            <a:chExt cx="631" cy="475"/>
          </a:xfrm>
        </p:grpSpPr>
        <p:sp>
          <p:nvSpPr>
            <p:cNvPr id="126996" name="Line 20"/>
            <p:cNvSpPr>
              <a:spLocks noChangeShapeType="1"/>
            </p:cNvSpPr>
            <p:nvPr/>
          </p:nvSpPr>
          <p:spPr bwMode="auto">
            <a:xfrm>
              <a:off x="1681" y="3148"/>
              <a:ext cx="1" cy="323"/>
            </a:xfrm>
            <a:prstGeom prst="line">
              <a:avLst/>
            </a:prstGeom>
            <a:noFill/>
            <a:ln w="9525">
              <a:solidFill>
                <a:schemeClr val="tx1"/>
              </a:solidFill>
              <a:round/>
              <a:headEnd/>
              <a:tailEnd/>
            </a:ln>
            <a:effectLst/>
          </p:spPr>
          <p:txBody>
            <a:bodyPr>
              <a:prstTxWarp prst="textNoShape">
                <a:avLst/>
              </a:prstTxWarp>
            </a:bodyPr>
            <a:lstStyle/>
            <a:p>
              <a:endParaRPr lang="en-US">
                <a:latin typeface="+mj-lt"/>
              </a:endParaRPr>
            </a:p>
          </p:txBody>
        </p:sp>
        <p:sp>
          <p:nvSpPr>
            <p:cNvPr id="126997" name="Rectangle 21"/>
            <p:cNvSpPr>
              <a:spLocks noChangeArrowheads="1"/>
            </p:cNvSpPr>
            <p:nvPr/>
          </p:nvSpPr>
          <p:spPr bwMode="auto">
            <a:xfrm>
              <a:off x="1676" y="3154"/>
              <a:ext cx="631" cy="469"/>
            </a:xfrm>
            <a:prstGeom prst="rect">
              <a:avLst/>
            </a:prstGeom>
            <a:solidFill>
              <a:srgbClr val="FF3300"/>
            </a:solidFill>
            <a:ln w="9525">
              <a:noFill/>
              <a:miter lim="800000"/>
              <a:headEnd/>
              <a:tailEnd/>
            </a:ln>
            <a:effectLst/>
          </p:spPr>
          <p:txBody>
            <a:bodyPr wrap="none" anchor="ctr">
              <a:prstTxWarp prst="textNoShape">
                <a:avLst/>
              </a:prstTxWarp>
            </a:bodyPr>
            <a:lstStyle/>
            <a:p>
              <a:endParaRPr lang="en-US">
                <a:latin typeface="+mj-lt"/>
              </a:endParaRPr>
            </a:p>
          </p:txBody>
        </p:sp>
        <p:sp>
          <p:nvSpPr>
            <p:cNvPr id="126998" name="Text Box 22"/>
            <p:cNvSpPr txBox="1">
              <a:spLocks noChangeArrowheads="1"/>
            </p:cNvSpPr>
            <p:nvPr/>
          </p:nvSpPr>
          <p:spPr bwMode="auto">
            <a:xfrm>
              <a:off x="1695" y="3166"/>
              <a:ext cx="604" cy="442"/>
            </a:xfrm>
            <a:prstGeom prst="rect">
              <a:avLst/>
            </a:prstGeom>
            <a:noFill/>
            <a:ln w="9525">
              <a:noFill/>
              <a:miter lim="800000"/>
              <a:headEnd/>
              <a:tailEnd/>
            </a:ln>
            <a:effectLst/>
          </p:spPr>
          <p:txBody>
            <a:bodyPr>
              <a:prstTxWarp prst="textNoShape">
                <a:avLst/>
              </a:prstTxWarp>
              <a:spAutoFit/>
            </a:bodyPr>
            <a:lstStyle/>
            <a:p>
              <a:r>
                <a:rPr lang="en-US" sz="2000">
                  <a:solidFill>
                    <a:schemeClr val="bg1"/>
                  </a:solidFill>
                  <a:latin typeface="+mj-lt"/>
                </a:rPr>
                <a:t>ESP</a:t>
              </a:r>
            </a:p>
            <a:p>
              <a:r>
                <a:rPr lang="en-US" sz="2000">
                  <a:solidFill>
                    <a:schemeClr val="bg1"/>
                  </a:solidFill>
                  <a:latin typeface="+mj-lt"/>
                </a:rPr>
                <a:t>authent.</a:t>
              </a:r>
            </a:p>
          </p:txBody>
        </p:sp>
      </p:grpSp>
      <p:sp>
        <p:nvSpPr>
          <p:cNvPr id="126999" name="Line 23"/>
          <p:cNvSpPr>
            <a:spLocks noChangeShapeType="1"/>
          </p:cNvSpPr>
          <p:nvPr/>
        </p:nvSpPr>
        <p:spPr bwMode="auto">
          <a:xfrm>
            <a:off x="7032625" y="5076825"/>
            <a:ext cx="12700" cy="746125"/>
          </a:xfrm>
          <a:prstGeom prst="line">
            <a:avLst/>
          </a:prstGeom>
          <a:noFill/>
          <a:ln w="19050">
            <a:solidFill>
              <a:schemeClr val="tx1"/>
            </a:solidFill>
            <a:round/>
            <a:headEnd/>
            <a:tailEnd/>
          </a:ln>
          <a:effectLst/>
        </p:spPr>
        <p:txBody>
          <a:bodyPr>
            <a:prstTxWarp prst="textNoShape">
              <a:avLst/>
            </a:prstTxWarp>
          </a:bodyPr>
          <a:lstStyle/>
          <a:p>
            <a:endParaRPr lang="en-US">
              <a:latin typeface="+mj-lt"/>
            </a:endParaRPr>
          </a:p>
        </p:txBody>
      </p:sp>
      <p:sp>
        <p:nvSpPr>
          <p:cNvPr id="127000" name="Text Box 24"/>
          <p:cNvSpPr txBox="1">
            <a:spLocks noChangeArrowheads="1"/>
          </p:cNvSpPr>
          <p:nvPr/>
        </p:nvSpPr>
        <p:spPr bwMode="auto">
          <a:xfrm>
            <a:off x="4700588" y="4635500"/>
            <a:ext cx="1244025"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encrypted</a:t>
            </a:r>
          </a:p>
        </p:txBody>
      </p:sp>
      <p:sp>
        <p:nvSpPr>
          <p:cNvPr id="127001" name="Line 25"/>
          <p:cNvSpPr>
            <a:spLocks noChangeShapeType="1"/>
          </p:cNvSpPr>
          <p:nvPr/>
        </p:nvSpPr>
        <p:spPr bwMode="auto">
          <a:xfrm>
            <a:off x="6048375" y="4824413"/>
            <a:ext cx="969963"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mj-lt"/>
            </a:endParaRPr>
          </a:p>
        </p:txBody>
      </p:sp>
      <p:sp>
        <p:nvSpPr>
          <p:cNvPr id="127002" name="Line 26"/>
          <p:cNvSpPr>
            <a:spLocks noChangeShapeType="1"/>
          </p:cNvSpPr>
          <p:nvPr/>
        </p:nvSpPr>
        <p:spPr bwMode="auto">
          <a:xfrm>
            <a:off x="3709988" y="4851400"/>
            <a:ext cx="969962" cy="0"/>
          </a:xfrm>
          <a:prstGeom prst="line">
            <a:avLst/>
          </a:prstGeom>
          <a:noFill/>
          <a:ln w="9525">
            <a:solidFill>
              <a:schemeClr val="tx1"/>
            </a:solidFill>
            <a:round/>
            <a:headEnd type="triangle" w="med" len="med"/>
            <a:tailEnd/>
          </a:ln>
          <a:effectLst/>
        </p:spPr>
        <p:txBody>
          <a:bodyPr>
            <a:prstTxWarp prst="textNoShape">
              <a:avLst/>
            </a:prstTxWarp>
          </a:bodyPr>
          <a:lstStyle/>
          <a:p>
            <a:endParaRPr lang="en-US">
              <a:latin typeface="+mj-lt"/>
            </a:endParaRPr>
          </a:p>
        </p:txBody>
      </p:sp>
      <p:sp>
        <p:nvSpPr>
          <p:cNvPr id="127003" name="Text Box 27"/>
          <p:cNvSpPr txBox="1">
            <a:spLocks noChangeArrowheads="1"/>
          </p:cNvSpPr>
          <p:nvPr/>
        </p:nvSpPr>
        <p:spPr bwMode="auto">
          <a:xfrm>
            <a:off x="3600450" y="4295775"/>
            <a:ext cx="1647782" cy="400110"/>
          </a:xfrm>
          <a:prstGeom prst="rect">
            <a:avLst/>
          </a:prstGeom>
          <a:noFill/>
          <a:ln w="9525">
            <a:noFill/>
            <a:miter lim="800000"/>
            <a:headEnd/>
            <a:tailEnd/>
          </a:ln>
          <a:effectLst/>
        </p:spPr>
        <p:txBody>
          <a:bodyPr wrap="none">
            <a:prstTxWarp prst="textNoShape">
              <a:avLst/>
            </a:prstTxWarp>
            <a:spAutoFit/>
          </a:bodyPr>
          <a:lstStyle/>
          <a:p>
            <a:r>
              <a:rPr lang="en-US" sz="2000">
                <a:latin typeface="+mj-lt"/>
              </a:rPr>
              <a:t>authenticated</a:t>
            </a:r>
          </a:p>
        </p:txBody>
      </p:sp>
      <p:sp>
        <p:nvSpPr>
          <p:cNvPr id="127004" name="Line 28"/>
          <p:cNvSpPr>
            <a:spLocks noChangeShapeType="1"/>
          </p:cNvSpPr>
          <p:nvPr/>
        </p:nvSpPr>
        <p:spPr bwMode="auto">
          <a:xfrm>
            <a:off x="2667000" y="4510088"/>
            <a:ext cx="969963" cy="0"/>
          </a:xfrm>
          <a:prstGeom prst="line">
            <a:avLst/>
          </a:prstGeom>
          <a:noFill/>
          <a:ln w="9525">
            <a:solidFill>
              <a:schemeClr val="tx1"/>
            </a:solidFill>
            <a:round/>
            <a:headEnd type="triangle" w="med" len="med"/>
            <a:tailEnd/>
          </a:ln>
          <a:effectLst/>
        </p:spPr>
        <p:txBody>
          <a:bodyPr>
            <a:prstTxWarp prst="textNoShape">
              <a:avLst/>
            </a:prstTxWarp>
          </a:bodyPr>
          <a:lstStyle/>
          <a:p>
            <a:endParaRPr lang="en-US">
              <a:latin typeface="+mj-lt"/>
            </a:endParaRPr>
          </a:p>
        </p:txBody>
      </p:sp>
      <p:sp>
        <p:nvSpPr>
          <p:cNvPr id="127005" name="Line 29"/>
          <p:cNvSpPr>
            <a:spLocks noChangeShapeType="1"/>
          </p:cNvSpPr>
          <p:nvPr/>
        </p:nvSpPr>
        <p:spPr bwMode="auto">
          <a:xfrm flipV="1">
            <a:off x="5408613" y="4508500"/>
            <a:ext cx="1603375" cy="0"/>
          </a:xfrm>
          <a:prstGeom prst="line">
            <a:avLst/>
          </a:prstGeom>
          <a:noFill/>
          <a:ln w="9525">
            <a:solidFill>
              <a:schemeClr val="tx1"/>
            </a:solidFill>
            <a:round/>
            <a:headEnd/>
            <a:tailEnd type="triangle" w="med" len="med"/>
          </a:ln>
          <a:effectLst/>
        </p:spPr>
        <p:txBody>
          <a:bodyPr>
            <a:prstTxWarp prst="textNoShape">
              <a:avLst/>
            </a:prstTxWarp>
          </a:bodyPr>
          <a:lstStyle/>
          <a:p>
            <a:endParaRPr lang="en-US">
              <a:latin typeface="+mj-lt"/>
            </a:endParaRPr>
          </a:p>
        </p:txBody>
      </p:sp>
      <p:sp>
        <p:nvSpPr>
          <p:cNvPr id="127006" name="Line 30"/>
          <p:cNvSpPr>
            <a:spLocks noChangeShapeType="1"/>
          </p:cNvSpPr>
          <p:nvPr/>
        </p:nvSpPr>
        <p:spPr bwMode="auto">
          <a:xfrm>
            <a:off x="2628900" y="4332288"/>
            <a:ext cx="0" cy="744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
        <p:nvSpPr>
          <p:cNvPr id="127007" name="Line 31"/>
          <p:cNvSpPr>
            <a:spLocks noChangeShapeType="1"/>
          </p:cNvSpPr>
          <p:nvPr/>
        </p:nvSpPr>
        <p:spPr bwMode="auto">
          <a:xfrm>
            <a:off x="7029450" y="4316413"/>
            <a:ext cx="0" cy="744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
        <p:nvSpPr>
          <p:cNvPr id="127008" name="Line 32"/>
          <p:cNvSpPr>
            <a:spLocks noChangeShapeType="1"/>
          </p:cNvSpPr>
          <p:nvPr/>
        </p:nvSpPr>
        <p:spPr bwMode="auto">
          <a:xfrm>
            <a:off x="3636963" y="4665663"/>
            <a:ext cx="0" cy="490537"/>
          </a:xfrm>
          <a:prstGeom prst="line">
            <a:avLst/>
          </a:prstGeom>
          <a:noFill/>
          <a:ln w="9525">
            <a:solidFill>
              <a:schemeClr val="tx1"/>
            </a:solidFill>
            <a:prstDash val="sysDot"/>
            <a:round/>
            <a:headEnd/>
            <a:tailEnd/>
          </a:ln>
          <a:effectLst/>
        </p:spPr>
        <p:txBody>
          <a:bodyPr>
            <a:prstTxWarp prst="textNoShape">
              <a:avLst/>
            </a:prstTxWarp>
          </a:bodyPr>
          <a:lstStyle/>
          <a:p>
            <a:endParaRPr lang="en-US">
              <a:latin typeface="+mj-lt"/>
            </a:endParaRPr>
          </a:p>
        </p:txBody>
      </p:sp>
    </p:spTree>
    <p:extLst>
      <p:ext uri="{BB962C8B-B14F-4D97-AF65-F5344CB8AC3E}">
        <p14:creationId xmlns:p14="http://schemas.microsoft.com/office/powerpoint/2010/main" val="11611478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685800" y="609600"/>
            <a:ext cx="7772400" cy="1143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IPsec vs. TLS</a:t>
            </a:r>
          </a:p>
        </p:txBody>
      </p:sp>
      <p:sp>
        <p:nvSpPr>
          <p:cNvPr id="64514" name="Rectangle 2"/>
          <p:cNvSpPr>
            <a:spLocks noGrp="1" noChangeArrowheads="1"/>
          </p:cNvSpPr>
          <p:nvPr>
            <p:ph type="body" idx="1"/>
          </p:nvPr>
        </p:nvSpPr>
        <p:spPr>
          <a:xfrm>
            <a:off x="685800" y="1981200"/>
            <a:ext cx="7772400" cy="4114800"/>
          </a:xfrm>
          <a:ln/>
        </p:spPr>
        <p:txBody>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IPsec</a:t>
            </a:r>
            <a:r>
              <a:rPr lang="en-GB" dirty="0"/>
              <a:t> idea: </a:t>
            </a:r>
            <a:r>
              <a:rPr lang="en-GB" dirty="0" smtClean="0"/>
              <a:t>don’t </a:t>
            </a:r>
            <a:r>
              <a:rPr lang="en-GB" dirty="0"/>
              <a:t>change applications or API to applications, just </a:t>
            </a:r>
            <a:r>
              <a:rPr lang="en-GB" dirty="0" smtClean="0"/>
              <a:t>OS</a:t>
            </a:r>
          </a:p>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TLS idea: </a:t>
            </a:r>
            <a:r>
              <a:rPr lang="en-GB" dirty="0" smtClean="0"/>
              <a:t>don’t </a:t>
            </a:r>
            <a:r>
              <a:rPr lang="en-GB" dirty="0"/>
              <a:t>change OS, only change application (if they run over TCP</a:t>
            </a:r>
            <a:r>
              <a:rPr lang="en-GB" dirty="0" smtClean="0"/>
              <a:t>)</a:t>
            </a:r>
            <a:endParaRPr lang="en-GB" dirty="0"/>
          </a:p>
        </p:txBody>
      </p:sp>
    </p:spTree>
    <p:extLst>
      <p:ext uri="{BB962C8B-B14F-4D97-AF65-F5344CB8AC3E}">
        <p14:creationId xmlns:p14="http://schemas.microsoft.com/office/powerpoint/2010/main" val="1972197703"/>
      </p:ext>
    </p:extLst>
  </p:cSld>
  <p:clrMapOvr>
    <a:masterClrMapping/>
  </p:clrMapOvr>
  <p:transition xmlns:p14="http://schemas.microsoft.com/office/powerpoint/2010/main" spd="med"/>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685800" y="609600"/>
            <a:ext cx="7772400" cy="1143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IPsec vs. TLS</a:t>
            </a:r>
          </a:p>
        </p:txBody>
      </p:sp>
      <p:sp>
        <p:nvSpPr>
          <p:cNvPr id="66562" name="Rectangle 2"/>
          <p:cNvSpPr>
            <a:spLocks noGrp="1" noChangeArrowheads="1"/>
          </p:cNvSpPr>
          <p:nvPr>
            <p:ph type="body" idx="1"/>
          </p:nvPr>
        </p:nvSpPr>
        <p:spPr>
          <a:xfrm>
            <a:off x="685800" y="1981200"/>
            <a:ext cx="7772400" cy="4475163"/>
          </a:xfrm>
          <a:ln/>
        </p:spPr>
        <p:txBody>
          <a:bodyPr>
            <a:normAutofit/>
          </a:bodyPr>
          <a:lstStyle/>
          <a:p>
            <a:pPr>
              <a:lnSpc>
                <a:spcPct val="95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err="1"/>
              <a:t>IPsec</a:t>
            </a:r>
            <a:r>
              <a:rPr lang="en-GB" dirty="0"/>
              <a:t> </a:t>
            </a:r>
            <a:r>
              <a:rPr lang="en-GB" dirty="0" smtClean="0"/>
              <a:t>has technical advantages</a:t>
            </a:r>
            <a:endParaRPr lang="en-GB" dirty="0"/>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Rogue </a:t>
            </a:r>
            <a:r>
              <a:rPr lang="en-GB" dirty="0" smtClean="0"/>
              <a:t>packets in TLS: TCP </a:t>
            </a:r>
            <a:r>
              <a:rPr lang="en-GB" dirty="0" err="1" smtClean="0"/>
              <a:t>doesn</a:t>
            </a:r>
            <a:r>
              <a:rPr lang="en-US" dirty="0" smtClean="0">
                <a:latin typeface="Arial"/>
              </a:rPr>
              <a:t>’</a:t>
            </a:r>
            <a:r>
              <a:rPr lang="en-GB" dirty="0" smtClean="0"/>
              <a:t>t </a:t>
            </a:r>
            <a:r>
              <a:rPr lang="en-GB" dirty="0"/>
              <a:t>participate in crypto, so attacker can inject bogus packet, no way for TCP to recover</a:t>
            </a:r>
          </a:p>
          <a:p>
            <a:pPr lvl="1">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a:t>easier to do outboard hardware processing (since each packet independently encrypted)</a:t>
            </a:r>
          </a:p>
          <a:p>
            <a:pP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dirty="0" smtClean="0"/>
          </a:p>
          <a:p>
            <a:pP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dirty="0" smtClean="0"/>
              <a:t>TLS </a:t>
            </a:r>
            <a:r>
              <a:rPr lang="en-GB" dirty="0"/>
              <a:t>easier to </a:t>
            </a:r>
            <a:r>
              <a:rPr lang="en-GB" dirty="0" smtClean="0"/>
              <a:t>deploy</a:t>
            </a:r>
            <a:endParaRPr lang="en-GB" dirty="0"/>
          </a:p>
        </p:txBody>
      </p:sp>
    </p:spTree>
    <p:extLst>
      <p:ext uri="{BB962C8B-B14F-4D97-AF65-F5344CB8AC3E}">
        <p14:creationId xmlns:p14="http://schemas.microsoft.com/office/powerpoint/2010/main" val="1467114590"/>
      </p:ext>
    </p:extLst>
  </p:cSld>
  <p:clrMapOvr>
    <a:masterClrMapping/>
  </p:clrMapOvr>
  <p:transition xmlns:p14="http://schemas.microsoft.com/office/powerpoint/2010/main" spd="med"/>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with </a:t>
            </a:r>
            <a:r>
              <a:rPr lang="en-US" dirty="0" err="1" smtClean="0"/>
              <a:t>IPSec</a:t>
            </a:r>
            <a:endParaRPr lang="en-US" dirty="0"/>
          </a:p>
        </p:txBody>
      </p:sp>
      <p:sp>
        <p:nvSpPr>
          <p:cNvPr id="3" name="Content Placeholder 2"/>
          <p:cNvSpPr>
            <a:spLocks noGrp="1"/>
          </p:cNvSpPr>
          <p:nvPr>
            <p:ph idx="1"/>
          </p:nvPr>
        </p:nvSpPr>
        <p:spPr/>
        <p:txBody>
          <a:bodyPr/>
          <a:lstStyle/>
          <a:p>
            <a:r>
              <a:rPr lang="en-US" dirty="0" smtClean="0"/>
              <a:t>IP is stateless, but keeping state is required for encryption</a:t>
            </a:r>
          </a:p>
          <a:p>
            <a:endParaRPr lang="en-US" dirty="0" smtClean="0"/>
          </a:p>
          <a:p>
            <a:r>
              <a:rPr lang="en-US" dirty="0" smtClean="0"/>
              <a:t>Routers need to modify IP packets</a:t>
            </a:r>
          </a:p>
          <a:p>
            <a:pPr lvl="1"/>
            <a:r>
              <a:rPr lang="en-US" dirty="0" smtClean="0"/>
              <a:t>e.g. Fragmentation, NAT</a:t>
            </a:r>
            <a:endParaRPr lang="en-US" dirty="0"/>
          </a:p>
          <a:p>
            <a:endParaRPr lang="en-US" dirty="0"/>
          </a:p>
          <a:p>
            <a:r>
              <a:rPr lang="en-US" dirty="0" smtClean="0"/>
              <a:t>Many security problems can only be solved in application-specific way</a:t>
            </a:r>
            <a:endParaRPr lang="en-US" dirty="0"/>
          </a:p>
        </p:txBody>
      </p:sp>
    </p:spTree>
    <p:extLst>
      <p:ext uri="{BB962C8B-B14F-4D97-AF65-F5344CB8AC3E}">
        <p14:creationId xmlns:p14="http://schemas.microsoft.com/office/powerpoint/2010/main" val="17157208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IPSec?</a:t>
            </a:r>
            <a:endParaRPr lang="en-US" dirty="0"/>
          </a:p>
        </p:txBody>
      </p:sp>
      <p:sp>
        <p:nvSpPr>
          <p:cNvPr id="3" name="Content Placeholder 2"/>
          <p:cNvSpPr>
            <a:spLocks noGrp="1"/>
          </p:cNvSpPr>
          <p:nvPr>
            <p:ph idx="1"/>
          </p:nvPr>
        </p:nvSpPr>
        <p:spPr/>
        <p:txBody>
          <a:bodyPr>
            <a:normAutofit lnSpcReduction="10000"/>
          </a:bodyPr>
          <a:lstStyle/>
          <a:p>
            <a:r>
              <a:rPr lang="en-US" dirty="0" smtClean="0"/>
              <a:t>Automatically tunnel all traffic independent of application</a:t>
            </a:r>
          </a:p>
          <a:p>
            <a:endParaRPr lang="en-US" dirty="0"/>
          </a:p>
          <a:p>
            <a:r>
              <a:rPr lang="en-US" dirty="0" smtClean="0"/>
              <a:t>Some applications may not even support encryption</a:t>
            </a:r>
          </a:p>
          <a:p>
            <a:endParaRPr lang="en-US" dirty="0"/>
          </a:p>
          <a:p>
            <a:r>
              <a:rPr lang="en-US" dirty="0" smtClean="0"/>
              <a:t>Well-suited for:</a:t>
            </a:r>
          </a:p>
          <a:p>
            <a:pPr lvl="1"/>
            <a:r>
              <a:rPr lang="en-US" dirty="0" smtClean="0"/>
              <a:t>VPN</a:t>
            </a:r>
            <a:endParaRPr lang="en-US" dirty="0"/>
          </a:p>
          <a:p>
            <a:pPr lvl="1"/>
            <a:r>
              <a:rPr lang="en-US" dirty="0" smtClean="0"/>
              <a:t>Datacenter-to-datacenter security</a:t>
            </a:r>
            <a:endParaRPr lang="en-US" dirty="0"/>
          </a:p>
        </p:txBody>
      </p:sp>
    </p:spTree>
    <p:extLst>
      <p:ext uri="{BB962C8B-B14F-4D97-AF65-F5344CB8AC3E}">
        <p14:creationId xmlns:p14="http://schemas.microsoft.com/office/powerpoint/2010/main" val="11523007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9058" name="Rectangle 2"/>
          <p:cNvSpPr>
            <a:spLocks noGrp="1" noChangeArrowheads="1"/>
          </p:cNvSpPr>
          <p:nvPr>
            <p:ph type="title"/>
          </p:nvPr>
        </p:nvSpPr>
        <p:spPr/>
        <p:txBody>
          <a:bodyPr/>
          <a:lstStyle/>
          <a:p>
            <a:r>
              <a:rPr lang="en-US" dirty="0" smtClean="0"/>
              <a:t>Rule-based Systems</a:t>
            </a:r>
            <a:endParaRPr lang="en-US" dirty="0"/>
          </a:p>
        </p:txBody>
      </p:sp>
      <p:sp>
        <p:nvSpPr>
          <p:cNvPr id="1709059" name="Rectangle 3"/>
          <p:cNvSpPr>
            <a:spLocks noGrp="1" noChangeArrowheads="1"/>
          </p:cNvSpPr>
          <p:nvPr>
            <p:ph idx="1"/>
          </p:nvPr>
        </p:nvSpPr>
        <p:spPr/>
        <p:txBody>
          <a:bodyPr/>
          <a:lstStyle/>
          <a:p>
            <a:r>
              <a:rPr lang="en-US" dirty="0" smtClean="0"/>
              <a:t>Monitor logs and network for behavior violating or matching static rules</a:t>
            </a:r>
            <a:br>
              <a:rPr lang="en-US" dirty="0" smtClean="0"/>
            </a:br>
            <a:endParaRPr lang="en-US" dirty="0" smtClean="0"/>
          </a:p>
          <a:p>
            <a:r>
              <a:rPr lang="en-US" dirty="0" smtClean="0"/>
              <a:t>Require some knowledge of attack behaviors</a:t>
            </a:r>
          </a:p>
          <a:p>
            <a:endParaRPr lang="en-US" dirty="0" smtClean="0"/>
          </a:p>
          <a:p>
            <a:r>
              <a:rPr lang="en-US" dirty="0" smtClean="0"/>
              <a:t>Less prone to false alarms</a:t>
            </a:r>
          </a:p>
          <a:p>
            <a:endParaRPr lang="en-US" dirty="0" smtClean="0"/>
          </a:p>
          <a:p>
            <a:r>
              <a:rPr lang="en-US" dirty="0" smtClean="0"/>
              <a:t>Often combined with anomaly detectors </a:t>
            </a:r>
          </a:p>
          <a:p>
            <a:endParaRPr lang="en-US" dirty="0"/>
          </a:p>
        </p:txBody>
      </p:sp>
    </p:spTree>
    <p:extLst>
      <p:ext uri="{BB962C8B-B14F-4D97-AF65-F5344CB8AC3E}">
        <p14:creationId xmlns:p14="http://schemas.microsoft.com/office/powerpoint/2010/main" val="1193756290"/>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ChangeArrowheads="1"/>
          </p:cNvSpPr>
          <p:nvPr>
            <p:ph type="title"/>
          </p:nvPr>
        </p:nvSpPr>
        <p:spPr/>
        <p:txBody>
          <a:bodyPr/>
          <a:lstStyle/>
          <a:p>
            <a:r>
              <a:rPr lang="en-US">
                <a:ea typeface="Times New Roman" pitchFamily="-84" charset="0"/>
                <a:cs typeface="Times New Roman" pitchFamily="-84" charset="0"/>
              </a:rPr>
              <a:t>Using an IDS</a:t>
            </a:r>
          </a:p>
        </p:txBody>
      </p:sp>
      <p:sp>
        <p:nvSpPr>
          <p:cNvPr id="1712131" name="Rectangle 3"/>
          <p:cNvSpPr>
            <a:spLocks noGrp="1" noChangeArrowheads="1"/>
          </p:cNvSpPr>
          <p:nvPr>
            <p:ph idx="1"/>
          </p:nvPr>
        </p:nvSpPr>
        <p:spPr/>
        <p:txBody>
          <a:bodyPr/>
          <a:lstStyle/>
          <a:p>
            <a:r>
              <a:rPr lang="en-US">
                <a:ea typeface="Times New Roman" pitchFamily="-84" charset="0"/>
                <a:cs typeface="Times New Roman" pitchFamily="-84" charset="0"/>
              </a:rPr>
              <a:t>Plan your incident response process well before you install the system</a:t>
            </a:r>
          </a:p>
          <a:p>
            <a:r>
              <a:rPr lang="en-US">
                <a:ea typeface="Times New Roman" pitchFamily="-84" charset="0"/>
                <a:cs typeface="Times New Roman" pitchFamily="-84" charset="0"/>
              </a:rPr>
              <a:t>Know what you’re looking for</a:t>
            </a:r>
          </a:p>
          <a:p>
            <a:r>
              <a:rPr lang="en-US">
                <a:ea typeface="Times New Roman" pitchFamily="-84" charset="0"/>
                <a:cs typeface="Times New Roman" pitchFamily="-84" charset="0"/>
              </a:rPr>
              <a:t>Make the system comprehensive</a:t>
            </a:r>
          </a:p>
          <a:p>
            <a:r>
              <a:rPr lang="en-US">
                <a:ea typeface="Times New Roman" pitchFamily="-84" charset="0"/>
                <a:cs typeface="Times New Roman" pitchFamily="-84" charset="0"/>
              </a:rPr>
              <a:t>Don’t overreact to alarms</a:t>
            </a:r>
          </a:p>
          <a:p>
            <a:r>
              <a:rPr lang="en-US">
                <a:ea typeface="Times New Roman" pitchFamily="-84" charset="0"/>
                <a:cs typeface="Times New Roman" pitchFamily="-84" charset="0"/>
              </a:rPr>
              <a:t>If using a rules-based system, keep up with vulnerability reports</a:t>
            </a:r>
            <a:r>
              <a:rPr lang="en-US"/>
              <a:t> </a:t>
            </a:r>
          </a:p>
        </p:txBody>
      </p:sp>
    </p:spTree>
    <p:extLst>
      <p:ext uri="{BB962C8B-B14F-4D97-AF65-F5344CB8AC3E}">
        <p14:creationId xmlns:p14="http://schemas.microsoft.com/office/powerpoint/2010/main" val="419682285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730</TotalTime>
  <Words>2696</Words>
  <Application>Microsoft Macintosh PowerPoint</Application>
  <PresentationFormat>On-screen Show (4:3)</PresentationFormat>
  <Paragraphs>565</Paragraphs>
  <Slides>77</Slides>
  <Notes>14</Notes>
  <HiddenSlides>24</HiddenSlides>
  <MMClips>0</MMClips>
  <ScaleCrop>false</ScaleCrop>
  <HeadingPairs>
    <vt:vector size="4" baseType="variant">
      <vt:variant>
        <vt:lpstr>Theme</vt:lpstr>
      </vt:variant>
      <vt:variant>
        <vt:i4>1</vt:i4>
      </vt:variant>
      <vt:variant>
        <vt:lpstr>Slide Titles</vt:lpstr>
      </vt:variant>
      <vt:variant>
        <vt:i4>77</vt:i4>
      </vt:variant>
    </vt:vector>
  </HeadingPairs>
  <TitlesOfParts>
    <vt:vector size="78" baseType="lpstr">
      <vt:lpstr>Office Theme</vt:lpstr>
      <vt:lpstr>Intrusion Detection Systems, VPNs, and Anonymous Communication COS 432: Information Security</vt:lpstr>
      <vt:lpstr>Intrusion Detection Systems</vt:lpstr>
      <vt:lpstr>Intrusion Detection</vt:lpstr>
      <vt:lpstr>Know Your Attacker</vt:lpstr>
      <vt:lpstr>Types of Intrusion Detection</vt:lpstr>
      <vt:lpstr>Simple IDS</vt:lpstr>
      <vt:lpstr>Statistical Analysis</vt:lpstr>
      <vt:lpstr>Rule-based Systems</vt:lpstr>
      <vt:lpstr>Using an IDS</vt:lpstr>
      <vt:lpstr>PowerPoint Presentation</vt:lpstr>
      <vt:lpstr>PowerPoint Presentation</vt:lpstr>
      <vt:lpstr>PowerPoint Presentation</vt:lpstr>
      <vt:lpstr>PowerPoint Presentation</vt:lpstr>
      <vt:lpstr>PowerPoint Presentation</vt:lpstr>
      <vt:lpstr>PowerPoint Presentation</vt:lpstr>
      <vt:lpstr>Virtual Private Networks</vt:lpstr>
      <vt:lpstr>What is a VPN?</vt:lpstr>
      <vt:lpstr>VPN</vt:lpstr>
      <vt:lpstr>IPSec VPN – Setup</vt:lpstr>
      <vt:lpstr>IPSec VPN</vt:lpstr>
      <vt:lpstr>IPSec VPN – Tunnel operation</vt:lpstr>
      <vt:lpstr>VPNs</vt:lpstr>
      <vt:lpstr>Benefits of VPNs</vt:lpstr>
      <vt:lpstr>End-to-end VPNs</vt:lpstr>
      <vt:lpstr>Customer-based Network VPNs</vt:lpstr>
      <vt:lpstr>Provider-based Network VPNs</vt:lpstr>
      <vt:lpstr>PowerPoint Presentation</vt:lpstr>
      <vt:lpstr>Anonymous Communication: Tor</vt:lpstr>
      <vt:lpstr>Anonymous Web Browsing</vt:lpstr>
      <vt:lpstr>Step 1: Network-layer Privacy</vt:lpstr>
      <vt:lpstr>Anonymizing Proxy</vt:lpstr>
      <vt:lpstr>Security of Anonymizing Proxies</vt:lpstr>
      <vt:lpstr>How a Proxy Works</vt:lpstr>
      <vt:lpstr>Step 2: MIX Nets</vt:lpstr>
      <vt:lpstr>MIX nets   [C’81]</vt:lpstr>
      <vt:lpstr>Eavesdropper’s View at a Single MIX</vt:lpstr>
      <vt:lpstr>Performance</vt:lpstr>
      <vt:lpstr>3rd Attempt: Tor MIX    circuit-based method</vt:lpstr>
      <vt:lpstr>The Tor Design</vt:lpstr>
      <vt:lpstr>Creating Circuits</vt:lpstr>
      <vt:lpstr>Once circuit is created</vt:lpstr>
      <vt:lpstr>Sending Data</vt:lpstr>
      <vt:lpstr>Properties</vt:lpstr>
      <vt:lpstr>PowerPoint Presentation</vt:lpstr>
      <vt:lpstr>How Tor Works</vt:lpstr>
      <vt:lpstr>How Tor Works</vt:lpstr>
      <vt:lpstr>PowerPoint Presentation</vt:lpstr>
      <vt:lpstr>Encryption Keys in Tor</vt:lpstr>
      <vt:lpstr>How Tor Works</vt:lpstr>
      <vt:lpstr>Bridge Relays (a.k.a. Bridges)</vt:lpstr>
      <vt:lpstr>Tor Exit Nodes See Plaintext!</vt:lpstr>
      <vt:lpstr>Material Beyond Here Was Not Covered in Lecture.</vt:lpstr>
      <vt:lpstr>PowerPoint Presentation</vt:lpstr>
      <vt:lpstr>Solve a Captcha to Get Bridge Address</vt:lpstr>
      <vt:lpstr>Growth of Tor Network</vt:lpstr>
      <vt:lpstr>Growth of Tor Network</vt:lpstr>
      <vt:lpstr>PowerPoint Presentation</vt:lpstr>
      <vt:lpstr>Tor Browser</vt:lpstr>
      <vt:lpstr>Tor Browser</vt:lpstr>
      <vt:lpstr>Tor-Aware Web Servers</vt:lpstr>
      <vt:lpstr>Establishing a Hidden Service</vt:lpstr>
      <vt:lpstr>Establishing a Hidden Service</vt:lpstr>
      <vt:lpstr>Finding a Hidden Service</vt:lpstr>
      <vt:lpstr>Contacting a Hidden Service</vt:lpstr>
      <vt:lpstr>Contacting a Hidden Service</vt:lpstr>
      <vt:lpstr>Communicating with a Hidden Service</vt:lpstr>
      <vt:lpstr>Anonymity Attacks: Timing</vt:lpstr>
      <vt:lpstr>Anonymity Attacks: Congestion</vt:lpstr>
      <vt:lpstr>Network-Layer Security</vt:lpstr>
      <vt:lpstr>IPSec: Network layer security</vt:lpstr>
      <vt:lpstr>IPsec: Network Layer Security</vt:lpstr>
      <vt:lpstr>Authentication Header (AH) Protocol</vt:lpstr>
      <vt:lpstr>Encapsulating Security Payload (ESP) Protocol</vt:lpstr>
      <vt:lpstr>IPsec vs. TLS</vt:lpstr>
      <vt:lpstr>IPsec vs. TLS</vt:lpstr>
      <vt:lpstr>Problems with IPSec</vt:lpstr>
      <vt:lpstr>Why IPSec?</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63</cp:revision>
  <dcterms:created xsi:type="dcterms:W3CDTF">2016-11-21T17:23:58Z</dcterms:created>
  <dcterms:modified xsi:type="dcterms:W3CDTF">2016-11-30T11:35:17Z</dcterms:modified>
</cp:coreProperties>
</file>