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506" r:id="rId2"/>
    <p:sldId id="441" r:id="rId3"/>
    <p:sldId id="442" r:id="rId4"/>
    <p:sldId id="443" r:id="rId5"/>
    <p:sldId id="571" r:id="rId6"/>
    <p:sldId id="564" r:id="rId7"/>
    <p:sldId id="444" r:id="rId8"/>
    <p:sldId id="445" r:id="rId9"/>
    <p:sldId id="572" r:id="rId10"/>
    <p:sldId id="573" r:id="rId11"/>
    <p:sldId id="574" r:id="rId12"/>
    <p:sldId id="575" r:id="rId13"/>
    <p:sldId id="446" r:id="rId14"/>
    <p:sldId id="447" r:id="rId15"/>
    <p:sldId id="565" r:id="rId16"/>
    <p:sldId id="449" r:id="rId17"/>
    <p:sldId id="450" r:id="rId18"/>
    <p:sldId id="451" r:id="rId19"/>
    <p:sldId id="452" r:id="rId20"/>
    <p:sldId id="576" r:id="rId21"/>
    <p:sldId id="454" r:id="rId22"/>
    <p:sldId id="455" r:id="rId23"/>
    <p:sldId id="577" r:id="rId24"/>
    <p:sldId id="578" r:id="rId25"/>
    <p:sldId id="456" r:id="rId26"/>
    <p:sldId id="457" r:id="rId27"/>
    <p:sldId id="458" r:id="rId28"/>
    <p:sldId id="459" r:id="rId29"/>
    <p:sldId id="460" r:id="rId30"/>
    <p:sldId id="463" r:id="rId31"/>
    <p:sldId id="464" r:id="rId32"/>
    <p:sldId id="465" r:id="rId33"/>
    <p:sldId id="466" r:id="rId34"/>
    <p:sldId id="467" r:id="rId35"/>
    <p:sldId id="468" r:id="rId36"/>
    <p:sldId id="469" r:id="rId37"/>
    <p:sldId id="470" r:id="rId38"/>
    <p:sldId id="471" r:id="rId39"/>
    <p:sldId id="580" r:id="rId40"/>
    <p:sldId id="579" r:id="rId41"/>
    <p:sldId id="569" r:id="rId42"/>
    <p:sldId id="567" r:id="rId43"/>
    <p:sldId id="5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72" autoAdjust="0"/>
    <p:restoredTop sz="77135" autoAdjust="0"/>
  </p:normalViewPr>
  <p:slideViewPr>
    <p:cSldViewPr>
      <p:cViewPr>
        <p:scale>
          <a:sx n="75" d="100"/>
          <a:sy n="75" d="100"/>
        </p:scale>
        <p:origin x="-3584" y="-1432"/>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00" d="100"/>
        <a:sy n="100" d="100"/>
      </p:scale>
      <p:origin x="0" y="52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smtClean="0"/>
            <a:t>OS</a:t>
          </a:r>
          <a:endParaRPr lang="en-US"/>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4C6D769C-833B-DE4A-99E8-618922DBF64D}" type="presOf" srcId="{D8C450FF-4AA7-4CCC-AF26-463BF459307B}" destId="{1E745426-228D-4484-9A78-F63202125F70}" srcOrd="0" destOrd="0" presId="urn:microsoft.com/office/officeart/2005/8/layout/vList5"/>
    <dgm:cxn modelId="{B97FB711-20A9-A542-8340-2F13F51B1C4F}" type="presOf" srcId="{48F65D9A-0C48-4622-A35F-3284A520200B}" destId="{2D254DDD-011B-427F-A880-D4FA6AFC025C}" srcOrd="0" destOrd="0" presId="urn:microsoft.com/office/officeart/2005/8/layout/vList5"/>
    <dgm:cxn modelId="{02FE5484-7BDC-A449-BD03-4199BA63C662}" type="presOf" srcId="{9619730C-5EB8-424E-9AF0-A09411BBC549}" destId="{368D756D-14E1-4D2F-A527-89D153A22FA8}" srcOrd="0" destOrd="0" presId="urn:microsoft.com/office/officeart/2005/8/layout/vList5"/>
    <dgm:cxn modelId="{5B7E9E5B-9365-D34B-A8B6-A75C09AB249A}"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AC3B7BA5-AA58-5844-BC38-F03996973F60}"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B8DC6000-3995-CC43-8DB9-4D75A1113022}" type="presOf" srcId="{2919F231-76EF-44FC-A65F-6D0E4C441732}" destId="{474F3F0E-F553-4DFC-AEE6-66F82A5EE2DF}" srcOrd="0" destOrd="0" presId="urn:microsoft.com/office/officeart/2005/8/layout/vList5"/>
    <dgm:cxn modelId="{2CC78778-83FB-9E46-9FA0-DD0777570307}" type="presOf" srcId="{7674007E-C974-4115-A24C-77342DDE8614}" destId="{323F5193-66A2-48E6-88D3-3D94E47DE8D6}"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3F0C8E5D-B361-5E4F-B80A-85D5E97566E1}" type="presParOf" srcId="{368D756D-14E1-4D2F-A527-89D153A22FA8}" destId="{6086F765-3A07-4CBC-AFF2-0875652EC272}" srcOrd="0" destOrd="0" presId="urn:microsoft.com/office/officeart/2005/8/layout/vList5"/>
    <dgm:cxn modelId="{C8C2841B-CEE5-9543-9C6D-1E88317AF789}" type="presParOf" srcId="{6086F765-3A07-4CBC-AFF2-0875652EC272}" destId="{323F5193-66A2-48E6-88D3-3D94E47DE8D6}" srcOrd="0" destOrd="0" presId="urn:microsoft.com/office/officeart/2005/8/layout/vList5"/>
    <dgm:cxn modelId="{9EDE1031-1A25-384F-8488-E2A81CDC3A8A}" type="presParOf" srcId="{368D756D-14E1-4D2F-A527-89D153A22FA8}" destId="{713E4C5B-9CC2-4F19-9B42-AC490184D05D}" srcOrd="1" destOrd="0" presId="urn:microsoft.com/office/officeart/2005/8/layout/vList5"/>
    <dgm:cxn modelId="{79CA6D52-ACE2-F04C-B097-3E34D7985717}" type="presParOf" srcId="{368D756D-14E1-4D2F-A527-89D153A22FA8}" destId="{E7A8D720-5052-4B30-8A63-A96D69D3F7C0}" srcOrd="2" destOrd="0" presId="urn:microsoft.com/office/officeart/2005/8/layout/vList5"/>
    <dgm:cxn modelId="{1D0C8C96-0720-4748-8A2D-74979A8BF6BD}" type="presParOf" srcId="{E7A8D720-5052-4B30-8A63-A96D69D3F7C0}" destId="{474F3F0E-F553-4DFC-AEE6-66F82A5EE2DF}" srcOrd="0" destOrd="0" presId="urn:microsoft.com/office/officeart/2005/8/layout/vList5"/>
    <dgm:cxn modelId="{FC9A3316-1085-074F-B185-66F9E3972344}" type="presParOf" srcId="{368D756D-14E1-4D2F-A527-89D153A22FA8}" destId="{1C5EA9FB-4053-44F3-A4D1-B78EEA777233}" srcOrd="3" destOrd="0" presId="urn:microsoft.com/office/officeart/2005/8/layout/vList5"/>
    <dgm:cxn modelId="{A7EC6886-7DF6-2949-9E96-DB11162457DA}" type="presParOf" srcId="{368D756D-14E1-4D2F-A527-89D153A22FA8}" destId="{57D641E7-8803-49D6-BDAF-C520D8D982B2}" srcOrd="4" destOrd="0" presId="urn:microsoft.com/office/officeart/2005/8/layout/vList5"/>
    <dgm:cxn modelId="{53E76E00-6E93-B14D-BF17-5CC37D6E5682}" type="presParOf" srcId="{57D641E7-8803-49D6-BDAF-C520D8D982B2}" destId="{1E745426-228D-4484-9A78-F63202125F70}" srcOrd="0" destOrd="0" presId="urn:microsoft.com/office/officeart/2005/8/layout/vList5"/>
    <dgm:cxn modelId="{FDC5A0C5-D9E7-BD46-BB1A-BF7A8E09B455}" type="presParOf" srcId="{368D756D-14E1-4D2F-A527-89D153A22FA8}" destId="{822B5D0B-30F7-4E90-B5A9-41ABBE7676BB}" srcOrd="5" destOrd="0" presId="urn:microsoft.com/office/officeart/2005/8/layout/vList5"/>
    <dgm:cxn modelId="{71126A78-B79E-3348-933E-2DB48D1533C5}" type="presParOf" srcId="{368D756D-14E1-4D2F-A527-89D153A22FA8}" destId="{61BB7CDF-31D5-47DF-8720-E001E5D20630}" srcOrd="6" destOrd="0" presId="urn:microsoft.com/office/officeart/2005/8/layout/vList5"/>
    <dgm:cxn modelId="{17C54F92-5B8C-D146-8A7A-4088E56CF465}" type="presParOf" srcId="{61BB7CDF-31D5-47DF-8720-E001E5D20630}" destId="{2D254DDD-011B-427F-A880-D4FA6AFC025C}" srcOrd="0" destOrd="0" presId="urn:microsoft.com/office/officeart/2005/8/layout/vList5"/>
    <dgm:cxn modelId="{D1DE6597-2D16-B04B-95C0-1EEF9B8EF84B}" type="presParOf" srcId="{368D756D-14E1-4D2F-A527-89D153A22FA8}" destId="{0DCC933C-B5ED-4A2D-8B70-5F2B234289E2}" srcOrd="7" destOrd="0" presId="urn:microsoft.com/office/officeart/2005/8/layout/vList5"/>
    <dgm:cxn modelId="{CB524B87-0AAE-6D47-92E8-BD4644457171}" type="presParOf" srcId="{368D756D-14E1-4D2F-A527-89D153A22FA8}" destId="{70B2198E-A60E-448C-91FE-C6CBB0B5B777}" srcOrd="8" destOrd="0" presId="urn:microsoft.com/office/officeart/2005/8/layout/vList5"/>
    <dgm:cxn modelId="{7773E008-BC1B-BA4C-B7E5-8CD94600C352}" type="presParOf" srcId="{70B2198E-A60E-448C-91FE-C6CBB0B5B777}" destId="{9B59C786-524F-42C9-99E2-8FE81940A2C5}" srcOrd="0" destOrd="0" presId="urn:microsoft.com/office/officeart/2005/8/layout/vList5"/>
    <dgm:cxn modelId="{EFE5A583-17B7-F641-B12A-240CE8F852CE}" type="presParOf" srcId="{368D756D-14E1-4D2F-A527-89D153A22FA8}" destId="{EF274786-3E00-44F4-9A91-9507E977124E}" srcOrd="9" destOrd="0" presId="urn:microsoft.com/office/officeart/2005/8/layout/vList5"/>
    <dgm:cxn modelId="{0C8413D1-B000-AD44-93BE-4667C9B79A24}" type="presParOf" srcId="{368D756D-14E1-4D2F-A527-89D153A22FA8}" destId="{E1D9EA0D-CC61-43F9-AEF4-34EAA7A0316A}" srcOrd="10" destOrd="0" presId="urn:microsoft.com/office/officeart/2005/8/layout/vList5"/>
    <dgm:cxn modelId="{5877A51E-B32F-BC46-826E-8D4ADA35E15D}"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smtClean="0"/>
            <a:t>OS</a:t>
          </a:r>
          <a:endParaRPr lang="en-US" dirty="0"/>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5879A75A-C683-0D42-A413-40BFF9FA32E1}" type="presOf" srcId="{7674007E-C974-4115-A24C-77342DDE8614}" destId="{323F5193-66A2-48E6-88D3-3D94E47DE8D6}"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FD4590C7-5334-1F47-A4AE-3BE29935C33F}" type="presOf" srcId="{2919F231-76EF-44FC-A65F-6D0E4C441732}" destId="{474F3F0E-F553-4DFC-AEE6-66F82A5EE2DF}"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9F1CDB5-39BF-EF4E-B35F-26D301E4A861}" type="presOf" srcId="{9619730C-5EB8-424E-9AF0-A09411BBC549}" destId="{368D756D-14E1-4D2F-A527-89D153A22FA8}" srcOrd="0" destOrd="0" presId="urn:microsoft.com/office/officeart/2005/8/layout/vList5"/>
    <dgm:cxn modelId="{2BFA3C09-7C5F-0F45-96BA-C0D7F40C9899}"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smtClean="0"/>
            <a:t>Cosmic</a:t>
          </a:r>
          <a:endParaRPr lang="en-US"/>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smtClean="0"/>
            <a:t>Top Secret</a:t>
          </a:r>
          <a:endParaRPr lang="en-US"/>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smtClean="0"/>
            <a:t>Secret</a:t>
          </a:r>
          <a:endParaRPr lang="en-US"/>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smtClean="0"/>
            <a:t>Restricted</a:t>
          </a:r>
          <a:endParaRPr lang="en-US"/>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smtClean="0"/>
            <a:t>Unclassified</a:t>
          </a:r>
          <a:endParaRPr lang="en-US"/>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t>
        <a:bodyPr/>
        <a:lstStyle/>
        <a:p>
          <a:endParaRPr lang="en-US"/>
        </a:p>
      </dgm:t>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t>
        <a:bodyPr/>
        <a:lstStyle/>
        <a:p>
          <a:endParaRPr lang="en-US"/>
        </a:p>
      </dgm:t>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t>
        <a:bodyPr/>
        <a:lstStyle/>
        <a:p>
          <a:endParaRPr lang="en-US"/>
        </a:p>
      </dgm:t>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t>
        <a:bodyPr/>
        <a:lstStyle/>
        <a:p>
          <a:endParaRPr lang="en-US"/>
        </a:p>
      </dgm:t>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t>
        <a:bodyPr/>
        <a:lstStyle/>
        <a:p>
          <a:endParaRPr lang="en-US"/>
        </a:p>
      </dgm:t>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t>
        <a:bodyPr/>
        <a:lstStyle/>
        <a:p>
          <a:endParaRPr lang="en-US"/>
        </a:p>
      </dgm:t>
    </dgm:pt>
  </dgm:ptLst>
  <dgm:cxnLst>
    <dgm:cxn modelId="{A8B61F4D-3811-024E-BC5A-FB869D856369}" type="presOf" srcId="{79B9A604-7572-4C44-9A00-D3CF1BB5F8DB}" destId="{925AEE6D-AA04-4E2F-8E43-B041170C495F}"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B468DC63-D1C0-2B43-9E5E-B4547BAF0C7A}" type="presOf" srcId="{18CF250B-603A-4F8D-B156-A185DF07F6B3}" destId="{39A6AD0B-D790-4D3E-AC08-A2FC1EDA1EBB}" srcOrd="0" destOrd="0" presId="urn:microsoft.com/office/officeart/2005/8/layout/vList5"/>
    <dgm:cxn modelId="{F6155506-3D30-43C3-8AAC-F1FE0285A9FB}" srcId="{18CF250B-603A-4F8D-B156-A185DF07F6B3}" destId="{33BD4577-0A98-47CE-8769-689212B96879}" srcOrd="3" destOrd="0" parTransId="{E1165DD3-29ED-4BD9-8120-23264F1AC72A}" sibTransId="{2BF21467-B535-49B3-9E75-85D7C51F6AD7}"/>
    <dgm:cxn modelId="{E6478959-3C36-EC4F-AFB6-5EDEB42028D7}" type="presOf" srcId="{F5CC0049-7CBB-4D2A-9E40-CA2224BD5458}" destId="{D66F63B3-D711-42C9-B2F9-1A7117666D24}"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F089EA40-50CB-4F3A-993F-FBEE6EE88744}" srcId="{18CF250B-603A-4F8D-B156-A185DF07F6B3}" destId="{F5CC0049-7CBB-4D2A-9E40-CA2224BD5458}" srcOrd="0" destOrd="0" parTransId="{D7D798DF-DE0C-4449-8C80-23F8F514DE7B}" sibTransId="{598591D6-B926-429B-80E0-B765E9BC31D9}"/>
    <dgm:cxn modelId="{C1EEBD39-ADE7-4840-915A-722B7FCC73AB}" type="presOf" srcId="{5976D45F-D672-499B-AD8A-BE37F7C19D04}" destId="{213B5DA1-44C5-461E-A6C1-CE48EBA472FE}" srcOrd="0" destOrd="0" presId="urn:microsoft.com/office/officeart/2005/8/layout/vList5"/>
    <dgm:cxn modelId="{2C43E618-A591-4F30-B0F7-687ED72606EC}" srcId="{18CF250B-603A-4F8D-B156-A185DF07F6B3}" destId="{9D5F83A0-09FD-4DBC-97C7-1B631A4143AE}" srcOrd="4" destOrd="0" parTransId="{B6ED251D-06D8-449B-8897-12FFDBE0867A}" sibTransId="{3C17F02C-33DA-4824-84DE-EC13AEB7A2FC}"/>
    <dgm:cxn modelId="{2A05983A-44BF-1841-ABA7-26EE32E9BFE6}" type="presOf" srcId="{33BD4577-0A98-47CE-8769-689212B96879}" destId="{8E271AE7-CC9A-4058-A39D-DE5CE58F1A7C}" srcOrd="0" destOrd="0" presId="urn:microsoft.com/office/officeart/2005/8/layout/vList5"/>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OS</a:t>
          </a:r>
          <a:endParaRPr lang="en-US" sz="2500" kern="120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OS</a:t>
          </a:r>
          <a:endParaRPr lang="en-US" sz="2500" kern="1200" dirty="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2011680" y="198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Cosmic</a:t>
          </a:r>
          <a:endParaRPr lang="en-US" sz="2900" kern="1200"/>
        </a:p>
      </dsp:txBody>
      <dsp:txXfrm>
        <a:off x="2054131" y="44439"/>
        <a:ext cx="2178238" cy="784710"/>
      </dsp:txXfrm>
    </dsp:sp>
    <dsp:sp modelId="{925AEE6D-AA04-4E2F-8E43-B041170C495F}">
      <dsp:nvSpPr>
        <dsp:cNvPr id="0" name=""/>
        <dsp:cNvSpPr/>
      </dsp:nvSpPr>
      <dsp:spPr>
        <a:xfrm>
          <a:off x="2011680" y="915082"/>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Top Secret</a:t>
          </a:r>
          <a:endParaRPr lang="en-US" sz="2900" kern="1200"/>
        </a:p>
      </dsp:txBody>
      <dsp:txXfrm>
        <a:off x="2054131" y="957533"/>
        <a:ext cx="2178238" cy="784710"/>
      </dsp:txXfrm>
    </dsp:sp>
    <dsp:sp modelId="{213B5DA1-44C5-461E-A6C1-CE48EBA472FE}">
      <dsp:nvSpPr>
        <dsp:cNvPr id="0" name=""/>
        <dsp:cNvSpPr/>
      </dsp:nvSpPr>
      <dsp:spPr>
        <a:xfrm>
          <a:off x="2011680" y="1828175"/>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Secret</a:t>
          </a:r>
          <a:endParaRPr lang="en-US" sz="2900" kern="1200"/>
        </a:p>
      </dsp:txBody>
      <dsp:txXfrm>
        <a:off x="2054131" y="1870626"/>
        <a:ext cx="2178238" cy="784710"/>
      </dsp:txXfrm>
    </dsp:sp>
    <dsp:sp modelId="{8E271AE7-CC9A-4058-A39D-DE5CE58F1A7C}">
      <dsp:nvSpPr>
        <dsp:cNvPr id="0" name=""/>
        <dsp:cNvSpPr/>
      </dsp:nvSpPr>
      <dsp:spPr>
        <a:xfrm>
          <a:off x="2011680" y="274126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Restricted</a:t>
          </a:r>
          <a:endParaRPr lang="en-US" sz="2900" kern="1200"/>
        </a:p>
      </dsp:txBody>
      <dsp:txXfrm>
        <a:off x="2054131" y="2783719"/>
        <a:ext cx="2178238" cy="784710"/>
      </dsp:txXfrm>
    </dsp:sp>
    <dsp:sp modelId="{EFF847E4-0747-4513-8FDC-2796C3496896}">
      <dsp:nvSpPr>
        <dsp:cNvPr id="0" name=""/>
        <dsp:cNvSpPr/>
      </dsp:nvSpPr>
      <dsp:spPr>
        <a:xfrm>
          <a:off x="2011680" y="3654361"/>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Unclassified</a:t>
          </a:r>
          <a:endParaRPr lang="en-US" sz="2900" kern="1200"/>
        </a:p>
      </dsp:txBody>
      <dsp:txXfrm>
        <a:off x="2054131" y="3696812"/>
        <a:ext cx="2178238" cy="7847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10/9/16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Assignment 2: Wednesday</a:t>
            </a:r>
          </a:p>
          <a:p>
            <a:pPr marL="171450" indent="-171450">
              <a:buFont typeface="Arial"/>
              <a:buChar char="•"/>
            </a:pPr>
            <a:r>
              <a:rPr lang="en-US" dirty="0" smtClean="0"/>
              <a:t>Midterm:</a:t>
            </a:r>
            <a:r>
              <a:rPr lang="en-US" baseline="0" dirty="0" smtClean="0"/>
              <a:t> October 24 (will cover material through this week)</a:t>
            </a:r>
          </a:p>
          <a:p>
            <a:pPr marL="171450" indent="-171450">
              <a:buFont typeface="Arial"/>
              <a:buChar char="•"/>
            </a:pPr>
            <a:r>
              <a:rPr lang="en-US" baseline="0" dirty="0" smtClean="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includes</a:t>
            </a:r>
            <a:r>
              <a:rPr lang="en-US" baseline="0" dirty="0" smtClean="0"/>
              <a:t> firmware.</a:t>
            </a:r>
          </a:p>
          <a:p>
            <a:endParaRPr lang="en-US" baseline="0" dirty="0" smtClean="0"/>
          </a:p>
          <a:p>
            <a:r>
              <a:rPr lang="en-US" baseline="0" dirty="0" smtClean="0"/>
              <a:t>Not all systems have all layers. For example most browsers are probably not running on top of a Java Virtual Machine.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279895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OS layer in fact contains many layers within itself.</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14</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different ways of doing access control.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2391172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Opening a file involves checking</a:t>
            </a:r>
            <a:r>
              <a:rPr lang="en-US" baseline="0" dirty="0" smtClean="0"/>
              <a:t> an</a:t>
            </a:r>
            <a:r>
              <a:rPr lang="en-US" dirty="0" smtClean="0"/>
              <a:t> Access Control List</a:t>
            </a:r>
            <a:r>
              <a:rPr lang="en-US" baseline="0" dirty="0" smtClean="0"/>
              <a:t> to see if the user has permission to open the file.</a:t>
            </a:r>
          </a:p>
          <a:p>
            <a:endParaRPr lang="en-US" baseline="0" dirty="0" smtClean="0"/>
          </a:p>
          <a:p>
            <a:r>
              <a:rPr lang="en-US" baseline="0" dirty="0" smtClean="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we</a:t>
            </a:r>
            <a:r>
              <a:rPr lang="en-US" baseline="0" dirty="0" smtClean="0"/>
              <a:t> see a method to authenticate users? Passwords</a:t>
            </a:r>
          </a:p>
          <a:p>
            <a:endParaRPr lang="en-US" baseline="0" dirty="0" smtClean="0"/>
          </a:p>
          <a:p>
            <a:r>
              <a:rPr lang="en-US" baseline="0" dirty="0" smtClean="0"/>
              <a:t>Did we see a method to authenticate apps? Code signing</a:t>
            </a:r>
          </a:p>
          <a:p>
            <a:endParaRPr lang="en-US" baseline="0" dirty="0" smtClean="0"/>
          </a:p>
          <a:p>
            <a:r>
              <a:rPr lang="en-US" baseline="0" dirty="0" smtClean="0"/>
              <a:t>Accountability is typically in addition to authorization, but can sometimes be instead of authorization</a:t>
            </a:r>
          </a:p>
          <a:p>
            <a:endParaRPr lang="en-US" baseline="0" dirty="0" smtClean="0"/>
          </a:p>
          <a:p>
            <a:r>
              <a:rPr lang="en-US" baseline="0" dirty="0" smtClean="0"/>
              <a:t>Physical security examples: keys (access control), security camera or sign-in sheet (accountability)</a:t>
            </a:r>
          </a:p>
          <a:p>
            <a:endParaRPr lang="en-US" baseline="0" dirty="0" smtClean="0"/>
          </a:p>
          <a:p>
            <a:r>
              <a:rPr lang="en-US" baseline="0" dirty="0" smtClean="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subject is a specific</a:t>
            </a:r>
            <a:r>
              <a:rPr lang="en-US" baseline="0" dirty="0" smtClean="0"/>
              <a:t> </a:t>
            </a:r>
            <a:r>
              <a:rPr lang="en-US" dirty="0" smtClean="0"/>
              <a:t>program acting on behalf</a:t>
            </a:r>
            <a:r>
              <a:rPr lang="en-US" baseline="0" dirty="0" smtClean="0"/>
              <a:t> of a specific user.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a:t>
            </a:r>
            <a:r>
              <a:rPr lang="en-US" baseline="0" dirty="0" smtClean="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 specifies (subject, verb, object) triples.</a:t>
            </a:r>
            <a:r>
              <a:rPr lang="en-US" baseline="0" dirty="0" smtClean="0"/>
              <a:t> Answers the question can User U running Program P perform Action A on Resource 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every instance of time, each process runs in some protection domain. Processes can switch between</a:t>
            </a:r>
            <a:r>
              <a:rPr lang="en-US" baseline="0" dirty="0" smtClean="0"/>
              <a:t> domains during execution; the rules for domain switching depend a lot on the system.</a:t>
            </a:r>
          </a:p>
          <a:p>
            <a:endParaRPr lang="en-US" baseline="0" dirty="0" smtClean="0"/>
          </a:p>
          <a:p>
            <a:r>
              <a:rPr lang="en-US" baseline="0" dirty="0" smtClean="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considered a simplified model compared</a:t>
            </a:r>
            <a:r>
              <a:rPr lang="en-US" baseline="0" dirty="0" smtClean="0"/>
              <a:t> to other OSes of the day.</a:t>
            </a:r>
          </a:p>
          <a:p>
            <a:endParaRPr lang="en-US" baseline="0" dirty="0" smtClean="0"/>
          </a:p>
          <a:p>
            <a:r>
              <a:rPr lang="en-US" baseline="0" dirty="0" smtClean="0"/>
              <a:t>Nevertheless, it hasn’t proved very user friendly</a:t>
            </a:r>
            <a:r>
              <a:rPr lang="en-US" baseline="0" dirty="0" smtClean="0"/>
              <a:t>.</a:t>
            </a:r>
          </a:p>
          <a:p>
            <a:endParaRPr lang="en-US" baseline="0" dirty="0" smtClean="0"/>
          </a:p>
          <a:p>
            <a:r>
              <a:rPr lang="en-US" baseline="0" dirty="0" smtClean="0"/>
              <a:t>Given any (</a:t>
            </a:r>
            <a:r>
              <a:rPr lang="en-US" baseline="0" dirty="0" err="1" smtClean="0"/>
              <a:t>uid</a:t>
            </a:r>
            <a:r>
              <a:rPr lang="en-US" baseline="0" dirty="0" smtClean="0"/>
              <a:t>, </a:t>
            </a:r>
            <a:r>
              <a:rPr lang="en-US" baseline="0" dirty="0" err="1" smtClean="0"/>
              <a:t>gid</a:t>
            </a:r>
            <a:r>
              <a:rPr lang="en-US" baseline="0" dirty="0" smtClean="0"/>
              <a:t>) combination, it is possible to make a complete list of all objects that can be accessed, and whether they can be accessed for read, write, or execute.</a:t>
            </a:r>
          </a:p>
          <a:p>
            <a:r>
              <a:rPr lang="en-US" baseline="0" dirty="0" smtClean="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access control compared to Multics</a:t>
            </a:r>
            <a:r>
              <a:rPr lang="en-US" baseline="0" dirty="0" smtClean="0"/>
              <a:t> before it, not compared to (say) Windows.</a:t>
            </a:r>
          </a:p>
          <a:p>
            <a:endParaRPr lang="en-US" baseline="0" dirty="0" smtClean="0"/>
          </a:p>
          <a:p>
            <a:r>
              <a:rPr lang="en-US" baseline="0" dirty="0" smtClean="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smtClean="0"/>
          </a:p>
          <a:p>
            <a:r>
              <a:rPr lang="en-US" dirty="0" smtClean="0"/>
              <a:t>This is an example of repurposing a multi-user security feature for an untrusted-app</a:t>
            </a:r>
            <a:r>
              <a:rPr lang="en-US" baseline="0" dirty="0" smtClean="0"/>
              <a:t> world</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original version of Android’s ACL.</a:t>
            </a:r>
            <a:endParaRPr lang="en-US" baseline="0" dirty="0" smtClean="0"/>
          </a:p>
          <a:p>
            <a:r>
              <a:rPr lang="en-US" baseline="0" dirty="0" smtClean="0"/>
              <a:t>  * there are hundreds of possible sub-permissions</a:t>
            </a:r>
          </a:p>
          <a:p>
            <a:r>
              <a:rPr lang="en-US" baseline="0" dirty="0" smtClean="0"/>
              <a:t>  * users don’t understand them, at least not well enough to make informed decisions.</a:t>
            </a:r>
          </a:p>
          <a:p>
            <a:r>
              <a:rPr lang="en-US" baseline="0" dirty="0" smtClean="0"/>
              <a:t>  * in fact developers don’t understand them either, and this leads to frustration.</a:t>
            </a:r>
          </a:p>
          <a:p>
            <a:endParaRPr lang="en-US" baseline="0" dirty="0" smtClean="0"/>
          </a:p>
          <a:p>
            <a:r>
              <a:rPr lang="en-US" baseline="0" dirty="0" smtClean="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349425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the app specifies</a:t>
            </a:r>
            <a:r>
              <a:rPr lang="en-US" baseline="0" dirty="0" smtClean="0"/>
              <a:t> the </a:t>
            </a:r>
            <a:r>
              <a:rPr lang="en-US" dirty="0" smtClean="0"/>
              <a:t>ACL</a:t>
            </a:r>
            <a:r>
              <a:rPr lang="en-US" baseline="0" dirty="0" smtClean="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57019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6993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1503960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matrix of all possible (subject, verb, object) triples may be too big to store, but you can store only the list of allowed triples. </a:t>
            </a:r>
          </a:p>
          <a:p>
            <a:endParaRPr lang="en-US" dirty="0" smtClean="0"/>
          </a:p>
          <a:p>
            <a:r>
              <a:rPr lang="en-US" dirty="0" smtClean="0"/>
              <a:t>For example, on Google docs there may be millions of users</a:t>
            </a:r>
            <a:r>
              <a:rPr lang="en-US" baseline="0" dirty="0" smtClean="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316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apps on your phone. You don’t want to mentally keep track of which data each app has access to.</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973075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one way to simplify access control, in the military context.</a:t>
            </a:r>
          </a:p>
          <a:p>
            <a:endParaRPr lang="en-US" baseline="0" dirty="0" smtClean="0"/>
          </a:p>
          <a:p>
            <a:r>
              <a:rPr lang="en-US" baseline="0" dirty="0" smtClean="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there</a:t>
            </a:r>
            <a:r>
              <a:rPr lang="en-US" baseline="0" dirty="0" smtClean="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r>
              <a:rPr lang="en-US" baseline="0" dirty="0" smtClean="0"/>
              <a:t>.</a:t>
            </a:r>
          </a:p>
          <a:p>
            <a:endParaRPr lang="en-US" baseline="0" dirty="0" smtClean="0"/>
          </a:p>
          <a:p>
            <a:r>
              <a:rPr lang="en-US" baseline="0" dirty="0" smtClean="0"/>
              <a:t>More info: Denning’s Lattice-based Security</a:t>
            </a:r>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iOS model. </a:t>
            </a:r>
          </a:p>
          <a:p>
            <a:endParaRPr lang="en-US" dirty="0" smtClean="0"/>
          </a:p>
          <a:p>
            <a:r>
              <a:rPr lang="en-US" dirty="0" smtClean="0"/>
              <a:t>Why would Uber want to access your camera? It needs it if you want it to automatically scan your credit card instead of typing in the number.</a:t>
            </a:r>
          </a:p>
          <a:p>
            <a:endParaRPr lang="en-US" dirty="0" smtClean="0"/>
          </a:p>
          <a:p>
            <a:r>
              <a:rPr lang="en-US" dirty="0" smtClean="0"/>
              <a:t>This iOS-style</a:t>
            </a:r>
            <a:r>
              <a:rPr lang="en-US" baseline="0" dirty="0" smtClean="0"/>
              <a:t> </a:t>
            </a:r>
            <a:r>
              <a:rPr lang="en-US" dirty="0" smtClean="0"/>
              <a:t>prompt has several advantages</a:t>
            </a:r>
            <a:r>
              <a:rPr lang="en-US" baseline="0" dirty="0" smtClean="0"/>
              <a:t> over the Android model</a:t>
            </a:r>
            <a:r>
              <a:rPr lang="en-US" dirty="0" smtClean="0"/>
              <a:t>. If you stuck the</a:t>
            </a:r>
            <a:r>
              <a:rPr lang="en-US" baseline="0" dirty="0" smtClean="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smtClean="0"/>
          </a:p>
          <a:p>
            <a:endParaRPr lang="en-US" dirty="0" smtClean="0"/>
          </a:p>
          <a:p>
            <a:r>
              <a:rPr lang="en-US" dirty="0" smtClean="0"/>
              <a:t>We can go farther and combine the user’s request for an action with the granting of the corresponding</a:t>
            </a:r>
            <a:r>
              <a:rPr lang="en-US" baseline="0" dirty="0" smtClean="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51438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early days (top</a:t>
            </a:r>
            <a:r>
              <a:rPr lang="en-US" baseline="0" dirty="0" smtClean="0"/>
              <a:t> right</a:t>
            </a:r>
            <a:r>
              <a:rPr lang="en-US" dirty="0" smtClean="0"/>
              <a:t>), machines were expensive,</a:t>
            </a:r>
            <a:r>
              <a:rPr lang="en-US" baseline="0" dirty="0" smtClean="0"/>
              <a:t> so they were shared by many users. Apps are trusted since users were actually creating programs themselves and were responsible for them.</a:t>
            </a:r>
          </a:p>
          <a:p>
            <a:endParaRPr lang="en-US" baseline="0" dirty="0" smtClean="0"/>
          </a:p>
          <a:p>
            <a:r>
              <a:rPr lang="en-US" baseline="0" dirty="0" smtClean="0"/>
              <a:t>In a typical PC OS, apps are trusted. The rationale for this security model is that the user is responsible for the programs she runs on her computer. PC OSes are spiritual descendants of traditional multi-user OSes. </a:t>
            </a:r>
          </a:p>
          <a:p>
            <a:endParaRPr lang="en-US" baseline="0" dirty="0" smtClean="0"/>
          </a:p>
          <a:p>
            <a:r>
              <a:rPr lang="en-US" baseline="0" dirty="0" smtClean="0"/>
              <a:t>Smartphone vendors knew that the PC security model would simply kill the platform. So they rethought security from the ground up, and designed the platform to support untrusted apps.</a:t>
            </a:r>
          </a:p>
          <a:p>
            <a:endParaRPr lang="en-US" baseline="0" dirty="0" smtClean="0"/>
          </a:p>
          <a:p>
            <a:r>
              <a:rPr lang="en-US" baseline="0" dirty="0" smtClean="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Capabilities</a:t>
            </a:r>
            <a:r>
              <a:rPr lang="en-US" baseline="0" dirty="0" smtClean="0"/>
              <a:t> are most closely analogous to physical keys</a:t>
            </a:r>
          </a:p>
          <a:p>
            <a:endParaRPr lang="en-US" baseline="0" dirty="0" smtClean="0"/>
          </a:p>
          <a:p>
            <a:r>
              <a:rPr lang="en-US" baseline="0" dirty="0" smtClean="0"/>
              <a:t>In the </a:t>
            </a:r>
            <a:r>
              <a:rPr lang="en-US" baseline="0" dirty="0" err="1" smtClean="0"/>
              <a:t>unix</a:t>
            </a:r>
            <a:r>
              <a:rPr lang="en-US" baseline="0" dirty="0" smtClean="0"/>
              <a:t> example the subjects are processes but in the Google docs example the subjects are users. Very different situations, same principle</a:t>
            </a:r>
          </a:p>
          <a:p>
            <a:endParaRPr lang="en-US" baseline="0" dirty="0" smtClean="0"/>
          </a:p>
          <a:p>
            <a:r>
              <a:rPr lang="en-US" baseline="0" dirty="0" smtClean="0"/>
              <a:t>In a true capability system even the verb (anyone with a link can view/edit) would be specified as part of the capability URL.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Youtube</a:t>
            </a:r>
            <a:r>
              <a:rPr lang="en-US" dirty="0" smtClean="0"/>
              <a:t> has unlisted videos. Same concept.</a:t>
            </a:r>
          </a:p>
          <a:p>
            <a:endParaRPr lang="en-US" baseline="0" dirty="0" smtClean="0"/>
          </a:p>
          <a:p>
            <a:endParaRPr lang="en-US" baseline="0" dirty="0" smtClean="0"/>
          </a:p>
          <a:p>
            <a:r>
              <a:rPr lang="en-US" baseline="0" dirty="0" smtClean="0"/>
              <a:t>Security comes from people agreeing to not share the link only with those whom they think should have access</a:t>
            </a:r>
          </a:p>
          <a:p>
            <a:r>
              <a:rPr lang="en-US" baseline="0" dirty="0" smtClean="0"/>
              <a:t>A priori, you don’t know who will have access</a:t>
            </a:r>
          </a:p>
          <a:p>
            <a:r>
              <a:rPr lang="en-US" baseline="0" dirty="0" smtClean="0"/>
              <a:t>However, you trust that people will exercise judgment in sharing the link</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2734921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docs supports both capabilities (top) and Access Control Lists</a:t>
            </a:r>
            <a:r>
              <a:rPr lang="en-US" baseline="0" dirty="0" smtClean="0"/>
              <a:t> (bottom).</a:t>
            </a:r>
            <a:endParaRPr lang="en-US" dirty="0" smtClean="0"/>
          </a:p>
          <a:p>
            <a:endParaRPr lang="en-US" dirty="0" smtClean="0"/>
          </a:p>
          <a:p>
            <a:r>
              <a:rPr lang="en-US" dirty="0" smtClean="0"/>
              <a:t>These aren’t true capabilities because the permission isn’t encoded into the URL. In other words, with true capabilities, the</a:t>
            </a:r>
            <a:r>
              <a:rPr lang="en-US" baseline="0" dirty="0" smtClean="0"/>
              <a:t> feature that allows you to change the permissions of link holders (as you can see in the screenshot) wouldn’t be possible. The link itself would encode the set of permissions that it grants, and there would be different links for different sets of permissions. If you received a link that promised edit access to a particular doc, you could be confident that that access can’t be revoked.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2680372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needs to</a:t>
            </a:r>
            <a:r>
              <a:rPr lang="en-US" baseline="0" dirty="0" smtClean="0"/>
              <a:t> be long so that it’s unforgeable.</a:t>
            </a:r>
          </a:p>
          <a:p>
            <a:endParaRPr lang="en-US" baseline="0" dirty="0" smtClean="0"/>
          </a:p>
          <a:p>
            <a:r>
              <a:rPr lang="en-US" baseline="0" dirty="0" smtClean="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045323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understand the history to see why this is the case and where things are going.</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1028610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PC: subject = user (not subject-user pair since they don’t distinguish between apps)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3537576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defectivebydesign.org</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My view: DRM by itself is not the problem.</a:t>
            </a:r>
            <a:br>
              <a:rPr lang="en-US" sz="1200" dirty="0" smtClean="0">
                <a:solidFill>
                  <a:prstClr val="black"/>
                </a:solidFill>
              </a:rPr>
            </a:br>
            <a:r>
              <a:rPr lang="en-US" sz="1200" dirty="0" smtClean="0">
                <a:solidFill>
                  <a:prstClr val="black"/>
                </a:solidFill>
              </a:rPr>
              <a:t>But having</a:t>
            </a:r>
            <a:r>
              <a:rPr lang="en-US" sz="1200" baseline="0" dirty="0" smtClean="0">
                <a:solidFill>
                  <a:prstClr val="black"/>
                </a:solidFill>
              </a:rPr>
              <a:t> to lock down devices inflicts</a:t>
            </a:r>
            <a:r>
              <a:rPr lang="en-US" sz="1200" dirty="0" smtClean="0">
                <a:solidFill>
                  <a:prstClr val="black"/>
                </a:solidFill>
              </a:rPr>
              <a:t> collateral damage.</a:t>
            </a:r>
            <a:br>
              <a:rPr lang="en-US" sz="1200" dirty="0" smtClean="0">
                <a:solidFill>
                  <a:prstClr val="black"/>
                </a:solidFill>
              </a:rPr>
            </a:br>
            <a:r>
              <a:rPr lang="en-US" sz="1200" dirty="0" smtClean="0">
                <a:solidFill>
                  <a:prstClr val="black"/>
                </a:solidFill>
              </a:rPr>
              <a:t>E.g., users can’t easily customize devices or run different software</a:t>
            </a:r>
            <a:r>
              <a:rPr lang="en-US" sz="1200" dirty="0">
                <a:solidFill>
                  <a:schemeClr val="tx1"/>
                </a:solidFill>
              </a:rPr>
              <a:t>.</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095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3911730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Facebook access controls</a:t>
            </a:r>
            <a:r>
              <a:rPr lang="en-US" baseline="0" dirty="0" smtClean="0"/>
              <a:t> have evolved over the years, and even though Facebook has attempted to simplify them, they’re pretty complex. There are more controls buried in the settings than you may be aware of.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271335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techniques</a:t>
            </a:r>
            <a:r>
              <a:rPr lang="en-US" baseline="0" dirty="0" smtClean="0"/>
              <a:t> for multi-user systems have now been repurposed for multi-app systems.</a:t>
            </a:r>
          </a:p>
          <a:p>
            <a:r>
              <a:rPr lang="en-US" baseline="0" dirty="0" smtClean="0"/>
              <a:t/>
            </a:r>
            <a:br>
              <a:rPr lang="en-US" baseline="0" dirty="0" smtClean="0"/>
            </a:br>
            <a:r>
              <a:rPr lang="en-US" baseline="0" dirty="0" smtClean="0"/>
              <a:t>One often hears the claim that browsers are the new OS. There is some merit to this, and JavaScript is a full fledged programming environment.</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Tannenbaum</a:t>
            </a:r>
            <a:r>
              <a:rPr lang="en-US" dirty="0" smtClean="0"/>
              <a:t> OS book (Sec 4.4.1)</a:t>
            </a:r>
          </a:p>
          <a:p>
            <a:r>
              <a:rPr lang="en-US" dirty="0" smtClean="0"/>
              <a:t>Note: passive and active intruders</a:t>
            </a:r>
          </a:p>
          <a:p>
            <a:r>
              <a:rPr lang="en-US" dirty="0" smtClean="0"/>
              <a:t>Security</a:t>
            </a:r>
            <a:r>
              <a:rPr lang="en-US" baseline="0" dirty="0" smtClean="0"/>
              <a:t> vs. Privacy</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memory, </a:t>
            </a:r>
            <a:r>
              <a:rPr lang="en-US" baseline="0" dirty="0" err="1" smtClean="0"/>
              <a:t>filesystem</a:t>
            </a:r>
            <a:r>
              <a:rPr lang="en-US" baseline="0" dirty="0" smtClean="0"/>
              <a:t>, peripherals, </a:t>
            </a:r>
          </a:p>
          <a:p>
            <a:endParaRPr lang="en-US" baseline="0" dirty="0" smtClean="0"/>
          </a:p>
          <a:p>
            <a:r>
              <a:rPr lang="en-US" baseline="0" dirty="0" smtClean="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92961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Serious problem: Timesharing system</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190408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10/9/16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10/9/16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10/9/16</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 Control and Protection</a:t>
            </a:r>
            <a:br>
              <a:rPr lang="en-US" dirty="0" smtClean="0"/>
            </a:br>
            <a:r>
              <a:rPr lang="en-US" dirty="0" smtClean="0"/>
              <a:t>COS 432: Information Security</a:t>
            </a: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806587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57600" cy="1143000"/>
          </a:xfrm>
        </p:spPr>
        <p:txBody>
          <a:bodyPr/>
          <a:lstStyle/>
          <a:p>
            <a:pPr algn="l"/>
            <a:r>
              <a:rPr lang="en-US" dirty="0" smtClean="0"/>
              <a:t>More</a:t>
            </a:r>
            <a:endParaRPr lang="en-US" dirty="0"/>
          </a:p>
        </p:txBody>
      </p:sp>
      <p:sp>
        <p:nvSpPr>
          <p:cNvPr id="3" name="Content Placeholder 2"/>
          <p:cNvSpPr>
            <a:spLocks noGrp="1"/>
          </p:cNvSpPr>
          <p:nvPr>
            <p:ph idx="1"/>
          </p:nvPr>
        </p:nvSpPr>
        <p:spPr>
          <a:xfrm>
            <a:off x="228600" y="1447801"/>
            <a:ext cx="4495800" cy="3505200"/>
          </a:xfrm>
        </p:spPr>
        <p:txBody>
          <a:bodyPr/>
          <a:lstStyle/>
          <a:p>
            <a:r>
              <a:rPr lang="en-US" dirty="0" smtClean="0"/>
              <a:t>Timing attacks (TENEX)</a:t>
            </a:r>
          </a:p>
          <a:p>
            <a:pPr lvl="1"/>
            <a:r>
              <a:rPr lang="en-US" dirty="0" smtClean="0"/>
              <a:t>File access required password check</a:t>
            </a:r>
          </a:p>
          <a:p>
            <a:pPr lvl="1"/>
            <a:r>
              <a:rPr lang="en-US" dirty="0" smtClean="0"/>
              <a:t>Align password guess across page boundary</a:t>
            </a:r>
          </a:p>
          <a:p>
            <a:pPr lvl="1"/>
            <a:r>
              <a:rPr lang="en-US" dirty="0" smtClean="0"/>
              <a:t>OS would abort on incorrect character</a:t>
            </a:r>
          </a:p>
          <a:p>
            <a:endParaRPr lang="en-US" dirty="0" smtClean="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4406900" y="25400"/>
            <a:ext cx="4737100" cy="2882900"/>
          </a:xfrm>
          <a:prstGeom prst="rect">
            <a:avLst/>
          </a:prstGeom>
        </p:spPr>
      </p:pic>
      <p:sp>
        <p:nvSpPr>
          <p:cNvPr id="5" name="Content Placeholder 2"/>
          <p:cNvSpPr txBox="1">
            <a:spLocks/>
          </p:cNvSpPr>
          <p:nvPr/>
        </p:nvSpPr>
        <p:spPr>
          <a:xfrm>
            <a:off x="152400" y="5105400"/>
            <a:ext cx="8839200" cy="16002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Time of check to time of use (OS/360)</a:t>
            </a:r>
          </a:p>
          <a:p>
            <a:pPr lvl="1"/>
            <a:r>
              <a:rPr lang="en-US" dirty="0" smtClean="0"/>
              <a:t>Password check</a:t>
            </a:r>
          </a:p>
          <a:p>
            <a:pPr lvl="1"/>
            <a:r>
              <a:rPr lang="en-US" dirty="0" smtClean="0"/>
              <a:t>Re-read filename after password check</a:t>
            </a:r>
          </a:p>
          <a:p>
            <a:endParaRPr lang="en-US" dirty="0" smtClean="0"/>
          </a:p>
          <a:p>
            <a:endParaRPr lang="en-US" dirty="0" smtClean="0"/>
          </a:p>
          <a:p>
            <a:pPr lvl="1"/>
            <a:endParaRPr lang="en-US" dirty="0"/>
          </a:p>
        </p:txBody>
      </p:sp>
    </p:spTree>
    <p:extLst>
      <p:ext uri="{BB962C8B-B14F-4D97-AF65-F5344CB8AC3E}">
        <p14:creationId xmlns:p14="http://schemas.microsoft.com/office/powerpoint/2010/main" val="645904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Attacks on Access Control</a:t>
            </a:r>
            <a:endParaRPr lang="en-US" dirty="0"/>
          </a:p>
        </p:txBody>
      </p:sp>
      <p:sp>
        <p:nvSpPr>
          <p:cNvPr id="3" name="Content Placeholder 2"/>
          <p:cNvSpPr>
            <a:spLocks noGrp="1"/>
          </p:cNvSpPr>
          <p:nvPr>
            <p:ph idx="1"/>
          </p:nvPr>
        </p:nvSpPr>
        <p:spPr/>
        <p:txBody>
          <a:bodyPr/>
          <a:lstStyle/>
          <a:p>
            <a:r>
              <a:rPr lang="en-US" dirty="0" smtClean="0"/>
              <a:t>Requests of memory, disk, etc.</a:t>
            </a:r>
          </a:p>
          <a:p>
            <a:r>
              <a:rPr lang="en-US" dirty="0" smtClean="0"/>
              <a:t>Illegal system calls, or legal system calls with illegal parameters</a:t>
            </a:r>
          </a:p>
          <a:p>
            <a:r>
              <a:rPr lang="en-US" dirty="0" smtClean="0"/>
              <a:t>Modification of OS data structures in user space)</a:t>
            </a:r>
          </a:p>
          <a:p>
            <a:r>
              <a:rPr lang="en-US" dirty="0" smtClean="0"/>
              <a:t>Trapdoor attacks</a:t>
            </a:r>
          </a:p>
          <a:p>
            <a:r>
              <a:rPr lang="en-US" dirty="0" smtClean="0"/>
              <a:t>…</a:t>
            </a:r>
            <a:endParaRPr lang="en-US" dirty="0"/>
          </a:p>
        </p:txBody>
      </p:sp>
    </p:spTree>
    <p:extLst>
      <p:ext uri="{BB962C8B-B14F-4D97-AF65-F5344CB8AC3E}">
        <p14:creationId xmlns:p14="http://schemas.microsoft.com/office/powerpoint/2010/main" val="23270331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Design Principles</a:t>
            </a:r>
            <a:endParaRPr lang="en-US" dirty="0"/>
          </a:p>
        </p:txBody>
      </p:sp>
      <p:sp>
        <p:nvSpPr>
          <p:cNvPr id="3" name="Content Placeholder 2"/>
          <p:cNvSpPr>
            <a:spLocks noGrp="1"/>
          </p:cNvSpPr>
          <p:nvPr>
            <p:ph idx="1"/>
          </p:nvPr>
        </p:nvSpPr>
        <p:spPr/>
        <p:txBody>
          <a:bodyPr/>
          <a:lstStyle/>
          <a:p>
            <a:r>
              <a:rPr lang="en-US" dirty="0" smtClean="0"/>
              <a:t>Public design</a:t>
            </a:r>
          </a:p>
          <a:p>
            <a:r>
              <a:rPr lang="en-US" dirty="0" smtClean="0"/>
              <a:t>Default is “no access”</a:t>
            </a:r>
          </a:p>
          <a:p>
            <a:r>
              <a:rPr lang="en-US" dirty="0" smtClean="0"/>
              <a:t>Check for </a:t>
            </a:r>
            <a:r>
              <a:rPr lang="en-US" b="1" dirty="0" smtClean="0"/>
              <a:t>current</a:t>
            </a:r>
            <a:r>
              <a:rPr lang="en-US" dirty="0" smtClean="0"/>
              <a:t> authority</a:t>
            </a:r>
          </a:p>
          <a:p>
            <a:r>
              <a:rPr lang="en-US" dirty="0" smtClean="0"/>
              <a:t>Least privileges</a:t>
            </a:r>
          </a:p>
          <a:p>
            <a:r>
              <a:rPr lang="en-US" dirty="0" smtClean="0"/>
              <a:t>Build security into the lowest system layers possible</a:t>
            </a:r>
            <a:endParaRPr lang="en-US" dirty="0"/>
          </a:p>
        </p:txBody>
      </p:sp>
    </p:spTree>
    <p:extLst>
      <p:ext uri="{BB962C8B-B14F-4D97-AF65-F5344CB8AC3E}">
        <p14:creationId xmlns:p14="http://schemas.microsoft.com/office/powerpoint/2010/main" val="11491561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smtClean="0"/>
              <a:t>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95985"/>
              </p:ext>
            </p:extLst>
          </p:nvPr>
        </p:nvGraphicFramePr>
        <p:xfrm>
          <a:off x="1485900" y="1600202"/>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2074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algn="l"/>
            <a:r>
              <a:rPr lang="en-US" dirty="0" smtClean="0"/>
              <a:t>System </a:t>
            </a:r>
            <a:r>
              <a:rPr lang="en-US" dirty="0" smtClean="0"/>
              <a:t>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514350" y="2084391"/>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5435" y="609600"/>
            <a:ext cx="4111366" cy="59685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3657600" y="2667000"/>
            <a:ext cx="914400" cy="1066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1" y="4191000"/>
            <a:ext cx="917834" cy="2209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Access Control</a:t>
            </a:r>
            <a:endParaRPr lang="en-US" dirty="0"/>
          </a:p>
        </p:txBody>
      </p:sp>
      <p:sp>
        <p:nvSpPr>
          <p:cNvPr id="3" name="Content Placeholder 2"/>
          <p:cNvSpPr>
            <a:spLocks noGrp="1"/>
          </p:cNvSpPr>
          <p:nvPr>
            <p:ph idx="1"/>
          </p:nvPr>
        </p:nvSpPr>
        <p:spPr/>
        <p:txBody>
          <a:bodyPr/>
          <a:lstStyle/>
          <a:p>
            <a:r>
              <a:rPr lang="en-US" dirty="0" smtClean="0"/>
              <a:t>Access Control Lists</a:t>
            </a:r>
          </a:p>
          <a:p>
            <a:endParaRPr lang="en-US" dirty="0"/>
          </a:p>
          <a:p>
            <a:r>
              <a:rPr lang="en-US" dirty="0" smtClean="0"/>
              <a:t>Capabilities</a:t>
            </a:r>
            <a:endParaRPr lang="en-US" dirty="0"/>
          </a:p>
        </p:txBody>
      </p:sp>
    </p:spTree>
    <p:extLst>
      <p:ext uri="{BB962C8B-B14F-4D97-AF65-F5344CB8AC3E}">
        <p14:creationId xmlns:p14="http://schemas.microsoft.com/office/powerpoint/2010/main" val="32946079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381001"/>
            <a:ext cx="4040188" cy="838200"/>
          </a:xfrm>
        </p:spPr>
        <p:txBody>
          <a:bodyPr>
            <a:normAutofit/>
          </a:bodyPr>
          <a:lstStyle/>
          <a:p>
            <a:r>
              <a:rPr lang="en-US" sz="3200" dirty="0" smtClean="0"/>
              <a:t>Access Control Lists</a:t>
            </a:r>
            <a:endParaRPr lang="en-US" sz="3200" dirty="0"/>
          </a:p>
        </p:txBody>
      </p:sp>
      <p:sp>
        <p:nvSpPr>
          <p:cNvPr id="5" name="Content Placeholder 4"/>
          <p:cNvSpPr>
            <a:spLocks noGrp="1"/>
          </p:cNvSpPr>
          <p:nvPr>
            <p:ph sz="half" idx="2"/>
          </p:nvPr>
        </p:nvSpPr>
        <p:spPr>
          <a:xfrm>
            <a:off x="457200" y="1371600"/>
            <a:ext cx="4187826" cy="5257800"/>
          </a:xfrm>
        </p:spPr>
        <p:txBody>
          <a:bodyPr>
            <a:normAutofit/>
          </a:bodyPr>
          <a:lstStyle/>
          <a:p>
            <a:r>
              <a:rPr lang="en-US" dirty="0" smtClean="0"/>
              <a:t>Examples</a:t>
            </a:r>
          </a:p>
          <a:p>
            <a:pPr lvl="1"/>
            <a:r>
              <a:rPr lang="en-US" dirty="0" smtClean="0"/>
              <a:t>Door </a:t>
            </a:r>
            <a:r>
              <a:rPr lang="en-US" dirty="0" smtClean="0"/>
              <a:t>fingerprint reader</a:t>
            </a:r>
          </a:p>
          <a:p>
            <a:pPr lvl="1"/>
            <a:r>
              <a:rPr lang="en-US" dirty="0" smtClean="0"/>
              <a:t>Passport </a:t>
            </a:r>
            <a:r>
              <a:rPr lang="en-US" dirty="0" smtClean="0"/>
              <a:t>control</a:t>
            </a:r>
          </a:p>
          <a:p>
            <a:pPr lvl="1"/>
            <a:endParaRPr lang="en-US" dirty="0" smtClean="0"/>
          </a:p>
          <a:p>
            <a:r>
              <a:rPr lang="en-US" dirty="0" smtClean="0"/>
              <a:t>Identity/authentication </a:t>
            </a:r>
            <a:r>
              <a:rPr lang="en-US" dirty="0" smtClean="0"/>
              <a:t>needed</a:t>
            </a:r>
            <a:endParaRPr lang="en-US" dirty="0" smtClean="0"/>
          </a:p>
          <a:p>
            <a:r>
              <a:rPr lang="en-US" dirty="0" smtClean="0"/>
              <a:t>Delegation not </a:t>
            </a:r>
            <a:r>
              <a:rPr lang="en-US" dirty="0" smtClean="0"/>
              <a:t>possible</a:t>
            </a:r>
            <a:endParaRPr lang="en-US" dirty="0" smtClean="0"/>
          </a:p>
          <a:p>
            <a:r>
              <a:rPr lang="en-US" dirty="0" smtClean="0"/>
              <a:t>Lower user/client security </a:t>
            </a:r>
            <a:r>
              <a:rPr lang="en-US" dirty="0" smtClean="0"/>
              <a:t>risk</a:t>
            </a:r>
            <a:endParaRPr lang="en-US" dirty="0" smtClean="0"/>
          </a:p>
          <a:p>
            <a:r>
              <a:rPr lang="en-US" dirty="0" smtClean="0"/>
              <a:t>Easy to revoke access / change rights</a:t>
            </a:r>
            <a:endParaRPr lang="en-US" dirty="0"/>
          </a:p>
        </p:txBody>
      </p:sp>
      <p:sp>
        <p:nvSpPr>
          <p:cNvPr id="6" name="Text Placeholder 5"/>
          <p:cNvSpPr>
            <a:spLocks noGrp="1"/>
          </p:cNvSpPr>
          <p:nvPr>
            <p:ph type="body" sz="quarter" idx="3"/>
          </p:nvPr>
        </p:nvSpPr>
        <p:spPr>
          <a:xfrm>
            <a:off x="4645026" y="381001"/>
            <a:ext cx="4270374" cy="838200"/>
          </a:xfrm>
        </p:spPr>
        <p:txBody>
          <a:bodyPr>
            <a:normAutofit/>
          </a:bodyPr>
          <a:lstStyle/>
          <a:p>
            <a:r>
              <a:rPr lang="en-US" sz="3200" dirty="0" smtClean="0"/>
              <a:t>Capabilities</a:t>
            </a:r>
            <a:endParaRPr lang="en-US" sz="3200" dirty="0"/>
          </a:p>
        </p:txBody>
      </p:sp>
      <p:sp>
        <p:nvSpPr>
          <p:cNvPr id="7" name="Content Placeholder 6"/>
          <p:cNvSpPr>
            <a:spLocks noGrp="1"/>
          </p:cNvSpPr>
          <p:nvPr>
            <p:ph sz="quarter" idx="4"/>
          </p:nvPr>
        </p:nvSpPr>
        <p:spPr>
          <a:xfrm>
            <a:off x="4645026" y="1371600"/>
            <a:ext cx="4498974" cy="5257800"/>
          </a:xfrm>
        </p:spPr>
        <p:txBody>
          <a:bodyPr>
            <a:normAutofit/>
          </a:bodyPr>
          <a:lstStyle/>
          <a:p>
            <a:r>
              <a:rPr lang="en-US" dirty="0" smtClean="0"/>
              <a:t>Examples</a:t>
            </a:r>
          </a:p>
          <a:p>
            <a:pPr lvl="1"/>
            <a:r>
              <a:rPr lang="en-US" dirty="0" smtClean="0"/>
              <a:t>Regular </a:t>
            </a:r>
            <a:r>
              <a:rPr lang="en-US" dirty="0" smtClean="0"/>
              <a:t>key</a:t>
            </a:r>
          </a:p>
          <a:p>
            <a:pPr lvl="1"/>
            <a:r>
              <a:rPr lang="en-US" dirty="0" smtClean="0"/>
              <a:t>Concert ticket</a:t>
            </a:r>
            <a:endParaRPr lang="en-US" dirty="0" smtClean="0"/>
          </a:p>
          <a:p>
            <a:endParaRPr lang="en-US" dirty="0" smtClean="0"/>
          </a:p>
          <a:p>
            <a:r>
              <a:rPr lang="en-US" dirty="0" smtClean="0"/>
              <a:t>Identity n</a:t>
            </a:r>
            <a:r>
              <a:rPr lang="en-US" dirty="0" smtClean="0"/>
              <a:t>ot </a:t>
            </a:r>
            <a:r>
              <a:rPr lang="en-US" dirty="0" smtClean="0"/>
              <a:t>needed (more privacy</a:t>
            </a:r>
            <a:r>
              <a:rPr lang="en-US" dirty="0" smtClean="0"/>
              <a:t>)</a:t>
            </a:r>
            <a:endParaRPr lang="en-US" dirty="0" smtClean="0"/>
          </a:p>
          <a:p>
            <a:r>
              <a:rPr lang="en-US" dirty="0" smtClean="0"/>
              <a:t>Just copy the capability/</a:t>
            </a:r>
            <a:r>
              <a:rPr lang="en-US" dirty="0" smtClean="0"/>
              <a:t>token</a:t>
            </a:r>
            <a:endParaRPr lang="en-US" dirty="0" smtClean="0"/>
          </a:p>
          <a:p>
            <a:r>
              <a:rPr lang="en-US" dirty="0" smtClean="0"/>
              <a:t>Capabilities can “get away from you</a:t>
            </a:r>
            <a:r>
              <a:rPr lang="en-US" dirty="0" smtClean="0"/>
              <a:t>”</a:t>
            </a:r>
            <a:endParaRPr lang="en-US" dirty="0" smtClean="0"/>
          </a:p>
          <a:p>
            <a:r>
              <a:rPr lang="en-US" dirty="0" smtClean="0"/>
              <a:t>Difficult to revoke access or change rights</a:t>
            </a:r>
            <a:endParaRPr lang="en-US" dirty="0"/>
          </a:p>
        </p:txBody>
      </p:sp>
    </p:spTree>
    <p:extLst>
      <p:ext uri="{BB962C8B-B14F-4D97-AF65-F5344CB8AC3E}">
        <p14:creationId xmlns:p14="http://schemas.microsoft.com/office/powerpoint/2010/main" val="1081715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Control List or Capability?</a:t>
            </a:r>
            <a:endParaRPr lang="en-US" dirty="0"/>
          </a:p>
        </p:txBody>
      </p:sp>
      <p:sp>
        <p:nvSpPr>
          <p:cNvPr id="8" name="Content Placeholder 7"/>
          <p:cNvSpPr>
            <a:spLocks noGrp="1"/>
          </p:cNvSpPr>
          <p:nvPr>
            <p:ph idx="1"/>
          </p:nvPr>
        </p:nvSpPr>
        <p:spPr>
          <a:xfrm>
            <a:off x="457200" y="1600202"/>
            <a:ext cx="8229600" cy="5029199"/>
          </a:xfrm>
        </p:spPr>
        <p:txBody>
          <a:bodyPr>
            <a:normAutofit lnSpcReduction="10000"/>
          </a:bodyPr>
          <a:lstStyle/>
          <a:p>
            <a:pPr marL="0" indent="0">
              <a:buNone/>
            </a:pPr>
            <a:r>
              <a:rPr lang="en-US" sz="2800" dirty="0" err="1" smtClean="0">
                <a:solidFill>
                  <a:srgbClr val="4F81BE"/>
                </a:solidFill>
              </a:rPr>
              <a:t>BufferedReader</a:t>
            </a:r>
            <a:r>
              <a:rPr lang="en-US" sz="2800" dirty="0" smtClean="0">
                <a:solidFill>
                  <a:srgbClr val="4F81BE"/>
                </a:solidFill>
              </a:rPr>
              <a:t> </a:t>
            </a:r>
            <a:r>
              <a:rPr lang="en-US" sz="2800" dirty="0">
                <a:solidFill>
                  <a:srgbClr val="4F81BE"/>
                </a:solidFill>
              </a:rPr>
              <a:t>reader = </a:t>
            </a:r>
            <a:endParaRPr lang="en-US" sz="2800" dirty="0" smtClean="0">
              <a:solidFill>
                <a:srgbClr val="4F81BE"/>
              </a:solidFill>
            </a:endParaRPr>
          </a:p>
          <a:p>
            <a:pPr marL="0" indent="0">
              <a:buNone/>
            </a:pPr>
            <a:r>
              <a:rPr lang="en-US" sz="2800" dirty="0">
                <a:solidFill>
                  <a:srgbClr val="4F81BE"/>
                </a:solidFill>
              </a:rPr>
              <a:t>	</a:t>
            </a:r>
            <a:r>
              <a:rPr lang="en-US" sz="2800" dirty="0" smtClean="0">
                <a:solidFill>
                  <a:srgbClr val="4F81BE"/>
                </a:solidFill>
              </a:rPr>
              <a:t>	new </a:t>
            </a:r>
            <a:r>
              <a:rPr lang="en-US" sz="2800" dirty="0" err="1">
                <a:solidFill>
                  <a:srgbClr val="4F81BE"/>
                </a:solidFill>
              </a:rPr>
              <a:t>BufferedReader</a:t>
            </a:r>
            <a:r>
              <a:rPr lang="en-US" sz="2800" dirty="0">
                <a:solidFill>
                  <a:srgbClr val="4F81BE"/>
                </a:solidFill>
              </a:rPr>
              <a:t>(new </a:t>
            </a:r>
            <a:r>
              <a:rPr lang="en-US" sz="2800" dirty="0" err="1">
                <a:solidFill>
                  <a:srgbClr val="4F81BE"/>
                </a:solidFill>
              </a:rPr>
              <a:t>FileReader</a:t>
            </a:r>
            <a:r>
              <a:rPr lang="en-US" sz="2800" dirty="0">
                <a:solidFill>
                  <a:srgbClr val="4F81BE"/>
                </a:solidFill>
              </a:rPr>
              <a:t>(filename</a:t>
            </a:r>
            <a:r>
              <a:rPr lang="en-US" sz="2800" dirty="0" smtClean="0">
                <a:solidFill>
                  <a:srgbClr val="4F81BE"/>
                </a:solidFill>
              </a:rPr>
              <a:t>));</a:t>
            </a:r>
          </a:p>
          <a:p>
            <a:pPr marL="0" indent="0">
              <a:buNone/>
            </a:pPr>
            <a:r>
              <a:rPr lang="en-US" sz="2800" dirty="0">
                <a:solidFill>
                  <a:srgbClr val="4F81BE"/>
                </a:solidFill>
              </a:rPr>
              <a:t>String </a:t>
            </a:r>
            <a:r>
              <a:rPr lang="en-US" sz="2800" dirty="0" smtClean="0">
                <a:solidFill>
                  <a:srgbClr val="4F81BE"/>
                </a:solidFill>
              </a:rPr>
              <a:t>line = </a:t>
            </a:r>
            <a:r>
              <a:rPr lang="en-US" sz="2800" dirty="0" err="1" smtClean="0">
                <a:solidFill>
                  <a:srgbClr val="4F81BE"/>
                </a:solidFill>
              </a:rPr>
              <a:t>reader.readLine</a:t>
            </a:r>
            <a:r>
              <a:rPr lang="en-US" sz="2800" dirty="0" smtClean="0">
                <a:solidFill>
                  <a:srgbClr val="4F81BE"/>
                </a:solidFill>
              </a:rPr>
              <a:t>();</a:t>
            </a:r>
          </a:p>
          <a:p>
            <a:endParaRPr lang="en-US" dirty="0"/>
          </a:p>
          <a:p>
            <a:pPr marL="0" indent="0">
              <a:buNone/>
            </a:pPr>
            <a:r>
              <a:rPr lang="en-US" dirty="0" smtClean="0"/>
              <a:t>Both!</a:t>
            </a:r>
          </a:p>
          <a:p>
            <a:r>
              <a:rPr lang="en-US" dirty="0" smtClean="0"/>
              <a:t>Opening a file gives the process a “file descriptor”</a:t>
            </a:r>
          </a:p>
          <a:p>
            <a:r>
              <a:rPr lang="en-US" dirty="0" smtClean="0"/>
              <a:t>Can be passed around to other processes</a:t>
            </a:r>
          </a:p>
          <a:p>
            <a:r>
              <a:rPr lang="en-US" dirty="0" smtClean="0"/>
              <a:t>Preserves permissions even if file permissions change</a:t>
            </a:r>
            <a:endParaRPr lang="en-US" dirty="0"/>
          </a:p>
        </p:txBody>
      </p:sp>
    </p:spTree>
    <p:extLst>
      <p:ext uri="{BB962C8B-B14F-4D97-AF65-F5344CB8AC3E}">
        <p14:creationId xmlns:p14="http://schemas.microsoft.com/office/powerpoint/2010/main" val="2572959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smtClean="0"/>
              <a:t>Security </a:t>
            </a:r>
            <a:r>
              <a:rPr lang="en-US" dirty="0"/>
              <a:t>S</a:t>
            </a:r>
            <a:r>
              <a:rPr lang="en-US" dirty="0" smtClean="0"/>
              <a:t>equence</a:t>
            </a:r>
            <a:endParaRPr lang="en-US" dirty="0"/>
          </a:p>
        </p:txBody>
      </p:sp>
      <p:sp>
        <p:nvSpPr>
          <p:cNvPr id="4" name="Rounded Rectangle 3"/>
          <p:cNvSpPr/>
          <p:nvPr/>
        </p:nvSpPr>
        <p:spPr>
          <a:xfrm>
            <a:off x="1257300" y="3342408"/>
            <a:ext cx="2000250" cy="84859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257550" y="3766704"/>
            <a:ext cx="800100" cy="519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057650" y="3352796"/>
            <a:ext cx="1200150" cy="83820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257800" y="3771898"/>
            <a:ext cx="800100"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6057900" y="3352799"/>
            <a:ext cx="1543050" cy="83819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Logging &amp; auditing</a:t>
            </a:r>
          </a:p>
        </p:txBody>
      </p:sp>
      <p:sp>
        <p:nvSpPr>
          <p:cNvPr id="15" name="Rectangle 14"/>
          <p:cNvSpPr/>
          <p:nvPr/>
        </p:nvSpPr>
        <p:spPr>
          <a:xfrm>
            <a:off x="5981454" y="2743201"/>
            <a:ext cx="1800493"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Accountability</a:t>
            </a:r>
          </a:p>
        </p:txBody>
      </p:sp>
      <p:sp>
        <p:nvSpPr>
          <p:cNvPr id="16" name="Rectangle 15"/>
          <p:cNvSpPr/>
          <p:nvPr/>
        </p:nvSpPr>
        <p:spPr>
          <a:xfrm>
            <a:off x="6343140" y="4724402"/>
            <a:ext cx="110608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Reactive</a:t>
            </a:r>
          </a:p>
        </p:txBody>
      </p:sp>
      <p:sp>
        <p:nvSpPr>
          <p:cNvPr id="17" name="Rectangle 16"/>
          <p:cNvSpPr/>
          <p:nvPr/>
        </p:nvSpPr>
        <p:spPr>
          <a:xfrm>
            <a:off x="4033108" y="4701387"/>
            <a:ext cx="1327782"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Preventive</a:t>
            </a:r>
          </a:p>
        </p:txBody>
      </p:sp>
      <p:sp>
        <p:nvSpPr>
          <p:cNvPr id="18" name="Rectangle 17"/>
          <p:cNvSpPr/>
          <p:nvPr/>
        </p:nvSpPr>
        <p:spPr>
          <a:xfrm>
            <a:off x="3829050" y="2753594"/>
            <a:ext cx="171765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a:t>
            </a:r>
            <a:r>
              <a:rPr lang="en-US" dirty="0" smtClean="0"/>
              <a:t>using ACLs</a:t>
            </a:r>
            <a:endParaRPr lang="en-US" dirty="0"/>
          </a:p>
        </p:txBody>
      </p:sp>
      <p:sp>
        <p:nvSpPr>
          <p:cNvPr id="14" name="Content Placeholder 13"/>
          <p:cNvSpPr>
            <a:spLocks noGrp="1"/>
          </p:cNvSpPr>
          <p:nvPr>
            <p:ph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Subject </a:t>
            </a:r>
            <a:r>
              <a:rPr lang="en-US" dirty="0"/>
              <a:t>= (user, program</a:t>
            </a:r>
            <a:r>
              <a:rPr lang="en-US" dirty="0" smtClean="0"/>
              <a:t>)</a:t>
            </a:r>
            <a:endParaRPr lang="en-US" dirty="0"/>
          </a:p>
          <a:p>
            <a:pPr marL="0" indent="0">
              <a:buNone/>
            </a:pPr>
            <a:r>
              <a:rPr lang="en-US" dirty="0"/>
              <a:t>Verb = action</a:t>
            </a:r>
          </a:p>
          <a:p>
            <a:pPr marL="0" indent="0">
              <a:buNone/>
            </a:pPr>
            <a:r>
              <a:rPr lang="en-US" dirty="0"/>
              <a:t>Object = </a:t>
            </a:r>
            <a:r>
              <a:rPr lang="en-US" dirty="0" smtClean="0"/>
              <a:t>resources</a:t>
            </a:r>
            <a:endParaRPr lang="en-US" dirty="0"/>
          </a:p>
          <a:p>
            <a:pPr marL="0" indent="0">
              <a:buNone/>
            </a:pPr>
            <a:endParaRPr lang="en-US" dirty="0"/>
          </a:p>
          <a:p>
            <a:pPr marL="0" indent="0">
              <a:buNone/>
            </a:pPr>
            <a:endParaRPr lang="en-US" dirty="0"/>
          </a:p>
          <a:p>
            <a:pPr marL="0" indent="0">
              <a:buNone/>
            </a:pPr>
            <a:r>
              <a:rPr lang="en-US" dirty="0" smtClean="0"/>
              <a:t>Policy specifies (subject, verb, object) triples</a:t>
            </a:r>
            <a:endParaRPr lang="en-US" dirty="0"/>
          </a:p>
        </p:txBody>
      </p:sp>
      <p:sp>
        <p:nvSpPr>
          <p:cNvPr id="4" name="Rounded Rectangle 3"/>
          <p:cNvSpPr/>
          <p:nvPr/>
        </p:nvSpPr>
        <p:spPr>
          <a:xfrm>
            <a:off x="1257300" y="1676400"/>
            <a:ext cx="2540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(User, program)</a:t>
            </a:r>
          </a:p>
        </p:txBody>
      </p:sp>
      <p:cxnSp>
        <p:nvCxnSpPr>
          <p:cNvPr id="6" name="Straight Arrow Connector 5"/>
          <p:cNvCxnSpPr>
            <a:stCxn id="4" idx="3"/>
            <a:endCxn id="7" idx="1"/>
          </p:cNvCxnSpPr>
          <p:nvPr/>
        </p:nvCxnSpPr>
        <p:spPr>
          <a:xfrm>
            <a:off x="3797300" y="2019300"/>
            <a:ext cx="717550" cy="1039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14850" y="1686790"/>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Monitor</a:t>
            </a:r>
          </a:p>
        </p:txBody>
      </p:sp>
      <p:cxnSp>
        <p:nvCxnSpPr>
          <p:cNvPr id="8" name="Straight Arrow Connector 7"/>
          <p:cNvCxnSpPr/>
          <p:nvPr/>
        </p:nvCxnSpPr>
        <p:spPr>
          <a:xfrm>
            <a:off x="5715000" y="2019303"/>
            <a:ext cx="68580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6400800" y="1686793"/>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276850" y="2372590"/>
            <a:ext cx="0" cy="803565"/>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14850" y="3176155"/>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Policy</a:t>
            </a:r>
          </a:p>
        </p:txBody>
      </p:sp>
      <p:sp>
        <p:nvSpPr>
          <p:cNvPr id="16" name="TextBox 15"/>
          <p:cNvSpPr txBox="1"/>
          <p:nvPr/>
        </p:nvSpPr>
        <p:spPr>
          <a:xfrm>
            <a:off x="3505200" y="2438400"/>
            <a:ext cx="1138803" cy="461665"/>
          </a:xfrm>
          <a:prstGeom prst="rect">
            <a:avLst/>
          </a:prstGeom>
          <a:noFill/>
        </p:spPr>
        <p:txBody>
          <a:bodyPr wrap="none" rtlCol="0">
            <a:spAutoFit/>
          </a:bodyPr>
          <a:lstStyle/>
          <a:p>
            <a:r>
              <a:rPr lang="en-US" sz="2400"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Security </a:t>
            </a:r>
            <a:r>
              <a:rPr lang="en-US" dirty="0" smtClean="0"/>
              <a:t>Goals</a:t>
            </a:r>
            <a:endParaRPr lang="en-US" dirty="0"/>
          </a:p>
        </p:txBody>
      </p:sp>
      <p:sp>
        <p:nvSpPr>
          <p:cNvPr id="3" name="Content Placeholder 2"/>
          <p:cNvSpPr>
            <a:spLocks noGrp="1"/>
          </p:cNvSpPr>
          <p:nvPr>
            <p:ph idx="1"/>
          </p:nvPr>
        </p:nvSpPr>
        <p:spPr/>
        <p:txBody>
          <a:bodyPr/>
          <a:lstStyle/>
          <a:p>
            <a:r>
              <a:rPr lang="en-US" dirty="0" smtClean="0"/>
              <a:t>Protect users from each other</a:t>
            </a:r>
          </a:p>
          <a:p>
            <a:endParaRPr lang="en-US" dirty="0"/>
          </a:p>
          <a:p>
            <a:r>
              <a:rPr lang="en-US" dirty="0" smtClean="0"/>
              <a:t>Protect apps from each other</a:t>
            </a:r>
          </a:p>
          <a:p>
            <a:pPr marL="0" indent="0">
              <a:buNone/>
            </a:pPr>
            <a:endParaRPr lang="en-US" dirty="0" smtClean="0"/>
          </a:p>
          <a:p>
            <a:r>
              <a:rPr lang="en-US" dirty="0" smtClean="0"/>
              <a:t>Protect the system from network</a:t>
            </a:r>
          </a:p>
          <a:p>
            <a:endParaRPr lang="en-US" dirty="0"/>
          </a:p>
          <a:p>
            <a:r>
              <a:rPr lang="en-US" dirty="0"/>
              <a:t>Allow 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Protection Domains</a:t>
            </a:r>
            <a:endParaRPr lang="en-US" dirty="0"/>
          </a:p>
        </p:txBody>
      </p:sp>
      <p:sp>
        <p:nvSpPr>
          <p:cNvPr id="3" name="Content Placeholder 2"/>
          <p:cNvSpPr>
            <a:spLocks noGrp="1"/>
          </p:cNvSpPr>
          <p:nvPr>
            <p:ph idx="1"/>
          </p:nvPr>
        </p:nvSpPr>
        <p:spPr>
          <a:xfrm>
            <a:off x="304800" y="1600201"/>
            <a:ext cx="8686800" cy="2590800"/>
          </a:xfrm>
        </p:spPr>
        <p:txBody>
          <a:bodyPr>
            <a:normAutofit/>
          </a:bodyPr>
          <a:lstStyle/>
          <a:p>
            <a:r>
              <a:rPr lang="en-US" b="1" dirty="0" smtClean="0"/>
              <a:t>Objects:</a:t>
            </a:r>
            <a:r>
              <a:rPr lang="en-US" dirty="0" smtClean="0"/>
              <a:t> CPUs, memory segments, storage, printers, processes, files, databases, locks</a:t>
            </a:r>
          </a:p>
          <a:p>
            <a:endParaRPr lang="en-US" dirty="0"/>
          </a:p>
          <a:p>
            <a:r>
              <a:rPr lang="en-US" b="1" dirty="0" smtClean="0"/>
              <a:t>Protection Domain:</a:t>
            </a:r>
            <a:r>
              <a:rPr lang="en-US" dirty="0" smtClean="0"/>
              <a:t> Set of (object, rights) pairs</a:t>
            </a:r>
            <a:endParaRPr lang="en-US" dirty="0"/>
          </a:p>
        </p:txBody>
      </p:sp>
      <p:pic>
        <p:nvPicPr>
          <p:cNvPr id="4" name="Picture 3"/>
          <p:cNvPicPr>
            <a:picLocks noChangeAspect="1"/>
          </p:cNvPicPr>
          <p:nvPr/>
        </p:nvPicPr>
        <p:blipFill>
          <a:blip r:embed="rId3"/>
          <a:stretch>
            <a:fillRect/>
          </a:stretch>
        </p:blipFill>
        <p:spPr>
          <a:xfrm>
            <a:off x="1143000" y="4267200"/>
            <a:ext cx="6832600" cy="2197100"/>
          </a:xfrm>
          <a:prstGeom prst="rect">
            <a:avLst/>
          </a:prstGeom>
        </p:spPr>
      </p:pic>
    </p:spTree>
    <p:extLst>
      <p:ext uri="{BB962C8B-B14F-4D97-AF65-F5344CB8AC3E}">
        <p14:creationId xmlns:p14="http://schemas.microsoft.com/office/powerpoint/2010/main" val="16853072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Unix </a:t>
            </a:r>
            <a:r>
              <a:rPr lang="en-US" dirty="0" smtClean="0"/>
              <a:t>Access </a:t>
            </a:r>
            <a:r>
              <a:rPr lang="en-US" dirty="0"/>
              <a:t>C</a:t>
            </a:r>
            <a:r>
              <a:rPr lang="en-US" dirty="0" smtClean="0"/>
              <a:t>ontrol </a:t>
            </a:r>
            <a:r>
              <a:rPr lang="en-US" dirty="0"/>
              <a:t>L</a:t>
            </a:r>
            <a:r>
              <a:rPr lang="en-US" dirty="0" smtClean="0"/>
              <a:t>ist</a:t>
            </a:r>
            <a:endParaRPr lang="en-US" dirty="0"/>
          </a:p>
        </p:txBody>
      </p:sp>
      <p:pic>
        <p:nvPicPr>
          <p:cNvPr id="5122" name="Picture 2" descr="http://www.theiia.org/iia/images/news/GImage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55" y="2057400"/>
            <a:ext cx="823355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893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Unix: Simplified </a:t>
            </a:r>
            <a:r>
              <a:rPr lang="en-US" dirty="0" smtClean="0"/>
              <a:t>Access </a:t>
            </a:r>
            <a:r>
              <a:rPr lang="en-US" dirty="0"/>
              <a:t>C</a:t>
            </a:r>
            <a:r>
              <a:rPr lang="en-US" dirty="0" smtClean="0"/>
              <a:t>ontrol </a:t>
            </a:r>
            <a:r>
              <a:rPr lang="en-US" dirty="0"/>
              <a:t>M</a:t>
            </a:r>
            <a:r>
              <a:rPr lang="en-US" dirty="0" smtClean="0"/>
              <a:t>odel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Subject: </a:t>
            </a:r>
            <a:r>
              <a:rPr lang="en-US" dirty="0" smtClean="0"/>
              <a:t>User-space Process</a:t>
            </a:r>
            <a:endParaRPr lang="en-US" dirty="0" smtClean="0"/>
          </a:p>
          <a:p>
            <a:pPr lvl="1"/>
            <a:r>
              <a:rPr lang="en-US" dirty="0" smtClean="0"/>
              <a:t>PC O</a:t>
            </a:r>
            <a:r>
              <a:rPr lang="en-US" dirty="0"/>
              <a:t>S</a:t>
            </a:r>
            <a:r>
              <a:rPr lang="en-US" dirty="0" smtClean="0"/>
              <a:t>es are multi-user even if in practice only 1 human user</a:t>
            </a:r>
          </a:p>
          <a:p>
            <a:pPr lvl="1"/>
            <a:r>
              <a:rPr lang="en-US" dirty="0" smtClean="0"/>
              <a:t>Some programs run as their own user (e.g., webserver)</a:t>
            </a:r>
          </a:p>
          <a:p>
            <a:pPr lvl="1"/>
            <a:r>
              <a:rPr lang="en-US" dirty="0" smtClean="0"/>
              <a:t>Root/administrator/</a:t>
            </a:r>
            <a:r>
              <a:rPr lang="en-US" dirty="0" err="1" smtClean="0"/>
              <a:t>superuser</a:t>
            </a:r>
            <a:r>
              <a:rPr lang="en-US" dirty="0" smtClean="0"/>
              <a:t>: protects system files</a:t>
            </a:r>
          </a:p>
          <a:p>
            <a:endParaRPr lang="en-US" dirty="0"/>
          </a:p>
          <a:p>
            <a:pPr marL="0" indent="0">
              <a:buNone/>
            </a:pPr>
            <a:r>
              <a:rPr lang="en-US" dirty="0" smtClean="0"/>
              <a:t>Verb: read/write/execute</a:t>
            </a:r>
          </a:p>
          <a:p>
            <a:endParaRPr lang="en-US" dirty="0"/>
          </a:p>
          <a:p>
            <a:pPr marL="0" indent="0">
              <a:buNone/>
            </a:pPr>
            <a:r>
              <a:rPr lang="en-US" dirty="0" smtClean="0"/>
              <a:t>Object: files, memory</a:t>
            </a:r>
            <a:br>
              <a:rPr lang="en-US" dirty="0" smtClean="0"/>
            </a:br>
            <a:r>
              <a:rPr lang="en-US" dirty="0" smtClean="0"/>
              <a:t>File includes sockets, special OS functions, …</a:t>
            </a:r>
            <a:endParaRPr lang="en-US" dirty="0"/>
          </a:p>
        </p:txBody>
      </p:sp>
      <p:sp>
        <p:nvSpPr>
          <p:cNvPr id="4" name="Rectangular Callout 3"/>
          <p:cNvSpPr/>
          <p:nvPr/>
        </p:nvSpPr>
        <p:spPr>
          <a:xfrm>
            <a:off x="7486650" y="3482182"/>
            <a:ext cx="1485900" cy="7620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H</a:t>
            </a:r>
            <a:r>
              <a:rPr lang="en-US" sz="2800" dirty="0" smtClean="0">
                <a:latin typeface="Lucida Sans" panose="020B0602030504020204" pitchFamily="34" charset="0"/>
              </a:rPr>
              <a:t>ack!</a:t>
            </a:r>
            <a:endParaRPr lang="en-US" sz="2800" dirty="0">
              <a:latin typeface="Lucida Sans" panose="020B0602030504020204" pitchFamily="34" charset="0"/>
            </a:endParaRPr>
          </a:p>
        </p:txBody>
      </p:sp>
    </p:spTree>
    <p:extLst>
      <p:ext uri="{BB962C8B-B14F-4D97-AF65-F5344CB8AC3E}">
        <p14:creationId xmlns:p14="http://schemas.microsoft.com/office/powerpoint/2010/main" val="2307611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Matrix</a:t>
            </a:r>
            <a:endParaRPr lang="en-US" dirty="0"/>
          </a:p>
        </p:txBody>
      </p:sp>
      <p:pic>
        <p:nvPicPr>
          <p:cNvPr id="4" name="Picture 3"/>
          <p:cNvPicPr>
            <a:picLocks noChangeAspect="1"/>
          </p:cNvPicPr>
          <p:nvPr/>
        </p:nvPicPr>
        <p:blipFill>
          <a:blip r:embed="rId2"/>
          <a:stretch>
            <a:fillRect/>
          </a:stretch>
        </p:blipFill>
        <p:spPr>
          <a:xfrm>
            <a:off x="152400" y="1930400"/>
            <a:ext cx="8826500" cy="2984500"/>
          </a:xfrm>
          <a:prstGeom prst="rect">
            <a:avLst/>
          </a:prstGeom>
        </p:spPr>
      </p:pic>
    </p:spTree>
    <p:extLst>
      <p:ext uri="{BB962C8B-B14F-4D97-AF65-F5344CB8AC3E}">
        <p14:creationId xmlns:p14="http://schemas.microsoft.com/office/powerpoint/2010/main" val="38195960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rmAutofit fontScale="90000"/>
          </a:bodyPr>
          <a:lstStyle/>
          <a:p>
            <a:r>
              <a:rPr lang="en-US" dirty="0" smtClean="0"/>
              <a:t>Protection Matrix with Domain Switching</a:t>
            </a:r>
            <a:endParaRPr lang="en-US" dirty="0"/>
          </a:p>
        </p:txBody>
      </p:sp>
      <p:pic>
        <p:nvPicPr>
          <p:cNvPr id="4" name="Picture 3"/>
          <p:cNvPicPr>
            <a:picLocks noChangeAspect="1"/>
          </p:cNvPicPr>
          <p:nvPr/>
        </p:nvPicPr>
        <p:blipFill>
          <a:blip r:embed="rId2"/>
          <a:stretch>
            <a:fillRect/>
          </a:stretch>
        </p:blipFill>
        <p:spPr>
          <a:xfrm>
            <a:off x="0" y="2057400"/>
            <a:ext cx="9144000" cy="2732350"/>
          </a:xfrm>
          <a:prstGeom prst="rect">
            <a:avLst/>
          </a:prstGeom>
        </p:spPr>
      </p:pic>
    </p:spTree>
    <p:extLst>
      <p:ext uri="{BB962C8B-B14F-4D97-AF65-F5344CB8AC3E}">
        <p14:creationId xmlns:p14="http://schemas.microsoft.com/office/powerpoint/2010/main" val="9779510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t>
            </a:r>
            <a:r>
              <a:rPr lang="en-US" dirty="0" smtClean="0"/>
              <a:t>Access </a:t>
            </a:r>
            <a:r>
              <a:rPr lang="en-US" dirty="0"/>
              <a:t>C</a:t>
            </a:r>
            <a:r>
              <a:rPr lang="en-US" dirty="0" smtClean="0"/>
              <a:t>ontrol</a:t>
            </a:r>
            <a:endParaRPr lang="en-US" dirty="0"/>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399309"/>
            <a:ext cx="226314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95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67000" cy="4373562"/>
          </a:xfrm>
        </p:spPr>
        <p:txBody>
          <a:bodyPr>
            <a:normAutofit/>
          </a:bodyPr>
          <a:lstStyle/>
          <a:p>
            <a:r>
              <a:rPr lang="en-US" dirty="0" smtClean="0"/>
              <a:t>Android </a:t>
            </a:r>
            <a:r>
              <a:rPr lang="en-US" dirty="0" smtClean="0"/>
              <a:t>Manifest </a:t>
            </a:r>
            <a:r>
              <a:rPr lang="en-US" dirty="0"/>
              <a:t>F</a:t>
            </a:r>
            <a:r>
              <a:rPr lang="en-US" dirty="0" smtClean="0"/>
              <a:t>ile</a:t>
            </a:r>
            <a:endParaRPr lang="en-US" dirty="0"/>
          </a:p>
        </p:txBody>
      </p:sp>
      <p:pic>
        <p:nvPicPr>
          <p:cNvPr id="3" name="Picture 2"/>
          <p:cNvPicPr>
            <a:picLocks noChangeAspect="1"/>
          </p:cNvPicPr>
          <p:nvPr/>
        </p:nvPicPr>
        <p:blipFill>
          <a:blip r:embed="rId3"/>
          <a:stretch>
            <a:fillRect/>
          </a:stretch>
        </p:blipFill>
        <p:spPr>
          <a:xfrm>
            <a:off x="3429000" y="0"/>
            <a:ext cx="5861304" cy="6858000"/>
          </a:xfrm>
          <a:prstGeom prst="rect">
            <a:avLst/>
          </a:prstGeom>
        </p:spPr>
      </p:pic>
      <p:pic>
        <p:nvPicPr>
          <p:cNvPr id="4" name="Picture 3"/>
          <p:cNvPicPr>
            <a:picLocks noChangeAspect="1"/>
          </p:cNvPicPr>
          <p:nvPr/>
        </p:nvPicPr>
        <p:blipFill>
          <a:blip r:embed="rId4"/>
          <a:stretch>
            <a:fillRect/>
          </a:stretch>
        </p:blipFill>
        <p:spPr>
          <a:xfrm>
            <a:off x="3200400" y="1524000"/>
            <a:ext cx="5652553" cy="4038600"/>
          </a:xfrm>
          <a:prstGeom prst="rect">
            <a:avLst/>
          </a:prstGeom>
        </p:spPr>
      </p:pic>
    </p:spTree>
    <p:extLst>
      <p:ext uri="{BB962C8B-B14F-4D97-AF65-F5344CB8AC3E}">
        <p14:creationId xmlns:p14="http://schemas.microsoft.com/office/powerpoint/2010/main" val="1672575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Subject/Verb/Object</a:t>
            </a:r>
            <a:endParaRPr lang="en-US" dirty="0"/>
          </a:p>
        </p:txBody>
      </p:sp>
      <p:sp>
        <p:nvSpPr>
          <p:cNvPr id="3" name="Content Placeholder 2"/>
          <p:cNvSpPr>
            <a:spLocks noGrp="1"/>
          </p:cNvSpPr>
          <p:nvPr>
            <p:ph idx="1"/>
          </p:nvPr>
        </p:nvSpPr>
        <p:spPr/>
        <p:txBody>
          <a:bodyPr>
            <a:normAutofit lnSpcReduction="10000"/>
          </a:bodyPr>
          <a:lstStyle/>
          <a:p>
            <a:r>
              <a:rPr lang="en-US" b="1" dirty="0" smtClean="0"/>
              <a:t>Subjects:</a:t>
            </a:r>
            <a:r>
              <a:rPr lang="en-US" dirty="0" smtClean="0"/>
              <a:t> app</a:t>
            </a:r>
            <a:br>
              <a:rPr lang="en-US" dirty="0" smtClean="0"/>
            </a:br>
            <a:r>
              <a:rPr lang="en-US" dirty="0" smtClean="0"/>
              <a:t>Android runs on top of Linux kernel</a:t>
            </a:r>
            <a:br>
              <a:rPr lang="en-US" dirty="0" smtClean="0"/>
            </a:br>
            <a:r>
              <a:rPr lang="en-US" dirty="0" smtClean="0"/>
              <a:t>Each app gets its own user ID</a:t>
            </a:r>
          </a:p>
          <a:p>
            <a:endParaRPr lang="en-US" dirty="0"/>
          </a:p>
          <a:p>
            <a:r>
              <a:rPr lang="en-US" b="1" dirty="0" smtClean="0"/>
              <a:t>Objects:</a:t>
            </a:r>
            <a:r>
              <a:rPr lang="en-US" dirty="0" smtClean="0"/>
              <a:t> Regular files, other apps, camera, telephony, personal data, …</a:t>
            </a:r>
            <a:br>
              <a:rPr lang="en-US" dirty="0" smtClean="0"/>
            </a:br>
            <a:endParaRPr lang="en-US" dirty="0" smtClean="0"/>
          </a:p>
          <a:p>
            <a:r>
              <a:rPr lang="en-US" b="1" dirty="0" smtClean="0"/>
              <a:t>Verbs:</a:t>
            </a:r>
            <a:r>
              <a:rPr lang="en-US" dirty="0" smtClean="0"/>
              <a:t> Each object/resource defines its own set of verbs </a:t>
            </a:r>
            <a:endParaRPr lang="en-US" dirty="0"/>
          </a:p>
        </p:txBody>
      </p:sp>
    </p:spTree>
    <p:extLst>
      <p:ext uri="{BB962C8B-B14F-4D97-AF65-F5344CB8AC3E}">
        <p14:creationId xmlns:p14="http://schemas.microsoft.com/office/powerpoint/2010/main" val="196808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Smartphone </a:t>
            </a:r>
            <a:r>
              <a:rPr lang="en-US" dirty="0" smtClean="0"/>
              <a:t>Model vs. </a:t>
            </a:r>
            <a:r>
              <a:rPr lang="en-US" dirty="0" smtClean="0"/>
              <a:t>PC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Advantages of smartphone model</a:t>
            </a:r>
          </a:p>
          <a:p>
            <a:pPr lvl="1"/>
            <a:r>
              <a:rPr lang="en-US" dirty="0" smtClean="0"/>
              <a:t>OK to run untrusted app from web</a:t>
            </a:r>
          </a:p>
          <a:p>
            <a:endParaRPr lang="en-US" dirty="0" smtClean="0"/>
          </a:p>
          <a:p>
            <a:r>
              <a:rPr lang="en-US" dirty="0" smtClean="0"/>
              <a:t>Disadvantages </a:t>
            </a:r>
            <a:r>
              <a:rPr lang="en-US" dirty="0"/>
              <a:t>of smartphone </a:t>
            </a:r>
            <a:r>
              <a:rPr lang="en-US" dirty="0" smtClean="0"/>
              <a:t>model</a:t>
            </a:r>
          </a:p>
          <a:p>
            <a:pPr lvl="1"/>
            <a:r>
              <a:rPr lang="en-US" dirty="0" smtClean="0"/>
              <a:t>Harder to share between apps</a:t>
            </a:r>
          </a:p>
          <a:p>
            <a:pPr lvl="1"/>
            <a:r>
              <a:rPr lang="en-US" dirty="0" smtClean="0"/>
              <a:t>Harder to tinker with system</a:t>
            </a:r>
            <a:endParaRPr lang="en-US" dirty="0"/>
          </a:p>
        </p:txBody>
      </p:sp>
    </p:spTree>
    <p:extLst>
      <p:ext uri="{BB962C8B-B14F-4D97-AF65-F5344CB8AC3E}">
        <p14:creationId xmlns:p14="http://schemas.microsoft.com/office/powerpoint/2010/main" val="3376878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smtClean="0"/>
              <a:t>Subject, Verb, Object</a:t>
            </a:r>
            <a:endParaRPr lang="en-US" dirty="0"/>
          </a:p>
        </p:txBody>
      </p:sp>
      <p:sp>
        <p:nvSpPr>
          <p:cNvPr id="3" name="Content Placeholder 2"/>
          <p:cNvSpPr>
            <a:spLocks noGrp="1"/>
          </p:cNvSpPr>
          <p:nvPr>
            <p:ph idx="1"/>
          </p:nvPr>
        </p:nvSpPr>
        <p:spPr>
          <a:xfrm>
            <a:off x="457200" y="1600202"/>
            <a:ext cx="8515350" cy="4525963"/>
          </a:xfrm>
        </p:spPr>
        <p:txBody>
          <a:bodyPr>
            <a:normAutofit lnSpcReduction="10000"/>
          </a:bodyPr>
          <a:lstStyle/>
          <a:p>
            <a:pPr marL="0" indent="0">
              <a:buNone/>
            </a:pPr>
            <a:endParaRPr lang="en-US" dirty="0" smtClean="0"/>
          </a:p>
          <a:p>
            <a:pPr marL="0" indent="0">
              <a:buNone/>
            </a:pPr>
            <a:r>
              <a:rPr lang="en-US" dirty="0" smtClean="0"/>
              <a:t>Subject = (user, program) pair</a:t>
            </a:r>
          </a:p>
          <a:p>
            <a:pPr marL="0" indent="0">
              <a:buNone/>
            </a:pPr>
            <a:r>
              <a:rPr lang="en-US" dirty="0" smtClean="0"/>
              <a:t>Verb = action</a:t>
            </a:r>
          </a:p>
          <a:p>
            <a:pPr marL="0" indent="0">
              <a:buNone/>
            </a:pPr>
            <a:r>
              <a:rPr lang="en-US" dirty="0" smtClean="0"/>
              <a:t>Object = resources</a:t>
            </a:r>
          </a:p>
          <a:p>
            <a:pPr marL="0" indent="0">
              <a:buNone/>
            </a:pPr>
            <a:endParaRPr lang="en-US" b="1" dirty="0">
              <a:solidFill>
                <a:schemeClr val="tx2">
                  <a:lumMod val="60000"/>
                  <a:lumOff val="40000"/>
                </a:schemeClr>
              </a:solidFill>
            </a:endParaRPr>
          </a:p>
          <a:p>
            <a:pPr marL="0" indent="0">
              <a:buNone/>
            </a:pPr>
            <a:r>
              <a:rPr lang="en-US" dirty="0" smtClean="0">
                <a:solidFill>
                  <a:srgbClr val="4F81BE"/>
                </a:solidFill>
              </a:rPr>
              <a:t>Consider Facebook. </a:t>
            </a:r>
          </a:p>
          <a:p>
            <a:pPr marL="0" indent="0">
              <a:buNone/>
            </a:pPr>
            <a:r>
              <a:rPr lang="en-US" dirty="0" smtClean="0">
                <a:solidFill>
                  <a:srgbClr val="4F81BE"/>
                </a:solidFill>
              </a:rPr>
              <a:t>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3168234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694" y="3122613"/>
            <a:ext cx="1173956" cy="1565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Evolution of OS </a:t>
            </a:r>
            <a:r>
              <a:rPr lang="en-US" dirty="0" smtClean="0"/>
              <a:t>Threat </a:t>
            </a:r>
            <a:r>
              <a:rPr lang="en-US" dirty="0"/>
              <a:t>M</a:t>
            </a:r>
            <a:r>
              <a:rPr lang="en-US" dirty="0" smtClean="0"/>
              <a:t>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000250" y="1600200"/>
          <a:ext cx="5086350" cy="4648200"/>
        </p:xfrm>
        <a:graphic>
          <a:graphicData uri="http://schemas.openxmlformats.org/drawingml/2006/table">
            <a:tbl>
              <a:tblPr>
                <a:tableStyleId>{2D5ABB26-0587-4C30-8999-92F81FD0307C}</a:tableStyleId>
              </a:tblPr>
              <a:tblGrid>
                <a:gridCol w="1695450"/>
                <a:gridCol w="1695450"/>
                <a:gridCol w="1695450"/>
              </a:tblGrid>
              <a:tr h="1549400">
                <a:tc>
                  <a:txBody>
                    <a:bodyPr/>
                    <a:lstStyle/>
                    <a:p>
                      <a:pPr algn="ct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Single 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Multi-user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Untrusted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1" y="4724400"/>
            <a:ext cx="843826" cy="15144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9250" y="3200401"/>
            <a:ext cx="1639008" cy="14097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36437" y="5189251"/>
            <a:ext cx="564978" cy="584776"/>
          </a:xfrm>
          <a:prstGeom prst="rect">
            <a:avLst/>
          </a:prstGeom>
        </p:spPr>
        <p:txBody>
          <a:bodyPr wrap="none">
            <a:spAutoFit/>
          </a:bodyPr>
          <a:lstStyle/>
          <a:p>
            <a:r>
              <a:rPr lang="en-US" sz="3200" dirty="0">
                <a:solidFill>
                  <a:prstClr val="black"/>
                </a:solidFill>
              </a:rPr>
              <a:t>??</a:t>
            </a:r>
            <a:endParaRPr lang="en-US" dirty="0"/>
          </a:p>
        </p:txBody>
      </p:sp>
      <p:sp>
        <p:nvSpPr>
          <p:cNvPr id="5" name="Rectangular Callout 4"/>
          <p:cNvSpPr/>
          <p:nvPr/>
        </p:nvSpPr>
        <p:spPr>
          <a:xfrm>
            <a:off x="1314450" y="1600200"/>
            <a:ext cx="2171700" cy="13716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Lucida Sans" panose="020B0602030504020204" pitchFamily="34" charset="0"/>
              </a:rPr>
              <a:t>DOS is truly single </a:t>
            </a:r>
            <a:r>
              <a:rPr lang="en-US" sz="1400" dirty="0" smtClean="0">
                <a:latin typeface="Lucida Sans" panose="020B0602030504020204" pitchFamily="34" charset="0"/>
              </a:rPr>
              <a:t>user.</a:t>
            </a:r>
            <a:endParaRPr lang="en-US" sz="1400" dirty="0">
              <a:latin typeface="Lucida Sans" panose="020B0602030504020204" pitchFamily="34" charset="0"/>
            </a:endParaRPr>
          </a:p>
          <a:p>
            <a:pPr algn="ctr"/>
            <a:r>
              <a:rPr lang="en-US" sz="1400" dirty="0" err="1">
                <a:latin typeface="Lucida Sans" panose="020B0602030504020204" pitchFamily="34" charset="0"/>
              </a:rPr>
              <a:t>MacOS</a:t>
            </a:r>
            <a:r>
              <a:rPr lang="en-US" sz="1400" dirty="0">
                <a:latin typeface="Lucida Sans" panose="020B0602030504020204" pitchFamily="34" charset="0"/>
              </a:rPr>
              <a:t>, Linux, </a:t>
            </a:r>
            <a:r>
              <a:rPr lang="en-US" sz="1400" dirty="0" smtClean="0">
                <a:latin typeface="Lucida Sans" panose="020B0602030504020204" pitchFamily="34" charset="0"/>
              </a:rPr>
              <a:t>Windows </a:t>
            </a:r>
            <a:r>
              <a:rPr lang="en-US" sz="1400" dirty="0">
                <a:latin typeface="Lucida Sans" panose="020B0602030504020204" pitchFamily="34" charset="0"/>
              </a:rPr>
              <a:t>are </a:t>
            </a:r>
            <a:r>
              <a:rPr lang="en-US" sz="1400" dirty="0" smtClean="0">
                <a:latin typeface="Lucida Sans" panose="020B0602030504020204" pitchFamily="34" charset="0"/>
              </a:rPr>
              <a:t>multiuser, but typically used by only one user</a:t>
            </a:r>
            <a:endParaRPr lang="en-US" sz="1400" dirty="0">
              <a:latin typeface="Lucida Sans" panose="020B0602030504020204" pitchFamily="34" charset="0"/>
            </a:endParaRPr>
          </a:p>
        </p:txBody>
      </p:sp>
    </p:spTree>
    <p:extLst>
      <p:ext uri="{BB962C8B-B14F-4D97-AF65-F5344CB8AC3E}">
        <p14:creationId xmlns:p14="http://schemas.microsoft.com/office/powerpoint/2010/main" val="182678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Policy </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pPr marL="0" indent="0">
              <a:buNone/>
            </a:pPr>
            <a:r>
              <a:rPr lang="en-US" dirty="0" smtClean="0"/>
              <a:t>Who sets policy?</a:t>
            </a:r>
          </a:p>
          <a:p>
            <a:pPr lvl="1"/>
            <a:r>
              <a:rPr lang="en-US" dirty="0" smtClean="0"/>
              <a:t>(Theoretically) users, with system defaults and restrictions</a:t>
            </a:r>
          </a:p>
          <a:p>
            <a:pPr lvl="1"/>
            <a:endParaRPr lang="en-US" dirty="0"/>
          </a:p>
          <a:p>
            <a:pPr marL="0" indent="0">
              <a:buNone/>
            </a:pPr>
            <a:r>
              <a:rPr lang="en-US" dirty="0" smtClean="0"/>
              <a:t>How is access control list stored?</a:t>
            </a:r>
          </a:p>
          <a:p>
            <a:pPr lvl="1"/>
            <a:r>
              <a:rPr lang="en-US" dirty="0" smtClean="0"/>
              <a:t>Sparse matrix (default deny), store as list</a:t>
            </a:r>
          </a:p>
          <a:p>
            <a:pPr lvl="1"/>
            <a:endParaRPr lang="en-US" dirty="0"/>
          </a:p>
          <a:p>
            <a:pPr marL="0" indent="0">
              <a:buNone/>
            </a:pPr>
            <a:r>
              <a:rPr lang="en-US" dirty="0" smtClean="0"/>
              <a:t>How does OS enforce policy?</a:t>
            </a:r>
          </a:p>
          <a:p>
            <a:pPr lvl="1"/>
            <a:r>
              <a:rPr lang="en-US" dirty="0" smtClean="0"/>
              <a:t>OS exposes API to apps, with privileged operations</a:t>
            </a:r>
          </a:p>
          <a:p>
            <a:pPr lvl="1"/>
            <a:r>
              <a:rPr lang="en-US" dirty="0" smtClean="0"/>
              <a:t>Checks ACL when API functions are called</a:t>
            </a:r>
            <a:endParaRPr lang="en-US" dirty="0"/>
          </a:p>
        </p:txBody>
      </p:sp>
    </p:spTree>
    <p:extLst>
      <p:ext uri="{BB962C8B-B14F-4D97-AF65-F5344CB8AC3E}">
        <p14:creationId xmlns:p14="http://schemas.microsoft.com/office/powerpoint/2010/main" val="4131588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Usability Problems in Access Control</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Too much </a:t>
            </a:r>
            <a:r>
              <a:rPr lang="en-US" dirty="0" smtClean="0"/>
              <a:t>complexity</a:t>
            </a:r>
            <a:endParaRPr lang="en-US" dirty="0"/>
          </a:p>
          <a:p>
            <a:r>
              <a:rPr lang="en-US" dirty="0"/>
              <a:t>T</a:t>
            </a:r>
            <a:r>
              <a:rPr lang="en-US" dirty="0" smtClean="0"/>
              <a:t>oo </a:t>
            </a:r>
            <a:r>
              <a:rPr lang="en-US" dirty="0" smtClean="0"/>
              <a:t>many </a:t>
            </a:r>
            <a:r>
              <a:rPr lang="en-US" dirty="0" smtClean="0"/>
              <a:t>decisions</a:t>
            </a:r>
          </a:p>
          <a:p>
            <a:pPr lvl="1"/>
            <a:r>
              <a:rPr lang="en-US" dirty="0" smtClean="0"/>
              <a:t>#</a:t>
            </a:r>
            <a:r>
              <a:rPr lang="en-US" dirty="0" smtClean="0"/>
              <a:t>principals    x    #actions    x    #objects</a:t>
            </a:r>
          </a:p>
          <a:p>
            <a:endParaRPr lang="en-US" dirty="0"/>
          </a:p>
        </p:txBody>
      </p:sp>
    </p:spTree>
    <p:extLst>
      <p:ext uri="{BB962C8B-B14F-4D97-AF65-F5344CB8AC3E}">
        <p14:creationId xmlns:p14="http://schemas.microsoft.com/office/powerpoint/2010/main" val="3815431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 Classification Levels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1485900" y="1600202"/>
          <a:ext cx="62865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200400" y="1600202"/>
            <a:ext cx="5715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Each subject (person) has a clearance level</a:t>
            </a:r>
          </a:p>
          <a:p>
            <a:pPr marL="0" indent="0">
              <a:buNone/>
            </a:pPr>
            <a:endParaRPr lang="en-US" dirty="0" smtClean="0"/>
          </a:p>
          <a:p>
            <a:pPr marL="0" indent="0">
              <a:buNone/>
            </a:pPr>
            <a:r>
              <a:rPr lang="en-US" dirty="0" smtClean="0"/>
              <a:t>Each object (document) has a classification level</a:t>
            </a:r>
          </a:p>
          <a:p>
            <a:pPr marL="0" indent="0">
              <a:buNone/>
            </a:pPr>
            <a:endParaRPr lang="en-US" dirty="0"/>
          </a:p>
          <a:p>
            <a:pPr marL="0" indent="0">
              <a:buNone/>
            </a:pPr>
            <a:r>
              <a:rPr lang="en-US" dirty="0" smtClean="0"/>
              <a:t>No read up</a:t>
            </a:r>
          </a:p>
          <a:p>
            <a:pPr marL="0" indent="0">
              <a:buNone/>
            </a:pPr>
            <a:r>
              <a:rPr lang="en-US" dirty="0" smtClean="0"/>
              <a:t>No write down</a:t>
            </a:r>
            <a:endParaRPr lang="en-US" dirty="0"/>
          </a:p>
        </p:txBody>
      </p:sp>
    </p:spTree>
    <p:extLst>
      <p:ext uri="{BB962C8B-B14F-4D97-AF65-F5344CB8AC3E}">
        <p14:creationId xmlns:p14="http://schemas.microsoft.com/office/powerpoint/2010/main" val="1065270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a:t>
            </a:r>
            <a:r>
              <a:rPr lang="en-US" dirty="0" smtClean="0"/>
              <a:t>There’s </a:t>
            </a:r>
            <a:r>
              <a:rPr lang="en-US" dirty="0"/>
              <a:t>N</a:t>
            </a:r>
            <a:r>
              <a:rPr lang="en-US" dirty="0" smtClean="0"/>
              <a:t>o </a:t>
            </a:r>
            <a:r>
              <a:rPr lang="en-US" dirty="0"/>
              <a:t>S</a:t>
            </a:r>
            <a:r>
              <a:rPr lang="en-US" dirty="0" smtClean="0"/>
              <a:t>trict </a:t>
            </a:r>
            <a:r>
              <a:rPr lang="en-US" dirty="0"/>
              <a:t>O</a:t>
            </a:r>
            <a:r>
              <a:rPr lang="en-US" dirty="0" smtClean="0"/>
              <a:t>rder</a:t>
            </a:r>
            <a:r>
              <a:rPr lang="en-US" dirty="0" smtClean="0"/>
              <a:t>:					Lattice-based </a:t>
            </a:r>
            <a:r>
              <a:rPr lang="en-US" dirty="0" smtClean="0"/>
              <a:t>Access </a:t>
            </a:r>
            <a:r>
              <a:rPr lang="en-US" dirty="0"/>
              <a:t>C</a:t>
            </a:r>
            <a:r>
              <a:rPr lang="en-US" dirty="0" smtClean="0"/>
              <a:t>ontrol</a:t>
            </a:r>
            <a:endParaRPr lang="en-US" dirty="0"/>
          </a:p>
        </p:txBody>
      </p:sp>
      <p:sp>
        <p:nvSpPr>
          <p:cNvPr id="4" name="Rectangle 3"/>
          <p:cNvSpPr/>
          <p:nvPr/>
        </p:nvSpPr>
        <p:spPr>
          <a:xfrm>
            <a:off x="3600450" y="1752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 bio)</a:t>
            </a:r>
            <a:endParaRPr lang="en-US" sz="2000" dirty="0">
              <a:latin typeface="Lucida Sans" panose="020B0602030504020204" pitchFamily="34" charset="0"/>
            </a:endParaRPr>
          </a:p>
        </p:txBody>
      </p:sp>
      <p:sp>
        <p:nvSpPr>
          <p:cNvPr id="5" name="Rectangle 4"/>
          <p:cNvSpPr/>
          <p:nvPr/>
        </p:nvSpPr>
        <p:spPr>
          <a:xfrm>
            <a:off x="8001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a:t>
            </a:r>
            <a:endParaRPr lang="en-US" sz="2000" dirty="0">
              <a:latin typeface="Lucida Sans" panose="020B0602030504020204" pitchFamily="34" charset="0"/>
            </a:endParaRPr>
          </a:p>
        </p:txBody>
      </p:sp>
      <p:sp>
        <p:nvSpPr>
          <p:cNvPr id="6" name="Rectangle 5"/>
          <p:cNvSpPr/>
          <p:nvPr/>
        </p:nvSpPr>
        <p:spPr>
          <a:xfrm>
            <a:off x="64008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(bio)</a:t>
            </a:r>
            <a:endParaRPr lang="en-US" sz="2000" dirty="0">
              <a:latin typeface="Lucida Sans" panose="020B0602030504020204" pitchFamily="34" charset="0"/>
            </a:endParaRPr>
          </a:p>
        </p:txBody>
      </p:sp>
      <p:sp>
        <p:nvSpPr>
          <p:cNvPr id="7" name="Rectangle 6"/>
          <p:cNvSpPr/>
          <p:nvPr/>
        </p:nvSpPr>
        <p:spPr>
          <a:xfrm>
            <a:off x="3600450" y="39624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 bio)</a:t>
            </a:r>
            <a:endParaRPr lang="en-US" sz="2000" dirty="0">
              <a:latin typeface="Lucida Sans" panose="020B0602030504020204" pitchFamily="34" charset="0"/>
            </a:endParaRPr>
          </a:p>
        </p:txBody>
      </p:sp>
      <p:sp>
        <p:nvSpPr>
          <p:cNvPr id="8" name="Rectangle 7"/>
          <p:cNvSpPr/>
          <p:nvPr/>
        </p:nvSpPr>
        <p:spPr>
          <a:xfrm>
            <a:off x="8001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a:t>
            </a:r>
            <a:endParaRPr lang="en-US" sz="2000" dirty="0">
              <a:latin typeface="Lucida Sans" panose="020B0602030504020204" pitchFamily="34" charset="0"/>
            </a:endParaRPr>
          </a:p>
        </p:txBody>
      </p:sp>
      <p:sp>
        <p:nvSpPr>
          <p:cNvPr id="9" name="Rectangle 8"/>
          <p:cNvSpPr/>
          <p:nvPr/>
        </p:nvSpPr>
        <p:spPr>
          <a:xfrm>
            <a:off x="64008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a:t>
            </a:r>
          </a:p>
          <a:p>
            <a:pPr algn="ctr"/>
            <a:r>
              <a:rPr lang="en-US" sz="2000" dirty="0" smtClean="0">
                <a:latin typeface="Lucida Sans" panose="020B0602030504020204" pitchFamily="34" charset="0"/>
              </a:rPr>
              <a:t>(bio)</a:t>
            </a:r>
            <a:endParaRPr lang="en-US" sz="2000" dirty="0">
              <a:latin typeface="Lucida Sans" panose="020B0602030504020204" pitchFamily="34" charset="0"/>
            </a:endParaRPr>
          </a:p>
        </p:txBody>
      </p:sp>
      <p:sp>
        <p:nvSpPr>
          <p:cNvPr id="12" name="Rectangle 11"/>
          <p:cNvSpPr/>
          <p:nvPr/>
        </p:nvSpPr>
        <p:spPr>
          <a:xfrm>
            <a:off x="3600450" y="6380018"/>
            <a:ext cx="1943100" cy="4572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Public</a:t>
            </a:r>
            <a:endParaRPr lang="en-US" sz="2800" dirty="0">
              <a:latin typeface="Lucida Sans" panose="020B0602030504020204" pitchFamily="34" charset="0"/>
            </a:endParaRPr>
          </a:p>
        </p:txBody>
      </p:sp>
      <p:cxnSp>
        <p:nvCxnSpPr>
          <p:cNvPr id="14" name="Straight Connector 13"/>
          <p:cNvCxnSpPr>
            <a:stCxn id="4" idx="2"/>
            <a:endCxn id="7" idx="0"/>
          </p:cNvCxnSpPr>
          <p:nvPr/>
        </p:nvCxnSpPr>
        <p:spPr>
          <a:xfrm>
            <a:off x="4572000" y="2743200"/>
            <a:ext cx="0" cy="1219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17716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1771650" y="2247900"/>
            <a:ext cx="1828800" cy="6096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543550" y="21336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73723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17716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17716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5435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5435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
            </a:r>
            <a:r>
              <a:rPr lang="en-US" dirty="0" smtClean="0"/>
              <a:t>Abstractions</a:t>
            </a:r>
            <a:r>
              <a:rPr lang="en-US" dirty="0" smtClean="0"/>
              <a:t>: </a:t>
            </a:r>
            <a:r>
              <a:rPr lang="en-US" dirty="0" smtClean="0"/>
              <a:t>Roles</a:t>
            </a:r>
            <a:r>
              <a:rPr lang="en-US" dirty="0" smtClean="0"/>
              <a:t>, </a:t>
            </a:r>
            <a:r>
              <a:rPr lang="en-US" dirty="0" smtClean="0"/>
              <a:t>Groups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Useful in (e.g.) corporate context with various projects, collaborations, privileges</a:t>
            </a:r>
            <a:endParaRPr lang="en-US" dirty="0"/>
          </a:p>
        </p:txBody>
      </p:sp>
    </p:spTree>
    <p:extLst>
      <p:ext uri="{BB962C8B-B14F-4D97-AF65-F5344CB8AC3E}">
        <p14:creationId xmlns:p14="http://schemas.microsoft.com/office/powerpoint/2010/main" val="3057856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50" cy="1143000"/>
          </a:xfrm>
        </p:spPr>
        <p:txBody>
          <a:bodyPr>
            <a:normAutofit fontScale="90000"/>
          </a:bodyPr>
          <a:lstStyle/>
          <a:p>
            <a:r>
              <a:rPr lang="en-US" dirty="0" smtClean="0"/>
              <a:t>Simplifying </a:t>
            </a:r>
            <a:r>
              <a:rPr lang="en-US" dirty="0" smtClean="0"/>
              <a:t>Access </a:t>
            </a:r>
            <a:r>
              <a:rPr lang="en-US" dirty="0"/>
              <a:t>C</a:t>
            </a:r>
            <a:r>
              <a:rPr lang="en-US" dirty="0" smtClean="0"/>
              <a:t>ontrol</a:t>
            </a:r>
            <a:r>
              <a:rPr lang="en-US" dirty="0" smtClean="0"/>
              <a:t>:</a:t>
            </a:r>
            <a:br>
              <a:rPr lang="en-US" dirty="0" smtClean="0"/>
            </a:br>
            <a:r>
              <a:rPr lang="en-US" dirty="0"/>
              <a:t>	</a:t>
            </a:r>
            <a:r>
              <a:rPr lang="en-US" dirty="0" smtClean="0"/>
              <a:t>	Emphasize </a:t>
            </a:r>
            <a:r>
              <a:rPr lang="en-US" dirty="0" smtClean="0"/>
              <a:t>Action </a:t>
            </a:r>
            <a:r>
              <a:rPr lang="en-US" dirty="0" smtClean="0"/>
              <a:t>over </a:t>
            </a:r>
            <a:r>
              <a:rPr lang="en-US" dirty="0" smtClean="0"/>
              <a:t>Configuration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Combine with sensible system defaults</a:t>
            </a:r>
            <a:endParaRPr lang="en-US" dirty="0"/>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171700"/>
            <a:ext cx="4500563"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03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t>
            </a:r>
            <a:r>
              <a:rPr lang="en-US" dirty="0" smtClean="0"/>
              <a:t>Alternative </a:t>
            </a:r>
            <a:r>
              <a:rPr lang="en-US" dirty="0" smtClean="0"/>
              <a:t>to </a:t>
            </a:r>
            <a:r>
              <a:rPr lang="en-US" dirty="0" smtClean="0"/>
              <a:t>ACLs</a:t>
            </a:r>
            <a:endParaRPr lang="en-US" dirty="0"/>
          </a:p>
        </p:txBody>
      </p:sp>
      <p:sp>
        <p:nvSpPr>
          <p:cNvPr id="3" name="Content Placeholder 2"/>
          <p:cNvSpPr>
            <a:spLocks noGrp="1"/>
          </p:cNvSpPr>
          <p:nvPr>
            <p:ph idx="1"/>
          </p:nvPr>
        </p:nvSpPr>
        <p:spPr>
          <a:xfrm>
            <a:off x="457200" y="1600201"/>
            <a:ext cx="8229600" cy="2057400"/>
          </a:xfrm>
        </p:spPr>
        <p:txBody>
          <a:bodyPr/>
          <a:lstStyle/>
          <a:p>
            <a:r>
              <a:rPr lang="en-US" dirty="0" smtClean="0"/>
              <a:t>Combines </a:t>
            </a:r>
            <a:r>
              <a:rPr lang="en-US" dirty="0" smtClean="0"/>
              <a:t>resource locator and permission</a:t>
            </a:r>
          </a:p>
          <a:p>
            <a:endParaRPr lang="en-US" dirty="0" smtClean="0"/>
          </a:p>
          <a:p>
            <a:r>
              <a:rPr lang="en-US" dirty="0" smtClean="0"/>
              <a:t>Very common on the web</a:t>
            </a:r>
            <a:endParaRPr lang="en-US" dirty="0"/>
          </a:p>
        </p:txBody>
      </p:sp>
    </p:spTree>
    <p:extLst>
      <p:ext uri="{BB962C8B-B14F-4D97-AF65-F5344CB8AC3E}">
        <p14:creationId xmlns:p14="http://schemas.microsoft.com/office/powerpoint/2010/main" val="1873587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a:t>
            </a:r>
            <a:r>
              <a:rPr lang="en-US" dirty="0" smtClean="0"/>
              <a:t>Docs</a:t>
            </a:r>
            <a:r>
              <a:rPr lang="en-US" dirty="0" smtClean="0"/>
              <a:t/>
            </a:r>
            <a:br>
              <a:rPr lang="en-US" dirty="0" smtClean="0"/>
            </a:br>
            <a:r>
              <a:rPr lang="en-US" dirty="0" smtClean="0"/>
              <a:t>Access </a:t>
            </a:r>
            <a:r>
              <a:rPr lang="en-US" dirty="0"/>
              <a:t>C</a:t>
            </a:r>
            <a:r>
              <a:rPr lang="en-US" dirty="0" smtClean="0"/>
              <a:t>ontrol</a:t>
            </a:r>
            <a:endParaRPr lang="en-US" dirty="0"/>
          </a:p>
        </p:txBody>
      </p:sp>
      <p:pic>
        <p:nvPicPr>
          <p:cNvPr id="3" name="Picture 2"/>
          <p:cNvPicPr>
            <a:picLocks noChangeAspect="1"/>
          </p:cNvPicPr>
          <p:nvPr/>
        </p:nvPicPr>
        <p:blipFill>
          <a:blip r:embed="rId3"/>
          <a:stretch>
            <a:fillRect/>
          </a:stretch>
        </p:blipFill>
        <p:spPr>
          <a:xfrm>
            <a:off x="1066800" y="1600200"/>
            <a:ext cx="7035800" cy="5080000"/>
          </a:xfrm>
          <a:prstGeom prst="rect">
            <a:avLst/>
          </a:prstGeom>
        </p:spPr>
      </p:pic>
    </p:spTree>
    <p:extLst>
      <p:ext uri="{BB962C8B-B14F-4D97-AF65-F5344CB8AC3E}">
        <p14:creationId xmlns:p14="http://schemas.microsoft.com/office/powerpoint/2010/main" val="4078415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of </a:t>
            </a:r>
            <a:r>
              <a:rPr lang="en-US" dirty="0" smtClean="0"/>
              <a:t>Capability </a:t>
            </a:r>
            <a:r>
              <a:rPr lang="en-US" dirty="0" smtClean="0"/>
              <a:t>URL</a:t>
            </a:r>
            <a:endParaRPr lang="en-US" dirty="0"/>
          </a:p>
        </p:txBody>
      </p:sp>
      <p:pic>
        <p:nvPicPr>
          <p:cNvPr id="2" name="Picture 1"/>
          <p:cNvPicPr>
            <a:picLocks noChangeAspect="1"/>
          </p:cNvPicPr>
          <p:nvPr/>
        </p:nvPicPr>
        <p:blipFill>
          <a:blip r:embed="rId3"/>
          <a:stretch>
            <a:fillRect/>
          </a:stretch>
        </p:blipFill>
        <p:spPr>
          <a:xfrm>
            <a:off x="990600" y="1447800"/>
            <a:ext cx="7035800" cy="5080000"/>
          </a:xfrm>
          <a:prstGeom prst="rect">
            <a:avLst/>
          </a:prstGeom>
        </p:spPr>
      </p:pic>
      <p:cxnSp>
        <p:nvCxnSpPr>
          <p:cNvPr id="6" name="Straight Arrow Connector 5"/>
          <p:cNvCxnSpPr/>
          <p:nvPr/>
        </p:nvCxnSpPr>
        <p:spPr>
          <a:xfrm flipH="1">
            <a:off x="7620000" y="33528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68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4"/>
          </a:xfrm>
        </p:spPr>
        <p:txBody>
          <a:bodyPr/>
          <a:lstStyle/>
          <a:p>
            <a:pPr marL="0" indent="0">
              <a:buNone/>
            </a:pPr>
            <a:endParaRPr lang="en-US" dirty="0"/>
          </a:p>
          <a:p>
            <a:pPr marL="0" indent="0">
              <a:buNone/>
            </a:pPr>
            <a:r>
              <a:rPr lang="en-US" dirty="0" smtClean="0">
                <a:solidFill>
                  <a:srgbClr val="4F81BE"/>
                </a:solidFill>
              </a:rPr>
              <a:t>Q. If you download and run Spotify on your laptop/smartphone, can it delete your photos?</a:t>
            </a:r>
          </a:p>
          <a:p>
            <a:pPr marL="0" indent="0">
              <a:buNone/>
            </a:pPr>
            <a:endParaRPr lang="en-US" b="1" dirty="0">
              <a:solidFill>
                <a:schemeClr val="tx2">
                  <a:lumMod val="60000"/>
                  <a:lumOff val="40000"/>
                </a:schemeClr>
              </a:solidFill>
            </a:endParaRPr>
          </a:p>
          <a:p>
            <a:r>
              <a:rPr lang="en-US" dirty="0" smtClean="0"/>
              <a:t>Typical PC operating systems have no separation between apps.</a:t>
            </a:r>
          </a:p>
          <a:p>
            <a:endParaRPr lang="en-US" dirty="0"/>
          </a:p>
          <a:p>
            <a:r>
              <a:rPr lang="en-US" dirty="0" smtClean="0"/>
              <a:t>Typical smartphone </a:t>
            </a:r>
            <a:r>
              <a:rPr lang="en-US" dirty="0" err="1" smtClean="0"/>
              <a:t>opeårating</a:t>
            </a:r>
            <a:r>
              <a:rPr lang="en-US" dirty="0" smtClean="0"/>
              <a:t> </a:t>
            </a:r>
            <a:r>
              <a:rPr lang="en-US" dirty="0" smtClean="0"/>
              <a:t>systems do.</a:t>
            </a:r>
            <a:endParaRPr lang="en-US" dirty="0"/>
          </a:p>
        </p:txBody>
      </p:sp>
    </p:spTree>
    <p:extLst>
      <p:ext uri="{BB962C8B-B14F-4D97-AF65-F5344CB8AC3E}">
        <p14:creationId xmlns:p14="http://schemas.microsoft.com/office/powerpoint/2010/main" val="1509517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smtClean="0"/>
              <a:t>Old </a:t>
            </a:r>
            <a:r>
              <a:rPr lang="en-US" dirty="0" smtClean="0"/>
              <a:t>is </a:t>
            </a:r>
            <a:r>
              <a:rPr lang="en-US" dirty="0" smtClean="0"/>
              <a:t>New </a:t>
            </a:r>
            <a:r>
              <a:rPr lang="en-US" dirty="0"/>
              <a:t>A</a:t>
            </a:r>
            <a:r>
              <a:rPr lang="en-US" dirty="0" smtClean="0"/>
              <a:t>gain</a:t>
            </a:r>
            <a:endParaRPr lang="en-US" dirty="0"/>
          </a:p>
        </p:txBody>
      </p:sp>
      <p:sp>
        <p:nvSpPr>
          <p:cNvPr id="3" name="Content Placeholder 2"/>
          <p:cNvSpPr>
            <a:spLocks noGrp="1"/>
          </p:cNvSpPr>
          <p:nvPr>
            <p:ph idx="1"/>
          </p:nvPr>
        </p:nvSpPr>
        <p:spPr/>
        <p:txBody>
          <a:bodyPr/>
          <a:lstStyle/>
          <a:p>
            <a:r>
              <a:rPr lang="en-US" dirty="0" smtClean="0"/>
              <a:t>Modern multi-user systems:</a:t>
            </a:r>
          </a:p>
          <a:p>
            <a:pPr lvl="1"/>
            <a:r>
              <a:rPr lang="en-US" dirty="0" smtClean="0"/>
              <a:t>Cloud computing</a:t>
            </a:r>
          </a:p>
          <a:p>
            <a:pPr lvl="1"/>
            <a:r>
              <a:rPr lang="en-US" dirty="0" smtClean="0"/>
              <a:t>Facebook, Google docs (not OSes)</a:t>
            </a:r>
          </a:p>
          <a:p>
            <a:pPr lvl="1"/>
            <a:endParaRPr lang="en-US" dirty="0"/>
          </a:p>
          <a:p>
            <a:r>
              <a:rPr lang="en-US" dirty="0" smtClean="0"/>
              <a:t>What </a:t>
            </a:r>
            <a:r>
              <a:rPr lang="en-US" dirty="0"/>
              <a:t>about web browser?</a:t>
            </a:r>
          </a:p>
          <a:p>
            <a:pPr lvl="1"/>
            <a:r>
              <a:rPr lang="en-US" dirty="0" smtClean="0"/>
              <a:t>Single user, untrusted apps (web pages</a:t>
            </a:r>
            <a:r>
              <a:rPr lang="en-US" dirty="0" smtClean="0"/>
              <a:t>)</a:t>
            </a:r>
            <a:endParaRPr lang="en-US" dirty="0" smtClean="0"/>
          </a:p>
        </p:txBody>
      </p:sp>
    </p:spTree>
    <p:extLst>
      <p:ext uri="{BB962C8B-B14F-4D97-AF65-F5344CB8AC3E}">
        <p14:creationId xmlns:p14="http://schemas.microsoft.com/office/powerpoint/2010/main" val="23571221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smtClean="0"/>
              <a:t>Subject</a:t>
            </a:r>
            <a:r>
              <a:rPr lang="en-US" dirty="0" smtClean="0"/>
              <a:t>, </a:t>
            </a:r>
            <a:r>
              <a:rPr lang="en-US" dirty="0" smtClean="0"/>
              <a:t>Verb</a:t>
            </a:r>
            <a:r>
              <a:rPr lang="en-US" dirty="0" smtClean="0"/>
              <a:t>, </a:t>
            </a:r>
            <a:r>
              <a:rPr lang="en-US" dirty="0"/>
              <a:t>O</a:t>
            </a:r>
            <a:r>
              <a:rPr lang="en-US" dirty="0" smtClean="0"/>
              <a:t>bject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4F81BE"/>
                </a:solidFill>
              </a:rPr>
              <a:t>Thought Question</a:t>
            </a:r>
            <a:r>
              <a:rPr lang="en-US" dirty="0" smtClean="0">
                <a:solidFill>
                  <a:srgbClr val="4F81BE"/>
                </a:solidFill>
              </a:rPr>
              <a:t>: </a:t>
            </a:r>
            <a:br>
              <a:rPr lang="en-US" dirty="0" smtClean="0">
                <a:solidFill>
                  <a:srgbClr val="4F81BE"/>
                </a:solidFill>
              </a:rPr>
            </a:br>
            <a:r>
              <a:rPr lang="en-US" dirty="0" smtClean="0">
                <a:solidFill>
                  <a:srgbClr val="4F81BE"/>
                </a:solidFill>
              </a:rPr>
              <a:t>Consider </a:t>
            </a:r>
            <a:r>
              <a:rPr lang="en-US" dirty="0" smtClean="0">
                <a:solidFill>
                  <a:srgbClr val="4F81BE"/>
                </a:solidFill>
              </a:rPr>
              <a:t>PC OS and smartphone OS.</a:t>
            </a:r>
          </a:p>
          <a:p>
            <a:pPr marL="0" indent="0">
              <a:buNone/>
            </a:pPr>
            <a:endParaRPr lang="en-US" dirty="0">
              <a:solidFill>
                <a:srgbClr val="4F81BE"/>
              </a:solidFill>
            </a:endParaRPr>
          </a:p>
          <a:p>
            <a:pPr marL="0" indent="0">
              <a:buNone/>
            </a:pPr>
            <a:r>
              <a:rPr lang="en-US" dirty="0" smtClean="0">
                <a:solidFill>
                  <a:srgbClr val="4F81BE"/>
                </a:solidFill>
              </a:rPr>
              <a:t>In each case, 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4163997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5900" y="1600203"/>
            <a:ext cx="6172200" cy="4876799"/>
          </a:xfrm>
        </p:spPr>
        <p:txBody>
          <a:bodyPr>
            <a:normAutofit/>
          </a:bodyPr>
          <a:lstStyle/>
          <a:p>
            <a:pPr marL="0" indent="0">
              <a:buNone/>
            </a:pPr>
            <a:endParaRPr lang="en-US" sz="2400" dirty="0"/>
          </a:p>
          <a:p>
            <a:pPr marL="0" indent="0">
              <a:buNone/>
            </a:pPr>
            <a:r>
              <a:rPr lang="en-US" sz="2400" dirty="0" smtClean="0"/>
              <a:t>“</a:t>
            </a:r>
            <a:r>
              <a:rPr lang="en-US" sz="2400" dirty="0"/>
              <a:t>Instead of buying a DRM or proprietary game, why </a:t>
            </a:r>
            <a:r>
              <a:rPr lang="en-US" sz="2400" dirty="0" smtClean="0"/>
              <a:t>not </a:t>
            </a:r>
            <a:r>
              <a:rPr lang="en-US" sz="2400" dirty="0"/>
              <a:t>donate to a free software project instead?”</a:t>
            </a:r>
          </a:p>
          <a:p>
            <a:pPr marL="0" indent="0">
              <a:buNone/>
            </a:pPr>
            <a:endParaRPr lang="en-US" sz="2400" dirty="0" smtClean="0"/>
          </a:p>
          <a:p>
            <a:pPr marL="0" indent="0">
              <a:buNone/>
            </a:pPr>
            <a:r>
              <a:rPr lang="en-US" sz="2400" dirty="0" smtClean="0"/>
              <a:t>“</a:t>
            </a:r>
            <a:r>
              <a:rPr lang="en-US" sz="2400" dirty="0"/>
              <a:t>Most DVDs and apparently </a:t>
            </a:r>
            <a:r>
              <a:rPr lang="en-US" sz="2400" i="1" dirty="0"/>
              <a:t>all</a:t>
            </a:r>
            <a:r>
              <a:rPr lang="en-US" sz="2400" dirty="0"/>
              <a:t> Blu-Ray discs have </a:t>
            </a:r>
            <a:endParaRPr lang="en-US" sz="2400" dirty="0" smtClean="0"/>
          </a:p>
          <a:p>
            <a:pPr marL="0" indent="0">
              <a:buNone/>
            </a:pPr>
            <a:r>
              <a:rPr lang="en-US" sz="2400" dirty="0"/>
              <a:t> </a:t>
            </a:r>
            <a:r>
              <a:rPr lang="en-US" sz="2400" dirty="0" smtClean="0"/>
              <a:t>DRM </a:t>
            </a:r>
            <a:r>
              <a:rPr lang="en-US" sz="2400" dirty="0"/>
              <a:t>.. why not take a friend to the movies instead?”</a:t>
            </a:r>
          </a:p>
          <a:p>
            <a:pPr marL="0" indent="0">
              <a:buNone/>
            </a:pPr>
            <a:endParaRPr lang="en-US" sz="2400" dirty="0"/>
          </a:p>
          <a:p>
            <a:pPr marL="0" indent="0">
              <a:buNone/>
            </a:pPr>
            <a:endParaRPr lang="en-US" sz="2400" dirty="0"/>
          </a:p>
          <a:p>
            <a:pPr marL="0" indent="0">
              <a:buNone/>
            </a:pPr>
            <a:endParaRPr lang="en-US" sz="2400" dirty="0"/>
          </a:p>
        </p:txBody>
      </p:sp>
      <p:pic>
        <p:nvPicPr>
          <p:cNvPr id="2" name="Picture 4" descr="C:\Users\me\Dropbox\teaching\cos432\lec12-trtc\free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832" y="4572000"/>
            <a:ext cx="6130636"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57200" y="274638"/>
            <a:ext cx="8743950" cy="1143000"/>
          </a:xfrm>
        </p:spPr>
        <p:txBody>
          <a:bodyPr>
            <a:normAutofit fontScale="90000"/>
          </a:bodyPr>
          <a:lstStyle/>
          <a:p>
            <a:r>
              <a:rPr lang="en-US" dirty="0" smtClean="0"/>
              <a:t>Anti-DRM campaign: </a:t>
            </a:r>
            <a:r>
              <a:rPr lang="en-US" dirty="0" smtClean="0"/>
              <a:t/>
            </a:r>
            <a:br>
              <a:rPr lang="en-US" dirty="0" smtClean="0"/>
            </a:br>
            <a:r>
              <a:rPr lang="en-US" dirty="0" smtClean="0"/>
              <a:t>“</a:t>
            </a:r>
            <a:r>
              <a:rPr lang="en-US" dirty="0" smtClean="0"/>
              <a:t>Defective </a:t>
            </a:r>
            <a:r>
              <a:rPr lang="en-US" dirty="0" smtClean="0"/>
              <a:t>by Design</a:t>
            </a:r>
            <a:r>
              <a:rPr lang="en-US" dirty="0" smtClean="0"/>
              <a:t>”</a:t>
            </a:r>
            <a:endParaRPr lang="en-US" dirty="0"/>
          </a:p>
        </p:txBody>
      </p:sp>
    </p:spTree>
    <p:extLst>
      <p:ext uri="{BB962C8B-B14F-4D97-AF65-F5344CB8AC3E}">
        <p14:creationId xmlns:p14="http://schemas.microsoft.com/office/powerpoint/2010/main" val="905956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S/V/O </a:t>
            </a:r>
            <a:r>
              <a:rPr lang="en-US" dirty="0"/>
              <a:t>i</a:t>
            </a:r>
            <a:r>
              <a:rPr lang="en-US" dirty="0" smtClean="0"/>
              <a:t>n Facebook</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Subject:</a:t>
            </a:r>
            <a:r>
              <a:rPr lang="en-US" dirty="0" smtClean="0"/>
              <a:t> user (plain Facebook)</a:t>
            </a:r>
            <a:br>
              <a:rPr lang="en-US" dirty="0" smtClean="0"/>
            </a:br>
            <a:r>
              <a:rPr lang="en-US" dirty="0" smtClean="0"/>
              <a:t>User + app (FB app ecosystem)</a:t>
            </a:r>
          </a:p>
          <a:p>
            <a:r>
              <a:rPr lang="en-US" b="1" dirty="0" smtClean="0"/>
              <a:t>Object: </a:t>
            </a:r>
            <a:r>
              <a:rPr lang="en-US" dirty="0" smtClean="0"/>
              <a:t>statuses, photos, comments, events, groups, other users, apps…</a:t>
            </a:r>
          </a:p>
          <a:p>
            <a:r>
              <a:rPr lang="en-US" b="1" dirty="0" smtClean="0"/>
              <a:t>Verbs: </a:t>
            </a:r>
          </a:p>
          <a:p>
            <a:pPr lvl="1"/>
            <a:r>
              <a:rPr lang="en-US" dirty="0" smtClean="0"/>
              <a:t>view/edit/delete</a:t>
            </a:r>
          </a:p>
          <a:p>
            <a:pPr lvl="1"/>
            <a:r>
              <a:rPr lang="en-US" dirty="0" smtClean="0"/>
              <a:t>like, comment</a:t>
            </a:r>
          </a:p>
          <a:p>
            <a:pPr lvl="1"/>
            <a:r>
              <a:rPr lang="en-US" dirty="0" smtClean="0"/>
              <a:t>message (another user)</a:t>
            </a:r>
          </a:p>
          <a:p>
            <a:pPr lvl="1"/>
            <a:r>
              <a:rPr lang="en-US" dirty="0" smtClean="0"/>
              <a:t>join (a group)</a:t>
            </a:r>
          </a:p>
          <a:p>
            <a:pPr lvl="1"/>
            <a:r>
              <a:rPr lang="en-US" dirty="0" smtClean="0"/>
              <a:t>tag (someone in a photo)</a:t>
            </a:r>
          </a:p>
        </p:txBody>
      </p:sp>
    </p:spTree>
    <p:extLst>
      <p:ext uri="{BB962C8B-B14F-4D97-AF65-F5344CB8AC3E}">
        <p14:creationId xmlns:p14="http://schemas.microsoft.com/office/powerpoint/2010/main" val="3718638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Facebook: </a:t>
            </a:r>
            <a:r>
              <a:rPr lang="en-US" dirty="0" smtClean="0"/>
              <a:t>Variety of Access Controls</a:t>
            </a:r>
            <a:endParaRPr lang="en-US" dirty="0"/>
          </a:p>
        </p:txBody>
      </p:sp>
      <p:pic>
        <p:nvPicPr>
          <p:cNvPr id="4098" name="Picture 2" descr="http://s3.amazonaws.com/socialsupport-s3-assets/article/img1429203401069-permission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564" y="1417638"/>
            <a:ext cx="3370692" cy="5145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cdn.business2community.com/wp-content/uploads/2011/10/howtags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3806"/>
            <a:ext cx="4858127" cy="3598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963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Intruder</a:t>
            </a:r>
            <a:endParaRPr lang="en-US" dirty="0"/>
          </a:p>
        </p:txBody>
      </p:sp>
      <p:sp>
        <p:nvSpPr>
          <p:cNvPr id="3" name="Content Placeholder 2"/>
          <p:cNvSpPr>
            <a:spLocks noGrp="1"/>
          </p:cNvSpPr>
          <p:nvPr>
            <p:ph idx="1"/>
          </p:nvPr>
        </p:nvSpPr>
        <p:spPr/>
        <p:txBody>
          <a:bodyPr/>
          <a:lstStyle/>
          <a:p>
            <a:r>
              <a:rPr lang="en-US" dirty="0" smtClean="0"/>
              <a:t>Casual prying</a:t>
            </a:r>
          </a:p>
          <a:p>
            <a:endParaRPr lang="en-US" dirty="0"/>
          </a:p>
          <a:p>
            <a:r>
              <a:rPr lang="en-US" dirty="0" smtClean="0"/>
              <a:t>Snooping by insiders</a:t>
            </a:r>
          </a:p>
          <a:p>
            <a:endParaRPr lang="en-US" dirty="0"/>
          </a:p>
          <a:p>
            <a:r>
              <a:rPr lang="en-US" dirty="0" smtClean="0"/>
              <a:t>Attempts to make money</a:t>
            </a:r>
          </a:p>
          <a:p>
            <a:endParaRPr lang="en-US" dirty="0"/>
          </a:p>
          <a:p>
            <a:r>
              <a:rPr lang="en-US" dirty="0" smtClean="0"/>
              <a:t>Espionage (Commercial, military)</a:t>
            </a:r>
            <a:endParaRPr lang="en-US" dirty="0"/>
          </a:p>
        </p:txBody>
      </p:sp>
    </p:spTree>
    <p:extLst>
      <p:ext uri="{BB962C8B-B14F-4D97-AF65-F5344CB8AC3E}">
        <p14:creationId xmlns:p14="http://schemas.microsoft.com/office/powerpoint/2010/main" val="42496879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143000"/>
          </a:xfrm>
        </p:spPr>
        <p:txBody>
          <a:bodyPr/>
          <a:lstStyle/>
          <a:p>
            <a:r>
              <a:rPr lang="en-US" dirty="0" smtClean="0"/>
              <a:t>Protection and Access Control</a:t>
            </a:r>
            <a:endParaRPr lang="en-US" dirty="0"/>
          </a:p>
        </p:txBody>
      </p:sp>
    </p:spTree>
    <p:extLst>
      <p:ext uri="{BB962C8B-B14F-4D97-AF65-F5344CB8AC3E}">
        <p14:creationId xmlns:p14="http://schemas.microsoft.com/office/powerpoint/2010/main" val="6747117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Protection Occur?</a:t>
            </a:r>
            <a:endParaRPr lang="en-US" dirty="0"/>
          </a:p>
        </p:txBody>
      </p:sp>
      <p:sp>
        <p:nvSpPr>
          <p:cNvPr id="3" name="Content Placeholder 2"/>
          <p:cNvSpPr>
            <a:spLocks noGrp="1"/>
          </p:cNvSpPr>
          <p:nvPr>
            <p:ph idx="1"/>
          </p:nvPr>
        </p:nvSpPr>
        <p:spPr>
          <a:xfrm>
            <a:off x="457200" y="1600202"/>
            <a:ext cx="8401050" cy="4525963"/>
          </a:xfrm>
        </p:spPr>
        <p:txBody>
          <a:bodyPr/>
          <a:lstStyle/>
          <a:p>
            <a:pPr marL="0" indent="0">
              <a:buNone/>
            </a:pPr>
            <a:endParaRPr lang="en-US" dirty="0" smtClean="0"/>
          </a:p>
          <a:p>
            <a:r>
              <a:rPr lang="en-US" dirty="0" smtClean="0"/>
              <a:t>OS controls what users/processes can do</a:t>
            </a:r>
          </a:p>
          <a:p>
            <a:pPr marL="0" indent="0">
              <a:buNone/>
            </a:pPr>
            <a:endParaRPr lang="en-US" dirty="0"/>
          </a:p>
          <a:p>
            <a:r>
              <a:rPr lang="en-US" dirty="0" smtClean="0"/>
              <a:t>OS control is triggered through interrupts, system </a:t>
            </a:r>
            <a:r>
              <a:rPr lang="en-US" dirty="0" smtClean="0"/>
              <a:t>calls</a:t>
            </a:r>
          </a:p>
          <a:p>
            <a:endParaRPr lang="en-US" dirty="0"/>
          </a:p>
          <a:p>
            <a:r>
              <a:rPr lang="en-US" dirty="0" smtClean="0"/>
              <a:t>CPU supports privilege levels to ensure only OS can execute privileged instructions</a:t>
            </a:r>
            <a:endParaRPr lang="en-US" dirty="0"/>
          </a:p>
        </p:txBody>
      </p:sp>
    </p:spTree>
    <p:extLst>
      <p:ext uri="{BB962C8B-B14F-4D97-AF65-F5344CB8AC3E}">
        <p14:creationId xmlns:p14="http://schemas.microsoft.com/office/powerpoint/2010/main" val="822749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OS Protects Resources</a:t>
            </a:r>
            <a:endParaRPr lang="en-US" dirty="0"/>
          </a:p>
        </p:txBody>
      </p:sp>
      <p:sp>
        <p:nvSpPr>
          <p:cNvPr id="4" name="Oval 3"/>
          <p:cNvSpPr/>
          <p:nvPr/>
        </p:nvSpPr>
        <p:spPr>
          <a:xfrm>
            <a:off x="4133848" y="3382882"/>
            <a:ext cx="2606595" cy="1524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OS</a:t>
            </a:r>
          </a:p>
        </p:txBody>
      </p:sp>
      <p:cxnSp>
        <p:nvCxnSpPr>
          <p:cNvPr id="6" name="Straight Connector 5"/>
          <p:cNvCxnSpPr>
            <a:stCxn id="4" idx="1"/>
          </p:cNvCxnSpPr>
          <p:nvPr/>
        </p:nvCxnSpPr>
        <p:spPr>
          <a:xfrm flipH="1" flipV="1">
            <a:off x="3620661" y="2968797"/>
            <a:ext cx="894914" cy="637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133848" y="4144882"/>
            <a:ext cx="452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620661" y="4683697"/>
            <a:ext cx="894914" cy="6823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819400" y="3606067"/>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1" name="Oval 20"/>
          <p:cNvSpPr/>
          <p:nvPr/>
        </p:nvSpPr>
        <p:spPr>
          <a:xfrm>
            <a:off x="2819400" y="2209800"/>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2" name="Oval 21"/>
          <p:cNvSpPr/>
          <p:nvPr/>
        </p:nvSpPr>
        <p:spPr>
          <a:xfrm>
            <a:off x="2819399" y="5004065"/>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cxnSp>
        <p:nvCxnSpPr>
          <p:cNvPr id="24" name="Straight Connector 23"/>
          <p:cNvCxnSpPr>
            <a:stCxn id="12" idx="2"/>
          </p:cNvCxnSpPr>
          <p:nvPr/>
        </p:nvCxnSpPr>
        <p:spPr>
          <a:xfrm flipH="1" flipV="1">
            <a:off x="2305049" y="3763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305049" y="4144882"/>
            <a:ext cx="5143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305049" y="4144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848350" y="2748615"/>
            <a:ext cx="510366" cy="857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53545" y="4158737"/>
            <a:ext cx="496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848350" y="4683697"/>
            <a:ext cx="510366" cy="859183"/>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848350" y="3606067"/>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35" name="Oval 34"/>
          <p:cNvSpPr/>
          <p:nvPr/>
        </p:nvSpPr>
        <p:spPr>
          <a:xfrm>
            <a:off x="5848350" y="2209800"/>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Resource</a:t>
            </a:r>
          </a:p>
        </p:txBody>
      </p:sp>
      <p:sp>
        <p:nvSpPr>
          <p:cNvPr id="36" name="Oval 35"/>
          <p:cNvSpPr/>
          <p:nvPr/>
        </p:nvSpPr>
        <p:spPr>
          <a:xfrm>
            <a:off x="5848350" y="5004065"/>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49" name="TextBox 48"/>
          <p:cNvSpPr txBox="1"/>
          <p:nvPr/>
        </p:nvSpPr>
        <p:spPr>
          <a:xfrm>
            <a:off x="1390649" y="3943992"/>
            <a:ext cx="1658989" cy="369332"/>
          </a:xfrm>
          <a:prstGeom prst="rect">
            <a:avLst/>
          </a:prstGeom>
          <a:noFill/>
        </p:spPr>
        <p:txBody>
          <a:bodyPr wrap="square" rtlCol="0">
            <a:spAutoFit/>
          </a:bodyPr>
          <a:lstStyle/>
          <a:p>
            <a:r>
              <a:rPr lang="en-US" dirty="0"/>
              <a:t>Processes</a:t>
            </a:r>
          </a:p>
        </p:txBody>
      </p:sp>
    </p:spTree>
    <p:extLst>
      <p:ext uri="{BB962C8B-B14F-4D97-AF65-F5344CB8AC3E}">
        <p14:creationId xmlns:p14="http://schemas.microsoft.com/office/powerpoint/2010/main" val="2376258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Examples in UNIX</a:t>
            </a:r>
            <a:endParaRPr lang="en-US" dirty="0"/>
          </a:p>
        </p:txBody>
      </p:sp>
      <p:sp>
        <p:nvSpPr>
          <p:cNvPr id="3" name="Content Placeholder 2"/>
          <p:cNvSpPr>
            <a:spLocks noGrp="1"/>
          </p:cNvSpPr>
          <p:nvPr>
            <p:ph idx="1"/>
          </p:nvPr>
        </p:nvSpPr>
        <p:spPr/>
        <p:txBody>
          <a:bodyPr/>
          <a:lstStyle/>
          <a:p>
            <a:r>
              <a:rPr lang="en-US" dirty="0" smtClean="0"/>
              <a:t>Core Dump Overwrite</a:t>
            </a:r>
          </a:p>
          <a:p>
            <a:pPr lvl="1"/>
            <a:r>
              <a:rPr lang="en-US" dirty="0" smtClean="0"/>
              <a:t>Linking /</a:t>
            </a:r>
            <a:r>
              <a:rPr lang="en-US" dirty="0" err="1" smtClean="0"/>
              <a:t>etc</a:t>
            </a:r>
            <a:r>
              <a:rPr lang="en-US" dirty="0" smtClean="0"/>
              <a:t>/</a:t>
            </a:r>
            <a:r>
              <a:rPr lang="en-US" dirty="0" err="1" smtClean="0"/>
              <a:t>passwd</a:t>
            </a:r>
            <a:r>
              <a:rPr lang="en-US" dirty="0" smtClean="0"/>
              <a:t> to a file called “core”</a:t>
            </a:r>
          </a:p>
          <a:p>
            <a:pPr lvl="1"/>
            <a:r>
              <a:rPr lang="en-US" dirty="0" smtClean="0"/>
              <a:t>Causing a SETUID program to dump core, subsequently overwriting the </a:t>
            </a:r>
            <a:r>
              <a:rPr lang="en-US" dirty="0" err="1" smtClean="0"/>
              <a:t>passwd</a:t>
            </a:r>
            <a:r>
              <a:rPr lang="en-US" dirty="0" smtClean="0"/>
              <a:t> file.</a:t>
            </a:r>
          </a:p>
          <a:p>
            <a:r>
              <a:rPr lang="en-US" dirty="0" smtClean="0"/>
              <a:t>Directory Creation Race Condition</a:t>
            </a:r>
          </a:p>
          <a:p>
            <a:pPr lvl="1"/>
            <a:r>
              <a:rPr lang="en-US" dirty="0" err="1" smtClean="0"/>
              <a:t>Mkdir</a:t>
            </a:r>
            <a:r>
              <a:rPr lang="en-US" dirty="0" smtClean="0"/>
              <a:t> would create </a:t>
            </a:r>
            <a:r>
              <a:rPr lang="en-US" dirty="0" err="1" smtClean="0"/>
              <a:t>inode</a:t>
            </a:r>
            <a:r>
              <a:rPr lang="en-US" dirty="0" smtClean="0"/>
              <a:t> as root, then change UID of </a:t>
            </a:r>
            <a:r>
              <a:rPr lang="en-US" dirty="0" err="1" smtClean="0"/>
              <a:t>inode</a:t>
            </a:r>
            <a:endParaRPr lang="en-US" dirty="0" smtClean="0"/>
          </a:p>
          <a:p>
            <a:pPr lvl="1"/>
            <a:r>
              <a:rPr lang="en-US" dirty="0" smtClean="0"/>
              <a:t>Race: link to </a:t>
            </a:r>
            <a:r>
              <a:rPr lang="en-US" dirty="0" err="1" smtClean="0"/>
              <a:t>passwd</a:t>
            </a:r>
            <a:r>
              <a:rPr lang="en-US" dirty="0" smtClean="0"/>
              <a:t> after </a:t>
            </a:r>
            <a:r>
              <a:rPr lang="en-US" dirty="0" err="1" smtClean="0"/>
              <a:t>inode</a:t>
            </a:r>
            <a:r>
              <a:rPr lang="en-US" dirty="0" smtClean="0"/>
              <a:t> creation but before </a:t>
            </a:r>
            <a:r>
              <a:rPr lang="en-US" dirty="0" err="1" smtClean="0"/>
              <a:t>chown</a:t>
            </a:r>
            <a:endParaRPr lang="en-US" dirty="0"/>
          </a:p>
        </p:txBody>
      </p:sp>
    </p:spTree>
    <p:extLst>
      <p:ext uri="{BB962C8B-B14F-4D97-AF65-F5344CB8AC3E}">
        <p14:creationId xmlns:p14="http://schemas.microsoft.com/office/powerpoint/2010/main" val="1194388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7025</TotalTime>
  <Words>2464</Words>
  <Application>Microsoft Macintosh PowerPoint</Application>
  <PresentationFormat>On-screen Show (4:3)</PresentationFormat>
  <Paragraphs>411</Paragraphs>
  <Slides>43</Slides>
  <Notes>37</Notes>
  <HiddenSlides>5</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Access Control and Protection COS 432: Information Security</vt:lpstr>
      <vt:lpstr>OS Security Goals</vt:lpstr>
      <vt:lpstr>Evolution of OS Threat Model</vt:lpstr>
      <vt:lpstr>What’s Old is New Again</vt:lpstr>
      <vt:lpstr>Types of Intruder</vt:lpstr>
      <vt:lpstr>Protection and Access Control</vt:lpstr>
      <vt:lpstr>How Does Protection Occur?</vt:lpstr>
      <vt:lpstr>An OS Protects Resources</vt:lpstr>
      <vt:lpstr>Classic Examples in UNIX</vt:lpstr>
      <vt:lpstr>More</vt:lpstr>
      <vt:lpstr>Various Attacks on Access Control</vt:lpstr>
      <vt:lpstr>Protection Design Principles</vt:lpstr>
      <vt:lpstr>System Layers</vt:lpstr>
      <vt:lpstr>System Layers</vt:lpstr>
      <vt:lpstr>Two Types of Access Control</vt:lpstr>
      <vt:lpstr>PowerPoint Presentation</vt:lpstr>
      <vt:lpstr>Access Control List or Capability?</vt:lpstr>
      <vt:lpstr>Typical Security Sequence</vt:lpstr>
      <vt:lpstr>Access Control using ACLs</vt:lpstr>
      <vt:lpstr>Objects and Protection Domains</vt:lpstr>
      <vt:lpstr>Example: Unix Access Control List</vt:lpstr>
      <vt:lpstr>Unix: Simplified Access Control Model</vt:lpstr>
      <vt:lpstr>Protection Matrix</vt:lpstr>
      <vt:lpstr>Protection Matrix with Domain Switching</vt:lpstr>
      <vt:lpstr>Android Access Control</vt:lpstr>
      <vt:lpstr>Android Manifest File</vt:lpstr>
      <vt:lpstr>Android Subject/Verb/Object</vt:lpstr>
      <vt:lpstr>Smartphone Model vs. PC Model</vt:lpstr>
      <vt:lpstr>Understanding Subject, Verb, Object</vt:lpstr>
      <vt:lpstr>Access Control Policy </vt:lpstr>
      <vt:lpstr>Usability Problems in Access Control</vt:lpstr>
      <vt:lpstr>Abstraction: Classification Levels</vt:lpstr>
      <vt:lpstr>Sometimes There’s No Strict Order:     Lattice-based Access Control</vt:lpstr>
      <vt:lpstr>Other Abstractions: Roles, Groups</vt:lpstr>
      <vt:lpstr>Simplifying Access Control:   Emphasize Action over Configuration</vt:lpstr>
      <vt:lpstr>Capabilities: Alternative to ACLs</vt:lpstr>
      <vt:lpstr>Google Docs Access Control</vt:lpstr>
      <vt:lpstr>Example of Capability URL</vt:lpstr>
      <vt:lpstr>PowerPoint Presentation</vt:lpstr>
      <vt:lpstr>Understanding Subject, Verb, Object</vt:lpstr>
      <vt:lpstr>Anti-DRM campaign:  “Defective by Design”</vt:lpstr>
      <vt:lpstr>S/V/O in Facebook</vt:lpstr>
      <vt:lpstr>Facebook: Variety of Access Controls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1000</cp:revision>
  <dcterms:created xsi:type="dcterms:W3CDTF">2015-03-08T19:12:53Z</dcterms:created>
  <dcterms:modified xsi:type="dcterms:W3CDTF">2016-10-10T16:20:31Z</dcterms:modified>
</cp:coreProperties>
</file>