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76" r:id="rId7"/>
    <p:sldId id="299" r:id="rId8"/>
    <p:sldId id="277" r:id="rId9"/>
    <p:sldId id="312" r:id="rId10"/>
    <p:sldId id="268" r:id="rId11"/>
    <p:sldId id="269" r:id="rId12"/>
    <p:sldId id="270" r:id="rId13"/>
    <p:sldId id="271" r:id="rId14"/>
    <p:sldId id="279" r:id="rId15"/>
    <p:sldId id="306" r:id="rId16"/>
    <p:sldId id="307" r:id="rId17"/>
    <p:sldId id="308" r:id="rId18"/>
    <p:sldId id="309" r:id="rId19"/>
    <p:sldId id="310" r:id="rId20"/>
    <p:sldId id="311" r:id="rId21"/>
    <p:sldId id="315" r:id="rId22"/>
    <p:sldId id="281" r:id="rId23"/>
    <p:sldId id="282" r:id="rId24"/>
    <p:sldId id="287" r:id="rId25"/>
    <p:sldId id="288" r:id="rId26"/>
    <p:sldId id="289" r:id="rId27"/>
    <p:sldId id="303" r:id="rId28"/>
    <p:sldId id="290" r:id="rId29"/>
    <p:sldId id="291" r:id="rId30"/>
    <p:sldId id="302" r:id="rId31"/>
    <p:sldId id="275" r:id="rId32"/>
    <p:sldId id="295" r:id="rId33"/>
    <p:sldId id="313" r:id="rId34"/>
    <p:sldId id="314" r:id="rId35"/>
    <p:sldId id="296" r:id="rId36"/>
    <p:sldId id="297"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397" autoAdjust="0"/>
  </p:normalViewPr>
  <p:slideViewPr>
    <p:cSldViewPr snapToGrid="0" snapToObjects="1">
      <p:cViewPr varScale="1">
        <p:scale>
          <a:sx n="106" d="100"/>
          <a:sy n="106" d="100"/>
        </p:scale>
        <p:origin x="-1128" y="-112"/>
      </p:cViewPr>
      <p:guideLst>
        <p:guide orient="horz" pos="162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CEB4B9-8CA5-7946-BF19-927FD02F3EFF}" type="datetimeFigureOut">
              <a:rPr lang="en-US" smtClean="0"/>
              <a:t>9/18/16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C5D7A7-E63A-2F45-833D-482DFC7718EF}" type="slidenum">
              <a:rPr lang="en-US" smtClean="0"/>
              <a:t>‹#›</a:t>
            </a:fld>
            <a:endParaRPr lang="en-US"/>
          </a:p>
        </p:txBody>
      </p:sp>
    </p:spTree>
    <p:extLst>
      <p:ext uri="{BB962C8B-B14F-4D97-AF65-F5344CB8AC3E}">
        <p14:creationId xmlns:p14="http://schemas.microsoft.com/office/powerpoint/2010/main" val="6775581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9" Type="http://schemas.openxmlformats.org/officeDocument/2006/relationships/hyperlink" Target="https://en.wikipedia.org/wiki/Herbert_Hoover" TargetMode="External"/><Relationship Id="rId20" Type="http://schemas.openxmlformats.org/officeDocument/2006/relationships/hyperlink" Target="https://en.wikipedia.org/wiki/Informed_consent" TargetMode="External"/><Relationship Id="rId21" Type="http://schemas.openxmlformats.org/officeDocument/2006/relationships/hyperlink" Target="https://en.wikipedia.org/wiki/Tuskegee_syphilis_experiment%23cite_note-hhs.gov-3" TargetMode="External"/><Relationship Id="rId22" Type="http://schemas.openxmlformats.org/officeDocument/2006/relationships/hyperlink" Target="https://en.wikipedia.org/wiki/Diagnosis" TargetMode="External"/><Relationship Id="rId23" Type="http://schemas.openxmlformats.org/officeDocument/2006/relationships/hyperlink" Target="https://en.wikipedia.org/wiki/Tuskegee_syphilis_experiment%23cite_note-NPR-41" TargetMode="External"/><Relationship Id="rId24" Type="http://schemas.openxmlformats.org/officeDocument/2006/relationships/hyperlink" Target="https://en.wikipedia.org/wiki/Human_experimentation_in_the_United_States" TargetMode="External"/><Relationship Id="rId25" Type="http://schemas.openxmlformats.org/officeDocument/2006/relationships/hyperlink" Target="https://en.wikipedia.org/wiki/National_Commission_for_the_Protection_of_Human_Subjects_of_Biomedical_and_Behavioral_Research" TargetMode="External"/><Relationship Id="rId26" Type="http://schemas.openxmlformats.org/officeDocument/2006/relationships/hyperlink" Target="https://en.wikipedia.org/wiki/National_Research_Act" TargetMode="External"/><Relationship Id="rId27" Type="http://schemas.openxmlformats.org/officeDocument/2006/relationships/hyperlink" Target="https://en.wikipedia.org/wiki/Institutional_review_board" TargetMode="External"/><Relationship Id="rId28" Type="http://schemas.openxmlformats.org/officeDocument/2006/relationships/hyperlink" Target="https://en.wikipedia.org/wiki/Federal_Register" TargetMode="External"/><Relationship Id="rId29" Type="http://schemas.openxmlformats.org/officeDocument/2006/relationships/hyperlink" Target="https://en.wikipedia.org/wiki/Tuskegee_syphilis_experiment%23cite_note-43" TargetMode="External"/><Relationship Id="rId30" Type="http://schemas.openxmlformats.org/officeDocument/2006/relationships/hyperlink" Target="https://en.wikipedia.org/wiki/Tuskegee_syphilis_experiment%23cite_note-44" TargetMode="External"/><Relationship Id="rId31" Type="http://schemas.openxmlformats.org/officeDocument/2006/relationships/hyperlink" Target="https://en.wikipedia.org/wiki/Tuskegee_syphilis_experiment%23cite_note-45" TargetMode="External"/><Relationship Id="rId32" Type="http://schemas.openxmlformats.org/officeDocument/2006/relationships/hyperlink" Target="https://en.wikipedia.org/wiki/Tuskegee_syphilis_experiment%23cite_note-46" TargetMode="External"/><Relationship Id="rId10" Type="http://schemas.openxmlformats.org/officeDocument/2006/relationships/hyperlink" Target="https://en.wikipedia.org/wiki/Tuskegee_University" TargetMode="External"/><Relationship Id="rId11" Type="http://schemas.openxmlformats.org/officeDocument/2006/relationships/hyperlink" Target="https://en.wikipedia.org/wiki/Historically_black_college" TargetMode="External"/><Relationship Id="rId12" Type="http://schemas.openxmlformats.org/officeDocument/2006/relationships/hyperlink" Target="https://en.wikipedia.org/wiki/Sharecroppers" TargetMode="External"/><Relationship Id="rId13" Type="http://schemas.openxmlformats.org/officeDocument/2006/relationships/hyperlink" Target="https://en.wikipedia.org/wiki/Macon_County,_Alabama" TargetMode="External"/><Relationship Id="rId14" Type="http://schemas.openxmlformats.org/officeDocument/2006/relationships/hyperlink" Target="https://en.wikipedia.org/wiki/Alabama" TargetMode="External"/><Relationship Id="rId15" Type="http://schemas.openxmlformats.org/officeDocument/2006/relationships/hyperlink" Target="https://en.wikipedia.org/wiki/Tuskegee_syphilis_experiment%23cite_note-2" TargetMode="External"/><Relationship Id="rId16" Type="http://schemas.openxmlformats.org/officeDocument/2006/relationships/hyperlink" Target="https://en.wikipedia.org/wiki/Penicillin" TargetMode="External"/><Relationship Id="rId17" Type="http://schemas.openxmlformats.org/officeDocument/2006/relationships/hyperlink" Target="https://en.wikipedia.org/wiki/Centers_for_Disease_Control" TargetMode="External"/><Relationship Id="rId18" Type="http://schemas.openxmlformats.org/officeDocument/2006/relationships/hyperlink" Target="https://en.wikipedia.org/wiki/Medical_ethics" TargetMode="External"/><Relationship Id="rId19" Type="http://schemas.openxmlformats.org/officeDocument/2006/relationships/hyperlink" Target="https://en.wikipedia.org/wiki/Whistleblower" TargetMode="External"/><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en.wikipedia.org/wiki/Help:IPA_for_English" TargetMode="External"/><Relationship Id="rId4" Type="http://schemas.openxmlformats.org/officeDocument/2006/relationships/hyperlink" Target="https://en.wikipedia.org/wiki/Help:Pronunciation_respelling_key" TargetMode="External"/><Relationship Id="rId5" Type="http://schemas.openxmlformats.org/officeDocument/2006/relationships/hyperlink" Target="https://en.wikipedia.org/wiki/Tuskegee_syphilis_experiment%23cite_note-timeline-1" TargetMode="External"/><Relationship Id="rId6" Type="http://schemas.openxmlformats.org/officeDocument/2006/relationships/hyperlink" Target="https://en.wikipedia.org/wiki/Clinical_trial" TargetMode="External"/><Relationship Id="rId7" Type="http://schemas.openxmlformats.org/officeDocument/2006/relationships/hyperlink" Target="https://en.wikipedia.org/wiki/U.S._Public_Health_Service" TargetMode="External"/><Relationship Id="rId8" Type="http://schemas.openxmlformats.org/officeDocument/2006/relationships/hyperlink" Target="https://en.wikipedia.org/wiki/Syphili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Belmont_Report%23cite_note-Sims2010-5" TargetMode="External"/><Relationship Id="rId4" Type="http://schemas.openxmlformats.org/officeDocument/2006/relationships/hyperlink" Target="https://en.wikipedia.org/wiki/Tuskegee_Syphilis_Study" TargetMode="External"/><Relationship Id="rId5" Type="http://schemas.openxmlformats.org/officeDocument/2006/relationships/hyperlink" Target="https://en.wikipedia.org/wiki/Belmont_Report%23cite_note-6" TargetMode="External"/><Relationship Id="rId6" Type="http://schemas.openxmlformats.org/officeDocument/2006/relationships/hyperlink" Target="https://en.wikipedia.org/wiki/Code_of_Federal_Regulations" TargetMode="External"/><Relationship Id="rId7" Type="http://schemas.openxmlformats.org/officeDocument/2006/relationships/hyperlink" Target="https://en.wikipedia.org/wiki/Belmont_Estate._Belmont_Conference_Center._%22Moore's_Morning_Choice%22" TargetMode="External"/><Relationship Id="rId8" Type="http://schemas.openxmlformats.org/officeDocument/2006/relationships/hyperlink" Target="https://en.wikipedia.org/wiki/Belmont_Report%23cite_note-7" TargetMode="External"/><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English: Doctor injecting a patient with placebo as part of the Tuskegee Syphilis Study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Tuskegee Study of Untreated Syphilis in the Negro Male</a:t>
            </a:r>
            <a:r>
              <a:rPr lang="en-US" sz="1200" b="0" i="0" kern="1200" dirty="0" smtClean="0">
                <a:solidFill>
                  <a:schemeClr val="tx1"/>
                </a:solidFill>
                <a:effectLst/>
                <a:latin typeface="+mn-lt"/>
                <a:ea typeface="+mn-ea"/>
                <a:cs typeface="+mn-cs"/>
              </a:rPr>
              <a:t>, also known as the </a:t>
            </a:r>
            <a:r>
              <a:rPr lang="en-US" sz="1200" b="1" i="0" kern="1200" dirty="0" smtClean="0">
                <a:solidFill>
                  <a:schemeClr val="tx1"/>
                </a:solidFill>
                <a:effectLst/>
                <a:latin typeface="+mn-lt"/>
                <a:ea typeface="+mn-ea"/>
                <a:cs typeface="+mn-cs"/>
              </a:rPr>
              <a:t>Tuskegee Syphilis Study</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Tuskegee Syphilis Experiment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tooltip="Help:IPA for English"/>
              </a:rPr>
              <a:t>/tʌsˈkiːɡiː/</a:t>
            </a:r>
            <a:r>
              <a:rPr lang="en-US" sz="1200" b="0" i="0" kern="1200" dirty="0" smtClean="0">
                <a:solidFill>
                  <a:schemeClr val="tx1"/>
                </a:solidFill>
                <a:effectLst/>
                <a:latin typeface="+mn-lt"/>
                <a:ea typeface="+mn-ea"/>
                <a:cs typeface="+mn-cs"/>
              </a:rPr>
              <a:t> </a:t>
            </a:r>
            <a:r>
              <a:rPr lang="en-US" sz="1200" b="0" i="1" u="none" strike="noStrike" kern="1200" dirty="0" smtClean="0">
                <a:solidFill>
                  <a:schemeClr val="tx1"/>
                </a:solidFill>
                <a:effectLst/>
                <a:latin typeface="+mn-lt"/>
                <a:ea typeface="+mn-ea"/>
                <a:cs typeface="+mn-cs"/>
                <a:hlinkClick r:id="rId4" tooltip="Help:Pronunciation respelling key"/>
              </a:rPr>
              <a:t>tus-</a:t>
            </a:r>
            <a:r>
              <a:rPr lang="en-US" sz="1200" b="1" i="1" u="none" strike="noStrike" kern="1200" cap="small" dirty="0" smtClean="0">
                <a:solidFill>
                  <a:schemeClr val="tx1"/>
                </a:solidFill>
                <a:effectLst/>
                <a:latin typeface="+mn-lt"/>
                <a:ea typeface="+mn-ea"/>
                <a:cs typeface="+mn-cs"/>
                <a:hlinkClick r:id="rId4" tooltip="Help:Pronunciation respelling key"/>
              </a:rPr>
              <a:t>kee</a:t>
            </a:r>
            <a:r>
              <a:rPr lang="en-US" sz="1200" b="0" i="1" u="none" strike="noStrike" kern="1200" dirty="0" smtClean="0">
                <a:solidFill>
                  <a:schemeClr val="tx1"/>
                </a:solidFill>
                <a:effectLst/>
                <a:latin typeface="+mn-lt"/>
                <a:ea typeface="+mn-ea"/>
                <a:cs typeface="+mn-cs"/>
                <a:hlinkClick r:id="rId4" tooltip="Help:Pronunciation respelling key"/>
              </a:rPr>
              <a:t>-ghee</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5"/>
              </a:rPr>
              <a:t>[1]</a:t>
            </a:r>
            <a:r>
              <a:rPr lang="en-US" sz="1200" b="0" i="0" kern="1200" dirty="0" smtClean="0">
                <a:solidFill>
                  <a:schemeClr val="tx1"/>
                </a:solidFill>
                <a:effectLst/>
                <a:latin typeface="+mn-lt"/>
                <a:ea typeface="+mn-ea"/>
                <a:cs typeface="+mn-cs"/>
              </a:rPr>
              <a:t> was an infamous </a:t>
            </a:r>
            <a:r>
              <a:rPr lang="en-US" sz="1200" b="0" i="0" u="none" strike="noStrike" kern="1200" dirty="0" smtClean="0">
                <a:solidFill>
                  <a:schemeClr val="tx1"/>
                </a:solidFill>
                <a:effectLst/>
                <a:latin typeface="+mn-lt"/>
                <a:ea typeface="+mn-ea"/>
                <a:cs typeface="+mn-cs"/>
                <a:hlinkClick r:id="rId6" tooltip="Clinical trial"/>
              </a:rPr>
              <a:t>clinical study</a:t>
            </a:r>
            <a:r>
              <a:rPr lang="en-US" sz="1200" b="0" i="0" kern="1200" dirty="0" smtClean="0">
                <a:solidFill>
                  <a:schemeClr val="tx1"/>
                </a:solidFill>
                <a:effectLst/>
                <a:latin typeface="+mn-lt"/>
                <a:ea typeface="+mn-ea"/>
                <a:cs typeface="+mn-cs"/>
              </a:rPr>
              <a:t> conducted between 1932 and 1972 by the </a:t>
            </a:r>
            <a:r>
              <a:rPr lang="en-US" sz="1200" b="0" i="0" u="none" strike="noStrike" kern="1200" dirty="0" smtClean="0">
                <a:solidFill>
                  <a:schemeClr val="tx1"/>
                </a:solidFill>
                <a:effectLst/>
                <a:latin typeface="+mn-lt"/>
                <a:ea typeface="+mn-ea"/>
                <a:cs typeface="+mn-cs"/>
                <a:hlinkClick r:id="rId7" tooltip="U.S. Public Health Service"/>
              </a:rPr>
              <a:t>U.S. Public Health Service</a:t>
            </a:r>
            <a:r>
              <a:rPr lang="en-US" sz="1200" b="0" i="0" kern="1200" dirty="0" smtClean="0">
                <a:solidFill>
                  <a:schemeClr val="tx1"/>
                </a:solidFill>
                <a:effectLst/>
                <a:latin typeface="+mn-lt"/>
                <a:ea typeface="+mn-ea"/>
                <a:cs typeface="+mn-cs"/>
              </a:rPr>
              <a:t> studying the natural progression of untreated </a:t>
            </a:r>
            <a:r>
              <a:rPr lang="en-US" sz="1200" b="0" i="0" u="none" strike="noStrike" kern="1200" dirty="0" smtClean="0">
                <a:solidFill>
                  <a:schemeClr val="tx1"/>
                </a:solidFill>
                <a:effectLst/>
                <a:latin typeface="+mn-lt"/>
                <a:ea typeface="+mn-ea"/>
                <a:cs typeface="+mn-cs"/>
                <a:hlinkClick r:id="rId8" tooltip="Syphilis"/>
              </a:rPr>
              <a:t>syphilis</a:t>
            </a:r>
            <a:r>
              <a:rPr lang="en-US" sz="1200" b="0" i="0" kern="1200" dirty="0" smtClean="0">
                <a:solidFill>
                  <a:schemeClr val="tx1"/>
                </a:solidFill>
                <a:effectLst/>
                <a:latin typeface="+mn-lt"/>
                <a:ea typeface="+mn-ea"/>
                <a:cs typeface="+mn-cs"/>
              </a:rPr>
              <a:t> in rural African-American men in Alabama under the guise of receiving free health care from the United States government.</a:t>
            </a:r>
            <a:r>
              <a:rPr lang="en-US" sz="1200" b="0" i="0" u="none" strike="noStrike" kern="1200" baseline="30000" dirty="0" smtClean="0">
                <a:solidFill>
                  <a:schemeClr val="tx1"/>
                </a:solidFill>
                <a:effectLst/>
                <a:latin typeface="+mn-lt"/>
                <a:ea typeface="+mn-ea"/>
                <a:cs typeface="+mn-cs"/>
                <a:hlinkClick r:id="rId5"/>
              </a:rPr>
              <a:t>[1]</a:t>
            </a:r>
            <a:r>
              <a:rPr lang="en-US" sz="1200" b="0" i="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Public Health Service started working on this study in 1932 during the </a:t>
            </a:r>
            <a:r>
              <a:rPr lang="en-US" sz="1200" b="0" i="0" u="none" strike="noStrike" kern="1200" dirty="0" smtClean="0">
                <a:solidFill>
                  <a:schemeClr val="tx1"/>
                </a:solidFill>
                <a:effectLst/>
                <a:latin typeface="+mn-lt"/>
                <a:ea typeface="+mn-ea"/>
                <a:cs typeface="+mn-cs"/>
                <a:hlinkClick r:id="rId9" tooltip="Herbert Hoover"/>
              </a:rPr>
              <a:t>Herbert </a:t>
            </a:r>
            <a:r>
              <a:rPr lang="en-US" sz="1200" b="0" i="0" u="none" strike="noStrike" kern="1200" dirty="0" err="1" smtClean="0">
                <a:solidFill>
                  <a:schemeClr val="tx1"/>
                </a:solidFill>
                <a:effectLst/>
                <a:latin typeface="+mn-lt"/>
                <a:ea typeface="+mn-ea"/>
                <a:cs typeface="+mn-cs"/>
                <a:hlinkClick r:id="rId9" tooltip="Herbert Hoover"/>
              </a:rPr>
              <a:t>Hoover</a:t>
            </a:r>
            <a:r>
              <a:rPr lang="en-US" sz="1200" b="0" i="0" kern="1200" dirty="0" err="1" smtClean="0">
                <a:solidFill>
                  <a:schemeClr val="tx1"/>
                </a:solidFill>
                <a:effectLst/>
                <a:latin typeface="+mn-lt"/>
                <a:ea typeface="+mn-ea"/>
                <a:cs typeface="+mn-cs"/>
              </a:rPr>
              <a:t>administration</a:t>
            </a:r>
            <a:r>
              <a:rPr lang="en-US" sz="1200" b="0" i="0" kern="1200" dirty="0" smtClean="0">
                <a:solidFill>
                  <a:schemeClr val="tx1"/>
                </a:solidFill>
                <a:effectLst/>
                <a:latin typeface="+mn-lt"/>
                <a:ea typeface="+mn-ea"/>
                <a:cs typeface="+mn-cs"/>
              </a:rPr>
              <a:t>, in collaboration with </a:t>
            </a:r>
            <a:r>
              <a:rPr lang="en-US" sz="1200" b="0" i="0" u="none" strike="noStrike" kern="1200" dirty="0" smtClean="0">
                <a:solidFill>
                  <a:schemeClr val="tx1"/>
                </a:solidFill>
                <a:effectLst/>
                <a:latin typeface="+mn-lt"/>
                <a:ea typeface="+mn-ea"/>
                <a:cs typeface="+mn-cs"/>
                <a:hlinkClick r:id="rId10" tooltip="Tuskegee University"/>
              </a:rPr>
              <a:t>Tuskegee University</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11" tooltip="Historically black college"/>
              </a:rPr>
              <a:t>historically black college</a:t>
            </a:r>
            <a:r>
              <a:rPr lang="en-US" sz="1200" b="0" i="0" kern="1200" dirty="0" smtClean="0">
                <a:solidFill>
                  <a:schemeClr val="tx1"/>
                </a:solidFill>
                <a:effectLst/>
                <a:latin typeface="+mn-lt"/>
                <a:ea typeface="+mn-ea"/>
                <a:cs typeface="+mn-cs"/>
              </a:rPr>
              <a:t> in Alabama. Investigators enrolled in the study a total of 600 impoverished, African American </a:t>
            </a:r>
            <a:r>
              <a:rPr lang="en-US" sz="1200" b="0" i="0" u="none" strike="noStrike" kern="1200" dirty="0" smtClean="0">
                <a:solidFill>
                  <a:schemeClr val="tx1"/>
                </a:solidFill>
                <a:effectLst/>
                <a:latin typeface="+mn-lt"/>
                <a:ea typeface="+mn-ea"/>
                <a:cs typeface="+mn-cs"/>
                <a:hlinkClick r:id="rId12" tooltip="Sharecroppers"/>
              </a:rPr>
              <a:t>sharecroppers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from</a:t>
            </a:r>
            <a:r>
              <a:rPr lang="en-US" sz="1200" b="0" i="0" u="none" strike="noStrike" kern="1200" dirty="0" err="1" smtClean="0">
                <a:solidFill>
                  <a:schemeClr val="tx1"/>
                </a:solidFill>
                <a:effectLst/>
                <a:latin typeface="+mn-lt"/>
                <a:ea typeface="+mn-ea"/>
                <a:cs typeface="+mn-cs"/>
                <a:hlinkClick r:id="rId13" tooltip="Macon County, Alabama"/>
              </a:rPr>
              <a:t>Macon</a:t>
            </a:r>
            <a:r>
              <a:rPr lang="en-US" sz="1200" b="0" i="0" u="none" strike="noStrike" kern="1200" dirty="0" smtClean="0">
                <a:solidFill>
                  <a:schemeClr val="tx1"/>
                </a:solidFill>
                <a:effectLst/>
                <a:latin typeface="+mn-lt"/>
                <a:ea typeface="+mn-ea"/>
                <a:cs typeface="+mn-cs"/>
                <a:hlinkClick r:id="rId13" tooltip="Macon County, Alabama"/>
              </a:rPr>
              <a:t> County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tooltip="Alabama"/>
              </a:rPr>
              <a:t>Alabama</a:t>
            </a:r>
            <a:r>
              <a:rPr lang="en-US" sz="1200" b="0" i="0" kern="1200" dirty="0" smtClean="0">
                <a:solidFill>
                  <a:schemeClr val="tx1"/>
                </a:solidFill>
                <a:effectLst/>
                <a:latin typeface="+mn-lt"/>
                <a:ea typeface="+mn-ea"/>
                <a:cs typeface="+mn-cs"/>
              </a:rPr>
              <a:t>. Of these men, 399 had previously contracted syphilis before the study began, and 201</a:t>
            </a:r>
            <a:r>
              <a:rPr lang="en-US" sz="1200" b="0" i="0" u="none" strike="noStrike" kern="1200" baseline="30000" dirty="0" smtClean="0">
                <a:solidFill>
                  <a:schemeClr val="tx1"/>
                </a:solidFill>
                <a:effectLst/>
                <a:latin typeface="+mn-lt"/>
                <a:ea typeface="+mn-ea"/>
                <a:cs typeface="+mn-cs"/>
                <a:hlinkClick r:id="rId15"/>
              </a:rPr>
              <a:t>[2]</a:t>
            </a:r>
            <a:r>
              <a:rPr lang="en-US" sz="1200" b="0" i="0" kern="1200" dirty="0" smtClean="0">
                <a:solidFill>
                  <a:schemeClr val="tx1"/>
                </a:solidFill>
                <a:effectLst/>
                <a:latin typeface="+mn-lt"/>
                <a:ea typeface="+mn-ea"/>
                <a:cs typeface="+mn-cs"/>
              </a:rPr>
              <a:t> did not have the disease. The men were given free medical care, meals, and free burial insurance for participating in the study. </a:t>
            </a:r>
            <a:r>
              <a:rPr lang="en-US" sz="1200" b="1" i="0" kern="1200" dirty="0" smtClean="0">
                <a:solidFill>
                  <a:schemeClr val="tx1"/>
                </a:solidFill>
                <a:effectLst/>
                <a:latin typeface="+mn-lt"/>
                <a:ea typeface="+mn-ea"/>
                <a:cs typeface="+mn-cs"/>
              </a:rPr>
              <a:t>After funding for treatment was lost, the study was continued without informing the men they would never be treated. None of the men infected were ever told they had the disease, and none were treated with </a:t>
            </a:r>
            <a:r>
              <a:rPr lang="en-US" sz="1200" b="1" i="0" u="none" strike="noStrike" kern="1200" dirty="0" smtClean="0">
                <a:solidFill>
                  <a:schemeClr val="tx1"/>
                </a:solidFill>
                <a:effectLst/>
                <a:latin typeface="+mn-lt"/>
                <a:ea typeface="+mn-ea"/>
                <a:cs typeface="+mn-cs"/>
                <a:hlinkClick r:id="rId16" tooltip="Penicillin"/>
              </a:rPr>
              <a:t>penicillin</a:t>
            </a:r>
            <a:r>
              <a:rPr lang="en-US" sz="1200" b="1" i="0" kern="1200" dirty="0" smtClean="0">
                <a:solidFill>
                  <a:schemeClr val="tx1"/>
                </a:solidFill>
                <a:effectLst/>
                <a:latin typeface="+mn-lt"/>
                <a:ea typeface="+mn-ea"/>
                <a:cs typeface="+mn-cs"/>
              </a:rPr>
              <a:t> even after the antibiotic became proven for the treatment of syphilis.</a:t>
            </a:r>
            <a:r>
              <a:rPr lang="en-US" sz="1200" b="0" i="0" kern="1200" dirty="0" smtClean="0">
                <a:solidFill>
                  <a:schemeClr val="tx1"/>
                </a:solidFill>
                <a:effectLst/>
                <a:latin typeface="+mn-lt"/>
                <a:ea typeface="+mn-ea"/>
                <a:cs typeface="+mn-cs"/>
              </a:rPr>
              <a:t> According to the </a:t>
            </a:r>
            <a:r>
              <a:rPr lang="en-US" sz="1200" b="0" i="0" u="none" strike="noStrike" kern="1200" dirty="0" smtClean="0">
                <a:solidFill>
                  <a:schemeClr val="tx1"/>
                </a:solidFill>
                <a:effectLst/>
                <a:latin typeface="+mn-lt"/>
                <a:ea typeface="+mn-ea"/>
                <a:cs typeface="+mn-cs"/>
                <a:hlinkClick r:id="rId17" tooltip="Centers for Disease Control"/>
              </a:rPr>
              <a:t>Centers for Disease Control</a:t>
            </a:r>
            <a:r>
              <a:rPr lang="en-US" sz="1200" b="0" i="0" kern="1200" dirty="0" smtClean="0">
                <a:solidFill>
                  <a:schemeClr val="tx1"/>
                </a:solidFill>
                <a:effectLst/>
                <a:latin typeface="+mn-lt"/>
                <a:ea typeface="+mn-ea"/>
                <a:cs typeface="+mn-cs"/>
              </a:rPr>
              <a:t>, the men were told they were being treated for "bad blood", a local term for various illnesses that include syphilis, anemia, and fatigue.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40-year study was controversial for reasons related to </a:t>
            </a:r>
            <a:r>
              <a:rPr lang="en-US" sz="1200" b="0" i="0" u="none" strike="noStrike" kern="1200" dirty="0" smtClean="0">
                <a:solidFill>
                  <a:schemeClr val="tx1"/>
                </a:solidFill>
                <a:effectLst/>
                <a:latin typeface="+mn-lt"/>
                <a:ea typeface="+mn-ea"/>
                <a:cs typeface="+mn-cs"/>
                <a:hlinkClick r:id="rId18" tooltip="Medical ethics"/>
              </a:rPr>
              <a:t>ethical standards</a:t>
            </a:r>
            <a:r>
              <a:rPr lang="en-US" sz="1200" b="0" i="0" kern="1200" dirty="0" smtClean="0">
                <a:solidFill>
                  <a:schemeClr val="tx1"/>
                </a:solidFill>
                <a:effectLst/>
                <a:latin typeface="+mn-lt"/>
                <a:ea typeface="+mn-ea"/>
                <a:cs typeface="+mn-cs"/>
              </a:rPr>
              <a:t> because researchers knowingly failed to treat patients appropriately after the 1940s validation of </a:t>
            </a:r>
            <a:r>
              <a:rPr lang="en-US" sz="1200" b="0" i="0" u="none" strike="noStrike" kern="1200" dirty="0" smtClean="0">
                <a:solidFill>
                  <a:schemeClr val="tx1"/>
                </a:solidFill>
                <a:effectLst/>
                <a:latin typeface="+mn-lt"/>
                <a:ea typeface="+mn-ea"/>
                <a:cs typeface="+mn-cs"/>
                <a:hlinkClick r:id="rId16" tooltip="Penicillin"/>
              </a:rPr>
              <a:t>penicillin</a:t>
            </a:r>
            <a:r>
              <a:rPr lang="en-US" sz="1200" b="0" i="0" kern="1200" dirty="0" smtClean="0">
                <a:solidFill>
                  <a:schemeClr val="tx1"/>
                </a:solidFill>
                <a:effectLst/>
                <a:latin typeface="+mn-lt"/>
                <a:ea typeface="+mn-ea"/>
                <a:cs typeface="+mn-cs"/>
              </a:rPr>
              <a:t> as an effective cure for the disease they were studying. Revelation in 1972 of study failures by a </a:t>
            </a:r>
            <a:r>
              <a:rPr lang="en-US" sz="1200" b="0" i="0" u="none" strike="noStrike" kern="1200" dirty="0" smtClean="0">
                <a:solidFill>
                  <a:schemeClr val="tx1"/>
                </a:solidFill>
                <a:effectLst/>
                <a:latin typeface="+mn-lt"/>
                <a:ea typeface="+mn-ea"/>
                <a:cs typeface="+mn-cs"/>
                <a:hlinkClick r:id="rId19" tooltip="Whistleblower"/>
              </a:rPr>
              <a:t>whistleblower</a:t>
            </a:r>
            <a:r>
              <a:rPr lang="en-US" sz="1200" b="0" i="0" kern="1200" dirty="0" smtClean="0">
                <a:solidFill>
                  <a:schemeClr val="tx1"/>
                </a:solidFill>
                <a:effectLst/>
                <a:latin typeface="+mn-lt"/>
                <a:ea typeface="+mn-ea"/>
                <a:cs typeface="+mn-cs"/>
              </a:rPr>
              <a:t> led to major changes in U.S. law and regulation on the protection of participants in clinical studies. Now studies require </a:t>
            </a:r>
            <a:r>
              <a:rPr lang="en-US" sz="1200" b="0" i="0" u="none" strike="noStrike" kern="1200" dirty="0" smtClean="0">
                <a:solidFill>
                  <a:schemeClr val="tx1"/>
                </a:solidFill>
                <a:effectLst/>
                <a:latin typeface="+mn-lt"/>
                <a:ea typeface="+mn-ea"/>
                <a:cs typeface="+mn-cs"/>
                <a:hlinkClick r:id="rId20" tooltip="Informed consent"/>
              </a:rPr>
              <a:t>informed consent</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21"/>
              </a:rPr>
              <a:t>[3]</a:t>
            </a:r>
            <a:r>
              <a:rPr lang="en-US" sz="1200" b="0" i="0" kern="1200" dirty="0" smtClean="0">
                <a:solidFill>
                  <a:schemeClr val="tx1"/>
                </a:solidFill>
                <a:effectLst/>
                <a:latin typeface="+mn-lt"/>
                <a:ea typeface="+mn-ea"/>
                <a:cs typeface="+mn-cs"/>
              </a:rPr>
              <a:t> communication of </a:t>
            </a:r>
            <a:r>
              <a:rPr lang="en-US" sz="1200" b="0" i="0" u="none" strike="noStrike" kern="1200" dirty="0" smtClean="0">
                <a:solidFill>
                  <a:schemeClr val="tx1"/>
                </a:solidFill>
                <a:effectLst/>
                <a:latin typeface="+mn-lt"/>
                <a:ea typeface="+mn-ea"/>
                <a:cs typeface="+mn-cs"/>
                <a:hlinkClick r:id="rId22" tooltip="Diagnosis"/>
              </a:rPr>
              <a:t>diagnosis</a:t>
            </a:r>
            <a:r>
              <a:rPr lang="en-US" sz="1200" b="0" i="0" kern="1200" dirty="0" smtClean="0">
                <a:solidFill>
                  <a:schemeClr val="tx1"/>
                </a:solidFill>
                <a:effectLst/>
                <a:latin typeface="+mn-lt"/>
                <a:ea typeface="+mn-ea"/>
                <a:cs typeface="+mn-cs"/>
              </a:rPr>
              <a:t>, and accurate reporting of test results.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Tuskegee highlighted issues in race and science.</a:t>
            </a:r>
            <a:r>
              <a:rPr lang="en-US" sz="1200" b="0" i="0" u="none" strike="noStrike" kern="1200" baseline="30000" dirty="0" smtClean="0">
                <a:solidFill>
                  <a:schemeClr val="tx1"/>
                </a:solidFill>
                <a:effectLst/>
                <a:latin typeface="+mn-lt"/>
                <a:ea typeface="+mn-ea"/>
                <a:cs typeface="+mn-cs"/>
                <a:hlinkClick r:id="rId23"/>
              </a:rPr>
              <a:t>[41]</a:t>
            </a:r>
            <a:r>
              <a:rPr lang="en-US" sz="1200" b="0" i="0" kern="1200" dirty="0" smtClean="0">
                <a:solidFill>
                  <a:schemeClr val="tx1"/>
                </a:solidFill>
                <a:effectLst/>
                <a:latin typeface="+mn-lt"/>
                <a:ea typeface="+mn-ea"/>
                <a:cs typeface="+mn-cs"/>
              </a:rPr>
              <a:t> The aftershocks of this study, and other </a:t>
            </a:r>
            <a:r>
              <a:rPr lang="en-US" sz="1200" b="0" i="0" u="none" strike="noStrike" kern="1200" dirty="0" smtClean="0">
                <a:solidFill>
                  <a:schemeClr val="tx1"/>
                </a:solidFill>
                <a:effectLst/>
                <a:latin typeface="+mn-lt"/>
                <a:ea typeface="+mn-ea"/>
                <a:cs typeface="+mn-cs"/>
                <a:hlinkClick r:id="rId24" tooltip="Human experimentation in the United States"/>
              </a:rPr>
              <a:t>human experiments in the United States</a:t>
            </a:r>
            <a:r>
              <a:rPr lang="en-US" sz="1200" b="0" i="0" kern="1200" dirty="0" smtClean="0">
                <a:solidFill>
                  <a:schemeClr val="tx1"/>
                </a:solidFill>
                <a:effectLst/>
                <a:latin typeface="+mn-lt"/>
                <a:ea typeface="+mn-ea"/>
                <a:cs typeface="+mn-cs"/>
              </a:rPr>
              <a:t>, led to the establishment of the </a:t>
            </a:r>
            <a:r>
              <a:rPr lang="en-US" sz="1200" b="1" i="0" u="none" strike="noStrike" kern="1200" dirty="0" smtClean="0">
                <a:solidFill>
                  <a:schemeClr val="tx1"/>
                </a:solidFill>
                <a:effectLst/>
                <a:latin typeface="+mn-lt"/>
                <a:ea typeface="+mn-ea"/>
                <a:cs typeface="+mn-cs"/>
                <a:hlinkClick r:id="rId25" tooltip="National Commission for the Protection of Human Subjects of Biomedical and Behavioral Research"/>
              </a:rPr>
              <a:t>National Commission for the Protection of Human Subjects of Biomedical and Behavioral Research</a:t>
            </a:r>
            <a:r>
              <a:rPr lang="en-US" sz="1200" b="1" i="0" kern="1200" dirty="0" smtClean="0">
                <a:solidFill>
                  <a:schemeClr val="tx1"/>
                </a:solidFill>
                <a:effectLst/>
                <a:latin typeface="+mn-lt"/>
                <a:ea typeface="+mn-ea"/>
                <a:cs typeface="+mn-cs"/>
              </a:rPr>
              <a:t> and the </a:t>
            </a:r>
            <a:r>
              <a:rPr lang="en-US" sz="1200" b="1" i="0" u="none" strike="noStrike" kern="1200" dirty="0" smtClean="0">
                <a:solidFill>
                  <a:schemeClr val="tx1"/>
                </a:solidFill>
                <a:effectLst/>
                <a:latin typeface="+mn-lt"/>
                <a:ea typeface="+mn-ea"/>
                <a:cs typeface="+mn-cs"/>
                <a:hlinkClick r:id="rId26" tooltip="National Research Act"/>
              </a:rPr>
              <a:t>National Research Act</a:t>
            </a:r>
            <a:r>
              <a:rPr lang="en-US" sz="1200" b="0" i="0" kern="1200" dirty="0" smtClean="0">
                <a:solidFill>
                  <a:schemeClr val="tx1"/>
                </a:solidFill>
                <a:effectLst/>
                <a:latin typeface="+mn-lt"/>
                <a:ea typeface="+mn-ea"/>
                <a:cs typeface="+mn-cs"/>
              </a:rPr>
              <a:t>. The latter requires the establishment of </a:t>
            </a:r>
            <a:r>
              <a:rPr lang="en-US" sz="1200" b="0" i="0" u="none" strike="noStrike" kern="1200" dirty="0" smtClean="0">
                <a:solidFill>
                  <a:schemeClr val="tx1"/>
                </a:solidFill>
                <a:effectLst/>
                <a:latin typeface="+mn-lt"/>
                <a:ea typeface="+mn-ea"/>
                <a:cs typeface="+mn-cs"/>
                <a:hlinkClick r:id="rId27" tooltip="Institutional review board"/>
              </a:rPr>
              <a:t>institutional review boards (IRBs)</a:t>
            </a:r>
            <a:r>
              <a:rPr lang="en-US" sz="1200" b="0" i="0" kern="1200" dirty="0" smtClean="0">
                <a:solidFill>
                  <a:schemeClr val="tx1"/>
                </a:solidFill>
                <a:effectLst/>
                <a:latin typeface="+mn-lt"/>
                <a:ea typeface="+mn-ea"/>
                <a:cs typeface="+mn-cs"/>
              </a:rPr>
              <a:t> at institutions receiving federal support (such as grants, cooperative agreements, or contracts). Foreign consent procedures can be substituted which offer similar protections and must be submitted to the </a:t>
            </a:r>
            <a:r>
              <a:rPr lang="en-US" sz="1200" b="0" i="0" u="none" strike="noStrike" kern="1200" dirty="0" smtClean="0">
                <a:solidFill>
                  <a:schemeClr val="tx1"/>
                </a:solidFill>
                <a:effectLst/>
                <a:latin typeface="+mn-lt"/>
                <a:ea typeface="+mn-ea"/>
                <a:cs typeface="+mn-cs"/>
                <a:hlinkClick r:id="rId28" tooltip="Federal Register"/>
              </a:rPr>
              <a:t>Federal Register</a:t>
            </a:r>
            <a:r>
              <a:rPr lang="en-US" sz="1200" b="0" i="0" kern="1200" dirty="0" smtClean="0">
                <a:solidFill>
                  <a:schemeClr val="tx1"/>
                </a:solidFill>
                <a:effectLst/>
                <a:latin typeface="+mn-lt"/>
                <a:ea typeface="+mn-ea"/>
                <a:cs typeface="+mn-cs"/>
              </a:rPr>
              <a:t> unless a statute or Executive Order requires otherwise. </a:t>
            </a:r>
          </a:p>
          <a:p>
            <a:r>
              <a:rPr lang="en-US" sz="1200" kern="1200" dirty="0" smtClean="0">
                <a:solidFill>
                  <a:schemeClr val="tx1"/>
                </a:solidFill>
                <a:effectLst/>
                <a:latin typeface="+mn-lt"/>
                <a:ea typeface="+mn-ea"/>
                <a:cs typeface="+mn-cs"/>
              </a:rPr>
              <a:t> One researcher critiqued how the study was administered and its change in purpose. He said that it was "the economic exploitation of humans as a natural resource of a disease that could not be cultivated or animals in order to establish and sustain U.S. superiority in patented commercial biotechnology."</a:t>
            </a:r>
            <a:r>
              <a:rPr lang="en-US" sz="1200" b="0" i="0" u="none" strike="noStrike" kern="1200" baseline="30000" dirty="0" smtClean="0">
                <a:solidFill>
                  <a:schemeClr val="tx1"/>
                </a:solidFill>
                <a:effectLst/>
                <a:latin typeface="+mn-lt"/>
                <a:ea typeface="+mn-ea"/>
                <a:cs typeface="+mn-cs"/>
                <a:hlinkClick r:id="rId29"/>
              </a:rPr>
              <a:t>[43]</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Due to the lack of information, the participants were manipulated into continuing the study without full knowledge of their role or their choices.</a:t>
            </a:r>
            <a:r>
              <a:rPr lang="en-US" sz="1200" b="0" i="0" u="none" strike="noStrike" kern="1200" baseline="30000" dirty="0" smtClean="0">
                <a:solidFill>
                  <a:schemeClr val="tx1"/>
                </a:solidFill>
                <a:effectLst/>
                <a:latin typeface="+mn-lt"/>
                <a:ea typeface="+mn-ea"/>
                <a:cs typeface="+mn-cs"/>
                <a:hlinkClick r:id="rId30"/>
              </a:rPr>
              <a:t>[44]</a:t>
            </a:r>
            <a:r>
              <a:rPr lang="en-US" sz="1200" b="0" i="0" kern="1200" dirty="0" smtClean="0">
                <a:solidFill>
                  <a:schemeClr val="tx1"/>
                </a:solidFill>
                <a:effectLst/>
                <a:latin typeface="+mn-lt"/>
                <a:ea typeface="+mn-ea"/>
                <a:cs typeface="+mn-cs"/>
              </a:rPr>
              <a:t> Since the late 20th century, IRBs established in association with clinical studies require that all involved in study be willing and voluntary participants.</a:t>
            </a:r>
            <a:r>
              <a:rPr lang="en-US" sz="1200" b="0" i="0" u="none" strike="noStrike" kern="1200" baseline="30000" dirty="0" smtClean="0">
                <a:solidFill>
                  <a:schemeClr val="tx1"/>
                </a:solidFill>
                <a:effectLst/>
                <a:latin typeface="+mn-lt"/>
                <a:ea typeface="+mn-ea"/>
                <a:cs typeface="+mn-cs"/>
                <a:hlinkClick r:id="rId31"/>
              </a:rPr>
              <a:t>[45]</a:t>
            </a:r>
            <a:r>
              <a:rPr lang="en-US" sz="1200" b="0" i="0" u="none" strike="noStrike" kern="1200" baseline="30000" dirty="0" smtClean="0">
                <a:solidFill>
                  <a:schemeClr val="tx1"/>
                </a:solidFill>
                <a:effectLst/>
                <a:latin typeface="+mn-lt"/>
                <a:ea typeface="+mn-ea"/>
                <a:cs typeface="+mn-cs"/>
                <a:hlinkClick r:id="rId32"/>
              </a:rPr>
              <a:t>[46]</a:t>
            </a:r>
            <a:r>
              <a:rPr lang="en-US" sz="1200" b="0" i="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16</a:t>
            </a:fld>
            <a:endParaRPr lang="en-US"/>
          </a:p>
        </p:txBody>
      </p:sp>
    </p:spTree>
    <p:extLst>
      <p:ext uri="{BB962C8B-B14F-4D97-AF65-F5344CB8AC3E}">
        <p14:creationId xmlns:p14="http://schemas.microsoft.com/office/powerpoint/2010/main" val="1396313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for examples of each of the difficulties of informed consent…</a:t>
            </a:r>
          </a:p>
          <a:p>
            <a:r>
              <a:rPr lang="en-US" dirty="0" smtClean="0"/>
              <a:t>“Some form of consent for most things.”</a:t>
            </a:r>
          </a:p>
          <a:p>
            <a:endParaRPr lang="en-US" dirty="0" smtClean="0"/>
          </a:p>
          <a:p>
            <a:r>
              <a:rPr lang="en-US" dirty="0" smtClean="0"/>
              <a:t>Sweeney</a:t>
            </a:r>
            <a:r>
              <a:rPr lang="en-US" baseline="0" dirty="0" smtClean="0"/>
              <a:t> study. Netflix: All data is potentially identifiable and sensitive.  Difficult to estimate risk from disclosure.</a:t>
            </a:r>
          </a:p>
          <a:p>
            <a:r>
              <a:rPr lang="en-US" baseline="0" dirty="0" smtClean="0"/>
              <a:t>Data disclosure may increase risk to participants</a:t>
            </a:r>
          </a:p>
          <a:p>
            <a:endParaRPr lang="en-US" baseline="0" dirty="0" smtClean="0"/>
          </a:p>
          <a:p>
            <a:r>
              <a:rPr lang="en-US" baseline="0" dirty="0" smtClean="0"/>
              <a:t>Talk about examples of contextual integrity</a:t>
            </a:r>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32</a:t>
            </a:fld>
            <a:endParaRPr lang="en-US"/>
          </a:p>
        </p:txBody>
      </p:sp>
    </p:spTree>
    <p:extLst>
      <p:ext uri="{BB962C8B-B14F-4D97-AF65-F5344CB8AC3E}">
        <p14:creationId xmlns:p14="http://schemas.microsoft.com/office/powerpoint/2010/main" val="3540800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Consequentialism, which has roots in the work of Jeremy Bentham and John Stuart Mill, focuses on taking actions that lead to better states in the world (</a:t>
            </a:r>
            <a:r>
              <a:rPr lang="en-US" sz="1200" kern="1200" dirty="0" err="1" smtClean="0">
                <a:solidFill>
                  <a:schemeClr val="tx1"/>
                </a:solidFill>
                <a:effectLst/>
                <a:latin typeface="+mn-lt"/>
                <a:ea typeface="+mn-ea"/>
                <a:cs typeface="+mn-cs"/>
              </a:rPr>
              <a:t>Sinnott</a:t>
            </a:r>
            <a:r>
              <a:rPr lang="en-US" sz="1200" kern="1200" dirty="0" smtClean="0">
                <a:solidFill>
                  <a:schemeClr val="tx1"/>
                </a:solidFill>
                <a:effectLst/>
                <a:latin typeface="+mn-lt"/>
                <a:ea typeface="+mn-ea"/>
                <a:cs typeface="+mn-cs"/>
              </a:rPr>
              <a:t>-Armstrong 2014). The principle of Beneficence, which focuses on balancing risk and benefits, is deeply rooted in consequentialist thinking.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 the other hand, deontology, which has roots in the work of Immanuel Kant, focuses on ethical duties, independent of their consequences 24 (Alexander and Moore 2015). The principle of Respect for Persons, which focuses on the autonomy of participants, is deeply rooted in deontological thinking.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Given these approaches, a pure consequentialist might be willing to waive the requirement for informed consent in a setting where there was no risk, whereas a pure deontologist might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(example of terrorist</a:t>
            </a:r>
            <a:r>
              <a:rPr lang="en-US" sz="1200" kern="1200" baseline="0" dirty="0" smtClean="0">
                <a:solidFill>
                  <a:schemeClr val="tx1"/>
                </a:solidFill>
                <a:effectLst/>
                <a:latin typeface="+mn-lt"/>
                <a:ea typeface="+mn-ea"/>
                <a:cs typeface="+mn-cs"/>
              </a:rPr>
              <a:t> with </a:t>
            </a:r>
            <a:r>
              <a:rPr lang="en-US" sz="1200" kern="1200" baseline="0" dirty="0" err="1" smtClean="0">
                <a:solidFill>
                  <a:schemeClr val="tx1"/>
                </a:solidFill>
                <a:effectLst/>
                <a:latin typeface="+mn-lt"/>
                <a:ea typeface="+mn-ea"/>
                <a:cs typeface="+mn-cs"/>
              </a:rPr>
              <a:t>timebomb</a:t>
            </a:r>
            <a:r>
              <a:rPr lang="en-US" sz="120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34</a:t>
            </a:fld>
            <a:endParaRPr lang="en-US"/>
          </a:p>
        </p:txBody>
      </p:sp>
    </p:spTree>
    <p:extLst>
      <p:ext uri="{BB962C8B-B14F-4D97-AF65-F5344CB8AC3E}">
        <p14:creationId xmlns:p14="http://schemas.microsoft.com/office/powerpoint/2010/main" val="2150106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Precautionary</a:t>
            </a:r>
            <a:r>
              <a:rPr lang="en-US" baseline="0" dirty="0" smtClean="0"/>
              <a:t> principle can actually be harmful!</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35</a:t>
            </a:fld>
            <a:endParaRPr lang="en-US"/>
          </a:p>
        </p:txBody>
      </p:sp>
    </p:spTree>
    <p:extLst>
      <p:ext uri="{BB962C8B-B14F-4D97-AF65-F5344CB8AC3E}">
        <p14:creationId xmlns:p14="http://schemas.microsoft.com/office/powerpoint/2010/main" val="1836295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7154">
              <a:defRPr/>
            </a:pPr>
            <a:r>
              <a:rPr lang="en-US" sz="1400" dirty="0"/>
              <a:t>After worms, global Internet threats underwent a profound transformation from attacks designed solely to disable infrastructure to those that also target people and organizations. This alarming new class of attacks directly impacts the day-to-day lives of millions of people and endangers businesses and governments around the world. For example, computer users are assailed with spyware that snoops on confidential information, spam that floods email accounts, and phishing scams that steal identities.</a:t>
            </a:r>
            <a:endParaRPr lang="en-US" sz="1400" dirty="0" smtClean="0"/>
          </a:p>
          <a:p>
            <a:endParaRPr lang="en-US" sz="1400" dirty="0"/>
          </a:p>
          <a:p>
            <a:r>
              <a:rPr lang="en-US" sz="1400" dirty="0"/>
              <a:t>At the center of many of these attacks is a large pool of compromised computers located in homes, schools, businesses, and governments around the world. Attackers use these zombies as anonymous proxies to hide their real identities and amplify their attacks. Bot software enables an operator to remotely control each system and group them together to form what is commonly referred to as a zombie army or botnet. The magnitude of the problem is tremendous—Microsoft desktop anti-malware products removed bots from 6.5 million computers around the world in 2Q10</a:t>
            </a:r>
            <a:endParaRPr lang="en-US" sz="1400" i="1" dirty="0"/>
          </a:p>
        </p:txBody>
      </p:sp>
      <p:sp>
        <p:nvSpPr>
          <p:cNvPr id="4" name="Slide Number Placeholder 3"/>
          <p:cNvSpPr>
            <a:spLocks noGrp="1"/>
          </p:cNvSpPr>
          <p:nvPr>
            <p:ph type="sldNum" sz="quarter" idx="10"/>
          </p:nvPr>
        </p:nvSpPr>
        <p:spPr/>
        <p:txBody>
          <a:bodyPr/>
          <a:lstStyle/>
          <a:p>
            <a:fld id="{BEFD28B8-678F-4F26-B6AC-5DCEFDBC113C}" type="slidenum">
              <a:rPr lang="en-US" smtClean="0"/>
              <a:pPr/>
              <a:t>38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C0308-6809-704A-8DEC-F9C5F354E2DF}" type="slidenum">
              <a:rPr lang="en-US"/>
              <a:pPr/>
              <a:t>39</a:t>
            </a:fld>
            <a:endParaRPr lang="en-US"/>
          </a:p>
        </p:txBody>
      </p:sp>
      <p:sp>
        <p:nvSpPr>
          <p:cNvPr id="2601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01987" name="Rectangle 3"/>
          <p:cNvSpPr>
            <a:spLocks noGrp="1" noChangeArrowheads="1"/>
          </p:cNvSpPr>
          <p:nvPr>
            <p:ph type="body" idx="1"/>
          </p:nvPr>
        </p:nvSpPr>
        <p:spPr bwMode="auto">
          <a:xfrm>
            <a:off x="915008" y="4344630"/>
            <a:ext cx="5027984" cy="4114185"/>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33820D-B1C8-974B-A520-667E348F9AEF}" type="slidenum">
              <a:rPr lang="en-US"/>
              <a:pPr/>
              <a:t>40</a:t>
            </a:fld>
            <a:endParaRPr lang="en-US"/>
          </a:p>
        </p:txBody>
      </p:sp>
      <p:sp>
        <p:nvSpPr>
          <p:cNvPr id="2591746" name="Rectangle 2"/>
          <p:cNvSpPr>
            <a:spLocks noGrp="1" noRot="1" noChangeAspect="1" noChangeArrowheads="1" noTextEdit="1"/>
          </p:cNvSpPr>
          <p:nvPr>
            <p:ph type="sldImg"/>
          </p:nvPr>
        </p:nvSpPr>
        <p:spPr bwMode="auto">
          <a:xfrm>
            <a:off x="1124760" y="675968"/>
            <a:ext cx="4553761" cy="3452045"/>
          </a:xfrm>
          <a:prstGeom prst="rect">
            <a:avLst/>
          </a:prstGeom>
          <a:solidFill>
            <a:srgbClr val="FFFFFF"/>
          </a:solidFill>
          <a:ln>
            <a:solidFill>
              <a:srgbClr val="000000"/>
            </a:solidFill>
            <a:miter lim="800000"/>
            <a:headEnd/>
            <a:tailEnd/>
          </a:ln>
        </p:spPr>
      </p:sp>
      <p:sp>
        <p:nvSpPr>
          <p:cNvPr id="2591747"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13AD0E-E0BE-2245-B410-DD506D5C9901}" type="slidenum">
              <a:rPr lang="en-US"/>
              <a:pPr/>
              <a:t>41</a:t>
            </a:fld>
            <a:endParaRPr lang="en-US"/>
          </a:p>
        </p:txBody>
      </p:sp>
      <p:sp>
        <p:nvSpPr>
          <p:cNvPr id="2593794" name="Rectangle 2"/>
          <p:cNvSpPr>
            <a:spLocks noGrp="1" noRot="1" noChangeAspect="1" noChangeArrowheads="1" noTextEdit="1"/>
          </p:cNvSpPr>
          <p:nvPr>
            <p:ph type="sldImg"/>
          </p:nvPr>
        </p:nvSpPr>
        <p:spPr bwMode="auto">
          <a:xfrm>
            <a:off x="1124760" y="675968"/>
            <a:ext cx="4553761" cy="3452045"/>
          </a:xfrm>
          <a:prstGeom prst="rect">
            <a:avLst/>
          </a:prstGeom>
          <a:solidFill>
            <a:srgbClr val="FFFFFF"/>
          </a:solidFill>
          <a:ln>
            <a:solidFill>
              <a:srgbClr val="000000"/>
            </a:solidFill>
            <a:miter lim="800000"/>
            <a:headEnd/>
            <a:tailEnd/>
          </a:ln>
        </p:spPr>
      </p:sp>
      <p:sp>
        <p:nvSpPr>
          <p:cNvPr id="2593795"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70902-4184-1C45-B8E4-D77EB0B758AC}" type="slidenum">
              <a:rPr lang="en-US"/>
              <a:pPr/>
              <a:t>42</a:t>
            </a:fld>
            <a:endParaRPr lang="en-US"/>
          </a:p>
        </p:txBody>
      </p:sp>
      <p:sp>
        <p:nvSpPr>
          <p:cNvPr id="2595842" name="Rectangle 2"/>
          <p:cNvSpPr>
            <a:spLocks noGrp="1" noRot="1" noChangeAspect="1" noChangeArrowheads="1" noTextEdit="1"/>
          </p:cNvSpPr>
          <p:nvPr>
            <p:ph type="sldImg"/>
          </p:nvPr>
        </p:nvSpPr>
        <p:spPr bwMode="auto">
          <a:xfrm>
            <a:off x="334963" y="676275"/>
            <a:ext cx="6134100" cy="3451225"/>
          </a:xfrm>
          <a:prstGeom prst="rect">
            <a:avLst/>
          </a:prstGeom>
          <a:solidFill>
            <a:srgbClr val="FFFFFF"/>
          </a:solidFill>
          <a:ln>
            <a:solidFill>
              <a:srgbClr val="000000"/>
            </a:solidFill>
            <a:miter lim="800000"/>
            <a:headEnd/>
            <a:tailEnd/>
          </a:ln>
        </p:spPr>
      </p:sp>
      <p:sp>
        <p:nvSpPr>
          <p:cNvPr id="2595843"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D1F8C-F449-6B45-A158-17E606848286}" type="slidenum">
              <a:rPr lang="en-US"/>
              <a:pPr/>
              <a:t>43</a:t>
            </a:fld>
            <a:endParaRPr lang="en-US"/>
          </a:p>
        </p:txBody>
      </p:sp>
      <p:sp>
        <p:nvSpPr>
          <p:cNvPr id="2597890" name="Rectangle 2"/>
          <p:cNvSpPr>
            <a:spLocks noGrp="1" noRot="1" noChangeAspect="1" noChangeArrowheads="1" noTextEdit="1"/>
          </p:cNvSpPr>
          <p:nvPr>
            <p:ph type="sldImg"/>
          </p:nvPr>
        </p:nvSpPr>
        <p:spPr bwMode="auto">
          <a:xfrm>
            <a:off x="334963" y="676275"/>
            <a:ext cx="6134100" cy="3451225"/>
          </a:xfrm>
          <a:prstGeom prst="rect">
            <a:avLst/>
          </a:prstGeom>
          <a:solidFill>
            <a:srgbClr val="FFFFFF"/>
          </a:solidFill>
          <a:ln>
            <a:solidFill>
              <a:srgbClr val="000000"/>
            </a:solidFill>
            <a:miter lim="800000"/>
            <a:headEnd/>
            <a:tailEnd/>
          </a:ln>
        </p:spPr>
      </p:sp>
      <p:sp>
        <p:nvSpPr>
          <p:cNvPr id="2597891"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4E76E-C618-4141-BE71-46F3ED6167E3}" type="slidenum">
              <a:rPr lang="en-US"/>
              <a:pPr/>
              <a:t>44</a:t>
            </a:fld>
            <a:endParaRPr lang="en-US"/>
          </a:p>
        </p:txBody>
      </p:sp>
      <p:sp>
        <p:nvSpPr>
          <p:cNvPr id="2599938" name="Rectangle 2"/>
          <p:cNvSpPr>
            <a:spLocks noGrp="1" noRot="1" noChangeAspect="1" noChangeArrowheads="1" noTextEdit="1"/>
          </p:cNvSpPr>
          <p:nvPr>
            <p:ph type="sldImg"/>
          </p:nvPr>
        </p:nvSpPr>
        <p:spPr bwMode="auto">
          <a:xfrm>
            <a:off x="334963" y="676275"/>
            <a:ext cx="6134100" cy="3451225"/>
          </a:xfrm>
          <a:prstGeom prst="rect">
            <a:avLst/>
          </a:prstGeom>
          <a:solidFill>
            <a:srgbClr val="FFFFFF"/>
          </a:solidFill>
          <a:ln>
            <a:solidFill>
              <a:srgbClr val="000000"/>
            </a:solidFill>
            <a:miter lim="800000"/>
            <a:headEnd/>
            <a:tailEnd/>
          </a:ln>
        </p:spPr>
      </p:sp>
      <p:sp>
        <p:nvSpPr>
          <p:cNvPr id="2599939"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B4CB24-8427-DB44-8C92-64BD9D2D3C89}" type="slidenum">
              <a:rPr lang="en-US">
                <a:latin typeface="Times New Roman" pitchFamily="-1" charset="0"/>
                <a:ea typeface="Arial" pitchFamily="-1" charset="0"/>
                <a:cs typeface="Arial" pitchFamily="-1" charset="0"/>
              </a:rPr>
              <a:pPr/>
              <a:t>17</a:t>
            </a:fld>
            <a:endParaRPr lang="en-US">
              <a:latin typeface="Times New Roman" pitchFamily="-1" charset="0"/>
              <a:ea typeface="Arial" pitchFamily="-1" charset="0"/>
              <a:cs typeface="Arial" pitchFamily="-1"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15008" y="4343093"/>
            <a:ext cx="5027984" cy="4115721"/>
          </a:xfrm>
          <a:noFill/>
          <a:ln/>
        </p:spPr>
        <p:txBody>
          <a:bodyPr/>
          <a:lstStyle/>
          <a:p>
            <a:pPr eaLnBrk="1" hangingPunct="1"/>
            <a:endParaRPr lang="en-US">
              <a:latin typeface="Arial" pitchFamily="-1" charset="0"/>
              <a:ea typeface="Arial" pitchFamily="-1" charset="0"/>
              <a:cs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researchers determine that the botnet collects files from users computers and places the files in a central location. The malware contains, in a plain text file, as part of its install the password login and location of this server</a:t>
            </a:r>
            <a:r>
              <a:rPr lang="en-US" b="1" dirty="0" smtClean="0"/>
              <a:t>. The researchers, using this information, are able to remotely login to this server and characterize the contents of all the files collected botnet-wide. </a:t>
            </a:r>
            <a:r>
              <a:rPr lang="en-US" dirty="0" smtClean="0"/>
              <a:t>These files include personal data as well as copyrighted materials.</a:t>
            </a:r>
          </a:p>
          <a:p>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46</a:t>
            </a:fld>
            <a:endParaRPr lang="en-US"/>
          </a:p>
        </p:txBody>
      </p:sp>
    </p:spTree>
    <p:extLst>
      <p:ext uri="{BB962C8B-B14F-4D97-AF65-F5344CB8AC3E}">
        <p14:creationId xmlns:p14="http://schemas.microsoft.com/office/powerpoint/2010/main" val="3091702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analysis of the code allows the researchers to hypothesize that it might be possible to </a:t>
            </a:r>
            <a:r>
              <a:rPr lang="en-US" b="1" dirty="0" smtClean="0"/>
              <a:t>clean up the botnet by enumerating the infected hosts, exploiting the vulnerability, and removing the infected code</a:t>
            </a:r>
            <a:r>
              <a:rPr lang="en-US" dirty="0" smtClean="0"/>
              <a:t>. </a:t>
            </a:r>
          </a:p>
          <a:p>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47</a:t>
            </a:fld>
            <a:endParaRPr lang="en-US"/>
          </a:p>
        </p:txBody>
      </p:sp>
    </p:spTree>
    <p:extLst>
      <p:ext uri="{BB962C8B-B14F-4D97-AF65-F5344CB8AC3E}">
        <p14:creationId xmlns:p14="http://schemas.microsoft.com/office/powerpoint/2010/main" val="1607093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Analysis of this malware family shows a continuing trend toward sophistication in response to mitigation by the defenders of users. This prompts researchers to hypothesize on the future techniques that attackers might employ to avoid detection.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The </a:t>
            </a:r>
            <a:r>
              <a:rPr lang="en-US" b="1" dirty="0" smtClean="0"/>
              <a:t>researchers suggest and publish several such, yet </a:t>
            </a:r>
            <a:r>
              <a:rPr lang="en-US" b="1" dirty="0" err="1" smtClean="0"/>
              <a:t>unwitnessed</a:t>
            </a:r>
            <a:r>
              <a:rPr lang="en-US" b="1" dirty="0" smtClean="0"/>
              <a:t>, improvements, including more resilient topologies for botnet construction</a:t>
            </a:r>
            <a:r>
              <a:rPr lang="en-US" dirty="0" smtClean="0"/>
              <a:t>, novel encryption mechanisms, and cloud-based services for creation and obfuscation of the malware.</a:t>
            </a:r>
          </a:p>
          <a:p>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48</a:t>
            </a:fld>
            <a:endParaRPr lang="en-US"/>
          </a:p>
        </p:txBody>
      </p:sp>
    </p:spTree>
    <p:extLst>
      <p:ext uri="{BB962C8B-B14F-4D97-AF65-F5344CB8AC3E}">
        <p14:creationId xmlns:p14="http://schemas.microsoft.com/office/powerpoint/2010/main" val="3587374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protections for pregnant women, prisoners, and children…</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19</a:t>
            </a:fld>
            <a:endParaRPr lang="en-US"/>
          </a:p>
        </p:txBody>
      </p:sp>
    </p:spTree>
    <p:extLst>
      <p:ext uri="{BB962C8B-B14F-4D97-AF65-F5344CB8AC3E}">
        <p14:creationId xmlns:p14="http://schemas.microsoft.com/office/powerpoint/2010/main" val="199140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in 1974, in response to ethical failures by researchers, such as the notorious Tuskegee Syphilis Study (see Historical Appendix), the US Congress created a national commission to write ethical guidelines for research involving human subjects. After four years of meeting at the Belmont Conference Center, the group produced the Belmont Report, a slender but powerful document. The Belmont Report is the intellectual basis for the Common Rule, the set of regulations governing human subjects research that Institutional Review Boards (IRBs) are tasked with enforcing (Porter and </a:t>
            </a:r>
            <a:r>
              <a:rPr lang="en-US" sz="1200" kern="1200" dirty="0" err="1" smtClean="0">
                <a:solidFill>
                  <a:schemeClr val="tx1"/>
                </a:solidFill>
                <a:effectLst/>
                <a:latin typeface="+mn-lt"/>
                <a:ea typeface="+mn-ea"/>
                <a:cs typeface="+mn-cs"/>
              </a:rPr>
              <a:t>Koski</a:t>
            </a:r>
            <a:r>
              <a:rPr lang="en-US" sz="1200" kern="1200" dirty="0" smtClean="0">
                <a:solidFill>
                  <a:schemeClr val="tx1"/>
                </a:solidFill>
                <a:effectLst/>
                <a:latin typeface="+mn-lt"/>
                <a:ea typeface="+mn-ea"/>
                <a:cs typeface="+mn-cs"/>
              </a:rPr>
              <a:t> 2008)</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Belmont Report</a:t>
            </a:r>
            <a:r>
              <a:rPr lang="en-US" sz="1200" b="0" i="0" kern="1200" dirty="0" smtClean="0">
                <a:solidFill>
                  <a:schemeClr val="tx1"/>
                </a:solidFill>
                <a:effectLst/>
                <a:latin typeface="+mn-lt"/>
                <a:ea typeface="+mn-ea"/>
                <a:cs typeface="+mn-cs"/>
              </a:rPr>
              <a:t> was first written by the National Commission for the Protection of Human Services of Biomedical and Behavioral Research.</a:t>
            </a:r>
            <a:r>
              <a:rPr lang="en-US" sz="1200" b="0" i="0" u="none" strike="noStrike" kern="1200" baseline="30000" dirty="0" smtClean="0">
                <a:solidFill>
                  <a:schemeClr val="tx1"/>
                </a:solidFill>
                <a:effectLst/>
                <a:latin typeface="+mn-lt"/>
                <a:ea typeface="+mn-ea"/>
                <a:cs typeface="+mn-cs"/>
                <a:hlinkClick r:id="rId3"/>
              </a:rPr>
              <a:t>[5]</a:t>
            </a:r>
            <a:r>
              <a:rPr lang="en-US" sz="1200" b="0" i="0" kern="1200" dirty="0" smtClean="0">
                <a:solidFill>
                  <a:schemeClr val="tx1"/>
                </a:solidFill>
                <a:effectLst/>
                <a:latin typeface="+mn-lt"/>
                <a:ea typeface="+mn-ea"/>
                <a:cs typeface="+mn-cs"/>
              </a:rPr>
              <a:t> Prompted in part by problems arising from the </a:t>
            </a:r>
            <a:r>
              <a:rPr lang="en-US" sz="1200" b="0" i="0" u="none" strike="noStrike" kern="1200" dirty="0" smtClean="0">
                <a:solidFill>
                  <a:schemeClr val="tx1"/>
                </a:solidFill>
                <a:effectLst/>
                <a:latin typeface="+mn-lt"/>
                <a:ea typeface="+mn-ea"/>
                <a:cs typeface="+mn-cs"/>
                <a:hlinkClick r:id="rId4" tooltip="Tuskegee Syphilis Study"/>
              </a:rPr>
              <a:t>Tuskegee Syphilis Study</a:t>
            </a:r>
            <a:r>
              <a:rPr lang="en-US" sz="1200" b="0" i="0" kern="1200" dirty="0" smtClean="0">
                <a:solidFill>
                  <a:schemeClr val="tx1"/>
                </a:solidFill>
                <a:effectLst/>
                <a:latin typeface="+mn-lt"/>
                <a:ea typeface="+mn-ea"/>
                <a:cs typeface="+mn-cs"/>
              </a:rPr>
              <a:t> (1932–1972) and based on the National Commission for the Protection of Human Subjects of Biomedical and Behavioral Research (1974–1978), the Department of Health, Education and Welfare (HEW)</a:t>
            </a:r>
            <a:r>
              <a:rPr lang="en-US" sz="1200" b="0" i="0" u="none" strike="noStrike" kern="1200" baseline="30000" dirty="0" smtClean="0">
                <a:solidFill>
                  <a:schemeClr val="tx1"/>
                </a:solidFill>
                <a:effectLst/>
                <a:latin typeface="+mn-lt"/>
                <a:ea typeface="+mn-ea"/>
                <a:cs typeface="+mn-cs"/>
                <a:hlinkClick r:id="rId5"/>
              </a:rPr>
              <a:t>[6]</a:t>
            </a:r>
            <a:r>
              <a:rPr lang="en-US" sz="1200" b="0" i="0" kern="1200" dirty="0" smtClean="0">
                <a:solidFill>
                  <a:schemeClr val="tx1"/>
                </a:solidFill>
                <a:effectLst/>
                <a:latin typeface="+mn-lt"/>
                <a:ea typeface="+mn-ea"/>
                <a:cs typeface="+mn-cs"/>
              </a:rPr>
              <a:t> revised and expanded its regulations for the protection of human subjects 45 </a:t>
            </a:r>
            <a:r>
              <a:rPr lang="en-US" sz="1200" b="0" i="0" u="none" strike="noStrike" kern="1200" dirty="0" smtClean="0">
                <a:solidFill>
                  <a:schemeClr val="tx1"/>
                </a:solidFill>
                <a:effectLst/>
                <a:latin typeface="+mn-lt"/>
                <a:ea typeface="+mn-ea"/>
                <a:cs typeface="+mn-cs"/>
                <a:hlinkClick r:id="rId6" tooltip="Code of Federal Regulations"/>
              </a:rPr>
              <a:t>CFR</a:t>
            </a:r>
            <a:r>
              <a:rPr lang="en-US" sz="1200" b="0" i="0" kern="1200" dirty="0" smtClean="0">
                <a:solidFill>
                  <a:schemeClr val="tx1"/>
                </a:solidFill>
                <a:effectLst/>
                <a:latin typeface="+mn-lt"/>
                <a:ea typeface="+mn-ea"/>
                <a:cs typeface="+mn-cs"/>
              </a:rPr>
              <a:t> part 46 in the late 1970s and early 1980s. In 1978, the Commission’s report </a:t>
            </a:r>
            <a:r>
              <a:rPr lang="en-US" sz="1200" b="0" i="1" kern="1200" dirty="0" smtClean="0">
                <a:solidFill>
                  <a:schemeClr val="tx1"/>
                </a:solidFill>
                <a:effectLst/>
                <a:latin typeface="+mn-lt"/>
                <a:ea typeface="+mn-ea"/>
                <a:cs typeface="+mn-cs"/>
              </a:rPr>
              <a:t>Ethical Principles and Guidelines for the Protection of Human Subjects of Research</a:t>
            </a:r>
            <a:r>
              <a:rPr lang="en-US" sz="1200" b="0" i="0" kern="1200" dirty="0" smtClean="0">
                <a:solidFill>
                  <a:schemeClr val="tx1"/>
                </a:solidFill>
                <a:effectLst/>
                <a:latin typeface="+mn-lt"/>
                <a:ea typeface="+mn-ea"/>
                <a:cs typeface="+mn-cs"/>
              </a:rPr>
              <a:t> was released, and it was published in 1979 in the Federal Register. It was named the </a:t>
            </a:r>
            <a:r>
              <a:rPr lang="en-US" sz="1200" b="0" i="1" kern="1200" dirty="0" smtClean="0">
                <a:solidFill>
                  <a:schemeClr val="tx1"/>
                </a:solidFill>
                <a:effectLst/>
                <a:latin typeface="+mn-lt"/>
                <a:ea typeface="+mn-ea"/>
                <a:cs typeface="+mn-cs"/>
              </a:rPr>
              <a:t>Belmont Report</a:t>
            </a:r>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the</a:t>
            </a:r>
            <a:r>
              <a:rPr lang="en-US" sz="1200" b="0" i="0" u="none" strike="noStrike" kern="1200" dirty="0" err="1" smtClean="0">
                <a:solidFill>
                  <a:schemeClr val="tx1"/>
                </a:solidFill>
                <a:effectLst/>
                <a:latin typeface="+mn-lt"/>
                <a:ea typeface="+mn-ea"/>
                <a:cs typeface="+mn-cs"/>
                <a:hlinkClick r:id="rId7" tooltip="Belmont Estate. Belmont Conference Center. &quot;Moore's Morning Choice&quot;"/>
              </a:rPr>
              <a:t>Belmont</a:t>
            </a:r>
            <a:r>
              <a:rPr lang="en-US" sz="1200" b="0" i="0" u="none" strike="noStrike" kern="1200" dirty="0" smtClean="0">
                <a:solidFill>
                  <a:schemeClr val="tx1"/>
                </a:solidFill>
                <a:effectLst/>
                <a:latin typeface="+mn-lt"/>
                <a:ea typeface="+mn-ea"/>
                <a:cs typeface="+mn-cs"/>
                <a:hlinkClick r:id="rId7" tooltip="Belmont Estate. Belmont Conference Center. &quot;Moore's Morning Choice&quot;"/>
              </a:rPr>
              <a:t> Conference Center</a:t>
            </a:r>
            <a:r>
              <a:rPr lang="en-US" sz="1200" b="0" i="0" kern="1200" dirty="0" smtClean="0">
                <a:solidFill>
                  <a:schemeClr val="tx1"/>
                </a:solidFill>
                <a:effectLst/>
                <a:latin typeface="+mn-lt"/>
                <a:ea typeface="+mn-ea"/>
                <a:cs typeface="+mn-cs"/>
              </a:rPr>
              <a:t>, where the National Commission met when first drafting the report.</a:t>
            </a:r>
            <a:r>
              <a:rPr lang="en-US" sz="1200" b="0" i="0" u="none" strike="noStrike" kern="1200" baseline="30000" dirty="0" smtClean="0">
                <a:solidFill>
                  <a:schemeClr val="tx1"/>
                </a:solidFill>
                <a:effectLst/>
                <a:latin typeface="+mn-lt"/>
                <a:ea typeface="+mn-ea"/>
                <a:cs typeface="+mn-cs"/>
                <a:hlinkClick r:id="rId8"/>
              </a:rPr>
              <a:t>[7]</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Belmont Report</a:t>
            </a:r>
            <a:r>
              <a:rPr lang="en-US" sz="1200" b="0" i="0" kern="1200" dirty="0" smtClean="0">
                <a:solidFill>
                  <a:schemeClr val="tx1"/>
                </a:solidFill>
                <a:effectLst/>
                <a:latin typeface="+mn-lt"/>
                <a:ea typeface="+mn-ea"/>
                <a:cs typeface="+mn-cs"/>
              </a:rPr>
              <a:t> is one of the leading works concerning ethics and health care research. It allows for the protection of participants in clinical trials and research studies.</a:t>
            </a:r>
            <a:r>
              <a:rPr lang="en-US" sz="1200" b="0" i="0" u="none" strike="noStrike" kern="1200" baseline="30000" dirty="0" smtClean="0">
                <a:solidFill>
                  <a:schemeClr val="tx1"/>
                </a:solidFill>
                <a:effectLst/>
                <a:latin typeface="+mn-lt"/>
                <a:ea typeface="+mn-ea"/>
                <a:cs typeface="+mn-cs"/>
                <a:hlinkClick r:id="rId3"/>
              </a:rPr>
              <a:t>[5]</a:t>
            </a:r>
            <a:endParaRPr lang="en-US" sz="1200" b="0" i="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22</a:t>
            </a:fld>
            <a:endParaRPr lang="en-US"/>
          </a:p>
        </p:txBody>
      </p:sp>
    </p:spTree>
    <p:extLst>
      <p:ext uri="{BB962C8B-B14F-4D97-AF65-F5344CB8AC3E}">
        <p14:creationId xmlns:p14="http://schemas.microsoft.com/office/powerpoint/2010/main" val="427892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Then, in 2010, in response to the ethical failures of computer security researchers and the difficulty of applying the ideas in the Belmont Report to digital age research, the US Government—specifically the Department of Homeland Security—created a blue-ribbon commission to write a guiding ethical framework for research involving information and 16 communication technologies (ICT). The results of this effort was the Menlo Report (</a:t>
            </a:r>
            <a:r>
              <a:rPr lang="en-US" sz="1200" kern="1200" dirty="0" err="1" smtClean="0">
                <a:solidFill>
                  <a:schemeClr val="tx1"/>
                </a:solidFill>
                <a:effectLst/>
                <a:latin typeface="+mn-lt"/>
                <a:ea typeface="+mn-ea"/>
                <a:cs typeface="+mn-cs"/>
              </a:rPr>
              <a:t>Dittrich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Kenneally</a:t>
            </a:r>
            <a:r>
              <a:rPr lang="en-US" sz="1200" kern="1200" dirty="0" smtClean="0">
                <a:solidFill>
                  <a:schemeClr val="tx1"/>
                </a:solidFill>
                <a:effectLst/>
                <a:latin typeface="+mn-lt"/>
                <a:ea typeface="+mn-ea"/>
                <a:cs typeface="+mn-cs"/>
              </a:rPr>
              <a:t>, and others 2011). Together the Belmont Report and the Menlo Report offer four principles that can guide ethical deliberations by researchers: Respect for Persons, Beneficence, Justice, and Respect for Law and Public Interest. Applying these four principles in practice is not always straightforward, and it can require difficult balancing. The principles, however, help clarify trade-offs, suggest changes to research designs, and enable researchers to explain their reasoning to each other and the general public.</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23</a:t>
            </a:fld>
            <a:endParaRPr lang="en-US"/>
          </a:p>
        </p:txBody>
      </p:sp>
    </p:spTree>
    <p:extLst>
      <p:ext uri="{BB962C8B-B14F-4D97-AF65-F5344CB8AC3E}">
        <p14:creationId xmlns:p14="http://schemas.microsoft.com/office/powerpoint/2010/main" val="3345541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Ethical analysis may</a:t>
            </a:r>
            <a:r>
              <a:rPr lang="en-US" baseline="0" dirty="0" smtClean="0"/>
              <a:t> be enriched by people who do not have subject-matter expertise.</a:t>
            </a:r>
          </a:p>
          <a:p>
            <a:r>
              <a:rPr lang="en-US" baseline="0" dirty="0" smtClean="0"/>
              <a:t>Might need to ask non-experts/non-research.</a:t>
            </a:r>
          </a:p>
          <a:p>
            <a:endParaRPr lang="en-US" baseline="0" dirty="0" smtClean="0"/>
          </a:p>
          <a:p>
            <a:r>
              <a:rPr lang="en-US" baseline="0" dirty="0" smtClean="0"/>
              <a:t>Open and reproducible research increases benefits, generally.</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24</a:t>
            </a:fld>
            <a:endParaRPr lang="en-US"/>
          </a:p>
        </p:txBody>
      </p:sp>
    </p:spTree>
    <p:extLst>
      <p:ext uri="{BB962C8B-B14F-4D97-AF65-F5344CB8AC3E}">
        <p14:creationId xmlns:p14="http://schemas.microsoft.com/office/powerpoint/2010/main" val="4034936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the 19th and early 20th century, the burdens of serving as research subjects in medical trials fell largely on the poor, and the benefits of improved medical care flowed primarily to the rich</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25</a:t>
            </a:fld>
            <a:endParaRPr lang="en-US"/>
          </a:p>
        </p:txBody>
      </p:sp>
    </p:spTree>
    <p:extLst>
      <p:ext uri="{BB962C8B-B14F-4D97-AF65-F5344CB8AC3E}">
        <p14:creationId xmlns:p14="http://schemas.microsoft.com/office/powerpoint/2010/main" val="3766674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Compliance</a:t>
            </a:r>
            <a:r>
              <a:rPr lang="en-US" sz="1200" kern="1200" dirty="0" smtClean="0">
                <a:solidFill>
                  <a:schemeClr val="tx1"/>
                </a:solidFill>
                <a:effectLst/>
                <a:latin typeface="+mn-lt"/>
                <a:ea typeface="+mn-ea"/>
                <a:cs typeface="+mn-cs"/>
              </a:rPr>
              <a:t> means that researchers attempt to identify and obey relevant laws, contracts, and terms of service. For example, compliance would mean that a researcher considering scraping the content of a website should read and consider the terms-of-service agreement of that website. There may, however, be situations where it is permissible to violate the terms of service. For example, at one 22 time both Verizon and AT&amp;T had terms of service that prevented customers from criticizing them (</a:t>
            </a:r>
            <a:r>
              <a:rPr lang="en-US" sz="1200" kern="1200" dirty="0" err="1" smtClean="0">
                <a:solidFill>
                  <a:schemeClr val="tx1"/>
                </a:solidFill>
                <a:effectLst/>
                <a:latin typeface="+mn-lt"/>
                <a:ea typeface="+mn-ea"/>
                <a:cs typeface="+mn-cs"/>
              </a:rPr>
              <a:t>Vaccaro</a:t>
            </a:r>
            <a:r>
              <a:rPr lang="en-US" sz="1200" kern="1200" dirty="0" smtClean="0">
                <a:solidFill>
                  <a:schemeClr val="tx1"/>
                </a:solidFill>
                <a:effectLst/>
                <a:latin typeface="+mn-lt"/>
                <a:ea typeface="+mn-ea"/>
                <a:cs typeface="+mn-cs"/>
              </a:rPr>
              <a:t> et al. 2015).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Researchers should not be automatically bound by such </a:t>
            </a:r>
            <a:r>
              <a:rPr lang="en-US" sz="1200" kern="1200" dirty="0" err="1" smtClean="0">
                <a:solidFill>
                  <a:schemeClr val="tx1"/>
                </a:solidFill>
                <a:effectLst/>
                <a:latin typeface="+mn-lt"/>
                <a:ea typeface="+mn-ea"/>
                <a:cs typeface="+mn-cs"/>
              </a:rPr>
              <a:t>termsof</a:t>
            </a:r>
            <a:r>
              <a:rPr lang="en-US" sz="1200" kern="1200" dirty="0" smtClean="0">
                <a:solidFill>
                  <a:schemeClr val="tx1"/>
                </a:solidFill>
                <a:effectLst/>
                <a:latin typeface="+mn-lt"/>
                <a:ea typeface="+mn-ea"/>
                <a:cs typeface="+mn-cs"/>
              </a:rPr>
              <a:t>-service agreements. Ideally, if researchers violate terms of service agreements, they should explain their decision openly (e.g., </a:t>
            </a:r>
            <a:r>
              <a:rPr lang="en-US" sz="1200" kern="1200" dirty="0" err="1" smtClean="0">
                <a:solidFill>
                  <a:schemeClr val="tx1"/>
                </a:solidFill>
                <a:effectLst/>
                <a:latin typeface="+mn-lt"/>
                <a:ea typeface="+mn-ea"/>
                <a:cs typeface="+mn-cs"/>
              </a:rPr>
              <a:t>Soeller</a:t>
            </a:r>
            <a:r>
              <a:rPr lang="en-US" sz="1200" kern="1200" dirty="0" smtClean="0">
                <a:solidFill>
                  <a:schemeClr val="tx1"/>
                </a:solidFill>
                <a:effectLst/>
                <a:latin typeface="+mn-lt"/>
                <a:ea typeface="+mn-ea"/>
                <a:cs typeface="+mn-cs"/>
              </a:rPr>
              <a:t> et al. (2016)). But, this openness may expose researchers to added legal risk. In the United States, for example, the Computer Fraud and Abuse Act makes it illegal to violate terms of service agreements (</a:t>
            </a:r>
            <a:r>
              <a:rPr lang="en-US" sz="1200" kern="1200" dirty="0" err="1" smtClean="0">
                <a:solidFill>
                  <a:schemeClr val="tx1"/>
                </a:solidFill>
                <a:effectLst/>
                <a:latin typeface="+mn-lt"/>
                <a:ea typeface="+mn-ea"/>
                <a:cs typeface="+mn-cs"/>
              </a:rPr>
              <a:t>Sandvig</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Karahalios</a:t>
            </a:r>
            <a:r>
              <a:rPr lang="en-US" sz="1200" kern="1200" dirty="0" smtClean="0">
                <a:solidFill>
                  <a:schemeClr val="tx1"/>
                </a:solidFill>
                <a:effectLst/>
                <a:latin typeface="+mn-lt"/>
                <a:ea typeface="+mn-ea"/>
                <a:cs typeface="+mn-cs"/>
              </a:rPr>
              <a:t> 2016).</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transparency-based accountability</a:t>
            </a:r>
            <a:r>
              <a:rPr lang="en-US" sz="1200" kern="1200" dirty="0" smtClean="0">
                <a:solidFill>
                  <a:schemeClr val="tx1"/>
                </a:solidFill>
                <a:effectLst/>
                <a:latin typeface="+mn-lt"/>
                <a:ea typeface="+mn-ea"/>
                <a:cs typeface="+mn-cs"/>
              </a:rPr>
              <a:t> means that researchers need to be clear about the goals, methods, and results at all stages of their research process and to take responsibility for their actions. Another way to think about this transparency-based accountability is that it is trying to prevent the research community from doing things in secret. This transparency-based accountability enables a broader role for the research community and the public in ethical debates, which is important for both ethical and practical reasons.</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26</a:t>
            </a:fld>
            <a:endParaRPr lang="en-US"/>
          </a:p>
        </p:txBody>
      </p:sp>
    </p:spTree>
    <p:extLst>
      <p:ext uri="{BB962C8B-B14F-4D97-AF65-F5344CB8AC3E}">
        <p14:creationId xmlns:p14="http://schemas.microsoft.com/office/powerpoint/2010/main" val="3607062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www.eff.org</a:t>
            </a:r>
            <a:r>
              <a:rPr lang="en-US" dirty="0" smtClean="0"/>
              <a:t>/pages/grey-hat-guide</a:t>
            </a:r>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28</a:t>
            </a:fld>
            <a:endParaRPr lang="en-US"/>
          </a:p>
        </p:txBody>
      </p:sp>
    </p:spTree>
    <p:extLst>
      <p:ext uri="{BB962C8B-B14F-4D97-AF65-F5344CB8AC3E}">
        <p14:creationId xmlns:p14="http://schemas.microsoft.com/office/powerpoint/2010/main" val="408145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307312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71640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79781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98712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D897E4-3943-5E43-BF93-4ABB5102C73B}"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6159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D897E4-3943-5E43-BF93-4ABB5102C73B}"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8803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D897E4-3943-5E43-BF93-4ABB5102C73B}" type="datetimeFigureOut">
              <a:rPr lang="en-US" smtClean="0"/>
              <a:t>9/18/16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3226827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D897E4-3943-5E43-BF93-4ABB5102C73B}" type="datetimeFigureOut">
              <a:rPr lang="en-US" smtClean="0"/>
              <a:t>9/18/16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2409959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897E4-3943-5E43-BF93-4ABB5102C73B}" type="datetimeFigureOut">
              <a:rPr lang="en-US" smtClean="0"/>
              <a:t>9/18/16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91971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D897E4-3943-5E43-BF93-4ABB5102C73B}"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254033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D897E4-3943-5E43-BF93-4ABB5102C73B}"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20049048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1D897E4-3943-5E43-BF93-4ABB5102C73B}" type="datetimeFigureOut">
              <a:rPr lang="en-US" smtClean="0"/>
              <a:t>9/18/16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D7A67E4-9E3E-1A45-8367-DD23577F13E9}" type="slidenum">
              <a:rPr lang="en-US" smtClean="0"/>
              <a:t>‹#›</a:t>
            </a:fld>
            <a:endParaRPr lang="en-US"/>
          </a:p>
        </p:txBody>
      </p:sp>
    </p:spTree>
    <p:extLst>
      <p:ext uri="{BB962C8B-B14F-4D97-AF65-F5344CB8AC3E}">
        <p14:creationId xmlns:p14="http://schemas.microsoft.com/office/powerpoint/2010/main" val="2116888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Respect_for_persons" TargetMode="External"/><Relationship Id="rId4" Type="http://schemas.openxmlformats.org/officeDocument/2006/relationships/hyperlink" Target="https://en.wikipedia.org/wiki/Beneficence_(ethics)" TargetMode="External"/><Relationship Id="rId5" Type="http://schemas.openxmlformats.org/officeDocument/2006/relationships/hyperlink" Target="https://en.wikipedia.org/wiki/Justice_(ethics)"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3" Type="http://schemas.openxmlformats.org/officeDocument/2006/relationships/hyperlink" Target="http://itpolicy.princeton.edu/" TargetMode="External"/><Relationship Id="rId4" Type="http://schemas.openxmlformats.org/officeDocument/2006/relationships/hyperlink" Target="http://www.princeton.edu/oit/it-policies/it-security-policy/" TargetMode="External"/><Relationship Id="rId1" Type="http://schemas.openxmlformats.org/officeDocument/2006/relationships/slideLayout" Target="../slideLayouts/slideLayout2.xml"/><Relationship Id="rId2" Type="http://schemas.openxmlformats.org/officeDocument/2006/relationships/hyperlink" Target="http://www.princeton.edu/pub/rrr/index.x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Ethics and the Law</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3116955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Emotional Contagion</a:t>
            </a:r>
            <a:endParaRPr lang="en-US" dirty="0"/>
          </a:p>
        </p:txBody>
      </p:sp>
      <p:grpSp>
        <p:nvGrpSpPr>
          <p:cNvPr id="8" name="Group 7"/>
          <p:cNvGrpSpPr/>
          <p:nvPr/>
        </p:nvGrpSpPr>
        <p:grpSpPr>
          <a:xfrm>
            <a:off x="0" y="953911"/>
            <a:ext cx="9144000" cy="4189588"/>
            <a:chOff x="0" y="953911"/>
            <a:chExt cx="9144000" cy="4189588"/>
          </a:xfrm>
        </p:grpSpPr>
        <p:pic>
          <p:nvPicPr>
            <p:cNvPr id="4" name="Picture 3"/>
            <p:cNvPicPr>
              <a:picLocks noChangeAspect="1"/>
            </p:cNvPicPr>
            <p:nvPr/>
          </p:nvPicPr>
          <p:blipFill>
            <a:blip r:embed="rId2"/>
            <a:stretch>
              <a:fillRect/>
            </a:stretch>
          </p:blipFill>
          <p:spPr>
            <a:xfrm>
              <a:off x="0" y="953911"/>
              <a:ext cx="9144000" cy="1475134"/>
            </a:xfrm>
            <a:prstGeom prst="rect">
              <a:avLst/>
            </a:prstGeom>
          </p:spPr>
        </p:pic>
        <p:pic>
          <p:nvPicPr>
            <p:cNvPr id="5" name="Picture 4"/>
            <p:cNvPicPr>
              <a:picLocks noChangeAspect="1"/>
            </p:cNvPicPr>
            <p:nvPr/>
          </p:nvPicPr>
          <p:blipFill>
            <a:blip r:embed="rId3"/>
            <a:stretch>
              <a:fillRect/>
            </a:stretch>
          </p:blipFill>
          <p:spPr>
            <a:xfrm>
              <a:off x="144088" y="2361258"/>
              <a:ext cx="3917489" cy="2782241"/>
            </a:xfrm>
            <a:prstGeom prst="rect">
              <a:avLst/>
            </a:prstGeom>
          </p:spPr>
        </p:pic>
        <p:pic>
          <p:nvPicPr>
            <p:cNvPr id="6" name="Picture 5"/>
            <p:cNvPicPr>
              <a:picLocks noChangeAspect="1"/>
            </p:cNvPicPr>
            <p:nvPr/>
          </p:nvPicPr>
          <p:blipFill>
            <a:blip r:embed="rId4"/>
            <a:stretch>
              <a:fillRect/>
            </a:stretch>
          </p:blipFill>
          <p:spPr>
            <a:xfrm>
              <a:off x="4142082" y="2698045"/>
              <a:ext cx="4879622" cy="2033808"/>
            </a:xfrm>
            <a:prstGeom prst="rect">
              <a:avLst/>
            </a:prstGeom>
          </p:spPr>
        </p:pic>
        <p:pic>
          <p:nvPicPr>
            <p:cNvPr id="7" name="Picture 6"/>
            <p:cNvPicPr>
              <a:picLocks noChangeAspect="1"/>
            </p:cNvPicPr>
            <p:nvPr/>
          </p:nvPicPr>
          <p:blipFill>
            <a:blip r:embed="rId5"/>
            <a:stretch>
              <a:fillRect/>
            </a:stretch>
          </p:blipFill>
          <p:spPr>
            <a:xfrm>
              <a:off x="6418204" y="1535394"/>
              <a:ext cx="2603500" cy="914400"/>
            </a:xfrm>
            <a:prstGeom prst="rect">
              <a:avLst/>
            </a:prstGeom>
          </p:spPr>
        </p:pic>
      </p:grpSp>
    </p:spTree>
    <p:extLst>
      <p:ext uri="{BB962C8B-B14F-4D97-AF65-F5344CB8AC3E}">
        <p14:creationId xmlns:p14="http://schemas.microsoft.com/office/powerpoint/2010/main" val="2544114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Emotional Contagion: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January 2012, 700,000 Facebook users</a:t>
            </a:r>
          </a:p>
          <a:p>
            <a:endParaRPr lang="en-US" dirty="0" smtClean="0"/>
          </a:p>
          <a:p>
            <a:r>
              <a:rPr lang="en-US" dirty="0" smtClean="0"/>
              <a:t>Altering posts that users saw in news feeds based on negative positive words</a:t>
            </a:r>
          </a:p>
          <a:p>
            <a:endParaRPr lang="en-US" dirty="0" smtClean="0"/>
          </a:p>
          <a:p>
            <a:r>
              <a:rPr lang="en-US" dirty="0" smtClean="0"/>
              <a:t>Evidence for “emotional contagion”</a:t>
            </a:r>
            <a:endParaRPr lang="en-US" dirty="0"/>
          </a:p>
        </p:txBody>
      </p:sp>
    </p:spTree>
    <p:extLst>
      <p:ext uri="{BB962C8B-B14F-4D97-AF65-F5344CB8AC3E}">
        <p14:creationId xmlns:p14="http://schemas.microsoft.com/office/powerpoint/2010/main" val="555567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Emotional Contagion:</a:t>
            </a:r>
            <a:br>
              <a:rPr lang="en-US" dirty="0" smtClean="0"/>
            </a:br>
            <a:r>
              <a:rPr lang="en-US" dirty="0" smtClean="0"/>
              <a:t>Reasons for Concern</a:t>
            </a:r>
            <a:endParaRPr lang="en-US" dirty="0"/>
          </a:p>
        </p:txBody>
      </p:sp>
      <p:sp>
        <p:nvSpPr>
          <p:cNvPr id="3" name="Content Placeholder 2"/>
          <p:cNvSpPr>
            <a:spLocks noGrp="1"/>
          </p:cNvSpPr>
          <p:nvPr>
            <p:ph idx="1"/>
          </p:nvPr>
        </p:nvSpPr>
        <p:spPr>
          <a:xfrm>
            <a:off x="457200" y="1510582"/>
            <a:ext cx="8229600" cy="3394472"/>
          </a:xfrm>
        </p:spPr>
        <p:txBody>
          <a:bodyPr/>
          <a:lstStyle/>
          <a:p>
            <a:r>
              <a:rPr lang="en-US" dirty="0" smtClean="0"/>
              <a:t>Users did not consent</a:t>
            </a:r>
          </a:p>
          <a:p>
            <a:endParaRPr lang="en-US" dirty="0"/>
          </a:p>
          <a:p>
            <a:r>
              <a:rPr lang="en-US" dirty="0" smtClean="0"/>
              <a:t>Research did not undergo any ethical review</a:t>
            </a:r>
            <a:endParaRPr lang="en-US" dirty="0"/>
          </a:p>
        </p:txBody>
      </p:sp>
    </p:spTree>
    <p:extLst>
      <p:ext uri="{BB962C8B-B14F-4D97-AF65-F5344CB8AC3E}">
        <p14:creationId xmlns:p14="http://schemas.microsoft.com/office/powerpoint/2010/main" val="3849098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Case Studies</a:t>
            </a:r>
            <a:endParaRPr lang="en-US" dirty="0"/>
          </a:p>
        </p:txBody>
      </p:sp>
      <p:sp>
        <p:nvSpPr>
          <p:cNvPr id="3" name="Content Placeholder 2"/>
          <p:cNvSpPr>
            <a:spLocks noGrp="1"/>
          </p:cNvSpPr>
          <p:nvPr>
            <p:ph idx="1"/>
          </p:nvPr>
        </p:nvSpPr>
        <p:spPr/>
        <p:txBody>
          <a:bodyPr/>
          <a:lstStyle/>
          <a:p>
            <a:r>
              <a:rPr lang="en-US" dirty="0" smtClean="0"/>
              <a:t>Taste, ties and time</a:t>
            </a:r>
          </a:p>
          <a:p>
            <a:pPr lvl="1"/>
            <a:r>
              <a:rPr lang="en-US" dirty="0" err="1" smtClean="0"/>
              <a:t>Deanonymization</a:t>
            </a:r>
            <a:r>
              <a:rPr lang="en-US" dirty="0" smtClean="0"/>
              <a:t> of social network data crawled from Facebook</a:t>
            </a:r>
            <a:endParaRPr lang="en-US" dirty="0"/>
          </a:p>
          <a:p>
            <a:r>
              <a:rPr lang="en-US" dirty="0" smtClean="0"/>
              <a:t>Encore</a:t>
            </a:r>
          </a:p>
          <a:p>
            <a:pPr lvl="1"/>
            <a:r>
              <a:rPr lang="en-US" dirty="0" smtClean="0"/>
              <a:t>Censorship measurements without user consent</a:t>
            </a:r>
            <a:endParaRPr lang="en-US" dirty="0"/>
          </a:p>
        </p:txBody>
      </p:sp>
      <p:sp>
        <p:nvSpPr>
          <p:cNvPr id="4" name="TextBox 3"/>
          <p:cNvSpPr txBox="1"/>
          <p:nvPr/>
        </p:nvSpPr>
        <p:spPr>
          <a:xfrm>
            <a:off x="583275" y="4176902"/>
            <a:ext cx="7403630" cy="646331"/>
          </a:xfrm>
          <a:prstGeom prst="rect">
            <a:avLst/>
          </a:prstGeom>
          <a:solidFill>
            <a:schemeClr val="bg1">
              <a:lumMod val="85000"/>
            </a:schemeClr>
          </a:solidFill>
        </p:spPr>
        <p:txBody>
          <a:bodyPr wrap="square" rtlCol="0">
            <a:spAutoFit/>
          </a:bodyPr>
          <a:lstStyle/>
          <a:p>
            <a:pPr algn="ctr"/>
            <a:r>
              <a:rPr lang="en-US" dirty="0" smtClean="0"/>
              <a:t>Both studies underwent ethical review.  Often not sufficient…</a:t>
            </a:r>
            <a:br>
              <a:rPr lang="en-US" dirty="0" smtClean="0"/>
            </a:br>
            <a:r>
              <a:rPr lang="en-US" b="1" dirty="0" smtClean="0"/>
              <a:t>Inconsistent and overlapping rules, laws, and norms.</a:t>
            </a:r>
            <a:endParaRPr lang="en-US" b="1" dirty="0"/>
          </a:p>
        </p:txBody>
      </p:sp>
    </p:spTree>
    <p:extLst>
      <p:ext uri="{BB962C8B-B14F-4D97-AF65-F5344CB8AC3E}">
        <p14:creationId xmlns:p14="http://schemas.microsoft.com/office/powerpoint/2010/main" val="1321404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Inconsistency</a:t>
            </a:r>
            <a:endParaRPr lang="en-US" dirty="0"/>
          </a:p>
        </p:txBody>
      </p:sp>
      <p:sp>
        <p:nvSpPr>
          <p:cNvPr id="3" name="Content Placeholder 2"/>
          <p:cNvSpPr>
            <a:spLocks noGrp="1"/>
          </p:cNvSpPr>
          <p:nvPr>
            <p:ph idx="1"/>
          </p:nvPr>
        </p:nvSpPr>
        <p:spPr/>
        <p:txBody>
          <a:bodyPr/>
          <a:lstStyle/>
          <a:p>
            <a:r>
              <a:rPr lang="en-US" dirty="0" smtClean="0"/>
              <a:t>Outdated rules</a:t>
            </a:r>
          </a:p>
          <a:p>
            <a:endParaRPr lang="en-US" dirty="0"/>
          </a:p>
          <a:p>
            <a:r>
              <a:rPr lang="en-US" dirty="0" smtClean="0"/>
              <a:t>Active debates around norms</a:t>
            </a:r>
          </a:p>
          <a:p>
            <a:endParaRPr lang="en-US" dirty="0"/>
          </a:p>
          <a:p>
            <a:r>
              <a:rPr lang="en-US" dirty="0" smtClean="0"/>
              <a:t>Mixing of contexts</a:t>
            </a:r>
            <a:endParaRPr lang="en-US" dirty="0"/>
          </a:p>
        </p:txBody>
      </p:sp>
    </p:spTree>
    <p:extLst>
      <p:ext uri="{BB962C8B-B14F-4D97-AF65-F5344CB8AC3E}">
        <p14:creationId xmlns:p14="http://schemas.microsoft.com/office/powerpoint/2010/main" val="1228488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
        <p:nvSpPr>
          <p:cNvPr id="3" name="TextBox 2"/>
          <p:cNvSpPr txBox="1"/>
          <p:nvPr/>
        </p:nvSpPr>
        <p:spPr>
          <a:xfrm>
            <a:off x="1186054" y="4062077"/>
            <a:ext cx="7308012" cy="923330"/>
          </a:xfrm>
          <a:prstGeom prst="rect">
            <a:avLst/>
          </a:prstGeom>
          <a:solidFill>
            <a:srgbClr val="D9D9D9"/>
          </a:solidFill>
        </p:spPr>
        <p:txBody>
          <a:bodyPr wrap="square" rtlCol="0">
            <a:spAutoFit/>
          </a:bodyPr>
          <a:lstStyle/>
          <a:p>
            <a:pPr algn="ctr"/>
            <a:r>
              <a:rPr lang="en-US" dirty="0"/>
              <a:t>A main argument of this chapter is that researchers should evaluate their research through existing rules—which I will take as given and assume should be followed—and through more general ethical principles.</a:t>
            </a:r>
          </a:p>
        </p:txBody>
      </p:sp>
    </p:spTree>
    <p:extLst>
      <p:ext uri="{BB962C8B-B14F-4D97-AF65-F5344CB8AC3E}">
        <p14:creationId xmlns:p14="http://schemas.microsoft.com/office/powerpoint/2010/main" val="2223129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16000" y="0"/>
            <a:ext cx="7100364" cy="5143500"/>
          </a:xfrm>
          <a:prstGeom prst="rect">
            <a:avLst/>
          </a:prstGeom>
        </p:spPr>
      </p:pic>
    </p:spTree>
    <p:extLst>
      <p:ext uri="{BB962C8B-B14F-4D97-AF65-F5344CB8AC3E}">
        <p14:creationId xmlns:p14="http://schemas.microsoft.com/office/powerpoint/2010/main" val="2115785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en-US" dirty="0" smtClean="0"/>
              <a:t>IRB, Belmont, Menlo</a:t>
            </a:r>
            <a:endParaRPr lang="en-US" dirty="0" smtClean="0"/>
          </a:p>
        </p:txBody>
      </p:sp>
      <p:sp>
        <p:nvSpPr>
          <p:cNvPr id="22531" name="Content Placeholder 3"/>
          <p:cNvSpPr>
            <a:spLocks noGrp="1"/>
          </p:cNvSpPr>
          <p:nvPr>
            <p:ph idx="1"/>
          </p:nvPr>
        </p:nvSpPr>
        <p:spPr/>
        <p:txBody>
          <a:bodyPr>
            <a:normAutofit fontScale="77500" lnSpcReduction="20000"/>
          </a:bodyPr>
          <a:lstStyle/>
          <a:p>
            <a:r>
              <a:rPr lang="en-US" sz="2000" dirty="0" smtClean="0"/>
              <a:t>The primary goal of the Institutional Review Board (IRB) is to assure that, in research involving human subjects, the rights and welfare of the subjects are adequately protected.</a:t>
            </a:r>
          </a:p>
          <a:p>
            <a:r>
              <a:rPr lang="en-US" sz="2000" dirty="0" smtClean="0"/>
              <a:t>"Ethical Principles and Guidelines for the Protection of Human Subjects of Research”, United States Department of Health, Education, and Welfare, April 18, 1979 (Belmont Report</a:t>
            </a:r>
            <a:r>
              <a:rPr lang="en-US" sz="2000" dirty="0" smtClean="0"/>
              <a:t>)</a:t>
            </a:r>
            <a:br>
              <a:rPr lang="en-US" sz="2000" dirty="0" smtClean="0"/>
            </a:br>
            <a:endParaRPr lang="en-US" sz="2000" dirty="0" smtClean="0"/>
          </a:p>
          <a:p>
            <a:r>
              <a:rPr lang="en-US" sz="2000" b="1" dirty="0" smtClean="0"/>
              <a:t>Respect for persons</a:t>
            </a:r>
          </a:p>
          <a:p>
            <a:pPr lvl="1"/>
            <a:r>
              <a:rPr lang="en-US" sz="1800" dirty="0" smtClean="0"/>
              <a:t>Individuals should be treated autonomously</a:t>
            </a:r>
          </a:p>
          <a:p>
            <a:pPr lvl="1"/>
            <a:r>
              <a:rPr lang="en-US" sz="1800" dirty="0" smtClean="0"/>
              <a:t>Informed consent should be freely given</a:t>
            </a:r>
          </a:p>
          <a:p>
            <a:r>
              <a:rPr lang="en-US" sz="2000" b="1" dirty="0" smtClean="0"/>
              <a:t>Beneficence</a:t>
            </a:r>
          </a:p>
          <a:p>
            <a:pPr lvl="1"/>
            <a:r>
              <a:rPr lang="en-US" sz="1800" dirty="0" smtClean="0"/>
              <a:t>Do no harm</a:t>
            </a:r>
          </a:p>
          <a:p>
            <a:pPr lvl="1"/>
            <a:r>
              <a:rPr lang="en-US" sz="1800" dirty="0" smtClean="0"/>
              <a:t>Maximize possible benefits/minimize risks</a:t>
            </a:r>
          </a:p>
          <a:p>
            <a:r>
              <a:rPr lang="en-US" sz="2000" b="1" dirty="0" smtClean="0"/>
              <a:t>Justice</a:t>
            </a:r>
            <a:endParaRPr lang="en-US" sz="2000" b="1" dirty="0" smtClean="0"/>
          </a:p>
          <a:p>
            <a:pPr lvl="1"/>
            <a:r>
              <a:rPr lang="en-US" sz="1800" dirty="0" smtClean="0"/>
              <a:t>Equitable selection of research </a:t>
            </a:r>
            <a:r>
              <a:rPr lang="en-US" sz="1800" dirty="0" smtClean="0"/>
              <a:t>subjects</a:t>
            </a:r>
          </a:p>
          <a:p>
            <a:r>
              <a:rPr lang="en-US" sz="2200" b="1" dirty="0" smtClean="0"/>
              <a:t>Respect for Law and Public Interest</a:t>
            </a:r>
            <a:endParaRPr lang="en-US" sz="2200" b="1" dirty="0" smtClean="0"/>
          </a:p>
          <a:p>
            <a:endParaRPr lang="en-US" sz="2000" dirty="0" smtClean="0"/>
          </a:p>
        </p:txBody>
      </p:sp>
    </p:spTree>
    <p:extLst>
      <p:ext uri="{BB962C8B-B14F-4D97-AF65-F5344CB8AC3E}">
        <p14:creationId xmlns:p14="http://schemas.microsoft.com/office/powerpoint/2010/main" val="27824696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Rule</a:t>
            </a:r>
            <a:endParaRPr lang="en-US" dirty="0"/>
          </a:p>
        </p:txBody>
      </p:sp>
      <p:sp>
        <p:nvSpPr>
          <p:cNvPr id="3" name="Content Placeholder 2"/>
          <p:cNvSpPr>
            <a:spLocks noGrp="1"/>
          </p:cNvSpPr>
          <p:nvPr>
            <p:ph idx="1"/>
          </p:nvPr>
        </p:nvSpPr>
        <p:spPr/>
        <p:txBody>
          <a:bodyPr/>
          <a:lstStyle/>
          <a:p>
            <a:r>
              <a:rPr lang="en-US" dirty="0" smtClean="0"/>
              <a:t>Federal policy regarding human subjects protection</a:t>
            </a:r>
          </a:p>
          <a:p>
            <a:endParaRPr lang="en-US" dirty="0" smtClean="0"/>
          </a:p>
          <a:p>
            <a:r>
              <a:rPr lang="en-US" dirty="0" smtClean="0"/>
              <a:t>Applies to 17 federal agencies. </a:t>
            </a:r>
          </a:p>
          <a:p>
            <a:pPr lvl="1"/>
            <a:r>
              <a:rPr lang="en-US" dirty="0" smtClean="0"/>
              <a:t>Universities typically also follow.</a:t>
            </a:r>
          </a:p>
          <a:p>
            <a:endParaRPr lang="en-US" dirty="0"/>
          </a:p>
        </p:txBody>
      </p:sp>
    </p:spTree>
    <p:extLst>
      <p:ext uri="{BB962C8B-B14F-4D97-AF65-F5344CB8AC3E}">
        <p14:creationId xmlns:p14="http://schemas.microsoft.com/office/powerpoint/2010/main" val="2862749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Rule</a:t>
            </a:r>
            <a:endParaRPr lang="en-US" dirty="0"/>
          </a:p>
        </p:txBody>
      </p:sp>
      <p:sp>
        <p:nvSpPr>
          <p:cNvPr id="3" name="Content Placeholder 2"/>
          <p:cNvSpPr>
            <a:spLocks noGrp="1"/>
          </p:cNvSpPr>
          <p:nvPr>
            <p:ph idx="1"/>
          </p:nvPr>
        </p:nvSpPr>
        <p:spPr/>
        <p:txBody>
          <a:bodyPr>
            <a:normAutofit lnSpcReduction="10000"/>
          </a:bodyPr>
          <a:lstStyle/>
          <a:p>
            <a:r>
              <a:rPr lang="en-US" dirty="0" smtClean="0"/>
              <a:t>Requirements for assuring compliance by research institutions</a:t>
            </a:r>
          </a:p>
          <a:p>
            <a:r>
              <a:rPr lang="en-US" dirty="0" smtClean="0"/>
              <a:t>Requirements for researchers’ obtaining and documenting informed consent</a:t>
            </a:r>
          </a:p>
          <a:p>
            <a:r>
              <a:rPr lang="en-US" dirty="0" smtClean="0"/>
              <a:t>Requirements for Institutional Review Board membership, function, operations, review, record keeping</a:t>
            </a:r>
            <a:endParaRPr lang="en-US" dirty="0"/>
          </a:p>
        </p:txBody>
      </p:sp>
      <p:sp>
        <p:nvSpPr>
          <p:cNvPr id="4" name="TextBox 3"/>
          <p:cNvSpPr txBox="1"/>
          <p:nvPr/>
        </p:nvSpPr>
        <p:spPr>
          <a:xfrm>
            <a:off x="3761829" y="4762385"/>
            <a:ext cx="5319271" cy="307777"/>
          </a:xfrm>
          <a:prstGeom prst="rect">
            <a:avLst/>
          </a:prstGeom>
          <a:solidFill>
            <a:srgbClr val="D9D9D9"/>
          </a:solidFill>
        </p:spPr>
        <p:txBody>
          <a:bodyPr wrap="square" rtlCol="0">
            <a:spAutoFit/>
          </a:bodyPr>
          <a:lstStyle/>
          <a:p>
            <a:pPr algn="r"/>
            <a:r>
              <a:rPr lang="en-US" sz="1400" dirty="0" smtClean="0"/>
              <a:t>http://</a:t>
            </a:r>
            <a:r>
              <a:rPr lang="en-US" sz="1400" dirty="0" err="1" smtClean="0"/>
              <a:t>ori.hhs.gov</a:t>
            </a:r>
            <a:r>
              <a:rPr lang="en-US" sz="1400" dirty="0" smtClean="0"/>
              <a:t>/education/products/</a:t>
            </a:r>
            <a:r>
              <a:rPr lang="en-US" sz="1400" dirty="0" err="1" smtClean="0"/>
              <a:t>ucla</a:t>
            </a:r>
            <a:r>
              <a:rPr lang="en-US" sz="1400" dirty="0" smtClean="0"/>
              <a:t>/chapter2/page04b.htm</a:t>
            </a:r>
            <a:endParaRPr lang="en-US" sz="1400" dirty="0"/>
          </a:p>
        </p:txBody>
      </p:sp>
    </p:spTree>
    <p:extLst>
      <p:ext uri="{BB962C8B-B14F-4D97-AF65-F5344CB8AC3E}">
        <p14:creationId xmlns:p14="http://schemas.microsoft.com/office/powerpoint/2010/main" val="2161231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Questions from last lecture</a:t>
            </a:r>
            <a:br>
              <a:rPr lang="en-US" dirty="0" smtClean="0"/>
            </a:br>
            <a:endParaRPr lang="en-US" dirty="0" smtClean="0"/>
          </a:p>
          <a:p>
            <a:r>
              <a:rPr lang="en-US" dirty="0" smtClean="0"/>
              <a:t>Reading discussion</a:t>
            </a:r>
          </a:p>
          <a:p>
            <a:pPr lvl="1"/>
            <a:r>
              <a:rPr lang="en-US" dirty="0" smtClean="0"/>
              <a:t>Why Cryptosystems Fail</a:t>
            </a:r>
            <a:br>
              <a:rPr lang="en-US" dirty="0" smtClean="0"/>
            </a:br>
            <a:endParaRPr lang="en-US" dirty="0" smtClean="0"/>
          </a:p>
          <a:p>
            <a:r>
              <a:rPr lang="en-US" dirty="0" smtClean="0"/>
              <a:t>Ethics and the Law</a:t>
            </a:r>
            <a:endParaRPr lang="en-US" dirty="0"/>
          </a:p>
        </p:txBody>
      </p:sp>
    </p:spTree>
    <p:extLst>
      <p:ext uri="{BB962C8B-B14F-4D97-AF65-F5344CB8AC3E}">
        <p14:creationId xmlns:p14="http://schemas.microsoft.com/office/powerpoint/2010/main" val="2176125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
            <a:ext cx="9144000" cy="5055476"/>
          </a:xfrm>
          <a:prstGeom prst="rect">
            <a:avLst/>
          </a:prstGeom>
        </p:spPr>
      </p:pic>
      <p:sp>
        <p:nvSpPr>
          <p:cNvPr id="5" name="TextBox 4"/>
          <p:cNvSpPr txBox="1"/>
          <p:nvPr/>
        </p:nvSpPr>
        <p:spPr>
          <a:xfrm>
            <a:off x="3007050" y="71876"/>
            <a:ext cx="6136950" cy="307777"/>
          </a:xfrm>
          <a:prstGeom prst="rect">
            <a:avLst/>
          </a:prstGeom>
          <a:solidFill>
            <a:srgbClr val="D9D9D9"/>
          </a:solidFill>
        </p:spPr>
        <p:txBody>
          <a:bodyPr wrap="square" rtlCol="0">
            <a:spAutoFit/>
          </a:bodyPr>
          <a:lstStyle/>
          <a:p>
            <a:r>
              <a:rPr lang="en-US" sz="1400" dirty="0" smtClean="0"/>
              <a:t>https://</a:t>
            </a:r>
            <a:r>
              <a:rPr lang="en-US" sz="1400" dirty="0" err="1" smtClean="0"/>
              <a:t>www.princeton.edu</a:t>
            </a:r>
            <a:r>
              <a:rPr lang="en-US" sz="1400" dirty="0" smtClean="0"/>
              <a:t>/</a:t>
            </a:r>
            <a:r>
              <a:rPr lang="en-US" sz="1400" dirty="0" err="1" smtClean="0"/>
              <a:t>ria</a:t>
            </a:r>
            <a:r>
              <a:rPr lang="en-US" sz="1400" dirty="0" smtClean="0"/>
              <a:t>/human-research-protection/</a:t>
            </a:r>
            <a:r>
              <a:rPr lang="en-US" sz="1400" dirty="0" err="1" smtClean="0"/>
              <a:t>hrpp</a:t>
            </a:r>
            <a:r>
              <a:rPr lang="en-US" sz="1400" dirty="0" smtClean="0"/>
              <a:t>-home/</a:t>
            </a:r>
            <a:endParaRPr lang="en-US" sz="1400" dirty="0"/>
          </a:p>
        </p:txBody>
      </p:sp>
    </p:spTree>
    <p:extLst>
      <p:ext uri="{BB962C8B-B14F-4D97-AF65-F5344CB8AC3E}">
        <p14:creationId xmlns:p14="http://schemas.microsoft.com/office/powerpoint/2010/main" val="142232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Tree>
    <p:extLst>
      <p:ext uri="{BB962C8B-B14F-4D97-AF65-F5344CB8AC3E}">
        <p14:creationId xmlns:p14="http://schemas.microsoft.com/office/powerpoint/2010/main" val="2184405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Belmont Report</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3" tooltip="Respect for persons"/>
              </a:rPr>
              <a:t>Respect for persons</a:t>
            </a:r>
            <a:r>
              <a:rPr lang="en-US" dirty="0"/>
              <a:t>: protecting the autonomy of all people and treating them with courtesy and respect and allowing for informed consent. Researchers must be truthful and conduct no deception</a:t>
            </a:r>
            <a:r>
              <a:rPr lang="en-US" dirty="0" smtClean="0"/>
              <a:t>;</a:t>
            </a:r>
          </a:p>
          <a:p>
            <a:endParaRPr lang="en-US" dirty="0"/>
          </a:p>
          <a:p>
            <a:r>
              <a:rPr lang="en-US" dirty="0">
                <a:hlinkClick r:id="rId4" tooltip="Beneficence (ethics)"/>
              </a:rPr>
              <a:t>Beneficence</a:t>
            </a:r>
            <a:r>
              <a:rPr lang="en-US" dirty="0"/>
              <a:t>: The philosophy of "Do no harm" while maximizing benefits for the research project and minimizing risks to the research subjects; </a:t>
            </a:r>
            <a:r>
              <a:rPr lang="en-US" dirty="0" smtClean="0"/>
              <a:t>and</a:t>
            </a:r>
          </a:p>
          <a:p>
            <a:endParaRPr lang="en-US" dirty="0"/>
          </a:p>
          <a:p>
            <a:r>
              <a:rPr lang="en-US" dirty="0">
                <a:hlinkClick r:id="rId5" tooltip="Justice (ethics)"/>
              </a:rPr>
              <a:t>Justice</a:t>
            </a:r>
            <a:r>
              <a:rPr lang="en-US" dirty="0"/>
              <a:t>: ensuring reasonable, non-exploitative, and well-considered procedures are administered fairly — the fair distribution of costs and benefits </a:t>
            </a:r>
            <a:r>
              <a:rPr lang="en-US" dirty="0" err="1"/>
              <a:t>to</a:t>
            </a:r>
            <a:r>
              <a:rPr lang="en-US" i="1" dirty="0" err="1"/>
              <a:t>potential</a:t>
            </a:r>
            <a:r>
              <a:rPr lang="en-US" dirty="0"/>
              <a:t> research participants — and equally.</a:t>
            </a:r>
          </a:p>
          <a:p>
            <a:endParaRPr lang="en-US" dirty="0"/>
          </a:p>
        </p:txBody>
      </p:sp>
      <p:sp>
        <p:nvSpPr>
          <p:cNvPr id="5" name="TextBox 4"/>
          <p:cNvSpPr txBox="1"/>
          <p:nvPr/>
        </p:nvSpPr>
        <p:spPr>
          <a:xfrm>
            <a:off x="5187490" y="4721116"/>
            <a:ext cx="3761829" cy="307777"/>
          </a:xfrm>
          <a:prstGeom prst="rect">
            <a:avLst/>
          </a:prstGeom>
          <a:solidFill>
            <a:srgbClr val="D9D9D9"/>
          </a:solidFill>
        </p:spPr>
        <p:txBody>
          <a:bodyPr wrap="square" rtlCol="0">
            <a:spAutoFit/>
          </a:bodyPr>
          <a:lstStyle/>
          <a:p>
            <a:r>
              <a:rPr lang="en-US" sz="1400" dirty="0" smtClean="0"/>
              <a:t>https://</a:t>
            </a:r>
            <a:r>
              <a:rPr lang="en-US" sz="1400" dirty="0" err="1" smtClean="0"/>
              <a:t>en.wikipedia.org</a:t>
            </a:r>
            <a:r>
              <a:rPr lang="en-US" sz="1400" dirty="0" smtClean="0"/>
              <a:t>/wiki/</a:t>
            </a:r>
            <a:r>
              <a:rPr lang="en-US" sz="1400" dirty="0" err="1" smtClean="0"/>
              <a:t>Belmont_Report</a:t>
            </a:r>
            <a:endParaRPr lang="en-US" sz="1400" dirty="0"/>
          </a:p>
        </p:txBody>
      </p:sp>
    </p:spTree>
    <p:extLst>
      <p:ext uri="{BB962C8B-B14F-4D97-AF65-F5344CB8AC3E}">
        <p14:creationId xmlns:p14="http://schemas.microsoft.com/office/powerpoint/2010/main" val="4289831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Respect for Persons</a:t>
            </a:r>
            <a:endParaRPr lang="en-US" dirty="0"/>
          </a:p>
        </p:txBody>
      </p:sp>
      <p:sp>
        <p:nvSpPr>
          <p:cNvPr id="3" name="Content Placeholder 2"/>
          <p:cNvSpPr>
            <a:spLocks noGrp="1"/>
          </p:cNvSpPr>
          <p:nvPr>
            <p:ph idx="1"/>
          </p:nvPr>
        </p:nvSpPr>
        <p:spPr/>
        <p:txBody>
          <a:bodyPr/>
          <a:lstStyle/>
          <a:p>
            <a:r>
              <a:rPr lang="en-US" b="1" dirty="0" smtClean="0"/>
              <a:t>Treat people as autonomous, honor wishes</a:t>
            </a:r>
          </a:p>
          <a:p>
            <a:pPr lvl="1"/>
            <a:r>
              <a:rPr lang="en-US" dirty="0" smtClean="0"/>
              <a:t>If possible, obtain informed consent (not always possible, as discussed in </a:t>
            </a:r>
            <a:r>
              <a:rPr lang="en-US" dirty="0" err="1" smtClean="0"/>
              <a:t>Salganik’s</a:t>
            </a:r>
            <a:r>
              <a:rPr lang="en-US" dirty="0" smtClean="0"/>
              <a:t> book!)</a:t>
            </a:r>
          </a:p>
          <a:p>
            <a:endParaRPr lang="en-US" dirty="0" smtClean="0"/>
          </a:p>
          <a:p>
            <a:r>
              <a:rPr lang="en-US" dirty="0" smtClean="0"/>
              <a:t>Violations can occur even in benign studies!</a:t>
            </a:r>
            <a:endParaRPr lang="en-US" dirty="0"/>
          </a:p>
        </p:txBody>
      </p:sp>
    </p:spTree>
    <p:extLst>
      <p:ext uri="{BB962C8B-B14F-4D97-AF65-F5344CB8AC3E}">
        <p14:creationId xmlns:p14="http://schemas.microsoft.com/office/powerpoint/2010/main" val="203348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Beneficence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Understand the risk/benefit profile (technical)</a:t>
            </a:r>
          </a:p>
          <a:p>
            <a:pPr lvl="1"/>
            <a:r>
              <a:rPr lang="en-US" dirty="0" smtClean="0"/>
              <a:t>Does it strike the right balance? (ethical)</a:t>
            </a:r>
          </a:p>
          <a:p>
            <a:pPr lvl="1"/>
            <a:endParaRPr lang="en-US" dirty="0"/>
          </a:p>
          <a:p>
            <a:r>
              <a:rPr lang="en-US" dirty="0" smtClean="0"/>
              <a:t>“Do no harm”</a:t>
            </a:r>
          </a:p>
          <a:p>
            <a:endParaRPr lang="en-US" dirty="0"/>
          </a:p>
          <a:p>
            <a:r>
              <a:rPr lang="en-US" dirty="0" smtClean="0"/>
              <a:t>Learning what is beneficial may involve exposing some people to risk!</a:t>
            </a:r>
            <a:endParaRPr lang="en-US" dirty="0"/>
          </a:p>
        </p:txBody>
      </p:sp>
    </p:spTree>
    <p:extLst>
      <p:ext uri="{BB962C8B-B14F-4D97-AF65-F5344CB8AC3E}">
        <p14:creationId xmlns:p14="http://schemas.microsoft.com/office/powerpoint/2010/main" val="7634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Justice</a:t>
            </a:r>
            <a:endParaRPr lang="en-US" dirty="0"/>
          </a:p>
        </p:txBody>
      </p:sp>
      <p:sp>
        <p:nvSpPr>
          <p:cNvPr id="3" name="Content Placeholder 2"/>
          <p:cNvSpPr>
            <a:spLocks noGrp="1"/>
          </p:cNvSpPr>
          <p:nvPr>
            <p:ph idx="1"/>
          </p:nvPr>
        </p:nvSpPr>
        <p:spPr/>
        <p:txBody>
          <a:bodyPr/>
          <a:lstStyle/>
          <a:p>
            <a:r>
              <a:rPr lang="en-US" dirty="0" smtClean="0"/>
              <a:t>Fair distribution/equitable sharing of risks and benefits</a:t>
            </a:r>
          </a:p>
          <a:p>
            <a:pPr lvl="1"/>
            <a:endParaRPr lang="en-US" dirty="0" smtClean="0"/>
          </a:p>
          <a:p>
            <a:r>
              <a:rPr lang="en-US" dirty="0" smtClean="0"/>
              <a:t>One group in society should not bear the risks while another reaps the benefits.</a:t>
            </a:r>
            <a:endParaRPr lang="en-US" dirty="0"/>
          </a:p>
        </p:txBody>
      </p:sp>
    </p:spTree>
    <p:extLst>
      <p:ext uri="{BB962C8B-B14F-4D97-AF65-F5344CB8AC3E}">
        <p14:creationId xmlns:p14="http://schemas.microsoft.com/office/powerpoint/2010/main" val="860013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Respect for Law and Public Interest</a:t>
            </a:r>
            <a:endParaRPr lang="en-US" dirty="0"/>
          </a:p>
        </p:txBody>
      </p:sp>
      <p:sp>
        <p:nvSpPr>
          <p:cNvPr id="3" name="Content Placeholder 2"/>
          <p:cNvSpPr>
            <a:spLocks noGrp="1"/>
          </p:cNvSpPr>
          <p:nvPr>
            <p:ph idx="1"/>
          </p:nvPr>
        </p:nvSpPr>
        <p:spPr>
          <a:xfrm>
            <a:off x="457200" y="1200151"/>
            <a:ext cx="4275037" cy="3394472"/>
          </a:xfrm>
        </p:spPr>
        <p:txBody>
          <a:bodyPr>
            <a:normAutofit fontScale="92500" lnSpcReduction="10000"/>
          </a:bodyPr>
          <a:lstStyle/>
          <a:p>
            <a:r>
              <a:rPr lang="en-US" dirty="0" smtClean="0"/>
              <a:t>Expands Beneficence to include </a:t>
            </a:r>
            <a:r>
              <a:rPr lang="en-US" b="1" dirty="0" smtClean="0"/>
              <a:t>all relevant stakeholders.</a:t>
            </a:r>
          </a:p>
          <a:p>
            <a:endParaRPr lang="en-US" b="1" dirty="0"/>
          </a:p>
          <a:p>
            <a:r>
              <a:rPr lang="en-US" dirty="0" smtClean="0"/>
              <a:t>Compliance</a:t>
            </a:r>
          </a:p>
          <a:p>
            <a:r>
              <a:rPr lang="en-US" dirty="0" smtClean="0"/>
              <a:t>Transparency-based accountability</a:t>
            </a:r>
          </a:p>
          <a:p>
            <a:endParaRPr lang="en-US" dirty="0"/>
          </a:p>
          <a:p>
            <a:endParaRPr lang="en-US" dirty="0"/>
          </a:p>
        </p:txBody>
      </p:sp>
      <p:pic>
        <p:nvPicPr>
          <p:cNvPr id="4" name="Picture 3"/>
          <p:cNvPicPr>
            <a:picLocks noChangeAspect="1"/>
          </p:cNvPicPr>
          <p:nvPr/>
        </p:nvPicPr>
        <p:blipFill>
          <a:blip r:embed="rId3"/>
          <a:stretch>
            <a:fillRect/>
          </a:stretch>
        </p:blipFill>
        <p:spPr>
          <a:xfrm>
            <a:off x="6042920" y="1063229"/>
            <a:ext cx="3101080" cy="3943349"/>
          </a:xfrm>
          <a:prstGeom prst="rect">
            <a:avLst/>
          </a:prstGeom>
        </p:spPr>
      </p:pic>
    </p:spTree>
    <p:extLst>
      <p:ext uri="{BB962C8B-B14F-4D97-AF65-F5344CB8AC3E}">
        <p14:creationId xmlns:p14="http://schemas.microsoft.com/office/powerpoint/2010/main" val="2901431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a:xfrm>
            <a:off x="457200" y="46060"/>
            <a:ext cx="8229600" cy="857250"/>
          </a:xfrm>
        </p:spPr>
        <p:txBody>
          <a:bodyPr/>
          <a:lstStyle/>
          <a:p>
            <a:r>
              <a:rPr lang="en-US" dirty="0" smtClean="0"/>
              <a:t>Laws to Know About</a:t>
            </a:r>
            <a:endParaRPr lang="en-US" dirty="0"/>
          </a:p>
        </p:txBody>
      </p:sp>
      <p:sp>
        <p:nvSpPr>
          <p:cNvPr id="2" name="Content Placeholder 1"/>
          <p:cNvSpPr>
            <a:spLocks noGrp="1"/>
          </p:cNvSpPr>
          <p:nvPr>
            <p:ph idx="1"/>
          </p:nvPr>
        </p:nvSpPr>
        <p:spPr>
          <a:xfrm>
            <a:off x="297281" y="786429"/>
            <a:ext cx="8229600" cy="3394472"/>
          </a:xfrm>
        </p:spPr>
        <p:txBody>
          <a:bodyPr>
            <a:noAutofit/>
          </a:bodyPr>
          <a:lstStyle/>
          <a:p>
            <a:r>
              <a:rPr lang="en-US" sz="1800" dirty="0"/>
              <a:t>Computer Fraud and Abuse Act (CFAA)</a:t>
            </a:r>
          </a:p>
          <a:p>
            <a:pPr lvl="1"/>
            <a:r>
              <a:rPr lang="en-US" sz="1400" dirty="0"/>
              <a:t>"it is illegal to intentionally access a computer without authorization or in excess of authorization and thereby obtaining information from any protecting computer."</a:t>
            </a:r>
          </a:p>
          <a:p>
            <a:r>
              <a:rPr lang="en-US" sz="1800" dirty="0"/>
              <a:t>Digital Millennium Copyright Act (DMCA)</a:t>
            </a:r>
          </a:p>
          <a:p>
            <a:pPr lvl="1"/>
            <a:r>
              <a:rPr lang="en-US" sz="1400" dirty="0"/>
              <a:t>“No person shall circumvent a technological measure that effectively controls access to [a work protected by copyright law]”</a:t>
            </a:r>
          </a:p>
          <a:p>
            <a:r>
              <a:rPr lang="en-US" sz="1800" dirty="0"/>
              <a:t>Electronic Communications Privacy Act (ECPA)</a:t>
            </a:r>
          </a:p>
          <a:p>
            <a:pPr lvl="1"/>
            <a:r>
              <a:rPr lang="en-US" sz="1400" dirty="0"/>
              <a:t>Wiretap </a:t>
            </a:r>
            <a:r>
              <a:rPr lang="en-US" sz="1400" dirty="0" smtClean="0"/>
              <a:t>Act</a:t>
            </a:r>
            <a:endParaRPr lang="en-US" sz="1400" dirty="0"/>
          </a:p>
          <a:p>
            <a:pPr lvl="1"/>
            <a:r>
              <a:rPr lang="en-US" sz="1400" dirty="0"/>
              <a:t>Pen Register Statute</a:t>
            </a:r>
          </a:p>
          <a:p>
            <a:pPr lvl="1"/>
            <a:r>
              <a:rPr lang="en-US" sz="1400" dirty="0"/>
              <a:t>Stored Communications Act </a:t>
            </a:r>
          </a:p>
          <a:p>
            <a:r>
              <a:rPr lang="en-US" sz="1800" dirty="0"/>
              <a:t>State and Local Laws</a:t>
            </a:r>
          </a:p>
          <a:p>
            <a:r>
              <a:rPr lang="en-US" sz="1800" dirty="0" smtClean="0"/>
              <a:t>Computers </a:t>
            </a:r>
            <a:r>
              <a:rPr lang="en-US" sz="1800" dirty="0"/>
              <a:t>and networks may carry data for a variety of institutions such as hospitals, libraries, universities, and K-12 organizations</a:t>
            </a:r>
          </a:p>
          <a:p>
            <a:pPr lvl="1"/>
            <a:r>
              <a:rPr lang="en-US" sz="1400" dirty="0"/>
              <a:t>Family Educational Right to Privacy Act (FERPA)</a:t>
            </a:r>
          </a:p>
          <a:p>
            <a:pPr lvl="1"/>
            <a:r>
              <a:rPr lang="en-US" sz="1400" dirty="0"/>
              <a:t>Federal Standards for Privacy of Individually Identifiable Health Information (implements the privacy requirements HIPAA)</a:t>
            </a:r>
          </a:p>
        </p:txBody>
      </p:sp>
    </p:spTree>
    <p:extLst>
      <p:ext uri="{BB962C8B-B14F-4D97-AF65-F5344CB8AC3E}">
        <p14:creationId xmlns:p14="http://schemas.microsoft.com/office/powerpoint/2010/main" val="8996071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and Policies</a:t>
            </a:r>
            <a:endParaRPr lang="en-US" dirty="0"/>
          </a:p>
        </p:txBody>
      </p:sp>
      <p:sp>
        <p:nvSpPr>
          <p:cNvPr id="3" name="Content Placeholder 2"/>
          <p:cNvSpPr>
            <a:spLocks noGrp="1"/>
          </p:cNvSpPr>
          <p:nvPr>
            <p:ph idx="1"/>
          </p:nvPr>
        </p:nvSpPr>
        <p:spPr/>
        <p:txBody>
          <a:bodyPr>
            <a:normAutofit lnSpcReduction="10000"/>
          </a:bodyPr>
          <a:lstStyle/>
          <a:p>
            <a:r>
              <a:rPr lang="en-US" dirty="0"/>
              <a:t>End User License </a:t>
            </a:r>
            <a:r>
              <a:rPr lang="en-US" dirty="0" smtClean="0"/>
              <a:t>Agreements (EULA)</a:t>
            </a:r>
          </a:p>
          <a:p>
            <a:pPr lvl="1"/>
            <a:r>
              <a:rPr lang="en-US" dirty="0"/>
              <a:t>Do not criticize this product </a:t>
            </a:r>
            <a:r>
              <a:rPr lang="en-US" dirty="0" smtClean="0"/>
              <a:t>publicly</a:t>
            </a:r>
          </a:p>
          <a:p>
            <a:pPr lvl="1"/>
            <a:r>
              <a:rPr lang="en-US" dirty="0"/>
              <a:t>Using this product means you will be </a:t>
            </a:r>
            <a:r>
              <a:rPr lang="en-US" dirty="0" smtClean="0"/>
              <a:t>monitored</a:t>
            </a:r>
          </a:p>
          <a:p>
            <a:pPr lvl="1"/>
            <a:r>
              <a:rPr lang="en-US" dirty="0"/>
              <a:t>Do not reverse-engineer this </a:t>
            </a:r>
            <a:r>
              <a:rPr lang="en-US" dirty="0" smtClean="0"/>
              <a:t>product</a:t>
            </a:r>
          </a:p>
          <a:p>
            <a:pPr lvl="1"/>
            <a:r>
              <a:rPr lang="en-US" dirty="0"/>
              <a:t>We are not responsible if this product messes up your </a:t>
            </a:r>
            <a:r>
              <a:rPr lang="en-US" dirty="0" smtClean="0"/>
              <a:t>computer</a:t>
            </a:r>
          </a:p>
          <a:p>
            <a:r>
              <a:rPr lang="en-US" dirty="0" smtClean="0"/>
              <a:t>Organizational Policies</a:t>
            </a:r>
            <a:endParaRPr lang="en-US" dirty="0"/>
          </a:p>
        </p:txBody>
      </p:sp>
    </p:spTree>
    <p:extLst>
      <p:ext uri="{BB962C8B-B14F-4D97-AF65-F5344CB8AC3E}">
        <p14:creationId xmlns:p14="http://schemas.microsoft.com/office/powerpoint/2010/main" val="2244452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Princeton Rules and Policies</a:t>
            </a:r>
            <a:endParaRPr lang="en-US" dirty="0"/>
          </a:p>
        </p:txBody>
      </p:sp>
      <p:sp>
        <p:nvSpPr>
          <p:cNvPr id="4" name="Content Placeholder 3"/>
          <p:cNvSpPr>
            <a:spLocks noGrp="1"/>
          </p:cNvSpPr>
          <p:nvPr>
            <p:ph idx="1"/>
          </p:nvPr>
        </p:nvSpPr>
        <p:spPr>
          <a:xfrm>
            <a:off x="35944" y="1248083"/>
            <a:ext cx="4636394" cy="3394472"/>
          </a:xfrm>
        </p:spPr>
        <p:txBody>
          <a:bodyPr>
            <a:normAutofit fontScale="55000" lnSpcReduction="20000"/>
          </a:bodyPr>
          <a:lstStyle/>
          <a:p>
            <a:r>
              <a:rPr lang="en-US" dirty="0" smtClean="0"/>
              <a:t>Rules</a:t>
            </a:r>
          </a:p>
          <a:p>
            <a:pPr lvl="1"/>
            <a:r>
              <a:rPr lang="en-US" dirty="0" smtClean="0"/>
              <a:t>Handbook (Rights, Rules, and Responsibilities)</a:t>
            </a:r>
            <a:br>
              <a:rPr lang="en-US" dirty="0" smtClean="0"/>
            </a:br>
            <a:r>
              <a:rPr lang="en-US" dirty="0" smtClean="0">
                <a:hlinkClick r:id="rId2"/>
              </a:rPr>
              <a:t>http://www.princeton.edu/pub/rrr/index.xml</a:t>
            </a:r>
            <a:endParaRPr lang="en-US" dirty="0" smtClean="0"/>
          </a:p>
          <a:p>
            <a:pPr lvl="1"/>
            <a:r>
              <a:rPr lang="en-US" dirty="0" smtClean="0"/>
              <a:t>IT Policy: </a:t>
            </a:r>
            <a:r>
              <a:rPr lang="en-US" dirty="0" smtClean="0">
                <a:hlinkClick r:id="rId3"/>
              </a:rPr>
              <a:t>http://itpolicy.princeton.edu/</a:t>
            </a:r>
            <a:endParaRPr lang="en-US" dirty="0" smtClean="0"/>
          </a:p>
          <a:p>
            <a:pPr lvl="1"/>
            <a:r>
              <a:rPr lang="en-US" dirty="0" smtClean="0"/>
              <a:t>Security Policy: </a:t>
            </a:r>
            <a:r>
              <a:rPr lang="en-US" dirty="0" smtClean="0">
                <a:hlinkClick r:id="rId4"/>
              </a:rPr>
              <a:t>http://www.princeton.edu/oit/it-policies/it-security-policy/</a:t>
            </a:r>
            <a:endParaRPr lang="en-US" dirty="0" smtClean="0"/>
          </a:p>
          <a:p>
            <a:pPr marL="457200" lvl="1" indent="0">
              <a:buNone/>
            </a:pPr>
            <a:r>
              <a:rPr lang="en-US" dirty="0" smtClean="0"/>
              <a:t/>
            </a:r>
            <a:br>
              <a:rPr lang="en-US" dirty="0" smtClean="0"/>
            </a:br>
            <a:r>
              <a:rPr lang="en-US" dirty="0" smtClean="0"/>
              <a:t/>
            </a:r>
            <a:br>
              <a:rPr lang="en-US" dirty="0" smtClean="0"/>
            </a:br>
            <a:endParaRPr lang="en-US" dirty="0" smtClean="0"/>
          </a:p>
          <a:p>
            <a:r>
              <a:rPr lang="en-US" dirty="0" smtClean="0"/>
              <a:t>Office of Researc</a:t>
            </a:r>
            <a:r>
              <a:rPr lang="en-US" dirty="0" smtClean="0"/>
              <a:t>h Integrity and Assurance</a:t>
            </a:r>
          </a:p>
          <a:p>
            <a:pPr lvl="1"/>
            <a:r>
              <a:rPr lang="en-US" dirty="0" smtClean="0"/>
              <a:t>Institutional review board (IRB)</a:t>
            </a:r>
          </a:p>
          <a:p>
            <a:pPr lvl="1"/>
            <a:endParaRPr lang="en-US" dirty="0"/>
          </a:p>
          <a:p>
            <a:endParaRPr lang="en-US" dirty="0"/>
          </a:p>
        </p:txBody>
      </p:sp>
      <p:sp>
        <p:nvSpPr>
          <p:cNvPr id="5" name="TextBox 4"/>
          <p:cNvSpPr txBox="1"/>
          <p:nvPr/>
        </p:nvSpPr>
        <p:spPr>
          <a:xfrm>
            <a:off x="4531566" y="1200151"/>
            <a:ext cx="4612434" cy="1384995"/>
          </a:xfrm>
          <a:prstGeom prst="rect">
            <a:avLst/>
          </a:prstGeom>
          <a:solidFill>
            <a:srgbClr val="D9D9D9"/>
          </a:solidFill>
        </p:spPr>
        <p:txBody>
          <a:bodyPr wrap="square" rtlCol="0">
            <a:spAutoFit/>
          </a:bodyPr>
          <a:lstStyle/>
          <a:p>
            <a:r>
              <a:rPr lang="en-US" sz="1400" dirty="0"/>
              <a:t> Shared University technological resources should be used for educational purposes and to carry out the legitimate business of the University, and should not be used in a way that disrupts or otherwise interferes with any University activities or systems or that is inconsistent with the University’s policies or goals.</a:t>
            </a:r>
          </a:p>
        </p:txBody>
      </p:sp>
    </p:spTree>
    <p:extLst>
      <p:ext uri="{BB962C8B-B14F-4D97-AF65-F5344CB8AC3E}">
        <p14:creationId xmlns:p14="http://schemas.microsoft.com/office/powerpoint/2010/main" val="3019512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What </a:t>
            </a:r>
            <a:r>
              <a:rPr lang="en-US" dirty="0" smtClean="0"/>
              <a:t>is “Ethics”?</a:t>
            </a:r>
            <a:endParaRPr lang="en-US" dirty="0" smtClean="0"/>
          </a:p>
        </p:txBody>
      </p:sp>
      <p:sp>
        <p:nvSpPr>
          <p:cNvPr id="19459" name="Content Placeholder 2"/>
          <p:cNvSpPr>
            <a:spLocks noGrp="1"/>
          </p:cNvSpPr>
          <p:nvPr>
            <p:ph idx="1"/>
          </p:nvPr>
        </p:nvSpPr>
        <p:spPr/>
        <p:txBody>
          <a:bodyPr>
            <a:normAutofit fontScale="77500" lnSpcReduction="20000"/>
          </a:bodyPr>
          <a:lstStyle/>
          <a:p>
            <a:r>
              <a:rPr lang="en-US" dirty="0" smtClean="0"/>
              <a:t>“Ethics </a:t>
            </a:r>
            <a:r>
              <a:rPr lang="en-US" dirty="0" smtClean="0"/>
              <a:t>(or moral philosophy) involves systematizing, defending, and recommending concepts of right and wrong behavior.” </a:t>
            </a:r>
            <a:endParaRPr lang="en-US" dirty="0" smtClean="0"/>
          </a:p>
          <a:p>
            <a:endParaRPr lang="en-US" dirty="0" smtClean="0"/>
          </a:p>
          <a:p>
            <a:r>
              <a:rPr lang="en-US" b="1" dirty="0" smtClean="0"/>
              <a:t>Normative ethics</a:t>
            </a:r>
            <a:r>
              <a:rPr lang="en-US" dirty="0" smtClean="0"/>
              <a:t>, is concerned with developing a set of morals or guiding principles intended to influence the conduct of individuals and groups within a population (i.e., a profession, a religion, or society at large).</a:t>
            </a:r>
          </a:p>
          <a:p>
            <a:pPr lvl="1"/>
            <a:r>
              <a:rPr lang="en-US" dirty="0" smtClean="0"/>
              <a:t>Consequentialism</a:t>
            </a:r>
          </a:p>
          <a:p>
            <a:pPr lvl="1"/>
            <a:r>
              <a:rPr lang="en-US" dirty="0" smtClean="0"/>
              <a:t>Deontology</a:t>
            </a:r>
            <a:endParaRPr lang="en-US" dirty="0" smtClean="0"/>
          </a:p>
        </p:txBody>
      </p:sp>
      <p:sp>
        <p:nvSpPr>
          <p:cNvPr id="2" name="TextBox 1"/>
          <p:cNvSpPr txBox="1"/>
          <p:nvPr/>
        </p:nvSpPr>
        <p:spPr>
          <a:xfrm>
            <a:off x="1693333" y="521170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28229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Professional Ethical Codes</a:t>
            </a:r>
          </a:p>
        </p:txBody>
      </p:sp>
      <p:sp>
        <p:nvSpPr>
          <p:cNvPr id="24579" name="Content Placeholder 2"/>
          <p:cNvSpPr>
            <a:spLocks noGrp="1"/>
          </p:cNvSpPr>
          <p:nvPr>
            <p:ph idx="1"/>
          </p:nvPr>
        </p:nvSpPr>
        <p:spPr/>
        <p:txBody>
          <a:bodyPr>
            <a:normAutofit fontScale="85000" lnSpcReduction="10000"/>
          </a:bodyPr>
          <a:lstStyle/>
          <a:p>
            <a:r>
              <a:rPr lang="en-US" dirty="0" smtClean="0"/>
              <a:t>IEEE Code of Ethics (2006)</a:t>
            </a:r>
          </a:p>
          <a:p>
            <a:pPr lvl="1"/>
            <a:r>
              <a:rPr lang="en-US" dirty="0" smtClean="0"/>
              <a:t>commits members </a:t>
            </a:r>
            <a:r>
              <a:rPr lang="en-US" dirty="0" smtClean="0"/>
              <a:t>“to </a:t>
            </a:r>
            <a:r>
              <a:rPr lang="en-US" dirty="0" smtClean="0"/>
              <a:t>the highest ethical and professional conduct”. Members agree to avoid conflicts of interest, be honest, engage in responsible decision making, accept criticism of work, </a:t>
            </a:r>
            <a:r>
              <a:rPr lang="en-US" dirty="0" smtClean="0"/>
              <a:t>etc.</a:t>
            </a:r>
            <a:endParaRPr lang="en-US" dirty="0" smtClean="0"/>
          </a:p>
          <a:p>
            <a:r>
              <a:rPr lang="en-US" dirty="0" smtClean="0"/>
              <a:t>ACM Code of Ethics and Professional conduct (1992)</a:t>
            </a:r>
          </a:p>
          <a:p>
            <a:pPr lvl="1"/>
            <a:r>
              <a:rPr lang="en-US" dirty="0" smtClean="0"/>
              <a:t>“contribute to society and human well-being”, “avoid harm to others”, along with six other principles (e.g., don’t discriminate, be honest, respect privacy). </a:t>
            </a:r>
          </a:p>
        </p:txBody>
      </p:sp>
    </p:spTree>
    <p:extLst>
      <p:ext uri="{BB962C8B-B14F-4D97-AF65-F5344CB8AC3E}">
        <p14:creationId xmlns:p14="http://schemas.microsoft.com/office/powerpoint/2010/main" val="207449719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smtClean="0"/>
              <a:t>(Other) Existing </a:t>
            </a:r>
            <a:r>
              <a:rPr lang="en-US" dirty="0" smtClean="0"/>
              <a:t>Ethics Standards</a:t>
            </a:r>
          </a:p>
        </p:txBody>
      </p:sp>
      <p:sp>
        <p:nvSpPr>
          <p:cNvPr id="21507" name="Content Placeholder 2"/>
          <p:cNvSpPr>
            <a:spLocks noGrp="1"/>
          </p:cNvSpPr>
          <p:nvPr>
            <p:ph idx="1"/>
          </p:nvPr>
        </p:nvSpPr>
        <p:spPr/>
        <p:txBody>
          <a:bodyPr>
            <a:normAutofit fontScale="70000" lnSpcReduction="20000"/>
          </a:bodyPr>
          <a:lstStyle/>
          <a:p>
            <a:r>
              <a:rPr lang="en-US" dirty="0" smtClean="0"/>
              <a:t>1947 Nuremberg Code</a:t>
            </a:r>
          </a:p>
          <a:p>
            <a:r>
              <a:rPr lang="en-US" dirty="0" smtClean="0"/>
              <a:t>Helsinki Declaration 1964</a:t>
            </a:r>
          </a:p>
          <a:p>
            <a:pPr eaLnBrk="1" hangingPunct="1"/>
            <a:r>
              <a:rPr lang="en-US" dirty="0" smtClean="0"/>
              <a:t>The IEEE, ACM, etc: Codes of Ethics</a:t>
            </a:r>
          </a:p>
          <a:p>
            <a:pPr eaLnBrk="1" hangingPunct="1"/>
            <a:r>
              <a:rPr lang="en-US" dirty="0" smtClean="0"/>
              <a:t>The Belmont Report, the National Research Act, and Institutional Review Boards (IRB)</a:t>
            </a:r>
          </a:p>
          <a:p>
            <a:pPr lvl="1" eaLnBrk="1" hangingPunct="1"/>
            <a:r>
              <a:rPr lang="en-US" dirty="0" smtClean="0"/>
              <a:t>45 CFR 46</a:t>
            </a:r>
          </a:p>
          <a:p>
            <a:pPr eaLnBrk="1" hangingPunct="1"/>
            <a:r>
              <a:rPr lang="en-US" dirty="0" smtClean="0"/>
              <a:t>“Rules of Engagement”</a:t>
            </a:r>
          </a:p>
          <a:p>
            <a:pPr lvl="1" eaLnBrk="1" hangingPunct="1"/>
            <a:r>
              <a:rPr lang="en-US" dirty="0" smtClean="0"/>
              <a:t>The Law of Armed Conflict</a:t>
            </a:r>
          </a:p>
          <a:p>
            <a:pPr lvl="1" eaLnBrk="1" hangingPunct="1"/>
            <a:r>
              <a:rPr lang="en-US" dirty="0" err="1" smtClean="0"/>
              <a:t>Dittrich/Himma</a:t>
            </a:r>
            <a:r>
              <a:rPr lang="en-US" dirty="0" smtClean="0"/>
              <a:t>: Active Response Continuum</a:t>
            </a:r>
          </a:p>
          <a:p>
            <a:pPr eaLnBrk="1" hangingPunct="1"/>
            <a:r>
              <a:rPr lang="en-US" dirty="0" smtClean="0"/>
              <a:t>Other Organizational Codes (Universities, Corporations, etc.)</a:t>
            </a:r>
          </a:p>
        </p:txBody>
      </p:sp>
    </p:spTree>
    <p:extLst>
      <p:ext uri="{BB962C8B-B14F-4D97-AF65-F5344CB8AC3E}">
        <p14:creationId xmlns:p14="http://schemas.microsoft.com/office/powerpoint/2010/main" val="18135914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of Difficulty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Informed consent</a:t>
            </a:r>
          </a:p>
          <a:p>
            <a:pPr lvl="1"/>
            <a:r>
              <a:rPr lang="en-US" dirty="0" smtClean="0"/>
              <a:t>Increasing risk, compromising research goals, logistical limitations</a:t>
            </a:r>
          </a:p>
          <a:p>
            <a:r>
              <a:rPr lang="en-US" dirty="0" smtClean="0"/>
              <a:t>Informational risk</a:t>
            </a:r>
          </a:p>
          <a:p>
            <a:pPr lvl="1"/>
            <a:r>
              <a:rPr lang="en-US" dirty="0" smtClean="0"/>
              <a:t>Harm from disclosure of information</a:t>
            </a:r>
          </a:p>
          <a:p>
            <a:r>
              <a:rPr lang="en-US" dirty="0" smtClean="0"/>
              <a:t>Privacy</a:t>
            </a:r>
          </a:p>
          <a:p>
            <a:pPr lvl="1"/>
            <a:r>
              <a:rPr lang="en-US" dirty="0" smtClean="0"/>
              <a:t>Right to appropriate flow of information</a:t>
            </a:r>
          </a:p>
          <a:p>
            <a:pPr lvl="1"/>
            <a:r>
              <a:rPr lang="en-US" dirty="0" smtClean="0"/>
              <a:t>Contextual integrity: focus on flows of information</a:t>
            </a:r>
          </a:p>
          <a:p>
            <a:endParaRPr lang="en-US" dirty="0" smtClean="0"/>
          </a:p>
          <a:p>
            <a:endParaRPr lang="en-US" dirty="0"/>
          </a:p>
        </p:txBody>
      </p:sp>
    </p:spTree>
    <p:extLst>
      <p:ext uri="{BB962C8B-B14F-4D97-AF65-F5344CB8AC3E}">
        <p14:creationId xmlns:p14="http://schemas.microsoft.com/office/powerpoint/2010/main" val="1741987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Tree>
    <p:extLst>
      <p:ext uri="{BB962C8B-B14F-4D97-AF65-F5344CB8AC3E}">
        <p14:creationId xmlns:p14="http://schemas.microsoft.com/office/powerpoint/2010/main" val="3323240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Frameworks</a:t>
            </a:r>
            <a:endParaRPr lang="en-US" dirty="0"/>
          </a:p>
        </p:txBody>
      </p:sp>
      <p:sp>
        <p:nvSpPr>
          <p:cNvPr id="3" name="Content Placeholder 2"/>
          <p:cNvSpPr>
            <a:spLocks noGrp="1"/>
          </p:cNvSpPr>
          <p:nvPr>
            <p:ph idx="1"/>
          </p:nvPr>
        </p:nvSpPr>
        <p:spPr/>
        <p:txBody>
          <a:bodyPr/>
          <a:lstStyle/>
          <a:p>
            <a:r>
              <a:rPr lang="en-US" dirty="0" smtClean="0"/>
              <a:t>Consequentialism (ends)</a:t>
            </a:r>
          </a:p>
          <a:p>
            <a:pPr lvl="1"/>
            <a:r>
              <a:rPr lang="en-US" dirty="0" smtClean="0"/>
              <a:t>“The ends justify the means.”</a:t>
            </a:r>
          </a:p>
          <a:p>
            <a:pPr lvl="1"/>
            <a:endParaRPr lang="en-US" dirty="0"/>
          </a:p>
          <a:p>
            <a:r>
              <a:rPr lang="en-US" dirty="0" smtClean="0"/>
              <a:t>Deontology (means)</a:t>
            </a:r>
          </a:p>
          <a:p>
            <a:pPr lvl="1"/>
            <a:r>
              <a:rPr lang="en-US" dirty="0" smtClean="0"/>
              <a:t>Focus on ethical duties, regardless of consequences.</a:t>
            </a:r>
            <a:endParaRPr lang="en-US" dirty="0"/>
          </a:p>
        </p:txBody>
      </p:sp>
    </p:spTree>
    <p:extLst>
      <p:ext uri="{BB962C8B-B14F-4D97-AF65-F5344CB8AC3E}">
        <p14:creationId xmlns:p14="http://schemas.microsoft.com/office/powerpoint/2010/main" val="20852445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lstStyle/>
          <a:p>
            <a:r>
              <a:rPr lang="en-US" dirty="0" smtClean="0"/>
              <a:t>Minimal risk</a:t>
            </a:r>
          </a:p>
          <a:p>
            <a:endParaRPr lang="en-US" dirty="0"/>
          </a:p>
          <a:p>
            <a:r>
              <a:rPr lang="en-US" dirty="0" smtClean="0"/>
              <a:t>Power analysis</a:t>
            </a:r>
          </a:p>
          <a:p>
            <a:endParaRPr lang="en-US" dirty="0"/>
          </a:p>
          <a:p>
            <a:r>
              <a:rPr lang="en-US" dirty="0" smtClean="0"/>
              <a:t>Ethical response surveys</a:t>
            </a:r>
            <a:endParaRPr lang="en-US" dirty="0"/>
          </a:p>
        </p:txBody>
      </p:sp>
    </p:spTree>
    <p:extLst>
      <p:ext uri="{BB962C8B-B14F-4D97-AF65-F5344CB8AC3E}">
        <p14:creationId xmlns:p14="http://schemas.microsoft.com/office/powerpoint/2010/main" val="2757666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Upshot…</a:t>
            </a:r>
            <a:endParaRPr lang="en-US" dirty="0"/>
          </a:p>
        </p:txBody>
      </p:sp>
      <p:sp>
        <p:nvSpPr>
          <p:cNvPr id="3" name="Content Placeholder 2"/>
          <p:cNvSpPr>
            <a:spLocks noGrp="1"/>
          </p:cNvSpPr>
          <p:nvPr>
            <p:ph idx="1"/>
          </p:nvPr>
        </p:nvSpPr>
        <p:spPr/>
        <p:txBody>
          <a:bodyPr>
            <a:normAutofit lnSpcReduction="10000"/>
          </a:bodyPr>
          <a:lstStyle/>
          <a:p>
            <a:r>
              <a:rPr lang="en-US" dirty="0" smtClean="0"/>
              <a:t>In this class you will not be asked to do anything that is illegal, unethical, or against university policy, so maybe you shouldn’t </a:t>
            </a:r>
            <a:r>
              <a:rPr lang="en-US" dirty="0" smtClean="0"/>
              <a:t>…</a:t>
            </a:r>
            <a:br>
              <a:rPr lang="en-US" dirty="0" smtClean="0"/>
            </a:br>
            <a:endParaRPr lang="en-US" dirty="0" smtClean="0"/>
          </a:p>
          <a:p>
            <a:r>
              <a:rPr lang="en-US" dirty="0"/>
              <a:t>Ask </a:t>
            </a:r>
            <a:r>
              <a:rPr lang="en-US" b="1" dirty="0"/>
              <a:t>permission</a:t>
            </a:r>
            <a:r>
              <a:rPr lang="en-US" dirty="0"/>
              <a:t> not </a:t>
            </a:r>
            <a:r>
              <a:rPr lang="en-US" dirty="0" smtClean="0"/>
              <a:t>forgiveness</a:t>
            </a:r>
            <a:br>
              <a:rPr lang="en-US" dirty="0" smtClean="0"/>
            </a:br>
            <a:endParaRPr lang="en-US" dirty="0"/>
          </a:p>
          <a:p>
            <a:r>
              <a:rPr lang="en-US" dirty="0" smtClean="0"/>
              <a:t>Principle of least surprise</a:t>
            </a:r>
          </a:p>
          <a:p>
            <a:pPr marL="0" indent="0">
              <a:buNone/>
            </a:pPr>
            <a:endParaRPr lang="en-US" dirty="0"/>
          </a:p>
        </p:txBody>
      </p:sp>
    </p:spTree>
    <p:extLst>
      <p:ext uri="{BB962C8B-B14F-4D97-AF65-F5344CB8AC3E}">
        <p14:creationId xmlns:p14="http://schemas.microsoft.com/office/powerpoint/2010/main" val="34483382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Study</a:t>
            </a:r>
            <a:endParaRPr lang="en-US" dirty="0"/>
          </a:p>
        </p:txBody>
      </p:sp>
      <p:sp>
        <p:nvSpPr>
          <p:cNvPr id="3" name="Content Placeholder 2"/>
          <p:cNvSpPr>
            <a:spLocks noGrp="1"/>
          </p:cNvSpPr>
          <p:nvPr>
            <p:ph idx="1"/>
          </p:nvPr>
        </p:nvSpPr>
        <p:spPr/>
        <p:txBody>
          <a:bodyPr>
            <a:normAutofit/>
          </a:bodyPr>
          <a:lstStyle/>
          <a:p>
            <a:pPr>
              <a:buNone/>
            </a:pPr>
            <a:r>
              <a:rPr lang="en-US" dirty="0" smtClean="0"/>
              <a:t>Researchers at a U.S. university begin a comprehensive study of </a:t>
            </a:r>
            <a:r>
              <a:rPr lang="en-US" dirty="0" err="1" smtClean="0"/>
              <a:t>botnet</a:t>
            </a:r>
            <a:r>
              <a:rPr lang="en-US" dirty="0" smtClean="0"/>
              <a:t> behavior with the goal of understanding the technical, economic, and social factors that underlie </a:t>
            </a:r>
            <a:r>
              <a:rPr lang="en-US" dirty="0" err="1" smtClean="0"/>
              <a:t>botnet</a:t>
            </a:r>
            <a:r>
              <a:rPr lang="en-US" dirty="0" smtClean="0"/>
              <a:t> propagation, control, and use.</a:t>
            </a:r>
          </a:p>
        </p:txBody>
      </p:sp>
    </p:spTree>
    <p:extLst>
      <p:ext uri="{BB962C8B-B14F-4D97-AF65-F5344CB8AC3E}">
        <p14:creationId xmlns:p14="http://schemas.microsoft.com/office/powerpoint/2010/main" val="405192223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Botnet</a:t>
            </a:r>
            <a:r>
              <a:rPr lang="en-US" dirty="0" smtClean="0"/>
              <a:t> Threat</a:t>
            </a:r>
            <a:endParaRPr lang="en-US" dirty="0"/>
          </a:p>
        </p:txBody>
      </p:sp>
      <p:pic>
        <p:nvPicPr>
          <p:cNvPr id="4" name="Picture 3"/>
          <p:cNvPicPr>
            <a:picLocks noChangeAspect="1"/>
          </p:cNvPicPr>
          <p:nvPr/>
        </p:nvPicPr>
        <p:blipFill>
          <a:blip r:embed="rId3"/>
          <a:stretch>
            <a:fillRect/>
          </a:stretch>
        </p:blipFill>
        <p:spPr>
          <a:xfrm>
            <a:off x="3785790" y="3230422"/>
            <a:ext cx="5358210" cy="1896486"/>
          </a:xfrm>
          <a:prstGeom prst="rect">
            <a:avLst/>
          </a:prstGeom>
        </p:spPr>
      </p:pic>
      <p:sp>
        <p:nvSpPr>
          <p:cNvPr id="5" name="Content Placeholder 4"/>
          <p:cNvSpPr>
            <a:spLocks noGrp="1"/>
          </p:cNvSpPr>
          <p:nvPr>
            <p:ph idx="1"/>
          </p:nvPr>
        </p:nvSpPr>
        <p:spPr>
          <a:xfrm>
            <a:off x="325416" y="1063229"/>
            <a:ext cx="8229600" cy="2238834"/>
          </a:xfrm>
          <a:solidFill>
            <a:srgbClr val="D9D9D9"/>
          </a:solidFill>
        </p:spPr>
        <p:txBody>
          <a:bodyPr>
            <a:normAutofit lnSpcReduction="10000"/>
          </a:bodyPr>
          <a:lstStyle/>
          <a:p>
            <a:r>
              <a:rPr lang="en-US" sz="2400" dirty="0"/>
              <a:t>Botnets represent today’s attack platform</a:t>
            </a:r>
          </a:p>
          <a:p>
            <a:pPr lvl="1"/>
            <a:r>
              <a:rPr lang="en-US" sz="2000" dirty="0" err="1"/>
              <a:t>DoS</a:t>
            </a:r>
            <a:r>
              <a:rPr lang="en-US" sz="2000" dirty="0"/>
              <a:t> Extortion, Identity Theft, Phishing, SPAM, Spyware</a:t>
            </a:r>
          </a:p>
          <a:p>
            <a:r>
              <a:rPr lang="en-US" sz="2400" dirty="0"/>
              <a:t>On April 12, 2015, Interpol and the Dutch National High Tech Crime Unit </a:t>
            </a:r>
            <a:r>
              <a:rPr lang="en-US" sz="2400" dirty="0" smtClean="0"/>
              <a:t>announced </a:t>
            </a:r>
            <a:r>
              <a:rPr lang="en-US" sz="2400" dirty="0"/>
              <a:t>the disruption of Backdoor:Win32/</a:t>
            </a:r>
            <a:r>
              <a:rPr lang="en-US" sz="2400" dirty="0" err="1"/>
              <a:t>Simda.AT</a:t>
            </a:r>
            <a:r>
              <a:rPr lang="en-US" sz="2400" dirty="0"/>
              <a:t>, a significant malware threat affecting more than 770,000 devices in more than 190 countries and regions.</a:t>
            </a:r>
          </a:p>
        </p:txBody>
      </p:sp>
    </p:spTree>
    <p:extLst>
      <p:ext uri="{BB962C8B-B14F-4D97-AF65-F5344CB8AC3E}">
        <p14:creationId xmlns:p14="http://schemas.microsoft.com/office/powerpoint/2010/main" val="2016355544"/>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65" name="Rectangle 5"/>
          <p:cNvSpPr>
            <a:spLocks noGrp="1" noChangeArrowheads="1"/>
          </p:cNvSpPr>
          <p:nvPr>
            <p:ph type="title"/>
          </p:nvPr>
        </p:nvSpPr>
        <p:spPr/>
        <p:txBody>
          <a:bodyPr/>
          <a:lstStyle/>
          <a:p>
            <a:r>
              <a:rPr lang="en-US" smtClean="0"/>
              <a:t>What’s a “bot”?</a:t>
            </a:r>
            <a:endParaRPr lang="en-US"/>
          </a:p>
        </p:txBody>
      </p:sp>
      <p:sp>
        <p:nvSpPr>
          <p:cNvPr id="2600966" name="Rectangle 6"/>
          <p:cNvSpPr>
            <a:spLocks noGrp="1" noChangeArrowheads="1"/>
          </p:cNvSpPr>
          <p:nvPr>
            <p:ph type="body" idx="1"/>
          </p:nvPr>
        </p:nvSpPr>
        <p:spPr/>
        <p:txBody>
          <a:bodyPr>
            <a:normAutofit fontScale="77500" lnSpcReduction="20000"/>
          </a:bodyPr>
          <a:lstStyle/>
          <a:p>
            <a:r>
              <a:rPr lang="en-US" dirty="0" smtClean="0"/>
              <a:t>A bot is a servant process on a compromised system</a:t>
            </a:r>
          </a:p>
          <a:p>
            <a:r>
              <a:rPr lang="en-US" dirty="0" smtClean="0"/>
              <a:t>Usually installed by a </a:t>
            </a:r>
            <a:r>
              <a:rPr lang="en-US" dirty="0" err="1" smtClean="0"/>
              <a:t>trojan</a:t>
            </a:r>
            <a:r>
              <a:rPr lang="en-US" dirty="0" smtClean="0"/>
              <a:t>, though worms have evolved to install bots as well</a:t>
            </a:r>
          </a:p>
          <a:p>
            <a:r>
              <a:rPr lang="en-US" dirty="0" smtClean="0"/>
              <a:t>Communicates with a handler or controller (e.g., using  IRC, Twitter, custom protocols on other compromised systems)</a:t>
            </a:r>
          </a:p>
          <a:p>
            <a:r>
              <a:rPr lang="en-US" dirty="0" smtClean="0"/>
              <a:t>Almost always unbeknownst to the systems owner </a:t>
            </a:r>
          </a:p>
          <a:p>
            <a:r>
              <a:rPr lang="en-US" dirty="0" smtClean="0"/>
              <a:t>A </a:t>
            </a:r>
            <a:r>
              <a:rPr lang="en-US" dirty="0" err="1" smtClean="0"/>
              <a:t>botmaster</a:t>
            </a:r>
            <a:r>
              <a:rPr lang="en-US" dirty="0" smtClean="0"/>
              <a:t> commands bots to perform any of an array of different functions</a:t>
            </a:r>
          </a:p>
          <a:p>
            <a:r>
              <a:rPr lang="en-US" dirty="0" smtClean="0"/>
              <a:t>System of bots and controller(s) is referred to as a botnet </a:t>
            </a:r>
            <a:endParaRPr lang="en-US" dirty="0"/>
          </a:p>
        </p:txBody>
      </p:sp>
    </p:spTree>
    <p:extLst>
      <p:ext uri="{BB962C8B-B14F-4D97-AF65-F5344CB8AC3E}">
        <p14:creationId xmlns:p14="http://schemas.microsoft.com/office/powerpoint/2010/main" val="3932392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Computer Ethics</a:t>
            </a:r>
          </a:p>
        </p:txBody>
      </p:sp>
      <p:sp>
        <p:nvSpPr>
          <p:cNvPr id="20483" name="Content Placeholder 2"/>
          <p:cNvSpPr>
            <a:spLocks noGrp="1"/>
          </p:cNvSpPr>
          <p:nvPr>
            <p:ph idx="1"/>
          </p:nvPr>
        </p:nvSpPr>
        <p:spPr/>
        <p:txBody>
          <a:bodyPr>
            <a:normAutofit fontScale="70000" lnSpcReduction="20000"/>
          </a:bodyPr>
          <a:lstStyle/>
          <a:p>
            <a:pPr>
              <a:buFont typeface="Times" pitchFamily="-1" charset="0"/>
              <a:buNone/>
            </a:pPr>
            <a:r>
              <a:rPr lang="en-US" dirty="0" smtClean="0"/>
              <a:t>“A typical problem in computer ethics arises because there is a policy vacuum about how computer technology should be used. </a:t>
            </a:r>
            <a:endParaRPr lang="en-US" dirty="0" smtClean="0"/>
          </a:p>
          <a:p>
            <a:pPr>
              <a:buFont typeface="Times" pitchFamily="-1" charset="0"/>
              <a:buNone/>
            </a:pPr>
            <a:endParaRPr lang="en-US" dirty="0"/>
          </a:p>
          <a:p>
            <a:pPr>
              <a:buFont typeface="Times" pitchFamily="-1" charset="0"/>
              <a:buNone/>
            </a:pPr>
            <a:r>
              <a:rPr lang="en-US" dirty="0" smtClean="0"/>
              <a:t>Computers </a:t>
            </a:r>
            <a:r>
              <a:rPr lang="en-US" dirty="0" smtClean="0"/>
              <a:t>provide us with </a:t>
            </a:r>
            <a:r>
              <a:rPr lang="en-US" b="1" dirty="0" smtClean="0"/>
              <a:t>new capabilities </a:t>
            </a:r>
            <a:r>
              <a:rPr lang="en-US" dirty="0" smtClean="0"/>
              <a:t>and these in turn give us </a:t>
            </a:r>
            <a:r>
              <a:rPr lang="en-US" b="1" dirty="0" smtClean="0"/>
              <a:t>new choices </a:t>
            </a:r>
            <a:r>
              <a:rPr lang="en-US" dirty="0" smtClean="0"/>
              <a:t>for action. Often, either no policies for conduct in these situations exist or existing policies seem inadequate. </a:t>
            </a:r>
            <a:endParaRPr lang="en-US" dirty="0" smtClean="0"/>
          </a:p>
          <a:p>
            <a:pPr>
              <a:buFont typeface="Times" pitchFamily="-1" charset="0"/>
              <a:buNone/>
            </a:pPr>
            <a:endParaRPr lang="en-US" dirty="0"/>
          </a:p>
          <a:p>
            <a:pPr>
              <a:buFont typeface="Times" pitchFamily="-1" charset="0"/>
              <a:buNone/>
            </a:pPr>
            <a:r>
              <a:rPr lang="en-US" dirty="0" smtClean="0"/>
              <a:t>A </a:t>
            </a:r>
            <a:r>
              <a:rPr lang="en-US" dirty="0" smtClean="0"/>
              <a:t>central task of computer ethics is to determine </a:t>
            </a:r>
            <a:r>
              <a:rPr lang="en-US" b="1" dirty="0" smtClean="0"/>
              <a:t>what we should do </a:t>
            </a:r>
            <a:r>
              <a:rPr lang="en-US" dirty="0" smtClean="0"/>
              <a:t>in such cases, i.e., to formulate policies to guide our actions.</a:t>
            </a:r>
            <a:r>
              <a:rPr lang="en-US" dirty="0" smtClean="0"/>
              <a:t>”</a:t>
            </a:r>
            <a:br>
              <a:rPr lang="en-US" dirty="0" smtClean="0"/>
            </a:br>
            <a:endParaRPr lang="en-US" dirty="0" smtClean="0"/>
          </a:p>
          <a:p>
            <a:pPr>
              <a:buFont typeface="Times" pitchFamily="-1" charset="0"/>
              <a:buNone/>
            </a:pPr>
            <a:r>
              <a:rPr lang="en-US" dirty="0" smtClean="0"/>
              <a:t>							</a:t>
            </a:r>
            <a:r>
              <a:rPr lang="en-US" dirty="0" smtClean="0"/>
              <a:t>							-</a:t>
            </a:r>
            <a:r>
              <a:rPr lang="en-US" dirty="0" smtClean="0"/>
              <a:t>Moor</a:t>
            </a:r>
          </a:p>
        </p:txBody>
      </p:sp>
    </p:spTree>
    <p:extLst>
      <p:ext uri="{BB962C8B-B14F-4D97-AF65-F5344CB8AC3E}">
        <p14:creationId xmlns:p14="http://schemas.microsoft.com/office/powerpoint/2010/main" val="21210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22"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0723" name="Rectangle 3"/>
          <p:cNvSpPr>
            <a:spLocks noGrp="1" noChangeArrowheads="1"/>
          </p:cNvSpPr>
          <p:nvPr>
            <p:ph type="title"/>
          </p:nvPr>
        </p:nvSpPr>
        <p:spPr/>
        <p:txBody>
          <a:bodyPr/>
          <a:lstStyle/>
          <a:p>
            <a:r>
              <a:rPr lang="en-US"/>
              <a:t>The Botnet</a:t>
            </a:r>
          </a:p>
        </p:txBody>
      </p:sp>
      <p:sp>
        <p:nvSpPr>
          <p:cNvPr id="2590724"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0725"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0726" name="Oval 6"/>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27" name="Rectangle 7"/>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0728" name="Oval 8"/>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29" name="Oval 9"/>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0" name="Oval 10"/>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1" name="Oval 11"/>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2" name="Rectangle 12"/>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0733" name="Oval 13"/>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4" name="Oval 14"/>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5" name="Oval 15"/>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6" name="Oval 16"/>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0737" name="Rectangle 17"/>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0738" name="Oval 18"/>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39" name="Oval 19"/>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0740" name="Oval 20"/>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0741" name="Rectangle 21"/>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0742" name="Oval 22"/>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3" name="Oval 23"/>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4" name="Oval 24"/>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5" name="Oval 25"/>
          <p:cNvSpPr>
            <a:spLocks noChangeArrowheads="1"/>
          </p:cNvSpPr>
          <p:nvPr/>
        </p:nvSpPr>
        <p:spPr bwMode="auto">
          <a:xfrm>
            <a:off x="4572000" y="36004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6" name="Oval 26"/>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7" name="Rectangle 27"/>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0748" name="Oval 28"/>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9" name="Oval 29"/>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0" name="Oval 30"/>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51" name="Oval 31"/>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52" name="Oval 32"/>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3" name="Oval 33"/>
          <p:cNvSpPr>
            <a:spLocks noChangeArrowheads="1"/>
          </p:cNvSpPr>
          <p:nvPr/>
        </p:nvSpPr>
        <p:spPr bwMode="auto">
          <a:xfrm>
            <a:off x="647700" y="1381125"/>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4" name="Oval 34"/>
          <p:cNvSpPr>
            <a:spLocks noChangeArrowheads="1"/>
          </p:cNvSpPr>
          <p:nvPr/>
        </p:nvSpPr>
        <p:spPr bwMode="auto">
          <a:xfrm>
            <a:off x="2755900" y="1352550"/>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5" name="Oval 35"/>
          <p:cNvSpPr>
            <a:spLocks noChangeArrowheads="1"/>
          </p:cNvSpPr>
          <p:nvPr/>
        </p:nvSpPr>
        <p:spPr bwMode="auto">
          <a:xfrm>
            <a:off x="1447800" y="3848100"/>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6" name="Oval 36"/>
          <p:cNvSpPr>
            <a:spLocks noChangeArrowheads="1"/>
          </p:cNvSpPr>
          <p:nvPr/>
        </p:nvSpPr>
        <p:spPr bwMode="auto">
          <a:xfrm>
            <a:off x="5918200" y="3810000"/>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7" name="Text Box 37"/>
          <p:cNvSpPr txBox="1">
            <a:spLocks noChangeArrowheads="1"/>
          </p:cNvSpPr>
          <p:nvPr/>
        </p:nvSpPr>
        <p:spPr bwMode="auto">
          <a:xfrm>
            <a:off x="7032626" y="2258616"/>
            <a:ext cx="1521044" cy="1477328"/>
          </a:xfrm>
          <a:prstGeom prst="rect">
            <a:avLst/>
          </a:prstGeom>
          <a:no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The</a:t>
            </a:r>
          </a:p>
          <a:p>
            <a:r>
              <a:rPr lang="en-US" sz="3000">
                <a:solidFill>
                  <a:srgbClr val="000000"/>
                </a:solidFill>
              </a:rPr>
              <a:t>Peaceful</a:t>
            </a:r>
          </a:p>
          <a:p>
            <a:r>
              <a:rPr lang="en-US" sz="3000">
                <a:solidFill>
                  <a:srgbClr val="000000"/>
                </a:solidFill>
              </a:rPr>
              <a:t>Village</a:t>
            </a:r>
          </a:p>
        </p:txBody>
      </p:sp>
    </p:spTree>
    <p:extLst>
      <p:ext uri="{BB962C8B-B14F-4D97-AF65-F5344CB8AC3E}">
        <p14:creationId xmlns:p14="http://schemas.microsoft.com/office/powerpoint/2010/main" val="39897506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2770"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2771" name="Rectangle 3"/>
          <p:cNvSpPr>
            <a:spLocks noGrp="1" noChangeArrowheads="1"/>
          </p:cNvSpPr>
          <p:nvPr>
            <p:ph type="title"/>
          </p:nvPr>
        </p:nvSpPr>
        <p:spPr/>
        <p:txBody>
          <a:bodyPr/>
          <a:lstStyle/>
          <a:p>
            <a:r>
              <a:rPr lang="en-US"/>
              <a:t>The Botnet</a:t>
            </a:r>
          </a:p>
        </p:txBody>
      </p:sp>
      <p:sp>
        <p:nvSpPr>
          <p:cNvPr id="2592772"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2773"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2774" name="Oval 6"/>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775" name="Rectangle 7"/>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2776" name="Oval 8"/>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77" name="Oval 9"/>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78" name="Oval 10"/>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79" name="Oval 11"/>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0" name="Rectangle 12"/>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2781" name="Oval 13"/>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2" name="Oval 14"/>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3" name="Oval 15"/>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4" name="Oval 16"/>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2785" name="Rectangle 17"/>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2786" name="Oval 18"/>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787" name="Oval 19"/>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2788" name="Oval 20"/>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2789" name="Rectangle 21"/>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2790" name="Oval 22"/>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1" name="Oval 23"/>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2" name="Oval 24"/>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3" name="Oval 25"/>
          <p:cNvSpPr>
            <a:spLocks noChangeArrowheads="1"/>
          </p:cNvSpPr>
          <p:nvPr/>
        </p:nvSpPr>
        <p:spPr bwMode="auto">
          <a:xfrm>
            <a:off x="4572000" y="36004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4" name="Oval 26"/>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5" name="Rectangle 27"/>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2796" name="Oval 28"/>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7" name="Oval 29"/>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8" name="Oval 30"/>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799" name="Oval 31"/>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800" name="Oval 32"/>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801" name="Text Box 33"/>
          <p:cNvSpPr txBox="1">
            <a:spLocks noChangeArrowheads="1"/>
          </p:cNvSpPr>
          <p:nvPr/>
        </p:nvSpPr>
        <p:spPr bwMode="auto">
          <a:xfrm>
            <a:off x="7032625" y="2258616"/>
            <a:ext cx="1477651" cy="1477328"/>
          </a:xfrm>
          <a:prstGeom prst="rect">
            <a:avLst/>
          </a:prstGeom>
          <a:no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Systems</a:t>
            </a:r>
          </a:p>
          <a:p>
            <a:r>
              <a:rPr lang="en-US" sz="3000">
                <a:solidFill>
                  <a:srgbClr val="000000"/>
                </a:solidFill>
              </a:rPr>
              <a:t>Become</a:t>
            </a:r>
          </a:p>
          <a:p>
            <a:r>
              <a:rPr lang="en-US" sz="3000">
                <a:solidFill>
                  <a:srgbClr val="000000"/>
                </a:solidFill>
              </a:rPr>
              <a:t>Infected</a:t>
            </a:r>
          </a:p>
        </p:txBody>
      </p:sp>
    </p:spTree>
    <p:extLst>
      <p:ext uri="{BB962C8B-B14F-4D97-AF65-F5344CB8AC3E}">
        <p14:creationId xmlns:p14="http://schemas.microsoft.com/office/powerpoint/2010/main" val="8018104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4818"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4819" name="Rectangle 3"/>
          <p:cNvSpPr>
            <a:spLocks noGrp="1" noChangeArrowheads="1"/>
          </p:cNvSpPr>
          <p:nvPr>
            <p:ph type="title"/>
          </p:nvPr>
        </p:nvSpPr>
        <p:spPr/>
        <p:txBody>
          <a:bodyPr/>
          <a:lstStyle/>
          <a:p>
            <a:r>
              <a:rPr lang="en-US"/>
              <a:t>The Botnet</a:t>
            </a:r>
          </a:p>
        </p:txBody>
      </p:sp>
      <p:sp>
        <p:nvSpPr>
          <p:cNvPr id="2594820"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4821"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4822" name="Rectangle 6"/>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4823" name="Oval 7"/>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4" name="Oval 8"/>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5" name="Oval 9"/>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6" name="Oval 10"/>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7" name="Rectangle 11"/>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4828" name="Oval 12"/>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9" name="Oval 13"/>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0" name="Oval 14"/>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1" name="Oval 15"/>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4832" name="Rectangle 16"/>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4833" name="Oval 17"/>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4834" name="Oval 18"/>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4835" name="Rectangle 19"/>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4836" name="Oval 20"/>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7" name="Oval 21"/>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8" name="Oval 22"/>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9" name="Oval 23"/>
          <p:cNvSpPr>
            <a:spLocks noChangeArrowheads="1"/>
          </p:cNvSpPr>
          <p:nvPr/>
        </p:nvSpPr>
        <p:spPr bwMode="auto">
          <a:xfrm>
            <a:off x="4572000" y="36004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0" name="Oval 24"/>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1" name="Rectangle 25"/>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4842" name="Oval 26"/>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3" name="Oval 27"/>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4" name="Line 28"/>
          <p:cNvSpPr>
            <a:spLocks noChangeShapeType="1"/>
          </p:cNvSpPr>
          <p:nvPr/>
        </p:nvSpPr>
        <p:spPr bwMode="auto">
          <a:xfrm>
            <a:off x="863600" y="1581150"/>
            <a:ext cx="4241800" cy="3619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5" name="Oval 29"/>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46" name="Line 30"/>
          <p:cNvSpPr>
            <a:spLocks noChangeShapeType="1"/>
          </p:cNvSpPr>
          <p:nvPr/>
        </p:nvSpPr>
        <p:spPr bwMode="auto">
          <a:xfrm>
            <a:off x="3035300" y="1495425"/>
            <a:ext cx="2070100" cy="3238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7" name="Line 31"/>
          <p:cNvSpPr>
            <a:spLocks noChangeShapeType="1"/>
          </p:cNvSpPr>
          <p:nvPr/>
        </p:nvSpPr>
        <p:spPr bwMode="auto">
          <a:xfrm flipV="1">
            <a:off x="1739900" y="1933575"/>
            <a:ext cx="3403600" cy="2009775"/>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8" name="Line 32"/>
          <p:cNvSpPr>
            <a:spLocks noChangeShapeType="1"/>
          </p:cNvSpPr>
          <p:nvPr/>
        </p:nvSpPr>
        <p:spPr bwMode="auto">
          <a:xfrm flipH="1" flipV="1">
            <a:off x="5245100" y="1971675"/>
            <a:ext cx="838200" cy="19431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9" name="Oval 33"/>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50" name="Oval 34"/>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51" name="Oval 35"/>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52" name="Text Box 36"/>
          <p:cNvSpPr txBox="1">
            <a:spLocks noChangeArrowheads="1"/>
          </p:cNvSpPr>
          <p:nvPr/>
        </p:nvSpPr>
        <p:spPr bwMode="auto">
          <a:xfrm>
            <a:off x="6969126" y="2268141"/>
            <a:ext cx="1806955" cy="1477328"/>
          </a:xfrm>
          <a:prstGeom prst="rect">
            <a:avLst/>
          </a:prstGeom>
          <a:solidFill>
            <a:srgbClr val="D9D9D9"/>
          </a:solid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Bots form</a:t>
            </a:r>
          </a:p>
          <a:p>
            <a:r>
              <a:rPr lang="en-US" sz="3000">
                <a:solidFill>
                  <a:srgbClr val="000000"/>
                </a:solidFill>
              </a:rPr>
              <a:t>an overlay</a:t>
            </a:r>
          </a:p>
          <a:p>
            <a:r>
              <a:rPr lang="en-US" sz="3000">
                <a:solidFill>
                  <a:srgbClr val="000000"/>
                </a:solidFill>
              </a:rPr>
              <a:t>= </a:t>
            </a:r>
            <a:r>
              <a:rPr lang="en-US" sz="3000" b="1">
                <a:solidFill>
                  <a:srgbClr val="000000"/>
                </a:solidFill>
              </a:rPr>
              <a:t>botnet</a:t>
            </a:r>
            <a:endParaRPr lang="en-US" sz="3000">
              <a:solidFill>
                <a:srgbClr val="000000"/>
              </a:solidFill>
            </a:endParaRPr>
          </a:p>
        </p:txBody>
      </p:sp>
      <p:sp>
        <p:nvSpPr>
          <p:cNvPr id="2594853" name="Oval 37"/>
          <p:cNvSpPr>
            <a:spLocks noChangeArrowheads="1"/>
          </p:cNvSpPr>
          <p:nvPr/>
        </p:nvSpPr>
        <p:spPr bwMode="auto">
          <a:xfrm>
            <a:off x="4889500" y="1704975"/>
            <a:ext cx="584200" cy="438150"/>
          </a:xfrm>
          <a:prstGeom prst="ellipse">
            <a:avLst/>
          </a:prstGeom>
          <a:solidFill>
            <a:srgbClr val="00FF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P</a:t>
            </a:r>
            <a:endParaRPr lang="en-US">
              <a:solidFill>
                <a:srgbClr val="000000"/>
              </a:solidFill>
            </a:endParaRPr>
          </a:p>
        </p:txBody>
      </p:sp>
      <p:sp>
        <p:nvSpPr>
          <p:cNvPr id="2594854" name="Oval 38"/>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20425278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6866"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6867" name="Rectangle 3"/>
          <p:cNvSpPr>
            <a:spLocks noGrp="1" noChangeArrowheads="1"/>
          </p:cNvSpPr>
          <p:nvPr>
            <p:ph type="title"/>
          </p:nvPr>
        </p:nvSpPr>
        <p:spPr/>
        <p:txBody>
          <a:bodyPr/>
          <a:lstStyle/>
          <a:p>
            <a:r>
              <a:rPr lang="en-US"/>
              <a:t>The Botnet</a:t>
            </a:r>
          </a:p>
        </p:txBody>
      </p:sp>
      <p:sp>
        <p:nvSpPr>
          <p:cNvPr id="2596868"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6869"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6870" name="Rectangle 6"/>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6871" name="Oval 7"/>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2" name="Oval 8"/>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3" name="Oval 9"/>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4" name="Oval 10"/>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5" name="Rectangle 11"/>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6876" name="Oval 12"/>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7" name="Oval 13"/>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8" name="Oval 14"/>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9" name="Oval 15"/>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6880" name="Rectangle 16"/>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6881" name="Oval 17"/>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6882" name="Oval 18"/>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6883" name="Rectangle 19"/>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6884" name="Oval 20"/>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5" name="Oval 21"/>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6" name="Oval 22"/>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7" name="Oval 23"/>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8" name="Rectangle 24"/>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6889" name="Oval 25"/>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90" name="Oval 26"/>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91" name="Line 27"/>
          <p:cNvSpPr>
            <a:spLocks noChangeShapeType="1"/>
          </p:cNvSpPr>
          <p:nvPr/>
        </p:nvSpPr>
        <p:spPr bwMode="auto">
          <a:xfrm>
            <a:off x="863600" y="1581150"/>
            <a:ext cx="4241800" cy="3619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2" name="Oval 28"/>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3" name="Line 29"/>
          <p:cNvSpPr>
            <a:spLocks noChangeShapeType="1"/>
          </p:cNvSpPr>
          <p:nvPr/>
        </p:nvSpPr>
        <p:spPr bwMode="auto">
          <a:xfrm>
            <a:off x="3035300" y="1495425"/>
            <a:ext cx="2070100" cy="3238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4" name="Line 30"/>
          <p:cNvSpPr>
            <a:spLocks noChangeShapeType="1"/>
          </p:cNvSpPr>
          <p:nvPr/>
        </p:nvSpPr>
        <p:spPr bwMode="auto">
          <a:xfrm flipV="1">
            <a:off x="1739900" y="1933575"/>
            <a:ext cx="3403600" cy="2009775"/>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5" name="Line 31"/>
          <p:cNvSpPr>
            <a:spLocks noChangeShapeType="1"/>
          </p:cNvSpPr>
          <p:nvPr/>
        </p:nvSpPr>
        <p:spPr bwMode="auto">
          <a:xfrm flipH="1" flipV="1">
            <a:off x="5245100" y="1971675"/>
            <a:ext cx="838200" cy="19431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6" name="Oval 32"/>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7" name="Oval 33"/>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8" name="Oval 34"/>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9" name="Text Box 35"/>
          <p:cNvSpPr txBox="1">
            <a:spLocks noChangeArrowheads="1"/>
          </p:cNvSpPr>
          <p:nvPr/>
        </p:nvSpPr>
        <p:spPr bwMode="auto">
          <a:xfrm>
            <a:off x="6981825" y="2430066"/>
            <a:ext cx="1762810" cy="1015663"/>
          </a:xfrm>
          <a:prstGeom prst="rect">
            <a:avLst/>
          </a:prstGeom>
          <a:solidFill>
            <a:srgbClr val="D9D9D9"/>
          </a:solid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Controller</a:t>
            </a:r>
          </a:p>
          <a:p>
            <a:r>
              <a:rPr lang="en-US" sz="3000">
                <a:solidFill>
                  <a:srgbClr val="000000"/>
                </a:solidFill>
              </a:rPr>
              <a:t>Connects</a:t>
            </a:r>
          </a:p>
        </p:txBody>
      </p:sp>
      <p:sp>
        <p:nvSpPr>
          <p:cNvPr id="2596900" name="Oval 36"/>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901" name="Line 37"/>
          <p:cNvSpPr>
            <a:spLocks noChangeShapeType="1"/>
          </p:cNvSpPr>
          <p:nvPr/>
        </p:nvSpPr>
        <p:spPr bwMode="auto">
          <a:xfrm flipV="1">
            <a:off x="4762500" y="1952625"/>
            <a:ext cx="393700" cy="17907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902" name="Oval 38"/>
          <p:cNvSpPr>
            <a:spLocks noChangeArrowheads="1"/>
          </p:cNvSpPr>
          <p:nvPr/>
        </p:nvSpPr>
        <p:spPr bwMode="auto">
          <a:xfrm>
            <a:off x="4483100" y="3543300"/>
            <a:ext cx="584200" cy="438150"/>
          </a:xfrm>
          <a:prstGeom prst="ellipse">
            <a:avLst/>
          </a:prstGeom>
          <a:solidFill>
            <a:srgbClr val="FF00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C</a:t>
            </a:r>
          </a:p>
        </p:txBody>
      </p:sp>
      <p:sp>
        <p:nvSpPr>
          <p:cNvPr id="2596903" name="Oval 39"/>
          <p:cNvSpPr>
            <a:spLocks noChangeArrowheads="1"/>
          </p:cNvSpPr>
          <p:nvPr/>
        </p:nvSpPr>
        <p:spPr bwMode="auto">
          <a:xfrm>
            <a:off x="4889500" y="1704975"/>
            <a:ext cx="584200" cy="438150"/>
          </a:xfrm>
          <a:prstGeom prst="ellipse">
            <a:avLst/>
          </a:prstGeom>
          <a:solidFill>
            <a:srgbClr val="00FF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P</a:t>
            </a:r>
            <a:endParaRPr lang="en-US">
              <a:solidFill>
                <a:srgbClr val="000000"/>
              </a:solidFill>
            </a:endParaRPr>
          </a:p>
        </p:txBody>
      </p:sp>
    </p:spTree>
    <p:extLst>
      <p:ext uri="{BB962C8B-B14F-4D97-AF65-F5344CB8AC3E}">
        <p14:creationId xmlns:p14="http://schemas.microsoft.com/office/powerpoint/2010/main" val="11990552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8914"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8915" name="Rectangle 3"/>
          <p:cNvSpPr>
            <a:spLocks noGrp="1" noChangeArrowheads="1"/>
          </p:cNvSpPr>
          <p:nvPr>
            <p:ph type="title"/>
          </p:nvPr>
        </p:nvSpPr>
        <p:spPr/>
        <p:txBody>
          <a:bodyPr/>
          <a:lstStyle/>
          <a:p>
            <a:r>
              <a:rPr lang="en-US"/>
              <a:t>The Botnet</a:t>
            </a:r>
          </a:p>
        </p:txBody>
      </p:sp>
      <p:sp>
        <p:nvSpPr>
          <p:cNvPr id="2598916"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8917"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8918" name="Rectangle 6"/>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8919" name="Oval 7"/>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0" name="Oval 8"/>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1" name="Oval 9"/>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2" name="Oval 10"/>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3" name="Rectangle 11"/>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8924" name="Oval 12"/>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5" name="Oval 13"/>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6" name="Oval 14"/>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7" name="Oval 15"/>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8928" name="Rectangle 16"/>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8929" name="Oval 17"/>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8930" name="Oval 18"/>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8931" name="Rectangle 19"/>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8932" name="Oval 20"/>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3" name="Oval 21"/>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4" name="Oval 22"/>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5" name="Oval 23"/>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6" name="Rectangle 24"/>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8937" name="Oval 25"/>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8" name="Oval 26"/>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9" name="Line 27"/>
          <p:cNvSpPr>
            <a:spLocks noChangeShapeType="1"/>
          </p:cNvSpPr>
          <p:nvPr/>
        </p:nvSpPr>
        <p:spPr bwMode="auto">
          <a:xfrm>
            <a:off x="863600" y="1581150"/>
            <a:ext cx="4241800" cy="3619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0" name="Line 28"/>
          <p:cNvSpPr>
            <a:spLocks noChangeShapeType="1"/>
          </p:cNvSpPr>
          <p:nvPr/>
        </p:nvSpPr>
        <p:spPr bwMode="auto">
          <a:xfrm>
            <a:off x="3035300" y="1495425"/>
            <a:ext cx="2070100" cy="3238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1" name="Line 29"/>
          <p:cNvSpPr>
            <a:spLocks noChangeShapeType="1"/>
          </p:cNvSpPr>
          <p:nvPr/>
        </p:nvSpPr>
        <p:spPr bwMode="auto">
          <a:xfrm flipV="1">
            <a:off x="1739900" y="1933575"/>
            <a:ext cx="3403600" cy="2009775"/>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2" name="Line 30"/>
          <p:cNvSpPr>
            <a:spLocks noChangeShapeType="1"/>
          </p:cNvSpPr>
          <p:nvPr/>
        </p:nvSpPr>
        <p:spPr bwMode="auto">
          <a:xfrm flipH="1" flipV="1">
            <a:off x="5245100" y="1971675"/>
            <a:ext cx="838200" cy="19431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3" name="Oval 31"/>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44" name="Line 32"/>
          <p:cNvSpPr>
            <a:spLocks noChangeShapeType="1"/>
          </p:cNvSpPr>
          <p:nvPr/>
        </p:nvSpPr>
        <p:spPr bwMode="auto">
          <a:xfrm flipV="1">
            <a:off x="4762500" y="1952625"/>
            <a:ext cx="393700" cy="17907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5" name="Oval 33"/>
          <p:cNvSpPr>
            <a:spLocks noChangeArrowheads="1"/>
          </p:cNvSpPr>
          <p:nvPr/>
        </p:nvSpPr>
        <p:spPr bwMode="auto">
          <a:xfrm>
            <a:off x="4483100" y="3543300"/>
            <a:ext cx="584200" cy="438150"/>
          </a:xfrm>
          <a:prstGeom prst="ellipse">
            <a:avLst/>
          </a:prstGeom>
          <a:solidFill>
            <a:srgbClr val="FF00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C</a:t>
            </a:r>
          </a:p>
        </p:txBody>
      </p:sp>
      <p:sp>
        <p:nvSpPr>
          <p:cNvPr id="2598946" name="Oval 34"/>
          <p:cNvSpPr>
            <a:spLocks noChangeArrowheads="1"/>
          </p:cNvSpPr>
          <p:nvPr/>
        </p:nvSpPr>
        <p:spPr bwMode="auto">
          <a:xfrm>
            <a:off x="4889500" y="1704975"/>
            <a:ext cx="584200" cy="438150"/>
          </a:xfrm>
          <a:prstGeom prst="ellipse">
            <a:avLst/>
          </a:prstGeom>
          <a:solidFill>
            <a:srgbClr val="00FF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P</a:t>
            </a:r>
            <a:endParaRPr lang="en-US">
              <a:solidFill>
                <a:srgbClr val="000000"/>
              </a:solidFill>
            </a:endParaRPr>
          </a:p>
        </p:txBody>
      </p:sp>
      <p:sp>
        <p:nvSpPr>
          <p:cNvPr id="2598947" name="Line 35"/>
          <p:cNvSpPr>
            <a:spLocks noChangeShapeType="1"/>
          </p:cNvSpPr>
          <p:nvPr/>
        </p:nvSpPr>
        <p:spPr bwMode="auto">
          <a:xfrm flipV="1">
            <a:off x="6134100" y="1590675"/>
            <a:ext cx="1308100" cy="2333625"/>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48" name="Line 36"/>
          <p:cNvSpPr>
            <a:spLocks noChangeShapeType="1"/>
          </p:cNvSpPr>
          <p:nvPr/>
        </p:nvSpPr>
        <p:spPr bwMode="auto">
          <a:xfrm>
            <a:off x="2933700" y="1514475"/>
            <a:ext cx="4572000" cy="95250"/>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49" name="Line 37"/>
          <p:cNvSpPr>
            <a:spLocks noChangeShapeType="1"/>
          </p:cNvSpPr>
          <p:nvPr/>
        </p:nvSpPr>
        <p:spPr bwMode="auto">
          <a:xfrm>
            <a:off x="876300" y="1543050"/>
            <a:ext cx="6591300" cy="123825"/>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50" name="Line 38"/>
          <p:cNvSpPr>
            <a:spLocks noChangeShapeType="1"/>
          </p:cNvSpPr>
          <p:nvPr/>
        </p:nvSpPr>
        <p:spPr bwMode="auto">
          <a:xfrm flipV="1">
            <a:off x="1676400" y="1628775"/>
            <a:ext cx="5816600" cy="2400300"/>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51" name="Oval 39"/>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2" name="Oval 40"/>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3" name="Oval 41"/>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4" name="Oval 42"/>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5" name="Text Box 43"/>
          <p:cNvSpPr txBox="1">
            <a:spLocks noChangeArrowheads="1"/>
          </p:cNvSpPr>
          <p:nvPr/>
        </p:nvSpPr>
        <p:spPr bwMode="auto">
          <a:xfrm>
            <a:off x="6883196" y="2439591"/>
            <a:ext cx="1795872" cy="1015663"/>
          </a:xfrm>
          <a:prstGeom prst="rect">
            <a:avLst/>
          </a:prstGeom>
          <a:solidFill>
            <a:srgbClr val="D9D9D9"/>
          </a:solidFill>
          <a:ln w="38100">
            <a:solidFill>
              <a:srgbClr val="000000"/>
            </a:solidFill>
            <a:miter lim="800000"/>
            <a:headEnd/>
            <a:tailEnd/>
          </a:ln>
          <a:effectLst/>
        </p:spPr>
        <p:txBody>
          <a:bodyPr wrap="none">
            <a:prstTxWarp prst="textNoShape">
              <a:avLst/>
            </a:prstTxWarp>
            <a:spAutoFit/>
          </a:bodyPr>
          <a:lstStyle/>
          <a:p>
            <a:pPr algn="ctr"/>
            <a:r>
              <a:rPr lang="en-US" sz="3000">
                <a:solidFill>
                  <a:srgbClr val="000000"/>
                </a:solidFill>
              </a:rPr>
              <a:t>Attack</a:t>
            </a:r>
          </a:p>
          <a:p>
            <a:pPr algn="ctr"/>
            <a:r>
              <a:rPr lang="en-US" sz="3000">
                <a:solidFill>
                  <a:srgbClr val="000000"/>
                </a:solidFill>
              </a:rPr>
              <a:t>Command</a:t>
            </a:r>
          </a:p>
        </p:txBody>
      </p:sp>
    </p:spTree>
    <p:extLst>
      <p:ext uri="{BB962C8B-B14F-4D97-AF65-F5344CB8AC3E}">
        <p14:creationId xmlns:p14="http://schemas.microsoft.com/office/powerpoint/2010/main" val="40443448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Honeypots</a:t>
            </a:r>
            <a:endParaRPr lang="en-US" dirty="0"/>
          </a:p>
        </p:txBody>
      </p:sp>
      <p:sp>
        <p:nvSpPr>
          <p:cNvPr id="3" name="Content Placeholder 2"/>
          <p:cNvSpPr>
            <a:spLocks noGrp="1"/>
          </p:cNvSpPr>
          <p:nvPr>
            <p:ph idx="1"/>
          </p:nvPr>
        </p:nvSpPr>
        <p:spPr/>
        <p:txBody>
          <a:bodyPr>
            <a:normAutofit/>
          </a:bodyPr>
          <a:lstStyle/>
          <a:p>
            <a:pPr>
              <a:buNone/>
            </a:pPr>
            <a:r>
              <a:rPr lang="en-US" dirty="0" smtClean="0"/>
              <a:t>The researchers create a botnet research </a:t>
            </a:r>
            <a:r>
              <a:rPr lang="en-US" dirty="0" err="1" smtClean="0"/>
              <a:t>testbed</a:t>
            </a:r>
            <a:r>
              <a:rPr lang="en-US" dirty="0" smtClean="0"/>
              <a:t>, connected to the Internet, </a:t>
            </a:r>
            <a:r>
              <a:rPr lang="en-US" dirty="0" smtClean="0"/>
              <a:t>that enables </a:t>
            </a:r>
            <a:r>
              <a:rPr lang="en-US" dirty="0" err="1" smtClean="0"/>
              <a:t>testbed</a:t>
            </a:r>
            <a:r>
              <a:rPr lang="en-US" dirty="0" smtClean="0"/>
              <a:t> machines to become infected.</a:t>
            </a:r>
          </a:p>
          <a:p>
            <a:endParaRPr lang="en-US" dirty="0"/>
          </a:p>
        </p:txBody>
      </p:sp>
    </p:spTree>
    <p:extLst>
      <p:ext uri="{BB962C8B-B14F-4D97-AF65-F5344CB8AC3E}">
        <p14:creationId xmlns:p14="http://schemas.microsoft.com/office/powerpoint/2010/main" val="146366851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Hack Back</a:t>
            </a:r>
            <a:endParaRPr lang="en-US" dirty="0"/>
          </a:p>
        </p:txBody>
      </p:sp>
      <p:sp>
        <p:nvSpPr>
          <p:cNvPr id="3" name="Content Placeholder 2"/>
          <p:cNvSpPr>
            <a:spLocks noGrp="1"/>
          </p:cNvSpPr>
          <p:nvPr>
            <p:ph idx="1"/>
          </p:nvPr>
        </p:nvSpPr>
        <p:spPr/>
        <p:txBody>
          <a:bodyPr>
            <a:normAutofit/>
          </a:bodyPr>
          <a:lstStyle/>
          <a:p>
            <a:pPr>
              <a:buNone/>
            </a:pPr>
            <a:r>
              <a:rPr lang="en-US" dirty="0" smtClean="0"/>
              <a:t>The researchers acquire from their infected host the password to the drop zone</a:t>
            </a:r>
            <a:r>
              <a:rPr lang="en-US" baseline="30000" dirty="0" smtClean="0"/>
              <a:t>(a)</a:t>
            </a:r>
            <a:r>
              <a:rPr lang="en-US" dirty="0" smtClean="0"/>
              <a:t> </a:t>
            </a:r>
            <a:r>
              <a:rPr lang="en-US" dirty="0"/>
              <a:t>and use it to analyze the </a:t>
            </a:r>
            <a:r>
              <a:rPr lang="en-US" dirty="0" smtClean="0"/>
              <a:t>drop zone </a:t>
            </a:r>
            <a:r>
              <a:rPr lang="en-US" dirty="0"/>
              <a:t>and its files. </a:t>
            </a:r>
            <a:endParaRPr lang="en-US" b="1" dirty="0"/>
          </a:p>
        </p:txBody>
      </p:sp>
      <p:sp>
        <p:nvSpPr>
          <p:cNvPr id="4" name="TextBox 3"/>
          <p:cNvSpPr txBox="1"/>
          <p:nvPr/>
        </p:nvSpPr>
        <p:spPr>
          <a:xfrm>
            <a:off x="1097236" y="4782240"/>
            <a:ext cx="6948574" cy="369332"/>
          </a:xfrm>
          <a:prstGeom prst="rect">
            <a:avLst/>
          </a:prstGeom>
          <a:noFill/>
        </p:spPr>
        <p:txBody>
          <a:bodyPr wrap="none" rtlCol="0">
            <a:spAutoFit/>
          </a:bodyPr>
          <a:lstStyle/>
          <a:p>
            <a:r>
              <a:rPr lang="en-US" dirty="0" smtClean="0"/>
              <a:t>(a) A drop zone is where attackers place any stolen data for later pick up</a:t>
            </a:r>
            <a:endParaRPr lang="en-US" dirty="0"/>
          </a:p>
        </p:txBody>
      </p:sp>
    </p:spTree>
    <p:extLst>
      <p:ext uri="{BB962C8B-B14F-4D97-AF65-F5344CB8AC3E}">
        <p14:creationId xmlns:p14="http://schemas.microsoft.com/office/powerpoint/2010/main" val="75477570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White Worms</a:t>
            </a:r>
            <a:endParaRPr lang="en-US" dirty="0"/>
          </a:p>
        </p:txBody>
      </p:sp>
      <p:sp>
        <p:nvSpPr>
          <p:cNvPr id="3" name="Content Placeholder 2"/>
          <p:cNvSpPr>
            <a:spLocks noGrp="1"/>
          </p:cNvSpPr>
          <p:nvPr>
            <p:ph idx="1"/>
          </p:nvPr>
        </p:nvSpPr>
        <p:spPr/>
        <p:txBody>
          <a:bodyPr/>
          <a:lstStyle/>
          <a:p>
            <a:pPr>
              <a:buNone/>
            </a:pPr>
            <a:r>
              <a:rPr lang="en-US" dirty="0" smtClean="0"/>
              <a:t>Researchers </a:t>
            </a:r>
            <a:r>
              <a:rPr lang="en-US" dirty="0"/>
              <a:t>clean up the botnet by enumerating the infected hosts, exploiting a vulnerability, and removing the infected code. </a:t>
            </a:r>
          </a:p>
        </p:txBody>
      </p:sp>
    </p:spTree>
    <p:extLst>
      <p:ext uri="{BB962C8B-B14F-4D97-AF65-F5344CB8AC3E}">
        <p14:creationId xmlns:p14="http://schemas.microsoft.com/office/powerpoint/2010/main" val="194122500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Vulnerability Disclosure?</a:t>
            </a:r>
            <a:endParaRPr lang="en-US" dirty="0"/>
          </a:p>
        </p:txBody>
      </p:sp>
      <p:sp>
        <p:nvSpPr>
          <p:cNvPr id="3" name="Content Placeholder 2"/>
          <p:cNvSpPr>
            <a:spLocks noGrp="1"/>
          </p:cNvSpPr>
          <p:nvPr>
            <p:ph idx="1"/>
          </p:nvPr>
        </p:nvSpPr>
        <p:spPr/>
        <p:txBody>
          <a:bodyPr>
            <a:normAutofit/>
          </a:bodyPr>
          <a:lstStyle/>
          <a:p>
            <a:pPr>
              <a:buNone/>
            </a:pPr>
            <a:r>
              <a:rPr lang="en-US" dirty="0" smtClean="0"/>
              <a:t>Researchers create and public code for a new botnet that contains new ways of infecting hosts and is less susceptible to analysis and take down. </a:t>
            </a:r>
          </a:p>
          <a:p>
            <a:endParaRPr lang="en-US" dirty="0"/>
          </a:p>
        </p:txBody>
      </p:sp>
    </p:spTree>
    <p:extLst>
      <p:ext uri="{BB962C8B-B14F-4D97-AF65-F5344CB8AC3E}">
        <p14:creationId xmlns:p14="http://schemas.microsoft.com/office/powerpoint/2010/main" val="42122449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 Law</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“Law can be defined as a consistent set of universal rules that are widely published, generally accepted, and usually enforced”</a:t>
            </a:r>
          </a:p>
          <a:p>
            <a:r>
              <a:rPr lang="en-US" sz="2400" dirty="0" smtClean="0"/>
              <a:t>Related but </a:t>
            </a:r>
            <a:r>
              <a:rPr lang="en-US" sz="2400" dirty="0" smtClean="0"/>
              <a:t>by no means identical (e.g., legal but not ethical, ethical but not legal)</a:t>
            </a:r>
          </a:p>
          <a:p>
            <a:pPr lvl="1"/>
            <a:r>
              <a:rPr lang="en-US" sz="2000" dirty="0" smtClean="0"/>
              <a:t>Adherence to ethical principles may be required to meet regulatory requirements surrounding academic research</a:t>
            </a:r>
          </a:p>
          <a:p>
            <a:pPr lvl="1"/>
            <a:r>
              <a:rPr lang="en-US" sz="2000" dirty="0" smtClean="0"/>
              <a:t>A law may illuminate the line between beneficial acts and harmful ones.</a:t>
            </a:r>
          </a:p>
          <a:p>
            <a:pPr lvl="1"/>
            <a:r>
              <a:rPr lang="en-US" sz="2000" dirty="0" smtClean="0"/>
              <a:t>If the computer security research community develops ethical principals and standards that are acceptable to the profession and integrates those as standard practice, it makes it easier for legislatures and courts to effectively perform their functions.</a:t>
            </a:r>
          </a:p>
        </p:txBody>
      </p:sp>
    </p:spTree>
    <p:extLst>
      <p:ext uri="{BB962C8B-B14F-4D97-AF65-F5344CB8AC3E}">
        <p14:creationId xmlns:p14="http://schemas.microsoft.com/office/powerpoint/2010/main" val="40086455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Tree>
    <p:extLst>
      <p:ext uri="{BB962C8B-B14F-4D97-AF65-F5344CB8AC3E}">
        <p14:creationId xmlns:p14="http://schemas.microsoft.com/office/powerpoint/2010/main" val="1823441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7100" y="0"/>
            <a:ext cx="4747846" cy="5143500"/>
          </a:xfrm>
          <a:prstGeom prst="rect">
            <a:avLst/>
          </a:prstGeom>
        </p:spPr>
      </p:pic>
      <p:pic>
        <p:nvPicPr>
          <p:cNvPr id="2" name="Picture 1"/>
          <p:cNvPicPr>
            <a:picLocks noChangeAspect="1"/>
          </p:cNvPicPr>
          <p:nvPr/>
        </p:nvPicPr>
        <p:blipFill>
          <a:blip r:embed="rId3"/>
          <a:stretch>
            <a:fillRect/>
          </a:stretch>
        </p:blipFill>
        <p:spPr>
          <a:xfrm>
            <a:off x="6453011" y="4826000"/>
            <a:ext cx="2616200" cy="317500"/>
          </a:xfrm>
          <a:prstGeom prst="rect">
            <a:avLst/>
          </a:prstGeom>
        </p:spPr>
      </p:pic>
    </p:spTree>
    <p:extLst>
      <p:ext uri="{BB962C8B-B14F-4D97-AF65-F5344CB8AC3E}">
        <p14:creationId xmlns:p14="http://schemas.microsoft.com/office/powerpoint/2010/main" val="268090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is Different</a:t>
            </a:r>
            <a:endParaRPr lang="en-US" dirty="0"/>
          </a:p>
        </p:txBody>
      </p:sp>
      <p:sp>
        <p:nvSpPr>
          <p:cNvPr id="3" name="Content Placeholder 2"/>
          <p:cNvSpPr>
            <a:spLocks noGrp="1"/>
          </p:cNvSpPr>
          <p:nvPr>
            <p:ph idx="1"/>
          </p:nvPr>
        </p:nvSpPr>
        <p:spPr>
          <a:xfrm>
            <a:off x="457200" y="2032016"/>
            <a:ext cx="8229600" cy="2195734"/>
          </a:xfrm>
        </p:spPr>
        <p:txBody>
          <a:bodyPr/>
          <a:lstStyle/>
          <a:p>
            <a:r>
              <a:rPr lang="en-US" dirty="0" smtClean="0"/>
              <a:t>Capabilities are changing faster than rules, laws, and norms.</a:t>
            </a:r>
          </a:p>
          <a:p>
            <a:r>
              <a:rPr lang="en-US" dirty="0" smtClean="0"/>
              <a:t>Increasing power is not matched by increased clarity in how that power should be used.</a:t>
            </a:r>
            <a:endParaRPr lang="en-US" dirty="0"/>
          </a:p>
        </p:txBody>
      </p:sp>
      <p:sp>
        <p:nvSpPr>
          <p:cNvPr id="4" name="TextBox 3"/>
          <p:cNvSpPr txBox="1"/>
          <p:nvPr/>
        </p:nvSpPr>
        <p:spPr>
          <a:xfrm>
            <a:off x="1072444" y="1241778"/>
            <a:ext cx="6961482" cy="646331"/>
          </a:xfrm>
          <a:prstGeom prst="rect">
            <a:avLst/>
          </a:prstGeom>
          <a:solidFill>
            <a:srgbClr val="D9D9D9"/>
          </a:solidFill>
        </p:spPr>
        <p:txBody>
          <a:bodyPr wrap="square" rtlCol="0">
            <a:spAutoFit/>
          </a:bodyPr>
          <a:lstStyle/>
          <a:p>
            <a:pPr algn="ctr"/>
            <a:r>
              <a:rPr lang="en-US" dirty="0" smtClean="0"/>
              <a:t>“Social </a:t>
            </a:r>
            <a:r>
              <a:rPr lang="en-US" dirty="0"/>
              <a:t>research in the digital age has different characteristics and therefore raises different ethical questions</a:t>
            </a:r>
            <a:r>
              <a:rPr lang="en-US" dirty="0" smtClean="0"/>
              <a:t>.”</a:t>
            </a:r>
            <a:endParaRPr lang="en-US" dirty="0"/>
          </a:p>
        </p:txBody>
      </p:sp>
    </p:spTree>
    <p:extLst>
      <p:ext uri="{BB962C8B-B14F-4D97-AF65-F5344CB8AC3E}">
        <p14:creationId xmlns:p14="http://schemas.microsoft.com/office/powerpoint/2010/main" val="208419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Surveillance: Digital </a:t>
            </a:r>
            <a:r>
              <a:rPr lang="en-US" dirty="0" err="1" smtClean="0"/>
              <a:t>Panopticon</a:t>
            </a:r>
            <a:r>
              <a:rPr lang="en-US" dirty="0" smtClean="0"/>
              <a:t> or “Database of Ruin”?</a:t>
            </a:r>
            <a:endParaRPr lang="en-US" dirty="0"/>
          </a:p>
        </p:txBody>
      </p:sp>
      <p:sp>
        <p:nvSpPr>
          <p:cNvPr id="3" name="Content Placeholder 2"/>
          <p:cNvSpPr>
            <a:spLocks noGrp="1"/>
          </p:cNvSpPr>
          <p:nvPr>
            <p:ph idx="1"/>
          </p:nvPr>
        </p:nvSpPr>
        <p:spPr>
          <a:xfrm>
            <a:off x="457200" y="1416512"/>
            <a:ext cx="8229600" cy="3394472"/>
          </a:xfrm>
        </p:spPr>
        <p:txBody>
          <a:bodyPr>
            <a:normAutofit fontScale="92500" lnSpcReduction="20000"/>
          </a:bodyPr>
          <a:lstStyle/>
          <a:p>
            <a:r>
              <a:rPr lang="en-US" dirty="0" smtClean="0"/>
              <a:t>“Researchers have the ability of observe and perturb people without their consent or awareness.”</a:t>
            </a:r>
          </a:p>
          <a:p>
            <a:r>
              <a:rPr lang="en-US" b="1" dirty="0" smtClean="0"/>
              <a:t>Trends:</a:t>
            </a:r>
            <a:r>
              <a:rPr lang="en-US" dirty="0" smtClean="0"/>
              <a:t> ubiquitous sensing, dropping cost of storage…</a:t>
            </a:r>
          </a:p>
          <a:p>
            <a:r>
              <a:rPr lang="en-US" dirty="0" smtClean="0"/>
              <a:t>Prospects of a master database</a:t>
            </a:r>
          </a:p>
          <a:p>
            <a:pPr lvl="1"/>
            <a:r>
              <a:rPr lang="en-US" dirty="0" smtClean="0"/>
              <a:t>Chilling effects</a:t>
            </a:r>
          </a:p>
          <a:p>
            <a:pPr lvl="1"/>
            <a:r>
              <a:rPr lang="en-US" dirty="0" smtClean="0"/>
              <a:t>Secondary uses</a:t>
            </a:r>
            <a:endParaRPr lang="en-US" dirty="0"/>
          </a:p>
        </p:txBody>
      </p:sp>
    </p:spTree>
    <p:extLst>
      <p:ext uri="{BB962C8B-B14F-4D97-AF65-F5344CB8AC3E}">
        <p14:creationId xmlns:p14="http://schemas.microsoft.com/office/powerpoint/2010/main" val="4140737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749</TotalTime>
  <Words>3053</Words>
  <Application>Microsoft Macintosh PowerPoint</Application>
  <PresentationFormat>On-screen Show (16:9)</PresentationFormat>
  <Paragraphs>363</Paragraphs>
  <Slides>48</Slides>
  <Notes>22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Ethics and the Law COS 432: Information Security </vt:lpstr>
      <vt:lpstr>Agenda</vt:lpstr>
      <vt:lpstr>What is “Ethics”?</vt:lpstr>
      <vt:lpstr>Computer Ethics</vt:lpstr>
      <vt:lpstr>Ethics != Law</vt:lpstr>
      <vt:lpstr>Salganik’s Principles-Based Approach</vt:lpstr>
      <vt:lpstr>PowerPoint Presentation</vt:lpstr>
      <vt:lpstr>Digital is Different</vt:lpstr>
      <vt:lpstr>Surveillance: Digital Panopticon or “Database of Ruin”?</vt:lpstr>
      <vt:lpstr>Case Study: Emotional Contagion</vt:lpstr>
      <vt:lpstr>Emotional Contagion: Summary</vt:lpstr>
      <vt:lpstr>Emotional Contagion: Reasons for Concern</vt:lpstr>
      <vt:lpstr>Other Case Studies</vt:lpstr>
      <vt:lpstr>Sources of Inconsistency</vt:lpstr>
      <vt:lpstr>Salganik’s Principles-Based Approach</vt:lpstr>
      <vt:lpstr>PowerPoint Presentation</vt:lpstr>
      <vt:lpstr>IRB, Belmont, Menlo</vt:lpstr>
      <vt:lpstr>Common Rule</vt:lpstr>
      <vt:lpstr>Common Rule</vt:lpstr>
      <vt:lpstr>PowerPoint Presentation</vt:lpstr>
      <vt:lpstr>Salganik’s Principles-Based Approach</vt:lpstr>
      <vt:lpstr>Belmont Report</vt:lpstr>
      <vt:lpstr>Respect for Persons</vt:lpstr>
      <vt:lpstr>Beneficence</vt:lpstr>
      <vt:lpstr>Justice</vt:lpstr>
      <vt:lpstr>Respect for Law and Public Interest</vt:lpstr>
      <vt:lpstr>Laws to Know About</vt:lpstr>
      <vt:lpstr>Contracts and Policies</vt:lpstr>
      <vt:lpstr>Princeton Rules and Policies</vt:lpstr>
      <vt:lpstr>Professional Ethical Codes</vt:lpstr>
      <vt:lpstr>(Other) Existing Ethics Standards</vt:lpstr>
      <vt:lpstr>Areas of Difficulty</vt:lpstr>
      <vt:lpstr>Salganik’s Principles-Based Approach</vt:lpstr>
      <vt:lpstr>Ethical Frameworks</vt:lpstr>
      <vt:lpstr>Concepts</vt:lpstr>
      <vt:lpstr>The Upshot…</vt:lpstr>
      <vt:lpstr>The Case Study</vt:lpstr>
      <vt:lpstr>The Botnet Threat</vt:lpstr>
      <vt:lpstr>What’s a “bot”?</vt:lpstr>
      <vt:lpstr>The Botnet</vt:lpstr>
      <vt:lpstr>The Botnet</vt:lpstr>
      <vt:lpstr>The Botnet</vt:lpstr>
      <vt:lpstr>The Botnet</vt:lpstr>
      <vt:lpstr>The Botnet</vt:lpstr>
      <vt:lpstr>Case Study: Honeypots</vt:lpstr>
      <vt:lpstr>Case Study: Hack Back</vt:lpstr>
      <vt:lpstr>Case Study: White Worms</vt:lpstr>
      <vt:lpstr>Case Study: Vulnerability Disclosure?</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the Law COS 432: Information Security </dc:title>
  <dc:creator>Nick Feamster</dc:creator>
  <cp:lastModifiedBy>Nick Feamster</cp:lastModifiedBy>
  <cp:revision>83</cp:revision>
  <dcterms:created xsi:type="dcterms:W3CDTF">2016-09-18T13:55:06Z</dcterms:created>
  <dcterms:modified xsi:type="dcterms:W3CDTF">2016-09-19T02:24:57Z</dcterms:modified>
</cp:coreProperties>
</file>