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1115" r:id="rId2"/>
    <p:sldId id="1192" r:id="rId3"/>
    <p:sldId id="1133" r:id="rId4"/>
    <p:sldId id="1139" r:id="rId5"/>
    <p:sldId id="1142" r:id="rId6"/>
    <p:sldId id="1143" r:id="rId7"/>
    <p:sldId id="1144" r:id="rId8"/>
    <p:sldId id="1146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1" r:id="rId20"/>
    <p:sldId id="1222" r:id="rId21"/>
    <p:sldId id="1223" r:id="rId22"/>
    <p:sldId id="1224" r:id="rId23"/>
    <p:sldId id="1225" r:id="rId24"/>
    <p:sldId id="1226" r:id="rId25"/>
    <p:sldId id="1227" r:id="rId26"/>
    <p:sldId id="1228" r:id="rId27"/>
    <p:sldId id="1229" r:id="rId28"/>
    <p:sldId id="1231" r:id="rId29"/>
    <p:sldId id="1232" r:id="rId30"/>
    <p:sldId id="1235" r:id="rId31"/>
    <p:sldId id="1237" r:id="rId32"/>
    <p:sldId id="1238" r:id="rId33"/>
    <p:sldId id="1239" r:id="rId34"/>
    <p:sldId id="1240" r:id="rId35"/>
    <p:sldId id="1241" r:id="rId36"/>
    <p:sldId id="1244" r:id="rId37"/>
    <p:sldId id="1245" r:id="rId38"/>
    <p:sldId id="1246" r:id="rId39"/>
    <p:sldId id="1066" r:id="rId40"/>
    <p:sldId id="1116" r:id="rId41"/>
    <p:sldId id="1119" r:id="rId42"/>
    <p:sldId id="1166" r:id="rId43"/>
    <p:sldId id="1195" r:id="rId44"/>
    <p:sldId id="1167" r:id="rId45"/>
    <p:sldId id="1169" r:id="rId46"/>
    <p:sldId id="1176" r:id="rId47"/>
    <p:sldId id="1172" r:id="rId48"/>
    <p:sldId id="1173" r:id="rId49"/>
    <p:sldId id="1174" r:id="rId50"/>
    <p:sldId id="1175" r:id="rId51"/>
    <p:sldId id="1170" r:id="rId52"/>
    <p:sldId id="1171" r:id="rId53"/>
    <p:sldId id="1126" r:id="rId54"/>
    <p:sldId id="1179" r:id="rId55"/>
    <p:sldId id="1180" r:id="rId56"/>
    <p:sldId id="1181" r:id="rId57"/>
    <p:sldId id="1184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79" autoAdjust="0"/>
  </p:normalViewPr>
  <p:slideViewPr>
    <p:cSldViewPr snapToGrid="0" snapToObjects="1">
      <p:cViewPr varScale="1">
        <p:scale>
          <a:sx n="130" d="100"/>
          <a:sy n="130" d="100"/>
        </p:scale>
        <p:origin x="-2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FCCF7-218F-604D-8E0A-1C0B1EF78881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E2FF9-156C-0448-9A93-BC5FA52B9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8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0C6FB-C1E0-2D4C-B08A-94CEC554B545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E275E-A216-904D-9D69-19F31E9E9C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1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</a:t>
            </a:r>
            <a:r>
              <a:rPr lang="en-US" baseline="0" dirty="0" smtClean="0"/>
              <a:t> ISP runs the resolver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parties also offer DNS resolver services, example Google offers one at 8.8.8.8. You can stick that in your browser if your ISP’s DNS server ever goes down…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58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4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works because TCP connections have to begin</a:t>
            </a:r>
            <a:r>
              <a:rPr lang="en-US" baseline="0" dirty="0" smtClean="0"/>
              <a:t> with a SYN handshake packet.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block UDP because we can’t tell if it’s incoming or outgoing – there are no connections in UDP.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14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because you don’t even want to take the chance that a packet can cause damage</a:t>
            </a:r>
            <a:r>
              <a:rPr lang="en-US" baseline="0" dirty="0" smtClean="0"/>
              <a:t> even if it’s not a SYN and not part of an existing open connection.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 allows Deep</a:t>
            </a:r>
            <a:r>
              <a:rPr lang="en-US" baseline="0" dirty="0" smtClean="0"/>
              <a:t> Packet Inspection, i.e., looking inside the contents of packets.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7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Problem: Firewalls blocks incoming DNS replies</a:t>
            </a:r>
          </a:p>
          <a:p>
            <a:pPr marL="0" indent="0">
              <a:buNone/>
            </a:pPr>
            <a:r>
              <a:rPr lang="en-US" dirty="0" smtClean="0"/>
              <a:t>Solution: DNS proxy (application-level gateway)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Problem: Need to serve web &amp; other content</a:t>
            </a:r>
          </a:p>
          <a:p>
            <a:pPr marL="0" indent="0">
              <a:buNone/>
            </a:pPr>
            <a:r>
              <a:rPr lang="en-US" dirty="0" smtClean="0"/>
              <a:t>Solution: Put servers outside firewall (DMZ)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Problem: Firewall blocks incoming email</a:t>
            </a:r>
          </a:p>
          <a:p>
            <a:pPr marL="0" indent="0">
              <a:buNone/>
            </a:pPr>
            <a:r>
              <a:rPr lang="en-US" dirty="0" smtClean="0"/>
              <a:t>Solution: Drop server outside firewall</a:t>
            </a:r>
            <a:br>
              <a:rPr lang="en-US" dirty="0" smtClean="0"/>
            </a:br>
            <a:r>
              <a:rPr lang="en-US" dirty="0" smtClean="0"/>
              <a:t>	       Siphon mail in after filtering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21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Insiders can almos</a:t>
            </a:r>
            <a:r>
              <a:rPr lang="en-US" baseline="0" dirty="0" smtClean="0"/>
              <a:t>t always find ways around firewalls because it is possible to masquerade malicious outgoing connections as legitimate outgoing connections.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91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 1 fails because of the number of links a typical company has, links that do not go through “the” firewall. These links may be to suppliers, customers, joint venture partners, </a:t>
            </a:r>
            <a:r>
              <a:rPr lang="en-US" dirty="0" err="1" smtClean="0"/>
              <a:t>outsourcees</a:t>
            </a:r>
            <a:r>
              <a:rPr lang="en-US" dirty="0" smtClean="0"/>
              <a:t>, what have you.</a:t>
            </a:r>
          </a:p>
          <a:p>
            <a:r>
              <a:rPr lang="en-US" dirty="0" smtClean="0"/>
              <a:t>Property 2 fails because of the number of computers used today. With so</a:t>
            </a:r>
          </a:p>
          <a:p>
            <a:r>
              <a:rPr lang="en-US" dirty="0" smtClean="0"/>
              <a:t>many nodes, the policies have to differ drastically. When firewalls</a:t>
            </a:r>
          </a:p>
          <a:p>
            <a:r>
              <a:rPr lang="en-US" dirty="0" smtClean="0"/>
              <a:t>first became popular, only a small subset of employees needed Internet</a:t>
            </a:r>
          </a:p>
          <a:p>
            <a:r>
              <a:rPr lang="en-US" dirty="0" smtClean="0"/>
              <a:t>connectivity. For all practical purposes, there was no web. Email was</a:t>
            </a:r>
          </a:p>
          <a:p>
            <a:r>
              <a:rPr lang="en-US" dirty="0" smtClean="0"/>
              <a:t>not the way business was done. Documents were faxed rather than scanned</a:t>
            </a:r>
          </a:p>
          <a:p>
            <a:r>
              <a:rPr lang="en-US" dirty="0" smtClean="0"/>
              <a:t>and attached. </a:t>
            </a:r>
          </a:p>
          <a:p>
            <a:endParaRPr lang="en-US" dirty="0" smtClean="0"/>
          </a:p>
          <a:p>
            <a:r>
              <a:rPr lang="en-US" dirty="0" smtClean="0"/>
              <a:t>Property 3 fails, too, partly because of the large population on the</a:t>
            </a:r>
          </a:p>
          <a:p>
            <a:r>
              <a:rPr lang="en-US" dirty="0" smtClean="0"/>
              <a:t>inside, and partly because of mobile nodes: if they get infected when</a:t>
            </a:r>
          </a:p>
          <a:p>
            <a:r>
              <a:rPr lang="en-US" dirty="0" smtClean="0"/>
              <a:t>they’re on the outside, they’re effectively bad guys when inside the</a:t>
            </a:r>
          </a:p>
          <a:p>
            <a:r>
              <a:rPr lang="en-US" dirty="0" smtClean="0"/>
              <a:t>firewall.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275E-A216-904D-9D69-19F31E9E9CD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68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solution is a point firewall, a simple firewall in front of a</a:t>
            </a:r>
          </a:p>
          <a:p>
            <a:r>
              <a:rPr lang="en-US" dirty="0" smtClean="0"/>
              <a:t>limited set of resources. Point firewalls work because of their scope:</a:t>
            </a:r>
          </a:p>
          <a:p>
            <a:r>
              <a:rPr lang="en-US" dirty="0" smtClean="0"/>
              <a:t>they are not trying to protect arbitrarily many devices, they are not</a:t>
            </a:r>
          </a:p>
          <a:p>
            <a:r>
              <a:rPr lang="en-US" dirty="0" smtClean="0"/>
              <a:t>enforcing complex rules, they are not dealing with thousands of</a:t>
            </a:r>
          </a:p>
          <a:p>
            <a:r>
              <a:rPr lang="en-US" dirty="0" smtClean="0"/>
              <a:t>exceptions. There is also a more subtle philosophical difference: their</a:t>
            </a:r>
          </a:p>
          <a:p>
            <a:r>
              <a:rPr lang="en-US" dirty="0" smtClean="0"/>
              <a:t>primary function is not just bug deflection; rather, they are add-on</a:t>
            </a:r>
          </a:p>
          <a:p>
            <a:r>
              <a:rPr lang="en-US" dirty="0" smtClean="0"/>
              <a:t>access control mechanisms. Nevertheless, since they are enforcing a</a:t>
            </a:r>
          </a:p>
          <a:p>
            <a:r>
              <a:rPr lang="en-US" dirty="0" smtClean="0"/>
              <a:t>policy they qualify as firewalls.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275E-A216-904D-9D69-19F31E9E9CD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http://www.cs.cornell.edu/~shmat/shmat_securecomm10.pdf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9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name server signs PK’s of servers it delegates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78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5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6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when</a:t>
            </a:r>
            <a:r>
              <a:rPr lang="en-US" baseline="0" dirty="0" smtClean="0"/>
              <a:t> NAT is not used, the Firewall </a:t>
            </a:r>
            <a:r>
              <a:rPr lang="en-US" dirty="0" smtClean="0"/>
              <a:t>has list of IPs</a:t>
            </a:r>
            <a:r>
              <a:rPr lang="en-US" baseline="0" dirty="0" smtClean="0"/>
              <a:t> for the company’s machines. </a:t>
            </a:r>
          </a:p>
          <a:p>
            <a:r>
              <a:rPr lang="en-US" baseline="0" dirty="0" smtClean="0"/>
              <a:t>If a packet from outside is spoofed and has an IP of an internal machine, the firewall at the network boundary simply drops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45113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563" y="166688"/>
            <a:ext cx="7989887" cy="638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58800" y="1511300"/>
            <a:ext cx="8229600" cy="44243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0913" y="987425"/>
            <a:ext cx="2911475" cy="23336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Seattle, Thursday, December 18th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Naming (DNS) and Wireless Security</a:t>
            </a:r>
            <a:br>
              <a:rPr lang="en-US" dirty="0" smtClean="0"/>
            </a:br>
            <a:r>
              <a:rPr lang="en-US" dirty="0" smtClean="0"/>
              <a:t>COS </a:t>
            </a:r>
            <a:r>
              <a:rPr lang="en-US" dirty="0" smtClean="0"/>
              <a:t>432: Information Security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Feamster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4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WiFi</a:t>
            </a:r>
            <a:r>
              <a:rPr lang="en-US" dirty="0" smtClean="0"/>
              <a:t>”: IEEE 802.11 Family of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Old Standards</a:t>
            </a:r>
          </a:p>
          <a:p>
            <a:pPr lvl="1"/>
            <a:r>
              <a:rPr lang="en-US" dirty="0" smtClean="0"/>
              <a:t>802.11b (1999): 2.4 GHz spectrum, 11 Mbps</a:t>
            </a:r>
          </a:p>
          <a:p>
            <a:pPr lvl="1"/>
            <a:r>
              <a:rPr lang="en-US" dirty="0" smtClean="0"/>
              <a:t>802.11a (1999): 5 GHz, 54 Mbps</a:t>
            </a:r>
          </a:p>
          <a:p>
            <a:pPr lvl="1"/>
            <a:r>
              <a:rPr lang="en-US" dirty="0" smtClean="0"/>
              <a:t>802.11g (2003): 2.4 GHz, 54 Mbps</a:t>
            </a:r>
          </a:p>
          <a:p>
            <a:pPr lvl="1"/>
            <a:endParaRPr lang="en-US" dirty="0"/>
          </a:p>
          <a:p>
            <a:r>
              <a:rPr lang="en-US" dirty="0" smtClean="0"/>
              <a:t>Newer Standards</a:t>
            </a:r>
          </a:p>
          <a:p>
            <a:pPr lvl="1"/>
            <a:r>
              <a:rPr lang="en-US" dirty="0" smtClean="0"/>
              <a:t>802.11n (2009): MIMO, both bands, 150+ Mbps</a:t>
            </a:r>
          </a:p>
          <a:p>
            <a:pPr lvl="1"/>
            <a:r>
              <a:rPr lang="en-US" dirty="0" smtClean="0"/>
              <a:t>802.11ac (2013): 5 GHz, … close to 1 </a:t>
            </a:r>
            <a:r>
              <a:rPr lang="en-US" dirty="0" err="1" smtClean="0"/>
              <a:t>Gbps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Two modes of operation</a:t>
            </a:r>
          </a:p>
          <a:p>
            <a:pPr lvl="1"/>
            <a:r>
              <a:rPr lang="en-US" dirty="0" smtClean="0"/>
              <a:t>Infrastructure mode (to access point)</a:t>
            </a:r>
          </a:p>
          <a:p>
            <a:pPr lvl="1"/>
            <a:r>
              <a:rPr lang="en-US" dirty="0" smtClean="0"/>
              <a:t>Ad hoc mode (to each other)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2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</a:t>
            </a:r>
            <a:r>
              <a:rPr lang="en-US" dirty="0" err="1" smtClean="0"/>
              <a:t>WiFi</a:t>
            </a:r>
            <a:r>
              <a:rPr lang="en-US" dirty="0" smtClean="0"/>
              <a:t> Different From Ethernet?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threats as over wired networks also exist on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Malware, phishing, </a:t>
            </a:r>
            <a:r>
              <a:rPr lang="en-US" dirty="0" err="1" smtClean="0"/>
              <a:t>DoS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…but Ethernet typically depended on physical barriers to prevent certain kinds of attacks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Radio transmissions are more difficult to contain!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Connect to a WLAN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Access points provide WLAN access</a:t>
            </a:r>
          </a:p>
          <a:p>
            <a:pPr lvl="1"/>
            <a:r>
              <a:rPr lang="en-US" dirty="0" smtClean="0"/>
              <a:t>“Stations” can be laptops, smartphones, tablets, …</a:t>
            </a:r>
          </a:p>
          <a:p>
            <a:pPr lvl="1"/>
            <a:r>
              <a:rPr lang="en-US" dirty="0" smtClean="0"/>
              <a:t>Infrastructure: Stations connect to APs</a:t>
            </a:r>
          </a:p>
          <a:p>
            <a:pPr lvl="1"/>
            <a:r>
              <a:rPr lang="en-US" dirty="0" smtClean="0"/>
              <a:t>Ad hoc: Stations connect to each other</a:t>
            </a:r>
          </a:p>
          <a:p>
            <a:pPr lvl="1"/>
            <a:endParaRPr lang="en-US" dirty="0"/>
          </a:p>
          <a:p>
            <a:r>
              <a:rPr lang="en-US" dirty="0" smtClean="0"/>
              <a:t>APs send beacons containing WLAN’s Service Set Identifier (SSID)</a:t>
            </a:r>
          </a:p>
          <a:p>
            <a:pPr lvl="1"/>
            <a:r>
              <a:rPr lang="en-US" dirty="0" smtClean="0"/>
              <a:t>Stations scan all channels looking for AP beacons</a:t>
            </a:r>
          </a:p>
          <a:p>
            <a:pPr lvl="1"/>
            <a:r>
              <a:rPr lang="en-US" dirty="0" smtClean="0"/>
              <a:t>Can also send probes and listen for responses</a:t>
            </a:r>
          </a:p>
          <a:p>
            <a:pPr lvl="1"/>
            <a:r>
              <a:rPr lang="en-US" dirty="0" smtClean="0"/>
              <a:t>Stations then </a:t>
            </a:r>
            <a:r>
              <a:rPr lang="en-US" b="1" dirty="0" smtClean="0"/>
              <a:t>associate</a:t>
            </a:r>
            <a:r>
              <a:rPr lang="en-US" dirty="0" smtClean="0"/>
              <a:t> to best available 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3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SSID: Service Set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Identifies a particular wireless network</a:t>
            </a:r>
          </a:p>
          <a:p>
            <a:pPr lvl="1"/>
            <a:r>
              <a:rPr lang="en-US" dirty="0" smtClean="0"/>
              <a:t>SSID may or may not be broadcast</a:t>
            </a:r>
          </a:p>
          <a:p>
            <a:pPr lvl="1"/>
            <a:r>
              <a:rPr lang="en-US" dirty="0" smtClean="0"/>
              <a:t>Beacon always broadcasts</a:t>
            </a:r>
          </a:p>
          <a:p>
            <a:pPr lvl="1"/>
            <a:r>
              <a:rPr lang="en-US" dirty="0" smtClean="0"/>
              <a:t>Spectrum analyzers can always see the SSID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4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disconnect</a:t>
            </a:r>
          </a:p>
          <a:p>
            <a:pPr lvl="1"/>
            <a:r>
              <a:rPr lang="en-US" dirty="0" smtClean="0"/>
              <a:t>Sending a disassociate frame</a:t>
            </a:r>
          </a:p>
          <a:p>
            <a:pPr lvl="1"/>
            <a:r>
              <a:rPr lang="en-US" dirty="0" smtClean="0"/>
              <a:t>Sending a </a:t>
            </a:r>
            <a:r>
              <a:rPr lang="en-US" dirty="0" err="1" smtClean="0"/>
              <a:t>deauthenticate</a:t>
            </a:r>
            <a:r>
              <a:rPr lang="en-US" dirty="0" smtClean="0"/>
              <a:t> frame</a:t>
            </a:r>
          </a:p>
          <a:p>
            <a:pPr lvl="1"/>
            <a:r>
              <a:rPr lang="en-US" dirty="0" smtClean="0"/>
              <a:t>Roaming to a new AP</a:t>
            </a:r>
          </a:p>
          <a:p>
            <a:pPr lvl="1"/>
            <a:endParaRPr lang="en-US" dirty="0"/>
          </a:p>
          <a:p>
            <a:r>
              <a:rPr lang="en-US" dirty="0" smtClean="0"/>
              <a:t>Disconnection and other management frames are not protected (source of many attacks)</a:t>
            </a:r>
          </a:p>
          <a:p>
            <a:pPr lvl="1"/>
            <a:r>
              <a:rPr lang="en-US" dirty="0" smtClean="0"/>
              <a:t>802.11w fixed this loophole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place after association</a:t>
            </a:r>
          </a:p>
          <a:p>
            <a:endParaRPr lang="en-US" dirty="0"/>
          </a:p>
          <a:p>
            <a:r>
              <a:rPr lang="en-US" dirty="0" smtClean="0"/>
              <a:t>Two Modes of </a:t>
            </a:r>
            <a:r>
              <a:rPr lang="en-US" dirty="0" err="1" smtClean="0"/>
              <a:t>WiFi</a:t>
            </a:r>
            <a:r>
              <a:rPr lang="en-US" dirty="0" smtClean="0"/>
              <a:t> Protected Access (WPA)</a:t>
            </a:r>
          </a:p>
          <a:p>
            <a:pPr lvl="1"/>
            <a:r>
              <a:rPr lang="en-US" dirty="0" smtClean="0"/>
              <a:t>Personal/Pre-shared key: Station demonstrates it knows a passphrase</a:t>
            </a:r>
          </a:p>
          <a:p>
            <a:pPr lvl="1"/>
            <a:r>
              <a:rPr lang="en-US" dirty="0" smtClean="0"/>
              <a:t>Enterprise: 802.1X Port Access Control</a:t>
            </a:r>
          </a:p>
          <a:p>
            <a:pPr lvl="2"/>
            <a:r>
              <a:rPr lang="en-US" dirty="0" smtClean="0"/>
              <a:t>Radius-based authentication</a:t>
            </a:r>
          </a:p>
          <a:p>
            <a:pPr lvl="2"/>
            <a:r>
              <a:rPr lang="en-US" dirty="0" smtClean="0"/>
              <a:t>Authentication performed over 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War-driving: drive </a:t>
            </a:r>
            <a:r>
              <a:rPr lang="en-US" dirty="0" smtClean="0"/>
              <a:t>around</a:t>
            </a:r>
            <a:r>
              <a:rPr lang="en-US" dirty="0" smtClean="0"/>
              <a:t>, </a:t>
            </a:r>
            <a:r>
              <a:rPr lang="en-US" dirty="0" smtClean="0"/>
              <a:t>see what 802.11 networks </a:t>
            </a:r>
            <a:r>
              <a:rPr lang="en-US" dirty="0" smtClean="0"/>
              <a:t>available…</a:t>
            </a:r>
            <a:endParaRPr lang="en-US" dirty="0" smtClean="0"/>
          </a:p>
          <a:p>
            <a:pPr lvl="1"/>
            <a:r>
              <a:rPr lang="en-US" dirty="0" smtClean="0"/>
              <a:t>Many </a:t>
            </a:r>
            <a:r>
              <a:rPr lang="en-US" dirty="0" smtClean="0"/>
              <a:t>accessible from public roadways</a:t>
            </a:r>
          </a:p>
          <a:p>
            <a:pPr lvl="1"/>
            <a:r>
              <a:rPr lang="en-US" dirty="0" smtClean="0"/>
              <a:t>Many </a:t>
            </a:r>
            <a:r>
              <a:rPr lang="en-US" dirty="0" smtClean="0"/>
              <a:t>use no encryption/authentication</a:t>
            </a:r>
          </a:p>
          <a:p>
            <a:pPr lvl="1"/>
            <a:r>
              <a:rPr lang="en-US" dirty="0" smtClean="0"/>
              <a:t>packet-sniffing and various attacks easy!</a:t>
            </a:r>
          </a:p>
          <a:p>
            <a:r>
              <a:rPr lang="en-US" dirty="0" smtClean="0"/>
              <a:t>Securing 802.11</a:t>
            </a:r>
          </a:p>
          <a:p>
            <a:pPr lvl="1"/>
            <a:r>
              <a:rPr lang="en-US" dirty="0" smtClean="0"/>
              <a:t>encryption, authentication</a:t>
            </a:r>
          </a:p>
          <a:p>
            <a:pPr lvl="1"/>
            <a:r>
              <a:rPr lang="en-US" dirty="0" smtClean="0"/>
              <a:t>first attempt at 802.11 security: Wired Equivalent Privacy (WEP): a failure</a:t>
            </a:r>
          </a:p>
          <a:p>
            <a:pPr lvl="1"/>
            <a:r>
              <a:rPr lang="en-US" dirty="0" smtClean="0"/>
              <a:t>current attempt: 802.11i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1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40304"/>
            <a:ext cx="8229600" cy="1143000"/>
          </a:xfrm>
        </p:spPr>
        <p:txBody>
          <a:bodyPr/>
          <a:lstStyle/>
          <a:p>
            <a:r>
              <a:rPr lang="en-US" dirty="0" smtClean="0"/>
              <a:t>Attacks on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11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Access control</a:t>
            </a:r>
          </a:p>
          <a:p>
            <a:pPr lvl="1"/>
            <a:r>
              <a:rPr lang="en-US" dirty="0" smtClean="0"/>
              <a:t>Prevent unauthorized access or use</a:t>
            </a:r>
          </a:p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Prevent disclosure of data to unauthorized parties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Verify identity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Detect insertion, deletion, forgery</a:t>
            </a:r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Ensure service to authorized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Control:</a:t>
            </a:r>
            <a:br>
              <a:rPr lang="en-US" dirty="0" smtClean="0"/>
            </a:br>
            <a:r>
              <a:rPr lang="en-US" dirty="0" smtClean="0"/>
              <a:t>Things That Don’t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Eliminating SSIDs from AP Broadcasts</a:t>
            </a:r>
          </a:p>
          <a:p>
            <a:pPr lvl="1"/>
            <a:r>
              <a:rPr lang="en-US" dirty="0" smtClean="0"/>
              <a:t>SSID is still sent in many frames (beacons)</a:t>
            </a:r>
          </a:p>
          <a:p>
            <a:pPr lvl="1"/>
            <a:r>
              <a:rPr lang="en-US" dirty="0" smtClean="0"/>
              <a:t>Not completely hidden</a:t>
            </a:r>
          </a:p>
          <a:p>
            <a:pPr lvl="1"/>
            <a:endParaRPr lang="en-US" dirty="0"/>
          </a:p>
          <a:p>
            <a:r>
              <a:rPr lang="en-US" dirty="0" smtClean="0"/>
              <a:t>Decreasing transmit power</a:t>
            </a:r>
          </a:p>
          <a:p>
            <a:pPr lvl="1"/>
            <a:r>
              <a:rPr lang="en-US" dirty="0" smtClean="0"/>
              <a:t>802.11n has quite long range…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5945"/>
            <a:ext cx="8229600" cy="1143000"/>
          </a:xfrm>
        </p:spPr>
        <p:txBody>
          <a:bodyPr/>
          <a:lstStyle/>
          <a:p>
            <a:r>
              <a:rPr lang="en-US" dirty="0" smtClean="0"/>
              <a:t>Naming (DNS)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7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Whitelist of allowed network interfaces, identified by hardware (“MAC”) address</a:t>
            </a:r>
          </a:p>
          <a:p>
            <a:pPr lvl="1"/>
            <a:r>
              <a:rPr lang="en-US" dirty="0" smtClean="0"/>
              <a:t>Require a list of known MAC addresses, enumerated at the access point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One problem: MAC addresses are easily spoofed.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Prevent unauthorized access or use</a:t>
            </a:r>
          </a:p>
          <a:p>
            <a:r>
              <a:rPr lang="en-US" b="1" dirty="0" smtClean="0"/>
              <a:t>Confidentiality</a:t>
            </a:r>
          </a:p>
          <a:p>
            <a:pPr lvl="1"/>
            <a:r>
              <a:rPr lang="en-US" dirty="0" smtClean="0"/>
              <a:t>Prevent disclosure of data to unauthorized parties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Verify identity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Detect insertion, deletion, forgery</a:t>
            </a:r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Ensure service to authorized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4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Eavesdropping</a:t>
            </a:r>
          </a:p>
          <a:p>
            <a:pPr lvl="1"/>
            <a:r>
              <a:rPr lang="en-US" dirty="0" smtClean="0"/>
              <a:t>Sniffers can capture traffic (addresses, headers)</a:t>
            </a:r>
          </a:p>
          <a:p>
            <a:pPr lvl="1"/>
            <a:r>
              <a:rPr lang="en-US" dirty="0" smtClean="0"/>
              <a:t>Encryption defends against this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“Evil Twin” attack</a:t>
            </a:r>
          </a:p>
          <a:p>
            <a:pPr lvl="1"/>
            <a:r>
              <a:rPr lang="en-US" dirty="0" smtClean="0"/>
              <a:t>Phishing attacks</a:t>
            </a:r>
          </a:p>
          <a:p>
            <a:pPr lvl="1"/>
            <a:r>
              <a:rPr lang="en-US" dirty="0" smtClean="0"/>
              <a:t>Cookie stealing attacks</a:t>
            </a:r>
          </a:p>
          <a:p>
            <a:pPr lvl="1"/>
            <a:r>
              <a:rPr lang="en-US" dirty="0" smtClean="0"/>
              <a:t>Man in the middle/interception attacks</a:t>
            </a:r>
          </a:p>
          <a:p>
            <a:pPr lvl="1"/>
            <a:r>
              <a:rPr lang="en-US" dirty="0" smtClean="0"/>
              <a:t>… many of these are already a problem on open networks.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K</a:t>
            </a:r>
            <a:r>
              <a:rPr lang="en-US" dirty="0" smtClean="0"/>
              <a:t>ey cracking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3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(i.e., “Encryption”)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data frame contains</a:t>
            </a:r>
          </a:p>
          <a:p>
            <a:pPr lvl="1"/>
            <a:r>
              <a:rPr lang="en-US" dirty="0" smtClean="0"/>
              <a:t>MAC address</a:t>
            </a:r>
          </a:p>
          <a:p>
            <a:pPr lvl="1"/>
            <a:r>
              <a:rPr lang="en-US" dirty="0" smtClean="0"/>
              <a:t>IP packet (“body”)</a:t>
            </a:r>
          </a:p>
          <a:p>
            <a:pPr lvl="1"/>
            <a:endParaRPr lang="en-US" dirty="0"/>
          </a:p>
          <a:p>
            <a:r>
              <a:rPr lang="en-US" dirty="0" smtClean="0"/>
              <a:t>AP decides whether </a:t>
            </a:r>
            <a:r>
              <a:rPr lang="en-US" b="1" dirty="0" smtClean="0"/>
              <a:t>“protection” </a:t>
            </a:r>
            <a:r>
              <a:rPr lang="en-US" dirty="0" smtClean="0"/>
              <a:t>is required (encryption or not)</a:t>
            </a:r>
          </a:p>
          <a:p>
            <a:pPr lvl="1"/>
            <a:r>
              <a:rPr lang="en-US" dirty="0" smtClean="0"/>
              <a:t>WEP</a:t>
            </a:r>
          </a:p>
          <a:p>
            <a:pPr lvl="1"/>
            <a:r>
              <a:rPr lang="en-US" dirty="0" smtClean="0"/>
              <a:t>TKIP -&gt; WPA</a:t>
            </a:r>
          </a:p>
          <a:p>
            <a:pPr lvl="1"/>
            <a:r>
              <a:rPr lang="en-US" dirty="0" smtClean="0"/>
              <a:t>AES -&gt; WPA2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5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of Protecting Wireless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Wired Equivalent Privacy (WEP)</a:t>
            </a:r>
          </a:p>
          <a:p>
            <a:endParaRPr lang="en-US" dirty="0" smtClean="0"/>
          </a:p>
          <a:p>
            <a:r>
              <a:rPr lang="en-US" dirty="0" err="1" smtClean="0"/>
              <a:t>WiFi</a:t>
            </a:r>
            <a:r>
              <a:rPr lang="en-US" dirty="0" smtClean="0"/>
              <a:t> Protected Access (WPA)</a:t>
            </a:r>
          </a:p>
          <a:p>
            <a:pPr lvl="1"/>
            <a:r>
              <a:rPr lang="en-US" dirty="0" smtClean="0"/>
              <a:t>TKIP</a:t>
            </a:r>
          </a:p>
          <a:p>
            <a:pPr lvl="1"/>
            <a:r>
              <a:rPr lang="en-US" dirty="0" smtClean="0"/>
              <a:t>MIC</a:t>
            </a:r>
          </a:p>
          <a:p>
            <a:pPr lvl="1"/>
            <a:r>
              <a:rPr lang="en-US" dirty="0" smtClean="0"/>
              <a:t>802.1x</a:t>
            </a:r>
          </a:p>
          <a:p>
            <a:pPr lvl="1"/>
            <a:r>
              <a:rPr lang="en-US" dirty="0" smtClean="0"/>
              <a:t>WPA-PSK</a:t>
            </a:r>
          </a:p>
          <a:p>
            <a:pPr lvl="1"/>
            <a:endParaRPr lang="en-US" dirty="0"/>
          </a:p>
          <a:p>
            <a:r>
              <a:rPr lang="en-US" dirty="0" smtClean="0"/>
              <a:t>802.11i (AES) (most new hardware now supports)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67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Wired Equivalent Privacy (WEP)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link-level security option for 802.11</a:t>
            </a:r>
          </a:p>
          <a:p>
            <a:pPr lvl="1"/>
            <a:r>
              <a:rPr lang="en-US" dirty="0" smtClean="0"/>
              <a:t>Initial goal: Confidentiality</a:t>
            </a:r>
          </a:p>
          <a:p>
            <a:endParaRPr lang="en-US" dirty="0" smtClean="0"/>
          </a:p>
          <a:p>
            <a:r>
              <a:rPr lang="en-US" dirty="0" smtClean="0"/>
              <a:t>Every client shares the same </a:t>
            </a:r>
            <a:r>
              <a:rPr lang="en-US" dirty="0" smtClean="0"/>
              <a:t>key </a:t>
            </a:r>
            <a:r>
              <a:rPr lang="en-US" dirty="0" smtClean="0"/>
              <a:t>with the access point </a:t>
            </a:r>
          </a:p>
          <a:p>
            <a:endParaRPr lang="en-US" dirty="0"/>
          </a:p>
          <a:p>
            <a:r>
              <a:rPr lang="en-US" dirty="0" smtClean="0"/>
              <a:t>Shared key has 24-bit “initialization vector”; rest is the shared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9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WEP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49111"/>
            <a:ext cx="8229600" cy="245829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Interface chooses IV value and concatenates with shared secret to form key</a:t>
            </a:r>
            <a:endParaRPr lang="en-US" sz="2400" dirty="0"/>
          </a:p>
          <a:p>
            <a:r>
              <a:rPr lang="en-US" sz="2400" dirty="0" smtClean="0"/>
              <a:t>Key is passed to stream cipher (RC4) to produce a random string</a:t>
            </a:r>
            <a:endParaRPr lang="en-US" sz="2400" dirty="0"/>
          </a:p>
          <a:p>
            <a:r>
              <a:rPr lang="en-US" sz="2400" dirty="0" smtClean="0"/>
              <a:t>Message is </a:t>
            </a:r>
            <a:r>
              <a:rPr lang="en-US" sz="2400" dirty="0" err="1" smtClean="0"/>
              <a:t>XOR’d</a:t>
            </a:r>
            <a:r>
              <a:rPr lang="en-US" sz="2400" dirty="0" smtClean="0"/>
              <a:t> with random string.</a:t>
            </a:r>
            <a:endParaRPr lang="en-US" sz="2400" dirty="0"/>
          </a:p>
          <a:p>
            <a:r>
              <a:rPr lang="en-US" sz="2400" dirty="0" smtClean="0"/>
              <a:t>IV value and encrypted packet is transmitted to the recipient.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24" y="1243055"/>
            <a:ext cx="7613378" cy="28920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1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is Broken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IV values are known to produce weak keys that reveal part of the secret key</a:t>
            </a:r>
          </a:p>
          <a:p>
            <a:pPr lvl="1"/>
            <a:r>
              <a:rPr lang="en-US" dirty="0" smtClean="0"/>
              <a:t>Lots of tools around to exploit this weakness (requires capturing 5-10 million packets, however)</a:t>
            </a:r>
          </a:p>
          <a:p>
            <a:pPr lvl="1"/>
            <a:endParaRPr lang="en-US" dirty="0"/>
          </a:p>
          <a:p>
            <a:r>
              <a:rPr lang="en-US" dirty="0" smtClean="0"/>
              <a:t>Occasionally, two packets may be encrypted with the same WEP key</a:t>
            </a:r>
          </a:p>
          <a:p>
            <a:pPr lvl="1"/>
            <a:r>
              <a:rPr lang="en-US" dirty="0" err="1" smtClean="0"/>
              <a:t>XORing</a:t>
            </a:r>
            <a:r>
              <a:rPr lang="en-US" dirty="0" smtClean="0"/>
              <a:t> these two packets together produces the XOR or of the two data packets</a:t>
            </a:r>
          </a:p>
          <a:p>
            <a:pPr lvl="1"/>
            <a:r>
              <a:rPr lang="en-US" dirty="0" smtClean="0"/>
              <a:t>May eventually be able to back out the two data packets…</a:t>
            </a:r>
          </a:p>
          <a:p>
            <a:pPr lvl="1"/>
            <a:endParaRPr lang="en-US" dirty="0"/>
          </a:p>
          <a:p>
            <a:r>
              <a:rPr lang="en-US" dirty="0" smtClean="0"/>
              <a:t>One solution: Change secret key frequently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4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WPA Pre-Shared Key (PSK)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Shared key authentication</a:t>
            </a:r>
          </a:p>
          <a:p>
            <a:endParaRPr lang="en-US" dirty="0"/>
          </a:p>
          <a:p>
            <a:r>
              <a:rPr lang="en-US" dirty="0" smtClean="0"/>
              <a:t>Somewhat limited</a:t>
            </a:r>
          </a:p>
          <a:p>
            <a:pPr lvl="1"/>
            <a:r>
              <a:rPr lang="en-US" dirty="0" smtClean="0"/>
              <a:t>Cannot identify individuals using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Cannot tell whether the AP is an imposter</a:t>
            </a:r>
          </a:p>
          <a:p>
            <a:pPr lvl="1"/>
            <a:r>
              <a:rPr lang="en-US" dirty="0" smtClean="0"/>
              <a:t>Short keys can be cracked</a:t>
            </a:r>
          </a:p>
          <a:p>
            <a:pPr lvl="1"/>
            <a:r>
              <a:rPr lang="en-US" dirty="0" smtClean="0"/>
              <a:t>Shared, lost, stolen keys threaten everyone</a:t>
            </a:r>
          </a:p>
          <a:p>
            <a:pPr lvl="1"/>
            <a:endParaRPr lang="en-US" dirty="0"/>
          </a:p>
          <a:p>
            <a:r>
              <a:rPr lang="en-US" dirty="0" smtClean="0"/>
              <a:t>Better: 802.1X port access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3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Prevent unauthorized access or use</a:t>
            </a:r>
          </a:p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Prevent disclosure of data to unauthorized parties</a:t>
            </a:r>
          </a:p>
          <a:p>
            <a:r>
              <a:rPr lang="en-US" b="1" dirty="0" smtClean="0"/>
              <a:t>Authentication</a:t>
            </a:r>
          </a:p>
          <a:p>
            <a:pPr lvl="1"/>
            <a:r>
              <a:rPr lang="en-US" dirty="0" smtClean="0"/>
              <a:t>Verify identity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Detect insertion, deletion, forgery</a:t>
            </a:r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Ensure service to authorized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0" y="1905000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Lucida Sans" panose="020B0602030504020204" pitchFamily="34" charset="0"/>
              </a:rPr>
              <a:t>Root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150" y="3124200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Lucida Sans" panose="020B0602030504020204" pitchFamily="34" charset="0"/>
              </a:rPr>
              <a:t>.com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0750" y="3124200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Lucida Sans" panose="020B0602030504020204" pitchFamily="34" charset="0"/>
              </a:rPr>
              <a:t>.net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6700" y="3124200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Lucida Sans" panose="020B0602030504020204" pitchFamily="34" charset="0"/>
              </a:rPr>
              <a:t>.org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240" y="326704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83666" y="4495800"/>
            <a:ext cx="97155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ucida Sans" panose="020B0602030504020204" pitchFamily="34" charset="0"/>
              </a:rPr>
              <a:t>f</a:t>
            </a:r>
            <a:r>
              <a:rPr lang="en-US" sz="1400" dirty="0" smtClean="0">
                <a:latin typeface="Lucida Sans" panose="020B0602030504020204" pitchFamily="34" charset="0"/>
              </a:rPr>
              <a:t>oo.com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 flipH="1">
            <a:off x="4569441" y="3810000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5086350" y="2590800"/>
            <a:ext cx="177165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6515100" y="2590800"/>
            <a:ext cx="3429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8" idx="0"/>
          </p:cNvCxnSpPr>
          <p:nvPr/>
        </p:nvCxnSpPr>
        <p:spPr>
          <a:xfrm>
            <a:off x="6858000" y="2590800"/>
            <a:ext cx="14859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</p:cNvCxnSpPr>
          <p:nvPr/>
        </p:nvCxnSpPr>
        <p:spPr>
          <a:xfrm>
            <a:off x="5086350" y="3810000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69616" y="3810000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86525" y="3810000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826991" y="3810000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43900" y="3810000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1869174"/>
            <a:ext cx="313331" cy="6482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90" y="3095087"/>
            <a:ext cx="313331" cy="6482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94" y="3109644"/>
            <a:ext cx="313331" cy="6482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690" y="3095086"/>
            <a:ext cx="313331" cy="64826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32" y="4490683"/>
            <a:ext cx="313331" cy="6482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6" y="2681934"/>
            <a:ext cx="783254" cy="162052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5" y="2770497"/>
            <a:ext cx="1076561" cy="1435415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33" idx="3"/>
            <a:endCxn id="4" idx="1"/>
          </p:cNvCxnSpPr>
          <p:nvPr/>
        </p:nvCxnSpPr>
        <p:spPr>
          <a:xfrm flipV="1">
            <a:off x="3314700" y="2247901"/>
            <a:ext cx="3086100" cy="1244295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3" idx="1"/>
          </p:cNvCxnSpPr>
          <p:nvPr/>
        </p:nvCxnSpPr>
        <p:spPr>
          <a:xfrm>
            <a:off x="1231806" y="3488205"/>
            <a:ext cx="1299641" cy="399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4874" y="3062576"/>
            <a:ext cx="1369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www.foo.com</a:t>
            </a:r>
          </a:p>
        </p:txBody>
      </p:sp>
      <p:cxnSp>
        <p:nvCxnSpPr>
          <p:cNvPr id="42" name="Straight Arrow Connector 41"/>
          <p:cNvCxnSpPr>
            <a:stCxn id="33" idx="3"/>
            <a:endCxn id="6" idx="1"/>
          </p:cNvCxnSpPr>
          <p:nvPr/>
        </p:nvCxnSpPr>
        <p:spPr>
          <a:xfrm flipV="1">
            <a:off x="3314700" y="3467100"/>
            <a:ext cx="1314450" cy="25095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10" idx="1"/>
          </p:cNvCxnSpPr>
          <p:nvPr/>
        </p:nvCxnSpPr>
        <p:spPr>
          <a:xfrm>
            <a:off x="3314700" y="3492196"/>
            <a:ext cx="768966" cy="1346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306279" y="3743354"/>
            <a:ext cx="769213" cy="1344268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65798" y="3801753"/>
            <a:ext cx="1076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1.2.3.4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164874" y="3702868"/>
            <a:ext cx="1362362" cy="1466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DNS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477923" y="2247900"/>
            <a:ext cx="918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Resolver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76857" y="5410200"/>
            <a:ext cx="1795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Authoritative</a:t>
            </a:r>
          </a:p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name server</a:t>
            </a:r>
          </a:p>
        </p:txBody>
      </p:sp>
    </p:spTree>
    <p:extLst>
      <p:ext uri="{BB962C8B-B14F-4D97-AF65-F5344CB8AC3E}">
        <p14:creationId xmlns:p14="http://schemas.microsoft.com/office/powerpoint/2010/main" val="306512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5" grpId="0"/>
      <p:bldP spid="6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802.1X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Has user authentication</a:t>
            </a:r>
          </a:p>
          <a:p>
            <a:pPr lvl="1"/>
            <a:r>
              <a:rPr lang="en-US" dirty="0" smtClean="0"/>
              <a:t>Enables fine-grained access control, accounting, etc.</a:t>
            </a:r>
          </a:p>
          <a:p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Complex and potentially costly</a:t>
            </a:r>
          </a:p>
          <a:p>
            <a:pPr lvl="1"/>
            <a:r>
              <a:rPr lang="en-US" dirty="0" smtClean="0"/>
              <a:t>Requires certificate infrastructure</a:t>
            </a:r>
          </a:p>
          <a:p>
            <a:pPr lvl="1"/>
            <a:r>
              <a:rPr lang="en-US" dirty="0" smtClean="0"/>
              <a:t>… possible to make it easier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Guessing keys</a:t>
            </a:r>
          </a:p>
          <a:p>
            <a:endParaRPr lang="en-US" dirty="0"/>
          </a:p>
          <a:p>
            <a:r>
              <a:rPr lang="en-US" dirty="0" smtClean="0"/>
              <a:t>Cracking keys (less of an issue now)</a:t>
            </a:r>
          </a:p>
          <a:p>
            <a:endParaRPr lang="en-US" dirty="0"/>
          </a:p>
          <a:p>
            <a:r>
              <a:rPr lang="en-US" dirty="0" smtClean="0"/>
              <a:t>Stealing authenticators</a:t>
            </a:r>
          </a:p>
          <a:p>
            <a:endParaRPr lang="en-US" dirty="0"/>
          </a:p>
          <a:p>
            <a:r>
              <a:rPr lang="en-US" dirty="0" smtClean="0"/>
              <a:t>Downgrade attacks (on 802.1X)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Captive Portals</a:t>
            </a:r>
          </a:p>
          <a:p>
            <a:endParaRPr lang="en-US" dirty="0"/>
          </a:p>
          <a:p>
            <a:r>
              <a:rPr lang="en-US" dirty="0" smtClean="0"/>
              <a:t>Pre-Shared Keys (PSKs)</a:t>
            </a:r>
          </a:p>
          <a:p>
            <a:pPr lvl="1"/>
            <a:r>
              <a:rPr lang="en-US" dirty="0" smtClean="0"/>
              <a:t>Supported by all products since 2003</a:t>
            </a:r>
          </a:p>
          <a:p>
            <a:pPr lvl="1"/>
            <a:r>
              <a:rPr lang="en-US" dirty="0" smtClean="0"/>
              <a:t>Pros: Easy to distribute, use</a:t>
            </a:r>
          </a:p>
          <a:p>
            <a:pPr lvl="1"/>
            <a:r>
              <a:rPr lang="en-US" dirty="0" smtClean="0"/>
              <a:t>Cons: Sharing, social engineering, theft, no user authentication</a:t>
            </a:r>
            <a:endParaRPr lang="en-US" dirty="0"/>
          </a:p>
          <a:p>
            <a:pPr lvl="1"/>
            <a:r>
              <a:rPr lang="en-US" dirty="0" smtClean="0"/>
              <a:t>Mostly OK for homes, devices that can’t use 802.1X</a:t>
            </a:r>
          </a:p>
          <a:p>
            <a:pPr lvl="1"/>
            <a:endParaRPr lang="en-US" dirty="0"/>
          </a:p>
          <a:p>
            <a:r>
              <a:rPr lang="en-US" dirty="0" smtClean="0"/>
              <a:t>802.1X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3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Prevent unauthorized access or use</a:t>
            </a:r>
          </a:p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Prevent disclosure of data to unauthorized parties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Verify identity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Detect insertion, deletion, forgery</a:t>
            </a:r>
          </a:p>
          <a:p>
            <a:r>
              <a:rPr lang="en-US" b="1" dirty="0" smtClean="0"/>
              <a:t>Availability</a:t>
            </a:r>
          </a:p>
          <a:p>
            <a:pPr lvl="1"/>
            <a:r>
              <a:rPr lang="en-US" dirty="0" smtClean="0"/>
              <a:t>Ensure service to authorized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Availability Attacks:</a:t>
            </a:r>
            <a:br>
              <a:rPr lang="en-US" dirty="0" smtClean="0"/>
            </a:br>
            <a:r>
              <a:rPr lang="en-US" dirty="0" smtClean="0"/>
              <a:t>Physical </a:t>
            </a:r>
            <a:r>
              <a:rPr lang="en-US" dirty="0" err="1" smtClean="0"/>
              <a:t>DoS</a:t>
            </a:r>
            <a:r>
              <a:rPr lang="en-US" dirty="0" smtClean="0"/>
              <a:t>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competes for unlicensed spectrum</a:t>
            </a:r>
          </a:p>
          <a:p>
            <a:pPr lvl="1"/>
            <a:r>
              <a:rPr lang="en-US" dirty="0" smtClean="0"/>
              <a:t>2.4 GHz: Bluetooth, microwave, phones</a:t>
            </a:r>
          </a:p>
          <a:p>
            <a:pPr lvl="1"/>
            <a:r>
              <a:rPr lang="en-US" dirty="0" smtClean="0"/>
              <a:t>5 GHz: Radar</a:t>
            </a:r>
          </a:p>
          <a:p>
            <a:pPr lvl="1"/>
            <a:r>
              <a:rPr lang="en-US" dirty="0" smtClean="0"/>
              <a:t>Neighboring businesses, visitors, etc. (Also, old 802.11b networks, which degrade performance.)</a:t>
            </a:r>
          </a:p>
          <a:p>
            <a:pPr lvl="1"/>
            <a:r>
              <a:rPr lang="en-US" dirty="0" smtClean="0"/>
              <a:t>Jamming…</a:t>
            </a:r>
          </a:p>
          <a:p>
            <a:pPr lvl="1"/>
            <a:endParaRPr lang="en-US" dirty="0"/>
          </a:p>
          <a:p>
            <a:r>
              <a:rPr lang="en-US" dirty="0" smtClean="0"/>
              <a:t>Dynamic frequency selection can be used to automatically avoid interference in channels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4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Attacks 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Beacon Flood</a:t>
            </a:r>
          </a:p>
          <a:p>
            <a:pPr lvl="1"/>
            <a:r>
              <a:rPr lang="en-US" dirty="0" smtClean="0"/>
              <a:t>Makes it difficult to find legitimate AP</a:t>
            </a:r>
            <a:endParaRPr lang="en-US" dirty="0"/>
          </a:p>
          <a:p>
            <a:r>
              <a:rPr lang="en-US" dirty="0" smtClean="0"/>
              <a:t>Association Flood</a:t>
            </a:r>
          </a:p>
          <a:p>
            <a:pPr lvl="1"/>
            <a:r>
              <a:rPr lang="en-US" dirty="0" smtClean="0"/>
              <a:t>Fills AP’s MAC table</a:t>
            </a:r>
            <a:endParaRPr lang="en-US" dirty="0"/>
          </a:p>
          <a:p>
            <a:r>
              <a:rPr lang="en-US" dirty="0" smtClean="0"/>
              <a:t>Disassociation/</a:t>
            </a:r>
            <a:r>
              <a:rPr lang="en-US" dirty="0" err="1" smtClean="0"/>
              <a:t>Deauthentication</a:t>
            </a:r>
            <a:r>
              <a:rPr lang="en-US" dirty="0" smtClean="0"/>
              <a:t> Flood</a:t>
            </a:r>
          </a:p>
          <a:p>
            <a:pPr lvl="1"/>
            <a:r>
              <a:rPr lang="en-US" dirty="0" smtClean="0"/>
              <a:t>Disconnect legitimate users from AP</a:t>
            </a:r>
          </a:p>
          <a:p>
            <a:r>
              <a:rPr lang="en-US" dirty="0" smtClean="0"/>
              <a:t>Sending malformed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8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Wired Equivalent Privacy (WEP): 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authentication as in protocol ap4.0</a:t>
            </a:r>
          </a:p>
          <a:p>
            <a:pPr lvl="1"/>
            <a:r>
              <a:rPr lang="en-US" smtClean="0"/>
              <a:t>host requests authentication from access point</a:t>
            </a:r>
          </a:p>
          <a:p>
            <a:pPr lvl="1"/>
            <a:r>
              <a:rPr lang="en-US" smtClean="0"/>
              <a:t>access point sends 128 bit nonce</a:t>
            </a:r>
          </a:p>
          <a:p>
            <a:pPr lvl="1"/>
            <a:r>
              <a:rPr lang="en-US" smtClean="0"/>
              <a:t>host encrypts nonce using shared symmetric key</a:t>
            </a:r>
          </a:p>
          <a:p>
            <a:pPr lvl="1"/>
            <a:r>
              <a:rPr lang="en-US" smtClean="0"/>
              <a:t>access point decrypts nonce, authenticates host</a:t>
            </a:r>
          </a:p>
          <a:p>
            <a:r>
              <a:rPr lang="en-US" smtClean="0"/>
              <a:t>no key distribution mechanism</a:t>
            </a:r>
          </a:p>
          <a:p>
            <a:r>
              <a:rPr lang="en-US" smtClean="0"/>
              <a:t>authentication: knowing the shared key is enough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</a:t>
            </a:r>
            <a:r>
              <a:rPr lang="en-US" dirty="0" smtClean="0"/>
              <a:t>Data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Host/AP share 40 bit symmetric key (semi-permanent)</a:t>
            </a:r>
          </a:p>
          <a:p>
            <a:r>
              <a:rPr lang="en-US" smtClean="0"/>
              <a:t>Host appends 24-bit initialization vector (IV) to create 64-bit key</a:t>
            </a:r>
          </a:p>
          <a:p>
            <a:r>
              <a:rPr lang="en-US" smtClean="0"/>
              <a:t>64 bit key used to generate stream of keys, kiIV</a:t>
            </a:r>
          </a:p>
          <a:p>
            <a:r>
              <a:rPr lang="en-US" smtClean="0"/>
              <a:t>kiIV used to encrypt ith byte, di, in frame:</a:t>
            </a:r>
          </a:p>
          <a:p>
            <a:r>
              <a:rPr lang="en-US" smtClean="0"/>
              <a:t>ci = di XOR  kiIV</a:t>
            </a:r>
          </a:p>
          <a:p>
            <a:r>
              <a:rPr lang="en-US" smtClean="0"/>
              <a:t>IV and encrypted bytes, ci sent in frame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Breaking 802.11 WEP encryption</a:t>
            </a:r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Security hole: </a:t>
            </a:r>
          </a:p>
          <a:p>
            <a:pPr lvl="1"/>
            <a:r>
              <a:rPr lang="en-US" dirty="0" smtClean="0"/>
              <a:t>24-bit IV, one IV per frame, -&gt; IV’s eventually reused</a:t>
            </a:r>
          </a:p>
          <a:p>
            <a:pPr lvl="1"/>
            <a:r>
              <a:rPr lang="en-US" dirty="0" smtClean="0"/>
              <a:t>IV transmitted in plaintext -&gt; IV reuse </a:t>
            </a:r>
            <a:r>
              <a:rPr lang="en-US" dirty="0" smtClean="0"/>
              <a:t>detected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Attack:</a:t>
            </a:r>
          </a:p>
          <a:p>
            <a:pPr lvl="1"/>
            <a:r>
              <a:rPr lang="en-US" dirty="0" smtClean="0"/>
              <a:t>Trudy causes Alice to encrypt known plaintext d1 d2 d3 d4 … </a:t>
            </a:r>
          </a:p>
          <a:p>
            <a:pPr lvl="1"/>
            <a:r>
              <a:rPr lang="en-US" dirty="0" smtClean="0"/>
              <a:t>Trudy sees: ci = di XOR  </a:t>
            </a:r>
            <a:r>
              <a:rPr lang="en-US" dirty="0" err="1" smtClean="0"/>
              <a:t>kiIV</a:t>
            </a:r>
            <a:endParaRPr lang="en-US" dirty="0" smtClean="0"/>
          </a:p>
          <a:p>
            <a:pPr lvl="1"/>
            <a:r>
              <a:rPr lang="en-US" dirty="0" smtClean="0"/>
              <a:t>Trudy knows ci di, so can compute  </a:t>
            </a:r>
            <a:r>
              <a:rPr lang="en-US" dirty="0" err="1" smtClean="0"/>
              <a:t>kiIV</a:t>
            </a:r>
            <a:endParaRPr lang="en-US" dirty="0" smtClean="0"/>
          </a:p>
          <a:p>
            <a:pPr lvl="1"/>
            <a:r>
              <a:rPr lang="en-US" dirty="0" smtClean="0"/>
              <a:t>Trudy knows encrypting key sequence k1IV k2IV k3IV …</a:t>
            </a:r>
          </a:p>
          <a:p>
            <a:pPr lvl="1"/>
            <a:r>
              <a:rPr lang="en-US" dirty="0" smtClean="0"/>
              <a:t>Next time IV is used, Trudy can decrypt!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0201"/>
            <a:ext cx="8229600" cy="1143000"/>
          </a:xfrm>
        </p:spPr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</a:t>
            </a:r>
            <a:r>
              <a:rPr lang="en-US" dirty="0" smtClean="0"/>
              <a:t>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40105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Basic </a:t>
            </a:r>
            <a:r>
              <a:rPr lang="en-US" dirty="0" smtClean="0"/>
              <a:t>DNS uses no </a:t>
            </a:r>
            <a:r>
              <a:rPr lang="en-US" dirty="0" smtClean="0"/>
              <a:t>crypto.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way to prevent MITM from arbitrarily altering </a:t>
            </a:r>
            <a:r>
              <a:rPr lang="en-US" dirty="0" smtClean="0"/>
              <a:t>packets.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Client sends 16-bit </a:t>
            </a:r>
            <a:r>
              <a:rPr lang="en-US" dirty="0" smtClean="0"/>
              <a:t>transaction ID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dirty="0" smtClean="0"/>
              <a:t>authentication.</a:t>
            </a:r>
            <a:endParaRPr lang="en-US" dirty="0"/>
          </a:p>
          <a:p>
            <a:pPr lvl="1"/>
            <a:r>
              <a:rPr lang="en-US" dirty="0" smtClean="0"/>
              <a:t>Attacker can spoof responses by guessing this 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052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3"/>
            <a:ext cx="794385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Principle: </a:t>
            </a:r>
            <a:r>
              <a:rPr lang="en-US" dirty="0" smtClean="0"/>
              <a:t>Don’t </a:t>
            </a:r>
            <a:r>
              <a:rPr lang="en-US" dirty="0" smtClean="0"/>
              <a:t>connect (most) machines directly to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9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Goals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Stop (some) network attacks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Centralize security policy for easy administration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Impose restrictions on network use by insiders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Make decisions based on: </a:t>
            </a:r>
            <a:br>
              <a:rPr lang="en-US" dirty="0" smtClean="0"/>
            </a:br>
            <a:r>
              <a:rPr lang="en-US" dirty="0" smtClean="0"/>
              <a:t>	IPs, ports, direction, contents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Can be software, hardware, or a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6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Firewalls</a:t>
            </a:r>
            <a:endParaRPr lang="en-US" dirty="0">
              <a:latin typeface="+mn-lt"/>
            </a:endParaRP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96888" y="1522413"/>
            <a:ext cx="7110412" cy="14509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sz="2000"/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69818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isolates organization’s internal net from larger Internet, allowing some packets to pass, blocking others.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63563" y="1296995"/>
            <a:ext cx="1127125" cy="430213"/>
            <a:chOff x="1282" y="3611"/>
            <a:chExt cx="710" cy="271"/>
          </a:xfrm>
        </p:grpSpPr>
        <p:sp>
          <p:nvSpPr>
            <p:cNvPr id="133129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0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5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firewall</a:t>
              </a:r>
            </a:p>
          </p:txBody>
        </p:sp>
      </p:grp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0" y="1706047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34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6910388" y="5880100"/>
            <a:ext cx="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3203" name="Freeform 83"/>
          <p:cNvSpPr>
            <a:spLocks/>
          </p:cNvSpPr>
          <p:nvPr/>
        </p:nvSpPr>
        <p:spPr bwMode="auto">
          <a:xfrm>
            <a:off x="4092575" y="4703763"/>
            <a:ext cx="219075" cy="1012825"/>
          </a:xfrm>
          <a:custGeom>
            <a:avLst/>
            <a:gdLst/>
            <a:ahLst/>
            <a:cxnLst>
              <a:cxn ang="0">
                <a:pos x="0" y="485"/>
              </a:cxn>
              <a:cxn ang="0">
                <a:pos x="138" y="638"/>
              </a:cxn>
              <a:cxn ang="0">
                <a:pos x="138" y="77"/>
              </a:cxn>
              <a:cxn ang="0">
                <a:pos x="116" y="49"/>
              </a:cxn>
              <a:cxn ang="0">
                <a:pos x="0" y="0"/>
              </a:cxn>
              <a:cxn ang="0">
                <a:pos x="0" y="485"/>
              </a:cxn>
            </a:cxnLst>
            <a:rect l="0" t="0" r="r" b="b"/>
            <a:pathLst>
              <a:path w="138" h="638">
                <a:moveTo>
                  <a:pt x="0" y="485"/>
                </a:moveTo>
                <a:lnTo>
                  <a:pt x="138" y="638"/>
                </a:lnTo>
                <a:lnTo>
                  <a:pt x="138" y="77"/>
                </a:lnTo>
                <a:lnTo>
                  <a:pt x="116" y="49"/>
                </a:lnTo>
                <a:lnTo>
                  <a:pt x="0" y="0"/>
                </a:lnTo>
                <a:lnTo>
                  <a:pt x="0" y="485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44" name="Rectangle 324"/>
          <p:cNvSpPr>
            <a:spLocks noChangeArrowheads="1"/>
          </p:cNvSpPr>
          <p:nvPr/>
        </p:nvSpPr>
        <p:spPr bwMode="auto">
          <a:xfrm>
            <a:off x="2882900" y="3454400"/>
            <a:ext cx="4763" cy="1873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82" name="Rectangle 362"/>
          <p:cNvSpPr>
            <a:spLocks noChangeArrowheads="1"/>
          </p:cNvSpPr>
          <p:nvPr/>
        </p:nvSpPr>
        <p:spPr bwMode="auto">
          <a:xfrm>
            <a:off x="3616325" y="5730875"/>
            <a:ext cx="1449388" cy="3317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84" name="Rectangle 364"/>
          <p:cNvSpPr>
            <a:spLocks noChangeArrowheads="1"/>
          </p:cNvSpPr>
          <p:nvPr/>
        </p:nvSpPr>
        <p:spPr bwMode="auto">
          <a:xfrm>
            <a:off x="4665663" y="5792788"/>
            <a:ext cx="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grpSp>
        <p:nvGrpSpPr>
          <p:cNvPr id="3" name="Group 368"/>
          <p:cNvGrpSpPr>
            <a:grpSpLocks/>
          </p:cNvGrpSpPr>
          <p:nvPr/>
        </p:nvGrpSpPr>
        <p:grpSpPr bwMode="auto">
          <a:xfrm>
            <a:off x="1730375" y="3175000"/>
            <a:ext cx="5116513" cy="2543175"/>
            <a:chOff x="1090" y="2000"/>
            <a:chExt cx="3223" cy="1602"/>
          </a:xfrm>
        </p:grpSpPr>
        <p:sp>
          <p:nvSpPr>
            <p:cNvPr id="133137" name="Freeform 17"/>
            <p:cNvSpPr>
              <a:spLocks/>
            </p:cNvSpPr>
            <p:nvPr/>
          </p:nvSpPr>
          <p:spPr bwMode="auto">
            <a:xfrm>
              <a:off x="1090" y="2000"/>
              <a:ext cx="1672" cy="977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127" y="1"/>
                </a:cxn>
                <a:cxn ang="0">
                  <a:pos x="187" y="17"/>
                </a:cxn>
                <a:cxn ang="0">
                  <a:pos x="281" y="54"/>
                </a:cxn>
                <a:cxn ang="0">
                  <a:pos x="380" y="90"/>
                </a:cxn>
                <a:cxn ang="0">
                  <a:pos x="451" y="104"/>
                </a:cxn>
                <a:cxn ang="0">
                  <a:pos x="518" y="104"/>
                </a:cxn>
                <a:cxn ang="0">
                  <a:pos x="641" y="90"/>
                </a:cxn>
                <a:cxn ang="0">
                  <a:pos x="774" y="76"/>
                </a:cxn>
                <a:cxn ang="0">
                  <a:pos x="853" y="76"/>
                </a:cxn>
                <a:cxn ang="0">
                  <a:pos x="942" y="88"/>
                </a:cxn>
                <a:cxn ang="0">
                  <a:pos x="1046" y="106"/>
                </a:cxn>
                <a:cxn ang="0">
                  <a:pos x="1190" y="134"/>
                </a:cxn>
                <a:cxn ang="0">
                  <a:pos x="1361" y="180"/>
                </a:cxn>
                <a:cxn ang="0">
                  <a:pos x="1471" y="220"/>
                </a:cxn>
                <a:cxn ang="0">
                  <a:pos x="1543" y="258"/>
                </a:cxn>
                <a:cxn ang="0">
                  <a:pos x="1579" y="284"/>
                </a:cxn>
                <a:cxn ang="0">
                  <a:pos x="1616" y="326"/>
                </a:cxn>
                <a:cxn ang="0">
                  <a:pos x="1651" y="403"/>
                </a:cxn>
                <a:cxn ang="0">
                  <a:pos x="1669" y="493"/>
                </a:cxn>
                <a:cxn ang="0">
                  <a:pos x="1671" y="588"/>
                </a:cxn>
                <a:cxn ang="0">
                  <a:pos x="1660" y="680"/>
                </a:cxn>
                <a:cxn ang="0">
                  <a:pos x="1637" y="762"/>
                </a:cxn>
                <a:cxn ang="0">
                  <a:pos x="1607" y="825"/>
                </a:cxn>
                <a:cxn ang="0">
                  <a:pos x="1564" y="867"/>
                </a:cxn>
                <a:cxn ang="0">
                  <a:pos x="1506" y="895"/>
                </a:cxn>
                <a:cxn ang="0">
                  <a:pos x="1436" y="912"/>
                </a:cxn>
                <a:cxn ang="0">
                  <a:pos x="1293" y="930"/>
                </a:cxn>
                <a:cxn ang="0">
                  <a:pos x="1146" y="946"/>
                </a:cxn>
                <a:cxn ang="0">
                  <a:pos x="1059" y="956"/>
                </a:cxn>
                <a:cxn ang="0">
                  <a:pos x="907" y="969"/>
                </a:cxn>
                <a:cxn ang="0">
                  <a:pos x="754" y="974"/>
                </a:cxn>
                <a:cxn ang="0">
                  <a:pos x="668" y="977"/>
                </a:cxn>
                <a:cxn ang="0">
                  <a:pos x="593" y="977"/>
                </a:cxn>
                <a:cxn ang="0">
                  <a:pos x="532" y="974"/>
                </a:cxn>
                <a:cxn ang="0">
                  <a:pos x="483" y="971"/>
                </a:cxn>
                <a:cxn ang="0">
                  <a:pos x="417" y="960"/>
                </a:cxn>
                <a:cxn ang="0">
                  <a:pos x="326" y="937"/>
                </a:cxn>
                <a:cxn ang="0">
                  <a:pos x="236" y="914"/>
                </a:cxn>
                <a:cxn ang="0">
                  <a:pos x="142" y="886"/>
                </a:cxn>
                <a:cxn ang="0">
                  <a:pos x="78" y="852"/>
                </a:cxn>
                <a:cxn ang="0">
                  <a:pos x="47" y="822"/>
                </a:cxn>
                <a:cxn ang="0">
                  <a:pos x="26" y="786"/>
                </a:cxn>
                <a:cxn ang="0">
                  <a:pos x="7" y="716"/>
                </a:cxn>
                <a:cxn ang="0">
                  <a:pos x="0" y="611"/>
                </a:cxn>
                <a:cxn ang="0">
                  <a:pos x="2" y="491"/>
                </a:cxn>
                <a:cxn ang="0">
                  <a:pos x="1" y="418"/>
                </a:cxn>
                <a:cxn ang="0">
                  <a:pos x="0" y="333"/>
                </a:cxn>
                <a:cxn ang="0">
                  <a:pos x="2" y="189"/>
                </a:cxn>
                <a:cxn ang="0">
                  <a:pos x="12" y="110"/>
                </a:cxn>
                <a:cxn ang="0">
                  <a:pos x="29" y="48"/>
                </a:cxn>
                <a:cxn ang="0">
                  <a:pos x="47" y="22"/>
                </a:cxn>
              </a:cxnLst>
              <a:rect l="0" t="0" r="r" b="b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8" name="Freeform 18"/>
            <p:cNvSpPr>
              <a:spLocks/>
            </p:cNvSpPr>
            <p:nvPr/>
          </p:nvSpPr>
          <p:spPr bwMode="auto">
            <a:xfrm>
              <a:off x="1880" y="2877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9" name="Rectangle 19"/>
            <p:cNvSpPr>
              <a:spLocks noChangeArrowheads="1"/>
            </p:cNvSpPr>
            <p:nvPr/>
          </p:nvSpPr>
          <p:spPr bwMode="auto">
            <a:xfrm>
              <a:off x="1937" y="2644"/>
              <a:ext cx="52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0" name="Rectangle 20"/>
            <p:cNvSpPr>
              <a:spLocks noChangeArrowheads="1"/>
            </p:cNvSpPr>
            <p:nvPr/>
          </p:nvSpPr>
          <p:spPr bwMode="auto">
            <a:xfrm>
              <a:off x="1881" y="2711"/>
              <a:ext cx="71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1" name="Rectangle 21"/>
            <p:cNvSpPr>
              <a:spLocks noChangeArrowheads="1"/>
            </p:cNvSpPr>
            <p:nvPr/>
          </p:nvSpPr>
          <p:spPr bwMode="auto">
            <a:xfrm>
              <a:off x="1881" y="2711"/>
              <a:ext cx="71" cy="2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2" name="Freeform 22"/>
            <p:cNvSpPr>
              <a:spLocks/>
            </p:cNvSpPr>
            <p:nvPr/>
          </p:nvSpPr>
          <p:spPr bwMode="auto">
            <a:xfrm>
              <a:off x="1880" y="2641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3" name="Freeform 23"/>
            <p:cNvSpPr>
              <a:spLocks/>
            </p:cNvSpPr>
            <p:nvPr/>
          </p:nvSpPr>
          <p:spPr bwMode="auto">
            <a:xfrm>
              <a:off x="1880" y="2641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4" name="Line 24"/>
            <p:cNvSpPr>
              <a:spLocks noChangeShapeType="1"/>
            </p:cNvSpPr>
            <p:nvPr/>
          </p:nvSpPr>
          <p:spPr bwMode="auto">
            <a:xfrm>
              <a:off x="1992" y="2647"/>
              <a:ext cx="1" cy="23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5" name="Line 25"/>
            <p:cNvSpPr>
              <a:spLocks noChangeShapeType="1"/>
            </p:cNvSpPr>
            <p:nvPr/>
          </p:nvSpPr>
          <p:spPr bwMode="auto">
            <a:xfrm flipH="1">
              <a:off x="1952" y="2877"/>
              <a:ext cx="40" cy="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6" name="Rectangle 26"/>
            <p:cNvSpPr>
              <a:spLocks noChangeArrowheads="1"/>
            </p:cNvSpPr>
            <p:nvPr/>
          </p:nvSpPr>
          <p:spPr bwMode="auto">
            <a:xfrm>
              <a:off x="1891" y="2742"/>
              <a:ext cx="46" cy="135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7" name="Rectangle 27"/>
            <p:cNvSpPr>
              <a:spLocks noChangeArrowheads="1"/>
            </p:cNvSpPr>
            <p:nvPr/>
          </p:nvSpPr>
          <p:spPr bwMode="auto">
            <a:xfrm>
              <a:off x="1891" y="2742"/>
              <a:ext cx="46" cy="13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8" name="Rectangle 28"/>
            <p:cNvSpPr>
              <a:spLocks noChangeArrowheads="1"/>
            </p:cNvSpPr>
            <p:nvPr/>
          </p:nvSpPr>
          <p:spPr bwMode="auto">
            <a:xfrm>
              <a:off x="1898" y="2783"/>
              <a:ext cx="35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9" name="Freeform 29"/>
            <p:cNvSpPr>
              <a:spLocks/>
            </p:cNvSpPr>
            <p:nvPr/>
          </p:nvSpPr>
          <p:spPr bwMode="auto">
            <a:xfrm>
              <a:off x="1176" y="2645"/>
              <a:ext cx="249" cy="20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3"/>
                </a:cxn>
                <a:cxn ang="0">
                  <a:pos x="79" y="12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5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3"/>
                </a:cxn>
                <a:cxn ang="0">
                  <a:pos x="222" y="40"/>
                </a:cxn>
                <a:cxn ang="0">
                  <a:pos x="226" y="50"/>
                </a:cxn>
                <a:cxn ang="0">
                  <a:pos x="240" y="116"/>
                </a:cxn>
                <a:cxn ang="0">
                  <a:pos x="247" y="144"/>
                </a:cxn>
                <a:cxn ang="0">
                  <a:pos x="247" y="146"/>
                </a:cxn>
                <a:cxn ang="0">
                  <a:pos x="248" y="151"/>
                </a:cxn>
                <a:cxn ang="0">
                  <a:pos x="248" y="159"/>
                </a:cxn>
                <a:cxn ang="0">
                  <a:pos x="244" y="169"/>
                </a:cxn>
                <a:cxn ang="0">
                  <a:pos x="0" y="162"/>
                </a:cxn>
                <a:cxn ang="0">
                  <a:pos x="25" y="149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6"/>
                </a:cxn>
                <a:cxn ang="0">
                  <a:pos x="32" y="24"/>
                </a:cxn>
                <a:cxn ang="0">
                  <a:pos x="37" y="22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0" name="Freeform 30"/>
            <p:cNvSpPr>
              <a:spLocks/>
            </p:cNvSpPr>
            <p:nvPr/>
          </p:nvSpPr>
          <p:spPr bwMode="auto">
            <a:xfrm>
              <a:off x="1263" y="2660"/>
              <a:ext cx="79" cy="91"/>
            </a:xfrm>
            <a:custGeom>
              <a:avLst/>
              <a:gdLst/>
              <a:ahLst/>
              <a:cxnLst>
                <a:cxn ang="0">
                  <a:pos x="78" y="4"/>
                </a:cxn>
                <a:cxn ang="0">
                  <a:pos x="78" y="4"/>
                </a:cxn>
                <a:cxn ang="0">
                  <a:pos x="77" y="4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4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1"/>
                </a:cxn>
                <a:cxn ang="0">
                  <a:pos x="4" y="13"/>
                </a:cxn>
                <a:cxn ang="0">
                  <a:pos x="3" y="18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60"/>
                </a:cxn>
                <a:cxn ang="0">
                  <a:pos x="2" y="74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8"/>
                </a:cxn>
                <a:cxn ang="0">
                  <a:pos x="11" y="88"/>
                </a:cxn>
                <a:cxn ang="0">
                  <a:pos x="15" y="88"/>
                </a:cxn>
                <a:cxn ang="0">
                  <a:pos x="18" y="88"/>
                </a:cxn>
                <a:cxn ang="0">
                  <a:pos x="22" y="88"/>
                </a:cxn>
                <a:cxn ang="0">
                  <a:pos x="27" y="88"/>
                </a:cxn>
                <a:cxn ang="0">
                  <a:pos x="32" y="87"/>
                </a:cxn>
                <a:cxn ang="0">
                  <a:pos x="38" y="88"/>
                </a:cxn>
                <a:cxn ang="0">
                  <a:pos x="44" y="88"/>
                </a:cxn>
                <a:cxn ang="0">
                  <a:pos x="50" y="88"/>
                </a:cxn>
                <a:cxn ang="0">
                  <a:pos x="57" y="88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8"/>
                </a:cxn>
                <a:cxn ang="0">
                  <a:pos x="78" y="81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8"/>
                </a:cxn>
                <a:cxn ang="0">
                  <a:pos x="77" y="15"/>
                </a:cxn>
                <a:cxn ang="0">
                  <a:pos x="78" y="4"/>
                </a:cxn>
              </a:cxnLst>
              <a:rect l="0" t="0" r="r" b="b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1" name="Freeform 31"/>
            <p:cNvSpPr>
              <a:spLocks/>
            </p:cNvSpPr>
            <p:nvPr/>
          </p:nvSpPr>
          <p:spPr bwMode="auto">
            <a:xfrm>
              <a:off x="1271" y="2685"/>
              <a:ext cx="132" cy="90"/>
            </a:xfrm>
            <a:custGeom>
              <a:avLst/>
              <a:gdLst/>
              <a:ahLst/>
              <a:cxnLst>
                <a:cxn ang="0">
                  <a:pos x="1" y="67"/>
                </a:cxn>
                <a:cxn ang="0">
                  <a:pos x="0" y="79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8"/>
                </a:cxn>
                <a:cxn ang="0">
                  <a:pos x="91" y="87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3" y="79"/>
                </a:cxn>
                <a:cxn ang="0">
                  <a:pos x="107" y="76"/>
                </a:cxn>
                <a:cxn ang="0">
                  <a:pos x="112" y="71"/>
                </a:cxn>
                <a:cxn ang="0">
                  <a:pos x="117" y="66"/>
                </a:cxn>
                <a:cxn ang="0">
                  <a:pos x="121" y="60"/>
                </a:cxn>
                <a:cxn ang="0">
                  <a:pos x="125" y="55"/>
                </a:cxn>
                <a:cxn ang="0">
                  <a:pos x="128" y="47"/>
                </a:cxn>
                <a:cxn ang="0">
                  <a:pos x="131" y="39"/>
                </a:cxn>
                <a:cxn ang="0">
                  <a:pos x="132" y="31"/>
                </a:cxn>
                <a:cxn ang="0">
                  <a:pos x="132" y="23"/>
                </a:cxn>
                <a:cxn ang="0">
                  <a:pos x="129" y="14"/>
                </a:cxn>
                <a:cxn ang="0">
                  <a:pos x="129" y="12"/>
                </a:cxn>
                <a:cxn ang="0">
                  <a:pos x="128" y="11"/>
                </a:cxn>
                <a:cxn ang="0">
                  <a:pos x="127" y="9"/>
                </a:cxn>
                <a:cxn ang="0">
                  <a:pos x="126" y="7"/>
                </a:cxn>
                <a:cxn ang="0">
                  <a:pos x="124" y="4"/>
                </a:cxn>
                <a:cxn ang="0">
                  <a:pos x="120" y="2"/>
                </a:cxn>
                <a:cxn ang="0">
                  <a:pos x="117" y="1"/>
                </a:cxn>
                <a:cxn ang="0">
                  <a:pos x="113" y="0"/>
                </a:cxn>
                <a:cxn ang="0">
                  <a:pos x="113" y="2"/>
                </a:cxn>
                <a:cxn ang="0">
                  <a:pos x="114" y="5"/>
                </a:cxn>
                <a:cxn ang="0">
                  <a:pos x="117" y="11"/>
                </a:cxn>
                <a:cxn ang="0">
                  <a:pos x="118" y="19"/>
                </a:cxn>
                <a:cxn ang="0">
                  <a:pos x="118" y="29"/>
                </a:cxn>
                <a:cxn ang="0">
                  <a:pos x="117" y="39"/>
                </a:cxn>
                <a:cxn ang="0">
                  <a:pos x="114" y="51"/>
                </a:cxn>
                <a:cxn ang="0">
                  <a:pos x="108" y="64"/>
                </a:cxn>
                <a:cxn ang="0">
                  <a:pos x="108" y="64"/>
                </a:cxn>
                <a:cxn ang="0">
                  <a:pos x="108" y="64"/>
                </a:cxn>
                <a:cxn ang="0">
                  <a:pos x="107" y="65"/>
                </a:cxn>
                <a:cxn ang="0">
                  <a:pos x="106" y="66"/>
                </a:cxn>
                <a:cxn ang="0">
                  <a:pos x="105" y="66"/>
                </a:cxn>
                <a:cxn ang="0">
                  <a:pos x="103" y="67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1"/>
                </a:cxn>
                <a:cxn ang="0">
                  <a:pos x="92" y="72"/>
                </a:cxn>
                <a:cxn ang="0">
                  <a:pos x="90" y="72"/>
                </a:cxn>
                <a:cxn ang="0">
                  <a:pos x="85" y="73"/>
                </a:cxn>
                <a:cxn ang="0">
                  <a:pos x="82" y="73"/>
                </a:cxn>
                <a:cxn ang="0">
                  <a:pos x="78" y="73"/>
                </a:cxn>
                <a:cxn ang="0">
                  <a:pos x="73" y="72"/>
                </a:cxn>
                <a:cxn ang="0">
                  <a:pos x="69" y="72"/>
                </a:cxn>
                <a:cxn ang="0">
                  <a:pos x="69" y="84"/>
                </a:cxn>
                <a:cxn ang="0">
                  <a:pos x="3" y="77"/>
                </a:cxn>
                <a:cxn ang="0">
                  <a:pos x="1" y="67"/>
                </a:cxn>
              </a:cxnLst>
              <a:rect l="0" t="0" r="r" b="b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2" name="Freeform 32"/>
            <p:cNvSpPr>
              <a:spLocks/>
            </p:cNvSpPr>
            <p:nvPr/>
          </p:nvSpPr>
          <p:spPr bwMode="auto">
            <a:xfrm>
              <a:off x="1255" y="2773"/>
              <a:ext cx="96" cy="32"/>
            </a:xfrm>
            <a:custGeom>
              <a:avLst/>
              <a:gdLst/>
              <a:ahLst/>
              <a:cxnLst>
                <a:cxn ang="0">
                  <a:pos x="96" y="12"/>
                </a:cxn>
                <a:cxn ang="0">
                  <a:pos x="1" y="0"/>
                </a:cxn>
                <a:cxn ang="0">
                  <a:pos x="0" y="12"/>
                </a:cxn>
                <a:cxn ang="0">
                  <a:pos x="93" y="32"/>
                </a:cxn>
                <a:cxn ang="0">
                  <a:pos x="96" y="12"/>
                </a:cxn>
              </a:cxnLst>
              <a:rect l="0" t="0" r="r" b="b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3" name="Freeform 33"/>
            <p:cNvSpPr>
              <a:spLocks/>
            </p:cNvSpPr>
            <p:nvPr/>
          </p:nvSpPr>
          <p:spPr bwMode="auto">
            <a:xfrm>
              <a:off x="1302" y="2784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4" name="Freeform 34"/>
            <p:cNvSpPr>
              <a:spLocks/>
            </p:cNvSpPr>
            <p:nvPr/>
          </p:nvSpPr>
          <p:spPr bwMode="auto">
            <a:xfrm>
              <a:off x="1260" y="2777"/>
              <a:ext cx="28" cy="10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27" y="10"/>
                </a:cxn>
                <a:cxn ang="0">
                  <a:pos x="28" y="5"/>
                </a:cxn>
              </a:cxnLst>
              <a:rect l="0" t="0" r="r" b="b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5" name="Freeform 35"/>
            <p:cNvSpPr>
              <a:spLocks/>
            </p:cNvSpPr>
            <p:nvPr/>
          </p:nvSpPr>
          <p:spPr bwMode="auto">
            <a:xfrm>
              <a:off x="1192" y="2786"/>
              <a:ext cx="162" cy="5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7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10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9"/>
                </a:cxn>
                <a:cxn ang="0">
                  <a:pos x="159" y="31"/>
                </a:cxn>
                <a:cxn ang="0">
                  <a:pos x="158" y="32"/>
                </a:cxn>
                <a:cxn ang="0">
                  <a:pos x="157" y="33"/>
                </a:cxn>
                <a:cxn ang="0">
                  <a:pos x="155" y="35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50"/>
                </a:cxn>
                <a:cxn ang="0">
                  <a:pos x="131" y="52"/>
                </a:cxn>
                <a:cxn ang="0">
                  <a:pos x="128" y="53"/>
                </a:cxn>
                <a:cxn ang="0">
                  <a:pos x="126" y="55"/>
                </a:cxn>
                <a:cxn ang="0">
                  <a:pos x="0" y="17"/>
                </a:cxn>
              </a:cxnLst>
              <a:rect l="0" t="0" r="r" b="b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6" name="Freeform 36"/>
            <p:cNvSpPr>
              <a:spLocks/>
            </p:cNvSpPr>
            <p:nvPr/>
          </p:nvSpPr>
          <p:spPr bwMode="auto">
            <a:xfrm>
              <a:off x="1354" y="2780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7" name="Freeform 37"/>
            <p:cNvSpPr>
              <a:spLocks/>
            </p:cNvSpPr>
            <p:nvPr/>
          </p:nvSpPr>
          <p:spPr bwMode="auto">
            <a:xfrm>
              <a:off x="1203" y="2671"/>
              <a:ext cx="32" cy="122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32" y="2"/>
                </a:cxn>
                <a:cxn ang="0">
                  <a:pos x="31" y="2"/>
                </a:cxn>
                <a:cxn ang="0">
                  <a:pos x="31" y="2"/>
                </a:cxn>
                <a:cxn ang="0">
                  <a:pos x="29" y="1"/>
                </a:cxn>
                <a:cxn ang="0">
                  <a:pos x="27" y="1"/>
                </a:cxn>
                <a:cxn ang="0">
                  <a:pos x="26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122"/>
                </a:cxn>
                <a:cxn ang="0">
                  <a:pos x="1" y="122"/>
                </a:cxn>
                <a:cxn ang="0">
                  <a:pos x="1" y="122"/>
                </a:cxn>
                <a:cxn ang="0">
                  <a:pos x="3" y="122"/>
                </a:cxn>
                <a:cxn ang="0">
                  <a:pos x="4" y="122"/>
                </a:cxn>
                <a:cxn ang="0">
                  <a:pos x="5" y="122"/>
                </a:cxn>
                <a:cxn ang="0">
                  <a:pos x="7" y="121"/>
                </a:cxn>
                <a:cxn ang="0">
                  <a:pos x="8" y="121"/>
                </a:cxn>
                <a:cxn ang="0">
                  <a:pos x="11" y="121"/>
                </a:cxn>
                <a:cxn ang="0">
                  <a:pos x="13" y="120"/>
                </a:cxn>
                <a:cxn ang="0">
                  <a:pos x="15" y="119"/>
                </a:cxn>
                <a:cxn ang="0">
                  <a:pos x="18" y="119"/>
                </a:cxn>
                <a:cxn ang="0">
                  <a:pos x="21" y="118"/>
                </a:cxn>
                <a:cxn ang="0">
                  <a:pos x="24" y="115"/>
                </a:cxn>
                <a:cxn ang="0">
                  <a:pos x="26" y="114"/>
                </a:cxn>
                <a:cxn ang="0">
                  <a:pos x="29" y="113"/>
                </a:cxn>
                <a:cxn ang="0">
                  <a:pos x="32" y="111"/>
                </a:cxn>
                <a:cxn ang="0">
                  <a:pos x="32" y="2"/>
                </a:cxn>
              </a:cxnLst>
              <a:rect l="0" t="0" r="r" b="b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8" name="Freeform 38"/>
            <p:cNvSpPr>
              <a:spLocks/>
            </p:cNvSpPr>
            <p:nvPr/>
          </p:nvSpPr>
          <p:spPr bwMode="auto">
            <a:xfrm>
              <a:off x="1204" y="2672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3"/>
                </a:cxn>
                <a:cxn ang="0">
                  <a:pos x="3" y="103"/>
                </a:cxn>
                <a:cxn ang="0">
                  <a:pos x="4" y="103"/>
                </a:cxn>
                <a:cxn ang="0">
                  <a:pos x="6" y="103"/>
                </a:cxn>
                <a:cxn ang="0">
                  <a:pos x="7" y="103"/>
                </a:cxn>
                <a:cxn ang="0">
                  <a:pos x="10" y="101"/>
                </a:cxn>
                <a:cxn ang="0">
                  <a:pos x="11" y="101"/>
                </a:cxn>
                <a:cxn ang="0">
                  <a:pos x="13" y="100"/>
                </a:cxn>
                <a:cxn ang="0">
                  <a:pos x="16" y="99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7"/>
                </a:cxn>
                <a:cxn ang="0">
                  <a:pos x="25" y="94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9" name="Freeform 39"/>
            <p:cNvSpPr>
              <a:spLocks/>
            </p:cNvSpPr>
            <p:nvPr/>
          </p:nvSpPr>
          <p:spPr bwMode="auto">
            <a:xfrm>
              <a:off x="1206" y="2673"/>
              <a:ext cx="22" cy="8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3"/>
                </a:cxn>
                <a:cxn ang="0">
                  <a:pos x="5" y="83"/>
                </a:cxn>
                <a:cxn ang="0">
                  <a:pos x="7" y="83"/>
                </a:cxn>
                <a:cxn ang="0">
                  <a:pos x="9" y="82"/>
                </a:cxn>
                <a:cxn ang="0">
                  <a:pos x="10" y="82"/>
                </a:cxn>
                <a:cxn ang="0">
                  <a:pos x="12" y="81"/>
                </a:cxn>
                <a:cxn ang="0">
                  <a:pos x="14" y="81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1"/>
                </a:cxn>
              </a:cxnLst>
              <a:rect l="0" t="0" r="r" b="b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0" name="Freeform 40"/>
            <p:cNvSpPr>
              <a:spLocks/>
            </p:cNvSpPr>
            <p:nvPr/>
          </p:nvSpPr>
          <p:spPr bwMode="auto">
            <a:xfrm>
              <a:off x="1207" y="2673"/>
              <a:ext cx="17" cy="65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5"/>
                </a:cxn>
                <a:cxn ang="0">
                  <a:pos x="6" y="64"/>
                </a:cxn>
                <a:cxn ang="0">
                  <a:pos x="8" y="64"/>
                </a:cxn>
                <a:cxn ang="0">
                  <a:pos x="11" y="63"/>
                </a:cxn>
                <a:cxn ang="0">
                  <a:pos x="14" y="61"/>
                </a:cxn>
                <a:cxn ang="0">
                  <a:pos x="17" y="58"/>
                </a:cxn>
                <a:cxn ang="0">
                  <a:pos x="17" y="2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1" name="Freeform 41"/>
            <p:cNvSpPr>
              <a:spLocks/>
            </p:cNvSpPr>
            <p:nvPr/>
          </p:nvSpPr>
          <p:spPr bwMode="auto">
            <a:xfrm>
              <a:off x="1207" y="2674"/>
              <a:ext cx="14" cy="47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0" y="47"/>
                </a:cxn>
                <a:cxn ang="0">
                  <a:pos x="1" y="47"/>
                </a:cxn>
                <a:cxn ang="0">
                  <a:pos x="1" y="46"/>
                </a:cxn>
                <a:cxn ang="0">
                  <a:pos x="3" y="46"/>
                </a:cxn>
                <a:cxn ang="0">
                  <a:pos x="4" y="46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11" y="43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2" name="Freeform 42"/>
            <p:cNvSpPr>
              <a:spLocks/>
            </p:cNvSpPr>
            <p:nvPr/>
          </p:nvSpPr>
          <p:spPr bwMode="auto">
            <a:xfrm>
              <a:off x="1208" y="2675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4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3" name="Freeform 43"/>
            <p:cNvSpPr>
              <a:spLocks/>
            </p:cNvSpPr>
            <p:nvPr/>
          </p:nvSpPr>
          <p:spPr bwMode="auto">
            <a:xfrm>
              <a:off x="1319" y="2752"/>
              <a:ext cx="14" cy="13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8" y="13"/>
                </a:cxn>
                <a:cxn ang="0">
                  <a:pos x="9" y="13"/>
                </a:cxn>
                <a:cxn ang="0">
                  <a:pos x="10" y="12"/>
                </a:cxn>
                <a:cxn ang="0">
                  <a:pos x="11" y="11"/>
                </a:cxn>
                <a:cxn ang="0">
                  <a:pos x="13" y="11"/>
                </a:cxn>
                <a:cxn ang="0">
                  <a:pos x="13" y="10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1" y="2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4" y="13"/>
                </a:cxn>
                <a:cxn ang="0">
                  <a:pos x="6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4" name="Freeform 44"/>
            <p:cNvSpPr>
              <a:spLocks/>
            </p:cNvSpPr>
            <p:nvPr/>
          </p:nvSpPr>
          <p:spPr bwMode="auto">
            <a:xfrm>
              <a:off x="1278" y="2752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5" name="Freeform 45"/>
            <p:cNvSpPr>
              <a:spLocks/>
            </p:cNvSpPr>
            <p:nvPr/>
          </p:nvSpPr>
          <p:spPr bwMode="auto">
            <a:xfrm>
              <a:off x="1290" y="2752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6" name="Freeform 46"/>
            <p:cNvSpPr>
              <a:spLocks/>
            </p:cNvSpPr>
            <p:nvPr/>
          </p:nvSpPr>
          <p:spPr bwMode="auto">
            <a:xfrm>
              <a:off x="1244" y="2660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6"/>
                </a:cxn>
                <a:cxn ang="0">
                  <a:pos x="1" y="74"/>
                </a:cxn>
                <a:cxn ang="0">
                  <a:pos x="5" y="92"/>
                </a:cxn>
                <a:cxn ang="0">
                  <a:pos x="19" y="91"/>
                </a:cxn>
                <a:cxn ang="0">
                  <a:pos x="18" y="89"/>
                </a:cxn>
                <a:cxn ang="0">
                  <a:pos x="16" y="81"/>
                </a:cxn>
                <a:cxn ang="0">
                  <a:pos x="15" y="70"/>
                </a:cxn>
                <a:cxn ang="0">
                  <a:pos x="14" y="56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7" name="Freeform 47"/>
            <p:cNvSpPr>
              <a:spLocks/>
            </p:cNvSpPr>
            <p:nvPr/>
          </p:nvSpPr>
          <p:spPr bwMode="auto">
            <a:xfrm>
              <a:off x="1342" y="2648"/>
              <a:ext cx="27" cy="10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2"/>
                </a:cxn>
                <a:cxn ang="0">
                  <a:pos x="25" y="4"/>
                </a:cxn>
                <a:cxn ang="0">
                  <a:pos x="22" y="10"/>
                </a:cxn>
                <a:cxn ang="0">
                  <a:pos x="20" y="18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3"/>
                </a:cxn>
                <a:cxn ang="0">
                  <a:pos x="20" y="103"/>
                </a:cxn>
                <a:cxn ang="0">
                  <a:pos x="5" y="103"/>
                </a:cxn>
                <a:cxn ang="0">
                  <a:pos x="5" y="101"/>
                </a:cxn>
                <a:cxn ang="0">
                  <a:pos x="4" y="92"/>
                </a:cxn>
                <a:cxn ang="0">
                  <a:pos x="2" y="80"/>
                </a:cxn>
                <a:cxn ang="0">
                  <a:pos x="1" y="65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8" name="Freeform 48"/>
            <p:cNvSpPr>
              <a:spLocks/>
            </p:cNvSpPr>
            <p:nvPr/>
          </p:nvSpPr>
          <p:spPr bwMode="auto">
            <a:xfrm>
              <a:off x="1244" y="2665"/>
              <a:ext cx="18" cy="8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4"/>
                </a:cxn>
                <a:cxn ang="0">
                  <a:pos x="0" y="36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0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1"/>
                </a:cxn>
                <a:cxn ang="0">
                  <a:pos x="14" y="62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9" name="Freeform 49"/>
            <p:cNvSpPr>
              <a:spLocks/>
            </p:cNvSpPr>
            <p:nvPr/>
          </p:nvSpPr>
          <p:spPr bwMode="auto">
            <a:xfrm>
              <a:off x="1245" y="2671"/>
              <a:ext cx="14" cy="69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5" y="2"/>
                </a:cxn>
                <a:cxn ang="0">
                  <a:pos x="4" y="7"/>
                </a:cxn>
                <a:cxn ang="0">
                  <a:pos x="3" y="12"/>
                </a:cxn>
                <a:cxn ang="0">
                  <a:pos x="1" y="21"/>
                </a:cxn>
                <a:cxn ang="0">
                  <a:pos x="0" y="30"/>
                </a:cxn>
                <a:cxn ang="0">
                  <a:pos x="0" y="42"/>
                </a:cxn>
                <a:cxn ang="0">
                  <a:pos x="1" y="54"/>
                </a:cxn>
                <a:cxn ang="0">
                  <a:pos x="4" y="69"/>
                </a:cxn>
                <a:cxn ang="0">
                  <a:pos x="14" y="67"/>
                </a:cxn>
                <a:cxn ang="0">
                  <a:pos x="13" y="66"/>
                </a:cxn>
                <a:cxn ang="0">
                  <a:pos x="13" y="60"/>
                </a:cxn>
                <a:cxn ang="0">
                  <a:pos x="12" y="52"/>
                </a:cxn>
                <a:cxn ang="0">
                  <a:pos x="11" y="42"/>
                </a:cxn>
                <a:cxn ang="0">
                  <a:pos x="10" y="31"/>
                </a:cxn>
                <a:cxn ang="0">
                  <a:pos x="10" y="19"/>
                </a:cxn>
                <a:cxn ang="0">
                  <a:pos x="12" y="9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5" y="1"/>
                </a:cxn>
              </a:cxnLst>
              <a:rect l="0" t="0" r="r" b="b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0" name="Freeform 50"/>
            <p:cNvSpPr>
              <a:spLocks/>
            </p:cNvSpPr>
            <p:nvPr/>
          </p:nvSpPr>
          <p:spPr bwMode="auto">
            <a:xfrm>
              <a:off x="1246" y="2676"/>
              <a:ext cx="12" cy="56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6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1"/>
                </a:cxn>
                <a:cxn ang="0">
                  <a:pos x="10" y="44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7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2"/>
                </a:cxn>
              </a:cxnLst>
              <a:rect l="0" t="0" r="r" b="b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1" name="Freeform 51"/>
            <p:cNvSpPr>
              <a:spLocks/>
            </p:cNvSpPr>
            <p:nvPr/>
          </p:nvSpPr>
          <p:spPr bwMode="auto">
            <a:xfrm>
              <a:off x="1246" y="2681"/>
              <a:ext cx="10" cy="4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3" y="46"/>
                </a:cxn>
                <a:cxn ang="0">
                  <a:pos x="10" y="46"/>
                </a:cxn>
                <a:cxn ang="0">
                  <a:pos x="10" y="43"/>
                </a:cxn>
                <a:cxn ang="0">
                  <a:pos x="9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2" name="Freeform 52"/>
            <p:cNvSpPr>
              <a:spLocks/>
            </p:cNvSpPr>
            <p:nvPr/>
          </p:nvSpPr>
          <p:spPr bwMode="auto">
            <a:xfrm>
              <a:off x="1248" y="2687"/>
              <a:ext cx="7" cy="33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0" y="27"/>
                </a:cxn>
                <a:cxn ang="0">
                  <a:pos x="1" y="33"/>
                </a:cxn>
                <a:cxn ang="0">
                  <a:pos x="5" y="33"/>
                </a:cxn>
                <a:cxn ang="0">
                  <a:pos x="5" y="31"/>
                </a:cxn>
                <a:cxn ang="0">
                  <a:pos x="5" y="29"/>
                </a:cxn>
                <a:cxn ang="0">
                  <a:pos x="4" y="26"/>
                </a:cxn>
                <a:cxn ang="0">
                  <a:pos x="4" y="20"/>
                </a:cxn>
                <a:cxn ang="0">
                  <a:pos x="4" y="15"/>
                </a:cxn>
                <a:cxn ang="0">
                  <a:pos x="4" y="9"/>
                </a:cxn>
                <a:cxn ang="0">
                  <a:pos x="4" y="5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3" name="Freeform 53"/>
            <p:cNvSpPr>
              <a:spLocks/>
            </p:cNvSpPr>
            <p:nvPr/>
          </p:nvSpPr>
          <p:spPr bwMode="auto">
            <a:xfrm>
              <a:off x="1343" y="2654"/>
              <a:ext cx="24" cy="9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19" y="8"/>
                </a:cxn>
                <a:cxn ang="0">
                  <a:pos x="17" y="17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0"/>
                </a:cxn>
                <a:cxn ang="0">
                  <a:pos x="5" y="90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69"/>
                </a:cxn>
                <a:cxn ang="0">
                  <a:pos x="0" y="56"/>
                </a:cxn>
                <a:cxn ang="0">
                  <a:pos x="0" y="41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4" name="Freeform 54"/>
            <p:cNvSpPr>
              <a:spLocks/>
            </p:cNvSpPr>
            <p:nvPr/>
          </p:nvSpPr>
          <p:spPr bwMode="auto">
            <a:xfrm>
              <a:off x="1344" y="2661"/>
              <a:ext cx="19" cy="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8" y="3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2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6"/>
                </a:cxn>
                <a:cxn ang="0">
                  <a:pos x="4" y="76"/>
                </a:cxn>
                <a:cxn ang="0">
                  <a:pos x="4" y="74"/>
                </a:cxn>
                <a:cxn ang="0">
                  <a:pos x="3" y="68"/>
                </a:cxn>
                <a:cxn ang="0">
                  <a:pos x="2" y="59"/>
                </a:cxn>
                <a:cxn ang="0">
                  <a:pos x="0" y="47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10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5" name="Freeform 55"/>
            <p:cNvSpPr>
              <a:spLocks/>
            </p:cNvSpPr>
            <p:nvPr/>
          </p:nvSpPr>
          <p:spPr bwMode="auto">
            <a:xfrm>
              <a:off x="1346" y="2667"/>
              <a:ext cx="15" cy="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19"/>
                </a:cxn>
                <a:cxn ang="0">
                  <a:pos x="9" y="30"/>
                </a:cxn>
                <a:cxn ang="0">
                  <a:pos x="10" y="44"/>
                </a:cxn>
                <a:cxn ang="0">
                  <a:pos x="11" y="63"/>
                </a:cxn>
                <a:cxn ang="0">
                  <a:pos x="2" y="63"/>
                </a:cxn>
                <a:cxn ang="0">
                  <a:pos x="2" y="62"/>
                </a:cxn>
                <a:cxn ang="0">
                  <a:pos x="1" y="56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6" name="Freeform 56"/>
            <p:cNvSpPr>
              <a:spLocks/>
            </p:cNvSpPr>
            <p:nvPr/>
          </p:nvSpPr>
          <p:spPr bwMode="auto">
            <a:xfrm>
              <a:off x="1346" y="2673"/>
              <a:ext cx="12" cy="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9" y="9"/>
                </a:cxn>
                <a:cxn ang="0">
                  <a:pos x="9" y="15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0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1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7" name="Freeform 57"/>
            <p:cNvSpPr>
              <a:spLocks/>
            </p:cNvSpPr>
            <p:nvPr/>
          </p:nvSpPr>
          <p:spPr bwMode="auto">
            <a:xfrm>
              <a:off x="1347" y="2680"/>
              <a:ext cx="9" cy="3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6"/>
                </a:cxn>
                <a:cxn ang="0">
                  <a:pos x="7" y="36"/>
                </a:cxn>
                <a:cxn ang="0">
                  <a:pos x="2" y="36"/>
                </a:cxn>
                <a:cxn ang="0">
                  <a:pos x="1" y="36"/>
                </a:cxn>
                <a:cxn ang="0">
                  <a:pos x="1" y="33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5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8" name="Rectangle 58"/>
            <p:cNvSpPr>
              <a:spLocks noChangeArrowheads="1"/>
            </p:cNvSpPr>
            <p:nvPr/>
          </p:nvSpPr>
          <p:spPr bwMode="auto">
            <a:xfrm>
              <a:off x="1224" y="2671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9" name="Freeform 59"/>
            <p:cNvSpPr>
              <a:spLocks/>
            </p:cNvSpPr>
            <p:nvPr/>
          </p:nvSpPr>
          <p:spPr bwMode="auto">
            <a:xfrm>
              <a:off x="1266" y="2668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10"/>
                </a:cxn>
                <a:cxn ang="0">
                  <a:pos x="1" y="14"/>
                </a:cxn>
                <a:cxn ang="0">
                  <a:pos x="0" y="20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3"/>
                </a:cxn>
                <a:cxn ang="0">
                  <a:pos x="3" y="52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2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7"/>
                </a:cxn>
                <a:cxn ang="0">
                  <a:pos x="21" y="14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10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3"/>
                </a:cxn>
                <a:cxn ang="0">
                  <a:pos x="46" y="3"/>
                </a:cxn>
                <a:cxn ang="0">
                  <a:pos x="45" y="3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1"/>
                </a:cxn>
                <a:cxn ang="0">
                  <a:pos x="11" y="3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0" name="Freeform 60"/>
            <p:cNvSpPr>
              <a:spLocks/>
            </p:cNvSpPr>
            <p:nvPr/>
          </p:nvSpPr>
          <p:spPr bwMode="auto">
            <a:xfrm>
              <a:off x="1202" y="2709"/>
              <a:ext cx="3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1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6"/>
                </a:cxn>
              </a:cxnLst>
              <a:rect l="0" t="0" r="r" b="b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1" name="Freeform 61"/>
            <p:cNvSpPr>
              <a:spLocks/>
            </p:cNvSpPr>
            <p:nvPr/>
          </p:nvSpPr>
          <p:spPr bwMode="auto">
            <a:xfrm>
              <a:off x="1202" y="2685"/>
              <a:ext cx="37" cy="1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2"/>
                </a:cxn>
                <a:cxn ang="0">
                  <a:pos x="37" y="3"/>
                </a:cxn>
                <a:cxn ang="0">
                  <a:pos x="37" y="5"/>
                </a:cxn>
                <a:cxn ang="0">
                  <a:pos x="36" y="5"/>
                </a:cxn>
                <a:cxn ang="0">
                  <a:pos x="36" y="4"/>
                </a:cxn>
                <a:cxn ang="0">
                  <a:pos x="34" y="4"/>
                </a:cxn>
                <a:cxn ang="0">
                  <a:pos x="33" y="4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5" y="5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5"/>
                </a:cxn>
              </a:cxnLst>
              <a:rect l="0" t="0" r="r" b="b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2" name="Freeform 62"/>
            <p:cNvSpPr>
              <a:spLocks/>
            </p:cNvSpPr>
            <p:nvPr/>
          </p:nvSpPr>
          <p:spPr bwMode="auto">
            <a:xfrm>
              <a:off x="1237" y="2673"/>
              <a:ext cx="61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9"/>
                </a:cxn>
                <a:cxn ang="0">
                  <a:pos x="19" y="112"/>
                </a:cxn>
                <a:cxn ang="0">
                  <a:pos x="18" y="98"/>
                </a:cxn>
                <a:cxn ang="0">
                  <a:pos x="61" y="104"/>
                </a:cxn>
                <a:cxn ang="0">
                  <a:pos x="61" y="98"/>
                </a:cxn>
                <a:cxn ang="0">
                  <a:pos x="30" y="95"/>
                </a:cxn>
                <a:cxn ang="0">
                  <a:pos x="29" y="82"/>
                </a:cxn>
                <a:cxn ang="0">
                  <a:pos x="9" y="82"/>
                </a:cxn>
                <a:cxn ang="0">
                  <a:pos x="8" y="81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8"/>
                </a:cxn>
                <a:cxn ang="0">
                  <a:pos x="2" y="47"/>
                </a:cxn>
                <a:cxn ang="0">
                  <a:pos x="1" y="34"/>
                </a:cxn>
                <a:cxn ang="0">
                  <a:pos x="2" y="19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3" name="Freeform 63"/>
            <p:cNvSpPr>
              <a:spLocks/>
            </p:cNvSpPr>
            <p:nvPr/>
          </p:nvSpPr>
          <p:spPr bwMode="auto">
            <a:xfrm>
              <a:off x="1267" y="2647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1"/>
                </a:cxn>
                <a:cxn ang="0">
                  <a:pos x="19" y="10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10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3"/>
                </a:cxn>
                <a:cxn ang="0">
                  <a:pos x="25" y="4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4" name="Freeform 64"/>
            <p:cNvSpPr>
              <a:spLocks/>
            </p:cNvSpPr>
            <p:nvPr/>
          </p:nvSpPr>
          <p:spPr bwMode="auto">
            <a:xfrm>
              <a:off x="1222" y="2787"/>
              <a:ext cx="132" cy="45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56" y="44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7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2"/>
                </a:cxn>
                <a:cxn ang="0">
                  <a:pos x="80" y="30"/>
                </a:cxn>
                <a:cxn ang="0">
                  <a:pos x="82" y="28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30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5"/>
                </a:cxn>
                <a:cxn ang="0">
                  <a:pos x="76" y="37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4"/>
                </a:cxn>
                <a:cxn ang="0">
                  <a:pos x="57" y="45"/>
                </a:cxn>
                <a:cxn ang="0">
                  <a:pos x="55" y="44"/>
                </a:cxn>
              </a:cxnLst>
              <a:rect l="0" t="0" r="r" b="b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5" name="Freeform 65"/>
            <p:cNvSpPr>
              <a:spLocks/>
            </p:cNvSpPr>
            <p:nvPr/>
          </p:nvSpPr>
          <p:spPr bwMode="auto">
            <a:xfrm>
              <a:off x="1194" y="2799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6" name="Freeform 66"/>
            <p:cNvSpPr>
              <a:spLocks/>
            </p:cNvSpPr>
            <p:nvPr/>
          </p:nvSpPr>
          <p:spPr bwMode="auto">
            <a:xfrm>
              <a:off x="1217" y="2794"/>
              <a:ext cx="132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5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7" name="Freeform 67"/>
            <p:cNvSpPr>
              <a:spLocks/>
            </p:cNvSpPr>
            <p:nvPr/>
          </p:nvSpPr>
          <p:spPr bwMode="auto">
            <a:xfrm>
              <a:off x="1207" y="2796"/>
              <a:ext cx="133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8"/>
                </a:cxn>
                <a:cxn ang="0">
                  <a:pos x="133" y="38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8" name="Freeform 68"/>
            <p:cNvSpPr>
              <a:spLocks/>
            </p:cNvSpPr>
            <p:nvPr/>
          </p:nvSpPr>
          <p:spPr bwMode="auto">
            <a:xfrm>
              <a:off x="1692" y="2479"/>
              <a:ext cx="326" cy="6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15" y="1"/>
                </a:cxn>
                <a:cxn ang="0">
                  <a:pos x="85" y="3"/>
                </a:cxn>
                <a:cxn ang="0">
                  <a:pos x="60" y="7"/>
                </a:cxn>
                <a:cxn ang="0">
                  <a:pos x="38" y="12"/>
                </a:cxn>
                <a:cxn ang="0">
                  <a:pos x="28" y="14"/>
                </a:cxn>
                <a:cxn ang="0">
                  <a:pos x="20" y="17"/>
                </a:cxn>
                <a:cxn ang="0">
                  <a:pos x="13" y="20"/>
                </a:cxn>
                <a:cxn ang="0">
                  <a:pos x="7" y="23"/>
                </a:cxn>
                <a:cxn ang="0">
                  <a:pos x="4" y="26"/>
                </a:cxn>
                <a:cxn ang="0">
                  <a:pos x="0" y="29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4" y="40"/>
                </a:cxn>
                <a:cxn ang="0">
                  <a:pos x="7" y="43"/>
                </a:cxn>
                <a:cxn ang="0">
                  <a:pos x="13" y="46"/>
                </a:cxn>
                <a:cxn ang="0">
                  <a:pos x="20" y="49"/>
                </a:cxn>
                <a:cxn ang="0">
                  <a:pos x="28" y="51"/>
                </a:cxn>
                <a:cxn ang="0">
                  <a:pos x="38" y="54"/>
                </a:cxn>
                <a:cxn ang="0">
                  <a:pos x="60" y="58"/>
                </a:cxn>
                <a:cxn ang="0">
                  <a:pos x="85" y="62"/>
                </a:cxn>
                <a:cxn ang="0">
                  <a:pos x="115" y="64"/>
                </a:cxn>
                <a:cxn ang="0">
                  <a:pos x="146" y="65"/>
                </a:cxn>
                <a:cxn ang="0">
                  <a:pos x="180" y="65"/>
                </a:cxn>
                <a:cxn ang="0">
                  <a:pos x="211" y="64"/>
                </a:cxn>
                <a:cxn ang="0">
                  <a:pos x="241" y="62"/>
                </a:cxn>
                <a:cxn ang="0">
                  <a:pos x="266" y="58"/>
                </a:cxn>
                <a:cxn ang="0">
                  <a:pos x="288" y="54"/>
                </a:cxn>
                <a:cxn ang="0">
                  <a:pos x="298" y="51"/>
                </a:cxn>
                <a:cxn ang="0">
                  <a:pos x="306" y="49"/>
                </a:cxn>
                <a:cxn ang="0">
                  <a:pos x="313" y="46"/>
                </a:cxn>
                <a:cxn ang="0">
                  <a:pos x="319" y="43"/>
                </a:cxn>
                <a:cxn ang="0">
                  <a:pos x="322" y="40"/>
                </a:cxn>
                <a:cxn ang="0">
                  <a:pos x="325" y="36"/>
                </a:cxn>
                <a:cxn ang="0">
                  <a:pos x="326" y="33"/>
                </a:cxn>
                <a:cxn ang="0">
                  <a:pos x="325" y="29"/>
                </a:cxn>
                <a:cxn ang="0">
                  <a:pos x="322" y="26"/>
                </a:cxn>
                <a:cxn ang="0">
                  <a:pos x="319" y="23"/>
                </a:cxn>
                <a:cxn ang="0">
                  <a:pos x="313" y="20"/>
                </a:cxn>
                <a:cxn ang="0">
                  <a:pos x="306" y="17"/>
                </a:cxn>
                <a:cxn ang="0">
                  <a:pos x="298" y="14"/>
                </a:cxn>
                <a:cxn ang="0">
                  <a:pos x="288" y="12"/>
                </a:cxn>
                <a:cxn ang="0">
                  <a:pos x="266" y="7"/>
                </a:cxn>
                <a:cxn ang="0">
                  <a:pos x="241" y="3"/>
                </a:cxn>
                <a:cxn ang="0">
                  <a:pos x="211" y="1"/>
                </a:cxn>
                <a:cxn ang="0">
                  <a:pos x="180" y="0"/>
                </a:cxn>
              </a:cxnLst>
              <a:rect l="0" t="0" r="r" b="b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9" name="Freeform 69"/>
            <p:cNvSpPr>
              <a:spLocks/>
            </p:cNvSpPr>
            <p:nvPr/>
          </p:nvSpPr>
          <p:spPr bwMode="auto">
            <a:xfrm>
              <a:off x="1692" y="2479"/>
              <a:ext cx="326" cy="6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15" y="1"/>
                </a:cxn>
                <a:cxn ang="0">
                  <a:pos x="85" y="3"/>
                </a:cxn>
                <a:cxn ang="0">
                  <a:pos x="60" y="7"/>
                </a:cxn>
                <a:cxn ang="0">
                  <a:pos x="38" y="12"/>
                </a:cxn>
                <a:cxn ang="0">
                  <a:pos x="28" y="14"/>
                </a:cxn>
                <a:cxn ang="0">
                  <a:pos x="20" y="17"/>
                </a:cxn>
                <a:cxn ang="0">
                  <a:pos x="13" y="20"/>
                </a:cxn>
                <a:cxn ang="0">
                  <a:pos x="7" y="23"/>
                </a:cxn>
                <a:cxn ang="0">
                  <a:pos x="4" y="26"/>
                </a:cxn>
                <a:cxn ang="0">
                  <a:pos x="0" y="29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4" y="40"/>
                </a:cxn>
                <a:cxn ang="0">
                  <a:pos x="7" y="43"/>
                </a:cxn>
                <a:cxn ang="0">
                  <a:pos x="13" y="46"/>
                </a:cxn>
                <a:cxn ang="0">
                  <a:pos x="20" y="49"/>
                </a:cxn>
                <a:cxn ang="0">
                  <a:pos x="28" y="51"/>
                </a:cxn>
                <a:cxn ang="0">
                  <a:pos x="38" y="54"/>
                </a:cxn>
                <a:cxn ang="0">
                  <a:pos x="60" y="58"/>
                </a:cxn>
                <a:cxn ang="0">
                  <a:pos x="85" y="62"/>
                </a:cxn>
                <a:cxn ang="0">
                  <a:pos x="115" y="64"/>
                </a:cxn>
                <a:cxn ang="0">
                  <a:pos x="146" y="65"/>
                </a:cxn>
                <a:cxn ang="0">
                  <a:pos x="180" y="65"/>
                </a:cxn>
                <a:cxn ang="0">
                  <a:pos x="211" y="64"/>
                </a:cxn>
                <a:cxn ang="0">
                  <a:pos x="241" y="62"/>
                </a:cxn>
                <a:cxn ang="0">
                  <a:pos x="266" y="58"/>
                </a:cxn>
                <a:cxn ang="0">
                  <a:pos x="288" y="54"/>
                </a:cxn>
                <a:cxn ang="0">
                  <a:pos x="298" y="51"/>
                </a:cxn>
                <a:cxn ang="0">
                  <a:pos x="306" y="49"/>
                </a:cxn>
                <a:cxn ang="0">
                  <a:pos x="313" y="46"/>
                </a:cxn>
                <a:cxn ang="0">
                  <a:pos x="319" y="43"/>
                </a:cxn>
                <a:cxn ang="0">
                  <a:pos x="322" y="40"/>
                </a:cxn>
                <a:cxn ang="0">
                  <a:pos x="325" y="36"/>
                </a:cxn>
                <a:cxn ang="0">
                  <a:pos x="326" y="33"/>
                </a:cxn>
                <a:cxn ang="0">
                  <a:pos x="325" y="29"/>
                </a:cxn>
                <a:cxn ang="0">
                  <a:pos x="322" y="26"/>
                </a:cxn>
                <a:cxn ang="0">
                  <a:pos x="319" y="23"/>
                </a:cxn>
                <a:cxn ang="0">
                  <a:pos x="313" y="20"/>
                </a:cxn>
                <a:cxn ang="0">
                  <a:pos x="306" y="17"/>
                </a:cxn>
                <a:cxn ang="0">
                  <a:pos x="298" y="14"/>
                </a:cxn>
                <a:cxn ang="0">
                  <a:pos x="288" y="12"/>
                </a:cxn>
                <a:cxn ang="0">
                  <a:pos x="266" y="7"/>
                </a:cxn>
                <a:cxn ang="0">
                  <a:pos x="241" y="3"/>
                </a:cxn>
                <a:cxn ang="0">
                  <a:pos x="211" y="1"/>
                </a:cxn>
                <a:cxn ang="0">
                  <a:pos x="180" y="0"/>
                </a:cxn>
              </a:cxnLst>
              <a:rect l="0" t="0" r="r" b="b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0" name="Line 70"/>
            <p:cNvSpPr>
              <a:spLocks noChangeShapeType="1"/>
            </p:cNvSpPr>
            <p:nvPr/>
          </p:nvSpPr>
          <p:spPr bwMode="auto">
            <a:xfrm>
              <a:off x="1692" y="2473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1" name="Line 71"/>
            <p:cNvSpPr>
              <a:spLocks noChangeShapeType="1"/>
            </p:cNvSpPr>
            <p:nvPr/>
          </p:nvSpPr>
          <p:spPr bwMode="auto">
            <a:xfrm>
              <a:off x="2018" y="2473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2" name="Rectangle 72"/>
            <p:cNvSpPr>
              <a:spLocks noChangeArrowheads="1"/>
            </p:cNvSpPr>
            <p:nvPr/>
          </p:nvSpPr>
          <p:spPr bwMode="auto">
            <a:xfrm>
              <a:off x="1692" y="2473"/>
              <a:ext cx="322" cy="4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3" name="Rectangle 73"/>
            <p:cNvSpPr>
              <a:spLocks noChangeArrowheads="1"/>
            </p:cNvSpPr>
            <p:nvPr/>
          </p:nvSpPr>
          <p:spPr bwMode="auto">
            <a:xfrm>
              <a:off x="1876" y="2490"/>
              <a:ext cx="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194" name="Freeform 74"/>
            <p:cNvSpPr>
              <a:spLocks/>
            </p:cNvSpPr>
            <p:nvPr/>
          </p:nvSpPr>
          <p:spPr bwMode="auto">
            <a:xfrm>
              <a:off x="1689" y="2425"/>
              <a:ext cx="325" cy="7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14" y="1"/>
                </a:cxn>
                <a:cxn ang="0">
                  <a:pos x="85" y="5"/>
                </a:cxn>
                <a:cxn ang="0">
                  <a:pos x="59" y="10"/>
                </a:cxn>
                <a:cxn ang="0">
                  <a:pos x="37" y="14"/>
                </a:cxn>
                <a:cxn ang="0">
                  <a:pos x="28" y="18"/>
                </a:cxn>
                <a:cxn ang="0">
                  <a:pos x="20" y="20"/>
                </a:cxn>
                <a:cxn ang="0">
                  <a:pos x="13" y="24"/>
                </a:cxn>
                <a:cxn ang="0">
                  <a:pos x="8" y="27"/>
                </a:cxn>
                <a:cxn ang="0">
                  <a:pos x="3" y="31"/>
                </a:cxn>
                <a:cxn ang="0">
                  <a:pos x="1" y="35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3" y="47"/>
                </a:cxn>
                <a:cxn ang="0">
                  <a:pos x="8" y="50"/>
                </a:cxn>
                <a:cxn ang="0">
                  <a:pos x="13" y="54"/>
                </a:cxn>
                <a:cxn ang="0">
                  <a:pos x="20" y="57"/>
                </a:cxn>
                <a:cxn ang="0">
                  <a:pos x="28" y="61"/>
                </a:cxn>
                <a:cxn ang="0">
                  <a:pos x="37" y="63"/>
                </a:cxn>
                <a:cxn ang="0">
                  <a:pos x="59" y="69"/>
                </a:cxn>
                <a:cxn ang="0">
                  <a:pos x="85" y="73"/>
                </a:cxn>
                <a:cxn ang="0">
                  <a:pos x="114" y="76"/>
                </a:cxn>
                <a:cxn ang="0">
                  <a:pos x="146" y="77"/>
                </a:cxn>
                <a:cxn ang="0">
                  <a:pos x="179" y="77"/>
                </a:cxn>
                <a:cxn ang="0">
                  <a:pos x="211" y="76"/>
                </a:cxn>
                <a:cxn ang="0">
                  <a:pos x="240" y="73"/>
                </a:cxn>
                <a:cxn ang="0">
                  <a:pos x="267" y="69"/>
                </a:cxn>
                <a:cxn ang="0">
                  <a:pos x="289" y="63"/>
                </a:cxn>
                <a:cxn ang="0">
                  <a:pos x="298" y="61"/>
                </a:cxn>
                <a:cxn ang="0">
                  <a:pos x="307" y="57"/>
                </a:cxn>
                <a:cxn ang="0">
                  <a:pos x="312" y="54"/>
                </a:cxn>
                <a:cxn ang="0">
                  <a:pos x="318" y="50"/>
                </a:cxn>
                <a:cxn ang="0">
                  <a:pos x="323" y="47"/>
                </a:cxn>
                <a:cxn ang="0">
                  <a:pos x="325" y="42"/>
                </a:cxn>
                <a:cxn ang="0">
                  <a:pos x="325" y="39"/>
                </a:cxn>
                <a:cxn ang="0">
                  <a:pos x="325" y="35"/>
                </a:cxn>
                <a:cxn ang="0">
                  <a:pos x="323" y="31"/>
                </a:cxn>
                <a:cxn ang="0">
                  <a:pos x="318" y="27"/>
                </a:cxn>
                <a:cxn ang="0">
                  <a:pos x="312" y="24"/>
                </a:cxn>
                <a:cxn ang="0">
                  <a:pos x="307" y="20"/>
                </a:cxn>
                <a:cxn ang="0">
                  <a:pos x="298" y="18"/>
                </a:cxn>
                <a:cxn ang="0">
                  <a:pos x="289" y="14"/>
                </a:cxn>
                <a:cxn ang="0">
                  <a:pos x="267" y="10"/>
                </a:cxn>
                <a:cxn ang="0">
                  <a:pos x="240" y="5"/>
                </a:cxn>
                <a:cxn ang="0">
                  <a:pos x="211" y="1"/>
                </a:cxn>
                <a:cxn ang="0">
                  <a:pos x="179" y="0"/>
                </a:cxn>
              </a:cxnLst>
              <a:rect l="0" t="0" r="r" b="b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5" name="Freeform 75"/>
            <p:cNvSpPr>
              <a:spLocks/>
            </p:cNvSpPr>
            <p:nvPr/>
          </p:nvSpPr>
          <p:spPr bwMode="auto">
            <a:xfrm>
              <a:off x="1689" y="2425"/>
              <a:ext cx="325" cy="7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14" y="1"/>
                </a:cxn>
                <a:cxn ang="0">
                  <a:pos x="85" y="5"/>
                </a:cxn>
                <a:cxn ang="0">
                  <a:pos x="59" y="10"/>
                </a:cxn>
                <a:cxn ang="0">
                  <a:pos x="37" y="14"/>
                </a:cxn>
                <a:cxn ang="0">
                  <a:pos x="28" y="18"/>
                </a:cxn>
                <a:cxn ang="0">
                  <a:pos x="20" y="20"/>
                </a:cxn>
                <a:cxn ang="0">
                  <a:pos x="13" y="24"/>
                </a:cxn>
                <a:cxn ang="0">
                  <a:pos x="8" y="27"/>
                </a:cxn>
                <a:cxn ang="0">
                  <a:pos x="3" y="31"/>
                </a:cxn>
                <a:cxn ang="0">
                  <a:pos x="1" y="35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3" y="47"/>
                </a:cxn>
                <a:cxn ang="0">
                  <a:pos x="8" y="50"/>
                </a:cxn>
                <a:cxn ang="0">
                  <a:pos x="13" y="54"/>
                </a:cxn>
                <a:cxn ang="0">
                  <a:pos x="20" y="57"/>
                </a:cxn>
                <a:cxn ang="0">
                  <a:pos x="28" y="61"/>
                </a:cxn>
                <a:cxn ang="0">
                  <a:pos x="37" y="63"/>
                </a:cxn>
                <a:cxn ang="0">
                  <a:pos x="59" y="69"/>
                </a:cxn>
                <a:cxn ang="0">
                  <a:pos x="85" y="73"/>
                </a:cxn>
                <a:cxn ang="0">
                  <a:pos x="114" y="76"/>
                </a:cxn>
                <a:cxn ang="0">
                  <a:pos x="146" y="77"/>
                </a:cxn>
                <a:cxn ang="0">
                  <a:pos x="179" y="77"/>
                </a:cxn>
                <a:cxn ang="0">
                  <a:pos x="211" y="76"/>
                </a:cxn>
                <a:cxn ang="0">
                  <a:pos x="240" y="73"/>
                </a:cxn>
                <a:cxn ang="0">
                  <a:pos x="267" y="69"/>
                </a:cxn>
                <a:cxn ang="0">
                  <a:pos x="289" y="63"/>
                </a:cxn>
                <a:cxn ang="0">
                  <a:pos x="298" y="61"/>
                </a:cxn>
                <a:cxn ang="0">
                  <a:pos x="307" y="57"/>
                </a:cxn>
                <a:cxn ang="0">
                  <a:pos x="312" y="54"/>
                </a:cxn>
                <a:cxn ang="0">
                  <a:pos x="318" y="50"/>
                </a:cxn>
                <a:cxn ang="0">
                  <a:pos x="323" y="47"/>
                </a:cxn>
                <a:cxn ang="0">
                  <a:pos x="325" y="42"/>
                </a:cxn>
                <a:cxn ang="0">
                  <a:pos x="325" y="39"/>
                </a:cxn>
                <a:cxn ang="0">
                  <a:pos x="325" y="35"/>
                </a:cxn>
                <a:cxn ang="0">
                  <a:pos x="323" y="31"/>
                </a:cxn>
                <a:cxn ang="0">
                  <a:pos x="318" y="27"/>
                </a:cxn>
                <a:cxn ang="0">
                  <a:pos x="312" y="24"/>
                </a:cxn>
                <a:cxn ang="0">
                  <a:pos x="307" y="20"/>
                </a:cxn>
                <a:cxn ang="0">
                  <a:pos x="298" y="18"/>
                </a:cxn>
                <a:cxn ang="0">
                  <a:pos x="289" y="14"/>
                </a:cxn>
                <a:cxn ang="0">
                  <a:pos x="267" y="10"/>
                </a:cxn>
                <a:cxn ang="0">
                  <a:pos x="240" y="5"/>
                </a:cxn>
                <a:cxn ang="0">
                  <a:pos x="211" y="1"/>
                </a:cxn>
                <a:cxn ang="0">
                  <a:pos x="179" y="0"/>
                </a:cxn>
              </a:cxnLst>
              <a:rect l="0" t="0" r="r" b="b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6" name="Line 76"/>
            <p:cNvSpPr>
              <a:spLocks noChangeShapeType="1"/>
            </p:cNvSpPr>
            <p:nvPr/>
          </p:nvSpPr>
          <p:spPr bwMode="auto">
            <a:xfrm>
              <a:off x="1767" y="2443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7" name="Line 77"/>
            <p:cNvSpPr>
              <a:spLocks noChangeShapeType="1"/>
            </p:cNvSpPr>
            <p:nvPr/>
          </p:nvSpPr>
          <p:spPr bwMode="auto">
            <a:xfrm>
              <a:off x="1878" y="2487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8" name="Line 78"/>
            <p:cNvSpPr>
              <a:spLocks noChangeShapeType="1"/>
            </p:cNvSpPr>
            <p:nvPr/>
          </p:nvSpPr>
          <p:spPr bwMode="auto">
            <a:xfrm>
              <a:off x="1821" y="2443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9" name="Line 79"/>
            <p:cNvSpPr>
              <a:spLocks noChangeShapeType="1"/>
            </p:cNvSpPr>
            <p:nvPr/>
          </p:nvSpPr>
          <p:spPr bwMode="auto">
            <a:xfrm>
              <a:off x="1767" y="2486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0" name="Line 80"/>
            <p:cNvSpPr>
              <a:spLocks noChangeShapeType="1"/>
            </p:cNvSpPr>
            <p:nvPr/>
          </p:nvSpPr>
          <p:spPr bwMode="auto">
            <a:xfrm>
              <a:off x="1878" y="2442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1" name="Line 81"/>
            <p:cNvSpPr>
              <a:spLocks noChangeShapeType="1"/>
            </p:cNvSpPr>
            <p:nvPr/>
          </p:nvSpPr>
          <p:spPr bwMode="auto">
            <a:xfrm flipV="1">
              <a:off x="1821" y="2442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2" name="Rectangle 82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4" name="Freeform 84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6" y="0"/>
                </a:cxn>
                <a:cxn ang="0">
                  <a:pos x="86" y="64"/>
                </a:cxn>
                <a:cxn ang="0">
                  <a:pos x="0" y="30"/>
                </a:cxn>
                <a:cxn ang="0">
                  <a:pos x="0" y="0"/>
                </a:cxn>
              </a:cxnLst>
              <a:rect l="0" t="0" r="r" b="b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5" name="Rectangle 85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6" name="Rectangle 86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7" name="Rectangle 87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8" name="Rectangle 88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9" name="Rectangle 89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0" name="Rectangle 90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1" name="Rectangle 91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2" name="Rectangle 92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3" name="Rectangle 93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4" name="Rectangle 94"/>
            <p:cNvSpPr>
              <a:spLocks noChangeArrowheads="1"/>
            </p:cNvSpPr>
            <p:nvPr/>
          </p:nvSpPr>
          <p:spPr bwMode="auto">
            <a:xfrm>
              <a:off x="2737" y="3155"/>
              <a:ext cx="42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5" name="Rectangle 95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6" name="Rectangle 96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7" name="Rectangle 97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8" name="Rectangle 98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9" name="Rectangle 99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0" name="Rectangle 100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1" name="Rectangle 101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2" name="Rectangle 102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3" name="Rectangle 103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4" name="Rectangle 104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5" name="Rectangle 105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6" name="Rectangle 106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7" name="Rectangle 107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8" name="Rectangle 108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9" name="Rectangle 109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0" name="Rectangle 110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1" name="Rectangle 111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2" name="Rectangle 112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3" name="Rectangle 113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4" name="Rectangle 114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5" name="Rectangle 115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6" name="Rectangle 116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7" name="Rectangle 117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8" name="Rectangle 118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9" name="Rectangle 119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0" name="Rectangle 120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1" name="Freeform 121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12" y="41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12" y="11"/>
                </a:cxn>
              </a:cxnLst>
              <a:rect l="0" t="0" r="r" b="b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2" name="Freeform 122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/>
              <a:ahLst/>
              <a:cxnLst>
                <a:cxn ang="0">
                  <a:pos x="35" y="40"/>
                </a:cxn>
                <a:cxn ang="0">
                  <a:pos x="35" y="70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40"/>
                </a:cxn>
              </a:cxnLst>
              <a:rect l="0" t="0" r="r" b="b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3" name="Freeform 123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/>
              <a:ahLst/>
              <a:cxnLst>
                <a:cxn ang="0">
                  <a:pos x="35" y="39"/>
                </a:cxn>
                <a:cxn ang="0">
                  <a:pos x="35" y="67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39"/>
                </a:cxn>
              </a:cxnLst>
              <a:rect l="0" t="0" r="r" b="b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4" name="Freeform 124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/>
              <a:ahLst/>
              <a:cxnLst>
                <a:cxn ang="0">
                  <a:pos x="34" y="37"/>
                </a:cxn>
                <a:cxn ang="0">
                  <a:pos x="34" y="65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37"/>
                </a:cxn>
              </a:cxnLst>
              <a:rect l="0" t="0" r="r" b="b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5" name="Freeform 125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7" y="46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7" y="18"/>
                </a:cxn>
              </a:cxnLst>
              <a:rect l="0" t="0" r="r" b="b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6" name="Freeform 126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36"/>
                </a:cxn>
                <a:cxn ang="0">
                  <a:pos x="0" y="31"/>
                </a:cxn>
                <a:cxn ang="0">
                  <a:pos x="0" y="0"/>
                </a:cxn>
                <a:cxn ang="0">
                  <a:pos x="12" y="5"/>
                </a:cxn>
              </a:cxnLst>
              <a:rect l="0" t="0" r="r" b="b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7" name="Freeform 127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/>
              <a:ahLst/>
              <a:cxnLst>
                <a:cxn ang="0">
                  <a:pos x="35" y="19"/>
                </a:cxn>
                <a:cxn ang="0">
                  <a:pos x="35" y="49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19"/>
                </a:cxn>
              </a:cxnLst>
              <a:rect l="0" t="0" r="r" b="b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8" name="Freeform 128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/>
              <a:ahLst/>
              <a:cxnLst>
                <a:cxn ang="0">
                  <a:pos x="35" y="18"/>
                </a:cxn>
                <a:cxn ang="0">
                  <a:pos x="35" y="4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18"/>
                </a:cxn>
              </a:cxnLst>
              <a:rect l="0" t="0" r="r" b="b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9" name="Freeform 129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/>
              <a:ahLst/>
              <a:cxnLst>
                <a:cxn ang="0">
                  <a:pos x="34" y="18"/>
                </a:cxn>
                <a:cxn ang="0">
                  <a:pos x="34" y="4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18"/>
                </a:cxn>
              </a:cxnLst>
              <a:rect l="0" t="0" r="r" b="b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0" name="Freeform 130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/>
              <a:ahLst/>
              <a:cxnLst>
                <a:cxn ang="0">
                  <a:pos x="17" y="10"/>
                </a:cxn>
                <a:cxn ang="0">
                  <a:pos x="17" y="3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17" y="10"/>
                </a:cxn>
              </a:cxnLst>
              <a:rect l="0" t="0" r="r" b="b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1" name="Freeform 131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/>
              <a:ahLst/>
              <a:cxnLst>
                <a:cxn ang="0">
                  <a:pos x="35" y="22"/>
                </a:cxn>
                <a:cxn ang="0">
                  <a:pos x="35" y="52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22"/>
                </a:cxn>
              </a:cxnLst>
              <a:rect l="0" t="0" r="r" b="b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2" name="Freeform 132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/>
              <a:ahLst/>
              <a:cxnLst>
                <a:cxn ang="0">
                  <a:pos x="35" y="23"/>
                </a:cxn>
                <a:cxn ang="0">
                  <a:pos x="35" y="52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23"/>
                </a:cxn>
              </a:cxnLst>
              <a:rect l="0" t="0" r="r" b="b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3" name="Freeform 133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/>
              <a:ahLst/>
              <a:cxnLst>
                <a:cxn ang="0">
                  <a:pos x="34" y="21"/>
                </a:cxn>
                <a:cxn ang="0">
                  <a:pos x="34" y="49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4" y="21"/>
                </a:cxn>
              </a:cxnLst>
              <a:rect l="0" t="0" r="r" b="b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4" name="Freeform 134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7" y="39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7" y="11"/>
                </a:cxn>
              </a:cxnLst>
              <a:rect l="0" t="0" r="r" b="b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5" name="Freeform 135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38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12" y="8"/>
                </a:cxn>
              </a:cxnLst>
              <a:rect l="0" t="0" r="r" b="b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6" name="Freeform 136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/>
              <a:ahLst/>
              <a:cxnLst>
                <a:cxn ang="0">
                  <a:pos x="35" y="24"/>
                </a:cxn>
                <a:cxn ang="0">
                  <a:pos x="35" y="55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24"/>
                </a:cxn>
              </a:cxnLst>
              <a:rect l="0" t="0" r="r" b="b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7" name="Freeform 137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35" y="54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26"/>
                </a:cxn>
              </a:cxnLst>
              <a:rect l="0" t="0" r="r" b="b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8" name="Freeform 138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/>
              <a:ahLst/>
              <a:cxnLst>
                <a:cxn ang="0">
                  <a:pos x="34" y="24"/>
                </a:cxn>
                <a:cxn ang="0">
                  <a:pos x="34" y="52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24"/>
                </a:cxn>
              </a:cxnLst>
              <a:rect l="0" t="0" r="r" b="b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9" name="Freeform 139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/>
              <a:ahLst/>
              <a:cxnLst>
                <a:cxn ang="0">
                  <a:pos x="17" y="10"/>
                </a:cxn>
                <a:cxn ang="0">
                  <a:pos x="17" y="38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7" y="10"/>
                </a:cxn>
              </a:cxnLst>
              <a:rect l="0" t="0" r="r" b="b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0" name="Freeform 140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/>
              <a:ahLst/>
              <a:cxnLst>
                <a:cxn ang="0">
                  <a:pos x="11" y="9"/>
                </a:cxn>
                <a:cxn ang="0">
                  <a:pos x="11" y="40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11" y="9"/>
                </a:cxn>
              </a:cxnLst>
              <a:rect l="0" t="0" r="r" b="b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1" name="Freeform 141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/>
              <a:ahLst/>
              <a:cxnLst>
                <a:cxn ang="0">
                  <a:pos x="35" y="27"/>
                </a:cxn>
                <a:cxn ang="0">
                  <a:pos x="35" y="57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27"/>
                </a:cxn>
              </a:cxnLst>
              <a:rect l="0" t="0" r="r" b="b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2" name="Freeform 142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/>
              <a:ahLst/>
              <a:cxnLst>
                <a:cxn ang="0">
                  <a:pos x="35" y="28"/>
                </a:cxn>
                <a:cxn ang="0">
                  <a:pos x="35" y="5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28"/>
                </a:cxn>
              </a:cxnLst>
              <a:rect l="0" t="0" r="r" b="b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3" name="Freeform 143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/>
              <a:ahLst/>
              <a:cxnLst>
                <a:cxn ang="0">
                  <a:pos x="34" y="28"/>
                </a:cxn>
                <a:cxn ang="0">
                  <a:pos x="34" y="5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28"/>
                </a:cxn>
              </a:cxnLst>
              <a:rect l="0" t="0" r="r" b="b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4" name="Freeform 144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/>
              <a:ahLst/>
              <a:cxnLst>
                <a:cxn ang="0">
                  <a:pos x="17" y="13"/>
                </a:cxn>
                <a:cxn ang="0">
                  <a:pos x="17" y="41"/>
                </a:cxn>
                <a:cxn ang="0">
                  <a:pos x="0" y="25"/>
                </a:cxn>
                <a:cxn ang="0">
                  <a:pos x="0" y="0"/>
                </a:cxn>
                <a:cxn ang="0">
                  <a:pos x="17" y="13"/>
                </a:cxn>
              </a:cxnLst>
              <a:rect l="0" t="0" r="r" b="b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5" name="Freeform 145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2" y="41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12" y="10"/>
                </a:cxn>
              </a:cxnLst>
              <a:rect l="0" t="0" r="r" b="b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6" name="Freeform 146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5" y="59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30"/>
                </a:cxn>
              </a:cxnLst>
              <a:rect l="0" t="0" r="r" b="b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7" name="Freeform 147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5" y="59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30"/>
                </a:cxn>
              </a:cxnLst>
              <a:rect l="0" t="0" r="r" b="b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8" name="Freeform 148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/>
              <a:ahLst/>
              <a:cxnLst>
                <a:cxn ang="0">
                  <a:pos x="34" y="31"/>
                </a:cxn>
                <a:cxn ang="0">
                  <a:pos x="34" y="59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31"/>
                </a:cxn>
              </a:cxnLst>
              <a:rect l="0" t="0" r="r" b="b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9" name="Freeform 149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/>
              <a:ahLst/>
              <a:cxnLst>
                <a:cxn ang="0">
                  <a:pos x="17" y="14"/>
                </a:cxn>
                <a:cxn ang="0">
                  <a:pos x="17" y="42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7" y="14"/>
                </a:cxn>
              </a:cxnLst>
              <a:rect l="0" t="0" r="r" b="b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0" name="Freeform 150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/>
              <a:ahLst/>
              <a:cxnLst>
                <a:cxn ang="0">
                  <a:pos x="11" y="8"/>
                </a:cxn>
                <a:cxn ang="0">
                  <a:pos x="11" y="38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1" y="8"/>
                </a:cxn>
              </a:cxnLst>
              <a:rect l="0" t="0" r="r" b="b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1" name="Freeform 151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/>
              <a:ahLst/>
              <a:cxnLst>
                <a:cxn ang="0">
                  <a:pos x="35" y="32"/>
                </a:cxn>
                <a:cxn ang="0">
                  <a:pos x="35" y="63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32"/>
                </a:cxn>
              </a:cxnLst>
              <a:rect l="0" t="0" r="r" b="b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2" name="Freeform 152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/>
              <a:ahLst/>
              <a:cxnLst>
                <a:cxn ang="0">
                  <a:pos x="35" y="32"/>
                </a:cxn>
                <a:cxn ang="0">
                  <a:pos x="35" y="60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32"/>
                </a:cxn>
              </a:cxnLst>
              <a:rect l="0" t="0" r="r" b="b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3" name="Freeform 153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/>
              <a:ahLst/>
              <a:cxnLst>
                <a:cxn ang="0">
                  <a:pos x="35" y="35"/>
                </a:cxn>
                <a:cxn ang="0">
                  <a:pos x="35" y="61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35"/>
                </a:cxn>
              </a:cxnLst>
              <a:rect l="0" t="0" r="r" b="b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4" name="Freeform 154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/>
              <a:ahLst/>
              <a:cxnLst>
                <a:cxn ang="0">
                  <a:pos x="17" y="14"/>
                </a:cxn>
                <a:cxn ang="0">
                  <a:pos x="17" y="42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17" y="14"/>
                </a:cxn>
              </a:cxnLst>
              <a:rect l="0" t="0" r="r" b="b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5" name="Freeform 155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1" y="44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11" y="13"/>
                </a:cxn>
              </a:cxnLst>
              <a:rect l="0" t="0" r="r" b="b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6" name="Freeform 156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/>
              <a:ahLst/>
              <a:cxnLst>
                <a:cxn ang="0">
                  <a:pos x="35" y="35"/>
                </a:cxn>
                <a:cxn ang="0">
                  <a:pos x="35" y="65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35"/>
                </a:cxn>
              </a:cxnLst>
              <a:rect l="0" t="0" r="r" b="b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7" name="Freeform 157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/>
              <a:ahLst/>
              <a:cxnLst>
                <a:cxn ang="0">
                  <a:pos x="35" y="37"/>
                </a:cxn>
                <a:cxn ang="0">
                  <a:pos x="35" y="65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37"/>
                </a:cxn>
              </a:cxnLst>
              <a:rect l="0" t="0" r="r" b="b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8" name="Freeform 158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/>
              <a:ahLst/>
              <a:cxnLst>
                <a:cxn ang="0">
                  <a:pos x="34" y="35"/>
                </a:cxn>
                <a:cxn ang="0">
                  <a:pos x="34" y="63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35"/>
                </a:cxn>
              </a:cxnLst>
              <a:rect l="0" t="0" r="r" b="b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9" name="Freeform 159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/>
              <a:ahLst/>
              <a:cxnLst>
                <a:cxn ang="0">
                  <a:pos x="17" y="16"/>
                </a:cxn>
                <a:cxn ang="0">
                  <a:pos x="17" y="4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17" y="16"/>
                </a:cxn>
              </a:cxnLst>
              <a:rect l="0" t="0" r="r" b="b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0" name="Freeform 160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29" y="55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29" y="30"/>
                </a:cxn>
              </a:cxnLst>
              <a:rect l="0" t="0" r="r" b="b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1" name="Freeform 161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/>
              <a:ahLst/>
              <a:cxnLst>
                <a:cxn ang="0">
                  <a:pos x="39" y="43"/>
                </a:cxn>
                <a:cxn ang="0">
                  <a:pos x="39" y="71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9" y="43"/>
                </a:cxn>
              </a:cxnLst>
              <a:rect l="0" t="0" r="r" b="b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2" name="Freeform 162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/>
              <a:ahLst/>
              <a:cxnLst>
                <a:cxn ang="0">
                  <a:pos x="32" y="34"/>
                </a:cxn>
                <a:cxn ang="0">
                  <a:pos x="32" y="64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2" y="34"/>
                </a:cxn>
              </a:cxnLst>
              <a:rect l="0" t="0" r="r" b="b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3" name="Freeform 163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/>
              <a:ahLst/>
              <a:cxnLst>
                <a:cxn ang="0">
                  <a:pos x="34" y="34"/>
                </a:cxn>
                <a:cxn ang="0">
                  <a:pos x="34" y="62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34" y="34"/>
                </a:cxn>
              </a:cxnLst>
              <a:rect l="0" t="0" r="r" b="b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4" name="Freeform 164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/>
              <a:ahLst/>
              <a:cxnLst>
                <a:cxn ang="0">
                  <a:pos x="30" y="17"/>
                </a:cxn>
                <a:cxn ang="0">
                  <a:pos x="30" y="44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0" y="17"/>
                </a:cxn>
              </a:cxnLst>
              <a:rect l="0" t="0" r="r" b="b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5" name="Freeform 165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3" y="50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3" y="19"/>
                </a:cxn>
              </a:cxnLst>
              <a:rect l="0" t="0" r="r" b="b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6" name="Freeform 166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/>
              <a:ahLst/>
              <a:cxnLst>
                <a:cxn ang="0">
                  <a:pos x="34" y="21"/>
                </a:cxn>
                <a:cxn ang="0">
                  <a:pos x="34" y="49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21"/>
                </a:cxn>
              </a:cxnLst>
              <a:rect l="0" t="0" r="r" b="b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7" name="Freeform 167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/>
              <a:ahLst/>
              <a:cxnLst>
                <a:cxn ang="0">
                  <a:pos x="30" y="21"/>
                </a:cxn>
                <a:cxn ang="0">
                  <a:pos x="30" y="48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0" y="21"/>
                </a:cxn>
              </a:cxnLst>
              <a:rect l="0" t="0" r="r" b="b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8" name="Freeform 168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/>
              <a:ahLst/>
              <a:cxnLst>
                <a:cxn ang="0">
                  <a:pos x="39" y="25"/>
                </a:cxn>
                <a:cxn ang="0">
                  <a:pos x="39" y="56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9" y="25"/>
                </a:cxn>
              </a:cxnLst>
              <a:rect l="0" t="0" r="r" b="b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9" name="Freeform 169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51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3" y="21"/>
                </a:cxn>
              </a:cxnLst>
              <a:rect l="0" t="0" r="r" b="b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0" name="Freeform 170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/>
              <a:ahLst/>
              <a:cxnLst>
                <a:cxn ang="0">
                  <a:pos x="34" y="22"/>
                </a:cxn>
                <a:cxn ang="0">
                  <a:pos x="34" y="50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4" y="22"/>
                </a:cxn>
              </a:cxnLst>
              <a:rect l="0" t="0" r="r" b="b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1" name="Freeform 171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/>
              <a:ahLst/>
              <a:cxnLst>
                <a:cxn ang="0">
                  <a:pos x="30" y="24"/>
                </a:cxn>
                <a:cxn ang="0">
                  <a:pos x="30" y="49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0" y="24"/>
                </a:cxn>
              </a:cxnLst>
              <a:rect l="0" t="0" r="r" b="b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2" name="Freeform 172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/>
              <a:ahLst/>
              <a:cxnLst>
                <a:cxn ang="0">
                  <a:pos x="33" y="24"/>
                </a:cxn>
                <a:cxn ang="0">
                  <a:pos x="33" y="54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3" y="24"/>
                </a:cxn>
              </a:cxnLst>
              <a:rect l="0" t="0" r="r" b="b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3" name="Freeform 173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/>
              <a:ahLst/>
              <a:cxnLst>
                <a:cxn ang="0">
                  <a:pos x="34" y="25"/>
                </a:cxn>
                <a:cxn ang="0">
                  <a:pos x="34" y="53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25"/>
                </a:cxn>
              </a:cxnLst>
              <a:rect l="0" t="0" r="r" b="b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4" name="Freeform 174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/>
              <a:ahLst/>
              <a:cxnLst>
                <a:cxn ang="0">
                  <a:pos x="29" y="23"/>
                </a:cxn>
                <a:cxn ang="0">
                  <a:pos x="29" y="50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29" y="23"/>
                </a:cxn>
              </a:cxnLst>
              <a:rect l="0" t="0" r="r" b="b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5" name="Freeform 175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/>
              <a:ahLst/>
              <a:cxnLst>
                <a:cxn ang="0">
                  <a:pos x="40" y="33"/>
                </a:cxn>
                <a:cxn ang="0">
                  <a:pos x="40" y="63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40" y="33"/>
                </a:cxn>
              </a:cxnLst>
              <a:rect l="0" t="0" r="r" b="b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6" name="Freeform 176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/>
              <a:ahLst/>
              <a:cxnLst>
                <a:cxn ang="0">
                  <a:pos x="32" y="26"/>
                </a:cxn>
                <a:cxn ang="0">
                  <a:pos x="32" y="58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2" y="26"/>
                </a:cxn>
              </a:cxnLst>
              <a:rect l="0" t="0" r="r" b="b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7" name="Freeform 177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/>
              <a:ahLst/>
              <a:cxnLst>
                <a:cxn ang="0">
                  <a:pos x="34" y="28"/>
                </a:cxn>
                <a:cxn ang="0">
                  <a:pos x="34" y="56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4" y="28"/>
                </a:cxn>
              </a:cxnLst>
              <a:rect l="0" t="0" r="r" b="b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8" name="Freeform 178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/>
              <a:ahLst/>
              <a:cxnLst>
                <a:cxn ang="0">
                  <a:pos x="29" y="24"/>
                </a:cxn>
                <a:cxn ang="0">
                  <a:pos x="29" y="51"/>
                </a:cxn>
                <a:cxn ang="0">
                  <a:pos x="0" y="25"/>
                </a:cxn>
                <a:cxn ang="0">
                  <a:pos x="0" y="0"/>
                </a:cxn>
                <a:cxn ang="0">
                  <a:pos x="29" y="24"/>
                </a:cxn>
              </a:cxnLst>
              <a:rect l="0" t="0" r="r" b="b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9" name="Freeform 179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/>
              <a:ahLst/>
              <a:cxnLst>
                <a:cxn ang="0">
                  <a:pos x="40" y="35"/>
                </a:cxn>
                <a:cxn ang="0">
                  <a:pos x="40" y="64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40" y="35"/>
                </a:cxn>
              </a:cxnLst>
              <a:rect l="0" t="0" r="r" b="b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0" name="Freeform 180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/>
              <a:ahLst/>
              <a:cxnLst>
                <a:cxn ang="0">
                  <a:pos x="32" y="29"/>
                </a:cxn>
                <a:cxn ang="0">
                  <a:pos x="32" y="60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2" y="29"/>
                </a:cxn>
              </a:cxnLst>
              <a:rect l="0" t="0" r="r" b="b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1" name="Freeform 181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/>
              <a:ahLst/>
              <a:cxnLst>
                <a:cxn ang="0">
                  <a:pos x="34" y="32"/>
                </a:cxn>
                <a:cxn ang="0">
                  <a:pos x="34" y="60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4" y="32"/>
                </a:cxn>
              </a:cxnLst>
              <a:rect l="0" t="0" r="r" b="b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2" name="Freeform 182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29" y="5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29" y="29"/>
                </a:cxn>
              </a:cxnLst>
              <a:rect l="0" t="0" r="r" b="b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3" name="Freeform 183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/>
              <a:ahLst/>
              <a:cxnLst>
                <a:cxn ang="0">
                  <a:pos x="40" y="38"/>
                </a:cxn>
                <a:cxn ang="0">
                  <a:pos x="40" y="70"/>
                </a:cxn>
                <a:cxn ang="0">
                  <a:pos x="0" y="31"/>
                </a:cxn>
                <a:cxn ang="0">
                  <a:pos x="0" y="0"/>
                </a:cxn>
                <a:cxn ang="0">
                  <a:pos x="40" y="38"/>
                </a:cxn>
              </a:cxnLst>
              <a:rect l="0" t="0" r="r" b="b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4" name="Freeform 184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/>
              <a:ahLst/>
              <a:cxnLst>
                <a:cxn ang="0">
                  <a:pos x="32" y="31"/>
                </a:cxn>
                <a:cxn ang="0">
                  <a:pos x="32" y="62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2" y="31"/>
                </a:cxn>
              </a:cxnLst>
              <a:rect l="0" t="0" r="r" b="b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5" name="Freeform 185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/>
              <a:ahLst/>
              <a:cxnLst>
                <a:cxn ang="0">
                  <a:pos x="34" y="34"/>
                </a:cxn>
                <a:cxn ang="0">
                  <a:pos x="34" y="62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34"/>
                </a:cxn>
              </a:cxnLst>
              <a:rect l="0" t="0" r="r" b="b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6" name="Freeform 186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/>
              <a:ahLst/>
              <a:cxnLst>
                <a:cxn ang="0">
                  <a:pos x="38" y="23"/>
                </a:cxn>
                <a:cxn ang="0">
                  <a:pos x="38" y="54"/>
                </a:cxn>
                <a:cxn ang="0">
                  <a:pos x="0" y="31"/>
                </a:cxn>
                <a:cxn ang="0">
                  <a:pos x="0" y="0"/>
                </a:cxn>
                <a:cxn ang="0">
                  <a:pos x="38" y="23"/>
                </a:cxn>
              </a:cxnLst>
              <a:rect l="0" t="0" r="r" b="b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7" name="Freeform 187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38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12" y="8"/>
                </a:cxn>
              </a:cxnLst>
              <a:rect l="0" t="0" r="r" b="b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8" name="Freeform 188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/>
              <a:ahLst/>
              <a:cxnLst>
                <a:cxn ang="0">
                  <a:pos x="38" y="27"/>
                </a:cxn>
                <a:cxn ang="0">
                  <a:pos x="38" y="58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8" y="27"/>
                </a:cxn>
              </a:cxnLst>
              <a:rect l="0" t="0" r="r" b="b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9" name="Rectangle 189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0" name="Freeform 190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" y="6"/>
                </a:cxn>
                <a:cxn ang="0">
                  <a:pos x="278" y="75"/>
                </a:cxn>
                <a:cxn ang="0">
                  <a:pos x="168" y="79"/>
                </a:cxn>
                <a:cxn ang="0">
                  <a:pos x="0" y="0"/>
                </a:cxn>
              </a:cxnLst>
              <a:rect l="0" t="0" r="r" b="b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1" name="Freeform 191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08" y="0"/>
                </a:cxn>
                <a:cxn ang="0">
                  <a:pos x="108" y="59"/>
                </a:cxn>
                <a:cxn ang="0">
                  <a:pos x="0" y="59"/>
                </a:cxn>
                <a:cxn ang="0">
                  <a:pos x="1" y="1"/>
                </a:cxn>
              </a:cxnLst>
              <a:rect l="0" t="0" r="r" b="b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2" name="Freeform 192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5"/>
                </a:cxn>
                <a:cxn ang="0">
                  <a:pos x="172" y="131"/>
                </a:cxn>
                <a:cxn ang="0">
                  <a:pos x="172" y="73"/>
                </a:cxn>
                <a:cxn ang="0">
                  <a:pos x="0" y="0"/>
                </a:cxn>
              </a:cxnLst>
              <a:rect l="0" t="0" r="r" b="b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3" name="Freeform 193"/>
            <p:cNvSpPr>
              <a:spLocks/>
            </p:cNvSpPr>
            <p:nvPr/>
          </p:nvSpPr>
          <p:spPr bwMode="auto">
            <a:xfrm>
              <a:off x="2401" y="2585"/>
              <a:ext cx="403" cy="77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2" y="1"/>
                </a:cxn>
                <a:cxn ang="0">
                  <a:pos x="106" y="5"/>
                </a:cxn>
                <a:cxn ang="0">
                  <a:pos x="81" y="7"/>
                </a:cxn>
                <a:cxn ang="0">
                  <a:pos x="66" y="10"/>
                </a:cxn>
                <a:cxn ang="0">
                  <a:pos x="52" y="13"/>
                </a:cxn>
                <a:cxn ang="0">
                  <a:pos x="40" y="15"/>
                </a:cxn>
                <a:cxn ang="0">
                  <a:pos x="29" y="19"/>
                </a:cxn>
                <a:cxn ang="0">
                  <a:pos x="19" y="22"/>
                </a:cxn>
                <a:cxn ang="0">
                  <a:pos x="12" y="26"/>
                </a:cxn>
                <a:cxn ang="0">
                  <a:pos x="7" y="29"/>
                </a:cxn>
                <a:cxn ang="0">
                  <a:pos x="2" y="33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2" y="45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9" y="55"/>
                </a:cxn>
                <a:cxn ang="0">
                  <a:pos x="29" y="59"/>
                </a:cxn>
                <a:cxn ang="0">
                  <a:pos x="40" y="62"/>
                </a:cxn>
                <a:cxn ang="0">
                  <a:pos x="52" y="65"/>
                </a:cxn>
                <a:cxn ang="0">
                  <a:pos x="66" y="68"/>
                </a:cxn>
                <a:cxn ang="0">
                  <a:pos x="81" y="70"/>
                </a:cxn>
                <a:cxn ang="0">
                  <a:pos x="106" y="73"/>
                </a:cxn>
                <a:cxn ang="0">
                  <a:pos x="142" y="76"/>
                </a:cxn>
                <a:cxn ang="0">
                  <a:pos x="181" y="77"/>
                </a:cxn>
                <a:cxn ang="0">
                  <a:pos x="223" y="77"/>
                </a:cxn>
                <a:cxn ang="0">
                  <a:pos x="261" y="76"/>
                </a:cxn>
                <a:cxn ang="0">
                  <a:pos x="297" y="73"/>
                </a:cxn>
                <a:cxn ang="0">
                  <a:pos x="322" y="70"/>
                </a:cxn>
                <a:cxn ang="0">
                  <a:pos x="337" y="68"/>
                </a:cxn>
                <a:cxn ang="0">
                  <a:pos x="351" y="65"/>
                </a:cxn>
                <a:cxn ang="0">
                  <a:pos x="363" y="62"/>
                </a:cxn>
                <a:cxn ang="0">
                  <a:pos x="374" y="59"/>
                </a:cxn>
                <a:cxn ang="0">
                  <a:pos x="384" y="55"/>
                </a:cxn>
                <a:cxn ang="0">
                  <a:pos x="391" y="52"/>
                </a:cxn>
                <a:cxn ang="0">
                  <a:pos x="396" y="48"/>
                </a:cxn>
                <a:cxn ang="0">
                  <a:pos x="401" y="45"/>
                </a:cxn>
                <a:cxn ang="0">
                  <a:pos x="402" y="41"/>
                </a:cxn>
                <a:cxn ang="0">
                  <a:pos x="402" y="36"/>
                </a:cxn>
                <a:cxn ang="0">
                  <a:pos x="401" y="33"/>
                </a:cxn>
                <a:cxn ang="0">
                  <a:pos x="396" y="29"/>
                </a:cxn>
                <a:cxn ang="0">
                  <a:pos x="391" y="26"/>
                </a:cxn>
                <a:cxn ang="0">
                  <a:pos x="384" y="22"/>
                </a:cxn>
                <a:cxn ang="0">
                  <a:pos x="374" y="19"/>
                </a:cxn>
                <a:cxn ang="0">
                  <a:pos x="363" y="15"/>
                </a:cxn>
                <a:cxn ang="0">
                  <a:pos x="351" y="13"/>
                </a:cxn>
                <a:cxn ang="0">
                  <a:pos x="337" y="10"/>
                </a:cxn>
                <a:cxn ang="0">
                  <a:pos x="322" y="7"/>
                </a:cxn>
                <a:cxn ang="0">
                  <a:pos x="297" y="5"/>
                </a:cxn>
                <a:cxn ang="0">
                  <a:pos x="261" y="1"/>
                </a:cxn>
                <a:cxn ang="0">
                  <a:pos x="223" y="0"/>
                </a:cxn>
              </a:cxnLst>
              <a:rect l="0" t="0" r="r" b="b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4" name="Freeform 194"/>
            <p:cNvSpPr>
              <a:spLocks/>
            </p:cNvSpPr>
            <p:nvPr/>
          </p:nvSpPr>
          <p:spPr bwMode="auto">
            <a:xfrm>
              <a:off x="2401" y="2585"/>
              <a:ext cx="403" cy="77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2" y="1"/>
                </a:cxn>
                <a:cxn ang="0">
                  <a:pos x="106" y="5"/>
                </a:cxn>
                <a:cxn ang="0">
                  <a:pos x="81" y="7"/>
                </a:cxn>
                <a:cxn ang="0">
                  <a:pos x="66" y="10"/>
                </a:cxn>
                <a:cxn ang="0">
                  <a:pos x="52" y="13"/>
                </a:cxn>
                <a:cxn ang="0">
                  <a:pos x="40" y="15"/>
                </a:cxn>
                <a:cxn ang="0">
                  <a:pos x="29" y="19"/>
                </a:cxn>
                <a:cxn ang="0">
                  <a:pos x="19" y="22"/>
                </a:cxn>
                <a:cxn ang="0">
                  <a:pos x="12" y="26"/>
                </a:cxn>
                <a:cxn ang="0">
                  <a:pos x="7" y="29"/>
                </a:cxn>
                <a:cxn ang="0">
                  <a:pos x="2" y="33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2" y="45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9" y="55"/>
                </a:cxn>
                <a:cxn ang="0">
                  <a:pos x="29" y="59"/>
                </a:cxn>
                <a:cxn ang="0">
                  <a:pos x="40" y="62"/>
                </a:cxn>
                <a:cxn ang="0">
                  <a:pos x="52" y="65"/>
                </a:cxn>
                <a:cxn ang="0">
                  <a:pos x="66" y="68"/>
                </a:cxn>
                <a:cxn ang="0">
                  <a:pos x="81" y="70"/>
                </a:cxn>
                <a:cxn ang="0">
                  <a:pos x="106" y="73"/>
                </a:cxn>
                <a:cxn ang="0">
                  <a:pos x="142" y="76"/>
                </a:cxn>
                <a:cxn ang="0">
                  <a:pos x="181" y="77"/>
                </a:cxn>
                <a:cxn ang="0">
                  <a:pos x="223" y="77"/>
                </a:cxn>
                <a:cxn ang="0">
                  <a:pos x="261" y="76"/>
                </a:cxn>
                <a:cxn ang="0">
                  <a:pos x="297" y="73"/>
                </a:cxn>
                <a:cxn ang="0">
                  <a:pos x="322" y="70"/>
                </a:cxn>
                <a:cxn ang="0">
                  <a:pos x="337" y="68"/>
                </a:cxn>
                <a:cxn ang="0">
                  <a:pos x="351" y="65"/>
                </a:cxn>
                <a:cxn ang="0">
                  <a:pos x="363" y="62"/>
                </a:cxn>
                <a:cxn ang="0">
                  <a:pos x="374" y="59"/>
                </a:cxn>
                <a:cxn ang="0">
                  <a:pos x="384" y="55"/>
                </a:cxn>
                <a:cxn ang="0">
                  <a:pos x="391" y="52"/>
                </a:cxn>
                <a:cxn ang="0">
                  <a:pos x="396" y="48"/>
                </a:cxn>
                <a:cxn ang="0">
                  <a:pos x="401" y="45"/>
                </a:cxn>
                <a:cxn ang="0">
                  <a:pos x="402" y="41"/>
                </a:cxn>
                <a:cxn ang="0">
                  <a:pos x="402" y="36"/>
                </a:cxn>
                <a:cxn ang="0">
                  <a:pos x="401" y="33"/>
                </a:cxn>
                <a:cxn ang="0">
                  <a:pos x="396" y="29"/>
                </a:cxn>
                <a:cxn ang="0">
                  <a:pos x="391" y="26"/>
                </a:cxn>
                <a:cxn ang="0">
                  <a:pos x="384" y="22"/>
                </a:cxn>
                <a:cxn ang="0">
                  <a:pos x="374" y="19"/>
                </a:cxn>
                <a:cxn ang="0">
                  <a:pos x="363" y="15"/>
                </a:cxn>
                <a:cxn ang="0">
                  <a:pos x="351" y="13"/>
                </a:cxn>
                <a:cxn ang="0">
                  <a:pos x="337" y="10"/>
                </a:cxn>
                <a:cxn ang="0">
                  <a:pos x="322" y="7"/>
                </a:cxn>
                <a:cxn ang="0">
                  <a:pos x="297" y="5"/>
                </a:cxn>
                <a:cxn ang="0">
                  <a:pos x="261" y="1"/>
                </a:cxn>
                <a:cxn ang="0">
                  <a:pos x="223" y="0"/>
                </a:cxn>
              </a:cxnLst>
              <a:rect l="0" t="0" r="r" b="b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5" name="Line 195"/>
            <p:cNvSpPr>
              <a:spLocks noChangeShapeType="1"/>
            </p:cNvSpPr>
            <p:nvPr/>
          </p:nvSpPr>
          <p:spPr bwMode="auto">
            <a:xfrm>
              <a:off x="2401" y="2578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6" name="Line 196"/>
            <p:cNvSpPr>
              <a:spLocks noChangeShapeType="1"/>
            </p:cNvSpPr>
            <p:nvPr/>
          </p:nvSpPr>
          <p:spPr bwMode="auto">
            <a:xfrm>
              <a:off x="2804" y="2578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7" name="Rectangle 197"/>
            <p:cNvSpPr>
              <a:spLocks noChangeArrowheads="1"/>
            </p:cNvSpPr>
            <p:nvPr/>
          </p:nvSpPr>
          <p:spPr bwMode="auto">
            <a:xfrm>
              <a:off x="2401" y="2578"/>
              <a:ext cx="400" cy="4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8" name="Rectangle 198"/>
            <p:cNvSpPr>
              <a:spLocks noChangeArrowheads="1"/>
            </p:cNvSpPr>
            <p:nvPr/>
          </p:nvSpPr>
          <p:spPr bwMode="auto">
            <a:xfrm>
              <a:off x="2623" y="2596"/>
              <a:ext cx="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319" name="Freeform 199"/>
            <p:cNvSpPr>
              <a:spLocks/>
            </p:cNvSpPr>
            <p:nvPr/>
          </p:nvSpPr>
          <p:spPr bwMode="auto">
            <a:xfrm>
              <a:off x="2397" y="2522"/>
              <a:ext cx="404" cy="91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3" y="3"/>
                </a:cxn>
                <a:cxn ang="0">
                  <a:pos x="106" y="6"/>
                </a:cxn>
                <a:cxn ang="0">
                  <a:pos x="82" y="10"/>
                </a:cxn>
                <a:cxn ang="0">
                  <a:pos x="67" y="12"/>
                </a:cxn>
                <a:cxn ang="0">
                  <a:pos x="53" y="15"/>
                </a:cxn>
                <a:cxn ang="0">
                  <a:pos x="41" y="19"/>
                </a:cxn>
                <a:cxn ang="0">
                  <a:pos x="29" y="22"/>
                </a:cxn>
                <a:cxn ang="0">
                  <a:pos x="20" y="26"/>
                </a:cxn>
                <a:cxn ang="0">
                  <a:pos x="13" y="29"/>
                </a:cxn>
                <a:cxn ang="0">
                  <a:pos x="7" y="34"/>
                </a:cxn>
                <a:cxn ang="0">
                  <a:pos x="2" y="39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7" y="57"/>
                </a:cxn>
                <a:cxn ang="0">
                  <a:pos x="13" y="61"/>
                </a:cxn>
                <a:cxn ang="0">
                  <a:pos x="20" y="66"/>
                </a:cxn>
                <a:cxn ang="0">
                  <a:pos x="29" y="69"/>
                </a:cxn>
                <a:cxn ang="0">
                  <a:pos x="41" y="73"/>
                </a:cxn>
                <a:cxn ang="0">
                  <a:pos x="53" y="76"/>
                </a:cxn>
                <a:cxn ang="0">
                  <a:pos x="67" y="80"/>
                </a:cxn>
                <a:cxn ang="0">
                  <a:pos x="82" y="82"/>
                </a:cxn>
                <a:cxn ang="0">
                  <a:pos x="106" y="85"/>
                </a:cxn>
                <a:cxn ang="0">
                  <a:pos x="143" y="89"/>
                </a:cxn>
                <a:cxn ang="0">
                  <a:pos x="181" y="91"/>
                </a:cxn>
                <a:cxn ang="0">
                  <a:pos x="223" y="91"/>
                </a:cxn>
                <a:cxn ang="0">
                  <a:pos x="262" y="89"/>
                </a:cxn>
                <a:cxn ang="0">
                  <a:pos x="298" y="85"/>
                </a:cxn>
                <a:cxn ang="0">
                  <a:pos x="322" y="82"/>
                </a:cxn>
                <a:cxn ang="0">
                  <a:pos x="337" y="80"/>
                </a:cxn>
                <a:cxn ang="0">
                  <a:pos x="351" y="76"/>
                </a:cxn>
                <a:cxn ang="0">
                  <a:pos x="363" y="73"/>
                </a:cxn>
                <a:cxn ang="0">
                  <a:pos x="375" y="69"/>
                </a:cxn>
                <a:cxn ang="0">
                  <a:pos x="384" y="66"/>
                </a:cxn>
                <a:cxn ang="0">
                  <a:pos x="391" y="61"/>
                </a:cxn>
                <a:cxn ang="0">
                  <a:pos x="397" y="57"/>
                </a:cxn>
                <a:cxn ang="0">
                  <a:pos x="402" y="53"/>
                </a:cxn>
                <a:cxn ang="0">
                  <a:pos x="404" y="48"/>
                </a:cxn>
                <a:cxn ang="0">
                  <a:pos x="404" y="43"/>
                </a:cxn>
                <a:cxn ang="0">
                  <a:pos x="402" y="39"/>
                </a:cxn>
                <a:cxn ang="0">
                  <a:pos x="397" y="34"/>
                </a:cxn>
                <a:cxn ang="0">
                  <a:pos x="391" y="29"/>
                </a:cxn>
                <a:cxn ang="0">
                  <a:pos x="384" y="26"/>
                </a:cxn>
                <a:cxn ang="0">
                  <a:pos x="375" y="22"/>
                </a:cxn>
                <a:cxn ang="0">
                  <a:pos x="363" y="19"/>
                </a:cxn>
                <a:cxn ang="0">
                  <a:pos x="351" y="15"/>
                </a:cxn>
                <a:cxn ang="0">
                  <a:pos x="337" y="12"/>
                </a:cxn>
                <a:cxn ang="0">
                  <a:pos x="322" y="10"/>
                </a:cxn>
                <a:cxn ang="0">
                  <a:pos x="298" y="6"/>
                </a:cxn>
                <a:cxn ang="0">
                  <a:pos x="262" y="3"/>
                </a:cxn>
                <a:cxn ang="0">
                  <a:pos x="223" y="0"/>
                </a:cxn>
              </a:cxnLst>
              <a:rect l="0" t="0" r="r" b="b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0" name="Freeform 200"/>
            <p:cNvSpPr>
              <a:spLocks/>
            </p:cNvSpPr>
            <p:nvPr/>
          </p:nvSpPr>
          <p:spPr bwMode="auto">
            <a:xfrm>
              <a:off x="2397" y="2522"/>
              <a:ext cx="404" cy="91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3" y="3"/>
                </a:cxn>
                <a:cxn ang="0">
                  <a:pos x="106" y="6"/>
                </a:cxn>
                <a:cxn ang="0">
                  <a:pos x="82" y="10"/>
                </a:cxn>
                <a:cxn ang="0">
                  <a:pos x="67" y="12"/>
                </a:cxn>
                <a:cxn ang="0">
                  <a:pos x="53" y="15"/>
                </a:cxn>
                <a:cxn ang="0">
                  <a:pos x="41" y="19"/>
                </a:cxn>
                <a:cxn ang="0">
                  <a:pos x="29" y="22"/>
                </a:cxn>
                <a:cxn ang="0">
                  <a:pos x="20" y="26"/>
                </a:cxn>
                <a:cxn ang="0">
                  <a:pos x="13" y="29"/>
                </a:cxn>
                <a:cxn ang="0">
                  <a:pos x="7" y="34"/>
                </a:cxn>
                <a:cxn ang="0">
                  <a:pos x="2" y="39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7" y="57"/>
                </a:cxn>
                <a:cxn ang="0">
                  <a:pos x="13" y="61"/>
                </a:cxn>
                <a:cxn ang="0">
                  <a:pos x="20" y="66"/>
                </a:cxn>
                <a:cxn ang="0">
                  <a:pos x="29" y="69"/>
                </a:cxn>
                <a:cxn ang="0">
                  <a:pos x="41" y="73"/>
                </a:cxn>
                <a:cxn ang="0">
                  <a:pos x="53" y="76"/>
                </a:cxn>
                <a:cxn ang="0">
                  <a:pos x="67" y="80"/>
                </a:cxn>
                <a:cxn ang="0">
                  <a:pos x="82" y="82"/>
                </a:cxn>
                <a:cxn ang="0">
                  <a:pos x="106" y="85"/>
                </a:cxn>
                <a:cxn ang="0">
                  <a:pos x="143" y="89"/>
                </a:cxn>
                <a:cxn ang="0">
                  <a:pos x="181" y="91"/>
                </a:cxn>
                <a:cxn ang="0">
                  <a:pos x="223" y="91"/>
                </a:cxn>
                <a:cxn ang="0">
                  <a:pos x="262" y="89"/>
                </a:cxn>
                <a:cxn ang="0">
                  <a:pos x="298" y="85"/>
                </a:cxn>
                <a:cxn ang="0">
                  <a:pos x="322" y="82"/>
                </a:cxn>
                <a:cxn ang="0">
                  <a:pos x="337" y="80"/>
                </a:cxn>
                <a:cxn ang="0">
                  <a:pos x="351" y="76"/>
                </a:cxn>
                <a:cxn ang="0">
                  <a:pos x="363" y="73"/>
                </a:cxn>
                <a:cxn ang="0">
                  <a:pos x="375" y="69"/>
                </a:cxn>
                <a:cxn ang="0">
                  <a:pos x="384" y="66"/>
                </a:cxn>
                <a:cxn ang="0">
                  <a:pos x="391" y="61"/>
                </a:cxn>
                <a:cxn ang="0">
                  <a:pos x="397" y="57"/>
                </a:cxn>
                <a:cxn ang="0">
                  <a:pos x="402" y="53"/>
                </a:cxn>
                <a:cxn ang="0">
                  <a:pos x="404" y="48"/>
                </a:cxn>
                <a:cxn ang="0">
                  <a:pos x="404" y="43"/>
                </a:cxn>
                <a:cxn ang="0">
                  <a:pos x="402" y="39"/>
                </a:cxn>
                <a:cxn ang="0">
                  <a:pos x="397" y="34"/>
                </a:cxn>
                <a:cxn ang="0">
                  <a:pos x="391" y="29"/>
                </a:cxn>
                <a:cxn ang="0">
                  <a:pos x="384" y="26"/>
                </a:cxn>
                <a:cxn ang="0">
                  <a:pos x="375" y="22"/>
                </a:cxn>
                <a:cxn ang="0">
                  <a:pos x="363" y="19"/>
                </a:cxn>
                <a:cxn ang="0">
                  <a:pos x="351" y="15"/>
                </a:cxn>
                <a:cxn ang="0">
                  <a:pos x="337" y="12"/>
                </a:cxn>
                <a:cxn ang="0">
                  <a:pos x="322" y="10"/>
                </a:cxn>
                <a:cxn ang="0">
                  <a:pos x="298" y="6"/>
                </a:cxn>
                <a:cxn ang="0">
                  <a:pos x="262" y="3"/>
                </a:cxn>
                <a:cxn ang="0">
                  <a:pos x="223" y="0"/>
                </a:cxn>
              </a:cxnLst>
              <a:rect l="0" t="0" r="r" b="b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1" name="Line 201"/>
            <p:cNvSpPr>
              <a:spLocks noChangeShapeType="1"/>
            </p:cNvSpPr>
            <p:nvPr/>
          </p:nvSpPr>
          <p:spPr bwMode="auto">
            <a:xfrm flipV="1">
              <a:off x="2495" y="2542"/>
              <a:ext cx="7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2" name="Line 202"/>
            <p:cNvSpPr>
              <a:spLocks noChangeShapeType="1"/>
            </p:cNvSpPr>
            <p:nvPr/>
          </p:nvSpPr>
          <p:spPr bwMode="auto">
            <a:xfrm>
              <a:off x="2632" y="2595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3" name="Line 203"/>
            <p:cNvSpPr>
              <a:spLocks noChangeShapeType="1"/>
            </p:cNvSpPr>
            <p:nvPr/>
          </p:nvSpPr>
          <p:spPr bwMode="auto">
            <a:xfrm>
              <a:off x="2561" y="2543"/>
              <a:ext cx="74" cy="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4" name="Line 204"/>
            <p:cNvSpPr>
              <a:spLocks noChangeShapeType="1"/>
            </p:cNvSpPr>
            <p:nvPr/>
          </p:nvSpPr>
          <p:spPr bwMode="auto">
            <a:xfrm>
              <a:off x="2495" y="2593"/>
              <a:ext cx="71" cy="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5" name="Line 205"/>
            <p:cNvSpPr>
              <a:spLocks noChangeShapeType="1"/>
            </p:cNvSpPr>
            <p:nvPr/>
          </p:nvSpPr>
          <p:spPr bwMode="auto">
            <a:xfrm>
              <a:off x="2632" y="2542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6" name="Line 206"/>
            <p:cNvSpPr>
              <a:spLocks noChangeShapeType="1"/>
            </p:cNvSpPr>
            <p:nvPr/>
          </p:nvSpPr>
          <p:spPr bwMode="auto">
            <a:xfrm flipV="1">
              <a:off x="2561" y="2542"/>
              <a:ext cx="74" cy="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7" name="Line 207"/>
            <p:cNvSpPr>
              <a:spLocks noChangeShapeType="1"/>
            </p:cNvSpPr>
            <p:nvPr/>
          </p:nvSpPr>
          <p:spPr bwMode="auto">
            <a:xfrm>
              <a:off x="1573" y="2188"/>
              <a:ext cx="1" cy="54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8" name="Line 208"/>
            <p:cNvSpPr>
              <a:spLocks noChangeShapeType="1"/>
            </p:cNvSpPr>
            <p:nvPr/>
          </p:nvSpPr>
          <p:spPr bwMode="auto">
            <a:xfrm>
              <a:off x="1428" y="2188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9" name="Line 209"/>
            <p:cNvSpPr>
              <a:spLocks noChangeShapeType="1"/>
            </p:cNvSpPr>
            <p:nvPr/>
          </p:nvSpPr>
          <p:spPr bwMode="auto">
            <a:xfrm>
              <a:off x="1428" y="2509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0" name="Line 210"/>
            <p:cNvSpPr>
              <a:spLocks noChangeShapeType="1"/>
            </p:cNvSpPr>
            <p:nvPr/>
          </p:nvSpPr>
          <p:spPr bwMode="auto">
            <a:xfrm>
              <a:off x="1428" y="2732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1" name="Line 211"/>
            <p:cNvSpPr>
              <a:spLocks noChangeShapeType="1"/>
            </p:cNvSpPr>
            <p:nvPr/>
          </p:nvSpPr>
          <p:spPr bwMode="auto">
            <a:xfrm>
              <a:off x="1573" y="2475"/>
              <a:ext cx="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2" name="Line 212"/>
            <p:cNvSpPr>
              <a:spLocks noChangeShapeType="1"/>
            </p:cNvSpPr>
            <p:nvPr/>
          </p:nvSpPr>
          <p:spPr bwMode="auto">
            <a:xfrm>
              <a:off x="2018" y="2487"/>
              <a:ext cx="1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3" name="Line 213"/>
            <p:cNvSpPr>
              <a:spLocks noChangeShapeType="1"/>
            </p:cNvSpPr>
            <p:nvPr/>
          </p:nvSpPr>
          <p:spPr bwMode="auto">
            <a:xfrm>
              <a:off x="2135" y="2245"/>
              <a:ext cx="1" cy="4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4" name="Line 214"/>
            <p:cNvSpPr>
              <a:spLocks noChangeShapeType="1"/>
            </p:cNvSpPr>
            <p:nvPr/>
          </p:nvSpPr>
          <p:spPr bwMode="auto">
            <a:xfrm>
              <a:off x="1989" y="2245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5" name="Line 215"/>
            <p:cNvSpPr>
              <a:spLocks noChangeShapeType="1"/>
            </p:cNvSpPr>
            <p:nvPr/>
          </p:nvSpPr>
          <p:spPr bwMode="auto">
            <a:xfrm>
              <a:off x="1989" y="2735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7" name="Freeform 217"/>
            <p:cNvSpPr>
              <a:spLocks/>
            </p:cNvSpPr>
            <p:nvPr/>
          </p:nvSpPr>
          <p:spPr bwMode="auto">
            <a:xfrm>
              <a:off x="1176" y="2396"/>
              <a:ext cx="249" cy="20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2"/>
                </a:cxn>
                <a:cxn ang="0">
                  <a:pos x="79" y="11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5"/>
                </a:cxn>
                <a:cxn ang="0">
                  <a:pos x="111" y="4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2"/>
                </a:cxn>
                <a:cxn ang="0">
                  <a:pos x="222" y="39"/>
                </a:cxn>
                <a:cxn ang="0">
                  <a:pos x="226" y="50"/>
                </a:cxn>
                <a:cxn ang="0">
                  <a:pos x="240" y="115"/>
                </a:cxn>
                <a:cxn ang="0">
                  <a:pos x="247" y="143"/>
                </a:cxn>
                <a:cxn ang="0">
                  <a:pos x="247" y="146"/>
                </a:cxn>
                <a:cxn ang="0">
                  <a:pos x="248" y="150"/>
                </a:cxn>
                <a:cxn ang="0">
                  <a:pos x="248" y="159"/>
                </a:cxn>
                <a:cxn ang="0">
                  <a:pos x="244" y="169"/>
                </a:cxn>
                <a:cxn ang="0">
                  <a:pos x="0" y="162"/>
                </a:cxn>
                <a:cxn ang="0">
                  <a:pos x="25" y="149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5"/>
                </a:cxn>
                <a:cxn ang="0">
                  <a:pos x="32" y="24"/>
                </a:cxn>
                <a:cxn ang="0">
                  <a:pos x="37" y="22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8" name="Freeform 218"/>
            <p:cNvSpPr>
              <a:spLocks/>
            </p:cNvSpPr>
            <p:nvPr/>
          </p:nvSpPr>
          <p:spPr bwMode="auto">
            <a:xfrm>
              <a:off x="1263" y="2411"/>
              <a:ext cx="79" cy="91"/>
            </a:xfrm>
            <a:custGeom>
              <a:avLst/>
              <a:gdLst/>
              <a:ahLst/>
              <a:cxnLst>
                <a:cxn ang="0">
                  <a:pos x="78" y="3"/>
                </a:cxn>
                <a:cxn ang="0">
                  <a:pos x="78" y="3"/>
                </a:cxn>
                <a:cxn ang="0">
                  <a:pos x="77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3" y="17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59"/>
                </a:cxn>
                <a:cxn ang="0">
                  <a:pos x="2" y="73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7"/>
                </a:cxn>
                <a:cxn ang="0">
                  <a:pos x="11" y="87"/>
                </a:cxn>
                <a:cxn ang="0">
                  <a:pos x="15" y="87"/>
                </a:cxn>
                <a:cxn ang="0">
                  <a:pos x="18" y="87"/>
                </a:cxn>
                <a:cxn ang="0">
                  <a:pos x="22" y="87"/>
                </a:cxn>
                <a:cxn ang="0">
                  <a:pos x="27" y="87"/>
                </a:cxn>
                <a:cxn ang="0">
                  <a:pos x="32" y="86"/>
                </a:cxn>
                <a:cxn ang="0">
                  <a:pos x="38" y="87"/>
                </a:cxn>
                <a:cxn ang="0">
                  <a:pos x="44" y="87"/>
                </a:cxn>
                <a:cxn ang="0">
                  <a:pos x="50" y="87"/>
                </a:cxn>
                <a:cxn ang="0">
                  <a:pos x="57" y="87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7"/>
                </a:cxn>
                <a:cxn ang="0">
                  <a:pos x="78" y="80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8"/>
                </a:cxn>
                <a:cxn ang="0">
                  <a:pos x="77" y="15"/>
                </a:cxn>
                <a:cxn ang="0">
                  <a:pos x="78" y="3"/>
                </a:cxn>
              </a:cxnLst>
              <a:rect l="0" t="0" r="r" b="b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9" name="Freeform 219"/>
            <p:cNvSpPr>
              <a:spLocks/>
            </p:cNvSpPr>
            <p:nvPr/>
          </p:nvSpPr>
          <p:spPr bwMode="auto">
            <a:xfrm>
              <a:off x="1271" y="2435"/>
              <a:ext cx="132" cy="90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0" y="80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9"/>
                </a:cxn>
                <a:cxn ang="0">
                  <a:pos x="91" y="88"/>
                </a:cxn>
                <a:cxn ang="0">
                  <a:pos x="94" y="86"/>
                </a:cxn>
                <a:cxn ang="0">
                  <a:pos x="98" y="83"/>
                </a:cxn>
                <a:cxn ang="0">
                  <a:pos x="103" y="80"/>
                </a:cxn>
                <a:cxn ang="0">
                  <a:pos x="107" y="76"/>
                </a:cxn>
                <a:cxn ang="0">
                  <a:pos x="112" y="72"/>
                </a:cxn>
                <a:cxn ang="0">
                  <a:pos x="117" y="67"/>
                </a:cxn>
                <a:cxn ang="0">
                  <a:pos x="121" y="61"/>
                </a:cxn>
                <a:cxn ang="0">
                  <a:pos x="125" y="55"/>
                </a:cxn>
                <a:cxn ang="0">
                  <a:pos x="128" y="48"/>
                </a:cxn>
                <a:cxn ang="0">
                  <a:pos x="131" y="40"/>
                </a:cxn>
                <a:cxn ang="0">
                  <a:pos x="132" y="32"/>
                </a:cxn>
                <a:cxn ang="0">
                  <a:pos x="132" y="24"/>
                </a:cxn>
                <a:cxn ang="0">
                  <a:pos x="129" y="14"/>
                </a:cxn>
                <a:cxn ang="0">
                  <a:pos x="129" y="13"/>
                </a:cxn>
                <a:cxn ang="0">
                  <a:pos x="128" y="12"/>
                </a:cxn>
                <a:cxn ang="0">
                  <a:pos x="127" y="10"/>
                </a:cxn>
                <a:cxn ang="0">
                  <a:pos x="126" y="7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7" y="2"/>
                </a:cxn>
                <a:cxn ang="0">
                  <a:pos x="113" y="0"/>
                </a:cxn>
                <a:cxn ang="0">
                  <a:pos x="113" y="3"/>
                </a:cxn>
                <a:cxn ang="0">
                  <a:pos x="114" y="6"/>
                </a:cxn>
                <a:cxn ang="0">
                  <a:pos x="117" y="12"/>
                </a:cxn>
                <a:cxn ang="0">
                  <a:pos x="118" y="20"/>
                </a:cxn>
                <a:cxn ang="0">
                  <a:pos x="118" y="30"/>
                </a:cxn>
                <a:cxn ang="0">
                  <a:pos x="117" y="40"/>
                </a:cxn>
                <a:cxn ang="0">
                  <a:pos x="114" y="52"/>
                </a:cxn>
                <a:cxn ang="0">
                  <a:pos x="108" y="65"/>
                </a:cxn>
                <a:cxn ang="0">
                  <a:pos x="108" y="65"/>
                </a:cxn>
                <a:cxn ang="0">
                  <a:pos x="108" y="65"/>
                </a:cxn>
                <a:cxn ang="0">
                  <a:pos x="107" y="66"/>
                </a:cxn>
                <a:cxn ang="0">
                  <a:pos x="106" y="67"/>
                </a:cxn>
                <a:cxn ang="0">
                  <a:pos x="105" y="67"/>
                </a:cxn>
                <a:cxn ang="0">
                  <a:pos x="103" y="68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2"/>
                </a:cxn>
                <a:cxn ang="0">
                  <a:pos x="92" y="73"/>
                </a:cxn>
                <a:cxn ang="0">
                  <a:pos x="90" y="73"/>
                </a:cxn>
                <a:cxn ang="0">
                  <a:pos x="85" y="74"/>
                </a:cxn>
                <a:cxn ang="0">
                  <a:pos x="82" y="74"/>
                </a:cxn>
                <a:cxn ang="0">
                  <a:pos x="78" y="74"/>
                </a:cxn>
                <a:cxn ang="0">
                  <a:pos x="73" y="73"/>
                </a:cxn>
                <a:cxn ang="0">
                  <a:pos x="69" y="73"/>
                </a:cxn>
                <a:cxn ang="0">
                  <a:pos x="69" y="84"/>
                </a:cxn>
                <a:cxn ang="0">
                  <a:pos x="3" y="77"/>
                </a:cxn>
                <a:cxn ang="0">
                  <a:pos x="1" y="68"/>
                </a:cxn>
              </a:cxnLst>
              <a:rect l="0" t="0" r="r" b="b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0" name="Freeform 220"/>
            <p:cNvSpPr>
              <a:spLocks/>
            </p:cNvSpPr>
            <p:nvPr/>
          </p:nvSpPr>
          <p:spPr bwMode="auto">
            <a:xfrm>
              <a:off x="1255" y="2524"/>
              <a:ext cx="96" cy="32"/>
            </a:xfrm>
            <a:custGeom>
              <a:avLst/>
              <a:gdLst/>
              <a:ahLst/>
              <a:cxnLst>
                <a:cxn ang="0">
                  <a:pos x="96" y="12"/>
                </a:cxn>
                <a:cxn ang="0">
                  <a:pos x="1" y="0"/>
                </a:cxn>
                <a:cxn ang="0">
                  <a:pos x="0" y="12"/>
                </a:cxn>
                <a:cxn ang="0">
                  <a:pos x="93" y="32"/>
                </a:cxn>
                <a:cxn ang="0">
                  <a:pos x="96" y="12"/>
                </a:cxn>
              </a:cxnLst>
              <a:rect l="0" t="0" r="r" b="b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1" name="Freeform 221"/>
            <p:cNvSpPr>
              <a:spLocks/>
            </p:cNvSpPr>
            <p:nvPr/>
          </p:nvSpPr>
          <p:spPr bwMode="auto">
            <a:xfrm>
              <a:off x="1302" y="2535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2" name="Freeform 222"/>
            <p:cNvSpPr>
              <a:spLocks/>
            </p:cNvSpPr>
            <p:nvPr/>
          </p:nvSpPr>
          <p:spPr bwMode="auto">
            <a:xfrm>
              <a:off x="1260" y="2528"/>
              <a:ext cx="28" cy="10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7" y="10"/>
                </a:cxn>
                <a:cxn ang="0">
                  <a:pos x="28" y="4"/>
                </a:cxn>
              </a:cxnLst>
              <a:rect l="0" t="0" r="r" b="b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3" name="Freeform 223"/>
            <p:cNvSpPr>
              <a:spLocks/>
            </p:cNvSpPr>
            <p:nvPr/>
          </p:nvSpPr>
          <p:spPr bwMode="auto">
            <a:xfrm>
              <a:off x="1192" y="2537"/>
              <a:ext cx="162" cy="5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2" y="16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9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2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9"/>
                </a:cxn>
                <a:cxn ang="0">
                  <a:pos x="159" y="30"/>
                </a:cxn>
                <a:cxn ang="0">
                  <a:pos x="158" y="32"/>
                </a:cxn>
                <a:cxn ang="0">
                  <a:pos x="157" y="33"/>
                </a:cxn>
                <a:cxn ang="0">
                  <a:pos x="155" y="35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50"/>
                </a:cxn>
                <a:cxn ang="0">
                  <a:pos x="131" y="51"/>
                </a:cxn>
                <a:cxn ang="0">
                  <a:pos x="128" y="53"/>
                </a:cxn>
                <a:cxn ang="0">
                  <a:pos x="126" y="55"/>
                </a:cxn>
                <a:cxn ang="0">
                  <a:pos x="0" y="16"/>
                </a:cxn>
              </a:cxnLst>
              <a:rect l="0" t="0" r="r" b="b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4" name="Freeform 224"/>
            <p:cNvSpPr>
              <a:spLocks/>
            </p:cNvSpPr>
            <p:nvPr/>
          </p:nvSpPr>
          <p:spPr bwMode="auto">
            <a:xfrm>
              <a:off x="1354" y="2531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5" name="Freeform 225"/>
            <p:cNvSpPr>
              <a:spLocks/>
            </p:cNvSpPr>
            <p:nvPr/>
          </p:nvSpPr>
          <p:spPr bwMode="auto">
            <a:xfrm>
              <a:off x="1203" y="2421"/>
              <a:ext cx="32" cy="123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3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9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123"/>
                </a:cxn>
                <a:cxn ang="0">
                  <a:pos x="1" y="123"/>
                </a:cxn>
                <a:cxn ang="0">
                  <a:pos x="1" y="123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5" y="123"/>
                </a:cxn>
                <a:cxn ang="0">
                  <a:pos x="7" y="122"/>
                </a:cxn>
                <a:cxn ang="0">
                  <a:pos x="8" y="122"/>
                </a:cxn>
                <a:cxn ang="0">
                  <a:pos x="11" y="122"/>
                </a:cxn>
                <a:cxn ang="0">
                  <a:pos x="13" y="121"/>
                </a:cxn>
                <a:cxn ang="0">
                  <a:pos x="15" y="120"/>
                </a:cxn>
                <a:cxn ang="0">
                  <a:pos x="18" y="120"/>
                </a:cxn>
                <a:cxn ang="0">
                  <a:pos x="21" y="118"/>
                </a:cxn>
                <a:cxn ang="0">
                  <a:pos x="24" y="116"/>
                </a:cxn>
                <a:cxn ang="0">
                  <a:pos x="26" y="115"/>
                </a:cxn>
                <a:cxn ang="0">
                  <a:pos x="29" y="114"/>
                </a:cxn>
                <a:cxn ang="0">
                  <a:pos x="32" y="111"/>
                </a:cxn>
                <a:cxn ang="0">
                  <a:pos x="32" y="3"/>
                </a:cxn>
              </a:cxnLst>
              <a:rect l="0" t="0" r="r" b="b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6" name="Freeform 226"/>
            <p:cNvSpPr>
              <a:spLocks/>
            </p:cNvSpPr>
            <p:nvPr/>
          </p:nvSpPr>
          <p:spPr bwMode="auto">
            <a:xfrm>
              <a:off x="1204" y="2423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2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7" y="102"/>
                </a:cxn>
                <a:cxn ang="0">
                  <a:pos x="10" y="101"/>
                </a:cxn>
                <a:cxn ang="0">
                  <a:pos x="11" y="101"/>
                </a:cxn>
                <a:cxn ang="0">
                  <a:pos x="13" y="100"/>
                </a:cxn>
                <a:cxn ang="0">
                  <a:pos x="16" y="99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6"/>
                </a:cxn>
                <a:cxn ang="0">
                  <a:pos x="25" y="94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7" name="Freeform 227"/>
            <p:cNvSpPr>
              <a:spLocks/>
            </p:cNvSpPr>
            <p:nvPr/>
          </p:nvSpPr>
          <p:spPr bwMode="auto">
            <a:xfrm>
              <a:off x="1206" y="2424"/>
              <a:ext cx="22" cy="8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3"/>
                </a:cxn>
                <a:cxn ang="0">
                  <a:pos x="5" y="83"/>
                </a:cxn>
                <a:cxn ang="0">
                  <a:pos x="7" y="83"/>
                </a:cxn>
                <a:cxn ang="0">
                  <a:pos x="9" y="81"/>
                </a:cxn>
                <a:cxn ang="0">
                  <a:pos x="10" y="81"/>
                </a:cxn>
                <a:cxn ang="0">
                  <a:pos x="12" y="80"/>
                </a:cxn>
                <a:cxn ang="0">
                  <a:pos x="14" y="80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1"/>
                </a:cxn>
              </a:cxnLst>
              <a:rect l="0" t="0" r="r" b="b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8" name="Freeform 228"/>
            <p:cNvSpPr>
              <a:spLocks/>
            </p:cNvSpPr>
            <p:nvPr/>
          </p:nvSpPr>
          <p:spPr bwMode="auto">
            <a:xfrm>
              <a:off x="1207" y="2424"/>
              <a:ext cx="17" cy="65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5"/>
                </a:cxn>
                <a:cxn ang="0">
                  <a:pos x="6" y="64"/>
                </a:cxn>
                <a:cxn ang="0">
                  <a:pos x="8" y="64"/>
                </a:cxn>
                <a:cxn ang="0">
                  <a:pos x="11" y="63"/>
                </a:cxn>
                <a:cxn ang="0">
                  <a:pos x="14" y="60"/>
                </a:cxn>
                <a:cxn ang="0">
                  <a:pos x="17" y="58"/>
                </a:cxn>
                <a:cxn ang="0">
                  <a:pos x="17" y="2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9" name="Freeform 229"/>
            <p:cNvSpPr>
              <a:spLocks/>
            </p:cNvSpPr>
            <p:nvPr/>
          </p:nvSpPr>
          <p:spPr bwMode="auto">
            <a:xfrm>
              <a:off x="1207" y="2425"/>
              <a:ext cx="14" cy="47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7"/>
                </a:cxn>
                <a:cxn ang="0">
                  <a:pos x="1" y="47"/>
                </a:cxn>
                <a:cxn ang="0">
                  <a:pos x="1" y="45"/>
                </a:cxn>
                <a:cxn ang="0">
                  <a:pos x="3" y="45"/>
                </a:cxn>
                <a:cxn ang="0">
                  <a:pos x="4" y="45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11" y="43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0" name="Freeform 230"/>
            <p:cNvSpPr>
              <a:spLocks/>
            </p:cNvSpPr>
            <p:nvPr/>
          </p:nvSpPr>
          <p:spPr bwMode="auto">
            <a:xfrm>
              <a:off x="1208" y="2426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1" name="Freeform 231"/>
            <p:cNvSpPr>
              <a:spLocks/>
            </p:cNvSpPr>
            <p:nvPr/>
          </p:nvSpPr>
          <p:spPr bwMode="auto">
            <a:xfrm>
              <a:off x="1319" y="2503"/>
              <a:ext cx="14" cy="13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8" y="13"/>
                </a:cxn>
                <a:cxn ang="0">
                  <a:pos x="9" y="13"/>
                </a:cxn>
                <a:cxn ang="0">
                  <a:pos x="10" y="12"/>
                </a:cxn>
                <a:cxn ang="0">
                  <a:pos x="11" y="11"/>
                </a:cxn>
                <a:cxn ang="0">
                  <a:pos x="13" y="11"/>
                </a:cxn>
                <a:cxn ang="0">
                  <a:pos x="13" y="9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9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4" y="13"/>
                </a:cxn>
                <a:cxn ang="0">
                  <a:pos x="6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2" name="Freeform 232"/>
            <p:cNvSpPr>
              <a:spLocks/>
            </p:cNvSpPr>
            <p:nvPr/>
          </p:nvSpPr>
          <p:spPr bwMode="auto">
            <a:xfrm>
              <a:off x="1278" y="2503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3" name="Freeform 233"/>
            <p:cNvSpPr>
              <a:spLocks/>
            </p:cNvSpPr>
            <p:nvPr/>
          </p:nvSpPr>
          <p:spPr bwMode="auto">
            <a:xfrm>
              <a:off x="1290" y="2503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4" name="Freeform 234"/>
            <p:cNvSpPr>
              <a:spLocks/>
            </p:cNvSpPr>
            <p:nvPr/>
          </p:nvSpPr>
          <p:spPr bwMode="auto">
            <a:xfrm>
              <a:off x="1244" y="2411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3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6"/>
                </a:cxn>
                <a:cxn ang="0">
                  <a:pos x="1" y="73"/>
                </a:cxn>
                <a:cxn ang="0">
                  <a:pos x="5" y="92"/>
                </a:cxn>
                <a:cxn ang="0">
                  <a:pos x="19" y="91"/>
                </a:cxn>
                <a:cxn ang="0">
                  <a:pos x="18" y="89"/>
                </a:cxn>
                <a:cxn ang="0">
                  <a:pos x="16" y="80"/>
                </a:cxn>
                <a:cxn ang="0">
                  <a:pos x="15" y="70"/>
                </a:cxn>
                <a:cxn ang="0">
                  <a:pos x="14" y="56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5" name="Freeform 235"/>
            <p:cNvSpPr>
              <a:spLocks/>
            </p:cNvSpPr>
            <p:nvPr/>
          </p:nvSpPr>
          <p:spPr bwMode="auto">
            <a:xfrm>
              <a:off x="1342" y="2399"/>
              <a:ext cx="27" cy="10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1"/>
                </a:cxn>
                <a:cxn ang="0">
                  <a:pos x="25" y="4"/>
                </a:cxn>
                <a:cxn ang="0">
                  <a:pos x="22" y="9"/>
                </a:cxn>
                <a:cxn ang="0">
                  <a:pos x="20" y="18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3"/>
                </a:cxn>
                <a:cxn ang="0">
                  <a:pos x="20" y="103"/>
                </a:cxn>
                <a:cxn ang="0">
                  <a:pos x="5" y="103"/>
                </a:cxn>
                <a:cxn ang="0">
                  <a:pos x="5" y="101"/>
                </a:cxn>
                <a:cxn ang="0">
                  <a:pos x="4" y="91"/>
                </a:cxn>
                <a:cxn ang="0">
                  <a:pos x="2" y="80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6" name="Freeform 236"/>
            <p:cNvSpPr>
              <a:spLocks/>
            </p:cNvSpPr>
            <p:nvPr/>
          </p:nvSpPr>
          <p:spPr bwMode="auto">
            <a:xfrm>
              <a:off x="1244" y="2416"/>
              <a:ext cx="18" cy="8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4"/>
                </a:cxn>
                <a:cxn ang="0">
                  <a:pos x="0" y="36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0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1"/>
                </a:cxn>
                <a:cxn ang="0">
                  <a:pos x="14" y="61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7" name="Freeform 237"/>
            <p:cNvSpPr>
              <a:spLocks/>
            </p:cNvSpPr>
            <p:nvPr/>
          </p:nvSpPr>
          <p:spPr bwMode="auto">
            <a:xfrm>
              <a:off x="1245" y="2421"/>
              <a:ext cx="14" cy="6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3" y="13"/>
                </a:cxn>
                <a:cxn ang="0">
                  <a:pos x="1" y="21"/>
                </a:cxn>
                <a:cxn ang="0">
                  <a:pos x="0" y="31"/>
                </a:cxn>
                <a:cxn ang="0">
                  <a:pos x="0" y="42"/>
                </a:cxn>
                <a:cxn ang="0">
                  <a:pos x="1" y="55"/>
                </a:cxn>
                <a:cxn ang="0">
                  <a:pos x="4" y="69"/>
                </a:cxn>
                <a:cxn ang="0">
                  <a:pos x="14" y="68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1" y="42"/>
                </a:cxn>
                <a:cxn ang="0">
                  <a:pos x="10" y="32"/>
                </a:cxn>
                <a:cxn ang="0">
                  <a:pos x="10" y="20"/>
                </a:cxn>
                <a:cxn ang="0">
                  <a:pos x="12" y="1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5" y="2"/>
                </a:cxn>
              </a:cxnLst>
              <a:rect l="0" t="0" r="r" b="b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8" name="Freeform 238"/>
            <p:cNvSpPr>
              <a:spLocks/>
            </p:cNvSpPr>
            <p:nvPr/>
          </p:nvSpPr>
          <p:spPr bwMode="auto">
            <a:xfrm>
              <a:off x="1246" y="2427"/>
              <a:ext cx="12" cy="5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1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6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0"/>
                </a:cxn>
                <a:cxn ang="0">
                  <a:pos x="10" y="43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7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9" name="Freeform 239"/>
            <p:cNvSpPr>
              <a:spLocks/>
            </p:cNvSpPr>
            <p:nvPr/>
          </p:nvSpPr>
          <p:spPr bwMode="auto">
            <a:xfrm>
              <a:off x="1246" y="2432"/>
              <a:ext cx="10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3" y="45"/>
                </a:cxn>
                <a:cxn ang="0">
                  <a:pos x="10" y="45"/>
                </a:cxn>
                <a:cxn ang="0">
                  <a:pos x="10" y="43"/>
                </a:cxn>
                <a:cxn ang="0">
                  <a:pos x="9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0" name="Freeform 240"/>
            <p:cNvSpPr>
              <a:spLocks/>
            </p:cNvSpPr>
            <p:nvPr/>
          </p:nvSpPr>
          <p:spPr bwMode="auto">
            <a:xfrm>
              <a:off x="1248" y="2438"/>
              <a:ext cx="7" cy="32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0" y="27"/>
                </a:cxn>
                <a:cxn ang="0">
                  <a:pos x="1" y="32"/>
                </a:cxn>
                <a:cxn ang="0">
                  <a:pos x="5" y="32"/>
                </a:cxn>
                <a:cxn ang="0">
                  <a:pos x="5" y="31"/>
                </a:cxn>
                <a:cxn ang="0">
                  <a:pos x="5" y="29"/>
                </a:cxn>
                <a:cxn ang="0">
                  <a:pos x="4" y="25"/>
                </a:cxn>
                <a:cxn ang="0">
                  <a:pos x="4" y="20"/>
                </a:cxn>
                <a:cxn ang="0">
                  <a:pos x="4" y="15"/>
                </a:cxn>
                <a:cxn ang="0">
                  <a:pos x="4" y="9"/>
                </a:cxn>
                <a:cxn ang="0">
                  <a:pos x="4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1" name="Freeform 241"/>
            <p:cNvSpPr>
              <a:spLocks/>
            </p:cNvSpPr>
            <p:nvPr/>
          </p:nvSpPr>
          <p:spPr bwMode="auto">
            <a:xfrm>
              <a:off x="1343" y="2405"/>
              <a:ext cx="24" cy="9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3"/>
                </a:cxn>
                <a:cxn ang="0">
                  <a:pos x="19" y="8"/>
                </a:cxn>
                <a:cxn ang="0">
                  <a:pos x="17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0"/>
                </a:cxn>
                <a:cxn ang="0">
                  <a:pos x="5" y="90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69"/>
                </a:cxn>
                <a:cxn ang="0">
                  <a:pos x="0" y="56"/>
                </a:cxn>
                <a:cxn ang="0">
                  <a:pos x="0" y="41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2" name="Freeform 242"/>
            <p:cNvSpPr>
              <a:spLocks/>
            </p:cNvSpPr>
            <p:nvPr/>
          </p:nvSpPr>
          <p:spPr bwMode="auto">
            <a:xfrm>
              <a:off x="1344" y="2412"/>
              <a:ext cx="19" cy="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2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6"/>
                </a:cxn>
                <a:cxn ang="0">
                  <a:pos x="4" y="76"/>
                </a:cxn>
                <a:cxn ang="0">
                  <a:pos x="4" y="74"/>
                </a:cxn>
                <a:cxn ang="0">
                  <a:pos x="3" y="68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9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3" name="Freeform 243"/>
            <p:cNvSpPr>
              <a:spLocks/>
            </p:cNvSpPr>
            <p:nvPr/>
          </p:nvSpPr>
          <p:spPr bwMode="auto">
            <a:xfrm>
              <a:off x="1346" y="2418"/>
              <a:ext cx="15" cy="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19"/>
                </a:cxn>
                <a:cxn ang="0">
                  <a:pos x="9" y="30"/>
                </a:cxn>
                <a:cxn ang="0">
                  <a:pos x="10" y="44"/>
                </a:cxn>
                <a:cxn ang="0">
                  <a:pos x="11" y="63"/>
                </a:cxn>
                <a:cxn ang="0">
                  <a:pos x="2" y="63"/>
                </a:cxn>
                <a:cxn ang="0">
                  <a:pos x="2" y="62"/>
                </a:cxn>
                <a:cxn ang="0">
                  <a:pos x="1" y="56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4" name="Freeform 244"/>
            <p:cNvSpPr>
              <a:spLocks/>
            </p:cNvSpPr>
            <p:nvPr/>
          </p:nvSpPr>
          <p:spPr bwMode="auto">
            <a:xfrm>
              <a:off x="1346" y="2424"/>
              <a:ext cx="12" cy="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9" y="9"/>
                </a:cxn>
                <a:cxn ang="0">
                  <a:pos x="9" y="15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0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1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5" name="Freeform 245"/>
            <p:cNvSpPr>
              <a:spLocks/>
            </p:cNvSpPr>
            <p:nvPr/>
          </p:nvSpPr>
          <p:spPr bwMode="auto">
            <a:xfrm>
              <a:off x="1347" y="2431"/>
              <a:ext cx="9" cy="3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5"/>
                </a:cxn>
                <a:cxn ang="0">
                  <a:pos x="7" y="36"/>
                </a:cxn>
                <a:cxn ang="0">
                  <a:pos x="2" y="36"/>
                </a:cxn>
                <a:cxn ang="0">
                  <a:pos x="1" y="36"/>
                </a:cxn>
                <a:cxn ang="0">
                  <a:pos x="1" y="32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6" name="Rectangle 246"/>
            <p:cNvSpPr>
              <a:spLocks noChangeArrowheads="1"/>
            </p:cNvSpPr>
            <p:nvPr/>
          </p:nvSpPr>
          <p:spPr bwMode="auto">
            <a:xfrm>
              <a:off x="1224" y="2421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7" name="Freeform 247"/>
            <p:cNvSpPr>
              <a:spLocks/>
            </p:cNvSpPr>
            <p:nvPr/>
          </p:nvSpPr>
          <p:spPr bwMode="auto">
            <a:xfrm>
              <a:off x="1266" y="2419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9"/>
                </a:cxn>
                <a:cxn ang="0">
                  <a:pos x="1" y="14"/>
                </a:cxn>
                <a:cxn ang="0">
                  <a:pos x="0" y="20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3"/>
                </a:cxn>
                <a:cxn ang="0">
                  <a:pos x="3" y="51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2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4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5" y="2"/>
                </a:cxn>
                <a:cxn ang="0">
                  <a:pos x="43" y="2"/>
                </a:cxn>
                <a:cxn ang="0">
                  <a:pos x="42" y="1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1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8" name="Freeform 248"/>
            <p:cNvSpPr>
              <a:spLocks/>
            </p:cNvSpPr>
            <p:nvPr/>
          </p:nvSpPr>
          <p:spPr bwMode="auto">
            <a:xfrm>
              <a:off x="1202" y="2460"/>
              <a:ext cx="3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1"/>
                </a:cxn>
                <a:cxn ang="0">
                  <a:pos x="37" y="3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3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6"/>
                </a:cxn>
              </a:cxnLst>
              <a:rect l="0" t="0" r="r" b="b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9" name="Freeform 249"/>
            <p:cNvSpPr>
              <a:spLocks/>
            </p:cNvSpPr>
            <p:nvPr/>
          </p:nvSpPr>
          <p:spPr bwMode="auto">
            <a:xfrm>
              <a:off x="1202" y="2435"/>
              <a:ext cx="37" cy="1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2"/>
                </a:cxn>
                <a:cxn ang="0">
                  <a:pos x="32" y="3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5" y="4"/>
                </a:cxn>
                <a:cxn ang="0">
                  <a:pos x="22" y="3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3" y="3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6"/>
                </a:cxn>
              </a:cxnLst>
              <a:rect l="0" t="0" r="r" b="b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0" name="Freeform 250"/>
            <p:cNvSpPr>
              <a:spLocks/>
            </p:cNvSpPr>
            <p:nvPr/>
          </p:nvSpPr>
          <p:spPr bwMode="auto">
            <a:xfrm>
              <a:off x="1237" y="2424"/>
              <a:ext cx="61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8"/>
                </a:cxn>
                <a:cxn ang="0">
                  <a:pos x="19" y="112"/>
                </a:cxn>
                <a:cxn ang="0">
                  <a:pos x="18" y="98"/>
                </a:cxn>
                <a:cxn ang="0">
                  <a:pos x="61" y="104"/>
                </a:cxn>
                <a:cxn ang="0">
                  <a:pos x="61" y="98"/>
                </a:cxn>
                <a:cxn ang="0">
                  <a:pos x="30" y="94"/>
                </a:cxn>
                <a:cxn ang="0">
                  <a:pos x="29" y="81"/>
                </a:cxn>
                <a:cxn ang="0">
                  <a:pos x="9" y="81"/>
                </a:cxn>
                <a:cxn ang="0">
                  <a:pos x="8" y="80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8"/>
                </a:cxn>
                <a:cxn ang="0">
                  <a:pos x="2" y="46"/>
                </a:cxn>
                <a:cxn ang="0">
                  <a:pos x="1" y="34"/>
                </a:cxn>
                <a:cxn ang="0">
                  <a:pos x="2" y="18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1" name="Freeform 251"/>
            <p:cNvSpPr>
              <a:spLocks/>
            </p:cNvSpPr>
            <p:nvPr/>
          </p:nvSpPr>
          <p:spPr bwMode="auto">
            <a:xfrm>
              <a:off x="1267" y="2398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0"/>
                </a:cxn>
                <a:cxn ang="0">
                  <a:pos x="19" y="9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2" name="Freeform 252"/>
            <p:cNvSpPr>
              <a:spLocks/>
            </p:cNvSpPr>
            <p:nvPr/>
          </p:nvSpPr>
          <p:spPr bwMode="auto">
            <a:xfrm>
              <a:off x="1222" y="2538"/>
              <a:ext cx="132" cy="45"/>
            </a:xfrm>
            <a:custGeom>
              <a:avLst/>
              <a:gdLst/>
              <a:ahLst/>
              <a:cxnLst>
                <a:cxn ang="0">
                  <a:pos x="55" y="43"/>
                </a:cxn>
                <a:cxn ang="0">
                  <a:pos x="56" y="43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6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2"/>
                </a:cxn>
                <a:cxn ang="0">
                  <a:pos x="80" y="29"/>
                </a:cxn>
                <a:cxn ang="0">
                  <a:pos x="82" y="28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29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5"/>
                </a:cxn>
                <a:cxn ang="0">
                  <a:pos x="76" y="36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3"/>
                </a:cxn>
                <a:cxn ang="0">
                  <a:pos x="57" y="45"/>
                </a:cxn>
                <a:cxn ang="0">
                  <a:pos x="55" y="43"/>
                </a:cxn>
              </a:cxnLst>
              <a:rect l="0" t="0" r="r" b="b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3" name="Freeform 253"/>
            <p:cNvSpPr>
              <a:spLocks/>
            </p:cNvSpPr>
            <p:nvPr/>
          </p:nvSpPr>
          <p:spPr bwMode="auto">
            <a:xfrm>
              <a:off x="1194" y="2550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4" name="Freeform 254"/>
            <p:cNvSpPr>
              <a:spLocks/>
            </p:cNvSpPr>
            <p:nvPr/>
          </p:nvSpPr>
          <p:spPr bwMode="auto">
            <a:xfrm>
              <a:off x="1217" y="2545"/>
              <a:ext cx="132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5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5" name="Freeform 255"/>
            <p:cNvSpPr>
              <a:spLocks/>
            </p:cNvSpPr>
            <p:nvPr/>
          </p:nvSpPr>
          <p:spPr bwMode="auto">
            <a:xfrm>
              <a:off x="1207" y="2546"/>
              <a:ext cx="13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9"/>
                </a:cxn>
                <a:cxn ang="0">
                  <a:pos x="133" y="39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6" name="Freeform 256"/>
            <p:cNvSpPr>
              <a:spLocks/>
            </p:cNvSpPr>
            <p:nvPr/>
          </p:nvSpPr>
          <p:spPr bwMode="auto">
            <a:xfrm>
              <a:off x="1176" y="2084"/>
              <a:ext cx="249" cy="209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3"/>
                </a:cxn>
                <a:cxn ang="0">
                  <a:pos x="79" y="11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4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4"/>
                </a:cxn>
                <a:cxn ang="0">
                  <a:pos x="222" y="39"/>
                </a:cxn>
                <a:cxn ang="0">
                  <a:pos x="226" y="50"/>
                </a:cxn>
                <a:cxn ang="0">
                  <a:pos x="240" y="117"/>
                </a:cxn>
                <a:cxn ang="0">
                  <a:pos x="247" y="145"/>
                </a:cxn>
                <a:cxn ang="0">
                  <a:pos x="247" y="146"/>
                </a:cxn>
                <a:cxn ang="0">
                  <a:pos x="248" y="152"/>
                </a:cxn>
                <a:cxn ang="0">
                  <a:pos x="248" y="160"/>
                </a:cxn>
                <a:cxn ang="0">
                  <a:pos x="244" y="170"/>
                </a:cxn>
                <a:cxn ang="0">
                  <a:pos x="0" y="163"/>
                </a:cxn>
                <a:cxn ang="0">
                  <a:pos x="25" y="150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5"/>
                </a:cxn>
                <a:cxn ang="0">
                  <a:pos x="32" y="24"/>
                </a:cxn>
                <a:cxn ang="0">
                  <a:pos x="37" y="23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7" name="Freeform 257"/>
            <p:cNvSpPr>
              <a:spLocks/>
            </p:cNvSpPr>
            <p:nvPr/>
          </p:nvSpPr>
          <p:spPr bwMode="auto">
            <a:xfrm>
              <a:off x="1263" y="2099"/>
              <a:ext cx="79" cy="91"/>
            </a:xfrm>
            <a:custGeom>
              <a:avLst/>
              <a:gdLst/>
              <a:ahLst/>
              <a:cxnLst>
                <a:cxn ang="0">
                  <a:pos x="78" y="3"/>
                </a:cxn>
                <a:cxn ang="0">
                  <a:pos x="78" y="3"/>
                </a:cxn>
                <a:cxn ang="0">
                  <a:pos x="77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2"/>
                </a:cxn>
                <a:cxn ang="0">
                  <a:pos x="4" y="13"/>
                </a:cxn>
                <a:cxn ang="0">
                  <a:pos x="3" y="17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61"/>
                </a:cxn>
                <a:cxn ang="0">
                  <a:pos x="2" y="75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9"/>
                </a:cxn>
                <a:cxn ang="0">
                  <a:pos x="11" y="89"/>
                </a:cxn>
                <a:cxn ang="0">
                  <a:pos x="15" y="88"/>
                </a:cxn>
                <a:cxn ang="0">
                  <a:pos x="18" y="88"/>
                </a:cxn>
                <a:cxn ang="0">
                  <a:pos x="22" y="88"/>
                </a:cxn>
                <a:cxn ang="0">
                  <a:pos x="27" y="88"/>
                </a:cxn>
                <a:cxn ang="0">
                  <a:pos x="32" y="88"/>
                </a:cxn>
                <a:cxn ang="0">
                  <a:pos x="38" y="88"/>
                </a:cxn>
                <a:cxn ang="0">
                  <a:pos x="44" y="88"/>
                </a:cxn>
                <a:cxn ang="0">
                  <a:pos x="50" y="88"/>
                </a:cxn>
                <a:cxn ang="0">
                  <a:pos x="57" y="89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9"/>
                </a:cxn>
                <a:cxn ang="0">
                  <a:pos x="78" y="82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9"/>
                </a:cxn>
                <a:cxn ang="0">
                  <a:pos x="77" y="15"/>
                </a:cxn>
                <a:cxn ang="0">
                  <a:pos x="78" y="3"/>
                </a:cxn>
              </a:cxnLst>
              <a:rect l="0" t="0" r="r" b="b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8" name="Freeform 258"/>
            <p:cNvSpPr>
              <a:spLocks/>
            </p:cNvSpPr>
            <p:nvPr/>
          </p:nvSpPr>
          <p:spPr bwMode="auto">
            <a:xfrm>
              <a:off x="1271" y="2125"/>
              <a:ext cx="132" cy="90"/>
            </a:xfrm>
            <a:custGeom>
              <a:avLst/>
              <a:gdLst/>
              <a:ahLst/>
              <a:cxnLst>
                <a:cxn ang="0">
                  <a:pos x="1" y="67"/>
                </a:cxn>
                <a:cxn ang="0">
                  <a:pos x="0" y="78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8"/>
                </a:cxn>
                <a:cxn ang="0">
                  <a:pos x="91" y="87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3" y="79"/>
                </a:cxn>
                <a:cxn ang="0">
                  <a:pos x="107" y="74"/>
                </a:cxn>
                <a:cxn ang="0">
                  <a:pos x="112" y="71"/>
                </a:cxn>
                <a:cxn ang="0">
                  <a:pos x="117" y="65"/>
                </a:cxn>
                <a:cxn ang="0">
                  <a:pos x="121" y="59"/>
                </a:cxn>
                <a:cxn ang="0">
                  <a:pos x="125" y="53"/>
                </a:cxn>
                <a:cxn ang="0">
                  <a:pos x="128" y="46"/>
                </a:cxn>
                <a:cxn ang="0">
                  <a:pos x="131" y="39"/>
                </a:cxn>
                <a:cxn ang="0">
                  <a:pos x="132" y="31"/>
                </a:cxn>
                <a:cxn ang="0">
                  <a:pos x="132" y="22"/>
                </a:cxn>
                <a:cxn ang="0">
                  <a:pos x="129" y="12"/>
                </a:cxn>
                <a:cxn ang="0">
                  <a:pos x="129" y="12"/>
                </a:cxn>
                <a:cxn ang="0">
                  <a:pos x="128" y="10"/>
                </a:cxn>
                <a:cxn ang="0">
                  <a:pos x="127" y="9"/>
                </a:cxn>
                <a:cxn ang="0">
                  <a:pos x="126" y="7"/>
                </a:cxn>
                <a:cxn ang="0">
                  <a:pos x="124" y="3"/>
                </a:cxn>
                <a:cxn ang="0">
                  <a:pos x="120" y="2"/>
                </a:cxn>
                <a:cxn ang="0">
                  <a:pos x="117" y="0"/>
                </a:cxn>
                <a:cxn ang="0">
                  <a:pos x="113" y="0"/>
                </a:cxn>
                <a:cxn ang="0">
                  <a:pos x="113" y="1"/>
                </a:cxn>
                <a:cxn ang="0">
                  <a:pos x="114" y="4"/>
                </a:cxn>
                <a:cxn ang="0">
                  <a:pos x="117" y="11"/>
                </a:cxn>
                <a:cxn ang="0">
                  <a:pos x="118" y="18"/>
                </a:cxn>
                <a:cxn ang="0">
                  <a:pos x="118" y="29"/>
                </a:cxn>
                <a:cxn ang="0">
                  <a:pos x="117" y="39"/>
                </a:cxn>
                <a:cxn ang="0">
                  <a:pos x="114" y="51"/>
                </a:cxn>
                <a:cxn ang="0">
                  <a:pos x="108" y="63"/>
                </a:cxn>
                <a:cxn ang="0">
                  <a:pos x="108" y="63"/>
                </a:cxn>
                <a:cxn ang="0">
                  <a:pos x="108" y="64"/>
                </a:cxn>
                <a:cxn ang="0">
                  <a:pos x="107" y="64"/>
                </a:cxn>
                <a:cxn ang="0">
                  <a:pos x="106" y="65"/>
                </a:cxn>
                <a:cxn ang="0">
                  <a:pos x="105" y="66"/>
                </a:cxn>
                <a:cxn ang="0">
                  <a:pos x="103" y="67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0"/>
                </a:cxn>
                <a:cxn ang="0">
                  <a:pos x="92" y="71"/>
                </a:cxn>
                <a:cxn ang="0">
                  <a:pos x="90" y="72"/>
                </a:cxn>
                <a:cxn ang="0">
                  <a:pos x="85" y="72"/>
                </a:cxn>
                <a:cxn ang="0">
                  <a:pos x="82" y="72"/>
                </a:cxn>
                <a:cxn ang="0">
                  <a:pos x="78" y="72"/>
                </a:cxn>
                <a:cxn ang="0">
                  <a:pos x="73" y="72"/>
                </a:cxn>
                <a:cxn ang="0">
                  <a:pos x="69" y="71"/>
                </a:cxn>
                <a:cxn ang="0">
                  <a:pos x="69" y="83"/>
                </a:cxn>
                <a:cxn ang="0">
                  <a:pos x="3" y="76"/>
                </a:cxn>
                <a:cxn ang="0">
                  <a:pos x="1" y="67"/>
                </a:cxn>
              </a:cxnLst>
              <a:rect l="0" t="0" r="r" b="b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9" name="Freeform 259"/>
            <p:cNvSpPr>
              <a:spLocks/>
            </p:cNvSpPr>
            <p:nvPr/>
          </p:nvSpPr>
          <p:spPr bwMode="auto">
            <a:xfrm>
              <a:off x="1255" y="2213"/>
              <a:ext cx="96" cy="31"/>
            </a:xfrm>
            <a:custGeom>
              <a:avLst/>
              <a:gdLst/>
              <a:ahLst/>
              <a:cxnLst>
                <a:cxn ang="0">
                  <a:pos x="96" y="11"/>
                </a:cxn>
                <a:cxn ang="0">
                  <a:pos x="1" y="0"/>
                </a:cxn>
                <a:cxn ang="0">
                  <a:pos x="0" y="11"/>
                </a:cxn>
                <a:cxn ang="0">
                  <a:pos x="93" y="31"/>
                </a:cxn>
                <a:cxn ang="0">
                  <a:pos x="96" y="11"/>
                </a:cxn>
              </a:cxnLst>
              <a:rect l="0" t="0" r="r" b="b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0" name="Freeform 260"/>
            <p:cNvSpPr>
              <a:spLocks/>
            </p:cNvSpPr>
            <p:nvPr/>
          </p:nvSpPr>
          <p:spPr bwMode="auto">
            <a:xfrm>
              <a:off x="1302" y="2223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1" name="Freeform 261"/>
            <p:cNvSpPr>
              <a:spLocks/>
            </p:cNvSpPr>
            <p:nvPr/>
          </p:nvSpPr>
          <p:spPr bwMode="auto">
            <a:xfrm>
              <a:off x="1260" y="2216"/>
              <a:ext cx="28" cy="10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7" y="10"/>
                </a:cxn>
                <a:cxn ang="0">
                  <a:pos x="28" y="4"/>
                </a:cxn>
              </a:cxnLst>
              <a:rect l="0" t="0" r="r" b="b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2" name="Freeform 262"/>
            <p:cNvSpPr>
              <a:spLocks/>
            </p:cNvSpPr>
            <p:nvPr/>
          </p:nvSpPr>
          <p:spPr bwMode="auto">
            <a:xfrm>
              <a:off x="1192" y="2226"/>
              <a:ext cx="162" cy="5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7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4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10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8"/>
                </a:cxn>
                <a:cxn ang="0">
                  <a:pos x="159" y="29"/>
                </a:cxn>
                <a:cxn ang="0">
                  <a:pos x="158" y="31"/>
                </a:cxn>
                <a:cxn ang="0">
                  <a:pos x="157" y="33"/>
                </a:cxn>
                <a:cxn ang="0">
                  <a:pos x="155" y="34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49"/>
                </a:cxn>
                <a:cxn ang="0">
                  <a:pos x="131" y="52"/>
                </a:cxn>
                <a:cxn ang="0">
                  <a:pos x="128" y="53"/>
                </a:cxn>
                <a:cxn ang="0">
                  <a:pos x="126" y="54"/>
                </a:cxn>
                <a:cxn ang="0">
                  <a:pos x="0" y="17"/>
                </a:cxn>
              </a:cxnLst>
              <a:rect l="0" t="0" r="r" b="b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3" name="Freeform 263"/>
            <p:cNvSpPr>
              <a:spLocks/>
            </p:cNvSpPr>
            <p:nvPr/>
          </p:nvSpPr>
          <p:spPr bwMode="auto">
            <a:xfrm>
              <a:off x="1354" y="2220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4" name="Freeform 264"/>
            <p:cNvSpPr>
              <a:spLocks/>
            </p:cNvSpPr>
            <p:nvPr/>
          </p:nvSpPr>
          <p:spPr bwMode="auto">
            <a:xfrm>
              <a:off x="1203" y="2109"/>
              <a:ext cx="32" cy="1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3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9" y="3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124"/>
                </a:cxn>
                <a:cxn ang="0">
                  <a:pos x="1" y="124"/>
                </a:cxn>
                <a:cxn ang="0">
                  <a:pos x="1" y="124"/>
                </a:cxn>
                <a:cxn ang="0">
                  <a:pos x="3" y="124"/>
                </a:cxn>
                <a:cxn ang="0">
                  <a:pos x="4" y="124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8" y="123"/>
                </a:cxn>
                <a:cxn ang="0">
                  <a:pos x="11" y="122"/>
                </a:cxn>
                <a:cxn ang="0">
                  <a:pos x="13" y="122"/>
                </a:cxn>
                <a:cxn ang="0">
                  <a:pos x="15" y="121"/>
                </a:cxn>
                <a:cxn ang="0">
                  <a:pos x="18" y="120"/>
                </a:cxn>
                <a:cxn ang="0">
                  <a:pos x="21" y="118"/>
                </a:cxn>
                <a:cxn ang="0">
                  <a:pos x="24" y="117"/>
                </a:cxn>
                <a:cxn ang="0">
                  <a:pos x="26" y="116"/>
                </a:cxn>
                <a:cxn ang="0">
                  <a:pos x="29" y="114"/>
                </a:cxn>
                <a:cxn ang="0">
                  <a:pos x="32" y="113"/>
                </a:cxn>
                <a:cxn ang="0">
                  <a:pos x="32" y="4"/>
                </a:cxn>
              </a:cxnLst>
              <a:rect l="0" t="0" r="r" b="b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5" name="Freeform 265"/>
            <p:cNvSpPr>
              <a:spLocks/>
            </p:cNvSpPr>
            <p:nvPr/>
          </p:nvSpPr>
          <p:spPr bwMode="auto">
            <a:xfrm>
              <a:off x="1204" y="2111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3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2"/>
                </a:cxn>
                <a:cxn ang="0">
                  <a:pos x="10" y="102"/>
                </a:cxn>
                <a:cxn ang="0">
                  <a:pos x="11" y="101"/>
                </a:cxn>
                <a:cxn ang="0">
                  <a:pos x="13" y="101"/>
                </a:cxn>
                <a:cxn ang="0">
                  <a:pos x="16" y="100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7"/>
                </a:cxn>
                <a:cxn ang="0">
                  <a:pos x="25" y="95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6" name="Freeform 266"/>
            <p:cNvSpPr>
              <a:spLocks/>
            </p:cNvSpPr>
            <p:nvPr/>
          </p:nvSpPr>
          <p:spPr bwMode="auto">
            <a:xfrm>
              <a:off x="1206" y="2112"/>
              <a:ext cx="22" cy="84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7" y="83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2" y="82"/>
                </a:cxn>
                <a:cxn ang="0">
                  <a:pos x="14" y="80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2"/>
                </a:cxn>
              </a:cxnLst>
              <a:rect l="0" t="0" r="r" b="b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7" name="Freeform 267"/>
            <p:cNvSpPr>
              <a:spLocks/>
            </p:cNvSpPr>
            <p:nvPr/>
          </p:nvSpPr>
          <p:spPr bwMode="auto">
            <a:xfrm>
              <a:off x="1207" y="2113"/>
              <a:ext cx="17" cy="65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7" y="1"/>
                </a:cxn>
                <a:cxn ang="0">
                  <a:pos x="16" y="1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4"/>
                </a:cxn>
                <a:cxn ang="0">
                  <a:pos x="6" y="64"/>
                </a:cxn>
                <a:cxn ang="0">
                  <a:pos x="8" y="63"/>
                </a:cxn>
                <a:cxn ang="0">
                  <a:pos x="11" y="62"/>
                </a:cxn>
                <a:cxn ang="0">
                  <a:pos x="14" y="61"/>
                </a:cxn>
                <a:cxn ang="0">
                  <a:pos x="17" y="58"/>
                </a:cxn>
                <a:cxn ang="0">
                  <a:pos x="17" y="1"/>
                </a:cxn>
              </a:cxnLst>
              <a:rect l="0" t="0" r="r" b="b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8" name="Freeform 268"/>
            <p:cNvSpPr>
              <a:spLocks/>
            </p:cNvSpPr>
            <p:nvPr/>
          </p:nvSpPr>
          <p:spPr bwMode="auto">
            <a:xfrm>
              <a:off x="1207" y="2114"/>
              <a:ext cx="14" cy="46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6"/>
                </a:cxn>
                <a:cxn ang="0">
                  <a:pos x="1" y="46"/>
                </a:cxn>
                <a:cxn ang="0">
                  <a:pos x="1" y="46"/>
                </a:cxn>
                <a:cxn ang="0">
                  <a:pos x="3" y="46"/>
                </a:cxn>
                <a:cxn ang="0">
                  <a:pos x="4" y="44"/>
                </a:cxn>
                <a:cxn ang="0">
                  <a:pos x="7" y="44"/>
                </a:cxn>
                <a:cxn ang="0">
                  <a:pos x="9" y="43"/>
                </a:cxn>
                <a:cxn ang="0">
                  <a:pos x="11" y="42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9" name="Freeform 269"/>
            <p:cNvSpPr>
              <a:spLocks/>
            </p:cNvSpPr>
            <p:nvPr/>
          </p:nvSpPr>
          <p:spPr bwMode="auto">
            <a:xfrm>
              <a:off x="1208" y="2114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7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0" name="Freeform 270"/>
            <p:cNvSpPr>
              <a:spLocks/>
            </p:cNvSpPr>
            <p:nvPr/>
          </p:nvSpPr>
          <p:spPr bwMode="auto">
            <a:xfrm>
              <a:off x="1319" y="2191"/>
              <a:ext cx="14" cy="14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8" y="14"/>
                </a:cxn>
                <a:cxn ang="0">
                  <a:pos x="9" y="13"/>
                </a:cxn>
                <a:cxn ang="0">
                  <a:pos x="10" y="13"/>
                </a:cxn>
                <a:cxn ang="0">
                  <a:pos x="11" y="12"/>
                </a:cxn>
                <a:cxn ang="0">
                  <a:pos x="13" y="11"/>
                </a:cxn>
                <a:cxn ang="0">
                  <a:pos x="13" y="10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2"/>
                </a:cxn>
                <a:cxn ang="0">
                  <a:pos x="3" y="13"/>
                </a:cxn>
                <a:cxn ang="0">
                  <a:pos x="4" y="13"/>
                </a:cxn>
                <a:cxn ang="0">
                  <a:pos x="6" y="14"/>
                </a:cxn>
                <a:cxn ang="0">
                  <a:pos x="7" y="14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1" name="Freeform 271"/>
            <p:cNvSpPr>
              <a:spLocks/>
            </p:cNvSpPr>
            <p:nvPr/>
          </p:nvSpPr>
          <p:spPr bwMode="auto">
            <a:xfrm>
              <a:off x="1278" y="2191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3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2" name="Freeform 272"/>
            <p:cNvSpPr>
              <a:spLocks/>
            </p:cNvSpPr>
            <p:nvPr/>
          </p:nvSpPr>
          <p:spPr bwMode="auto">
            <a:xfrm>
              <a:off x="1290" y="2191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3" name="Freeform 273"/>
            <p:cNvSpPr>
              <a:spLocks/>
            </p:cNvSpPr>
            <p:nvPr/>
          </p:nvSpPr>
          <p:spPr bwMode="auto">
            <a:xfrm>
              <a:off x="1244" y="2099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3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7"/>
                </a:cxn>
                <a:cxn ang="0">
                  <a:pos x="1" y="73"/>
                </a:cxn>
                <a:cxn ang="0">
                  <a:pos x="5" y="92"/>
                </a:cxn>
                <a:cxn ang="0">
                  <a:pos x="19" y="92"/>
                </a:cxn>
                <a:cxn ang="0">
                  <a:pos x="18" y="89"/>
                </a:cxn>
                <a:cxn ang="0">
                  <a:pos x="16" y="82"/>
                </a:cxn>
                <a:cxn ang="0">
                  <a:pos x="15" y="70"/>
                </a:cxn>
                <a:cxn ang="0">
                  <a:pos x="14" y="57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4" name="Freeform 274"/>
            <p:cNvSpPr>
              <a:spLocks/>
            </p:cNvSpPr>
            <p:nvPr/>
          </p:nvSpPr>
          <p:spPr bwMode="auto">
            <a:xfrm>
              <a:off x="1342" y="2087"/>
              <a:ext cx="27" cy="1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1"/>
                </a:cxn>
                <a:cxn ang="0">
                  <a:pos x="25" y="4"/>
                </a:cxn>
                <a:cxn ang="0">
                  <a:pos x="22" y="10"/>
                </a:cxn>
                <a:cxn ang="0">
                  <a:pos x="20" y="19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4"/>
                </a:cxn>
                <a:cxn ang="0">
                  <a:pos x="20" y="104"/>
                </a:cxn>
                <a:cxn ang="0">
                  <a:pos x="5" y="104"/>
                </a:cxn>
                <a:cxn ang="0">
                  <a:pos x="5" y="101"/>
                </a:cxn>
                <a:cxn ang="0">
                  <a:pos x="4" y="92"/>
                </a:cxn>
                <a:cxn ang="0">
                  <a:pos x="2" y="80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5" name="Freeform 275"/>
            <p:cNvSpPr>
              <a:spLocks/>
            </p:cNvSpPr>
            <p:nvPr/>
          </p:nvSpPr>
          <p:spPr bwMode="auto">
            <a:xfrm>
              <a:off x="1244" y="2104"/>
              <a:ext cx="18" cy="81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5"/>
                </a:cxn>
                <a:cxn ang="0">
                  <a:pos x="0" y="37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1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2"/>
                </a:cxn>
                <a:cxn ang="0">
                  <a:pos x="14" y="61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6" name="Freeform 276"/>
            <p:cNvSpPr>
              <a:spLocks/>
            </p:cNvSpPr>
            <p:nvPr/>
          </p:nvSpPr>
          <p:spPr bwMode="auto">
            <a:xfrm>
              <a:off x="1245" y="2109"/>
              <a:ext cx="14" cy="6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3" y="13"/>
                </a:cxn>
                <a:cxn ang="0">
                  <a:pos x="1" y="21"/>
                </a:cxn>
                <a:cxn ang="0">
                  <a:pos x="0" y="32"/>
                </a:cxn>
                <a:cxn ang="0">
                  <a:pos x="0" y="44"/>
                </a:cxn>
                <a:cxn ang="0">
                  <a:pos x="1" y="56"/>
                </a:cxn>
                <a:cxn ang="0">
                  <a:pos x="4" y="69"/>
                </a:cxn>
                <a:cxn ang="0">
                  <a:pos x="14" y="69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1" y="44"/>
                </a:cxn>
                <a:cxn ang="0">
                  <a:pos x="10" y="32"/>
                </a:cxn>
                <a:cxn ang="0">
                  <a:pos x="10" y="20"/>
                </a:cxn>
                <a:cxn ang="0">
                  <a:pos x="12" y="1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2"/>
                </a:cxn>
                <a:cxn ang="0">
                  <a:pos x="5" y="2"/>
                </a:cxn>
              </a:cxnLst>
              <a:rect l="0" t="0" r="r" b="b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7" name="Freeform 277"/>
            <p:cNvSpPr>
              <a:spLocks/>
            </p:cNvSpPr>
            <p:nvPr/>
          </p:nvSpPr>
          <p:spPr bwMode="auto">
            <a:xfrm>
              <a:off x="1246" y="2115"/>
              <a:ext cx="12" cy="57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3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7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0"/>
                </a:cxn>
                <a:cxn ang="0">
                  <a:pos x="10" y="43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8" name="Freeform 278"/>
            <p:cNvSpPr>
              <a:spLocks/>
            </p:cNvSpPr>
            <p:nvPr/>
          </p:nvSpPr>
          <p:spPr bwMode="auto">
            <a:xfrm>
              <a:off x="1246" y="2120"/>
              <a:ext cx="10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9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7"/>
                </a:cxn>
                <a:cxn ang="0">
                  <a:pos x="3" y="45"/>
                </a:cxn>
                <a:cxn ang="0">
                  <a:pos x="10" y="45"/>
                </a:cxn>
                <a:cxn ang="0">
                  <a:pos x="10" y="44"/>
                </a:cxn>
                <a:cxn ang="0">
                  <a:pos x="9" y="41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9" name="Freeform 279"/>
            <p:cNvSpPr>
              <a:spLocks/>
            </p:cNvSpPr>
            <p:nvPr/>
          </p:nvSpPr>
          <p:spPr bwMode="auto">
            <a:xfrm>
              <a:off x="1248" y="2126"/>
              <a:ext cx="7" cy="34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5" y="34"/>
                </a:cxn>
                <a:cxn ang="0">
                  <a:pos x="5" y="32"/>
                </a:cxn>
                <a:cxn ang="0">
                  <a:pos x="5" y="29"/>
                </a:cxn>
                <a:cxn ang="0">
                  <a:pos x="4" y="25"/>
                </a:cxn>
                <a:cxn ang="0">
                  <a:pos x="4" y="21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0" name="Freeform 280"/>
            <p:cNvSpPr>
              <a:spLocks/>
            </p:cNvSpPr>
            <p:nvPr/>
          </p:nvSpPr>
          <p:spPr bwMode="auto">
            <a:xfrm>
              <a:off x="1343" y="2093"/>
              <a:ext cx="24" cy="91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19" y="8"/>
                </a:cxn>
                <a:cxn ang="0">
                  <a:pos x="17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1"/>
                </a:cxn>
                <a:cxn ang="0">
                  <a:pos x="5" y="91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70"/>
                </a:cxn>
                <a:cxn ang="0">
                  <a:pos x="0" y="56"/>
                </a:cxn>
                <a:cxn ang="0">
                  <a:pos x="0" y="42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1" name="Freeform 281"/>
            <p:cNvSpPr>
              <a:spLocks/>
            </p:cNvSpPr>
            <p:nvPr/>
          </p:nvSpPr>
          <p:spPr bwMode="auto">
            <a:xfrm>
              <a:off x="1344" y="2100"/>
              <a:ext cx="19" cy="7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1"/>
                </a:cxn>
                <a:cxn ang="0">
                  <a:pos x="18" y="2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3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7"/>
                </a:cxn>
                <a:cxn ang="0">
                  <a:pos x="4" y="77"/>
                </a:cxn>
                <a:cxn ang="0">
                  <a:pos x="4" y="75"/>
                </a:cxn>
                <a:cxn ang="0">
                  <a:pos x="3" y="69"/>
                </a:cxn>
                <a:cxn ang="0">
                  <a:pos x="2" y="60"/>
                </a:cxn>
                <a:cxn ang="0">
                  <a:pos x="0" y="48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11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2" name="Freeform 282"/>
            <p:cNvSpPr>
              <a:spLocks/>
            </p:cNvSpPr>
            <p:nvPr/>
          </p:nvSpPr>
          <p:spPr bwMode="auto">
            <a:xfrm>
              <a:off x="1346" y="2106"/>
              <a:ext cx="15" cy="64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9" y="30"/>
                </a:cxn>
                <a:cxn ang="0">
                  <a:pos x="10" y="45"/>
                </a:cxn>
                <a:cxn ang="0">
                  <a:pos x="11" y="64"/>
                </a:cxn>
                <a:cxn ang="0">
                  <a:pos x="2" y="64"/>
                </a:cxn>
                <a:cxn ang="0">
                  <a:pos x="2" y="62"/>
                </a:cxn>
                <a:cxn ang="0">
                  <a:pos x="1" y="57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3" name="Freeform 283"/>
            <p:cNvSpPr>
              <a:spLocks/>
            </p:cNvSpPr>
            <p:nvPr/>
          </p:nvSpPr>
          <p:spPr bwMode="auto">
            <a:xfrm>
              <a:off x="1346" y="2112"/>
              <a:ext cx="12" cy="51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9" y="9"/>
                </a:cxn>
                <a:cxn ang="0">
                  <a:pos x="9" y="16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1"/>
                </a:cxn>
                <a:cxn ang="0">
                  <a:pos x="2" y="51"/>
                </a:cxn>
                <a:cxn ang="0">
                  <a:pos x="2" y="50"/>
                </a:cxn>
                <a:cxn ang="0">
                  <a:pos x="2" y="45"/>
                </a:cxn>
                <a:cxn ang="0">
                  <a:pos x="1" y="39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4" name="Freeform 284"/>
            <p:cNvSpPr>
              <a:spLocks/>
            </p:cNvSpPr>
            <p:nvPr/>
          </p:nvSpPr>
          <p:spPr bwMode="auto">
            <a:xfrm>
              <a:off x="1347" y="2119"/>
              <a:ext cx="9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5"/>
                </a:cxn>
                <a:cxn ang="0">
                  <a:pos x="7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2"/>
                </a:cxn>
                <a:cxn ang="0">
                  <a:pos x="1" y="28"/>
                </a:cxn>
                <a:cxn ang="0">
                  <a:pos x="0" y="23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5" name="Rectangle 285"/>
            <p:cNvSpPr>
              <a:spLocks noChangeArrowheads="1"/>
            </p:cNvSpPr>
            <p:nvPr/>
          </p:nvSpPr>
          <p:spPr bwMode="auto">
            <a:xfrm>
              <a:off x="1224" y="2109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6" name="Freeform 286"/>
            <p:cNvSpPr>
              <a:spLocks/>
            </p:cNvSpPr>
            <p:nvPr/>
          </p:nvSpPr>
          <p:spPr bwMode="auto">
            <a:xfrm>
              <a:off x="1266" y="2107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1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3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5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5" y="2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1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2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7" name="Freeform 287"/>
            <p:cNvSpPr>
              <a:spLocks/>
            </p:cNvSpPr>
            <p:nvPr/>
          </p:nvSpPr>
          <p:spPr bwMode="auto">
            <a:xfrm>
              <a:off x="1202" y="2148"/>
              <a:ext cx="3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2"/>
                </a:cxn>
                <a:cxn ang="0">
                  <a:pos x="37" y="3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3"/>
                </a:cxn>
                <a:cxn ang="0">
                  <a:pos x="9" y="3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7"/>
                </a:cxn>
              </a:cxnLst>
              <a:rect l="0" t="0" r="r" b="b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8" name="Freeform 288"/>
            <p:cNvSpPr>
              <a:spLocks/>
            </p:cNvSpPr>
            <p:nvPr/>
          </p:nvSpPr>
          <p:spPr bwMode="auto">
            <a:xfrm>
              <a:off x="1202" y="2123"/>
              <a:ext cx="37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2"/>
                </a:cxn>
                <a:cxn ang="0">
                  <a:pos x="32" y="3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5"/>
                </a:cxn>
                <a:cxn ang="0">
                  <a:pos x="28" y="4"/>
                </a:cxn>
                <a:cxn ang="0">
                  <a:pos x="25" y="4"/>
                </a:cxn>
                <a:cxn ang="0">
                  <a:pos x="22" y="3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3" y="4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7"/>
                </a:cxn>
              </a:cxnLst>
              <a:rect l="0" t="0" r="r" b="b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9" name="Freeform 289"/>
            <p:cNvSpPr>
              <a:spLocks/>
            </p:cNvSpPr>
            <p:nvPr/>
          </p:nvSpPr>
          <p:spPr bwMode="auto">
            <a:xfrm>
              <a:off x="1237" y="2112"/>
              <a:ext cx="61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0"/>
                </a:cxn>
                <a:cxn ang="0">
                  <a:pos x="19" y="113"/>
                </a:cxn>
                <a:cxn ang="0">
                  <a:pos x="18" y="98"/>
                </a:cxn>
                <a:cxn ang="0">
                  <a:pos x="61" y="105"/>
                </a:cxn>
                <a:cxn ang="0">
                  <a:pos x="61" y="99"/>
                </a:cxn>
                <a:cxn ang="0">
                  <a:pos x="30" y="96"/>
                </a:cxn>
                <a:cxn ang="0">
                  <a:pos x="29" y="83"/>
                </a:cxn>
                <a:cxn ang="0">
                  <a:pos x="9" y="83"/>
                </a:cxn>
                <a:cxn ang="0">
                  <a:pos x="8" y="80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9"/>
                </a:cxn>
                <a:cxn ang="0">
                  <a:pos x="2" y="48"/>
                </a:cxn>
                <a:cxn ang="0">
                  <a:pos x="1" y="34"/>
                </a:cxn>
                <a:cxn ang="0">
                  <a:pos x="2" y="20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0" name="Freeform 290"/>
            <p:cNvSpPr>
              <a:spLocks/>
            </p:cNvSpPr>
            <p:nvPr/>
          </p:nvSpPr>
          <p:spPr bwMode="auto">
            <a:xfrm>
              <a:off x="1267" y="2086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1"/>
                </a:cxn>
                <a:cxn ang="0">
                  <a:pos x="19" y="9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4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1" name="Freeform 291"/>
            <p:cNvSpPr>
              <a:spLocks/>
            </p:cNvSpPr>
            <p:nvPr/>
          </p:nvSpPr>
          <p:spPr bwMode="auto">
            <a:xfrm>
              <a:off x="1222" y="2227"/>
              <a:ext cx="132" cy="45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56" y="42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7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1"/>
                </a:cxn>
                <a:cxn ang="0">
                  <a:pos x="80" y="30"/>
                </a:cxn>
                <a:cxn ang="0">
                  <a:pos x="82" y="27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30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4"/>
                </a:cxn>
                <a:cxn ang="0">
                  <a:pos x="76" y="37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2"/>
                </a:cxn>
                <a:cxn ang="0">
                  <a:pos x="57" y="45"/>
                </a:cxn>
                <a:cxn ang="0">
                  <a:pos x="55" y="44"/>
                </a:cxn>
              </a:cxnLst>
              <a:rect l="0" t="0" r="r" b="b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2" name="Freeform 292"/>
            <p:cNvSpPr>
              <a:spLocks/>
            </p:cNvSpPr>
            <p:nvPr/>
          </p:nvSpPr>
          <p:spPr bwMode="auto">
            <a:xfrm>
              <a:off x="1194" y="2239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3" name="Freeform 293"/>
            <p:cNvSpPr>
              <a:spLocks/>
            </p:cNvSpPr>
            <p:nvPr/>
          </p:nvSpPr>
          <p:spPr bwMode="auto">
            <a:xfrm>
              <a:off x="1217" y="2233"/>
              <a:ext cx="132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6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4" name="Freeform 294"/>
            <p:cNvSpPr>
              <a:spLocks/>
            </p:cNvSpPr>
            <p:nvPr/>
          </p:nvSpPr>
          <p:spPr bwMode="auto">
            <a:xfrm>
              <a:off x="1207" y="2236"/>
              <a:ext cx="133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8"/>
                </a:cxn>
                <a:cxn ang="0">
                  <a:pos x="133" y="38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5" name="Freeform 295"/>
            <p:cNvSpPr>
              <a:spLocks/>
            </p:cNvSpPr>
            <p:nvPr/>
          </p:nvSpPr>
          <p:spPr bwMode="auto">
            <a:xfrm>
              <a:off x="1768" y="2150"/>
              <a:ext cx="249" cy="209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2" y="14"/>
                </a:cxn>
                <a:cxn ang="0">
                  <a:pos x="75" y="13"/>
                </a:cxn>
                <a:cxn ang="0">
                  <a:pos x="78" y="12"/>
                </a:cxn>
                <a:cxn ang="0">
                  <a:pos x="83" y="11"/>
                </a:cxn>
                <a:cxn ang="0">
                  <a:pos x="88" y="10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5"/>
                </a:cxn>
                <a:cxn ang="0">
                  <a:pos x="120" y="4"/>
                </a:cxn>
                <a:cxn ang="0">
                  <a:pos x="132" y="3"/>
                </a:cxn>
                <a:cxn ang="0">
                  <a:pos x="144" y="1"/>
                </a:cxn>
                <a:cxn ang="0">
                  <a:pos x="156" y="0"/>
                </a:cxn>
                <a:cxn ang="0">
                  <a:pos x="169" y="0"/>
                </a:cxn>
                <a:cxn ang="0">
                  <a:pos x="184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4"/>
                </a:cxn>
                <a:cxn ang="0">
                  <a:pos x="222" y="40"/>
                </a:cxn>
                <a:cxn ang="0">
                  <a:pos x="225" y="51"/>
                </a:cxn>
                <a:cxn ang="0">
                  <a:pos x="239" y="117"/>
                </a:cxn>
                <a:cxn ang="0">
                  <a:pos x="246" y="145"/>
                </a:cxn>
                <a:cxn ang="0">
                  <a:pos x="246" y="146"/>
                </a:cxn>
                <a:cxn ang="0">
                  <a:pos x="248" y="152"/>
                </a:cxn>
                <a:cxn ang="0">
                  <a:pos x="248" y="160"/>
                </a:cxn>
                <a:cxn ang="0">
                  <a:pos x="244" y="171"/>
                </a:cxn>
                <a:cxn ang="0">
                  <a:pos x="0" y="164"/>
                </a:cxn>
                <a:cxn ang="0">
                  <a:pos x="25" y="151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6"/>
                </a:cxn>
                <a:cxn ang="0">
                  <a:pos x="32" y="25"/>
                </a:cxn>
                <a:cxn ang="0">
                  <a:pos x="36" y="24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7" y="24"/>
                </a:cxn>
                <a:cxn ang="0">
                  <a:pos x="68" y="27"/>
                </a:cxn>
              </a:cxnLst>
              <a:rect l="0" t="0" r="r" b="b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1" y="14"/>
                  </a:lnTo>
                  <a:lnTo>
                    <a:pt x="72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8" y="10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4"/>
                  </a:lnTo>
                  <a:lnTo>
                    <a:pt x="126" y="3"/>
                  </a:lnTo>
                  <a:lnTo>
                    <a:pt x="132" y="3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2" y="32"/>
                  </a:lnTo>
                  <a:lnTo>
                    <a:pt x="216" y="34"/>
                  </a:lnTo>
                  <a:lnTo>
                    <a:pt x="219" y="37"/>
                  </a:lnTo>
                  <a:lnTo>
                    <a:pt x="222" y="40"/>
                  </a:lnTo>
                  <a:lnTo>
                    <a:pt x="224" y="45"/>
                  </a:lnTo>
                  <a:lnTo>
                    <a:pt x="225" y="51"/>
                  </a:lnTo>
                  <a:lnTo>
                    <a:pt x="245" y="69"/>
                  </a:lnTo>
                  <a:lnTo>
                    <a:pt x="239" y="117"/>
                  </a:lnTo>
                  <a:lnTo>
                    <a:pt x="208" y="133"/>
                  </a:lnTo>
                  <a:lnTo>
                    <a:pt x="246" y="145"/>
                  </a:lnTo>
                  <a:lnTo>
                    <a:pt x="246" y="145"/>
                  </a:lnTo>
                  <a:lnTo>
                    <a:pt x="246" y="146"/>
                  </a:lnTo>
                  <a:lnTo>
                    <a:pt x="248" y="149"/>
                  </a:lnTo>
                  <a:lnTo>
                    <a:pt x="248" y="152"/>
                  </a:lnTo>
                  <a:lnTo>
                    <a:pt x="249" y="156"/>
                  </a:lnTo>
                  <a:lnTo>
                    <a:pt x="248" y="160"/>
                  </a:lnTo>
                  <a:lnTo>
                    <a:pt x="246" y="165"/>
                  </a:lnTo>
                  <a:lnTo>
                    <a:pt x="244" y="171"/>
                  </a:lnTo>
                  <a:lnTo>
                    <a:pt x="144" y="209"/>
                  </a:lnTo>
                  <a:lnTo>
                    <a:pt x="0" y="164"/>
                  </a:lnTo>
                  <a:lnTo>
                    <a:pt x="2" y="159"/>
                  </a:lnTo>
                  <a:lnTo>
                    <a:pt x="25" y="151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7" y="24"/>
                  </a:lnTo>
                  <a:lnTo>
                    <a:pt x="61" y="25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6" name="Freeform 296"/>
            <p:cNvSpPr>
              <a:spLocks/>
            </p:cNvSpPr>
            <p:nvPr/>
          </p:nvSpPr>
          <p:spPr bwMode="auto">
            <a:xfrm>
              <a:off x="1854" y="2165"/>
              <a:ext cx="80" cy="92"/>
            </a:xfrm>
            <a:custGeom>
              <a:avLst/>
              <a:gdLst/>
              <a:ahLst/>
              <a:cxnLst>
                <a:cxn ang="0">
                  <a:pos x="79" y="4"/>
                </a:cxn>
                <a:cxn ang="0">
                  <a:pos x="79" y="4"/>
                </a:cxn>
                <a:cxn ang="0">
                  <a:pos x="77" y="4"/>
                </a:cxn>
                <a:cxn ang="0">
                  <a:pos x="75" y="3"/>
                </a:cxn>
                <a:cxn ang="0">
                  <a:pos x="73" y="3"/>
                </a:cxn>
                <a:cxn ang="0">
                  <a:pos x="69" y="2"/>
                </a:cxn>
                <a:cxn ang="0">
                  <a:pos x="66" y="2"/>
                </a:cxn>
                <a:cxn ang="0">
                  <a:pos x="61" y="2"/>
                </a:cxn>
                <a:cxn ang="0">
                  <a:pos x="56" y="0"/>
                </a:cxn>
                <a:cxn ang="0">
                  <a:pos x="51" y="0"/>
                </a:cxn>
                <a:cxn ang="0">
                  <a:pos x="45" y="2"/>
                </a:cxn>
                <a:cxn ang="0">
                  <a:pos x="39" y="2"/>
                </a:cxn>
                <a:cxn ang="0">
                  <a:pos x="32" y="3"/>
                </a:cxn>
                <a:cxn ang="0">
                  <a:pos x="26" y="4"/>
                </a:cxn>
                <a:cxn ang="0">
                  <a:pos x="19" y="6"/>
                </a:cxn>
                <a:cxn ang="0">
                  <a:pos x="12" y="9"/>
                </a:cxn>
                <a:cxn ang="0">
                  <a:pos x="5" y="12"/>
                </a:cxn>
                <a:cxn ang="0">
                  <a:pos x="5" y="13"/>
                </a:cxn>
                <a:cxn ang="0">
                  <a:pos x="4" y="18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7"/>
                </a:cxn>
                <a:cxn ang="0">
                  <a:pos x="0" y="61"/>
                </a:cxn>
                <a:cxn ang="0">
                  <a:pos x="3" y="75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9" y="89"/>
                </a:cxn>
                <a:cxn ang="0">
                  <a:pos x="10" y="89"/>
                </a:cxn>
                <a:cxn ang="0">
                  <a:pos x="12" y="89"/>
                </a:cxn>
                <a:cxn ang="0">
                  <a:pos x="16" y="88"/>
                </a:cxn>
                <a:cxn ang="0">
                  <a:pos x="19" y="88"/>
                </a:cxn>
                <a:cxn ang="0">
                  <a:pos x="23" y="88"/>
                </a:cxn>
                <a:cxn ang="0">
                  <a:pos x="27" y="88"/>
                </a:cxn>
                <a:cxn ang="0">
                  <a:pos x="33" y="88"/>
                </a:cxn>
                <a:cxn ang="0">
                  <a:pos x="39" y="88"/>
                </a:cxn>
                <a:cxn ang="0">
                  <a:pos x="45" y="88"/>
                </a:cxn>
                <a:cxn ang="0">
                  <a:pos x="51" y="88"/>
                </a:cxn>
                <a:cxn ang="0">
                  <a:pos x="58" y="89"/>
                </a:cxn>
                <a:cxn ang="0">
                  <a:pos x="65" y="89"/>
                </a:cxn>
                <a:cxn ang="0">
                  <a:pos x="72" y="90"/>
                </a:cxn>
                <a:cxn ang="0">
                  <a:pos x="80" y="92"/>
                </a:cxn>
                <a:cxn ang="0">
                  <a:pos x="80" y="89"/>
                </a:cxn>
                <a:cxn ang="0">
                  <a:pos x="79" y="82"/>
                </a:cxn>
                <a:cxn ang="0">
                  <a:pos x="77" y="71"/>
                </a:cxn>
                <a:cxn ang="0">
                  <a:pos x="76" y="58"/>
                </a:cxn>
                <a:cxn ang="0">
                  <a:pos x="76" y="44"/>
                </a:cxn>
                <a:cxn ang="0">
                  <a:pos x="76" y="30"/>
                </a:cxn>
                <a:cxn ang="0">
                  <a:pos x="77" y="16"/>
                </a:cxn>
                <a:cxn ang="0">
                  <a:pos x="79" y="4"/>
                </a:cxn>
              </a:cxnLst>
              <a:rect l="0" t="0" r="r" b="b"/>
              <a:pathLst>
                <a:path w="80" h="92">
                  <a:moveTo>
                    <a:pt x="79" y="4"/>
                  </a:moveTo>
                  <a:lnTo>
                    <a:pt x="79" y="4"/>
                  </a:lnTo>
                  <a:lnTo>
                    <a:pt x="77" y="4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3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2" y="89"/>
                  </a:lnTo>
                  <a:lnTo>
                    <a:pt x="16" y="88"/>
                  </a:lnTo>
                  <a:lnTo>
                    <a:pt x="19" y="88"/>
                  </a:lnTo>
                  <a:lnTo>
                    <a:pt x="23" y="88"/>
                  </a:lnTo>
                  <a:lnTo>
                    <a:pt x="27" y="88"/>
                  </a:lnTo>
                  <a:lnTo>
                    <a:pt x="33" y="88"/>
                  </a:lnTo>
                  <a:lnTo>
                    <a:pt x="39" y="88"/>
                  </a:lnTo>
                  <a:lnTo>
                    <a:pt x="45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5" y="89"/>
                  </a:lnTo>
                  <a:lnTo>
                    <a:pt x="72" y="90"/>
                  </a:lnTo>
                  <a:lnTo>
                    <a:pt x="80" y="92"/>
                  </a:lnTo>
                  <a:lnTo>
                    <a:pt x="80" y="89"/>
                  </a:lnTo>
                  <a:lnTo>
                    <a:pt x="79" y="82"/>
                  </a:lnTo>
                  <a:lnTo>
                    <a:pt x="77" y="71"/>
                  </a:lnTo>
                  <a:lnTo>
                    <a:pt x="76" y="58"/>
                  </a:lnTo>
                  <a:lnTo>
                    <a:pt x="76" y="44"/>
                  </a:lnTo>
                  <a:lnTo>
                    <a:pt x="76" y="30"/>
                  </a:lnTo>
                  <a:lnTo>
                    <a:pt x="77" y="16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7" name="Freeform 297"/>
            <p:cNvSpPr>
              <a:spLocks/>
            </p:cNvSpPr>
            <p:nvPr/>
          </p:nvSpPr>
          <p:spPr bwMode="auto">
            <a:xfrm>
              <a:off x="1863" y="2191"/>
              <a:ext cx="131" cy="90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0" y="78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8" y="89"/>
                </a:cxn>
                <a:cxn ang="0">
                  <a:pos x="91" y="88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2" y="80"/>
                </a:cxn>
                <a:cxn ang="0">
                  <a:pos x="107" y="75"/>
                </a:cxn>
                <a:cxn ang="0">
                  <a:pos x="112" y="71"/>
                </a:cxn>
                <a:cxn ang="0">
                  <a:pos x="116" y="66"/>
                </a:cxn>
                <a:cxn ang="0">
                  <a:pos x="121" y="60"/>
                </a:cxn>
                <a:cxn ang="0">
                  <a:pos x="124" y="54"/>
                </a:cxn>
                <a:cxn ang="0">
                  <a:pos x="128" y="47"/>
                </a:cxn>
                <a:cxn ang="0">
                  <a:pos x="130" y="40"/>
                </a:cxn>
                <a:cxn ang="0">
                  <a:pos x="131" y="32"/>
                </a:cxn>
                <a:cxn ang="0">
                  <a:pos x="131" y="22"/>
                </a:cxn>
                <a:cxn ang="0">
                  <a:pos x="129" y="13"/>
                </a:cxn>
                <a:cxn ang="0">
                  <a:pos x="129" y="13"/>
                </a:cxn>
                <a:cxn ang="0">
                  <a:pos x="128" y="11"/>
                </a:cxn>
                <a:cxn ang="0">
                  <a:pos x="127" y="10"/>
                </a:cxn>
                <a:cxn ang="0">
                  <a:pos x="126" y="7"/>
                </a:cxn>
                <a:cxn ang="0">
                  <a:pos x="123" y="4"/>
                </a:cxn>
                <a:cxn ang="0">
                  <a:pos x="120" y="3"/>
                </a:cxn>
                <a:cxn ang="0">
                  <a:pos x="116" y="0"/>
                </a:cxn>
                <a:cxn ang="0">
                  <a:pos x="113" y="0"/>
                </a:cxn>
                <a:cxn ang="0">
                  <a:pos x="113" y="1"/>
                </a:cxn>
                <a:cxn ang="0">
                  <a:pos x="114" y="5"/>
                </a:cxn>
                <a:cxn ang="0">
                  <a:pos x="116" y="12"/>
                </a:cxn>
                <a:cxn ang="0">
                  <a:pos x="117" y="19"/>
                </a:cxn>
                <a:cxn ang="0">
                  <a:pos x="117" y="29"/>
                </a:cxn>
                <a:cxn ang="0">
                  <a:pos x="116" y="40"/>
                </a:cxn>
                <a:cxn ang="0">
                  <a:pos x="114" y="52"/>
                </a:cxn>
                <a:cxn ang="0">
                  <a:pos x="108" y="63"/>
                </a:cxn>
                <a:cxn ang="0">
                  <a:pos x="108" y="63"/>
                </a:cxn>
                <a:cxn ang="0">
                  <a:pos x="108" y="64"/>
                </a:cxn>
                <a:cxn ang="0">
                  <a:pos x="107" y="64"/>
                </a:cxn>
                <a:cxn ang="0">
                  <a:pos x="106" y="66"/>
                </a:cxn>
                <a:cxn ang="0">
                  <a:pos x="105" y="67"/>
                </a:cxn>
                <a:cxn ang="0">
                  <a:pos x="102" y="68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5" y="70"/>
                </a:cxn>
                <a:cxn ang="0">
                  <a:pos x="92" y="71"/>
                </a:cxn>
                <a:cxn ang="0">
                  <a:pos x="89" y="73"/>
                </a:cxn>
                <a:cxn ang="0">
                  <a:pos x="85" y="73"/>
                </a:cxn>
                <a:cxn ang="0">
                  <a:pos x="81" y="73"/>
                </a:cxn>
                <a:cxn ang="0">
                  <a:pos x="78" y="73"/>
                </a:cxn>
                <a:cxn ang="0">
                  <a:pos x="73" y="73"/>
                </a:cxn>
                <a:cxn ang="0">
                  <a:pos x="68" y="71"/>
                </a:cxn>
                <a:cxn ang="0">
                  <a:pos x="68" y="83"/>
                </a:cxn>
                <a:cxn ang="0">
                  <a:pos x="3" y="76"/>
                </a:cxn>
                <a:cxn ang="0">
                  <a:pos x="1" y="68"/>
                </a:cxn>
              </a:cxnLst>
              <a:rect l="0" t="0" r="r" b="b"/>
              <a:pathLst>
                <a:path w="131" h="90">
                  <a:moveTo>
                    <a:pt x="1" y="68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89"/>
                  </a:lnTo>
                  <a:lnTo>
                    <a:pt x="91" y="88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2" y="80"/>
                  </a:lnTo>
                  <a:lnTo>
                    <a:pt x="107" y="75"/>
                  </a:lnTo>
                  <a:lnTo>
                    <a:pt x="112" y="71"/>
                  </a:lnTo>
                  <a:lnTo>
                    <a:pt x="116" y="66"/>
                  </a:lnTo>
                  <a:lnTo>
                    <a:pt x="121" y="60"/>
                  </a:lnTo>
                  <a:lnTo>
                    <a:pt x="124" y="54"/>
                  </a:lnTo>
                  <a:lnTo>
                    <a:pt x="128" y="47"/>
                  </a:lnTo>
                  <a:lnTo>
                    <a:pt x="130" y="40"/>
                  </a:lnTo>
                  <a:lnTo>
                    <a:pt x="131" y="32"/>
                  </a:lnTo>
                  <a:lnTo>
                    <a:pt x="131" y="22"/>
                  </a:lnTo>
                  <a:lnTo>
                    <a:pt x="129" y="13"/>
                  </a:lnTo>
                  <a:lnTo>
                    <a:pt x="129" y="13"/>
                  </a:lnTo>
                  <a:lnTo>
                    <a:pt x="128" y="11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3" y="4"/>
                  </a:lnTo>
                  <a:lnTo>
                    <a:pt x="120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5"/>
                  </a:lnTo>
                  <a:lnTo>
                    <a:pt x="116" y="12"/>
                  </a:lnTo>
                  <a:lnTo>
                    <a:pt x="117" y="19"/>
                  </a:lnTo>
                  <a:lnTo>
                    <a:pt x="117" y="29"/>
                  </a:lnTo>
                  <a:lnTo>
                    <a:pt x="116" y="40"/>
                  </a:lnTo>
                  <a:lnTo>
                    <a:pt x="114" y="52"/>
                  </a:lnTo>
                  <a:lnTo>
                    <a:pt x="108" y="63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6"/>
                  </a:lnTo>
                  <a:lnTo>
                    <a:pt x="105" y="67"/>
                  </a:lnTo>
                  <a:lnTo>
                    <a:pt x="102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5" y="70"/>
                  </a:lnTo>
                  <a:lnTo>
                    <a:pt x="92" y="71"/>
                  </a:lnTo>
                  <a:lnTo>
                    <a:pt x="89" y="73"/>
                  </a:lnTo>
                  <a:lnTo>
                    <a:pt x="85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8" y="83"/>
                  </a:lnTo>
                  <a:lnTo>
                    <a:pt x="3" y="76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8" name="Freeform 298"/>
            <p:cNvSpPr>
              <a:spLocks/>
            </p:cNvSpPr>
            <p:nvPr/>
          </p:nvSpPr>
          <p:spPr bwMode="auto">
            <a:xfrm>
              <a:off x="1846" y="2280"/>
              <a:ext cx="97" cy="3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" y="0"/>
                </a:cxn>
                <a:cxn ang="0">
                  <a:pos x="0" y="10"/>
                </a:cxn>
                <a:cxn ang="0">
                  <a:pos x="94" y="30"/>
                </a:cxn>
                <a:cxn ang="0">
                  <a:pos x="97" y="10"/>
                </a:cxn>
              </a:cxnLst>
              <a:rect l="0" t="0" r="r" b="b"/>
              <a:pathLst>
                <a:path w="97" h="30">
                  <a:moveTo>
                    <a:pt x="97" y="1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94" y="30"/>
                  </a:lnTo>
                  <a:lnTo>
                    <a:pt x="9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9" name="Freeform 299"/>
            <p:cNvSpPr>
              <a:spLocks/>
            </p:cNvSpPr>
            <p:nvPr/>
          </p:nvSpPr>
          <p:spPr bwMode="auto">
            <a:xfrm>
              <a:off x="1894" y="2289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1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0" name="Freeform 300"/>
            <p:cNvSpPr>
              <a:spLocks/>
            </p:cNvSpPr>
            <p:nvPr/>
          </p:nvSpPr>
          <p:spPr bwMode="auto">
            <a:xfrm>
              <a:off x="1852" y="2282"/>
              <a:ext cx="28" cy="11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7" y="11"/>
                </a:cxn>
                <a:cxn ang="0">
                  <a:pos x="28" y="5"/>
                </a:cxn>
              </a:cxnLst>
              <a:rect l="0" t="0" r="r" b="b"/>
              <a:pathLst>
                <a:path w="28" h="11">
                  <a:moveTo>
                    <a:pt x="28" y="5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1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1" name="Freeform 301"/>
            <p:cNvSpPr>
              <a:spLocks/>
            </p:cNvSpPr>
            <p:nvPr/>
          </p:nvSpPr>
          <p:spPr bwMode="auto">
            <a:xfrm>
              <a:off x="1783" y="2293"/>
              <a:ext cx="162" cy="5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3" y="16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8" y="13"/>
                </a:cxn>
                <a:cxn ang="0">
                  <a:pos x="21" y="12"/>
                </a:cxn>
                <a:cxn ang="0">
                  <a:pos x="25" y="10"/>
                </a:cxn>
                <a:cxn ang="0">
                  <a:pos x="28" y="9"/>
                </a:cxn>
                <a:cxn ang="0">
                  <a:pos x="32" y="8"/>
                </a:cxn>
                <a:cxn ang="0">
                  <a:pos x="35" y="6"/>
                </a:cxn>
                <a:cxn ang="0">
                  <a:pos x="38" y="4"/>
                </a:cxn>
                <a:cxn ang="0">
                  <a:pos x="41" y="2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8"/>
                </a:cxn>
                <a:cxn ang="0">
                  <a:pos x="160" y="29"/>
                </a:cxn>
                <a:cxn ang="0">
                  <a:pos x="159" y="30"/>
                </a:cxn>
                <a:cxn ang="0">
                  <a:pos x="158" y="33"/>
                </a:cxn>
                <a:cxn ang="0">
                  <a:pos x="155" y="34"/>
                </a:cxn>
                <a:cxn ang="0">
                  <a:pos x="153" y="36"/>
                </a:cxn>
                <a:cxn ang="0">
                  <a:pos x="151" y="38"/>
                </a:cxn>
                <a:cxn ang="0">
                  <a:pos x="147" y="41"/>
                </a:cxn>
                <a:cxn ang="0">
                  <a:pos x="145" y="43"/>
                </a:cxn>
                <a:cxn ang="0">
                  <a:pos x="141" y="45"/>
                </a:cxn>
                <a:cxn ang="0">
                  <a:pos x="138" y="48"/>
                </a:cxn>
                <a:cxn ang="0">
                  <a:pos x="136" y="49"/>
                </a:cxn>
                <a:cxn ang="0">
                  <a:pos x="132" y="51"/>
                </a:cxn>
                <a:cxn ang="0">
                  <a:pos x="129" y="52"/>
                </a:cxn>
                <a:cxn ang="0">
                  <a:pos x="126" y="54"/>
                </a:cxn>
                <a:cxn ang="0">
                  <a:pos x="0" y="16"/>
                </a:cxn>
              </a:cxnLst>
              <a:rect l="0" t="0" r="r" b="b"/>
              <a:pathLst>
                <a:path w="162" h="54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8" y="13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8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60" y="29"/>
                  </a:lnTo>
                  <a:lnTo>
                    <a:pt x="159" y="30"/>
                  </a:lnTo>
                  <a:lnTo>
                    <a:pt x="158" y="33"/>
                  </a:lnTo>
                  <a:lnTo>
                    <a:pt x="155" y="34"/>
                  </a:lnTo>
                  <a:lnTo>
                    <a:pt x="153" y="36"/>
                  </a:lnTo>
                  <a:lnTo>
                    <a:pt x="151" y="38"/>
                  </a:lnTo>
                  <a:lnTo>
                    <a:pt x="147" y="41"/>
                  </a:lnTo>
                  <a:lnTo>
                    <a:pt x="145" y="43"/>
                  </a:lnTo>
                  <a:lnTo>
                    <a:pt x="141" y="45"/>
                  </a:lnTo>
                  <a:lnTo>
                    <a:pt x="138" y="48"/>
                  </a:lnTo>
                  <a:lnTo>
                    <a:pt x="136" y="49"/>
                  </a:lnTo>
                  <a:lnTo>
                    <a:pt x="132" y="51"/>
                  </a:lnTo>
                  <a:lnTo>
                    <a:pt x="129" y="52"/>
                  </a:lnTo>
                  <a:lnTo>
                    <a:pt x="126" y="5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2" name="Freeform 302"/>
            <p:cNvSpPr>
              <a:spLocks/>
            </p:cNvSpPr>
            <p:nvPr/>
          </p:nvSpPr>
          <p:spPr bwMode="auto">
            <a:xfrm>
              <a:off x="1945" y="2287"/>
              <a:ext cx="58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8" y="10"/>
                </a:cxn>
                <a:cxn ang="0">
                  <a:pos x="26" y="0"/>
                </a:cxn>
                <a:cxn ang="0">
                  <a:pos x="0" y="3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8" h="26">
                  <a:moveTo>
                    <a:pt x="6" y="26"/>
                  </a:moveTo>
                  <a:lnTo>
                    <a:pt x="58" y="10"/>
                  </a:lnTo>
                  <a:lnTo>
                    <a:pt x="26" y="0"/>
                  </a:lnTo>
                  <a:lnTo>
                    <a:pt x="0" y="3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3" name="Freeform 303"/>
            <p:cNvSpPr>
              <a:spLocks/>
            </p:cNvSpPr>
            <p:nvPr/>
          </p:nvSpPr>
          <p:spPr bwMode="auto">
            <a:xfrm>
              <a:off x="1795" y="2176"/>
              <a:ext cx="31" cy="124"/>
            </a:xfrm>
            <a:custGeom>
              <a:avLst/>
              <a:gdLst/>
              <a:ahLst/>
              <a:cxnLst>
                <a:cxn ang="0">
                  <a:pos x="31" y="3"/>
                </a:cxn>
                <a:cxn ang="0">
                  <a:pos x="31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9" y="2"/>
                </a:cxn>
                <a:cxn ang="0">
                  <a:pos x="27" y="1"/>
                </a:cxn>
                <a:cxn ang="0">
                  <a:pos x="26" y="1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9" y="1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4"/>
                </a:cxn>
                <a:cxn ang="0">
                  <a:pos x="1" y="124"/>
                </a:cxn>
                <a:cxn ang="0">
                  <a:pos x="1" y="124"/>
                </a:cxn>
                <a:cxn ang="0">
                  <a:pos x="2" y="124"/>
                </a:cxn>
                <a:cxn ang="0">
                  <a:pos x="3" y="124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8" y="123"/>
                </a:cxn>
                <a:cxn ang="0">
                  <a:pos x="10" y="121"/>
                </a:cxn>
                <a:cxn ang="0">
                  <a:pos x="13" y="121"/>
                </a:cxn>
                <a:cxn ang="0">
                  <a:pos x="15" y="120"/>
                </a:cxn>
                <a:cxn ang="0">
                  <a:pos x="17" y="119"/>
                </a:cxn>
                <a:cxn ang="0">
                  <a:pos x="21" y="118"/>
                </a:cxn>
                <a:cxn ang="0">
                  <a:pos x="23" y="117"/>
                </a:cxn>
                <a:cxn ang="0">
                  <a:pos x="26" y="116"/>
                </a:cxn>
                <a:cxn ang="0">
                  <a:pos x="29" y="113"/>
                </a:cxn>
                <a:cxn ang="0">
                  <a:pos x="31" y="112"/>
                </a:cxn>
                <a:cxn ang="0">
                  <a:pos x="31" y="3"/>
                </a:cxn>
              </a:cxnLst>
              <a:rect l="0" t="0" r="r" b="b"/>
              <a:pathLst>
                <a:path w="31" h="124">
                  <a:moveTo>
                    <a:pt x="31" y="3"/>
                  </a:moveTo>
                  <a:lnTo>
                    <a:pt x="31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0" y="121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23" y="117"/>
                  </a:lnTo>
                  <a:lnTo>
                    <a:pt x="26" y="116"/>
                  </a:lnTo>
                  <a:lnTo>
                    <a:pt x="29" y="113"/>
                  </a:lnTo>
                  <a:lnTo>
                    <a:pt x="31" y="112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4" name="Freeform 304"/>
            <p:cNvSpPr>
              <a:spLocks/>
            </p:cNvSpPr>
            <p:nvPr/>
          </p:nvSpPr>
          <p:spPr bwMode="auto">
            <a:xfrm>
              <a:off x="1796" y="2177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1" y="104"/>
                </a:cxn>
                <a:cxn ang="0">
                  <a:pos x="1" y="104"/>
                </a:cxn>
                <a:cxn ang="0">
                  <a:pos x="2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9" y="103"/>
                </a:cxn>
                <a:cxn ang="0">
                  <a:pos x="11" y="102"/>
                </a:cxn>
                <a:cxn ang="0">
                  <a:pos x="13" y="102"/>
                </a:cxn>
                <a:cxn ang="0">
                  <a:pos x="15" y="101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2" y="97"/>
                </a:cxn>
                <a:cxn ang="0">
                  <a:pos x="25" y="96"/>
                </a:cxn>
                <a:cxn ang="0">
                  <a:pos x="27" y="94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2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3"/>
                  </a:lnTo>
                  <a:lnTo>
                    <a:pt x="11" y="102"/>
                  </a:lnTo>
                  <a:lnTo>
                    <a:pt x="13" y="102"/>
                  </a:lnTo>
                  <a:lnTo>
                    <a:pt x="15" y="101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2" y="97"/>
                  </a:lnTo>
                  <a:lnTo>
                    <a:pt x="25" y="96"/>
                  </a:lnTo>
                  <a:lnTo>
                    <a:pt x="27" y="9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5" name="Freeform 305"/>
            <p:cNvSpPr>
              <a:spLocks/>
            </p:cNvSpPr>
            <p:nvPr/>
          </p:nvSpPr>
          <p:spPr bwMode="auto">
            <a:xfrm>
              <a:off x="1797" y="2178"/>
              <a:ext cx="22" cy="84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20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6" y="84"/>
                </a:cxn>
                <a:cxn ang="0">
                  <a:pos x="7" y="83"/>
                </a:cxn>
                <a:cxn ang="0">
                  <a:pos x="10" y="83"/>
                </a:cxn>
                <a:cxn ang="0">
                  <a:pos x="11" y="82"/>
                </a:cxn>
                <a:cxn ang="0">
                  <a:pos x="13" y="82"/>
                </a:cxn>
                <a:cxn ang="0">
                  <a:pos x="14" y="81"/>
                </a:cxn>
                <a:cxn ang="0">
                  <a:pos x="17" y="80"/>
                </a:cxn>
                <a:cxn ang="0">
                  <a:pos x="19" y="79"/>
                </a:cxn>
                <a:cxn ang="0">
                  <a:pos x="20" y="77"/>
                </a:cxn>
                <a:cxn ang="0">
                  <a:pos x="22" y="76"/>
                </a:cxn>
                <a:cxn ang="0">
                  <a:pos x="22" y="3"/>
                </a:cxn>
              </a:cxnLst>
              <a:rect l="0" t="0" r="r" b="b"/>
              <a:pathLst>
                <a:path w="22" h="84">
                  <a:moveTo>
                    <a:pt x="22" y="3"/>
                  </a:moveTo>
                  <a:lnTo>
                    <a:pt x="22" y="3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19" y="79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6" name="Freeform 306"/>
            <p:cNvSpPr>
              <a:spLocks/>
            </p:cNvSpPr>
            <p:nvPr/>
          </p:nvSpPr>
          <p:spPr bwMode="auto">
            <a:xfrm>
              <a:off x="1798" y="2179"/>
              <a:ext cx="18" cy="66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3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2" y="66"/>
                </a:cxn>
                <a:cxn ang="0">
                  <a:pos x="4" y="65"/>
                </a:cxn>
                <a:cxn ang="0">
                  <a:pos x="6" y="65"/>
                </a:cxn>
                <a:cxn ang="0">
                  <a:pos x="9" y="64"/>
                </a:cxn>
                <a:cxn ang="0">
                  <a:pos x="12" y="62"/>
                </a:cxn>
                <a:cxn ang="0">
                  <a:pos x="14" y="61"/>
                </a:cxn>
                <a:cxn ang="0">
                  <a:pos x="18" y="59"/>
                </a:cxn>
                <a:cxn ang="0">
                  <a:pos x="18" y="2"/>
                </a:cxn>
              </a:cxnLst>
              <a:rect l="0" t="0" r="r" b="b"/>
              <a:pathLst>
                <a:path w="18" h="66">
                  <a:moveTo>
                    <a:pt x="18" y="2"/>
                  </a:moveTo>
                  <a:lnTo>
                    <a:pt x="18" y="2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2" y="62"/>
                  </a:lnTo>
                  <a:lnTo>
                    <a:pt x="14" y="61"/>
                  </a:lnTo>
                  <a:lnTo>
                    <a:pt x="18" y="59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7" name="Freeform 307"/>
            <p:cNvSpPr>
              <a:spLocks/>
            </p:cNvSpPr>
            <p:nvPr/>
          </p:nvSpPr>
          <p:spPr bwMode="auto">
            <a:xfrm>
              <a:off x="1798" y="2181"/>
              <a:ext cx="14" cy="45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45"/>
                </a:cxn>
                <a:cxn ang="0">
                  <a:pos x="2" y="45"/>
                </a:cxn>
                <a:cxn ang="0">
                  <a:pos x="2" y="45"/>
                </a:cxn>
                <a:cxn ang="0">
                  <a:pos x="4" y="45"/>
                </a:cxn>
                <a:cxn ang="0">
                  <a:pos x="5" y="44"/>
                </a:cxn>
                <a:cxn ang="0">
                  <a:pos x="7" y="44"/>
                </a:cxn>
                <a:cxn ang="0">
                  <a:pos x="10" y="43"/>
                </a:cxn>
                <a:cxn ang="0">
                  <a:pos x="12" y="42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5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2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8" name="Freeform 308"/>
            <p:cNvSpPr>
              <a:spLocks/>
            </p:cNvSpPr>
            <p:nvPr/>
          </p:nvSpPr>
          <p:spPr bwMode="auto">
            <a:xfrm>
              <a:off x="1800" y="2181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4" y="27"/>
                </a:cxn>
                <a:cxn ang="0">
                  <a:pos x="5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9" name="Freeform 309"/>
            <p:cNvSpPr>
              <a:spLocks/>
            </p:cNvSpPr>
            <p:nvPr/>
          </p:nvSpPr>
          <p:spPr bwMode="auto">
            <a:xfrm>
              <a:off x="1910" y="2258"/>
              <a:ext cx="14" cy="14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9" y="14"/>
                </a:cxn>
                <a:cxn ang="0">
                  <a:pos x="10" y="13"/>
                </a:cxn>
                <a:cxn ang="0">
                  <a:pos x="11" y="13"/>
                </a:cxn>
                <a:cxn ang="0">
                  <a:pos x="12" y="11"/>
                </a:cxn>
                <a:cxn ang="0">
                  <a:pos x="13" y="10"/>
                </a:cxn>
                <a:cxn ang="0">
                  <a:pos x="13" y="9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2" y="10"/>
                </a:cxn>
                <a:cxn ang="0">
                  <a:pos x="3" y="11"/>
                </a:cxn>
                <a:cxn ang="0">
                  <a:pos x="4" y="13"/>
                </a:cxn>
                <a:cxn ang="0">
                  <a:pos x="5" y="13"/>
                </a:cxn>
                <a:cxn ang="0">
                  <a:pos x="6" y="14"/>
                </a:cxn>
                <a:cxn ang="0">
                  <a:pos x="7" y="14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lnTo>
                    <a:pt x="9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0" name="Freeform 310"/>
            <p:cNvSpPr>
              <a:spLocks/>
            </p:cNvSpPr>
            <p:nvPr/>
          </p:nvSpPr>
          <p:spPr bwMode="auto">
            <a:xfrm>
              <a:off x="1870" y="2258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1" name="Freeform 311"/>
            <p:cNvSpPr>
              <a:spLocks/>
            </p:cNvSpPr>
            <p:nvPr/>
          </p:nvSpPr>
          <p:spPr bwMode="auto">
            <a:xfrm>
              <a:off x="1881" y="2258"/>
              <a:ext cx="6" cy="7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4" y="7"/>
                </a:cxn>
              </a:cxnLst>
              <a:rect l="0" t="0" r="r" b="b"/>
              <a:pathLst>
                <a:path w="6" h="7">
                  <a:moveTo>
                    <a:pt x="4" y="7"/>
                  </a:move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2" name="Freeform 312"/>
            <p:cNvSpPr>
              <a:spLocks/>
            </p:cNvSpPr>
            <p:nvPr/>
          </p:nvSpPr>
          <p:spPr bwMode="auto">
            <a:xfrm>
              <a:off x="1836" y="2165"/>
              <a:ext cx="18" cy="9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4"/>
                </a:cxn>
                <a:cxn ang="0">
                  <a:pos x="3" y="9"/>
                </a:cxn>
                <a:cxn ang="0">
                  <a:pos x="2" y="17"/>
                </a:cxn>
                <a:cxn ang="0">
                  <a:pos x="1" y="29"/>
                </a:cxn>
                <a:cxn ang="0">
                  <a:pos x="0" y="41"/>
                </a:cxn>
                <a:cxn ang="0">
                  <a:pos x="0" y="58"/>
                </a:cxn>
                <a:cxn ang="0">
                  <a:pos x="1" y="74"/>
                </a:cxn>
                <a:cxn ang="0">
                  <a:pos x="4" y="93"/>
                </a:cxn>
                <a:cxn ang="0">
                  <a:pos x="18" y="93"/>
                </a:cxn>
                <a:cxn ang="0">
                  <a:pos x="17" y="89"/>
                </a:cxn>
                <a:cxn ang="0">
                  <a:pos x="16" y="82"/>
                </a:cxn>
                <a:cxn ang="0">
                  <a:pos x="15" y="71"/>
                </a:cxn>
                <a:cxn ang="0">
                  <a:pos x="14" y="58"/>
                </a:cxn>
                <a:cxn ang="0">
                  <a:pos x="13" y="43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2"/>
                </a:cxn>
              </a:cxnLst>
              <a:rect l="0" t="0" r="r" b="b"/>
              <a:pathLst>
                <a:path w="18" h="93">
                  <a:moveTo>
                    <a:pt x="6" y="2"/>
                  </a:moveTo>
                  <a:lnTo>
                    <a:pt x="6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1" y="29"/>
                  </a:lnTo>
                  <a:lnTo>
                    <a:pt x="0" y="41"/>
                  </a:lnTo>
                  <a:lnTo>
                    <a:pt x="0" y="58"/>
                  </a:lnTo>
                  <a:lnTo>
                    <a:pt x="1" y="74"/>
                  </a:lnTo>
                  <a:lnTo>
                    <a:pt x="4" y="93"/>
                  </a:lnTo>
                  <a:lnTo>
                    <a:pt x="18" y="93"/>
                  </a:lnTo>
                  <a:lnTo>
                    <a:pt x="17" y="89"/>
                  </a:lnTo>
                  <a:lnTo>
                    <a:pt x="16" y="82"/>
                  </a:lnTo>
                  <a:lnTo>
                    <a:pt x="15" y="71"/>
                  </a:lnTo>
                  <a:lnTo>
                    <a:pt x="14" y="58"/>
                  </a:lnTo>
                  <a:lnTo>
                    <a:pt x="13" y="43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3" name="Freeform 313"/>
            <p:cNvSpPr>
              <a:spLocks/>
            </p:cNvSpPr>
            <p:nvPr/>
          </p:nvSpPr>
          <p:spPr bwMode="auto">
            <a:xfrm>
              <a:off x="1934" y="2154"/>
              <a:ext cx="27" cy="1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2" y="9"/>
                </a:cxn>
                <a:cxn ang="0">
                  <a:pos x="20" y="18"/>
                </a:cxn>
                <a:cxn ang="0">
                  <a:pos x="17" y="31"/>
                </a:cxn>
                <a:cxn ang="0">
                  <a:pos x="16" y="49"/>
                </a:cxn>
                <a:cxn ang="0">
                  <a:pos x="17" y="73"/>
                </a:cxn>
                <a:cxn ang="0">
                  <a:pos x="20" y="104"/>
                </a:cxn>
                <a:cxn ang="0">
                  <a:pos x="4" y="104"/>
                </a:cxn>
                <a:cxn ang="0">
                  <a:pos x="4" y="100"/>
                </a:cxn>
                <a:cxn ang="0">
                  <a:pos x="3" y="92"/>
                </a:cxn>
                <a:cxn ang="0">
                  <a:pos x="2" y="79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0"/>
                </a:cxn>
                <a:cxn ang="0">
                  <a:pos x="3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4">
                  <a:moveTo>
                    <a:pt x="27" y="0"/>
                  </a:moveTo>
                  <a:lnTo>
                    <a:pt x="25" y="1"/>
                  </a:lnTo>
                  <a:lnTo>
                    <a:pt x="24" y="3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7" y="31"/>
                  </a:lnTo>
                  <a:lnTo>
                    <a:pt x="16" y="49"/>
                  </a:lnTo>
                  <a:lnTo>
                    <a:pt x="17" y="73"/>
                  </a:lnTo>
                  <a:lnTo>
                    <a:pt x="20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3" y="92"/>
                  </a:lnTo>
                  <a:lnTo>
                    <a:pt x="2" y="79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3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4" name="Freeform 314"/>
            <p:cNvSpPr>
              <a:spLocks/>
            </p:cNvSpPr>
            <p:nvPr/>
          </p:nvSpPr>
          <p:spPr bwMode="auto">
            <a:xfrm>
              <a:off x="1836" y="2170"/>
              <a:ext cx="17" cy="82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5"/>
                </a:cxn>
                <a:cxn ang="0">
                  <a:pos x="1" y="26"/>
                </a:cxn>
                <a:cxn ang="0">
                  <a:pos x="0" y="38"/>
                </a:cxn>
                <a:cxn ang="0">
                  <a:pos x="1" y="50"/>
                </a:cxn>
                <a:cxn ang="0">
                  <a:pos x="2" y="66"/>
                </a:cxn>
                <a:cxn ang="0">
                  <a:pos x="4" y="82"/>
                </a:cxn>
                <a:cxn ang="0">
                  <a:pos x="16" y="81"/>
                </a:cxn>
                <a:cxn ang="0">
                  <a:pos x="16" y="78"/>
                </a:cxn>
                <a:cxn ang="0">
                  <a:pos x="15" y="73"/>
                </a:cxn>
                <a:cxn ang="0">
                  <a:pos x="14" y="62"/>
                </a:cxn>
                <a:cxn ang="0">
                  <a:pos x="13" y="50"/>
                </a:cxn>
                <a:cxn ang="0">
                  <a:pos x="11" y="38"/>
                </a:cxn>
                <a:cxn ang="0">
                  <a:pos x="11" y="25"/>
                </a:cxn>
                <a:cxn ang="0">
                  <a:pos x="14" y="12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7" h="82">
                  <a:moveTo>
                    <a:pt x="6" y="2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5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2" y="66"/>
                  </a:lnTo>
                  <a:lnTo>
                    <a:pt x="4" y="82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5" y="73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1" y="38"/>
                  </a:lnTo>
                  <a:lnTo>
                    <a:pt x="11" y="25"/>
                  </a:lnTo>
                  <a:lnTo>
                    <a:pt x="14" y="1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5" name="Freeform 315"/>
            <p:cNvSpPr>
              <a:spLocks/>
            </p:cNvSpPr>
            <p:nvPr/>
          </p:nvSpPr>
          <p:spPr bwMode="auto">
            <a:xfrm>
              <a:off x="1837" y="2176"/>
              <a:ext cx="14" cy="69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5" y="2"/>
                </a:cxn>
                <a:cxn ang="0">
                  <a:pos x="3" y="7"/>
                </a:cxn>
                <a:cxn ang="0">
                  <a:pos x="2" y="13"/>
                </a:cxn>
                <a:cxn ang="0">
                  <a:pos x="1" y="21"/>
                </a:cxn>
                <a:cxn ang="0">
                  <a:pos x="0" y="32"/>
                </a:cxn>
                <a:cxn ang="0">
                  <a:pos x="0" y="43"/>
                </a:cxn>
                <a:cxn ang="0">
                  <a:pos x="1" y="56"/>
                </a:cxn>
                <a:cxn ang="0">
                  <a:pos x="3" y="69"/>
                </a:cxn>
                <a:cxn ang="0">
                  <a:pos x="14" y="69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0" y="43"/>
                </a:cxn>
                <a:cxn ang="0">
                  <a:pos x="9" y="32"/>
                </a:cxn>
                <a:cxn ang="0">
                  <a:pos x="9" y="20"/>
                </a:cxn>
                <a:cxn ang="0">
                  <a:pos x="12" y="9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5" y="1"/>
                </a:cxn>
              </a:cxnLst>
              <a:rect l="0" t="0" r="r" b="b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3" y="7"/>
                  </a:lnTo>
                  <a:lnTo>
                    <a:pt x="2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6"/>
                  </a:lnTo>
                  <a:lnTo>
                    <a:pt x="3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6" name="Freeform 316"/>
            <p:cNvSpPr>
              <a:spLocks/>
            </p:cNvSpPr>
            <p:nvPr/>
          </p:nvSpPr>
          <p:spPr bwMode="auto">
            <a:xfrm>
              <a:off x="1838" y="2182"/>
              <a:ext cx="12" cy="57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2"/>
                </a:cxn>
                <a:cxn ang="0">
                  <a:pos x="2" y="5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1" y="45"/>
                </a:cxn>
                <a:cxn ang="0">
                  <a:pos x="2" y="57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9" y="50"/>
                </a:cxn>
                <a:cxn ang="0">
                  <a:pos x="9" y="43"/>
                </a:cxn>
                <a:cxn ang="0">
                  <a:pos x="8" y="35"/>
                </a:cxn>
                <a:cxn ang="0">
                  <a:pos x="7" y="26"/>
                </a:cxn>
                <a:cxn ang="0">
                  <a:pos x="8" y="16"/>
                </a:cxn>
                <a:cxn ang="0">
                  <a:pos x="9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7">
                  <a:moveTo>
                    <a:pt x="4" y="1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1" y="45"/>
                  </a:lnTo>
                  <a:lnTo>
                    <a:pt x="2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9" y="43"/>
                  </a:lnTo>
                  <a:lnTo>
                    <a:pt x="8" y="35"/>
                  </a:lnTo>
                  <a:lnTo>
                    <a:pt x="7" y="26"/>
                  </a:lnTo>
                  <a:lnTo>
                    <a:pt x="8" y="16"/>
                  </a:lnTo>
                  <a:lnTo>
                    <a:pt x="9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7" name="Freeform 317"/>
            <p:cNvSpPr>
              <a:spLocks/>
            </p:cNvSpPr>
            <p:nvPr/>
          </p:nvSpPr>
          <p:spPr bwMode="auto">
            <a:xfrm>
              <a:off x="1838" y="2187"/>
              <a:ext cx="9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1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1" y="37"/>
                </a:cxn>
                <a:cxn ang="0">
                  <a:pos x="2" y="45"/>
                </a:cxn>
                <a:cxn ang="0">
                  <a:pos x="9" y="45"/>
                </a:cxn>
                <a:cxn ang="0">
                  <a:pos x="9" y="44"/>
                </a:cxn>
                <a:cxn ang="0">
                  <a:pos x="8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9" h="45">
                  <a:moveTo>
                    <a:pt x="4" y="1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1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2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8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8" name="Freeform 318"/>
            <p:cNvSpPr>
              <a:spLocks/>
            </p:cNvSpPr>
            <p:nvPr/>
          </p:nvSpPr>
          <p:spPr bwMode="auto">
            <a:xfrm>
              <a:off x="1839" y="2192"/>
              <a:ext cx="7" cy="34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6" y="34"/>
                </a:cxn>
                <a:cxn ang="0">
                  <a:pos x="6" y="33"/>
                </a:cxn>
                <a:cxn ang="0">
                  <a:pos x="6" y="30"/>
                </a:cxn>
                <a:cxn ang="0">
                  <a:pos x="5" y="26"/>
                </a:cxn>
                <a:cxn ang="0">
                  <a:pos x="5" y="21"/>
                </a:cxn>
                <a:cxn ang="0">
                  <a:pos x="5" y="16"/>
                </a:cxn>
                <a:cxn ang="0">
                  <a:pos x="5" y="11"/>
                </a:cxn>
                <a:cxn ang="0">
                  <a:pos x="5" y="5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2"/>
                </a:cxn>
              </a:cxnLst>
              <a:rect l="0" t="0" r="r" b="b"/>
              <a:pathLst>
                <a:path w="7" h="34">
                  <a:moveTo>
                    <a:pt x="3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9" name="Freeform 319"/>
            <p:cNvSpPr>
              <a:spLocks/>
            </p:cNvSpPr>
            <p:nvPr/>
          </p:nvSpPr>
          <p:spPr bwMode="auto">
            <a:xfrm>
              <a:off x="1935" y="2160"/>
              <a:ext cx="23" cy="91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22" y="1"/>
                </a:cxn>
                <a:cxn ang="0">
                  <a:pos x="21" y="3"/>
                </a:cxn>
                <a:cxn ang="0">
                  <a:pos x="19" y="8"/>
                </a:cxn>
                <a:cxn ang="0">
                  <a:pos x="16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7" y="91"/>
                </a:cxn>
                <a:cxn ang="0">
                  <a:pos x="5" y="91"/>
                </a:cxn>
                <a:cxn ang="0">
                  <a:pos x="3" y="87"/>
                </a:cxn>
                <a:cxn ang="0">
                  <a:pos x="2" y="80"/>
                </a:cxn>
                <a:cxn ang="0">
                  <a:pos x="1" y="70"/>
                </a:cxn>
                <a:cxn ang="0">
                  <a:pos x="0" y="56"/>
                </a:cxn>
                <a:cxn ang="0">
                  <a:pos x="0" y="42"/>
                </a:cxn>
                <a:cxn ang="0">
                  <a:pos x="1" y="27"/>
                </a:cxn>
                <a:cxn ang="0">
                  <a:pos x="3" y="12"/>
                </a:cxn>
                <a:cxn ang="0">
                  <a:pos x="7" y="0"/>
                </a:cxn>
                <a:cxn ang="0">
                  <a:pos x="23" y="1"/>
                </a:cxn>
              </a:cxnLst>
              <a:rect l="0" t="0" r="r" b="b"/>
              <a:pathLst>
                <a:path w="23" h="91">
                  <a:moveTo>
                    <a:pt x="23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6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7" y="91"/>
                  </a:lnTo>
                  <a:lnTo>
                    <a:pt x="5" y="91"/>
                  </a:lnTo>
                  <a:lnTo>
                    <a:pt x="3" y="87"/>
                  </a:lnTo>
                  <a:lnTo>
                    <a:pt x="2" y="80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3" y="12"/>
                  </a:lnTo>
                  <a:lnTo>
                    <a:pt x="7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0" name="Freeform 320"/>
            <p:cNvSpPr>
              <a:spLocks/>
            </p:cNvSpPr>
            <p:nvPr/>
          </p:nvSpPr>
          <p:spPr bwMode="auto">
            <a:xfrm>
              <a:off x="1936" y="2167"/>
              <a:ext cx="19" cy="7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1"/>
                </a:cxn>
                <a:cxn ang="0">
                  <a:pos x="18" y="2"/>
                </a:cxn>
                <a:cxn ang="0">
                  <a:pos x="16" y="7"/>
                </a:cxn>
                <a:cxn ang="0">
                  <a:pos x="14" y="12"/>
                </a:cxn>
                <a:cxn ang="0">
                  <a:pos x="13" y="23"/>
                </a:cxn>
                <a:cxn ang="0">
                  <a:pos x="12" y="36"/>
                </a:cxn>
                <a:cxn ang="0">
                  <a:pos x="13" y="53"/>
                </a:cxn>
                <a:cxn ang="0">
                  <a:pos x="14" y="77"/>
                </a:cxn>
                <a:cxn ang="0">
                  <a:pos x="4" y="77"/>
                </a:cxn>
                <a:cxn ang="0">
                  <a:pos x="4" y="74"/>
                </a:cxn>
                <a:cxn ang="0">
                  <a:pos x="2" y="69"/>
                </a:cxn>
                <a:cxn ang="0">
                  <a:pos x="1" y="59"/>
                </a:cxn>
                <a:cxn ang="0">
                  <a:pos x="0" y="48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6" y="7"/>
                  </a:lnTo>
                  <a:lnTo>
                    <a:pt x="14" y="12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3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2" y="69"/>
                  </a:lnTo>
                  <a:lnTo>
                    <a:pt x="1" y="59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1" name="Freeform 321"/>
            <p:cNvSpPr>
              <a:spLocks/>
            </p:cNvSpPr>
            <p:nvPr/>
          </p:nvSpPr>
          <p:spPr bwMode="auto">
            <a:xfrm>
              <a:off x="1937" y="2172"/>
              <a:ext cx="15" cy="6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2"/>
                </a:cxn>
                <a:cxn ang="0">
                  <a:pos x="14" y="3"/>
                </a:cxn>
                <a:cxn ang="0">
                  <a:pos x="13" y="6"/>
                </a:cxn>
                <a:cxn ang="0">
                  <a:pos x="12" y="12"/>
                </a:cxn>
                <a:cxn ang="0">
                  <a:pos x="11" y="20"/>
                </a:cxn>
                <a:cxn ang="0">
                  <a:pos x="10" y="31"/>
                </a:cxn>
                <a:cxn ang="0">
                  <a:pos x="11" y="46"/>
                </a:cxn>
                <a:cxn ang="0">
                  <a:pos x="12" y="65"/>
                </a:cxn>
                <a:cxn ang="0">
                  <a:pos x="3" y="65"/>
                </a:cxn>
                <a:cxn ang="0">
                  <a:pos x="3" y="62"/>
                </a:cxn>
                <a:cxn ang="0">
                  <a:pos x="1" y="58"/>
                </a:cxn>
                <a:cxn ang="0">
                  <a:pos x="0" y="50"/>
                </a:cxn>
                <a:cxn ang="0">
                  <a:pos x="0" y="40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" y="9"/>
                </a:cxn>
                <a:cxn ang="0">
                  <a:pos x="5" y="0"/>
                </a:cxn>
                <a:cxn ang="0">
                  <a:pos x="15" y="0"/>
                </a:cxn>
              </a:cxnLst>
              <a:rect l="0" t="0" r="r" b="b"/>
              <a:pathLst>
                <a:path w="15" h="65">
                  <a:moveTo>
                    <a:pt x="15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3" y="6"/>
                  </a:lnTo>
                  <a:lnTo>
                    <a:pt x="12" y="12"/>
                  </a:lnTo>
                  <a:lnTo>
                    <a:pt x="11" y="20"/>
                  </a:lnTo>
                  <a:lnTo>
                    <a:pt x="10" y="31"/>
                  </a:lnTo>
                  <a:lnTo>
                    <a:pt x="11" y="46"/>
                  </a:lnTo>
                  <a:lnTo>
                    <a:pt x="12" y="65"/>
                  </a:lnTo>
                  <a:lnTo>
                    <a:pt x="3" y="65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" y="9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2" name="Freeform 322"/>
            <p:cNvSpPr>
              <a:spLocks/>
            </p:cNvSpPr>
            <p:nvPr/>
          </p:nvSpPr>
          <p:spPr bwMode="auto">
            <a:xfrm>
              <a:off x="1937" y="2178"/>
              <a:ext cx="13" cy="52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1" y="5"/>
                </a:cxn>
                <a:cxn ang="0">
                  <a:pos x="10" y="10"/>
                </a:cxn>
                <a:cxn ang="0">
                  <a:pos x="10" y="17"/>
                </a:cxn>
                <a:cxn ang="0">
                  <a:pos x="8" y="25"/>
                </a:cxn>
                <a:cxn ang="0">
                  <a:pos x="8" y="37"/>
                </a:cxn>
                <a:cxn ang="0">
                  <a:pos x="10" y="52"/>
                </a:cxn>
                <a:cxn ang="0">
                  <a:pos x="3" y="52"/>
                </a:cxn>
                <a:cxn ang="0">
                  <a:pos x="3" y="51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6"/>
                </a:cxn>
                <a:cxn ang="0">
                  <a:pos x="3" y="7"/>
                </a:cxn>
                <a:cxn ang="0">
                  <a:pos x="5" y="0"/>
                </a:cxn>
                <a:cxn ang="0">
                  <a:pos x="13" y="1"/>
                </a:cxn>
              </a:cxnLst>
              <a:rect l="0" t="0" r="r" b="b"/>
              <a:pathLst>
                <a:path w="13" h="52">
                  <a:moveTo>
                    <a:pt x="13" y="1"/>
                  </a:move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8" y="25"/>
                  </a:lnTo>
                  <a:lnTo>
                    <a:pt x="8" y="37"/>
                  </a:lnTo>
                  <a:lnTo>
                    <a:pt x="10" y="52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7"/>
                  </a:lnTo>
                  <a:lnTo>
                    <a:pt x="5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3" name="Freeform 323"/>
            <p:cNvSpPr>
              <a:spLocks/>
            </p:cNvSpPr>
            <p:nvPr/>
          </p:nvSpPr>
          <p:spPr bwMode="auto">
            <a:xfrm>
              <a:off x="1938" y="2185"/>
              <a:ext cx="10" cy="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9" y="2"/>
                </a:cxn>
                <a:cxn ang="0">
                  <a:pos x="9" y="4"/>
                </a:cxn>
                <a:cxn ang="0">
                  <a:pos x="7" y="6"/>
                </a:cxn>
                <a:cxn ang="0">
                  <a:pos x="6" y="11"/>
                </a:cxn>
                <a:cxn ang="0">
                  <a:pos x="6" y="18"/>
                </a:cxn>
                <a:cxn ang="0">
                  <a:pos x="6" y="2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2" y="37"/>
                </a:cxn>
                <a:cxn ang="0">
                  <a:pos x="2" y="33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7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10" y="0"/>
                </a:cxn>
              </a:cxnLst>
              <a:rect l="0" t="0" r="r" b="b"/>
              <a:pathLst>
                <a:path w="10" h="38">
                  <a:moveTo>
                    <a:pt x="10" y="0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6" y="2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5" name="Freeform 325"/>
            <p:cNvSpPr>
              <a:spLocks/>
            </p:cNvSpPr>
            <p:nvPr/>
          </p:nvSpPr>
          <p:spPr bwMode="auto">
            <a:xfrm>
              <a:off x="1858" y="2174"/>
              <a:ext cx="45" cy="55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3" y="7"/>
                </a:cxn>
                <a:cxn ang="0">
                  <a:pos x="2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5"/>
                </a:cxn>
                <a:cxn ang="0">
                  <a:pos x="2" y="55"/>
                </a:cxn>
                <a:cxn ang="0">
                  <a:pos x="2" y="55"/>
                </a:cxn>
                <a:cxn ang="0">
                  <a:pos x="2" y="53"/>
                </a:cxn>
                <a:cxn ang="0">
                  <a:pos x="2" y="51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3" y="43"/>
                </a:cxn>
                <a:cxn ang="0">
                  <a:pos x="3" y="38"/>
                </a:cxn>
                <a:cxn ang="0">
                  <a:pos x="5" y="35"/>
                </a:cxn>
                <a:cxn ang="0">
                  <a:pos x="6" y="31"/>
                </a:cxn>
                <a:cxn ang="0">
                  <a:pos x="7" y="28"/>
                </a:cxn>
                <a:cxn ang="0">
                  <a:pos x="8" y="24"/>
                </a:cxn>
                <a:cxn ang="0">
                  <a:pos x="10" y="21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1" y="15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1"/>
                </a:cxn>
                <a:cxn ang="0">
                  <a:pos x="29" y="10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4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2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0" y="1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3"/>
                </a:cxn>
                <a:cxn ang="0">
                  <a:pos x="3" y="5"/>
                </a:cxn>
              </a:cxnLst>
              <a:rect l="0" t="0" r="r" b="b"/>
              <a:pathLst>
                <a:path w="45" h="55">
                  <a:moveTo>
                    <a:pt x="3" y="5"/>
                  </a:moveTo>
                  <a:lnTo>
                    <a:pt x="3" y="7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6" y="31"/>
                  </a:lnTo>
                  <a:lnTo>
                    <a:pt x="7" y="28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9" y="10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4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6" name="Freeform 326"/>
            <p:cNvSpPr>
              <a:spLocks/>
            </p:cNvSpPr>
            <p:nvPr/>
          </p:nvSpPr>
          <p:spPr bwMode="auto">
            <a:xfrm>
              <a:off x="1794" y="2215"/>
              <a:ext cx="3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4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1" y="2"/>
                </a:cxn>
                <a:cxn ang="0">
                  <a:pos x="37" y="3"/>
                </a:cxn>
                <a:cxn ang="0">
                  <a:pos x="37" y="5"/>
                </a:cxn>
                <a:cxn ang="0">
                  <a:pos x="36" y="5"/>
                </a:cxn>
                <a:cxn ang="0">
                  <a:pos x="36" y="5"/>
                </a:cxn>
                <a:cxn ang="0">
                  <a:pos x="34" y="4"/>
                </a:cxn>
                <a:cxn ang="0">
                  <a:pos x="32" y="4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5" y="2"/>
                </a:cxn>
                <a:cxn ang="0">
                  <a:pos x="13" y="3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4" y="5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7"/>
                </a:cxn>
              </a:cxnLst>
              <a:rect l="0" t="0" r="r" b="b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7" name="Freeform 327"/>
            <p:cNvSpPr>
              <a:spLocks/>
            </p:cNvSpPr>
            <p:nvPr/>
          </p:nvSpPr>
          <p:spPr bwMode="auto">
            <a:xfrm>
              <a:off x="1794" y="2190"/>
              <a:ext cx="37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4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1" y="2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2" y="5"/>
                </a:cxn>
                <a:cxn ang="0">
                  <a:pos x="30" y="5"/>
                </a:cxn>
                <a:cxn ang="0">
                  <a:pos x="28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5" y="2"/>
                </a:cxn>
                <a:cxn ang="0">
                  <a:pos x="13" y="4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11"/>
                </a:cxn>
                <a:cxn ang="0">
                  <a:pos x="0" y="7"/>
                </a:cxn>
              </a:cxnLst>
              <a:rect l="0" t="0" r="r" b="b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8" name="Freeform 328"/>
            <p:cNvSpPr>
              <a:spLocks/>
            </p:cNvSpPr>
            <p:nvPr/>
          </p:nvSpPr>
          <p:spPr bwMode="auto">
            <a:xfrm>
              <a:off x="1829" y="2178"/>
              <a:ext cx="60" cy="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0"/>
                </a:cxn>
                <a:cxn ang="0">
                  <a:pos x="18" y="114"/>
                </a:cxn>
                <a:cxn ang="0">
                  <a:pos x="17" y="98"/>
                </a:cxn>
                <a:cxn ang="0">
                  <a:pos x="60" y="105"/>
                </a:cxn>
                <a:cxn ang="0">
                  <a:pos x="60" y="100"/>
                </a:cxn>
                <a:cxn ang="0">
                  <a:pos x="30" y="96"/>
                </a:cxn>
                <a:cxn ang="0">
                  <a:pos x="29" y="83"/>
                </a:cxn>
                <a:cxn ang="0">
                  <a:pos x="9" y="83"/>
                </a:cxn>
                <a:cxn ang="0">
                  <a:pos x="8" y="81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3" y="60"/>
                </a:cxn>
                <a:cxn ang="0">
                  <a:pos x="2" y="48"/>
                </a:cxn>
                <a:cxn ang="0">
                  <a:pos x="1" y="34"/>
                </a:cxn>
                <a:cxn ang="0">
                  <a:pos x="2" y="20"/>
                </a:cxn>
                <a:cxn ang="0">
                  <a:pos x="6" y="4"/>
                </a:cxn>
                <a:cxn ang="0">
                  <a:pos x="0" y="0"/>
                </a:cxn>
              </a:cxnLst>
              <a:rect l="0" t="0" r="r" b="b"/>
              <a:pathLst>
                <a:path w="60" h="114">
                  <a:moveTo>
                    <a:pt x="0" y="0"/>
                  </a:moveTo>
                  <a:lnTo>
                    <a:pt x="0" y="110"/>
                  </a:lnTo>
                  <a:lnTo>
                    <a:pt x="18" y="114"/>
                  </a:lnTo>
                  <a:lnTo>
                    <a:pt x="17" y="98"/>
                  </a:lnTo>
                  <a:lnTo>
                    <a:pt x="60" y="105"/>
                  </a:lnTo>
                  <a:lnTo>
                    <a:pt x="60" y="100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3" y="60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9" name="Freeform 329"/>
            <p:cNvSpPr>
              <a:spLocks/>
            </p:cNvSpPr>
            <p:nvPr/>
          </p:nvSpPr>
          <p:spPr bwMode="auto">
            <a:xfrm>
              <a:off x="1859" y="2153"/>
              <a:ext cx="78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2" y="14"/>
                </a:cxn>
                <a:cxn ang="0">
                  <a:pos x="4" y="14"/>
                </a:cxn>
                <a:cxn ang="0">
                  <a:pos x="7" y="12"/>
                </a:cxn>
                <a:cxn ang="0">
                  <a:pos x="11" y="11"/>
                </a:cxn>
                <a:cxn ang="0">
                  <a:pos x="14" y="10"/>
                </a:cxn>
                <a:cxn ang="0">
                  <a:pos x="19" y="9"/>
                </a:cxn>
                <a:cxn ang="0">
                  <a:pos x="23" y="8"/>
                </a:cxn>
                <a:cxn ang="0">
                  <a:pos x="29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5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8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5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0" y="1"/>
                </a:cxn>
                <a:cxn ang="0">
                  <a:pos x="43" y="1"/>
                </a:cxn>
                <a:cxn ang="0">
                  <a:pos x="37" y="1"/>
                </a:cxn>
                <a:cxn ang="0">
                  <a:pos x="30" y="2"/>
                </a:cxn>
                <a:cxn ang="0">
                  <a:pos x="25" y="3"/>
                </a:cxn>
                <a:cxn ang="0">
                  <a:pos x="18" y="4"/>
                </a:cxn>
                <a:cxn ang="0">
                  <a:pos x="12" y="5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8" h="15">
                  <a:moveTo>
                    <a:pt x="0" y="15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5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1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12" y="5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0" name="Freeform 330"/>
            <p:cNvSpPr>
              <a:spLocks/>
            </p:cNvSpPr>
            <p:nvPr/>
          </p:nvSpPr>
          <p:spPr bwMode="auto">
            <a:xfrm>
              <a:off x="1814" y="2294"/>
              <a:ext cx="131" cy="44"/>
            </a:xfrm>
            <a:custGeom>
              <a:avLst/>
              <a:gdLst/>
              <a:ahLst/>
              <a:cxnLst>
                <a:cxn ang="0">
                  <a:pos x="54" y="43"/>
                </a:cxn>
                <a:cxn ang="0">
                  <a:pos x="56" y="42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0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7" y="37"/>
                </a:cxn>
                <a:cxn ang="0">
                  <a:pos x="71" y="36"/>
                </a:cxn>
                <a:cxn ang="0">
                  <a:pos x="73" y="34"/>
                </a:cxn>
                <a:cxn ang="0">
                  <a:pos x="75" y="33"/>
                </a:cxn>
                <a:cxn ang="0">
                  <a:pos x="78" y="30"/>
                </a:cxn>
                <a:cxn ang="0">
                  <a:pos x="80" y="29"/>
                </a:cxn>
                <a:cxn ang="0">
                  <a:pos x="81" y="27"/>
                </a:cxn>
                <a:cxn ang="0">
                  <a:pos x="84" y="26"/>
                </a:cxn>
                <a:cxn ang="0">
                  <a:pos x="85" y="23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131" y="32"/>
                </a:cxn>
                <a:cxn ang="0">
                  <a:pos x="126" y="34"/>
                </a:cxn>
                <a:cxn ang="0">
                  <a:pos x="89" y="25"/>
                </a:cxn>
                <a:cxn ang="0">
                  <a:pos x="89" y="25"/>
                </a:cxn>
                <a:cxn ang="0">
                  <a:pos x="89" y="26"/>
                </a:cxn>
                <a:cxn ang="0">
                  <a:pos x="88" y="26"/>
                </a:cxn>
                <a:cxn ang="0">
                  <a:pos x="88" y="27"/>
                </a:cxn>
                <a:cxn ang="0">
                  <a:pos x="87" y="28"/>
                </a:cxn>
                <a:cxn ang="0">
                  <a:pos x="86" y="29"/>
                </a:cxn>
                <a:cxn ang="0">
                  <a:pos x="85" y="30"/>
                </a:cxn>
                <a:cxn ang="0">
                  <a:pos x="82" y="32"/>
                </a:cxn>
                <a:cxn ang="0">
                  <a:pos x="80" y="33"/>
                </a:cxn>
                <a:cxn ang="0">
                  <a:pos x="78" y="34"/>
                </a:cxn>
                <a:cxn ang="0">
                  <a:pos x="75" y="36"/>
                </a:cxn>
                <a:cxn ang="0">
                  <a:pos x="72" y="37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1" y="42"/>
                </a:cxn>
                <a:cxn ang="0">
                  <a:pos x="57" y="44"/>
                </a:cxn>
                <a:cxn ang="0">
                  <a:pos x="54" y="43"/>
                </a:cxn>
              </a:cxnLst>
              <a:rect l="0" t="0" r="r" b="b"/>
              <a:pathLst>
                <a:path w="131" h="44">
                  <a:moveTo>
                    <a:pt x="54" y="43"/>
                  </a:moveTo>
                  <a:lnTo>
                    <a:pt x="56" y="42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0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7" y="37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5" y="33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1" y="27"/>
                  </a:lnTo>
                  <a:lnTo>
                    <a:pt x="84" y="26"/>
                  </a:lnTo>
                  <a:lnTo>
                    <a:pt x="85" y="23"/>
                  </a:lnTo>
                  <a:lnTo>
                    <a:pt x="0" y="2"/>
                  </a:lnTo>
                  <a:lnTo>
                    <a:pt x="5" y="0"/>
                  </a:lnTo>
                  <a:lnTo>
                    <a:pt x="131" y="32"/>
                  </a:lnTo>
                  <a:lnTo>
                    <a:pt x="126" y="34"/>
                  </a:lnTo>
                  <a:lnTo>
                    <a:pt x="89" y="25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2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5" y="36"/>
                  </a:lnTo>
                  <a:lnTo>
                    <a:pt x="72" y="37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1" name="Freeform 331"/>
            <p:cNvSpPr>
              <a:spLocks/>
            </p:cNvSpPr>
            <p:nvPr/>
          </p:nvSpPr>
          <p:spPr bwMode="auto">
            <a:xfrm>
              <a:off x="1786" y="2306"/>
              <a:ext cx="135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1" y="39"/>
                </a:cxn>
                <a:cxn ang="0">
                  <a:pos x="135" y="39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5" h="39">
                  <a:moveTo>
                    <a:pt x="0" y="0"/>
                  </a:moveTo>
                  <a:lnTo>
                    <a:pt x="131" y="39"/>
                  </a:lnTo>
                  <a:lnTo>
                    <a:pt x="135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2" name="Freeform 332"/>
            <p:cNvSpPr>
              <a:spLocks/>
            </p:cNvSpPr>
            <p:nvPr/>
          </p:nvSpPr>
          <p:spPr bwMode="auto">
            <a:xfrm>
              <a:off x="1809" y="2300"/>
              <a:ext cx="132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" y="36"/>
                </a:cxn>
                <a:cxn ang="0">
                  <a:pos x="132" y="35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2" h="36">
                  <a:moveTo>
                    <a:pt x="0" y="0"/>
                  </a:moveTo>
                  <a:lnTo>
                    <a:pt x="129" y="36"/>
                  </a:lnTo>
                  <a:lnTo>
                    <a:pt x="132" y="3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3" name="Freeform 333"/>
            <p:cNvSpPr>
              <a:spLocks/>
            </p:cNvSpPr>
            <p:nvPr/>
          </p:nvSpPr>
          <p:spPr bwMode="auto">
            <a:xfrm>
              <a:off x="1798" y="2302"/>
              <a:ext cx="13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1" y="39"/>
                </a:cxn>
                <a:cxn ang="0">
                  <a:pos x="133" y="39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3" h="39">
                  <a:moveTo>
                    <a:pt x="0" y="0"/>
                  </a:moveTo>
                  <a:lnTo>
                    <a:pt x="131" y="39"/>
                  </a:lnTo>
                  <a:lnTo>
                    <a:pt x="133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4" name="Line 334"/>
            <p:cNvSpPr>
              <a:spLocks noChangeShapeType="1"/>
            </p:cNvSpPr>
            <p:nvPr/>
          </p:nvSpPr>
          <p:spPr bwMode="auto">
            <a:xfrm>
              <a:off x="2135" y="2613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5" name="Freeform 335"/>
            <p:cNvSpPr>
              <a:spLocks/>
            </p:cNvSpPr>
            <p:nvPr/>
          </p:nvSpPr>
          <p:spPr bwMode="auto">
            <a:xfrm>
              <a:off x="2520" y="2428"/>
              <a:ext cx="203" cy="103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0" y="103"/>
                </a:cxn>
                <a:cxn ang="0">
                  <a:pos x="125" y="103"/>
                </a:cxn>
                <a:cxn ang="0">
                  <a:pos x="203" y="0"/>
                </a:cxn>
                <a:cxn ang="0">
                  <a:pos x="78" y="0"/>
                </a:cxn>
              </a:cxnLst>
              <a:rect l="0" t="0" r="r" b="b"/>
              <a:pathLst>
                <a:path w="203" h="103">
                  <a:moveTo>
                    <a:pt x="78" y="0"/>
                  </a:moveTo>
                  <a:lnTo>
                    <a:pt x="0" y="103"/>
                  </a:lnTo>
                  <a:lnTo>
                    <a:pt x="125" y="103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6" name="Rectangle 336"/>
            <p:cNvSpPr>
              <a:spLocks noChangeArrowheads="1"/>
            </p:cNvSpPr>
            <p:nvPr/>
          </p:nvSpPr>
          <p:spPr bwMode="auto">
            <a:xfrm>
              <a:off x="2622" y="2088"/>
              <a:ext cx="94" cy="343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7" name="Rectangle 337"/>
            <p:cNvSpPr>
              <a:spLocks noChangeArrowheads="1"/>
            </p:cNvSpPr>
            <p:nvPr/>
          </p:nvSpPr>
          <p:spPr bwMode="auto">
            <a:xfrm>
              <a:off x="2522" y="2185"/>
              <a:ext cx="127" cy="343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8" name="Rectangle 338"/>
            <p:cNvSpPr>
              <a:spLocks noChangeArrowheads="1"/>
            </p:cNvSpPr>
            <p:nvPr/>
          </p:nvSpPr>
          <p:spPr bwMode="auto">
            <a:xfrm>
              <a:off x="2522" y="2185"/>
              <a:ext cx="127" cy="34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9" name="Freeform 339"/>
            <p:cNvSpPr>
              <a:spLocks/>
            </p:cNvSpPr>
            <p:nvPr/>
          </p:nvSpPr>
          <p:spPr bwMode="auto">
            <a:xfrm>
              <a:off x="2520" y="2085"/>
              <a:ext cx="203" cy="104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0" y="104"/>
                </a:cxn>
                <a:cxn ang="0">
                  <a:pos x="125" y="104"/>
                </a:cxn>
                <a:cxn ang="0">
                  <a:pos x="203" y="0"/>
                </a:cxn>
                <a:cxn ang="0">
                  <a:pos x="78" y="0"/>
                </a:cxn>
              </a:cxnLst>
              <a:rect l="0" t="0" r="r" b="b"/>
              <a:pathLst>
                <a:path w="203" h="104">
                  <a:moveTo>
                    <a:pt x="78" y="0"/>
                  </a:moveTo>
                  <a:lnTo>
                    <a:pt x="0" y="104"/>
                  </a:lnTo>
                  <a:lnTo>
                    <a:pt x="125" y="104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0" name="Freeform 340"/>
            <p:cNvSpPr>
              <a:spLocks/>
            </p:cNvSpPr>
            <p:nvPr/>
          </p:nvSpPr>
          <p:spPr bwMode="auto">
            <a:xfrm>
              <a:off x="2520" y="2085"/>
              <a:ext cx="203" cy="104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0" y="104"/>
                </a:cxn>
                <a:cxn ang="0">
                  <a:pos x="125" y="104"/>
                </a:cxn>
                <a:cxn ang="0">
                  <a:pos x="203" y="0"/>
                </a:cxn>
                <a:cxn ang="0">
                  <a:pos x="78" y="0"/>
                </a:cxn>
              </a:cxnLst>
              <a:rect l="0" t="0" r="r" b="b"/>
              <a:pathLst>
                <a:path w="203" h="104">
                  <a:moveTo>
                    <a:pt x="78" y="0"/>
                  </a:moveTo>
                  <a:lnTo>
                    <a:pt x="0" y="104"/>
                  </a:lnTo>
                  <a:lnTo>
                    <a:pt x="125" y="104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1" name="Line 341"/>
            <p:cNvSpPr>
              <a:spLocks noChangeShapeType="1"/>
            </p:cNvSpPr>
            <p:nvPr/>
          </p:nvSpPr>
          <p:spPr bwMode="auto">
            <a:xfrm>
              <a:off x="2723" y="2092"/>
              <a:ext cx="1" cy="33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2" name="Line 342"/>
            <p:cNvSpPr>
              <a:spLocks noChangeShapeType="1"/>
            </p:cNvSpPr>
            <p:nvPr/>
          </p:nvSpPr>
          <p:spPr bwMode="auto">
            <a:xfrm flipH="1">
              <a:off x="2649" y="2428"/>
              <a:ext cx="74" cy="1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3" name="Rectangle 343"/>
            <p:cNvSpPr>
              <a:spLocks noChangeArrowheads="1"/>
            </p:cNvSpPr>
            <p:nvPr/>
          </p:nvSpPr>
          <p:spPr bwMode="auto">
            <a:xfrm>
              <a:off x="2537" y="2230"/>
              <a:ext cx="85" cy="198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4" name="Rectangle 344"/>
            <p:cNvSpPr>
              <a:spLocks noChangeArrowheads="1"/>
            </p:cNvSpPr>
            <p:nvPr/>
          </p:nvSpPr>
          <p:spPr bwMode="auto">
            <a:xfrm>
              <a:off x="2537" y="2230"/>
              <a:ext cx="85" cy="19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5" name="Rectangle 345"/>
            <p:cNvSpPr>
              <a:spLocks noChangeArrowheads="1"/>
            </p:cNvSpPr>
            <p:nvPr/>
          </p:nvSpPr>
          <p:spPr bwMode="auto">
            <a:xfrm>
              <a:off x="2550" y="2290"/>
              <a:ext cx="64" cy="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6" name="Freeform 346"/>
            <p:cNvSpPr>
              <a:spLocks/>
            </p:cNvSpPr>
            <p:nvPr/>
          </p:nvSpPr>
          <p:spPr bwMode="auto">
            <a:xfrm>
              <a:off x="3115" y="2220"/>
              <a:ext cx="1198" cy="719"/>
            </a:xfrm>
            <a:custGeom>
              <a:avLst/>
              <a:gdLst/>
              <a:ahLst/>
              <a:cxnLst>
                <a:cxn ang="0">
                  <a:pos x="1142" y="3"/>
                </a:cxn>
                <a:cxn ang="0">
                  <a:pos x="1116" y="0"/>
                </a:cxn>
                <a:cxn ang="0">
                  <a:pos x="1082" y="7"/>
                </a:cxn>
                <a:cxn ang="0">
                  <a:pos x="1036" y="24"/>
                </a:cxn>
                <a:cxn ang="0">
                  <a:pos x="956" y="56"/>
                </a:cxn>
                <a:cxn ang="0">
                  <a:pos x="904" y="73"/>
                </a:cxn>
                <a:cxn ang="0">
                  <a:pos x="866" y="77"/>
                </a:cxn>
                <a:cxn ang="0">
                  <a:pos x="798" y="75"/>
                </a:cxn>
                <a:cxn ang="0">
                  <a:pos x="719" y="65"/>
                </a:cxn>
                <a:cxn ang="0">
                  <a:pos x="632" y="56"/>
                </a:cxn>
                <a:cxn ang="0">
                  <a:pos x="574" y="58"/>
                </a:cxn>
                <a:cxn ang="0">
                  <a:pos x="524" y="65"/>
                </a:cxn>
                <a:cxn ang="0">
                  <a:pos x="464" y="76"/>
                </a:cxn>
                <a:cxn ang="0">
                  <a:pos x="398" y="89"/>
                </a:cxn>
                <a:cxn ang="0">
                  <a:pos x="274" y="117"/>
                </a:cxn>
                <a:cxn ang="0">
                  <a:pos x="190" y="144"/>
                </a:cxn>
                <a:cxn ang="0">
                  <a:pos x="131" y="169"/>
                </a:cxn>
                <a:cxn ang="0">
                  <a:pos x="82" y="198"/>
                </a:cxn>
                <a:cxn ang="0">
                  <a:pos x="47" y="232"/>
                </a:cxn>
                <a:cxn ang="0">
                  <a:pos x="23" y="273"/>
                </a:cxn>
                <a:cxn ang="0">
                  <a:pos x="8" y="323"/>
                </a:cxn>
                <a:cxn ang="0">
                  <a:pos x="1" y="378"/>
                </a:cxn>
                <a:cxn ang="0">
                  <a:pos x="0" y="434"/>
                </a:cxn>
                <a:cxn ang="0">
                  <a:pos x="6" y="489"/>
                </a:cxn>
                <a:cxn ang="0">
                  <a:pos x="17" y="539"/>
                </a:cxn>
                <a:cxn ang="0">
                  <a:pos x="33" y="582"/>
                </a:cxn>
                <a:cxn ang="0">
                  <a:pos x="51" y="615"/>
                </a:cxn>
                <a:cxn ang="0">
                  <a:pos x="77" y="638"/>
                </a:cxn>
                <a:cxn ang="0">
                  <a:pos x="110" y="656"/>
                </a:cxn>
                <a:cxn ang="0">
                  <a:pos x="159" y="670"/>
                </a:cxn>
                <a:cxn ang="0">
                  <a:pos x="248" y="683"/>
                </a:cxn>
                <a:cxn ang="0">
                  <a:pos x="342" y="692"/>
                </a:cxn>
                <a:cxn ang="0">
                  <a:pos x="401" y="700"/>
                </a:cxn>
                <a:cxn ang="0">
                  <a:pos x="492" y="710"/>
                </a:cxn>
                <a:cxn ang="0">
                  <a:pos x="631" y="717"/>
                </a:cxn>
                <a:cxn ang="0">
                  <a:pos x="708" y="719"/>
                </a:cxn>
                <a:cxn ang="0">
                  <a:pos x="753" y="719"/>
                </a:cxn>
                <a:cxn ang="0">
                  <a:pos x="791" y="719"/>
                </a:cxn>
                <a:cxn ang="0">
                  <a:pos x="824" y="718"/>
                </a:cxn>
                <a:cxn ang="0">
                  <a:pos x="876" y="712"/>
                </a:cxn>
                <a:cxn ang="0">
                  <a:pos x="931" y="700"/>
                </a:cxn>
                <a:cxn ang="0">
                  <a:pos x="977" y="687"/>
                </a:cxn>
                <a:cxn ang="0">
                  <a:pos x="1029" y="672"/>
                </a:cxn>
                <a:cxn ang="0">
                  <a:pos x="1096" y="652"/>
                </a:cxn>
                <a:cxn ang="0">
                  <a:pos x="1142" y="627"/>
                </a:cxn>
                <a:cxn ang="0">
                  <a:pos x="1168" y="601"/>
                </a:cxn>
                <a:cxn ang="0">
                  <a:pos x="1188" y="554"/>
                </a:cxn>
                <a:cxn ang="0">
                  <a:pos x="1196" y="498"/>
                </a:cxn>
                <a:cxn ang="0">
                  <a:pos x="1197" y="433"/>
                </a:cxn>
                <a:cxn ang="0">
                  <a:pos x="1196" y="361"/>
                </a:cxn>
                <a:cxn ang="0">
                  <a:pos x="1196" y="321"/>
                </a:cxn>
                <a:cxn ang="0">
                  <a:pos x="1197" y="271"/>
                </a:cxn>
                <a:cxn ang="0">
                  <a:pos x="1197" y="166"/>
                </a:cxn>
                <a:cxn ang="0">
                  <a:pos x="1194" y="103"/>
                </a:cxn>
                <a:cxn ang="0">
                  <a:pos x="1186" y="61"/>
                </a:cxn>
                <a:cxn ang="0">
                  <a:pos x="1173" y="28"/>
                </a:cxn>
              </a:cxnLst>
              <a:rect l="0" t="0" r="r" b="b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7" name="Line 347"/>
            <p:cNvSpPr>
              <a:spLocks noChangeShapeType="1"/>
            </p:cNvSpPr>
            <p:nvPr/>
          </p:nvSpPr>
          <p:spPr bwMode="auto">
            <a:xfrm flipV="1">
              <a:off x="2804" y="2602"/>
              <a:ext cx="30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70" name="Rectangle 350"/>
            <p:cNvSpPr>
              <a:spLocks noChangeArrowheads="1"/>
            </p:cNvSpPr>
            <p:nvPr/>
          </p:nvSpPr>
          <p:spPr bwMode="auto">
            <a:xfrm>
              <a:off x="2210" y="3109"/>
              <a:ext cx="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472" name="Rectangle 352"/>
            <p:cNvSpPr>
              <a:spLocks noChangeArrowheads="1"/>
            </p:cNvSpPr>
            <p:nvPr/>
          </p:nvSpPr>
          <p:spPr bwMode="auto">
            <a:xfrm>
              <a:off x="2099" y="3243"/>
              <a:ext cx="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473" name="Rectangle 353"/>
            <p:cNvSpPr>
              <a:spLocks noChangeArrowheads="1"/>
            </p:cNvSpPr>
            <p:nvPr/>
          </p:nvSpPr>
          <p:spPr bwMode="auto">
            <a:xfrm>
              <a:off x="3255" y="3073"/>
              <a:ext cx="913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75" name="Rectangle 355"/>
            <p:cNvSpPr>
              <a:spLocks noChangeArrowheads="1"/>
            </p:cNvSpPr>
            <p:nvPr/>
          </p:nvSpPr>
          <p:spPr bwMode="auto">
            <a:xfrm>
              <a:off x="3912" y="3109"/>
              <a:ext cx="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477" name="Rectangle 357"/>
            <p:cNvSpPr>
              <a:spLocks noChangeArrowheads="1"/>
            </p:cNvSpPr>
            <p:nvPr/>
          </p:nvSpPr>
          <p:spPr bwMode="auto">
            <a:xfrm>
              <a:off x="3917" y="3243"/>
              <a:ext cx="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478" name="Freeform 358"/>
            <p:cNvSpPr>
              <a:spLocks noEditPoints="1"/>
            </p:cNvSpPr>
            <p:nvPr/>
          </p:nvSpPr>
          <p:spPr bwMode="auto">
            <a:xfrm>
              <a:off x="2182" y="3219"/>
              <a:ext cx="384" cy="59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335" y="26"/>
                </a:cxn>
                <a:cxn ang="0">
                  <a:pos x="337" y="26"/>
                </a:cxn>
                <a:cxn ang="0">
                  <a:pos x="338" y="26"/>
                </a:cxn>
                <a:cxn ang="0">
                  <a:pos x="339" y="27"/>
                </a:cxn>
                <a:cxn ang="0">
                  <a:pos x="339" y="30"/>
                </a:cxn>
                <a:cxn ang="0">
                  <a:pos x="339" y="31"/>
                </a:cxn>
                <a:cxn ang="0">
                  <a:pos x="338" y="32"/>
                </a:cxn>
                <a:cxn ang="0">
                  <a:pos x="337" y="33"/>
                </a:cxn>
                <a:cxn ang="0">
                  <a:pos x="335" y="33"/>
                </a:cxn>
                <a:cxn ang="0">
                  <a:pos x="4" y="33"/>
                </a:cxn>
                <a:cxn ang="0">
                  <a:pos x="3" y="33"/>
                </a:cxn>
                <a:cxn ang="0">
                  <a:pos x="2" y="32"/>
                </a:cxn>
                <a:cxn ang="0">
                  <a:pos x="2" y="31"/>
                </a:cxn>
                <a:cxn ang="0">
                  <a:pos x="0" y="30"/>
                </a:cxn>
                <a:cxn ang="0">
                  <a:pos x="2" y="27"/>
                </a:cxn>
                <a:cxn ang="0">
                  <a:pos x="2" y="26"/>
                </a:cxn>
                <a:cxn ang="0">
                  <a:pos x="3" y="26"/>
                </a:cxn>
                <a:cxn ang="0">
                  <a:pos x="4" y="26"/>
                </a:cxn>
                <a:cxn ang="0">
                  <a:pos x="4" y="26"/>
                </a:cxn>
                <a:cxn ang="0">
                  <a:pos x="326" y="0"/>
                </a:cxn>
                <a:cxn ang="0">
                  <a:pos x="384" y="30"/>
                </a:cxn>
                <a:cxn ang="0">
                  <a:pos x="326" y="59"/>
                </a:cxn>
                <a:cxn ang="0">
                  <a:pos x="326" y="0"/>
                </a:cxn>
              </a:cxnLst>
              <a:rect l="0" t="0" r="r" b="b"/>
              <a:pathLst>
                <a:path w="384" h="59">
                  <a:moveTo>
                    <a:pt x="4" y="26"/>
                  </a:moveTo>
                  <a:lnTo>
                    <a:pt x="335" y="26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7"/>
                  </a:lnTo>
                  <a:lnTo>
                    <a:pt x="339" y="30"/>
                  </a:lnTo>
                  <a:lnTo>
                    <a:pt x="339" y="31"/>
                  </a:lnTo>
                  <a:lnTo>
                    <a:pt x="338" y="32"/>
                  </a:lnTo>
                  <a:lnTo>
                    <a:pt x="337" y="33"/>
                  </a:lnTo>
                  <a:lnTo>
                    <a:pt x="335" y="33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4" y="26"/>
                  </a:lnTo>
                  <a:close/>
                  <a:moveTo>
                    <a:pt x="326" y="0"/>
                  </a:moveTo>
                  <a:lnTo>
                    <a:pt x="384" y="30"/>
                  </a:lnTo>
                  <a:lnTo>
                    <a:pt x="326" y="59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79" name="Freeform 359"/>
            <p:cNvSpPr>
              <a:spLocks noEditPoints="1"/>
            </p:cNvSpPr>
            <p:nvPr/>
          </p:nvSpPr>
          <p:spPr bwMode="auto">
            <a:xfrm>
              <a:off x="1175" y="3219"/>
              <a:ext cx="384" cy="59"/>
            </a:xfrm>
            <a:custGeom>
              <a:avLst/>
              <a:gdLst/>
              <a:ahLst/>
              <a:cxnLst>
                <a:cxn ang="0">
                  <a:pos x="381" y="33"/>
                </a:cxn>
                <a:cxn ang="0">
                  <a:pos x="49" y="33"/>
                </a:cxn>
                <a:cxn ang="0">
                  <a:pos x="48" y="33"/>
                </a:cxn>
                <a:cxn ang="0">
                  <a:pos x="47" y="32"/>
                </a:cxn>
                <a:cxn ang="0">
                  <a:pos x="46" y="31"/>
                </a:cxn>
                <a:cxn ang="0">
                  <a:pos x="46" y="30"/>
                </a:cxn>
                <a:cxn ang="0">
                  <a:pos x="46" y="28"/>
                </a:cxn>
                <a:cxn ang="0">
                  <a:pos x="47" y="27"/>
                </a:cxn>
                <a:cxn ang="0">
                  <a:pos x="48" y="26"/>
                </a:cxn>
                <a:cxn ang="0">
                  <a:pos x="49" y="26"/>
                </a:cxn>
                <a:cxn ang="0">
                  <a:pos x="381" y="26"/>
                </a:cxn>
                <a:cxn ang="0">
                  <a:pos x="382" y="26"/>
                </a:cxn>
                <a:cxn ang="0">
                  <a:pos x="383" y="26"/>
                </a:cxn>
                <a:cxn ang="0">
                  <a:pos x="384" y="27"/>
                </a:cxn>
                <a:cxn ang="0">
                  <a:pos x="384" y="30"/>
                </a:cxn>
                <a:cxn ang="0">
                  <a:pos x="384" y="31"/>
                </a:cxn>
                <a:cxn ang="0">
                  <a:pos x="383" y="32"/>
                </a:cxn>
                <a:cxn ang="0">
                  <a:pos x="382" y="33"/>
                </a:cxn>
                <a:cxn ang="0">
                  <a:pos x="381" y="33"/>
                </a:cxn>
                <a:cxn ang="0">
                  <a:pos x="381" y="33"/>
                </a:cxn>
                <a:cxn ang="0">
                  <a:pos x="59" y="59"/>
                </a:cxn>
                <a:cxn ang="0">
                  <a:pos x="0" y="30"/>
                </a:cxn>
                <a:cxn ang="0">
                  <a:pos x="59" y="0"/>
                </a:cxn>
                <a:cxn ang="0">
                  <a:pos x="59" y="59"/>
                </a:cxn>
              </a:cxnLst>
              <a:rect l="0" t="0" r="r" b="b"/>
              <a:pathLst>
                <a:path w="384" h="59">
                  <a:moveTo>
                    <a:pt x="381" y="33"/>
                  </a:moveTo>
                  <a:lnTo>
                    <a:pt x="49" y="33"/>
                  </a:lnTo>
                  <a:lnTo>
                    <a:pt x="48" y="33"/>
                  </a:lnTo>
                  <a:lnTo>
                    <a:pt x="47" y="32"/>
                  </a:lnTo>
                  <a:lnTo>
                    <a:pt x="46" y="31"/>
                  </a:lnTo>
                  <a:lnTo>
                    <a:pt x="46" y="30"/>
                  </a:lnTo>
                  <a:lnTo>
                    <a:pt x="46" y="28"/>
                  </a:lnTo>
                  <a:lnTo>
                    <a:pt x="47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381" y="26"/>
                  </a:lnTo>
                  <a:lnTo>
                    <a:pt x="382" y="26"/>
                  </a:lnTo>
                  <a:lnTo>
                    <a:pt x="383" y="26"/>
                  </a:lnTo>
                  <a:lnTo>
                    <a:pt x="384" y="27"/>
                  </a:lnTo>
                  <a:lnTo>
                    <a:pt x="384" y="30"/>
                  </a:lnTo>
                  <a:lnTo>
                    <a:pt x="384" y="31"/>
                  </a:lnTo>
                  <a:lnTo>
                    <a:pt x="383" y="32"/>
                  </a:lnTo>
                  <a:lnTo>
                    <a:pt x="382" y="33"/>
                  </a:lnTo>
                  <a:lnTo>
                    <a:pt x="381" y="33"/>
                  </a:lnTo>
                  <a:lnTo>
                    <a:pt x="381" y="33"/>
                  </a:lnTo>
                  <a:close/>
                  <a:moveTo>
                    <a:pt x="59" y="59"/>
                  </a:moveTo>
                  <a:lnTo>
                    <a:pt x="0" y="30"/>
                  </a:lnTo>
                  <a:lnTo>
                    <a:pt x="59" y="0"/>
                  </a:lnTo>
                  <a:lnTo>
                    <a:pt x="59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80" name="Freeform 360"/>
            <p:cNvSpPr>
              <a:spLocks noEditPoints="1"/>
            </p:cNvSpPr>
            <p:nvPr/>
          </p:nvSpPr>
          <p:spPr bwMode="auto">
            <a:xfrm>
              <a:off x="3891" y="3219"/>
              <a:ext cx="384" cy="59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335" y="26"/>
                </a:cxn>
                <a:cxn ang="0">
                  <a:pos x="336" y="26"/>
                </a:cxn>
                <a:cxn ang="0">
                  <a:pos x="337" y="27"/>
                </a:cxn>
                <a:cxn ang="0">
                  <a:pos x="338" y="28"/>
                </a:cxn>
                <a:cxn ang="0">
                  <a:pos x="338" y="30"/>
                </a:cxn>
                <a:cxn ang="0">
                  <a:pos x="338" y="31"/>
                </a:cxn>
                <a:cxn ang="0">
                  <a:pos x="337" y="32"/>
                </a:cxn>
                <a:cxn ang="0">
                  <a:pos x="336" y="33"/>
                </a:cxn>
                <a:cxn ang="0">
                  <a:pos x="335" y="33"/>
                </a:cxn>
                <a:cxn ang="0">
                  <a:pos x="4" y="33"/>
                </a:cxn>
                <a:cxn ang="0">
                  <a:pos x="2" y="33"/>
                </a:cxn>
                <a:cxn ang="0">
                  <a:pos x="1" y="32"/>
                </a:cxn>
                <a:cxn ang="0">
                  <a:pos x="0" y="31"/>
                </a:cxn>
                <a:cxn ang="0">
                  <a:pos x="0" y="30"/>
                </a:cxn>
                <a:cxn ang="0">
                  <a:pos x="0" y="27"/>
                </a:cxn>
                <a:cxn ang="0">
                  <a:pos x="1" y="26"/>
                </a:cxn>
                <a:cxn ang="0">
                  <a:pos x="2" y="26"/>
                </a:cxn>
                <a:cxn ang="0">
                  <a:pos x="4" y="26"/>
                </a:cxn>
                <a:cxn ang="0">
                  <a:pos x="4" y="26"/>
                </a:cxn>
                <a:cxn ang="0">
                  <a:pos x="326" y="0"/>
                </a:cxn>
                <a:cxn ang="0">
                  <a:pos x="384" y="30"/>
                </a:cxn>
                <a:cxn ang="0">
                  <a:pos x="326" y="59"/>
                </a:cxn>
                <a:cxn ang="0">
                  <a:pos x="326" y="0"/>
                </a:cxn>
              </a:cxnLst>
              <a:rect l="0" t="0" r="r" b="b"/>
              <a:pathLst>
                <a:path w="384" h="59">
                  <a:moveTo>
                    <a:pt x="4" y="26"/>
                  </a:moveTo>
                  <a:lnTo>
                    <a:pt x="335" y="26"/>
                  </a:lnTo>
                  <a:lnTo>
                    <a:pt x="336" y="26"/>
                  </a:lnTo>
                  <a:lnTo>
                    <a:pt x="337" y="27"/>
                  </a:lnTo>
                  <a:lnTo>
                    <a:pt x="338" y="28"/>
                  </a:lnTo>
                  <a:lnTo>
                    <a:pt x="338" y="30"/>
                  </a:lnTo>
                  <a:lnTo>
                    <a:pt x="338" y="31"/>
                  </a:lnTo>
                  <a:lnTo>
                    <a:pt x="337" y="32"/>
                  </a:lnTo>
                  <a:lnTo>
                    <a:pt x="336" y="33"/>
                  </a:lnTo>
                  <a:lnTo>
                    <a:pt x="335" y="33"/>
                  </a:lnTo>
                  <a:lnTo>
                    <a:pt x="4" y="33"/>
                  </a:lnTo>
                  <a:lnTo>
                    <a:pt x="2" y="33"/>
                  </a:lnTo>
                  <a:lnTo>
                    <a:pt x="1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6"/>
                  </a:lnTo>
                  <a:close/>
                  <a:moveTo>
                    <a:pt x="326" y="0"/>
                  </a:moveTo>
                  <a:lnTo>
                    <a:pt x="384" y="30"/>
                  </a:lnTo>
                  <a:lnTo>
                    <a:pt x="326" y="59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81" name="Freeform 361"/>
            <p:cNvSpPr>
              <a:spLocks noEditPoints="1"/>
            </p:cNvSpPr>
            <p:nvPr/>
          </p:nvSpPr>
          <p:spPr bwMode="auto">
            <a:xfrm>
              <a:off x="2843" y="3219"/>
              <a:ext cx="524" cy="59"/>
            </a:xfrm>
            <a:custGeom>
              <a:avLst/>
              <a:gdLst/>
              <a:ahLst/>
              <a:cxnLst>
                <a:cxn ang="0">
                  <a:pos x="668" y="33"/>
                </a:cxn>
                <a:cxn ang="0">
                  <a:pos x="49" y="33"/>
                </a:cxn>
                <a:cxn ang="0">
                  <a:pos x="48" y="33"/>
                </a:cxn>
                <a:cxn ang="0">
                  <a:pos x="47" y="32"/>
                </a:cxn>
                <a:cxn ang="0">
                  <a:pos x="45" y="31"/>
                </a:cxn>
                <a:cxn ang="0">
                  <a:pos x="45" y="30"/>
                </a:cxn>
                <a:cxn ang="0">
                  <a:pos x="45" y="28"/>
                </a:cxn>
                <a:cxn ang="0">
                  <a:pos x="47" y="27"/>
                </a:cxn>
                <a:cxn ang="0">
                  <a:pos x="48" y="26"/>
                </a:cxn>
                <a:cxn ang="0">
                  <a:pos x="49" y="26"/>
                </a:cxn>
                <a:cxn ang="0">
                  <a:pos x="668" y="26"/>
                </a:cxn>
                <a:cxn ang="0">
                  <a:pos x="669" y="26"/>
                </a:cxn>
                <a:cxn ang="0">
                  <a:pos x="670" y="26"/>
                </a:cxn>
                <a:cxn ang="0">
                  <a:pos x="671" y="27"/>
                </a:cxn>
                <a:cxn ang="0">
                  <a:pos x="671" y="30"/>
                </a:cxn>
                <a:cxn ang="0">
                  <a:pos x="671" y="31"/>
                </a:cxn>
                <a:cxn ang="0">
                  <a:pos x="670" y="32"/>
                </a:cxn>
                <a:cxn ang="0">
                  <a:pos x="669" y="33"/>
                </a:cxn>
                <a:cxn ang="0">
                  <a:pos x="668" y="33"/>
                </a:cxn>
                <a:cxn ang="0">
                  <a:pos x="668" y="33"/>
                </a:cxn>
                <a:cxn ang="0">
                  <a:pos x="58" y="59"/>
                </a:cxn>
                <a:cxn ang="0">
                  <a:pos x="0" y="30"/>
                </a:cxn>
                <a:cxn ang="0">
                  <a:pos x="58" y="0"/>
                </a:cxn>
                <a:cxn ang="0">
                  <a:pos x="58" y="59"/>
                </a:cxn>
              </a:cxnLst>
              <a:rect l="0" t="0" r="r" b="b"/>
              <a:pathLst>
                <a:path w="671" h="59">
                  <a:moveTo>
                    <a:pt x="668" y="33"/>
                  </a:moveTo>
                  <a:lnTo>
                    <a:pt x="49" y="33"/>
                  </a:lnTo>
                  <a:lnTo>
                    <a:pt x="48" y="33"/>
                  </a:lnTo>
                  <a:lnTo>
                    <a:pt x="47" y="32"/>
                  </a:lnTo>
                  <a:lnTo>
                    <a:pt x="45" y="31"/>
                  </a:lnTo>
                  <a:lnTo>
                    <a:pt x="45" y="30"/>
                  </a:lnTo>
                  <a:lnTo>
                    <a:pt x="45" y="28"/>
                  </a:lnTo>
                  <a:lnTo>
                    <a:pt x="47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668" y="26"/>
                  </a:lnTo>
                  <a:lnTo>
                    <a:pt x="669" y="26"/>
                  </a:lnTo>
                  <a:lnTo>
                    <a:pt x="670" y="26"/>
                  </a:lnTo>
                  <a:lnTo>
                    <a:pt x="671" y="27"/>
                  </a:lnTo>
                  <a:lnTo>
                    <a:pt x="671" y="30"/>
                  </a:lnTo>
                  <a:lnTo>
                    <a:pt x="671" y="31"/>
                  </a:lnTo>
                  <a:lnTo>
                    <a:pt x="670" y="32"/>
                  </a:lnTo>
                  <a:lnTo>
                    <a:pt x="669" y="33"/>
                  </a:lnTo>
                  <a:lnTo>
                    <a:pt x="668" y="33"/>
                  </a:lnTo>
                  <a:lnTo>
                    <a:pt x="668" y="33"/>
                  </a:lnTo>
                  <a:close/>
                  <a:moveTo>
                    <a:pt x="58" y="59"/>
                  </a:moveTo>
                  <a:lnTo>
                    <a:pt x="0" y="30"/>
                  </a:lnTo>
                  <a:lnTo>
                    <a:pt x="58" y="0"/>
                  </a:lnTo>
                  <a:lnTo>
                    <a:pt x="58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85" name="Text Box 365"/>
            <p:cNvSpPr txBox="1">
              <a:spLocks noChangeArrowheads="1"/>
            </p:cNvSpPr>
            <p:nvPr/>
          </p:nvSpPr>
          <p:spPr bwMode="auto">
            <a:xfrm>
              <a:off x="1346" y="3061"/>
              <a:ext cx="89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administered</a:t>
              </a:r>
            </a:p>
            <a:p>
              <a:r>
                <a:rPr lang="en-US" sz="1800"/>
                <a:t>network</a:t>
              </a:r>
            </a:p>
          </p:txBody>
        </p:sp>
        <p:sp>
          <p:nvSpPr>
            <p:cNvPr id="133486" name="Text Box 366"/>
            <p:cNvSpPr txBox="1">
              <a:spLocks noChangeArrowheads="1"/>
            </p:cNvSpPr>
            <p:nvPr/>
          </p:nvSpPr>
          <p:spPr bwMode="auto">
            <a:xfrm>
              <a:off x="3286" y="3039"/>
              <a:ext cx="60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public</a:t>
              </a:r>
            </a:p>
            <a:p>
              <a:r>
                <a:rPr lang="en-US" sz="1800"/>
                <a:t>Internet</a:t>
              </a:r>
            </a:p>
          </p:txBody>
        </p:sp>
      </p:grpSp>
      <p:sp>
        <p:nvSpPr>
          <p:cNvPr id="133487" name="Text Box 367"/>
          <p:cNvSpPr txBox="1">
            <a:spLocks noChangeArrowheads="1"/>
          </p:cNvSpPr>
          <p:nvPr/>
        </p:nvSpPr>
        <p:spPr bwMode="auto">
          <a:xfrm>
            <a:off x="3844925" y="5664200"/>
            <a:ext cx="88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3446470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Firewalls: Simple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67828"/>
          </a:xfrm>
        </p:spPr>
        <p:txBody>
          <a:bodyPr/>
          <a:lstStyle/>
          <a:p>
            <a:r>
              <a:rPr lang="en-US" dirty="0" smtClean="0"/>
              <a:t>Only </a:t>
            </a:r>
            <a:r>
              <a:rPr lang="en-US" dirty="0" smtClean="0"/>
              <a:t>allow connections from inside to outside</a:t>
            </a:r>
          </a:p>
          <a:p>
            <a:endParaRPr lang="en-US" dirty="0"/>
          </a:p>
          <a:p>
            <a:r>
              <a:rPr lang="en-US" dirty="0" smtClean="0"/>
              <a:t>Block IP spoofing </a:t>
            </a:r>
            <a:br>
              <a:rPr lang="en-US" dirty="0" smtClean="0"/>
            </a:br>
            <a:r>
              <a:rPr lang="en-US" dirty="0" smtClean="0"/>
              <a:t>(external packet that claims to be from intranet)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2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Firewalls: Why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prevent denial of service attacks:</a:t>
            </a:r>
          </a:p>
          <a:p>
            <a:pPr lvl="1"/>
            <a:r>
              <a:rPr lang="en-US" dirty="0" smtClean="0"/>
              <a:t>SYN flooding: attacker establishes many bogus TCP connections, no resources left for “real” connections. </a:t>
            </a:r>
          </a:p>
          <a:p>
            <a:r>
              <a:rPr lang="en-US" dirty="0" smtClean="0"/>
              <a:t>prevent illegal modification/access of internal data.</a:t>
            </a:r>
          </a:p>
          <a:p>
            <a:pPr lvl="1"/>
            <a:r>
              <a:rPr lang="en-US" dirty="0" smtClean="0"/>
              <a:t>e.g., attacker replaces CIA’s homepage with something else</a:t>
            </a:r>
          </a:p>
          <a:p>
            <a:r>
              <a:rPr lang="en-US" dirty="0" smtClean="0"/>
              <a:t>allow only authorized access to inside network (set of authenticated users/hosts)</a:t>
            </a:r>
          </a:p>
          <a:p>
            <a:r>
              <a:rPr lang="en-US" dirty="0" smtClean="0"/>
              <a:t>two types of firewalls:</a:t>
            </a:r>
          </a:p>
          <a:p>
            <a:pPr lvl="1"/>
            <a:r>
              <a:rPr lang="en-US" dirty="0" smtClean="0"/>
              <a:t>application-level</a:t>
            </a:r>
          </a:p>
          <a:p>
            <a:pPr lvl="1"/>
            <a:r>
              <a:rPr lang="en-US" dirty="0" smtClean="0"/>
              <a:t>packet-filtering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7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Packet Filtering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574675" y="3771621"/>
            <a:ext cx="8229600" cy="259261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</a:rPr>
              <a:t> router firewall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router </a:t>
            </a:r>
            <a:r>
              <a:rPr lang="en-US" sz="2400" dirty="0">
                <a:solidFill>
                  <a:srgbClr val="FF0000"/>
                </a:solidFill>
              </a:rPr>
              <a:t>filters packet-by-packet, </a:t>
            </a:r>
            <a:r>
              <a:rPr lang="en-US" sz="2400" dirty="0"/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TCP SYN and ACK bits</a:t>
            </a:r>
          </a:p>
        </p:txBody>
      </p:sp>
      <p:sp>
        <p:nvSpPr>
          <p:cNvPr id="134499" name="Oval 355"/>
          <p:cNvSpPr>
            <a:spLocks noChangeArrowheads="1"/>
          </p:cNvSpPr>
          <p:nvPr/>
        </p:nvSpPr>
        <p:spPr bwMode="auto">
          <a:xfrm>
            <a:off x="4439309" y="156590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48"/>
          <p:cNvGrpSpPr>
            <a:grpSpLocks/>
          </p:cNvGrpSpPr>
          <p:nvPr/>
        </p:nvGrpSpPr>
        <p:grpSpPr bwMode="auto">
          <a:xfrm>
            <a:off x="1620838" y="1517650"/>
            <a:ext cx="5087937" cy="1747838"/>
            <a:chOff x="1021" y="956"/>
            <a:chExt cx="2771" cy="977"/>
          </a:xfrm>
        </p:grpSpPr>
        <p:sp>
          <p:nvSpPr>
            <p:cNvPr id="134153" name="Freeform 9"/>
            <p:cNvSpPr>
              <a:spLocks/>
            </p:cNvSpPr>
            <p:nvPr/>
          </p:nvSpPr>
          <p:spPr bwMode="auto">
            <a:xfrm>
              <a:off x="1021" y="956"/>
              <a:ext cx="1672" cy="977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127" y="1"/>
                </a:cxn>
                <a:cxn ang="0">
                  <a:pos x="187" y="17"/>
                </a:cxn>
                <a:cxn ang="0">
                  <a:pos x="281" y="54"/>
                </a:cxn>
                <a:cxn ang="0">
                  <a:pos x="380" y="90"/>
                </a:cxn>
                <a:cxn ang="0">
                  <a:pos x="451" y="104"/>
                </a:cxn>
                <a:cxn ang="0">
                  <a:pos x="518" y="104"/>
                </a:cxn>
                <a:cxn ang="0">
                  <a:pos x="641" y="90"/>
                </a:cxn>
                <a:cxn ang="0">
                  <a:pos x="774" y="76"/>
                </a:cxn>
                <a:cxn ang="0">
                  <a:pos x="853" y="76"/>
                </a:cxn>
                <a:cxn ang="0">
                  <a:pos x="942" y="88"/>
                </a:cxn>
                <a:cxn ang="0">
                  <a:pos x="1046" y="106"/>
                </a:cxn>
                <a:cxn ang="0">
                  <a:pos x="1190" y="134"/>
                </a:cxn>
                <a:cxn ang="0">
                  <a:pos x="1361" y="180"/>
                </a:cxn>
                <a:cxn ang="0">
                  <a:pos x="1471" y="220"/>
                </a:cxn>
                <a:cxn ang="0">
                  <a:pos x="1543" y="258"/>
                </a:cxn>
                <a:cxn ang="0">
                  <a:pos x="1579" y="284"/>
                </a:cxn>
                <a:cxn ang="0">
                  <a:pos x="1616" y="326"/>
                </a:cxn>
                <a:cxn ang="0">
                  <a:pos x="1651" y="403"/>
                </a:cxn>
                <a:cxn ang="0">
                  <a:pos x="1669" y="493"/>
                </a:cxn>
                <a:cxn ang="0">
                  <a:pos x="1671" y="588"/>
                </a:cxn>
                <a:cxn ang="0">
                  <a:pos x="1660" y="680"/>
                </a:cxn>
                <a:cxn ang="0">
                  <a:pos x="1637" y="762"/>
                </a:cxn>
                <a:cxn ang="0">
                  <a:pos x="1607" y="825"/>
                </a:cxn>
                <a:cxn ang="0">
                  <a:pos x="1564" y="867"/>
                </a:cxn>
                <a:cxn ang="0">
                  <a:pos x="1506" y="895"/>
                </a:cxn>
                <a:cxn ang="0">
                  <a:pos x="1436" y="912"/>
                </a:cxn>
                <a:cxn ang="0">
                  <a:pos x="1293" y="930"/>
                </a:cxn>
                <a:cxn ang="0">
                  <a:pos x="1146" y="946"/>
                </a:cxn>
                <a:cxn ang="0">
                  <a:pos x="1059" y="956"/>
                </a:cxn>
                <a:cxn ang="0">
                  <a:pos x="907" y="969"/>
                </a:cxn>
                <a:cxn ang="0">
                  <a:pos x="754" y="974"/>
                </a:cxn>
                <a:cxn ang="0">
                  <a:pos x="668" y="977"/>
                </a:cxn>
                <a:cxn ang="0">
                  <a:pos x="593" y="977"/>
                </a:cxn>
                <a:cxn ang="0">
                  <a:pos x="532" y="974"/>
                </a:cxn>
                <a:cxn ang="0">
                  <a:pos x="483" y="971"/>
                </a:cxn>
                <a:cxn ang="0">
                  <a:pos x="417" y="960"/>
                </a:cxn>
                <a:cxn ang="0">
                  <a:pos x="326" y="937"/>
                </a:cxn>
                <a:cxn ang="0">
                  <a:pos x="236" y="914"/>
                </a:cxn>
                <a:cxn ang="0">
                  <a:pos x="142" y="886"/>
                </a:cxn>
                <a:cxn ang="0">
                  <a:pos x="78" y="852"/>
                </a:cxn>
                <a:cxn ang="0">
                  <a:pos x="47" y="822"/>
                </a:cxn>
                <a:cxn ang="0">
                  <a:pos x="26" y="786"/>
                </a:cxn>
                <a:cxn ang="0">
                  <a:pos x="7" y="716"/>
                </a:cxn>
                <a:cxn ang="0">
                  <a:pos x="0" y="611"/>
                </a:cxn>
                <a:cxn ang="0">
                  <a:pos x="2" y="491"/>
                </a:cxn>
                <a:cxn ang="0">
                  <a:pos x="1" y="418"/>
                </a:cxn>
                <a:cxn ang="0">
                  <a:pos x="0" y="333"/>
                </a:cxn>
                <a:cxn ang="0">
                  <a:pos x="2" y="189"/>
                </a:cxn>
                <a:cxn ang="0">
                  <a:pos x="12" y="110"/>
                </a:cxn>
                <a:cxn ang="0">
                  <a:pos x="29" y="48"/>
                </a:cxn>
                <a:cxn ang="0">
                  <a:pos x="47" y="22"/>
                </a:cxn>
              </a:cxnLst>
              <a:rect l="0" t="0" r="r" b="b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5" name="Rectangle 11"/>
            <p:cNvSpPr>
              <a:spLocks noChangeArrowheads="1"/>
            </p:cNvSpPr>
            <p:nvPr/>
          </p:nvSpPr>
          <p:spPr bwMode="auto">
            <a:xfrm>
              <a:off x="1868" y="1600"/>
              <a:ext cx="52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6" name="Rectangle 12"/>
            <p:cNvSpPr>
              <a:spLocks noChangeArrowheads="1"/>
            </p:cNvSpPr>
            <p:nvPr/>
          </p:nvSpPr>
          <p:spPr bwMode="auto">
            <a:xfrm>
              <a:off x="1812" y="1667"/>
              <a:ext cx="71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7" name="Rectangle 13"/>
            <p:cNvSpPr>
              <a:spLocks noChangeArrowheads="1"/>
            </p:cNvSpPr>
            <p:nvPr/>
          </p:nvSpPr>
          <p:spPr bwMode="auto">
            <a:xfrm>
              <a:off x="1812" y="1667"/>
              <a:ext cx="71" cy="2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8" name="Freeform 14"/>
            <p:cNvSpPr>
              <a:spLocks/>
            </p:cNvSpPr>
            <p:nvPr/>
          </p:nvSpPr>
          <p:spPr bwMode="auto">
            <a:xfrm>
              <a:off x="1811" y="1597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9" name="Freeform 15"/>
            <p:cNvSpPr>
              <a:spLocks/>
            </p:cNvSpPr>
            <p:nvPr/>
          </p:nvSpPr>
          <p:spPr bwMode="auto">
            <a:xfrm>
              <a:off x="1811" y="1597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0" name="Line 16"/>
            <p:cNvSpPr>
              <a:spLocks noChangeShapeType="1"/>
            </p:cNvSpPr>
            <p:nvPr/>
          </p:nvSpPr>
          <p:spPr bwMode="auto">
            <a:xfrm>
              <a:off x="1923" y="1603"/>
              <a:ext cx="1" cy="23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2" name="Rectangle 18"/>
            <p:cNvSpPr>
              <a:spLocks noChangeArrowheads="1"/>
            </p:cNvSpPr>
            <p:nvPr/>
          </p:nvSpPr>
          <p:spPr bwMode="auto">
            <a:xfrm>
              <a:off x="1822" y="1698"/>
              <a:ext cx="46" cy="135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3" name="Rectangle 19"/>
            <p:cNvSpPr>
              <a:spLocks noChangeArrowheads="1"/>
            </p:cNvSpPr>
            <p:nvPr/>
          </p:nvSpPr>
          <p:spPr bwMode="auto">
            <a:xfrm>
              <a:off x="1822" y="1698"/>
              <a:ext cx="46" cy="13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4" name="Rectangle 20"/>
            <p:cNvSpPr>
              <a:spLocks noChangeArrowheads="1"/>
            </p:cNvSpPr>
            <p:nvPr/>
          </p:nvSpPr>
          <p:spPr bwMode="auto">
            <a:xfrm>
              <a:off x="1829" y="1739"/>
              <a:ext cx="35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5" name="Freeform 21"/>
            <p:cNvSpPr>
              <a:spLocks/>
            </p:cNvSpPr>
            <p:nvPr/>
          </p:nvSpPr>
          <p:spPr bwMode="auto">
            <a:xfrm>
              <a:off x="1107" y="1601"/>
              <a:ext cx="249" cy="20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3"/>
                </a:cxn>
                <a:cxn ang="0">
                  <a:pos x="79" y="12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5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3"/>
                </a:cxn>
                <a:cxn ang="0">
                  <a:pos x="222" y="40"/>
                </a:cxn>
                <a:cxn ang="0">
                  <a:pos x="226" y="50"/>
                </a:cxn>
                <a:cxn ang="0">
                  <a:pos x="240" y="116"/>
                </a:cxn>
                <a:cxn ang="0">
                  <a:pos x="247" y="144"/>
                </a:cxn>
                <a:cxn ang="0">
                  <a:pos x="247" y="146"/>
                </a:cxn>
                <a:cxn ang="0">
                  <a:pos x="248" y="151"/>
                </a:cxn>
                <a:cxn ang="0">
                  <a:pos x="248" y="159"/>
                </a:cxn>
                <a:cxn ang="0">
                  <a:pos x="244" y="169"/>
                </a:cxn>
                <a:cxn ang="0">
                  <a:pos x="0" y="162"/>
                </a:cxn>
                <a:cxn ang="0">
                  <a:pos x="25" y="149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6"/>
                </a:cxn>
                <a:cxn ang="0">
                  <a:pos x="32" y="24"/>
                </a:cxn>
                <a:cxn ang="0">
                  <a:pos x="37" y="22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6" name="Freeform 22"/>
            <p:cNvSpPr>
              <a:spLocks/>
            </p:cNvSpPr>
            <p:nvPr/>
          </p:nvSpPr>
          <p:spPr bwMode="auto">
            <a:xfrm>
              <a:off x="1194" y="1616"/>
              <a:ext cx="79" cy="91"/>
            </a:xfrm>
            <a:custGeom>
              <a:avLst/>
              <a:gdLst/>
              <a:ahLst/>
              <a:cxnLst>
                <a:cxn ang="0">
                  <a:pos x="78" y="4"/>
                </a:cxn>
                <a:cxn ang="0">
                  <a:pos x="78" y="4"/>
                </a:cxn>
                <a:cxn ang="0">
                  <a:pos x="77" y="4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4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1"/>
                </a:cxn>
                <a:cxn ang="0">
                  <a:pos x="4" y="13"/>
                </a:cxn>
                <a:cxn ang="0">
                  <a:pos x="3" y="18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60"/>
                </a:cxn>
                <a:cxn ang="0">
                  <a:pos x="2" y="74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8"/>
                </a:cxn>
                <a:cxn ang="0">
                  <a:pos x="11" y="88"/>
                </a:cxn>
                <a:cxn ang="0">
                  <a:pos x="15" y="88"/>
                </a:cxn>
                <a:cxn ang="0">
                  <a:pos x="18" y="88"/>
                </a:cxn>
                <a:cxn ang="0">
                  <a:pos x="22" y="88"/>
                </a:cxn>
                <a:cxn ang="0">
                  <a:pos x="27" y="88"/>
                </a:cxn>
                <a:cxn ang="0">
                  <a:pos x="32" y="87"/>
                </a:cxn>
                <a:cxn ang="0">
                  <a:pos x="38" y="88"/>
                </a:cxn>
                <a:cxn ang="0">
                  <a:pos x="44" y="88"/>
                </a:cxn>
                <a:cxn ang="0">
                  <a:pos x="50" y="88"/>
                </a:cxn>
                <a:cxn ang="0">
                  <a:pos x="57" y="88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8"/>
                </a:cxn>
                <a:cxn ang="0">
                  <a:pos x="78" y="81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8"/>
                </a:cxn>
                <a:cxn ang="0">
                  <a:pos x="77" y="15"/>
                </a:cxn>
                <a:cxn ang="0">
                  <a:pos x="78" y="4"/>
                </a:cxn>
              </a:cxnLst>
              <a:rect l="0" t="0" r="r" b="b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7" name="Freeform 23"/>
            <p:cNvSpPr>
              <a:spLocks/>
            </p:cNvSpPr>
            <p:nvPr/>
          </p:nvSpPr>
          <p:spPr bwMode="auto">
            <a:xfrm>
              <a:off x="1202" y="1641"/>
              <a:ext cx="132" cy="90"/>
            </a:xfrm>
            <a:custGeom>
              <a:avLst/>
              <a:gdLst/>
              <a:ahLst/>
              <a:cxnLst>
                <a:cxn ang="0">
                  <a:pos x="1" y="67"/>
                </a:cxn>
                <a:cxn ang="0">
                  <a:pos x="0" y="79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8"/>
                </a:cxn>
                <a:cxn ang="0">
                  <a:pos x="91" y="87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3" y="79"/>
                </a:cxn>
                <a:cxn ang="0">
                  <a:pos x="107" y="76"/>
                </a:cxn>
                <a:cxn ang="0">
                  <a:pos x="112" y="71"/>
                </a:cxn>
                <a:cxn ang="0">
                  <a:pos x="117" y="66"/>
                </a:cxn>
                <a:cxn ang="0">
                  <a:pos x="121" y="60"/>
                </a:cxn>
                <a:cxn ang="0">
                  <a:pos x="125" y="55"/>
                </a:cxn>
                <a:cxn ang="0">
                  <a:pos x="128" y="47"/>
                </a:cxn>
                <a:cxn ang="0">
                  <a:pos x="131" y="39"/>
                </a:cxn>
                <a:cxn ang="0">
                  <a:pos x="132" y="31"/>
                </a:cxn>
                <a:cxn ang="0">
                  <a:pos x="132" y="23"/>
                </a:cxn>
                <a:cxn ang="0">
                  <a:pos x="129" y="14"/>
                </a:cxn>
                <a:cxn ang="0">
                  <a:pos x="129" y="12"/>
                </a:cxn>
                <a:cxn ang="0">
                  <a:pos x="128" y="11"/>
                </a:cxn>
                <a:cxn ang="0">
                  <a:pos x="127" y="9"/>
                </a:cxn>
                <a:cxn ang="0">
                  <a:pos x="126" y="7"/>
                </a:cxn>
                <a:cxn ang="0">
                  <a:pos x="124" y="4"/>
                </a:cxn>
                <a:cxn ang="0">
                  <a:pos x="120" y="2"/>
                </a:cxn>
                <a:cxn ang="0">
                  <a:pos x="117" y="1"/>
                </a:cxn>
                <a:cxn ang="0">
                  <a:pos x="113" y="0"/>
                </a:cxn>
                <a:cxn ang="0">
                  <a:pos x="113" y="2"/>
                </a:cxn>
                <a:cxn ang="0">
                  <a:pos x="114" y="5"/>
                </a:cxn>
                <a:cxn ang="0">
                  <a:pos x="117" y="11"/>
                </a:cxn>
                <a:cxn ang="0">
                  <a:pos x="118" y="19"/>
                </a:cxn>
                <a:cxn ang="0">
                  <a:pos x="118" y="29"/>
                </a:cxn>
                <a:cxn ang="0">
                  <a:pos x="117" y="39"/>
                </a:cxn>
                <a:cxn ang="0">
                  <a:pos x="114" y="51"/>
                </a:cxn>
                <a:cxn ang="0">
                  <a:pos x="108" y="64"/>
                </a:cxn>
                <a:cxn ang="0">
                  <a:pos x="108" y="64"/>
                </a:cxn>
                <a:cxn ang="0">
                  <a:pos x="108" y="64"/>
                </a:cxn>
                <a:cxn ang="0">
                  <a:pos x="107" y="65"/>
                </a:cxn>
                <a:cxn ang="0">
                  <a:pos x="106" y="66"/>
                </a:cxn>
                <a:cxn ang="0">
                  <a:pos x="105" y="66"/>
                </a:cxn>
                <a:cxn ang="0">
                  <a:pos x="103" y="67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1"/>
                </a:cxn>
                <a:cxn ang="0">
                  <a:pos x="92" y="72"/>
                </a:cxn>
                <a:cxn ang="0">
                  <a:pos x="90" y="72"/>
                </a:cxn>
                <a:cxn ang="0">
                  <a:pos x="85" y="73"/>
                </a:cxn>
                <a:cxn ang="0">
                  <a:pos x="82" y="73"/>
                </a:cxn>
                <a:cxn ang="0">
                  <a:pos x="78" y="73"/>
                </a:cxn>
                <a:cxn ang="0">
                  <a:pos x="73" y="72"/>
                </a:cxn>
                <a:cxn ang="0">
                  <a:pos x="69" y="72"/>
                </a:cxn>
                <a:cxn ang="0">
                  <a:pos x="69" y="84"/>
                </a:cxn>
                <a:cxn ang="0">
                  <a:pos x="3" y="77"/>
                </a:cxn>
                <a:cxn ang="0">
                  <a:pos x="1" y="67"/>
                </a:cxn>
              </a:cxnLst>
              <a:rect l="0" t="0" r="r" b="b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8" name="Freeform 24"/>
            <p:cNvSpPr>
              <a:spLocks/>
            </p:cNvSpPr>
            <p:nvPr/>
          </p:nvSpPr>
          <p:spPr bwMode="auto">
            <a:xfrm>
              <a:off x="1186" y="1729"/>
              <a:ext cx="96" cy="32"/>
            </a:xfrm>
            <a:custGeom>
              <a:avLst/>
              <a:gdLst/>
              <a:ahLst/>
              <a:cxnLst>
                <a:cxn ang="0">
                  <a:pos x="96" y="12"/>
                </a:cxn>
                <a:cxn ang="0">
                  <a:pos x="1" y="0"/>
                </a:cxn>
                <a:cxn ang="0">
                  <a:pos x="0" y="12"/>
                </a:cxn>
                <a:cxn ang="0">
                  <a:pos x="93" y="32"/>
                </a:cxn>
                <a:cxn ang="0">
                  <a:pos x="96" y="12"/>
                </a:cxn>
              </a:cxnLst>
              <a:rect l="0" t="0" r="r" b="b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9" name="Freeform 25"/>
            <p:cNvSpPr>
              <a:spLocks/>
            </p:cNvSpPr>
            <p:nvPr/>
          </p:nvSpPr>
          <p:spPr bwMode="auto">
            <a:xfrm>
              <a:off x="1233" y="1740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0" name="Freeform 26"/>
            <p:cNvSpPr>
              <a:spLocks/>
            </p:cNvSpPr>
            <p:nvPr/>
          </p:nvSpPr>
          <p:spPr bwMode="auto">
            <a:xfrm>
              <a:off x="1191" y="1733"/>
              <a:ext cx="28" cy="10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27" y="10"/>
                </a:cxn>
                <a:cxn ang="0">
                  <a:pos x="28" y="5"/>
                </a:cxn>
              </a:cxnLst>
              <a:rect l="0" t="0" r="r" b="b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1" name="Freeform 27"/>
            <p:cNvSpPr>
              <a:spLocks/>
            </p:cNvSpPr>
            <p:nvPr/>
          </p:nvSpPr>
          <p:spPr bwMode="auto">
            <a:xfrm>
              <a:off x="1123" y="1742"/>
              <a:ext cx="162" cy="5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7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10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9"/>
                </a:cxn>
                <a:cxn ang="0">
                  <a:pos x="159" y="31"/>
                </a:cxn>
                <a:cxn ang="0">
                  <a:pos x="158" y="32"/>
                </a:cxn>
                <a:cxn ang="0">
                  <a:pos x="157" y="33"/>
                </a:cxn>
                <a:cxn ang="0">
                  <a:pos x="155" y="35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50"/>
                </a:cxn>
                <a:cxn ang="0">
                  <a:pos x="131" y="52"/>
                </a:cxn>
                <a:cxn ang="0">
                  <a:pos x="128" y="53"/>
                </a:cxn>
                <a:cxn ang="0">
                  <a:pos x="126" y="55"/>
                </a:cxn>
                <a:cxn ang="0">
                  <a:pos x="0" y="17"/>
                </a:cxn>
              </a:cxnLst>
              <a:rect l="0" t="0" r="r" b="b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2" name="Freeform 28"/>
            <p:cNvSpPr>
              <a:spLocks/>
            </p:cNvSpPr>
            <p:nvPr/>
          </p:nvSpPr>
          <p:spPr bwMode="auto">
            <a:xfrm>
              <a:off x="1285" y="1736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3" name="Freeform 29"/>
            <p:cNvSpPr>
              <a:spLocks/>
            </p:cNvSpPr>
            <p:nvPr/>
          </p:nvSpPr>
          <p:spPr bwMode="auto">
            <a:xfrm>
              <a:off x="1134" y="1627"/>
              <a:ext cx="32" cy="122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32" y="2"/>
                </a:cxn>
                <a:cxn ang="0">
                  <a:pos x="31" y="2"/>
                </a:cxn>
                <a:cxn ang="0">
                  <a:pos x="31" y="2"/>
                </a:cxn>
                <a:cxn ang="0">
                  <a:pos x="29" y="1"/>
                </a:cxn>
                <a:cxn ang="0">
                  <a:pos x="27" y="1"/>
                </a:cxn>
                <a:cxn ang="0">
                  <a:pos x="26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122"/>
                </a:cxn>
                <a:cxn ang="0">
                  <a:pos x="1" y="122"/>
                </a:cxn>
                <a:cxn ang="0">
                  <a:pos x="1" y="122"/>
                </a:cxn>
                <a:cxn ang="0">
                  <a:pos x="3" y="122"/>
                </a:cxn>
                <a:cxn ang="0">
                  <a:pos x="4" y="122"/>
                </a:cxn>
                <a:cxn ang="0">
                  <a:pos x="5" y="122"/>
                </a:cxn>
                <a:cxn ang="0">
                  <a:pos x="7" y="121"/>
                </a:cxn>
                <a:cxn ang="0">
                  <a:pos x="8" y="121"/>
                </a:cxn>
                <a:cxn ang="0">
                  <a:pos x="11" y="121"/>
                </a:cxn>
                <a:cxn ang="0">
                  <a:pos x="13" y="120"/>
                </a:cxn>
                <a:cxn ang="0">
                  <a:pos x="15" y="119"/>
                </a:cxn>
                <a:cxn ang="0">
                  <a:pos x="18" y="119"/>
                </a:cxn>
                <a:cxn ang="0">
                  <a:pos x="21" y="118"/>
                </a:cxn>
                <a:cxn ang="0">
                  <a:pos x="24" y="115"/>
                </a:cxn>
                <a:cxn ang="0">
                  <a:pos x="26" y="114"/>
                </a:cxn>
                <a:cxn ang="0">
                  <a:pos x="29" y="113"/>
                </a:cxn>
                <a:cxn ang="0">
                  <a:pos x="32" y="111"/>
                </a:cxn>
                <a:cxn ang="0">
                  <a:pos x="32" y="2"/>
                </a:cxn>
              </a:cxnLst>
              <a:rect l="0" t="0" r="r" b="b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4" name="Freeform 30"/>
            <p:cNvSpPr>
              <a:spLocks/>
            </p:cNvSpPr>
            <p:nvPr/>
          </p:nvSpPr>
          <p:spPr bwMode="auto">
            <a:xfrm>
              <a:off x="1135" y="1628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3"/>
                </a:cxn>
                <a:cxn ang="0">
                  <a:pos x="3" y="103"/>
                </a:cxn>
                <a:cxn ang="0">
                  <a:pos x="4" y="103"/>
                </a:cxn>
                <a:cxn ang="0">
                  <a:pos x="6" y="103"/>
                </a:cxn>
                <a:cxn ang="0">
                  <a:pos x="7" y="103"/>
                </a:cxn>
                <a:cxn ang="0">
                  <a:pos x="10" y="101"/>
                </a:cxn>
                <a:cxn ang="0">
                  <a:pos x="11" y="101"/>
                </a:cxn>
                <a:cxn ang="0">
                  <a:pos x="13" y="100"/>
                </a:cxn>
                <a:cxn ang="0">
                  <a:pos x="16" y="99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7"/>
                </a:cxn>
                <a:cxn ang="0">
                  <a:pos x="25" y="94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5" name="Freeform 31"/>
            <p:cNvSpPr>
              <a:spLocks/>
            </p:cNvSpPr>
            <p:nvPr/>
          </p:nvSpPr>
          <p:spPr bwMode="auto">
            <a:xfrm>
              <a:off x="1137" y="1629"/>
              <a:ext cx="22" cy="8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3"/>
                </a:cxn>
                <a:cxn ang="0">
                  <a:pos x="5" y="83"/>
                </a:cxn>
                <a:cxn ang="0">
                  <a:pos x="7" y="83"/>
                </a:cxn>
                <a:cxn ang="0">
                  <a:pos x="9" y="82"/>
                </a:cxn>
                <a:cxn ang="0">
                  <a:pos x="10" y="82"/>
                </a:cxn>
                <a:cxn ang="0">
                  <a:pos x="12" y="81"/>
                </a:cxn>
                <a:cxn ang="0">
                  <a:pos x="14" y="81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1"/>
                </a:cxn>
              </a:cxnLst>
              <a:rect l="0" t="0" r="r" b="b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6" name="Freeform 32"/>
            <p:cNvSpPr>
              <a:spLocks/>
            </p:cNvSpPr>
            <p:nvPr/>
          </p:nvSpPr>
          <p:spPr bwMode="auto">
            <a:xfrm>
              <a:off x="1138" y="1629"/>
              <a:ext cx="17" cy="65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5"/>
                </a:cxn>
                <a:cxn ang="0">
                  <a:pos x="6" y="64"/>
                </a:cxn>
                <a:cxn ang="0">
                  <a:pos x="8" y="64"/>
                </a:cxn>
                <a:cxn ang="0">
                  <a:pos x="11" y="63"/>
                </a:cxn>
                <a:cxn ang="0">
                  <a:pos x="14" y="61"/>
                </a:cxn>
                <a:cxn ang="0">
                  <a:pos x="17" y="58"/>
                </a:cxn>
                <a:cxn ang="0">
                  <a:pos x="17" y="2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7" name="Freeform 33"/>
            <p:cNvSpPr>
              <a:spLocks/>
            </p:cNvSpPr>
            <p:nvPr/>
          </p:nvSpPr>
          <p:spPr bwMode="auto">
            <a:xfrm>
              <a:off x="1138" y="1630"/>
              <a:ext cx="14" cy="47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0" y="47"/>
                </a:cxn>
                <a:cxn ang="0">
                  <a:pos x="1" y="47"/>
                </a:cxn>
                <a:cxn ang="0">
                  <a:pos x="1" y="46"/>
                </a:cxn>
                <a:cxn ang="0">
                  <a:pos x="3" y="46"/>
                </a:cxn>
                <a:cxn ang="0">
                  <a:pos x="4" y="46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11" y="43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8" name="Freeform 34"/>
            <p:cNvSpPr>
              <a:spLocks/>
            </p:cNvSpPr>
            <p:nvPr/>
          </p:nvSpPr>
          <p:spPr bwMode="auto">
            <a:xfrm>
              <a:off x="1139" y="1631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4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9" name="Freeform 35"/>
            <p:cNvSpPr>
              <a:spLocks/>
            </p:cNvSpPr>
            <p:nvPr/>
          </p:nvSpPr>
          <p:spPr bwMode="auto">
            <a:xfrm>
              <a:off x="1250" y="1708"/>
              <a:ext cx="14" cy="13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8" y="13"/>
                </a:cxn>
                <a:cxn ang="0">
                  <a:pos x="9" y="13"/>
                </a:cxn>
                <a:cxn ang="0">
                  <a:pos x="10" y="12"/>
                </a:cxn>
                <a:cxn ang="0">
                  <a:pos x="11" y="11"/>
                </a:cxn>
                <a:cxn ang="0">
                  <a:pos x="13" y="11"/>
                </a:cxn>
                <a:cxn ang="0">
                  <a:pos x="13" y="10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1" y="2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4" y="13"/>
                </a:cxn>
                <a:cxn ang="0">
                  <a:pos x="6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0" name="Freeform 36"/>
            <p:cNvSpPr>
              <a:spLocks/>
            </p:cNvSpPr>
            <p:nvPr/>
          </p:nvSpPr>
          <p:spPr bwMode="auto">
            <a:xfrm>
              <a:off x="1209" y="1708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1" name="Freeform 37"/>
            <p:cNvSpPr>
              <a:spLocks/>
            </p:cNvSpPr>
            <p:nvPr/>
          </p:nvSpPr>
          <p:spPr bwMode="auto">
            <a:xfrm>
              <a:off x="1221" y="1708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2" name="Freeform 38"/>
            <p:cNvSpPr>
              <a:spLocks/>
            </p:cNvSpPr>
            <p:nvPr/>
          </p:nvSpPr>
          <p:spPr bwMode="auto">
            <a:xfrm>
              <a:off x="1175" y="1616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6"/>
                </a:cxn>
                <a:cxn ang="0">
                  <a:pos x="1" y="74"/>
                </a:cxn>
                <a:cxn ang="0">
                  <a:pos x="5" y="92"/>
                </a:cxn>
                <a:cxn ang="0">
                  <a:pos x="19" y="91"/>
                </a:cxn>
                <a:cxn ang="0">
                  <a:pos x="18" y="89"/>
                </a:cxn>
                <a:cxn ang="0">
                  <a:pos x="16" y="81"/>
                </a:cxn>
                <a:cxn ang="0">
                  <a:pos x="15" y="70"/>
                </a:cxn>
                <a:cxn ang="0">
                  <a:pos x="14" y="56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3" name="Freeform 39"/>
            <p:cNvSpPr>
              <a:spLocks/>
            </p:cNvSpPr>
            <p:nvPr/>
          </p:nvSpPr>
          <p:spPr bwMode="auto">
            <a:xfrm>
              <a:off x="1273" y="1604"/>
              <a:ext cx="27" cy="10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2"/>
                </a:cxn>
                <a:cxn ang="0">
                  <a:pos x="25" y="4"/>
                </a:cxn>
                <a:cxn ang="0">
                  <a:pos x="22" y="10"/>
                </a:cxn>
                <a:cxn ang="0">
                  <a:pos x="20" y="18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3"/>
                </a:cxn>
                <a:cxn ang="0">
                  <a:pos x="20" y="103"/>
                </a:cxn>
                <a:cxn ang="0">
                  <a:pos x="5" y="103"/>
                </a:cxn>
                <a:cxn ang="0">
                  <a:pos x="5" y="101"/>
                </a:cxn>
                <a:cxn ang="0">
                  <a:pos x="4" y="92"/>
                </a:cxn>
                <a:cxn ang="0">
                  <a:pos x="2" y="80"/>
                </a:cxn>
                <a:cxn ang="0">
                  <a:pos x="1" y="65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4" name="Freeform 40"/>
            <p:cNvSpPr>
              <a:spLocks/>
            </p:cNvSpPr>
            <p:nvPr/>
          </p:nvSpPr>
          <p:spPr bwMode="auto">
            <a:xfrm>
              <a:off x="1175" y="1621"/>
              <a:ext cx="18" cy="8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4"/>
                </a:cxn>
                <a:cxn ang="0">
                  <a:pos x="0" y="36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0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1"/>
                </a:cxn>
                <a:cxn ang="0">
                  <a:pos x="14" y="62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5" name="Freeform 41"/>
            <p:cNvSpPr>
              <a:spLocks/>
            </p:cNvSpPr>
            <p:nvPr/>
          </p:nvSpPr>
          <p:spPr bwMode="auto">
            <a:xfrm>
              <a:off x="1176" y="1627"/>
              <a:ext cx="14" cy="69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5" y="2"/>
                </a:cxn>
                <a:cxn ang="0">
                  <a:pos x="4" y="7"/>
                </a:cxn>
                <a:cxn ang="0">
                  <a:pos x="3" y="12"/>
                </a:cxn>
                <a:cxn ang="0">
                  <a:pos x="1" y="21"/>
                </a:cxn>
                <a:cxn ang="0">
                  <a:pos x="0" y="30"/>
                </a:cxn>
                <a:cxn ang="0">
                  <a:pos x="0" y="42"/>
                </a:cxn>
                <a:cxn ang="0">
                  <a:pos x="1" y="54"/>
                </a:cxn>
                <a:cxn ang="0">
                  <a:pos x="4" y="69"/>
                </a:cxn>
                <a:cxn ang="0">
                  <a:pos x="14" y="67"/>
                </a:cxn>
                <a:cxn ang="0">
                  <a:pos x="13" y="66"/>
                </a:cxn>
                <a:cxn ang="0">
                  <a:pos x="13" y="60"/>
                </a:cxn>
                <a:cxn ang="0">
                  <a:pos x="12" y="52"/>
                </a:cxn>
                <a:cxn ang="0">
                  <a:pos x="11" y="42"/>
                </a:cxn>
                <a:cxn ang="0">
                  <a:pos x="10" y="31"/>
                </a:cxn>
                <a:cxn ang="0">
                  <a:pos x="10" y="19"/>
                </a:cxn>
                <a:cxn ang="0">
                  <a:pos x="12" y="9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5" y="1"/>
                </a:cxn>
              </a:cxnLst>
              <a:rect l="0" t="0" r="r" b="b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6" name="Freeform 42"/>
            <p:cNvSpPr>
              <a:spLocks/>
            </p:cNvSpPr>
            <p:nvPr/>
          </p:nvSpPr>
          <p:spPr bwMode="auto">
            <a:xfrm>
              <a:off x="1177" y="1632"/>
              <a:ext cx="12" cy="56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6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1"/>
                </a:cxn>
                <a:cxn ang="0">
                  <a:pos x="10" y="44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7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2"/>
                </a:cxn>
              </a:cxnLst>
              <a:rect l="0" t="0" r="r" b="b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7" name="Freeform 43"/>
            <p:cNvSpPr>
              <a:spLocks/>
            </p:cNvSpPr>
            <p:nvPr/>
          </p:nvSpPr>
          <p:spPr bwMode="auto">
            <a:xfrm>
              <a:off x="1177" y="1637"/>
              <a:ext cx="10" cy="4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3" y="46"/>
                </a:cxn>
                <a:cxn ang="0">
                  <a:pos x="10" y="46"/>
                </a:cxn>
                <a:cxn ang="0">
                  <a:pos x="10" y="43"/>
                </a:cxn>
                <a:cxn ang="0">
                  <a:pos x="9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8" name="Freeform 44"/>
            <p:cNvSpPr>
              <a:spLocks/>
            </p:cNvSpPr>
            <p:nvPr/>
          </p:nvSpPr>
          <p:spPr bwMode="auto">
            <a:xfrm>
              <a:off x="1179" y="1643"/>
              <a:ext cx="7" cy="33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0" y="27"/>
                </a:cxn>
                <a:cxn ang="0">
                  <a:pos x="1" y="33"/>
                </a:cxn>
                <a:cxn ang="0">
                  <a:pos x="5" y="33"/>
                </a:cxn>
                <a:cxn ang="0">
                  <a:pos x="5" y="31"/>
                </a:cxn>
                <a:cxn ang="0">
                  <a:pos x="5" y="29"/>
                </a:cxn>
                <a:cxn ang="0">
                  <a:pos x="4" y="26"/>
                </a:cxn>
                <a:cxn ang="0">
                  <a:pos x="4" y="20"/>
                </a:cxn>
                <a:cxn ang="0">
                  <a:pos x="4" y="15"/>
                </a:cxn>
                <a:cxn ang="0">
                  <a:pos x="4" y="9"/>
                </a:cxn>
                <a:cxn ang="0">
                  <a:pos x="4" y="5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9" name="Freeform 45"/>
            <p:cNvSpPr>
              <a:spLocks/>
            </p:cNvSpPr>
            <p:nvPr/>
          </p:nvSpPr>
          <p:spPr bwMode="auto">
            <a:xfrm>
              <a:off x="1274" y="1610"/>
              <a:ext cx="24" cy="9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19" y="8"/>
                </a:cxn>
                <a:cxn ang="0">
                  <a:pos x="17" y="17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0"/>
                </a:cxn>
                <a:cxn ang="0">
                  <a:pos x="5" y="90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69"/>
                </a:cxn>
                <a:cxn ang="0">
                  <a:pos x="0" y="56"/>
                </a:cxn>
                <a:cxn ang="0">
                  <a:pos x="0" y="41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0" name="Freeform 46"/>
            <p:cNvSpPr>
              <a:spLocks/>
            </p:cNvSpPr>
            <p:nvPr/>
          </p:nvSpPr>
          <p:spPr bwMode="auto">
            <a:xfrm>
              <a:off x="1275" y="1617"/>
              <a:ext cx="19" cy="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8" y="3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2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6"/>
                </a:cxn>
                <a:cxn ang="0">
                  <a:pos x="4" y="76"/>
                </a:cxn>
                <a:cxn ang="0">
                  <a:pos x="4" y="74"/>
                </a:cxn>
                <a:cxn ang="0">
                  <a:pos x="3" y="68"/>
                </a:cxn>
                <a:cxn ang="0">
                  <a:pos x="2" y="59"/>
                </a:cxn>
                <a:cxn ang="0">
                  <a:pos x="0" y="47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10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1" name="Freeform 47"/>
            <p:cNvSpPr>
              <a:spLocks/>
            </p:cNvSpPr>
            <p:nvPr/>
          </p:nvSpPr>
          <p:spPr bwMode="auto">
            <a:xfrm>
              <a:off x="1277" y="1623"/>
              <a:ext cx="15" cy="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19"/>
                </a:cxn>
                <a:cxn ang="0">
                  <a:pos x="9" y="30"/>
                </a:cxn>
                <a:cxn ang="0">
                  <a:pos x="10" y="44"/>
                </a:cxn>
                <a:cxn ang="0">
                  <a:pos x="11" y="63"/>
                </a:cxn>
                <a:cxn ang="0">
                  <a:pos x="2" y="63"/>
                </a:cxn>
                <a:cxn ang="0">
                  <a:pos x="2" y="62"/>
                </a:cxn>
                <a:cxn ang="0">
                  <a:pos x="1" y="56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2" name="Freeform 48"/>
            <p:cNvSpPr>
              <a:spLocks/>
            </p:cNvSpPr>
            <p:nvPr/>
          </p:nvSpPr>
          <p:spPr bwMode="auto">
            <a:xfrm>
              <a:off x="1277" y="1629"/>
              <a:ext cx="12" cy="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9" y="9"/>
                </a:cxn>
                <a:cxn ang="0">
                  <a:pos x="9" y="15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0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1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3" name="Freeform 49"/>
            <p:cNvSpPr>
              <a:spLocks/>
            </p:cNvSpPr>
            <p:nvPr/>
          </p:nvSpPr>
          <p:spPr bwMode="auto">
            <a:xfrm>
              <a:off x="1278" y="1636"/>
              <a:ext cx="9" cy="3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6"/>
                </a:cxn>
                <a:cxn ang="0">
                  <a:pos x="7" y="36"/>
                </a:cxn>
                <a:cxn ang="0">
                  <a:pos x="2" y="36"/>
                </a:cxn>
                <a:cxn ang="0">
                  <a:pos x="1" y="36"/>
                </a:cxn>
                <a:cxn ang="0">
                  <a:pos x="1" y="33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5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4" name="Rectangle 50"/>
            <p:cNvSpPr>
              <a:spLocks noChangeArrowheads="1"/>
            </p:cNvSpPr>
            <p:nvPr/>
          </p:nvSpPr>
          <p:spPr bwMode="auto">
            <a:xfrm>
              <a:off x="1155" y="1627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5" name="Freeform 51"/>
            <p:cNvSpPr>
              <a:spLocks/>
            </p:cNvSpPr>
            <p:nvPr/>
          </p:nvSpPr>
          <p:spPr bwMode="auto">
            <a:xfrm>
              <a:off x="1197" y="1624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10"/>
                </a:cxn>
                <a:cxn ang="0">
                  <a:pos x="1" y="14"/>
                </a:cxn>
                <a:cxn ang="0">
                  <a:pos x="0" y="20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3"/>
                </a:cxn>
                <a:cxn ang="0">
                  <a:pos x="3" y="52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2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7"/>
                </a:cxn>
                <a:cxn ang="0">
                  <a:pos x="21" y="14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10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3"/>
                </a:cxn>
                <a:cxn ang="0">
                  <a:pos x="46" y="3"/>
                </a:cxn>
                <a:cxn ang="0">
                  <a:pos x="45" y="3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1"/>
                </a:cxn>
                <a:cxn ang="0">
                  <a:pos x="11" y="3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6" name="Freeform 52"/>
            <p:cNvSpPr>
              <a:spLocks/>
            </p:cNvSpPr>
            <p:nvPr/>
          </p:nvSpPr>
          <p:spPr bwMode="auto">
            <a:xfrm>
              <a:off x="1133" y="1665"/>
              <a:ext cx="3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1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6"/>
                </a:cxn>
              </a:cxnLst>
              <a:rect l="0" t="0" r="r" b="b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7" name="Freeform 53"/>
            <p:cNvSpPr>
              <a:spLocks/>
            </p:cNvSpPr>
            <p:nvPr/>
          </p:nvSpPr>
          <p:spPr bwMode="auto">
            <a:xfrm>
              <a:off x="1133" y="1641"/>
              <a:ext cx="37" cy="1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2"/>
                </a:cxn>
                <a:cxn ang="0">
                  <a:pos x="37" y="3"/>
                </a:cxn>
                <a:cxn ang="0">
                  <a:pos x="37" y="5"/>
                </a:cxn>
                <a:cxn ang="0">
                  <a:pos x="36" y="5"/>
                </a:cxn>
                <a:cxn ang="0">
                  <a:pos x="36" y="4"/>
                </a:cxn>
                <a:cxn ang="0">
                  <a:pos x="34" y="4"/>
                </a:cxn>
                <a:cxn ang="0">
                  <a:pos x="33" y="4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5" y="5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5"/>
                </a:cxn>
              </a:cxnLst>
              <a:rect l="0" t="0" r="r" b="b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8" name="Freeform 54"/>
            <p:cNvSpPr>
              <a:spLocks/>
            </p:cNvSpPr>
            <p:nvPr/>
          </p:nvSpPr>
          <p:spPr bwMode="auto">
            <a:xfrm>
              <a:off x="1168" y="1629"/>
              <a:ext cx="61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9"/>
                </a:cxn>
                <a:cxn ang="0">
                  <a:pos x="19" y="112"/>
                </a:cxn>
                <a:cxn ang="0">
                  <a:pos x="18" y="98"/>
                </a:cxn>
                <a:cxn ang="0">
                  <a:pos x="61" y="104"/>
                </a:cxn>
                <a:cxn ang="0">
                  <a:pos x="61" y="98"/>
                </a:cxn>
                <a:cxn ang="0">
                  <a:pos x="30" y="95"/>
                </a:cxn>
                <a:cxn ang="0">
                  <a:pos x="29" y="82"/>
                </a:cxn>
                <a:cxn ang="0">
                  <a:pos x="9" y="82"/>
                </a:cxn>
                <a:cxn ang="0">
                  <a:pos x="8" y="81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8"/>
                </a:cxn>
                <a:cxn ang="0">
                  <a:pos x="2" y="47"/>
                </a:cxn>
                <a:cxn ang="0">
                  <a:pos x="1" y="34"/>
                </a:cxn>
                <a:cxn ang="0">
                  <a:pos x="2" y="19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9" name="Freeform 55"/>
            <p:cNvSpPr>
              <a:spLocks/>
            </p:cNvSpPr>
            <p:nvPr/>
          </p:nvSpPr>
          <p:spPr bwMode="auto">
            <a:xfrm>
              <a:off x="1198" y="1603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1"/>
                </a:cxn>
                <a:cxn ang="0">
                  <a:pos x="19" y="10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10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3"/>
                </a:cxn>
                <a:cxn ang="0">
                  <a:pos x="25" y="4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0" name="Freeform 56"/>
            <p:cNvSpPr>
              <a:spLocks/>
            </p:cNvSpPr>
            <p:nvPr/>
          </p:nvSpPr>
          <p:spPr bwMode="auto">
            <a:xfrm>
              <a:off x="1153" y="1743"/>
              <a:ext cx="132" cy="45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56" y="44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7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2"/>
                </a:cxn>
                <a:cxn ang="0">
                  <a:pos x="80" y="30"/>
                </a:cxn>
                <a:cxn ang="0">
                  <a:pos x="82" y="28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30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5"/>
                </a:cxn>
                <a:cxn ang="0">
                  <a:pos x="76" y="37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4"/>
                </a:cxn>
                <a:cxn ang="0">
                  <a:pos x="57" y="45"/>
                </a:cxn>
                <a:cxn ang="0">
                  <a:pos x="55" y="44"/>
                </a:cxn>
              </a:cxnLst>
              <a:rect l="0" t="0" r="r" b="b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1" name="Freeform 57"/>
            <p:cNvSpPr>
              <a:spLocks/>
            </p:cNvSpPr>
            <p:nvPr/>
          </p:nvSpPr>
          <p:spPr bwMode="auto">
            <a:xfrm>
              <a:off x="1125" y="1755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2" name="Freeform 58"/>
            <p:cNvSpPr>
              <a:spLocks/>
            </p:cNvSpPr>
            <p:nvPr/>
          </p:nvSpPr>
          <p:spPr bwMode="auto">
            <a:xfrm>
              <a:off x="1148" y="1750"/>
              <a:ext cx="132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5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3" name="Freeform 59"/>
            <p:cNvSpPr>
              <a:spLocks/>
            </p:cNvSpPr>
            <p:nvPr/>
          </p:nvSpPr>
          <p:spPr bwMode="auto">
            <a:xfrm>
              <a:off x="1138" y="1752"/>
              <a:ext cx="133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8"/>
                </a:cxn>
                <a:cxn ang="0">
                  <a:pos x="133" y="38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4" name="Freeform 60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15" y="1"/>
                </a:cxn>
                <a:cxn ang="0">
                  <a:pos x="85" y="3"/>
                </a:cxn>
                <a:cxn ang="0">
                  <a:pos x="60" y="7"/>
                </a:cxn>
                <a:cxn ang="0">
                  <a:pos x="38" y="12"/>
                </a:cxn>
                <a:cxn ang="0">
                  <a:pos x="28" y="14"/>
                </a:cxn>
                <a:cxn ang="0">
                  <a:pos x="20" y="17"/>
                </a:cxn>
                <a:cxn ang="0">
                  <a:pos x="13" y="20"/>
                </a:cxn>
                <a:cxn ang="0">
                  <a:pos x="7" y="23"/>
                </a:cxn>
                <a:cxn ang="0">
                  <a:pos x="4" y="26"/>
                </a:cxn>
                <a:cxn ang="0">
                  <a:pos x="0" y="29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4" y="40"/>
                </a:cxn>
                <a:cxn ang="0">
                  <a:pos x="7" y="43"/>
                </a:cxn>
                <a:cxn ang="0">
                  <a:pos x="13" y="46"/>
                </a:cxn>
                <a:cxn ang="0">
                  <a:pos x="20" y="49"/>
                </a:cxn>
                <a:cxn ang="0">
                  <a:pos x="28" y="51"/>
                </a:cxn>
                <a:cxn ang="0">
                  <a:pos x="38" y="54"/>
                </a:cxn>
                <a:cxn ang="0">
                  <a:pos x="60" y="58"/>
                </a:cxn>
                <a:cxn ang="0">
                  <a:pos x="85" y="62"/>
                </a:cxn>
                <a:cxn ang="0">
                  <a:pos x="115" y="64"/>
                </a:cxn>
                <a:cxn ang="0">
                  <a:pos x="146" y="65"/>
                </a:cxn>
                <a:cxn ang="0">
                  <a:pos x="180" y="65"/>
                </a:cxn>
                <a:cxn ang="0">
                  <a:pos x="211" y="64"/>
                </a:cxn>
                <a:cxn ang="0">
                  <a:pos x="241" y="62"/>
                </a:cxn>
                <a:cxn ang="0">
                  <a:pos x="266" y="58"/>
                </a:cxn>
                <a:cxn ang="0">
                  <a:pos x="288" y="54"/>
                </a:cxn>
                <a:cxn ang="0">
                  <a:pos x="298" y="51"/>
                </a:cxn>
                <a:cxn ang="0">
                  <a:pos x="306" y="49"/>
                </a:cxn>
                <a:cxn ang="0">
                  <a:pos x="313" y="46"/>
                </a:cxn>
                <a:cxn ang="0">
                  <a:pos x="319" y="43"/>
                </a:cxn>
                <a:cxn ang="0">
                  <a:pos x="322" y="40"/>
                </a:cxn>
                <a:cxn ang="0">
                  <a:pos x="325" y="36"/>
                </a:cxn>
                <a:cxn ang="0">
                  <a:pos x="326" y="33"/>
                </a:cxn>
                <a:cxn ang="0">
                  <a:pos x="325" y="29"/>
                </a:cxn>
                <a:cxn ang="0">
                  <a:pos x="322" y="26"/>
                </a:cxn>
                <a:cxn ang="0">
                  <a:pos x="319" y="23"/>
                </a:cxn>
                <a:cxn ang="0">
                  <a:pos x="313" y="20"/>
                </a:cxn>
                <a:cxn ang="0">
                  <a:pos x="306" y="17"/>
                </a:cxn>
                <a:cxn ang="0">
                  <a:pos x="298" y="14"/>
                </a:cxn>
                <a:cxn ang="0">
                  <a:pos x="288" y="12"/>
                </a:cxn>
                <a:cxn ang="0">
                  <a:pos x="266" y="7"/>
                </a:cxn>
                <a:cxn ang="0">
                  <a:pos x="241" y="3"/>
                </a:cxn>
                <a:cxn ang="0">
                  <a:pos x="211" y="1"/>
                </a:cxn>
                <a:cxn ang="0">
                  <a:pos x="180" y="0"/>
                </a:cxn>
              </a:cxnLst>
              <a:rect l="0" t="0" r="r" b="b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5" name="Freeform 61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15" y="1"/>
                </a:cxn>
                <a:cxn ang="0">
                  <a:pos x="85" y="3"/>
                </a:cxn>
                <a:cxn ang="0">
                  <a:pos x="60" y="7"/>
                </a:cxn>
                <a:cxn ang="0">
                  <a:pos x="38" y="12"/>
                </a:cxn>
                <a:cxn ang="0">
                  <a:pos x="28" y="14"/>
                </a:cxn>
                <a:cxn ang="0">
                  <a:pos x="20" y="17"/>
                </a:cxn>
                <a:cxn ang="0">
                  <a:pos x="13" y="20"/>
                </a:cxn>
                <a:cxn ang="0">
                  <a:pos x="7" y="23"/>
                </a:cxn>
                <a:cxn ang="0">
                  <a:pos x="4" y="26"/>
                </a:cxn>
                <a:cxn ang="0">
                  <a:pos x="0" y="29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4" y="40"/>
                </a:cxn>
                <a:cxn ang="0">
                  <a:pos x="7" y="43"/>
                </a:cxn>
                <a:cxn ang="0">
                  <a:pos x="13" y="46"/>
                </a:cxn>
                <a:cxn ang="0">
                  <a:pos x="20" y="49"/>
                </a:cxn>
                <a:cxn ang="0">
                  <a:pos x="28" y="51"/>
                </a:cxn>
                <a:cxn ang="0">
                  <a:pos x="38" y="54"/>
                </a:cxn>
                <a:cxn ang="0">
                  <a:pos x="60" y="58"/>
                </a:cxn>
                <a:cxn ang="0">
                  <a:pos x="85" y="62"/>
                </a:cxn>
                <a:cxn ang="0">
                  <a:pos x="115" y="64"/>
                </a:cxn>
                <a:cxn ang="0">
                  <a:pos x="146" y="65"/>
                </a:cxn>
                <a:cxn ang="0">
                  <a:pos x="180" y="65"/>
                </a:cxn>
                <a:cxn ang="0">
                  <a:pos x="211" y="64"/>
                </a:cxn>
                <a:cxn ang="0">
                  <a:pos x="241" y="62"/>
                </a:cxn>
                <a:cxn ang="0">
                  <a:pos x="266" y="58"/>
                </a:cxn>
                <a:cxn ang="0">
                  <a:pos x="288" y="54"/>
                </a:cxn>
                <a:cxn ang="0">
                  <a:pos x="298" y="51"/>
                </a:cxn>
                <a:cxn ang="0">
                  <a:pos x="306" y="49"/>
                </a:cxn>
                <a:cxn ang="0">
                  <a:pos x="313" y="46"/>
                </a:cxn>
                <a:cxn ang="0">
                  <a:pos x="319" y="43"/>
                </a:cxn>
                <a:cxn ang="0">
                  <a:pos x="322" y="40"/>
                </a:cxn>
                <a:cxn ang="0">
                  <a:pos x="325" y="36"/>
                </a:cxn>
                <a:cxn ang="0">
                  <a:pos x="326" y="33"/>
                </a:cxn>
                <a:cxn ang="0">
                  <a:pos x="325" y="29"/>
                </a:cxn>
                <a:cxn ang="0">
                  <a:pos x="322" y="26"/>
                </a:cxn>
                <a:cxn ang="0">
                  <a:pos x="319" y="23"/>
                </a:cxn>
                <a:cxn ang="0">
                  <a:pos x="313" y="20"/>
                </a:cxn>
                <a:cxn ang="0">
                  <a:pos x="306" y="17"/>
                </a:cxn>
                <a:cxn ang="0">
                  <a:pos x="298" y="14"/>
                </a:cxn>
                <a:cxn ang="0">
                  <a:pos x="288" y="12"/>
                </a:cxn>
                <a:cxn ang="0">
                  <a:pos x="266" y="7"/>
                </a:cxn>
                <a:cxn ang="0">
                  <a:pos x="241" y="3"/>
                </a:cxn>
                <a:cxn ang="0">
                  <a:pos x="211" y="1"/>
                </a:cxn>
                <a:cxn ang="0">
                  <a:pos x="180" y="0"/>
                </a:cxn>
              </a:cxnLst>
              <a:rect l="0" t="0" r="r" b="b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6" name="Line 62"/>
            <p:cNvSpPr>
              <a:spLocks noChangeShapeType="1"/>
            </p:cNvSpPr>
            <p:nvPr/>
          </p:nvSpPr>
          <p:spPr bwMode="auto">
            <a:xfrm>
              <a:off x="1623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7" name="Line 63"/>
            <p:cNvSpPr>
              <a:spLocks noChangeShapeType="1"/>
            </p:cNvSpPr>
            <p:nvPr/>
          </p:nvSpPr>
          <p:spPr bwMode="auto">
            <a:xfrm>
              <a:off x="1949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8" name="Rectangle 64"/>
            <p:cNvSpPr>
              <a:spLocks noChangeArrowheads="1"/>
            </p:cNvSpPr>
            <p:nvPr/>
          </p:nvSpPr>
          <p:spPr bwMode="auto">
            <a:xfrm>
              <a:off x="1623" y="1429"/>
              <a:ext cx="322" cy="4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9" name="Rectangle 65"/>
            <p:cNvSpPr>
              <a:spLocks noChangeArrowheads="1"/>
            </p:cNvSpPr>
            <p:nvPr/>
          </p:nvSpPr>
          <p:spPr bwMode="auto">
            <a:xfrm>
              <a:off x="1809" y="1446"/>
              <a:ext cx="2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4210" name="Freeform 66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14" y="1"/>
                </a:cxn>
                <a:cxn ang="0">
                  <a:pos x="85" y="5"/>
                </a:cxn>
                <a:cxn ang="0">
                  <a:pos x="59" y="10"/>
                </a:cxn>
                <a:cxn ang="0">
                  <a:pos x="37" y="14"/>
                </a:cxn>
                <a:cxn ang="0">
                  <a:pos x="28" y="18"/>
                </a:cxn>
                <a:cxn ang="0">
                  <a:pos x="20" y="20"/>
                </a:cxn>
                <a:cxn ang="0">
                  <a:pos x="13" y="24"/>
                </a:cxn>
                <a:cxn ang="0">
                  <a:pos x="8" y="27"/>
                </a:cxn>
                <a:cxn ang="0">
                  <a:pos x="3" y="31"/>
                </a:cxn>
                <a:cxn ang="0">
                  <a:pos x="1" y="35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3" y="47"/>
                </a:cxn>
                <a:cxn ang="0">
                  <a:pos x="8" y="50"/>
                </a:cxn>
                <a:cxn ang="0">
                  <a:pos x="13" y="54"/>
                </a:cxn>
                <a:cxn ang="0">
                  <a:pos x="20" y="57"/>
                </a:cxn>
                <a:cxn ang="0">
                  <a:pos x="28" y="61"/>
                </a:cxn>
                <a:cxn ang="0">
                  <a:pos x="37" y="63"/>
                </a:cxn>
                <a:cxn ang="0">
                  <a:pos x="59" y="69"/>
                </a:cxn>
                <a:cxn ang="0">
                  <a:pos x="85" y="73"/>
                </a:cxn>
                <a:cxn ang="0">
                  <a:pos x="114" y="76"/>
                </a:cxn>
                <a:cxn ang="0">
                  <a:pos x="146" y="77"/>
                </a:cxn>
                <a:cxn ang="0">
                  <a:pos x="179" y="77"/>
                </a:cxn>
                <a:cxn ang="0">
                  <a:pos x="211" y="76"/>
                </a:cxn>
                <a:cxn ang="0">
                  <a:pos x="240" y="73"/>
                </a:cxn>
                <a:cxn ang="0">
                  <a:pos x="267" y="69"/>
                </a:cxn>
                <a:cxn ang="0">
                  <a:pos x="289" y="63"/>
                </a:cxn>
                <a:cxn ang="0">
                  <a:pos x="298" y="61"/>
                </a:cxn>
                <a:cxn ang="0">
                  <a:pos x="307" y="57"/>
                </a:cxn>
                <a:cxn ang="0">
                  <a:pos x="312" y="54"/>
                </a:cxn>
                <a:cxn ang="0">
                  <a:pos x="318" y="50"/>
                </a:cxn>
                <a:cxn ang="0">
                  <a:pos x="323" y="47"/>
                </a:cxn>
                <a:cxn ang="0">
                  <a:pos x="325" y="42"/>
                </a:cxn>
                <a:cxn ang="0">
                  <a:pos x="325" y="39"/>
                </a:cxn>
                <a:cxn ang="0">
                  <a:pos x="325" y="35"/>
                </a:cxn>
                <a:cxn ang="0">
                  <a:pos x="323" y="31"/>
                </a:cxn>
                <a:cxn ang="0">
                  <a:pos x="318" y="27"/>
                </a:cxn>
                <a:cxn ang="0">
                  <a:pos x="312" y="24"/>
                </a:cxn>
                <a:cxn ang="0">
                  <a:pos x="307" y="20"/>
                </a:cxn>
                <a:cxn ang="0">
                  <a:pos x="298" y="18"/>
                </a:cxn>
                <a:cxn ang="0">
                  <a:pos x="289" y="14"/>
                </a:cxn>
                <a:cxn ang="0">
                  <a:pos x="267" y="10"/>
                </a:cxn>
                <a:cxn ang="0">
                  <a:pos x="240" y="5"/>
                </a:cxn>
                <a:cxn ang="0">
                  <a:pos x="211" y="1"/>
                </a:cxn>
                <a:cxn ang="0">
                  <a:pos x="179" y="0"/>
                </a:cxn>
              </a:cxnLst>
              <a:rect l="0" t="0" r="r" b="b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1" name="Freeform 67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14" y="1"/>
                </a:cxn>
                <a:cxn ang="0">
                  <a:pos x="85" y="5"/>
                </a:cxn>
                <a:cxn ang="0">
                  <a:pos x="59" y="10"/>
                </a:cxn>
                <a:cxn ang="0">
                  <a:pos x="37" y="14"/>
                </a:cxn>
                <a:cxn ang="0">
                  <a:pos x="28" y="18"/>
                </a:cxn>
                <a:cxn ang="0">
                  <a:pos x="20" y="20"/>
                </a:cxn>
                <a:cxn ang="0">
                  <a:pos x="13" y="24"/>
                </a:cxn>
                <a:cxn ang="0">
                  <a:pos x="8" y="27"/>
                </a:cxn>
                <a:cxn ang="0">
                  <a:pos x="3" y="31"/>
                </a:cxn>
                <a:cxn ang="0">
                  <a:pos x="1" y="35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3" y="47"/>
                </a:cxn>
                <a:cxn ang="0">
                  <a:pos x="8" y="50"/>
                </a:cxn>
                <a:cxn ang="0">
                  <a:pos x="13" y="54"/>
                </a:cxn>
                <a:cxn ang="0">
                  <a:pos x="20" y="57"/>
                </a:cxn>
                <a:cxn ang="0">
                  <a:pos x="28" y="61"/>
                </a:cxn>
                <a:cxn ang="0">
                  <a:pos x="37" y="63"/>
                </a:cxn>
                <a:cxn ang="0">
                  <a:pos x="59" y="69"/>
                </a:cxn>
                <a:cxn ang="0">
                  <a:pos x="85" y="73"/>
                </a:cxn>
                <a:cxn ang="0">
                  <a:pos x="114" y="76"/>
                </a:cxn>
                <a:cxn ang="0">
                  <a:pos x="146" y="77"/>
                </a:cxn>
                <a:cxn ang="0">
                  <a:pos x="179" y="77"/>
                </a:cxn>
                <a:cxn ang="0">
                  <a:pos x="211" y="76"/>
                </a:cxn>
                <a:cxn ang="0">
                  <a:pos x="240" y="73"/>
                </a:cxn>
                <a:cxn ang="0">
                  <a:pos x="267" y="69"/>
                </a:cxn>
                <a:cxn ang="0">
                  <a:pos x="289" y="63"/>
                </a:cxn>
                <a:cxn ang="0">
                  <a:pos x="298" y="61"/>
                </a:cxn>
                <a:cxn ang="0">
                  <a:pos x="307" y="57"/>
                </a:cxn>
                <a:cxn ang="0">
                  <a:pos x="312" y="54"/>
                </a:cxn>
                <a:cxn ang="0">
                  <a:pos x="318" y="50"/>
                </a:cxn>
                <a:cxn ang="0">
                  <a:pos x="323" y="47"/>
                </a:cxn>
                <a:cxn ang="0">
                  <a:pos x="325" y="42"/>
                </a:cxn>
                <a:cxn ang="0">
                  <a:pos x="325" y="39"/>
                </a:cxn>
                <a:cxn ang="0">
                  <a:pos x="325" y="35"/>
                </a:cxn>
                <a:cxn ang="0">
                  <a:pos x="323" y="31"/>
                </a:cxn>
                <a:cxn ang="0">
                  <a:pos x="318" y="27"/>
                </a:cxn>
                <a:cxn ang="0">
                  <a:pos x="312" y="24"/>
                </a:cxn>
                <a:cxn ang="0">
                  <a:pos x="307" y="20"/>
                </a:cxn>
                <a:cxn ang="0">
                  <a:pos x="298" y="18"/>
                </a:cxn>
                <a:cxn ang="0">
                  <a:pos x="289" y="14"/>
                </a:cxn>
                <a:cxn ang="0">
                  <a:pos x="267" y="10"/>
                </a:cxn>
                <a:cxn ang="0">
                  <a:pos x="240" y="5"/>
                </a:cxn>
                <a:cxn ang="0">
                  <a:pos x="211" y="1"/>
                </a:cxn>
                <a:cxn ang="0">
                  <a:pos x="179" y="0"/>
                </a:cxn>
              </a:cxnLst>
              <a:rect l="0" t="0" r="r" b="b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2" name="Line 68"/>
            <p:cNvSpPr>
              <a:spLocks noChangeShapeType="1"/>
            </p:cNvSpPr>
            <p:nvPr/>
          </p:nvSpPr>
          <p:spPr bwMode="auto">
            <a:xfrm>
              <a:off x="1698" y="1399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3" name="Line 69"/>
            <p:cNvSpPr>
              <a:spLocks noChangeShapeType="1"/>
            </p:cNvSpPr>
            <p:nvPr/>
          </p:nvSpPr>
          <p:spPr bwMode="auto">
            <a:xfrm>
              <a:off x="1809" y="1443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4" name="Line 70"/>
            <p:cNvSpPr>
              <a:spLocks noChangeShapeType="1"/>
            </p:cNvSpPr>
            <p:nvPr/>
          </p:nvSpPr>
          <p:spPr bwMode="auto">
            <a:xfrm>
              <a:off x="1752" y="1399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5" name="Line 71"/>
            <p:cNvSpPr>
              <a:spLocks noChangeShapeType="1"/>
            </p:cNvSpPr>
            <p:nvPr/>
          </p:nvSpPr>
          <p:spPr bwMode="auto">
            <a:xfrm>
              <a:off x="1698" y="1442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6" name="Line 72"/>
            <p:cNvSpPr>
              <a:spLocks noChangeShapeType="1"/>
            </p:cNvSpPr>
            <p:nvPr/>
          </p:nvSpPr>
          <p:spPr bwMode="auto">
            <a:xfrm>
              <a:off x="1809" y="1398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7" name="Line 73"/>
            <p:cNvSpPr>
              <a:spLocks noChangeShapeType="1"/>
            </p:cNvSpPr>
            <p:nvPr/>
          </p:nvSpPr>
          <p:spPr bwMode="auto">
            <a:xfrm flipV="1">
              <a:off x="1752" y="1398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28" name="Freeform 184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2" y="1"/>
                </a:cxn>
                <a:cxn ang="0">
                  <a:pos x="106" y="5"/>
                </a:cxn>
                <a:cxn ang="0">
                  <a:pos x="81" y="7"/>
                </a:cxn>
                <a:cxn ang="0">
                  <a:pos x="66" y="10"/>
                </a:cxn>
                <a:cxn ang="0">
                  <a:pos x="52" y="13"/>
                </a:cxn>
                <a:cxn ang="0">
                  <a:pos x="40" y="15"/>
                </a:cxn>
                <a:cxn ang="0">
                  <a:pos x="29" y="19"/>
                </a:cxn>
                <a:cxn ang="0">
                  <a:pos x="19" y="22"/>
                </a:cxn>
                <a:cxn ang="0">
                  <a:pos x="12" y="26"/>
                </a:cxn>
                <a:cxn ang="0">
                  <a:pos x="7" y="29"/>
                </a:cxn>
                <a:cxn ang="0">
                  <a:pos x="2" y="33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2" y="45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9" y="55"/>
                </a:cxn>
                <a:cxn ang="0">
                  <a:pos x="29" y="59"/>
                </a:cxn>
                <a:cxn ang="0">
                  <a:pos x="40" y="62"/>
                </a:cxn>
                <a:cxn ang="0">
                  <a:pos x="52" y="65"/>
                </a:cxn>
                <a:cxn ang="0">
                  <a:pos x="66" y="68"/>
                </a:cxn>
                <a:cxn ang="0">
                  <a:pos x="81" y="70"/>
                </a:cxn>
                <a:cxn ang="0">
                  <a:pos x="106" y="73"/>
                </a:cxn>
                <a:cxn ang="0">
                  <a:pos x="142" y="76"/>
                </a:cxn>
                <a:cxn ang="0">
                  <a:pos x="181" y="77"/>
                </a:cxn>
                <a:cxn ang="0">
                  <a:pos x="223" y="77"/>
                </a:cxn>
                <a:cxn ang="0">
                  <a:pos x="261" y="76"/>
                </a:cxn>
                <a:cxn ang="0">
                  <a:pos x="297" y="73"/>
                </a:cxn>
                <a:cxn ang="0">
                  <a:pos x="322" y="70"/>
                </a:cxn>
                <a:cxn ang="0">
                  <a:pos x="337" y="68"/>
                </a:cxn>
                <a:cxn ang="0">
                  <a:pos x="351" y="65"/>
                </a:cxn>
                <a:cxn ang="0">
                  <a:pos x="363" y="62"/>
                </a:cxn>
                <a:cxn ang="0">
                  <a:pos x="374" y="59"/>
                </a:cxn>
                <a:cxn ang="0">
                  <a:pos x="384" y="55"/>
                </a:cxn>
                <a:cxn ang="0">
                  <a:pos x="391" y="52"/>
                </a:cxn>
                <a:cxn ang="0">
                  <a:pos x="396" y="48"/>
                </a:cxn>
                <a:cxn ang="0">
                  <a:pos x="401" y="45"/>
                </a:cxn>
                <a:cxn ang="0">
                  <a:pos x="402" y="41"/>
                </a:cxn>
                <a:cxn ang="0">
                  <a:pos x="402" y="36"/>
                </a:cxn>
                <a:cxn ang="0">
                  <a:pos x="401" y="33"/>
                </a:cxn>
                <a:cxn ang="0">
                  <a:pos x="396" y="29"/>
                </a:cxn>
                <a:cxn ang="0">
                  <a:pos x="391" y="26"/>
                </a:cxn>
                <a:cxn ang="0">
                  <a:pos x="384" y="22"/>
                </a:cxn>
                <a:cxn ang="0">
                  <a:pos x="374" y="19"/>
                </a:cxn>
                <a:cxn ang="0">
                  <a:pos x="363" y="15"/>
                </a:cxn>
                <a:cxn ang="0">
                  <a:pos x="351" y="13"/>
                </a:cxn>
                <a:cxn ang="0">
                  <a:pos x="337" y="10"/>
                </a:cxn>
                <a:cxn ang="0">
                  <a:pos x="322" y="7"/>
                </a:cxn>
                <a:cxn ang="0">
                  <a:pos x="297" y="5"/>
                </a:cxn>
                <a:cxn ang="0">
                  <a:pos x="261" y="1"/>
                </a:cxn>
                <a:cxn ang="0">
                  <a:pos x="223" y="0"/>
                </a:cxn>
              </a:cxnLst>
              <a:rect l="0" t="0" r="r" b="b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29" name="Freeform 185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2" y="1"/>
                </a:cxn>
                <a:cxn ang="0">
                  <a:pos x="106" y="5"/>
                </a:cxn>
                <a:cxn ang="0">
                  <a:pos x="81" y="7"/>
                </a:cxn>
                <a:cxn ang="0">
                  <a:pos x="66" y="10"/>
                </a:cxn>
                <a:cxn ang="0">
                  <a:pos x="52" y="13"/>
                </a:cxn>
                <a:cxn ang="0">
                  <a:pos x="40" y="15"/>
                </a:cxn>
                <a:cxn ang="0">
                  <a:pos x="29" y="19"/>
                </a:cxn>
                <a:cxn ang="0">
                  <a:pos x="19" y="22"/>
                </a:cxn>
                <a:cxn ang="0">
                  <a:pos x="12" y="26"/>
                </a:cxn>
                <a:cxn ang="0">
                  <a:pos x="7" y="29"/>
                </a:cxn>
                <a:cxn ang="0">
                  <a:pos x="2" y="33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2" y="45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9" y="55"/>
                </a:cxn>
                <a:cxn ang="0">
                  <a:pos x="29" y="59"/>
                </a:cxn>
                <a:cxn ang="0">
                  <a:pos x="40" y="62"/>
                </a:cxn>
                <a:cxn ang="0">
                  <a:pos x="52" y="65"/>
                </a:cxn>
                <a:cxn ang="0">
                  <a:pos x="66" y="68"/>
                </a:cxn>
                <a:cxn ang="0">
                  <a:pos x="81" y="70"/>
                </a:cxn>
                <a:cxn ang="0">
                  <a:pos x="106" y="73"/>
                </a:cxn>
                <a:cxn ang="0">
                  <a:pos x="142" y="76"/>
                </a:cxn>
                <a:cxn ang="0">
                  <a:pos x="181" y="77"/>
                </a:cxn>
                <a:cxn ang="0">
                  <a:pos x="223" y="77"/>
                </a:cxn>
                <a:cxn ang="0">
                  <a:pos x="261" y="76"/>
                </a:cxn>
                <a:cxn ang="0">
                  <a:pos x="297" y="73"/>
                </a:cxn>
                <a:cxn ang="0">
                  <a:pos x="322" y="70"/>
                </a:cxn>
                <a:cxn ang="0">
                  <a:pos x="337" y="68"/>
                </a:cxn>
                <a:cxn ang="0">
                  <a:pos x="351" y="65"/>
                </a:cxn>
                <a:cxn ang="0">
                  <a:pos x="363" y="62"/>
                </a:cxn>
                <a:cxn ang="0">
                  <a:pos x="374" y="59"/>
                </a:cxn>
                <a:cxn ang="0">
                  <a:pos x="384" y="55"/>
                </a:cxn>
                <a:cxn ang="0">
                  <a:pos x="391" y="52"/>
                </a:cxn>
                <a:cxn ang="0">
                  <a:pos x="396" y="48"/>
                </a:cxn>
                <a:cxn ang="0">
                  <a:pos x="401" y="45"/>
                </a:cxn>
                <a:cxn ang="0">
                  <a:pos x="402" y="41"/>
                </a:cxn>
                <a:cxn ang="0">
                  <a:pos x="402" y="36"/>
                </a:cxn>
                <a:cxn ang="0">
                  <a:pos x="401" y="33"/>
                </a:cxn>
                <a:cxn ang="0">
                  <a:pos x="396" y="29"/>
                </a:cxn>
                <a:cxn ang="0">
                  <a:pos x="391" y="26"/>
                </a:cxn>
                <a:cxn ang="0">
                  <a:pos x="384" y="22"/>
                </a:cxn>
                <a:cxn ang="0">
                  <a:pos x="374" y="19"/>
                </a:cxn>
                <a:cxn ang="0">
                  <a:pos x="363" y="15"/>
                </a:cxn>
                <a:cxn ang="0">
                  <a:pos x="351" y="13"/>
                </a:cxn>
                <a:cxn ang="0">
                  <a:pos x="337" y="10"/>
                </a:cxn>
                <a:cxn ang="0">
                  <a:pos x="322" y="7"/>
                </a:cxn>
                <a:cxn ang="0">
                  <a:pos x="297" y="5"/>
                </a:cxn>
                <a:cxn ang="0">
                  <a:pos x="261" y="1"/>
                </a:cxn>
                <a:cxn ang="0">
                  <a:pos x="223" y="0"/>
                </a:cxn>
              </a:cxnLst>
              <a:rect l="0" t="0" r="r" b="b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0" name="Line 186"/>
            <p:cNvSpPr>
              <a:spLocks noChangeShapeType="1"/>
            </p:cNvSpPr>
            <p:nvPr/>
          </p:nvSpPr>
          <p:spPr bwMode="auto">
            <a:xfrm>
              <a:off x="2332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1" name="Line 187"/>
            <p:cNvSpPr>
              <a:spLocks noChangeShapeType="1"/>
            </p:cNvSpPr>
            <p:nvPr/>
          </p:nvSpPr>
          <p:spPr bwMode="auto">
            <a:xfrm>
              <a:off x="2735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2" name="Rectangle 188"/>
            <p:cNvSpPr>
              <a:spLocks noChangeArrowheads="1"/>
            </p:cNvSpPr>
            <p:nvPr/>
          </p:nvSpPr>
          <p:spPr bwMode="auto">
            <a:xfrm>
              <a:off x="2332" y="1534"/>
              <a:ext cx="400" cy="4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3" name="Rectangle 189"/>
            <p:cNvSpPr>
              <a:spLocks noChangeArrowheads="1"/>
            </p:cNvSpPr>
            <p:nvPr/>
          </p:nvSpPr>
          <p:spPr bwMode="auto">
            <a:xfrm>
              <a:off x="2556" y="1552"/>
              <a:ext cx="2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4334" name="Freeform 190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3" y="3"/>
                </a:cxn>
                <a:cxn ang="0">
                  <a:pos x="106" y="6"/>
                </a:cxn>
                <a:cxn ang="0">
                  <a:pos x="82" y="10"/>
                </a:cxn>
                <a:cxn ang="0">
                  <a:pos x="67" y="12"/>
                </a:cxn>
                <a:cxn ang="0">
                  <a:pos x="53" y="15"/>
                </a:cxn>
                <a:cxn ang="0">
                  <a:pos x="41" y="19"/>
                </a:cxn>
                <a:cxn ang="0">
                  <a:pos x="29" y="22"/>
                </a:cxn>
                <a:cxn ang="0">
                  <a:pos x="20" y="26"/>
                </a:cxn>
                <a:cxn ang="0">
                  <a:pos x="13" y="29"/>
                </a:cxn>
                <a:cxn ang="0">
                  <a:pos x="7" y="34"/>
                </a:cxn>
                <a:cxn ang="0">
                  <a:pos x="2" y="39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7" y="57"/>
                </a:cxn>
                <a:cxn ang="0">
                  <a:pos x="13" y="61"/>
                </a:cxn>
                <a:cxn ang="0">
                  <a:pos x="20" y="66"/>
                </a:cxn>
                <a:cxn ang="0">
                  <a:pos x="29" y="69"/>
                </a:cxn>
                <a:cxn ang="0">
                  <a:pos x="41" y="73"/>
                </a:cxn>
                <a:cxn ang="0">
                  <a:pos x="53" y="76"/>
                </a:cxn>
                <a:cxn ang="0">
                  <a:pos x="67" y="80"/>
                </a:cxn>
                <a:cxn ang="0">
                  <a:pos x="82" y="82"/>
                </a:cxn>
                <a:cxn ang="0">
                  <a:pos x="106" y="85"/>
                </a:cxn>
                <a:cxn ang="0">
                  <a:pos x="143" y="89"/>
                </a:cxn>
                <a:cxn ang="0">
                  <a:pos x="181" y="91"/>
                </a:cxn>
                <a:cxn ang="0">
                  <a:pos x="223" y="91"/>
                </a:cxn>
                <a:cxn ang="0">
                  <a:pos x="262" y="89"/>
                </a:cxn>
                <a:cxn ang="0">
                  <a:pos x="298" y="85"/>
                </a:cxn>
                <a:cxn ang="0">
                  <a:pos x="322" y="82"/>
                </a:cxn>
                <a:cxn ang="0">
                  <a:pos x="337" y="80"/>
                </a:cxn>
                <a:cxn ang="0">
                  <a:pos x="351" y="76"/>
                </a:cxn>
                <a:cxn ang="0">
                  <a:pos x="363" y="73"/>
                </a:cxn>
                <a:cxn ang="0">
                  <a:pos x="375" y="69"/>
                </a:cxn>
                <a:cxn ang="0">
                  <a:pos x="384" y="66"/>
                </a:cxn>
                <a:cxn ang="0">
                  <a:pos x="391" y="61"/>
                </a:cxn>
                <a:cxn ang="0">
                  <a:pos x="397" y="57"/>
                </a:cxn>
                <a:cxn ang="0">
                  <a:pos x="402" y="53"/>
                </a:cxn>
                <a:cxn ang="0">
                  <a:pos x="404" y="48"/>
                </a:cxn>
                <a:cxn ang="0">
                  <a:pos x="404" y="43"/>
                </a:cxn>
                <a:cxn ang="0">
                  <a:pos x="402" y="39"/>
                </a:cxn>
                <a:cxn ang="0">
                  <a:pos x="397" y="34"/>
                </a:cxn>
                <a:cxn ang="0">
                  <a:pos x="391" y="29"/>
                </a:cxn>
                <a:cxn ang="0">
                  <a:pos x="384" y="26"/>
                </a:cxn>
                <a:cxn ang="0">
                  <a:pos x="375" y="22"/>
                </a:cxn>
                <a:cxn ang="0">
                  <a:pos x="363" y="19"/>
                </a:cxn>
                <a:cxn ang="0">
                  <a:pos x="351" y="15"/>
                </a:cxn>
                <a:cxn ang="0">
                  <a:pos x="337" y="12"/>
                </a:cxn>
                <a:cxn ang="0">
                  <a:pos x="322" y="10"/>
                </a:cxn>
                <a:cxn ang="0">
                  <a:pos x="298" y="6"/>
                </a:cxn>
                <a:cxn ang="0">
                  <a:pos x="262" y="3"/>
                </a:cxn>
                <a:cxn ang="0">
                  <a:pos x="223" y="0"/>
                </a:cxn>
              </a:cxnLst>
              <a:rect l="0" t="0" r="r" b="b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5" name="Freeform 191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3" y="3"/>
                </a:cxn>
                <a:cxn ang="0">
                  <a:pos x="106" y="6"/>
                </a:cxn>
                <a:cxn ang="0">
                  <a:pos x="82" y="10"/>
                </a:cxn>
                <a:cxn ang="0">
                  <a:pos x="67" y="12"/>
                </a:cxn>
                <a:cxn ang="0">
                  <a:pos x="53" y="15"/>
                </a:cxn>
                <a:cxn ang="0">
                  <a:pos x="41" y="19"/>
                </a:cxn>
                <a:cxn ang="0">
                  <a:pos x="29" y="22"/>
                </a:cxn>
                <a:cxn ang="0">
                  <a:pos x="20" y="26"/>
                </a:cxn>
                <a:cxn ang="0">
                  <a:pos x="13" y="29"/>
                </a:cxn>
                <a:cxn ang="0">
                  <a:pos x="7" y="34"/>
                </a:cxn>
                <a:cxn ang="0">
                  <a:pos x="2" y="39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7" y="57"/>
                </a:cxn>
                <a:cxn ang="0">
                  <a:pos x="13" y="61"/>
                </a:cxn>
                <a:cxn ang="0">
                  <a:pos x="20" y="66"/>
                </a:cxn>
                <a:cxn ang="0">
                  <a:pos x="29" y="69"/>
                </a:cxn>
                <a:cxn ang="0">
                  <a:pos x="41" y="73"/>
                </a:cxn>
                <a:cxn ang="0">
                  <a:pos x="53" y="76"/>
                </a:cxn>
                <a:cxn ang="0">
                  <a:pos x="67" y="80"/>
                </a:cxn>
                <a:cxn ang="0">
                  <a:pos x="82" y="82"/>
                </a:cxn>
                <a:cxn ang="0">
                  <a:pos x="106" y="85"/>
                </a:cxn>
                <a:cxn ang="0">
                  <a:pos x="143" y="89"/>
                </a:cxn>
                <a:cxn ang="0">
                  <a:pos x="181" y="91"/>
                </a:cxn>
                <a:cxn ang="0">
                  <a:pos x="223" y="91"/>
                </a:cxn>
                <a:cxn ang="0">
                  <a:pos x="262" y="89"/>
                </a:cxn>
                <a:cxn ang="0">
                  <a:pos x="298" y="85"/>
                </a:cxn>
                <a:cxn ang="0">
                  <a:pos x="322" y="82"/>
                </a:cxn>
                <a:cxn ang="0">
                  <a:pos x="337" y="80"/>
                </a:cxn>
                <a:cxn ang="0">
                  <a:pos x="351" y="76"/>
                </a:cxn>
                <a:cxn ang="0">
                  <a:pos x="363" y="73"/>
                </a:cxn>
                <a:cxn ang="0">
                  <a:pos x="375" y="69"/>
                </a:cxn>
                <a:cxn ang="0">
                  <a:pos x="384" y="66"/>
                </a:cxn>
                <a:cxn ang="0">
                  <a:pos x="391" y="61"/>
                </a:cxn>
                <a:cxn ang="0">
                  <a:pos x="397" y="57"/>
                </a:cxn>
                <a:cxn ang="0">
                  <a:pos x="402" y="53"/>
                </a:cxn>
                <a:cxn ang="0">
                  <a:pos x="404" y="48"/>
                </a:cxn>
                <a:cxn ang="0">
                  <a:pos x="404" y="43"/>
                </a:cxn>
                <a:cxn ang="0">
                  <a:pos x="402" y="39"/>
                </a:cxn>
                <a:cxn ang="0">
                  <a:pos x="397" y="34"/>
                </a:cxn>
                <a:cxn ang="0">
                  <a:pos x="391" y="29"/>
                </a:cxn>
                <a:cxn ang="0">
                  <a:pos x="384" y="26"/>
                </a:cxn>
                <a:cxn ang="0">
                  <a:pos x="375" y="22"/>
                </a:cxn>
                <a:cxn ang="0">
                  <a:pos x="363" y="19"/>
                </a:cxn>
                <a:cxn ang="0">
                  <a:pos x="351" y="15"/>
                </a:cxn>
                <a:cxn ang="0">
                  <a:pos x="337" y="12"/>
                </a:cxn>
                <a:cxn ang="0">
                  <a:pos x="322" y="10"/>
                </a:cxn>
                <a:cxn ang="0">
                  <a:pos x="298" y="6"/>
                </a:cxn>
                <a:cxn ang="0">
                  <a:pos x="262" y="3"/>
                </a:cxn>
                <a:cxn ang="0">
                  <a:pos x="223" y="0"/>
                </a:cxn>
              </a:cxnLst>
              <a:rect l="0" t="0" r="r" b="b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6" name="Line 192"/>
            <p:cNvSpPr>
              <a:spLocks noChangeShapeType="1"/>
            </p:cNvSpPr>
            <p:nvPr/>
          </p:nvSpPr>
          <p:spPr bwMode="auto">
            <a:xfrm flipV="1">
              <a:off x="2426" y="1498"/>
              <a:ext cx="7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7" name="Line 193"/>
            <p:cNvSpPr>
              <a:spLocks noChangeShapeType="1"/>
            </p:cNvSpPr>
            <p:nvPr/>
          </p:nvSpPr>
          <p:spPr bwMode="auto">
            <a:xfrm>
              <a:off x="2563" y="1551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8" name="Line 194"/>
            <p:cNvSpPr>
              <a:spLocks noChangeShapeType="1"/>
            </p:cNvSpPr>
            <p:nvPr/>
          </p:nvSpPr>
          <p:spPr bwMode="auto">
            <a:xfrm>
              <a:off x="2492" y="1499"/>
              <a:ext cx="74" cy="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9" name="Line 195"/>
            <p:cNvSpPr>
              <a:spLocks noChangeShapeType="1"/>
            </p:cNvSpPr>
            <p:nvPr/>
          </p:nvSpPr>
          <p:spPr bwMode="auto">
            <a:xfrm>
              <a:off x="2426" y="1549"/>
              <a:ext cx="71" cy="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0" name="Line 196"/>
            <p:cNvSpPr>
              <a:spLocks noChangeShapeType="1"/>
            </p:cNvSpPr>
            <p:nvPr/>
          </p:nvSpPr>
          <p:spPr bwMode="auto">
            <a:xfrm>
              <a:off x="2563" y="1498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1" name="Line 197"/>
            <p:cNvSpPr>
              <a:spLocks noChangeShapeType="1"/>
            </p:cNvSpPr>
            <p:nvPr/>
          </p:nvSpPr>
          <p:spPr bwMode="auto">
            <a:xfrm flipV="1">
              <a:off x="2492" y="1498"/>
              <a:ext cx="74" cy="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2" name="Line 198"/>
            <p:cNvSpPr>
              <a:spLocks noChangeShapeType="1"/>
            </p:cNvSpPr>
            <p:nvPr/>
          </p:nvSpPr>
          <p:spPr bwMode="auto">
            <a:xfrm>
              <a:off x="1504" y="1144"/>
              <a:ext cx="1" cy="54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3" name="Line 199"/>
            <p:cNvSpPr>
              <a:spLocks noChangeShapeType="1"/>
            </p:cNvSpPr>
            <p:nvPr/>
          </p:nvSpPr>
          <p:spPr bwMode="auto">
            <a:xfrm>
              <a:off x="1359" y="1144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4" name="Line 200"/>
            <p:cNvSpPr>
              <a:spLocks noChangeShapeType="1"/>
            </p:cNvSpPr>
            <p:nvPr/>
          </p:nvSpPr>
          <p:spPr bwMode="auto">
            <a:xfrm>
              <a:off x="1359" y="1465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5" name="Line 201"/>
            <p:cNvSpPr>
              <a:spLocks noChangeShapeType="1"/>
            </p:cNvSpPr>
            <p:nvPr/>
          </p:nvSpPr>
          <p:spPr bwMode="auto">
            <a:xfrm>
              <a:off x="1359" y="1688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6" name="Line 202"/>
            <p:cNvSpPr>
              <a:spLocks noChangeShapeType="1"/>
            </p:cNvSpPr>
            <p:nvPr/>
          </p:nvSpPr>
          <p:spPr bwMode="auto">
            <a:xfrm>
              <a:off x="1504" y="1431"/>
              <a:ext cx="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7" name="Line 203"/>
            <p:cNvSpPr>
              <a:spLocks noChangeShapeType="1"/>
            </p:cNvSpPr>
            <p:nvPr/>
          </p:nvSpPr>
          <p:spPr bwMode="auto">
            <a:xfrm>
              <a:off x="1949" y="1443"/>
              <a:ext cx="1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8" name="Line 204"/>
            <p:cNvSpPr>
              <a:spLocks noChangeShapeType="1"/>
            </p:cNvSpPr>
            <p:nvPr/>
          </p:nvSpPr>
          <p:spPr bwMode="auto">
            <a:xfrm>
              <a:off x="2066" y="1201"/>
              <a:ext cx="1" cy="4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9" name="Line 205"/>
            <p:cNvSpPr>
              <a:spLocks noChangeShapeType="1"/>
            </p:cNvSpPr>
            <p:nvPr/>
          </p:nvSpPr>
          <p:spPr bwMode="auto">
            <a:xfrm>
              <a:off x="1920" y="120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0" name="Line 206"/>
            <p:cNvSpPr>
              <a:spLocks noChangeShapeType="1"/>
            </p:cNvSpPr>
            <p:nvPr/>
          </p:nvSpPr>
          <p:spPr bwMode="auto">
            <a:xfrm>
              <a:off x="1920" y="169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1" name="Freeform 207"/>
            <p:cNvSpPr>
              <a:spLocks/>
            </p:cNvSpPr>
            <p:nvPr/>
          </p:nvSpPr>
          <p:spPr bwMode="auto">
            <a:xfrm>
              <a:off x="1107" y="1352"/>
              <a:ext cx="249" cy="20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2"/>
                </a:cxn>
                <a:cxn ang="0">
                  <a:pos x="79" y="11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5"/>
                </a:cxn>
                <a:cxn ang="0">
                  <a:pos x="111" y="4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2"/>
                </a:cxn>
                <a:cxn ang="0">
                  <a:pos x="222" y="39"/>
                </a:cxn>
                <a:cxn ang="0">
                  <a:pos x="226" y="50"/>
                </a:cxn>
                <a:cxn ang="0">
                  <a:pos x="240" y="115"/>
                </a:cxn>
                <a:cxn ang="0">
                  <a:pos x="247" y="143"/>
                </a:cxn>
                <a:cxn ang="0">
                  <a:pos x="247" y="146"/>
                </a:cxn>
                <a:cxn ang="0">
                  <a:pos x="248" y="150"/>
                </a:cxn>
                <a:cxn ang="0">
                  <a:pos x="248" y="159"/>
                </a:cxn>
                <a:cxn ang="0">
                  <a:pos x="244" y="169"/>
                </a:cxn>
                <a:cxn ang="0">
                  <a:pos x="0" y="162"/>
                </a:cxn>
                <a:cxn ang="0">
                  <a:pos x="25" y="149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5"/>
                </a:cxn>
                <a:cxn ang="0">
                  <a:pos x="32" y="24"/>
                </a:cxn>
                <a:cxn ang="0">
                  <a:pos x="37" y="22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2" name="Freeform 208"/>
            <p:cNvSpPr>
              <a:spLocks/>
            </p:cNvSpPr>
            <p:nvPr/>
          </p:nvSpPr>
          <p:spPr bwMode="auto">
            <a:xfrm>
              <a:off x="1194" y="1367"/>
              <a:ext cx="79" cy="91"/>
            </a:xfrm>
            <a:custGeom>
              <a:avLst/>
              <a:gdLst/>
              <a:ahLst/>
              <a:cxnLst>
                <a:cxn ang="0">
                  <a:pos x="78" y="3"/>
                </a:cxn>
                <a:cxn ang="0">
                  <a:pos x="78" y="3"/>
                </a:cxn>
                <a:cxn ang="0">
                  <a:pos x="77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3" y="17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59"/>
                </a:cxn>
                <a:cxn ang="0">
                  <a:pos x="2" y="73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7"/>
                </a:cxn>
                <a:cxn ang="0">
                  <a:pos x="11" y="87"/>
                </a:cxn>
                <a:cxn ang="0">
                  <a:pos x="15" y="87"/>
                </a:cxn>
                <a:cxn ang="0">
                  <a:pos x="18" y="87"/>
                </a:cxn>
                <a:cxn ang="0">
                  <a:pos x="22" y="87"/>
                </a:cxn>
                <a:cxn ang="0">
                  <a:pos x="27" y="87"/>
                </a:cxn>
                <a:cxn ang="0">
                  <a:pos x="32" y="86"/>
                </a:cxn>
                <a:cxn ang="0">
                  <a:pos x="38" y="87"/>
                </a:cxn>
                <a:cxn ang="0">
                  <a:pos x="44" y="87"/>
                </a:cxn>
                <a:cxn ang="0">
                  <a:pos x="50" y="87"/>
                </a:cxn>
                <a:cxn ang="0">
                  <a:pos x="57" y="87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7"/>
                </a:cxn>
                <a:cxn ang="0">
                  <a:pos x="78" y="80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8"/>
                </a:cxn>
                <a:cxn ang="0">
                  <a:pos x="77" y="15"/>
                </a:cxn>
                <a:cxn ang="0">
                  <a:pos x="78" y="3"/>
                </a:cxn>
              </a:cxnLst>
              <a:rect l="0" t="0" r="r" b="b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3" name="Freeform 209"/>
            <p:cNvSpPr>
              <a:spLocks/>
            </p:cNvSpPr>
            <p:nvPr/>
          </p:nvSpPr>
          <p:spPr bwMode="auto">
            <a:xfrm>
              <a:off x="1202" y="1391"/>
              <a:ext cx="132" cy="90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0" y="80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9"/>
                </a:cxn>
                <a:cxn ang="0">
                  <a:pos x="91" y="88"/>
                </a:cxn>
                <a:cxn ang="0">
                  <a:pos x="94" y="86"/>
                </a:cxn>
                <a:cxn ang="0">
                  <a:pos x="98" y="83"/>
                </a:cxn>
                <a:cxn ang="0">
                  <a:pos x="103" y="80"/>
                </a:cxn>
                <a:cxn ang="0">
                  <a:pos x="107" y="76"/>
                </a:cxn>
                <a:cxn ang="0">
                  <a:pos x="112" y="72"/>
                </a:cxn>
                <a:cxn ang="0">
                  <a:pos x="117" y="67"/>
                </a:cxn>
                <a:cxn ang="0">
                  <a:pos x="121" y="61"/>
                </a:cxn>
                <a:cxn ang="0">
                  <a:pos x="125" y="55"/>
                </a:cxn>
                <a:cxn ang="0">
                  <a:pos x="128" y="48"/>
                </a:cxn>
                <a:cxn ang="0">
                  <a:pos x="131" y="40"/>
                </a:cxn>
                <a:cxn ang="0">
                  <a:pos x="132" y="32"/>
                </a:cxn>
                <a:cxn ang="0">
                  <a:pos x="132" y="24"/>
                </a:cxn>
                <a:cxn ang="0">
                  <a:pos x="129" y="14"/>
                </a:cxn>
                <a:cxn ang="0">
                  <a:pos x="129" y="13"/>
                </a:cxn>
                <a:cxn ang="0">
                  <a:pos x="128" y="12"/>
                </a:cxn>
                <a:cxn ang="0">
                  <a:pos x="127" y="10"/>
                </a:cxn>
                <a:cxn ang="0">
                  <a:pos x="126" y="7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7" y="2"/>
                </a:cxn>
                <a:cxn ang="0">
                  <a:pos x="113" y="0"/>
                </a:cxn>
                <a:cxn ang="0">
                  <a:pos x="113" y="3"/>
                </a:cxn>
                <a:cxn ang="0">
                  <a:pos x="114" y="6"/>
                </a:cxn>
                <a:cxn ang="0">
                  <a:pos x="117" y="12"/>
                </a:cxn>
                <a:cxn ang="0">
                  <a:pos x="118" y="20"/>
                </a:cxn>
                <a:cxn ang="0">
                  <a:pos x="118" y="30"/>
                </a:cxn>
                <a:cxn ang="0">
                  <a:pos x="117" y="40"/>
                </a:cxn>
                <a:cxn ang="0">
                  <a:pos x="114" y="52"/>
                </a:cxn>
                <a:cxn ang="0">
                  <a:pos x="108" y="65"/>
                </a:cxn>
                <a:cxn ang="0">
                  <a:pos x="108" y="65"/>
                </a:cxn>
                <a:cxn ang="0">
                  <a:pos x="108" y="65"/>
                </a:cxn>
                <a:cxn ang="0">
                  <a:pos x="107" y="66"/>
                </a:cxn>
                <a:cxn ang="0">
                  <a:pos x="106" y="67"/>
                </a:cxn>
                <a:cxn ang="0">
                  <a:pos x="105" y="67"/>
                </a:cxn>
                <a:cxn ang="0">
                  <a:pos x="103" y="68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2"/>
                </a:cxn>
                <a:cxn ang="0">
                  <a:pos x="92" y="73"/>
                </a:cxn>
                <a:cxn ang="0">
                  <a:pos x="90" y="73"/>
                </a:cxn>
                <a:cxn ang="0">
                  <a:pos x="85" y="74"/>
                </a:cxn>
                <a:cxn ang="0">
                  <a:pos x="82" y="74"/>
                </a:cxn>
                <a:cxn ang="0">
                  <a:pos x="78" y="74"/>
                </a:cxn>
                <a:cxn ang="0">
                  <a:pos x="73" y="73"/>
                </a:cxn>
                <a:cxn ang="0">
                  <a:pos x="69" y="73"/>
                </a:cxn>
                <a:cxn ang="0">
                  <a:pos x="69" y="84"/>
                </a:cxn>
                <a:cxn ang="0">
                  <a:pos x="3" y="77"/>
                </a:cxn>
                <a:cxn ang="0">
                  <a:pos x="1" y="68"/>
                </a:cxn>
              </a:cxnLst>
              <a:rect l="0" t="0" r="r" b="b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4" name="Freeform 210"/>
            <p:cNvSpPr>
              <a:spLocks/>
            </p:cNvSpPr>
            <p:nvPr/>
          </p:nvSpPr>
          <p:spPr bwMode="auto">
            <a:xfrm>
              <a:off x="1186" y="1480"/>
              <a:ext cx="96" cy="32"/>
            </a:xfrm>
            <a:custGeom>
              <a:avLst/>
              <a:gdLst/>
              <a:ahLst/>
              <a:cxnLst>
                <a:cxn ang="0">
                  <a:pos x="96" y="12"/>
                </a:cxn>
                <a:cxn ang="0">
                  <a:pos x="1" y="0"/>
                </a:cxn>
                <a:cxn ang="0">
                  <a:pos x="0" y="12"/>
                </a:cxn>
                <a:cxn ang="0">
                  <a:pos x="93" y="32"/>
                </a:cxn>
                <a:cxn ang="0">
                  <a:pos x="96" y="12"/>
                </a:cxn>
              </a:cxnLst>
              <a:rect l="0" t="0" r="r" b="b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5" name="Freeform 211"/>
            <p:cNvSpPr>
              <a:spLocks/>
            </p:cNvSpPr>
            <p:nvPr/>
          </p:nvSpPr>
          <p:spPr bwMode="auto">
            <a:xfrm>
              <a:off x="1233" y="1491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6" name="Freeform 212"/>
            <p:cNvSpPr>
              <a:spLocks/>
            </p:cNvSpPr>
            <p:nvPr/>
          </p:nvSpPr>
          <p:spPr bwMode="auto">
            <a:xfrm>
              <a:off x="1191" y="1484"/>
              <a:ext cx="28" cy="10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7" y="10"/>
                </a:cxn>
                <a:cxn ang="0">
                  <a:pos x="28" y="4"/>
                </a:cxn>
              </a:cxnLst>
              <a:rect l="0" t="0" r="r" b="b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7" name="Freeform 213"/>
            <p:cNvSpPr>
              <a:spLocks/>
            </p:cNvSpPr>
            <p:nvPr/>
          </p:nvSpPr>
          <p:spPr bwMode="auto">
            <a:xfrm>
              <a:off x="1123" y="1493"/>
              <a:ext cx="162" cy="5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2" y="16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9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2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9"/>
                </a:cxn>
                <a:cxn ang="0">
                  <a:pos x="159" y="30"/>
                </a:cxn>
                <a:cxn ang="0">
                  <a:pos x="158" y="32"/>
                </a:cxn>
                <a:cxn ang="0">
                  <a:pos x="157" y="33"/>
                </a:cxn>
                <a:cxn ang="0">
                  <a:pos x="155" y="35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50"/>
                </a:cxn>
                <a:cxn ang="0">
                  <a:pos x="131" y="51"/>
                </a:cxn>
                <a:cxn ang="0">
                  <a:pos x="128" y="53"/>
                </a:cxn>
                <a:cxn ang="0">
                  <a:pos x="126" y="55"/>
                </a:cxn>
                <a:cxn ang="0">
                  <a:pos x="0" y="16"/>
                </a:cxn>
              </a:cxnLst>
              <a:rect l="0" t="0" r="r" b="b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8" name="Freeform 214"/>
            <p:cNvSpPr>
              <a:spLocks/>
            </p:cNvSpPr>
            <p:nvPr/>
          </p:nvSpPr>
          <p:spPr bwMode="auto">
            <a:xfrm>
              <a:off x="1285" y="1487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9" name="Freeform 215"/>
            <p:cNvSpPr>
              <a:spLocks/>
            </p:cNvSpPr>
            <p:nvPr/>
          </p:nvSpPr>
          <p:spPr bwMode="auto">
            <a:xfrm>
              <a:off x="1134" y="1377"/>
              <a:ext cx="32" cy="123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3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9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123"/>
                </a:cxn>
                <a:cxn ang="0">
                  <a:pos x="1" y="123"/>
                </a:cxn>
                <a:cxn ang="0">
                  <a:pos x="1" y="123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5" y="123"/>
                </a:cxn>
                <a:cxn ang="0">
                  <a:pos x="7" y="122"/>
                </a:cxn>
                <a:cxn ang="0">
                  <a:pos x="8" y="122"/>
                </a:cxn>
                <a:cxn ang="0">
                  <a:pos x="11" y="122"/>
                </a:cxn>
                <a:cxn ang="0">
                  <a:pos x="13" y="121"/>
                </a:cxn>
                <a:cxn ang="0">
                  <a:pos x="15" y="120"/>
                </a:cxn>
                <a:cxn ang="0">
                  <a:pos x="18" y="120"/>
                </a:cxn>
                <a:cxn ang="0">
                  <a:pos x="21" y="118"/>
                </a:cxn>
                <a:cxn ang="0">
                  <a:pos x="24" y="116"/>
                </a:cxn>
                <a:cxn ang="0">
                  <a:pos x="26" y="115"/>
                </a:cxn>
                <a:cxn ang="0">
                  <a:pos x="29" y="114"/>
                </a:cxn>
                <a:cxn ang="0">
                  <a:pos x="32" y="111"/>
                </a:cxn>
                <a:cxn ang="0">
                  <a:pos x="32" y="3"/>
                </a:cxn>
              </a:cxnLst>
              <a:rect l="0" t="0" r="r" b="b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0" name="Freeform 216"/>
            <p:cNvSpPr>
              <a:spLocks/>
            </p:cNvSpPr>
            <p:nvPr/>
          </p:nvSpPr>
          <p:spPr bwMode="auto">
            <a:xfrm>
              <a:off x="1135" y="1379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2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7" y="102"/>
                </a:cxn>
                <a:cxn ang="0">
                  <a:pos x="10" y="101"/>
                </a:cxn>
                <a:cxn ang="0">
                  <a:pos x="11" y="101"/>
                </a:cxn>
                <a:cxn ang="0">
                  <a:pos x="13" y="100"/>
                </a:cxn>
                <a:cxn ang="0">
                  <a:pos x="16" y="99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6"/>
                </a:cxn>
                <a:cxn ang="0">
                  <a:pos x="25" y="94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1" name="Freeform 217"/>
            <p:cNvSpPr>
              <a:spLocks/>
            </p:cNvSpPr>
            <p:nvPr/>
          </p:nvSpPr>
          <p:spPr bwMode="auto">
            <a:xfrm>
              <a:off x="1137" y="1380"/>
              <a:ext cx="22" cy="8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3"/>
                </a:cxn>
                <a:cxn ang="0">
                  <a:pos x="5" y="83"/>
                </a:cxn>
                <a:cxn ang="0">
                  <a:pos x="7" y="83"/>
                </a:cxn>
                <a:cxn ang="0">
                  <a:pos x="9" y="81"/>
                </a:cxn>
                <a:cxn ang="0">
                  <a:pos x="10" y="81"/>
                </a:cxn>
                <a:cxn ang="0">
                  <a:pos x="12" y="80"/>
                </a:cxn>
                <a:cxn ang="0">
                  <a:pos x="14" y="80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1"/>
                </a:cxn>
              </a:cxnLst>
              <a:rect l="0" t="0" r="r" b="b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2" name="Freeform 218"/>
            <p:cNvSpPr>
              <a:spLocks/>
            </p:cNvSpPr>
            <p:nvPr/>
          </p:nvSpPr>
          <p:spPr bwMode="auto">
            <a:xfrm>
              <a:off x="1138" y="1380"/>
              <a:ext cx="17" cy="65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5"/>
                </a:cxn>
                <a:cxn ang="0">
                  <a:pos x="6" y="64"/>
                </a:cxn>
                <a:cxn ang="0">
                  <a:pos x="8" y="64"/>
                </a:cxn>
                <a:cxn ang="0">
                  <a:pos x="11" y="63"/>
                </a:cxn>
                <a:cxn ang="0">
                  <a:pos x="14" y="60"/>
                </a:cxn>
                <a:cxn ang="0">
                  <a:pos x="17" y="58"/>
                </a:cxn>
                <a:cxn ang="0">
                  <a:pos x="17" y="2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3" name="Freeform 219"/>
            <p:cNvSpPr>
              <a:spLocks/>
            </p:cNvSpPr>
            <p:nvPr/>
          </p:nvSpPr>
          <p:spPr bwMode="auto">
            <a:xfrm>
              <a:off x="1138" y="1381"/>
              <a:ext cx="14" cy="47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7"/>
                </a:cxn>
                <a:cxn ang="0">
                  <a:pos x="1" y="47"/>
                </a:cxn>
                <a:cxn ang="0">
                  <a:pos x="1" y="45"/>
                </a:cxn>
                <a:cxn ang="0">
                  <a:pos x="3" y="45"/>
                </a:cxn>
                <a:cxn ang="0">
                  <a:pos x="4" y="45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11" y="43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4" name="Freeform 220"/>
            <p:cNvSpPr>
              <a:spLocks/>
            </p:cNvSpPr>
            <p:nvPr/>
          </p:nvSpPr>
          <p:spPr bwMode="auto">
            <a:xfrm>
              <a:off x="1139" y="1382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5" name="Freeform 221"/>
            <p:cNvSpPr>
              <a:spLocks/>
            </p:cNvSpPr>
            <p:nvPr/>
          </p:nvSpPr>
          <p:spPr bwMode="auto">
            <a:xfrm>
              <a:off x="1250" y="1459"/>
              <a:ext cx="14" cy="13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8" y="13"/>
                </a:cxn>
                <a:cxn ang="0">
                  <a:pos x="9" y="13"/>
                </a:cxn>
                <a:cxn ang="0">
                  <a:pos x="10" y="12"/>
                </a:cxn>
                <a:cxn ang="0">
                  <a:pos x="11" y="11"/>
                </a:cxn>
                <a:cxn ang="0">
                  <a:pos x="13" y="11"/>
                </a:cxn>
                <a:cxn ang="0">
                  <a:pos x="13" y="9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9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4" y="13"/>
                </a:cxn>
                <a:cxn ang="0">
                  <a:pos x="6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6" name="Freeform 222"/>
            <p:cNvSpPr>
              <a:spLocks/>
            </p:cNvSpPr>
            <p:nvPr/>
          </p:nvSpPr>
          <p:spPr bwMode="auto">
            <a:xfrm>
              <a:off x="1209" y="1459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7" name="Freeform 223"/>
            <p:cNvSpPr>
              <a:spLocks/>
            </p:cNvSpPr>
            <p:nvPr/>
          </p:nvSpPr>
          <p:spPr bwMode="auto">
            <a:xfrm>
              <a:off x="1221" y="1459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8" name="Freeform 224"/>
            <p:cNvSpPr>
              <a:spLocks/>
            </p:cNvSpPr>
            <p:nvPr/>
          </p:nvSpPr>
          <p:spPr bwMode="auto">
            <a:xfrm>
              <a:off x="1175" y="1367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3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6"/>
                </a:cxn>
                <a:cxn ang="0">
                  <a:pos x="1" y="73"/>
                </a:cxn>
                <a:cxn ang="0">
                  <a:pos x="5" y="92"/>
                </a:cxn>
                <a:cxn ang="0">
                  <a:pos x="19" y="91"/>
                </a:cxn>
                <a:cxn ang="0">
                  <a:pos x="18" y="89"/>
                </a:cxn>
                <a:cxn ang="0">
                  <a:pos x="16" y="80"/>
                </a:cxn>
                <a:cxn ang="0">
                  <a:pos x="15" y="70"/>
                </a:cxn>
                <a:cxn ang="0">
                  <a:pos x="14" y="56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9" name="Freeform 225"/>
            <p:cNvSpPr>
              <a:spLocks/>
            </p:cNvSpPr>
            <p:nvPr/>
          </p:nvSpPr>
          <p:spPr bwMode="auto">
            <a:xfrm>
              <a:off x="1273" y="1355"/>
              <a:ext cx="27" cy="10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1"/>
                </a:cxn>
                <a:cxn ang="0">
                  <a:pos x="25" y="4"/>
                </a:cxn>
                <a:cxn ang="0">
                  <a:pos x="22" y="9"/>
                </a:cxn>
                <a:cxn ang="0">
                  <a:pos x="20" y="18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3"/>
                </a:cxn>
                <a:cxn ang="0">
                  <a:pos x="20" y="103"/>
                </a:cxn>
                <a:cxn ang="0">
                  <a:pos x="5" y="103"/>
                </a:cxn>
                <a:cxn ang="0">
                  <a:pos x="5" y="101"/>
                </a:cxn>
                <a:cxn ang="0">
                  <a:pos x="4" y="91"/>
                </a:cxn>
                <a:cxn ang="0">
                  <a:pos x="2" y="80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0" name="Freeform 226"/>
            <p:cNvSpPr>
              <a:spLocks/>
            </p:cNvSpPr>
            <p:nvPr/>
          </p:nvSpPr>
          <p:spPr bwMode="auto">
            <a:xfrm>
              <a:off x="1175" y="1372"/>
              <a:ext cx="18" cy="8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4"/>
                </a:cxn>
                <a:cxn ang="0">
                  <a:pos x="0" y="36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0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1"/>
                </a:cxn>
                <a:cxn ang="0">
                  <a:pos x="14" y="61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1" name="Freeform 227"/>
            <p:cNvSpPr>
              <a:spLocks/>
            </p:cNvSpPr>
            <p:nvPr/>
          </p:nvSpPr>
          <p:spPr bwMode="auto">
            <a:xfrm>
              <a:off x="1176" y="1377"/>
              <a:ext cx="14" cy="6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3" y="13"/>
                </a:cxn>
                <a:cxn ang="0">
                  <a:pos x="1" y="21"/>
                </a:cxn>
                <a:cxn ang="0">
                  <a:pos x="0" y="31"/>
                </a:cxn>
                <a:cxn ang="0">
                  <a:pos x="0" y="42"/>
                </a:cxn>
                <a:cxn ang="0">
                  <a:pos x="1" y="55"/>
                </a:cxn>
                <a:cxn ang="0">
                  <a:pos x="4" y="69"/>
                </a:cxn>
                <a:cxn ang="0">
                  <a:pos x="14" y="68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1" y="42"/>
                </a:cxn>
                <a:cxn ang="0">
                  <a:pos x="10" y="32"/>
                </a:cxn>
                <a:cxn ang="0">
                  <a:pos x="10" y="20"/>
                </a:cxn>
                <a:cxn ang="0">
                  <a:pos x="12" y="1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5" y="2"/>
                </a:cxn>
              </a:cxnLst>
              <a:rect l="0" t="0" r="r" b="b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2" name="Freeform 228"/>
            <p:cNvSpPr>
              <a:spLocks/>
            </p:cNvSpPr>
            <p:nvPr/>
          </p:nvSpPr>
          <p:spPr bwMode="auto">
            <a:xfrm>
              <a:off x="1177" y="1383"/>
              <a:ext cx="12" cy="5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1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6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0"/>
                </a:cxn>
                <a:cxn ang="0">
                  <a:pos x="10" y="43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7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3" name="Freeform 229"/>
            <p:cNvSpPr>
              <a:spLocks/>
            </p:cNvSpPr>
            <p:nvPr/>
          </p:nvSpPr>
          <p:spPr bwMode="auto">
            <a:xfrm>
              <a:off x="1177" y="1388"/>
              <a:ext cx="10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3" y="45"/>
                </a:cxn>
                <a:cxn ang="0">
                  <a:pos x="10" y="45"/>
                </a:cxn>
                <a:cxn ang="0">
                  <a:pos x="10" y="43"/>
                </a:cxn>
                <a:cxn ang="0">
                  <a:pos x="9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4" name="Freeform 230"/>
            <p:cNvSpPr>
              <a:spLocks/>
            </p:cNvSpPr>
            <p:nvPr/>
          </p:nvSpPr>
          <p:spPr bwMode="auto">
            <a:xfrm>
              <a:off x="1179" y="1394"/>
              <a:ext cx="7" cy="32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0" y="27"/>
                </a:cxn>
                <a:cxn ang="0">
                  <a:pos x="1" y="32"/>
                </a:cxn>
                <a:cxn ang="0">
                  <a:pos x="5" y="32"/>
                </a:cxn>
                <a:cxn ang="0">
                  <a:pos x="5" y="31"/>
                </a:cxn>
                <a:cxn ang="0">
                  <a:pos x="5" y="29"/>
                </a:cxn>
                <a:cxn ang="0">
                  <a:pos x="4" y="25"/>
                </a:cxn>
                <a:cxn ang="0">
                  <a:pos x="4" y="20"/>
                </a:cxn>
                <a:cxn ang="0">
                  <a:pos x="4" y="15"/>
                </a:cxn>
                <a:cxn ang="0">
                  <a:pos x="4" y="9"/>
                </a:cxn>
                <a:cxn ang="0">
                  <a:pos x="4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5" name="Freeform 231"/>
            <p:cNvSpPr>
              <a:spLocks/>
            </p:cNvSpPr>
            <p:nvPr/>
          </p:nvSpPr>
          <p:spPr bwMode="auto">
            <a:xfrm>
              <a:off x="1274" y="1361"/>
              <a:ext cx="24" cy="9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3"/>
                </a:cxn>
                <a:cxn ang="0">
                  <a:pos x="19" y="8"/>
                </a:cxn>
                <a:cxn ang="0">
                  <a:pos x="17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0"/>
                </a:cxn>
                <a:cxn ang="0">
                  <a:pos x="5" y="90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69"/>
                </a:cxn>
                <a:cxn ang="0">
                  <a:pos x="0" y="56"/>
                </a:cxn>
                <a:cxn ang="0">
                  <a:pos x="0" y="41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6" name="Freeform 232"/>
            <p:cNvSpPr>
              <a:spLocks/>
            </p:cNvSpPr>
            <p:nvPr/>
          </p:nvSpPr>
          <p:spPr bwMode="auto">
            <a:xfrm>
              <a:off x="1275" y="1368"/>
              <a:ext cx="19" cy="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2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6"/>
                </a:cxn>
                <a:cxn ang="0">
                  <a:pos x="4" y="76"/>
                </a:cxn>
                <a:cxn ang="0">
                  <a:pos x="4" y="74"/>
                </a:cxn>
                <a:cxn ang="0">
                  <a:pos x="3" y="68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9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7" name="Freeform 233"/>
            <p:cNvSpPr>
              <a:spLocks/>
            </p:cNvSpPr>
            <p:nvPr/>
          </p:nvSpPr>
          <p:spPr bwMode="auto">
            <a:xfrm>
              <a:off x="1277" y="1374"/>
              <a:ext cx="15" cy="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19"/>
                </a:cxn>
                <a:cxn ang="0">
                  <a:pos x="9" y="30"/>
                </a:cxn>
                <a:cxn ang="0">
                  <a:pos x="10" y="44"/>
                </a:cxn>
                <a:cxn ang="0">
                  <a:pos x="11" y="63"/>
                </a:cxn>
                <a:cxn ang="0">
                  <a:pos x="2" y="63"/>
                </a:cxn>
                <a:cxn ang="0">
                  <a:pos x="2" y="62"/>
                </a:cxn>
                <a:cxn ang="0">
                  <a:pos x="1" y="56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8" name="Freeform 234"/>
            <p:cNvSpPr>
              <a:spLocks/>
            </p:cNvSpPr>
            <p:nvPr/>
          </p:nvSpPr>
          <p:spPr bwMode="auto">
            <a:xfrm>
              <a:off x="1277" y="1380"/>
              <a:ext cx="12" cy="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9" y="9"/>
                </a:cxn>
                <a:cxn ang="0">
                  <a:pos x="9" y="15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0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1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9" name="Freeform 235"/>
            <p:cNvSpPr>
              <a:spLocks/>
            </p:cNvSpPr>
            <p:nvPr/>
          </p:nvSpPr>
          <p:spPr bwMode="auto">
            <a:xfrm>
              <a:off x="1278" y="1387"/>
              <a:ext cx="9" cy="3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5"/>
                </a:cxn>
                <a:cxn ang="0">
                  <a:pos x="7" y="36"/>
                </a:cxn>
                <a:cxn ang="0">
                  <a:pos x="2" y="36"/>
                </a:cxn>
                <a:cxn ang="0">
                  <a:pos x="1" y="36"/>
                </a:cxn>
                <a:cxn ang="0">
                  <a:pos x="1" y="32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0" name="Rectangle 236"/>
            <p:cNvSpPr>
              <a:spLocks noChangeArrowheads="1"/>
            </p:cNvSpPr>
            <p:nvPr/>
          </p:nvSpPr>
          <p:spPr bwMode="auto">
            <a:xfrm>
              <a:off x="1155" y="1377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1" name="Freeform 237"/>
            <p:cNvSpPr>
              <a:spLocks/>
            </p:cNvSpPr>
            <p:nvPr/>
          </p:nvSpPr>
          <p:spPr bwMode="auto">
            <a:xfrm>
              <a:off x="1197" y="1375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9"/>
                </a:cxn>
                <a:cxn ang="0">
                  <a:pos x="1" y="14"/>
                </a:cxn>
                <a:cxn ang="0">
                  <a:pos x="0" y="20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3"/>
                </a:cxn>
                <a:cxn ang="0">
                  <a:pos x="3" y="51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2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4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5" y="2"/>
                </a:cxn>
                <a:cxn ang="0">
                  <a:pos x="43" y="2"/>
                </a:cxn>
                <a:cxn ang="0">
                  <a:pos x="42" y="1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1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2" name="Freeform 238"/>
            <p:cNvSpPr>
              <a:spLocks/>
            </p:cNvSpPr>
            <p:nvPr/>
          </p:nvSpPr>
          <p:spPr bwMode="auto">
            <a:xfrm>
              <a:off x="1133" y="1416"/>
              <a:ext cx="3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1"/>
                </a:cxn>
                <a:cxn ang="0">
                  <a:pos x="37" y="3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3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6"/>
                </a:cxn>
              </a:cxnLst>
              <a:rect l="0" t="0" r="r" b="b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3" name="Freeform 239"/>
            <p:cNvSpPr>
              <a:spLocks/>
            </p:cNvSpPr>
            <p:nvPr/>
          </p:nvSpPr>
          <p:spPr bwMode="auto">
            <a:xfrm>
              <a:off x="1133" y="1391"/>
              <a:ext cx="37" cy="1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2"/>
                </a:cxn>
                <a:cxn ang="0">
                  <a:pos x="32" y="3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5" y="4"/>
                </a:cxn>
                <a:cxn ang="0">
                  <a:pos x="22" y="3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3" y="3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6"/>
                </a:cxn>
              </a:cxnLst>
              <a:rect l="0" t="0" r="r" b="b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4" name="Freeform 240"/>
            <p:cNvSpPr>
              <a:spLocks/>
            </p:cNvSpPr>
            <p:nvPr/>
          </p:nvSpPr>
          <p:spPr bwMode="auto">
            <a:xfrm>
              <a:off x="1168" y="1380"/>
              <a:ext cx="61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8"/>
                </a:cxn>
                <a:cxn ang="0">
                  <a:pos x="19" y="112"/>
                </a:cxn>
                <a:cxn ang="0">
                  <a:pos x="18" y="98"/>
                </a:cxn>
                <a:cxn ang="0">
                  <a:pos x="61" y="104"/>
                </a:cxn>
                <a:cxn ang="0">
                  <a:pos x="61" y="98"/>
                </a:cxn>
                <a:cxn ang="0">
                  <a:pos x="30" y="94"/>
                </a:cxn>
                <a:cxn ang="0">
                  <a:pos x="29" y="81"/>
                </a:cxn>
                <a:cxn ang="0">
                  <a:pos x="9" y="81"/>
                </a:cxn>
                <a:cxn ang="0">
                  <a:pos x="8" y="80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8"/>
                </a:cxn>
                <a:cxn ang="0">
                  <a:pos x="2" y="46"/>
                </a:cxn>
                <a:cxn ang="0">
                  <a:pos x="1" y="34"/>
                </a:cxn>
                <a:cxn ang="0">
                  <a:pos x="2" y="18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5" name="Freeform 241"/>
            <p:cNvSpPr>
              <a:spLocks/>
            </p:cNvSpPr>
            <p:nvPr/>
          </p:nvSpPr>
          <p:spPr bwMode="auto">
            <a:xfrm>
              <a:off x="1198" y="1354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0"/>
                </a:cxn>
                <a:cxn ang="0">
                  <a:pos x="19" y="9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6" name="Freeform 242"/>
            <p:cNvSpPr>
              <a:spLocks/>
            </p:cNvSpPr>
            <p:nvPr/>
          </p:nvSpPr>
          <p:spPr bwMode="auto">
            <a:xfrm>
              <a:off x="1153" y="1494"/>
              <a:ext cx="132" cy="45"/>
            </a:xfrm>
            <a:custGeom>
              <a:avLst/>
              <a:gdLst/>
              <a:ahLst/>
              <a:cxnLst>
                <a:cxn ang="0">
                  <a:pos x="55" y="43"/>
                </a:cxn>
                <a:cxn ang="0">
                  <a:pos x="56" y="43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6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2"/>
                </a:cxn>
                <a:cxn ang="0">
                  <a:pos x="80" y="29"/>
                </a:cxn>
                <a:cxn ang="0">
                  <a:pos x="82" y="28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29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5"/>
                </a:cxn>
                <a:cxn ang="0">
                  <a:pos x="76" y="36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3"/>
                </a:cxn>
                <a:cxn ang="0">
                  <a:pos x="57" y="45"/>
                </a:cxn>
                <a:cxn ang="0">
                  <a:pos x="55" y="43"/>
                </a:cxn>
              </a:cxnLst>
              <a:rect l="0" t="0" r="r" b="b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7" name="Freeform 243"/>
            <p:cNvSpPr>
              <a:spLocks/>
            </p:cNvSpPr>
            <p:nvPr/>
          </p:nvSpPr>
          <p:spPr bwMode="auto">
            <a:xfrm>
              <a:off x="1125" y="1506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8" name="Freeform 244"/>
            <p:cNvSpPr>
              <a:spLocks/>
            </p:cNvSpPr>
            <p:nvPr/>
          </p:nvSpPr>
          <p:spPr bwMode="auto">
            <a:xfrm>
              <a:off x="1148" y="1501"/>
              <a:ext cx="132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5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9" name="Freeform 245"/>
            <p:cNvSpPr>
              <a:spLocks/>
            </p:cNvSpPr>
            <p:nvPr/>
          </p:nvSpPr>
          <p:spPr bwMode="auto">
            <a:xfrm>
              <a:off x="1138" y="1502"/>
              <a:ext cx="13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9"/>
                </a:cxn>
                <a:cxn ang="0">
                  <a:pos x="133" y="39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0" name="Freeform 246"/>
            <p:cNvSpPr>
              <a:spLocks/>
            </p:cNvSpPr>
            <p:nvPr/>
          </p:nvSpPr>
          <p:spPr bwMode="auto">
            <a:xfrm>
              <a:off x="1107" y="1040"/>
              <a:ext cx="249" cy="209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3"/>
                </a:cxn>
                <a:cxn ang="0">
                  <a:pos x="79" y="11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4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4"/>
                </a:cxn>
                <a:cxn ang="0">
                  <a:pos x="222" y="39"/>
                </a:cxn>
                <a:cxn ang="0">
                  <a:pos x="226" y="50"/>
                </a:cxn>
                <a:cxn ang="0">
                  <a:pos x="240" y="117"/>
                </a:cxn>
                <a:cxn ang="0">
                  <a:pos x="247" y="145"/>
                </a:cxn>
                <a:cxn ang="0">
                  <a:pos x="247" y="146"/>
                </a:cxn>
                <a:cxn ang="0">
                  <a:pos x="248" y="152"/>
                </a:cxn>
                <a:cxn ang="0">
                  <a:pos x="248" y="160"/>
                </a:cxn>
                <a:cxn ang="0">
                  <a:pos x="244" y="170"/>
                </a:cxn>
                <a:cxn ang="0">
                  <a:pos x="0" y="163"/>
                </a:cxn>
                <a:cxn ang="0">
                  <a:pos x="25" y="150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5"/>
                </a:cxn>
                <a:cxn ang="0">
                  <a:pos x="32" y="24"/>
                </a:cxn>
                <a:cxn ang="0">
                  <a:pos x="37" y="23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1" name="Freeform 247"/>
            <p:cNvSpPr>
              <a:spLocks/>
            </p:cNvSpPr>
            <p:nvPr/>
          </p:nvSpPr>
          <p:spPr bwMode="auto">
            <a:xfrm>
              <a:off x="1194" y="1055"/>
              <a:ext cx="79" cy="91"/>
            </a:xfrm>
            <a:custGeom>
              <a:avLst/>
              <a:gdLst/>
              <a:ahLst/>
              <a:cxnLst>
                <a:cxn ang="0">
                  <a:pos x="78" y="3"/>
                </a:cxn>
                <a:cxn ang="0">
                  <a:pos x="78" y="3"/>
                </a:cxn>
                <a:cxn ang="0">
                  <a:pos x="77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2"/>
                </a:cxn>
                <a:cxn ang="0">
                  <a:pos x="4" y="13"/>
                </a:cxn>
                <a:cxn ang="0">
                  <a:pos x="3" y="17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61"/>
                </a:cxn>
                <a:cxn ang="0">
                  <a:pos x="2" y="75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9"/>
                </a:cxn>
                <a:cxn ang="0">
                  <a:pos x="11" y="89"/>
                </a:cxn>
                <a:cxn ang="0">
                  <a:pos x="15" y="88"/>
                </a:cxn>
                <a:cxn ang="0">
                  <a:pos x="18" y="88"/>
                </a:cxn>
                <a:cxn ang="0">
                  <a:pos x="22" y="88"/>
                </a:cxn>
                <a:cxn ang="0">
                  <a:pos x="27" y="88"/>
                </a:cxn>
                <a:cxn ang="0">
                  <a:pos x="32" y="88"/>
                </a:cxn>
                <a:cxn ang="0">
                  <a:pos x="38" y="88"/>
                </a:cxn>
                <a:cxn ang="0">
                  <a:pos x="44" y="88"/>
                </a:cxn>
                <a:cxn ang="0">
                  <a:pos x="50" y="88"/>
                </a:cxn>
                <a:cxn ang="0">
                  <a:pos x="57" y="89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9"/>
                </a:cxn>
                <a:cxn ang="0">
                  <a:pos x="78" y="82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9"/>
                </a:cxn>
                <a:cxn ang="0">
                  <a:pos x="77" y="15"/>
                </a:cxn>
                <a:cxn ang="0">
                  <a:pos x="78" y="3"/>
                </a:cxn>
              </a:cxnLst>
              <a:rect l="0" t="0" r="r" b="b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2" name="Freeform 248"/>
            <p:cNvSpPr>
              <a:spLocks/>
            </p:cNvSpPr>
            <p:nvPr/>
          </p:nvSpPr>
          <p:spPr bwMode="auto">
            <a:xfrm>
              <a:off x="1202" y="1081"/>
              <a:ext cx="132" cy="90"/>
            </a:xfrm>
            <a:custGeom>
              <a:avLst/>
              <a:gdLst/>
              <a:ahLst/>
              <a:cxnLst>
                <a:cxn ang="0">
                  <a:pos x="1" y="67"/>
                </a:cxn>
                <a:cxn ang="0">
                  <a:pos x="0" y="78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8"/>
                </a:cxn>
                <a:cxn ang="0">
                  <a:pos x="91" y="87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3" y="79"/>
                </a:cxn>
                <a:cxn ang="0">
                  <a:pos x="107" y="74"/>
                </a:cxn>
                <a:cxn ang="0">
                  <a:pos x="112" y="71"/>
                </a:cxn>
                <a:cxn ang="0">
                  <a:pos x="117" y="65"/>
                </a:cxn>
                <a:cxn ang="0">
                  <a:pos x="121" y="59"/>
                </a:cxn>
                <a:cxn ang="0">
                  <a:pos x="125" y="53"/>
                </a:cxn>
                <a:cxn ang="0">
                  <a:pos x="128" y="46"/>
                </a:cxn>
                <a:cxn ang="0">
                  <a:pos x="131" y="39"/>
                </a:cxn>
                <a:cxn ang="0">
                  <a:pos x="132" y="31"/>
                </a:cxn>
                <a:cxn ang="0">
                  <a:pos x="132" y="22"/>
                </a:cxn>
                <a:cxn ang="0">
                  <a:pos x="129" y="12"/>
                </a:cxn>
                <a:cxn ang="0">
                  <a:pos x="129" y="12"/>
                </a:cxn>
                <a:cxn ang="0">
                  <a:pos x="128" y="10"/>
                </a:cxn>
                <a:cxn ang="0">
                  <a:pos x="127" y="9"/>
                </a:cxn>
                <a:cxn ang="0">
                  <a:pos x="126" y="7"/>
                </a:cxn>
                <a:cxn ang="0">
                  <a:pos x="124" y="3"/>
                </a:cxn>
                <a:cxn ang="0">
                  <a:pos x="120" y="2"/>
                </a:cxn>
                <a:cxn ang="0">
                  <a:pos x="117" y="0"/>
                </a:cxn>
                <a:cxn ang="0">
                  <a:pos x="113" y="0"/>
                </a:cxn>
                <a:cxn ang="0">
                  <a:pos x="113" y="1"/>
                </a:cxn>
                <a:cxn ang="0">
                  <a:pos x="114" y="4"/>
                </a:cxn>
                <a:cxn ang="0">
                  <a:pos x="117" y="11"/>
                </a:cxn>
                <a:cxn ang="0">
                  <a:pos x="118" y="18"/>
                </a:cxn>
                <a:cxn ang="0">
                  <a:pos x="118" y="29"/>
                </a:cxn>
                <a:cxn ang="0">
                  <a:pos x="117" y="39"/>
                </a:cxn>
                <a:cxn ang="0">
                  <a:pos x="114" y="51"/>
                </a:cxn>
                <a:cxn ang="0">
                  <a:pos x="108" y="63"/>
                </a:cxn>
                <a:cxn ang="0">
                  <a:pos x="108" y="63"/>
                </a:cxn>
                <a:cxn ang="0">
                  <a:pos x="108" y="64"/>
                </a:cxn>
                <a:cxn ang="0">
                  <a:pos x="107" y="64"/>
                </a:cxn>
                <a:cxn ang="0">
                  <a:pos x="106" y="65"/>
                </a:cxn>
                <a:cxn ang="0">
                  <a:pos x="105" y="66"/>
                </a:cxn>
                <a:cxn ang="0">
                  <a:pos x="103" y="67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0"/>
                </a:cxn>
                <a:cxn ang="0">
                  <a:pos x="92" y="71"/>
                </a:cxn>
                <a:cxn ang="0">
                  <a:pos x="90" y="72"/>
                </a:cxn>
                <a:cxn ang="0">
                  <a:pos x="85" y="72"/>
                </a:cxn>
                <a:cxn ang="0">
                  <a:pos x="82" y="72"/>
                </a:cxn>
                <a:cxn ang="0">
                  <a:pos x="78" y="72"/>
                </a:cxn>
                <a:cxn ang="0">
                  <a:pos x="73" y="72"/>
                </a:cxn>
                <a:cxn ang="0">
                  <a:pos x="69" y="71"/>
                </a:cxn>
                <a:cxn ang="0">
                  <a:pos x="69" y="83"/>
                </a:cxn>
                <a:cxn ang="0">
                  <a:pos x="3" y="76"/>
                </a:cxn>
                <a:cxn ang="0">
                  <a:pos x="1" y="67"/>
                </a:cxn>
              </a:cxnLst>
              <a:rect l="0" t="0" r="r" b="b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3" name="Freeform 249"/>
            <p:cNvSpPr>
              <a:spLocks/>
            </p:cNvSpPr>
            <p:nvPr/>
          </p:nvSpPr>
          <p:spPr bwMode="auto">
            <a:xfrm>
              <a:off x="1186" y="1169"/>
              <a:ext cx="96" cy="31"/>
            </a:xfrm>
            <a:custGeom>
              <a:avLst/>
              <a:gdLst/>
              <a:ahLst/>
              <a:cxnLst>
                <a:cxn ang="0">
                  <a:pos x="96" y="11"/>
                </a:cxn>
                <a:cxn ang="0">
                  <a:pos x="1" y="0"/>
                </a:cxn>
                <a:cxn ang="0">
                  <a:pos x="0" y="11"/>
                </a:cxn>
                <a:cxn ang="0">
                  <a:pos x="93" y="31"/>
                </a:cxn>
                <a:cxn ang="0">
                  <a:pos x="96" y="11"/>
                </a:cxn>
              </a:cxnLst>
              <a:rect l="0" t="0" r="r" b="b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4" name="Freeform 250"/>
            <p:cNvSpPr>
              <a:spLocks/>
            </p:cNvSpPr>
            <p:nvPr/>
          </p:nvSpPr>
          <p:spPr bwMode="auto">
            <a:xfrm>
              <a:off x="1233" y="1179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5" name="Freeform 251"/>
            <p:cNvSpPr>
              <a:spLocks/>
            </p:cNvSpPr>
            <p:nvPr/>
          </p:nvSpPr>
          <p:spPr bwMode="auto">
            <a:xfrm>
              <a:off x="1191" y="1172"/>
              <a:ext cx="28" cy="10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7" y="10"/>
                </a:cxn>
                <a:cxn ang="0">
                  <a:pos x="28" y="4"/>
                </a:cxn>
              </a:cxnLst>
              <a:rect l="0" t="0" r="r" b="b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6" name="Freeform 252"/>
            <p:cNvSpPr>
              <a:spLocks/>
            </p:cNvSpPr>
            <p:nvPr/>
          </p:nvSpPr>
          <p:spPr bwMode="auto">
            <a:xfrm>
              <a:off x="1123" y="1182"/>
              <a:ext cx="162" cy="5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7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4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10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8"/>
                </a:cxn>
                <a:cxn ang="0">
                  <a:pos x="159" y="29"/>
                </a:cxn>
                <a:cxn ang="0">
                  <a:pos x="158" y="31"/>
                </a:cxn>
                <a:cxn ang="0">
                  <a:pos x="157" y="33"/>
                </a:cxn>
                <a:cxn ang="0">
                  <a:pos x="155" y="34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49"/>
                </a:cxn>
                <a:cxn ang="0">
                  <a:pos x="131" y="52"/>
                </a:cxn>
                <a:cxn ang="0">
                  <a:pos x="128" y="53"/>
                </a:cxn>
                <a:cxn ang="0">
                  <a:pos x="126" y="54"/>
                </a:cxn>
                <a:cxn ang="0">
                  <a:pos x="0" y="17"/>
                </a:cxn>
              </a:cxnLst>
              <a:rect l="0" t="0" r="r" b="b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7" name="Freeform 253"/>
            <p:cNvSpPr>
              <a:spLocks/>
            </p:cNvSpPr>
            <p:nvPr/>
          </p:nvSpPr>
          <p:spPr bwMode="auto">
            <a:xfrm>
              <a:off x="1285" y="1176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8" name="Freeform 254"/>
            <p:cNvSpPr>
              <a:spLocks/>
            </p:cNvSpPr>
            <p:nvPr/>
          </p:nvSpPr>
          <p:spPr bwMode="auto">
            <a:xfrm>
              <a:off x="1134" y="1065"/>
              <a:ext cx="32" cy="1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3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9" y="3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124"/>
                </a:cxn>
                <a:cxn ang="0">
                  <a:pos x="1" y="124"/>
                </a:cxn>
                <a:cxn ang="0">
                  <a:pos x="1" y="124"/>
                </a:cxn>
                <a:cxn ang="0">
                  <a:pos x="3" y="124"/>
                </a:cxn>
                <a:cxn ang="0">
                  <a:pos x="4" y="124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8" y="123"/>
                </a:cxn>
                <a:cxn ang="0">
                  <a:pos x="11" y="122"/>
                </a:cxn>
                <a:cxn ang="0">
                  <a:pos x="13" y="122"/>
                </a:cxn>
                <a:cxn ang="0">
                  <a:pos x="15" y="121"/>
                </a:cxn>
                <a:cxn ang="0">
                  <a:pos x="18" y="120"/>
                </a:cxn>
                <a:cxn ang="0">
                  <a:pos x="21" y="118"/>
                </a:cxn>
                <a:cxn ang="0">
                  <a:pos x="24" y="117"/>
                </a:cxn>
                <a:cxn ang="0">
                  <a:pos x="26" y="116"/>
                </a:cxn>
                <a:cxn ang="0">
                  <a:pos x="29" y="114"/>
                </a:cxn>
                <a:cxn ang="0">
                  <a:pos x="32" y="113"/>
                </a:cxn>
                <a:cxn ang="0">
                  <a:pos x="32" y="4"/>
                </a:cxn>
              </a:cxnLst>
              <a:rect l="0" t="0" r="r" b="b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9" name="Freeform 255"/>
            <p:cNvSpPr>
              <a:spLocks/>
            </p:cNvSpPr>
            <p:nvPr/>
          </p:nvSpPr>
          <p:spPr bwMode="auto">
            <a:xfrm>
              <a:off x="1135" y="1067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3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2"/>
                </a:cxn>
                <a:cxn ang="0">
                  <a:pos x="10" y="102"/>
                </a:cxn>
                <a:cxn ang="0">
                  <a:pos x="11" y="101"/>
                </a:cxn>
                <a:cxn ang="0">
                  <a:pos x="13" y="101"/>
                </a:cxn>
                <a:cxn ang="0">
                  <a:pos x="16" y="100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7"/>
                </a:cxn>
                <a:cxn ang="0">
                  <a:pos x="25" y="95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0" name="Freeform 256"/>
            <p:cNvSpPr>
              <a:spLocks/>
            </p:cNvSpPr>
            <p:nvPr/>
          </p:nvSpPr>
          <p:spPr bwMode="auto">
            <a:xfrm>
              <a:off x="1137" y="1068"/>
              <a:ext cx="22" cy="84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7" y="83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2" y="82"/>
                </a:cxn>
                <a:cxn ang="0">
                  <a:pos x="14" y="80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2"/>
                </a:cxn>
              </a:cxnLst>
              <a:rect l="0" t="0" r="r" b="b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1" name="Freeform 257"/>
            <p:cNvSpPr>
              <a:spLocks/>
            </p:cNvSpPr>
            <p:nvPr/>
          </p:nvSpPr>
          <p:spPr bwMode="auto">
            <a:xfrm>
              <a:off x="1138" y="1069"/>
              <a:ext cx="17" cy="65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7" y="1"/>
                </a:cxn>
                <a:cxn ang="0">
                  <a:pos x="16" y="1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4"/>
                </a:cxn>
                <a:cxn ang="0">
                  <a:pos x="6" y="64"/>
                </a:cxn>
                <a:cxn ang="0">
                  <a:pos x="8" y="63"/>
                </a:cxn>
                <a:cxn ang="0">
                  <a:pos x="11" y="62"/>
                </a:cxn>
                <a:cxn ang="0">
                  <a:pos x="14" y="61"/>
                </a:cxn>
                <a:cxn ang="0">
                  <a:pos x="17" y="58"/>
                </a:cxn>
                <a:cxn ang="0">
                  <a:pos x="17" y="1"/>
                </a:cxn>
              </a:cxnLst>
              <a:rect l="0" t="0" r="r" b="b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2" name="Freeform 258"/>
            <p:cNvSpPr>
              <a:spLocks/>
            </p:cNvSpPr>
            <p:nvPr/>
          </p:nvSpPr>
          <p:spPr bwMode="auto">
            <a:xfrm>
              <a:off x="1138" y="1070"/>
              <a:ext cx="14" cy="46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6"/>
                </a:cxn>
                <a:cxn ang="0">
                  <a:pos x="1" y="46"/>
                </a:cxn>
                <a:cxn ang="0">
                  <a:pos x="1" y="46"/>
                </a:cxn>
                <a:cxn ang="0">
                  <a:pos x="3" y="46"/>
                </a:cxn>
                <a:cxn ang="0">
                  <a:pos x="4" y="44"/>
                </a:cxn>
                <a:cxn ang="0">
                  <a:pos x="7" y="44"/>
                </a:cxn>
                <a:cxn ang="0">
                  <a:pos x="9" y="43"/>
                </a:cxn>
                <a:cxn ang="0">
                  <a:pos x="11" y="42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3" name="Freeform 259"/>
            <p:cNvSpPr>
              <a:spLocks/>
            </p:cNvSpPr>
            <p:nvPr/>
          </p:nvSpPr>
          <p:spPr bwMode="auto">
            <a:xfrm>
              <a:off x="1139" y="1070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7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4" name="Freeform 260"/>
            <p:cNvSpPr>
              <a:spLocks/>
            </p:cNvSpPr>
            <p:nvPr/>
          </p:nvSpPr>
          <p:spPr bwMode="auto">
            <a:xfrm>
              <a:off x="1250" y="1147"/>
              <a:ext cx="14" cy="14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8" y="14"/>
                </a:cxn>
                <a:cxn ang="0">
                  <a:pos x="9" y="13"/>
                </a:cxn>
                <a:cxn ang="0">
                  <a:pos x="10" y="13"/>
                </a:cxn>
                <a:cxn ang="0">
                  <a:pos x="11" y="12"/>
                </a:cxn>
                <a:cxn ang="0">
                  <a:pos x="13" y="11"/>
                </a:cxn>
                <a:cxn ang="0">
                  <a:pos x="13" y="10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2"/>
                </a:cxn>
                <a:cxn ang="0">
                  <a:pos x="3" y="13"/>
                </a:cxn>
                <a:cxn ang="0">
                  <a:pos x="4" y="13"/>
                </a:cxn>
                <a:cxn ang="0">
                  <a:pos x="6" y="14"/>
                </a:cxn>
                <a:cxn ang="0">
                  <a:pos x="7" y="14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5" name="Freeform 261"/>
            <p:cNvSpPr>
              <a:spLocks/>
            </p:cNvSpPr>
            <p:nvPr/>
          </p:nvSpPr>
          <p:spPr bwMode="auto">
            <a:xfrm>
              <a:off x="1209" y="1147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3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6" name="Freeform 262"/>
            <p:cNvSpPr>
              <a:spLocks/>
            </p:cNvSpPr>
            <p:nvPr/>
          </p:nvSpPr>
          <p:spPr bwMode="auto">
            <a:xfrm>
              <a:off x="1221" y="1147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7" name="Freeform 263"/>
            <p:cNvSpPr>
              <a:spLocks/>
            </p:cNvSpPr>
            <p:nvPr/>
          </p:nvSpPr>
          <p:spPr bwMode="auto">
            <a:xfrm>
              <a:off x="1175" y="1055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3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7"/>
                </a:cxn>
                <a:cxn ang="0">
                  <a:pos x="1" y="73"/>
                </a:cxn>
                <a:cxn ang="0">
                  <a:pos x="5" y="92"/>
                </a:cxn>
                <a:cxn ang="0">
                  <a:pos x="19" y="92"/>
                </a:cxn>
                <a:cxn ang="0">
                  <a:pos x="18" y="89"/>
                </a:cxn>
                <a:cxn ang="0">
                  <a:pos x="16" y="82"/>
                </a:cxn>
                <a:cxn ang="0">
                  <a:pos x="15" y="70"/>
                </a:cxn>
                <a:cxn ang="0">
                  <a:pos x="14" y="57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8" name="Freeform 264"/>
            <p:cNvSpPr>
              <a:spLocks/>
            </p:cNvSpPr>
            <p:nvPr/>
          </p:nvSpPr>
          <p:spPr bwMode="auto">
            <a:xfrm>
              <a:off x="1273" y="1043"/>
              <a:ext cx="27" cy="1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1"/>
                </a:cxn>
                <a:cxn ang="0">
                  <a:pos x="25" y="4"/>
                </a:cxn>
                <a:cxn ang="0">
                  <a:pos x="22" y="10"/>
                </a:cxn>
                <a:cxn ang="0">
                  <a:pos x="20" y="19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4"/>
                </a:cxn>
                <a:cxn ang="0">
                  <a:pos x="20" y="104"/>
                </a:cxn>
                <a:cxn ang="0">
                  <a:pos x="5" y="104"/>
                </a:cxn>
                <a:cxn ang="0">
                  <a:pos x="5" y="101"/>
                </a:cxn>
                <a:cxn ang="0">
                  <a:pos x="4" y="92"/>
                </a:cxn>
                <a:cxn ang="0">
                  <a:pos x="2" y="80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9" name="Freeform 265"/>
            <p:cNvSpPr>
              <a:spLocks/>
            </p:cNvSpPr>
            <p:nvPr/>
          </p:nvSpPr>
          <p:spPr bwMode="auto">
            <a:xfrm>
              <a:off x="1175" y="1060"/>
              <a:ext cx="18" cy="81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5"/>
                </a:cxn>
                <a:cxn ang="0">
                  <a:pos x="0" y="37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1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2"/>
                </a:cxn>
                <a:cxn ang="0">
                  <a:pos x="14" y="61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0" name="Freeform 266"/>
            <p:cNvSpPr>
              <a:spLocks/>
            </p:cNvSpPr>
            <p:nvPr/>
          </p:nvSpPr>
          <p:spPr bwMode="auto">
            <a:xfrm>
              <a:off x="1176" y="1065"/>
              <a:ext cx="14" cy="6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3" y="13"/>
                </a:cxn>
                <a:cxn ang="0">
                  <a:pos x="1" y="21"/>
                </a:cxn>
                <a:cxn ang="0">
                  <a:pos x="0" y="32"/>
                </a:cxn>
                <a:cxn ang="0">
                  <a:pos x="0" y="44"/>
                </a:cxn>
                <a:cxn ang="0">
                  <a:pos x="1" y="56"/>
                </a:cxn>
                <a:cxn ang="0">
                  <a:pos x="4" y="69"/>
                </a:cxn>
                <a:cxn ang="0">
                  <a:pos x="14" y="69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1" y="44"/>
                </a:cxn>
                <a:cxn ang="0">
                  <a:pos x="10" y="32"/>
                </a:cxn>
                <a:cxn ang="0">
                  <a:pos x="10" y="20"/>
                </a:cxn>
                <a:cxn ang="0">
                  <a:pos x="12" y="1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2"/>
                </a:cxn>
                <a:cxn ang="0">
                  <a:pos x="5" y="2"/>
                </a:cxn>
              </a:cxnLst>
              <a:rect l="0" t="0" r="r" b="b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1" name="Freeform 267"/>
            <p:cNvSpPr>
              <a:spLocks/>
            </p:cNvSpPr>
            <p:nvPr/>
          </p:nvSpPr>
          <p:spPr bwMode="auto">
            <a:xfrm>
              <a:off x="1177" y="1071"/>
              <a:ext cx="12" cy="57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3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7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0"/>
                </a:cxn>
                <a:cxn ang="0">
                  <a:pos x="10" y="43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2" name="Freeform 268"/>
            <p:cNvSpPr>
              <a:spLocks/>
            </p:cNvSpPr>
            <p:nvPr/>
          </p:nvSpPr>
          <p:spPr bwMode="auto">
            <a:xfrm>
              <a:off x="1177" y="1076"/>
              <a:ext cx="10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9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7"/>
                </a:cxn>
                <a:cxn ang="0">
                  <a:pos x="3" y="45"/>
                </a:cxn>
                <a:cxn ang="0">
                  <a:pos x="10" y="45"/>
                </a:cxn>
                <a:cxn ang="0">
                  <a:pos x="10" y="44"/>
                </a:cxn>
                <a:cxn ang="0">
                  <a:pos x="9" y="41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3" name="Freeform 269"/>
            <p:cNvSpPr>
              <a:spLocks/>
            </p:cNvSpPr>
            <p:nvPr/>
          </p:nvSpPr>
          <p:spPr bwMode="auto">
            <a:xfrm>
              <a:off x="1179" y="1082"/>
              <a:ext cx="7" cy="34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5" y="34"/>
                </a:cxn>
                <a:cxn ang="0">
                  <a:pos x="5" y="32"/>
                </a:cxn>
                <a:cxn ang="0">
                  <a:pos x="5" y="29"/>
                </a:cxn>
                <a:cxn ang="0">
                  <a:pos x="4" y="25"/>
                </a:cxn>
                <a:cxn ang="0">
                  <a:pos x="4" y="21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4" name="Freeform 270"/>
            <p:cNvSpPr>
              <a:spLocks/>
            </p:cNvSpPr>
            <p:nvPr/>
          </p:nvSpPr>
          <p:spPr bwMode="auto">
            <a:xfrm>
              <a:off x="1274" y="1049"/>
              <a:ext cx="24" cy="91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19" y="8"/>
                </a:cxn>
                <a:cxn ang="0">
                  <a:pos x="17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1"/>
                </a:cxn>
                <a:cxn ang="0">
                  <a:pos x="5" y="91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70"/>
                </a:cxn>
                <a:cxn ang="0">
                  <a:pos x="0" y="56"/>
                </a:cxn>
                <a:cxn ang="0">
                  <a:pos x="0" y="42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5" name="Freeform 271"/>
            <p:cNvSpPr>
              <a:spLocks/>
            </p:cNvSpPr>
            <p:nvPr/>
          </p:nvSpPr>
          <p:spPr bwMode="auto">
            <a:xfrm>
              <a:off x="1275" y="1056"/>
              <a:ext cx="19" cy="7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1"/>
                </a:cxn>
                <a:cxn ang="0">
                  <a:pos x="18" y="2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3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7"/>
                </a:cxn>
                <a:cxn ang="0">
                  <a:pos x="4" y="77"/>
                </a:cxn>
                <a:cxn ang="0">
                  <a:pos x="4" y="75"/>
                </a:cxn>
                <a:cxn ang="0">
                  <a:pos x="3" y="69"/>
                </a:cxn>
                <a:cxn ang="0">
                  <a:pos x="2" y="60"/>
                </a:cxn>
                <a:cxn ang="0">
                  <a:pos x="0" y="48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11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6" name="Freeform 272"/>
            <p:cNvSpPr>
              <a:spLocks/>
            </p:cNvSpPr>
            <p:nvPr/>
          </p:nvSpPr>
          <p:spPr bwMode="auto">
            <a:xfrm>
              <a:off x="1277" y="1062"/>
              <a:ext cx="15" cy="64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9" y="30"/>
                </a:cxn>
                <a:cxn ang="0">
                  <a:pos x="10" y="45"/>
                </a:cxn>
                <a:cxn ang="0">
                  <a:pos x="11" y="64"/>
                </a:cxn>
                <a:cxn ang="0">
                  <a:pos x="2" y="64"/>
                </a:cxn>
                <a:cxn ang="0">
                  <a:pos x="2" y="62"/>
                </a:cxn>
                <a:cxn ang="0">
                  <a:pos x="1" y="57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7" name="Freeform 273"/>
            <p:cNvSpPr>
              <a:spLocks/>
            </p:cNvSpPr>
            <p:nvPr/>
          </p:nvSpPr>
          <p:spPr bwMode="auto">
            <a:xfrm>
              <a:off x="1277" y="1068"/>
              <a:ext cx="12" cy="51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9" y="9"/>
                </a:cxn>
                <a:cxn ang="0">
                  <a:pos x="9" y="16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1"/>
                </a:cxn>
                <a:cxn ang="0">
                  <a:pos x="2" y="51"/>
                </a:cxn>
                <a:cxn ang="0">
                  <a:pos x="2" y="50"/>
                </a:cxn>
                <a:cxn ang="0">
                  <a:pos x="2" y="45"/>
                </a:cxn>
                <a:cxn ang="0">
                  <a:pos x="1" y="39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8" name="Freeform 274"/>
            <p:cNvSpPr>
              <a:spLocks/>
            </p:cNvSpPr>
            <p:nvPr/>
          </p:nvSpPr>
          <p:spPr bwMode="auto">
            <a:xfrm>
              <a:off x="1278" y="1075"/>
              <a:ext cx="9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5"/>
                </a:cxn>
                <a:cxn ang="0">
                  <a:pos x="7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2"/>
                </a:cxn>
                <a:cxn ang="0">
                  <a:pos x="1" y="28"/>
                </a:cxn>
                <a:cxn ang="0">
                  <a:pos x="0" y="23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9" name="Rectangle 275"/>
            <p:cNvSpPr>
              <a:spLocks noChangeArrowheads="1"/>
            </p:cNvSpPr>
            <p:nvPr/>
          </p:nvSpPr>
          <p:spPr bwMode="auto">
            <a:xfrm>
              <a:off x="1155" y="1065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0" name="Freeform 276"/>
            <p:cNvSpPr>
              <a:spLocks/>
            </p:cNvSpPr>
            <p:nvPr/>
          </p:nvSpPr>
          <p:spPr bwMode="auto">
            <a:xfrm>
              <a:off x="1197" y="1063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1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3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5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5" y="2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1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2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1" name="Freeform 277"/>
            <p:cNvSpPr>
              <a:spLocks/>
            </p:cNvSpPr>
            <p:nvPr/>
          </p:nvSpPr>
          <p:spPr bwMode="auto">
            <a:xfrm>
              <a:off x="1133" y="1104"/>
              <a:ext cx="3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2"/>
                </a:cxn>
                <a:cxn ang="0">
                  <a:pos x="37" y="3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3"/>
                </a:cxn>
                <a:cxn ang="0">
                  <a:pos x="9" y="3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7"/>
                </a:cxn>
              </a:cxnLst>
              <a:rect l="0" t="0" r="r" b="b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2" name="Freeform 278"/>
            <p:cNvSpPr>
              <a:spLocks/>
            </p:cNvSpPr>
            <p:nvPr/>
          </p:nvSpPr>
          <p:spPr bwMode="auto">
            <a:xfrm>
              <a:off x="1133" y="1079"/>
              <a:ext cx="37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2"/>
                </a:cxn>
                <a:cxn ang="0">
                  <a:pos x="32" y="3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5"/>
                </a:cxn>
                <a:cxn ang="0">
                  <a:pos x="28" y="4"/>
                </a:cxn>
                <a:cxn ang="0">
                  <a:pos x="25" y="4"/>
                </a:cxn>
                <a:cxn ang="0">
                  <a:pos x="22" y="3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3" y="4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7"/>
                </a:cxn>
              </a:cxnLst>
              <a:rect l="0" t="0" r="r" b="b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3" name="Freeform 279"/>
            <p:cNvSpPr>
              <a:spLocks/>
            </p:cNvSpPr>
            <p:nvPr/>
          </p:nvSpPr>
          <p:spPr bwMode="auto">
            <a:xfrm>
              <a:off x="1168" y="1068"/>
              <a:ext cx="61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0"/>
                </a:cxn>
                <a:cxn ang="0">
                  <a:pos x="19" y="113"/>
                </a:cxn>
                <a:cxn ang="0">
                  <a:pos x="18" y="98"/>
                </a:cxn>
                <a:cxn ang="0">
                  <a:pos x="61" y="105"/>
                </a:cxn>
                <a:cxn ang="0">
                  <a:pos x="61" y="99"/>
                </a:cxn>
                <a:cxn ang="0">
                  <a:pos x="30" y="96"/>
                </a:cxn>
                <a:cxn ang="0">
                  <a:pos x="29" y="83"/>
                </a:cxn>
                <a:cxn ang="0">
                  <a:pos x="9" y="83"/>
                </a:cxn>
                <a:cxn ang="0">
                  <a:pos x="8" y="80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9"/>
                </a:cxn>
                <a:cxn ang="0">
                  <a:pos x="2" y="48"/>
                </a:cxn>
                <a:cxn ang="0">
                  <a:pos x="1" y="34"/>
                </a:cxn>
                <a:cxn ang="0">
                  <a:pos x="2" y="20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4" name="Freeform 280"/>
            <p:cNvSpPr>
              <a:spLocks/>
            </p:cNvSpPr>
            <p:nvPr/>
          </p:nvSpPr>
          <p:spPr bwMode="auto">
            <a:xfrm>
              <a:off x="1198" y="1042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1"/>
                </a:cxn>
                <a:cxn ang="0">
                  <a:pos x="19" y="9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4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5" name="Freeform 281"/>
            <p:cNvSpPr>
              <a:spLocks/>
            </p:cNvSpPr>
            <p:nvPr/>
          </p:nvSpPr>
          <p:spPr bwMode="auto">
            <a:xfrm>
              <a:off x="1153" y="1183"/>
              <a:ext cx="132" cy="45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56" y="42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7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1"/>
                </a:cxn>
                <a:cxn ang="0">
                  <a:pos x="80" y="30"/>
                </a:cxn>
                <a:cxn ang="0">
                  <a:pos x="82" y="27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30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4"/>
                </a:cxn>
                <a:cxn ang="0">
                  <a:pos x="76" y="37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2"/>
                </a:cxn>
                <a:cxn ang="0">
                  <a:pos x="57" y="45"/>
                </a:cxn>
                <a:cxn ang="0">
                  <a:pos x="55" y="44"/>
                </a:cxn>
              </a:cxnLst>
              <a:rect l="0" t="0" r="r" b="b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6" name="Freeform 282"/>
            <p:cNvSpPr>
              <a:spLocks/>
            </p:cNvSpPr>
            <p:nvPr/>
          </p:nvSpPr>
          <p:spPr bwMode="auto">
            <a:xfrm>
              <a:off x="1125" y="1195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7" name="Freeform 283"/>
            <p:cNvSpPr>
              <a:spLocks/>
            </p:cNvSpPr>
            <p:nvPr/>
          </p:nvSpPr>
          <p:spPr bwMode="auto">
            <a:xfrm>
              <a:off x="1148" y="1189"/>
              <a:ext cx="132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6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8" name="Freeform 284"/>
            <p:cNvSpPr>
              <a:spLocks/>
            </p:cNvSpPr>
            <p:nvPr/>
          </p:nvSpPr>
          <p:spPr bwMode="auto">
            <a:xfrm>
              <a:off x="1138" y="1192"/>
              <a:ext cx="133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8"/>
                </a:cxn>
                <a:cxn ang="0">
                  <a:pos x="133" y="38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9" name="Freeform 285"/>
            <p:cNvSpPr>
              <a:spLocks/>
            </p:cNvSpPr>
            <p:nvPr/>
          </p:nvSpPr>
          <p:spPr bwMode="auto">
            <a:xfrm>
              <a:off x="1699" y="1106"/>
              <a:ext cx="249" cy="209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2" y="14"/>
                </a:cxn>
                <a:cxn ang="0">
                  <a:pos x="75" y="13"/>
                </a:cxn>
                <a:cxn ang="0">
                  <a:pos x="78" y="12"/>
                </a:cxn>
                <a:cxn ang="0">
                  <a:pos x="83" y="11"/>
                </a:cxn>
                <a:cxn ang="0">
                  <a:pos x="88" y="10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5"/>
                </a:cxn>
                <a:cxn ang="0">
                  <a:pos x="120" y="4"/>
                </a:cxn>
                <a:cxn ang="0">
                  <a:pos x="132" y="3"/>
                </a:cxn>
                <a:cxn ang="0">
                  <a:pos x="144" y="1"/>
                </a:cxn>
                <a:cxn ang="0">
                  <a:pos x="156" y="0"/>
                </a:cxn>
                <a:cxn ang="0">
                  <a:pos x="169" y="0"/>
                </a:cxn>
                <a:cxn ang="0">
                  <a:pos x="184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4"/>
                </a:cxn>
                <a:cxn ang="0">
                  <a:pos x="222" y="40"/>
                </a:cxn>
                <a:cxn ang="0">
                  <a:pos x="225" y="51"/>
                </a:cxn>
                <a:cxn ang="0">
                  <a:pos x="239" y="117"/>
                </a:cxn>
                <a:cxn ang="0">
                  <a:pos x="246" y="145"/>
                </a:cxn>
                <a:cxn ang="0">
                  <a:pos x="246" y="146"/>
                </a:cxn>
                <a:cxn ang="0">
                  <a:pos x="248" y="152"/>
                </a:cxn>
                <a:cxn ang="0">
                  <a:pos x="248" y="160"/>
                </a:cxn>
                <a:cxn ang="0">
                  <a:pos x="244" y="171"/>
                </a:cxn>
                <a:cxn ang="0">
                  <a:pos x="0" y="164"/>
                </a:cxn>
                <a:cxn ang="0">
                  <a:pos x="25" y="151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6"/>
                </a:cxn>
                <a:cxn ang="0">
                  <a:pos x="32" y="25"/>
                </a:cxn>
                <a:cxn ang="0">
                  <a:pos x="36" y="24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7" y="24"/>
                </a:cxn>
                <a:cxn ang="0">
                  <a:pos x="68" y="27"/>
                </a:cxn>
              </a:cxnLst>
              <a:rect l="0" t="0" r="r" b="b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1" y="14"/>
                  </a:lnTo>
                  <a:lnTo>
                    <a:pt x="72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8" y="10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4"/>
                  </a:lnTo>
                  <a:lnTo>
                    <a:pt x="126" y="3"/>
                  </a:lnTo>
                  <a:lnTo>
                    <a:pt x="132" y="3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2" y="32"/>
                  </a:lnTo>
                  <a:lnTo>
                    <a:pt x="216" y="34"/>
                  </a:lnTo>
                  <a:lnTo>
                    <a:pt x="219" y="37"/>
                  </a:lnTo>
                  <a:lnTo>
                    <a:pt x="222" y="40"/>
                  </a:lnTo>
                  <a:lnTo>
                    <a:pt x="224" y="45"/>
                  </a:lnTo>
                  <a:lnTo>
                    <a:pt x="225" y="51"/>
                  </a:lnTo>
                  <a:lnTo>
                    <a:pt x="245" y="69"/>
                  </a:lnTo>
                  <a:lnTo>
                    <a:pt x="239" y="117"/>
                  </a:lnTo>
                  <a:lnTo>
                    <a:pt x="208" y="133"/>
                  </a:lnTo>
                  <a:lnTo>
                    <a:pt x="246" y="145"/>
                  </a:lnTo>
                  <a:lnTo>
                    <a:pt x="246" y="145"/>
                  </a:lnTo>
                  <a:lnTo>
                    <a:pt x="246" y="146"/>
                  </a:lnTo>
                  <a:lnTo>
                    <a:pt x="248" y="149"/>
                  </a:lnTo>
                  <a:lnTo>
                    <a:pt x="248" y="152"/>
                  </a:lnTo>
                  <a:lnTo>
                    <a:pt x="249" y="156"/>
                  </a:lnTo>
                  <a:lnTo>
                    <a:pt x="248" y="160"/>
                  </a:lnTo>
                  <a:lnTo>
                    <a:pt x="246" y="165"/>
                  </a:lnTo>
                  <a:lnTo>
                    <a:pt x="244" y="171"/>
                  </a:lnTo>
                  <a:lnTo>
                    <a:pt x="144" y="209"/>
                  </a:lnTo>
                  <a:lnTo>
                    <a:pt x="0" y="164"/>
                  </a:lnTo>
                  <a:lnTo>
                    <a:pt x="2" y="159"/>
                  </a:lnTo>
                  <a:lnTo>
                    <a:pt x="25" y="151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7" y="24"/>
                  </a:lnTo>
                  <a:lnTo>
                    <a:pt x="61" y="25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0" name="Freeform 286"/>
            <p:cNvSpPr>
              <a:spLocks/>
            </p:cNvSpPr>
            <p:nvPr/>
          </p:nvSpPr>
          <p:spPr bwMode="auto">
            <a:xfrm>
              <a:off x="1785" y="1121"/>
              <a:ext cx="80" cy="92"/>
            </a:xfrm>
            <a:custGeom>
              <a:avLst/>
              <a:gdLst/>
              <a:ahLst/>
              <a:cxnLst>
                <a:cxn ang="0">
                  <a:pos x="79" y="4"/>
                </a:cxn>
                <a:cxn ang="0">
                  <a:pos x="79" y="4"/>
                </a:cxn>
                <a:cxn ang="0">
                  <a:pos x="77" y="4"/>
                </a:cxn>
                <a:cxn ang="0">
                  <a:pos x="75" y="3"/>
                </a:cxn>
                <a:cxn ang="0">
                  <a:pos x="73" y="3"/>
                </a:cxn>
                <a:cxn ang="0">
                  <a:pos x="69" y="2"/>
                </a:cxn>
                <a:cxn ang="0">
                  <a:pos x="66" y="2"/>
                </a:cxn>
                <a:cxn ang="0">
                  <a:pos x="61" y="2"/>
                </a:cxn>
                <a:cxn ang="0">
                  <a:pos x="56" y="0"/>
                </a:cxn>
                <a:cxn ang="0">
                  <a:pos x="51" y="0"/>
                </a:cxn>
                <a:cxn ang="0">
                  <a:pos x="45" y="2"/>
                </a:cxn>
                <a:cxn ang="0">
                  <a:pos x="39" y="2"/>
                </a:cxn>
                <a:cxn ang="0">
                  <a:pos x="32" y="3"/>
                </a:cxn>
                <a:cxn ang="0">
                  <a:pos x="26" y="4"/>
                </a:cxn>
                <a:cxn ang="0">
                  <a:pos x="19" y="6"/>
                </a:cxn>
                <a:cxn ang="0">
                  <a:pos x="12" y="9"/>
                </a:cxn>
                <a:cxn ang="0">
                  <a:pos x="5" y="12"/>
                </a:cxn>
                <a:cxn ang="0">
                  <a:pos x="5" y="13"/>
                </a:cxn>
                <a:cxn ang="0">
                  <a:pos x="4" y="18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7"/>
                </a:cxn>
                <a:cxn ang="0">
                  <a:pos x="0" y="61"/>
                </a:cxn>
                <a:cxn ang="0">
                  <a:pos x="3" y="75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9" y="89"/>
                </a:cxn>
                <a:cxn ang="0">
                  <a:pos x="10" y="89"/>
                </a:cxn>
                <a:cxn ang="0">
                  <a:pos x="12" y="89"/>
                </a:cxn>
                <a:cxn ang="0">
                  <a:pos x="16" y="88"/>
                </a:cxn>
                <a:cxn ang="0">
                  <a:pos x="19" y="88"/>
                </a:cxn>
                <a:cxn ang="0">
                  <a:pos x="23" y="88"/>
                </a:cxn>
                <a:cxn ang="0">
                  <a:pos x="27" y="88"/>
                </a:cxn>
                <a:cxn ang="0">
                  <a:pos x="33" y="88"/>
                </a:cxn>
                <a:cxn ang="0">
                  <a:pos x="39" y="88"/>
                </a:cxn>
                <a:cxn ang="0">
                  <a:pos x="45" y="88"/>
                </a:cxn>
                <a:cxn ang="0">
                  <a:pos x="51" y="88"/>
                </a:cxn>
                <a:cxn ang="0">
                  <a:pos x="58" y="89"/>
                </a:cxn>
                <a:cxn ang="0">
                  <a:pos x="65" y="89"/>
                </a:cxn>
                <a:cxn ang="0">
                  <a:pos x="72" y="90"/>
                </a:cxn>
                <a:cxn ang="0">
                  <a:pos x="80" y="92"/>
                </a:cxn>
                <a:cxn ang="0">
                  <a:pos x="80" y="89"/>
                </a:cxn>
                <a:cxn ang="0">
                  <a:pos x="79" y="82"/>
                </a:cxn>
                <a:cxn ang="0">
                  <a:pos x="77" y="71"/>
                </a:cxn>
                <a:cxn ang="0">
                  <a:pos x="76" y="58"/>
                </a:cxn>
                <a:cxn ang="0">
                  <a:pos x="76" y="44"/>
                </a:cxn>
                <a:cxn ang="0">
                  <a:pos x="76" y="30"/>
                </a:cxn>
                <a:cxn ang="0">
                  <a:pos x="77" y="16"/>
                </a:cxn>
                <a:cxn ang="0">
                  <a:pos x="79" y="4"/>
                </a:cxn>
              </a:cxnLst>
              <a:rect l="0" t="0" r="r" b="b"/>
              <a:pathLst>
                <a:path w="80" h="92">
                  <a:moveTo>
                    <a:pt x="79" y="4"/>
                  </a:moveTo>
                  <a:lnTo>
                    <a:pt x="79" y="4"/>
                  </a:lnTo>
                  <a:lnTo>
                    <a:pt x="77" y="4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3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2" y="89"/>
                  </a:lnTo>
                  <a:lnTo>
                    <a:pt x="16" y="88"/>
                  </a:lnTo>
                  <a:lnTo>
                    <a:pt x="19" y="88"/>
                  </a:lnTo>
                  <a:lnTo>
                    <a:pt x="23" y="88"/>
                  </a:lnTo>
                  <a:lnTo>
                    <a:pt x="27" y="88"/>
                  </a:lnTo>
                  <a:lnTo>
                    <a:pt x="33" y="88"/>
                  </a:lnTo>
                  <a:lnTo>
                    <a:pt x="39" y="88"/>
                  </a:lnTo>
                  <a:lnTo>
                    <a:pt x="45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5" y="89"/>
                  </a:lnTo>
                  <a:lnTo>
                    <a:pt x="72" y="90"/>
                  </a:lnTo>
                  <a:lnTo>
                    <a:pt x="80" y="92"/>
                  </a:lnTo>
                  <a:lnTo>
                    <a:pt x="80" y="89"/>
                  </a:lnTo>
                  <a:lnTo>
                    <a:pt x="79" y="82"/>
                  </a:lnTo>
                  <a:lnTo>
                    <a:pt x="77" y="71"/>
                  </a:lnTo>
                  <a:lnTo>
                    <a:pt x="76" y="58"/>
                  </a:lnTo>
                  <a:lnTo>
                    <a:pt x="76" y="44"/>
                  </a:lnTo>
                  <a:lnTo>
                    <a:pt x="76" y="30"/>
                  </a:lnTo>
                  <a:lnTo>
                    <a:pt x="77" y="16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1" name="Freeform 287"/>
            <p:cNvSpPr>
              <a:spLocks/>
            </p:cNvSpPr>
            <p:nvPr/>
          </p:nvSpPr>
          <p:spPr bwMode="auto">
            <a:xfrm>
              <a:off x="1794" y="1147"/>
              <a:ext cx="131" cy="90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0" y="78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8" y="89"/>
                </a:cxn>
                <a:cxn ang="0">
                  <a:pos x="91" y="88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2" y="80"/>
                </a:cxn>
                <a:cxn ang="0">
                  <a:pos x="107" y="75"/>
                </a:cxn>
                <a:cxn ang="0">
                  <a:pos x="112" y="71"/>
                </a:cxn>
                <a:cxn ang="0">
                  <a:pos x="116" y="66"/>
                </a:cxn>
                <a:cxn ang="0">
                  <a:pos x="121" y="60"/>
                </a:cxn>
                <a:cxn ang="0">
                  <a:pos x="124" y="54"/>
                </a:cxn>
                <a:cxn ang="0">
                  <a:pos x="128" y="47"/>
                </a:cxn>
                <a:cxn ang="0">
                  <a:pos x="130" y="40"/>
                </a:cxn>
                <a:cxn ang="0">
                  <a:pos x="131" y="32"/>
                </a:cxn>
                <a:cxn ang="0">
                  <a:pos x="131" y="22"/>
                </a:cxn>
                <a:cxn ang="0">
                  <a:pos x="129" y="13"/>
                </a:cxn>
                <a:cxn ang="0">
                  <a:pos x="129" y="13"/>
                </a:cxn>
                <a:cxn ang="0">
                  <a:pos x="128" y="11"/>
                </a:cxn>
                <a:cxn ang="0">
                  <a:pos x="127" y="10"/>
                </a:cxn>
                <a:cxn ang="0">
                  <a:pos x="126" y="7"/>
                </a:cxn>
                <a:cxn ang="0">
                  <a:pos x="123" y="4"/>
                </a:cxn>
                <a:cxn ang="0">
                  <a:pos x="120" y="3"/>
                </a:cxn>
                <a:cxn ang="0">
                  <a:pos x="116" y="0"/>
                </a:cxn>
                <a:cxn ang="0">
                  <a:pos x="113" y="0"/>
                </a:cxn>
                <a:cxn ang="0">
                  <a:pos x="113" y="1"/>
                </a:cxn>
                <a:cxn ang="0">
                  <a:pos x="114" y="5"/>
                </a:cxn>
                <a:cxn ang="0">
                  <a:pos x="116" y="12"/>
                </a:cxn>
                <a:cxn ang="0">
                  <a:pos x="117" y="19"/>
                </a:cxn>
                <a:cxn ang="0">
                  <a:pos x="117" y="29"/>
                </a:cxn>
                <a:cxn ang="0">
                  <a:pos x="116" y="40"/>
                </a:cxn>
                <a:cxn ang="0">
                  <a:pos x="114" y="52"/>
                </a:cxn>
                <a:cxn ang="0">
                  <a:pos x="108" y="63"/>
                </a:cxn>
                <a:cxn ang="0">
                  <a:pos x="108" y="63"/>
                </a:cxn>
                <a:cxn ang="0">
                  <a:pos x="108" y="64"/>
                </a:cxn>
                <a:cxn ang="0">
                  <a:pos x="107" y="64"/>
                </a:cxn>
                <a:cxn ang="0">
                  <a:pos x="106" y="66"/>
                </a:cxn>
                <a:cxn ang="0">
                  <a:pos x="105" y="67"/>
                </a:cxn>
                <a:cxn ang="0">
                  <a:pos x="102" y="68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5" y="70"/>
                </a:cxn>
                <a:cxn ang="0">
                  <a:pos x="92" y="71"/>
                </a:cxn>
                <a:cxn ang="0">
                  <a:pos x="89" y="73"/>
                </a:cxn>
                <a:cxn ang="0">
                  <a:pos x="85" y="73"/>
                </a:cxn>
                <a:cxn ang="0">
                  <a:pos x="81" y="73"/>
                </a:cxn>
                <a:cxn ang="0">
                  <a:pos x="78" y="73"/>
                </a:cxn>
                <a:cxn ang="0">
                  <a:pos x="73" y="73"/>
                </a:cxn>
                <a:cxn ang="0">
                  <a:pos x="68" y="71"/>
                </a:cxn>
                <a:cxn ang="0">
                  <a:pos x="68" y="83"/>
                </a:cxn>
                <a:cxn ang="0">
                  <a:pos x="3" y="76"/>
                </a:cxn>
                <a:cxn ang="0">
                  <a:pos x="1" y="68"/>
                </a:cxn>
              </a:cxnLst>
              <a:rect l="0" t="0" r="r" b="b"/>
              <a:pathLst>
                <a:path w="131" h="90">
                  <a:moveTo>
                    <a:pt x="1" y="68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89"/>
                  </a:lnTo>
                  <a:lnTo>
                    <a:pt x="91" y="88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2" y="80"/>
                  </a:lnTo>
                  <a:lnTo>
                    <a:pt x="107" y="75"/>
                  </a:lnTo>
                  <a:lnTo>
                    <a:pt x="112" y="71"/>
                  </a:lnTo>
                  <a:lnTo>
                    <a:pt x="116" y="66"/>
                  </a:lnTo>
                  <a:lnTo>
                    <a:pt x="121" y="60"/>
                  </a:lnTo>
                  <a:lnTo>
                    <a:pt x="124" y="54"/>
                  </a:lnTo>
                  <a:lnTo>
                    <a:pt x="128" y="47"/>
                  </a:lnTo>
                  <a:lnTo>
                    <a:pt x="130" y="40"/>
                  </a:lnTo>
                  <a:lnTo>
                    <a:pt x="131" y="32"/>
                  </a:lnTo>
                  <a:lnTo>
                    <a:pt x="131" y="22"/>
                  </a:lnTo>
                  <a:lnTo>
                    <a:pt x="129" y="13"/>
                  </a:lnTo>
                  <a:lnTo>
                    <a:pt x="129" y="13"/>
                  </a:lnTo>
                  <a:lnTo>
                    <a:pt x="128" y="11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3" y="4"/>
                  </a:lnTo>
                  <a:lnTo>
                    <a:pt x="120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5"/>
                  </a:lnTo>
                  <a:lnTo>
                    <a:pt x="116" y="12"/>
                  </a:lnTo>
                  <a:lnTo>
                    <a:pt x="117" y="19"/>
                  </a:lnTo>
                  <a:lnTo>
                    <a:pt x="117" y="29"/>
                  </a:lnTo>
                  <a:lnTo>
                    <a:pt x="116" y="40"/>
                  </a:lnTo>
                  <a:lnTo>
                    <a:pt x="114" y="52"/>
                  </a:lnTo>
                  <a:lnTo>
                    <a:pt x="108" y="63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6"/>
                  </a:lnTo>
                  <a:lnTo>
                    <a:pt x="105" y="67"/>
                  </a:lnTo>
                  <a:lnTo>
                    <a:pt x="102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5" y="70"/>
                  </a:lnTo>
                  <a:lnTo>
                    <a:pt x="92" y="71"/>
                  </a:lnTo>
                  <a:lnTo>
                    <a:pt x="89" y="73"/>
                  </a:lnTo>
                  <a:lnTo>
                    <a:pt x="85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8" y="83"/>
                  </a:lnTo>
                  <a:lnTo>
                    <a:pt x="3" y="76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2" name="Freeform 288"/>
            <p:cNvSpPr>
              <a:spLocks/>
            </p:cNvSpPr>
            <p:nvPr/>
          </p:nvSpPr>
          <p:spPr bwMode="auto">
            <a:xfrm>
              <a:off x="1777" y="1236"/>
              <a:ext cx="97" cy="3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" y="0"/>
                </a:cxn>
                <a:cxn ang="0">
                  <a:pos x="0" y="10"/>
                </a:cxn>
                <a:cxn ang="0">
                  <a:pos x="94" y="30"/>
                </a:cxn>
                <a:cxn ang="0">
                  <a:pos x="97" y="10"/>
                </a:cxn>
              </a:cxnLst>
              <a:rect l="0" t="0" r="r" b="b"/>
              <a:pathLst>
                <a:path w="97" h="30">
                  <a:moveTo>
                    <a:pt x="97" y="1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94" y="30"/>
                  </a:lnTo>
                  <a:lnTo>
                    <a:pt x="9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3" name="Freeform 289"/>
            <p:cNvSpPr>
              <a:spLocks/>
            </p:cNvSpPr>
            <p:nvPr/>
          </p:nvSpPr>
          <p:spPr bwMode="auto">
            <a:xfrm>
              <a:off x="1825" y="1245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1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4" name="Freeform 290"/>
            <p:cNvSpPr>
              <a:spLocks/>
            </p:cNvSpPr>
            <p:nvPr/>
          </p:nvSpPr>
          <p:spPr bwMode="auto">
            <a:xfrm>
              <a:off x="1783" y="1238"/>
              <a:ext cx="28" cy="11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7" y="11"/>
                </a:cxn>
                <a:cxn ang="0">
                  <a:pos x="28" y="5"/>
                </a:cxn>
              </a:cxnLst>
              <a:rect l="0" t="0" r="r" b="b"/>
              <a:pathLst>
                <a:path w="28" h="11">
                  <a:moveTo>
                    <a:pt x="28" y="5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1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5" name="Freeform 291"/>
            <p:cNvSpPr>
              <a:spLocks/>
            </p:cNvSpPr>
            <p:nvPr/>
          </p:nvSpPr>
          <p:spPr bwMode="auto">
            <a:xfrm>
              <a:off x="1714" y="1249"/>
              <a:ext cx="162" cy="5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3" y="16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8" y="13"/>
                </a:cxn>
                <a:cxn ang="0">
                  <a:pos x="21" y="12"/>
                </a:cxn>
                <a:cxn ang="0">
                  <a:pos x="25" y="10"/>
                </a:cxn>
                <a:cxn ang="0">
                  <a:pos x="28" y="9"/>
                </a:cxn>
                <a:cxn ang="0">
                  <a:pos x="32" y="8"/>
                </a:cxn>
                <a:cxn ang="0">
                  <a:pos x="35" y="6"/>
                </a:cxn>
                <a:cxn ang="0">
                  <a:pos x="38" y="4"/>
                </a:cxn>
                <a:cxn ang="0">
                  <a:pos x="41" y="2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8"/>
                </a:cxn>
                <a:cxn ang="0">
                  <a:pos x="160" y="29"/>
                </a:cxn>
                <a:cxn ang="0">
                  <a:pos x="159" y="30"/>
                </a:cxn>
                <a:cxn ang="0">
                  <a:pos x="158" y="33"/>
                </a:cxn>
                <a:cxn ang="0">
                  <a:pos x="155" y="34"/>
                </a:cxn>
                <a:cxn ang="0">
                  <a:pos x="153" y="36"/>
                </a:cxn>
                <a:cxn ang="0">
                  <a:pos x="151" y="38"/>
                </a:cxn>
                <a:cxn ang="0">
                  <a:pos x="147" y="41"/>
                </a:cxn>
                <a:cxn ang="0">
                  <a:pos x="145" y="43"/>
                </a:cxn>
                <a:cxn ang="0">
                  <a:pos x="141" y="45"/>
                </a:cxn>
                <a:cxn ang="0">
                  <a:pos x="138" y="48"/>
                </a:cxn>
                <a:cxn ang="0">
                  <a:pos x="136" y="49"/>
                </a:cxn>
                <a:cxn ang="0">
                  <a:pos x="132" y="51"/>
                </a:cxn>
                <a:cxn ang="0">
                  <a:pos x="129" y="52"/>
                </a:cxn>
                <a:cxn ang="0">
                  <a:pos x="126" y="54"/>
                </a:cxn>
                <a:cxn ang="0">
                  <a:pos x="0" y="16"/>
                </a:cxn>
              </a:cxnLst>
              <a:rect l="0" t="0" r="r" b="b"/>
              <a:pathLst>
                <a:path w="162" h="54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8" y="13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8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60" y="29"/>
                  </a:lnTo>
                  <a:lnTo>
                    <a:pt x="159" y="30"/>
                  </a:lnTo>
                  <a:lnTo>
                    <a:pt x="158" y="33"/>
                  </a:lnTo>
                  <a:lnTo>
                    <a:pt x="155" y="34"/>
                  </a:lnTo>
                  <a:lnTo>
                    <a:pt x="153" y="36"/>
                  </a:lnTo>
                  <a:lnTo>
                    <a:pt x="151" y="38"/>
                  </a:lnTo>
                  <a:lnTo>
                    <a:pt x="147" y="41"/>
                  </a:lnTo>
                  <a:lnTo>
                    <a:pt x="145" y="43"/>
                  </a:lnTo>
                  <a:lnTo>
                    <a:pt x="141" y="45"/>
                  </a:lnTo>
                  <a:lnTo>
                    <a:pt x="138" y="48"/>
                  </a:lnTo>
                  <a:lnTo>
                    <a:pt x="136" y="49"/>
                  </a:lnTo>
                  <a:lnTo>
                    <a:pt x="132" y="51"/>
                  </a:lnTo>
                  <a:lnTo>
                    <a:pt x="129" y="52"/>
                  </a:lnTo>
                  <a:lnTo>
                    <a:pt x="126" y="5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6" name="Freeform 292"/>
            <p:cNvSpPr>
              <a:spLocks/>
            </p:cNvSpPr>
            <p:nvPr/>
          </p:nvSpPr>
          <p:spPr bwMode="auto">
            <a:xfrm>
              <a:off x="1876" y="1243"/>
              <a:ext cx="58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8" y="10"/>
                </a:cxn>
                <a:cxn ang="0">
                  <a:pos x="26" y="0"/>
                </a:cxn>
                <a:cxn ang="0">
                  <a:pos x="0" y="3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8" h="26">
                  <a:moveTo>
                    <a:pt x="6" y="26"/>
                  </a:moveTo>
                  <a:lnTo>
                    <a:pt x="58" y="10"/>
                  </a:lnTo>
                  <a:lnTo>
                    <a:pt x="26" y="0"/>
                  </a:lnTo>
                  <a:lnTo>
                    <a:pt x="0" y="3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7" name="Freeform 293"/>
            <p:cNvSpPr>
              <a:spLocks/>
            </p:cNvSpPr>
            <p:nvPr/>
          </p:nvSpPr>
          <p:spPr bwMode="auto">
            <a:xfrm>
              <a:off x="1726" y="1132"/>
              <a:ext cx="31" cy="124"/>
            </a:xfrm>
            <a:custGeom>
              <a:avLst/>
              <a:gdLst/>
              <a:ahLst/>
              <a:cxnLst>
                <a:cxn ang="0">
                  <a:pos x="31" y="3"/>
                </a:cxn>
                <a:cxn ang="0">
                  <a:pos x="31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9" y="2"/>
                </a:cxn>
                <a:cxn ang="0">
                  <a:pos x="27" y="1"/>
                </a:cxn>
                <a:cxn ang="0">
                  <a:pos x="26" y="1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9" y="1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4"/>
                </a:cxn>
                <a:cxn ang="0">
                  <a:pos x="1" y="124"/>
                </a:cxn>
                <a:cxn ang="0">
                  <a:pos x="1" y="124"/>
                </a:cxn>
                <a:cxn ang="0">
                  <a:pos x="2" y="124"/>
                </a:cxn>
                <a:cxn ang="0">
                  <a:pos x="3" y="124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8" y="123"/>
                </a:cxn>
                <a:cxn ang="0">
                  <a:pos x="10" y="121"/>
                </a:cxn>
                <a:cxn ang="0">
                  <a:pos x="13" y="121"/>
                </a:cxn>
                <a:cxn ang="0">
                  <a:pos x="15" y="120"/>
                </a:cxn>
                <a:cxn ang="0">
                  <a:pos x="17" y="119"/>
                </a:cxn>
                <a:cxn ang="0">
                  <a:pos x="21" y="118"/>
                </a:cxn>
                <a:cxn ang="0">
                  <a:pos x="23" y="117"/>
                </a:cxn>
                <a:cxn ang="0">
                  <a:pos x="26" y="116"/>
                </a:cxn>
                <a:cxn ang="0">
                  <a:pos x="29" y="113"/>
                </a:cxn>
                <a:cxn ang="0">
                  <a:pos x="31" y="112"/>
                </a:cxn>
                <a:cxn ang="0">
                  <a:pos x="31" y="3"/>
                </a:cxn>
              </a:cxnLst>
              <a:rect l="0" t="0" r="r" b="b"/>
              <a:pathLst>
                <a:path w="31" h="124">
                  <a:moveTo>
                    <a:pt x="31" y="3"/>
                  </a:moveTo>
                  <a:lnTo>
                    <a:pt x="31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0" y="121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23" y="117"/>
                  </a:lnTo>
                  <a:lnTo>
                    <a:pt x="26" y="116"/>
                  </a:lnTo>
                  <a:lnTo>
                    <a:pt x="29" y="113"/>
                  </a:lnTo>
                  <a:lnTo>
                    <a:pt x="31" y="112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8" name="Freeform 294"/>
            <p:cNvSpPr>
              <a:spLocks/>
            </p:cNvSpPr>
            <p:nvPr/>
          </p:nvSpPr>
          <p:spPr bwMode="auto">
            <a:xfrm>
              <a:off x="1727" y="1133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1" y="104"/>
                </a:cxn>
                <a:cxn ang="0">
                  <a:pos x="1" y="104"/>
                </a:cxn>
                <a:cxn ang="0">
                  <a:pos x="2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9" y="103"/>
                </a:cxn>
                <a:cxn ang="0">
                  <a:pos x="11" y="102"/>
                </a:cxn>
                <a:cxn ang="0">
                  <a:pos x="13" y="102"/>
                </a:cxn>
                <a:cxn ang="0">
                  <a:pos x="15" y="101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2" y="97"/>
                </a:cxn>
                <a:cxn ang="0">
                  <a:pos x="25" y="96"/>
                </a:cxn>
                <a:cxn ang="0">
                  <a:pos x="27" y="94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2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3"/>
                  </a:lnTo>
                  <a:lnTo>
                    <a:pt x="11" y="102"/>
                  </a:lnTo>
                  <a:lnTo>
                    <a:pt x="13" y="102"/>
                  </a:lnTo>
                  <a:lnTo>
                    <a:pt x="15" y="101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2" y="97"/>
                  </a:lnTo>
                  <a:lnTo>
                    <a:pt x="25" y="96"/>
                  </a:lnTo>
                  <a:lnTo>
                    <a:pt x="27" y="9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9" name="Freeform 295"/>
            <p:cNvSpPr>
              <a:spLocks/>
            </p:cNvSpPr>
            <p:nvPr/>
          </p:nvSpPr>
          <p:spPr bwMode="auto">
            <a:xfrm>
              <a:off x="1728" y="1134"/>
              <a:ext cx="22" cy="84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20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6" y="84"/>
                </a:cxn>
                <a:cxn ang="0">
                  <a:pos x="7" y="83"/>
                </a:cxn>
                <a:cxn ang="0">
                  <a:pos x="10" y="83"/>
                </a:cxn>
                <a:cxn ang="0">
                  <a:pos x="11" y="82"/>
                </a:cxn>
                <a:cxn ang="0">
                  <a:pos x="13" y="82"/>
                </a:cxn>
                <a:cxn ang="0">
                  <a:pos x="14" y="81"/>
                </a:cxn>
                <a:cxn ang="0">
                  <a:pos x="17" y="80"/>
                </a:cxn>
                <a:cxn ang="0">
                  <a:pos x="19" y="79"/>
                </a:cxn>
                <a:cxn ang="0">
                  <a:pos x="20" y="77"/>
                </a:cxn>
                <a:cxn ang="0">
                  <a:pos x="22" y="76"/>
                </a:cxn>
                <a:cxn ang="0">
                  <a:pos x="22" y="3"/>
                </a:cxn>
              </a:cxnLst>
              <a:rect l="0" t="0" r="r" b="b"/>
              <a:pathLst>
                <a:path w="22" h="84">
                  <a:moveTo>
                    <a:pt x="22" y="3"/>
                  </a:moveTo>
                  <a:lnTo>
                    <a:pt x="22" y="3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19" y="79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0" name="Freeform 296"/>
            <p:cNvSpPr>
              <a:spLocks/>
            </p:cNvSpPr>
            <p:nvPr/>
          </p:nvSpPr>
          <p:spPr bwMode="auto">
            <a:xfrm>
              <a:off x="1729" y="1135"/>
              <a:ext cx="18" cy="66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3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2" y="66"/>
                </a:cxn>
                <a:cxn ang="0">
                  <a:pos x="4" y="65"/>
                </a:cxn>
                <a:cxn ang="0">
                  <a:pos x="6" y="65"/>
                </a:cxn>
                <a:cxn ang="0">
                  <a:pos x="9" y="64"/>
                </a:cxn>
                <a:cxn ang="0">
                  <a:pos x="12" y="62"/>
                </a:cxn>
                <a:cxn ang="0">
                  <a:pos x="14" y="61"/>
                </a:cxn>
                <a:cxn ang="0">
                  <a:pos x="18" y="59"/>
                </a:cxn>
                <a:cxn ang="0">
                  <a:pos x="18" y="2"/>
                </a:cxn>
              </a:cxnLst>
              <a:rect l="0" t="0" r="r" b="b"/>
              <a:pathLst>
                <a:path w="18" h="66">
                  <a:moveTo>
                    <a:pt x="18" y="2"/>
                  </a:moveTo>
                  <a:lnTo>
                    <a:pt x="18" y="2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2" y="62"/>
                  </a:lnTo>
                  <a:lnTo>
                    <a:pt x="14" y="61"/>
                  </a:lnTo>
                  <a:lnTo>
                    <a:pt x="18" y="59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1" name="Freeform 297"/>
            <p:cNvSpPr>
              <a:spLocks/>
            </p:cNvSpPr>
            <p:nvPr/>
          </p:nvSpPr>
          <p:spPr bwMode="auto">
            <a:xfrm>
              <a:off x="1729" y="1137"/>
              <a:ext cx="14" cy="45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45"/>
                </a:cxn>
                <a:cxn ang="0">
                  <a:pos x="2" y="45"/>
                </a:cxn>
                <a:cxn ang="0">
                  <a:pos x="2" y="45"/>
                </a:cxn>
                <a:cxn ang="0">
                  <a:pos x="4" y="45"/>
                </a:cxn>
                <a:cxn ang="0">
                  <a:pos x="5" y="44"/>
                </a:cxn>
                <a:cxn ang="0">
                  <a:pos x="7" y="44"/>
                </a:cxn>
                <a:cxn ang="0">
                  <a:pos x="10" y="43"/>
                </a:cxn>
                <a:cxn ang="0">
                  <a:pos x="12" y="42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5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2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2" name="Freeform 298"/>
            <p:cNvSpPr>
              <a:spLocks/>
            </p:cNvSpPr>
            <p:nvPr/>
          </p:nvSpPr>
          <p:spPr bwMode="auto">
            <a:xfrm>
              <a:off x="1731" y="1137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4" y="27"/>
                </a:cxn>
                <a:cxn ang="0">
                  <a:pos x="5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3" name="Freeform 299"/>
            <p:cNvSpPr>
              <a:spLocks/>
            </p:cNvSpPr>
            <p:nvPr/>
          </p:nvSpPr>
          <p:spPr bwMode="auto">
            <a:xfrm>
              <a:off x="1841" y="1214"/>
              <a:ext cx="14" cy="14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9" y="14"/>
                </a:cxn>
                <a:cxn ang="0">
                  <a:pos x="10" y="13"/>
                </a:cxn>
                <a:cxn ang="0">
                  <a:pos x="11" y="13"/>
                </a:cxn>
                <a:cxn ang="0">
                  <a:pos x="12" y="11"/>
                </a:cxn>
                <a:cxn ang="0">
                  <a:pos x="13" y="10"/>
                </a:cxn>
                <a:cxn ang="0">
                  <a:pos x="13" y="9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2" y="10"/>
                </a:cxn>
                <a:cxn ang="0">
                  <a:pos x="3" y="11"/>
                </a:cxn>
                <a:cxn ang="0">
                  <a:pos x="4" y="13"/>
                </a:cxn>
                <a:cxn ang="0">
                  <a:pos x="5" y="13"/>
                </a:cxn>
                <a:cxn ang="0">
                  <a:pos x="6" y="14"/>
                </a:cxn>
                <a:cxn ang="0">
                  <a:pos x="7" y="14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lnTo>
                    <a:pt x="9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4" name="Freeform 300"/>
            <p:cNvSpPr>
              <a:spLocks/>
            </p:cNvSpPr>
            <p:nvPr/>
          </p:nvSpPr>
          <p:spPr bwMode="auto">
            <a:xfrm>
              <a:off x="1801" y="1214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5" name="Freeform 301"/>
            <p:cNvSpPr>
              <a:spLocks/>
            </p:cNvSpPr>
            <p:nvPr/>
          </p:nvSpPr>
          <p:spPr bwMode="auto">
            <a:xfrm>
              <a:off x="1812" y="1214"/>
              <a:ext cx="6" cy="7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4" y="7"/>
                </a:cxn>
              </a:cxnLst>
              <a:rect l="0" t="0" r="r" b="b"/>
              <a:pathLst>
                <a:path w="6" h="7">
                  <a:moveTo>
                    <a:pt x="4" y="7"/>
                  </a:move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6" name="Freeform 302"/>
            <p:cNvSpPr>
              <a:spLocks/>
            </p:cNvSpPr>
            <p:nvPr/>
          </p:nvSpPr>
          <p:spPr bwMode="auto">
            <a:xfrm>
              <a:off x="1767" y="1121"/>
              <a:ext cx="18" cy="9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4"/>
                </a:cxn>
                <a:cxn ang="0">
                  <a:pos x="3" y="9"/>
                </a:cxn>
                <a:cxn ang="0">
                  <a:pos x="2" y="17"/>
                </a:cxn>
                <a:cxn ang="0">
                  <a:pos x="1" y="29"/>
                </a:cxn>
                <a:cxn ang="0">
                  <a:pos x="0" y="41"/>
                </a:cxn>
                <a:cxn ang="0">
                  <a:pos x="0" y="58"/>
                </a:cxn>
                <a:cxn ang="0">
                  <a:pos x="1" y="74"/>
                </a:cxn>
                <a:cxn ang="0">
                  <a:pos x="4" y="93"/>
                </a:cxn>
                <a:cxn ang="0">
                  <a:pos x="18" y="93"/>
                </a:cxn>
                <a:cxn ang="0">
                  <a:pos x="17" y="89"/>
                </a:cxn>
                <a:cxn ang="0">
                  <a:pos x="16" y="82"/>
                </a:cxn>
                <a:cxn ang="0">
                  <a:pos x="15" y="71"/>
                </a:cxn>
                <a:cxn ang="0">
                  <a:pos x="14" y="58"/>
                </a:cxn>
                <a:cxn ang="0">
                  <a:pos x="13" y="43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2"/>
                </a:cxn>
              </a:cxnLst>
              <a:rect l="0" t="0" r="r" b="b"/>
              <a:pathLst>
                <a:path w="18" h="93">
                  <a:moveTo>
                    <a:pt x="6" y="2"/>
                  </a:moveTo>
                  <a:lnTo>
                    <a:pt x="6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1" y="29"/>
                  </a:lnTo>
                  <a:lnTo>
                    <a:pt x="0" y="41"/>
                  </a:lnTo>
                  <a:lnTo>
                    <a:pt x="0" y="58"/>
                  </a:lnTo>
                  <a:lnTo>
                    <a:pt x="1" y="74"/>
                  </a:lnTo>
                  <a:lnTo>
                    <a:pt x="4" y="93"/>
                  </a:lnTo>
                  <a:lnTo>
                    <a:pt x="18" y="93"/>
                  </a:lnTo>
                  <a:lnTo>
                    <a:pt x="17" y="89"/>
                  </a:lnTo>
                  <a:lnTo>
                    <a:pt x="16" y="82"/>
                  </a:lnTo>
                  <a:lnTo>
                    <a:pt x="15" y="71"/>
                  </a:lnTo>
                  <a:lnTo>
                    <a:pt x="14" y="58"/>
                  </a:lnTo>
                  <a:lnTo>
                    <a:pt x="13" y="43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7" name="Freeform 303"/>
            <p:cNvSpPr>
              <a:spLocks/>
            </p:cNvSpPr>
            <p:nvPr/>
          </p:nvSpPr>
          <p:spPr bwMode="auto">
            <a:xfrm>
              <a:off x="1865" y="1110"/>
              <a:ext cx="27" cy="1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2" y="9"/>
                </a:cxn>
                <a:cxn ang="0">
                  <a:pos x="20" y="18"/>
                </a:cxn>
                <a:cxn ang="0">
                  <a:pos x="17" y="31"/>
                </a:cxn>
                <a:cxn ang="0">
                  <a:pos x="16" y="49"/>
                </a:cxn>
                <a:cxn ang="0">
                  <a:pos x="17" y="73"/>
                </a:cxn>
                <a:cxn ang="0">
                  <a:pos x="20" y="104"/>
                </a:cxn>
                <a:cxn ang="0">
                  <a:pos x="4" y="104"/>
                </a:cxn>
                <a:cxn ang="0">
                  <a:pos x="4" y="100"/>
                </a:cxn>
                <a:cxn ang="0">
                  <a:pos x="3" y="92"/>
                </a:cxn>
                <a:cxn ang="0">
                  <a:pos x="2" y="79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0"/>
                </a:cxn>
                <a:cxn ang="0">
                  <a:pos x="3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4">
                  <a:moveTo>
                    <a:pt x="27" y="0"/>
                  </a:moveTo>
                  <a:lnTo>
                    <a:pt x="25" y="1"/>
                  </a:lnTo>
                  <a:lnTo>
                    <a:pt x="24" y="3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7" y="31"/>
                  </a:lnTo>
                  <a:lnTo>
                    <a:pt x="16" y="49"/>
                  </a:lnTo>
                  <a:lnTo>
                    <a:pt x="17" y="73"/>
                  </a:lnTo>
                  <a:lnTo>
                    <a:pt x="20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3" y="92"/>
                  </a:lnTo>
                  <a:lnTo>
                    <a:pt x="2" y="79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3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8" name="Freeform 304"/>
            <p:cNvSpPr>
              <a:spLocks/>
            </p:cNvSpPr>
            <p:nvPr/>
          </p:nvSpPr>
          <p:spPr bwMode="auto">
            <a:xfrm>
              <a:off x="1767" y="1126"/>
              <a:ext cx="17" cy="82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5"/>
                </a:cxn>
                <a:cxn ang="0">
                  <a:pos x="1" y="26"/>
                </a:cxn>
                <a:cxn ang="0">
                  <a:pos x="0" y="38"/>
                </a:cxn>
                <a:cxn ang="0">
                  <a:pos x="1" y="50"/>
                </a:cxn>
                <a:cxn ang="0">
                  <a:pos x="2" y="66"/>
                </a:cxn>
                <a:cxn ang="0">
                  <a:pos x="4" y="82"/>
                </a:cxn>
                <a:cxn ang="0">
                  <a:pos x="16" y="81"/>
                </a:cxn>
                <a:cxn ang="0">
                  <a:pos x="16" y="78"/>
                </a:cxn>
                <a:cxn ang="0">
                  <a:pos x="15" y="73"/>
                </a:cxn>
                <a:cxn ang="0">
                  <a:pos x="14" y="62"/>
                </a:cxn>
                <a:cxn ang="0">
                  <a:pos x="13" y="50"/>
                </a:cxn>
                <a:cxn ang="0">
                  <a:pos x="11" y="38"/>
                </a:cxn>
                <a:cxn ang="0">
                  <a:pos x="11" y="25"/>
                </a:cxn>
                <a:cxn ang="0">
                  <a:pos x="14" y="12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7" h="82">
                  <a:moveTo>
                    <a:pt x="6" y="2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5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2" y="66"/>
                  </a:lnTo>
                  <a:lnTo>
                    <a:pt x="4" y="82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5" y="73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1" y="38"/>
                  </a:lnTo>
                  <a:lnTo>
                    <a:pt x="11" y="25"/>
                  </a:lnTo>
                  <a:lnTo>
                    <a:pt x="14" y="1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9" name="Freeform 305"/>
            <p:cNvSpPr>
              <a:spLocks/>
            </p:cNvSpPr>
            <p:nvPr/>
          </p:nvSpPr>
          <p:spPr bwMode="auto">
            <a:xfrm>
              <a:off x="1768" y="1132"/>
              <a:ext cx="14" cy="69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5" y="2"/>
                </a:cxn>
                <a:cxn ang="0">
                  <a:pos x="3" y="7"/>
                </a:cxn>
                <a:cxn ang="0">
                  <a:pos x="2" y="13"/>
                </a:cxn>
                <a:cxn ang="0">
                  <a:pos x="1" y="21"/>
                </a:cxn>
                <a:cxn ang="0">
                  <a:pos x="0" y="32"/>
                </a:cxn>
                <a:cxn ang="0">
                  <a:pos x="0" y="43"/>
                </a:cxn>
                <a:cxn ang="0">
                  <a:pos x="1" y="56"/>
                </a:cxn>
                <a:cxn ang="0">
                  <a:pos x="3" y="69"/>
                </a:cxn>
                <a:cxn ang="0">
                  <a:pos x="14" y="69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0" y="43"/>
                </a:cxn>
                <a:cxn ang="0">
                  <a:pos x="9" y="32"/>
                </a:cxn>
                <a:cxn ang="0">
                  <a:pos x="9" y="20"/>
                </a:cxn>
                <a:cxn ang="0">
                  <a:pos x="12" y="9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5" y="1"/>
                </a:cxn>
              </a:cxnLst>
              <a:rect l="0" t="0" r="r" b="b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3" y="7"/>
                  </a:lnTo>
                  <a:lnTo>
                    <a:pt x="2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6"/>
                  </a:lnTo>
                  <a:lnTo>
                    <a:pt x="3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0" name="Freeform 306"/>
            <p:cNvSpPr>
              <a:spLocks/>
            </p:cNvSpPr>
            <p:nvPr/>
          </p:nvSpPr>
          <p:spPr bwMode="auto">
            <a:xfrm>
              <a:off x="1769" y="1138"/>
              <a:ext cx="12" cy="57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2"/>
                </a:cxn>
                <a:cxn ang="0">
                  <a:pos x="2" y="5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1" y="45"/>
                </a:cxn>
                <a:cxn ang="0">
                  <a:pos x="2" y="57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9" y="50"/>
                </a:cxn>
                <a:cxn ang="0">
                  <a:pos x="9" y="43"/>
                </a:cxn>
                <a:cxn ang="0">
                  <a:pos x="8" y="35"/>
                </a:cxn>
                <a:cxn ang="0">
                  <a:pos x="7" y="26"/>
                </a:cxn>
                <a:cxn ang="0">
                  <a:pos x="8" y="16"/>
                </a:cxn>
                <a:cxn ang="0">
                  <a:pos x="9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7">
                  <a:moveTo>
                    <a:pt x="4" y="1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1" y="45"/>
                  </a:lnTo>
                  <a:lnTo>
                    <a:pt x="2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9" y="43"/>
                  </a:lnTo>
                  <a:lnTo>
                    <a:pt x="8" y="35"/>
                  </a:lnTo>
                  <a:lnTo>
                    <a:pt x="7" y="26"/>
                  </a:lnTo>
                  <a:lnTo>
                    <a:pt x="8" y="16"/>
                  </a:lnTo>
                  <a:lnTo>
                    <a:pt x="9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1" name="Freeform 307"/>
            <p:cNvSpPr>
              <a:spLocks/>
            </p:cNvSpPr>
            <p:nvPr/>
          </p:nvSpPr>
          <p:spPr bwMode="auto">
            <a:xfrm>
              <a:off x="1769" y="1143"/>
              <a:ext cx="9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1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1" y="37"/>
                </a:cxn>
                <a:cxn ang="0">
                  <a:pos x="2" y="45"/>
                </a:cxn>
                <a:cxn ang="0">
                  <a:pos x="9" y="45"/>
                </a:cxn>
                <a:cxn ang="0">
                  <a:pos x="9" y="44"/>
                </a:cxn>
                <a:cxn ang="0">
                  <a:pos x="8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9" h="45">
                  <a:moveTo>
                    <a:pt x="4" y="1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1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2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8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2" name="Freeform 308"/>
            <p:cNvSpPr>
              <a:spLocks/>
            </p:cNvSpPr>
            <p:nvPr/>
          </p:nvSpPr>
          <p:spPr bwMode="auto">
            <a:xfrm>
              <a:off x="1770" y="1148"/>
              <a:ext cx="7" cy="34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6" y="34"/>
                </a:cxn>
                <a:cxn ang="0">
                  <a:pos x="6" y="33"/>
                </a:cxn>
                <a:cxn ang="0">
                  <a:pos x="6" y="30"/>
                </a:cxn>
                <a:cxn ang="0">
                  <a:pos x="5" y="26"/>
                </a:cxn>
                <a:cxn ang="0">
                  <a:pos x="5" y="21"/>
                </a:cxn>
                <a:cxn ang="0">
                  <a:pos x="5" y="16"/>
                </a:cxn>
                <a:cxn ang="0">
                  <a:pos x="5" y="11"/>
                </a:cxn>
                <a:cxn ang="0">
                  <a:pos x="5" y="5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2"/>
                </a:cxn>
              </a:cxnLst>
              <a:rect l="0" t="0" r="r" b="b"/>
              <a:pathLst>
                <a:path w="7" h="34">
                  <a:moveTo>
                    <a:pt x="3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3" name="Freeform 309"/>
            <p:cNvSpPr>
              <a:spLocks/>
            </p:cNvSpPr>
            <p:nvPr/>
          </p:nvSpPr>
          <p:spPr bwMode="auto">
            <a:xfrm>
              <a:off x="1866" y="1116"/>
              <a:ext cx="23" cy="91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22" y="1"/>
                </a:cxn>
                <a:cxn ang="0">
                  <a:pos x="21" y="3"/>
                </a:cxn>
                <a:cxn ang="0">
                  <a:pos x="19" y="8"/>
                </a:cxn>
                <a:cxn ang="0">
                  <a:pos x="16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7" y="91"/>
                </a:cxn>
                <a:cxn ang="0">
                  <a:pos x="5" y="91"/>
                </a:cxn>
                <a:cxn ang="0">
                  <a:pos x="3" y="87"/>
                </a:cxn>
                <a:cxn ang="0">
                  <a:pos x="2" y="80"/>
                </a:cxn>
                <a:cxn ang="0">
                  <a:pos x="1" y="70"/>
                </a:cxn>
                <a:cxn ang="0">
                  <a:pos x="0" y="56"/>
                </a:cxn>
                <a:cxn ang="0">
                  <a:pos x="0" y="42"/>
                </a:cxn>
                <a:cxn ang="0">
                  <a:pos x="1" y="27"/>
                </a:cxn>
                <a:cxn ang="0">
                  <a:pos x="3" y="12"/>
                </a:cxn>
                <a:cxn ang="0">
                  <a:pos x="7" y="0"/>
                </a:cxn>
                <a:cxn ang="0">
                  <a:pos x="23" y="1"/>
                </a:cxn>
              </a:cxnLst>
              <a:rect l="0" t="0" r="r" b="b"/>
              <a:pathLst>
                <a:path w="23" h="91">
                  <a:moveTo>
                    <a:pt x="23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6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7" y="91"/>
                  </a:lnTo>
                  <a:lnTo>
                    <a:pt x="5" y="91"/>
                  </a:lnTo>
                  <a:lnTo>
                    <a:pt x="3" y="87"/>
                  </a:lnTo>
                  <a:lnTo>
                    <a:pt x="2" y="80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3" y="12"/>
                  </a:lnTo>
                  <a:lnTo>
                    <a:pt x="7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4" name="Freeform 310"/>
            <p:cNvSpPr>
              <a:spLocks/>
            </p:cNvSpPr>
            <p:nvPr/>
          </p:nvSpPr>
          <p:spPr bwMode="auto">
            <a:xfrm>
              <a:off x="1867" y="1123"/>
              <a:ext cx="19" cy="7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1"/>
                </a:cxn>
                <a:cxn ang="0">
                  <a:pos x="18" y="2"/>
                </a:cxn>
                <a:cxn ang="0">
                  <a:pos x="16" y="7"/>
                </a:cxn>
                <a:cxn ang="0">
                  <a:pos x="14" y="12"/>
                </a:cxn>
                <a:cxn ang="0">
                  <a:pos x="13" y="23"/>
                </a:cxn>
                <a:cxn ang="0">
                  <a:pos x="12" y="36"/>
                </a:cxn>
                <a:cxn ang="0">
                  <a:pos x="13" y="53"/>
                </a:cxn>
                <a:cxn ang="0">
                  <a:pos x="14" y="77"/>
                </a:cxn>
                <a:cxn ang="0">
                  <a:pos x="4" y="77"/>
                </a:cxn>
                <a:cxn ang="0">
                  <a:pos x="4" y="74"/>
                </a:cxn>
                <a:cxn ang="0">
                  <a:pos x="2" y="69"/>
                </a:cxn>
                <a:cxn ang="0">
                  <a:pos x="1" y="59"/>
                </a:cxn>
                <a:cxn ang="0">
                  <a:pos x="0" y="48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6" y="7"/>
                  </a:lnTo>
                  <a:lnTo>
                    <a:pt x="14" y="12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3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2" y="69"/>
                  </a:lnTo>
                  <a:lnTo>
                    <a:pt x="1" y="59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5" name="Freeform 311"/>
            <p:cNvSpPr>
              <a:spLocks/>
            </p:cNvSpPr>
            <p:nvPr/>
          </p:nvSpPr>
          <p:spPr bwMode="auto">
            <a:xfrm>
              <a:off x="1868" y="1128"/>
              <a:ext cx="15" cy="6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2"/>
                </a:cxn>
                <a:cxn ang="0">
                  <a:pos x="14" y="3"/>
                </a:cxn>
                <a:cxn ang="0">
                  <a:pos x="13" y="6"/>
                </a:cxn>
                <a:cxn ang="0">
                  <a:pos x="12" y="12"/>
                </a:cxn>
                <a:cxn ang="0">
                  <a:pos x="11" y="20"/>
                </a:cxn>
                <a:cxn ang="0">
                  <a:pos x="10" y="31"/>
                </a:cxn>
                <a:cxn ang="0">
                  <a:pos x="11" y="46"/>
                </a:cxn>
                <a:cxn ang="0">
                  <a:pos x="12" y="65"/>
                </a:cxn>
                <a:cxn ang="0">
                  <a:pos x="3" y="65"/>
                </a:cxn>
                <a:cxn ang="0">
                  <a:pos x="3" y="62"/>
                </a:cxn>
                <a:cxn ang="0">
                  <a:pos x="1" y="58"/>
                </a:cxn>
                <a:cxn ang="0">
                  <a:pos x="0" y="50"/>
                </a:cxn>
                <a:cxn ang="0">
                  <a:pos x="0" y="40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" y="9"/>
                </a:cxn>
                <a:cxn ang="0">
                  <a:pos x="5" y="0"/>
                </a:cxn>
                <a:cxn ang="0">
                  <a:pos x="15" y="0"/>
                </a:cxn>
              </a:cxnLst>
              <a:rect l="0" t="0" r="r" b="b"/>
              <a:pathLst>
                <a:path w="15" h="65">
                  <a:moveTo>
                    <a:pt x="15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3" y="6"/>
                  </a:lnTo>
                  <a:lnTo>
                    <a:pt x="12" y="12"/>
                  </a:lnTo>
                  <a:lnTo>
                    <a:pt x="11" y="20"/>
                  </a:lnTo>
                  <a:lnTo>
                    <a:pt x="10" y="31"/>
                  </a:lnTo>
                  <a:lnTo>
                    <a:pt x="11" y="46"/>
                  </a:lnTo>
                  <a:lnTo>
                    <a:pt x="12" y="65"/>
                  </a:lnTo>
                  <a:lnTo>
                    <a:pt x="3" y="65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" y="9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6" name="Freeform 312"/>
            <p:cNvSpPr>
              <a:spLocks/>
            </p:cNvSpPr>
            <p:nvPr/>
          </p:nvSpPr>
          <p:spPr bwMode="auto">
            <a:xfrm>
              <a:off x="1868" y="1134"/>
              <a:ext cx="13" cy="52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1" y="5"/>
                </a:cxn>
                <a:cxn ang="0">
                  <a:pos x="10" y="10"/>
                </a:cxn>
                <a:cxn ang="0">
                  <a:pos x="10" y="17"/>
                </a:cxn>
                <a:cxn ang="0">
                  <a:pos x="8" y="25"/>
                </a:cxn>
                <a:cxn ang="0">
                  <a:pos x="8" y="37"/>
                </a:cxn>
                <a:cxn ang="0">
                  <a:pos x="10" y="52"/>
                </a:cxn>
                <a:cxn ang="0">
                  <a:pos x="3" y="52"/>
                </a:cxn>
                <a:cxn ang="0">
                  <a:pos x="3" y="51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6"/>
                </a:cxn>
                <a:cxn ang="0">
                  <a:pos x="3" y="7"/>
                </a:cxn>
                <a:cxn ang="0">
                  <a:pos x="5" y="0"/>
                </a:cxn>
                <a:cxn ang="0">
                  <a:pos x="13" y="1"/>
                </a:cxn>
              </a:cxnLst>
              <a:rect l="0" t="0" r="r" b="b"/>
              <a:pathLst>
                <a:path w="13" h="52">
                  <a:moveTo>
                    <a:pt x="13" y="1"/>
                  </a:move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8" y="25"/>
                  </a:lnTo>
                  <a:lnTo>
                    <a:pt x="8" y="37"/>
                  </a:lnTo>
                  <a:lnTo>
                    <a:pt x="10" y="52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7"/>
                  </a:lnTo>
                  <a:lnTo>
                    <a:pt x="5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7" name="Freeform 313"/>
            <p:cNvSpPr>
              <a:spLocks/>
            </p:cNvSpPr>
            <p:nvPr/>
          </p:nvSpPr>
          <p:spPr bwMode="auto">
            <a:xfrm>
              <a:off x="1869" y="1141"/>
              <a:ext cx="10" cy="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9" y="2"/>
                </a:cxn>
                <a:cxn ang="0">
                  <a:pos x="9" y="4"/>
                </a:cxn>
                <a:cxn ang="0">
                  <a:pos x="7" y="6"/>
                </a:cxn>
                <a:cxn ang="0">
                  <a:pos x="6" y="11"/>
                </a:cxn>
                <a:cxn ang="0">
                  <a:pos x="6" y="18"/>
                </a:cxn>
                <a:cxn ang="0">
                  <a:pos x="6" y="2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2" y="37"/>
                </a:cxn>
                <a:cxn ang="0">
                  <a:pos x="2" y="33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7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10" y="0"/>
                </a:cxn>
              </a:cxnLst>
              <a:rect l="0" t="0" r="r" b="b"/>
              <a:pathLst>
                <a:path w="10" h="38">
                  <a:moveTo>
                    <a:pt x="10" y="0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6" y="2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8" name="Freeform 314"/>
            <p:cNvSpPr>
              <a:spLocks/>
            </p:cNvSpPr>
            <p:nvPr/>
          </p:nvSpPr>
          <p:spPr bwMode="auto">
            <a:xfrm>
              <a:off x="1789" y="1130"/>
              <a:ext cx="45" cy="55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3" y="7"/>
                </a:cxn>
                <a:cxn ang="0">
                  <a:pos x="2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5"/>
                </a:cxn>
                <a:cxn ang="0">
                  <a:pos x="2" y="55"/>
                </a:cxn>
                <a:cxn ang="0">
                  <a:pos x="2" y="55"/>
                </a:cxn>
                <a:cxn ang="0">
                  <a:pos x="2" y="53"/>
                </a:cxn>
                <a:cxn ang="0">
                  <a:pos x="2" y="51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3" y="43"/>
                </a:cxn>
                <a:cxn ang="0">
                  <a:pos x="3" y="38"/>
                </a:cxn>
                <a:cxn ang="0">
                  <a:pos x="5" y="35"/>
                </a:cxn>
                <a:cxn ang="0">
                  <a:pos x="6" y="31"/>
                </a:cxn>
                <a:cxn ang="0">
                  <a:pos x="7" y="28"/>
                </a:cxn>
                <a:cxn ang="0">
                  <a:pos x="8" y="24"/>
                </a:cxn>
                <a:cxn ang="0">
                  <a:pos x="10" y="21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1" y="15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1"/>
                </a:cxn>
                <a:cxn ang="0">
                  <a:pos x="29" y="10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4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2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0" y="1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3"/>
                </a:cxn>
                <a:cxn ang="0">
                  <a:pos x="3" y="5"/>
                </a:cxn>
              </a:cxnLst>
              <a:rect l="0" t="0" r="r" b="b"/>
              <a:pathLst>
                <a:path w="45" h="55">
                  <a:moveTo>
                    <a:pt x="3" y="5"/>
                  </a:moveTo>
                  <a:lnTo>
                    <a:pt x="3" y="7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6" y="31"/>
                  </a:lnTo>
                  <a:lnTo>
                    <a:pt x="7" y="28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9" y="10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4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9" name="Freeform 315"/>
            <p:cNvSpPr>
              <a:spLocks/>
            </p:cNvSpPr>
            <p:nvPr/>
          </p:nvSpPr>
          <p:spPr bwMode="auto">
            <a:xfrm>
              <a:off x="1725" y="1171"/>
              <a:ext cx="3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4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1" y="2"/>
                </a:cxn>
                <a:cxn ang="0">
                  <a:pos x="37" y="3"/>
                </a:cxn>
                <a:cxn ang="0">
                  <a:pos x="37" y="5"/>
                </a:cxn>
                <a:cxn ang="0">
                  <a:pos x="36" y="5"/>
                </a:cxn>
                <a:cxn ang="0">
                  <a:pos x="36" y="5"/>
                </a:cxn>
                <a:cxn ang="0">
                  <a:pos x="34" y="4"/>
                </a:cxn>
                <a:cxn ang="0">
                  <a:pos x="32" y="4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5" y="2"/>
                </a:cxn>
                <a:cxn ang="0">
                  <a:pos x="13" y="3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4" y="5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7"/>
                </a:cxn>
              </a:cxnLst>
              <a:rect l="0" t="0" r="r" b="b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0" name="Freeform 316"/>
            <p:cNvSpPr>
              <a:spLocks/>
            </p:cNvSpPr>
            <p:nvPr/>
          </p:nvSpPr>
          <p:spPr bwMode="auto">
            <a:xfrm>
              <a:off x="1725" y="1146"/>
              <a:ext cx="37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4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1" y="2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2" y="5"/>
                </a:cxn>
                <a:cxn ang="0">
                  <a:pos x="30" y="5"/>
                </a:cxn>
                <a:cxn ang="0">
                  <a:pos x="28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5" y="2"/>
                </a:cxn>
                <a:cxn ang="0">
                  <a:pos x="13" y="4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11"/>
                </a:cxn>
                <a:cxn ang="0">
                  <a:pos x="0" y="7"/>
                </a:cxn>
              </a:cxnLst>
              <a:rect l="0" t="0" r="r" b="b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1" name="Freeform 317"/>
            <p:cNvSpPr>
              <a:spLocks/>
            </p:cNvSpPr>
            <p:nvPr/>
          </p:nvSpPr>
          <p:spPr bwMode="auto">
            <a:xfrm>
              <a:off x="1760" y="1134"/>
              <a:ext cx="60" cy="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0"/>
                </a:cxn>
                <a:cxn ang="0">
                  <a:pos x="18" y="114"/>
                </a:cxn>
                <a:cxn ang="0">
                  <a:pos x="17" y="98"/>
                </a:cxn>
                <a:cxn ang="0">
                  <a:pos x="60" y="105"/>
                </a:cxn>
                <a:cxn ang="0">
                  <a:pos x="60" y="100"/>
                </a:cxn>
                <a:cxn ang="0">
                  <a:pos x="30" y="96"/>
                </a:cxn>
                <a:cxn ang="0">
                  <a:pos x="29" y="83"/>
                </a:cxn>
                <a:cxn ang="0">
                  <a:pos x="9" y="83"/>
                </a:cxn>
                <a:cxn ang="0">
                  <a:pos x="8" y="81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3" y="60"/>
                </a:cxn>
                <a:cxn ang="0">
                  <a:pos x="2" y="48"/>
                </a:cxn>
                <a:cxn ang="0">
                  <a:pos x="1" y="34"/>
                </a:cxn>
                <a:cxn ang="0">
                  <a:pos x="2" y="20"/>
                </a:cxn>
                <a:cxn ang="0">
                  <a:pos x="6" y="4"/>
                </a:cxn>
                <a:cxn ang="0">
                  <a:pos x="0" y="0"/>
                </a:cxn>
              </a:cxnLst>
              <a:rect l="0" t="0" r="r" b="b"/>
              <a:pathLst>
                <a:path w="60" h="114">
                  <a:moveTo>
                    <a:pt x="0" y="0"/>
                  </a:moveTo>
                  <a:lnTo>
                    <a:pt x="0" y="110"/>
                  </a:lnTo>
                  <a:lnTo>
                    <a:pt x="18" y="114"/>
                  </a:lnTo>
                  <a:lnTo>
                    <a:pt x="17" y="98"/>
                  </a:lnTo>
                  <a:lnTo>
                    <a:pt x="60" y="105"/>
                  </a:lnTo>
                  <a:lnTo>
                    <a:pt x="60" y="100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3" y="60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2" name="Freeform 318"/>
            <p:cNvSpPr>
              <a:spLocks/>
            </p:cNvSpPr>
            <p:nvPr/>
          </p:nvSpPr>
          <p:spPr bwMode="auto">
            <a:xfrm>
              <a:off x="1790" y="1109"/>
              <a:ext cx="78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2" y="14"/>
                </a:cxn>
                <a:cxn ang="0">
                  <a:pos x="4" y="14"/>
                </a:cxn>
                <a:cxn ang="0">
                  <a:pos x="7" y="12"/>
                </a:cxn>
                <a:cxn ang="0">
                  <a:pos x="11" y="11"/>
                </a:cxn>
                <a:cxn ang="0">
                  <a:pos x="14" y="10"/>
                </a:cxn>
                <a:cxn ang="0">
                  <a:pos x="19" y="9"/>
                </a:cxn>
                <a:cxn ang="0">
                  <a:pos x="23" y="8"/>
                </a:cxn>
                <a:cxn ang="0">
                  <a:pos x="29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5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8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5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0" y="1"/>
                </a:cxn>
                <a:cxn ang="0">
                  <a:pos x="43" y="1"/>
                </a:cxn>
                <a:cxn ang="0">
                  <a:pos x="37" y="1"/>
                </a:cxn>
                <a:cxn ang="0">
                  <a:pos x="30" y="2"/>
                </a:cxn>
                <a:cxn ang="0">
                  <a:pos x="25" y="3"/>
                </a:cxn>
                <a:cxn ang="0">
                  <a:pos x="18" y="4"/>
                </a:cxn>
                <a:cxn ang="0">
                  <a:pos x="12" y="5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8" h="15">
                  <a:moveTo>
                    <a:pt x="0" y="15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5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1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12" y="5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3" name="Freeform 319"/>
            <p:cNvSpPr>
              <a:spLocks/>
            </p:cNvSpPr>
            <p:nvPr/>
          </p:nvSpPr>
          <p:spPr bwMode="auto">
            <a:xfrm>
              <a:off x="1745" y="1250"/>
              <a:ext cx="131" cy="44"/>
            </a:xfrm>
            <a:custGeom>
              <a:avLst/>
              <a:gdLst/>
              <a:ahLst/>
              <a:cxnLst>
                <a:cxn ang="0">
                  <a:pos x="54" y="43"/>
                </a:cxn>
                <a:cxn ang="0">
                  <a:pos x="56" y="42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0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7" y="37"/>
                </a:cxn>
                <a:cxn ang="0">
                  <a:pos x="71" y="36"/>
                </a:cxn>
                <a:cxn ang="0">
                  <a:pos x="73" y="34"/>
                </a:cxn>
                <a:cxn ang="0">
                  <a:pos x="75" y="33"/>
                </a:cxn>
                <a:cxn ang="0">
                  <a:pos x="78" y="30"/>
                </a:cxn>
                <a:cxn ang="0">
                  <a:pos x="80" y="29"/>
                </a:cxn>
                <a:cxn ang="0">
                  <a:pos x="81" y="27"/>
                </a:cxn>
                <a:cxn ang="0">
                  <a:pos x="84" y="26"/>
                </a:cxn>
                <a:cxn ang="0">
                  <a:pos x="85" y="23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131" y="32"/>
                </a:cxn>
                <a:cxn ang="0">
                  <a:pos x="126" y="34"/>
                </a:cxn>
                <a:cxn ang="0">
                  <a:pos x="89" y="25"/>
                </a:cxn>
                <a:cxn ang="0">
                  <a:pos x="89" y="25"/>
                </a:cxn>
                <a:cxn ang="0">
                  <a:pos x="89" y="26"/>
                </a:cxn>
                <a:cxn ang="0">
                  <a:pos x="88" y="26"/>
                </a:cxn>
                <a:cxn ang="0">
                  <a:pos x="88" y="27"/>
                </a:cxn>
                <a:cxn ang="0">
                  <a:pos x="87" y="28"/>
                </a:cxn>
                <a:cxn ang="0">
                  <a:pos x="86" y="29"/>
                </a:cxn>
                <a:cxn ang="0">
                  <a:pos x="85" y="30"/>
                </a:cxn>
                <a:cxn ang="0">
                  <a:pos x="82" y="32"/>
                </a:cxn>
                <a:cxn ang="0">
                  <a:pos x="80" y="33"/>
                </a:cxn>
                <a:cxn ang="0">
                  <a:pos x="78" y="34"/>
                </a:cxn>
                <a:cxn ang="0">
                  <a:pos x="75" y="36"/>
                </a:cxn>
                <a:cxn ang="0">
                  <a:pos x="72" y="37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1" y="42"/>
                </a:cxn>
                <a:cxn ang="0">
                  <a:pos x="57" y="44"/>
                </a:cxn>
                <a:cxn ang="0">
                  <a:pos x="54" y="43"/>
                </a:cxn>
              </a:cxnLst>
              <a:rect l="0" t="0" r="r" b="b"/>
              <a:pathLst>
                <a:path w="131" h="44">
                  <a:moveTo>
                    <a:pt x="54" y="43"/>
                  </a:moveTo>
                  <a:lnTo>
                    <a:pt x="56" y="42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0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7" y="37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5" y="33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1" y="27"/>
                  </a:lnTo>
                  <a:lnTo>
                    <a:pt x="84" y="26"/>
                  </a:lnTo>
                  <a:lnTo>
                    <a:pt x="85" y="23"/>
                  </a:lnTo>
                  <a:lnTo>
                    <a:pt x="0" y="2"/>
                  </a:lnTo>
                  <a:lnTo>
                    <a:pt x="5" y="0"/>
                  </a:lnTo>
                  <a:lnTo>
                    <a:pt x="131" y="32"/>
                  </a:lnTo>
                  <a:lnTo>
                    <a:pt x="126" y="34"/>
                  </a:lnTo>
                  <a:lnTo>
                    <a:pt x="89" y="25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2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5" y="36"/>
                  </a:lnTo>
                  <a:lnTo>
                    <a:pt x="72" y="37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4" name="Freeform 320"/>
            <p:cNvSpPr>
              <a:spLocks/>
            </p:cNvSpPr>
            <p:nvPr/>
          </p:nvSpPr>
          <p:spPr bwMode="auto">
            <a:xfrm>
              <a:off x="1717" y="1262"/>
              <a:ext cx="135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1" y="39"/>
                </a:cxn>
                <a:cxn ang="0">
                  <a:pos x="135" y="39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5" h="39">
                  <a:moveTo>
                    <a:pt x="0" y="0"/>
                  </a:moveTo>
                  <a:lnTo>
                    <a:pt x="131" y="39"/>
                  </a:lnTo>
                  <a:lnTo>
                    <a:pt x="135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5" name="Freeform 321"/>
            <p:cNvSpPr>
              <a:spLocks/>
            </p:cNvSpPr>
            <p:nvPr/>
          </p:nvSpPr>
          <p:spPr bwMode="auto">
            <a:xfrm>
              <a:off x="1740" y="1256"/>
              <a:ext cx="132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" y="36"/>
                </a:cxn>
                <a:cxn ang="0">
                  <a:pos x="132" y="35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2" h="36">
                  <a:moveTo>
                    <a:pt x="0" y="0"/>
                  </a:moveTo>
                  <a:lnTo>
                    <a:pt x="129" y="36"/>
                  </a:lnTo>
                  <a:lnTo>
                    <a:pt x="132" y="3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6" name="Freeform 322"/>
            <p:cNvSpPr>
              <a:spLocks/>
            </p:cNvSpPr>
            <p:nvPr/>
          </p:nvSpPr>
          <p:spPr bwMode="auto">
            <a:xfrm>
              <a:off x="1729" y="1258"/>
              <a:ext cx="13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1" y="39"/>
                </a:cxn>
                <a:cxn ang="0">
                  <a:pos x="133" y="39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3" h="39">
                  <a:moveTo>
                    <a:pt x="0" y="0"/>
                  </a:moveTo>
                  <a:lnTo>
                    <a:pt x="131" y="39"/>
                  </a:lnTo>
                  <a:lnTo>
                    <a:pt x="133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7" name="Line 323"/>
            <p:cNvSpPr>
              <a:spLocks noChangeShapeType="1"/>
            </p:cNvSpPr>
            <p:nvPr/>
          </p:nvSpPr>
          <p:spPr bwMode="auto">
            <a:xfrm>
              <a:off x="2066" y="1569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79" name="Freeform 335"/>
            <p:cNvSpPr>
              <a:spLocks/>
            </p:cNvSpPr>
            <p:nvPr/>
          </p:nvSpPr>
          <p:spPr bwMode="auto">
            <a:xfrm>
              <a:off x="3046" y="1176"/>
              <a:ext cx="746" cy="719"/>
            </a:xfrm>
            <a:custGeom>
              <a:avLst/>
              <a:gdLst/>
              <a:ahLst/>
              <a:cxnLst>
                <a:cxn ang="0">
                  <a:pos x="1142" y="3"/>
                </a:cxn>
                <a:cxn ang="0">
                  <a:pos x="1116" y="0"/>
                </a:cxn>
                <a:cxn ang="0">
                  <a:pos x="1082" y="7"/>
                </a:cxn>
                <a:cxn ang="0">
                  <a:pos x="1036" y="24"/>
                </a:cxn>
                <a:cxn ang="0">
                  <a:pos x="956" y="56"/>
                </a:cxn>
                <a:cxn ang="0">
                  <a:pos x="904" y="73"/>
                </a:cxn>
                <a:cxn ang="0">
                  <a:pos x="866" y="77"/>
                </a:cxn>
                <a:cxn ang="0">
                  <a:pos x="798" y="75"/>
                </a:cxn>
                <a:cxn ang="0">
                  <a:pos x="719" y="65"/>
                </a:cxn>
                <a:cxn ang="0">
                  <a:pos x="632" y="56"/>
                </a:cxn>
                <a:cxn ang="0">
                  <a:pos x="574" y="58"/>
                </a:cxn>
                <a:cxn ang="0">
                  <a:pos x="524" y="65"/>
                </a:cxn>
                <a:cxn ang="0">
                  <a:pos x="464" y="76"/>
                </a:cxn>
                <a:cxn ang="0">
                  <a:pos x="398" y="89"/>
                </a:cxn>
                <a:cxn ang="0">
                  <a:pos x="274" y="117"/>
                </a:cxn>
                <a:cxn ang="0">
                  <a:pos x="190" y="144"/>
                </a:cxn>
                <a:cxn ang="0">
                  <a:pos x="131" y="169"/>
                </a:cxn>
                <a:cxn ang="0">
                  <a:pos x="82" y="198"/>
                </a:cxn>
                <a:cxn ang="0">
                  <a:pos x="47" y="232"/>
                </a:cxn>
                <a:cxn ang="0">
                  <a:pos x="23" y="273"/>
                </a:cxn>
                <a:cxn ang="0">
                  <a:pos x="8" y="323"/>
                </a:cxn>
                <a:cxn ang="0">
                  <a:pos x="1" y="378"/>
                </a:cxn>
                <a:cxn ang="0">
                  <a:pos x="0" y="434"/>
                </a:cxn>
                <a:cxn ang="0">
                  <a:pos x="6" y="489"/>
                </a:cxn>
                <a:cxn ang="0">
                  <a:pos x="17" y="539"/>
                </a:cxn>
                <a:cxn ang="0">
                  <a:pos x="33" y="582"/>
                </a:cxn>
                <a:cxn ang="0">
                  <a:pos x="51" y="615"/>
                </a:cxn>
                <a:cxn ang="0">
                  <a:pos x="77" y="638"/>
                </a:cxn>
                <a:cxn ang="0">
                  <a:pos x="110" y="656"/>
                </a:cxn>
                <a:cxn ang="0">
                  <a:pos x="159" y="670"/>
                </a:cxn>
                <a:cxn ang="0">
                  <a:pos x="248" y="683"/>
                </a:cxn>
                <a:cxn ang="0">
                  <a:pos x="342" y="692"/>
                </a:cxn>
                <a:cxn ang="0">
                  <a:pos x="401" y="700"/>
                </a:cxn>
                <a:cxn ang="0">
                  <a:pos x="492" y="710"/>
                </a:cxn>
                <a:cxn ang="0">
                  <a:pos x="631" y="717"/>
                </a:cxn>
                <a:cxn ang="0">
                  <a:pos x="708" y="719"/>
                </a:cxn>
                <a:cxn ang="0">
                  <a:pos x="753" y="719"/>
                </a:cxn>
                <a:cxn ang="0">
                  <a:pos x="791" y="719"/>
                </a:cxn>
                <a:cxn ang="0">
                  <a:pos x="824" y="718"/>
                </a:cxn>
                <a:cxn ang="0">
                  <a:pos x="876" y="712"/>
                </a:cxn>
                <a:cxn ang="0">
                  <a:pos x="931" y="700"/>
                </a:cxn>
                <a:cxn ang="0">
                  <a:pos x="977" y="687"/>
                </a:cxn>
                <a:cxn ang="0">
                  <a:pos x="1029" y="672"/>
                </a:cxn>
                <a:cxn ang="0">
                  <a:pos x="1096" y="652"/>
                </a:cxn>
                <a:cxn ang="0">
                  <a:pos x="1142" y="627"/>
                </a:cxn>
                <a:cxn ang="0">
                  <a:pos x="1168" y="601"/>
                </a:cxn>
                <a:cxn ang="0">
                  <a:pos x="1188" y="554"/>
                </a:cxn>
                <a:cxn ang="0">
                  <a:pos x="1196" y="498"/>
                </a:cxn>
                <a:cxn ang="0">
                  <a:pos x="1197" y="433"/>
                </a:cxn>
                <a:cxn ang="0">
                  <a:pos x="1196" y="361"/>
                </a:cxn>
                <a:cxn ang="0">
                  <a:pos x="1196" y="321"/>
                </a:cxn>
                <a:cxn ang="0">
                  <a:pos x="1197" y="271"/>
                </a:cxn>
                <a:cxn ang="0">
                  <a:pos x="1197" y="166"/>
                </a:cxn>
                <a:cxn ang="0">
                  <a:pos x="1194" y="103"/>
                </a:cxn>
                <a:cxn ang="0">
                  <a:pos x="1186" y="61"/>
                </a:cxn>
                <a:cxn ang="0">
                  <a:pos x="1173" y="28"/>
                </a:cxn>
              </a:cxnLst>
              <a:rect l="0" t="0" r="r" b="b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00FF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80" name="Line 336"/>
            <p:cNvSpPr>
              <a:spLocks noChangeShapeType="1"/>
            </p:cNvSpPr>
            <p:nvPr/>
          </p:nvSpPr>
          <p:spPr bwMode="auto">
            <a:xfrm flipV="1">
              <a:off x="2735" y="1558"/>
              <a:ext cx="30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4493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94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95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96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97" name="Text Box 353"/>
          <p:cNvSpPr txBox="1">
            <a:spLocks noChangeArrowheads="1"/>
          </p:cNvSpPr>
          <p:nvPr/>
        </p:nvSpPr>
        <p:spPr bwMode="auto">
          <a:xfrm>
            <a:off x="6015038" y="1165270"/>
            <a:ext cx="2671762" cy="1311275"/>
          </a:xfrm>
          <a:prstGeom prst="rect">
            <a:avLst/>
          </a:prstGeom>
          <a:solidFill>
            <a:srgbClr val="EEECE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+mj-lt"/>
              </a:rPr>
              <a:t>Should arriving packet be allowed in? Departing packet let out?</a:t>
            </a:r>
          </a:p>
        </p:txBody>
      </p:sp>
      <p:sp>
        <p:nvSpPr>
          <p:cNvPr id="134500" name="Oval 356"/>
          <p:cNvSpPr>
            <a:spLocks noChangeArrowheads="1"/>
          </p:cNvSpPr>
          <p:nvPr/>
        </p:nvSpPr>
        <p:spPr bwMode="auto">
          <a:xfrm>
            <a:off x="4216400" y="1954162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501" name="Oval 357"/>
          <p:cNvSpPr>
            <a:spLocks noChangeArrowheads="1"/>
          </p:cNvSpPr>
          <p:nvPr/>
        </p:nvSpPr>
        <p:spPr bwMode="auto">
          <a:xfrm>
            <a:off x="4338638" y="2160588"/>
            <a:ext cx="350837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1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and </a:t>
            </a:r>
            <a:r>
              <a:rPr lang="en-US" dirty="0" smtClean="0"/>
              <a:t>Stateless </a:t>
            </a:r>
            <a:r>
              <a:rPr lang="en-US" dirty="0"/>
              <a:t>F</a:t>
            </a:r>
            <a:r>
              <a:rPr lang="en-US" dirty="0" smtClean="0"/>
              <a:t>irewalls</a:t>
            </a:r>
            <a:endParaRPr lang="en-US" dirty="0"/>
          </a:p>
        </p:txBody>
      </p:sp>
      <p:sp>
        <p:nvSpPr>
          <p:cNvPr id="1695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Original firewalls were stateless</a:t>
            </a:r>
          </a:p>
          <a:p>
            <a:pPr lvl="1"/>
            <a:r>
              <a:rPr lang="en-US" smtClean="0"/>
              <a:t>Maintain static filter list, but no per flow state</a:t>
            </a:r>
          </a:p>
          <a:p>
            <a:pPr lvl="1"/>
            <a:r>
              <a:rPr lang="en-US" smtClean="0"/>
              <a:t>For TCP, only look at SYN</a:t>
            </a:r>
          </a:p>
          <a:p>
            <a:pPr lvl="2"/>
            <a:r>
              <a:rPr lang="en-US" smtClean="0"/>
              <a:t>Means that non-SYN TCP packets are allowed even if should be blocked</a:t>
            </a:r>
          </a:p>
          <a:p>
            <a:pPr lvl="1"/>
            <a:r>
              <a:rPr lang="en-US" smtClean="0"/>
              <a:t>No concept of conversation</a:t>
            </a:r>
          </a:p>
          <a:p>
            <a:r>
              <a:rPr lang="en-US" smtClean="0"/>
              <a:t>Modern firewalls are typically stateful</a:t>
            </a:r>
          </a:p>
          <a:p>
            <a:pPr lvl="1"/>
            <a:r>
              <a:rPr lang="en-US" smtClean="0"/>
              <a:t>Maintains dynamic list of all allowed flows</a:t>
            </a:r>
          </a:p>
          <a:p>
            <a:pPr lvl="1"/>
            <a:r>
              <a:rPr lang="en-US" smtClean="0"/>
              <a:t>Better capability, harder to scale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5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</a:t>
            </a:r>
            <a:r>
              <a:rPr lang="en-US" dirty="0" smtClean="0"/>
              <a:t>Packet </a:t>
            </a:r>
            <a:r>
              <a:rPr lang="en-US" dirty="0"/>
              <a:t>F</a:t>
            </a:r>
            <a:r>
              <a:rPr lang="en-US" dirty="0" smtClean="0"/>
              <a:t>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can be used for filtering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IP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 address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Protocol identifier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Source and destination port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TCP 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7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Packet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block all incoming connections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Block all incoming traffic, other than TCP</a:t>
            </a:r>
          </a:p>
          <a:p>
            <a:r>
              <a:rPr lang="en-US" dirty="0" smtClean="0"/>
              <a:t>Block </a:t>
            </a:r>
            <a:r>
              <a:rPr lang="en-US" dirty="0"/>
              <a:t>TCP SYN packets</a:t>
            </a:r>
          </a:p>
          <a:p>
            <a:r>
              <a:rPr lang="en-US" dirty="0" smtClean="0"/>
              <a:t>Allow </a:t>
            </a:r>
            <a:r>
              <a:rPr lang="en-US" dirty="0"/>
              <a:t>all other TCP packets</a:t>
            </a:r>
          </a:p>
        </p:txBody>
      </p:sp>
    </p:spTree>
    <p:extLst>
      <p:ext uri="{BB962C8B-B14F-4D97-AF65-F5344CB8AC3E}">
        <p14:creationId xmlns:p14="http://schemas.microsoft.com/office/powerpoint/2010/main" val="6172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 smtClean="0"/>
              <a:t>Packet </a:t>
            </a:r>
            <a:r>
              <a:rPr lang="en-US" dirty="0"/>
              <a:t>F</a:t>
            </a:r>
            <a:r>
              <a:rPr lang="en-US" dirty="0" smtClean="0"/>
              <a:t>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5533"/>
            <a:ext cx="8229600" cy="1269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Example: </a:t>
            </a:r>
            <a:r>
              <a:rPr lang="en-US" dirty="0" smtClean="0"/>
              <a:t>Only </a:t>
            </a:r>
            <a:r>
              <a:rPr lang="en-US" dirty="0" smtClean="0"/>
              <a:t>allow incoming packet if in response to previous outgoing packet</a:t>
            </a:r>
          </a:p>
        </p:txBody>
      </p:sp>
    </p:spTree>
    <p:extLst>
      <p:ext uri="{BB962C8B-B14F-4D97-AF65-F5344CB8AC3E}">
        <p14:creationId xmlns:p14="http://schemas.microsoft.com/office/powerpoint/2010/main" val="360449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8824"/>
          </a:xfrm>
        </p:spPr>
        <p:txBody>
          <a:bodyPr/>
          <a:lstStyle/>
          <a:p>
            <a:r>
              <a:rPr lang="en-US" sz="3600" dirty="0" smtClean="0"/>
              <a:t>DNS </a:t>
            </a:r>
            <a:r>
              <a:rPr lang="en-US" sz="3600" dirty="0" smtClean="0"/>
              <a:t>Cache </a:t>
            </a:r>
            <a:r>
              <a:rPr lang="en-US" sz="3600" dirty="0"/>
              <a:t>P</a:t>
            </a:r>
            <a:r>
              <a:rPr lang="en-US" sz="3600" dirty="0" smtClean="0"/>
              <a:t>oisoning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400800" y="10447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Root</a:t>
            </a:r>
            <a:endParaRPr lang="en-US" sz="2000" dirty="0">
              <a:latin typeface="Lucida Sans" panose="020B0602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150" y="22639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.com</a:t>
            </a:r>
            <a:endParaRPr lang="en-US" sz="2000" dirty="0">
              <a:latin typeface="Lucida Sans" panose="020B0602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0750" y="22639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Lucida Sans" panose="020B0602030504020204" pitchFamily="34" charset="0"/>
              </a:rPr>
              <a:t>.net</a:t>
            </a:r>
            <a:endParaRPr lang="en-US" sz="2000" dirty="0">
              <a:latin typeface="Lucida Sans" panose="020B0602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6700" y="22639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.org</a:t>
            </a:r>
            <a:endParaRPr lang="en-US" sz="2000" dirty="0">
              <a:latin typeface="Lucida Sans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240" y="240675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ucida Sans" panose="020B0602030504020204" pitchFamily="34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83666" y="3635514"/>
            <a:ext cx="97155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ucida Sans" panose="020B0602030504020204" pitchFamily="34" charset="0"/>
              </a:rPr>
              <a:t>f</a:t>
            </a:r>
            <a:r>
              <a:rPr lang="en-US" sz="1400" dirty="0" smtClean="0">
                <a:latin typeface="Lucida Sans" panose="020B0602030504020204" pitchFamily="34" charset="0"/>
              </a:rPr>
              <a:t>oo.com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 flipH="1">
            <a:off x="4569441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5086350" y="1730514"/>
            <a:ext cx="177165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6515100" y="1730514"/>
            <a:ext cx="3429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8" idx="0"/>
          </p:cNvCxnSpPr>
          <p:nvPr/>
        </p:nvCxnSpPr>
        <p:spPr>
          <a:xfrm>
            <a:off x="6858000" y="1730514"/>
            <a:ext cx="14859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</p:cNvCxnSpPr>
          <p:nvPr/>
        </p:nvCxnSpPr>
        <p:spPr>
          <a:xfrm>
            <a:off x="5086350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69616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86525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826991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43900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1008888"/>
            <a:ext cx="313331" cy="6482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90" y="2234801"/>
            <a:ext cx="313331" cy="6482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94" y="2249358"/>
            <a:ext cx="313331" cy="6482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690" y="2234800"/>
            <a:ext cx="313331" cy="64826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32" y="3630397"/>
            <a:ext cx="313331" cy="6482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6" y="1821648"/>
            <a:ext cx="783254" cy="1620522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endCxn id="33" idx="1"/>
          </p:cNvCxnSpPr>
          <p:nvPr/>
        </p:nvCxnSpPr>
        <p:spPr>
          <a:xfrm>
            <a:off x="1231806" y="2627919"/>
            <a:ext cx="1299641" cy="399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4874" y="2202290"/>
            <a:ext cx="1539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ucida Sans" panose="020B0602030504020204" pitchFamily="34" charset="0"/>
              </a:rPr>
              <a:t>www.foo.com</a:t>
            </a:r>
          </a:p>
        </p:txBody>
      </p:sp>
      <p:cxnSp>
        <p:nvCxnSpPr>
          <p:cNvPr id="45" name="Straight Arrow Connector 44"/>
          <p:cNvCxnSpPr>
            <a:stCxn id="33" idx="3"/>
            <a:endCxn id="10" idx="1"/>
          </p:cNvCxnSpPr>
          <p:nvPr/>
        </p:nvCxnSpPr>
        <p:spPr>
          <a:xfrm>
            <a:off x="3314700" y="2631910"/>
            <a:ext cx="768966" cy="1346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306279" y="2883068"/>
            <a:ext cx="769213" cy="1344268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12396" y="5318352"/>
            <a:ext cx="8229600" cy="78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Goal</a:t>
            </a:r>
            <a:r>
              <a:rPr lang="en-US" sz="2000" b="1" dirty="0" smtClean="0"/>
              <a:t>: </a:t>
            </a:r>
            <a:r>
              <a:rPr lang="en-US" sz="2000" dirty="0" smtClean="0"/>
              <a:t>inject bad value for www.foo.com into resolver cache</a:t>
            </a:r>
          </a:p>
          <a:p>
            <a:pPr marL="0" indent="0">
              <a:buNone/>
            </a:pPr>
            <a:r>
              <a:rPr lang="en-US" sz="2000" dirty="0" smtClean="0"/>
              <a:t>Pretend to </a:t>
            </a:r>
            <a:r>
              <a:rPr lang="en-US" sz="2000" dirty="0" smtClean="0"/>
              <a:t>be authoritative </a:t>
            </a:r>
            <a:r>
              <a:rPr lang="en-US" sz="2000" dirty="0" err="1" smtClean="0"/>
              <a:t>nameserver</a:t>
            </a:r>
            <a:r>
              <a:rPr lang="en-US" sz="2000" dirty="0" smtClean="0"/>
              <a:t> (</a:t>
            </a:r>
            <a:r>
              <a:rPr lang="en-US" sz="2000" dirty="0" smtClean="0"/>
              <a:t>spoof sender IP) try to win race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2477923" y="1387614"/>
            <a:ext cx="1023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ucida Sans" panose="020B0602030504020204" pitchFamily="34" charset="0"/>
              </a:rPr>
              <a:t>Resolver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37970" y="4473714"/>
            <a:ext cx="14735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Lucida Sans" panose="020B0602030504020204" pitchFamily="34" charset="0"/>
              </a:rPr>
              <a:t>Authoritative</a:t>
            </a:r>
          </a:p>
          <a:p>
            <a:pPr algn="ctr"/>
            <a:r>
              <a:rPr lang="en-US" sz="1600" dirty="0" smtClean="0">
                <a:latin typeface="Lucida Sans" panose="020B0602030504020204" pitchFamily="34" charset="0"/>
              </a:rPr>
              <a:t>name server</a:t>
            </a:r>
          </a:p>
        </p:txBody>
      </p:sp>
      <p:sp>
        <p:nvSpPr>
          <p:cNvPr id="11" name="Curved Right Arrow 10"/>
          <p:cNvSpPr/>
          <p:nvPr/>
        </p:nvSpPr>
        <p:spPr>
          <a:xfrm rot="16200000">
            <a:off x="1432131" y="2523189"/>
            <a:ext cx="505365" cy="2231078"/>
          </a:xfrm>
          <a:prstGeom prst="curved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0" y="3929215"/>
            <a:ext cx="2382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ucida Sans" panose="020B0602030504020204" pitchFamily="34" charset="0"/>
              </a:rPr>
              <a:t>www.foo.com: 7.7.7.7</a:t>
            </a:r>
          </a:p>
        </p:txBody>
      </p:sp>
      <p:pic>
        <p:nvPicPr>
          <p:cNvPr id="43" name="Picture 4" descr="Emoticons-Evil-icon.png (512×512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" y="1799891"/>
            <a:ext cx="1151678" cy="153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621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1" grpId="0" animBg="1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Demilitarized </a:t>
            </a:r>
            <a:r>
              <a:rPr lang="en-US" dirty="0" smtClean="0"/>
              <a:t>Zone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86400" y="1623219"/>
            <a:ext cx="3437165" cy="1524000"/>
            <a:chOff x="1905000" y="609600"/>
            <a:chExt cx="6096000" cy="2133600"/>
          </a:xfrm>
        </p:grpSpPr>
        <p:pic>
          <p:nvPicPr>
            <p:cNvPr id="5" name="Picture 2" descr="http://d3nevzfk7ii3be.cloudfront.net/igi/xLuN6sLSHPlVuOM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1" y="1066801"/>
              <a:ext cx="1714499" cy="1285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://phantomroms.com/wp-content/uploads/2013/09/new-desktop-computer-wallvector-pkf5n1tf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2" y="1029348"/>
              <a:ext cx="1682051" cy="1360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http://www.mediasmartserver.net/blog/wp-content/uploads/2008/12/ex487_serverpressshot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1" y="1000125"/>
              <a:ext cx="919389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/>
            <p:cNvSpPr/>
            <p:nvPr/>
          </p:nvSpPr>
          <p:spPr>
            <a:xfrm>
              <a:off x="1905000" y="609600"/>
              <a:ext cx="6096000" cy="213360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https://cdn4.iconfinder.com/data/icons/VISTA/networking/png/128/firew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5025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4.iconfinder.com/data/icons/VISTA/networking/png/128/firew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962401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967" y="3296030"/>
            <a:ext cx="313331" cy="6482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85" y="3666148"/>
            <a:ext cx="313331" cy="6482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45" y="4019885"/>
            <a:ext cx="313331" cy="6482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73347" y="2747109"/>
            <a:ext cx="943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Web</a:t>
            </a:r>
          </a:p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server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1597" y="4466816"/>
            <a:ext cx="943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Email</a:t>
            </a:r>
          </a:p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9276" y="427207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DNS proxy</a:t>
            </a:r>
          </a:p>
        </p:txBody>
      </p:sp>
      <p:sp>
        <p:nvSpPr>
          <p:cNvPr id="18" name="Cloud"/>
          <p:cNvSpPr>
            <a:spLocks noChangeAspect="1" noEditPoints="1" noChangeArrowheads="1"/>
          </p:cNvSpPr>
          <p:nvPr/>
        </p:nvSpPr>
        <p:spPr bwMode="auto">
          <a:xfrm>
            <a:off x="163103" y="4820760"/>
            <a:ext cx="20574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Lucida Sans" panose="020B0602030504020204" pitchFamily="34" charset="0"/>
            </a:endParaRPr>
          </a:p>
          <a:p>
            <a:r>
              <a:rPr lang="en-US" sz="2000" dirty="0" smtClean="0">
                <a:latin typeface="Lucida Sans" panose="020B0602030504020204" pitchFamily="34" charset="0"/>
              </a:rPr>
              <a:t>  Internet</a:t>
            </a:r>
            <a:endParaRPr lang="en-US" sz="20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8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 smtClean="0"/>
              <a:t>Firewall </a:t>
            </a:r>
            <a:r>
              <a:rPr lang="en-US" dirty="0"/>
              <a:t>P</a:t>
            </a:r>
            <a:r>
              <a:rPr lang="en-US" dirty="0" smtClean="0"/>
              <a:t>olicy </a:t>
            </a:r>
            <a:r>
              <a:rPr lang="en-US" dirty="0"/>
              <a:t>C</a:t>
            </a:r>
            <a:r>
              <a:rPr lang="en-US" dirty="0" smtClean="0"/>
              <a:t>onfiguration</a:t>
            </a:r>
            <a:endParaRPr lang="en-US" dirty="0"/>
          </a:p>
        </p:txBody>
      </p:sp>
      <p:graphicFrame>
        <p:nvGraphicFramePr>
          <p:cNvPr id="1693699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25813"/>
        </p:xfrm>
        <a:graphic>
          <a:graphicData uri="http://schemas.openxmlformats.org/drawingml/2006/table">
            <a:tbl>
              <a:tblPr/>
              <a:tblGrid>
                <a:gridCol w="2333211"/>
                <a:gridCol w="2489752"/>
                <a:gridCol w="1718227"/>
                <a:gridCol w="1688410"/>
              </a:tblGrid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Source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Dest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App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Action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dmz-mail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SMTP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allow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SMTP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drop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HTTP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allow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FTP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allow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drop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drop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18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Firewalls not just protection from outside attackers</a:t>
            </a:r>
          </a:p>
        </p:txBody>
      </p:sp>
      <p:sp>
        <p:nvSpPr>
          <p:cNvPr id="169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Bandwidth control</a:t>
            </a:r>
          </a:p>
          <a:p>
            <a:pPr lvl="1"/>
            <a:r>
              <a:rPr lang="en-US" sz="2000" dirty="0"/>
              <a:t>Block high bandwidth applications</a:t>
            </a:r>
          </a:p>
          <a:p>
            <a:pPr lvl="1"/>
            <a:r>
              <a:rPr lang="en-US" sz="2000" dirty="0" err="1"/>
              <a:t>Pointcast</a:t>
            </a:r>
            <a:r>
              <a:rPr lang="en-US" sz="2000" dirty="0"/>
              <a:t>, Napster</a:t>
            </a:r>
          </a:p>
          <a:p>
            <a:r>
              <a:rPr lang="en-US" sz="2400" dirty="0"/>
              <a:t>Employee network usage control</a:t>
            </a:r>
          </a:p>
          <a:p>
            <a:pPr lvl="1"/>
            <a:r>
              <a:rPr lang="en-US" sz="2000" dirty="0"/>
              <a:t>Block games, pornography, non-business uses</a:t>
            </a:r>
          </a:p>
          <a:p>
            <a:r>
              <a:rPr lang="en-US" sz="2400" dirty="0"/>
              <a:t>Privacy</a:t>
            </a:r>
          </a:p>
          <a:p>
            <a:pPr lvl="1"/>
            <a:r>
              <a:rPr lang="en-US" sz="2000" dirty="0"/>
              <a:t>Don’t let outside see what you have, how big you are, etc.</a:t>
            </a:r>
          </a:p>
          <a:p>
            <a:pPr lvl="1"/>
            <a:r>
              <a:rPr lang="en-US" sz="2000" dirty="0"/>
              <a:t>Similar to making corporate phone directory proprietary</a:t>
            </a:r>
          </a:p>
        </p:txBody>
      </p:sp>
    </p:spTree>
    <p:extLst>
      <p:ext uri="{BB962C8B-B14F-4D97-AF65-F5344CB8AC3E}">
        <p14:creationId xmlns:p14="http://schemas.microsoft.com/office/powerpoint/2010/main" val="91031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can be a bottleneck</a:t>
            </a:r>
          </a:p>
          <a:p>
            <a:endParaRPr lang="en-US" dirty="0"/>
          </a:p>
          <a:p>
            <a:r>
              <a:rPr lang="en-US" dirty="0" smtClean="0"/>
              <a:t>Many ways to bypass</a:t>
            </a:r>
          </a:p>
          <a:p>
            <a:pPr lvl="1"/>
            <a:r>
              <a:rPr lang="en-US" dirty="0" smtClean="0"/>
              <a:t>Packet fragmentation attacks</a:t>
            </a:r>
          </a:p>
          <a:p>
            <a:pPr lvl="1"/>
            <a:r>
              <a:rPr lang="en-US" dirty="0" smtClean="0"/>
              <a:t>Attachments in email</a:t>
            </a:r>
          </a:p>
          <a:p>
            <a:pPr lvl="1"/>
            <a:r>
              <a:rPr lang="en-US" dirty="0" smtClean="0"/>
              <a:t>Physical media</a:t>
            </a:r>
          </a:p>
          <a:p>
            <a:pPr lvl="1"/>
            <a:endParaRPr lang="en-US" dirty="0"/>
          </a:p>
          <a:p>
            <a:r>
              <a:rPr lang="en-US" dirty="0" smtClean="0"/>
              <a:t>No defense against malicious insiders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0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connectivity through and around firewalls</a:t>
            </a:r>
          </a:p>
          <a:p>
            <a:pPr lvl="1"/>
            <a:r>
              <a:rPr lang="en-US" dirty="0" smtClean="0"/>
              <a:t>Enterprises have hundreds of business partners</a:t>
            </a:r>
          </a:p>
          <a:p>
            <a:pPr lvl="1"/>
            <a:r>
              <a:rPr lang="en-US" dirty="0" smtClean="0"/>
              <a:t>Telecommuting, remote working, etc.?</a:t>
            </a:r>
          </a:p>
          <a:p>
            <a:pPr lvl="1"/>
            <a:endParaRPr lang="en-US" dirty="0"/>
          </a:p>
          <a:p>
            <a:r>
              <a:rPr lang="en-US" dirty="0" smtClean="0"/>
              <a:t>Malware makes its way into networks </a:t>
            </a:r>
            <a:r>
              <a:rPr lang="en-US" dirty="0" err="1" smtClean="0"/>
              <a:t>througn</a:t>
            </a:r>
            <a:r>
              <a:rPr lang="en-US" dirty="0" smtClean="0"/>
              <a:t> email, removable storage,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0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Theory of Firewalls </a:t>
            </a:r>
            <a:br>
              <a:rPr lang="en-US" dirty="0" smtClean="0"/>
            </a:br>
            <a:r>
              <a:rPr lang="en-US" dirty="0" smtClean="0"/>
              <a:t>(Does Not Hold 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must exist a topological chokepoint</a:t>
            </a:r>
          </a:p>
          <a:p>
            <a:endParaRPr lang="en-US" dirty="0"/>
          </a:p>
          <a:p>
            <a:r>
              <a:rPr lang="en-US" dirty="0" smtClean="0"/>
              <a:t>The nodes on the “inside” of the firewall must share the same security policy.</a:t>
            </a:r>
          </a:p>
          <a:p>
            <a:endParaRPr lang="en-US" dirty="0"/>
          </a:p>
          <a:p>
            <a:r>
              <a:rPr lang="en-US" dirty="0" smtClean="0"/>
              <a:t>Nodes on the “inside” are good; “outside”, bad or at least untrusted.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0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Degenerate Cases for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machines</a:t>
            </a:r>
          </a:p>
          <a:p>
            <a:endParaRPr lang="en-US" dirty="0"/>
          </a:p>
          <a:p>
            <a:r>
              <a:rPr lang="en-US" dirty="0" smtClean="0"/>
              <a:t>Department print server</a:t>
            </a:r>
          </a:p>
          <a:p>
            <a:pPr lvl="1"/>
            <a:r>
              <a:rPr lang="en-US" dirty="0" smtClean="0"/>
              <a:t>…software updates?</a:t>
            </a:r>
          </a:p>
          <a:p>
            <a:pPr lvl="1"/>
            <a:endParaRPr lang="en-US" dirty="0"/>
          </a:p>
          <a:p>
            <a:r>
              <a:rPr lang="en-US" dirty="0" smtClean="0"/>
              <a:t>Point firewalls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4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Conclusions (</a:t>
            </a:r>
            <a:r>
              <a:rPr lang="en-US" dirty="0" err="1" smtClean="0"/>
              <a:t>Bellovin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Small-scale firewalls that protect a network run by a single system admin are still useful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Complex serer applications are rarely amenable to firewall protection.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Mobile devices present a new set of risks.</a:t>
            </a:r>
          </a:p>
          <a:p>
            <a:pPr lvl="1"/>
            <a:r>
              <a:rPr lang="en-US" dirty="0" smtClean="0"/>
              <a:t>Wireless LAN outside the firewall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8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0076"/>
          </a:xfrm>
        </p:spPr>
        <p:txBody>
          <a:bodyPr/>
          <a:lstStyle/>
          <a:p>
            <a:r>
              <a:rPr lang="en-US" dirty="0" smtClean="0"/>
              <a:t>DNS </a:t>
            </a:r>
            <a:r>
              <a:rPr lang="en-US" dirty="0" smtClean="0"/>
              <a:t>Cache </a:t>
            </a:r>
            <a:r>
              <a:rPr lang="en-US" dirty="0"/>
              <a:t>P</a:t>
            </a:r>
            <a:r>
              <a:rPr lang="en-US" dirty="0" smtClean="0"/>
              <a:t>oisoning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10447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Sans" panose="020B0602030504020204" pitchFamily="34" charset="0"/>
              </a:rPr>
              <a:t>Root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150" y="22639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Sans" panose="020B0602030504020204" pitchFamily="34" charset="0"/>
              </a:rPr>
              <a:t>.com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0750" y="22639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ucida Sans" panose="020B0602030504020204" pitchFamily="34" charset="0"/>
              </a:rPr>
              <a:t>.net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6700" y="22639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Sans" panose="020B0602030504020204" pitchFamily="34" charset="0"/>
              </a:rPr>
              <a:t>.org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240" y="240675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83666" y="3635514"/>
            <a:ext cx="97155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ucida Sans" panose="020B0602030504020204" pitchFamily="34" charset="0"/>
              </a:rPr>
              <a:t>f</a:t>
            </a:r>
            <a:r>
              <a:rPr lang="en-US" sz="1600" dirty="0" smtClean="0">
                <a:latin typeface="Lucida Sans" panose="020B0602030504020204" pitchFamily="34" charset="0"/>
              </a:rPr>
              <a:t>oo.com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 flipH="1">
            <a:off x="4569441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5086350" y="1730514"/>
            <a:ext cx="177165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6515100" y="1730514"/>
            <a:ext cx="3429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8" idx="0"/>
          </p:cNvCxnSpPr>
          <p:nvPr/>
        </p:nvCxnSpPr>
        <p:spPr>
          <a:xfrm>
            <a:off x="6858000" y="1730514"/>
            <a:ext cx="14859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</p:cNvCxnSpPr>
          <p:nvPr/>
        </p:nvCxnSpPr>
        <p:spPr>
          <a:xfrm>
            <a:off x="5086350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69616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86525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826991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43900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1008888"/>
            <a:ext cx="313331" cy="6482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90" y="2234801"/>
            <a:ext cx="313331" cy="6482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94" y="2249358"/>
            <a:ext cx="313331" cy="6482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690" y="2234800"/>
            <a:ext cx="313331" cy="64826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32" y="3630397"/>
            <a:ext cx="313331" cy="6482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6" y="1821648"/>
            <a:ext cx="783254" cy="1620522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endCxn id="33" idx="1"/>
          </p:cNvCxnSpPr>
          <p:nvPr/>
        </p:nvCxnSpPr>
        <p:spPr>
          <a:xfrm>
            <a:off x="1231806" y="2627919"/>
            <a:ext cx="1299641" cy="399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4874" y="2202290"/>
            <a:ext cx="1369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www.foo.com</a:t>
            </a:r>
          </a:p>
        </p:txBody>
      </p:sp>
      <p:cxnSp>
        <p:nvCxnSpPr>
          <p:cNvPr id="45" name="Straight Arrow Connector 44"/>
          <p:cNvCxnSpPr>
            <a:stCxn id="33" idx="3"/>
            <a:endCxn id="10" idx="1"/>
          </p:cNvCxnSpPr>
          <p:nvPr/>
        </p:nvCxnSpPr>
        <p:spPr>
          <a:xfrm>
            <a:off x="3314700" y="2631910"/>
            <a:ext cx="768966" cy="1346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306279" y="2883068"/>
            <a:ext cx="769213" cy="1344268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5362222"/>
            <a:ext cx="8229600" cy="1267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C0504D"/>
                </a:solidFill>
              </a:rPr>
              <a:t>Problem</a:t>
            </a:r>
            <a:r>
              <a:rPr lang="en-US" sz="2800" b="1" dirty="0" smtClean="0">
                <a:solidFill>
                  <a:srgbClr val="C0504D"/>
                </a:solidFill>
              </a:rPr>
              <a:t>: </a:t>
            </a:r>
            <a:r>
              <a:rPr lang="en-US" sz="2800" dirty="0" smtClean="0"/>
              <a:t>resolver’s request has 16-bit ID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504D"/>
                </a:solidFill>
              </a:rPr>
              <a:t>Solution: </a:t>
            </a:r>
            <a:r>
              <a:rPr lang="en-US" sz="2800" dirty="0" smtClean="0"/>
              <a:t>flood responses, hope you win</a:t>
            </a:r>
            <a:endParaRPr 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2477923" y="1387614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Resolver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76857" y="4473714"/>
            <a:ext cx="1795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Authoritative</a:t>
            </a:r>
          </a:p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name server</a:t>
            </a:r>
          </a:p>
        </p:txBody>
      </p:sp>
      <p:sp>
        <p:nvSpPr>
          <p:cNvPr id="11" name="Curved Right Arrow 10"/>
          <p:cNvSpPr/>
          <p:nvPr/>
        </p:nvSpPr>
        <p:spPr>
          <a:xfrm rot="16200000">
            <a:off x="1432131" y="2523189"/>
            <a:ext cx="505365" cy="2231078"/>
          </a:xfrm>
          <a:prstGeom prst="curved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35" name="Picture 4" descr="Emoticons-Evil-icon.png (512×512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" y="1799891"/>
            <a:ext cx="1151678" cy="153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71500" y="3929215"/>
            <a:ext cx="293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www.foo.com: 7.7.7.7</a:t>
            </a:r>
          </a:p>
        </p:txBody>
      </p:sp>
    </p:spTree>
    <p:extLst>
      <p:ext uri="{BB962C8B-B14F-4D97-AF65-F5344CB8AC3E}">
        <p14:creationId xmlns:p14="http://schemas.microsoft.com/office/powerpoint/2010/main" val="251255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4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DNS </a:t>
            </a:r>
            <a:r>
              <a:rPr lang="en-US" dirty="0" smtClean="0"/>
              <a:t>Cache </a:t>
            </a:r>
            <a:r>
              <a:rPr lang="en-US" dirty="0"/>
              <a:t>P</a:t>
            </a:r>
            <a:r>
              <a:rPr lang="en-US" dirty="0" smtClean="0"/>
              <a:t>oisoning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10447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Lucida Sans" panose="020B0602030504020204" pitchFamily="34" charset="0"/>
              </a:rPr>
              <a:t>Root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150" y="22639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Lucida Sans" panose="020B0602030504020204" pitchFamily="34" charset="0"/>
              </a:rPr>
              <a:t>.com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0750" y="22639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Lucida Sans" panose="020B0602030504020204" pitchFamily="34" charset="0"/>
              </a:rPr>
              <a:t>.net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6700" y="22639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Lucida Sans" panose="020B0602030504020204" pitchFamily="34" charset="0"/>
              </a:rPr>
              <a:t>.org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240" y="240675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83666" y="3635514"/>
            <a:ext cx="97155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ucida Sans" panose="020B0602030504020204" pitchFamily="34" charset="0"/>
              </a:rPr>
              <a:t>f</a:t>
            </a:r>
            <a:r>
              <a:rPr lang="en-US" sz="1400" dirty="0" smtClean="0">
                <a:latin typeface="Lucida Sans" panose="020B0602030504020204" pitchFamily="34" charset="0"/>
              </a:rPr>
              <a:t>oo.com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 flipH="1">
            <a:off x="4569441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5086350" y="1730514"/>
            <a:ext cx="177165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6515100" y="1730514"/>
            <a:ext cx="3429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8" idx="0"/>
          </p:cNvCxnSpPr>
          <p:nvPr/>
        </p:nvCxnSpPr>
        <p:spPr>
          <a:xfrm>
            <a:off x="6858000" y="1730514"/>
            <a:ext cx="14859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</p:cNvCxnSpPr>
          <p:nvPr/>
        </p:nvCxnSpPr>
        <p:spPr>
          <a:xfrm>
            <a:off x="5086350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69616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86525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826991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43900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1008888"/>
            <a:ext cx="313331" cy="6482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90" y="2234801"/>
            <a:ext cx="313331" cy="6482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94" y="2249358"/>
            <a:ext cx="313331" cy="6482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690" y="2234800"/>
            <a:ext cx="313331" cy="64826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32" y="3630397"/>
            <a:ext cx="313331" cy="6482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6" y="1821648"/>
            <a:ext cx="783254" cy="1620522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endCxn id="33" idx="1"/>
          </p:cNvCxnSpPr>
          <p:nvPr/>
        </p:nvCxnSpPr>
        <p:spPr>
          <a:xfrm>
            <a:off x="1231806" y="2627919"/>
            <a:ext cx="1299641" cy="399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4874" y="2202290"/>
            <a:ext cx="1877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www.foo.com</a:t>
            </a:r>
          </a:p>
        </p:txBody>
      </p:sp>
      <p:cxnSp>
        <p:nvCxnSpPr>
          <p:cNvPr id="45" name="Straight Arrow Connector 44"/>
          <p:cNvCxnSpPr>
            <a:stCxn id="33" idx="3"/>
            <a:endCxn id="10" idx="1"/>
          </p:cNvCxnSpPr>
          <p:nvPr/>
        </p:nvCxnSpPr>
        <p:spPr>
          <a:xfrm>
            <a:off x="3314700" y="2631910"/>
            <a:ext cx="768966" cy="1346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306279" y="2883068"/>
            <a:ext cx="769213" cy="1344268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5428074"/>
            <a:ext cx="8229600" cy="12013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C0504D"/>
                </a:solidFill>
              </a:rPr>
              <a:t>Problem</a:t>
            </a:r>
            <a:r>
              <a:rPr lang="en-US" sz="2800" b="1" dirty="0" smtClean="0">
                <a:solidFill>
                  <a:srgbClr val="C0504D"/>
                </a:solidFill>
              </a:rPr>
              <a:t>: </a:t>
            </a:r>
            <a:r>
              <a:rPr lang="en-US" sz="2800" dirty="0" smtClean="0"/>
              <a:t>www.foo.com result may already be cached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504D"/>
                </a:solidFill>
              </a:rPr>
              <a:t>Solution: </a:t>
            </a:r>
            <a:r>
              <a:rPr lang="en-US" sz="2800" dirty="0" smtClean="0"/>
              <a:t>ask for nonexistent.foo.com, use </a:t>
            </a:r>
            <a:r>
              <a:rPr lang="en-US" sz="2800" dirty="0" smtClean="0"/>
              <a:t>trigger cache miss, stuff spoofed information into “additional info”</a:t>
            </a:r>
            <a:endParaRPr 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2477923" y="1387614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Resolver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76857" y="4473714"/>
            <a:ext cx="1795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Authoritative</a:t>
            </a:r>
          </a:p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name server</a:t>
            </a:r>
          </a:p>
        </p:txBody>
      </p:sp>
      <p:sp>
        <p:nvSpPr>
          <p:cNvPr id="11" name="Curved Right Arrow 10"/>
          <p:cNvSpPr/>
          <p:nvPr/>
        </p:nvSpPr>
        <p:spPr>
          <a:xfrm rot="16200000">
            <a:off x="1432131" y="2523189"/>
            <a:ext cx="505365" cy="2231078"/>
          </a:xfrm>
          <a:prstGeom prst="curved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0" y="3929215"/>
            <a:ext cx="293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www.foo.com: 7.7.7.7</a:t>
            </a:r>
          </a:p>
        </p:txBody>
      </p:sp>
      <p:pic>
        <p:nvPicPr>
          <p:cNvPr id="35" name="Picture 4" descr="Emoticons-Evil-icon.png (512×512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" y="1799891"/>
            <a:ext cx="1151678" cy="153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25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DNSSEC (vs. TLS)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684470"/>
              </p:ext>
            </p:extLst>
          </p:nvPr>
        </p:nvGraphicFramePr>
        <p:xfrm>
          <a:off x="457200" y="1600200"/>
          <a:ext cx="8229600" cy="492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81280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latin typeface="Lucida Sans" panose="020B0602030504020204" pitchFamily="34" charset="0"/>
                        </a:rPr>
                        <a:t>TLS</a:t>
                      </a:r>
                      <a:endParaRPr lang="en-US" sz="2400" b="1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latin typeface="Lucida Sans" panose="020B0602030504020204" pitchFamily="34" charset="0"/>
                        </a:rPr>
                        <a:t>DNSSEC</a:t>
                      </a:r>
                      <a:endParaRPr lang="en-US" sz="2400" b="1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Roots</a:t>
                      </a:r>
                      <a:r>
                        <a:rPr lang="en-US" sz="2400" baseline="0" dirty="0" smtClean="0">
                          <a:latin typeface="Lucida Sans" panose="020B0602030504020204" pitchFamily="34" charset="0"/>
                        </a:rPr>
                        <a:t> of trust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Root</a:t>
                      </a:r>
                      <a:r>
                        <a:rPr lang="en-US" sz="2400" baseline="0" dirty="0" smtClean="0">
                          <a:latin typeface="Lucida Sans" panose="020B0602030504020204" pitchFamily="34" charset="0"/>
                        </a:rPr>
                        <a:t> CAs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Root name servers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Intermediate nodes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Intermediate CAs</a:t>
                      </a:r>
                      <a:br>
                        <a:rPr lang="en-US" sz="2400" dirty="0" smtClean="0">
                          <a:latin typeface="Lucida Sans" panose="020B0602030504020204" pitchFamily="34" charset="0"/>
                        </a:rPr>
                      </a:b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TLD</a:t>
                      </a:r>
                      <a:r>
                        <a:rPr lang="en-US" sz="2400" baseline="0" dirty="0" smtClean="0">
                          <a:latin typeface="Lucida Sans" panose="020B0602030504020204" pitchFamily="34" charset="0"/>
                        </a:rPr>
                        <a:t> &amp; other </a:t>
                      </a:r>
                      <a:br>
                        <a:rPr lang="en-US" sz="2400" baseline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2400" baseline="0" dirty="0" smtClean="0">
                          <a:latin typeface="Lucida Sans" panose="020B0602030504020204" pitchFamily="34" charset="0"/>
                        </a:rPr>
                        <a:t>name servers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Leaves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Domains</a:t>
                      </a:r>
                      <a:br>
                        <a:rPr lang="en-US" sz="2400" dirty="0" smtClean="0">
                          <a:latin typeface="Lucida Sans" panose="020B0602030504020204" pitchFamily="34" charset="0"/>
                        </a:rPr>
                      </a:b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Authoritative </a:t>
                      </a:r>
                      <a:br>
                        <a:rPr lang="en-US" sz="240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name servers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Verification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Browsers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DNS resolvers &amp; </a:t>
                      </a:r>
                      <a:br>
                        <a:rPr lang="en-US" sz="240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(some) clients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Uses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Authentication &amp; encryption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Only authentication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40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4631"/>
            <a:ext cx="8229600" cy="1143000"/>
          </a:xfrm>
        </p:spPr>
        <p:txBody>
          <a:bodyPr/>
          <a:lstStyle/>
          <a:p>
            <a:r>
              <a:rPr lang="en-US" dirty="0" smtClean="0"/>
              <a:t>Wireless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0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2696</Words>
  <Application>Microsoft Macintosh PowerPoint</Application>
  <PresentationFormat>On-screen Show (4:3)</PresentationFormat>
  <Paragraphs>569</Paragraphs>
  <Slides>57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Naming (DNS) and Wireless Security COS 432: Information Security </vt:lpstr>
      <vt:lpstr>Naming (DNS) Security</vt:lpstr>
      <vt:lpstr>How DNS Works</vt:lpstr>
      <vt:lpstr>DNS Spoofing</vt:lpstr>
      <vt:lpstr>DNS Cache Poisoning</vt:lpstr>
      <vt:lpstr>DNS Cache Poisoning</vt:lpstr>
      <vt:lpstr>DNS Cache Poisoning</vt:lpstr>
      <vt:lpstr>DNSSEC (vs. TLS)</vt:lpstr>
      <vt:lpstr>Wireless Security</vt:lpstr>
      <vt:lpstr>“WiFi”: IEEE 802.11 Family of Standards</vt:lpstr>
      <vt:lpstr>Why is WiFi Different From Ethernet?</vt:lpstr>
      <vt:lpstr>How We Connect to a WLAN</vt:lpstr>
      <vt:lpstr>SSID: Service Set Identification</vt:lpstr>
      <vt:lpstr>Disconnection</vt:lpstr>
      <vt:lpstr>Authentication</vt:lpstr>
      <vt:lpstr>IEEE 802.11 Security</vt:lpstr>
      <vt:lpstr>Attacks on WiFi</vt:lpstr>
      <vt:lpstr>WiFi Security Requirements</vt:lpstr>
      <vt:lpstr>Access Control: Things That Don’t Work</vt:lpstr>
      <vt:lpstr>Access Control Lists</vt:lpstr>
      <vt:lpstr>WiFi Security Requirements</vt:lpstr>
      <vt:lpstr>Confidentiality Attacks</vt:lpstr>
      <vt:lpstr>Protection (i.e., “Encryption”)</vt:lpstr>
      <vt:lpstr>Ways of Protecting Wireless Networks</vt:lpstr>
      <vt:lpstr>Wired Equivalent Privacy (WEP)</vt:lpstr>
      <vt:lpstr>Steps in WEP Encryption</vt:lpstr>
      <vt:lpstr>WEP is Broken</vt:lpstr>
      <vt:lpstr>WPA Pre-Shared Key (PSK)</vt:lpstr>
      <vt:lpstr>WiFi Security Requirements</vt:lpstr>
      <vt:lpstr>802.1X Pros and Cons</vt:lpstr>
      <vt:lpstr>Authentication Attacks</vt:lpstr>
      <vt:lpstr>Approaches</vt:lpstr>
      <vt:lpstr>WiFi Security Requirements</vt:lpstr>
      <vt:lpstr>Availability Attacks: Physical DoS Vulnerabilities</vt:lpstr>
      <vt:lpstr>Availability Attacks (DoS)</vt:lpstr>
      <vt:lpstr>Wired Equivalent Privacy (WEP): </vt:lpstr>
      <vt:lpstr>WEP Data Encryption</vt:lpstr>
      <vt:lpstr>Breaking 802.11 WEP encryption</vt:lpstr>
      <vt:lpstr>Firewalls</vt:lpstr>
      <vt:lpstr>PowerPoint Presentation</vt:lpstr>
      <vt:lpstr>Firewall</vt:lpstr>
      <vt:lpstr>Firewalls</vt:lpstr>
      <vt:lpstr>Firewalls: Simple Use Cases</vt:lpstr>
      <vt:lpstr>Firewalls: Why</vt:lpstr>
      <vt:lpstr>Packet Filtering</vt:lpstr>
      <vt:lpstr>Stateful and Stateless Firewalls</vt:lpstr>
      <vt:lpstr>Stateless Packet Filtering</vt:lpstr>
      <vt:lpstr>Stateless Packet Filtering</vt:lpstr>
      <vt:lpstr>Stateful Packet Filtering</vt:lpstr>
      <vt:lpstr>Demilitarized Zone</vt:lpstr>
      <vt:lpstr>Simple Firewall Policy Configuration</vt:lpstr>
      <vt:lpstr>Firewalls not just protection from outside attackers</vt:lpstr>
      <vt:lpstr>Limitations of Firewalls</vt:lpstr>
      <vt:lpstr>Limitations of Firewalls</vt:lpstr>
      <vt:lpstr>Theory of Firewalls  (Does Not Hold Today)</vt:lpstr>
      <vt:lpstr>Degenerate Cases for Firewalls</vt:lpstr>
      <vt:lpstr>Some Conclusions (Bellovin)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Bailey</dc:creator>
  <cp:lastModifiedBy>Nick Feamster</cp:lastModifiedBy>
  <cp:revision>164</cp:revision>
  <cp:lastPrinted>2016-11-21T15:48:34Z</cp:lastPrinted>
  <dcterms:created xsi:type="dcterms:W3CDTF">2012-09-25T16:41:13Z</dcterms:created>
  <dcterms:modified xsi:type="dcterms:W3CDTF">2016-11-21T22:23:25Z</dcterms:modified>
</cp:coreProperties>
</file>