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78" r:id="rId3"/>
    <p:sldId id="286" r:id="rId4"/>
    <p:sldId id="296" r:id="rId5"/>
    <p:sldId id="297" r:id="rId6"/>
    <p:sldId id="298" r:id="rId7"/>
    <p:sldId id="299" r:id="rId8"/>
    <p:sldId id="293" r:id="rId9"/>
    <p:sldId id="294" r:id="rId10"/>
    <p:sldId id="295" r:id="rId11"/>
    <p:sldId id="282" r:id="rId12"/>
    <p:sldId id="283" r:id="rId13"/>
    <p:sldId id="284" r:id="rId14"/>
    <p:sldId id="285" r:id="rId15"/>
    <p:sldId id="287" r:id="rId16"/>
    <p:sldId id="288" r:id="rId17"/>
    <p:sldId id="289" r:id="rId18"/>
    <p:sldId id="290" r:id="rId19"/>
    <p:sldId id="292" r:id="rId20"/>
    <p:sldId id="291" r:id="rId21"/>
    <p:sldId id="279" r:id="rId22"/>
    <p:sldId id="280" r:id="rId23"/>
    <p:sldId id="281" r:id="rId24"/>
    <p:sldId id="2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73237" autoAdjust="0"/>
  </p:normalViewPr>
  <p:slideViewPr>
    <p:cSldViewPr snapToGrid="0">
      <p:cViewPr varScale="1">
        <p:scale>
          <a:sx n="77" d="100"/>
          <a:sy n="77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8307C-0713-4F62-A096-45EB9122329C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5E474-59FA-455F-8285-365FD2A2D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5E474-59FA-455F-8285-365FD2A2D0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80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2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1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6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1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AB7E-5527-4D45-B5C9-123F7E038BE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BAB7E-5527-4D45-B5C9-123F7E038BE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AE067-A8F7-4FD1-8958-191E81A2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4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sysnetnotes.blogspot.in/2015/06/vpn-basics-site-to-site-vpn-and-remote.html" TargetMode="External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nswers.uillinois.edu/illinois/4766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rproject.org/docs/faq.html.en" TargetMode="Externa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bestvpn.com/blog/4085/proxies-vs-vpn-whats-the-differenc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CS461 / ECE422 – UIUC Spring 2016</a:t>
            </a:r>
          </a:p>
          <a:p>
            <a:r>
              <a:rPr lang="en-US" dirty="0" smtClean="0"/>
              <a:t>Simon Kim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2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DNS hijacking – change the IP associated with a server</a:t>
            </a:r>
          </a:p>
          <a:p>
            <a:r>
              <a:rPr lang="en-US" dirty="0" smtClean="0"/>
              <a:t>DNS spoofing – DNS response is easily spoofed</a:t>
            </a:r>
          </a:p>
          <a:p>
            <a:r>
              <a:rPr lang="en-US" dirty="0" smtClean="0"/>
              <a:t>DNS Cache poisoning – give DNS servers false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7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Worms (Lecture 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Self-replicates</a:t>
            </a:r>
            <a:r>
              <a:rPr lang="en-US" i="1" dirty="0"/>
              <a:t>, spreads</a:t>
            </a:r>
            <a:r>
              <a:rPr lang="en-US" dirty="0"/>
              <a:t> through the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vs Virus, Trojan horse</a:t>
            </a:r>
          </a:p>
          <a:p>
            <a:pPr lvl="1"/>
            <a:r>
              <a:rPr lang="en-US" dirty="0" smtClean="0"/>
              <a:t>Virus and Trojan </a:t>
            </a:r>
            <a:r>
              <a:rPr lang="en-US" smtClean="0"/>
              <a:t>horse </a:t>
            </a:r>
            <a:r>
              <a:rPr lang="en-US" smtClean="0"/>
              <a:t>rely </a:t>
            </a:r>
            <a:r>
              <a:rPr lang="en-US" dirty="0" smtClean="0"/>
              <a:t>on human intervention</a:t>
            </a:r>
          </a:p>
          <a:p>
            <a:r>
              <a:rPr lang="en-US" dirty="0" smtClean="0"/>
              <a:t>Can be used to:</a:t>
            </a:r>
          </a:p>
          <a:p>
            <a:pPr lvl="1"/>
            <a:r>
              <a:rPr lang="en-US" dirty="0" smtClean="0"/>
              <a:t>Launch </a:t>
            </a:r>
            <a:r>
              <a:rPr lang="en-US" dirty="0" err="1" smtClean="0"/>
              <a:t>DDoS</a:t>
            </a:r>
            <a:r>
              <a:rPr lang="en-US" dirty="0" smtClean="0"/>
              <a:t> attacks (install bot networks) - availability</a:t>
            </a:r>
          </a:p>
          <a:p>
            <a:pPr lvl="1"/>
            <a:r>
              <a:rPr lang="en-US" dirty="0" smtClean="0"/>
              <a:t>Access sensitive information – confidentiality</a:t>
            </a:r>
          </a:p>
          <a:p>
            <a:pPr lvl="1"/>
            <a:r>
              <a:rPr lang="en-US" dirty="0" smtClean="0"/>
              <a:t>Corrupt the sensitive information -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Worms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Propagation</a:t>
            </a:r>
          </a:p>
          <a:p>
            <a:pPr lvl="1"/>
            <a:r>
              <a:rPr lang="en-US" dirty="0" smtClean="0"/>
              <a:t>Scanning – chooses random address</a:t>
            </a:r>
          </a:p>
          <a:p>
            <a:pPr lvl="1"/>
            <a:r>
              <a:rPr lang="en-US" dirty="0" smtClean="0"/>
              <a:t>Coordinated scanning – different instances scan different addresses</a:t>
            </a:r>
          </a:p>
          <a:p>
            <a:pPr lvl="1"/>
            <a:r>
              <a:rPr lang="en-US" dirty="0" smtClean="0"/>
              <a:t>Flash – propagate along pre-assembled tree of targets</a:t>
            </a:r>
          </a:p>
          <a:p>
            <a:pPr lvl="1"/>
            <a:r>
              <a:rPr lang="en-US" dirty="0" smtClean="0"/>
              <a:t>Meta-server – ask server for vulnerable target</a:t>
            </a:r>
          </a:p>
          <a:p>
            <a:pPr lvl="1"/>
            <a:r>
              <a:rPr lang="en-US" dirty="0" smtClean="0"/>
              <a:t>Topological – use information from infected</a:t>
            </a:r>
          </a:p>
          <a:p>
            <a:pPr lvl="1"/>
            <a:r>
              <a:rPr lang="en-US" dirty="0" smtClean="0"/>
              <a:t>Contagion – propagate along with normal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3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Botnet (Lecture 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Bot – a servant process on a compromised system</a:t>
            </a:r>
          </a:p>
          <a:p>
            <a:pPr lvl="1"/>
            <a:r>
              <a:rPr lang="en-US" dirty="0" smtClean="0"/>
              <a:t>Installed by Trojans or worms</a:t>
            </a:r>
          </a:p>
          <a:p>
            <a:r>
              <a:rPr lang="en-US" dirty="0" smtClean="0"/>
              <a:t>Botnet – a network of compromised hosts (i.e. bots, controllers)</a:t>
            </a:r>
          </a:p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Anonymity</a:t>
            </a:r>
          </a:p>
          <a:p>
            <a:pPr lvl="1"/>
            <a:r>
              <a:rPr lang="en-US" dirty="0" smtClean="0"/>
              <a:t>Powerful delivery platform</a:t>
            </a:r>
          </a:p>
          <a:p>
            <a:r>
              <a:rPr lang="en-US" dirty="0" smtClean="0"/>
              <a:t>Lifecycle</a:t>
            </a:r>
          </a:p>
          <a:p>
            <a:pPr lvl="1"/>
            <a:r>
              <a:rPr lang="en-US" dirty="0" smtClean="0"/>
              <a:t>Propagation – infection</a:t>
            </a:r>
          </a:p>
          <a:p>
            <a:pPr lvl="1"/>
            <a:r>
              <a:rPr lang="en-US" dirty="0" smtClean="0"/>
              <a:t>Communication – command and control</a:t>
            </a:r>
          </a:p>
          <a:p>
            <a:pPr lvl="1"/>
            <a:r>
              <a:rPr lang="en-US" dirty="0" smtClean="0"/>
              <a:t>Attack – i.e. </a:t>
            </a:r>
            <a:r>
              <a:rPr lang="en-US" dirty="0" err="1" smtClean="0"/>
              <a:t>DDoS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7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Botnet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level</a:t>
            </a:r>
            <a:endParaRPr lang="en-US" dirty="0" smtClean="0"/>
          </a:p>
          <a:p>
            <a:pPr lvl="1"/>
            <a:r>
              <a:rPr lang="en-US" dirty="0" smtClean="0"/>
              <a:t>Emails</a:t>
            </a:r>
          </a:p>
          <a:p>
            <a:pPr lvl="1"/>
            <a:r>
              <a:rPr lang="en-US" dirty="0" smtClean="0"/>
              <a:t>Webpage contents</a:t>
            </a:r>
          </a:p>
          <a:p>
            <a:pPr lvl="1"/>
            <a:r>
              <a:rPr lang="en-US" dirty="0" smtClean="0"/>
              <a:t>SNS (social engineering)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2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–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Controls </a:t>
            </a:r>
            <a:r>
              <a:rPr lang="en-US" u="sng" dirty="0" smtClean="0"/>
              <a:t>incoming and outgoing</a:t>
            </a:r>
            <a:r>
              <a:rPr lang="en-US" dirty="0" smtClean="0"/>
              <a:t> network traffic</a:t>
            </a:r>
          </a:p>
          <a:p>
            <a:r>
              <a:rPr lang="en-US" dirty="0" smtClean="0"/>
              <a:t>Incoming</a:t>
            </a:r>
          </a:p>
          <a:p>
            <a:pPr lvl="1"/>
            <a:r>
              <a:rPr lang="en-US" dirty="0" err="1" smtClean="0"/>
              <a:t>DDoS</a:t>
            </a:r>
            <a:r>
              <a:rPr lang="en-US" dirty="0" smtClean="0"/>
              <a:t> attack – e.g. SYN flooding</a:t>
            </a:r>
          </a:p>
          <a:p>
            <a:pPr lvl="1"/>
            <a:r>
              <a:rPr lang="en-US" dirty="0" smtClean="0"/>
              <a:t>Unauthorized access</a:t>
            </a:r>
          </a:p>
          <a:p>
            <a:r>
              <a:rPr lang="en-US" dirty="0" smtClean="0"/>
              <a:t>Outgoing</a:t>
            </a:r>
          </a:p>
          <a:p>
            <a:pPr lvl="1"/>
            <a:r>
              <a:rPr lang="en-US" dirty="0" smtClean="0"/>
              <a:t>Bandwidth control</a:t>
            </a:r>
          </a:p>
          <a:p>
            <a:pPr lvl="1"/>
            <a:r>
              <a:rPr lang="en-US" dirty="0" smtClean="0"/>
              <a:t>Internet usage – e.g. games, pornography, SNS</a:t>
            </a:r>
          </a:p>
          <a:p>
            <a:pPr lvl="1"/>
            <a:r>
              <a:rPr lang="en-US" dirty="0" smtClean="0"/>
              <a:t>Privacy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Application level</a:t>
            </a:r>
          </a:p>
          <a:p>
            <a:pPr lvl="1"/>
            <a:r>
              <a:rPr lang="en-US" dirty="0" smtClean="0"/>
              <a:t>Packet-filtering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5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– Firewall (cont.)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690688"/>
            <a:ext cx="8629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0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-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IDS – intrusion detection system</a:t>
            </a:r>
          </a:p>
          <a:p>
            <a:pPr lvl="1"/>
            <a:r>
              <a:rPr lang="en-US" dirty="0" smtClean="0"/>
              <a:t>Alerts when anomalies detected</a:t>
            </a:r>
          </a:p>
          <a:p>
            <a:pPr lvl="1"/>
            <a:r>
              <a:rPr lang="en-US" dirty="0" smtClean="0"/>
              <a:t>Post-hoc</a:t>
            </a:r>
          </a:p>
          <a:p>
            <a:r>
              <a:rPr lang="en-US" dirty="0" smtClean="0"/>
              <a:t>Misuse Detection – defines what is abnormal using attack signatures</a:t>
            </a:r>
          </a:p>
          <a:p>
            <a:pPr lvl="1"/>
            <a:r>
              <a:rPr lang="en-US" dirty="0" smtClean="0"/>
              <a:t>Rule-based – requires prior knowledge on attacks</a:t>
            </a:r>
          </a:p>
          <a:p>
            <a:pPr lvl="1"/>
            <a:r>
              <a:rPr lang="en-US" dirty="0" smtClean="0"/>
              <a:t>Less false-positives</a:t>
            </a:r>
          </a:p>
          <a:p>
            <a:r>
              <a:rPr lang="en-US" dirty="0" smtClean="0"/>
              <a:t>Anomaly Detection – defines what is normal using profiles</a:t>
            </a:r>
          </a:p>
          <a:p>
            <a:pPr lvl="1"/>
            <a:r>
              <a:rPr lang="en-US" dirty="0" smtClean="0"/>
              <a:t>Statistical analysis on typical traffic flow</a:t>
            </a:r>
          </a:p>
        </p:txBody>
      </p:sp>
    </p:spTree>
    <p:extLst>
      <p:ext uri="{BB962C8B-B14F-4D97-AF65-F5344CB8AC3E}">
        <p14:creationId xmlns:p14="http://schemas.microsoft.com/office/powerpoint/2010/main" val="2135065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– SSL, IPsec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SSL – Lecture 18 slide 21-22</a:t>
            </a:r>
          </a:p>
          <a:p>
            <a:pPr lvl="1"/>
            <a:r>
              <a:rPr lang="en-US" dirty="0" smtClean="0"/>
              <a:t>Transport layer security to TCP-based applications</a:t>
            </a:r>
          </a:p>
          <a:p>
            <a:r>
              <a:rPr lang="en-US" dirty="0" smtClean="0"/>
              <a:t>IPsec – Lecture 18 slide 23-25</a:t>
            </a:r>
          </a:p>
          <a:p>
            <a:pPr lvl="1"/>
            <a:r>
              <a:rPr lang="en-US" dirty="0" smtClean="0"/>
              <a:t>Network layer security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Difficult to define and maintain</a:t>
            </a:r>
          </a:p>
          <a:p>
            <a:pPr lvl="1"/>
            <a:r>
              <a:rPr lang="en-US" dirty="0" smtClean="0"/>
              <a:t>More suitable for site-to-site VPN</a:t>
            </a:r>
          </a:p>
        </p:txBody>
      </p:sp>
    </p:spTree>
    <p:extLst>
      <p:ext uri="{BB962C8B-B14F-4D97-AF65-F5344CB8AC3E}">
        <p14:creationId xmlns:p14="http://schemas.microsoft.com/office/powerpoint/2010/main" val="416418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– VPN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11290" cy="4351338"/>
          </a:xfrm>
        </p:spPr>
        <p:txBody>
          <a:bodyPr/>
          <a:lstStyle/>
          <a:p>
            <a:r>
              <a:rPr lang="en-US" dirty="0" smtClean="0"/>
              <a:t>VPN – Virtual Private Network</a:t>
            </a:r>
          </a:p>
          <a:p>
            <a:r>
              <a:rPr lang="en-US" dirty="0" smtClean="0"/>
              <a:t>IP (site-to-site) VPN</a:t>
            </a:r>
          </a:p>
          <a:p>
            <a:r>
              <a:rPr lang="en-US" dirty="0" smtClean="0"/>
              <a:t>End-to-end VPN</a:t>
            </a:r>
          </a:p>
          <a:p>
            <a:pPr lvl="1"/>
            <a:r>
              <a:rPr lang="en-US" dirty="0" smtClean="0"/>
              <a:t>Connect remote hosts to a firewalled network (e.g. vpn.cites.illinois.edu)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answers.uillinois.edu/illinois/47667</a:t>
            </a:r>
            <a:endParaRPr lang="en-US" dirty="0" smtClean="0"/>
          </a:p>
        </p:txBody>
      </p:sp>
      <p:pic>
        <p:nvPicPr>
          <p:cNvPr id="1026" name="Picture 2" descr="http://4.bp.blogspot.com/-DPg0wvhjT6c/VZLbzng8WMI/AAAAAAAAH9M/oxZ0MUcajVQ/s1600/site2site-hel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490" y="1130617"/>
            <a:ext cx="4004310" cy="342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86200" y="6519446"/>
            <a:ext cx="84215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Source: </a:t>
            </a: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sysnetnotes.blogspot.in/2015/06/vpn-basics-site-to-site-vpn-and-remote.html</a:t>
            </a:r>
            <a:endParaRPr lang="en-US" sz="1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412480" y="4555842"/>
            <a:ext cx="187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Site-to-site VPN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35717"/>
            <a:ext cx="4591050" cy="16412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4560" y="6163539"/>
            <a:ext cx="1878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End-to-end VPN</a:t>
            </a:r>
          </a:p>
        </p:txBody>
      </p:sp>
    </p:spTree>
    <p:extLst>
      <p:ext uri="{BB962C8B-B14F-4D97-AF65-F5344CB8AC3E}">
        <p14:creationId xmlns:p14="http://schemas.microsoft.com/office/powerpoint/2010/main" val="349161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69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Networking Basics (Lecture 15)</a:t>
            </a:r>
          </a:p>
          <a:p>
            <a:r>
              <a:rPr lang="en-US" dirty="0" smtClean="0"/>
              <a:t>Attacks (Lecture 16, 17, 20)</a:t>
            </a:r>
          </a:p>
          <a:p>
            <a:pPr lvl="1"/>
            <a:r>
              <a:rPr lang="en-US" dirty="0" smtClean="0"/>
              <a:t>Sniffing</a:t>
            </a:r>
          </a:p>
          <a:p>
            <a:pPr lvl="1"/>
            <a:r>
              <a:rPr lang="en-US" dirty="0" smtClean="0"/>
              <a:t>IP Spoofing</a:t>
            </a:r>
          </a:p>
          <a:p>
            <a:pPr lvl="1"/>
            <a:r>
              <a:rPr lang="en-US" dirty="0" err="1" smtClean="0"/>
              <a:t>DDoS</a:t>
            </a:r>
            <a:endParaRPr lang="en-US" dirty="0" smtClean="0"/>
          </a:p>
          <a:p>
            <a:pPr lvl="1"/>
            <a:r>
              <a:rPr lang="en-US" dirty="0" smtClean="0"/>
              <a:t>Worms (Lecture 20)</a:t>
            </a:r>
          </a:p>
          <a:p>
            <a:pPr lvl="1"/>
            <a:r>
              <a:rPr lang="en-US" dirty="0" smtClean="0"/>
              <a:t>Botnets (Lecture 20)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15100" y="1825625"/>
            <a:ext cx="4838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Defense (Lecture 18)</a:t>
            </a:r>
          </a:p>
          <a:p>
            <a:pPr lvl="1"/>
            <a:r>
              <a:rPr lang="en-US" dirty="0" smtClean="0"/>
              <a:t>Firewall</a:t>
            </a:r>
          </a:p>
          <a:p>
            <a:pPr lvl="1"/>
            <a:r>
              <a:rPr lang="en-US" dirty="0" smtClean="0"/>
              <a:t>IDS</a:t>
            </a:r>
          </a:p>
          <a:p>
            <a:pPr lvl="1"/>
            <a:r>
              <a:rPr lang="en-US" dirty="0" smtClean="0"/>
              <a:t>SSL, IPsec</a:t>
            </a:r>
          </a:p>
          <a:p>
            <a:pPr lvl="1"/>
            <a:r>
              <a:rPr lang="en-US" dirty="0" smtClean="0"/>
              <a:t>VPN</a:t>
            </a:r>
          </a:p>
          <a:p>
            <a:pPr lvl="1"/>
            <a:r>
              <a:rPr lang="en-US" dirty="0" smtClean="0"/>
              <a:t>802.11 Security</a:t>
            </a:r>
          </a:p>
          <a:p>
            <a:r>
              <a:rPr lang="en-US" dirty="0" smtClean="0"/>
              <a:t>Anonymity (Lecture 19)</a:t>
            </a:r>
          </a:p>
          <a:p>
            <a:r>
              <a:rPr lang="en-US" dirty="0" smtClean="0"/>
              <a:t>MP4</a:t>
            </a:r>
          </a:p>
          <a:p>
            <a:pPr lvl="1"/>
            <a:r>
              <a:rPr lang="en-US" dirty="0" smtClean="0"/>
              <a:t>Traffic analysis</a:t>
            </a:r>
          </a:p>
          <a:p>
            <a:pPr lvl="1"/>
            <a:r>
              <a:rPr lang="en-US" dirty="0" smtClean="0"/>
              <a:t>Capturing in monitor mode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99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– 802.11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WEP (Wired Equivalent Privacy)</a:t>
            </a:r>
          </a:p>
          <a:p>
            <a:pPr lvl="1"/>
            <a:r>
              <a:rPr lang="en-US" dirty="0" smtClean="0"/>
              <a:t>insecure, broken</a:t>
            </a:r>
          </a:p>
          <a:p>
            <a:pPr lvl="1"/>
            <a:r>
              <a:rPr lang="en-US" dirty="0" smtClean="0"/>
              <a:t>(Lecture 18 slide 27-29)</a:t>
            </a:r>
          </a:p>
          <a:p>
            <a:r>
              <a:rPr lang="en-US" dirty="0" smtClean="0"/>
              <a:t>802.11i</a:t>
            </a:r>
          </a:p>
          <a:p>
            <a:pPr lvl="1"/>
            <a:r>
              <a:rPr lang="en-US" dirty="0" smtClean="0"/>
              <a:t>WPA (</a:t>
            </a:r>
            <a:r>
              <a:rPr lang="en-US" dirty="0" err="1" smtClean="0"/>
              <a:t>WiFi</a:t>
            </a:r>
            <a:r>
              <a:rPr lang="en-US" dirty="0" smtClean="0"/>
              <a:t>-Protected Access) – draft 802.11i standard (2003)</a:t>
            </a:r>
          </a:p>
          <a:p>
            <a:pPr lvl="1"/>
            <a:r>
              <a:rPr lang="en-US" dirty="0" smtClean="0"/>
              <a:t>WPA2 – full 802.11i standard (2004)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92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Anonymity – concealing your </a:t>
            </a:r>
            <a:r>
              <a:rPr lang="en-US" i="1" dirty="0" smtClean="0"/>
              <a:t>identity</a:t>
            </a:r>
            <a:r>
              <a:rPr lang="en-US" dirty="0" smtClean="0"/>
              <a:t> (not contents)</a:t>
            </a:r>
            <a:endParaRPr lang="en-US" i="1" dirty="0" smtClean="0"/>
          </a:p>
          <a:p>
            <a:pPr lvl="1"/>
            <a:r>
              <a:rPr lang="en-US" dirty="0" smtClean="0"/>
              <a:t>In communications, concealing the identity of source and/or destination</a:t>
            </a:r>
          </a:p>
          <a:p>
            <a:r>
              <a:rPr lang="en-US" dirty="0" err="1" smtClean="0"/>
              <a:t>Nymity</a:t>
            </a:r>
            <a:r>
              <a:rPr lang="en-US" dirty="0" smtClean="0"/>
              <a:t> Spectrum</a:t>
            </a:r>
          </a:p>
          <a:p>
            <a:pPr lvl="1"/>
            <a:r>
              <a:rPr lang="en-US" dirty="0" err="1" smtClean="0"/>
              <a:t>Verinymity</a:t>
            </a:r>
            <a:r>
              <a:rPr lang="en-US" dirty="0" smtClean="0"/>
              <a:t> – credit card #s, driver’s license, address</a:t>
            </a:r>
          </a:p>
          <a:p>
            <a:pPr lvl="1"/>
            <a:r>
              <a:rPr lang="en-US" dirty="0" err="1" smtClean="0"/>
              <a:t>Pseudonymity</a:t>
            </a:r>
            <a:r>
              <a:rPr lang="en-US" dirty="0" smtClean="0"/>
              <a:t> – pen names, many blogs</a:t>
            </a:r>
          </a:p>
          <a:p>
            <a:pPr lvl="1"/>
            <a:r>
              <a:rPr lang="en-US" dirty="0" smtClean="0"/>
              <a:t>Linkable anonymity – loyalty cards, prepaid mobile phone</a:t>
            </a:r>
          </a:p>
          <a:p>
            <a:pPr lvl="1"/>
            <a:r>
              <a:rPr lang="en-US" dirty="0" err="1" smtClean="0"/>
              <a:t>Unlinkable</a:t>
            </a:r>
            <a:r>
              <a:rPr lang="en-US" dirty="0" smtClean="0"/>
              <a:t> anonymity – paying in cash, Tor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8524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11884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Proxy – intermediary that relays traffic</a:t>
            </a:r>
          </a:p>
          <a:p>
            <a:pPr lvl="1"/>
            <a:r>
              <a:rPr lang="en-US" dirty="0" smtClean="0"/>
              <a:t>VPN</a:t>
            </a:r>
          </a:p>
          <a:p>
            <a:pPr lvl="2"/>
            <a:r>
              <a:rPr lang="en-US" dirty="0">
                <a:hlinkClick r:id="rId2"/>
              </a:rPr>
              <a:t>https://www.bestvpn.com/blog/4085/proxies-vs-vpn-whats-the-difference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Tor</a:t>
            </a:r>
          </a:p>
          <a:p>
            <a:pPr lvl="2"/>
            <a:r>
              <a:rPr lang="en-US" dirty="0" smtClean="0"/>
              <a:t>Onion routing</a:t>
            </a:r>
          </a:p>
          <a:p>
            <a:pPr lvl="2"/>
            <a:r>
              <a:rPr lang="en-US" dirty="0" smtClean="0"/>
              <a:t>Does not provide end-to-end encryption (use HTTPS!)</a:t>
            </a:r>
          </a:p>
          <a:p>
            <a:pPr lvl="2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www.torproject.org/docs/faq.html.en</a:t>
            </a:r>
            <a:endParaRPr lang="en-US" dirty="0" smtClean="0"/>
          </a:p>
          <a:p>
            <a:pPr lvl="2"/>
            <a:r>
              <a:rPr lang="en-US" dirty="0" smtClean="0"/>
              <a:t>Attacks/defense – slide 50-52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045" y="1690688"/>
            <a:ext cx="4396755" cy="25498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1002" y="4240530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Lecture 19 slide 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05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relevant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Desirable communication properties</a:t>
            </a:r>
          </a:p>
          <a:p>
            <a:pPr lvl="1"/>
            <a:r>
              <a:rPr lang="en-US" dirty="0" smtClean="0"/>
              <a:t>Forward secrecy</a:t>
            </a:r>
          </a:p>
          <a:p>
            <a:pPr lvl="1"/>
            <a:r>
              <a:rPr lang="en-US" dirty="0" smtClean="0"/>
              <a:t>Deniability</a:t>
            </a:r>
          </a:p>
          <a:p>
            <a:r>
              <a:rPr lang="en-US" dirty="0" smtClean="0"/>
              <a:t>Off-the-record</a:t>
            </a:r>
          </a:p>
          <a:p>
            <a:pPr lvl="1"/>
            <a:r>
              <a:rPr lang="en-US" dirty="0" smtClean="0"/>
              <a:t>Message confidentiality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Perfect forward secrecy</a:t>
            </a:r>
          </a:p>
          <a:p>
            <a:pPr lvl="1"/>
            <a:r>
              <a:rPr lang="en-US" dirty="0" smtClean="0"/>
              <a:t>Deniability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14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analysis</a:t>
            </a:r>
          </a:p>
          <a:p>
            <a:pPr lvl="1"/>
            <a:r>
              <a:rPr lang="en-US" dirty="0"/>
              <a:t>Active vs. Passive </a:t>
            </a:r>
            <a:r>
              <a:rPr lang="en-US" dirty="0" smtClean="0"/>
              <a:t>FTP</a:t>
            </a:r>
          </a:p>
          <a:p>
            <a:pPr lvl="1"/>
            <a:r>
              <a:rPr lang="en-US" dirty="0" smtClean="0"/>
              <a:t>Other common network activities</a:t>
            </a:r>
          </a:p>
          <a:p>
            <a:pPr lvl="2"/>
            <a:r>
              <a:rPr lang="en-US" dirty="0" smtClean="0"/>
              <a:t>e.g. gateway (router), DNS, DHCP, HTTP/HTTPS</a:t>
            </a:r>
          </a:p>
          <a:p>
            <a:pPr lvl="1"/>
            <a:r>
              <a:rPr lang="en-US" dirty="0" smtClean="0"/>
              <a:t>Port scanning</a:t>
            </a:r>
            <a:endParaRPr lang="en-US" dirty="0"/>
          </a:p>
          <a:p>
            <a:pPr lvl="2"/>
            <a:r>
              <a:rPr lang="en-US" dirty="0" smtClean="0"/>
              <a:t>e.g. TCP SYN scanning</a:t>
            </a:r>
          </a:p>
          <a:p>
            <a:r>
              <a:rPr lang="en-US" dirty="0" smtClean="0"/>
              <a:t>Capturing in monitor mode</a:t>
            </a:r>
          </a:p>
          <a:p>
            <a:pPr lvl="1"/>
            <a:r>
              <a:rPr lang="en-US" dirty="0" smtClean="0"/>
              <a:t>Wireless network terms</a:t>
            </a:r>
          </a:p>
          <a:p>
            <a:pPr lvl="1"/>
            <a:r>
              <a:rPr lang="en-US" dirty="0" smtClean="0"/>
              <a:t>Purpose of each </a:t>
            </a:r>
            <a:r>
              <a:rPr lang="en-US" dirty="0" err="1" smtClean="0"/>
              <a:t>Aircrack</a:t>
            </a:r>
            <a:r>
              <a:rPr lang="en-US" dirty="0" smtClean="0"/>
              <a:t>-ng Suite tool used for the 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OSI Layer</a:t>
            </a:r>
          </a:p>
          <a:p>
            <a:r>
              <a:rPr lang="en-US" dirty="0" smtClean="0"/>
              <a:t>TCP/UDP</a:t>
            </a:r>
          </a:p>
          <a:p>
            <a:r>
              <a:rPr lang="en-US" dirty="0" smtClean="0"/>
              <a:t>Packet Encapsulation</a:t>
            </a:r>
          </a:p>
          <a:p>
            <a:r>
              <a:rPr lang="en-US" dirty="0" smtClean="0"/>
              <a:t>Network interface – promiscuous vs monitor</a:t>
            </a:r>
          </a:p>
          <a:p>
            <a:r>
              <a:rPr lang="en-US" dirty="0" smtClean="0"/>
              <a:t>MAC and IP addresses</a:t>
            </a:r>
          </a:p>
          <a:p>
            <a:r>
              <a:rPr lang="en-US" dirty="0" smtClean="0"/>
              <a:t>CIDR (Classless Inter-Domain Routing) – subnets</a:t>
            </a:r>
          </a:p>
          <a:p>
            <a:pPr lvl="1"/>
            <a:r>
              <a:rPr lang="en-US" dirty="0" smtClean="0"/>
              <a:t>E.g. 192.168.100.1/24</a:t>
            </a:r>
          </a:p>
          <a:p>
            <a:r>
              <a:rPr lang="en-US" dirty="0" smtClean="0"/>
              <a:t>NAT (Network Address Translation) – between internal (private) address and external (public)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at all layers of the network</a:t>
            </a:r>
          </a:p>
          <a:p>
            <a:pPr lvl="1"/>
            <a:r>
              <a:rPr lang="en-US" dirty="0" smtClean="0"/>
              <a:t>Data-link</a:t>
            </a:r>
          </a:p>
          <a:p>
            <a:pPr lvl="1"/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Transport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Compromises all 3 security properties</a:t>
            </a:r>
          </a:p>
          <a:p>
            <a:pPr lvl="1"/>
            <a:r>
              <a:rPr lang="en-US" dirty="0" smtClean="0"/>
              <a:t>Confidentiality (e.g. sniffing, eavesdropping)</a:t>
            </a:r>
          </a:p>
          <a:p>
            <a:pPr lvl="1"/>
            <a:r>
              <a:rPr lang="en-US" dirty="0" smtClean="0"/>
              <a:t>Integrity (e.g. spoofing, content forgeries, MITM)</a:t>
            </a:r>
          </a:p>
          <a:p>
            <a:pPr lvl="1"/>
            <a:r>
              <a:rPr lang="en-US" dirty="0" smtClean="0"/>
              <a:t>Availability (e.g. denial-of-service)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6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Sniffing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– packets from a local network built with a </a:t>
            </a:r>
            <a:r>
              <a:rPr lang="en-US" u="sng" dirty="0" smtClean="0"/>
              <a:t>switch</a:t>
            </a:r>
            <a:endParaRPr lang="en-US" u="sng" dirty="0"/>
          </a:p>
          <a:p>
            <a:r>
              <a:rPr lang="en-US" dirty="0" smtClean="0"/>
              <a:t>Passive – packets from a local network built with a </a:t>
            </a:r>
            <a:r>
              <a:rPr lang="en-US" u="sng" dirty="0" smtClean="0"/>
              <a:t>hub</a:t>
            </a:r>
            <a:r>
              <a:rPr lang="en-US" dirty="0" smtClean="0"/>
              <a:t> or a </a:t>
            </a:r>
            <a:r>
              <a:rPr lang="en-US" u="sng" dirty="0" smtClean="0"/>
              <a:t>wireless</a:t>
            </a:r>
            <a:r>
              <a:rPr lang="en-US" dirty="0" smtClean="0"/>
              <a:t>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871" y="3430588"/>
            <a:ext cx="4870929" cy="2746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0588"/>
            <a:ext cx="4827304" cy="27463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39181" y="6176963"/>
            <a:ext cx="82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02833" y="6176963"/>
            <a:ext cx="103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Passive</a:t>
            </a:r>
          </a:p>
        </p:txBody>
      </p:sp>
    </p:spTree>
    <p:extLst>
      <p:ext uri="{BB962C8B-B14F-4D97-AF65-F5344CB8AC3E}">
        <p14:creationId xmlns:p14="http://schemas.microsoft.com/office/powerpoint/2010/main" val="36383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Sniffing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Sniffing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/>
              <a:t>to fool the switch in order to intercept the packets</a:t>
            </a:r>
          </a:p>
          <a:p>
            <a:pPr lvl="1"/>
            <a:r>
              <a:rPr lang="en-US" dirty="0" smtClean="0"/>
              <a:t>MAC flooding – fill up switch’s memory with random MAC addresses</a:t>
            </a:r>
          </a:p>
          <a:p>
            <a:pPr lvl="1"/>
            <a:r>
              <a:rPr lang="en-US" dirty="0" smtClean="0"/>
              <a:t>ARP spoofing – change victim’s ARP table</a:t>
            </a:r>
          </a:p>
          <a:p>
            <a:pPr lvl="2"/>
            <a:r>
              <a:rPr lang="en-US" dirty="0" smtClean="0"/>
              <a:t>ARP – no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1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IP 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spoofing – faking the source IP address to the target’s</a:t>
            </a:r>
          </a:p>
          <a:p>
            <a:r>
              <a:rPr lang="en-US" dirty="0" smtClean="0"/>
              <a:t>Blind spoofing – attack from any source</a:t>
            </a:r>
          </a:p>
          <a:p>
            <a:r>
              <a:rPr lang="en-US" dirty="0" smtClean="0"/>
              <a:t>Non-blind spoofing – attack from the same subnet</a:t>
            </a:r>
          </a:p>
          <a:p>
            <a:r>
              <a:rPr lang="en-US" dirty="0" smtClean="0"/>
              <a:t>Common usage</a:t>
            </a:r>
          </a:p>
          <a:p>
            <a:pPr lvl="1"/>
            <a:r>
              <a:rPr lang="en-US" dirty="0" smtClean="0"/>
              <a:t>Denial-of-Service</a:t>
            </a:r>
          </a:p>
          <a:p>
            <a:pPr lvl="1"/>
            <a:r>
              <a:rPr lang="en-US" dirty="0" smtClean="0"/>
              <a:t>TCP Session hijacking – Lecture 16 slide 22-26</a:t>
            </a:r>
          </a:p>
          <a:p>
            <a:pPr lvl="1"/>
            <a:r>
              <a:rPr lang="en-US" dirty="0" smtClean="0"/>
              <a:t>Man in the Middle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6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</a:t>
            </a:r>
            <a:r>
              <a:rPr lang="en-US" dirty="0" err="1" smtClean="0"/>
              <a:t>DDoS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Denial of Service – attack against availability</a:t>
            </a:r>
          </a:p>
          <a:p>
            <a:pPr lvl="1"/>
            <a:r>
              <a:rPr lang="en-US" dirty="0" smtClean="0"/>
              <a:t>Consume target’s computing and network resources (e.g. fork bomb, fill disk, flooding)</a:t>
            </a:r>
          </a:p>
          <a:p>
            <a:pPr lvl="1"/>
            <a:r>
              <a:rPr lang="en-US" dirty="0" smtClean="0"/>
              <a:t>Make service unavailable (e.g. crash or exploit system/service)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86" y="3806190"/>
            <a:ext cx="4609002" cy="25193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650" y="3373255"/>
            <a:ext cx="5010150" cy="29522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29388" y="6325553"/>
            <a:ext cx="142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</a:t>
            </a:r>
            <a:r>
              <a:rPr lang="en-US" dirty="0" err="1" smtClean="0"/>
              <a:t>DoS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688102" y="6325553"/>
            <a:ext cx="1821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Distributed </a:t>
            </a:r>
            <a:r>
              <a:rPr lang="en-US" dirty="0" err="1" smtClean="0"/>
              <a:t>DoS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547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</a:t>
            </a:r>
            <a:r>
              <a:rPr lang="en-US" dirty="0" err="1" smtClean="0"/>
              <a:t>DDoS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25540" cy="4351338"/>
          </a:xfrm>
        </p:spPr>
        <p:txBody>
          <a:bodyPr/>
          <a:lstStyle/>
          <a:p>
            <a:r>
              <a:rPr lang="en-US" dirty="0"/>
              <a:t>Amplified </a:t>
            </a:r>
            <a:r>
              <a:rPr lang="en-US" dirty="0" err="1"/>
              <a:t>DDoS</a:t>
            </a:r>
            <a:r>
              <a:rPr lang="en-US" dirty="0"/>
              <a:t> attack – small request, large response</a:t>
            </a:r>
          </a:p>
          <a:p>
            <a:pPr lvl="1"/>
            <a:r>
              <a:rPr lang="en-US" dirty="0"/>
              <a:t>Often relies on properties of several UDP-based protocols</a:t>
            </a:r>
          </a:p>
          <a:p>
            <a:pPr lvl="2"/>
            <a:r>
              <a:rPr lang="en-US" dirty="0" err="1"/>
              <a:t>Spoofability</a:t>
            </a:r>
            <a:endParaRPr lang="en-US" dirty="0"/>
          </a:p>
          <a:p>
            <a:pPr lvl="2"/>
            <a:r>
              <a:rPr lang="en-US" dirty="0"/>
              <a:t>Broad deployment</a:t>
            </a:r>
          </a:p>
          <a:p>
            <a:pPr lvl="2"/>
            <a:r>
              <a:rPr lang="en-US" dirty="0"/>
              <a:t>Large response to small request</a:t>
            </a:r>
          </a:p>
          <a:p>
            <a:pPr lvl="1"/>
            <a:r>
              <a:rPr lang="en-US" dirty="0"/>
              <a:t>NTP </a:t>
            </a:r>
            <a:r>
              <a:rPr lang="en-US" dirty="0" err="1"/>
              <a:t>DDoS</a:t>
            </a:r>
            <a:r>
              <a:rPr lang="en-US" dirty="0"/>
              <a:t> – using NTP protocol special diagnostic modes (6 or 7)</a:t>
            </a:r>
          </a:p>
          <a:p>
            <a:r>
              <a:rPr lang="en-US" dirty="0" smtClean="0"/>
              <a:t>Blind spoofing – e.g. TCP SYN flood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382" y="1690688"/>
            <a:ext cx="4824417" cy="2904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3390" y="4594860"/>
            <a:ext cx="163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Blind spoofing</a:t>
            </a:r>
          </a:p>
        </p:txBody>
      </p:sp>
    </p:spTree>
    <p:extLst>
      <p:ext uri="{BB962C8B-B14F-4D97-AF65-F5344CB8AC3E}">
        <p14:creationId xmlns:p14="http://schemas.microsoft.com/office/powerpoint/2010/main" val="207427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939</Words>
  <Application>Microsoft Macintosh PowerPoint</Application>
  <PresentationFormat>Widescreen</PresentationFormat>
  <Paragraphs>195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Calibri</vt:lpstr>
      <vt:lpstr>Arial</vt:lpstr>
      <vt:lpstr>Office Theme</vt:lpstr>
      <vt:lpstr>Networking Review</vt:lpstr>
      <vt:lpstr>Topics</vt:lpstr>
      <vt:lpstr>Networking Basics</vt:lpstr>
      <vt:lpstr>Attacks</vt:lpstr>
      <vt:lpstr>Attacks – Sniffing</vt:lpstr>
      <vt:lpstr>Attacks – Sniffing (cont.)</vt:lpstr>
      <vt:lpstr>Attacks – IP Spoofing</vt:lpstr>
      <vt:lpstr>Attacks – DDoS</vt:lpstr>
      <vt:lpstr>Attacks – DDoS (cont.)</vt:lpstr>
      <vt:lpstr>Attacks – DNS</vt:lpstr>
      <vt:lpstr>Attacks – Worms (Lecture 20)</vt:lpstr>
      <vt:lpstr>Attacks – Worms (cont.)</vt:lpstr>
      <vt:lpstr>Attacks – Botnet (Lecture 20)</vt:lpstr>
      <vt:lpstr>Attacks – Botnet (cont.)</vt:lpstr>
      <vt:lpstr>Defense – Firewall</vt:lpstr>
      <vt:lpstr>Defense – Firewall (cont.)</vt:lpstr>
      <vt:lpstr>Defense - IDS</vt:lpstr>
      <vt:lpstr>Defense – SSL, IPsec</vt:lpstr>
      <vt:lpstr>Defense – VPN</vt:lpstr>
      <vt:lpstr>Defense – 802.11 Security</vt:lpstr>
      <vt:lpstr>Anonymity</vt:lpstr>
      <vt:lpstr>Anonymity (cont.)</vt:lpstr>
      <vt:lpstr>Other relevant topics</vt:lpstr>
      <vt:lpstr>MP4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MP4: Network Security</dc:title>
  <dc:creator>Simon Kim</dc:creator>
  <cp:lastModifiedBy>Kim, Seoung Kyun</cp:lastModifiedBy>
  <cp:revision>94</cp:revision>
  <dcterms:created xsi:type="dcterms:W3CDTF">2016-03-31T07:22:14Z</dcterms:created>
  <dcterms:modified xsi:type="dcterms:W3CDTF">2016-04-14T20:01:15Z</dcterms:modified>
</cp:coreProperties>
</file>