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Ubuntu"/>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Ubuntu-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Ubuntu-italic.fntdata"/><Relationship Id="rId30" Type="http://schemas.openxmlformats.org/officeDocument/2006/relationships/font" Target="fonts/Ubuntu-bold.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Ubuntu-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41" name="Shape 2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erverfault.com/questions/365423/how-to-run-vboxmanage-exe" TargetMode="External"/><Relationship Id="rId4" Type="http://schemas.openxmlformats.org/officeDocument/2006/relationships/hyperlink" Target="https://www.virtualbox.org/manual/ch08.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sleuthkit.org/sleuthkit/download.php" TargetMode="External"/><Relationship Id="rId4" Type="http://schemas.openxmlformats.org/officeDocument/2006/relationships/hyperlink" Target="http://www.sleuthkit.org/autops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sleuthkit.org/autopsy/help/general.html" TargetMode="External"/><Relationship Id="rId4" Type="http://schemas.openxmlformats.org/officeDocument/2006/relationships/hyperlink" Target="http://www.sleuthkit.org/autopsy/v2/" TargetMode="External"/><Relationship Id="rId5" Type="http://schemas.openxmlformats.org/officeDocument/2006/relationships/hyperlink" Target="http://sleuthkit.org/autopsy/docs/user-docs/3.1/photorec_carver_page.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sleuthkit.org/autopsy/help/file_mod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0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0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0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en.wikipedia.org/wiki/Content_(media)" TargetMode="External"/><Relationship Id="rId4" Type="http://schemas.openxmlformats.org/officeDocument/2006/relationships/hyperlink" Target="https://en.wikipedia.org/wiki/Context_(computing)" TargetMode="External"/><Relationship Id="rId5" Type="http://schemas.openxmlformats.org/officeDocument/2006/relationships/hyperlink" Target="https://en.wikipedia.org/wiki/Computer_fi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owl.phy.queensu.ca/~phil/exiftool/" TargetMode="External"/><Relationship Id="rId4" Type="http://schemas.openxmlformats.org/officeDocument/2006/relationships/hyperlink" Target="http://owl.phy.queensu.ca/~phil/exiftool/exiftool_pod.html" TargetMode="External"/><Relationship Id="rId5" Type="http://schemas.openxmlformats.org/officeDocument/2006/relationships/hyperlink" Target="http://www.gps-coordinates.net/gps-coordinates-converter"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oldhome.schmorp.de/marc/fcrackzip.html" TargetMode="External"/><Relationship Id="rId4" Type="http://schemas.openxmlformats.org/officeDocument/2006/relationships/hyperlink" Target="http://linuxers.org/article/how-crack-zip-file-passwords-linux-using-fcrackzi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cgsecurity.org/wiki/PhotoRec_Step_By_Step" TargetMode="External"/><Relationship Id="rId4" Type="http://schemas.openxmlformats.org/officeDocument/2006/relationships/hyperlink" Target="http://www.bootmed.com/bootmed/tutorials-11/how-to-recover-deleted-files-with-photorec/" TargetMode="External"/><Relationship Id="rId5" Type="http://schemas.openxmlformats.org/officeDocument/2006/relationships/hyperlink" Target="http://extundelete.sourceforge.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5.png"/><Relationship Id="rId4" Type="http://schemas.openxmlformats.org/officeDocument/2006/relationships/image" Target="../media/image06.png"/><Relationship Id="rId5" Type="http://schemas.openxmlformats.org/officeDocument/2006/relationships/image" Target="../media/image0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Linux_distribution" TargetMode="External"/><Relationship Id="rId4" Type="http://schemas.openxmlformats.org/officeDocument/2006/relationships/hyperlink" Target="https://en.wikipedia.org/wiki/Debian" TargetMode="External"/><Relationship Id="rId11" Type="http://schemas.openxmlformats.org/officeDocument/2006/relationships/hyperlink" Target="https://en.wikipedia.org/wiki/Journaling_file_system" TargetMode="External"/><Relationship Id="rId10" Type="http://schemas.openxmlformats.org/officeDocument/2006/relationships/hyperlink" Target="https://en.wikipedia.org/wiki/Journaling_file_system" TargetMode="External"/><Relationship Id="rId12" Type="http://schemas.openxmlformats.org/officeDocument/2006/relationships/hyperlink" Target="https://en.wikipedia.org/wiki/Linux" TargetMode="External"/><Relationship Id="rId9" Type="http://schemas.openxmlformats.org/officeDocument/2006/relationships/hyperlink" Target="https://en.wikipedia.org/wiki/Linux_distributions" TargetMode="External"/><Relationship Id="rId5" Type="http://schemas.openxmlformats.org/officeDocument/2006/relationships/hyperlink" Target="https://en.wikipedia.org/wiki/Red_Hat_Linux" TargetMode="External"/><Relationship Id="rId6" Type="http://schemas.openxmlformats.org/officeDocument/2006/relationships/hyperlink" Target="https://en.wikipedia.org/wiki/Inode" TargetMode="External"/><Relationship Id="rId7" Type="http://schemas.openxmlformats.org/officeDocument/2006/relationships/hyperlink" Target="https://en.wikipedia.org/wiki/Journaling_file_system" TargetMode="External"/><Relationship Id="rId8" Type="http://schemas.openxmlformats.org/officeDocument/2006/relationships/hyperlink" Target="https://en.wikipedia.org/wiki/File_syste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subversion.ews.illinois.edu/svn/sp16-ece422/_shared/mp5"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Partition_table" TargetMode="External"/><Relationship Id="rId4" Type="http://schemas.openxmlformats.org/officeDocument/2006/relationships/hyperlink" Target="https://en.wikipedia.org/wiki/Disk_partition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virtualbox.org/wiki/Downloa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2.png"/><Relationship Id="rId4" Type="http://schemas.openxmlformats.org/officeDocument/2006/relationships/image" Target="../media/image00.png"/><Relationship Id="rId5" Type="http://schemas.openxmlformats.org/officeDocument/2006/relationships/image" Target="../media/image0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311700" y="944150"/>
            <a:ext cx="8520600" cy="1395900"/>
          </a:xfrm>
          <a:prstGeom prst="rect">
            <a:avLst/>
          </a:prstGeom>
        </p:spPr>
        <p:txBody>
          <a:bodyPr anchorCtr="0" anchor="b" bIns="91425" lIns="91425" rIns="91425" tIns="91425">
            <a:noAutofit/>
          </a:bodyPr>
          <a:lstStyle/>
          <a:p>
            <a:pPr lvl="0">
              <a:spcBef>
                <a:spcPts val="0"/>
              </a:spcBef>
              <a:buNone/>
            </a:pPr>
            <a:r>
              <a:rPr b="1" lang="en" sz="6000"/>
              <a:t>MP5 Forensics</a:t>
            </a:r>
          </a:p>
        </p:txBody>
      </p:sp>
      <p:sp>
        <p:nvSpPr>
          <p:cNvPr id="55" name="Shape 55"/>
          <p:cNvSpPr txBox="1"/>
          <p:nvPr>
            <p:ph idx="1" type="subTitle"/>
          </p:nvPr>
        </p:nvSpPr>
        <p:spPr>
          <a:xfrm>
            <a:off x="685800" y="2984975"/>
            <a:ext cx="7772400" cy="1772399"/>
          </a:xfrm>
          <a:prstGeom prst="rect">
            <a:avLst/>
          </a:prstGeom>
        </p:spPr>
        <p:txBody>
          <a:bodyPr anchorCtr="0" anchor="t" bIns="91425" lIns="91425" rIns="91425" tIns="91425">
            <a:noAutofit/>
          </a:bodyPr>
          <a:lstStyle/>
          <a:p>
            <a:pPr lvl="0">
              <a:lnSpc>
                <a:spcPct val="115000"/>
              </a:lnSpc>
              <a:spcBef>
                <a:spcPts val="0"/>
              </a:spcBef>
              <a:buNone/>
            </a:pPr>
            <a:r>
              <a:rPr lang="en">
                <a:solidFill>
                  <a:srgbClr val="666666"/>
                </a:solidFill>
                <a:latin typeface="Calibri"/>
                <a:ea typeface="Calibri"/>
                <a:cs typeface="Calibri"/>
                <a:sym typeface="Calibri"/>
              </a:rPr>
              <a:t>Leslie Hwang</a:t>
            </a:r>
          </a:p>
          <a:p>
            <a:pPr lvl="0">
              <a:lnSpc>
                <a:spcPct val="115000"/>
              </a:lnSpc>
              <a:spcBef>
                <a:spcPts val="0"/>
              </a:spcBef>
              <a:buNone/>
            </a:pPr>
            <a:r>
              <a:rPr lang="en">
                <a:solidFill>
                  <a:srgbClr val="666666"/>
                </a:solidFill>
                <a:latin typeface="Calibri"/>
                <a:ea typeface="Calibri"/>
                <a:cs typeface="Calibri"/>
                <a:sym typeface="Calibri"/>
              </a:rPr>
              <a:t>University of Illinois</a:t>
            </a:r>
          </a:p>
          <a:p>
            <a:pPr lvl="0">
              <a:lnSpc>
                <a:spcPct val="115000"/>
              </a:lnSpc>
              <a:spcBef>
                <a:spcPts val="0"/>
              </a:spcBef>
              <a:buNone/>
            </a:pPr>
            <a:r>
              <a:rPr lang="en">
                <a:solidFill>
                  <a:srgbClr val="666666"/>
                </a:solidFill>
                <a:latin typeface="Calibri"/>
                <a:ea typeface="Calibri"/>
                <a:cs typeface="Calibri"/>
                <a:sym typeface="Calibri"/>
              </a:rPr>
              <a:t>CS461 / ECE422 Spring 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Live Analysis: Windows OS VirtualBox Demo (2)</a:t>
            </a:r>
          </a:p>
        </p:txBody>
      </p:sp>
      <p:grpSp>
        <p:nvGrpSpPr>
          <p:cNvPr id="128" name="Shape 128"/>
          <p:cNvGrpSpPr/>
          <p:nvPr/>
        </p:nvGrpSpPr>
        <p:grpSpPr>
          <a:xfrm>
            <a:off x="2351803" y="1590672"/>
            <a:ext cx="3944701" cy="2632745"/>
            <a:chOff x="5403275" y="1825375"/>
            <a:chExt cx="3588375" cy="2686749"/>
          </a:xfrm>
        </p:grpSpPr>
        <p:pic>
          <p:nvPicPr>
            <p:cNvPr id="129" name="Shape 129"/>
            <p:cNvPicPr preferRelativeResize="0"/>
            <p:nvPr/>
          </p:nvPicPr>
          <p:blipFill>
            <a:blip r:embed="rId3">
              <a:alphaModFix/>
            </a:blip>
            <a:stretch>
              <a:fillRect/>
            </a:stretch>
          </p:blipFill>
          <p:spPr>
            <a:xfrm>
              <a:off x="5403275" y="1825375"/>
              <a:ext cx="3588375" cy="2686749"/>
            </a:xfrm>
            <a:prstGeom prst="rect">
              <a:avLst/>
            </a:prstGeom>
            <a:noFill/>
            <a:ln>
              <a:noFill/>
            </a:ln>
          </p:spPr>
        </p:pic>
        <p:sp>
          <p:nvSpPr>
            <p:cNvPr id="130" name="Shape 130"/>
            <p:cNvSpPr txBox="1"/>
            <p:nvPr/>
          </p:nvSpPr>
          <p:spPr>
            <a:xfrm>
              <a:off x="5839875" y="2082666"/>
              <a:ext cx="218999" cy="254699"/>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grpSp>
      <p:sp>
        <p:nvSpPr>
          <p:cNvPr id="131" name="Shape 131"/>
          <p:cNvSpPr txBox="1"/>
          <p:nvPr/>
        </p:nvSpPr>
        <p:spPr>
          <a:xfrm>
            <a:off x="3412300" y="4434350"/>
            <a:ext cx="1823700" cy="364800"/>
          </a:xfrm>
          <a:prstGeom prst="rect">
            <a:avLst/>
          </a:prstGeom>
          <a:noFill/>
          <a:ln>
            <a:noFill/>
          </a:ln>
        </p:spPr>
        <p:txBody>
          <a:bodyPr anchorCtr="0" anchor="t" bIns="91425" lIns="91425" rIns="91425" tIns="91425">
            <a:noAutofit/>
          </a:bodyPr>
          <a:lstStyle/>
          <a:p>
            <a:pPr lvl="0" rtl="0">
              <a:spcBef>
                <a:spcPts val="0"/>
              </a:spcBef>
              <a:buNone/>
            </a:pPr>
            <a:r>
              <a:rPr lang="en"/>
              <a:t>Step 4. Start the VB</a:t>
            </a:r>
          </a:p>
        </p:txBody>
      </p:sp>
      <p:sp>
        <p:nvSpPr>
          <p:cNvPr id="132" name="Shape 1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Live Analysis: Troubleshooting</a:t>
            </a:r>
          </a:p>
        </p:txBody>
      </p:sp>
      <p:sp>
        <p:nvSpPr>
          <p:cNvPr id="138" name="Shape 138"/>
          <p:cNvSpPr txBox="1"/>
          <p:nvPr/>
        </p:nvSpPr>
        <p:spPr>
          <a:xfrm>
            <a:off x="3412300" y="4434350"/>
            <a:ext cx="1823700" cy="3648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39" name="Shape 13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marR="0" rtl="0" algn="l">
              <a:lnSpc>
                <a:spcPct val="115000"/>
              </a:lnSpc>
              <a:spcBef>
                <a:spcPts val="480"/>
              </a:spcBef>
              <a:spcAft>
                <a:spcPts val="0"/>
              </a:spcAft>
              <a:buClr>
                <a:srgbClr val="000000"/>
              </a:buClr>
              <a:buSzPct val="100000"/>
              <a:buFont typeface="Arial"/>
            </a:pPr>
            <a:r>
              <a:rPr lang="en" sz="2000">
                <a:solidFill>
                  <a:srgbClr val="000000"/>
                </a:solidFill>
              </a:rPr>
              <a:t>VirtualBox: Convert to VDI</a:t>
            </a:r>
          </a:p>
          <a:p>
            <a:pPr indent="-342900" lvl="1" marL="914400" rtl="0">
              <a:lnSpc>
                <a:spcPct val="115000"/>
              </a:lnSpc>
              <a:spcBef>
                <a:spcPts val="0"/>
              </a:spcBef>
              <a:buClr>
                <a:srgbClr val="000000"/>
              </a:buClr>
              <a:buSzPct val="100000"/>
            </a:pPr>
            <a:r>
              <a:rPr lang="en" sz="1800" u="sng">
                <a:solidFill>
                  <a:srgbClr val="0000FF"/>
                </a:solidFill>
                <a:hlinkClick r:id="rId3"/>
              </a:rPr>
              <a:t>http://serverfault.com/questions/365423/how-to-run-vboxmanage-exe</a:t>
            </a:r>
          </a:p>
          <a:p>
            <a:pPr indent="-342900" lvl="1" marL="914400" rtl="0">
              <a:lnSpc>
                <a:spcPct val="115000"/>
              </a:lnSpc>
              <a:spcBef>
                <a:spcPts val="0"/>
              </a:spcBef>
              <a:buClr>
                <a:srgbClr val="000000"/>
              </a:buClr>
              <a:buSzPct val="100000"/>
            </a:pPr>
            <a:r>
              <a:rPr lang="en" sz="1800">
                <a:solidFill>
                  <a:srgbClr val="000000"/>
                </a:solidFill>
              </a:rPr>
              <a:t>Manual:</a:t>
            </a:r>
            <a:r>
              <a:rPr lang="en" sz="1800">
                <a:solidFill>
                  <a:srgbClr val="0000FF"/>
                </a:solidFill>
              </a:rPr>
              <a:t> </a:t>
            </a:r>
            <a:r>
              <a:rPr lang="en" sz="1800" u="sng">
                <a:solidFill>
                  <a:srgbClr val="0000FF"/>
                </a:solidFill>
                <a:hlinkClick r:id="rId4"/>
              </a:rPr>
              <a:t>https://www.virtualbox.org/manual/ch08.html</a:t>
            </a:r>
          </a:p>
          <a:p>
            <a:pPr indent="-355600" lvl="0" marL="457200" marR="0" rtl="0" algn="l">
              <a:lnSpc>
                <a:spcPct val="115000"/>
              </a:lnSpc>
              <a:spcBef>
                <a:spcPts val="480"/>
              </a:spcBef>
              <a:spcAft>
                <a:spcPts val="0"/>
              </a:spcAft>
              <a:buClr>
                <a:srgbClr val="000000"/>
              </a:buClr>
              <a:buSzPct val="100000"/>
              <a:buFont typeface="Arial"/>
            </a:pPr>
            <a:r>
              <a:rPr lang="en" sz="2000">
                <a:solidFill>
                  <a:srgbClr val="000000"/>
                </a:solidFill>
              </a:rPr>
              <a:t>Fail to load live VM</a:t>
            </a:r>
          </a:p>
          <a:p>
            <a:pPr indent="-342900" lvl="1" marL="914400" rtl="0">
              <a:lnSpc>
                <a:spcPct val="115000"/>
              </a:lnSpc>
              <a:spcBef>
                <a:spcPts val="0"/>
              </a:spcBef>
              <a:buClr>
                <a:srgbClr val="000000"/>
              </a:buClr>
              <a:buSzPct val="100000"/>
            </a:pPr>
            <a:r>
              <a:rPr b="1" lang="en" sz="1800">
                <a:solidFill>
                  <a:srgbClr val="FF0000"/>
                </a:solidFill>
              </a:rPr>
              <a:t>READ the error message</a:t>
            </a:r>
          </a:p>
          <a:p>
            <a:pPr indent="-342900" lvl="1" marL="914400" rtl="0">
              <a:lnSpc>
                <a:spcPct val="115000"/>
              </a:lnSpc>
              <a:spcBef>
                <a:spcPts val="0"/>
              </a:spcBef>
              <a:buClr>
                <a:srgbClr val="000000"/>
              </a:buClr>
              <a:buSzPct val="100000"/>
            </a:pPr>
            <a:r>
              <a:rPr lang="en" sz="1800">
                <a:solidFill>
                  <a:srgbClr val="000000"/>
                </a:solidFill>
              </a:rPr>
              <a:t>Press “ESC” button at the very beginning of boot</a:t>
            </a:r>
            <a:br>
              <a:rPr lang="en" sz="1800">
                <a:solidFill>
                  <a:srgbClr val="000000"/>
                </a:solidFill>
              </a:rPr>
            </a:br>
            <a:r>
              <a:rPr lang="en" sz="1800">
                <a:solidFill>
                  <a:srgbClr val="000000"/>
                </a:solidFill>
              </a:rPr>
              <a:t>(message will pop up when to use)</a:t>
            </a:r>
          </a:p>
        </p:txBody>
      </p:sp>
      <p:sp>
        <p:nvSpPr>
          <p:cNvPr id="140" name="Shape 1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Dead Analysis Setup</a:t>
            </a: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You MUST use your </a:t>
            </a:r>
            <a:r>
              <a:rPr b="1" lang="en" sz="2000">
                <a:solidFill>
                  <a:srgbClr val="000000"/>
                </a:solidFill>
              </a:rPr>
              <a:t>own</a:t>
            </a:r>
            <a:r>
              <a:rPr lang="en" sz="2000">
                <a:solidFill>
                  <a:srgbClr val="000000"/>
                </a:solidFill>
              </a:rPr>
              <a:t> machine</a:t>
            </a:r>
          </a:p>
          <a:p>
            <a:pPr indent="-342900" lvl="1" marL="914400" rtl="0">
              <a:spcBef>
                <a:spcPts val="0"/>
              </a:spcBef>
              <a:spcAft>
                <a:spcPts val="0"/>
              </a:spcAft>
              <a:buClr>
                <a:srgbClr val="000000"/>
              </a:buClr>
              <a:buSzPct val="100000"/>
            </a:pPr>
            <a:r>
              <a:rPr lang="en" sz="1800">
                <a:solidFill>
                  <a:srgbClr val="000000"/>
                </a:solidFill>
              </a:rPr>
              <a:t>Autopsy installed on EWS Linux is the outdated version</a:t>
            </a:r>
          </a:p>
          <a:p>
            <a:pPr indent="-355600" lvl="0" marL="457200" rtl="0">
              <a:spcBef>
                <a:spcPts val="0"/>
              </a:spcBef>
              <a:spcAft>
                <a:spcPts val="0"/>
              </a:spcAft>
              <a:buClr>
                <a:srgbClr val="000000"/>
              </a:buClr>
              <a:buSzPct val="100000"/>
            </a:pPr>
            <a:r>
              <a:rPr lang="en" sz="2000">
                <a:solidFill>
                  <a:srgbClr val="000000"/>
                </a:solidFill>
              </a:rPr>
              <a:t>Tool Installation</a:t>
            </a:r>
          </a:p>
          <a:p>
            <a:pPr indent="-342900" lvl="1" marL="914400" rtl="0">
              <a:spcBef>
                <a:spcPts val="0"/>
              </a:spcBef>
              <a:buClr>
                <a:srgbClr val="000000"/>
              </a:buClr>
              <a:buSzPct val="100000"/>
            </a:pPr>
            <a:r>
              <a:rPr lang="en" sz="1800">
                <a:solidFill>
                  <a:srgbClr val="000000"/>
                </a:solidFill>
              </a:rPr>
              <a:t>The Sleuth Kit (TSK): </a:t>
            </a:r>
            <a:r>
              <a:rPr lang="en" sz="1800" u="sng">
                <a:solidFill>
                  <a:srgbClr val="0000FF"/>
                </a:solidFill>
                <a:hlinkClick r:id="rId3"/>
              </a:rPr>
              <a:t>http://www.sleuthkit.org/sleuthkit/download.php</a:t>
            </a:r>
          </a:p>
          <a:p>
            <a:pPr indent="-342900" lvl="1" marL="914400" rtl="0">
              <a:spcBef>
                <a:spcPts val="0"/>
              </a:spcBef>
              <a:spcAft>
                <a:spcPts val="0"/>
              </a:spcAft>
              <a:buClr>
                <a:srgbClr val="000000"/>
              </a:buClr>
              <a:buSzPct val="100000"/>
            </a:pPr>
            <a:r>
              <a:rPr lang="en" sz="1800">
                <a:solidFill>
                  <a:srgbClr val="000000"/>
                </a:solidFill>
              </a:rPr>
              <a:t>Autopsy (version 3 or higher): </a:t>
            </a:r>
            <a:r>
              <a:rPr lang="en" sz="1800" u="sng">
                <a:solidFill>
                  <a:srgbClr val="0000FF"/>
                </a:solidFill>
                <a:hlinkClick r:id="rId4"/>
              </a:rPr>
              <a:t>http://www.sleuthkit.org/autopsy/</a:t>
            </a:r>
          </a:p>
          <a:p>
            <a:pPr indent="-228600" lvl="0" marL="457200" rtl="0">
              <a:spcBef>
                <a:spcPts val="0"/>
              </a:spcBef>
              <a:spcAft>
                <a:spcPts val="0"/>
              </a:spcAft>
              <a:buClr>
                <a:srgbClr val="000000"/>
              </a:buClr>
            </a:pPr>
            <a:r>
              <a:rPr lang="en" sz="2000">
                <a:solidFill>
                  <a:srgbClr val="000000"/>
                </a:solidFill>
              </a:rPr>
              <a:t>Linux Autopsy tutorial: </a:t>
            </a:r>
            <a:r>
              <a:rPr lang="en" u="sng">
                <a:solidFill>
                  <a:srgbClr val="0000FF"/>
                </a:solidFill>
              </a:rPr>
              <a:t>https://digital-forensics.sans.org/blog/2009/05/11/a-step-by-step-introduction-to-using-the-autopsy-forensic-browser/</a:t>
            </a:r>
          </a:p>
          <a:p>
            <a:pPr indent="0" lvl="0" marL="457200">
              <a:spcBef>
                <a:spcPts val="0"/>
              </a:spcBef>
              <a:buNone/>
            </a:pPr>
            <a:r>
              <a:t/>
            </a:r>
            <a:endParaRPr/>
          </a:p>
        </p:txBody>
      </p:sp>
      <p:sp>
        <p:nvSpPr>
          <p:cNvPr id="147" name="Shape 1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Dead Analysis: Autopsy</a:t>
            </a:r>
          </a:p>
        </p:txBody>
      </p:sp>
      <p:sp>
        <p:nvSpPr>
          <p:cNvPr id="153" name="Shape 153"/>
          <p:cNvSpPr txBox="1"/>
          <p:nvPr>
            <p:ph idx="1" type="body"/>
          </p:nvPr>
        </p:nvSpPr>
        <p:spPr>
          <a:xfrm>
            <a:off x="311700" y="1113925"/>
            <a:ext cx="8520600" cy="3744000"/>
          </a:xfrm>
          <a:prstGeom prst="rect">
            <a:avLst/>
          </a:prstGeom>
        </p:spPr>
        <p:txBody>
          <a:bodyPr anchorCtr="0" anchor="t" bIns="91425" lIns="91425" rIns="91425" tIns="91425">
            <a:noAutofit/>
          </a:bodyPr>
          <a:lstStyle/>
          <a:p>
            <a:pPr indent="-355600" lvl="0" marL="457200" rtl="0">
              <a:lnSpc>
                <a:spcPct val="115000"/>
              </a:lnSpc>
              <a:spcBef>
                <a:spcPts val="0"/>
              </a:spcBef>
              <a:buClr>
                <a:srgbClr val="000000"/>
              </a:buClr>
              <a:buSzPct val="100000"/>
            </a:pPr>
            <a:r>
              <a:rPr lang="en" sz="2000">
                <a:solidFill>
                  <a:srgbClr val="000000"/>
                </a:solidFill>
              </a:rPr>
              <a:t>Tips</a:t>
            </a:r>
          </a:p>
          <a:p>
            <a:pPr indent="-330200" lvl="1" marL="914400" rtl="0">
              <a:lnSpc>
                <a:spcPct val="115000"/>
              </a:lnSpc>
              <a:spcBef>
                <a:spcPts val="0"/>
              </a:spcBef>
              <a:buClr>
                <a:srgbClr val="000000"/>
              </a:buClr>
              <a:buSzPct val="100000"/>
            </a:pPr>
            <a:r>
              <a:rPr lang="en" sz="1600">
                <a:solidFill>
                  <a:srgbClr val="000000"/>
                </a:solidFill>
              </a:rPr>
              <a:t>Attacker mindset</a:t>
            </a:r>
          </a:p>
          <a:p>
            <a:pPr indent="-330200" lvl="1" marL="914400" rtl="0">
              <a:lnSpc>
                <a:spcPct val="115000"/>
              </a:lnSpc>
              <a:spcBef>
                <a:spcPts val="0"/>
              </a:spcBef>
              <a:buClr>
                <a:srgbClr val="000000"/>
              </a:buClr>
              <a:buSzPct val="100000"/>
            </a:pPr>
            <a:r>
              <a:rPr lang="en" sz="1600">
                <a:solidFill>
                  <a:srgbClr val="000000"/>
                </a:solidFill>
              </a:rPr>
              <a:t>Trace history</a:t>
            </a:r>
          </a:p>
          <a:p>
            <a:pPr indent="-330200" lvl="1" marL="914400" rtl="0">
              <a:lnSpc>
                <a:spcPct val="115000"/>
              </a:lnSpc>
              <a:spcBef>
                <a:spcPts val="0"/>
              </a:spcBef>
              <a:buClr>
                <a:srgbClr val="000000"/>
              </a:buClr>
              <a:buSzPct val="100000"/>
            </a:pPr>
            <a:r>
              <a:rPr lang="en" sz="1600">
                <a:solidFill>
                  <a:srgbClr val="000000"/>
                </a:solidFill>
              </a:rPr>
              <a:t>Examine </a:t>
            </a:r>
            <a:r>
              <a:rPr b="1" i="1" lang="en" sz="1600">
                <a:solidFill>
                  <a:srgbClr val="000000"/>
                </a:solidFill>
              </a:rPr>
              <a:t>system logs</a:t>
            </a:r>
          </a:p>
          <a:p>
            <a:pPr indent="-330200" lvl="1" marL="914400" rtl="0">
              <a:lnSpc>
                <a:spcPct val="115000"/>
              </a:lnSpc>
              <a:spcBef>
                <a:spcPts val="0"/>
              </a:spcBef>
              <a:buClr>
                <a:srgbClr val="000000"/>
              </a:buClr>
              <a:buSzPct val="100000"/>
            </a:pPr>
            <a:r>
              <a:rPr lang="en" sz="1600">
                <a:solidFill>
                  <a:srgbClr val="000000"/>
                </a:solidFill>
              </a:rPr>
              <a:t>Check for </a:t>
            </a:r>
            <a:r>
              <a:rPr b="1" i="1" lang="en" sz="1600">
                <a:solidFill>
                  <a:srgbClr val="000000"/>
                </a:solidFill>
              </a:rPr>
              <a:t>deleted </a:t>
            </a:r>
            <a:r>
              <a:rPr lang="en" sz="1600">
                <a:solidFill>
                  <a:srgbClr val="000000"/>
                </a:solidFill>
              </a:rPr>
              <a:t>or </a:t>
            </a:r>
            <a:r>
              <a:rPr b="1" i="1" lang="en" sz="1600">
                <a:solidFill>
                  <a:srgbClr val="000000"/>
                </a:solidFill>
              </a:rPr>
              <a:t>encrypted </a:t>
            </a:r>
            <a:r>
              <a:rPr lang="en" sz="1600">
                <a:solidFill>
                  <a:srgbClr val="000000"/>
                </a:solidFill>
              </a:rPr>
              <a:t>files</a:t>
            </a:r>
          </a:p>
          <a:p>
            <a:pPr indent="-330200" lvl="1" marL="914400" rtl="0">
              <a:lnSpc>
                <a:spcPct val="115000"/>
              </a:lnSpc>
              <a:spcBef>
                <a:spcPts val="0"/>
              </a:spcBef>
              <a:buClr>
                <a:srgbClr val="000000"/>
              </a:buClr>
              <a:buSzPct val="100000"/>
            </a:pPr>
            <a:r>
              <a:rPr lang="en" sz="1600">
                <a:solidFill>
                  <a:srgbClr val="000000"/>
                </a:solidFill>
              </a:rPr>
              <a:t>Search for </a:t>
            </a:r>
            <a:r>
              <a:rPr b="1" i="1" lang="en" sz="1600">
                <a:solidFill>
                  <a:srgbClr val="000000"/>
                </a:solidFill>
              </a:rPr>
              <a:t>strings / keywords</a:t>
            </a:r>
            <a:r>
              <a:rPr lang="en" sz="1600">
                <a:solidFill>
                  <a:srgbClr val="000000"/>
                </a:solidFill>
              </a:rPr>
              <a:t> that may be relevant</a:t>
            </a:r>
          </a:p>
          <a:p>
            <a:pPr indent="-330200" lvl="1" marL="914400" rtl="0">
              <a:lnSpc>
                <a:spcPct val="115000"/>
              </a:lnSpc>
              <a:spcBef>
                <a:spcPts val="0"/>
              </a:spcBef>
              <a:spcAft>
                <a:spcPts val="0"/>
              </a:spcAft>
              <a:buClr>
                <a:srgbClr val="000000"/>
              </a:buClr>
              <a:buSzPct val="100000"/>
            </a:pPr>
            <a:r>
              <a:rPr lang="en" sz="1600">
                <a:solidFill>
                  <a:srgbClr val="000000"/>
                </a:solidFill>
              </a:rPr>
              <a:t>File name, date and time, file extension, size, metadata … etc.</a:t>
            </a:r>
          </a:p>
          <a:p>
            <a:pPr indent="-355600" lvl="0" marL="457200" rtl="0">
              <a:lnSpc>
                <a:spcPct val="115000"/>
              </a:lnSpc>
              <a:spcBef>
                <a:spcPts val="0"/>
              </a:spcBef>
              <a:spcAft>
                <a:spcPts val="0"/>
              </a:spcAft>
              <a:buClr>
                <a:srgbClr val="000000"/>
              </a:buClr>
              <a:buSzPct val="100000"/>
            </a:pPr>
            <a:r>
              <a:rPr lang="en" sz="2000">
                <a:solidFill>
                  <a:srgbClr val="000000"/>
                </a:solidFill>
              </a:rPr>
              <a:t>References</a:t>
            </a:r>
          </a:p>
          <a:p>
            <a:pPr indent="-330200" lvl="1" marL="914400" rtl="0">
              <a:lnSpc>
                <a:spcPct val="115000"/>
              </a:lnSpc>
              <a:spcBef>
                <a:spcPts val="0"/>
              </a:spcBef>
              <a:spcAft>
                <a:spcPts val="0"/>
              </a:spcAft>
              <a:buClr>
                <a:srgbClr val="000000"/>
              </a:buClr>
              <a:buSzPct val="100000"/>
            </a:pPr>
            <a:r>
              <a:rPr lang="en" sz="1600" u="sng">
                <a:solidFill>
                  <a:srgbClr val="0000FF"/>
                </a:solidFill>
                <a:hlinkClick r:id="rId3"/>
              </a:rPr>
              <a:t>http://www.sleuthkit.org/autopsy/help/general.html</a:t>
            </a:r>
          </a:p>
          <a:p>
            <a:pPr indent="-330200" lvl="1" marL="914400" rtl="0">
              <a:spcBef>
                <a:spcPts val="0"/>
              </a:spcBef>
              <a:buClr>
                <a:srgbClr val="000000"/>
              </a:buClr>
              <a:buSzPct val="100000"/>
            </a:pPr>
            <a:r>
              <a:rPr lang="en" sz="1600" u="sng">
                <a:solidFill>
                  <a:srgbClr val="0000FF"/>
                </a:solidFill>
                <a:hlinkClick r:id="rId4"/>
              </a:rPr>
              <a:t>http://www.sleuthkit.org/autopsy/v2/</a:t>
            </a:r>
          </a:p>
          <a:p>
            <a:pPr indent="-355600" lvl="0" marL="457200" rtl="0">
              <a:lnSpc>
                <a:spcPct val="115000"/>
              </a:lnSpc>
              <a:spcBef>
                <a:spcPts val="1000"/>
              </a:spcBef>
              <a:spcAft>
                <a:spcPts val="0"/>
              </a:spcAft>
              <a:buClr>
                <a:srgbClr val="000000"/>
              </a:buClr>
              <a:buSzPct val="100000"/>
            </a:pPr>
            <a:r>
              <a:rPr lang="en" sz="2000">
                <a:solidFill>
                  <a:srgbClr val="000000"/>
                </a:solidFill>
              </a:rPr>
              <a:t>File recovery</a:t>
            </a:r>
          </a:p>
          <a:p>
            <a:pPr indent="-330200" lvl="1" marL="914400" rtl="0">
              <a:spcBef>
                <a:spcPts val="0"/>
              </a:spcBef>
              <a:buClr>
                <a:srgbClr val="000000"/>
              </a:buClr>
              <a:buSzPct val="100000"/>
            </a:pPr>
            <a:r>
              <a:rPr lang="en" sz="1600" u="sng">
                <a:solidFill>
                  <a:srgbClr val="0000FF"/>
                </a:solidFill>
                <a:hlinkClick r:id="rId5"/>
              </a:rPr>
              <a:t>http://sleuthkit.org/autopsy/docs/user-docs/3.1/photorec_carver_page.html</a:t>
            </a:r>
          </a:p>
        </p:txBody>
      </p:sp>
      <p:sp>
        <p:nvSpPr>
          <p:cNvPr id="154" name="Shape 15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Dead Analysis: Autopsy</a:t>
            </a:r>
          </a:p>
        </p:txBody>
      </p:sp>
      <p:sp>
        <p:nvSpPr>
          <p:cNvPr id="160" name="Shape 160"/>
          <p:cNvSpPr txBox="1"/>
          <p:nvPr>
            <p:ph idx="1" type="body"/>
          </p:nvPr>
        </p:nvSpPr>
        <p:spPr>
          <a:xfrm>
            <a:off x="311700" y="1190125"/>
            <a:ext cx="8520600" cy="3473100"/>
          </a:xfrm>
          <a:prstGeom prst="rect">
            <a:avLst/>
          </a:prstGeom>
        </p:spPr>
        <p:txBody>
          <a:bodyPr anchorCtr="0" anchor="t" bIns="91425" lIns="91425" rIns="91425" tIns="91425">
            <a:noAutofit/>
          </a:bodyPr>
          <a:lstStyle/>
          <a:p>
            <a:pPr indent="-228600" lvl="0" marL="457200" rtl="0">
              <a:lnSpc>
                <a:spcPct val="115000"/>
              </a:lnSpc>
              <a:spcBef>
                <a:spcPts val="0"/>
              </a:spcBef>
              <a:spcAft>
                <a:spcPts val="0"/>
              </a:spcAft>
              <a:buClr>
                <a:srgbClr val="000000"/>
              </a:buClr>
            </a:pPr>
            <a:r>
              <a:rPr lang="en">
                <a:solidFill>
                  <a:srgbClr val="000000"/>
                </a:solidFill>
              </a:rPr>
              <a:t>Modified time vs. Changed time</a:t>
            </a:r>
          </a:p>
          <a:p>
            <a:pPr indent="-311150" lvl="1" marL="914400" rtl="0">
              <a:spcBef>
                <a:spcPts val="0"/>
              </a:spcBef>
              <a:spcAft>
                <a:spcPts val="0"/>
              </a:spcAft>
              <a:buClr>
                <a:srgbClr val="000000"/>
              </a:buClr>
              <a:buSzPct val="100000"/>
            </a:pPr>
            <a:r>
              <a:rPr b="1" lang="en" sz="1300">
                <a:solidFill>
                  <a:srgbClr val="000000"/>
                </a:solidFill>
              </a:rPr>
              <a:t>Accessed</a:t>
            </a:r>
            <a:r>
              <a:rPr lang="en" sz="1300">
                <a:solidFill>
                  <a:srgbClr val="000000"/>
                </a:solidFill>
              </a:rPr>
              <a:t>: When the file data was last accessed. This time can be modified using the utimes() function.</a:t>
            </a:r>
          </a:p>
          <a:p>
            <a:pPr indent="-311150" lvl="1" marL="914400" rtl="0">
              <a:spcBef>
                <a:spcPts val="0"/>
              </a:spcBef>
              <a:spcAft>
                <a:spcPts val="0"/>
              </a:spcAft>
              <a:buClr>
                <a:srgbClr val="000000"/>
              </a:buClr>
              <a:buSzPct val="100000"/>
            </a:pPr>
            <a:r>
              <a:rPr b="1" lang="en" sz="1300">
                <a:solidFill>
                  <a:srgbClr val="000000"/>
                </a:solidFill>
              </a:rPr>
              <a:t>Modified</a:t>
            </a:r>
            <a:r>
              <a:rPr lang="en" sz="1300">
                <a:solidFill>
                  <a:srgbClr val="000000"/>
                </a:solidFill>
              </a:rPr>
              <a:t>: When the file data was last modified. This time can be modified using the utimes() function. </a:t>
            </a:r>
          </a:p>
          <a:p>
            <a:pPr indent="-311150" lvl="1" marL="914400" rtl="0">
              <a:spcBef>
                <a:spcPts val="0"/>
              </a:spcBef>
              <a:spcAft>
                <a:spcPts val="0"/>
              </a:spcAft>
              <a:buClr>
                <a:srgbClr val="000000"/>
              </a:buClr>
              <a:buSzPct val="100000"/>
            </a:pPr>
            <a:r>
              <a:rPr b="1" lang="en" sz="1300">
                <a:solidFill>
                  <a:srgbClr val="000000"/>
                </a:solidFill>
              </a:rPr>
              <a:t>Changed</a:t>
            </a:r>
            <a:r>
              <a:rPr lang="en" sz="1300">
                <a:solidFill>
                  <a:srgbClr val="000000"/>
                </a:solidFill>
              </a:rPr>
              <a:t>: When the file status (inode data) was last changed. This time can not be set using the utimes() function in UNIX (but it will be set when utimes() is used to modify other values).</a:t>
            </a:r>
          </a:p>
          <a:p>
            <a:pPr indent="-311150" lvl="1" marL="914400" rtl="0">
              <a:spcBef>
                <a:spcPts val="0"/>
              </a:spcBef>
              <a:spcAft>
                <a:spcPts val="0"/>
              </a:spcAft>
              <a:buClr>
                <a:srgbClr val="000000"/>
              </a:buClr>
              <a:buSzPct val="100000"/>
            </a:pPr>
            <a:r>
              <a:rPr lang="en" sz="1300" u="sng">
                <a:solidFill>
                  <a:srgbClr val="0000FF"/>
                </a:solidFill>
                <a:hlinkClick r:id="rId3"/>
              </a:rPr>
              <a:t>http://www.sleuthkit.org/autopsy/help/file_mode.html</a:t>
            </a:r>
          </a:p>
          <a:p>
            <a:pPr indent="-228600" lvl="0" marL="457200" marR="0" rtl="0" algn="l">
              <a:lnSpc>
                <a:spcPct val="115000"/>
              </a:lnSpc>
              <a:spcBef>
                <a:spcPts val="1000"/>
              </a:spcBef>
              <a:spcAft>
                <a:spcPts val="0"/>
              </a:spcAft>
              <a:buClr>
                <a:srgbClr val="000000"/>
              </a:buClr>
              <a:buFont typeface="Open Sans"/>
            </a:pPr>
            <a:r>
              <a:rPr lang="en">
                <a:solidFill>
                  <a:srgbClr val="000000"/>
                </a:solidFill>
              </a:rPr>
              <a:t>Allocated file vs. Unallocated file</a:t>
            </a:r>
          </a:p>
          <a:p>
            <a:pPr indent="-311150" lvl="1" marL="914400" rtl="0">
              <a:spcBef>
                <a:spcPts val="0"/>
              </a:spcBef>
              <a:spcAft>
                <a:spcPts val="0"/>
              </a:spcAft>
              <a:buClr>
                <a:srgbClr val="000000"/>
              </a:buClr>
              <a:buSzPct val="100000"/>
            </a:pPr>
            <a:r>
              <a:rPr b="1" lang="en" sz="1300">
                <a:solidFill>
                  <a:srgbClr val="000000"/>
                </a:solidFill>
              </a:rPr>
              <a:t>Allocated</a:t>
            </a:r>
            <a:r>
              <a:rPr lang="en" sz="1300">
                <a:solidFill>
                  <a:srgbClr val="000000"/>
                </a:solidFill>
              </a:rPr>
              <a:t>: Files that are seen when doing an '</a:t>
            </a:r>
            <a:r>
              <a:rPr lang="en" sz="1300">
                <a:solidFill>
                  <a:srgbClr val="000000"/>
                </a:solidFill>
                <a:latin typeface="Courier New"/>
                <a:ea typeface="Courier New"/>
                <a:cs typeface="Courier New"/>
                <a:sym typeface="Courier New"/>
              </a:rPr>
              <a:t>ls</a:t>
            </a:r>
            <a:r>
              <a:rPr lang="en" sz="1300">
                <a:solidFill>
                  <a:srgbClr val="000000"/>
                </a:solidFill>
              </a:rPr>
              <a:t>' or </a:t>
            </a:r>
            <a:r>
              <a:rPr lang="en" sz="1300">
                <a:solidFill>
                  <a:srgbClr val="000000"/>
                </a:solidFill>
                <a:latin typeface="Courier New"/>
                <a:ea typeface="Courier New"/>
                <a:cs typeface="Courier New"/>
                <a:sym typeface="Courier New"/>
              </a:rPr>
              <a:t>'dir'</a:t>
            </a:r>
            <a:r>
              <a:rPr lang="en" sz="1300">
                <a:solidFill>
                  <a:srgbClr val="000000"/>
                </a:solidFill>
              </a:rPr>
              <a:t> in a directory. </a:t>
            </a:r>
          </a:p>
          <a:p>
            <a:pPr indent="-311150" lvl="1" marL="914400" rtl="0">
              <a:spcBef>
                <a:spcPts val="0"/>
              </a:spcBef>
              <a:spcAft>
                <a:spcPts val="0"/>
              </a:spcAft>
              <a:buClr>
                <a:srgbClr val="000000"/>
              </a:buClr>
              <a:buSzPct val="100000"/>
            </a:pPr>
            <a:r>
              <a:rPr b="1" lang="en" sz="1300">
                <a:solidFill>
                  <a:srgbClr val="000000"/>
                </a:solidFill>
              </a:rPr>
              <a:t>Unallocated</a:t>
            </a:r>
            <a:r>
              <a:rPr lang="en" sz="1300">
                <a:solidFill>
                  <a:srgbClr val="000000"/>
                </a:solidFill>
              </a:rPr>
              <a:t>: Files that have been deleted, but that TSK can still access. Files in this category include orphan files, which are files that no longer have a name, but whose metadata still exists. If a deleted file name points to an allocated metadata structure, then the name will say </a:t>
            </a:r>
            <a:br>
              <a:rPr lang="en" sz="1300">
                <a:solidFill>
                  <a:srgbClr val="000000"/>
                </a:solidFill>
              </a:rPr>
            </a:br>
            <a:r>
              <a:rPr lang="en" sz="1300">
                <a:solidFill>
                  <a:srgbClr val="000000"/>
                </a:solidFill>
              </a:rPr>
              <a:t>“realloc” next to it.</a:t>
            </a:r>
          </a:p>
        </p:txBody>
      </p:sp>
      <p:sp>
        <p:nvSpPr>
          <p:cNvPr id="161" name="Shape 16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Dead Analysis: Windows OS Autopsy Demo (1)</a:t>
            </a:r>
          </a:p>
        </p:txBody>
      </p:sp>
      <p:cxnSp>
        <p:nvCxnSpPr>
          <p:cNvPr id="167" name="Shape 167"/>
          <p:cNvCxnSpPr/>
          <p:nvPr/>
        </p:nvCxnSpPr>
        <p:spPr>
          <a:xfrm>
            <a:off x="2684061" y="2720625"/>
            <a:ext cx="357599" cy="0"/>
          </a:xfrm>
          <a:prstGeom prst="straightConnector1">
            <a:avLst/>
          </a:prstGeom>
          <a:noFill/>
          <a:ln cap="flat" cmpd="sng" w="28575">
            <a:solidFill>
              <a:srgbClr val="FF0000"/>
            </a:solidFill>
            <a:prstDash val="solid"/>
            <a:round/>
            <a:headEnd len="lg" w="lg" type="none"/>
            <a:tailEnd len="lg" w="lg" type="triangle"/>
          </a:ln>
        </p:spPr>
      </p:cxnSp>
      <p:cxnSp>
        <p:nvCxnSpPr>
          <p:cNvPr id="168" name="Shape 168"/>
          <p:cNvCxnSpPr/>
          <p:nvPr/>
        </p:nvCxnSpPr>
        <p:spPr>
          <a:xfrm>
            <a:off x="5877166" y="2720625"/>
            <a:ext cx="357599" cy="0"/>
          </a:xfrm>
          <a:prstGeom prst="straightConnector1">
            <a:avLst/>
          </a:prstGeom>
          <a:noFill/>
          <a:ln cap="flat" cmpd="sng" w="28575">
            <a:solidFill>
              <a:srgbClr val="FF0000"/>
            </a:solidFill>
            <a:prstDash val="solid"/>
            <a:round/>
            <a:headEnd len="lg" w="lg" type="none"/>
            <a:tailEnd len="lg" w="lg" type="triangle"/>
          </a:ln>
        </p:spPr>
      </p:cxnSp>
      <p:sp>
        <p:nvSpPr>
          <p:cNvPr id="169" name="Shape 169"/>
          <p:cNvSpPr txBox="1"/>
          <p:nvPr/>
        </p:nvSpPr>
        <p:spPr>
          <a:xfrm>
            <a:off x="279711" y="3819050"/>
            <a:ext cx="2183099" cy="364800"/>
          </a:xfrm>
          <a:prstGeom prst="rect">
            <a:avLst/>
          </a:prstGeom>
          <a:noFill/>
          <a:ln>
            <a:noFill/>
          </a:ln>
        </p:spPr>
        <p:txBody>
          <a:bodyPr anchorCtr="0" anchor="t" bIns="91425" lIns="91425" rIns="91425" tIns="91425">
            <a:noAutofit/>
          </a:bodyPr>
          <a:lstStyle/>
          <a:p>
            <a:pPr lvl="0" rtl="0">
              <a:spcBef>
                <a:spcPts val="0"/>
              </a:spcBef>
              <a:buNone/>
            </a:pPr>
            <a:r>
              <a:rPr lang="en"/>
              <a:t>Step 1. Create new case</a:t>
            </a:r>
          </a:p>
        </p:txBody>
      </p:sp>
      <p:sp>
        <p:nvSpPr>
          <p:cNvPr id="170" name="Shape 170"/>
          <p:cNvSpPr txBox="1"/>
          <p:nvPr/>
        </p:nvSpPr>
        <p:spPr>
          <a:xfrm>
            <a:off x="3338470" y="3819050"/>
            <a:ext cx="2242800" cy="364800"/>
          </a:xfrm>
          <a:prstGeom prst="rect">
            <a:avLst/>
          </a:prstGeom>
          <a:noFill/>
          <a:ln>
            <a:noFill/>
          </a:ln>
        </p:spPr>
        <p:txBody>
          <a:bodyPr anchorCtr="0" anchor="t" bIns="91425" lIns="91425" rIns="91425" tIns="91425">
            <a:noAutofit/>
          </a:bodyPr>
          <a:lstStyle/>
          <a:p>
            <a:pPr lvl="0" rtl="0">
              <a:spcBef>
                <a:spcPts val="0"/>
              </a:spcBef>
              <a:buNone/>
            </a:pPr>
            <a:r>
              <a:rPr lang="en"/>
              <a:t>Step 2. Choose directory</a:t>
            </a:r>
          </a:p>
        </p:txBody>
      </p:sp>
      <p:sp>
        <p:nvSpPr>
          <p:cNvPr id="171" name="Shape 171"/>
          <p:cNvSpPr txBox="1"/>
          <p:nvPr/>
        </p:nvSpPr>
        <p:spPr>
          <a:xfrm>
            <a:off x="6342695" y="3819050"/>
            <a:ext cx="2698500" cy="364800"/>
          </a:xfrm>
          <a:prstGeom prst="rect">
            <a:avLst/>
          </a:prstGeom>
          <a:noFill/>
          <a:ln>
            <a:noFill/>
          </a:ln>
        </p:spPr>
        <p:txBody>
          <a:bodyPr anchorCtr="0" anchor="t" bIns="91425" lIns="91425" rIns="91425" tIns="91425">
            <a:noAutofit/>
          </a:bodyPr>
          <a:lstStyle/>
          <a:p>
            <a:pPr lvl="0" rtl="0">
              <a:spcBef>
                <a:spcPts val="0"/>
              </a:spcBef>
              <a:buNone/>
            </a:pPr>
            <a:r>
              <a:rPr lang="en"/>
              <a:t>Step 3. Optional: leave it blank</a:t>
            </a:r>
          </a:p>
        </p:txBody>
      </p:sp>
      <p:grpSp>
        <p:nvGrpSpPr>
          <p:cNvPr id="172" name="Shape 172"/>
          <p:cNvGrpSpPr/>
          <p:nvPr/>
        </p:nvGrpSpPr>
        <p:grpSpPr>
          <a:xfrm>
            <a:off x="148335" y="1880445"/>
            <a:ext cx="2489385" cy="1742008"/>
            <a:chOff x="173462" y="1651900"/>
            <a:chExt cx="2903073" cy="2037674"/>
          </a:xfrm>
        </p:grpSpPr>
        <p:pic>
          <p:nvPicPr>
            <p:cNvPr id="173" name="Shape 173"/>
            <p:cNvPicPr preferRelativeResize="0"/>
            <p:nvPr/>
          </p:nvPicPr>
          <p:blipFill>
            <a:blip r:embed="rId3">
              <a:alphaModFix/>
            </a:blip>
            <a:stretch>
              <a:fillRect/>
            </a:stretch>
          </p:blipFill>
          <p:spPr>
            <a:xfrm>
              <a:off x="173462" y="1651900"/>
              <a:ext cx="2903073" cy="2037674"/>
            </a:xfrm>
            <a:prstGeom prst="rect">
              <a:avLst/>
            </a:prstGeom>
            <a:noFill/>
            <a:ln>
              <a:noFill/>
            </a:ln>
          </p:spPr>
        </p:pic>
        <p:sp>
          <p:nvSpPr>
            <p:cNvPr id="174" name="Shape 174"/>
            <p:cNvSpPr txBox="1"/>
            <p:nvPr/>
          </p:nvSpPr>
          <p:spPr>
            <a:xfrm>
              <a:off x="1744645" y="1908453"/>
              <a:ext cx="1115400" cy="3648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grpSp>
      <p:pic>
        <p:nvPicPr>
          <p:cNvPr id="175" name="Shape 175"/>
          <p:cNvPicPr preferRelativeResize="0"/>
          <p:nvPr/>
        </p:nvPicPr>
        <p:blipFill>
          <a:blip r:embed="rId4">
            <a:alphaModFix/>
          </a:blip>
          <a:stretch>
            <a:fillRect/>
          </a:stretch>
        </p:blipFill>
        <p:spPr>
          <a:xfrm>
            <a:off x="6262170" y="1863725"/>
            <a:ext cx="2747299" cy="1744792"/>
          </a:xfrm>
          <a:prstGeom prst="rect">
            <a:avLst/>
          </a:prstGeom>
          <a:noFill/>
          <a:ln>
            <a:noFill/>
          </a:ln>
        </p:spPr>
      </p:pic>
      <p:pic>
        <p:nvPicPr>
          <p:cNvPr id="176" name="Shape 176"/>
          <p:cNvPicPr preferRelativeResize="0"/>
          <p:nvPr/>
        </p:nvPicPr>
        <p:blipFill>
          <a:blip r:embed="rId5">
            <a:alphaModFix/>
          </a:blip>
          <a:stretch>
            <a:fillRect/>
          </a:stretch>
        </p:blipFill>
        <p:spPr>
          <a:xfrm>
            <a:off x="3081915" y="1880450"/>
            <a:ext cx="2747300" cy="1746198"/>
          </a:xfrm>
          <a:prstGeom prst="rect">
            <a:avLst/>
          </a:prstGeom>
          <a:noFill/>
          <a:ln>
            <a:noFill/>
          </a:ln>
        </p:spPr>
      </p:pic>
      <p:sp>
        <p:nvSpPr>
          <p:cNvPr id="177" name="Shape 17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Dead Analysis: Windows OS Autopsy Demo (2)</a:t>
            </a:r>
          </a:p>
        </p:txBody>
      </p:sp>
      <p:cxnSp>
        <p:nvCxnSpPr>
          <p:cNvPr id="183" name="Shape 183"/>
          <p:cNvCxnSpPr/>
          <p:nvPr/>
        </p:nvCxnSpPr>
        <p:spPr>
          <a:xfrm>
            <a:off x="4407478" y="2796825"/>
            <a:ext cx="357599" cy="0"/>
          </a:xfrm>
          <a:prstGeom prst="straightConnector1">
            <a:avLst/>
          </a:prstGeom>
          <a:noFill/>
          <a:ln cap="flat" cmpd="sng" w="28575">
            <a:solidFill>
              <a:srgbClr val="FF0000"/>
            </a:solidFill>
            <a:prstDash val="solid"/>
            <a:round/>
            <a:headEnd len="lg" w="lg" type="none"/>
            <a:tailEnd len="lg" w="lg" type="triangle"/>
          </a:ln>
        </p:spPr>
      </p:cxnSp>
      <p:sp>
        <p:nvSpPr>
          <p:cNvPr id="184" name="Shape 184"/>
          <p:cNvSpPr txBox="1"/>
          <p:nvPr/>
        </p:nvSpPr>
        <p:spPr>
          <a:xfrm>
            <a:off x="956600" y="4200050"/>
            <a:ext cx="2742299" cy="364800"/>
          </a:xfrm>
          <a:prstGeom prst="rect">
            <a:avLst/>
          </a:prstGeom>
          <a:noFill/>
          <a:ln>
            <a:noFill/>
          </a:ln>
        </p:spPr>
        <p:txBody>
          <a:bodyPr anchorCtr="0" anchor="t" bIns="91425" lIns="91425" rIns="91425" tIns="91425">
            <a:noAutofit/>
          </a:bodyPr>
          <a:lstStyle/>
          <a:p>
            <a:pPr lvl="0" rtl="0">
              <a:spcBef>
                <a:spcPts val="0"/>
              </a:spcBef>
              <a:buNone/>
            </a:pPr>
            <a:r>
              <a:rPr lang="en"/>
              <a:t>Step 4. Browse raw disk image</a:t>
            </a:r>
          </a:p>
        </p:txBody>
      </p:sp>
      <p:sp>
        <p:nvSpPr>
          <p:cNvPr id="185" name="Shape 185"/>
          <p:cNvSpPr txBox="1"/>
          <p:nvPr/>
        </p:nvSpPr>
        <p:spPr>
          <a:xfrm>
            <a:off x="5931475" y="4200050"/>
            <a:ext cx="2226899" cy="364800"/>
          </a:xfrm>
          <a:prstGeom prst="rect">
            <a:avLst/>
          </a:prstGeom>
          <a:noFill/>
          <a:ln>
            <a:noFill/>
          </a:ln>
        </p:spPr>
        <p:txBody>
          <a:bodyPr anchorCtr="0" anchor="t" bIns="91425" lIns="91425" rIns="91425" tIns="91425">
            <a:noAutofit/>
          </a:bodyPr>
          <a:lstStyle/>
          <a:p>
            <a:pPr lvl="0" rtl="0">
              <a:spcBef>
                <a:spcPts val="0"/>
              </a:spcBef>
              <a:buNone/>
            </a:pPr>
            <a:r>
              <a:rPr lang="en"/>
              <a:t>Step 5. Leave as default</a:t>
            </a:r>
          </a:p>
        </p:txBody>
      </p:sp>
      <p:pic>
        <p:nvPicPr>
          <p:cNvPr id="186" name="Shape 186"/>
          <p:cNvPicPr preferRelativeResize="0"/>
          <p:nvPr/>
        </p:nvPicPr>
        <p:blipFill>
          <a:blip r:embed="rId3">
            <a:alphaModFix/>
          </a:blip>
          <a:stretch>
            <a:fillRect/>
          </a:stretch>
        </p:blipFill>
        <p:spPr>
          <a:xfrm>
            <a:off x="198922" y="1520400"/>
            <a:ext cx="4080450" cy="2451224"/>
          </a:xfrm>
          <a:prstGeom prst="rect">
            <a:avLst/>
          </a:prstGeom>
          <a:noFill/>
          <a:ln>
            <a:noFill/>
          </a:ln>
        </p:spPr>
      </p:pic>
      <p:pic>
        <p:nvPicPr>
          <p:cNvPr id="187" name="Shape 187"/>
          <p:cNvPicPr preferRelativeResize="0"/>
          <p:nvPr/>
        </p:nvPicPr>
        <p:blipFill>
          <a:blip r:embed="rId4">
            <a:alphaModFix/>
          </a:blip>
          <a:stretch>
            <a:fillRect/>
          </a:stretch>
        </p:blipFill>
        <p:spPr>
          <a:xfrm>
            <a:off x="4861676" y="1520400"/>
            <a:ext cx="4069037" cy="2451225"/>
          </a:xfrm>
          <a:prstGeom prst="rect">
            <a:avLst/>
          </a:prstGeom>
          <a:noFill/>
          <a:ln>
            <a:noFill/>
          </a:ln>
        </p:spPr>
      </p:pic>
      <p:sp>
        <p:nvSpPr>
          <p:cNvPr id="188" name="Shape 188"/>
          <p:cNvSpPr txBox="1"/>
          <p:nvPr/>
        </p:nvSpPr>
        <p:spPr>
          <a:xfrm>
            <a:off x="2208065" y="2547717"/>
            <a:ext cx="1087500" cy="1503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189" name="Shape 18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Autopsy: Windows OS Demo (3)</a:t>
            </a:r>
          </a:p>
        </p:txBody>
      </p:sp>
      <p:sp>
        <p:nvSpPr>
          <p:cNvPr id="195" name="Shape 195"/>
          <p:cNvSpPr txBox="1"/>
          <p:nvPr/>
        </p:nvSpPr>
        <p:spPr>
          <a:xfrm>
            <a:off x="1295449" y="4200050"/>
            <a:ext cx="1958400" cy="364800"/>
          </a:xfrm>
          <a:prstGeom prst="rect">
            <a:avLst/>
          </a:prstGeom>
          <a:noFill/>
          <a:ln>
            <a:noFill/>
          </a:ln>
        </p:spPr>
        <p:txBody>
          <a:bodyPr anchorCtr="0" anchor="t" bIns="91425" lIns="91425" rIns="91425" tIns="91425">
            <a:noAutofit/>
          </a:bodyPr>
          <a:lstStyle/>
          <a:p>
            <a:pPr lvl="0" rtl="0">
              <a:spcBef>
                <a:spcPts val="0"/>
              </a:spcBef>
              <a:buNone/>
            </a:pPr>
            <a:r>
              <a:rPr lang="en"/>
              <a:t>Step 6. Setup wizard</a:t>
            </a:r>
          </a:p>
        </p:txBody>
      </p:sp>
      <p:sp>
        <p:nvSpPr>
          <p:cNvPr id="196" name="Shape 196"/>
          <p:cNvSpPr txBox="1"/>
          <p:nvPr/>
        </p:nvSpPr>
        <p:spPr>
          <a:xfrm>
            <a:off x="5790650" y="4208458"/>
            <a:ext cx="2487600" cy="364800"/>
          </a:xfrm>
          <a:prstGeom prst="rect">
            <a:avLst/>
          </a:prstGeom>
          <a:noFill/>
          <a:ln>
            <a:noFill/>
          </a:ln>
        </p:spPr>
        <p:txBody>
          <a:bodyPr anchorCtr="0" anchor="t" bIns="91425" lIns="91425" rIns="91425" tIns="91425">
            <a:noAutofit/>
          </a:bodyPr>
          <a:lstStyle/>
          <a:p>
            <a:pPr lvl="0" rtl="0">
              <a:spcBef>
                <a:spcPts val="0"/>
              </a:spcBef>
              <a:buNone/>
            </a:pPr>
            <a:r>
              <a:rPr lang="en"/>
              <a:t>Step 7. Finish creating case</a:t>
            </a:r>
          </a:p>
        </p:txBody>
      </p:sp>
      <p:pic>
        <p:nvPicPr>
          <p:cNvPr id="197" name="Shape 197"/>
          <p:cNvPicPr preferRelativeResize="0"/>
          <p:nvPr/>
        </p:nvPicPr>
        <p:blipFill>
          <a:blip r:embed="rId3">
            <a:alphaModFix/>
          </a:blip>
          <a:stretch>
            <a:fillRect/>
          </a:stretch>
        </p:blipFill>
        <p:spPr>
          <a:xfrm>
            <a:off x="197825" y="1531900"/>
            <a:ext cx="4077188" cy="2451225"/>
          </a:xfrm>
          <a:prstGeom prst="rect">
            <a:avLst/>
          </a:prstGeom>
          <a:noFill/>
          <a:ln>
            <a:noFill/>
          </a:ln>
        </p:spPr>
      </p:pic>
      <p:cxnSp>
        <p:nvCxnSpPr>
          <p:cNvPr id="198" name="Shape 198"/>
          <p:cNvCxnSpPr/>
          <p:nvPr/>
        </p:nvCxnSpPr>
        <p:spPr>
          <a:xfrm>
            <a:off x="4407478" y="2796825"/>
            <a:ext cx="357599" cy="0"/>
          </a:xfrm>
          <a:prstGeom prst="straightConnector1">
            <a:avLst/>
          </a:prstGeom>
          <a:noFill/>
          <a:ln cap="flat" cmpd="sng" w="28575">
            <a:solidFill>
              <a:srgbClr val="FF0000"/>
            </a:solidFill>
            <a:prstDash val="solid"/>
            <a:round/>
            <a:headEnd len="lg" w="lg" type="none"/>
            <a:tailEnd len="lg" w="lg" type="triangle"/>
          </a:ln>
        </p:spPr>
      </p:cxnSp>
      <p:pic>
        <p:nvPicPr>
          <p:cNvPr descr="autopsy_7_finish.JPG" id="199" name="Shape 199"/>
          <p:cNvPicPr preferRelativeResize="0"/>
          <p:nvPr/>
        </p:nvPicPr>
        <p:blipFill>
          <a:blip r:embed="rId4">
            <a:alphaModFix/>
          </a:blip>
          <a:stretch>
            <a:fillRect/>
          </a:stretch>
        </p:blipFill>
        <p:spPr>
          <a:xfrm>
            <a:off x="4882409" y="1531900"/>
            <a:ext cx="4023466" cy="2423774"/>
          </a:xfrm>
          <a:prstGeom prst="rect">
            <a:avLst/>
          </a:prstGeom>
          <a:noFill/>
          <a:ln>
            <a:noFill/>
          </a:ln>
        </p:spPr>
      </p:pic>
      <p:sp>
        <p:nvSpPr>
          <p:cNvPr id="200" name="Shape 200"/>
          <p:cNvSpPr txBox="1"/>
          <p:nvPr/>
        </p:nvSpPr>
        <p:spPr>
          <a:xfrm>
            <a:off x="7762653" y="3726729"/>
            <a:ext cx="357599" cy="1473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201" name="Shape 2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Autopsy: Windows OS Demo (4)</a:t>
            </a:r>
          </a:p>
        </p:txBody>
      </p:sp>
      <p:sp>
        <p:nvSpPr>
          <p:cNvPr id="207" name="Shape 207"/>
          <p:cNvSpPr txBox="1"/>
          <p:nvPr/>
        </p:nvSpPr>
        <p:spPr>
          <a:xfrm>
            <a:off x="3330950" y="4711587"/>
            <a:ext cx="2410800" cy="364800"/>
          </a:xfrm>
          <a:prstGeom prst="rect">
            <a:avLst/>
          </a:prstGeom>
          <a:noFill/>
          <a:ln>
            <a:noFill/>
          </a:ln>
        </p:spPr>
        <p:txBody>
          <a:bodyPr anchorCtr="0" anchor="t" bIns="91425" lIns="91425" rIns="91425" tIns="91425">
            <a:noAutofit/>
          </a:bodyPr>
          <a:lstStyle/>
          <a:p>
            <a:pPr lvl="0" rtl="0">
              <a:spcBef>
                <a:spcPts val="0"/>
              </a:spcBef>
              <a:buNone/>
            </a:pPr>
            <a:r>
              <a:rPr lang="en"/>
              <a:t>Step 8. Start investigation</a:t>
            </a:r>
          </a:p>
        </p:txBody>
      </p:sp>
      <p:pic>
        <p:nvPicPr>
          <p:cNvPr id="208" name="Shape 208"/>
          <p:cNvPicPr preferRelativeResize="0"/>
          <p:nvPr/>
        </p:nvPicPr>
        <p:blipFill>
          <a:blip r:embed="rId3">
            <a:alphaModFix/>
          </a:blip>
          <a:stretch>
            <a:fillRect/>
          </a:stretch>
        </p:blipFill>
        <p:spPr>
          <a:xfrm>
            <a:off x="1927262" y="1118100"/>
            <a:ext cx="5218180" cy="3560650"/>
          </a:xfrm>
          <a:prstGeom prst="rect">
            <a:avLst/>
          </a:prstGeom>
          <a:noFill/>
          <a:ln>
            <a:noFill/>
          </a:ln>
        </p:spPr>
      </p:pic>
      <p:sp>
        <p:nvSpPr>
          <p:cNvPr id="209" name="Shape 209"/>
          <p:cNvSpPr txBox="1"/>
          <p:nvPr/>
        </p:nvSpPr>
        <p:spPr>
          <a:xfrm>
            <a:off x="1996675" y="1692681"/>
            <a:ext cx="1721999" cy="2325900"/>
          </a:xfrm>
          <a:prstGeom prst="rect">
            <a:avLst/>
          </a:prstGeom>
          <a:noFill/>
          <a:ln cap="flat" cmpd="sng" w="28575">
            <a:solidFill>
              <a:srgbClr val="FF0000"/>
            </a:solidFill>
            <a:prstDash val="solid"/>
            <a:round/>
            <a:headEnd len="med" w="med" type="none"/>
            <a:tailEnd len="med" w="med" type="none"/>
          </a:ln>
        </p:spPr>
        <p:txBody>
          <a:bodyPr anchorCtr="0" anchor="t" bIns="91425" lIns="91425" rIns="91425" tIns="91425">
            <a:noAutofit/>
          </a:bodyPr>
          <a:lstStyle/>
          <a:p>
            <a:pPr lvl="0" rtl="0">
              <a:spcBef>
                <a:spcPts val="0"/>
              </a:spcBef>
              <a:buNone/>
            </a:pPr>
            <a:r>
              <a:t/>
            </a:r>
            <a:endParaRPr/>
          </a:p>
        </p:txBody>
      </p:sp>
      <p:sp>
        <p:nvSpPr>
          <p:cNvPr id="210" name="Shape 21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File Metadata</a:t>
            </a:r>
          </a:p>
        </p:txBody>
      </p:sp>
      <p:sp>
        <p:nvSpPr>
          <p:cNvPr id="216" name="Shape 216"/>
          <p:cNvSpPr txBox="1"/>
          <p:nvPr>
            <p:ph idx="1" type="body"/>
          </p:nvPr>
        </p:nvSpPr>
        <p:spPr>
          <a:xfrm>
            <a:off x="311700" y="1113925"/>
            <a:ext cx="8520600" cy="3742200"/>
          </a:xfrm>
          <a:prstGeom prst="rect">
            <a:avLst/>
          </a:prstGeom>
        </p:spPr>
        <p:txBody>
          <a:bodyPr anchorCtr="0" anchor="t" bIns="91425" lIns="91425" rIns="91425" tIns="91425">
            <a:noAutofit/>
          </a:bodyPr>
          <a:lstStyle/>
          <a:p>
            <a:pPr indent="-228600" lvl="0" marL="457200" rtl="0">
              <a:lnSpc>
                <a:spcPct val="115000"/>
              </a:lnSpc>
              <a:spcBef>
                <a:spcPts val="900"/>
              </a:spcBef>
              <a:spcAft>
                <a:spcPts val="900"/>
              </a:spcAft>
              <a:buClr>
                <a:srgbClr val="000000"/>
              </a:buClr>
            </a:pPr>
            <a:r>
              <a:rPr lang="en">
                <a:solidFill>
                  <a:srgbClr val="000000"/>
                </a:solidFill>
              </a:rPr>
              <a:t>Metadata is “data about data”</a:t>
            </a:r>
          </a:p>
          <a:p>
            <a:pPr indent="-228600" lvl="0" marL="457200" rtl="0">
              <a:lnSpc>
                <a:spcPct val="115000"/>
              </a:lnSpc>
              <a:spcBef>
                <a:spcPts val="900"/>
              </a:spcBef>
              <a:spcAft>
                <a:spcPts val="900"/>
              </a:spcAft>
              <a:buClr>
                <a:srgbClr val="000000"/>
              </a:buClr>
            </a:pPr>
            <a:r>
              <a:rPr lang="en">
                <a:solidFill>
                  <a:srgbClr val="000000"/>
                </a:solidFill>
              </a:rPr>
              <a:t>Two types</a:t>
            </a:r>
          </a:p>
          <a:p>
            <a:pPr indent="-330200" lvl="1" marL="914400" rtl="0">
              <a:lnSpc>
                <a:spcPct val="115000"/>
              </a:lnSpc>
              <a:spcBef>
                <a:spcPts val="900"/>
              </a:spcBef>
              <a:spcAft>
                <a:spcPts val="900"/>
              </a:spcAft>
              <a:buClr>
                <a:srgbClr val="000000"/>
              </a:buClr>
              <a:buSzPct val="100000"/>
            </a:pPr>
            <a:r>
              <a:rPr b="1" lang="en" sz="1600">
                <a:solidFill>
                  <a:srgbClr val="000000"/>
                </a:solidFill>
              </a:rPr>
              <a:t>Structural</a:t>
            </a:r>
            <a:r>
              <a:rPr lang="en" sz="1600">
                <a:solidFill>
                  <a:srgbClr val="000000"/>
                </a:solidFill>
              </a:rPr>
              <a:t> metadata is data about the containers of data</a:t>
            </a:r>
          </a:p>
          <a:p>
            <a:pPr indent="-330200" lvl="1" marL="914400" rtl="0">
              <a:lnSpc>
                <a:spcPct val="115000"/>
              </a:lnSpc>
              <a:spcBef>
                <a:spcPts val="900"/>
              </a:spcBef>
              <a:spcAft>
                <a:spcPts val="900"/>
              </a:spcAft>
              <a:buClr>
                <a:srgbClr val="000000"/>
              </a:buClr>
              <a:buSzPct val="100000"/>
            </a:pPr>
            <a:r>
              <a:rPr b="1" lang="en" sz="1600">
                <a:solidFill>
                  <a:srgbClr val="000000"/>
                </a:solidFill>
              </a:rPr>
              <a:t>Descriptive</a:t>
            </a:r>
            <a:r>
              <a:rPr lang="en" sz="1600">
                <a:solidFill>
                  <a:srgbClr val="000000"/>
                </a:solidFill>
              </a:rPr>
              <a:t> metadata uses individual instances of application data or the data content</a:t>
            </a:r>
          </a:p>
          <a:p>
            <a:pPr indent="-228600" lvl="0" marL="457200" rtl="0">
              <a:lnSpc>
                <a:spcPct val="115000"/>
              </a:lnSpc>
              <a:spcBef>
                <a:spcPts val="900"/>
              </a:spcBef>
              <a:spcAft>
                <a:spcPts val="900"/>
              </a:spcAft>
              <a:buClr>
                <a:srgbClr val="000000"/>
              </a:buClr>
            </a:pPr>
            <a:r>
              <a:rPr lang="en">
                <a:solidFill>
                  <a:srgbClr val="000000"/>
                </a:solidFill>
              </a:rPr>
              <a:t>Used to describe digital data, describing the </a:t>
            </a:r>
            <a:r>
              <a:rPr lang="en">
                <a:solidFill>
                  <a:srgbClr val="000000"/>
                </a:solidFill>
                <a:hlinkClick r:id="rId3"/>
              </a:rPr>
              <a:t>contents</a:t>
            </a:r>
            <a:r>
              <a:rPr lang="en">
                <a:solidFill>
                  <a:srgbClr val="000000"/>
                </a:solidFill>
              </a:rPr>
              <a:t> and </a:t>
            </a:r>
            <a:r>
              <a:rPr lang="en">
                <a:solidFill>
                  <a:srgbClr val="000000"/>
                </a:solidFill>
                <a:hlinkClick r:id="rId4"/>
              </a:rPr>
              <a:t>context</a:t>
            </a:r>
            <a:r>
              <a:rPr lang="en">
                <a:solidFill>
                  <a:srgbClr val="000000"/>
                </a:solidFill>
              </a:rPr>
              <a:t> of data </a:t>
            </a:r>
            <a:r>
              <a:rPr lang="en">
                <a:solidFill>
                  <a:srgbClr val="000000"/>
                </a:solidFill>
                <a:hlinkClick r:id="rId5"/>
              </a:rPr>
              <a:t>files</a:t>
            </a:r>
            <a:r>
              <a:rPr lang="en">
                <a:solidFill>
                  <a:srgbClr val="000000"/>
                </a:solidFill>
              </a:rPr>
              <a:t> increases their usefulness</a:t>
            </a:r>
          </a:p>
          <a:p>
            <a:pPr indent="-228600" lvl="0" marL="457200" rtl="0">
              <a:lnSpc>
                <a:spcPct val="115000"/>
              </a:lnSpc>
              <a:spcBef>
                <a:spcPts val="900"/>
              </a:spcBef>
              <a:spcAft>
                <a:spcPts val="900"/>
              </a:spcAft>
              <a:buClr>
                <a:srgbClr val="000000"/>
              </a:buClr>
            </a:pPr>
            <a:r>
              <a:rPr lang="en">
                <a:solidFill>
                  <a:srgbClr val="000000"/>
                </a:solidFill>
              </a:rPr>
              <a:t>Facilitate in the discovery of relevant information, classified as resource discovery</a:t>
            </a:r>
          </a:p>
          <a:p>
            <a:pPr indent="-228600" lvl="0" marL="457200" rtl="0">
              <a:lnSpc>
                <a:spcPct val="115000"/>
              </a:lnSpc>
              <a:spcBef>
                <a:spcPts val="900"/>
              </a:spcBef>
              <a:spcAft>
                <a:spcPts val="900"/>
              </a:spcAft>
              <a:buClr>
                <a:srgbClr val="000000"/>
              </a:buClr>
            </a:pPr>
            <a:r>
              <a:rPr lang="en">
                <a:solidFill>
                  <a:srgbClr val="000000"/>
                </a:solidFill>
              </a:rPr>
              <a:t>Helps organize electronic resources, provide digital identification, support archiving and preservation of the resource</a:t>
            </a:r>
          </a:p>
        </p:txBody>
      </p:sp>
      <p:sp>
        <p:nvSpPr>
          <p:cNvPr id="217" name="Shape 21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Outline</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marR="0" rtl="0" algn="l">
              <a:lnSpc>
                <a:spcPct val="115000"/>
              </a:lnSpc>
              <a:spcBef>
                <a:spcPts val="600"/>
              </a:spcBef>
              <a:spcAft>
                <a:spcPts val="0"/>
              </a:spcAft>
              <a:buClr>
                <a:srgbClr val="000000"/>
              </a:buClr>
              <a:buSzPct val="100000"/>
              <a:buFont typeface="Arial"/>
            </a:pPr>
            <a:r>
              <a:rPr lang="en" sz="2000">
                <a:solidFill>
                  <a:srgbClr val="000000"/>
                </a:solidFill>
              </a:rPr>
              <a:t>Forensic analysis</a:t>
            </a:r>
          </a:p>
          <a:p>
            <a:pPr indent="-355600" lvl="0" marL="457200" marR="0" rtl="0" algn="l">
              <a:lnSpc>
                <a:spcPct val="115000"/>
              </a:lnSpc>
              <a:spcBef>
                <a:spcPts val="600"/>
              </a:spcBef>
              <a:spcAft>
                <a:spcPts val="0"/>
              </a:spcAft>
              <a:buClr>
                <a:srgbClr val="000000"/>
              </a:buClr>
              <a:buSzPct val="100000"/>
              <a:buFont typeface="Arial"/>
            </a:pPr>
            <a:r>
              <a:rPr lang="en" sz="2000">
                <a:solidFill>
                  <a:srgbClr val="000000"/>
                </a:solidFill>
              </a:rPr>
              <a:t>Unix file system</a:t>
            </a:r>
          </a:p>
          <a:p>
            <a:pPr indent="-355600" lvl="0" marL="457200" marR="0" rtl="0" algn="l">
              <a:lnSpc>
                <a:spcPct val="115000"/>
              </a:lnSpc>
              <a:spcBef>
                <a:spcPts val="600"/>
              </a:spcBef>
              <a:spcAft>
                <a:spcPts val="0"/>
              </a:spcAft>
              <a:buClr>
                <a:srgbClr val="000000"/>
              </a:buClr>
              <a:buSzPct val="100000"/>
              <a:buFont typeface="Arial"/>
            </a:pPr>
            <a:r>
              <a:rPr lang="en" sz="2000">
                <a:solidFill>
                  <a:schemeClr val="dk1"/>
                </a:solidFill>
              </a:rPr>
              <a:t>Tool setup and demo</a:t>
            </a:r>
          </a:p>
          <a:p>
            <a:pPr indent="-355600" lvl="0" marL="457200" marR="0" rtl="0" algn="l">
              <a:lnSpc>
                <a:spcPct val="115000"/>
              </a:lnSpc>
              <a:spcBef>
                <a:spcPts val="600"/>
              </a:spcBef>
              <a:spcAft>
                <a:spcPts val="0"/>
              </a:spcAft>
              <a:buClr>
                <a:srgbClr val="000000"/>
              </a:buClr>
              <a:buSzPct val="100000"/>
              <a:buFont typeface="Arial"/>
            </a:pPr>
            <a:r>
              <a:rPr lang="en" sz="2000">
                <a:solidFill>
                  <a:srgbClr val="000000"/>
                </a:solidFill>
              </a:rPr>
              <a:t>File metadata and </a:t>
            </a:r>
            <a:r>
              <a:rPr lang="en" sz="2000">
                <a:solidFill>
                  <a:schemeClr val="dk1"/>
                </a:solidFill>
              </a:rPr>
              <a:t>GPS coordinate conversion</a:t>
            </a:r>
          </a:p>
          <a:p>
            <a:pPr indent="-355600" lvl="0" marL="457200" marR="0" rtl="0" algn="l">
              <a:lnSpc>
                <a:spcPct val="115000"/>
              </a:lnSpc>
              <a:spcBef>
                <a:spcPts val="600"/>
              </a:spcBef>
              <a:spcAft>
                <a:spcPts val="0"/>
              </a:spcAft>
              <a:buClr>
                <a:srgbClr val="000000"/>
              </a:buClr>
              <a:buSzPct val="100000"/>
            </a:pPr>
            <a:r>
              <a:rPr lang="en" sz="2000">
                <a:solidFill>
                  <a:srgbClr val="000000"/>
                </a:solidFill>
              </a:rPr>
              <a:t>Password cracking</a:t>
            </a:r>
          </a:p>
          <a:p>
            <a:pPr indent="-355600" lvl="0" marL="457200" marR="0" rtl="0" algn="l">
              <a:lnSpc>
                <a:spcPct val="115000"/>
              </a:lnSpc>
              <a:spcBef>
                <a:spcPts val="600"/>
              </a:spcBef>
              <a:spcAft>
                <a:spcPts val="0"/>
              </a:spcAft>
              <a:buClr>
                <a:srgbClr val="000000"/>
              </a:buClr>
              <a:buSzPct val="100000"/>
            </a:pPr>
            <a:r>
              <a:rPr lang="en" sz="2000">
                <a:solidFill>
                  <a:srgbClr val="000000"/>
                </a:solidFill>
              </a:rPr>
              <a:t>File </a:t>
            </a:r>
            <a:r>
              <a:rPr lang="en" sz="2000">
                <a:solidFill>
                  <a:schemeClr val="dk1"/>
                </a:solidFill>
              </a:rPr>
              <a:t>recovery</a:t>
            </a:r>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Geotag Degree Conversion</a:t>
            </a:r>
          </a:p>
        </p:txBody>
      </p:sp>
      <p:sp>
        <p:nvSpPr>
          <p:cNvPr id="223" name="Shape 223"/>
          <p:cNvSpPr txBox="1"/>
          <p:nvPr>
            <p:ph idx="1" type="body"/>
          </p:nvPr>
        </p:nvSpPr>
        <p:spPr>
          <a:xfrm>
            <a:off x="311700" y="1280450"/>
            <a:ext cx="8520600" cy="36516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Decimal coordinate signs</a:t>
            </a:r>
          </a:p>
          <a:p>
            <a:pPr indent="-330200" lvl="1" marL="914400" rtl="0">
              <a:spcBef>
                <a:spcPts val="0"/>
              </a:spcBef>
              <a:buClr>
                <a:srgbClr val="000000"/>
              </a:buClr>
              <a:buSzPct val="100000"/>
            </a:pPr>
            <a:r>
              <a:rPr lang="en" sz="1600">
                <a:solidFill>
                  <a:srgbClr val="000000"/>
                </a:solidFill>
              </a:rPr>
              <a:t>Latitude: </a:t>
            </a:r>
            <a:r>
              <a:rPr b="1" lang="en" sz="1600">
                <a:solidFill>
                  <a:srgbClr val="000000"/>
                </a:solidFill>
              </a:rPr>
              <a:t>North</a:t>
            </a:r>
            <a:r>
              <a:rPr lang="en" sz="1600">
                <a:solidFill>
                  <a:srgbClr val="000000"/>
                </a:solidFill>
              </a:rPr>
              <a:t> → positive (+), </a:t>
            </a:r>
            <a:r>
              <a:rPr b="1" lang="en" sz="1600">
                <a:solidFill>
                  <a:srgbClr val="000000"/>
                </a:solidFill>
              </a:rPr>
              <a:t>South</a:t>
            </a:r>
            <a:r>
              <a:rPr lang="en" sz="1600">
                <a:solidFill>
                  <a:srgbClr val="000000"/>
                </a:solidFill>
              </a:rPr>
              <a:t> </a:t>
            </a:r>
            <a:r>
              <a:rPr lang="en" sz="1600">
                <a:solidFill>
                  <a:schemeClr val="dk1"/>
                </a:solidFill>
              </a:rPr>
              <a:t>→</a:t>
            </a:r>
            <a:r>
              <a:rPr lang="en" sz="1600">
                <a:solidFill>
                  <a:srgbClr val="000000"/>
                </a:solidFill>
              </a:rPr>
              <a:t> negative (-)</a:t>
            </a:r>
          </a:p>
          <a:p>
            <a:pPr indent="-330200" lvl="1" marL="914400" rtl="0">
              <a:spcBef>
                <a:spcPts val="0"/>
              </a:spcBef>
              <a:buClr>
                <a:srgbClr val="000000"/>
              </a:buClr>
              <a:buSzPct val="100000"/>
            </a:pPr>
            <a:r>
              <a:rPr lang="en" sz="1600">
                <a:solidFill>
                  <a:srgbClr val="000000"/>
                </a:solidFill>
              </a:rPr>
              <a:t>Longitude:</a:t>
            </a:r>
            <a:r>
              <a:rPr b="1" lang="en" sz="1600">
                <a:solidFill>
                  <a:srgbClr val="000000"/>
                </a:solidFill>
              </a:rPr>
              <a:t> East </a:t>
            </a:r>
            <a:r>
              <a:rPr lang="en" sz="1600">
                <a:solidFill>
                  <a:schemeClr val="dk1"/>
                </a:solidFill>
              </a:rPr>
              <a:t>→</a:t>
            </a:r>
            <a:r>
              <a:rPr lang="en" sz="1600">
                <a:solidFill>
                  <a:srgbClr val="000000"/>
                </a:solidFill>
              </a:rPr>
              <a:t> positive (+), </a:t>
            </a:r>
            <a:r>
              <a:rPr b="1" lang="en" sz="1600">
                <a:solidFill>
                  <a:srgbClr val="000000"/>
                </a:solidFill>
              </a:rPr>
              <a:t>West</a:t>
            </a:r>
            <a:r>
              <a:rPr lang="en" sz="1600">
                <a:solidFill>
                  <a:srgbClr val="000000"/>
                </a:solidFill>
              </a:rPr>
              <a:t> </a:t>
            </a:r>
            <a:r>
              <a:rPr lang="en" sz="1600">
                <a:solidFill>
                  <a:schemeClr val="dk1"/>
                </a:solidFill>
              </a:rPr>
              <a:t>→</a:t>
            </a:r>
            <a:r>
              <a:rPr lang="en" sz="1600">
                <a:solidFill>
                  <a:srgbClr val="000000"/>
                </a:solidFill>
              </a:rPr>
              <a:t> negative (-)</a:t>
            </a:r>
          </a:p>
          <a:p>
            <a:pPr indent="-355600" lvl="0" marL="457200" rtl="0">
              <a:spcBef>
                <a:spcPts val="0"/>
              </a:spcBef>
              <a:buClr>
                <a:srgbClr val="000000"/>
              </a:buClr>
              <a:buSzPct val="100000"/>
            </a:pPr>
            <a:r>
              <a:rPr lang="en" sz="2000">
                <a:solidFill>
                  <a:srgbClr val="000000"/>
                </a:solidFill>
              </a:rPr>
              <a:t>EXIF Tool</a:t>
            </a:r>
          </a:p>
          <a:p>
            <a:pPr indent="-330200" lvl="1" marL="914400" rtl="0">
              <a:spcBef>
                <a:spcPts val="0"/>
              </a:spcBef>
              <a:buClr>
                <a:srgbClr val="000000"/>
              </a:buClr>
              <a:buSzPct val="100000"/>
            </a:pPr>
            <a:r>
              <a:rPr lang="en" sz="1600">
                <a:solidFill>
                  <a:schemeClr val="dk1"/>
                </a:solidFill>
              </a:rPr>
              <a:t>Obtain metadata from image file</a:t>
            </a:r>
          </a:p>
          <a:p>
            <a:pPr indent="-330200" lvl="1" marL="914400" rtl="0">
              <a:spcBef>
                <a:spcPts val="0"/>
              </a:spcBef>
              <a:buClr>
                <a:srgbClr val="000000"/>
              </a:buClr>
              <a:buSzPct val="100000"/>
            </a:pPr>
            <a:r>
              <a:rPr lang="en" sz="1600">
                <a:solidFill>
                  <a:srgbClr val="000000"/>
                </a:solidFill>
              </a:rPr>
              <a:t>Download link: </a:t>
            </a:r>
            <a:r>
              <a:rPr lang="en" sz="1600" u="sng">
                <a:solidFill>
                  <a:srgbClr val="0000FF"/>
                </a:solidFill>
                <a:hlinkClick r:id="rId3"/>
              </a:rPr>
              <a:t>http://owl.phy.queensu.ca/~phil/exiftool/</a:t>
            </a:r>
          </a:p>
          <a:p>
            <a:pPr indent="-330200" lvl="1" marL="914400" rtl="0">
              <a:spcBef>
                <a:spcPts val="0"/>
              </a:spcBef>
              <a:buClr>
                <a:srgbClr val="000000"/>
              </a:buClr>
              <a:buSzPct val="100000"/>
            </a:pPr>
            <a:r>
              <a:rPr lang="en" sz="1600">
                <a:solidFill>
                  <a:srgbClr val="000000"/>
                </a:solidFill>
              </a:rPr>
              <a:t>Manual: </a:t>
            </a:r>
            <a:r>
              <a:rPr lang="en" sz="1600" u="sng">
                <a:solidFill>
                  <a:srgbClr val="0000FF"/>
                </a:solidFill>
                <a:hlinkClick r:id="rId4"/>
              </a:rPr>
              <a:t>http://owl.phy.queensu.ca/~phil/exiftool/exiftool_pod.html</a:t>
            </a:r>
          </a:p>
          <a:p>
            <a:pPr indent="-330200" lvl="2" marL="1371600" rtl="0">
              <a:spcBef>
                <a:spcPts val="0"/>
              </a:spcBef>
              <a:buClr>
                <a:srgbClr val="000000"/>
              </a:buClr>
              <a:buSzPct val="100000"/>
            </a:pPr>
            <a:r>
              <a:rPr lang="en" sz="1600">
                <a:solidFill>
                  <a:srgbClr val="000000"/>
                </a:solidFill>
              </a:rPr>
              <a:t>Decimal format: </a:t>
            </a:r>
            <a:r>
              <a:rPr lang="en" sz="1600">
                <a:solidFill>
                  <a:srgbClr val="000000"/>
                </a:solidFill>
                <a:latin typeface="Courier New"/>
                <a:ea typeface="Courier New"/>
                <a:cs typeface="Courier New"/>
                <a:sym typeface="Courier New"/>
              </a:rPr>
              <a:t>exiftool -c "%.3f" [imagefile.jpg]</a:t>
            </a:r>
          </a:p>
          <a:p>
            <a:pPr indent="-330200" lvl="1" marL="914400" rtl="0">
              <a:spcBef>
                <a:spcPts val="0"/>
              </a:spcBef>
              <a:buClr>
                <a:srgbClr val="000000"/>
              </a:buClr>
              <a:buSzPct val="100000"/>
            </a:pPr>
            <a:r>
              <a:rPr lang="en" sz="1600">
                <a:solidFill>
                  <a:schemeClr val="dk1"/>
                </a:solidFill>
              </a:rPr>
              <a:t>Verify the location result on the map</a:t>
            </a:r>
          </a:p>
          <a:p>
            <a:pPr indent="-355600" lvl="0" marL="457200" rtl="0">
              <a:spcBef>
                <a:spcPts val="0"/>
              </a:spcBef>
              <a:buClr>
                <a:schemeClr val="dk1"/>
              </a:buClr>
              <a:buSzPct val="100000"/>
            </a:pPr>
            <a:r>
              <a:rPr lang="en" sz="2000">
                <a:solidFill>
                  <a:schemeClr val="dk1"/>
                </a:solidFill>
              </a:rPr>
              <a:t>GPS coordinates converter</a:t>
            </a:r>
          </a:p>
          <a:p>
            <a:pPr indent="-330200" lvl="1" marL="914400" rtl="0">
              <a:lnSpc>
                <a:spcPct val="100000"/>
              </a:lnSpc>
              <a:spcBef>
                <a:spcPts val="0"/>
              </a:spcBef>
              <a:spcAft>
                <a:spcPts val="0"/>
              </a:spcAft>
              <a:buClr>
                <a:srgbClr val="000000"/>
              </a:buClr>
              <a:buSzPct val="100000"/>
            </a:pPr>
            <a:r>
              <a:rPr lang="en" sz="1600" u="sng">
                <a:solidFill>
                  <a:srgbClr val="0000FF"/>
                </a:solidFill>
                <a:hlinkClick r:id="rId5"/>
              </a:rPr>
              <a:t>http://www.gps-coordinates.net/gps-coordinates-converter</a:t>
            </a:r>
          </a:p>
          <a:p>
            <a:pPr lvl="0" rtl="0">
              <a:spcBef>
                <a:spcPts val="0"/>
              </a:spcBef>
              <a:buNone/>
            </a:pPr>
            <a:r>
              <a:t/>
            </a:r>
            <a:endParaRPr/>
          </a:p>
          <a:p>
            <a:pPr lvl="0">
              <a:spcBef>
                <a:spcPts val="0"/>
              </a:spcBef>
              <a:buNone/>
            </a:pPr>
            <a:r>
              <a:t/>
            </a:r>
            <a:endParaRPr/>
          </a:p>
        </p:txBody>
      </p:sp>
      <p:sp>
        <p:nvSpPr>
          <p:cNvPr id="224" name="Shape 2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311700" y="445025"/>
            <a:ext cx="8722800" cy="572700"/>
          </a:xfrm>
          <a:prstGeom prst="rect">
            <a:avLst/>
          </a:prstGeom>
        </p:spPr>
        <p:txBody>
          <a:bodyPr anchorCtr="0" anchor="t" bIns="91425" lIns="91425" rIns="91425" tIns="91425">
            <a:noAutofit/>
          </a:bodyPr>
          <a:lstStyle/>
          <a:p>
            <a:pPr lvl="0">
              <a:spcBef>
                <a:spcPts val="0"/>
              </a:spcBef>
              <a:buNone/>
            </a:pPr>
            <a:r>
              <a:rPr b="1" lang="en" sz="2400"/>
              <a:t>http://www.gps-coordinates.net/gps-coordinates-converter</a:t>
            </a:r>
          </a:p>
        </p:txBody>
      </p:sp>
      <p:pic>
        <p:nvPicPr>
          <p:cNvPr descr="Screen Shot 2016-04-21 at 3.05.37 AM.png" id="230" name="Shape 230"/>
          <p:cNvPicPr preferRelativeResize="0"/>
          <p:nvPr/>
        </p:nvPicPr>
        <p:blipFill>
          <a:blip r:embed="rId3">
            <a:alphaModFix/>
          </a:blip>
          <a:stretch>
            <a:fillRect/>
          </a:stretch>
        </p:blipFill>
        <p:spPr>
          <a:xfrm>
            <a:off x="628400" y="1177625"/>
            <a:ext cx="7949373" cy="3639149"/>
          </a:xfrm>
          <a:prstGeom prst="rect">
            <a:avLst/>
          </a:prstGeom>
          <a:noFill/>
          <a:ln>
            <a:noFill/>
          </a:ln>
        </p:spPr>
      </p:pic>
      <p:sp>
        <p:nvSpPr>
          <p:cNvPr id="231" name="Shape 2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Password Cracking</a:t>
            </a:r>
          </a:p>
        </p:txBody>
      </p:sp>
      <p:sp>
        <p:nvSpPr>
          <p:cNvPr id="237" name="Shape 2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Use your </a:t>
            </a:r>
            <a:r>
              <a:rPr b="1" lang="en" sz="2000">
                <a:solidFill>
                  <a:srgbClr val="000000"/>
                </a:solidFill>
              </a:rPr>
              <a:t>own </a:t>
            </a:r>
            <a:r>
              <a:rPr lang="en" sz="2000">
                <a:solidFill>
                  <a:srgbClr val="000000"/>
                </a:solidFill>
              </a:rPr>
              <a:t>machine</a:t>
            </a:r>
          </a:p>
          <a:p>
            <a:pPr indent="-342900" lvl="1" marL="914400" rtl="0">
              <a:spcBef>
                <a:spcPts val="0"/>
              </a:spcBef>
              <a:buClr>
                <a:srgbClr val="000000"/>
              </a:buClr>
              <a:buSzPct val="100000"/>
            </a:pPr>
            <a:r>
              <a:rPr lang="en" sz="1800">
                <a:solidFill>
                  <a:srgbClr val="000000"/>
                </a:solidFill>
              </a:rPr>
              <a:t>Currently, EWS is not set up for this support</a:t>
            </a:r>
          </a:p>
          <a:p>
            <a:pPr indent="-342900" lvl="1" marL="914400" rtl="0">
              <a:spcBef>
                <a:spcPts val="0"/>
              </a:spcBef>
              <a:buClr>
                <a:srgbClr val="000000"/>
              </a:buClr>
              <a:buSzPct val="100000"/>
            </a:pPr>
            <a:r>
              <a:rPr lang="en" sz="1800">
                <a:solidFill>
                  <a:srgbClr val="000000"/>
                </a:solidFill>
              </a:rPr>
              <a:t>It is never a good idea to run cracking tools on public computer</a:t>
            </a:r>
          </a:p>
          <a:p>
            <a:pPr indent="-355600" lvl="0" marL="457200" rtl="0">
              <a:spcBef>
                <a:spcPts val="0"/>
              </a:spcBef>
              <a:buClr>
                <a:srgbClr val="000000"/>
              </a:buClr>
              <a:buSzPct val="100000"/>
            </a:pPr>
            <a:r>
              <a:rPr lang="en" sz="2000">
                <a:solidFill>
                  <a:srgbClr val="000000"/>
                </a:solidFill>
              </a:rPr>
              <a:t>Tools</a:t>
            </a:r>
          </a:p>
          <a:p>
            <a:pPr indent="-342900" lvl="1" marL="914400" rtl="0">
              <a:spcBef>
                <a:spcPts val="0"/>
              </a:spcBef>
              <a:buClr>
                <a:srgbClr val="000000"/>
              </a:buClr>
              <a:buSzPct val="100000"/>
            </a:pPr>
            <a:r>
              <a:rPr lang="en" sz="1800">
                <a:solidFill>
                  <a:srgbClr val="000000"/>
                </a:solidFill>
              </a:rPr>
              <a:t>John the Ripper: UNIX password cracker</a:t>
            </a:r>
          </a:p>
          <a:p>
            <a:pPr indent="-342900" lvl="1" marL="914400" rtl="0">
              <a:spcBef>
                <a:spcPts val="0"/>
              </a:spcBef>
              <a:buClr>
                <a:srgbClr val="000000"/>
              </a:buClr>
              <a:buSzPct val="100000"/>
            </a:pPr>
            <a:r>
              <a:rPr lang="en" sz="1800">
                <a:solidFill>
                  <a:srgbClr val="000000"/>
                </a:solidFill>
              </a:rPr>
              <a:t>Hydra: Remote login password cracker (brute-force)</a:t>
            </a:r>
          </a:p>
          <a:p>
            <a:pPr indent="-342900" lvl="1" marL="914400" rtl="0">
              <a:spcBef>
                <a:spcPts val="0"/>
              </a:spcBef>
              <a:buClr>
                <a:srgbClr val="000000"/>
              </a:buClr>
              <a:buSzPct val="100000"/>
            </a:pPr>
            <a:r>
              <a:rPr lang="en" sz="1800">
                <a:solidFill>
                  <a:srgbClr val="000000"/>
                </a:solidFill>
              </a:rPr>
              <a:t>Fcrackzip: ZIP password cracker</a:t>
            </a:r>
          </a:p>
          <a:p>
            <a:pPr indent="-342900" lvl="1" marL="914400" rtl="0">
              <a:spcBef>
                <a:spcPts val="0"/>
              </a:spcBef>
              <a:buClr>
                <a:srgbClr val="000000"/>
              </a:buClr>
              <a:buSzPct val="100000"/>
            </a:pPr>
            <a:r>
              <a:rPr lang="en" sz="1800">
                <a:solidFill>
                  <a:srgbClr val="000000"/>
                </a:solidFill>
              </a:rPr>
              <a:t>PDFcrack: PDF password cracker</a:t>
            </a:r>
          </a:p>
        </p:txBody>
      </p:sp>
      <p:sp>
        <p:nvSpPr>
          <p:cNvPr id="238" name="Shape 23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Password Cracking: Demo</a:t>
            </a:r>
          </a:p>
        </p:txBody>
      </p:sp>
      <p:sp>
        <p:nvSpPr>
          <p:cNvPr id="244" name="Shape 244"/>
          <p:cNvSpPr txBox="1"/>
          <p:nvPr>
            <p:ph idx="1" type="body"/>
          </p:nvPr>
        </p:nvSpPr>
        <p:spPr>
          <a:xfrm>
            <a:off x="311700" y="1090175"/>
            <a:ext cx="8520600" cy="3395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References</a:t>
            </a:r>
          </a:p>
          <a:p>
            <a:pPr indent="-228600" lvl="1" marL="914400" rtl="0">
              <a:spcBef>
                <a:spcPts val="0"/>
              </a:spcBef>
              <a:buClr>
                <a:srgbClr val="000000"/>
              </a:buClr>
            </a:pPr>
            <a:r>
              <a:rPr lang="en" u="sng">
                <a:solidFill>
                  <a:srgbClr val="0000FF"/>
                </a:solidFill>
                <a:hlinkClick r:id="rId3"/>
              </a:rPr>
              <a:t>http://oldhome.schmorp.de/marc/fcrackzip.html</a:t>
            </a:r>
          </a:p>
          <a:p>
            <a:pPr indent="-228600" lvl="1" marL="914400" rtl="0">
              <a:spcBef>
                <a:spcPts val="0"/>
              </a:spcBef>
              <a:buClr>
                <a:srgbClr val="000000"/>
              </a:buClr>
            </a:pPr>
            <a:r>
              <a:rPr lang="en" u="sng">
                <a:solidFill>
                  <a:srgbClr val="0000FF"/>
                </a:solidFill>
                <a:hlinkClick r:id="rId4"/>
              </a:rPr>
              <a:t>http://linuxers.org/article/how-crack-zip-file-passwords-linux-using-fcrackzip</a:t>
            </a:r>
          </a:p>
          <a:p>
            <a:pPr indent="-228600" lvl="0" marL="457200" rtl="0">
              <a:spcBef>
                <a:spcPts val="0"/>
              </a:spcBef>
              <a:buClr>
                <a:srgbClr val="000000"/>
              </a:buClr>
            </a:pPr>
            <a:r>
              <a:rPr lang="en">
                <a:solidFill>
                  <a:srgbClr val="000000"/>
                </a:solidFill>
              </a:rPr>
              <a:t>Options</a:t>
            </a:r>
          </a:p>
          <a:p>
            <a:pPr indent="-228600" lvl="1" marL="914400" rtl="0">
              <a:spcBef>
                <a:spcPts val="0"/>
              </a:spcBef>
              <a:buClr>
                <a:srgbClr val="000000"/>
              </a:buClr>
            </a:pPr>
            <a:r>
              <a:rPr lang="en">
                <a:solidFill>
                  <a:srgbClr val="000000"/>
                </a:solidFill>
              </a:rPr>
              <a:t>-b: brute-force</a:t>
            </a:r>
          </a:p>
          <a:p>
            <a:pPr indent="-228600" lvl="1" marL="914400" rtl="0">
              <a:spcBef>
                <a:spcPts val="0"/>
              </a:spcBef>
              <a:buClr>
                <a:srgbClr val="000000"/>
              </a:buClr>
            </a:pPr>
            <a:r>
              <a:rPr lang="en">
                <a:solidFill>
                  <a:srgbClr val="000000"/>
                </a:solidFill>
              </a:rPr>
              <a:t>-c: character-set (e.g. lower case, upper case, digits etc.)</a:t>
            </a:r>
          </a:p>
          <a:p>
            <a:pPr indent="-228600" lvl="1" marL="914400" rtl="0">
              <a:spcBef>
                <a:spcPts val="0"/>
              </a:spcBef>
              <a:buClr>
                <a:srgbClr val="000000"/>
              </a:buClr>
            </a:pPr>
            <a:r>
              <a:rPr lang="en">
                <a:solidFill>
                  <a:srgbClr val="000000"/>
                </a:solidFill>
              </a:rPr>
              <a:t>-D: dictionary</a:t>
            </a:r>
          </a:p>
          <a:p>
            <a:pPr indent="-228600" lvl="1" marL="914400" rtl="0">
              <a:spcBef>
                <a:spcPts val="0"/>
              </a:spcBef>
              <a:buClr>
                <a:srgbClr val="000000"/>
              </a:buClr>
            </a:pPr>
            <a:r>
              <a:rPr lang="en">
                <a:solidFill>
                  <a:srgbClr val="000000"/>
                </a:solidFill>
              </a:rPr>
              <a:t>-l: length</a:t>
            </a:r>
          </a:p>
          <a:p>
            <a:pPr indent="-228600" lvl="1" marL="914400" rtl="0">
              <a:spcBef>
                <a:spcPts val="0"/>
              </a:spcBef>
              <a:buClr>
                <a:srgbClr val="000000"/>
              </a:buClr>
            </a:pPr>
            <a:r>
              <a:rPr lang="en">
                <a:solidFill>
                  <a:srgbClr val="000000"/>
                </a:solidFill>
              </a:rPr>
              <a:t>-p: initial password string</a:t>
            </a:r>
          </a:p>
          <a:p>
            <a:pPr indent="-228600" lvl="1" marL="914400" rtl="0">
              <a:spcBef>
                <a:spcPts val="0"/>
              </a:spcBef>
              <a:buClr>
                <a:srgbClr val="000000"/>
              </a:buClr>
            </a:pPr>
            <a:r>
              <a:rPr lang="en">
                <a:solidFill>
                  <a:srgbClr val="000000"/>
                </a:solidFill>
              </a:rPr>
              <a:t>-u: unzips the file (this option doesn’t work on Windows OS)</a:t>
            </a:r>
          </a:p>
          <a:p>
            <a:pPr indent="-228600" lvl="0" marL="457200" rtl="0">
              <a:spcBef>
                <a:spcPts val="0"/>
              </a:spcBef>
              <a:spcAft>
                <a:spcPts val="0"/>
              </a:spcAft>
              <a:buClr>
                <a:srgbClr val="000000"/>
              </a:buClr>
            </a:pPr>
            <a:r>
              <a:rPr lang="en">
                <a:solidFill>
                  <a:srgbClr val="000000"/>
                </a:solidFill>
              </a:rPr>
              <a:t>Unix / Mac OS: fcrackzip demo</a:t>
            </a:r>
          </a:p>
          <a:p>
            <a:pPr indent="0" lvl="0" marL="457200" rtl="0">
              <a:spcBef>
                <a:spcPts val="0"/>
              </a:spcBef>
              <a:spcAft>
                <a:spcPts val="0"/>
              </a:spcAft>
              <a:buNone/>
            </a:pPr>
            <a:r>
              <a:rPr lang="en" sz="2200">
                <a:solidFill>
                  <a:srgbClr val="000000"/>
                </a:solidFill>
                <a:latin typeface="Courier New"/>
                <a:ea typeface="Courier New"/>
                <a:cs typeface="Courier New"/>
                <a:sym typeface="Courier New"/>
              </a:rPr>
              <a:t>%./fcrackzip -b -c a -p aaaaaa -u filename.zip</a:t>
            </a:r>
          </a:p>
          <a:p>
            <a:pPr indent="0" lvl="0" marL="0" rtl="0">
              <a:spcBef>
                <a:spcPts val="0"/>
              </a:spcBef>
              <a:buNone/>
            </a:pPr>
            <a:r>
              <a:t/>
            </a:r>
            <a:endParaRPr sz="2200">
              <a:solidFill>
                <a:srgbClr val="000000"/>
              </a:solidFill>
              <a:latin typeface="Courier New"/>
              <a:ea typeface="Courier New"/>
              <a:cs typeface="Courier New"/>
              <a:sym typeface="Courier New"/>
            </a:endParaRPr>
          </a:p>
        </p:txBody>
      </p:sp>
      <p:grpSp>
        <p:nvGrpSpPr>
          <p:cNvPr id="245" name="Shape 245"/>
          <p:cNvGrpSpPr/>
          <p:nvPr/>
        </p:nvGrpSpPr>
        <p:grpSpPr>
          <a:xfrm>
            <a:off x="4122025" y="4445750"/>
            <a:ext cx="2670300" cy="686499"/>
            <a:chOff x="3781400" y="2269100"/>
            <a:chExt cx="2670300" cy="686499"/>
          </a:xfrm>
        </p:grpSpPr>
        <p:cxnSp>
          <p:nvCxnSpPr>
            <p:cNvPr id="246" name="Shape 246"/>
            <p:cNvCxnSpPr/>
            <p:nvPr/>
          </p:nvCxnSpPr>
          <p:spPr>
            <a:xfrm rot="10800000">
              <a:off x="5039300" y="2269100"/>
              <a:ext cx="2099" cy="342899"/>
            </a:xfrm>
            <a:prstGeom prst="straightConnector1">
              <a:avLst/>
            </a:prstGeom>
            <a:noFill/>
            <a:ln cap="flat" cmpd="sng" w="28575">
              <a:solidFill>
                <a:srgbClr val="FF0000"/>
              </a:solidFill>
              <a:prstDash val="solid"/>
              <a:round/>
              <a:headEnd len="lg" w="lg" type="none"/>
              <a:tailEnd len="lg" w="lg" type="triangle"/>
            </a:ln>
          </p:spPr>
        </p:cxnSp>
        <p:sp>
          <p:nvSpPr>
            <p:cNvPr id="247" name="Shape 247"/>
            <p:cNvSpPr txBox="1"/>
            <p:nvPr/>
          </p:nvSpPr>
          <p:spPr>
            <a:xfrm>
              <a:off x="3781400" y="2583600"/>
              <a:ext cx="2670300" cy="371999"/>
            </a:xfrm>
            <a:prstGeom prst="rect">
              <a:avLst/>
            </a:prstGeom>
            <a:noFill/>
            <a:ln>
              <a:noFill/>
            </a:ln>
          </p:spPr>
          <p:txBody>
            <a:bodyPr anchorCtr="0" anchor="t" bIns="91425" lIns="91425" rIns="91425" tIns="91425">
              <a:noAutofit/>
            </a:bodyPr>
            <a:lstStyle/>
            <a:p>
              <a:pPr lvl="0">
                <a:spcBef>
                  <a:spcPts val="0"/>
                </a:spcBef>
                <a:buNone/>
              </a:pPr>
              <a:r>
                <a:rPr lang="en"/>
                <a:t>6-character long: all alphabets</a:t>
              </a:r>
            </a:p>
          </p:txBody>
        </p:sp>
      </p:grpSp>
      <p:sp>
        <p:nvSpPr>
          <p:cNvPr id="248" name="Shape 24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File Recovery</a:t>
            </a:r>
          </a:p>
        </p:txBody>
      </p:sp>
      <p:sp>
        <p:nvSpPr>
          <p:cNvPr id="254" name="Shape 254"/>
          <p:cNvSpPr txBox="1"/>
          <p:nvPr>
            <p:ph idx="1" type="body"/>
          </p:nvPr>
        </p:nvSpPr>
        <p:spPr>
          <a:xfrm>
            <a:off x="311700" y="1113925"/>
            <a:ext cx="8520600" cy="38886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Recover vs. Extract vs. Export?</a:t>
            </a:r>
          </a:p>
          <a:p>
            <a:pPr indent="-228600" lvl="0" marL="457200" rtl="0">
              <a:spcBef>
                <a:spcPts val="0"/>
              </a:spcBef>
              <a:buClr>
                <a:srgbClr val="000000"/>
              </a:buClr>
            </a:pPr>
            <a:r>
              <a:rPr lang="en">
                <a:solidFill>
                  <a:srgbClr val="000000"/>
                </a:solidFill>
              </a:rPr>
              <a:t>Photorec</a:t>
            </a:r>
          </a:p>
          <a:p>
            <a:pPr indent="-228600" lvl="1" marL="914400" rtl="0">
              <a:spcBef>
                <a:spcPts val="0"/>
              </a:spcBef>
              <a:buClr>
                <a:srgbClr val="000000"/>
              </a:buClr>
            </a:pPr>
            <a:r>
              <a:rPr lang="en">
                <a:solidFill>
                  <a:srgbClr val="000000"/>
                </a:solidFill>
              </a:rPr>
              <a:t>Run photorec: photorec.exe diskimage.raw</a:t>
            </a:r>
          </a:p>
          <a:p>
            <a:pPr indent="-228600" lvl="1" marL="914400" rtl="0">
              <a:spcBef>
                <a:spcPts val="0"/>
              </a:spcBef>
              <a:buClr>
                <a:srgbClr val="000000"/>
              </a:buClr>
            </a:pPr>
            <a:r>
              <a:rPr lang="en">
                <a:solidFill>
                  <a:srgbClr val="000000"/>
                </a:solidFill>
              </a:rPr>
              <a:t>Select Drive/Select partition/no partition (whole)</a:t>
            </a:r>
          </a:p>
          <a:p>
            <a:pPr indent="-228600" lvl="1" marL="914400" rtl="0">
              <a:spcBef>
                <a:spcPts val="0"/>
              </a:spcBef>
              <a:buClr>
                <a:srgbClr val="000000"/>
              </a:buClr>
            </a:pPr>
            <a:r>
              <a:rPr i="1" lang="en">
                <a:solidFill>
                  <a:srgbClr val="000000"/>
                </a:solidFill>
              </a:rPr>
              <a:t>(before pressing enter</a:t>
            </a:r>
            <a:r>
              <a:rPr lang="en">
                <a:solidFill>
                  <a:srgbClr val="000000"/>
                </a:solidFill>
              </a:rPr>
              <a:t>) right arrow to file ops</a:t>
            </a:r>
          </a:p>
          <a:p>
            <a:pPr indent="-228600" lvl="1" marL="914400" rtl="0">
              <a:spcBef>
                <a:spcPts val="0"/>
              </a:spcBef>
              <a:buClr>
                <a:srgbClr val="000000"/>
              </a:buClr>
            </a:pPr>
            <a:r>
              <a:rPr lang="en">
                <a:solidFill>
                  <a:srgbClr val="000000"/>
                </a:solidFill>
              </a:rPr>
              <a:t>Select file extensions to recover</a:t>
            </a:r>
          </a:p>
          <a:p>
            <a:pPr indent="-228600" lvl="1" marL="914400" rtl="0">
              <a:spcBef>
                <a:spcPts val="0"/>
              </a:spcBef>
              <a:buClr>
                <a:srgbClr val="000000"/>
              </a:buClr>
            </a:pPr>
            <a:r>
              <a:rPr lang="en">
                <a:solidFill>
                  <a:srgbClr val="000000"/>
                </a:solidFill>
              </a:rPr>
              <a:t>Choose file system</a:t>
            </a:r>
          </a:p>
          <a:p>
            <a:pPr indent="-228600" lvl="1" marL="914400" rtl="0">
              <a:spcBef>
                <a:spcPts val="0"/>
              </a:spcBef>
              <a:buClr>
                <a:srgbClr val="000000"/>
              </a:buClr>
            </a:pPr>
            <a:r>
              <a:rPr lang="en">
                <a:solidFill>
                  <a:srgbClr val="000000"/>
                </a:solidFill>
              </a:rPr>
              <a:t>Choose directory to save recovered files</a:t>
            </a:r>
          </a:p>
          <a:p>
            <a:pPr indent="-228600" lvl="1" marL="914400" rtl="0">
              <a:spcBef>
                <a:spcPts val="0"/>
              </a:spcBef>
              <a:buClr>
                <a:srgbClr val="000000"/>
              </a:buClr>
            </a:pPr>
            <a:r>
              <a:rPr lang="en">
                <a:solidFill>
                  <a:srgbClr val="000000"/>
                </a:solidFill>
              </a:rPr>
              <a:t>Start searching</a:t>
            </a:r>
          </a:p>
          <a:p>
            <a:pPr indent="-228600" lvl="0" marL="457200" rtl="0">
              <a:spcBef>
                <a:spcPts val="0"/>
              </a:spcBef>
              <a:buClr>
                <a:srgbClr val="000000"/>
              </a:buClr>
            </a:pPr>
            <a:r>
              <a:rPr lang="en">
                <a:solidFill>
                  <a:srgbClr val="000000"/>
                </a:solidFill>
              </a:rPr>
              <a:t>Other tools: scalpel, extundelete (w/ kpartx), ext3grep and etc.</a:t>
            </a:r>
          </a:p>
          <a:p>
            <a:pPr indent="-228600" lvl="0" marL="457200" rtl="0">
              <a:spcBef>
                <a:spcPts val="0"/>
              </a:spcBef>
              <a:buClr>
                <a:srgbClr val="000000"/>
              </a:buClr>
            </a:pPr>
            <a:r>
              <a:rPr lang="en">
                <a:solidFill>
                  <a:srgbClr val="000000"/>
                </a:solidFill>
              </a:rPr>
              <a:t>References</a:t>
            </a:r>
          </a:p>
          <a:p>
            <a:pPr indent="-228600" lvl="1" marL="914400" rtl="0">
              <a:spcBef>
                <a:spcPts val="0"/>
              </a:spcBef>
              <a:buClr>
                <a:srgbClr val="000000"/>
              </a:buClr>
            </a:pPr>
            <a:r>
              <a:rPr lang="en" u="sng">
                <a:solidFill>
                  <a:srgbClr val="0000FF"/>
                </a:solidFill>
                <a:hlinkClick r:id="rId3"/>
              </a:rPr>
              <a:t>http://www.cgsecurity.org/wiki/PhotoRec_Step_By_Step</a:t>
            </a:r>
          </a:p>
          <a:p>
            <a:pPr indent="-228600" lvl="1" marL="914400" rtl="0">
              <a:spcBef>
                <a:spcPts val="0"/>
              </a:spcBef>
              <a:buClr>
                <a:srgbClr val="000000"/>
              </a:buClr>
            </a:pPr>
            <a:r>
              <a:rPr lang="en" u="sng">
                <a:solidFill>
                  <a:srgbClr val="0000FF"/>
                </a:solidFill>
                <a:hlinkClick r:id="rId4"/>
              </a:rPr>
              <a:t>http://www.bootmed.com/bootmed/tutorials-11/how-to-recover-deleted-files-with-photorec/</a:t>
            </a:r>
          </a:p>
          <a:p>
            <a:pPr indent="-228600" lvl="1" marL="914400" rtl="0">
              <a:spcBef>
                <a:spcPts val="0"/>
              </a:spcBef>
              <a:buClr>
                <a:srgbClr val="000000"/>
              </a:buClr>
            </a:pPr>
            <a:r>
              <a:rPr lang="en" u="sng">
                <a:solidFill>
                  <a:srgbClr val="0000FF"/>
                </a:solidFill>
                <a:hlinkClick r:id="rId5"/>
              </a:rPr>
              <a:t>http://extundelete.sourceforge.net/</a:t>
            </a:r>
          </a:p>
        </p:txBody>
      </p:sp>
      <p:sp>
        <p:nvSpPr>
          <p:cNvPr id="255" name="Shape 25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Forensic Analysis</a:t>
            </a:r>
          </a:p>
        </p:txBody>
      </p:sp>
      <p:sp>
        <p:nvSpPr>
          <p:cNvPr id="68" name="Shape 68"/>
          <p:cNvSpPr txBox="1"/>
          <p:nvPr>
            <p:ph idx="1" type="body"/>
          </p:nvPr>
        </p:nvSpPr>
        <p:spPr>
          <a:xfrm>
            <a:off x="311700" y="1152475"/>
            <a:ext cx="8520600" cy="3595800"/>
          </a:xfrm>
          <a:prstGeom prst="rect">
            <a:avLst/>
          </a:prstGeom>
        </p:spPr>
        <p:txBody>
          <a:bodyPr anchorCtr="0" anchor="t" bIns="91425" lIns="91425" rIns="91425" tIns="91425">
            <a:noAutofit/>
          </a:bodyPr>
          <a:lstStyle/>
          <a:p>
            <a:pPr indent="-355600" lvl="0" marL="457200" marR="0" rtl="0" algn="l">
              <a:lnSpc>
                <a:spcPct val="115000"/>
              </a:lnSpc>
              <a:spcBef>
                <a:spcPts val="480"/>
              </a:spcBef>
              <a:spcAft>
                <a:spcPts val="0"/>
              </a:spcAft>
              <a:buClr>
                <a:srgbClr val="000000"/>
              </a:buClr>
              <a:buSzPct val="100000"/>
              <a:buFont typeface="Arial"/>
            </a:pPr>
            <a:r>
              <a:rPr b="1" i="1" lang="en" sz="2000">
                <a:solidFill>
                  <a:srgbClr val="000000"/>
                </a:solidFill>
              </a:rPr>
              <a:t>Live</a:t>
            </a:r>
            <a:r>
              <a:rPr lang="en" sz="2000">
                <a:solidFill>
                  <a:srgbClr val="000000"/>
                </a:solidFill>
              </a:rPr>
              <a:t> Analysis</a:t>
            </a:r>
          </a:p>
          <a:p>
            <a:pPr indent="-342900" lvl="1" marL="914400" rtl="0">
              <a:lnSpc>
                <a:spcPct val="115000"/>
              </a:lnSpc>
              <a:spcBef>
                <a:spcPts val="0"/>
              </a:spcBef>
              <a:buClr>
                <a:srgbClr val="000000"/>
              </a:buClr>
              <a:buSzPct val="100000"/>
            </a:pPr>
            <a:r>
              <a:rPr lang="en" sz="1800">
                <a:solidFill>
                  <a:srgbClr val="000000"/>
                </a:solidFill>
              </a:rPr>
              <a:t>Investigator examines “</a:t>
            </a:r>
            <a:r>
              <a:rPr b="1" lang="en" sz="1800">
                <a:solidFill>
                  <a:srgbClr val="000000"/>
                </a:solidFill>
              </a:rPr>
              <a:t>running</a:t>
            </a:r>
            <a:r>
              <a:rPr lang="en" sz="1800">
                <a:solidFill>
                  <a:srgbClr val="000000"/>
                </a:solidFill>
              </a:rPr>
              <a:t>” copy of the target</a:t>
            </a:r>
          </a:p>
          <a:p>
            <a:pPr indent="-342900" lvl="1" marL="914400" rtl="0">
              <a:lnSpc>
                <a:spcPct val="115000"/>
              </a:lnSpc>
              <a:spcBef>
                <a:spcPts val="0"/>
              </a:spcBef>
              <a:buClr>
                <a:srgbClr val="000000"/>
              </a:buClr>
              <a:buSzPct val="100000"/>
            </a:pPr>
            <a:r>
              <a:rPr lang="en" sz="1800">
                <a:solidFill>
                  <a:srgbClr val="000000"/>
                </a:solidFill>
              </a:rPr>
              <a:t>User account password will be required to log in</a:t>
            </a:r>
          </a:p>
          <a:p>
            <a:pPr indent="-342900" lvl="1" marL="914400" rtl="0">
              <a:lnSpc>
                <a:spcPct val="115000"/>
              </a:lnSpc>
              <a:spcBef>
                <a:spcPts val="0"/>
              </a:spcBef>
              <a:buClr>
                <a:srgbClr val="000000"/>
              </a:buClr>
              <a:buSzPct val="100000"/>
            </a:pPr>
            <a:r>
              <a:rPr lang="en" sz="1800">
                <a:solidFill>
                  <a:srgbClr val="000000"/>
                </a:solidFill>
              </a:rPr>
              <a:t>MP tool: VirtualBox</a:t>
            </a:r>
          </a:p>
          <a:p>
            <a:pPr indent="-355600" lvl="0" marL="457200" marR="0" rtl="0" algn="l">
              <a:lnSpc>
                <a:spcPct val="115000"/>
              </a:lnSpc>
              <a:spcBef>
                <a:spcPts val="480"/>
              </a:spcBef>
              <a:spcAft>
                <a:spcPts val="0"/>
              </a:spcAft>
              <a:buClr>
                <a:srgbClr val="000000"/>
              </a:buClr>
              <a:buSzPct val="100000"/>
              <a:buFont typeface="Arial"/>
            </a:pPr>
            <a:r>
              <a:rPr b="1" i="1" lang="en" sz="2000">
                <a:solidFill>
                  <a:srgbClr val="000000"/>
                </a:solidFill>
              </a:rPr>
              <a:t>Dead</a:t>
            </a:r>
            <a:r>
              <a:rPr lang="en" sz="2000">
                <a:solidFill>
                  <a:srgbClr val="000000"/>
                </a:solidFill>
              </a:rPr>
              <a:t> Analysis</a:t>
            </a:r>
          </a:p>
          <a:p>
            <a:pPr indent="-342900" lvl="1" marL="914400" rtl="0">
              <a:lnSpc>
                <a:spcPct val="115000"/>
              </a:lnSpc>
              <a:spcBef>
                <a:spcPts val="0"/>
              </a:spcBef>
              <a:buClr>
                <a:srgbClr val="000000"/>
              </a:buClr>
              <a:buSzPct val="100000"/>
            </a:pPr>
            <a:r>
              <a:rPr lang="en" sz="1800">
                <a:solidFill>
                  <a:srgbClr val="000000"/>
                </a:solidFill>
              </a:rPr>
              <a:t>Investigator examines data artifacts from target “</a:t>
            </a:r>
            <a:r>
              <a:rPr b="1" i="1" lang="en" sz="1800">
                <a:solidFill>
                  <a:srgbClr val="000000"/>
                </a:solidFill>
              </a:rPr>
              <a:t>without</a:t>
            </a:r>
            <a:r>
              <a:rPr b="1" lang="en" sz="1800">
                <a:solidFill>
                  <a:srgbClr val="000000"/>
                </a:solidFill>
              </a:rPr>
              <a:t> running</a:t>
            </a:r>
            <a:r>
              <a:rPr lang="en" sz="1800">
                <a:solidFill>
                  <a:srgbClr val="000000"/>
                </a:solidFill>
              </a:rPr>
              <a:t>” the system</a:t>
            </a:r>
          </a:p>
          <a:p>
            <a:pPr indent="-342900" lvl="1" marL="914400" rtl="0">
              <a:lnSpc>
                <a:spcPct val="115000"/>
              </a:lnSpc>
              <a:spcBef>
                <a:spcPts val="0"/>
              </a:spcBef>
              <a:buClr>
                <a:srgbClr val="000000"/>
              </a:buClr>
              <a:buSzPct val="100000"/>
            </a:pPr>
            <a:r>
              <a:rPr lang="en" sz="1800">
                <a:solidFill>
                  <a:srgbClr val="000000"/>
                </a:solidFill>
              </a:rPr>
              <a:t>User account password is not required for analysis</a:t>
            </a:r>
          </a:p>
          <a:p>
            <a:pPr indent="-342900" lvl="1" marL="914400" rtl="0">
              <a:lnSpc>
                <a:spcPct val="115000"/>
              </a:lnSpc>
              <a:spcBef>
                <a:spcPts val="0"/>
              </a:spcBef>
              <a:buClr>
                <a:srgbClr val="000000"/>
              </a:buClr>
              <a:buSzPct val="100000"/>
            </a:pPr>
            <a:r>
              <a:rPr lang="en" sz="1800">
                <a:solidFill>
                  <a:srgbClr val="000000"/>
                </a:solidFill>
              </a:rPr>
              <a:t>MP tool: Autopsy</a:t>
            </a:r>
          </a:p>
        </p:txBody>
      </p:sp>
      <p:sp>
        <p:nvSpPr>
          <p:cNvPr id="69" name="Shape 6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Username vs. Display name?</a:t>
            </a:r>
          </a:p>
        </p:txBody>
      </p:sp>
      <p:pic>
        <p:nvPicPr>
          <p:cNvPr descr="unix_username.png" id="75" name="Shape 75"/>
          <p:cNvPicPr preferRelativeResize="0"/>
          <p:nvPr/>
        </p:nvPicPr>
        <p:blipFill>
          <a:blip r:embed="rId3">
            <a:alphaModFix/>
          </a:blip>
          <a:stretch>
            <a:fillRect/>
          </a:stretch>
        </p:blipFill>
        <p:spPr>
          <a:xfrm>
            <a:off x="258550" y="1920224"/>
            <a:ext cx="5044475" cy="2155525"/>
          </a:xfrm>
          <a:prstGeom prst="rect">
            <a:avLst/>
          </a:prstGeom>
          <a:noFill/>
          <a:ln>
            <a:noFill/>
          </a:ln>
        </p:spPr>
      </p:pic>
      <p:pic>
        <p:nvPicPr>
          <p:cNvPr descr="ovESn.png" id="76" name="Shape 76"/>
          <p:cNvPicPr preferRelativeResize="0"/>
          <p:nvPr/>
        </p:nvPicPr>
        <p:blipFill>
          <a:blip r:embed="rId4">
            <a:alphaModFix/>
          </a:blip>
          <a:stretch>
            <a:fillRect/>
          </a:stretch>
        </p:blipFill>
        <p:spPr>
          <a:xfrm>
            <a:off x="5597674" y="908750"/>
            <a:ext cx="3234625" cy="1716000"/>
          </a:xfrm>
          <a:prstGeom prst="rect">
            <a:avLst/>
          </a:prstGeom>
          <a:noFill/>
          <a:ln>
            <a:noFill/>
          </a:ln>
        </p:spPr>
      </p:pic>
      <p:pic>
        <p:nvPicPr>
          <p:cNvPr descr="Screenshot_Login_Screen_Ubuntu.jpeg" id="77" name="Shape 77"/>
          <p:cNvPicPr preferRelativeResize="0"/>
          <p:nvPr/>
        </p:nvPicPr>
        <p:blipFill>
          <a:blip r:embed="rId5">
            <a:alphaModFix/>
          </a:blip>
          <a:stretch>
            <a:fillRect/>
          </a:stretch>
        </p:blipFill>
        <p:spPr>
          <a:xfrm>
            <a:off x="5597675" y="2756375"/>
            <a:ext cx="3234625" cy="1716000"/>
          </a:xfrm>
          <a:prstGeom prst="rect">
            <a:avLst/>
          </a:prstGeom>
          <a:noFill/>
          <a:ln>
            <a:noFill/>
          </a:ln>
        </p:spPr>
      </p:pic>
      <p:sp>
        <p:nvSpPr>
          <p:cNvPr id="78" name="Shape 78"/>
          <p:cNvSpPr txBox="1"/>
          <p:nvPr>
            <p:ph idx="1" type="body"/>
          </p:nvPr>
        </p:nvSpPr>
        <p:spPr>
          <a:xfrm>
            <a:off x="5724887" y="4419675"/>
            <a:ext cx="2980200" cy="643800"/>
          </a:xfrm>
          <a:prstGeom prst="rect">
            <a:avLst/>
          </a:prstGeom>
        </p:spPr>
        <p:txBody>
          <a:bodyPr anchorCtr="0" anchor="t" bIns="91425" lIns="91425" rIns="91425" tIns="91425">
            <a:noAutofit/>
          </a:bodyPr>
          <a:lstStyle/>
          <a:p>
            <a:pPr lvl="0" marR="0" rtl="0" algn="l">
              <a:lnSpc>
                <a:spcPct val="115000"/>
              </a:lnSpc>
              <a:spcBef>
                <a:spcPts val="480"/>
              </a:spcBef>
              <a:spcAft>
                <a:spcPts val="0"/>
              </a:spcAft>
              <a:buNone/>
            </a:pPr>
            <a:r>
              <a:rPr lang="en" sz="2000">
                <a:solidFill>
                  <a:srgbClr val="000000"/>
                </a:solidFill>
              </a:rPr>
              <a:t>&lt;Login page examples&gt;</a:t>
            </a:r>
          </a:p>
        </p:txBody>
      </p:sp>
      <p:sp>
        <p:nvSpPr>
          <p:cNvPr id="79" name="Shape 79"/>
          <p:cNvSpPr/>
          <p:nvPr/>
        </p:nvSpPr>
        <p:spPr>
          <a:xfrm>
            <a:off x="927150" y="2364225"/>
            <a:ext cx="3894000" cy="765000"/>
          </a:xfrm>
          <a:prstGeom prst="roundRect">
            <a:avLst>
              <a:gd fmla="val 16667" name="adj"/>
            </a:avLst>
          </a:prstGeom>
          <a:noFill/>
          <a:ln cap="flat" cmpd="sng" w="2857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0" name="Shape 8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Unix File System</a:t>
            </a:r>
          </a:p>
        </p:txBody>
      </p:sp>
      <p:sp>
        <p:nvSpPr>
          <p:cNvPr id="86" name="Shape 86"/>
          <p:cNvSpPr txBox="1"/>
          <p:nvPr>
            <p:ph idx="1" type="body"/>
          </p:nvPr>
        </p:nvSpPr>
        <p:spPr>
          <a:xfrm>
            <a:off x="311700" y="961525"/>
            <a:ext cx="8520600" cy="40431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Linux Ubuntu</a:t>
            </a:r>
          </a:p>
          <a:p>
            <a:pPr indent="-228600" lvl="1" marL="914400" rtl="0">
              <a:lnSpc>
                <a:spcPct val="115000"/>
              </a:lnSpc>
              <a:spcBef>
                <a:spcPts val="0"/>
              </a:spcBef>
              <a:spcAft>
                <a:spcPts val="0"/>
              </a:spcAft>
              <a:buClr>
                <a:srgbClr val="000000"/>
              </a:buClr>
            </a:pPr>
            <a:r>
              <a:rPr b="1" lang="en">
                <a:solidFill>
                  <a:srgbClr val="000000"/>
                </a:solidFill>
                <a:highlight>
                  <a:srgbClr val="FFFFFF"/>
                </a:highlight>
              </a:rPr>
              <a:t>Ext2</a:t>
            </a:r>
            <a:r>
              <a:rPr lang="en">
                <a:solidFill>
                  <a:srgbClr val="000000"/>
                </a:solidFill>
                <a:highlight>
                  <a:srgbClr val="FFFFFF"/>
                </a:highlight>
              </a:rPr>
              <a:t> </a:t>
            </a:r>
          </a:p>
          <a:p>
            <a:pPr indent="-311150" lvl="2" marL="1371600" rtl="0">
              <a:lnSpc>
                <a:spcPct val="115000"/>
              </a:lnSpc>
              <a:spcBef>
                <a:spcPts val="0"/>
              </a:spcBef>
              <a:spcAft>
                <a:spcPts val="0"/>
              </a:spcAft>
              <a:buClr>
                <a:srgbClr val="000000"/>
              </a:buClr>
              <a:buSzPct val="100000"/>
            </a:pPr>
            <a:r>
              <a:rPr lang="en" sz="1300">
                <a:solidFill>
                  <a:srgbClr val="000000"/>
                </a:solidFill>
                <a:highlight>
                  <a:srgbClr val="FFFFFF"/>
                </a:highlight>
              </a:rPr>
              <a:t>Default filesystem in several </a:t>
            </a:r>
            <a:r>
              <a:rPr lang="en" sz="1300">
                <a:solidFill>
                  <a:srgbClr val="000000"/>
                </a:solidFill>
                <a:highlight>
                  <a:srgbClr val="FFFFFF"/>
                </a:highlight>
                <a:hlinkClick r:id="rId3"/>
              </a:rPr>
              <a:t>Linux distributions</a:t>
            </a:r>
            <a:r>
              <a:rPr lang="en" sz="1300">
                <a:solidFill>
                  <a:srgbClr val="000000"/>
                </a:solidFill>
              </a:rPr>
              <a:t> (e.g. </a:t>
            </a:r>
            <a:r>
              <a:rPr lang="en" sz="1300">
                <a:solidFill>
                  <a:srgbClr val="000000"/>
                </a:solidFill>
                <a:highlight>
                  <a:srgbClr val="FFFFFF"/>
                </a:highlight>
                <a:hlinkClick r:id="rId4"/>
              </a:rPr>
              <a:t>Debian</a:t>
            </a:r>
            <a:r>
              <a:rPr lang="en" sz="1300">
                <a:solidFill>
                  <a:srgbClr val="000000"/>
                </a:solidFill>
                <a:highlight>
                  <a:srgbClr val="FFFFFF"/>
                </a:highlight>
              </a:rPr>
              <a:t> and </a:t>
            </a:r>
            <a:r>
              <a:rPr lang="en" sz="1300">
                <a:solidFill>
                  <a:srgbClr val="000000"/>
                </a:solidFill>
                <a:highlight>
                  <a:srgbClr val="FFFFFF"/>
                </a:highlight>
                <a:hlinkClick r:id="rId5"/>
              </a:rPr>
              <a:t>Red Hat Linux</a:t>
            </a:r>
            <a:r>
              <a:rPr lang="en" sz="1300">
                <a:solidFill>
                  <a:srgbClr val="000000"/>
                </a:solidFill>
                <a:highlight>
                  <a:srgbClr val="FFFFFF"/>
                </a:highlight>
              </a:rPr>
              <a:t>)</a:t>
            </a:r>
          </a:p>
          <a:p>
            <a:pPr indent="-311150" lvl="2" marL="1371600" rtl="0">
              <a:lnSpc>
                <a:spcPct val="115000"/>
              </a:lnSpc>
              <a:spcBef>
                <a:spcPts val="0"/>
              </a:spcBef>
              <a:spcAft>
                <a:spcPts val="0"/>
              </a:spcAft>
              <a:buClr>
                <a:srgbClr val="000000"/>
              </a:buClr>
              <a:buSzPct val="100000"/>
            </a:pPr>
            <a:r>
              <a:rPr lang="en" sz="1300">
                <a:solidFill>
                  <a:schemeClr val="dk1"/>
                </a:solidFill>
              </a:rPr>
              <a:t>Every file or directory is represented by an </a:t>
            </a:r>
            <a:r>
              <a:rPr lang="en" sz="1300">
                <a:solidFill>
                  <a:schemeClr val="dk1"/>
                </a:solidFill>
                <a:hlinkClick r:id="rId6"/>
              </a:rPr>
              <a:t>inode</a:t>
            </a:r>
            <a:r>
              <a:rPr lang="en" sz="1300">
                <a:solidFill>
                  <a:schemeClr val="dk1"/>
                </a:solidFill>
              </a:rPr>
              <a:t>, "index node". The inode includes data about the size, permission, ownership, and location on disk of the file or directory.</a:t>
            </a:r>
          </a:p>
          <a:p>
            <a:pPr indent="-311150" lvl="2" marL="1371600" rtl="0">
              <a:lnSpc>
                <a:spcPct val="115000"/>
              </a:lnSpc>
              <a:spcBef>
                <a:spcPts val="0"/>
              </a:spcBef>
              <a:spcAft>
                <a:spcPts val="0"/>
              </a:spcAft>
              <a:buClr>
                <a:srgbClr val="000000"/>
              </a:buClr>
              <a:buSzPct val="100000"/>
            </a:pPr>
            <a:r>
              <a:rPr lang="en" sz="1300">
                <a:solidFill>
                  <a:srgbClr val="000000"/>
                </a:solidFill>
              </a:rPr>
              <a:t>Marks inode blocks as unused in the block bitmaps </a:t>
            </a:r>
          </a:p>
          <a:p>
            <a:pPr indent="-311150" lvl="2" marL="1371600" rtl="0">
              <a:lnSpc>
                <a:spcPct val="115000"/>
              </a:lnSpc>
              <a:spcBef>
                <a:spcPts val="0"/>
              </a:spcBef>
              <a:spcAft>
                <a:spcPts val="0"/>
              </a:spcAft>
              <a:buClr>
                <a:srgbClr val="000000"/>
              </a:buClr>
              <a:buSzPct val="100000"/>
            </a:pPr>
            <a:r>
              <a:rPr lang="en" sz="1300">
                <a:solidFill>
                  <a:srgbClr val="000000"/>
                </a:solidFill>
              </a:rPr>
              <a:t>When file is deleted, it marks the inode as "deleted" and leaves the block pointers alone</a:t>
            </a:r>
          </a:p>
          <a:p>
            <a:pPr indent="-228600" lvl="1" marL="914400" rtl="0">
              <a:lnSpc>
                <a:spcPct val="115000"/>
              </a:lnSpc>
              <a:spcBef>
                <a:spcPts val="0"/>
              </a:spcBef>
              <a:spcAft>
                <a:spcPts val="0"/>
              </a:spcAft>
              <a:buClr>
                <a:srgbClr val="000000"/>
              </a:buClr>
            </a:pPr>
            <a:r>
              <a:rPr b="1" lang="en">
                <a:solidFill>
                  <a:srgbClr val="000000"/>
                </a:solidFill>
                <a:highlight>
                  <a:srgbClr val="FFFFFF"/>
                </a:highlight>
              </a:rPr>
              <a:t>Ext3</a:t>
            </a:r>
          </a:p>
          <a:p>
            <a:pPr indent="-311150" lvl="2" marL="1371600" rtl="0">
              <a:lnSpc>
                <a:spcPct val="115000"/>
              </a:lnSpc>
              <a:spcBef>
                <a:spcPts val="0"/>
              </a:spcBef>
              <a:spcAft>
                <a:spcPts val="0"/>
              </a:spcAft>
              <a:buClr>
                <a:srgbClr val="000000"/>
              </a:buClr>
              <a:buSzPct val="100000"/>
            </a:pPr>
            <a:r>
              <a:rPr lang="en" sz="1300">
                <a:solidFill>
                  <a:srgbClr val="000000"/>
                </a:solidFill>
                <a:highlight>
                  <a:srgbClr val="FFFFFF"/>
                </a:highlight>
              </a:rPr>
              <a:t>J</a:t>
            </a:r>
            <a:r>
              <a:rPr lang="en" sz="1300">
                <a:solidFill>
                  <a:srgbClr val="000000"/>
                </a:solidFill>
                <a:highlight>
                  <a:srgbClr val="FFFFFF"/>
                </a:highlight>
                <a:hlinkClick r:id="rId7"/>
              </a:rPr>
              <a:t>ournaled file system</a:t>
            </a:r>
            <a:r>
              <a:rPr lang="en" sz="1300">
                <a:solidFill>
                  <a:srgbClr val="000000"/>
                </a:solidFill>
                <a:highlight>
                  <a:srgbClr val="FFFFFF"/>
                </a:highlight>
              </a:rPr>
              <a:t>, the default </a:t>
            </a:r>
            <a:r>
              <a:rPr lang="en" sz="1300">
                <a:solidFill>
                  <a:srgbClr val="000000"/>
                </a:solidFill>
                <a:highlight>
                  <a:srgbClr val="FFFFFF"/>
                </a:highlight>
                <a:hlinkClick r:id="rId8"/>
              </a:rPr>
              <a:t>file system</a:t>
            </a:r>
            <a:r>
              <a:rPr lang="en" sz="1300">
                <a:solidFill>
                  <a:srgbClr val="000000"/>
                </a:solidFill>
                <a:highlight>
                  <a:srgbClr val="FFFFFF"/>
                </a:highlight>
              </a:rPr>
              <a:t> for many popular </a:t>
            </a:r>
            <a:r>
              <a:rPr lang="en" sz="1300">
                <a:solidFill>
                  <a:srgbClr val="000000"/>
                </a:solidFill>
                <a:highlight>
                  <a:srgbClr val="FFFFFF"/>
                </a:highlight>
                <a:hlinkClick r:id="rId9"/>
              </a:rPr>
              <a:t>Linux distributions</a:t>
            </a:r>
            <a:r>
              <a:rPr lang="en" sz="1300">
                <a:solidFill>
                  <a:srgbClr val="000000"/>
                </a:solidFill>
                <a:highlight>
                  <a:srgbClr val="FFFFFF"/>
                </a:highlight>
              </a:rPr>
              <a:t>. </a:t>
            </a:r>
          </a:p>
          <a:p>
            <a:pPr indent="-311150" lvl="2" marL="1371600" rtl="0">
              <a:lnSpc>
                <a:spcPct val="115000"/>
              </a:lnSpc>
              <a:spcBef>
                <a:spcPts val="0"/>
              </a:spcBef>
              <a:spcAft>
                <a:spcPts val="0"/>
              </a:spcAft>
              <a:buClr>
                <a:srgbClr val="000000"/>
              </a:buClr>
              <a:buSzPct val="100000"/>
            </a:pPr>
            <a:r>
              <a:rPr lang="en" sz="1300">
                <a:solidFill>
                  <a:srgbClr val="000000"/>
                </a:solidFill>
                <a:highlight>
                  <a:srgbClr val="FFFFFF"/>
                </a:highlight>
              </a:rPr>
              <a:t>Journaling improves reliability and eliminates the need to check the file system after an unclean shutdown</a:t>
            </a:r>
          </a:p>
          <a:p>
            <a:pPr indent="-311150" lvl="2" marL="1371600" rtl="0">
              <a:lnSpc>
                <a:spcPct val="115000"/>
              </a:lnSpc>
              <a:spcBef>
                <a:spcPts val="0"/>
              </a:spcBef>
              <a:spcAft>
                <a:spcPts val="0"/>
              </a:spcAft>
              <a:buClr>
                <a:srgbClr val="000000"/>
              </a:buClr>
              <a:buSzPct val="100000"/>
            </a:pPr>
            <a:r>
              <a:rPr lang="en" sz="1300">
                <a:solidFill>
                  <a:srgbClr val="000000"/>
                </a:solidFill>
              </a:rPr>
              <a:t>To safely resume an unlink after a crash, it zeros out the block pointers in the inode</a:t>
            </a:r>
          </a:p>
          <a:p>
            <a:pPr indent="-228600" lvl="1" marL="914400" rtl="0">
              <a:lnSpc>
                <a:spcPct val="115000"/>
              </a:lnSpc>
              <a:spcBef>
                <a:spcPts val="0"/>
              </a:spcBef>
              <a:spcAft>
                <a:spcPts val="0"/>
              </a:spcAft>
              <a:buClr>
                <a:srgbClr val="000000"/>
              </a:buClr>
            </a:pPr>
            <a:r>
              <a:rPr b="1" lang="en">
                <a:solidFill>
                  <a:srgbClr val="000000"/>
                </a:solidFill>
                <a:highlight>
                  <a:srgbClr val="FFFFFF"/>
                </a:highlight>
              </a:rPr>
              <a:t>Ext4</a:t>
            </a:r>
            <a:r>
              <a:rPr lang="en">
                <a:solidFill>
                  <a:srgbClr val="000000"/>
                </a:solidFill>
                <a:highlight>
                  <a:srgbClr val="FFFFFF"/>
                </a:highlight>
              </a:rPr>
              <a:t> </a:t>
            </a:r>
          </a:p>
          <a:p>
            <a:pPr indent="-311150" lvl="2" marL="1371600" rtl="0">
              <a:lnSpc>
                <a:spcPct val="115000"/>
              </a:lnSpc>
              <a:spcBef>
                <a:spcPts val="0"/>
              </a:spcBef>
              <a:spcAft>
                <a:spcPts val="0"/>
              </a:spcAft>
              <a:buClr>
                <a:srgbClr val="000000"/>
              </a:buClr>
              <a:buSzPct val="100000"/>
            </a:pPr>
            <a:r>
              <a:rPr lang="en" sz="1300">
                <a:solidFill>
                  <a:srgbClr val="000000"/>
                </a:solidFill>
                <a:highlight>
                  <a:srgbClr val="FFFFFF"/>
                </a:highlight>
              </a:rPr>
              <a:t>J</a:t>
            </a:r>
            <a:r>
              <a:rPr lang="en" sz="1300">
                <a:solidFill>
                  <a:srgbClr val="000000"/>
                </a:solidFill>
                <a:highlight>
                  <a:srgbClr val="FFFFFF"/>
                </a:highlight>
                <a:hlinkClick r:id="rId10"/>
              </a:rPr>
              <a:t>ournaling </a:t>
            </a:r>
            <a:r>
              <a:rPr lang="en" sz="1300">
                <a:solidFill>
                  <a:schemeClr val="dk1"/>
                </a:solidFill>
                <a:hlinkClick r:id="rId11"/>
              </a:rPr>
              <a:t>file system</a:t>
            </a:r>
            <a:r>
              <a:rPr lang="en" sz="1300">
                <a:solidFill>
                  <a:srgbClr val="000000"/>
                </a:solidFill>
                <a:highlight>
                  <a:srgbClr val="FFFFFF"/>
                </a:highlight>
              </a:rPr>
              <a:t> for </a:t>
            </a:r>
            <a:r>
              <a:rPr lang="en" sz="1300">
                <a:solidFill>
                  <a:srgbClr val="000000"/>
                </a:solidFill>
                <a:highlight>
                  <a:srgbClr val="FFFFFF"/>
                </a:highlight>
                <a:hlinkClick r:id="rId12"/>
              </a:rPr>
              <a:t>Linux</a:t>
            </a:r>
          </a:p>
          <a:p>
            <a:pPr indent="-228600" lvl="0" marL="457200" rtl="0">
              <a:spcBef>
                <a:spcPts val="1000"/>
              </a:spcBef>
              <a:buClr>
                <a:srgbClr val="000000"/>
              </a:buClr>
            </a:pPr>
            <a:r>
              <a:rPr lang="en">
                <a:solidFill>
                  <a:srgbClr val="000000"/>
                </a:solidFill>
              </a:rPr>
              <a:t>Windows: FAT32 and NTFS</a:t>
            </a:r>
          </a:p>
          <a:p>
            <a:pPr lvl="0">
              <a:spcBef>
                <a:spcPts val="0"/>
              </a:spcBef>
              <a:buNone/>
            </a:pPr>
            <a:r>
              <a:t/>
            </a:r>
            <a:endParaRPr b="1" sz="1000">
              <a:highlight>
                <a:srgbClr val="EBECE4"/>
              </a:highlight>
              <a:latin typeface="Ubuntu"/>
              <a:ea typeface="Ubuntu"/>
              <a:cs typeface="Ubuntu"/>
              <a:sym typeface="Ubuntu"/>
            </a:endParaRPr>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Unix/Linux System Administration</a:t>
            </a:r>
          </a:p>
        </p:txBody>
      </p:sp>
      <p:sp>
        <p:nvSpPr>
          <p:cNvPr id="93" name="Shape 93"/>
          <p:cNvSpPr txBox="1"/>
          <p:nvPr>
            <p:ph idx="1" type="body"/>
          </p:nvPr>
        </p:nvSpPr>
        <p:spPr>
          <a:xfrm>
            <a:off x="311700" y="1228675"/>
            <a:ext cx="8520600" cy="3416400"/>
          </a:xfrm>
          <a:prstGeom prst="rect">
            <a:avLst/>
          </a:prstGeom>
        </p:spPr>
        <p:txBody>
          <a:bodyPr anchorCtr="0" anchor="t" bIns="91425" lIns="91425" rIns="91425" tIns="91425">
            <a:noAutofit/>
          </a:bodyPr>
          <a:lstStyle/>
          <a:p>
            <a:pPr indent="-381000" lvl="0" marL="457200" rtl="0">
              <a:lnSpc>
                <a:spcPct val="115000"/>
              </a:lnSpc>
              <a:spcBef>
                <a:spcPts val="0"/>
              </a:spcBef>
              <a:spcAft>
                <a:spcPts val="1000"/>
              </a:spcAft>
              <a:buClr>
                <a:srgbClr val="000000"/>
              </a:buClr>
              <a:buSzPct val="120000"/>
            </a:pPr>
            <a:r>
              <a:rPr lang="en" sz="2000">
                <a:solidFill>
                  <a:srgbClr val="000000"/>
                </a:solidFill>
              </a:rPr>
              <a:t>Reference: Unix System Administration Handbook </a:t>
            </a:r>
            <a:br>
              <a:rPr lang="en" sz="2000">
                <a:solidFill>
                  <a:srgbClr val="000000"/>
                </a:solidFill>
              </a:rPr>
            </a:br>
            <a:r>
              <a:rPr lang="en">
                <a:solidFill>
                  <a:srgbClr val="000000"/>
                </a:solidFill>
              </a:rPr>
              <a:t>(</a:t>
            </a:r>
            <a:r>
              <a:rPr lang="en" u="sng">
                <a:solidFill>
                  <a:srgbClr val="0000FF"/>
                </a:solidFill>
                <a:hlinkClick r:id="rId3"/>
              </a:rPr>
              <a:t>https://subversion.ews.illinois.edu/svn/sp16-ece422/_shared/mp5</a:t>
            </a:r>
            <a:r>
              <a:rPr lang="en">
                <a:solidFill>
                  <a:srgbClr val="000000"/>
                </a:solidFill>
              </a:rPr>
              <a:t>)</a:t>
            </a:r>
          </a:p>
          <a:p>
            <a:pPr indent="-342900" lvl="1" marL="914400" rtl="0">
              <a:lnSpc>
                <a:spcPct val="115000"/>
              </a:lnSpc>
              <a:spcBef>
                <a:spcPts val="0"/>
              </a:spcBef>
              <a:buClr>
                <a:srgbClr val="000000"/>
              </a:buClr>
              <a:buSzPct val="100000"/>
            </a:pPr>
            <a:r>
              <a:rPr lang="en" sz="1800">
                <a:solidFill>
                  <a:srgbClr val="000000"/>
                </a:solidFill>
              </a:rPr>
              <a:t>Chapter 4: Access control and rootly powers</a:t>
            </a:r>
          </a:p>
          <a:p>
            <a:pPr indent="-342900" lvl="1" marL="914400" rtl="0">
              <a:lnSpc>
                <a:spcPct val="115000"/>
              </a:lnSpc>
              <a:spcBef>
                <a:spcPts val="0"/>
              </a:spcBef>
              <a:buClr>
                <a:srgbClr val="000000"/>
              </a:buClr>
              <a:buSzPct val="100000"/>
            </a:pPr>
            <a:r>
              <a:rPr lang="en" sz="1800">
                <a:solidFill>
                  <a:srgbClr val="000000"/>
                </a:solidFill>
              </a:rPr>
              <a:t>Chapter 11: Syslog and log files</a:t>
            </a:r>
          </a:p>
          <a:p>
            <a:pPr indent="-342900" lvl="1" marL="914400" rtl="0">
              <a:lnSpc>
                <a:spcPct val="115000"/>
              </a:lnSpc>
              <a:spcBef>
                <a:spcPts val="0"/>
              </a:spcBef>
              <a:buClr>
                <a:srgbClr val="000000"/>
              </a:buClr>
              <a:buSzPct val="100000"/>
            </a:pPr>
            <a:r>
              <a:rPr lang="en" sz="1800">
                <a:solidFill>
                  <a:srgbClr val="000000"/>
                </a:solidFill>
              </a:rPr>
              <a:t>Chapter 22: Security</a:t>
            </a:r>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Disk Partition</a:t>
            </a:r>
          </a:p>
        </p:txBody>
      </p:sp>
      <p:sp>
        <p:nvSpPr>
          <p:cNvPr id="100" name="Shape 100"/>
          <p:cNvSpPr txBox="1"/>
          <p:nvPr>
            <p:ph idx="1" type="body"/>
          </p:nvPr>
        </p:nvSpPr>
        <p:spPr>
          <a:xfrm>
            <a:off x="311700" y="1190125"/>
            <a:ext cx="8194800" cy="3569700"/>
          </a:xfrm>
          <a:prstGeom prst="rect">
            <a:avLst/>
          </a:prstGeom>
        </p:spPr>
        <p:txBody>
          <a:bodyPr anchorCtr="0" anchor="t" bIns="91425" lIns="91425" rIns="91425" tIns="91425">
            <a:noAutofit/>
          </a:bodyPr>
          <a:lstStyle/>
          <a:p>
            <a:pPr indent="-342900" lvl="0" marL="457200" rtl="0">
              <a:spcBef>
                <a:spcPts val="0"/>
              </a:spcBef>
              <a:buClr>
                <a:schemeClr val="dk1"/>
              </a:buClr>
              <a:buSzPct val="100000"/>
            </a:pPr>
            <a:r>
              <a:rPr lang="en" sz="1800">
                <a:solidFill>
                  <a:srgbClr val="000000"/>
                </a:solidFill>
              </a:rPr>
              <a:t>Division of a computer hard disk </a:t>
            </a:r>
          </a:p>
          <a:p>
            <a:pPr indent="-342900" lvl="0" marL="457200" rtl="0">
              <a:spcBef>
                <a:spcPts val="0"/>
              </a:spcBef>
              <a:buClr>
                <a:schemeClr val="dk1"/>
              </a:buClr>
              <a:buSzPct val="100000"/>
            </a:pPr>
            <a:r>
              <a:rPr lang="en" sz="1800">
                <a:solidFill>
                  <a:srgbClr val="000000"/>
                </a:solidFill>
              </a:rPr>
              <a:t>Multiple partitions allows OS to manager information in each region separately.</a:t>
            </a:r>
          </a:p>
          <a:p>
            <a:pPr indent="-342900" lvl="0" marL="457200" rtl="0">
              <a:spcBef>
                <a:spcPts val="0"/>
              </a:spcBef>
              <a:buClr>
                <a:schemeClr val="dk1"/>
              </a:buClr>
              <a:buSzPct val="100000"/>
            </a:pPr>
            <a:r>
              <a:rPr lang="en" sz="1800">
                <a:solidFill>
                  <a:srgbClr val="000000"/>
                </a:solidFill>
                <a:highlight>
                  <a:srgbClr val="FFFFFF"/>
                </a:highlight>
              </a:rPr>
              <a:t>The disk stores the information about the partitions' locations and sizes in an area known as the </a:t>
            </a:r>
            <a:r>
              <a:rPr lang="en" sz="1800">
                <a:solidFill>
                  <a:srgbClr val="000000"/>
                </a:solidFill>
                <a:highlight>
                  <a:srgbClr val="FFFFFF"/>
                </a:highlight>
                <a:hlinkClick r:id="rId3"/>
              </a:rPr>
              <a:t>partition table</a:t>
            </a:r>
            <a:r>
              <a:rPr lang="en" sz="1800">
                <a:solidFill>
                  <a:srgbClr val="000000"/>
                </a:solidFill>
                <a:highlight>
                  <a:srgbClr val="FFFFFF"/>
                </a:highlight>
              </a:rPr>
              <a:t> that the operating system reads before any other part of the disk.</a:t>
            </a:r>
          </a:p>
          <a:p>
            <a:pPr indent="-342900" lvl="0" marL="457200" rtl="0">
              <a:spcBef>
                <a:spcPts val="0"/>
              </a:spcBef>
              <a:buClr>
                <a:schemeClr val="dk1"/>
              </a:buClr>
              <a:buSzPct val="100000"/>
            </a:pPr>
            <a:r>
              <a:rPr lang="en" sz="1800">
                <a:solidFill>
                  <a:srgbClr val="000000"/>
                </a:solidFill>
                <a:highlight>
                  <a:srgbClr val="FFFFFF"/>
                </a:highlight>
              </a:rPr>
              <a:t>Each partition appears in the operating system as a distinct "logical" disk that uses part of the actual disk.</a:t>
            </a:r>
          </a:p>
          <a:p>
            <a:pPr indent="-342900" lvl="0" marL="457200" rtl="0">
              <a:spcBef>
                <a:spcPts val="0"/>
              </a:spcBef>
              <a:buClr>
                <a:schemeClr val="dk1"/>
              </a:buClr>
              <a:buSzPct val="100000"/>
            </a:pPr>
            <a:r>
              <a:rPr lang="en" sz="1800" u="sng">
                <a:solidFill>
                  <a:srgbClr val="0000FF"/>
                </a:solidFill>
                <a:hlinkClick r:id="rId4"/>
              </a:rPr>
              <a:t>https://en.wikipedia.org/wiki/Disk_partitioning</a:t>
            </a:r>
          </a:p>
        </p:txBody>
      </p:sp>
      <p:sp>
        <p:nvSpPr>
          <p:cNvPr id="101" name="Shape 10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b="1" lang="en"/>
              <a:t>Live Analysis Setup</a:t>
            </a:r>
          </a:p>
        </p:txBody>
      </p:sp>
      <p:sp>
        <p:nvSpPr>
          <p:cNvPr id="107" name="Shape 107"/>
          <p:cNvSpPr txBox="1"/>
          <p:nvPr>
            <p:ph idx="1" type="body"/>
          </p:nvPr>
        </p:nvSpPr>
        <p:spPr>
          <a:xfrm>
            <a:off x="311700" y="1228675"/>
            <a:ext cx="8520600" cy="3416400"/>
          </a:xfrm>
          <a:prstGeom prst="rect">
            <a:avLst/>
          </a:prstGeom>
        </p:spPr>
        <p:txBody>
          <a:bodyPr anchorCtr="0" anchor="t" bIns="91425" lIns="91425" rIns="91425" tIns="91425">
            <a:noAutofit/>
          </a:bodyPr>
          <a:lstStyle/>
          <a:p>
            <a:pPr indent="-355600" lvl="0" marL="457200" rtl="0">
              <a:spcBef>
                <a:spcPts val="0"/>
              </a:spcBef>
              <a:buClr>
                <a:srgbClr val="000000"/>
              </a:buClr>
              <a:buSzPct val="100000"/>
            </a:pPr>
            <a:r>
              <a:rPr lang="en" sz="2000">
                <a:solidFill>
                  <a:srgbClr val="000000"/>
                </a:solidFill>
              </a:rPr>
              <a:t>Use your </a:t>
            </a:r>
            <a:r>
              <a:rPr b="1" lang="en" sz="2000">
                <a:solidFill>
                  <a:srgbClr val="000000"/>
                </a:solidFill>
              </a:rPr>
              <a:t>own</a:t>
            </a:r>
            <a:r>
              <a:rPr lang="en" sz="2000">
                <a:solidFill>
                  <a:srgbClr val="000000"/>
                </a:solidFill>
              </a:rPr>
              <a:t> machine</a:t>
            </a:r>
          </a:p>
          <a:p>
            <a:pPr indent="-342900" lvl="1" marL="914400" rtl="0">
              <a:spcBef>
                <a:spcPts val="0"/>
              </a:spcBef>
              <a:buClr>
                <a:srgbClr val="000000"/>
              </a:buClr>
              <a:buSzPct val="100000"/>
            </a:pPr>
            <a:r>
              <a:rPr lang="en" sz="1800">
                <a:solidFill>
                  <a:srgbClr val="000000"/>
                </a:solidFill>
              </a:rPr>
              <a:t>Decompressed disk image (.raw) file: &gt;8GB	</a:t>
            </a:r>
            <a:r>
              <a:rPr lang="en" sz="1800">
                <a:solidFill>
                  <a:srgbClr val="FF0000"/>
                </a:solidFill>
              </a:rPr>
              <a:t>← Dead Analysis</a:t>
            </a:r>
          </a:p>
          <a:p>
            <a:pPr indent="-342900" lvl="1" marL="914400" rtl="0">
              <a:spcBef>
                <a:spcPts val="0"/>
              </a:spcBef>
              <a:buClr>
                <a:srgbClr val="000000"/>
              </a:buClr>
              <a:buSzPct val="100000"/>
            </a:pPr>
            <a:r>
              <a:rPr lang="en" sz="1800">
                <a:solidFill>
                  <a:srgbClr val="000000"/>
                </a:solidFill>
              </a:rPr>
              <a:t>VirtualBox disk image (.vdi) file: &gt;3GB		</a:t>
            </a:r>
            <a:r>
              <a:rPr lang="en" sz="1800">
                <a:solidFill>
                  <a:srgbClr val="FF0000"/>
                </a:solidFill>
              </a:rPr>
              <a:t>← Live Analysis</a:t>
            </a:r>
          </a:p>
          <a:p>
            <a:pPr indent="-342900" lvl="1" marL="914400" rtl="0">
              <a:spcBef>
                <a:spcPts val="0"/>
              </a:spcBef>
              <a:buClr>
                <a:srgbClr val="000000"/>
              </a:buClr>
              <a:buSzPct val="100000"/>
            </a:pPr>
            <a:r>
              <a:rPr lang="en" sz="1800">
                <a:solidFill>
                  <a:srgbClr val="000000"/>
                </a:solidFill>
              </a:rPr>
              <a:t>EWS quota: 10GB</a:t>
            </a:r>
          </a:p>
          <a:p>
            <a:pPr indent="-342900" lvl="1" marL="914400" rtl="0">
              <a:spcBef>
                <a:spcPts val="0"/>
              </a:spcBef>
              <a:buClr>
                <a:srgbClr val="000000"/>
              </a:buClr>
              <a:buSzPct val="100000"/>
            </a:pPr>
            <a:r>
              <a:rPr lang="en" sz="1800">
                <a:solidFill>
                  <a:srgbClr val="000000"/>
                </a:solidFill>
              </a:rPr>
              <a:t>VirtualBox </a:t>
            </a:r>
            <a:r>
              <a:rPr b="1" lang="en" sz="1800">
                <a:solidFill>
                  <a:srgbClr val="000000"/>
                </a:solidFill>
              </a:rPr>
              <a:t>not</a:t>
            </a:r>
            <a:r>
              <a:rPr lang="en" sz="1800">
                <a:solidFill>
                  <a:srgbClr val="000000"/>
                </a:solidFill>
              </a:rPr>
              <a:t> supported on EWS</a:t>
            </a:r>
          </a:p>
          <a:p>
            <a:pPr indent="-342900" lvl="1" marL="914400" rtl="0">
              <a:spcBef>
                <a:spcPts val="0"/>
              </a:spcBef>
              <a:buClr>
                <a:srgbClr val="000000"/>
              </a:buClr>
              <a:buSzPct val="100000"/>
            </a:pPr>
            <a:r>
              <a:rPr lang="en" sz="1800">
                <a:solidFill>
                  <a:srgbClr val="000000"/>
                </a:solidFill>
              </a:rPr>
              <a:t>VirtualBox download link: </a:t>
            </a:r>
            <a:r>
              <a:rPr lang="en" sz="1800" u="sng">
                <a:solidFill>
                  <a:srgbClr val="0000FF"/>
                </a:solidFill>
                <a:hlinkClick r:id="rId3"/>
              </a:rPr>
              <a:t>https://www.virtualbox.org/wiki/Downloads</a:t>
            </a:r>
          </a:p>
          <a:p>
            <a:pPr indent="-342900" lvl="1" marL="914400" rtl="0">
              <a:spcBef>
                <a:spcPts val="0"/>
              </a:spcBef>
              <a:buClr>
                <a:srgbClr val="000000"/>
              </a:buClr>
              <a:buSzPct val="100000"/>
            </a:pPr>
            <a:r>
              <a:rPr lang="en" sz="1800">
                <a:solidFill>
                  <a:srgbClr val="000000"/>
                </a:solidFill>
              </a:rPr>
              <a:t>Convert raw to vdi</a:t>
            </a:r>
            <a:br>
              <a:rPr lang="en" sz="1800">
                <a:solidFill>
                  <a:srgbClr val="000000"/>
                </a:solidFill>
              </a:rPr>
            </a:br>
            <a:r>
              <a:rPr lang="en" sz="1800">
                <a:solidFill>
                  <a:srgbClr val="000000"/>
                </a:solidFill>
                <a:latin typeface="Courier New"/>
                <a:ea typeface="Courier New"/>
                <a:cs typeface="Courier New"/>
                <a:sym typeface="Courier New"/>
              </a:rPr>
              <a:t>%VBoxManage convertdd forensics_sp16_victim.raw forensics_sp16_victim.vdi -format VDI</a:t>
            </a:r>
          </a:p>
        </p:txBody>
      </p:sp>
      <p:sp>
        <p:nvSpPr>
          <p:cNvPr id="108" name="Shape 10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b="1" lang="en"/>
              <a:t>Live Analysis: Windows OS VirtualBox Demo (1)</a:t>
            </a:r>
          </a:p>
        </p:txBody>
      </p:sp>
      <p:pic>
        <p:nvPicPr>
          <p:cNvPr id="114" name="Shape 114"/>
          <p:cNvPicPr preferRelativeResize="0"/>
          <p:nvPr/>
        </p:nvPicPr>
        <p:blipFill>
          <a:blip r:embed="rId3">
            <a:alphaModFix/>
          </a:blip>
          <a:stretch>
            <a:fillRect/>
          </a:stretch>
        </p:blipFill>
        <p:spPr>
          <a:xfrm>
            <a:off x="457200" y="1825375"/>
            <a:ext cx="2313600" cy="2037664"/>
          </a:xfrm>
          <a:prstGeom prst="rect">
            <a:avLst/>
          </a:prstGeom>
          <a:noFill/>
          <a:ln>
            <a:noFill/>
          </a:ln>
        </p:spPr>
      </p:pic>
      <p:pic>
        <p:nvPicPr>
          <p:cNvPr id="115" name="Shape 115"/>
          <p:cNvPicPr preferRelativeResize="0"/>
          <p:nvPr/>
        </p:nvPicPr>
        <p:blipFill>
          <a:blip r:embed="rId4">
            <a:alphaModFix/>
          </a:blip>
          <a:stretch>
            <a:fillRect/>
          </a:stretch>
        </p:blipFill>
        <p:spPr>
          <a:xfrm>
            <a:off x="3402450" y="1825375"/>
            <a:ext cx="2313600" cy="2051783"/>
          </a:xfrm>
          <a:prstGeom prst="rect">
            <a:avLst/>
          </a:prstGeom>
          <a:noFill/>
          <a:ln>
            <a:noFill/>
          </a:ln>
        </p:spPr>
      </p:pic>
      <p:cxnSp>
        <p:nvCxnSpPr>
          <p:cNvPr id="116" name="Shape 116"/>
          <p:cNvCxnSpPr/>
          <p:nvPr/>
        </p:nvCxnSpPr>
        <p:spPr>
          <a:xfrm>
            <a:off x="2923200" y="2873025"/>
            <a:ext cx="357599" cy="0"/>
          </a:xfrm>
          <a:prstGeom prst="straightConnector1">
            <a:avLst/>
          </a:prstGeom>
          <a:noFill/>
          <a:ln cap="flat" cmpd="sng" w="28575">
            <a:solidFill>
              <a:srgbClr val="FF0000"/>
            </a:solidFill>
            <a:prstDash val="solid"/>
            <a:round/>
            <a:headEnd len="lg" w="lg" type="none"/>
            <a:tailEnd len="lg" w="lg" type="triangle"/>
          </a:ln>
        </p:spPr>
      </p:cxnSp>
      <p:cxnSp>
        <p:nvCxnSpPr>
          <p:cNvPr id="117" name="Shape 117"/>
          <p:cNvCxnSpPr/>
          <p:nvPr/>
        </p:nvCxnSpPr>
        <p:spPr>
          <a:xfrm>
            <a:off x="5855278" y="2873025"/>
            <a:ext cx="357599" cy="0"/>
          </a:xfrm>
          <a:prstGeom prst="straightConnector1">
            <a:avLst/>
          </a:prstGeom>
          <a:noFill/>
          <a:ln cap="flat" cmpd="sng" w="28575">
            <a:solidFill>
              <a:srgbClr val="FF0000"/>
            </a:solidFill>
            <a:prstDash val="solid"/>
            <a:round/>
            <a:headEnd len="lg" w="lg" type="none"/>
            <a:tailEnd len="lg" w="lg" type="triangle"/>
          </a:ln>
        </p:spPr>
      </p:cxnSp>
      <p:sp>
        <p:nvSpPr>
          <p:cNvPr id="118" name="Shape 118"/>
          <p:cNvSpPr txBox="1"/>
          <p:nvPr/>
        </p:nvSpPr>
        <p:spPr>
          <a:xfrm>
            <a:off x="533441" y="4047650"/>
            <a:ext cx="2183099" cy="364800"/>
          </a:xfrm>
          <a:prstGeom prst="rect">
            <a:avLst/>
          </a:prstGeom>
          <a:noFill/>
          <a:ln>
            <a:noFill/>
          </a:ln>
        </p:spPr>
        <p:txBody>
          <a:bodyPr anchorCtr="0" anchor="t" bIns="91425" lIns="91425" rIns="91425" tIns="91425">
            <a:noAutofit/>
          </a:bodyPr>
          <a:lstStyle/>
          <a:p>
            <a:pPr lvl="0">
              <a:spcBef>
                <a:spcPts val="0"/>
              </a:spcBef>
              <a:buNone/>
            </a:pPr>
            <a:r>
              <a:rPr lang="en"/>
              <a:t>Step 1. Choose OS type</a:t>
            </a:r>
          </a:p>
        </p:txBody>
      </p:sp>
      <p:sp>
        <p:nvSpPr>
          <p:cNvPr id="119" name="Shape 119"/>
          <p:cNvSpPr txBox="1"/>
          <p:nvPr/>
        </p:nvSpPr>
        <p:spPr>
          <a:xfrm>
            <a:off x="3363600" y="4047650"/>
            <a:ext cx="2415599" cy="364800"/>
          </a:xfrm>
          <a:prstGeom prst="rect">
            <a:avLst/>
          </a:prstGeom>
          <a:noFill/>
          <a:ln>
            <a:noFill/>
          </a:ln>
        </p:spPr>
        <p:txBody>
          <a:bodyPr anchorCtr="0" anchor="t" bIns="91425" lIns="91425" rIns="91425" tIns="91425">
            <a:noAutofit/>
          </a:bodyPr>
          <a:lstStyle/>
          <a:p>
            <a:pPr lvl="0" rtl="0">
              <a:spcBef>
                <a:spcPts val="0"/>
              </a:spcBef>
              <a:buNone/>
            </a:pPr>
            <a:r>
              <a:rPr lang="en"/>
              <a:t>Step 2. Select memory size</a:t>
            </a:r>
          </a:p>
        </p:txBody>
      </p:sp>
      <p:pic>
        <p:nvPicPr>
          <p:cNvPr descr="vb_disk.JPG" id="120" name="Shape 120"/>
          <p:cNvPicPr preferRelativeResize="0"/>
          <p:nvPr/>
        </p:nvPicPr>
        <p:blipFill>
          <a:blip r:embed="rId5">
            <a:alphaModFix/>
          </a:blip>
          <a:stretch>
            <a:fillRect/>
          </a:stretch>
        </p:blipFill>
        <p:spPr>
          <a:xfrm>
            <a:off x="6306071" y="1825374"/>
            <a:ext cx="2323578" cy="2051774"/>
          </a:xfrm>
          <a:prstGeom prst="rect">
            <a:avLst/>
          </a:prstGeom>
          <a:noFill/>
          <a:ln>
            <a:noFill/>
          </a:ln>
        </p:spPr>
      </p:pic>
      <p:sp>
        <p:nvSpPr>
          <p:cNvPr id="121" name="Shape 121"/>
          <p:cNvSpPr txBox="1"/>
          <p:nvPr/>
        </p:nvSpPr>
        <p:spPr>
          <a:xfrm>
            <a:off x="6106800" y="4047650"/>
            <a:ext cx="2698500" cy="364800"/>
          </a:xfrm>
          <a:prstGeom prst="rect">
            <a:avLst/>
          </a:prstGeom>
          <a:noFill/>
          <a:ln>
            <a:noFill/>
          </a:ln>
        </p:spPr>
        <p:txBody>
          <a:bodyPr anchorCtr="0" anchor="t" bIns="91425" lIns="91425" rIns="91425" tIns="91425">
            <a:noAutofit/>
          </a:bodyPr>
          <a:lstStyle/>
          <a:p>
            <a:pPr lvl="0" rtl="0">
              <a:spcBef>
                <a:spcPts val="0"/>
              </a:spcBef>
              <a:buNone/>
            </a:pPr>
            <a:r>
              <a:rPr lang="en"/>
              <a:t>Step 3. Browse existing .vdi file</a:t>
            </a:r>
          </a:p>
        </p:txBody>
      </p:sp>
      <p:sp>
        <p:nvSpPr>
          <p:cNvPr id="122" name="Shape 12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