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Alfa Slab One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BFA03D6-8E15-4B2A-A9DD-1590EAFA6BDC}">
  <a:tblStyle styleId="{0BFA03D6-8E15-4B2A-A9DD-1590EAFA6BDC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lfaSlabOne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bold.fntdata"/><Relationship Id="rId10" Type="http://schemas.openxmlformats.org/officeDocument/2006/relationships/slide" Target="slides/slide5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599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399" cy="2445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7999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199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ourses.engr.illinois.edu/ece391/notes/student-notes.pdf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Intro to Operating Systems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CS461 / ECE422 – UIUC SPRING 2016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By Gene Shiue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</a:t>
            </a:r>
            <a:r>
              <a:rPr i="1" lang="en"/>
              <a:t>main</a:t>
            </a:r>
            <a:r>
              <a:rPr lang="en"/>
              <a:t> calls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 stuff in </a:t>
            </a:r>
            <a:r>
              <a:rPr i="1" lang="en"/>
              <a:t>main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ex:</a:t>
            </a:r>
            <a:br>
              <a:rPr lang="en"/>
            </a:br>
            <a:r>
              <a:rPr lang="en"/>
              <a:t>int a = 5;  (push $5)</a:t>
            </a:r>
            <a:br>
              <a:rPr lang="en"/>
            </a:br>
            <a:r>
              <a:rPr lang="en"/>
              <a:t>int b = 10; (push $10)</a:t>
            </a:r>
          </a:p>
        </p:txBody>
      </p:sp>
      <p:graphicFrame>
        <p:nvGraphicFramePr>
          <p:cNvPr id="151" name="Shape 151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{0BFA03D6-8E15-4B2A-A9DD-1590EAFA6BDC}</a:tableStyleId>
              </a:tblPr>
              <a:tblGrid>
                <a:gridCol w="1917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 (b)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 (a)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previous base pointer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cxnSp>
        <p:nvCxnSpPr>
          <p:cNvPr id="152" name="Shape 152"/>
          <p:cNvCxnSpPr/>
          <p:nvPr/>
        </p:nvCxnSpPr>
        <p:spPr>
          <a:xfrm>
            <a:off x="5344450" y="3931475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3" name="Shape 153"/>
          <p:cNvSpPr txBox="1"/>
          <p:nvPr/>
        </p:nvSpPr>
        <p:spPr>
          <a:xfrm>
            <a:off x="4848975" y="3721325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esp</a:t>
            </a:r>
          </a:p>
        </p:txBody>
      </p:sp>
      <p:cxnSp>
        <p:nvCxnSpPr>
          <p:cNvPr id="154" name="Shape 154"/>
          <p:cNvCxnSpPr/>
          <p:nvPr/>
        </p:nvCxnSpPr>
        <p:spPr>
          <a:xfrm rot="10800000">
            <a:off x="7993000" y="4677200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5" name="Shape 155"/>
          <p:cNvSpPr txBox="1"/>
          <p:nvPr/>
        </p:nvSpPr>
        <p:spPr>
          <a:xfrm>
            <a:off x="8607025" y="4467050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ebp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</a:t>
            </a:r>
            <a:r>
              <a:rPr i="1" lang="en"/>
              <a:t>main</a:t>
            </a:r>
            <a:r>
              <a:rPr lang="en"/>
              <a:t> calls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 stuff in </a:t>
            </a:r>
            <a:r>
              <a:rPr i="1" lang="en"/>
              <a:t>main</a:t>
            </a:r>
          </a:p>
        </p:txBody>
      </p:sp>
      <p:graphicFrame>
        <p:nvGraphicFramePr>
          <p:cNvPr id="162" name="Shape 162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{0BFA03D6-8E15-4B2A-A9DD-1590EAFA6BDC}</a:tableStyleId>
              </a:tblPr>
              <a:tblGrid>
                <a:gridCol w="1917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local variables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previous base pointer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cxnSp>
        <p:nvCxnSpPr>
          <p:cNvPr id="163" name="Shape 163"/>
          <p:cNvCxnSpPr/>
          <p:nvPr/>
        </p:nvCxnSpPr>
        <p:spPr>
          <a:xfrm>
            <a:off x="5344450" y="4160075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4" name="Shape 164"/>
          <p:cNvSpPr txBox="1"/>
          <p:nvPr/>
        </p:nvSpPr>
        <p:spPr>
          <a:xfrm>
            <a:off x="4848975" y="3949925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esp</a:t>
            </a:r>
          </a:p>
        </p:txBody>
      </p:sp>
      <p:cxnSp>
        <p:nvCxnSpPr>
          <p:cNvPr id="165" name="Shape 165"/>
          <p:cNvCxnSpPr/>
          <p:nvPr/>
        </p:nvCxnSpPr>
        <p:spPr>
          <a:xfrm rot="10800000">
            <a:off x="7993000" y="4677200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6" name="Shape 166"/>
          <p:cNvSpPr txBox="1"/>
          <p:nvPr/>
        </p:nvSpPr>
        <p:spPr>
          <a:xfrm>
            <a:off x="8607025" y="4467050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ebp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3735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</a:t>
            </a:r>
            <a:r>
              <a:rPr i="1" lang="en"/>
              <a:t>main</a:t>
            </a:r>
            <a:r>
              <a:rPr lang="en"/>
              <a:t> calls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 stuff in </a:t>
            </a:r>
            <a:r>
              <a:rPr i="1" lang="en"/>
              <a:t>main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 up arguments to call </a:t>
            </a:r>
            <a:r>
              <a:rPr i="1" lang="en"/>
              <a:t>foo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ex:</a:t>
            </a:r>
            <a:br>
              <a:rPr lang="en"/>
            </a:br>
            <a:r>
              <a:rPr lang="en"/>
              <a:t>foo takes two integers,</a:t>
            </a:r>
            <a:br>
              <a:rPr lang="en"/>
            </a:br>
            <a:r>
              <a:rPr lang="en"/>
              <a:t>in main: foo(11,12); (push $12, push $11)</a:t>
            </a:r>
          </a:p>
        </p:txBody>
      </p:sp>
      <p:graphicFrame>
        <p:nvGraphicFramePr>
          <p:cNvPr id="173" name="Shape 173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{0BFA03D6-8E15-4B2A-A9DD-1590EAFA6BDC}</a:tableStyleId>
              </a:tblPr>
              <a:tblGrid>
                <a:gridCol w="1917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local variables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previous base pointer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cxnSp>
        <p:nvCxnSpPr>
          <p:cNvPr id="174" name="Shape 174"/>
          <p:cNvCxnSpPr/>
          <p:nvPr/>
        </p:nvCxnSpPr>
        <p:spPr>
          <a:xfrm rot="10800000">
            <a:off x="7993025" y="4673375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5" name="Shape 175"/>
          <p:cNvSpPr txBox="1"/>
          <p:nvPr/>
        </p:nvSpPr>
        <p:spPr>
          <a:xfrm>
            <a:off x="8621725" y="4463225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ebp</a:t>
            </a:r>
          </a:p>
        </p:txBody>
      </p:sp>
      <p:cxnSp>
        <p:nvCxnSpPr>
          <p:cNvPr id="176" name="Shape 176"/>
          <p:cNvCxnSpPr/>
          <p:nvPr/>
        </p:nvCxnSpPr>
        <p:spPr>
          <a:xfrm>
            <a:off x="5344450" y="3474275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7" name="Shape 177"/>
          <p:cNvSpPr txBox="1"/>
          <p:nvPr/>
        </p:nvSpPr>
        <p:spPr>
          <a:xfrm>
            <a:off x="4848975" y="3264125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</a:t>
            </a:r>
            <a:r>
              <a:rPr i="1" lang="en"/>
              <a:t>main</a:t>
            </a:r>
            <a:r>
              <a:rPr lang="en"/>
              <a:t> calls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 stuff in </a:t>
            </a:r>
            <a:r>
              <a:rPr i="1" lang="en"/>
              <a:t>main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 up arguments to call </a:t>
            </a:r>
            <a:r>
              <a:rPr i="1" lang="en"/>
              <a:t>foo</a:t>
            </a:r>
          </a:p>
        </p:txBody>
      </p:sp>
      <p:graphicFrame>
        <p:nvGraphicFramePr>
          <p:cNvPr id="184" name="Shape 184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{0BFA03D6-8E15-4B2A-A9DD-1590EAFA6BDC}</a:tableStyleId>
              </a:tblPr>
              <a:tblGrid>
                <a:gridCol w="1917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arguments to foo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local variables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previous base pointer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cxnSp>
        <p:nvCxnSpPr>
          <p:cNvPr id="185" name="Shape 185"/>
          <p:cNvCxnSpPr/>
          <p:nvPr/>
        </p:nvCxnSpPr>
        <p:spPr>
          <a:xfrm rot="10800000">
            <a:off x="7993025" y="4673375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6" name="Shape 186"/>
          <p:cNvSpPr txBox="1"/>
          <p:nvPr/>
        </p:nvSpPr>
        <p:spPr>
          <a:xfrm>
            <a:off x="8621725" y="4463225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ebp</a:t>
            </a:r>
          </a:p>
        </p:txBody>
      </p:sp>
      <p:cxnSp>
        <p:nvCxnSpPr>
          <p:cNvPr id="187" name="Shape 187"/>
          <p:cNvCxnSpPr/>
          <p:nvPr/>
        </p:nvCxnSpPr>
        <p:spPr>
          <a:xfrm>
            <a:off x="5344450" y="3779075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8" name="Shape 188"/>
          <p:cNvSpPr txBox="1"/>
          <p:nvPr/>
        </p:nvSpPr>
        <p:spPr>
          <a:xfrm>
            <a:off x="4848975" y="3568925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</a:t>
            </a:r>
            <a:r>
              <a:rPr i="1" lang="en"/>
              <a:t>main</a:t>
            </a:r>
            <a:r>
              <a:rPr lang="en"/>
              <a:t> calls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 stuff in </a:t>
            </a:r>
            <a:r>
              <a:rPr i="1" lang="en"/>
              <a:t>main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 up arguments to call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 up stack frame for </a:t>
            </a:r>
            <a:r>
              <a:rPr i="1" lang="en"/>
              <a:t>foo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assembly:</a:t>
            </a:r>
            <a:br>
              <a:rPr lang="en"/>
            </a:br>
            <a:r>
              <a:rPr lang="en"/>
              <a:t>call foo</a:t>
            </a:r>
            <a:br>
              <a:rPr lang="en"/>
            </a:br>
            <a:r>
              <a:rPr lang="en"/>
              <a:t>…</a:t>
            </a:r>
            <a:br>
              <a:rPr lang="en"/>
            </a:br>
            <a:r>
              <a:rPr lang="en"/>
              <a:t>foo:</a:t>
            </a:r>
            <a:br>
              <a:rPr lang="en"/>
            </a:br>
            <a:r>
              <a:rPr lang="en"/>
              <a:t>push $ebp</a:t>
            </a:r>
            <a:br>
              <a:rPr lang="en"/>
            </a:br>
            <a:r>
              <a:rPr lang="en"/>
              <a:t>mov $esp,$ebp</a:t>
            </a:r>
            <a:br>
              <a:rPr lang="en"/>
            </a:br>
            <a:r>
              <a:rPr lang="en"/>
              <a:t>...</a:t>
            </a:r>
          </a:p>
        </p:txBody>
      </p:sp>
      <p:graphicFrame>
        <p:nvGraphicFramePr>
          <p:cNvPr id="195" name="Shape 195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{0BFA03D6-8E15-4B2A-A9DD-1590EAFA6BDC}</a:tableStyleId>
              </a:tblPr>
              <a:tblGrid>
                <a:gridCol w="1917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base pointer for main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return address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arguments to foo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local variables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previous base pointer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196" name="Shape 196"/>
          <p:cNvSpPr/>
          <p:nvPr/>
        </p:nvSpPr>
        <p:spPr>
          <a:xfrm>
            <a:off x="5680200" y="3709400"/>
            <a:ext cx="2597400" cy="777899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5106900" y="3859525"/>
            <a:ext cx="2267400" cy="77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main</a:t>
            </a:r>
          </a:p>
        </p:txBody>
      </p:sp>
      <p:cxnSp>
        <p:nvCxnSpPr>
          <p:cNvPr id="198" name="Shape 198"/>
          <p:cNvCxnSpPr/>
          <p:nvPr/>
        </p:nvCxnSpPr>
        <p:spPr>
          <a:xfrm>
            <a:off x="5344450" y="3104400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9" name="Shape 199"/>
          <p:cNvSpPr txBox="1"/>
          <p:nvPr/>
        </p:nvSpPr>
        <p:spPr>
          <a:xfrm>
            <a:off x="4848975" y="2894250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esp</a:t>
            </a:r>
          </a:p>
        </p:txBody>
      </p:sp>
      <p:cxnSp>
        <p:nvCxnSpPr>
          <p:cNvPr id="200" name="Shape 200"/>
          <p:cNvCxnSpPr/>
          <p:nvPr/>
        </p:nvCxnSpPr>
        <p:spPr>
          <a:xfrm rot="10800000">
            <a:off x="7971025" y="3104400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1" name="Shape 201"/>
          <p:cNvSpPr txBox="1"/>
          <p:nvPr/>
        </p:nvSpPr>
        <p:spPr>
          <a:xfrm>
            <a:off x="8599725" y="2894250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ebp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</a:t>
            </a:r>
            <a:r>
              <a:rPr i="1" lang="en"/>
              <a:t>main</a:t>
            </a:r>
            <a:r>
              <a:rPr lang="en"/>
              <a:t> calls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 stuff in </a:t>
            </a:r>
            <a:r>
              <a:rPr i="1" lang="en"/>
              <a:t>main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 up arguments to call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 up stack frame for </a:t>
            </a:r>
            <a:r>
              <a:rPr i="1" lang="en"/>
              <a:t>foo</a:t>
            </a:r>
          </a:p>
        </p:txBody>
      </p:sp>
      <p:graphicFrame>
        <p:nvGraphicFramePr>
          <p:cNvPr id="208" name="Shape 208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{0BFA03D6-8E15-4B2A-A9DD-1590EAFA6BDC}</a:tableStyleId>
              </a:tblPr>
              <a:tblGrid>
                <a:gridCol w="1917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arguments to foo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local variables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previous base pointer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cxnSp>
        <p:nvCxnSpPr>
          <p:cNvPr id="209" name="Shape 209"/>
          <p:cNvCxnSpPr/>
          <p:nvPr/>
        </p:nvCxnSpPr>
        <p:spPr>
          <a:xfrm rot="10800000">
            <a:off x="7993025" y="4673375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0" name="Shape 210"/>
          <p:cNvSpPr txBox="1"/>
          <p:nvPr/>
        </p:nvSpPr>
        <p:spPr>
          <a:xfrm>
            <a:off x="8621725" y="4463225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ebp</a:t>
            </a:r>
          </a:p>
        </p:txBody>
      </p:sp>
      <p:cxnSp>
        <p:nvCxnSpPr>
          <p:cNvPr id="211" name="Shape 211"/>
          <p:cNvCxnSpPr/>
          <p:nvPr/>
        </p:nvCxnSpPr>
        <p:spPr>
          <a:xfrm>
            <a:off x="5344450" y="3779075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2" name="Shape 212"/>
          <p:cNvSpPr txBox="1"/>
          <p:nvPr/>
        </p:nvSpPr>
        <p:spPr>
          <a:xfrm>
            <a:off x="4848975" y="3568925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</a:t>
            </a:r>
            <a:r>
              <a:rPr i="1" lang="en"/>
              <a:t>main</a:t>
            </a:r>
            <a:r>
              <a:rPr lang="en"/>
              <a:t> calls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 stuff in </a:t>
            </a:r>
            <a:r>
              <a:rPr i="1" lang="en"/>
              <a:t>main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 up arguments to call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 up stack frame for </a:t>
            </a:r>
            <a:r>
              <a:rPr i="1" lang="en"/>
              <a:t>foo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assembly: call foo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 push %eip;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address of foo’s first instruction -&gt; eip)</a:t>
            </a:r>
          </a:p>
        </p:txBody>
      </p:sp>
      <p:graphicFrame>
        <p:nvGraphicFramePr>
          <p:cNvPr id="219" name="Shape 219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{0BFA03D6-8E15-4B2A-A9DD-1590EAFA6BDC}</a:tableStyleId>
              </a:tblPr>
              <a:tblGrid>
                <a:gridCol w="1917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return address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arguments to foo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local variables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previous base pointer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cxnSp>
        <p:nvCxnSpPr>
          <p:cNvPr id="220" name="Shape 220"/>
          <p:cNvCxnSpPr/>
          <p:nvPr/>
        </p:nvCxnSpPr>
        <p:spPr>
          <a:xfrm rot="10800000">
            <a:off x="7993025" y="4673375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1" name="Shape 221"/>
          <p:cNvSpPr txBox="1"/>
          <p:nvPr/>
        </p:nvSpPr>
        <p:spPr>
          <a:xfrm>
            <a:off x="8621725" y="4463225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ebp</a:t>
            </a:r>
          </a:p>
        </p:txBody>
      </p:sp>
      <p:cxnSp>
        <p:nvCxnSpPr>
          <p:cNvPr id="222" name="Shape 222"/>
          <p:cNvCxnSpPr/>
          <p:nvPr/>
        </p:nvCxnSpPr>
        <p:spPr>
          <a:xfrm>
            <a:off x="5344450" y="3474275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3" name="Shape 223"/>
          <p:cNvSpPr txBox="1"/>
          <p:nvPr/>
        </p:nvSpPr>
        <p:spPr>
          <a:xfrm>
            <a:off x="4848975" y="3264125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</a:t>
            </a:r>
            <a:r>
              <a:rPr i="1" lang="en"/>
              <a:t>main</a:t>
            </a:r>
            <a:r>
              <a:rPr lang="en"/>
              <a:t> calls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 stuff in </a:t>
            </a:r>
            <a:r>
              <a:rPr i="1" lang="en"/>
              <a:t>main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 up arguments to call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 up stack frame for </a:t>
            </a:r>
            <a:r>
              <a:rPr i="1" lang="en"/>
              <a:t>foo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assembly: push %ebp</a:t>
            </a:r>
          </a:p>
        </p:txBody>
      </p:sp>
      <p:graphicFrame>
        <p:nvGraphicFramePr>
          <p:cNvPr id="230" name="Shape 230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{0BFA03D6-8E15-4B2A-A9DD-1590EAFA6BDC}</a:tableStyleId>
              </a:tblPr>
              <a:tblGrid>
                <a:gridCol w="1917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base pointer for main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return address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arguments to foo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local variables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previous base pointer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cxnSp>
        <p:nvCxnSpPr>
          <p:cNvPr id="231" name="Shape 231"/>
          <p:cNvCxnSpPr/>
          <p:nvPr/>
        </p:nvCxnSpPr>
        <p:spPr>
          <a:xfrm rot="10800000">
            <a:off x="7993025" y="4673375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2" name="Shape 232"/>
          <p:cNvSpPr txBox="1"/>
          <p:nvPr/>
        </p:nvSpPr>
        <p:spPr>
          <a:xfrm>
            <a:off x="8621725" y="4463225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ebp</a:t>
            </a:r>
          </a:p>
        </p:txBody>
      </p:sp>
      <p:cxnSp>
        <p:nvCxnSpPr>
          <p:cNvPr id="233" name="Shape 233"/>
          <p:cNvCxnSpPr/>
          <p:nvPr/>
        </p:nvCxnSpPr>
        <p:spPr>
          <a:xfrm>
            <a:off x="5344450" y="3093275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4" name="Shape 234"/>
          <p:cNvSpPr txBox="1"/>
          <p:nvPr/>
        </p:nvSpPr>
        <p:spPr>
          <a:xfrm>
            <a:off x="4848975" y="2883125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</a:t>
            </a:r>
            <a:r>
              <a:rPr i="1" lang="en"/>
              <a:t>main</a:t>
            </a:r>
            <a:r>
              <a:rPr lang="en"/>
              <a:t> calls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 stuff in </a:t>
            </a:r>
            <a:r>
              <a:rPr i="1" lang="en"/>
              <a:t>main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 up arguments to call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 up stack frame for </a:t>
            </a:r>
            <a:r>
              <a:rPr i="1" lang="en"/>
              <a:t>foo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assembly: mov %esp,%ebp</a:t>
            </a:r>
          </a:p>
        </p:txBody>
      </p:sp>
      <p:graphicFrame>
        <p:nvGraphicFramePr>
          <p:cNvPr id="241" name="Shape 241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{0BFA03D6-8E15-4B2A-A9DD-1590EAFA6BDC}</a:tableStyleId>
              </a:tblPr>
              <a:tblGrid>
                <a:gridCol w="1917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base pointer for main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return address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arguments to foo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local variables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previous base pointer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242" name="Shape 242"/>
          <p:cNvSpPr/>
          <p:nvPr/>
        </p:nvSpPr>
        <p:spPr>
          <a:xfrm>
            <a:off x="5680200" y="3709400"/>
            <a:ext cx="2597400" cy="777899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5106900" y="3859525"/>
            <a:ext cx="2267400" cy="77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main</a:t>
            </a:r>
          </a:p>
        </p:txBody>
      </p:sp>
      <p:cxnSp>
        <p:nvCxnSpPr>
          <p:cNvPr id="244" name="Shape 244"/>
          <p:cNvCxnSpPr/>
          <p:nvPr/>
        </p:nvCxnSpPr>
        <p:spPr>
          <a:xfrm>
            <a:off x="5344450" y="3104400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5" name="Shape 245"/>
          <p:cNvSpPr txBox="1"/>
          <p:nvPr/>
        </p:nvSpPr>
        <p:spPr>
          <a:xfrm>
            <a:off x="4848975" y="2894250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esp</a:t>
            </a:r>
          </a:p>
        </p:txBody>
      </p:sp>
      <p:cxnSp>
        <p:nvCxnSpPr>
          <p:cNvPr id="246" name="Shape 246"/>
          <p:cNvCxnSpPr/>
          <p:nvPr/>
        </p:nvCxnSpPr>
        <p:spPr>
          <a:xfrm rot="10800000">
            <a:off x="7971025" y="3104400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7" name="Shape 247"/>
          <p:cNvSpPr txBox="1"/>
          <p:nvPr/>
        </p:nvSpPr>
        <p:spPr>
          <a:xfrm>
            <a:off x="8599725" y="2894250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ebp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</a:t>
            </a:r>
            <a:r>
              <a:rPr i="1" lang="en"/>
              <a:t>main</a:t>
            </a:r>
            <a:r>
              <a:rPr lang="en"/>
              <a:t> calls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 stuff in </a:t>
            </a:r>
            <a:r>
              <a:rPr i="1" lang="en"/>
              <a:t>main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 up arguments to call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 up stack frame for </a:t>
            </a:r>
            <a:r>
              <a:rPr i="1" lang="en"/>
              <a:t>foo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assembly:</a:t>
            </a:r>
            <a:br>
              <a:rPr lang="en"/>
            </a:br>
            <a:r>
              <a:rPr lang="en"/>
              <a:t>call foo</a:t>
            </a:r>
            <a:br>
              <a:rPr lang="en"/>
            </a:br>
            <a:r>
              <a:rPr lang="en"/>
              <a:t>…</a:t>
            </a:r>
            <a:br>
              <a:rPr lang="en"/>
            </a:br>
            <a:r>
              <a:rPr lang="en"/>
              <a:t>foo:</a:t>
            </a:r>
            <a:br>
              <a:rPr lang="en"/>
            </a:br>
            <a:r>
              <a:rPr lang="en"/>
              <a:t>push $ebp</a:t>
            </a:r>
            <a:br>
              <a:rPr lang="en"/>
            </a:br>
            <a:r>
              <a:rPr lang="en"/>
              <a:t>mov $esp,$ebp</a:t>
            </a:r>
            <a:br>
              <a:rPr lang="en"/>
            </a:br>
            <a:r>
              <a:rPr lang="en"/>
              <a:t>...</a:t>
            </a:r>
          </a:p>
        </p:txBody>
      </p:sp>
      <p:graphicFrame>
        <p:nvGraphicFramePr>
          <p:cNvPr id="254" name="Shape 254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{0BFA03D6-8E15-4B2A-A9DD-1590EAFA6BDC}</a:tableStyleId>
              </a:tblPr>
              <a:tblGrid>
                <a:gridCol w="1917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base pointer for main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return address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arguments to foo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local variables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previous base pointer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255" name="Shape 255"/>
          <p:cNvSpPr/>
          <p:nvPr/>
        </p:nvSpPr>
        <p:spPr>
          <a:xfrm>
            <a:off x="5680200" y="3709400"/>
            <a:ext cx="2597400" cy="777899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/>
        </p:nvSpPr>
        <p:spPr>
          <a:xfrm>
            <a:off x="5106900" y="3859525"/>
            <a:ext cx="2267400" cy="77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main</a:t>
            </a:r>
          </a:p>
        </p:txBody>
      </p:sp>
      <p:cxnSp>
        <p:nvCxnSpPr>
          <p:cNvPr id="257" name="Shape 257"/>
          <p:cNvCxnSpPr/>
          <p:nvPr/>
        </p:nvCxnSpPr>
        <p:spPr>
          <a:xfrm>
            <a:off x="5344450" y="3104400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8" name="Shape 258"/>
          <p:cNvSpPr txBox="1"/>
          <p:nvPr/>
        </p:nvSpPr>
        <p:spPr>
          <a:xfrm>
            <a:off x="4848975" y="2894250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esp</a:t>
            </a:r>
          </a:p>
        </p:txBody>
      </p:sp>
      <p:cxnSp>
        <p:nvCxnSpPr>
          <p:cNvPr id="259" name="Shape 259"/>
          <p:cNvCxnSpPr/>
          <p:nvPr/>
        </p:nvCxnSpPr>
        <p:spPr>
          <a:xfrm rot="10800000">
            <a:off x="7971025" y="3104400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0" name="Shape 260"/>
          <p:cNvSpPr txBox="1"/>
          <p:nvPr/>
        </p:nvSpPr>
        <p:spPr>
          <a:xfrm>
            <a:off x="8599725" y="2894250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ebp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x86 ISA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Registers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Assembly Instructions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Stack Frame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</a:t>
            </a:r>
            <a:r>
              <a:rPr i="1" lang="en"/>
              <a:t>main</a:t>
            </a:r>
            <a:r>
              <a:rPr lang="en"/>
              <a:t> calls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 stuff in </a:t>
            </a:r>
            <a:r>
              <a:rPr i="1" lang="en"/>
              <a:t>main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 up arguments to call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 up stack frame for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 stuff in </a:t>
            </a:r>
            <a:r>
              <a:rPr i="1" lang="en"/>
              <a:t>foo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  <p:graphicFrame>
        <p:nvGraphicFramePr>
          <p:cNvPr id="267" name="Shape 267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{0BFA03D6-8E15-4B2A-A9DD-1590EAFA6BDC}</a:tableStyleId>
              </a:tblPr>
              <a:tblGrid>
                <a:gridCol w="1917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local variables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base pointer for main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return address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arguments to foo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local variables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previous base pointer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268" name="Shape 268"/>
          <p:cNvSpPr/>
          <p:nvPr/>
        </p:nvSpPr>
        <p:spPr>
          <a:xfrm>
            <a:off x="5680225" y="3709400"/>
            <a:ext cx="2597400" cy="777899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5106900" y="3859525"/>
            <a:ext cx="2267400" cy="77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main</a:t>
            </a:r>
          </a:p>
        </p:txBody>
      </p:sp>
      <p:cxnSp>
        <p:nvCxnSpPr>
          <p:cNvPr id="270" name="Shape 270"/>
          <p:cNvCxnSpPr/>
          <p:nvPr/>
        </p:nvCxnSpPr>
        <p:spPr>
          <a:xfrm rot="10800000">
            <a:off x="7971025" y="3104400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1" name="Shape 271"/>
          <p:cNvSpPr txBox="1"/>
          <p:nvPr/>
        </p:nvSpPr>
        <p:spPr>
          <a:xfrm>
            <a:off x="8599725" y="2894250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ebp</a:t>
            </a:r>
          </a:p>
        </p:txBody>
      </p:sp>
      <p:cxnSp>
        <p:nvCxnSpPr>
          <p:cNvPr id="272" name="Shape 272"/>
          <p:cNvCxnSpPr/>
          <p:nvPr/>
        </p:nvCxnSpPr>
        <p:spPr>
          <a:xfrm>
            <a:off x="5344450" y="2571000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3" name="Shape 273"/>
          <p:cNvSpPr txBox="1"/>
          <p:nvPr/>
        </p:nvSpPr>
        <p:spPr>
          <a:xfrm>
            <a:off x="4848975" y="2360850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esp</a:t>
            </a:r>
          </a:p>
        </p:txBody>
      </p:sp>
      <p:sp>
        <p:nvSpPr>
          <p:cNvPr id="274" name="Shape 274"/>
          <p:cNvSpPr/>
          <p:nvPr/>
        </p:nvSpPr>
        <p:spPr>
          <a:xfrm>
            <a:off x="5701950" y="2606700"/>
            <a:ext cx="2597400" cy="287699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5294800" y="2571000"/>
            <a:ext cx="2267400" cy="77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example: </a:t>
            </a:r>
            <a:r>
              <a:rPr i="1" lang="en"/>
              <a:t>main</a:t>
            </a:r>
            <a:r>
              <a:rPr lang="en"/>
              <a:t> calls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 stuff in </a:t>
            </a:r>
            <a:r>
              <a:rPr i="1" lang="en"/>
              <a:t>main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 up arguments to call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 up stack frame for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 stuff in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Return to </a:t>
            </a:r>
            <a:r>
              <a:rPr i="1" lang="en"/>
              <a:t>main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assembly:</a:t>
            </a:r>
            <a:br>
              <a:rPr lang="en"/>
            </a:br>
            <a:r>
              <a:rPr lang="en"/>
              <a:t>leave</a:t>
            </a:r>
            <a:br>
              <a:rPr lang="en"/>
            </a:br>
            <a:r>
              <a:rPr lang="en"/>
              <a:t>ret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82" name="Shape 282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{0BFA03D6-8E15-4B2A-A9DD-1590EAFA6BDC}</a:tableStyleId>
              </a:tblPr>
              <a:tblGrid>
                <a:gridCol w="1917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arguments to foo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local variables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previous base pointer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cxnSp>
        <p:nvCxnSpPr>
          <p:cNvPr id="283" name="Shape 283"/>
          <p:cNvCxnSpPr/>
          <p:nvPr/>
        </p:nvCxnSpPr>
        <p:spPr>
          <a:xfrm rot="10800000">
            <a:off x="7993025" y="4673375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4" name="Shape 284"/>
          <p:cNvSpPr txBox="1"/>
          <p:nvPr/>
        </p:nvSpPr>
        <p:spPr>
          <a:xfrm>
            <a:off x="8621725" y="4463225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ebp</a:t>
            </a:r>
          </a:p>
        </p:txBody>
      </p:sp>
      <p:cxnSp>
        <p:nvCxnSpPr>
          <p:cNvPr id="285" name="Shape 285"/>
          <p:cNvCxnSpPr/>
          <p:nvPr/>
        </p:nvCxnSpPr>
        <p:spPr>
          <a:xfrm>
            <a:off x="5344450" y="3779075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6" name="Shape 286"/>
          <p:cNvSpPr txBox="1"/>
          <p:nvPr/>
        </p:nvSpPr>
        <p:spPr>
          <a:xfrm>
            <a:off x="4848975" y="3568925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</a:t>
            </a:r>
            <a:r>
              <a:rPr i="1" lang="en"/>
              <a:t>main</a:t>
            </a:r>
            <a:r>
              <a:rPr lang="en"/>
              <a:t> calls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 stuff in </a:t>
            </a:r>
            <a:r>
              <a:rPr i="1" lang="en"/>
              <a:t>main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 up arguments to call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 up stack frame for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 stuff in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Return to </a:t>
            </a:r>
            <a:r>
              <a:rPr i="1" lang="en"/>
              <a:t>main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assembly:</a:t>
            </a:r>
            <a:br>
              <a:rPr lang="en"/>
            </a:br>
            <a:r>
              <a:rPr lang="en"/>
              <a:t>leave</a:t>
            </a:r>
            <a:br>
              <a:rPr lang="en"/>
            </a:br>
            <a:r>
              <a:rPr lang="en"/>
              <a:t>ret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  <p:graphicFrame>
        <p:nvGraphicFramePr>
          <p:cNvPr id="293" name="Shape 293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{0BFA03D6-8E15-4B2A-A9DD-1590EAFA6BDC}</a:tableStyleId>
              </a:tblPr>
              <a:tblGrid>
                <a:gridCol w="1917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local variables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base pointer for main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return address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arguments to foo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local variables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previous base pointer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294" name="Shape 294"/>
          <p:cNvSpPr/>
          <p:nvPr/>
        </p:nvSpPr>
        <p:spPr>
          <a:xfrm>
            <a:off x="5680225" y="3709400"/>
            <a:ext cx="2597400" cy="777899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 txBox="1"/>
          <p:nvPr/>
        </p:nvSpPr>
        <p:spPr>
          <a:xfrm>
            <a:off x="5106900" y="3859525"/>
            <a:ext cx="2267400" cy="77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main</a:t>
            </a:r>
          </a:p>
        </p:txBody>
      </p:sp>
      <p:cxnSp>
        <p:nvCxnSpPr>
          <p:cNvPr id="296" name="Shape 296"/>
          <p:cNvCxnSpPr/>
          <p:nvPr/>
        </p:nvCxnSpPr>
        <p:spPr>
          <a:xfrm rot="10800000">
            <a:off x="7971025" y="3104400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7" name="Shape 297"/>
          <p:cNvSpPr txBox="1"/>
          <p:nvPr/>
        </p:nvSpPr>
        <p:spPr>
          <a:xfrm>
            <a:off x="8599725" y="2894250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ebp</a:t>
            </a:r>
          </a:p>
        </p:txBody>
      </p:sp>
      <p:cxnSp>
        <p:nvCxnSpPr>
          <p:cNvPr id="298" name="Shape 298"/>
          <p:cNvCxnSpPr/>
          <p:nvPr/>
        </p:nvCxnSpPr>
        <p:spPr>
          <a:xfrm>
            <a:off x="5344450" y="2571000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9" name="Shape 299"/>
          <p:cNvSpPr txBox="1"/>
          <p:nvPr/>
        </p:nvSpPr>
        <p:spPr>
          <a:xfrm>
            <a:off x="4848975" y="2360850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esp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</a:t>
            </a:r>
            <a:r>
              <a:rPr i="1" lang="en"/>
              <a:t>main</a:t>
            </a:r>
            <a:r>
              <a:rPr lang="en"/>
              <a:t> calls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 stuff in </a:t>
            </a:r>
            <a:r>
              <a:rPr i="1" lang="en"/>
              <a:t>main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 up arguments to call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 up stack frame for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 stuff in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Return to </a:t>
            </a:r>
            <a:r>
              <a:rPr i="1" lang="en"/>
              <a:t>main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assembly: leave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 mov %ebp, %esp;</a:t>
            </a:r>
            <a:br>
              <a:rPr lang="en"/>
            </a:br>
            <a:r>
              <a:rPr lang="en"/>
              <a:t>  pop %ebp)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  <p:graphicFrame>
        <p:nvGraphicFramePr>
          <p:cNvPr id="306" name="Shape 306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{0BFA03D6-8E15-4B2A-A9DD-1590EAFA6BDC}</a:tableStyleId>
              </a:tblPr>
              <a:tblGrid>
                <a:gridCol w="1917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local variables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base pointer for main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return address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arguments to foo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local variables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previous base pointer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307" name="Shape 307"/>
          <p:cNvSpPr/>
          <p:nvPr/>
        </p:nvSpPr>
        <p:spPr>
          <a:xfrm>
            <a:off x="5680225" y="3709400"/>
            <a:ext cx="2597400" cy="777899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 txBox="1"/>
          <p:nvPr/>
        </p:nvSpPr>
        <p:spPr>
          <a:xfrm>
            <a:off x="5106900" y="3859525"/>
            <a:ext cx="2267400" cy="77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main</a:t>
            </a:r>
          </a:p>
        </p:txBody>
      </p:sp>
      <p:cxnSp>
        <p:nvCxnSpPr>
          <p:cNvPr id="309" name="Shape 309"/>
          <p:cNvCxnSpPr/>
          <p:nvPr/>
        </p:nvCxnSpPr>
        <p:spPr>
          <a:xfrm rot="10800000">
            <a:off x="7971025" y="4704600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0" name="Shape 310"/>
          <p:cNvSpPr txBox="1"/>
          <p:nvPr/>
        </p:nvSpPr>
        <p:spPr>
          <a:xfrm>
            <a:off x="8599725" y="4494450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ebp</a:t>
            </a:r>
          </a:p>
        </p:txBody>
      </p:sp>
      <p:cxnSp>
        <p:nvCxnSpPr>
          <p:cNvPr id="311" name="Shape 311"/>
          <p:cNvCxnSpPr/>
          <p:nvPr/>
        </p:nvCxnSpPr>
        <p:spPr>
          <a:xfrm>
            <a:off x="5344450" y="3561600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2" name="Shape 312"/>
          <p:cNvSpPr txBox="1"/>
          <p:nvPr/>
        </p:nvSpPr>
        <p:spPr>
          <a:xfrm>
            <a:off x="4848975" y="3351450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</a:t>
            </a:r>
            <a:r>
              <a:rPr i="1" lang="en"/>
              <a:t>main</a:t>
            </a:r>
            <a:r>
              <a:rPr lang="en"/>
              <a:t> calls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 stuff in </a:t>
            </a:r>
            <a:r>
              <a:rPr i="1" lang="en"/>
              <a:t>main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 up arguments to call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 up stack frame for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 stuff in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Return to </a:t>
            </a:r>
            <a:r>
              <a:rPr i="1" lang="en"/>
              <a:t>main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assembly: ret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 pop %eip)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  <p:graphicFrame>
        <p:nvGraphicFramePr>
          <p:cNvPr id="319" name="Shape 319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{0BFA03D6-8E15-4B2A-A9DD-1590EAFA6BDC}</a:tableStyleId>
              </a:tblPr>
              <a:tblGrid>
                <a:gridCol w="1917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local variables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base pointer for main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return address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arguments to foo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local variables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previous base pointer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320" name="Shape 320"/>
          <p:cNvSpPr/>
          <p:nvPr/>
        </p:nvSpPr>
        <p:spPr>
          <a:xfrm>
            <a:off x="5680225" y="3709400"/>
            <a:ext cx="2597400" cy="777899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 txBox="1"/>
          <p:nvPr/>
        </p:nvSpPr>
        <p:spPr>
          <a:xfrm>
            <a:off x="5106900" y="3859525"/>
            <a:ext cx="2267400" cy="77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main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>
            <a:off x="7971025" y="4704600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3" name="Shape 323"/>
          <p:cNvSpPr txBox="1"/>
          <p:nvPr/>
        </p:nvSpPr>
        <p:spPr>
          <a:xfrm>
            <a:off x="8599725" y="4494450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ebp</a:t>
            </a:r>
          </a:p>
        </p:txBody>
      </p:sp>
      <p:cxnSp>
        <p:nvCxnSpPr>
          <p:cNvPr id="324" name="Shape 324"/>
          <p:cNvCxnSpPr/>
          <p:nvPr/>
        </p:nvCxnSpPr>
        <p:spPr>
          <a:xfrm>
            <a:off x="5344450" y="3561600"/>
            <a:ext cx="655200" cy="2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5" name="Shape 325"/>
          <p:cNvSpPr txBox="1"/>
          <p:nvPr/>
        </p:nvSpPr>
        <p:spPr>
          <a:xfrm>
            <a:off x="4848975" y="3351450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esp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More Info?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https://courses.engr.illinois.edu/ece391/notes/student-notes.pdf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(Notes Set 0 and 1)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Next Week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MP1 Checkpoint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32-bit x86 ISA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1 byte = 8 bits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char -&gt; 1 byte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integer -&gt; 4 bytes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word -&gt; 2 bytes (in gdb, word -&gt; 4 bytes)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long -&gt; 4 bytes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Memory address -&gt; 4 bytes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Pointer -&gt; 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Registers -&gt; 4 bytes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Each memory location -&gt; 1 byte</a:t>
            </a:r>
          </a:p>
        </p:txBody>
      </p:sp>
      <p:graphicFrame>
        <p:nvGraphicFramePr>
          <p:cNvPr id="70" name="Shape 70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{0BFA03D6-8E15-4B2A-A9DD-1590EAFA6BDC}</a:tableStyleId>
              </a:tblPr>
              <a:tblGrid>
                <a:gridCol w="1165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0x10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0x20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0x3f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" name="Shape 71"/>
          <p:cNvSpPr txBox="1"/>
          <p:nvPr/>
        </p:nvSpPr>
        <p:spPr>
          <a:xfrm>
            <a:off x="4954950" y="1714550"/>
            <a:ext cx="21020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0xbffe1234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4954950" y="2122225"/>
            <a:ext cx="21020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0xbffe1235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4954950" y="2499850"/>
            <a:ext cx="21020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0xbffe1236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Registers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General Purpose: </a:t>
            </a:r>
            <a:r>
              <a:rPr b="1" lang="en"/>
              <a:t>EAX, EBX, ECX, EDX</a:t>
            </a:r>
            <a:r>
              <a:rPr lang="en"/>
              <a:t>, EDI, ESI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Special: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EIP: Instruction pointer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ESP: Stack pointer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EBP: Base pointer</a:t>
            </a:r>
          </a:p>
        </p:txBody>
      </p:sp>
      <p:graphicFrame>
        <p:nvGraphicFramePr>
          <p:cNvPr id="80" name="Shape 80"/>
          <p:cNvGraphicFramePr/>
          <p:nvPr/>
        </p:nvGraphicFramePr>
        <p:xfrm>
          <a:off x="406055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{0BFA03D6-8E15-4B2A-A9DD-1590EAFA6BDC}</a:tableStyleId>
              </a:tblPr>
              <a:tblGrid>
                <a:gridCol w="824425"/>
                <a:gridCol w="824425"/>
                <a:gridCol w="824425"/>
                <a:gridCol w="8244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AL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" name="Shape 81"/>
          <p:cNvSpPr txBox="1"/>
          <p:nvPr/>
        </p:nvSpPr>
        <p:spPr>
          <a:xfrm>
            <a:off x="5465475" y="2014850"/>
            <a:ext cx="11262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EAX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6306275" y="2855675"/>
            <a:ext cx="870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AX</a:t>
            </a:r>
          </a:p>
        </p:txBody>
      </p:sp>
      <p:cxnSp>
        <p:nvCxnSpPr>
          <p:cNvPr id="83" name="Shape 83"/>
          <p:cNvCxnSpPr/>
          <p:nvPr/>
        </p:nvCxnSpPr>
        <p:spPr>
          <a:xfrm rot="10800000">
            <a:off x="4129275" y="2193950"/>
            <a:ext cx="13361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" name="Shape 84"/>
          <p:cNvCxnSpPr/>
          <p:nvPr/>
        </p:nvCxnSpPr>
        <p:spPr>
          <a:xfrm>
            <a:off x="6073625" y="2193950"/>
            <a:ext cx="12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5" name="Shape 85"/>
          <p:cNvCxnSpPr>
            <a:stCxn id="82" idx="1"/>
          </p:cNvCxnSpPr>
          <p:nvPr/>
        </p:nvCxnSpPr>
        <p:spPr>
          <a:xfrm rot="10800000">
            <a:off x="5825675" y="3053825"/>
            <a:ext cx="48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6" name="Shape 86"/>
          <p:cNvCxnSpPr/>
          <p:nvPr/>
        </p:nvCxnSpPr>
        <p:spPr>
          <a:xfrm>
            <a:off x="6682650" y="3053825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Assembly Instructions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push, pop, jmp, call, mov, lea, xor, cmp, dec, inc, int, leave, ret, and a lot more!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cmp    $0xffffff83,%eax</a:t>
            </a:r>
            <a:br>
              <a:rPr lang="en"/>
            </a:br>
            <a:r>
              <a:rPr lang="en"/>
              <a:t>jne      &lt;label&gt;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call     foo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mov   0x8(%ebp),%eax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lea     -0x10(%ebp),%eax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xor     %ecx,%ecx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99" name="Shape 99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{0BFA03D6-8E15-4B2A-A9DD-1590EAFA6BDC}</a:tableStyleId>
              </a:tblPr>
              <a:tblGrid>
                <a:gridCol w="1165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0x10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0x20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0x3f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0" name="Shape 100"/>
          <p:cNvCxnSpPr/>
          <p:nvPr/>
        </p:nvCxnSpPr>
        <p:spPr>
          <a:xfrm>
            <a:off x="5255250" y="1939775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1" name="Shape 101"/>
          <p:cNvSpPr txBox="1"/>
          <p:nvPr/>
        </p:nvSpPr>
        <p:spPr>
          <a:xfrm>
            <a:off x="4759775" y="1729625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esp</a:t>
            </a:r>
          </a:p>
        </p:txBody>
      </p:sp>
      <p:cxnSp>
        <p:nvCxnSpPr>
          <p:cNvPr id="102" name="Shape 102"/>
          <p:cNvCxnSpPr/>
          <p:nvPr/>
        </p:nvCxnSpPr>
        <p:spPr>
          <a:xfrm rot="10800000">
            <a:off x="7657625" y="1489274"/>
            <a:ext cx="0" cy="17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3" name="Shape 103"/>
          <p:cNvSpPr txBox="1"/>
          <p:nvPr/>
        </p:nvSpPr>
        <p:spPr>
          <a:xfrm>
            <a:off x="7732700" y="1661975"/>
            <a:ext cx="1165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Growth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795675" y="933875"/>
            <a:ext cx="2072099" cy="72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Low memory address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5660600" y="4426475"/>
            <a:ext cx="2072099" cy="72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High memory address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push $0x4e</a:t>
            </a:r>
          </a:p>
        </p:txBody>
      </p:sp>
      <p:graphicFrame>
        <p:nvGraphicFramePr>
          <p:cNvPr id="112" name="Shape 112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{0BFA03D6-8E15-4B2A-A9DD-1590EAFA6BDC}</a:tableStyleId>
              </a:tblPr>
              <a:tblGrid>
                <a:gridCol w="1165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0x4e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0x10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0x20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0x3f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3" name="Shape 113"/>
          <p:cNvCxnSpPr/>
          <p:nvPr/>
        </p:nvCxnSpPr>
        <p:spPr>
          <a:xfrm>
            <a:off x="5265900" y="1539225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4" name="Shape 114"/>
          <p:cNvSpPr txBox="1"/>
          <p:nvPr/>
        </p:nvSpPr>
        <p:spPr>
          <a:xfrm>
            <a:off x="4770425" y="1329075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esp</a:t>
            </a:r>
          </a:p>
        </p:txBody>
      </p:sp>
      <p:cxnSp>
        <p:nvCxnSpPr>
          <p:cNvPr id="115" name="Shape 115"/>
          <p:cNvCxnSpPr/>
          <p:nvPr/>
        </p:nvCxnSpPr>
        <p:spPr>
          <a:xfrm rot="10800000">
            <a:off x="7657625" y="1489274"/>
            <a:ext cx="0" cy="17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6" name="Shape 116"/>
          <p:cNvSpPr txBox="1"/>
          <p:nvPr/>
        </p:nvSpPr>
        <p:spPr>
          <a:xfrm>
            <a:off x="7732700" y="1661975"/>
            <a:ext cx="1165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Growth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5806325" y="933875"/>
            <a:ext cx="2072099" cy="72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Low memory address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660600" y="4426475"/>
            <a:ext cx="2072099" cy="72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High memory address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push $0x4e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pop  %eax    (eax contains 0x4e)</a:t>
            </a:r>
          </a:p>
        </p:txBody>
      </p:sp>
      <p:graphicFrame>
        <p:nvGraphicFramePr>
          <p:cNvPr id="125" name="Shape 125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{0BFA03D6-8E15-4B2A-A9DD-1590EAFA6BDC}</a:tableStyleId>
              </a:tblPr>
              <a:tblGrid>
                <a:gridCol w="1165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0x4e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0x10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0x20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0x3f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6" name="Shape 126"/>
          <p:cNvCxnSpPr/>
          <p:nvPr/>
        </p:nvCxnSpPr>
        <p:spPr>
          <a:xfrm>
            <a:off x="5297800" y="1939775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7" name="Shape 127"/>
          <p:cNvSpPr txBox="1"/>
          <p:nvPr/>
        </p:nvSpPr>
        <p:spPr>
          <a:xfrm>
            <a:off x="4802325" y="1729625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esp</a:t>
            </a:r>
          </a:p>
        </p:txBody>
      </p:sp>
      <p:cxnSp>
        <p:nvCxnSpPr>
          <p:cNvPr id="128" name="Shape 128"/>
          <p:cNvCxnSpPr/>
          <p:nvPr/>
        </p:nvCxnSpPr>
        <p:spPr>
          <a:xfrm rot="10800000">
            <a:off x="7657625" y="1489274"/>
            <a:ext cx="0" cy="17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9" name="Shape 129"/>
          <p:cNvSpPr txBox="1"/>
          <p:nvPr/>
        </p:nvSpPr>
        <p:spPr>
          <a:xfrm>
            <a:off x="7732700" y="1661975"/>
            <a:ext cx="1165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Growth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5806325" y="933875"/>
            <a:ext cx="2072099" cy="39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Low memory address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5660600" y="4426475"/>
            <a:ext cx="2072099" cy="72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High memory address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push $0x4e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pop  %eax    (eax contains 0x4e)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pop  %ebx   (ebx contains 0x10)</a:t>
            </a:r>
          </a:p>
        </p:txBody>
      </p:sp>
      <p:graphicFrame>
        <p:nvGraphicFramePr>
          <p:cNvPr id="138" name="Shape 138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{0BFA03D6-8E15-4B2A-A9DD-1590EAFA6BDC}</a:tableStyleId>
              </a:tblPr>
              <a:tblGrid>
                <a:gridCol w="1165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0x4e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0x10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0x20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0x3f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9" name="Shape 139"/>
          <p:cNvCxnSpPr/>
          <p:nvPr/>
        </p:nvCxnSpPr>
        <p:spPr>
          <a:xfrm>
            <a:off x="5344450" y="2311900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0" name="Shape 140"/>
          <p:cNvSpPr txBox="1"/>
          <p:nvPr/>
        </p:nvSpPr>
        <p:spPr>
          <a:xfrm>
            <a:off x="4848975" y="2101750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esp</a:t>
            </a:r>
          </a:p>
        </p:txBody>
      </p:sp>
      <p:cxnSp>
        <p:nvCxnSpPr>
          <p:cNvPr id="141" name="Shape 141"/>
          <p:cNvCxnSpPr/>
          <p:nvPr/>
        </p:nvCxnSpPr>
        <p:spPr>
          <a:xfrm rot="10800000">
            <a:off x="7657625" y="1489274"/>
            <a:ext cx="0" cy="17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2" name="Shape 142"/>
          <p:cNvSpPr txBox="1"/>
          <p:nvPr/>
        </p:nvSpPr>
        <p:spPr>
          <a:xfrm>
            <a:off x="7732700" y="1661975"/>
            <a:ext cx="1165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Growth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806325" y="933875"/>
            <a:ext cx="2072099" cy="39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Low memory address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5660600" y="4426475"/>
            <a:ext cx="2072099" cy="72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High memory address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