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D6037E5-02C6-480B-B465-2F32478602F3}">
  <a:tblStyle styleId="{0D6037E5-02C6-480B-B465-2F32478602F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Review: OS Section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CS461 / ECE422 – UIUC SPRING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By Gene Shiue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Return-Oriented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00" y="2670150"/>
            <a:ext cx="50863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545850" y="1962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0xbfff3230(ecx)</a:t>
            </a:r>
          </a:p>
        </p:txBody>
      </p:sp>
      <p:sp>
        <p:nvSpPr>
          <p:cNvPr id="171" name="Shape 171"/>
          <p:cNvSpPr/>
          <p:nvPr/>
        </p:nvSpPr>
        <p:spPr>
          <a:xfrm>
            <a:off x="6545850" y="1588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0xbfff0000(edx)</a:t>
            </a:r>
          </a:p>
        </p:txBody>
      </p:sp>
      <p:sp>
        <p:nvSpPr>
          <p:cNvPr id="172" name="Shape 172"/>
          <p:cNvSpPr/>
          <p:nvPr/>
        </p:nvSpPr>
        <p:spPr>
          <a:xfrm>
            <a:off x="6545850" y="1215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0x8057360</a:t>
            </a:r>
          </a:p>
        </p:txBody>
      </p:sp>
      <p:sp>
        <p:nvSpPr>
          <p:cNvPr id="173" name="Shape 173"/>
          <p:cNvSpPr/>
          <p:nvPr/>
        </p:nvSpPr>
        <p:spPr>
          <a:xfrm>
            <a:off x="6545850" y="2335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0x12341234(ebx)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920425" y="382425"/>
            <a:ext cx="2670600" cy="8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00" y="1539262"/>
            <a:ext cx="45148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6545850" y="27093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0x8055060</a:t>
            </a:r>
          </a:p>
        </p:txBody>
      </p:sp>
      <p:sp>
        <p:nvSpPr>
          <p:cNvPr id="177" name="Shape 177"/>
          <p:cNvSpPr/>
          <p:nvPr/>
        </p:nvSpPr>
        <p:spPr>
          <a:xfrm>
            <a:off x="6545850" y="3082825"/>
            <a:ext cx="1721100" cy="373499"/>
          </a:xfrm>
          <a:prstGeom prst="rect">
            <a:avLst/>
          </a:prstGeom>
          <a:solidFill>
            <a:srgbClr val="53B5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Next Gadget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852950" y="1181100"/>
            <a:ext cx="1795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(original return addr)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Canary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ASLR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47" y="1083487"/>
            <a:ext cx="6953099" cy="29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other attacks: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9" y="0"/>
            <a:ext cx="69001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57" y="0"/>
            <a:ext cx="69078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1.2.11 Format String Attack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%n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Proto-answer: print malicious_code + padding + ADDR1 + ADDR2 + “%00000x%04$hn%00000x%05$hn”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Malware: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Virus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Trojan Horses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Rootkits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Spyware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Defenses Against Malware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White/black listing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Heuristic Analysis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Access Control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Mandatory access control - decisions by admin/root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Discretionary access control - decisions by users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Role-based access control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least privilege philosophy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-Application Security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-Malware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-Security Policy/Isolation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-Web App Security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-Authentication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Isolation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Confinement: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Hardware (different machine)</a:t>
            </a:r>
            <a:br>
              <a:rPr lang="en"/>
            </a:br>
            <a:r>
              <a:rPr lang="en"/>
              <a:t>	Virtual Machine (different OS on same machine)</a:t>
            </a:r>
            <a:br>
              <a:rPr lang="en"/>
            </a:br>
            <a:r>
              <a:rPr lang="en"/>
              <a:t>        Process (system call interposition)</a:t>
            </a:r>
          </a:p>
          <a:p>
            <a:pPr indent="457200"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2" y="0"/>
            <a:ext cx="69933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App Security: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60" y="0"/>
            <a:ext cx="69508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00" y="0"/>
            <a:ext cx="69583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52" y="0"/>
            <a:ext cx="66790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27" y="0"/>
            <a:ext cx="69519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48" y="0"/>
            <a:ext cx="69517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99" y="0"/>
            <a:ext cx="71528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55" y="0"/>
            <a:ext cx="68844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Stack Frame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  <a:r>
              <a:rPr i="1" lang="en"/>
              <a:t>main</a:t>
            </a:r>
            <a:r>
              <a:rPr lang="en"/>
              <a:t> calls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main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arguments to call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Set up stack frame for </a:t>
            </a:r>
            <a:r>
              <a:rPr i="1" lang="en"/>
              <a:t>foo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stuff in </a:t>
            </a:r>
            <a:r>
              <a:rPr i="1" lang="en"/>
              <a:t>foo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graphicFrame>
        <p:nvGraphicFramePr>
          <p:cNvPr id="115" name="Shape 115"/>
          <p:cNvGraphicFramePr/>
          <p:nvPr/>
        </p:nvGraphicFramePr>
        <p:xfrm>
          <a:off x="6020050" y="13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{0D6037E5-02C6-480B-B465-2F32478602F3}</a:tableStyleId>
              </a:tblPr>
              <a:tblGrid>
                <a:gridCol w="1917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base pointer for main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address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arguments to foo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local variables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previous base pointer</a:t>
                      </a: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116" name="Shape 116"/>
          <p:cNvSpPr/>
          <p:nvPr/>
        </p:nvSpPr>
        <p:spPr>
          <a:xfrm>
            <a:off x="5680225" y="3709400"/>
            <a:ext cx="2597400" cy="7778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5106900" y="3859525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</a:t>
            </a:r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7971025" y="31044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8599725" y="28942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ebp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5344450" y="2571000"/>
            <a:ext cx="675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4848975" y="2360850"/>
            <a:ext cx="1035899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</a:t>
            </a:r>
          </a:p>
        </p:txBody>
      </p:sp>
      <p:sp>
        <p:nvSpPr>
          <p:cNvPr id="122" name="Shape 122"/>
          <p:cNvSpPr/>
          <p:nvPr/>
        </p:nvSpPr>
        <p:spPr>
          <a:xfrm>
            <a:off x="5701950" y="2606700"/>
            <a:ext cx="2597400" cy="287699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294800" y="2571000"/>
            <a:ext cx="2267400" cy="77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92" y="0"/>
            <a:ext cx="6949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Passwords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user: key loggers, phishing attack, network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From website: database (plaintext? yes or no?)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44" y="0"/>
            <a:ext cx="68605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525750" y="2741225"/>
            <a:ext cx="1368000" cy="8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Defense:</a:t>
            </a:r>
            <a:br>
              <a:rPr lang="en" sz="1800"/>
            </a:br>
            <a:r>
              <a:rPr lang="en" sz="1800"/>
              <a:t>add salt!!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14" y="0"/>
            <a:ext cx="66909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Multi-factor Authentication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Something you know, something you have, something	you	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67" y="0"/>
            <a:ext cx="73198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to do?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Bounds checking: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strcpy, gets vs strncpy, fgets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Defenses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Stack Canary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27" y="0"/>
            <a:ext cx="72117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Canary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23" y="0"/>
            <a:ext cx="7206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