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7"/>
  </p:notesMasterIdLst>
  <p:handoutMasterIdLst>
    <p:handoutMasterId r:id="rId28"/>
  </p:handoutMasterIdLst>
  <p:sldIdLst>
    <p:sldId id="396" r:id="rId2"/>
    <p:sldId id="395" r:id="rId3"/>
    <p:sldId id="383" r:id="rId4"/>
    <p:sldId id="280" r:id="rId5"/>
    <p:sldId id="312" r:id="rId6"/>
    <p:sldId id="313" r:id="rId7"/>
    <p:sldId id="317" r:id="rId8"/>
    <p:sldId id="271" r:id="rId9"/>
    <p:sldId id="292" r:id="rId10"/>
    <p:sldId id="272" r:id="rId11"/>
    <p:sldId id="274" r:id="rId12"/>
    <p:sldId id="318" r:id="rId13"/>
    <p:sldId id="399" r:id="rId14"/>
    <p:sldId id="298" r:id="rId15"/>
    <p:sldId id="301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97" r:id="rId25"/>
    <p:sldId id="398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CCA5"/>
    <a:srgbClr val="FFE7BD"/>
    <a:srgbClr val="000066"/>
    <a:srgbClr val="FFCC33"/>
    <a:srgbClr val="F6D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76" autoAdjust="0"/>
  </p:normalViewPr>
  <p:slideViewPr>
    <p:cSldViewPr>
      <p:cViewPr>
        <p:scale>
          <a:sx n="100" d="100"/>
          <a:sy n="100" d="100"/>
        </p:scale>
        <p:origin x="-18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1/8/2009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ED654-8500-48DF-BCF2-0897B3CBD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066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1/8/2009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7A447C-9508-4C41-BD71-3ADCEDCED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60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Airplanes</a:t>
            </a:r>
          </a:p>
          <a:p>
            <a:r>
              <a:rPr lang="en-US" dirty="0" smtClean="0"/>
              <a:t>Shoplifting</a:t>
            </a:r>
          </a:p>
          <a:p>
            <a:r>
              <a:rPr lang="en-US" dirty="0" smtClean="0"/>
              <a:t>Banks</a:t>
            </a:r>
          </a:p>
          <a:p>
            <a:r>
              <a:rPr lang="en-US" dirty="0" smtClean="0"/>
              <a:t>Cars</a:t>
            </a:r>
          </a:p>
          <a:p>
            <a:r>
              <a:rPr lang="en-US" dirty="0" smtClean="0"/>
              <a:t>Hospitals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1/8/2009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7A447C-9508-4C41-BD71-3ADCEDCED29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0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7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6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A4778-BA88-4603-9144-8E8B23C11605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dom-to-tinker.com/blog/felten/security-mindset-and-harmless-failures/" TargetMode="External"/><Relationship Id="rId4" Type="http://schemas.openxmlformats.org/officeDocument/2006/relationships/hyperlink" Target="https://cubist.cs.washington.edu/Security/2007/11/22/why-a-computer-security-course-blo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hneier.com/blog/archives/2008/03/the_security_mi_1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01 </a:t>
            </a:r>
            <a:r>
              <a:rPr lang="en-US" dirty="0" smtClean="0"/>
              <a:t>– The Security Mindset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dirty="0" smtClean="0"/>
              <a:t>– </a:t>
            </a:r>
            <a:r>
              <a:rPr lang="en-US" smtClean="0"/>
              <a:t>Spring </a:t>
            </a:r>
            <a:r>
              <a:rPr lang="en-US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3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3276600"/>
            <a:ext cx="2286000" cy="1828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5600" y="1905000"/>
            <a:ext cx="5943600" cy="396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3124200"/>
            <a:ext cx="5181600" cy="2438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4343400"/>
            <a:ext cx="4267200" cy="91440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“Insecurity”?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Hierarchy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6269" y="2133600"/>
            <a:ext cx="47179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Level-2 Problem: “Weakness”</a:t>
            </a:r>
          </a:p>
          <a:p>
            <a:pPr algn="ctr"/>
            <a:r>
              <a:rPr lang="en-US" dirty="0" smtClean="0"/>
              <a:t>Factors that predispose systems to vulnerability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3288268"/>
            <a:ext cx="50048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Level-1 Problem: “Vulnerability”</a:t>
            </a:r>
          </a:p>
          <a:p>
            <a:pPr algn="ctr"/>
            <a:r>
              <a:rPr lang="en-US" dirty="0" smtClean="0"/>
              <a:t>Specific errors that could be exploited in an assault.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8100" y="4442936"/>
            <a:ext cx="4027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Level-0 Problem: “Assault”</a:t>
            </a:r>
          </a:p>
          <a:p>
            <a:pPr algn="ctr"/>
            <a:r>
              <a:rPr lang="en-US" dirty="0" smtClean="0"/>
              <a:t>Actual malicious attempt to cause harm.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29000"/>
            <a:ext cx="19319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“Attack”</a:t>
            </a:r>
          </a:p>
          <a:p>
            <a:pPr algn="ctr"/>
            <a:r>
              <a:rPr lang="en-US" sz="2200" dirty="0" smtClean="0"/>
              <a:t>Assault recipe,</a:t>
            </a:r>
            <a:br>
              <a:rPr lang="en-US" sz="2200" dirty="0" smtClean="0"/>
            </a:br>
            <a:r>
              <a:rPr lang="en-US" sz="2200" dirty="0" smtClean="0"/>
              <a:t>vulnerabilities </a:t>
            </a:r>
            <a:br>
              <a:rPr lang="en-US" sz="2200" dirty="0" smtClean="0"/>
            </a:br>
            <a:r>
              <a:rPr lang="en-US" sz="2200" dirty="0" smtClean="0"/>
              <a:t>are ingredients</a:t>
            </a:r>
            <a:endParaRPr lang="en-US" sz="2200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2667000" y="3505200"/>
            <a:ext cx="914400" cy="45720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743200" y="4267200"/>
            <a:ext cx="1219202" cy="38100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Thinking Like an Attacker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Look for weakest links – easiest to attack.</a:t>
            </a:r>
          </a:p>
          <a:p>
            <a:endParaRPr lang="en-US" smtClean="0"/>
          </a:p>
          <a:p>
            <a:r>
              <a:rPr lang="en-US" smtClean="0"/>
              <a:t>Identify assumptions that security depends on.</a:t>
            </a:r>
            <a:br>
              <a:rPr lang="en-US" smtClean="0"/>
            </a:br>
            <a:r>
              <a:rPr lang="en-US" smtClean="0"/>
              <a:t>Are they false?</a:t>
            </a:r>
          </a:p>
          <a:p>
            <a:endParaRPr lang="en-US" smtClean="0"/>
          </a:p>
          <a:p>
            <a:r>
              <a:rPr lang="en-US" smtClean="0"/>
              <a:t>Think outside the box:</a:t>
            </a:r>
            <a:br>
              <a:rPr lang="en-US" smtClean="0"/>
            </a:br>
            <a:r>
              <a:rPr lang="en-US" smtClean="0"/>
              <a:t>Not constrained by </a:t>
            </a:r>
            <a:br>
              <a:rPr lang="en-US" smtClean="0"/>
            </a:br>
            <a:r>
              <a:rPr lang="en-US" smtClean="0"/>
              <a:t>system designer’s </a:t>
            </a:r>
            <a:br>
              <a:rPr lang="en-US" smtClean="0"/>
            </a:br>
            <a:r>
              <a:rPr lang="en-US" smtClean="0"/>
              <a:t>worldview.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9600" y="3886200"/>
            <a:ext cx="4495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2400" dirty="0" smtClean="0"/>
              <a:t>Practice thinking like an attacker: </a:t>
            </a:r>
            <a:r>
              <a:rPr lang="en-US" sz="2400" i="1" dirty="0" smtClean="0"/>
              <a:t>For every system you interact with,</a:t>
            </a:r>
            <a:br>
              <a:rPr lang="en-US" sz="2400" i="1" dirty="0" smtClean="0"/>
            </a:br>
            <a:r>
              <a:rPr lang="en-US" sz="2400" i="1" dirty="0" smtClean="0"/>
              <a:t>think about what it means for it to be secure, and image how it could be exploited by an attacker</a:t>
            </a:r>
            <a:r>
              <a:rPr lang="en-US" sz="2400" dirty="0" smtClean="0"/>
              <a:t>.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5575"/>
            <a:ext cx="8229600" cy="1252538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pic>
        <p:nvPicPr>
          <p:cNvPr id="5" name="Content Placeholder 4" descr="security-gate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7228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482600"/>
            <a:ext cx="52832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91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into Siebel?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are some security systems you interact with in everyday life?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Thinking as a Defender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Security policy</a:t>
            </a:r>
          </a:p>
          <a:p>
            <a:pPr lvl="1"/>
            <a:r>
              <a:rPr lang="en-US" smtClean="0"/>
              <a:t>What are we trying to protect?</a:t>
            </a:r>
          </a:p>
          <a:p>
            <a:pPr lvl="1"/>
            <a:r>
              <a:rPr lang="en-US" smtClean="0"/>
              <a:t>What properties are we trying to enforce?</a:t>
            </a:r>
          </a:p>
          <a:p>
            <a:r>
              <a:rPr lang="en-US" smtClean="0"/>
              <a:t>Threat model </a:t>
            </a:r>
          </a:p>
          <a:p>
            <a:pPr lvl="1"/>
            <a:r>
              <a:rPr lang="en-US" smtClean="0"/>
              <a:t>Who are the attackers? Capabilities? Motivations?</a:t>
            </a:r>
          </a:p>
          <a:p>
            <a:pPr lvl="1"/>
            <a:r>
              <a:rPr lang="en-US" smtClean="0"/>
              <a:t>What kind of attack are we trying  to prevent?</a:t>
            </a:r>
          </a:p>
          <a:p>
            <a:r>
              <a:rPr lang="en-US" smtClean="0"/>
              <a:t>Risk assessment</a:t>
            </a:r>
          </a:p>
          <a:p>
            <a:pPr lvl="1"/>
            <a:r>
              <a:rPr lang="en-US" smtClean="0"/>
              <a:t>What are the weaknesses of the system?</a:t>
            </a:r>
          </a:p>
          <a:p>
            <a:pPr lvl="1"/>
            <a:r>
              <a:rPr lang="en-US" smtClean="0"/>
              <a:t>What will successful attacks cost us?</a:t>
            </a:r>
          </a:p>
          <a:p>
            <a:pPr lvl="1"/>
            <a:r>
              <a:rPr lang="en-US" smtClean="0"/>
              <a:t>How likely?</a:t>
            </a:r>
          </a:p>
          <a:p>
            <a:r>
              <a:rPr lang="en-US" smtClean="0"/>
              <a:t>Countermeasures</a:t>
            </a:r>
          </a:p>
          <a:p>
            <a:pPr lvl="1"/>
            <a:r>
              <a:rPr lang="en-US" smtClean="0"/>
              <a:t>Costs vs. benefits?</a:t>
            </a:r>
          </a:p>
          <a:p>
            <a:pPr lvl="1"/>
            <a:r>
              <a:rPr lang="en-US" smtClean="0"/>
              <a:t>Technical vs. nontechnical?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19800" y="4876800"/>
            <a:ext cx="2971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2400" dirty="0" smtClean="0"/>
              <a:t>Challenge is to think rationally and rigorously about risk.</a:t>
            </a:r>
            <a:br>
              <a:rPr lang="en-US" sz="2400" dirty="0" smtClean="0"/>
            </a:br>
            <a:r>
              <a:rPr lang="en-US" sz="2400" i="1" dirty="0" smtClean="0"/>
              <a:t>Rational paranoia.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What assets are we trying to protect?</a:t>
            </a:r>
          </a:p>
          <a:p>
            <a:endParaRPr lang="en-US" smtClean="0"/>
          </a:p>
          <a:p>
            <a:r>
              <a:rPr lang="en-US" smtClean="0"/>
              <a:t>What properties are we trying to enforce?</a:t>
            </a:r>
          </a:p>
          <a:p>
            <a:pPr lvl="1"/>
            <a:r>
              <a:rPr lang="en-US" smtClean="0"/>
              <a:t>Confidentiality</a:t>
            </a:r>
          </a:p>
          <a:p>
            <a:pPr lvl="1"/>
            <a:r>
              <a:rPr lang="en-US" smtClean="0"/>
              <a:t>Integrity</a:t>
            </a:r>
          </a:p>
          <a:p>
            <a:pPr lvl="1"/>
            <a:r>
              <a:rPr lang="en-US" smtClean="0"/>
              <a:t>Availability</a:t>
            </a:r>
          </a:p>
          <a:p>
            <a:pPr lvl="1"/>
            <a:r>
              <a:rPr lang="en-US" smtClean="0"/>
              <a:t>Privacy</a:t>
            </a:r>
          </a:p>
          <a:p>
            <a:pPr lvl="1"/>
            <a:r>
              <a:rPr lang="en-US" smtClean="0"/>
              <a:t>Authenticity</a:t>
            </a:r>
            <a:br>
              <a:rPr lang="en-US" smtClean="0"/>
            </a:br>
            <a:endParaRPr lang="en-US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1560789" y="5904190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Who are our adversaries?</a:t>
            </a:r>
          </a:p>
          <a:p>
            <a:pPr lvl="1"/>
            <a:r>
              <a:rPr lang="en-US" smtClean="0"/>
              <a:t>Motives?</a:t>
            </a:r>
          </a:p>
          <a:p>
            <a:pPr lvl="1"/>
            <a:r>
              <a:rPr lang="en-US" smtClean="0"/>
              <a:t>Capabilities?</a:t>
            </a:r>
          </a:p>
          <a:p>
            <a:endParaRPr lang="en-US" smtClean="0"/>
          </a:p>
          <a:p>
            <a:r>
              <a:rPr lang="en-US" smtClean="0"/>
              <a:t>What kinds of attacks do we</a:t>
            </a:r>
            <a:br>
              <a:rPr lang="en-US" smtClean="0"/>
            </a:br>
            <a:r>
              <a:rPr lang="en-US" smtClean="0"/>
              <a:t>need to prevent?</a:t>
            </a:r>
            <a:br>
              <a:rPr lang="en-US" smtClean="0"/>
            </a:br>
            <a:r>
              <a:rPr lang="en-US" smtClean="0"/>
              <a:t>	(Think like the attacker!)</a:t>
            </a:r>
          </a:p>
          <a:p>
            <a:endParaRPr lang="en-US" smtClean="0"/>
          </a:p>
          <a:p>
            <a:r>
              <a:rPr lang="en-US" smtClean="0"/>
              <a:t>Limits:  Kinds of attacks we should ignore?</a:t>
            </a:r>
          </a:p>
          <a:p>
            <a:pPr lvl="1"/>
            <a:endParaRPr lang="en-US" dirty="0" smtClean="0"/>
          </a:p>
        </p:txBody>
      </p:sp>
      <p:pic>
        <p:nvPicPr>
          <p:cNvPr id="4" name="Picture 22" descr="C:\Users\jhalderm\AppData\Local\Microsoft\Windows\Temporary Internet Files\Content.IE5\UIVG91TD\MPj032119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2737" y="1905000"/>
            <a:ext cx="2391663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Assessing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Remember: Controlled paranoia</a:t>
            </a:r>
          </a:p>
          <a:p>
            <a:endParaRPr lang="en-US" smtClean="0"/>
          </a:p>
          <a:p>
            <a:r>
              <a:rPr lang="en-US" smtClean="0"/>
              <a:t>What would security breaches cost us?</a:t>
            </a:r>
          </a:p>
          <a:p>
            <a:pPr lvl="1"/>
            <a:r>
              <a:rPr lang="en-US" smtClean="0"/>
              <a:t>Direct costs: Money, property, safety, ...</a:t>
            </a:r>
          </a:p>
          <a:p>
            <a:pPr lvl="1"/>
            <a:r>
              <a:rPr lang="en-US" smtClean="0"/>
              <a:t>Indirect costs: Reputation, future business, well being, …</a:t>
            </a:r>
          </a:p>
          <a:p>
            <a:r>
              <a:rPr lang="en-US" smtClean="0"/>
              <a:t>How likely are these costs?</a:t>
            </a:r>
          </a:p>
          <a:p>
            <a:pPr lvl="1"/>
            <a:r>
              <a:rPr lang="en-US" smtClean="0"/>
              <a:t>Probability of attacks?</a:t>
            </a:r>
          </a:p>
          <a:p>
            <a:pPr lvl="1"/>
            <a:r>
              <a:rPr lang="en-US" smtClean="0"/>
              <a:t>Probability of success?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Critical thinking</a:t>
            </a:r>
          </a:p>
          <a:p>
            <a:pPr lvl="1"/>
            <a:r>
              <a:rPr lang="en-US" smtClean="0"/>
              <a:t>	How to think like an attacker</a:t>
            </a:r>
          </a:p>
          <a:p>
            <a:pPr lvl="1"/>
            <a:r>
              <a:rPr lang="en-US" smtClean="0"/>
              <a:t>	How to reason about threats and risks</a:t>
            </a:r>
          </a:p>
          <a:p>
            <a:pPr lvl="1"/>
            <a:r>
              <a:rPr lang="en-US" smtClean="0"/>
              <a:t>	How to balance security costs and benefits</a:t>
            </a:r>
          </a:p>
          <a:p>
            <a:r>
              <a:rPr lang="en-US" smtClean="0"/>
              <a:t>Technical skills</a:t>
            </a:r>
          </a:p>
          <a:p>
            <a:pPr lvl="1"/>
            <a:r>
              <a:rPr lang="en-US" smtClean="0"/>
              <a:t>	How to protect yourself</a:t>
            </a:r>
          </a:p>
          <a:p>
            <a:pPr lvl="1"/>
            <a:r>
              <a:rPr lang="en-US" smtClean="0"/>
              <a:t>	How to manage and defend systems</a:t>
            </a:r>
          </a:p>
          <a:p>
            <a:pPr lvl="1"/>
            <a:r>
              <a:rPr lang="en-US" smtClean="0"/>
              <a:t>	How to design and program secure systems</a:t>
            </a:r>
          </a:p>
          <a:p>
            <a:r>
              <a:rPr lang="en-US" smtClean="0"/>
              <a:t>Learn to be a security-conscious citizen</a:t>
            </a:r>
          </a:p>
          <a:p>
            <a:r>
              <a:rPr lang="en-US" smtClean="0"/>
              <a:t>Learn to be a  1337 hax0r, but an ethical 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Technical countermeasures</a:t>
            </a:r>
          </a:p>
          <a:p>
            <a:endParaRPr lang="en-US" smtClean="0"/>
          </a:p>
          <a:p>
            <a:r>
              <a:rPr lang="en-US" smtClean="0"/>
              <a:t>Nontechnical countermeasures</a:t>
            </a:r>
          </a:p>
          <a:p>
            <a:pPr lvl="1"/>
            <a:r>
              <a:rPr lang="en-US" smtClean="0"/>
              <a:t>Law, policy (government, institutional), </a:t>
            </a:r>
            <a:br>
              <a:rPr lang="en-US" smtClean="0"/>
            </a:br>
            <a:r>
              <a:rPr lang="en-US" smtClean="0"/>
              <a:t>procedures, training, auditing, incentives, etc.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security mechanism is free</a:t>
            </a:r>
          </a:p>
          <a:p>
            <a:pPr lvl="1"/>
            <a:r>
              <a:rPr lang="en-US" smtClean="0"/>
              <a:t>Direct costs: </a:t>
            </a:r>
            <a:br>
              <a:rPr lang="en-US" smtClean="0"/>
            </a:br>
            <a:r>
              <a:rPr lang="en-US" smtClean="0"/>
              <a:t>Design, implementation, enforcement,</a:t>
            </a:r>
            <a:br>
              <a:rPr lang="en-US" smtClean="0"/>
            </a:br>
            <a:r>
              <a:rPr lang="en-US" smtClean="0"/>
              <a:t>false positives</a:t>
            </a:r>
          </a:p>
          <a:p>
            <a:pPr lvl="1"/>
            <a:r>
              <a:rPr lang="en-US" smtClean="0"/>
              <a:t>Indirect costs:</a:t>
            </a:r>
            <a:br>
              <a:rPr lang="en-US" smtClean="0"/>
            </a:br>
            <a:r>
              <a:rPr lang="en-US" smtClean="0"/>
              <a:t>Lost productivity, added complexity</a:t>
            </a:r>
          </a:p>
          <a:p>
            <a:r>
              <a:rPr lang="en-US" smtClean="0"/>
              <a:t>Challenge is rationally weigh costs vs. risk</a:t>
            </a:r>
          </a:p>
          <a:p>
            <a:pPr lvl="1"/>
            <a:r>
              <a:rPr lang="en-US" smtClean="0"/>
              <a:t>Human psychology makes reasoning about high cost/low probability events hard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Should you lock your door?</a:t>
            </a:r>
          </a:p>
          <a:p>
            <a:pPr lvl="1"/>
            <a:r>
              <a:rPr lang="en-US" smtClean="0"/>
              <a:t>Assets?</a:t>
            </a:r>
          </a:p>
          <a:p>
            <a:pPr lvl="1"/>
            <a:r>
              <a:rPr lang="en-US" smtClean="0"/>
              <a:t>Adversaries?</a:t>
            </a:r>
          </a:p>
          <a:p>
            <a:pPr lvl="1"/>
            <a:r>
              <a:rPr lang="en-US" smtClean="0"/>
              <a:t>Risk assessment?</a:t>
            </a:r>
          </a:p>
          <a:p>
            <a:pPr lvl="1"/>
            <a:r>
              <a:rPr lang="en-US" smtClean="0"/>
              <a:t>Countermeasures?</a:t>
            </a:r>
          </a:p>
          <a:p>
            <a:pPr lvl="1"/>
            <a:r>
              <a:rPr lang="en-US" smtClean="0"/>
              <a:t>Costs/benefits?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Should you lock your bike?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More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Security Mindset. </a:t>
            </a:r>
            <a:r>
              <a:rPr lang="en-US" dirty="0">
                <a:hlinkClick r:id="rId2"/>
              </a:rPr>
              <a:t>https://www.schneier.com/blog/archives/2008/03/the_security_mi_1.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https://freedom-to-tinker.com/blog/felten/security-mindset-and-harmless-failures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https://cubist.cs.washington.edu/Security/2007/11/22/why-a-computer-security-course-blog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257266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7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Computer Security?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53200" y="4191000"/>
            <a:ext cx="2438400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Philosophy?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553200" y="2895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Engineering?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553200" y="5486400"/>
            <a:ext cx="2438400" cy="1219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Natural Sciences?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6553200" y="1600200"/>
            <a:ext cx="2438400" cy="1219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Math?</a:t>
            </a:r>
            <a:endParaRPr lang="en-US" sz="3200" dirty="0"/>
          </a:p>
        </p:txBody>
      </p:sp>
      <p:pic>
        <p:nvPicPr>
          <p:cNvPr id="6146" name="Picture 2" descr="C:\Users\jhalderm\AppData\Local\Microsoft\Windows\Temporary Internet Files\Content.IE5\8RFUBX74\MC90025007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91051"/>
            <a:ext cx="4495800" cy="45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the Difference?</a:t>
            </a:r>
            <a:endParaRPr lang="en-US" dirty="0"/>
          </a:p>
        </p:txBody>
      </p:sp>
      <p:pic>
        <p:nvPicPr>
          <p:cNvPr id="4" name="Picture 9" descr="http://www.pubs.asce.org/ceonline/art/art02/1102feat3a.jpg"/>
          <p:cNvPicPr>
            <a:picLocks noChangeAspect="1" noChangeArrowheads="1"/>
          </p:cNvPicPr>
          <p:nvPr/>
        </p:nvPicPr>
        <p:blipFill>
          <a:blip r:embed="rId2" cstate="print"/>
          <a:srcRect l="14934" t="-49" r="42482" b="888"/>
          <a:stretch>
            <a:fillRect/>
          </a:stretch>
        </p:blipFill>
        <p:spPr bwMode="auto">
          <a:xfrm>
            <a:off x="957263" y="1752600"/>
            <a:ext cx="262413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WT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2514600"/>
            <a:ext cx="4191000" cy="3074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Meet the Adversary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“Computer security studies how systems behave in the presence of an adversary.”</a:t>
            </a:r>
          </a:p>
          <a:p>
            <a:endParaRPr lang="en-US" dirty="0" smtClean="0"/>
          </a:p>
          <a:p>
            <a:r>
              <a:rPr lang="en-US" dirty="0" smtClean="0"/>
              <a:t>The adversary</a:t>
            </a:r>
          </a:p>
          <a:p>
            <a:pPr lvl="1"/>
            <a:r>
              <a:rPr lang="en-US" dirty="0" smtClean="0"/>
              <a:t>a.k.a. the attacker</a:t>
            </a:r>
          </a:p>
          <a:p>
            <a:pPr lvl="1"/>
            <a:r>
              <a:rPr lang="en-US" dirty="0" smtClean="0"/>
              <a:t>a.k.a. the bad guy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	An intelligence that actively tries to cause the system to misbehave.</a:t>
            </a:r>
          </a:p>
        </p:txBody>
      </p:sp>
      <p:pic>
        <p:nvPicPr>
          <p:cNvPr id="1046" name="Picture 22" descr="C:\Users\jhalderm\AppData\Local\Microsoft\Windows\Temporary Internet Files\Content.IE5\UIVG91TD\MPj032119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752600"/>
            <a:ext cx="3352800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“Know your enemy.”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Motives?</a:t>
            </a:r>
          </a:p>
          <a:p>
            <a:endParaRPr lang="en-US" smtClean="0"/>
          </a:p>
          <a:p>
            <a:r>
              <a:rPr lang="en-US" smtClean="0"/>
              <a:t>Capabilities?</a:t>
            </a:r>
          </a:p>
          <a:p>
            <a:endParaRPr lang="en-US" smtClean="0"/>
          </a:p>
          <a:p>
            <a:r>
              <a:rPr lang="en-US" smtClean="0"/>
              <a:t>Degrees of access?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Security Mindset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Thinking like an attacker</a:t>
            </a:r>
          </a:p>
          <a:p>
            <a:pPr lvl="1"/>
            <a:r>
              <a:rPr lang="en-US" dirty="0" smtClean="0"/>
              <a:t>Understand techniques for circumventing security.</a:t>
            </a:r>
          </a:p>
          <a:p>
            <a:pPr lvl="1"/>
            <a:r>
              <a:rPr lang="en-US" dirty="0" smtClean="0"/>
              <a:t>Look for ways security can break, </a:t>
            </a:r>
            <a:br>
              <a:rPr lang="en-US" dirty="0" smtClean="0"/>
            </a:br>
            <a:r>
              <a:rPr lang="en-US" dirty="0" smtClean="0"/>
              <a:t>not reasons why it won’t.</a:t>
            </a:r>
          </a:p>
          <a:p>
            <a:r>
              <a:rPr lang="en-US" dirty="0" smtClean="0"/>
              <a:t>Thinking like a defender</a:t>
            </a:r>
          </a:p>
          <a:p>
            <a:pPr lvl="1"/>
            <a:r>
              <a:rPr lang="en-US" dirty="0" smtClean="0"/>
              <a:t>Know what you’re defending, and against whom.</a:t>
            </a:r>
          </a:p>
          <a:p>
            <a:pPr lvl="1"/>
            <a:r>
              <a:rPr lang="en-US" dirty="0" smtClean="0"/>
              <a:t>Weigh benefits vs. costs:</a:t>
            </a:r>
            <a:br>
              <a:rPr lang="en-US" dirty="0" smtClean="0"/>
            </a:br>
            <a:r>
              <a:rPr lang="en-US" dirty="0" smtClean="0"/>
              <a:t>No system is ever completely secure.</a:t>
            </a:r>
          </a:p>
          <a:p>
            <a:pPr lvl="1"/>
            <a:r>
              <a:rPr lang="en-US" dirty="0" smtClean="0"/>
              <a:t>“Rational paranoia!”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High-Level Approaches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753791"/>
            <a:ext cx="2053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Attacks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37354" y="3753791"/>
            <a:ext cx="24160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Defenses</a:t>
            </a:r>
            <a:endParaRPr lang="en-US" sz="4400" b="1" dirty="0"/>
          </a:p>
        </p:txBody>
      </p:sp>
      <p:sp>
        <p:nvSpPr>
          <p:cNvPr id="6" name="Curved Down Arrow 5"/>
          <p:cNvSpPr/>
          <p:nvPr/>
        </p:nvSpPr>
        <p:spPr>
          <a:xfrm>
            <a:off x="2057400" y="1981200"/>
            <a:ext cx="5334000" cy="16500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0800000">
            <a:off x="1828801" y="4674554"/>
            <a:ext cx="5334000" cy="16500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Study Attacks?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Identify vulnerabilities so they can be fixed.</a:t>
            </a:r>
          </a:p>
          <a:p>
            <a:r>
              <a:rPr lang="en-US" smtClean="0"/>
              <a:t>Create incentives for vendors to be careful.</a:t>
            </a:r>
          </a:p>
          <a:p>
            <a:r>
              <a:rPr lang="en-US" smtClean="0"/>
              <a:t>Learn about new classes of threats.</a:t>
            </a:r>
          </a:p>
          <a:p>
            <a:pPr lvl="1"/>
            <a:r>
              <a:rPr lang="en-US" smtClean="0"/>
              <a:t>Determine what we need to defend against.</a:t>
            </a:r>
          </a:p>
          <a:p>
            <a:pPr lvl="1"/>
            <a:r>
              <a:rPr lang="en-US" smtClean="0"/>
              <a:t>Help designers build stronger systems.</a:t>
            </a:r>
          </a:p>
          <a:p>
            <a:pPr lvl="1"/>
            <a:r>
              <a:rPr lang="en-US" smtClean="0"/>
              <a:t>Help users more accurately evaluate risk.</a:t>
            </a:r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6694</TotalTime>
  <Words>585</Words>
  <Application>Microsoft Macintosh PowerPoint</Application>
  <PresentationFormat>On-screen Show (4:3)</PresentationFormat>
  <Paragraphs>150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Lecture 01 – The Security Mindset</vt:lpstr>
      <vt:lpstr>Goals for this Course</vt:lpstr>
      <vt:lpstr>What is Computer Security?</vt:lpstr>
      <vt:lpstr>What’s the Difference?</vt:lpstr>
      <vt:lpstr>Meet the Adversary</vt:lpstr>
      <vt:lpstr>“Know your enemy.”</vt:lpstr>
      <vt:lpstr>The Security Mindset</vt:lpstr>
      <vt:lpstr>High-Level Approaches</vt:lpstr>
      <vt:lpstr>Why Study Attacks?</vt:lpstr>
      <vt:lpstr>“Insecurity”?</vt:lpstr>
      <vt:lpstr>Thinking Like an Attacker</vt:lpstr>
      <vt:lpstr>Exercises</vt:lpstr>
      <vt:lpstr>PowerPoint Presentation</vt:lpstr>
      <vt:lpstr>Exercises</vt:lpstr>
      <vt:lpstr>Exercises</vt:lpstr>
      <vt:lpstr>Thinking as a Defender</vt:lpstr>
      <vt:lpstr>Security Policies</vt:lpstr>
      <vt:lpstr>Threat Models</vt:lpstr>
      <vt:lpstr>Assessing Risk</vt:lpstr>
      <vt:lpstr>Countermeasures</vt:lpstr>
      <vt:lpstr>Security Costs</vt:lpstr>
      <vt:lpstr>Exercises</vt:lpstr>
      <vt:lpstr>Exercises</vt:lpstr>
      <vt:lpstr>To Learn More …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Michael</cp:lastModifiedBy>
  <cp:revision>384</cp:revision>
  <dcterms:created xsi:type="dcterms:W3CDTF">2009-01-07T18:39:02Z</dcterms:created>
  <dcterms:modified xsi:type="dcterms:W3CDTF">2016-02-24T18:58:57Z</dcterms:modified>
</cp:coreProperties>
</file>