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sldIdLst>
    <p:sldId id="394" r:id="rId2"/>
    <p:sldId id="260" r:id="rId3"/>
    <p:sldId id="393" r:id="rId4"/>
    <p:sldId id="265" r:id="rId5"/>
    <p:sldId id="263" r:id="rId6"/>
    <p:sldId id="266" r:id="rId7"/>
    <p:sldId id="267" r:id="rId8"/>
    <p:sldId id="269" r:id="rId9"/>
    <p:sldId id="270" r:id="rId10"/>
    <p:sldId id="271" r:id="rId11"/>
    <p:sldId id="280" r:id="rId12"/>
    <p:sldId id="283" r:id="rId13"/>
    <p:sldId id="279" r:id="rId14"/>
    <p:sldId id="284" r:id="rId15"/>
    <p:sldId id="281" r:id="rId16"/>
    <p:sldId id="282" r:id="rId17"/>
    <p:sldId id="277" r:id="rId18"/>
    <p:sldId id="285" r:id="rId19"/>
    <p:sldId id="272" r:id="rId20"/>
    <p:sldId id="288" r:id="rId21"/>
    <p:sldId id="290" r:id="rId22"/>
    <p:sldId id="291" r:id="rId23"/>
    <p:sldId id="292" r:id="rId24"/>
    <p:sldId id="293" r:id="rId25"/>
    <p:sldId id="295" r:id="rId26"/>
    <p:sldId id="296" r:id="rId27"/>
    <p:sldId id="297" r:id="rId28"/>
    <p:sldId id="298" r:id="rId29"/>
    <p:sldId id="299" r:id="rId30"/>
    <p:sldId id="300" r:id="rId31"/>
    <p:sldId id="301" r:id="rId32"/>
    <p:sldId id="302" r:id="rId33"/>
    <p:sldId id="303" r:id="rId34"/>
    <p:sldId id="304" r:id="rId35"/>
    <p:sldId id="305" r:id="rId36"/>
    <p:sldId id="307" r:id="rId37"/>
    <p:sldId id="308" r:id="rId38"/>
    <p:sldId id="306" r:id="rId39"/>
    <p:sldId id="309" r:id="rId40"/>
    <p:sldId id="310" r:id="rId41"/>
    <p:sldId id="312" r:id="rId42"/>
    <p:sldId id="313" r:id="rId43"/>
    <p:sldId id="315" r:id="rId44"/>
    <p:sldId id="314" r:id="rId45"/>
    <p:sldId id="316" r:id="rId46"/>
    <p:sldId id="317" r:id="rId47"/>
    <p:sldId id="318" r:id="rId48"/>
    <p:sldId id="322" r:id="rId49"/>
    <p:sldId id="324" r:id="rId50"/>
    <p:sldId id="325" r:id="rId51"/>
    <p:sldId id="346" r:id="rId52"/>
    <p:sldId id="347" r:id="rId53"/>
    <p:sldId id="348" r:id="rId54"/>
    <p:sldId id="326" r:id="rId55"/>
    <p:sldId id="339" r:id="rId56"/>
    <p:sldId id="345" r:id="rId57"/>
    <p:sldId id="349" r:id="rId58"/>
    <p:sldId id="32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2" autoAdjust="0"/>
    <p:restoredTop sz="77135" autoAdjust="0"/>
  </p:normalViewPr>
  <p:slideViewPr>
    <p:cSldViewPr>
      <p:cViewPr>
        <p:scale>
          <a:sx n="75" d="100"/>
          <a:sy n="75" d="100"/>
        </p:scale>
        <p:origin x="-5024" y="-1144"/>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447C-9508-4C41-BD71-3ADCEDCED293}" type="slidenum">
              <a:rPr lang="en-US" smtClean="0">
                <a:solidFill>
                  <a:prstClr val="black"/>
                </a:solidFill>
              </a:rPr>
              <a:pPr/>
              <a:t>2</a:t>
            </a:fld>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1/8/2009</a:t>
            </a:r>
            <a:endParaRPr lang="en-US">
              <a:solidFill>
                <a:prstClr val="black"/>
              </a:solidFill>
            </a:endParaRPr>
          </a:p>
        </p:txBody>
      </p:sp>
    </p:spTree>
    <p:extLst>
      <p:ext uri="{BB962C8B-B14F-4D97-AF65-F5344CB8AC3E}">
        <p14:creationId xmlns:p14="http://schemas.microsoft.com/office/powerpoint/2010/main" val="1727989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t>
            </a:r>
            <a:r>
              <a:rPr lang="en-US" dirty="0" err="1" smtClean="0"/>
              <a:t>example.c</a:t>
            </a:r>
            <a:r>
              <a:rPr lang="en-US" baseline="0" dirty="0" smtClean="0"/>
              <a:t> in x86</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18</a:t>
            </a:fld>
            <a:endParaRPr lang="en-US"/>
          </a:p>
        </p:txBody>
      </p:sp>
    </p:spTree>
    <p:extLst>
      <p:ext uri="{BB962C8B-B14F-4D97-AF65-F5344CB8AC3E}">
        <p14:creationId xmlns:p14="http://schemas.microsoft.com/office/powerpoint/2010/main" val="105866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 the previous FP on the stack</a:t>
            </a:r>
          </a:p>
        </p:txBody>
      </p:sp>
      <p:sp>
        <p:nvSpPr>
          <p:cNvPr id="4" name="Slide Number Placeholder 3"/>
          <p:cNvSpPr>
            <a:spLocks noGrp="1"/>
          </p:cNvSpPr>
          <p:nvPr>
            <p:ph type="sldNum" sz="quarter" idx="10"/>
          </p:nvPr>
        </p:nvSpPr>
        <p:spPr/>
        <p:txBody>
          <a:bodyPr/>
          <a:lstStyle/>
          <a:p>
            <a:fld id="{E4EDBFAA-E3FF-41DC-96EC-6BC8A2B7A07F}" type="slidenum">
              <a:rPr lang="en-US" smtClean="0"/>
              <a:pPr/>
              <a:t>19</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the FP to the</a:t>
            </a:r>
            <a:r>
              <a:rPr lang="en-US" baseline="0" dirty="0" smtClean="0"/>
              <a:t> current frame</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Allocate local variables</a:t>
            </a:r>
          </a:p>
        </p:txBody>
      </p:sp>
      <p:sp>
        <p:nvSpPr>
          <p:cNvPr id="4" name="Slide Number Placeholder 3"/>
          <p:cNvSpPr>
            <a:spLocks noGrp="1"/>
          </p:cNvSpPr>
          <p:nvPr>
            <p:ph type="sldNum" sz="quarter" idx="10"/>
          </p:nvPr>
        </p:nvSpPr>
        <p:spPr/>
        <p:txBody>
          <a:bodyPr/>
          <a:lstStyle/>
          <a:p>
            <a:fld id="{E4EDBFAA-E3FF-41DC-96EC-6BC8A2B7A07F}" type="slidenum">
              <a:rPr lang="en-US" smtClean="0"/>
              <a:pPr/>
              <a:t>21</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the second argument on the stack</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22</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the first argument on the stack</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23</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the function.</a:t>
            </a:r>
            <a:r>
              <a:rPr lang="en-US" baseline="0" dirty="0" smtClean="0"/>
              <a:t> This will push the return address on the stack, and jump to the function</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24</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 the previous FP to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25</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the</a:t>
            </a:r>
            <a:r>
              <a:rPr lang="en-US" baseline="0" dirty="0" smtClean="0"/>
              <a:t> frame pointer</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26</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Allocate 16 bytes</a:t>
            </a:r>
            <a:r>
              <a:rPr lang="en-US" baseline="0" dirty="0" smtClean="0"/>
              <a:t> on the stack for local variables/buffers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27</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447C-9508-4C41-BD71-3ADCEDCED293}" type="slidenum">
              <a:rPr lang="en-US" smtClean="0">
                <a:solidFill>
                  <a:prstClr val="black"/>
                </a:solidFill>
              </a:rPr>
              <a:pPr/>
              <a:t>3</a:t>
            </a:fld>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1/8/2009</a:t>
            </a:r>
            <a:endParaRPr lang="en-US">
              <a:solidFill>
                <a:prstClr val="black"/>
              </a:solidFill>
            </a:endParaRPr>
          </a:p>
        </p:txBody>
      </p:sp>
    </p:spTree>
    <p:extLst>
      <p:ext uri="{BB962C8B-B14F-4D97-AF65-F5344CB8AC3E}">
        <p14:creationId xmlns:p14="http://schemas.microsoft.com/office/powerpoint/2010/main" val="3225946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r>
              <a:rPr lang="en-US" baseline="0" dirty="0" smtClean="0"/>
              <a:t> is a macro for:</a:t>
            </a:r>
            <a:r>
              <a:rPr lang="en-US" dirty="0" smtClean="0"/>
              <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28</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29</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30</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31</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32</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33</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34</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change our</a:t>
            </a:r>
            <a:r>
              <a:rPr lang="en-US" baseline="0" dirty="0" smtClean="0"/>
              <a:t> program slightly. Here, in main, we’re going to make a 256 character buffer, and fill it with a null-terminated string of 255 ‘A’ characters.</a:t>
            </a:r>
          </a:p>
          <a:p>
            <a:r>
              <a:rPr lang="en-US" baseline="0" dirty="0" smtClean="0"/>
              <a:t>Then, we’ll call foo, which is going to allocate a 16-byte buffer, and try to copy our 256-character string to it.</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35</a:t>
            </a:fld>
            <a:endParaRPr lang="en-US"/>
          </a:p>
        </p:txBody>
      </p:sp>
    </p:spTree>
    <p:extLst>
      <p:ext uri="{BB962C8B-B14F-4D97-AF65-F5344CB8AC3E}">
        <p14:creationId xmlns:p14="http://schemas.microsoft.com/office/powerpoint/2010/main" val="1991358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look at the stack, as we go through this example. We’ll stay in C for now.</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36</a:t>
            </a:fld>
            <a:endParaRPr lang="en-US"/>
          </a:p>
        </p:txBody>
      </p:sp>
    </p:spTree>
    <p:extLst>
      <p:ext uri="{BB962C8B-B14F-4D97-AF65-F5344CB8AC3E}">
        <p14:creationId xmlns:p14="http://schemas.microsoft.com/office/powerpoint/2010/main" val="125333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37</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function call in c is like a jump (to a procedure)</a:t>
            </a:r>
            <a:r>
              <a:rPr lang="en-US" baseline="0" dirty="0" smtClean="0"/>
              <a:t> – but when you are done with the function, we return to where we called it.</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10</a:t>
            </a:fld>
            <a:endParaRPr lang="en-US"/>
          </a:p>
        </p:txBody>
      </p:sp>
    </p:spTree>
    <p:extLst>
      <p:ext uri="{BB962C8B-B14F-4D97-AF65-F5344CB8AC3E}">
        <p14:creationId xmlns:p14="http://schemas.microsoft.com/office/powerpoint/2010/main" val="1058665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38</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39</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40</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41</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42</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43</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44</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45</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46</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47</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do this, we’ll use a stack.</a:t>
            </a:r>
            <a:r>
              <a:rPr lang="en-US" baseline="0" dirty="0" smtClean="0"/>
              <a:t> On our stack, we’ll put some frames…</a:t>
            </a:r>
            <a:endParaRPr lang="en-US" dirty="0" smtClean="0"/>
          </a:p>
          <a:p>
            <a:r>
              <a:rPr lang="en-US" dirty="0" smtClean="0"/>
              <a:t>The</a:t>
            </a:r>
            <a:r>
              <a:rPr lang="en-US" baseline="0" dirty="0" smtClean="0"/>
              <a:t> stack frame contains all the local information to an instance of a function. </a:t>
            </a:r>
            <a:r>
              <a:rPr lang="en-US" dirty="0" smtClean="0"/>
              <a:t>In</a:t>
            </a:r>
            <a:r>
              <a:rPr lang="en-US" baseline="0" dirty="0" smtClean="0"/>
              <a:t> addition to our stack pointer (SP), compilers/programmers often use a Frame Pointer (FP), so that local variables are a constant offset from FP while the SP moves throughout the execution of the function. In this case, we see the main stack frame – for now it contains some local variables defined in the function main.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11</a:t>
            </a:fld>
            <a:endParaRPr lang="en-US"/>
          </a:p>
        </p:txBody>
      </p:sp>
    </p:spTree>
    <p:extLst>
      <p:ext uri="{BB962C8B-B14F-4D97-AF65-F5344CB8AC3E}">
        <p14:creationId xmlns:p14="http://schemas.microsoft.com/office/powerpoint/2010/main" val="1447487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you’ll need</a:t>
            </a:r>
            <a:r>
              <a:rPr lang="en-US" baseline="0" dirty="0" smtClean="0"/>
              <a:t> to get padding right. For me, I needed [7] for this to “work”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49</a:t>
            </a:fld>
            <a:endParaRPr lang="en-US"/>
          </a:p>
        </p:txBody>
      </p:sp>
    </p:spTree>
    <p:extLst>
      <p:ext uri="{BB962C8B-B14F-4D97-AF65-F5344CB8AC3E}">
        <p14:creationId xmlns:p14="http://schemas.microsoft.com/office/powerpoint/2010/main" val="1991358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50</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51</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52</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53</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54</a:t>
            </a:fld>
            <a:endParaRPr lang="en-US"/>
          </a:p>
        </p:txBody>
      </p:sp>
    </p:spTree>
    <p:extLst>
      <p:ext uri="{BB962C8B-B14F-4D97-AF65-F5344CB8AC3E}">
        <p14:creationId xmlns:p14="http://schemas.microsoft.com/office/powerpoint/2010/main" val="951071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nop</a:t>
            </a:r>
            <a:r>
              <a:rPr lang="en-US" dirty="0" smtClean="0"/>
              <a:t> sled + </a:t>
            </a:r>
            <a:r>
              <a:rPr lang="en-US" dirty="0" err="1" smtClean="0"/>
              <a:t>jmp</a:t>
            </a:r>
            <a:r>
              <a:rPr lang="en-US" dirty="0" smtClean="0"/>
              <a:t> -1 + return to stack</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55</a:t>
            </a:fld>
            <a:endParaRPr lang="en-US"/>
          </a:p>
        </p:txBody>
      </p:sp>
    </p:spTree>
    <p:extLst>
      <p:ext uri="{BB962C8B-B14F-4D97-AF65-F5344CB8AC3E}">
        <p14:creationId xmlns:p14="http://schemas.microsoft.com/office/powerpoint/2010/main" val="95107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56</a:t>
            </a:fld>
            <a:endParaRPr lang="en-US"/>
          </a:p>
        </p:txBody>
      </p:sp>
    </p:spTree>
    <p:extLst>
      <p:ext uri="{BB962C8B-B14F-4D97-AF65-F5344CB8AC3E}">
        <p14:creationId xmlns:p14="http://schemas.microsoft.com/office/powerpoint/2010/main" val="333876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call our</a:t>
            </a:r>
            <a:r>
              <a:rPr lang="en-US" baseline="0" dirty="0" smtClean="0"/>
              <a:t> function, foo. We’ll start by pushing our function arguments onto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 return from foo, we’ll want to continue running where we left off in main. To do that, we’ll store the instruction to jump back to on the stack, as our </a:t>
            </a:r>
            <a:r>
              <a:rPr lang="en-US" b="1" baseline="0" dirty="0" smtClean="0"/>
              <a:t>return address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13</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update the FP, but we also need to be able to restore it back to main’s stack frame when we return. To do that, the function foo will store the previous FP value on the stack.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14</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update our FP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15</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function foo can allocate space for its local variables, and reference them based off its FP.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16</a:t>
            </a:fld>
            <a:endParaRPr lang="en-US"/>
          </a:p>
        </p:txBody>
      </p:sp>
    </p:spTree>
    <p:extLst>
      <p:ext uri="{BB962C8B-B14F-4D97-AF65-F5344CB8AC3E}">
        <p14:creationId xmlns:p14="http://schemas.microsoft.com/office/powerpoint/2010/main" val="415054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1/27/16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1/27/16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1/27/16</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03 </a:t>
            </a:r>
            <a:r>
              <a:rPr lang="en-US" dirty="0" smtClean="0"/>
              <a:t>– Control Flow</a:t>
            </a:r>
            <a:endParaRPr lang="en-US" dirty="0"/>
          </a:p>
        </p:txBody>
      </p:sp>
      <p:sp>
        <p:nvSpPr>
          <p:cNvPr id="3" name="Subtitle 2"/>
          <p:cNvSpPr>
            <a:spLocks noGrp="1"/>
          </p:cNvSpPr>
          <p:nvPr>
            <p:ph type="subTitle" idx="1"/>
          </p:nvPr>
        </p:nvSpPr>
        <p:spPr/>
        <p:txBody>
          <a:bodyPr>
            <a:normAutofit/>
          </a:bodyPr>
          <a:lstStyle/>
          <a:p>
            <a:r>
              <a:rPr lang="en-US" dirty="0" smtClean="0"/>
              <a:t>Michael Bailey</a:t>
            </a:r>
          </a:p>
          <a:p>
            <a:r>
              <a:rPr lang="en-US" dirty="0" smtClean="0"/>
              <a:t>University of Illinois</a:t>
            </a:r>
          </a:p>
          <a:p>
            <a:r>
              <a:rPr lang="en-US" dirty="0"/>
              <a:t>ECE 422/CS 461 </a:t>
            </a:r>
            <a:r>
              <a:rPr lang="en-US" dirty="0" smtClean="0"/>
              <a:t>– </a:t>
            </a:r>
            <a:r>
              <a:rPr lang="en-US" dirty="0" smtClean="0"/>
              <a:t>Spring 2016</a:t>
            </a:r>
            <a:endParaRPr lang="en-US" dirty="0"/>
          </a:p>
        </p:txBody>
      </p:sp>
    </p:spTree>
    <p:extLst>
      <p:ext uri="{BB962C8B-B14F-4D97-AF65-F5344CB8AC3E}">
        <p14:creationId xmlns:p14="http://schemas.microsoft.com/office/powerpoint/2010/main" val="25721101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xample.c</a:t>
            </a:r>
            <a:endParaRPr lang="en-US" dirty="0"/>
          </a:p>
        </p:txBody>
      </p:sp>
      <p:sp>
        <p:nvSpPr>
          <p:cNvPr id="3" name="Content Placeholder 2"/>
          <p:cNvSpPr>
            <a:spLocks noGrp="1"/>
          </p:cNvSpPr>
          <p:nvPr>
            <p:ph idx="1"/>
          </p:nvPr>
        </p:nvSpPr>
        <p:spPr/>
        <p:txBody>
          <a:bodyPr/>
          <a:lstStyle/>
          <a:p>
            <a:pPr marL="118872" indent="0">
              <a:buNone/>
            </a:pPr>
            <a:r>
              <a:rPr lang="en-US" b="1" dirty="0" smtClean="0">
                <a:latin typeface="Courier New" pitchFamily="49" charset="0"/>
                <a:cs typeface="Courier New" pitchFamily="49" charset="0"/>
              </a:rPr>
              <a:t>void foo(</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char buf1[10];</a:t>
            </a:r>
          </a:p>
          <a:p>
            <a:pPr marL="118872" indent="0">
              <a:buNone/>
            </a:pPr>
            <a:r>
              <a:rPr lang="en-US" b="1" dirty="0" smtClean="0">
                <a:latin typeface="Courier New" pitchFamily="49" charset="0"/>
                <a:cs typeface="Courier New" pitchFamily="49" charset="0"/>
              </a:rPr>
              <a:t>}</a:t>
            </a:r>
          </a:p>
          <a:p>
            <a:pPr marL="118872" indent="0">
              <a:buNone/>
            </a:pP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void main() {</a:t>
            </a:r>
          </a:p>
          <a:p>
            <a:pPr marL="118872" indent="0">
              <a:buNone/>
            </a:pPr>
            <a:r>
              <a:rPr lang="en-US" b="1" dirty="0" smtClean="0">
                <a:latin typeface="Courier New" pitchFamily="49" charset="0"/>
                <a:cs typeface="Courier New" pitchFamily="49" charset="0"/>
              </a:rPr>
              <a:t>    foo(3,6);</a:t>
            </a:r>
          </a:p>
          <a:p>
            <a:pPr marL="118872" indent="0">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36682566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186111" y="4038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5" name="Rectangle 14"/>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46456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186112" y="4651374"/>
            <a:ext cx="2771775" cy="606425"/>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0" name="TextBox 9"/>
          <p:cNvSpPr txBox="1"/>
          <p:nvPr/>
        </p:nvSpPr>
        <p:spPr>
          <a:xfrm>
            <a:off x="6477000" y="4305300"/>
            <a:ext cx="2514600" cy="646331"/>
          </a:xfrm>
          <a:prstGeom prst="rect">
            <a:avLst/>
          </a:prstGeom>
          <a:noFill/>
        </p:spPr>
        <p:txBody>
          <a:bodyPr wrap="square" rtlCol="0">
            <a:spAutoFit/>
          </a:bodyPr>
          <a:lstStyle/>
          <a:p>
            <a:r>
              <a:rPr lang="en-US" sz="3600" b="1" dirty="0" smtClean="0"/>
              <a:t>main</a:t>
            </a:r>
            <a:endParaRPr lang="en-US" sz="3600" b="1" dirty="0"/>
          </a:p>
        </p:txBody>
      </p:sp>
      <p:sp>
        <p:nvSpPr>
          <p:cNvPr id="11" name="TextBox 10"/>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cxnSp>
        <p:nvCxnSpPr>
          <p:cNvPr id="12" name="Straight Arrow Connector 11"/>
          <p:cNvCxnSpPr/>
          <p:nvPr/>
        </p:nvCxnSpPr>
        <p:spPr>
          <a:xfrm flipH="1">
            <a:off x="5957887" y="5257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3600" y="4353580"/>
            <a:ext cx="685800" cy="523220"/>
          </a:xfrm>
          <a:prstGeom prst="rect">
            <a:avLst/>
          </a:prstGeom>
          <a:noFill/>
        </p:spPr>
        <p:txBody>
          <a:bodyPr wrap="square" rtlCol="0">
            <a:spAutoFit/>
          </a:bodyPr>
          <a:lstStyle/>
          <a:p>
            <a:r>
              <a:rPr lang="en-US" sz="2800" b="1" dirty="0" smtClean="0"/>
              <a:t>SP</a:t>
            </a:r>
            <a:endParaRPr lang="en-US" sz="2800" b="1" dirty="0"/>
          </a:p>
        </p:txBody>
      </p:sp>
      <p:sp>
        <p:nvSpPr>
          <p:cNvPr id="14" name="TextBox 13"/>
          <p:cNvSpPr txBox="1"/>
          <p:nvPr/>
        </p:nvSpPr>
        <p:spPr>
          <a:xfrm>
            <a:off x="6481560" y="4991100"/>
            <a:ext cx="685800" cy="523220"/>
          </a:xfrm>
          <a:prstGeom prst="rect">
            <a:avLst/>
          </a:prstGeom>
          <a:noFill/>
        </p:spPr>
        <p:txBody>
          <a:bodyPr wrap="square" rtlCol="0">
            <a:spAutoFit/>
          </a:bodyPr>
          <a:lstStyle/>
          <a:p>
            <a:r>
              <a:rPr lang="en-US" sz="2800" b="1" dirty="0" smtClean="0"/>
              <a:t>FP</a:t>
            </a:r>
            <a:endParaRPr lang="en-US" sz="2800" b="1" dirty="0"/>
          </a:p>
        </p:txBody>
      </p:sp>
      <p:sp>
        <p:nvSpPr>
          <p:cNvPr id="16" name="Rectangle 15"/>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7" name="Rectangle 16"/>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2510320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5" name="Rectangle 24"/>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6" name="Rectangle 25"/>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40487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cxnSp>
        <p:nvCxnSpPr>
          <p:cNvPr id="19" name="Straight Arrow Connector 18"/>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3743980"/>
            <a:ext cx="685800" cy="523220"/>
          </a:xfrm>
          <a:prstGeom prst="rect">
            <a:avLst/>
          </a:prstGeom>
          <a:noFill/>
        </p:spPr>
        <p:txBody>
          <a:bodyPr wrap="square" rtlCol="0">
            <a:spAutoFit/>
          </a:bodyPr>
          <a:lstStyle/>
          <a:p>
            <a:r>
              <a:rPr lang="en-US" sz="2800" b="1" dirty="0" smtClean="0"/>
              <a:t>SP</a:t>
            </a:r>
            <a:endParaRPr lang="en-US" sz="2800" b="1" dirty="0"/>
          </a:p>
        </p:txBody>
      </p:sp>
      <p:sp>
        <p:nvSpPr>
          <p:cNvPr id="21" name="TextBox 20"/>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22605397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5" name="Rectangle 24"/>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6" name="Rectangle 25"/>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34391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cxnSp>
        <p:nvCxnSpPr>
          <p:cNvPr id="19" name="Straight Arrow Connector 18"/>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3134380"/>
            <a:ext cx="685800" cy="523220"/>
          </a:xfrm>
          <a:prstGeom prst="rect">
            <a:avLst/>
          </a:prstGeom>
          <a:noFill/>
        </p:spPr>
        <p:txBody>
          <a:bodyPr wrap="square" rtlCol="0">
            <a:spAutoFit/>
          </a:bodyPr>
          <a:lstStyle/>
          <a:p>
            <a:r>
              <a:rPr lang="en-US" sz="2800" b="1" dirty="0" smtClean="0"/>
              <a:t>SP</a:t>
            </a:r>
            <a:endParaRPr lang="en-US" sz="2800" b="1" dirty="0"/>
          </a:p>
        </p:txBody>
      </p:sp>
      <p:sp>
        <p:nvSpPr>
          <p:cNvPr id="21" name="TextBox 20"/>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13393938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4" name="Rectangle 33"/>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5" name="Rectangle 34"/>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6" name="Rectangle 35"/>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819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25146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cxnSp>
        <p:nvCxnSpPr>
          <p:cNvPr id="24" name="Straight Arrow Connector 23"/>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4207006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4" name="Rectangle 33"/>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5" name="Rectangle 34"/>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6" name="Rectangle 35"/>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819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25146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cxnSp>
        <p:nvCxnSpPr>
          <p:cNvPr id="31" name="Straight Arrow Connector 30"/>
          <p:cNvCxnSpPr/>
          <p:nvPr/>
        </p:nvCxnSpPr>
        <p:spPr>
          <a:xfrm flipH="1">
            <a:off x="5972401" y="28212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96074" y="2554514"/>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3107340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8" name="Rectangle 27"/>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9" name="Rectangle 28"/>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209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7700" y="4051300"/>
            <a:ext cx="2767012"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19050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sp>
        <p:nvSpPr>
          <p:cNvPr id="21" name="Rectangle 20"/>
          <p:cNvSpPr/>
          <p:nvPr/>
        </p:nvSpPr>
        <p:spPr>
          <a:xfrm>
            <a:off x="3186113" y="2209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23" name="Rectangle 22"/>
          <p:cNvSpPr/>
          <p:nvPr/>
        </p:nvSpPr>
        <p:spPr>
          <a:xfrm>
            <a:off x="3189287" y="1612900"/>
            <a:ext cx="2760663"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52800" y="2257425"/>
            <a:ext cx="2514600" cy="523220"/>
          </a:xfrm>
          <a:prstGeom prst="rect">
            <a:avLst/>
          </a:prstGeom>
          <a:noFill/>
        </p:spPr>
        <p:txBody>
          <a:bodyPr wrap="square" rtlCol="0">
            <a:spAutoFit/>
          </a:bodyPr>
          <a:lstStyle/>
          <a:p>
            <a:r>
              <a:rPr lang="en-US" sz="2800" b="1" i="1" dirty="0" smtClean="0"/>
              <a:t>Local variables</a:t>
            </a:r>
            <a:endParaRPr lang="en-US" sz="2800" b="1" i="1" dirty="0"/>
          </a:p>
        </p:txBody>
      </p:sp>
      <p:cxnSp>
        <p:nvCxnSpPr>
          <p:cNvPr id="30" name="Straight Arrow Connector 29"/>
          <p:cNvCxnSpPr/>
          <p:nvPr/>
        </p:nvCxnSpPr>
        <p:spPr>
          <a:xfrm flipH="1">
            <a:off x="5972401" y="28212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96074" y="2554514"/>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31906994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stack frames (x86 specific)</a:t>
            </a:r>
            <a:endParaRPr lang="en-US" dirty="0"/>
          </a:p>
        </p:txBody>
      </p:sp>
      <p:sp>
        <p:nvSpPr>
          <p:cNvPr id="3" name="Content Placeholder 2"/>
          <p:cNvSpPr>
            <a:spLocks noGrp="1"/>
          </p:cNvSpPr>
          <p:nvPr>
            <p:ph idx="1"/>
          </p:nvPr>
        </p:nvSpPr>
        <p:spPr/>
        <p:txBody>
          <a:bodyPr/>
          <a:lstStyle/>
          <a:p>
            <a:pPr marL="118872" indent="0">
              <a:buNone/>
            </a:pPr>
            <a:r>
              <a:rPr lang="en-US" dirty="0" smtClean="0"/>
              <a:t>Grows toward lower address</a:t>
            </a:r>
          </a:p>
          <a:p>
            <a:pPr marL="118872" indent="0">
              <a:buNone/>
            </a:pPr>
            <a:r>
              <a:rPr lang="en-US" dirty="0" smtClean="0"/>
              <a:t>Starts ~end of VA space</a:t>
            </a:r>
          </a:p>
          <a:p>
            <a:pPr marL="118872" indent="0">
              <a:buNone/>
            </a:pPr>
            <a:r>
              <a:rPr lang="en-US" dirty="0" smtClean="0"/>
              <a:t>Two related registers</a:t>
            </a:r>
          </a:p>
          <a:p>
            <a:pPr marL="118872" indent="0">
              <a:buNone/>
            </a:pPr>
            <a:r>
              <a:rPr lang="en-US" dirty="0"/>
              <a:t>	</a:t>
            </a:r>
            <a:r>
              <a:rPr lang="en-US" dirty="0" smtClean="0"/>
              <a:t>%ESP - Stack Pointer</a:t>
            </a:r>
          </a:p>
          <a:p>
            <a:pPr marL="118872" indent="0">
              <a:buNone/>
            </a:pPr>
            <a:r>
              <a:rPr lang="en-US" dirty="0"/>
              <a:t>	</a:t>
            </a:r>
            <a:r>
              <a:rPr lang="en-US" dirty="0" smtClean="0"/>
              <a:t>%EBP - Frame Pointer</a:t>
            </a:r>
          </a:p>
          <a:p>
            <a:pPr marL="118872" indent="0">
              <a:buNone/>
            </a:pPr>
            <a:endParaRPr lang="en-US" dirty="0"/>
          </a:p>
        </p:txBody>
      </p:sp>
      <p:grpSp>
        <p:nvGrpSpPr>
          <p:cNvPr id="25" name="Group 24"/>
          <p:cNvGrpSpPr/>
          <p:nvPr/>
        </p:nvGrpSpPr>
        <p:grpSpPr>
          <a:xfrm>
            <a:off x="6776190" y="2244595"/>
            <a:ext cx="2095162" cy="2001336"/>
            <a:chOff x="5138940" y="2171700"/>
            <a:chExt cx="3829074" cy="3657600"/>
          </a:xfrm>
        </p:grpSpPr>
        <p:sp>
          <p:nvSpPr>
            <p:cNvPr id="4" name="Rectangle 3"/>
            <p:cNvSpPr/>
            <p:nvPr/>
          </p:nvSpPr>
          <p:spPr>
            <a:xfrm>
              <a:off x="5659235" y="40005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659235" y="33909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59640" y="27813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659640" y="21717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662613" y="5219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5662613" y="4610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10" name="Straight Arrow Connector 9"/>
            <p:cNvCxnSpPr/>
            <p:nvPr/>
          </p:nvCxnSpPr>
          <p:spPr>
            <a:xfrm>
              <a:off x="5138940" y="27813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662613" y="4013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2" name="Rectangle 11"/>
            <p:cNvSpPr/>
            <p:nvPr/>
          </p:nvSpPr>
          <p:spPr>
            <a:xfrm>
              <a:off x="5662613" y="340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3" name="Rectangle 12"/>
            <p:cNvSpPr/>
            <p:nvPr/>
          </p:nvSpPr>
          <p:spPr>
            <a:xfrm>
              <a:off x="5659640" y="4622800"/>
              <a:ext cx="2767012"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658053" y="27813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21" name="Rectangle 20"/>
            <p:cNvSpPr/>
            <p:nvPr/>
          </p:nvSpPr>
          <p:spPr>
            <a:xfrm>
              <a:off x="5661227" y="2184400"/>
              <a:ext cx="2760663"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8444341" y="3392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5624878" y="1790700"/>
            <a:ext cx="3246474" cy="523220"/>
          </a:xfrm>
          <a:prstGeom prst="rect">
            <a:avLst/>
          </a:prstGeom>
          <a:noFill/>
        </p:spPr>
        <p:txBody>
          <a:bodyPr wrap="square" rtlCol="0">
            <a:spAutoFit/>
          </a:bodyPr>
          <a:lstStyle/>
          <a:p>
            <a:r>
              <a:rPr lang="en-US" sz="2800" b="1" dirty="0" smtClean="0"/>
              <a:t>Low address   </a:t>
            </a:r>
            <a:r>
              <a:rPr lang="en-US" sz="2800" b="1" dirty="0" smtClean="0">
                <a:latin typeface="Courier New" pitchFamily="49" charset="0"/>
                <a:cs typeface="Courier New" pitchFamily="49" charset="0"/>
              </a:rPr>
              <a:t>0x00</a:t>
            </a:r>
            <a:endParaRPr lang="en-US" sz="2800" b="1" dirty="0">
              <a:latin typeface="Courier New" pitchFamily="49" charset="0"/>
              <a:cs typeface="Courier New" pitchFamily="49" charset="0"/>
            </a:endParaRPr>
          </a:p>
        </p:txBody>
      </p:sp>
      <p:sp>
        <p:nvSpPr>
          <p:cNvPr id="27" name="TextBox 26"/>
          <p:cNvSpPr txBox="1"/>
          <p:nvPr/>
        </p:nvSpPr>
        <p:spPr>
          <a:xfrm>
            <a:off x="5624876" y="4245931"/>
            <a:ext cx="3246475" cy="523220"/>
          </a:xfrm>
          <a:prstGeom prst="rect">
            <a:avLst/>
          </a:prstGeom>
          <a:noFill/>
        </p:spPr>
        <p:txBody>
          <a:bodyPr wrap="square" rtlCol="0">
            <a:spAutoFit/>
          </a:bodyPr>
          <a:lstStyle/>
          <a:p>
            <a:r>
              <a:rPr lang="en-US" sz="2800" b="1" dirty="0" smtClean="0"/>
              <a:t>High address   </a:t>
            </a:r>
            <a:r>
              <a:rPr lang="en-US" sz="2800" b="1" dirty="0" smtClean="0">
                <a:latin typeface="Courier New" pitchFamily="49" charset="0"/>
                <a:cs typeface="Courier New" pitchFamily="49" charset="0"/>
              </a:rPr>
              <a:t>0xff</a:t>
            </a:r>
            <a:endParaRPr lang="en-US" sz="2800" b="1" dirty="0">
              <a:latin typeface="Courier New" pitchFamily="49" charset="0"/>
              <a:cs typeface="Courier New" pitchFamily="49" charset="0"/>
            </a:endParaRPr>
          </a:p>
        </p:txBody>
      </p:sp>
      <p:cxnSp>
        <p:nvCxnSpPr>
          <p:cNvPr id="29" name="Straight Arrow Connector 28"/>
          <p:cNvCxnSpPr/>
          <p:nvPr/>
        </p:nvCxnSpPr>
        <p:spPr>
          <a:xfrm flipV="1">
            <a:off x="7818552" y="2642554"/>
            <a:ext cx="0" cy="1167446"/>
          </a:xfrm>
          <a:prstGeom prst="straightConnector1">
            <a:avLst/>
          </a:prstGeom>
          <a:ln w="34925">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4436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xample.c</a:t>
            </a:r>
            <a:endParaRPr lang="en-US" dirty="0"/>
          </a:p>
        </p:txBody>
      </p:sp>
      <p:sp>
        <p:nvSpPr>
          <p:cNvPr id="3" name="Content Placeholder 2"/>
          <p:cNvSpPr>
            <a:spLocks noGrp="1"/>
          </p:cNvSpPr>
          <p:nvPr>
            <p:ph idx="1"/>
          </p:nvPr>
        </p:nvSpPr>
        <p:spPr/>
        <p:txBody>
          <a:bodyPr/>
          <a:lstStyle/>
          <a:p>
            <a:pPr marL="118872" indent="0">
              <a:buNone/>
            </a:pPr>
            <a:r>
              <a:rPr lang="en-US" b="1" dirty="0" smtClean="0">
                <a:latin typeface="Courier New" pitchFamily="49" charset="0"/>
                <a:cs typeface="Courier New" pitchFamily="49" charset="0"/>
              </a:rPr>
              <a:t>void foo(</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char buf1[10];</a:t>
            </a:r>
          </a:p>
          <a:p>
            <a:pPr marL="118872" indent="0">
              <a:buNone/>
            </a:pPr>
            <a:r>
              <a:rPr lang="en-US" b="1" dirty="0" smtClean="0">
                <a:latin typeface="Courier New" pitchFamily="49" charset="0"/>
                <a:cs typeface="Courier New" pitchFamily="49" charset="0"/>
              </a:rPr>
              <a:t>}</a:t>
            </a:r>
          </a:p>
          <a:p>
            <a:pPr marL="118872" indent="0">
              <a:buNone/>
            </a:pP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void main() {</a:t>
            </a:r>
          </a:p>
          <a:p>
            <a:pPr marL="118872" indent="0">
              <a:buNone/>
            </a:pPr>
            <a:r>
              <a:rPr lang="en-US" b="1" dirty="0" smtClean="0">
                <a:latin typeface="Courier New" pitchFamily="49" charset="0"/>
                <a:cs typeface="Courier New" pitchFamily="49" charset="0"/>
              </a:rPr>
              <a:t>    foo(3,6);</a:t>
            </a:r>
          </a:p>
          <a:p>
            <a:pPr marL="118872" indent="0">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17073600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pushl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670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4939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457200" y="1775191"/>
            <a:ext cx="8229600" cy="4778009"/>
          </a:xfrm>
        </p:spPr>
        <p:txBody>
          <a:bodyPr>
            <a:normAutofit fontScale="92500" lnSpcReduction="20000"/>
          </a:bodyPr>
          <a:lstStyle/>
          <a:p>
            <a:r>
              <a:rPr lang="en-US" dirty="0" smtClean="0"/>
              <a:t>Computer</a:t>
            </a:r>
          </a:p>
          <a:p>
            <a:pPr lvl="1"/>
            <a:r>
              <a:rPr lang="en-US" dirty="0" smtClean="0"/>
              <a:t>CPU</a:t>
            </a:r>
          </a:p>
          <a:p>
            <a:pPr lvl="1"/>
            <a:r>
              <a:rPr lang="en-US" dirty="0" smtClean="0"/>
              <a:t>Instructions</a:t>
            </a:r>
          </a:p>
          <a:p>
            <a:r>
              <a:rPr lang="en-US" dirty="0" smtClean="0"/>
              <a:t>The Stack (x86)</a:t>
            </a:r>
          </a:p>
          <a:p>
            <a:pPr lvl="1"/>
            <a:r>
              <a:rPr lang="en-US" dirty="0" smtClean="0"/>
              <a:t>What is a stack</a:t>
            </a:r>
          </a:p>
          <a:p>
            <a:pPr lvl="1"/>
            <a:r>
              <a:rPr lang="en-US" dirty="0" smtClean="0"/>
              <a:t>How it is used by programs</a:t>
            </a:r>
          </a:p>
          <a:p>
            <a:pPr lvl="1"/>
            <a:r>
              <a:rPr lang="en-US" dirty="0" smtClean="0"/>
              <a:t>Technical details</a:t>
            </a:r>
          </a:p>
          <a:p>
            <a:r>
              <a:rPr lang="en-US" dirty="0" smtClean="0"/>
              <a:t>Buffer overflows</a:t>
            </a:r>
          </a:p>
          <a:p>
            <a:endParaRPr lang="en-US" dirty="0"/>
          </a:p>
          <a:p>
            <a:r>
              <a:rPr lang="en-US" dirty="0" smtClean="0"/>
              <a:t>Adapted from Aleph One’s “Smashing the Stack for Fun and Profit”</a:t>
            </a:r>
          </a:p>
          <a:p>
            <a:endParaRPr lang="en-US" dirty="0" smtClean="0"/>
          </a:p>
        </p:txBody>
      </p:sp>
    </p:spTree>
    <p:extLst>
      <p:ext uri="{BB962C8B-B14F-4D97-AF65-F5344CB8AC3E}">
        <p14:creationId xmlns:p14="http://schemas.microsoft.com/office/powerpoint/2010/main" val="38363927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2281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subl</a:t>
            </a:r>
            <a:r>
              <a:rPr lang="en-US" b="1" dirty="0" smtClean="0">
                <a:latin typeface="Courier New" pitchFamily="49" charset="0"/>
                <a:cs typeface="Courier New" pitchFamily="49" charset="0"/>
              </a:rPr>
              <a:t>   $8,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52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6, 4(%</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599"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572538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5" name="Rectangle 1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solidFill>
                  <a:schemeClr val="bg2"/>
                </a:solidFill>
                <a:latin typeface="Courier New" pitchFamily="49" charset="0"/>
                <a:cs typeface="Courier New" pitchFamily="49" charset="0"/>
              </a:rPr>
              <a:t>movl</a:t>
            </a:r>
            <a:r>
              <a:rPr lang="en-US" b="1" dirty="0" smtClean="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6, 4(%</a:t>
            </a:r>
            <a:r>
              <a:rPr lang="en-US" b="1" dirty="0" err="1">
                <a:solidFill>
                  <a:schemeClr val="bg2"/>
                </a:solidFill>
                <a:latin typeface="Courier New" pitchFamily="49" charset="0"/>
                <a:cs typeface="Courier New" pitchFamily="49" charset="0"/>
              </a:rPr>
              <a:t>esp</a:t>
            </a:r>
            <a:r>
              <a:rPr lang="en-US" b="1" dirty="0">
                <a:solidFill>
                  <a:schemeClr val="bg2"/>
                </a:solidFill>
                <a:latin typeface="Courier New" pitchFamily="49" charset="0"/>
                <a:cs typeface="Courier New" pitchFamily="49" charset="0"/>
              </a:rPr>
              <a:t>)</a:t>
            </a: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3,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Tree>
    <p:extLst>
      <p:ext uri="{BB962C8B-B14F-4D97-AF65-F5344CB8AC3E}">
        <p14:creationId xmlns:p14="http://schemas.microsoft.com/office/powerpoint/2010/main" val="39640667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smtClean="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solidFill>
                  <a:schemeClr val="bg2"/>
                </a:solidFill>
                <a:latin typeface="Courier New" pitchFamily="49" charset="0"/>
                <a:cs typeface="Courier New" pitchFamily="49" charset="0"/>
              </a:rPr>
              <a:t>movl</a:t>
            </a:r>
            <a:r>
              <a:rPr lang="en-US" b="1" dirty="0" smtClean="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6, 4(%</a:t>
            </a:r>
            <a:r>
              <a:rPr lang="en-US" b="1" dirty="0" err="1">
                <a:solidFill>
                  <a:schemeClr val="bg2"/>
                </a:solidFill>
                <a:latin typeface="Courier New" pitchFamily="49" charset="0"/>
                <a:cs typeface="Courier New" pitchFamily="49" charset="0"/>
              </a:rPr>
              <a:t>esp</a:t>
            </a:r>
            <a:r>
              <a:rPr lang="en-US" b="1" dirty="0">
                <a:solidFill>
                  <a:schemeClr val="bg2"/>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call   foo</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4" name="Rectangle 13"/>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6" name="Elbow Connector 15"/>
          <p:cNvCxnSpPr/>
          <p:nvPr/>
        </p:nvCxnSpPr>
        <p:spPr>
          <a:xfrm rot="10800000" flipV="1">
            <a:off x="2095500" y="4038600"/>
            <a:ext cx="4229100" cy="1485900"/>
          </a:xfrm>
          <a:prstGeom prst="bentConnector3">
            <a:avLst>
              <a:gd name="adj1" fmla="val 25225"/>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420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pushl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3677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464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subl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16, %</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1600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Tree>
    <p:extLst>
      <p:ext uri="{BB962C8B-B14F-4D97-AF65-F5344CB8AC3E}">
        <p14:creationId xmlns:p14="http://schemas.microsoft.com/office/powerpoint/2010/main" val="9181124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1600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8583203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7223888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sp>
        <p:nvSpPr>
          <p:cNvPr id="5" name="Content Placeholder 4"/>
          <p:cNvSpPr>
            <a:spLocks noGrp="1"/>
          </p:cNvSpPr>
          <p:nvPr>
            <p:ph idx="1"/>
          </p:nvPr>
        </p:nvSpPr>
        <p:spPr>
          <a:xfrm>
            <a:off x="457200" y="1775191"/>
            <a:ext cx="7010400" cy="4778009"/>
          </a:xfrm>
        </p:spPr>
        <p:txBody>
          <a:bodyPr>
            <a:normAutofit lnSpcReduction="10000"/>
          </a:bodyPr>
          <a:lstStyle/>
          <a:p>
            <a:r>
              <a:rPr lang="en-US" dirty="0" smtClean="0"/>
              <a:t>Executes assembly instructions</a:t>
            </a:r>
          </a:p>
          <a:p>
            <a:pPr lvl="1"/>
            <a:r>
              <a:rPr lang="en-US" dirty="0" smtClean="0"/>
              <a:t>ADD, SUB, MULT, XOR, CMP, JMP, …</a:t>
            </a:r>
          </a:p>
          <a:p>
            <a:r>
              <a:rPr lang="en-US" dirty="0" smtClean="0"/>
              <a:t>Has built-in “variables” called registers</a:t>
            </a:r>
          </a:p>
          <a:p>
            <a:r>
              <a:rPr lang="en-US" dirty="0" smtClean="0"/>
              <a:t>General Purpose</a:t>
            </a:r>
          </a:p>
          <a:p>
            <a:pPr lvl="1"/>
            <a:r>
              <a:rPr lang="en-US" dirty="0" smtClean="0"/>
              <a:t>EAX, EBX, ECX, EDX, EDI, ESI</a:t>
            </a:r>
          </a:p>
          <a:p>
            <a:r>
              <a:rPr lang="en-US" dirty="0" smtClean="0"/>
              <a:t>Special Purpose:</a:t>
            </a:r>
          </a:p>
          <a:p>
            <a:pPr lvl="1"/>
            <a:r>
              <a:rPr lang="en-US" dirty="0" smtClean="0"/>
              <a:t>EIP: Instruction Pointer</a:t>
            </a:r>
          </a:p>
          <a:p>
            <a:pPr lvl="1"/>
            <a:r>
              <a:rPr lang="en-US" dirty="0" smtClean="0"/>
              <a:t>ESP: Stack Pointer</a:t>
            </a:r>
          </a:p>
          <a:p>
            <a:pPr lvl="1"/>
            <a:r>
              <a:rPr lang="en-US" dirty="0" smtClean="0"/>
              <a:t>EBP: Frame/Base Pointer</a:t>
            </a:r>
          </a:p>
        </p:txBody>
      </p:sp>
    </p:spTree>
    <p:extLst>
      <p:ext uri="{BB962C8B-B14F-4D97-AF65-F5344CB8AC3E}">
        <p14:creationId xmlns:p14="http://schemas.microsoft.com/office/powerpoint/2010/main" val="10551150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7223888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ret</a:t>
            </a: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14407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11339586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550036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943600" y="5562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2" name="Straight Arrow Connector 11"/>
          <p:cNvCxnSpPr/>
          <p:nvPr/>
        </p:nvCxnSpPr>
        <p:spPr>
          <a:xfrm flipH="1">
            <a:off x="8706256" y="6629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cxnSp>
        <p:nvCxnSpPr>
          <p:cNvPr id="11" name="Straight Arrow Connector 10"/>
          <p:cNvCxnSpPr/>
          <p:nvPr/>
        </p:nvCxnSpPr>
        <p:spPr>
          <a:xfrm>
            <a:off x="5458026" y="6172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907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a:latin typeface="Courier New" pitchFamily="49" charset="0"/>
                <a:cs typeface="Courier New" pitchFamily="49" charset="0"/>
              </a:rPr>
              <a:t>void main() {</a:t>
            </a:r>
          </a:p>
          <a:p>
            <a:pPr marL="118872" indent="0">
              <a:buNone/>
            </a:pPr>
            <a:r>
              <a:rPr lang="en-US" sz="2400" b="1" dirty="0">
                <a:latin typeface="Courier New" pitchFamily="49" charset="0"/>
                <a:cs typeface="Courier New" pitchFamily="49" charset="0"/>
              </a:rPr>
              <a:t>  char </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[256];</a:t>
            </a:r>
          </a:p>
          <a:p>
            <a:pPr marL="118872"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memset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 ‘A’, 255);</a:t>
            </a:r>
          </a:p>
          <a:p>
            <a:pPr marL="118872"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[255] = ‘\x00’;</a:t>
            </a:r>
          </a:p>
          <a:p>
            <a:pPr marL="118872" indent="0">
              <a:buNone/>
            </a:pPr>
            <a:r>
              <a:rPr lang="en-US" sz="2400" b="1" dirty="0">
                <a:latin typeface="Courier New" pitchFamily="49" charset="0"/>
                <a:cs typeface="Courier New" pitchFamily="49" charset="0"/>
              </a:rPr>
              <a:t>  foo(</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a:t>
            </a:r>
          </a:p>
          <a:p>
            <a:pPr marL="118872" indent="0">
              <a:buNone/>
            </a:pPr>
            <a:r>
              <a:rPr lang="en-US" sz="2400" b="1" dirty="0">
                <a:latin typeface="Courier New" pitchFamily="49" charset="0"/>
                <a:cs typeface="Courier New" pitchFamily="49" charset="0"/>
              </a:rPr>
              <a:t>}</a:t>
            </a:r>
          </a:p>
        </p:txBody>
      </p:sp>
    </p:spTree>
    <p:extLst>
      <p:ext uri="{BB962C8B-B14F-4D97-AF65-F5344CB8AC3E}">
        <p14:creationId xmlns:p14="http://schemas.microsoft.com/office/powerpoint/2010/main" val="243250605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a:latin typeface="Courier New" pitchFamily="49" charset="0"/>
                <a:cs typeface="Courier New" pitchFamily="49" charset="0"/>
              </a:rPr>
              <a:t>void </a:t>
            </a:r>
            <a:r>
              <a:rPr lang="en-US" sz="2400" b="1" dirty="0" smtClean="0">
                <a:latin typeface="Courier New" pitchFamily="49" charset="0"/>
                <a:cs typeface="Courier New" pitchFamily="49" charset="0"/>
              </a:rPr>
              <a:t>main() </a:t>
            </a:r>
            <a:r>
              <a:rPr lang="en-US" sz="2400" b="1" dirty="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  char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memset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 ‘A’, 255);</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653415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34400" y="6781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6137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latin typeface="Courier New" pitchFamily="49" charset="0"/>
                <a:cs typeface="Courier New" pitchFamily="49" charset="0"/>
              </a:rPr>
              <a:t>  char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memset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 ‘A’, 255);</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724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62344695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43553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574877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964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28" name="Elbow Connector 27"/>
          <p:cNvCxnSpPr/>
          <p:nvPr/>
        </p:nvCxnSpPr>
        <p:spPr>
          <a:xfrm rot="16200000" flipH="1">
            <a:off x="698689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268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28" name="Elbow Connector 27"/>
          <p:cNvCxnSpPr/>
          <p:nvPr/>
        </p:nvCxnSpPr>
        <p:spPr>
          <a:xfrm rot="16200000" flipH="1">
            <a:off x="698689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51808099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90756803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94398864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8232410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81500850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44566624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eip</a:t>
            </a:r>
            <a:r>
              <a:rPr lang="en-US" sz="2400" b="1" dirty="0" smtClean="0">
                <a:latin typeface="Courier New" pitchFamily="49" charset="0"/>
                <a:cs typeface="Courier New" pitchFamily="49" charset="0"/>
              </a:rPr>
              <a:t> = 0x41414141</a:t>
            </a:r>
            <a:br>
              <a:rPr lang="en-US" sz="2400" b="1" dirty="0" smtClean="0">
                <a:latin typeface="Courier New" pitchFamily="49" charset="0"/>
                <a:cs typeface="Courier New" pitchFamily="49" charset="0"/>
              </a:rPr>
            </a:br>
            <a:endParaRPr lang="en-US" sz="2400" b="1" dirty="0" smtClean="0">
              <a:latin typeface="Courier New" pitchFamily="49" charset="0"/>
              <a:cs typeface="Courier New" pitchFamily="49" charset="0"/>
            </a:endParaRPr>
          </a:p>
          <a:p>
            <a:pPr marL="118872" indent="0">
              <a:buNone/>
            </a:pP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1914707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FTW</a:t>
            </a:r>
            <a:endParaRPr lang="en-US" dirty="0"/>
          </a:p>
        </p:txBody>
      </p:sp>
      <p:sp>
        <p:nvSpPr>
          <p:cNvPr id="3" name="Content Placeholder 2"/>
          <p:cNvSpPr>
            <a:spLocks noGrp="1"/>
          </p:cNvSpPr>
          <p:nvPr>
            <p:ph idx="1"/>
          </p:nvPr>
        </p:nvSpPr>
        <p:spPr/>
        <p:txBody>
          <a:bodyPr/>
          <a:lstStyle/>
          <a:p>
            <a:r>
              <a:rPr lang="en-US" dirty="0" smtClean="0"/>
              <a:t>Success! Program crashed!</a:t>
            </a:r>
          </a:p>
          <a:p>
            <a:r>
              <a:rPr lang="en-US" dirty="0" smtClean="0"/>
              <a:t>Can we do better?</a:t>
            </a:r>
            <a:endParaRPr lang="en-US" dirty="0"/>
          </a:p>
          <a:p>
            <a:pPr lvl="1"/>
            <a:r>
              <a:rPr lang="en-US" dirty="0" smtClean="0"/>
              <a:t>Yes</a:t>
            </a:r>
          </a:p>
          <a:p>
            <a:pPr lvl="2"/>
            <a:r>
              <a:rPr lang="en-US" dirty="0" smtClean="0"/>
              <a:t>How?</a:t>
            </a:r>
          </a:p>
        </p:txBody>
      </p:sp>
    </p:spTree>
    <p:extLst>
      <p:ext uri="{BB962C8B-B14F-4D97-AF65-F5344CB8AC3E}">
        <p14:creationId xmlns:p14="http://schemas.microsoft.com/office/powerpoint/2010/main" val="369384398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75000"/>
                  </a:schemeClr>
                </a:solidFill>
                <a:latin typeface="Courier New" pitchFamily="49" charset="0"/>
                <a:cs typeface="Courier New" pitchFamily="49" charset="0"/>
              </a:rPr>
              <a:t>void foo(char *</a:t>
            </a:r>
            <a:r>
              <a:rPr lang="en-US" sz="2400" b="1" dirty="0" err="1" smtClean="0">
                <a:solidFill>
                  <a:schemeClr val="bg2">
                    <a:lumMod val="75000"/>
                  </a:schemeClr>
                </a:solidFill>
                <a:latin typeface="Courier New" pitchFamily="49" charset="0"/>
                <a:cs typeface="Courier New" pitchFamily="49" charset="0"/>
              </a:rPr>
              <a:t>str</a:t>
            </a:r>
            <a:r>
              <a:rPr lang="en-US" sz="2400" b="1" dirty="0" smtClean="0">
                <a:solidFill>
                  <a:schemeClr val="bg2">
                    <a:lumMod val="75000"/>
                  </a:schemeClr>
                </a:solidFill>
                <a:latin typeface="Courier New" pitchFamily="49" charset="0"/>
                <a:cs typeface="Courier New" pitchFamily="49" charset="0"/>
              </a:rPr>
              <a:t>) {</a:t>
            </a:r>
          </a:p>
          <a:p>
            <a:pPr marL="118872" indent="0">
              <a:buNone/>
            </a:pPr>
            <a:r>
              <a:rPr lang="en-US" sz="2400" b="1" dirty="0" smtClean="0">
                <a:solidFill>
                  <a:schemeClr val="bg2">
                    <a:lumMod val="75000"/>
                  </a:schemeClr>
                </a:solidFill>
                <a:latin typeface="Courier New" pitchFamily="49" charset="0"/>
                <a:cs typeface="Courier New" pitchFamily="49" charset="0"/>
              </a:rPr>
              <a:t>   char buffer[16];</a:t>
            </a:r>
          </a:p>
          <a:p>
            <a:pPr marL="118872" indent="0">
              <a:buNone/>
            </a:pPr>
            <a:r>
              <a:rPr lang="en-US" sz="2400" b="1" dirty="0" smtClean="0">
                <a:solidFill>
                  <a:schemeClr val="bg2">
                    <a:lumMod val="75000"/>
                  </a:schemeClr>
                </a:solidFill>
                <a:latin typeface="Courier New" pitchFamily="49" charset="0"/>
                <a:cs typeface="Courier New" pitchFamily="49" charset="0"/>
              </a:rPr>
              <a:t>   </a:t>
            </a:r>
            <a:r>
              <a:rPr lang="en-US" sz="2400" b="1" dirty="0" err="1" smtClean="0">
                <a:solidFill>
                  <a:schemeClr val="bg2">
                    <a:lumMod val="75000"/>
                  </a:schemeClr>
                </a:solidFill>
                <a:latin typeface="Courier New" pitchFamily="49" charset="0"/>
                <a:cs typeface="Courier New" pitchFamily="49" charset="0"/>
              </a:rPr>
              <a:t>strcpy</a:t>
            </a:r>
            <a:r>
              <a:rPr lang="en-US" sz="2400" b="1" dirty="0" smtClean="0">
                <a:solidFill>
                  <a:schemeClr val="bg2">
                    <a:lumMod val="75000"/>
                  </a:schemeClr>
                </a:solidFill>
                <a:latin typeface="Courier New" pitchFamily="49" charset="0"/>
                <a:cs typeface="Courier New" pitchFamily="49" charset="0"/>
              </a:rPr>
              <a:t>(buffer, </a:t>
            </a:r>
            <a:r>
              <a:rPr lang="en-US" sz="2400" b="1" dirty="0" err="1" smtClean="0">
                <a:solidFill>
                  <a:schemeClr val="bg2">
                    <a:lumMod val="75000"/>
                  </a:schemeClr>
                </a:solidFill>
                <a:latin typeface="Courier New" pitchFamily="49" charset="0"/>
                <a:cs typeface="Courier New" pitchFamily="49" charset="0"/>
              </a:rPr>
              <a:t>str</a:t>
            </a:r>
            <a:r>
              <a:rPr lang="en-US" sz="2400" b="1" dirty="0" smtClean="0">
                <a:solidFill>
                  <a:schemeClr val="bg2">
                    <a:lumMod val="75000"/>
                  </a:schemeClr>
                </a:solidFill>
                <a:latin typeface="Courier New" pitchFamily="49" charset="0"/>
                <a:cs typeface="Courier New" pitchFamily="49" charset="0"/>
              </a:rPr>
              <a:t>);</a:t>
            </a:r>
          </a:p>
          <a:p>
            <a:pPr marL="118872" indent="0">
              <a:buNone/>
            </a:pPr>
            <a:r>
              <a:rPr lang="en-US" sz="2400" b="1" dirty="0" smtClean="0">
                <a:solidFill>
                  <a:schemeClr val="bg2">
                    <a:lumMod val="75000"/>
                  </a:schemeClr>
                </a:solidFill>
                <a:latin typeface="Courier New" pitchFamily="49" charset="0"/>
                <a:cs typeface="Courier New" pitchFamily="49" charset="0"/>
              </a:rPr>
              <a:t>}</a:t>
            </a:r>
          </a:p>
          <a:p>
            <a:pPr marL="118872" indent="0">
              <a:buNone/>
            </a:pPr>
            <a:endParaRPr lang="en-US" sz="2400" b="1" dirty="0" smtClean="0">
              <a:solidFill>
                <a:schemeClr val="bg2">
                  <a:lumMod val="75000"/>
                </a:schemeClr>
              </a:solidFill>
              <a:latin typeface="Courier New" pitchFamily="49" charset="0"/>
              <a:cs typeface="Courier New" pitchFamily="49" charset="0"/>
            </a:endParaRPr>
          </a:p>
          <a:p>
            <a:pPr marL="118872" indent="0">
              <a:buNone/>
            </a:pPr>
            <a:r>
              <a:rPr lang="en-US" sz="2400" b="1" dirty="0">
                <a:solidFill>
                  <a:schemeClr val="bg2">
                    <a:lumMod val="75000"/>
                  </a:schemeClr>
                </a:solidFill>
                <a:latin typeface="Courier New" pitchFamily="49" charset="0"/>
                <a:cs typeface="Courier New" pitchFamily="49" charset="0"/>
              </a:rPr>
              <a:t>void main() {</a:t>
            </a:r>
          </a:p>
          <a:p>
            <a:pPr marL="118872" indent="0">
              <a:buNone/>
            </a:pPr>
            <a:r>
              <a:rPr lang="en-US" sz="2400" b="1" dirty="0">
                <a:solidFill>
                  <a:schemeClr val="bg2">
                    <a:lumMod val="75000"/>
                  </a:schemeClr>
                </a:solidFill>
                <a:latin typeface="Courier New" pitchFamily="49" charset="0"/>
                <a:cs typeface="Courier New" pitchFamily="49" charset="0"/>
              </a:rPr>
              <a:t>  char </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[256];</a:t>
            </a:r>
          </a:p>
          <a:p>
            <a:pPr marL="118872" indent="0">
              <a:buNone/>
            </a:pPr>
            <a:r>
              <a:rPr lang="en-US" sz="2400" b="1" dirty="0">
                <a:solidFill>
                  <a:schemeClr val="bg2">
                    <a:lumMod val="75000"/>
                  </a:schemeClr>
                </a:solidFill>
                <a:latin typeface="Courier New" pitchFamily="49" charset="0"/>
                <a:cs typeface="Courier New" pitchFamily="49" charset="0"/>
              </a:rPr>
              <a:t>  </a:t>
            </a:r>
            <a:r>
              <a:rPr lang="en-US" sz="2400" b="1" dirty="0" err="1">
                <a:solidFill>
                  <a:schemeClr val="bg2">
                    <a:lumMod val="75000"/>
                  </a:schemeClr>
                </a:solidFill>
                <a:latin typeface="Courier New" pitchFamily="49" charset="0"/>
                <a:cs typeface="Courier New" pitchFamily="49" charset="0"/>
              </a:rPr>
              <a:t>memset</a:t>
            </a:r>
            <a:r>
              <a:rPr lang="en-US" sz="2400" b="1" dirty="0">
                <a:solidFill>
                  <a:schemeClr val="bg2">
                    <a:lumMod val="75000"/>
                  </a:schemeClr>
                </a:solidFill>
                <a:latin typeface="Courier New" pitchFamily="49" charset="0"/>
                <a:cs typeface="Courier New" pitchFamily="49" charset="0"/>
              </a:rPr>
              <a:t>(</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 ‘A’, 255);</a:t>
            </a:r>
          </a:p>
          <a:p>
            <a:pPr marL="118872" indent="0">
              <a:buNone/>
            </a:pPr>
            <a:r>
              <a:rPr lang="en-US" sz="2400" b="1" dirty="0">
                <a:solidFill>
                  <a:schemeClr val="bg2">
                    <a:lumMod val="75000"/>
                  </a:schemeClr>
                </a:solidFill>
                <a:latin typeface="Courier New" pitchFamily="49" charset="0"/>
                <a:cs typeface="Courier New" pitchFamily="49" charset="0"/>
              </a:rPr>
              <a:t>  </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[255] = ‘\x00</a:t>
            </a:r>
            <a:r>
              <a:rPr lang="en-US" sz="2400" b="1" dirty="0" smtClean="0">
                <a:solidFill>
                  <a:schemeClr val="bg2">
                    <a:lumMod val="75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)[5] =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118872" indent="0">
              <a:buNone/>
            </a:pPr>
            <a:r>
              <a:rPr lang="en-US" sz="2400" b="1" dirty="0">
                <a:solidFill>
                  <a:schemeClr val="bg2">
                    <a:lumMod val="75000"/>
                  </a:schemeClr>
                </a:solidFill>
                <a:latin typeface="Courier New" pitchFamily="49" charset="0"/>
                <a:cs typeface="Courier New" pitchFamily="49" charset="0"/>
              </a:rPr>
              <a:t>  foo(</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a:t>
            </a:r>
          </a:p>
          <a:p>
            <a:pPr marL="118872" indent="0">
              <a:buNone/>
            </a:pPr>
            <a:r>
              <a:rPr lang="en-US" sz="2400" b="1" dirty="0">
                <a:solidFill>
                  <a:schemeClr val="bg2">
                    <a:lumMod val="7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3153612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cxnSp>
        <p:nvCxnSpPr>
          <p:cNvPr id="6" name="Straight Arrow Connector 5"/>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7777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0367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42275276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6313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14344329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bg2">
                    <a:lumMod val="50000"/>
                  </a:schemeClr>
                </a:solidFill>
                <a:latin typeface="Courier New" pitchFamily="49" charset="0"/>
                <a:cs typeface="Courier New" pitchFamily="49" charset="0"/>
              </a:rPr>
              <a:t>buf</a:t>
            </a:r>
            <a:endParaRPr lang="en-US" sz="3200" b="1" i="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6313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cxnSp>
        <p:nvCxnSpPr>
          <p:cNvPr id="19" name="Straight Arrow Connector 18"/>
          <p:cNvCxnSpPr/>
          <p:nvPr/>
        </p:nvCxnSpPr>
        <p:spPr>
          <a:xfrm>
            <a:off x="5229427" y="4735284"/>
            <a:ext cx="485573" cy="0"/>
          </a:xfrm>
          <a:prstGeom prst="straightConnector1">
            <a:avLst/>
          </a:prstGeom>
          <a:ln w="34925">
            <a:solidFill>
              <a:schemeClr val="accent3">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10932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(slightly) more realistic vulnerability</a:t>
            </a:r>
            <a:endParaRPr lang="en-US" dirty="0"/>
          </a:p>
        </p:txBody>
      </p:sp>
      <p:sp>
        <p:nvSpPr>
          <p:cNvPr id="3" name="Content Placeholder 2"/>
          <p:cNvSpPr>
            <a:spLocks noGrp="1"/>
          </p:cNvSpPr>
          <p:nvPr>
            <p:ph idx="1"/>
          </p:nvPr>
        </p:nvSpPr>
        <p:spPr/>
        <p:txBody>
          <a:bodyPr>
            <a:normAutofit/>
          </a:bodyPr>
          <a:lstStyle/>
          <a:p>
            <a:pPr marL="118872" indent="0">
              <a:buNone/>
            </a:pPr>
            <a:r>
              <a:rPr lang="en-US" sz="2800" b="1" dirty="0">
                <a:latin typeface="Courier New" pitchFamily="49" charset="0"/>
                <a:cs typeface="Courier New" pitchFamily="49" charset="0"/>
              </a:rPr>
              <a:t>void </a:t>
            </a:r>
            <a:r>
              <a:rPr lang="en-US" sz="2800" b="1" dirty="0" smtClean="0">
                <a:latin typeface="Courier New" pitchFamily="49" charset="0"/>
                <a:cs typeface="Courier New" pitchFamily="49" charset="0"/>
              </a:rPr>
              <a:t>main()</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char buffer[100];</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("Enter name: ");</a:t>
            </a:r>
          </a:p>
          <a:p>
            <a:pPr marL="118872" indent="0">
              <a:buNone/>
            </a:pPr>
            <a:r>
              <a:rPr lang="en-US" sz="2800" b="1" dirty="0">
                <a:latin typeface="Courier New" pitchFamily="49" charset="0"/>
                <a:cs typeface="Courier New" pitchFamily="49" charset="0"/>
              </a:rPr>
              <a:t>    gets(buffer); </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("Hello, %s!\n", buffer); </a:t>
            </a:r>
          </a:p>
          <a:p>
            <a:pPr marL="118872" indent="0">
              <a:buNone/>
            </a:pPr>
            <a:r>
              <a:rPr lang="en-US" sz="2800" b="1" dirty="0">
                <a:latin typeface="Courier New" pitchFamily="49" charset="0"/>
                <a:cs typeface="Courier New" pitchFamily="49" charset="0"/>
              </a:rPr>
              <a:t>}</a:t>
            </a:r>
          </a:p>
          <a:p>
            <a:pPr marL="118872" indent="0">
              <a:buNone/>
            </a:pP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86647540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(slightly) more realistic vulnerability</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2800" b="1" dirty="0">
                <a:latin typeface="Courier New" pitchFamily="49" charset="0"/>
                <a:cs typeface="Courier New" pitchFamily="49" charset="0"/>
              </a:rPr>
              <a:t>void </a:t>
            </a:r>
            <a:r>
              <a:rPr lang="en-US" sz="2800" b="1" dirty="0" smtClean="0">
                <a:latin typeface="Courier New" pitchFamily="49" charset="0"/>
                <a:cs typeface="Courier New" pitchFamily="49" charset="0"/>
              </a:rPr>
              <a:t>main()</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char buffer[100];</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("Enter name: ");</a:t>
            </a:r>
          </a:p>
          <a:p>
            <a:pPr marL="118872" indent="0">
              <a:buNone/>
            </a:pPr>
            <a:r>
              <a:rPr lang="en-US" sz="2800" b="1" dirty="0">
                <a:latin typeface="Courier New" pitchFamily="49" charset="0"/>
                <a:cs typeface="Courier New" pitchFamily="49" charset="0"/>
              </a:rPr>
              <a:t>    gets(buffer); </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("Hello, %s!\n", buffer); </a:t>
            </a:r>
          </a:p>
          <a:p>
            <a:pPr marL="118872" indent="0">
              <a:buNone/>
            </a:pPr>
            <a:r>
              <a:rPr lang="en-US" sz="2800" b="1" dirty="0">
                <a:latin typeface="Courier New" pitchFamily="49" charset="0"/>
                <a:cs typeface="Courier New" pitchFamily="49" charset="0"/>
              </a:rPr>
              <a:t>}</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p</a:t>
            </a:r>
            <a:r>
              <a:rPr lang="en-US" sz="2800" b="1" dirty="0" smtClean="0">
                <a:latin typeface="Courier New" pitchFamily="49" charset="0"/>
                <a:cs typeface="Courier New" pitchFamily="49" charset="0"/>
              </a:rPr>
              <a:t>ython –c “print ‘\x90’*110 + \</a:t>
            </a:r>
          </a:p>
          <a:p>
            <a:pPr marL="118872" indent="0">
              <a:buNone/>
            </a:pP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xeb</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xfe</a:t>
            </a:r>
            <a:r>
              <a:rPr lang="en-US" sz="2800" b="1" dirty="0" smtClean="0">
                <a:latin typeface="Courier New" pitchFamily="49" charset="0"/>
                <a:cs typeface="Courier New" pitchFamily="49" charset="0"/>
              </a:rPr>
              <a:t>’ </a:t>
            </a: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x00\xd0\</a:t>
            </a:r>
            <a:r>
              <a:rPr lang="en-US" sz="2800" b="1" dirty="0" err="1" smtClean="0">
                <a:latin typeface="Courier New" pitchFamily="49" charset="0"/>
                <a:cs typeface="Courier New" pitchFamily="49" charset="0"/>
              </a:rPr>
              <a:t>xff</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xff</a:t>
            </a:r>
            <a:r>
              <a:rPr lang="en-US" sz="2800" b="1" dirty="0" smtClean="0">
                <a:latin typeface="Courier New" pitchFamily="49" charset="0"/>
                <a:cs typeface="Courier New" pitchFamily="49" charset="0"/>
              </a:rPr>
              <a:t>’” | \</a:t>
            </a:r>
          </a:p>
          <a:p>
            <a:pPr marL="118872" indent="0">
              <a:buNone/>
            </a:pP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a.out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108506785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attack payload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715000" y="2514600"/>
            <a:ext cx="2762655" cy="34290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latin typeface="Courier New" pitchFamily="49" charset="0"/>
                <a:cs typeface="Courier New" pitchFamily="49" charset="0"/>
              </a:rPr>
              <a:t>nop</a:t>
            </a:r>
            <a:endParaRPr lang="en-US" sz="3200" b="1" dirty="0" smtClean="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smtClean="0">
                <a:solidFill>
                  <a:schemeClr val="tx1"/>
                </a:solidFill>
                <a:latin typeface="Courier New" pitchFamily="49" charset="0"/>
                <a:cs typeface="Courier New" pitchFamily="49" charset="0"/>
              </a:rPr>
              <a:t>…</a:t>
            </a:r>
          </a:p>
          <a:p>
            <a:pPr algn="ctr"/>
            <a:r>
              <a:rPr lang="en-US" sz="3200" b="1" dirty="0" err="1">
                <a:solidFill>
                  <a:schemeClr val="tx1"/>
                </a:solidFill>
                <a:latin typeface="Courier New" pitchFamily="49" charset="0"/>
                <a:cs typeface="Courier New" pitchFamily="49" charset="0"/>
              </a:rPr>
              <a:t>j</a:t>
            </a:r>
            <a:r>
              <a:rPr lang="en-US" sz="3200" b="1" dirty="0" err="1" smtClean="0">
                <a:solidFill>
                  <a:schemeClr val="tx1"/>
                </a:solidFill>
                <a:latin typeface="Courier New" pitchFamily="49" charset="0"/>
                <a:cs typeface="Courier New" pitchFamily="49" charset="0"/>
              </a:rPr>
              <a:t>mp</a:t>
            </a:r>
            <a:r>
              <a:rPr lang="en-US" sz="3200" b="1" dirty="0" smtClean="0">
                <a:solidFill>
                  <a:schemeClr val="tx1"/>
                </a:solidFill>
                <a:latin typeface="Courier New" pitchFamily="49" charset="0"/>
                <a:cs typeface="Courier New" pitchFamily="49" charset="0"/>
              </a:rPr>
              <a:t> -2</a:t>
            </a:r>
            <a:br>
              <a:rPr lang="en-US" sz="3200" b="1" dirty="0" smtClean="0">
                <a:solidFill>
                  <a:schemeClr val="tx1"/>
                </a:solidFill>
                <a:latin typeface="Courier New" pitchFamily="49" charset="0"/>
                <a:cs typeface="Courier New" pitchFamily="49" charset="0"/>
              </a:rPr>
            </a:br>
            <a:r>
              <a:rPr lang="en-US" sz="3200" b="1" dirty="0" smtClean="0">
                <a:solidFill>
                  <a:schemeClr val="tx1"/>
                </a:solidFill>
                <a:latin typeface="Courier New" pitchFamily="49" charset="0"/>
                <a:cs typeface="Courier New" pitchFamily="49" charset="0"/>
              </a:rPr>
              <a:t>0xffffd000</a:t>
            </a:r>
            <a:endParaRPr lang="en-US" sz="3200" b="1" dirty="0">
              <a:solidFill>
                <a:schemeClr val="tx1"/>
              </a:solidFill>
              <a:latin typeface="Courier New" pitchFamily="49" charset="0"/>
              <a:cs typeface="Courier New" pitchFamily="49" charset="0"/>
            </a:endParaRPr>
          </a:p>
        </p:txBody>
      </p:sp>
      <p:sp>
        <p:nvSpPr>
          <p:cNvPr id="5" name="TextBox 4"/>
          <p:cNvSpPr txBox="1"/>
          <p:nvPr/>
        </p:nvSpPr>
        <p:spPr>
          <a:xfrm>
            <a:off x="3429000" y="2286000"/>
            <a:ext cx="233269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0xffffd000</a:t>
            </a:r>
            <a:endParaRPr lang="en-US" sz="2800" b="1" dirty="0">
              <a:latin typeface="Courier New" pitchFamily="49" charset="0"/>
              <a:cs typeface="Courier New" pitchFamily="49" charset="0"/>
            </a:endParaRPr>
          </a:p>
        </p:txBody>
      </p:sp>
      <p:cxnSp>
        <p:nvCxnSpPr>
          <p:cNvPr id="6" name="Straight Arrow Connector 5"/>
          <p:cNvCxnSpPr/>
          <p:nvPr/>
        </p:nvCxnSpPr>
        <p:spPr>
          <a:xfrm>
            <a:off x="5229427" y="5682342"/>
            <a:ext cx="485573" cy="0"/>
          </a:xfrm>
          <a:prstGeom prst="straightConnector1">
            <a:avLst/>
          </a:prstGeom>
          <a:ln w="34925">
            <a:solidFill>
              <a:schemeClr val="accent3">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43200" y="5420380"/>
            <a:ext cx="2547492" cy="523220"/>
          </a:xfrm>
          <a:prstGeom prst="rect">
            <a:avLst/>
          </a:prstGeom>
          <a:noFill/>
        </p:spPr>
        <p:txBody>
          <a:bodyPr wrap="none" rtlCol="0">
            <a:spAutoFit/>
          </a:bodyPr>
          <a:lstStyle/>
          <a:p>
            <a:r>
              <a:rPr lang="en-US" sz="2800" b="1" dirty="0">
                <a:latin typeface="Courier New" pitchFamily="49" charset="0"/>
                <a:cs typeface="Courier New" pitchFamily="49" charset="0"/>
              </a:rPr>
              <a:t>r</a:t>
            </a:r>
            <a:r>
              <a:rPr lang="en-US" sz="2800" b="1" dirty="0" smtClean="0">
                <a:latin typeface="Courier New" pitchFamily="49" charset="0"/>
                <a:cs typeface="Courier New" pitchFamily="49" charset="0"/>
              </a:rPr>
              <a:t>eturn </a:t>
            </a:r>
            <a:r>
              <a:rPr lang="en-US" sz="2800" b="1" dirty="0" err="1" smtClean="0">
                <a:latin typeface="Courier New" pitchFamily="49" charset="0"/>
                <a:cs typeface="Courier New" pitchFamily="49" charset="0"/>
              </a:rPr>
              <a:t>addr</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73915970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overflows</a:t>
            </a:r>
            <a:endParaRPr lang="en-US" dirty="0"/>
          </a:p>
        </p:txBody>
      </p:sp>
      <p:sp>
        <p:nvSpPr>
          <p:cNvPr id="3" name="Content Placeholder 2"/>
          <p:cNvSpPr>
            <a:spLocks noGrp="1"/>
          </p:cNvSpPr>
          <p:nvPr>
            <p:ph idx="1"/>
          </p:nvPr>
        </p:nvSpPr>
        <p:spPr/>
        <p:txBody>
          <a:bodyPr/>
          <a:lstStyle/>
          <a:p>
            <a:r>
              <a:rPr lang="en-US" dirty="0" smtClean="0"/>
              <a:t>Not just for the return address</a:t>
            </a:r>
          </a:p>
          <a:p>
            <a:pPr lvl="1"/>
            <a:r>
              <a:rPr lang="en-US" dirty="0" smtClean="0"/>
              <a:t>Function pointers</a:t>
            </a:r>
          </a:p>
          <a:p>
            <a:pPr lvl="1"/>
            <a:r>
              <a:rPr lang="en-US" dirty="0" smtClean="0"/>
              <a:t>Arbitrary data</a:t>
            </a:r>
          </a:p>
          <a:p>
            <a:pPr lvl="1"/>
            <a:r>
              <a:rPr lang="en-US" dirty="0" smtClean="0"/>
              <a:t>C++: exceptions</a:t>
            </a:r>
          </a:p>
          <a:p>
            <a:pPr lvl="1"/>
            <a:r>
              <a:rPr lang="en-US" dirty="0" smtClean="0"/>
              <a:t>C++: objects</a:t>
            </a:r>
          </a:p>
          <a:p>
            <a:pPr lvl="1"/>
            <a:r>
              <a:rPr lang="en-US" dirty="0" smtClean="0"/>
              <a:t>Heap/free list</a:t>
            </a:r>
          </a:p>
          <a:p>
            <a:r>
              <a:rPr lang="en-US" dirty="0" smtClean="0"/>
              <a:t>Any code pointer!</a:t>
            </a:r>
          </a:p>
          <a:p>
            <a:pPr lvl="1"/>
            <a:endParaRPr lang="en-US" dirty="0"/>
          </a:p>
        </p:txBody>
      </p:sp>
    </p:spTree>
    <p:extLst>
      <p:ext uri="{BB962C8B-B14F-4D97-AF65-F5344CB8AC3E}">
        <p14:creationId xmlns:p14="http://schemas.microsoft.com/office/powerpoint/2010/main" val="18718385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(to be continued)</a:t>
            </a:r>
            <a:endParaRPr lang="en-US" dirty="0"/>
          </a:p>
        </p:txBody>
      </p:sp>
      <p:sp>
        <p:nvSpPr>
          <p:cNvPr id="3" name="Content Placeholder 2"/>
          <p:cNvSpPr>
            <a:spLocks noGrp="1"/>
          </p:cNvSpPr>
          <p:nvPr>
            <p:ph idx="1"/>
          </p:nvPr>
        </p:nvSpPr>
        <p:spPr/>
        <p:txBody>
          <a:bodyPr>
            <a:normAutofit/>
          </a:bodyPr>
          <a:lstStyle/>
          <a:p>
            <a:r>
              <a:rPr lang="en-US" dirty="0" err="1" smtClean="0"/>
              <a:t>Shellcode</a:t>
            </a:r>
            <a:endParaRPr lang="en-US" dirty="0"/>
          </a:p>
          <a:p>
            <a:r>
              <a:rPr lang="en-US" dirty="0" smtClean="0"/>
              <a:t>Common vulnerabilities</a:t>
            </a:r>
          </a:p>
          <a:p>
            <a:pPr lvl="1"/>
            <a:r>
              <a:rPr lang="en-US" dirty="0" smtClean="0"/>
              <a:t>Buffer overflow</a:t>
            </a:r>
          </a:p>
          <a:p>
            <a:pPr lvl="1"/>
            <a:r>
              <a:rPr lang="en-US" dirty="0" smtClean="0"/>
              <a:t>Integer overflow</a:t>
            </a:r>
          </a:p>
          <a:p>
            <a:pPr lvl="1"/>
            <a:r>
              <a:rPr lang="en-US" dirty="0" smtClean="0"/>
              <a:t>Shell injection</a:t>
            </a:r>
          </a:p>
          <a:p>
            <a:r>
              <a:rPr lang="en-US" dirty="0" smtClean="0"/>
              <a:t>Defenses</a:t>
            </a:r>
          </a:p>
          <a:p>
            <a:pPr lvl="1"/>
            <a:r>
              <a:rPr lang="en-US" dirty="0" smtClean="0"/>
              <a:t>Input sanitization</a:t>
            </a:r>
          </a:p>
          <a:p>
            <a:pPr lvl="1"/>
            <a:r>
              <a:rPr lang="en-US" dirty="0" smtClean="0"/>
              <a:t>System modifications</a:t>
            </a:r>
          </a:p>
          <a:p>
            <a:pPr lvl="1"/>
            <a:endParaRPr lang="en-US" dirty="0"/>
          </a:p>
        </p:txBody>
      </p:sp>
    </p:spTree>
    <p:extLst>
      <p:ext uri="{BB962C8B-B14F-4D97-AF65-F5344CB8AC3E}">
        <p14:creationId xmlns:p14="http://schemas.microsoft.com/office/powerpoint/2010/main" val="7841278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latin typeface="Courier New" pitchFamily="49" charset="0"/>
                <a:cs typeface="Courier New" pitchFamily="49" charset="0"/>
              </a:rPr>
              <a:t>ff</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7697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3515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5545"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6c</a:t>
            </a: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op  r2   #0x6c</a:t>
            </a: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914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5545"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6c</a:t>
            </a: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op  r2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0x88</a:t>
            </a: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7" name="Rectangle 6"/>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88</a:t>
            </a:r>
            <a:endParaRPr lang="en-US" sz="3200" b="1" dirty="0">
              <a:latin typeface="Courier New" pitchFamily="49" charset="0"/>
              <a:cs typeface="Courier New" pitchFamily="49" charset="0"/>
            </a:endParaRPr>
          </a:p>
        </p:txBody>
      </p:sp>
      <p:cxnSp>
        <p:nvCxnSpPr>
          <p:cNvPr id="8" name="Straight Arrow Connector 7"/>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961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5718</TotalTime>
  <Words>3538</Words>
  <Application>Microsoft Macintosh PowerPoint</Application>
  <PresentationFormat>On-screen Show (4:3)</PresentationFormat>
  <Paragraphs>818</Paragraphs>
  <Slides>58</Slides>
  <Notes>47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Lecture 03 – Control Flow</vt:lpstr>
      <vt:lpstr>Outline</vt:lpstr>
      <vt:lpstr>CPU</vt:lpstr>
      <vt:lpstr>Stack</vt:lpstr>
      <vt:lpstr>Stack</vt:lpstr>
      <vt:lpstr>Stack</vt:lpstr>
      <vt:lpstr>Stack</vt:lpstr>
      <vt:lpstr>Stack</vt:lpstr>
      <vt:lpstr>Stack</vt:lpstr>
      <vt:lpstr>example.c</vt:lpstr>
      <vt:lpstr>C stack frames</vt:lpstr>
      <vt:lpstr>C stack frames</vt:lpstr>
      <vt:lpstr>C stack frames</vt:lpstr>
      <vt:lpstr>C stack frames</vt:lpstr>
      <vt:lpstr>C stack frames</vt:lpstr>
      <vt:lpstr>C stack frames</vt:lpstr>
      <vt:lpstr>C stack frames (x86 specific)</vt:lpstr>
      <vt:lpstr>example.c</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FTW</vt:lpstr>
      <vt:lpstr>Exploiting buffer overflows</vt:lpstr>
      <vt:lpstr>Exploiting buffer overflows</vt:lpstr>
      <vt:lpstr>Exploiting buffer overflows</vt:lpstr>
      <vt:lpstr>Exploiting buffer overflows</vt:lpstr>
      <vt:lpstr>Exploiting buffer overflows</vt:lpstr>
      <vt:lpstr>(slightly) more realistic vulnerability</vt:lpstr>
      <vt:lpstr>(slightly) more realistic vulnerability</vt:lpstr>
      <vt:lpstr>Simple attack payload</vt:lpstr>
      <vt:lpstr>Buffer overflows</vt:lpstr>
      <vt:lpstr>Part 2 (to be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Michael</cp:lastModifiedBy>
  <cp:revision>835</cp:revision>
  <dcterms:created xsi:type="dcterms:W3CDTF">2015-03-08T19:12:53Z</dcterms:created>
  <dcterms:modified xsi:type="dcterms:W3CDTF">2016-01-27T19:53:35Z</dcterms:modified>
</cp:coreProperties>
</file>