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xlsx" ContentType="application/vnd.openxmlformats-officedocument.spreadsheetml.sheet"/>
  <Default Extension="jpe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0"/>
  </p:notesMasterIdLst>
  <p:handoutMasterIdLst>
    <p:handoutMasterId r:id="rId71"/>
  </p:handoutMasterIdLst>
  <p:sldIdLst>
    <p:sldId id="479" r:id="rId2"/>
    <p:sldId id="258" r:id="rId3"/>
    <p:sldId id="257" r:id="rId4"/>
    <p:sldId id="319" r:id="rId5"/>
    <p:sldId id="321" r:id="rId6"/>
    <p:sldId id="322" r:id="rId7"/>
    <p:sldId id="324" r:id="rId8"/>
    <p:sldId id="300" r:id="rId9"/>
    <p:sldId id="325" r:id="rId10"/>
    <p:sldId id="328" r:id="rId11"/>
    <p:sldId id="374" r:id="rId12"/>
    <p:sldId id="375" r:id="rId13"/>
    <p:sldId id="376" r:id="rId14"/>
    <p:sldId id="468" r:id="rId15"/>
    <p:sldId id="356" r:id="rId16"/>
    <p:sldId id="336" r:id="rId17"/>
    <p:sldId id="469" r:id="rId18"/>
    <p:sldId id="470" r:id="rId19"/>
    <p:sldId id="471" r:id="rId20"/>
    <p:sldId id="276" r:id="rId21"/>
    <p:sldId id="472" r:id="rId22"/>
    <p:sldId id="473" r:id="rId23"/>
    <p:sldId id="474" r:id="rId24"/>
    <p:sldId id="364" r:id="rId25"/>
    <p:sldId id="340" r:id="rId26"/>
    <p:sldId id="341" r:id="rId27"/>
    <p:sldId id="373" r:id="rId28"/>
    <p:sldId id="367" r:id="rId29"/>
    <p:sldId id="464" r:id="rId30"/>
    <p:sldId id="383" r:id="rId31"/>
    <p:sldId id="385" r:id="rId32"/>
    <p:sldId id="386" r:id="rId33"/>
    <p:sldId id="392" r:id="rId34"/>
    <p:sldId id="393" r:id="rId35"/>
    <p:sldId id="398" r:id="rId36"/>
    <p:sldId id="399" r:id="rId37"/>
    <p:sldId id="400" r:id="rId38"/>
    <p:sldId id="402" r:id="rId39"/>
    <p:sldId id="403" r:id="rId40"/>
    <p:sldId id="404" r:id="rId41"/>
    <p:sldId id="405" r:id="rId42"/>
    <p:sldId id="462" r:id="rId43"/>
    <p:sldId id="409" r:id="rId44"/>
    <p:sldId id="410" r:id="rId45"/>
    <p:sldId id="411" r:id="rId46"/>
    <p:sldId id="412" r:id="rId47"/>
    <p:sldId id="414" r:id="rId48"/>
    <p:sldId id="415" r:id="rId49"/>
    <p:sldId id="416" r:id="rId50"/>
    <p:sldId id="417" r:id="rId51"/>
    <p:sldId id="421" r:id="rId52"/>
    <p:sldId id="465" r:id="rId53"/>
    <p:sldId id="423" r:id="rId54"/>
    <p:sldId id="424" r:id="rId55"/>
    <p:sldId id="425" r:id="rId56"/>
    <p:sldId id="426" r:id="rId57"/>
    <p:sldId id="427" r:id="rId58"/>
    <p:sldId id="430" r:id="rId59"/>
    <p:sldId id="466" r:id="rId60"/>
    <p:sldId id="433" r:id="rId61"/>
    <p:sldId id="434" r:id="rId62"/>
    <p:sldId id="435" r:id="rId63"/>
    <p:sldId id="475" r:id="rId64"/>
    <p:sldId id="476" r:id="rId65"/>
    <p:sldId id="477" r:id="rId66"/>
    <p:sldId id="478" r:id="rId67"/>
    <p:sldId id="445" r:id="rId68"/>
    <p:sldId id="436" r:id="rId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08" autoAdjust="0"/>
  </p:normalViewPr>
  <p:slideViewPr>
    <p:cSldViewPr snapToGrid="0" snapToObjects="1">
      <p:cViewPr varScale="1">
        <p:scale>
          <a:sx n="90" d="100"/>
          <a:sy n="90" d="100"/>
        </p:scale>
        <p:origin x="-2176" y="-112"/>
      </p:cViewPr>
      <p:guideLst>
        <p:guide orient="horz" pos="2160"/>
        <p:guide pos="2880"/>
      </p:guideLst>
    </p:cSldViewPr>
  </p:slideViewPr>
  <p:notesTextViewPr>
    <p:cViewPr>
      <p:scale>
        <a:sx n="100" d="100"/>
        <a:sy n="100" d="100"/>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notesMaster" Target="notesMasters/notesMaster1.xml"/><Relationship Id="rId71" Type="http://schemas.openxmlformats.org/officeDocument/2006/relationships/handoutMaster" Target="handoutMasters/handoutMaster1.xml"/><Relationship Id="rId7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view3D>
      <c:rotX val="30"/>
      <c:rotY val="0"/>
      <c:rAngAx val="0"/>
      <c:perspective val="30"/>
    </c:view3D>
    <c:floor>
      <c:thickness val="0"/>
    </c:floor>
    <c:sideWall>
      <c:thickness val="0"/>
    </c:sideWall>
    <c:backWall>
      <c:thickness val="0"/>
    </c:backWall>
    <c:plotArea>
      <c:layout>
        <c:manualLayout>
          <c:layoutTarget val="inner"/>
          <c:xMode val="edge"/>
          <c:yMode val="edge"/>
          <c:x val="0.0"/>
          <c:y val="0.0"/>
          <c:w val="0.560419407112876"/>
          <c:h val="0.760511901097072"/>
        </c:manualLayout>
      </c:layout>
      <c:pie3DChart>
        <c:varyColors val="1"/>
        <c:ser>
          <c:idx val="0"/>
          <c:order val="0"/>
          <c:tx>
            <c:strRef>
              <c:f>Sheet1!$B$1</c:f>
              <c:strCache>
                <c:ptCount val="1"/>
                <c:pt idx="0">
                  <c:v>Column1</c:v>
                </c:pt>
              </c:strCache>
            </c:strRef>
          </c:tx>
          <c:explosion val="25"/>
          <c:dPt>
            <c:idx val="0"/>
            <c:bubble3D val="0"/>
            <c:explosion val="0"/>
          </c:dPt>
          <c:dPt>
            <c:idx val="1"/>
            <c:bubble3D val="0"/>
            <c:explosion val="0"/>
          </c:dPt>
          <c:dPt>
            <c:idx val="2"/>
            <c:bubble3D val="0"/>
            <c:explosion val="0"/>
          </c:dPt>
          <c:dPt>
            <c:idx val="3"/>
            <c:bubble3D val="0"/>
            <c:explosion val="0"/>
          </c:dPt>
          <c:dPt>
            <c:idx val="4"/>
            <c:bubble3D val="0"/>
            <c:explosion val="0"/>
          </c:dPt>
          <c:dLbls>
            <c:dLbl>
              <c:idx val="0"/>
              <c:spPr/>
              <c:txPr>
                <a:bodyPr/>
                <a:lstStyle/>
                <a:p>
                  <a:pPr>
                    <a:defRPr sz="1200" b="1">
                      <a:solidFill>
                        <a:srgbClr val="FF0000"/>
                      </a:solidFill>
                    </a:defRPr>
                  </a:pPr>
                  <a:endParaRPr lang="en-US"/>
                </a:p>
              </c:txPr>
              <c:showLegendKey val="0"/>
              <c:showVal val="0"/>
              <c:showCatName val="0"/>
              <c:showSerName val="0"/>
              <c:showPercent val="1"/>
              <c:showBubbleSize val="0"/>
            </c:dLbl>
            <c:txPr>
              <a:bodyPr/>
              <a:lstStyle/>
              <a:p>
                <a:pPr>
                  <a:defRPr sz="1200"/>
                </a:pPr>
                <a:endParaRPr lang="en-US"/>
              </a:p>
            </c:txPr>
            <c:showLegendKey val="0"/>
            <c:showVal val="0"/>
            <c:showCatName val="0"/>
            <c:showSerName val="0"/>
            <c:showPercent val="1"/>
            <c:showBubbleSize val="0"/>
            <c:showLeaderLines val="1"/>
          </c:dLbls>
          <c:cat>
            <c:strRef>
              <c:f>Sheet1!$A$2:$A$5</c:f>
              <c:strCache>
                <c:ptCount val="4"/>
                <c:pt idx="0">
                  <c:v>Lib/VPN abuse</c:v>
                </c:pt>
                <c:pt idx="1">
                  <c:v>Spam</c:v>
                </c:pt>
                <c:pt idx="2">
                  <c:v>Phishing</c:v>
                </c:pt>
                <c:pt idx="3">
                  <c:v>Others</c:v>
                </c:pt>
              </c:strCache>
            </c:strRef>
          </c:cat>
          <c:val>
            <c:numRef>
              <c:f>Sheet1!$B$2:$B$5</c:f>
              <c:numCache>
                <c:formatCode>General</c:formatCode>
                <c:ptCount val="4"/>
                <c:pt idx="0">
                  <c:v>0.187601957585644</c:v>
                </c:pt>
                <c:pt idx="1">
                  <c:v>0.528548123980424</c:v>
                </c:pt>
                <c:pt idx="2">
                  <c:v>0.0587275693311582</c:v>
                </c:pt>
                <c:pt idx="3">
                  <c:v>0.230016313213703</c:v>
                </c:pt>
              </c:numCache>
            </c:numRef>
          </c:val>
        </c:ser>
        <c:dLbls>
          <c:showLegendKey val="0"/>
          <c:showVal val="0"/>
          <c:showCatName val="0"/>
          <c:showSerName val="0"/>
          <c:showPercent val="1"/>
          <c:showBubbleSize val="0"/>
          <c:showLeaderLines val="1"/>
        </c:dLbls>
      </c:pie3DChart>
    </c:plotArea>
    <c:legend>
      <c:legendPos val="r"/>
      <c:layout>
        <c:manualLayout>
          <c:xMode val="edge"/>
          <c:yMode val="edge"/>
          <c:x val="0.571549182904542"/>
          <c:y val="0.0980029615437742"/>
          <c:w val="0.32322348324912"/>
          <c:h val="0.492129706897408"/>
        </c:manualLayout>
      </c:layout>
      <c:overlay val="0"/>
      <c:txPr>
        <a:bodyPr/>
        <a:lstStyle/>
        <a:p>
          <a:pPr>
            <a:defRPr sz="1200"/>
          </a:pPr>
          <a:endParaRPr lang="en-US"/>
        </a:p>
      </c:txPr>
    </c:legend>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E86127F-A87A-0748-9561-BF1471B37C50}" type="datetimeFigureOut">
              <a:rPr lang="en-US" smtClean="0"/>
              <a:t>2/24/16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ECB8A1-1F55-3D46-B4DC-BBDD32CE86CD}" type="slidenum">
              <a:rPr lang="en-US" smtClean="0"/>
              <a:t>‹#›</a:t>
            </a:fld>
            <a:endParaRPr lang="en-US"/>
          </a:p>
        </p:txBody>
      </p:sp>
    </p:spTree>
    <p:extLst>
      <p:ext uri="{BB962C8B-B14F-4D97-AF65-F5344CB8AC3E}">
        <p14:creationId xmlns:p14="http://schemas.microsoft.com/office/powerpoint/2010/main" val="42084298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7536EA-B69C-2D44-AE54-44B704A37810}" type="datetimeFigureOut">
              <a:rPr lang="en-US" smtClean="0"/>
              <a:t>2/24/16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477DFB-80D4-C145-8067-F546161D5249}" type="slidenum">
              <a:rPr lang="en-US" smtClean="0"/>
              <a:t>‹#›</a:t>
            </a:fld>
            <a:endParaRPr lang="en-US"/>
          </a:p>
        </p:txBody>
      </p:sp>
    </p:spTree>
    <p:extLst>
      <p:ext uri="{BB962C8B-B14F-4D97-AF65-F5344CB8AC3E}">
        <p14:creationId xmlns:p14="http://schemas.microsoft.com/office/powerpoint/2010/main" val="29059163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lnSpc>
                <a:spcPct val="80000"/>
              </a:lnSpc>
            </a:pPr>
            <a:r>
              <a:rPr lang="en-US" altLang="zh-CN" sz="1200" dirty="0" smtClean="0"/>
              <a:t>Access</a:t>
            </a:r>
            <a:r>
              <a:rPr lang="en-US" sz="1200" dirty="0" smtClean="0"/>
              <a:t> control is to control how resources are accessed so that they can be protected from unauthorized modification, use, or disclosure. (p123)</a:t>
            </a:r>
          </a:p>
          <a:p>
            <a:pPr marL="247650" indent="-247650">
              <a:lnSpc>
                <a:spcPct val="80000"/>
              </a:lnSpc>
            </a:pPr>
            <a:r>
              <a:rPr lang="en-US" sz="1200" dirty="0" smtClean="0"/>
              <a:t>It is usually considered the first line of defense in asset protection. (217)</a:t>
            </a:r>
          </a:p>
          <a:p>
            <a:pPr marL="247650" indent="-247650">
              <a:lnSpc>
                <a:spcPct val="80000"/>
              </a:lnSpc>
            </a:pPr>
            <a:r>
              <a:rPr lang="en-US" sz="1200" dirty="0" smtClean="0"/>
              <a:t>Access control is a broad term that covers several different types of mechanisms that enforce access control features on computer systems, networks, and information. (124)</a:t>
            </a:r>
          </a:p>
          <a:p>
            <a:pPr marL="247650" indent="-247650">
              <a:lnSpc>
                <a:spcPct val="80000"/>
              </a:lnSpc>
            </a:pPr>
            <a:endParaRPr lang="en-US" sz="1200" b="1" i="1" dirty="0" smtClean="0"/>
          </a:p>
          <a:p>
            <a:pPr marL="247650" indent="-247650">
              <a:lnSpc>
                <a:spcPct val="80000"/>
              </a:lnSpc>
            </a:pPr>
            <a:r>
              <a:rPr lang="en-US" sz="1200" b="1" i="1" dirty="0" smtClean="0"/>
              <a:t>Subject</a:t>
            </a:r>
            <a:r>
              <a:rPr lang="en-US" sz="1200" dirty="0" smtClean="0"/>
              <a:t>: An active entity that requests access to an object or the data within an object. (p123)</a:t>
            </a:r>
          </a:p>
          <a:p>
            <a:pPr marL="247650" indent="-247650">
              <a:lnSpc>
                <a:spcPct val="80000"/>
              </a:lnSpc>
            </a:pPr>
            <a:r>
              <a:rPr lang="en-US" sz="1200" dirty="0" smtClean="0"/>
              <a:t>Can be a user, program, or process that accesses an object to accomplish a task. (p123)</a:t>
            </a:r>
          </a:p>
          <a:p>
            <a:pPr marL="247650" indent="-247650">
              <a:lnSpc>
                <a:spcPct val="80000"/>
              </a:lnSpc>
            </a:pPr>
            <a:r>
              <a:rPr lang="en-US" sz="1200" dirty="0" smtClean="0"/>
              <a:t>For a subject to be able to access a resource, it must be identified, authenticated, authorized, and should be held accountable for its actions. (219)</a:t>
            </a:r>
          </a:p>
          <a:p>
            <a:pPr marL="247650" indent="-247650">
              <a:lnSpc>
                <a:spcPct val="80000"/>
              </a:lnSpc>
            </a:pPr>
            <a:endParaRPr lang="en-US" sz="1200" b="1" i="1" dirty="0" smtClean="0"/>
          </a:p>
          <a:p>
            <a:pPr marL="247650" indent="-247650">
              <a:lnSpc>
                <a:spcPct val="80000"/>
              </a:lnSpc>
            </a:pPr>
            <a:r>
              <a:rPr lang="en-US" sz="1200" b="1" i="1" dirty="0" smtClean="0"/>
              <a:t>Object</a:t>
            </a:r>
            <a:r>
              <a:rPr lang="en-US" sz="1200" dirty="0" smtClean="0"/>
              <a:t>:  A passive entity that contains information. (p124)</a:t>
            </a:r>
          </a:p>
          <a:p>
            <a:pPr marL="247650" indent="-247650">
              <a:lnSpc>
                <a:spcPct val="80000"/>
              </a:lnSpc>
            </a:pPr>
            <a:r>
              <a:rPr lang="en-US" sz="1200" dirty="0" smtClean="0"/>
              <a:t>Can be a computer, database, file, computer program, directory, or field in a table in a database, etc. (p124)</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When a program accesses a file, the program is the subject and the file is the object.</a:t>
            </a:r>
          </a:p>
          <a:p>
            <a:endParaRPr lang="en-US" dirty="0"/>
          </a:p>
        </p:txBody>
      </p:sp>
      <p:sp>
        <p:nvSpPr>
          <p:cNvPr id="4" name="Slide Number Placeholder 3"/>
          <p:cNvSpPr>
            <a:spLocks noGrp="1"/>
          </p:cNvSpPr>
          <p:nvPr>
            <p:ph type="sldNum" sz="quarter" idx="10"/>
          </p:nvPr>
        </p:nvSpPr>
        <p:spPr/>
        <p:txBody>
          <a:bodyPr/>
          <a:lstStyle/>
          <a:p>
            <a:fld id="{77477DFB-80D4-C145-8067-F546161D5249}" type="slidenum">
              <a:rPr lang="en-US" smtClean="0"/>
              <a:t>5</a:t>
            </a:fld>
            <a:endParaRPr lang="en-US"/>
          </a:p>
        </p:txBody>
      </p:sp>
    </p:spTree>
    <p:extLst>
      <p:ext uri="{BB962C8B-B14F-4D97-AF65-F5344CB8AC3E}">
        <p14:creationId xmlns:p14="http://schemas.microsoft.com/office/powerpoint/2010/main" val="1206777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7146D64C-5E49-4C2D-9A05-3B90FCEF3D9A}" type="slidenum">
              <a:rPr lang="en-GB"/>
              <a:pPr>
                <a:defRPr/>
              </a:pPr>
              <a:t>37</a:t>
            </a:fld>
            <a:endParaRPr lang="en-GB"/>
          </a:p>
        </p:txBody>
      </p:sp>
      <p:sp>
        <p:nvSpPr>
          <p:cNvPr id="73731"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73732"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7D45E86B-3F43-4DB4-98CB-ADF5F3103A29}" type="slidenum">
              <a:rPr lang="en-GB"/>
              <a:pPr>
                <a:defRPr/>
              </a:pPr>
              <a:t>38</a:t>
            </a:fld>
            <a:endParaRPr lang="en-GB"/>
          </a:p>
        </p:txBody>
      </p:sp>
      <p:sp>
        <p:nvSpPr>
          <p:cNvPr id="77827"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77828" name="Text Box 2"/>
          <p:cNvSpPr>
            <a:spLocks noGrp="1" noChangeArrowheads="1"/>
          </p:cNvSpPr>
          <p:nvPr>
            <p:ph type="body"/>
          </p:nvPr>
        </p:nvSpPr>
        <p:spPr>
          <a:xfrm>
            <a:off x="685801" y="4343400"/>
            <a:ext cx="5484813" cy="1719547"/>
          </a:xfrm>
          <a:noFill/>
          <a:ln/>
        </p:spPr>
        <p:txBody>
          <a:bodyPr lIns="0" tIns="0" rIns="0" bIns="0">
            <a:spAutoFit/>
          </a:bodyPr>
          <a:lstStyle/>
          <a:p>
            <a:pPr>
              <a:lnSpc>
                <a:spcPct val="93000"/>
              </a:lnSpc>
              <a:spcBef>
                <a:spcPts val="438"/>
              </a:spcBef>
              <a:tabLst>
                <a:tab pos="0" algn="l"/>
                <a:tab pos="449223" algn="l"/>
                <a:tab pos="898445" algn="l"/>
                <a:tab pos="1347668" algn="l"/>
                <a:tab pos="1798478" algn="l"/>
                <a:tab pos="2247700" algn="l"/>
                <a:tab pos="2696923" algn="l"/>
                <a:tab pos="3147733" algn="l"/>
                <a:tab pos="3596954" algn="l"/>
                <a:tab pos="4046177" algn="l"/>
                <a:tab pos="4496987" algn="l"/>
                <a:tab pos="4946209" algn="l"/>
                <a:tab pos="5395433" algn="l"/>
                <a:tab pos="5844654" algn="l"/>
                <a:tab pos="6295464" algn="l"/>
                <a:tab pos="6744687" algn="l"/>
                <a:tab pos="7193909" algn="l"/>
                <a:tab pos="7644718" algn="l"/>
                <a:tab pos="8093941" algn="l"/>
                <a:tab pos="8543164" algn="l"/>
                <a:tab pos="8993974" algn="l"/>
              </a:tabLst>
            </a:pPr>
            <a:r>
              <a:rPr lang="en-GB" dirty="0" smtClean="0">
                <a:latin typeface="Arial" pitchFamily="34" charset="0"/>
              </a:rPr>
              <a:t>There can be multiple root accounts, but root is the conventional name. Any account with user ID 0 has root powers. This is like the Windows Administrators group.  As the system administrator, root can change any file’s owner, group, or permissions, or delete the file, regardless of who owns it or its permissions.  This is clearly dangerous, but necessary, and in practice can be secure.  Choosing a good root password is very important, as well as minimizing programs and commands which are run as root.  Finally, root is the entity charged with making sure that permissions allow no other users to disrupt the system (accidentally or intentionally), but there is nobody doing oversight on root.  Thus, it is wise to think twice before doing anything as root, to guard against mistakes.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0A2ED7DA-0A7C-4C02-BC2F-A53A2F5F9F2A}" type="slidenum">
              <a:rPr lang="en-GB"/>
              <a:pPr>
                <a:defRPr/>
              </a:pPr>
              <a:t>39</a:t>
            </a:fld>
            <a:endParaRPr lang="en-GB"/>
          </a:p>
        </p:txBody>
      </p:sp>
      <p:sp>
        <p:nvSpPr>
          <p:cNvPr id="78851"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78852" name="Text Box 2"/>
          <p:cNvSpPr>
            <a:spLocks noGrp="1" noChangeArrowheads="1"/>
          </p:cNvSpPr>
          <p:nvPr>
            <p:ph type="body"/>
          </p:nvPr>
        </p:nvSpPr>
        <p:spPr>
          <a:xfrm>
            <a:off x="685801" y="4343401"/>
            <a:ext cx="5483225" cy="345633"/>
          </a:xfrm>
          <a:noFill/>
          <a:ln/>
        </p:spPr>
        <p:txBody>
          <a:bodyPr lIns="0" tIns="0" rIns="0" bIns="0">
            <a:spAutoFit/>
          </a:bodyPr>
          <a:lstStyle/>
          <a:p>
            <a:pPr>
              <a:lnSpc>
                <a:spcPct val="93000"/>
              </a:lnSpc>
              <a:spcBef>
                <a:spcPts val="438"/>
              </a:spcBef>
              <a:tabLst>
                <a:tab pos="0" algn="l"/>
                <a:tab pos="449223" algn="l"/>
                <a:tab pos="898445" algn="l"/>
                <a:tab pos="1347668" algn="l"/>
                <a:tab pos="1798478" algn="l"/>
                <a:tab pos="2247700" algn="l"/>
                <a:tab pos="2696923" algn="l"/>
                <a:tab pos="3147733" algn="l"/>
                <a:tab pos="3596954" algn="l"/>
                <a:tab pos="4046177" algn="l"/>
                <a:tab pos="4496987" algn="l"/>
                <a:tab pos="4946209" algn="l"/>
                <a:tab pos="5395433" algn="l"/>
                <a:tab pos="5844654" algn="l"/>
                <a:tab pos="6295464" algn="l"/>
                <a:tab pos="6744687" algn="l"/>
                <a:tab pos="7193909" algn="l"/>
                <a:tab pos="7644718" algn="l"/>
                <a:tab pos="8093941" algn="l"/>
                <a:tab pos="8543164" algn="l"/>
                <a:tab pos="8993974" algn="l"/>
              </a:tabLst>
            </a:pPr>
            <a:r>
              <a:rPr lang="en-GB" dirty="0" smtClean="0">
                <a:latin typeface="Arial" pitchFamily="34" charset="0"/>
              </a:rPr>
              <a:t>To become root, type </a:t>
            </a:r>
            <a:r>
              <a:rPr lang="en-GB" dirty="0" err="1" smtClean="0">
                <a:latin typeface="Arial" pitchFamily="34" charset="0"/>
              </a:rPr>
              <a:t>su</a:t>
            </a:r>
            <a:r>
              <a:rPr lang="en-GB" dirty="0" smtClean="0">
                <a:latin typeface="Arial" pitchFamily="34" charset="0"/>
              </a:rPr>
              <a:t> or </a:t>
            </a:r>
            <a:r>
              <a:rPr lang="en-GB" dirty="0" err="1" smtClean="0">
                <a:latin typeface="Arial" pitchFamily="34" charset="0"/>
              </a:rPr>
              <a:t>su</a:t>
            </a:r>
            <a:r>
              <a:rPr lang="en-GB" dirty="0" smtClean="0">
                <a:latin typeface="Arial" pitchFamily="34" charset="0"/>
              </a:rPr>
              <a:t> - and put in the root password when prompted.  </a:t>
            </a:r>
            <a:r>
              <a:rPr lang="en-GB" dirty="0" err="1" smtClean="0">
                <a:latin typeface="Arial" pitchFamily="34" charset="0"/>
              </a:rPr>
              <a:t>Sudo</a:t>
            </a:r>
            <a:r>
              <a:rPr lang="en-GB" dirty="0" smtClean="0">
                <a:latin typeface="Arial" pitchFamily="34" charset="0"/>
              </a:rPr>
              <a:t> functions similarly, but only for the duration of one command.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C4B527CE-A259-468D-880F-2C1BC82560E2}" type="slidenum">
              <a:rPr lang="en-GB"/>
              <a:pPr>
                <a:defRPr/>
              </a:pPr>
              <a:t>40</a:t>
            </a:fld>
            <a:endParaRPr lang="en-GB"/>
          </a:p>
        </p:txBody>
      </p:sp>
      <p:sp>
        <p:nvSpPr>
          <p:cNvPr id="79875"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79876"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343AFAEA-8112-47ED-868C-669C3C56C465}" type="slidenum">
              <a:rPr lang="en-GB"/>
              <a:pPr>
                <a:defRPr/>
              </a:pPr>
              <a:t>41</a:t>
            </a:fld>
            <a:endParaRPr lang="en-GB"/>
          </a:p>
        </p:txBody>
      </p:sp>
      <p:sp>
        <p:nvSpPr>
          <p:cNvPr id="80899"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80900"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GSWTK:   generic software wrapper toolkit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Efficiency:    saves</a:t>
            </a:r>
            <a:r>
              <a:rPr lang="en-US" baseline="0" dirty="0" smtClean="0"/>
              <a:t> context switches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57</a:t>
            </a:fld>
            <a:endParaRPr lang="en-US" dirty="0"/>
          </a:p>
        </p:txBody>
      </p:sp>
    </p:spTree>
    <p:extLst>
      <p:ext uri="{BB962C8B-B14F-4D97-AF65-F5344CB8AC3E}">
        <p14:creationId xmlns:p14="http://schemas.microsoft.com/office/powerpoint/2010/main" val="2478328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382588" y="684213"/>
            <a:ext cx="6094412" cy="3429000"/>
          </a:xfrm>
          <a:ln/>
        </p:spPr>
      </p:sp>
      <p:sp>
        <p:nvSpPr>
          <p:cNvPr id="38915" name="Rectangle 3"/>
          <p:cNvSpPr>
            <a:spLocks noGrp="1" noChangeArrowheads="1"/>
          </p:cNvSpPr>
          <p:nvPr>
            <p:ph type="body" idx="1"/>
          </p:nvPr>
        </p:nvSpPr>
        <p:spPr>
          <a:xfrm>
            <a:off x="915294" y="4343703"/>
            <a:ext cx="5027414"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IDS = Intrusion Detection System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lnSpc>
                <a:spcPct val="90000"/>
              </a:lnSpc>
            </a:pPr>
            <a:r>
              <a:rPr lang="en-US" sz="1200" dirty="0" smtClean="0"/>
              <a:t>All references are from All in One Book (</a:t>
            </a:r>
            <a:r>
              <a:rPr lang="en-US" sz="1200" dirty="0" err="1" smtClean="0"/>
              <a:t>Shon</a:t>
            </a:r>
            <a:r>
              <a:rPr lang="en-US" sz="1200" dirty="0" smtClean="0"/>
              <a:t> Harris, 2005)</a:t>
            </a:r>
          </a:p>
          <a:p>
            <a:pPr marL="247650" indent="-247650">
              <a:lnSpc>
                <a:spcPct val="90000"/>
              </a:lnSpc>
            </a:pPr>
            <a:endParaRPr lang="en-US" sz="1200" dirty="0" smtClean="0"/>
          </a:p>
          <a:p>
            <a:pPr marL="247650" indent="-247650">
              <a:lnSpc>
                <a:spcPct val="90000"/>
              </a:lnSpc>
            </a:pPr>
            <a:r>
              <a:rPr lang="en-US" sz="1200" dirty="0" smtClean="0"/>
              <a:t>In a </a:t>
            </a:r>
            <a:r>
              <a:rPr lang="en-US" sz="1200" b="1" i="1" dirty="0" smtClean="0"/>
              <a:t>mandatory access control</a:t>
            </a:r>
            <a:r>
              <a:rPr lang="en-US" sz="1200" dirty="0" smtClean="0"/>
              <a:t> (MAC) model, users and data owners do not have as much freedom to determine who can access files. (163)</a:t>
            </a:r>
          </a:p>
          <a:p>
            <a:pPr marL="247650" indent="-247650">
              <a:lnSpc>
                <a:spcPct val="90000"/>
              </a:lnSpc>
            </a:pPr>
            <a:r>
              <a:rPr lang="en-US" sz="1200" dirty="0" smtClean="0"/>
              <a:t>Operating systems enforce the system</a:t>
            </a:r>
            <a:r>
              <a:rPr lang="ja-JP" altLang="en-US" sz="1200" dirty="0" smtClean="0">
                <a:latin typeface="Arial"/>
              </a:rPr>
              <a:t>’</a:t>
            </a:r>
            <a:r>
              <a:rPr lang="en-US" sz="1200" dirty="0" smtClean="0"/>
              <a:t>s security policy through the use of security labels. (166)</a:t>
            </a:r>
          </a:p>
          <a:p>
            <a:pPr marL="247650" indent="-247650">
              <a:lnSpc>
                <a:spcPct val="90000"/>
              </a:lnSpc>
            </a:pPr>
            <a:r>
              <a:rPr lang="en-US" sz="1200" dirty="0" smtClean="0"/>
              <a:t>In MAC implementations, the system makes access decisions by comparing the subject</a:t>
            </a:r>
            <a:r>
              <a:rPr lang="ja-JP" altLang="en-US" sz="1200" dirty="0" smtClean="0">
                <a:latin typeface="Arial"/>
              </a:rPr>
              <a:t>’</a:t>
            </a:r>
            <a:r>
              <a:rPr lang="en-US" sz="1200" dirty="0" smtClean="0"/>
              <a:t>s clearance and need-to-know level to that of the security label. (165)</a:t>
            </a:r>
          </a:p>
          <a:p>
            <a:pPr marL="247650" indent="-247650">
              <a:lnSpc>
                <a:spcPct val="90000"/>
              </a:lnSpc>
            </a:pPr>
            <a:r>
              <a:rPr lang="en-US" sz="1200" dirty="0" smtClean="0"/>
              <a:t>This type of model is used in environments where information classification and confidentiality is of utmost importance, such as a military installation. (163)</a:t>
            </a:r>
          </a:p>
          <a:p>
            <a:pPr marL="247650" indent="-247650">
              <a:lnSpc>
                <a:spcPct val="90000"/>
              </a:lnSpc>
            </a:pPr>
            <a:r>
              <a:rPr lang="en-US" sz="1200" dirty="0" smtClean="0"/>
              <a:t>The operating system makes the final decision and can override the user</a:t>
            </a:r>
            <a:r>
              <a:rPr lang="ja-JP" altLang="en-US" sz="1200" dirty="0" smtClean="0">
                <a:latin typeface="Arial"/>
              </a:rPr>
              <a:t>’</a:t>
            </a:r>
            <a:r>
              <a:rPr lang="en-US" sz="1200" dirty="0" smtClean="0"/>
              <a:t>s wishes. (163)</a:t>
            </a:r>
          </a:p>
          <a:p>
            <a:pPr marL="247650" indent="-247650">
              <a:lnSpc>
                <a:spcPct val="90000"/>
              </a:lnSpc>
            </a:pPr>
            <a:endParaRPr lang="en-US" sz="1200" dirty="0" smtClean="0"/>
          </a:p>
          <a:p>
            <a:pPr marL="247650" indent="-247650">
              <a:lnSpc>
                <a:spcPct val="90000"/>
              </a:lnSpc>
            </a:pPr>
            <a:r>
              <a:rPr lang="en-US" sz="1200" dirty="0" smtClean="0"/>
              <a:t>MAC uses a security label system.  Users have clearances and resources have security labels that contain data classifications.  MAC compares these two attributes to determine access control capabilities. (218)</a:t>
            </a:r>
          </a:p>
          <a:p>
            <a:pPr marL="247650" indent="-247650">
              <a:lnSpc>
                <a:spcPct val="90000"/>
              </a:lnSpc>
              <a:buFontTx/>
              <a:buChar char="•"/>
            </a:pPr>
            <a:r>
              <a:rPr lang="en-US" sz="1200" dirty="0" smtClean="0"/>
              <a:t>Users are given a security clearance and data is classified the same way.   Users have access to data classified equal and lesser than their own status.  (163)</a:t>
            </a:r>
          </a:p>
          <a:p>
            <a:pPr marL="247650" indent="-247650">
              <a:lnSpc>
                <a:spcPct val="90000"/>
              </a:lnSpc>
              <a:buFontTx/>
              <a:buChar char="•"/>
            </a:pPr>
            <a:r>
              <a:rPr lang="en-US" sz="1200" dirty="0" smtClean="0"/>
              <a:t>Security labels are attached to all objects; thus, every file, directory, and device has its own security label with its classification information.  (163)</a:t>
            </a:r>
          </a:p>
          <a:p>
            <a:pPr marL="247650" indent="-247650">
              <a:lnSpc>
                <a:spcPct val="90000"/>
              </a:lnSpc>
              <a:buFontTx/>
              <a:buChar char="•"/>
            </a:pPr>
            <a:r>
              <a:rPr lang="en-US" sz="1200" dirty="0" smtClean="0"/>
              <a:t>The terms </a:t>
            </a:r>
            <a:r>
              <a:rPr lang="ja-JP" altLang="en-US" sz="1200" dirty="0" smtClean="0">
                <a:latin typeface="Arial"/>
              </a:rPr>
              <a:t>“</a:t>
            </a:r>
            <a:r>
              <a:rPr lang="en-US" sz="1200" dirty="0" smtClean="0"/>
              <a:t>security labels</a:t>
            </a:r>
            <a:r>
              <a:rPr lang="ja-JP" altLang="en-US" sz="1200" dirty="0" smtClean="0">
                <a:latin typeface="Arial"/>
              </a:rPr>
              <a:t>”</a:t>
            </a:r>
            <a:r>
              <a:rPr lang="en-US" sz="1200" dirty="0" smtClean="0"/>
              <a:t> and </a:t>
            </a:r>
            <a:r>
              <a:rPr lang="ja-JP" altLang="en-US" sz="1200" dirty="0" smtClean="0">
                <a:latin typeface="Arial"/>
              </a:rPr>
              <a:t>“</a:t>
            </a:r>
            <a:r>
              <a:rPr lang="en-US" sz="1200" dirty="0" smtClean="0"/>
              <a:t>sensitivity labels</a:t>
            </a:r>
            <a:r>
              <a:rPr lang="ja-JP" altLang="en-US" sz="1200" dirty="0" smtClean="0">
                <a:latin typeface="Arial"/>
              </a:rPr>
              <a:t>”</a:t>
            </a:r>
            <a:r>
              <a:rPr lang="en-US" sz="1200" dirty="0" smtClean="0"/>
              <a:t> can be used interchangeably. (163)</a:t>
            </a:r>
          </a:p>
          <a:p>
            <a:pPr marL="247650" indent="-247650">
              <a:lnSpc>
                <a:spcPct val="90000"/>
              </a:lnSpc>
            </a:pPr>
            <a:endParaRPr lang="en-US" sz="1200" dirty="0" smtClean="0"/>
          </a:p>
          <a:p>
            <a:pPr marL="247650" indent="-247650">
              <a:lnSpc>
                <a:spcPct val="90000"/>
              </a:lnSpc>
            </a:pPr>
            <a:r>
              <a:rPr lang="en-US" sz="1200" dirty="0" smtClean="0"/>
              <a:t>When a MAC model is being used, every subject and object must have a sensitivity label. (164)</a:t>
            </a:r>
          </a:p>
          <a:p>
            <a:pPr marL="247650" indent="-247650">
              <a:lnSpc>
                <a:spcPct val="90000"/>
              </a:lnSpc>
              <a:buFontTx/>
              <a:buChar char="•"/>
            </a:pPr>
            <a:r>
              <a:rPr lang="en-US" sz="1200" dirty="0" smtClean="0"/>
              <a:t>The sensitivity label contains a </a:t>
            </a:r>
            <a:r>
              <a:rPr lang="en-US" sz="1200" b="1" i="1" dirty="0" smtClean="0"/>
              <a:t>classification</a:t>
            </a:r>
            <a:r>
              <a:rPr lang="en-US" sz="1200" dirty="0" smtClean="0"/>
              <a:t> and different </a:t>
            </a:r>
            <a:r>
              <a:rPr lang="en-US" sz="1200" b="1" i="1" dirty="0" smtClean="0"/>
              <a:t>categories</a:t>
            </a:r>
            <a:r>
              <a:rPr lang="en-US" sz="1200" dirty="0" smtClean="0"/>
              <a:t>. (164)</a:t>
            </a:r>
          </a:p>
          <a:p>
            <a:pPr marL="247650" indent="-247650">
              <a:lnSpc>
                <a:spcPct val="90000"/>
              </a:lnSpc>
              <a:buFontTx/>
              <a:buChar char="•"/>
            </a:pPr>
            <a:r>
              <a:rPr lang="en-US" sz="1200" dirty="0" smtClean="0"/>
              <a:t>The classification indicates the sensitivity label, and the categories enforce need-to-know rules. (164)</a:t>
            </a:r>
          </a:p>
          <a:p>
            <a:pPr marL="247650" indent="-247650">
              <a:lnSpc>
                <a:spcPct val="90000"/>
              </a:lnSpc>
            </a:pPr>
            <a:endParaRPr lang="en-US" sz="1200" dirty="0" smtClean="0"/>
          </a:p>
          <a:p>
            <a:pPr marL="247650" indent="-247650">
              <a:lnSpc>
                <a:spcPct val="90000"/>
              </a:lnSpc>
            </a:pPr>
            <a:r>
              <a:rPr lang="en-US" sz="1200" dirty="0" smtClean="0"/>
              <a:t>Classifications are hierarchical, categories are not. (164)</a:t>
            </a:r>
          </a:p>
          <a:p>
            <a:endParaRPr lang="en-US" dirty="0"/>
          </a:p>
        </p:txBody>
      </p:sp>
      <p:sp>
        <p:nvSpPr>
          <p:cNvPr id="4" name="Slide Number Placeholder 3"/>
          <p:cNvSpPr>
            <a:spLocks noGrp="1"/>
          </p:cNvSpPr>
          <p:nvPr>
            <p:ph type="sldNum" sz="quarter" idx="10"/>
          </p:nvPr>
        </p:nvSpPr>
        <p:spPr/>
        <p:txBody>
          <a:bodyPr/>
          <a:lstStyle/>
          <a:p>
            <a:fld id="{77477DFB-80D4-C145-8067-F546161D5249}" type="slidenum">
              <a:rPr lang="en-US" smtClean="0"/>
              <a:t>7</a:t>
            </a:fld>
            <a:endParaRPr lang="en-US"/>
          </a:p>
        </p:txBody>
      </p:sp>
    </p:spTree>
    <p:extLst>
      <p:ext uri="{BB962C8B-B14F-4D97-AF65-F5344CB8AC3E}">
        <p14:creationId xmlns:p14="http://schemas.microsoft.com/office/powerpoint/2010/main" val="553971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lnSpc>
                <a:spcPct val="90000"/>
              </a:lnSpc>
            </a:pPr>
            <a:r>
              <a:rPr lang="en-US" sz="1200" dirty="0" smtClean="0"/>
              <a:t>A system that uses </a:t>
            </a:r>
            <a:r>
              <a:rPr lang="en-US" sz="1200" b="1" i="1" dirty="0" smtClean="0"/>
              <a:t>discretionary access control</a:t>
            </a:r>
            <a:r>
              <a:rPr lang="en-US" sz="1200" dirty="0" smtClean="0"/>
              <a:t> (DAC) enables the owner of the resource to specify which subjects can access specific resources.  This model is called discretionary because the control of access is based on the discretion of the owner. (162)</a:t>
            </a:r>
          </a:p>
          <a:p>
            <a:pPr marL="247650" indent="-247650">
              <a:lnSpc>
                <a:spcPct val="90000"/>
              </a:lnSpc>
            </a:pPr>
            <a:r>
              <a:rPr lang="en-US" sz="1200" dirty="0" smtClean="0"/>
              <a:t>Data owners decide who has access to resources and ACLs are used to enforce the security policy. (166)</a:t>
            </a:r>
          </a:p>
          <a:p>
            <a:pPr marL="247650" indent="-247650">
              <a:lnSpc>
                <a:spcPct val="90000"/>
              </a:lnSpc>
            </a:pPr>
            <a:r>
              <a:rPr lang="en-US" sz="1200" dirty="0" smtClean="0"/>
              <a:t>DAC systems grant or deny access based on the identity of the subject.  The identity can be a user identity or group membership. (163)</a:t>
            </a:r>
          </a:p>
          <a:p>
            <a:pPr marL="247650" indent="-247650">
              <a:lnSpc>
                <a:spcPct val="90000"/>
              </a:lnSpc>
            </a:pPr>
            <a:r>
              <a:rPr lang="en-US" sz="1200" dirty="0" smtClean="0"/>
              <a:t>The most common implementation of DAC is through ACLs, which are dictated and set by the owners and enforced by the operating system. (162)</a:t>
            </a:r>
          </a:p>
          <a:p>
            <a:pPr marL="247650" indent="-247650">
              <a:lnSpc>
                <a:spcPct val="90000"/>
              </a:lnSpc>
            </a:pPr>
            <a:r>
              <a:rPr lang="en-US" sz="1200" dirty="0" smtClean="0"/>
              <a:t>This does not lend itself to a centrally controlled environment and can make a user</a:t>
            </a:r>
            <a:r>
              <a:rPr lang="ja-JP" altLang="en-US" sz="1200" dirty="0" smtClean="0">
                <a:latin typeface="Arial"/>
              </a:rPr>
              <a:t>’</a:t>
            </a:r>
            <a:r>
              <a:rPr lang="en-US" sz="1200" dirty="0" smtClean="0"/>
              <a:t>s ability to access information dynamic versus the more static role of mandatory access control. (162)</a:t>
            </a:r>
          </a:p>
          <a:p>
            <a:pPr marL="247650" indent="-247650">
              <a:lnSpc>
                <a:spcPct val="90000"/>
              </a:lnSpc>
            </a:pPr>
            <a:r>
              <a:rPr lang="en-US" sz="1200" dirty="0" smtClean="0"/>
              <a:t>When you look at the properties of a file or directory and you see the choices that allow you to control which users can have access to this resource and to what degree, you are witnessing an instance of ACLs enforcing a DAC model. (162)</a:t>
            </a:r>
          </a:p>
          <a:p>
            <a:pPr marL="247650" indent="-247650">
              <a:lnSpc>
                <a:spcPct val="90000"/>
              </a:lnSpc>
            </a:pPr>
            <a:r>
              <a:rPr lang="en-US" sz="1200" dirty="0" smtClean="0"/>
              <a:t>DACs can be applied to both the directory tree structure and the files it contains. (162)</a:t>
            </a:r>
          </a:p>
          <a:p>
            <a:pPr marL="247650" indent="-247650">
              <a:lnSpc>
                <a:spcPct val="90000"/>
              </a:lnSpc>
            </a:pPr>
            <a:endParaRPr lang="en-US" sz="1200" dirty="0" smtClean="0"/>
          </a:p>
        </p:txBody>
      </p:sp>
      <p:sp>
        <p:nvSpPr>
          <p:cNvPr id="4" name="Slide Number Placeholder 3"/>
          <p:cNvSpPr>
            <a:spLocks noGrp="1"/>
          </p:cNvSpPr>
          <p:nvPr>
            <p:ph type="sldNum" sz="quarter" idx="10"/>
          </p:nvPr>
        </p:nvSpPr>
        <p:spPr/>
        <p:txBody>
          <a:bodyPr/>
          <a:lstStyle/>
          <a:p>
            <a:fld id="{77477DFB-80D4-C145-8067-F546161D5249}" type="slidenum">
              <a:rPr lang="en-US" smtClean="0"/>
              <a:t>8</a:t>
            </a:fld>
            <a:endParaRPr lang="en-US"/>
          </a:p>
        </p:txBody>
      </p:sp>
    </p:spTree>
    <p:extLst>
      <p:ext uri="{BB962C8B-B14F-4D97-AF65-F5344CB8AC3E}">
        <p14:creationId xmlns:p14="http://schemas.microsoft.com/office/powerpoint/2010/main" val="4221754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r>
              <a:rPr lang="en-US" sz="1200" dirty="0" smtClean="0"/>
              <a:t>This type of model allows access to resources to be based on the role the user holds within the company. (165)</a:t>
            </a:r>
          </a:p>
          <a:p>
            <a:pPr marL="247650" indent="-247650"/>
            <a:r>
              <a:rPr lang="en-US" sz="1200" dirty="0" smtClean="0"/>
              <a:t>A role is defined in terms of the operations and tasks that the role will need to carry out. (165)</a:t>
            </a:r>
          </a:p>
          <a:p>
            <a:pPr marL="247650" marR="0" indent="-247650" algn="l" defTabSz="457200" rtl="0" eaLnBrk="1" fontAlgn="auto" latinLnBrk="0" hangingPunct="1">
              <a:lnSpc>
                <a:spcPct val="100000"/>
              </a:lnSpc>
              <a:spcBef>
                <a:spcPts val="0"/>
              </a:spcBef>
              <a:spcAft>
                <a:spcPts val="0"/>
              </a:spcAft>
              <a:buClrTx/>
              <a:buSzTx/>
              <a:buFontTx/>
              <a:buNone/>
              <a:tabLst/>
              <a:defRPr/>
            </a:pPr>
            <a:r>
              <a:rPr lang="en-US" sz="1200" dirty="0" smtClean="0"/>
              <a:t>The RBAC approach simplifies access control administration by allowing permissions to be managed in terms of user job roles. (165)</a:t>
            </a:r>
          </a:p>
          <a:p>
            <a:pPr marL="247650" indent="-247650"/>
            <a:r>
              <a:rPr lang="en-US" sz="1200" dirty="0" smtClean="0"/>
              <a:t>Introducing roles also introduces the difference between rights being assigned explicitly and implicitly.  </a:t>
            </a:r>
          </a:p>
          <a:p>
            <a:pPr marL="247650" indent="-247650"/>
            <a:r>
              <a:rPr lang="en-US" sz="1200" dirty="0" smtClean="0"/>
              <a:t>If rights and permissions are assigned </a:t>
            </a:r>
            <a:r>
              <a:rPr lang="en-US" sz="1200" b="1" i="1" dirty="0" smtClean="0"/>
              <a:t>explicitly</a:t>
            </a:r>
            <a:r>
              <a:rPr lang="en-US" sz="1200" dirty="0" smtClean="0"/>
              <a:t>, it indicates that they are assigned to a specific individual.  (165)</a:t>
            </a:r>
          </a:p>
          <a:p>
            <a:pPr marL="247650" indent="-247650"/>
            <a:r>
              <a:rPr lang="en-US" sz="1200" dirty="0" smtClean="0"/>
              <a:t>If rights are assigned </a:t>
            </a:r>
            <a:r>
              <a:rPr lang="en-US" sz="1200" b="1" i="1" dirty="0" smtClean="0"/>
              <a:t>implicitly</a:t>
            </a:r>
            <a:r>
              <a:rPr lang="en-US" sz="1200" dirty="0" smtClean="0"/>
              <a:t>, it indicates that they are assigned to a role or group and the user inherits those attributes. (165)</a:t>
            </a:r>
          </a:p>
          <a:p>
            <a:pPr marL="247650" indent="-247650"/>
            <a:endParaRPr lang="en-US" sz="1200" dirty="0" smtClean="0"/>
          </a:p>
          <a:p>
            <a:pPr marL="247650" indent="-247650"/>
            <a:r>
              <a:rPr lang="en-US" sz="1200" dirty="0" smtClean="0"/>
              <a:t>An RBAC is the best system for a company that has high employee turnover. (165)</a:t>
            </a:r>
          </a:p>
          <a:p>
            <a:endParaRPr lang="en-US" dirty="0"/>
          </a:p>
        </p:txBody>
      </p:sp>
      <p:sp>
        <p:nvSpPr>
          <p:cNvPr id="4" name="Slide Number Placeholder 3"/>
          <p:cNvSpPr>
            <a:spLocks noGrp="1"/>
          </p:cNvSpPr>
          <p:nvPr>
            <p:ph type="sldNum" sz="quarter" idx="10"/>
          </p:nvPr>
        </p:nvSpPr>
        <p:spPr/>
        <p:txBody>
          <a:bodyPr/>
          <a:lstStyle/>
          <a:p>
            <a:fld id="{77477DFB-80D4-C145-8067-F546161D5249}" type="slidenum">
              <a:rPr lang="en-US" smtClean="0"/>
              <a:t>9</a:t>
            </a:fld>
            <a:endParaRPr lang="en-US"/>
          </a:p>
        </p:txBody>
      </p:sp>
    </p:spTree>
    <p:extLst>
      <p:ext uri="{BB962C8B-B14F-4D97-AF65-F5344CB8AC3E}">
        <p14:creationId xmlns:p14="http://schemas.microsoft.com/office/powerpoint/2010/main" val="1993722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C7F34D25-D894-4C92-B2DB-016526C9A963}" type="slidenum">
              <a:rPr lang="en-GB"/>
              <a:pPr>
                <a:defRPr/>
              </a:pPr>
              <a:t>32</a:t>
            </a:fld>
            <a:endParaRPr lang="en-GB"/>
          </a:p>
        </p:txBody>
      </p:sp>
      <p:sp>
        <p:nvSpPr>
          <p:cNvPr id="66563" name="Text Box 1"/>
          <p:cNvSpPr txBox="1">
            <a:spLocks noChangeArrowheads="1"/>
          </p:cNvSpPr>
          <p:nvPr/>
        </p:nvSpPr>
        <p:spPr bwMode="auto">
          <a:xfrm>
            <a:off x="1157288" y="685800"/>
            <a:ext cx="4543425" cy="3429000"/>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66564"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12EFCF7E-1D0D-4CDA-8A71-2EEE490B45A1}" type="slidenum">
              <a:rPr lang="en-GB"/>
              <a:pPr>
                <a:defRPr/>
              </a:pPr>
              <a:t>33</a:t>
            </a:fld>
            <a:endParaRPr lang="en-GB"/>
          </a:p>
        </p:txBody>
      </p:sp>
      <p:sp>
        <p:nvSpPr>
          <p:cNvPr id="67587"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67588"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9BBF1216-4EF5-4673-B18B-7E7E8DC62810}" type="slidenum">
              <a:rPr lang="en-GB"/>
              <a:pPr>
                <a:defRPr/>
              </a:pPr>
              <a:t>34</a:t>
            </a:fld>
            <a:endParaRPr lang="en-GB"/>
          </a:p>
        </p:txBody>
      </p:sp>
      <p:sp>
        <p:nvSpPr>
          <p:cNvPr id="68611"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68612"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49027255-9F6C-4176-9491-C1C162454868}" type="slidenum">
              <a:rPr lang="en-GB"/>
              <a:pPr>
                <a:defRPr/>
              </a:pPr>
              <a:t>35</a:t>
            </a:fld>
            <a:endParaRPr lang="en-GB"/>
          </a:p>
        </p:txBody>
      </p:sp>
      <p:sp>
        <p:nvSpPr>
          <p:cNvPr id="69635"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69636"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p:txBody>
          <a:bodyPr/>
          <a:lstStyle/>
          <a:p>
            <a:pPr>
              <a:defRPr/>
            </a:pPr>
            <a:fld id="{F93C60EA-1499-499F-8433-E8ACAA874DC3}" type="slidenum">
              <a:rPr lang="en-GB"/>
              <a:pPr>
                <a:defRPr/>
              </a:pPr>
              <a:t>36</a:t>
            </a:fld>
            <a:endParaRPr lang="en-GB"/>
          </a:p>
        </p:txBody>
      </p:sp>
      <p:sp>
        <p:nvSpPr>
          <p:cNvPr id="72707" name="Text Box 1"/>
          <p:cNvSpPr txBox="1">
            <a:spLocks noChangeArrowheads="1"/>
          </p:cNvSpPr>
          <p:nvPr/>
        </p:nvSpPr>
        <p:spPr bwMode="auto">
          <a:xfrm>
            <a:off x="1157288" y="685800"/>
            <a:ext cx="4543425" cy="3430588"/>
          </a:xfrm>
          <a:prstGeom prst="rect">
            <a:avLst/>
          </a:prstGeom>
          <a:solidFill>
            <a:srgbClr val="FFFFFF"/>
          </a:solidFill>
          <a:ln w="9360">
            <a:solidFill>
              <a:srgbClr val="000000"/>
            </a:solidFill>
            <a:miter lim="800000"/>
            <a:headEnd/>
            <a:tailEnd/>
          </a:ln>
        </p:spPr>
        <p:txBody>
          <a:bodyPr wrap="none" lIns="89942" tIns="44971" rIns="89942" bIns="44971" anchor="ctr"/>
          <a:lstStyle/>
          <a:p>
            <a:pPr>
              <a:lnSpc>
                <a:spcPct val="93000"/>
              </a:lnSpc>
            </a:pPr>
            <a:endParaRPr lang="it-IT"/>
          </a:p>
        </p:txBody>
      </p:sp>
      <p:sp>
        <p:nvSpPr>
          <p:cNvPr id="72708" name="Rectangle 2"/>
          <p:cNvSpPr>
            <a:spLocks noGrp="1" noChangeArrowheads="1"/>
          </p:cNvSpPr>
          <p:nvPr>
            <p:ph type="body"/>
          </p:nvPr>
        </p:nvSpPr>
        <p:spPr>
          <a:xfrm>
            <a:off x="685801" y="4343401"/>
            <a:ext cx="5476875" cy="4108450"/>
          </a:xfrm>
          <a:noFill/>
          <a:ln/>
        </p:spPr>
        <p:txBody>
          <a:bodyPr wrap="none" anchor="ctr"/>
          <a:lstStyle/>
          <a:p>
            <a:endParaRPr lang="it-IT"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77BDD2-DAA8-9146-A15B-345CDDE2919A}"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77590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77BDD2-DAA8-9146-A15B-345CDDE2919A}"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103957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77BDD2-DAA8-9146-A15B-345CDDE2919A}"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12015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18488" cy="1138237"/>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457200" y="1600200"/>
            <a:ext cx="8218488" cy="4973638"/>
          </a:xfrm>
        </p:spPr>
        <p:txBody>
          <a:bodyPr rtlCol="0">
            <a:normAutofit/>
          </a:bodyPr>
          <a:lstStyle/>
          <a:p>
            <a:pPr lvl="0"/>
            <a:endParaRPr lang="it-IT" noProof="0">
              <a:sym typeface="Arial" pitchFamily="34" charset="0"/>
            </a:endParaRPr>
          </a:p>
        </p:txBody>
      </p:sp>
      <p:sp>
        <p:nvSpPr>
          <p:cNvPr id="4" name="Segnaposto data 3"/>
          <p:cNvSpPr>
            <a:spLocks noGrp="1"/>
          </p:cNvSpPr>
          <p:nvPr>
            <p:ph type="dt" idx="10"/>
          </p:nvPr>
        </p:nvSpPr>
        <p:spPr>
          <a:xfrm>
            <a:off x="457200" y="6478588"/>
            <a:ext cx="2122488" cy="455612"/>
          </a:xfrm>
          <a:prstGeom prst="rect">
            <a:avLst/>
          </a:prstGeom>
        </p:spPr>
        <p:txBody>
          <a:bodyPr/>
          <a:lstStyle>
            <a:lvl1pPr>
              <a:defRPr/>
            </a:lvl1pPr>
          </a:lstStyle>
          <a:p>
            <a:pPr>
              <a:defRPr/>
            </a:pPr>
            <a:fld id="{1DC52C44-FCA2-40A9-AC3D-9D427CFA98FB}" type="datetime1">
              <a:rPr lang="en-US" smtClean="0"/>
              <a:pPr>
                <a:defRPr/>
              </a:pPr>
              <a:t>2/24/16</a:t>
            </a:fld>
            <a:endParaRPr lang="en-GB"/>
          </a:p>
        </p:txBody>
      </p:sp>
      <p:sp>
        <p:nvSpPr>
          <p:cNvPr id="5" name="Segnaposto piè di pagina 4"/>
          <p:cNvSpPr>
            <a:spLocks noGrp="1"/>
          </p:cNvSpPr>
          <p:nvPr>
            <p:ph type="ftr" idx="11"/>
          </p:nvPr>
        </p:nvSpPr>
        <p:spPr>
          <a:xfrm>
            <a:off x="2590800" y="6478588"/>
            <a:ext cx="3951288" cy="455612"/>
          </a:xfrm>
          <a:prstGeom prst="rect">
            <a:avLst/>
          </a:prstGeom>
        </p:spPr>
        <p:txBody>
          <a:bodyPr/>
          <a:lstStyle>
            <a:lvl1pPr>
              <a:defRPr/>
            </a:lvl1pPr>
          </a:lstStyle>
          <a:p>
            <a:pPr>
              <a:defRPr/>
            </a:pPr>
            <a:r>
              <a:rPr lang="en-GB"/>
              <a:t>File Permissions</a:t>
            </a:r>
          </a:p>
        </p:txBody>
      </p:sp>
      <p:sp>
        <p:nvSpPr>
          <p:cNvPr id="6" name="Segnaposto numero diapositiva 5"/>
          <p:cNvSpPr>
            <a:spLocks noGrp="1"/>
          </p:cNvSpPr>
          <p:nvPr>
            <p:ph type="sldNum" idx="12"/>
          </p:nvPr>
        </p:nvSpPr>
        <p:spPr>
          <a:xfrm>
            <a:off x="6553200" y="6478588"/>
            <a:ext cx="2122488" cy="455612"/>
          </a:xfrm>
          <a:prstGeom prst="rect">
            <a:avLst/>
          </a:prstGeom>
        </p:spPr>
        <p:txBody>
          <a:bodyPr/>
          <a:lstStyle>
            <a:lvl1pPr>
              <a:defRPr/>
            </a:lvl1pPr>
          </a:lstStyle>
          <a:p>
            <a:pPr>
              <a:defRPr/>
            </a:pPr>
            <a:fld id="{E95635A6-4A45-4CE1-9B99-CEA974B87142}" type="slidenum">
              <a:rPr lang="en-GB"/>
              <a:pPr>
                <a:defRPr/>
              </a:pPr>
              <a:t>‹#›</a:t>
            </a:fld>
            <a:endParaRPr lang="en-GB"/>
          </a:p>
        </p:txBody>
      </p:sp>
    </p:spTree>
    <p:extLst>
      <p:ext uri="{BB962C8B-B14F-4D97-AF65-F5344CB8AC3E}">
        <p14:creationId xmlns:p14="http://schemas.microsoft.com/office/powerpoint/2010/main" val="43881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77BDD2-DAA8-9146-A15B-345CDDE2919A}"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588809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77BDD2-DAA8-9146-A15B-345CDDE2919A}" type="datetimeFigureOut">
              <a:rPr lang="en-US" smtClean="0"/>
              <a:t>2/24/16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2359118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77BDD2-DAA8-9146-A15B-345CDDE2919A}"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3808056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77BDD2-DAA8-9146-A15B-345CDDE2919A}" type="datetimeFigureOut">
              <a:rPr lang="en-US" smtClean="0"/>
              <a:t>2/24/16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3681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77BDD2-DAA8-9146-A15B-345CDDE2919A}" type="datetimeFigureOut">
              <a:rPr lang="en-US" smtClean="0"/>
              <a:t>2/24/16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1083043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7BDD2-DAA8-9146-A15B-345CDDE2919A}" type="datetimeFigureOut">
              <a:rPr lang="en-US" smtClean="0"/>
              <a:t>2/24/16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1340788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7BDD2-DAA8-9146-A15B-345CDDE2919A}"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292997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77BDD2-DAA8-9146-A15B-345CDDE2919A}" type="datetimeFigureOut">
              <a:rPr lang="en-US" smtClean="0"/>
              <a:t>2/24/16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A5BB17-A212-A84B-8E89-7A3A7E6D4312}" type="slidenum">
              <a:rPr lang="en-US" smtClean="0"/>
              <a:t>‹#›</a:t>
            </a:fld>
            <a:endParaRPr lang="en-US"/>
          </a:p>
        </p:txBody>
      </p:sp>
    </p:spTree>
    <p:extLst>
      <p:ext uri="{BB962C8B-B14F-4D97-AF65-F5344CB8AC3E}">
        <p14:creationId xmlns:p14="http://schemas.microsoft.com/office/powerpoint/2010/main" val="37393186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77BDD2-DAA8-9146-A15B-345CDDE2919A}" type="datetimeFigureOut">
              <a:rPr lang="en-US" smtClean="0"/>
              <a:t>2/24/16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A5BB17-A212-A84B-8E89-7A3A7E6D4312}" type="slidenum">
              <a:rPr lang="en-US" smtClean="0"/>
              <a:t>‹#›</a:t>
            </a:fld>
            <a:endParaRPr lang="en-US"/>
          </a:p>
        </p:txBody>
      </p:sp>
    </p:spTree>
    <p:extLst>
      <p:ext uri="{BB962C8B-B14F-4D97-AF65-F5344CB8AC3E}">
        <p14:creationId xmlns:p14="http://schemas.microsoft.com/office/powerpoint/2010/main" val="204295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tiff"/><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nemon.org/data-security"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4" Type="http://schemas.openxmlformats.org/officeDocument/2006/relationships/image" Target="../media/image14.jpeg"/><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5.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a:t>
            </a:r>
            <a:r>
              <a:rPr lang="en-US" smtClean="0"/>
              <a:t>07 </a:t>
            </a:r>
            <a:r>
              <a:rPr lang="en-US" dirty="0" smtClean="0"/>
              <a:t>– </a:t>
            </a:r>
            <a:r>
              <a:rPr lang="en-US" dirty="0" smtClean="0"/>
              <a:t>Defending</a:t>
            </a:r>
            <a:endParaRPr lang="en-US" dirty="0"/>
          </a:p>
        </p:txBody>
      </p:sp>
      <p:sp>
        <p:nvSpPr>
          <p:cNvPr id="3" name="Subtitle 2"/>
          <p:cNvSpPr>
            <a:spLocks noGrp="1"/>
          </p:cNvSpPr>
          <p:nvPr>
            <p:ph type="subTitle" idx="1"/>
          </p:nvPr>
        </p:nvSpPr>
        <p:spPr/>
        <p:txBody>
          <a:bodyPr>
            <a:normAutofit/>
          </a:bodyPr>
          <a:lstStyle/>
          <a:p>
            <a:r>
              <a:rPr lang="en-US" dirty="0" smtClean="0"/>
              <a:t>Michael Bailey</a:t>
            </a:r>
          </a:p>
          <a:p>
            <a:r>
              <a:rPr lang="en-US" dirty="0" smtClean="0"/>
              <a:t>University of Illinois</a:t>
            </a:r>
          </a:p>
          <a:p>
            <a:r>
              <a:rPr lang="en-US" dirty="0"/>
              <a:t>ECE 422/CS 461 </a:t>
            </a:r>
            <a:r>
              <a:rPr lang="en-US" dirty="0" smtClean="0"/>
              <a:t>– Spring </a:t>
            </a:r>
            <a:r>
              <a:rPr lang="en-US" dirty="0" smtClean="0"/>
              <a:t>2016</a:t>
            </a:r>
            <a:endParaRPr lang="en-US" dirty="0"/>
          </a:p>
        </p:txBody>
      </p:sp>
    </p:spTree>
    <p:extLst>
      <p:ext uri="{BB962C8B-B14F-4D97-AF65-F5344CB8AC3E}">
        <p14:creationId xmlns:p14="http://schemas.microsoft.com/office/powerpoint/2010/main" val="27801675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Visualizing Role Hierarchy</a:t>
            </a:r>
            <a:endParaRPr lang="it-IT" dirty="0"/>
          </a:p>
        </p:txBody>
      </p:sp>
      <p:sp>
        <p:nvSpPr>
          <p:cNvPr id="6" name="Segnaposto numero diapositiva 5"/>
          <p:cNvSpPr>
            <a:spLocks noGrp="1"/>
          </p:cNvSpPr>
          <p:nvPr>
            <p:ph type="sldNum" sz="quarter" idx="12"/>
          </p:nvPr>
        </p:nvSpPr>
        <p:spPr/>
        <p:txBody>
          <a:bodyPr/>
          <a:lstStyle/>
          <a:p>
            <a:fld id="{94759074-FD2C-4344-8997-BA6EDF992768}" type="slidenum">
              <a:rPr lang="en-US" smtClean="0"/>
              <a:pPr/>
              <a:t>10</a:t>
            </a:fld>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990599" y="1371600"/>
            <a:ext cx="7281989" cy="5257800"/>
          </a:xfrm>
          <a:prstGeom prst="rect">
            <a:avLst/>
          </a:prstGeom>
          <a:noFill/>
          <a:ln w="9525">
            <a:noFill/>
            <a:miter lim="800000"/>
            <a:headEnd/>
            <a:tailEnd/>
          </a:ln>
        </p:spPr>
      </p:pic>
    </p:spTree>
    <p:extLst>
      <p:ext uri="{BB962C8B-B14F-4D97-AF65-F5344CB8AC3E}">
        <p14:creationId xmlns:p14="http://schemas.microsoft.com/office/powerpoint/2010/main" val="377208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880107" cy="4525963"/>
          </a:xfrm>
        </p:spPr>
        <p:txBody>
          <a:bodyPr>
            <a:normAutofit/>
          </a:bodyPr>
          <a:lstStyle/>
          <a:p>
            <a:r>
              <a:rPr lang="en-US" sz="2400" dirty="0" smtClean="0"/>
              <a:t>Military </a:t>
            </a:r>
            <a:r>
              <a:rPr lang="en-US" sz="2400" dirty="0"/>
              <a:t>classifications of access rights for documents based on </a:t>
            </a:r>
            <a:r>
              <a:rPr lang="en-US" sz="2400" dirty="0" smtClean="0"/>
              <a:t>concepts</a:t>
            </a:r>
          </a:p>
          <a:p>
            <a:pPr lvl="1"/>
            <a:r>
              <a:rPr lang="en-US" sz="2000" dirty="0"/>
              <a:t>U</a:t>
            </a:r>
            <a:r>
              <a:rPr lang="en-US" sz="2000" dirty="0" smtClean="0"/>
              <a:t>nclassified </a:t>
            </a:r>
          </a:p>
          <a:p>
            <a:pPr lvl="1"/>
            <a:r>
              <a:rPr lang="en-US" sz="2000" dirty="0" smtClean="0"/>
              <a:t>Confidential</a:t>
            </a:r>
          </a:p>
          <a:p>
            <a:pPr lvl="1"/>
            <a:r>
              <a:rPr lang="en-US" sz="2000" dirty="0"/>
              <a:t>S</a:t>
            </a:r>
            <a:r>
              <a:rPr lang="en-US" sz="2000" dirty="0" smtClean="0"/>
              <a:t>ecret </a:t>
            </a:r>
          </a:p>
          <a:p>
            <a:pPr lvl="1"/>
            <a:r>
              <a:rPr lang="en-US" sz="2000" dirty="0"/>
              <a:t>T</a:t>
            </a:r>
            <a:r>
              <a:rPr lang="en-US" sz="2000" dirty="0" smtClean="0"/>
              <a:t>op secret</a:t>
            </a:r>
            <a:endParaRPr lang="en-US" sz="2000" dirty="0"/>
          </a:p>
          <a:p>
            <a:endParaRPr lang="en-US" sz="2400" dirty="0"/>
          </a:p>
        </p:txBody>
      </p:sp>
      <p:sp>
        <p:nvSpPr>
          <p:cNvPr id="2" name="Title 1"/>
          <p:cNvSpPr>
            <a:spLocks noGrp="1"/>
          </p:cNvSpPr>
          <p:nvPr>
            <p:ph type="title"/>
          </p:nvPr>
        </p:nvSpPr>
        <p:spPr/>
        <p:txBody>
          <a:bodyPr>
            <a:normAutofit fontScale="90000"/>
          </a:bodyPr>
          <a:lstStyle/>
          <a:p>
            <a:r>
              <a:rPr lang="en-US" sz="3600" dirty="0" smtClean="0"/>
              <a:t>E.g., Best Practices of Information Classification</a:t>
            </a:r>
            <a:endParaRPr lang="en-US" sz="3600" dirty="0"/>
          </a:p>
        </p:txBody>
      </p:sp>
      <p:pic>
        <p:nvPicPr>
          <p:cNvPr id="4" name="Picture 2"/>
          <p:cNvPicPr>
            <a:picLocks noChangeAspect="1" noChangeArrowheads="1"/>
          </p:cNvPicPr>
          <p:nvPr/>
        </p:nvPicPr>
        <p:blipFill>
          <a:blip r:embed="rId2" cstate="print"/>
          <a:srcRect/>
          <a:stretch>
            <a:fillRect/>
          </a:stretch>
        </p:blipFill>
        <p:spPr bwMode="auto">
          <a:xfrm>
            <a:off x="5467958" y="1600200"/>
            <a:ext cx="3218842" cy="4209796"/>
          </a:xfrm>
          <a:prstGeom prst="rect">
            <a:avLst/>
          </a:prstGeom>
          <a:ln>
            <a:noFill/>
          </a:ln>
          <a:effectLst>
            <a:softEdge rad="112500"/>
          </a:effectLst>
        </p:spPr>
      </p:pic>
      <p:sp>
        <p:nvSpPr>
          <p:cNvPr id="5" name="TextBox 4"/>
          <p:cNvSpPr txBox="1"/>
          <p:nvPr/>
        </p:nvSpPr>
        <p:spPr>
          <a:xfrm>
            <a:off x="6259518" y="5806155"/>
            <a:ext cx="2066591" cy="215444"/>
          </a:xfrm>
          <a:prstGeom prst="rect">
            <a:avLst/>
          </a:prstGeom>
          <a:noFill/>
        </p:spPr>
        <p:txBody>
          <a:bodyPr wrap="none" rtlCol="0">
            <a:spAutoFit/>
          </a:bodyPr>
          <a:lstStyle/>
          <a:p>
            <a:r>
              <a:rPr lang="en-US" sz="800" dirty="0" smtClean="0"/>
              <a:t>U.S. government image in the public domain.</a:t>
            </a:r>
            <a:endParaRPr lang="en-US" sz="800" dirty="0"/>
          </a:p>
        </p:txBody>
      </p:sp>
    </p:spTree>
    <p:extLst>
      <p:ext uri="{BB962C8B-B14F-4D97-AF65-F5344CB8AC3E}">
        <p14:creationId xmlns:p14="http://schemas.microsoft.com/office/powerpoint/2010/main" val="925276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 The Orange Book</a:t>
            </a:r>
            <a:endParaRPr lang="en-US" dirty="0"/>
          </a:p>
        </p:txBody>
      </p:sp>
      <p:pic>
        <p:nvPicPr>
          <p:cNvPr id="4" name="Content Placeholder 3" descr="Orange-book-small.PNG"/>
          <p:cNvPicPr>
            <a:picLocks noGrp="1" noChangeAspect="1"/>
          </p:cNvPicPr>
          <p:nvPr>
            <p:ph idx="1"/>
          </p:nvPr>
        </p:nvPicPr>
        <p:blipFill rotWithShape="1">
          <a:blip r:embed="rId2">
            <a:extLst>
              <a:ext uri="{28A0092B-C50C-407E-A947-70E740481C1C}">
                <a14:useLocalDpi xmlns:a14="http://schemas.microsoft.com/office/drawing/2010/main" val="0"/>
              </a:ext>
            </a:extLst>
          </a:blip>
          <a:srcRect l="-2027" r="-2463"/>
          <a:stretch/>
        </p:blipFill>
        <p:spPr>
          <a:xfrm>
            <a:off x="5139946" y="1600200"/>
            <a:ext cx="3546853" cy="4525963"/>
          </a:xfrm>
        </p:spPr>
      </p:pic>
      <p:sp>
        <p:nvSpPr>
          <p:cNvPr id="5" name="Content Placeholder 2"/>
          <p:cNvSpPr txBox="1">
            <a:spLocks/>
          </p:cNvSpPr>
          <p:nvPr/>
        </p:nvSpPr>
        <p:spPr>
          <a:xfrm>
            <a:off x="457200" y="1600200"/>
            <a:ext cx="488010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Trusted Computer System Evaluation Criteria (TCSEC)</a:t>
            </a:r>
          </a:p>
          <a:p>
            <a:pPr lvl="1"/>
            <a:r>
              <a:rPr lang="en-US" sz="2000" dirty="0" smtClean="0"/>
              <a:t>Division D: “minimal protection”</a:t>
            </a:r>
          </a:p>
          <a:p>
            <a:pPr lvl="1"/>
            <a:r>
              <a:rPr lang="en-US" sz="2000" dirty="0" smtClean="0"/>
              <a:t>Division C: “Discretionary protection”</a:t>
            </a:r>
          </a:p>
          <a:p>
            <a:pPr lvl="1"/>
            <a:r>
              <a:rPr lang="en-US" sz="2000" dirty="0" smtClean="0"/>
              <a:t>Division B: “Mandatory protection”</a:t>
            </a:r>
          </a:p>
          <a:p>
            <a:pPr lvl="1"/>
            <a:r>
              <a:rPr lang="en-US" sz="2000" dirty="0" smtClean="0"/>
              <a:t>Division A: “Verified protection”</a:t>
            </a:r>
          </a:p>
        </p:txBody>
      </p:sp>
    </p:spTree>
    <p:extLst>
      <p:ext uri="{BB962C8B-B14F-4D97-AF65-F5344CB8AC3E}">
        <p14:creationId xmlns:p14="http://schemas.microsoft.com/office/powerpoint/2010/main" val="3237410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E.g., Cisco Best Practices</a:t>
            </a:r>
            <a:endParaRPr lang="en-US" dirty="0"/>
          </a:p>
        </p:txBody>
      </p:sp>
      <p:sp>
        <p:nvSpPr>
          <p:cNvPr id="3" name="Content Placeholder 2"/>
          <p:cNvSpPr>
            <a:spLocks noGrp="1"/>
          </p:cNvSpPr>
          <p:nvPr>
            <p:ph idx="1"/>
          </p:nvPr>
        </p:nvSpPr>
        <p:spPr/>
        <p:txBody>
          <a:bodyPr>
            <a:normAutofit/>
          </a:bodyPr>
          <a:lstStyle/>
          <a:p>
            <a:r>
              <a:rPr lang="en-US" sz="2400" dirty="0" smtClean="0"/>
              <a:t>Preparation</a:t>
            </a:r>
          </a:p>
          <a:p>
            <a:pPr lvl="1"/>
            <a:r>
              <a:rPr lang="en-US" sz="2000" dirty="0" smtClean="0"/>
              <a:t>Create Usage Policy Statement</a:t>
            </a:r>
          </a:p>
          <a:p>
            <a:pPr lvl="1"/>
            <a:r>
              <a:rPr lang="en-US" sz="2000" dirty="0" smtClean="0"/>
              <a:t>Conduct a Risk Analysis</a:t>
            </a:r>
          </a:p>
          <a:p>
            <a:pPr lvl="1"/>
            <a:r>
              <a:rPr lang="en-US" sz="2000" dirty="0" smtClean="0"/>
              <a:t>Establish a Security Team Structure</a:t>
            </a:r>
          </a:p>
          <a:p>
            <a:r>
              <a:rPr lang="en-US" sz="2400" dirty="0" smtClean="0"/>
              <a:t>Prevention</a:t>
            </a:r>
          </a:p>
          <a:p>
            <a:pPr lvl="1"/>
            <a:r>
              <a:rPr lang="en-US" sz="2000" dirty="0" smtClean="0"/>
              <a:t>Approving Security Changes</a:t>
            </a:r>
          </a:p>
          <a:p>
            <a:pPr lvl="1"/>
            <a:r>
              <a:rPr lang="en-US" sz="2000" dirty="0" smtClean="0"/>
              <a:t>Monitoring Security of Your Network</a:t>
            </a:r>
          </a:p>
          <a:p>
            <a:r>
              <a:rPr lang="en-US" sz="2400" dirty="0" smtClean="0"/>
              <a:t>Response</a:t>
            </a:r>
          </a:p>
          <a:p>
            <a:pPr lvl="1"/>
            <a:r>
              <a:rPr lang="en-US" sz="2000" dirty="0" smtClean="0"/>
              <a:t>Security Violations</a:t>
            </a:r>
          </a:p>
          <a:p>
            <a:pPr lvl="1"/>
            <a:r>
              <a:rPr lang="en-US" sz="2000" dirty="0" smtClean="0"/>
              <a:t>Restoration</a:t>
            </a:r>
          </a:p>
          <a:p>
            <a:pPr lvl="1"/>
            <a:r>
              <a:rPr lang="en-US" sz="2000" dirty="0" smtClean="0"/>
              <a:t>Review</a:t>
            </a:r>
          </a:p>
        </p:txBody>
      </p:sp>
      <p:pic>
        <p:nvPicPr>
          <p:cNvPr id="5" name="Picture 4" descr="www.cisco.com_application_pdf_paws_13601_secpo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299" y="1595826"/>
            <a:ext cx="3403472" cy="453033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430481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rPr>
              <a:t>Example Threat and Policy</a:t>
            </a:r>
            <a:endParaRPr lang="en-US" dirty="0"/>
          </a:p>
        </p:txBody>
      </p:sp>
      <p:sp>
        <p:nvSpPr>
          <p:cNvPr id="3" name="Subtitle 2"/>
          <p:cNvSpPr>
            <a:spLocks noGrp="1"/>
          </p:cNvSpPr>
          <p:nvPr>
            <p:ph type="subTitle" idx="1"/>
          </p:nvPr>
        </p:nvSpPr>
        <p:spPr/>
        <p:txBody>
          <a:bodyPr/>
          <a:lstStyle/>
          <a:p>
            <a:r>
              <a:rPr lang="en-US" dirty="0" smtClean="0"/>
              <a:t>USBs</a:t>
            </a:r>
            <a:endParaRPr lang="en-US" dirty="0"/>
          </a:p>
        </p:txBody>
      </p:sp>
    </p:spTree>
    <p:extLst>
      <p:ext uri="{BB962C8B-B14F-4D97-AF65-F5344CB8AC3E}">
        <p14:creationId xmlns:p14="http://schemas.microsoft.com/office/powerpoint/2010/main" val="285464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Lost USBs</a:t>
            </a:r>
            <a:endParaRPr lang="en-US" dirty="0"/>
          </a:p>
        </p:txBody>
      </p:sp>
      <p:sp>
        <p:nvSpPr>
          <p:cNvPr id="3" name="Segnaposto contenuto 2"/>
          <p:cNvSpPr>
            <a:spLocks noGrp="1"/>
          </p:cNvSpPr>
          <p:nvPr>
            <p:ph idx="1"/>
          </p:nvPr>
        </p:nvSpPr>
        <p:spPr>
          <a:xfrm>
            <a:off x="457200" y="1981200"/>
            <a:ext cx="3733800" cy="3581400"/>
          </a:xfrm>
        </p:spPr>
        <p:txBody>
          <a:bodyPr>
            <a:normAutofit fontScale="92500" lnSpcReduction="20000"/>
          </a:bodyPr>
          <a:lstStyle/>
          <a:p>
            <a:pPr>
              <a:lnSpc>
                <a:spcPct val="120000"/>
              </a:lnSpc>
            </a:pPr>
            <a:r>
              <a:rPr lang="en-US" dirty="0" smtClean="0"/>
              <a:t>Millions of USB flash drives are in use today worldwide and thousands are lost each day, according to one estimate</a:t>
            </a:r>
          </a:p>
        </p:txBody>
      </p:sp>
      <p:sp>
        <p:nvSpPr>
          <p:cNvPr id="6" name="Segnaposto numero diapositiva 5"/>
          <p:cNvSpPr>
            <a:spLocks noGrp="1"/>
          </p:cNvSpPr>
          <p:nvPr>
            <p:ph type="sldNum" sz="quarter" idx="12"/>
          </p:nvPr>
        </p:nvSpPr>
        <p:spPr/>
        <p:txBody>
          <a:bodyPr/>
          <a:lstStyle/>
          <a:p>
            <a:fld id="{94759074-FD2C-4344-8997-BA6EDF992768}" type="slidenum">
              <a:rPr lang="en-US" smtClean="0"/>
              <a:pPr/>
              <a:t>15</a:t>
            </a:fld>
            <a:endParaRPr lang="en-US"/>
          </a:p>
        </p:txBody>
      </p:sp>
      <p:pic>
        <p:nvPicPr>
          <p:cNvPr id="1026" name="Picture 2"/>
          <p:cNvPicPr>
            <a:picLocks noChangeAspect="1" noChangeArrowheads="1"/>
          </p:cNvPicPr>
          <p:nvPr/>
        </p:nvPicPr>
        <p:blipFill>
          <a:blip r:embed="rId2" cstate="print"/>
          <a:srcRect l="2097" r="1456"/>
          <a:stretch>
            <a:fillRect/>
          </a:stretch>
        </p:blipFill>
        <p:spPr bwMode="auto">
          <a:xfrm>
            <a:off x="4114800" y="1981200"/>
            <a:ext cx="4773038" cy="3581400"/>
          </a:xfrm>
          <a:prstGeom prst="rect">
            <a:avLst/>
          </a:prstGeom>
          <a:noFill/>
          <a:ln w="9525">
            <a:noFill/>
            <a:miter lim="800000"/>
            <a:headEnd/>
            <a:tailEnd/>
          </a:ln>
        </p:spPr>
      </p:pic>
    </p:spTree>
    <p:extLst>
      <p:ext uri="{BB962C8B-B14F-4D97-AF65-F5344CB8AC3E}">
        <p14:creationId xmlns:p14="http://schemas.microsoft.com/office/powerpoint/2010/main" val="897217565"/>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Leakage by Lost Devices</a:t>
            </a:r>
            <a:endParaRPr lang="en-US" dirty="0"/>
          </a:p>
        </p:txBody>
      </p:sp>
      <p:pic>
        <p:nvPicPr>
          <p:cNvPr id="4" name="Content Placeholder 3" descr="usb_data_leakage.tiff"/>
          <p:cNvPicPr>
            <a:picLocks noGrp="1" noChangeAspect="1"/>
          </p:cNvPicPr>
          <p:nvPr>
            <p:ph idx="1"/>
          </p:nvPr>
        </p:nvPicPr>
        <p:blipFill>
          <a:blip r:embed="rId2">
            <a:extLst>
              <a:ext uri="{28A0092B-C50C-407E-A947-70E740481C1C}">
                <a14:useLocalDpi xmlns:a14="http://schemas.microsoft.com/office/drawing/2010/main" val="0"/>
              </a:ext>
            </a:extLst>
          </a:blip>
          <a:srcRect l="-3907" r="-3907"/>
          <a:stretch>
            <a:fillRect/>
          </a:stretch>
        </p:blipFill>
        <p:spPr>
          <a:xfrm>
            <a:off x="3192377" y="1600201"/>
            <a:ext cx="5082927" cy="2795414"/>
          </a:xfrm>
        </p:spPr>
      </p:pic>
      <p:pic>
        <p:nvPicPr>
          <p:cNvPr id="5" name="Picture 4" descr="us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0201"/>
            <a:ext cx="2540000" cy="1905000"/>
          </a:xfrm>
          <a:prstGeom prst="rect">
            <a:avLst/>
          </a:prstGeom>
        </p:spPr>
      </p:pic>
      <p:pic>
        <p:nvPicPr>
          <p:cNvPr id="6" name="Picture 5" descr="list_uk_goverment_data_losses.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3363578"/>
            <a:ext cx="6903598" cy="3162629"/>
          </a:xfrm>
          <a:prstGeom prst="rect">
            <a:avLst/>
          </a:prstGeom>
        </p:spPr>
      </p:pic>
    </p:spTree>
    <p:extLst>
      <p:ext uri="{BB962C8B-B14F-4D97-AF65-F5344CB8AC3E}">
        <p14:creationId xmlns:p14="http://schemas.microsoft.com/office/powerpoint/2010/main" val="17910807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Glue it?</a:t>
            </a:r>
            <a:endParaRPr lang="en-US" dirty="0"/>
          </a:p>
        </p:txBody>
      </p:sp>
      <p:pic>
        <p:nvPicPr>
          <p:cNvPr id="4" name="Content Placeholder 3" descr="glub_usb.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1841"/>
          <a:stretch/>
        </p:blipFill>
        <p:spPr>
          <a:xfrm>
            <a:off x="457200" y="1600200"/>
            <a:ext cx="4269090" cy="3605669"/>
          </a:xfrm>
        </p:spPr>
      </p:pic>
      <p:pic>
        <p:nvPicPr>
          <p:cNvPr id="5" name="Picture 4" descr="2173106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600200"/>
            <a:ext cx="3810000" cy="3810000"/>
          </a:xfrm>
          <a:prstGeom prst="rect">
            <a:avLst/>
          </a:prstGeom>
        </p:spPr>
      </p:pic>
    </p:spTree>
    <p:extLst>
      <p:ext uri="{BB962C8B-B14F-4D97-AF65-F5344CB8AC3E}">
        <p14:creationId xmlns:p14="http://schemas.microsoft.com/office/powerpoint/2010/main" val="185328727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Fine it</a:t>
            </a:r>
            <a:r>
              <a:rPr lang="zh-CN" altLang="en-US" dirty="0" smtClean="0"/>
              <a:t>？</a:t>
            </a:r>
            <a:endParaRPr lang="en-US" dirty="0"/>
          </a:p>
        </p:txBody>
      </p:sp>
      <p:pic>
        <p:nvPicPr>
          <p:cNvPr id="4" name="Content Placeholder 3" descr="usb_fine.tiff"/>
          <p:cNvPicPr>
            <a:picLocks noGrp="1" noChangeAspect="1"/>
          </p:cNvPicPr>
          <p:nvPr>
            <p:ph idx="1"/>
          </p:nvPr>
        </p:nvPicPr>
        <p:blipFill rotWithShape="1">
          <a:blip r:embed="rId2">
            <a:extLst>
              <a:ext uri="{28A0092B-C50C-407E-A947-70E740481C1C}">
                <a14:useLocalDpi xmlns:a14="http://schemas.microsoft.com/office/drawing/2010/main" val="0"/>
              </a:ext>
            </a:extLst>
          </a:blip>
          <a:srcRect t="-1475" b="-1661"/>
          <a:stretch/>
        </p:blipFill>
        <p:spPr>
          <a:xfrm>
            <a:off x="457200" y="1884164"/>
            <a:ext cx="8229600" cy="3154226"/>
          </a:xfrm>
        </p:spPr>
      </p:pic>
    </p:spTree>
    <p:extLst>
      <p:ext uri="{BB962C8B-B14F-4D97-AF65-F5344CB8AC3E}">
        <p14:creationId xmlns:p14="http://schemas.microsoft.com/office/powerpoint/2010/main" val="23345312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rPr>
              <a:t>Example Threat and Policy</a:t>
            </a:r>
            <a:endParaRPr lang="en-US" dirty="0"/>
          </a:p>
        </p:txBody>
      </p:sp>
      <p:sp>
        <p:nvSpPr>
          <p:cNvPr id="3" name="Subtitle 2"/>
          <p:cNvSpPr>
            <a:spLocks noGrp="1"/>
          </p:cNvSpPr>
          <p:nvPr>
            <p:ph type="subTitle" idx="1"/>
          </p:nvPr>
        </p:nvSpPr>
        <p:spPr/>
        <p:txBody>
          <a:bodyPr/>
          <a:lstStyle/>
          <a:p>
            <a:r>
              <a:rPr lang="en-US" dirty="0" smtClean="0"/>
              <a:t>Laptops</a:t>
            </a:r>
            <a:endParaRPr lang="en-US" dirty="0"/>
          </a:p>
        </p:txBody>
      </p:sp>
    </p:spTree>
    <p:extLst>
      <p:ext uri="{BB962C8B-B14F-4D97-AF65-F5344CB8AC3E}">
        <p14:creationId xmlns:p14="http://schemas.microsoft.com/office/powerpoint/2010/main" val="34449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a Security Policy Necessary </a:t>
            </a:r>
            <a:endParaRPr lang="en-US" dirty="0"/>
          </a:p>
        </p:txBody>
      </p:sp>
      <p:pic>
        <p:nvPicPr>
          <p:cNvPr id="5" name="Content Placeholder 4" descr="h3_4.jpg"/>
          <p:cNvPicPr>
            <a:picLocks noGrp="1" noChangeAspect="1"/>
          </p:cNvPicPr>
          <p:nvPr>
            <p:ph idx="1"/>
          </p:nvPr>
        </p:nvPicPr>
        <p:blipFill>
          <a:blip r:embed="rId2">
            <a:extLst>
              <a:ext uri="{28A0092B-C50C-407E-A947-70E740481C1C}">
                <a14:useLocalDpi xmlns:a14="http://schemas.microsoft.com/office/drawing/2010/main" val="0"/>
              </a:ext>
            </a:extLst>
          </a:blip>
          <a:srcRect l="-28248" r="-28248"/>
          <a:stretch>
            <a:fillRect/>
          </a:stretch>
        </p:blipFill>
        <p:spPr>
          <a:xfrm>
            <a:off x="6121400" y="4508826"/>
            <a:ext cx="3175000" cy="1746128"/>
          </a:xfrm>
        </p:spPr>
      </p:pic>
      <p:sp>
        <p:nvSpPr>
          <p:cNvPr id="6" name="TextBox 5"/>
          <p:cNvSpPr txBox="1"/>
          <p:nvPr/>
        </p:nvSpPr>
        <p:spPr>
          <a:xfrm>
            <a:off x="457200" y="1417638"/>
            <a:ext cx="8229600" cy="3693319"/>
          </a:xfrm>
          <a:prstGeom prst="rect">
            <a:avLst/>
          </a:prstGeom>
          <a:noFill/>
        </p:spPr>
        <p:txBody>
          <a:bodyPr wrap="square" rtlCol="0">
            <a:spAutoFit/>
          </a:bodyPr>
          <a:lstStyle/>
          <a:p>
            <a:pPr marL="285750" indent="-285750">
              <a:buFont typeface="Arial"/>
              <a:buChar char="•"/>
            </a:pPr>
            <a:r>
              <a:rPr lang="en-US" sz="2400" dirty="0" smtClean="0"/>
              <a:t>Bucket Theory: A bucket can only fill with the volume of water the shortest plank allows.</a:t>
            </a:r>
          </a:p>
          <a:p>
            <a:pPr marL="285750" indent="-285750">
              <a:buFont typeface="Arial"/>
              <a:buChar char="•"/>
            </a:pPr>
            <a:endParaRPr lang="en-US" sz="2400" dirty="0" smtClean="0"/>
          </a:p>
          <a:p>
            <a:pPr marL="285750" indent="-285750">
              <a:buFont typeface="Arial"/>
              <a:buChar char="•"/>
            </a:pPr>
            <a:r>
              <a:rPr lang="en-US" sz="2400" dirty="0"/>
              <a:t>I</a:t>
            </a:r>
            <a:r>
              <a:rPr lang="en-US" sz="2400" dirty="0" smtClean="0"/>
              <a:t>deally, we want to make everything perfect without considering the budget</a:t>
            </a:r>
          </a:p>
          <a:p>
            <a:pPr marL="285750" indent="-285750">
              <a:buFont typeface="Arial"/>
              <a:buChar char="•"/>
            </a:pPr>
            <a:r>
              <a:rPr lang="en-US" sz="2400" dirty="0" smtClean="0"/>
              <a:t>BUT, in reality…</a:t>
            </a:r>
          </a:p>
          <a:p>
            <a:pPr marL="742950" lvl="1" indent="-285750">
              <a:buFont typeface="Arial"/>
              <a:buChar char="•"/>
            </a:pPr>
            <a:r>
              <a:rPr lang="en-US" sz="2400" dirty="0" smtClean="0"/>
              <a:t>How to balance the planks</a:t>
            </a:r>
          </a:p>
          <a:p>
            <a:pPr marL="742950" lvl="1" indent="-285750">
              <a:buFont typeface="Arial"/>
              <a:buChar char="•"/>
            </a:pPr>
            <a:r>
              <a:rPr lang="en-US" sz="2400" dirty="0" smtClean="0"/>
              <a:t>How to prioritize the limited resources</a:t>
            </a:r>
          </a:p>
          <a:p>
            <a:pPr marL="742950" lvl="1" indent="-285750">
              <a:buFont typeface="Arial"/>
              <a:buChar char="•"/>
            </a:pPr>
            <a:r>
              <a:rPr lang="en-US" sz="2400" dirty="0" smtClean="0"/>
              <a:t>How to maximize the gaining (benefit - cost)</a:t>
            </a:r>
          </a:p>
          <a:p>
            <a:pPr marL="285750" indent="-285750">
              <a:buFont typeface="Arial"/>
              <a:buChar char="•"/>
            </a:pPr>
            <a:endParaRPr lang="en-US" dirty="0"/>
          </a:p>
        </p:txBody>
      </p:sp>
    </p:spTree>
    <p:extLst>
      <p:ext uri="{BB962C8B-B14F-4D97-AF65-F5344CB8AC3E}">
        <p14:creationId xmlns:p14="http://schemas.microsoft.com/office/powerpoint/2010/main" val="233273161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Lost Laptops</a:t>
            </a:r>
            <a:endParaRPr lang="en-US"/>
          </a:p>
        </p:txBody>
      </p:sp>
      <p:sp>
        <p:nvSpPr>
          <p:cNvPr id="3" name="Content Placeholder 2"/>
          <p:cNvSpPr>
            <a:spLocks noGrp="1"/>
          </p:cNvSpPr>
          <p:nvPr>
            <p:ph idx="1"/>
          </p:nvPr>
        </p:nvSpPr>
        <p:spPr>
          <a:xfrm>
            <a:off x="457200" y="1447800"/>
            <a:ext cx="8229600" cy="4495800"/>
          </a:xfrm>
        </p:spPr>
        <p:txBody>
          <a:bodyPr>
            <a:normAutofit fontScale="77500" lnSpcReduction="20000"/>
          </a:bodyPr>
          <a:lstStyle/>
          <a:p>
            <a:pPr>
              <a:lnSpc>
                <a:spcPct val="110000"/>
              </a:lnSpc>
            </a:pPr>
            <a:r>
              <a:rPr lang="en-US" dirty="0" smtClean="0"/>
              <a:t>Lost and stolen laptops are a common occurrence</a:t>
            </a:r>
          </a:p>
          <a:p>
            <a:pPr lvl="1">
              <a:lnSpc>
                <a:spcPct val="110000"/>
              </a:lnSpc>
            </a:pPr>
            <a:r>
              <a:rPr lang="en-US" dirty="0" smtClean="0"/>
              <a:t>Estimated occurrences in US airports every week: 12,000</a:t>
            </a:r>
          </a:p>
          <a:p>
            <a:pPr>
              <a:lnSpc>
                <a:spcPct val="110000"/>
              </a:lnSpc>
            </a:pPr>
            <a:r>
              <a:rPr lang="en-US" dirty="0" smtClean="0"/>
              <a:t>Average cost of a lost laptop for a corporation is $50K</a:t>
            </a:r>
          </a:p>
          <a:p>
            <a:pPr lvl="1">
              <a:lnSpc>
                <a:spcPct val="110000"/>
              </a:lnSpc>
            </a:pPr>
            <a:r>
              <a:rPr lang="en-US" dirty="0" smtClean="0"/>
              <a:t>Costs include data breach, intellectual property loss, forensics, lost productivity, legal and regulatory expenses</a:t>
            </a:r>
          </a:p>
          <a:p>
            <a:pPr lvl="1">
              <a:lnSpc>
                <a:spcPct val="110000"/>
              </a:lnSpc>
            </a:pPr>
            <a:r>
              <a:rPr lang="en-US" dirty="0" smtClean="0">
                <a:solidFill>
                  <a:schemeClr val="accent6"/>
                </a:solidFill>
              </a:rPr>
              <a:t>Data breach</a:t>
            </a:r>
            <a:r>
              <a:rPr lang="en-US" dirty="0" smtClean="0"/>
              <a:t> much more serious than hardware loss</a:t>
            </a:r>
          </a:p>
          <a:p>
            <a:pPr>
              <a:lnSpc>
                <a:spcPct val="110000"/>
              </a:lnSpc>
            </a:pPr>
            <a:r>
              <a:rPr lang="en-US" dirty="0" smtClean="0"/>
              <a:t>Data breach cost estimated at $200 per customer record</a:t>
            </a:r>
          </a:p>
          <a:p>
            <a:pPr lvl="1">
              <a:lnSpc>
                <a:spcPct val="110000"/>
              </a:lnSpc>
            </a:pPr>
            <a:r>
              <a:rPr lang="en-US" dirty="0" smtClean="0"/>
              <a:t>Direct costs include discovery, notification and response</a:t>
            </a:r>
          </a:p>
          <a:p>
            <a:pPr lvl="1">
              <a:lnSpc>
                <a:spcPct val="110000"/>
              </a:lnSpc>
            </a:pPr>
            <a:r>
              <a:rPr lang="en-US" dirty="0" smtClean="0"/>
              <a:t>Indirect costs include customer turnover (higher loss and lower acquisition)</a:t>
            </a:r>
          </a:p>
          <a:p>
            <a:pPr>
              <a:lnSpc>
                <a:spcPct val="110000"/>
              </a:lnSpc>
            </a:pPr>
            <a:r>
              <a:rPr lang="en-US" dirty="0" smtClean="0"/>
              <a:t>Data can also be copied while laptop is unattended</a:t>
            </a:r>
            <a:endParaRPr lang="en-US" dirty="0"/>
          </a:p>
        </p:txBody>
      </p:sp>
      <p:sp>
        <p:nvSpPr>
          <p:cNvPr id="5" name="Slide Number Placeholder 4"/>
          <p:cNvSpPr>
            <a:spLocks noGrp="1"/>
          </p:cNvSpPr>
          <p:nvPr>
            <p:ph type="sldNum" sz="quarter" idx="12"/>
          </p:nvPr>
        </p:nvSpPr>
        <p:spPr/>
        <p:txBody>
          <a:bodyPr/>
          <a:lstStyle/>
          <a:p>
            <a:fld id="{94759074-FD2C-4344-8997-BA6EDF992768}" type="slidenum">
              <a:rPr lang="en-US" smtClean="0"/>
              <a:pPr/>
              <a:t>20</a:t>
            </a:fld>
            <a:endParaRPr lang="en-US"/>
          </a:p>
        </p:txBody>
      </p:sp>
      <p:sp>
        <p:nvSpPr>
          <p:cNvPr id="7" name="TextBox 6"/>
          <p:cNvSpPr txBox="1"/>
          <p:nvPr/>
        </p:nvSpPr>
        <p:spPr>
          <a:xfrm>
            <a:off x="614018" y="6085842"/>
            <a:ext cx="5016843" cy="24622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000" dirty="0" smtClean="0">
                <a:hlinkClick r:id="rId2"/>
              </a:rPr>
              <a:t>Ponemon Institute. Research Studies &amp; White Papers: Security</a:t>
            </a:r>
            <a:endParaRPr lang="en-US" sz="1000" dirty="0"/>
          </a:p>
        </p:txBody>
      </p:sp>
    </p:spTree>
    <p:extLst>
      <p:ext uri="{BB962C8B-B14F-4D97-AF65-F5344CB8AC3E}">
        <p14:creationId xmlns:p14="http://schemas.microsoft.com/office/powerpoint/2010/main" val="492379803"/>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Device to Data – Encryption</a:t>
            </a:r>
            <a:endParaRPr lang="en-US" dirty="0"/>
          </a:p>
        </p:txBody>
      </p:sp>
      <p:sp>
        <p:nvSpPr>
          <p:cNvPr id="3" name="Content Placeholder 2"/>
          <p:cNvSpPr>
            <a:spLocks noGrp="1"/>
          </p:cNvSpPr>
          <p:nvPr>
            <p:ph idx="1"/>
          </p:nvPr>
        </p:nvSpPr>
        <p:spPr/>
        <p:txBody>
          <a:bodyPr/>
          <a:lstStyle/>
          <a:p>
            <a:r>
              <a:rPr lang="en-GB" dirty="0">
                <a:cs typeface="Arial" charset="0"/>
              </a:rPr>
              <a:t>In a perfect world, we would not store sensitive data on portable devices</a:t>
            </a:r>
          </a:p>
          <a:p>
            <a:pPr lvl="1"/>
            <a:r>
              <a:rPr lang="en-GB" sz="2400" dirty="0">
                <a:cs typeface="Arial" charset="0"/>
              </a:rPr>
              <a:t>All sensitive data should be held on secure servers.  </a:t>
            </a:r>
          </a:p>
          <a:p>
            <a:pPr lvl="1"/>
            <a:r>
              <a:rPr lang="en-GB" sz="2400" dirty="0">
                <a:cs typeface="Arial" charset="0"/>
              </a:rPr>
              <a:t>Unfortunately, this approach is not always practical</a:t>
            </a:r>
            <a:r>
              <a:rPr lang="en-GB" sz="2400" dirty="0" smtClean="0">
                <a:cs typeface="Arial" charset="0"/>
              </a:rPr>
              <a:t>.</a:t>
            </a:r>
            <a:endParaRPr lang="en-US" dirty="0" smtClean="0"/>
          </a:p>
          <a:p>
            <a:r>
              <a:rPr lang="en-US" dirty="0" smtClean="0"/>
              <a:t>Keep the benefit of using portable devices</a:t>
            </a:r>
          </a:p>
          <a:p>
            <a:r>
              <a:rPr lang="en-US" dirty="0" smtClean="0"/>
              <a:t>Reduce the risk of data leakage by encryption</a:t>
            </a:r>
            <a:endParaRPr lang="en-US" dirty="0"/>
          </a:p>
        </p:txBody>
      </p:sp>
    </p:spTree>
    <p:extLst>
      <p:ext uri="{BB962C8B-B14F-4D97-AF65-F5344CB8AC3E}">
        <p14:creationId xmlns:p14="http://schemas.microsoft.com/office/powerpoint/2010/main" val="16476408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Encryption of File Systems</a:t>
            </a:r>
            <a:endParaRPr lang="en-US"/>
          </a:p>
        </p:txBody>
      </p:sp>
      <p:sp>
        <p:nvSpPr>
          <p:cNvPr id="3" name="Content Placeholder 2"/>
          <p:cNvSpPr>
            <a:spLocks noGrp="1"/>
          </p:cNvSpPr>
          <p:nvPr>
            <p:ph idx="1"/>
          </p:nvPr>
        </p:nvSpPr>
        <p:spPr/>
        <p:txBody>
          <a:bodyPr/>
          <a:lstStyle/>
          <a:p>
            <a:r>
              <a:rPr lang="en-US"/>
              <a:t>D</a:t>
            </a:r>
            <a:r>
              <a:rPr lang="en-US" smtClean="0"/>
              <a:t>isk encryption</a:t>
            </a:r>
          </a:p>
          <a:p>
            <a:pPr lvl="1"/>
            <a:r>
              <a:rPr lang="en-US" smtClean="0"/>
              <a:t>Block-level encryption</a:t>
            </a:r>
          </a:p>
          <a:p>
            <a:pPr lvl="1"/>
            <a:r>
              <a:rPr lang="en-US" smtClean="0"/>
              <a:t>Encryption of physical or logical drive</a:t>
            </a:r>
          </a:p>
          <a:p>
            <a:pPr lvl="1"/>
            <a:r>
              <a:rPr lang="en-US" smtClean="0">
                <a:solidFill>
                  <a:schemeClr val="accent6"/>
                </a:solidFill>
              </a:rPr>
              <a:t>BitLocker</a:t>
            </a:r>
            <a:r>
              <a:rPr lang="en-US" smtClean="0"/>
              <a:t> in Windows Vista and 7</a:t>
            </a:r>
          </a:p>
          <a:p>
            <a:pPr lvl="1"/>
            <a:r>
              <a:rPr lang="en-US" err="1" smtClean="0">
                <a:solidFill>
                  <a:schemeClr val="accent6"/>
                </a:solidFill>
              </a:rPr>
              <a:t>TrueCrypt</a:t>
            </a:r>
            <a:r>
              <a:rPr lang="en-US" smtClean="0"/>
              <a:t> open source software</a:t>
            </a:r>
          </a:p>
          <a:p>
            <a:r>
              <a:rPr lang="en-US" smtClean="0"/>
              <a:t>File system encryption</a:t>
            </a:r>
          </a:p>
          <a:p>
            <a:pPr lvl="1"/>
            <a:r>
              <a:rPr lang="en-US" smtClean="0"/>
              <a:t>File-level encryption</a:t>
            </a:r>
          </a:p>
          <a:p>
            <a:pPr lvl="1"/>
            <a:r>
              <a:rPr lang="en-US" smtClean="0">
                <a:solidFill>
                  <a:schemeClr val="accent6"/>
                </a:solidFill>
              </a:rPr>
              <a:t>Encrypting File System</a:t>
            </a:r>
            <a:r>
              <a:rPr lang="en-US" smtClean="0"/>
              <a:t> (EFS) in Windows</a:t>
            </a:r>
          </a:p>
          <a:p>
            <a:pPr lvl="1"/>
            <a:endParaRPr lang="en-US" smtClean="0"/>
          </a:p>
          <a:p>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22</a:t>
            </a:fld>
            <a:endParaRPr lang="en-US"/>
          </a:p>
        </p:txBody>
      </p:sp>
    </p:spTree>
    <p:extLst>
      <p:ext uri="{BB962C8B-B14F-4D97-AF65-F5344CB8AC3E}">
        <p14:creationId xmlns:p14="http://schemas.microsoft.com/office/powerpoint/2010/main" val="40100914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rPr>
              <a:t>Example Threat and Policy</a:t>
            </a:r>
            <a:endParaRPr lang="en-US" dirty="0"/>
          </a:p>
        </p:txBody>
      </p:sp>
      <p:sp>
        <p:nvSpPr>
          <p:cNvPr id="3" name="Subtitle 2"/>
          <p:cNvSpPr>
            <a:spLocks noGrp="1"/>
          </p:cNvSpPr>
          <p:nvPr>
            <p:ph type="subTitle" idx="1"/>
          </p:nvPr>
        </p:nvSpPr>
        <p:spPr/>
        <p:txBody>
          <a:bodyPr/>
          <a:lstStyle/>
          <a:p>
            <a:r>
              <a:rPr lang="en-US" dirty="0" smtClean="0"/>
              <a:t>Passwords</a:t>
            </a:r>
            <a:endParaRPr lang="en-US" dirty="0"/>
          </a:p>
        </p:txBody>
      </p:sp>
    </p:spTree>
    <p:extLst>
      <p:ext uri="{BB962C8B-B14F-4D97-AF65-F5344CB8AC3E}">
        <p14:creationId xmlns:p14="http://schemas.microsoft.com/office/powerpoint/2010/main" val="1759937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Warning to the Users</a:t>
            </a:r>
            <a:endParaRPr lang="en-US" dirty="0"/>
          </a:p>
        </p:txBody>
      </p:sp>
      <p:sp>
        <p:nvSpPr>
          <p:cNvPr id="3" name="Content Placeholder 2"/>
          <p:cNvSpPr>
            <a:spLocks noGrp="1"/>
          </p:cNvSpPr>
          <p:nvPr>
            <p:ph idx="1"/>
          </p:nvPr>
        </p:nvSpPr>
        <p:spPr/>
        <p:txBody>
          <a:bodyPr/>
          <a:lstStyle/>
          <a:p>
            <a:r>
              <a:rPr lang="en-US" dirty="0" smtClean="0"/>
              <a:t>Do not use shared credentials</a:t>
            </a:r>
          </a:p>
          <a:p>
            <a:r>
              <a:rPr lang="en-US" dirty="0" smtClean="0"/>
              <a:t>Strength your password</a:t>
            </a:r>
          </a:p>
          <a:p>
            <a:pPr lvl="1"/>
            <a:r>
              <a:rPr lang="en-US" dirty="0" smtClean="0"/>
              <a:t>2,295: “123456” or a sequential list of number</a:t>
            </a:r>
          </a:p>
          <a:p>
            <a:pPr lvl="1"/>
            <a:r>
              <a:rPr lang="en-US" dirty="0" smtClean="0"/>
              <a:t>780: “password”</a:t>
            </a:r>
          </a:p>
          <a:p>
            <a:pPr lvl="1"/>
            <a:r>
              <a:rPr lang="en-US" dirty="0" smtClean="0"/>
              <a:t>437: “welcome”</a:t>
            </a:r>
          </a:p>
        </p:txBody>
      </p:sp>
    </p:spTree>
    <p:extLst>
      <p:ext uri="{BB962C8B-B14F-4D97-AF65-F5344CB8AC3E}">
        <p14:creationId xmlns:p14="http://schemas.microsoft.com/office/powerpoint/2010/main" val="248186383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extLst>
              <p:ext uri="{D42A27DB-BD31-4B8C-83A1-F6EECF244321}">
                <p14:modId xmlns:p14="http://schemas.microsoft.com/office/powerpoint/2010/main" val="4164026994"/>
              </p:ext>
            </p:extLst>
          </p:nvPr>
        </p:nvGraphicFramePr>
        <p:xfrm>
          <a:off x="416323" y="2358579"/>
          <a:ext cx="4615577" cy="258211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p:cNvSpPr>
            <a:spLocks noGrp="1"/>
          </p:cNvSpPr>
          <p:nvPr>
            <p:ph type="title"/>
          </p:nvPr>
        </p:nvSpPr>
        <p:spPr/>
        <p:txBody>
          <a:bodyPr/>
          <a:lstStyle/>
          <a:p>
            <a:r>
              <a:rPr lang="en-US" dirty="0" smtClean="0"/>
              <a:t>Compromised </a:t>
            </a:r>
            <a:r>
              <a:rPr lang="en-US" dirty="0" err="1" smtClean="0"/>
              <a:t>Uof</a:t>
            </a:r>
            <a:r>
              <a:rPr lang="en-US" dirty="0" err="1"/>
              <a:t>M</a:t>
            </a:r>
            <a:r>
              <a:rPr lang="en-US" dirty="0" smtClean="0"/>
              <a:t> Accounts</a:t>
            </a:r>
            <a:endParaRPr lang="en-US" dirty="0"/>
          </a:p>
        </p:txBody>
      </p:sp>
      <p:grpSp>
        <p:nvGrpSpPr>
          <p:cNvPr id="4" name="Group 3"/>
          <p:cNvGrpSpPr/>
          <p:nvPr/>
        </p:nvGrpSpPr>
        <p:grpSpPr>
          <a:xfrm>
            <a:off x="3656205" y="3824151"/>
            <a:ext cx="5030595" cy="2493030"/>
            <a:chOff x="407393" y="4236043"/>
            <a:chExt cx="4903246" cy="2316375"/>
          </a:xfrm>
        </p:grpSpPr>
        <p:pic>
          <p:nvPicPr>
            <p:cNvPr id="5" name="Picture 4" descr="images (4).jpeg"/>
            <p:cNvPicPr>
              <a:picLocks noChangeAspect="1"/>
            </p:cNvPicPr>
            <p:nvPr/>
          </p:nvPicPr>
          <p:blipFill rotWithShape="1">
            <a:blip r:embed="rId3">
              <a:extLst>
                <a:ext uri="{28A0092B-C50C-407E-A947-70E740481C1C}">
                  <a14:useLocalDpi xmlns:a14="http://schemas.microsoft.com/office/drawing/2010/main" val="0"/>
                </a:ext>
              </a:extLst>
            </a:blip>
            <a:srcRect b="4767"/>
            <a:stretch/>
          </p:blipFill>
          <p:spPr>
            <a:xfrm>
              <a:off x="1681711" y="4887114"/>
              <a:ext cx="1894393" cy="1665304"/>
            </a:xfrm>
            <a:prstGeom prst="rect">
              <a:avLst/>
            </a:prstGeom>
          </p:spPr>
        </p:pic>
        <p:sp>
          <p:nvSpPr>
            <p:cNvPr id="6" name="Oval Callout 5"/>
            <p:cNvSpPr/>
            <p:nvPr/>
          </p:nvSpPr>
          <p:spPr>
            <a:xfrm>
              <a:off x="2609110" y="4236043"/>
              <a:ext cx="2701529" cy="752528"/>
            </a:xfrm>
            <a:prstGeom prst="wedgeEllipseCallout">
              <a:avLst>
                <a:gd name="adj1" fmla="val -35758"/>
                <a:gd name="adj2" fmla="val 60714"/>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Some people steal university accounts to access the library.</a:t>
              </a:r>
              <a:endParaRPr lang="en-US" sz="1400" b="1" dirty="0"/>
            </a:p>
          </p:txBody>
        </p:sp>
        <p:sp>
          <p:nvSpPr>
            <p:cNvPr id="7" name="Cloud Callout 6"/>
            <p:cNvSpPr/>
            <p:nvPr/>
          </p:nvSpPr>
          <p:spPr>
            <a:xfrm>
              <a:off x="407393" y="4306593"/>
              <a:ext cx="1855802" cy="681978"/>
            </a:xfrm>
            <a:prstGeom prst="cloudCallout">
              <a:avLst>
                <a:gd name="adj1" fmla="val 39136"/>
                <a:gd name="adj2" fmla="val 583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rPr>
                <a:t>LIBRARY?!</a:t>
              </a:r>
              <a:endParaRPr lang="en-US" sz="1600" b="1" dirty="0">
                <a:solidFill>
                  <a:schemeClr val="bg1"/>
                </a:solidFill>
              </a:endParaRPr>
            </a:p>
          </p:txBody>
        </p:sp>
      </p:grpSp>
      <p:sp>
        <p:nvSpPr>
          <p:cNvPr id="8" name="Content Placeholder 2"/>
          <p:cNvSpPr txBox="1">
            <a:spLocks/>
          </p:cNvSpPr>
          <p:nvPr/>
        </p:nvSpPr>
        <p:spPr>
          <a:xfrm>
            <a:off x="457200" y="1417638"/>
            <a:ext cx="8229600" cy="123537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Tahoma" pitchFamily="34" charset="0"/>
                <a:ea typeface="+mn-ea"/>
                <a:cs typeface="Tahoma" pitchFamily="34" charset="0"/>
              </a:defRPr>
            </a:lvl1pPr>
            <a:lvl2pPr marL="742950" indent="-285750" algn="l" defTabSz="457200" rtl="0" eaLnBrk="1" latinLnBrk="0" hangingPunct="1">
              <a:spcBef>
                <a:spcPct val="20000"/>
              </a:spcBef>
              <a:buFont typeface="Wingdings" charset="2"/>
              <a:buChar char="§"/>
              <a:defRPr sz="2000" kern="1200">
                <a:solidFill>
                  <a:schemeClr val="tx1">
                    <a:lumMod val="85000"/>
                    <a:lumOff val="15000"/>
                  </a:schemeClr>
                </a:solidFill>
                <a:latin typeface="Tahoma" pitchFamily="34" charset="0"/>
                <a:ea typeface="+mn-ea"/>
                <a:cs typeface="Tahoma" pitchFamily="34" charset="0"/>
              </a:defRPr>
            </a:lvl2pPr>
            <a:lvl3pPr marL="1143000" indent="-228600" algn="l" defTabSz="457200" rtl="0" eaLnBrk="1" latinLnBrk="0" hangingPunct="1">
              <a:spcBef>
                <a:spcPct val="20000"/>
              </a:spcBef>
              <a:buFont typeface="Arial"/>
              <a:buChar char="•"/>
              <a:defRPr sz="1800" kern="1200">
                <a:solidFill>
                  <a:schemeClr val="tx1">
                    <a:lumMod val="65000"/>
                    <a:lumOff val="35000"/>
                  </a:schemeClr>
                </a:solidFill>
                <a:latin typeface="Tahoma" pitchFamily="34" charset="0"/>
                <a:ea typeface="+mn-ea"/>
                <a:cs typeface="Tahoma" pitchFamily="34" charset="0"/>
              </a:defRPr>
            </a:lvl3pPr>
            <a:lvl4pPr marL="1600200" indent="-228600" algn="l" defTabSz="457200" rtl="0" eaLnBrk="1" latinLnBrk="0" hangingPunct="1">
              <a:spcBef>
                <a:spcPct val="20000"/>
              </a:spcBef>
              <a:buFont typeface="Arial"/>
              <a:buChar char="•"/>
              <a:defRPr sz="1800" kern="1200">
                <a:solidFill>
                  <a:schemeClr val="tx1"/>
                </a:solidFill>
                <a:latin typeface="Tahoma" pitchFamily="34" charset="0"/>
                <a:ea typeface="+mn-ea"/>
                <a:cs typeface="Tahoma"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Tahoma" pitchFamily="34" charset="0"/>
                <a:ea typeface="+mn-ea"/>
                <a:cs typeface="Tahoma"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solidFill>
                  <a:srgbClr val="FF6600"/>
                </a:solidFill>
                <a:latin typeface="+mn-lt"/>
              </a:rPr>
              <a:t>613 incidents </a:t>
            </a:r>
            <a:r>
              <a:rPr lang="en-US" dirty="0" smtClean="0">
                <a:latin typeface="+mn-lt"/>
              </a:rPr>
              <a:t>related to unauthorized use of university accounts during 2010 and first 6 months of 2011 at </a:t>
            </a:r>
            <a:r>
              <a:rPr lang="en-US" dirty="0" err="1" smtClean="0">
                <a:latin typeface="+mn-lt"/>
              </a:rPr>
              <a:t>UofM</a:t>
            </a:r>
            <a:endParaRPr lang="en-US" dirty="0" smtClean="0">
              <a:latin typeface="+mn-lt"/>
            </a:endParaRPr>
          </a:p>
          <a:p>
            <a:endParaRPr lang="en-US" dirty="0" smtClean="0">
              <a:latin typeface="+mn-lt"/>
            </a:endParaRPr>
          </a:p>
          <a:p>
            <a:endParaRPr lang="en-US" dirty="0" smtClean="0">
              <a:latin typeface="+mn-lt"/>
            </a:endParaRPr>
          </a:p>
          <a:p>
            <a:endParaRPr lang="en-US" dirty="0" smtClean="0">
              <a:latin typeface="+mn-lt"/>
            </a:endParaRPr>
          </a:p>
          <a:p>
            <a:pPr marL="0" indent="0" algn="ctr">
              <a:buFont typeface="Arial"/>
              <a:buNone/>
            </a:pPr>
            <a:endParaRPr lang="en-US" b="1" dirty="0" smtClean="0">
              <a:solidFill>
                <a:srgbClr val="FF6600"/>
              </a:solidFill>
              <a:latin typeface="+mn-lt"/>
            </a:endParaRPr>
          </a:p>
          <a:p>
            <a:pPr marL="0" indent="0" algn="ctr">
              <a:buFont typeface="Arial"/>
              <a:buNone/>
            </a:pPr>
            <a:endParaRPr lang="en-US" b="1" dirty="0" smtClean="0">
              <a:solidFill>
                <a:srgbClr val="FF6600"/>
              </a:solidFill>
              <a:latin typeface="+mn-lt"/>
            </a:endParaRPr>
          </a:p>
          <a:p>
            <a:pPr marL="0" indent="0" algn="ctr">
              <a:buFont typeface="Arial"/>
              <a:buNone/>
            </a:pPr>
            <a:endParaRPr lang="en-US" b="1" dirty="0" smtClean="0">
              <a:solidFill>
                <a:srgbClr val="FF6600"/>
              </a:solidFill>
              <a:latin typeface="+mn-lt"/>
            </a:endParaRPr>
          </a:p>
          <a:p>
            <a:pPr marL="0" indent="0" algn="ctr">
              <a:buFont typeface="Arial"/>
              <a:buNone/>
            </a:pPr>
            <a:endParaRPr lang="en-US" b="1" dirty="0" smtClean="0">
              <a:solidFill>
                <a:srgbClr val="FF6600"/>
              </a:solidFill>
              <a:latin typeface="+mn-lt"/>
            </a:endParaRPr>
          </a:p>
          <a:p>
            <a:pPr marL="0" indent="0">
              <a:buFont typeface="Arial"/>
              <a:buNone/>
            </a:pPr>
            <a:endParaRPr lang="en-US" dirty="0" smtClean="0">
              <a:latin typeface="+mn-lt"/>
            </a:endParaRPr>
          </a:p>
          <a:p>
            <a:endParaRPr lang="en-US" dirty="0">
              <a:latin typeface="+mn-lt"/>
            </a:endParaRPr>
          </a:p>
        </p:txBody>
      </p:sp>
      <p:sp>
        <p:nvSpPr>
          <p:cNvPr id="9" name="Oval 8"/>
          <p:cNvSpPr/>
          <p:nvPr/>
        </p:nvSpPr>
        <p:spPr>
          <a:xfrm>
            <a:off x="2988996" y="2653009"/>
            <a:ext cx="1559974" cy="331621"/>
          </a:xfrm>
          <a:prstGeom prst="ellipse">
            <a:avLst/>
          </a:prstGeom>
          <a:noFill/>
          <a:ln w="28575" cmpd="sng">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3" name="Picture 12" descr="images (6).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3288" y="4799478"/>
            <a:ext cx="1262917" cy="1280705"/>
          </a:xfrm>
          <a:prstGeom prst="rect">
            <a:avLst/>
          </a:prstGeom>
        </p:spPr>
      </p:pic>
    </p:spTree>
    <p:extLst>
      <p:ext uri="{BB962C8B-B14F-4D97-AF65-F5344CB8AC3E}">
        <p14:creationId xmlns:p14="http://schemas.microsoft.com/office/powerpoint/2010/main" val="32805241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Compromised </a:t>
            </a:r>
            <a:r>
              <a:rPr lang="en-US" dirty="0" err="1" smtClean="0"/>
              <a:t>UofM</a:t>
            </a:r>
            <a:r>
              <a:rPr lang="en-US" dirty="0" smtClean="0"/>
              <a:t> Accounts</a:t>
            </a:r>
            <a:endParaRPr lang="en-US" dirty="0"/>
          </a:p>
        </p:txBody>
      </p:sp>
      <p:cxnSp>
        <p:nvCxnSpPr>
          <p:cNvPr id="4" name="Straight Connector 3"/>
          <p:cNvCxnSpPr/>
          <p:nvPr/>
        </p:nvCxnSpPr>
        <p:spPr>
          <a:xfrm>
            <a:off x="3914657" y="1199938"/>
            <a:ext cx="0" cy="4241451"/>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385995" y="1344040"/>
            <a:ext cx="3411684" cy="4185762"/>
          </a:xfrm>
          <a:prstGeom prst="rect">
            <a:avLst/>
          </a:prstGeom>
          <a:noFill/>
        </p:spPr>
        <p:txBody>
          <a:bodyPr wrap="square" rtlCol="0">
            <a:spAutoFit/>
          </a:bodyPr>
          <a:lstStyle/>
          <a:p>
            <a:pPr marL="342900" indent="-342900">
              <a:buFont typeface="Arial"/>
              <a:buChar char="•"/>
            </a:pPr>
            <a:r>
              <a:rPr lang="en-US" sz="2000" b="1" dirty="0" smtClean="0">
                <a:latin typeface="Tahoma"/>
                <a:cs typeface="Tahoma"/>
              </a:rPr>
              <a:t>What did they do with the compromised accounts?</a:t>
            </a:r>
          </a:p>
          <a:p>
            <a:r>
              <a:rPr lang="en-US" sz="2000" dirty="0" smtClean="0">
                <a:solidFill>
                  <a:schemeClr val="accent6">
                    <a:lumMod val="75000"/>
                  </a:schemeClr>
                </a:solidFill>
                <a:latin typeface="Tahoma"/>
                <a:cs typeface="Tahoma"/>
              </a:rPr>
              <a:t>    </a:t>
            </a:r>
            <a:r>
              <a:rPr lang="en-US" sz="2000" dirty="0" err="1" smtClean="0">
                <a:solidFill>
                  <a:schemeClr val="accent6">
                    <a:lumMod val="75000"/>
                  </a:schemeClr>
                </a:solidFill>
                <a:latin typeface="Tahoma"/>
                <a:cs typeface="Tahoma"/>
              </a:rPr>
              <a:t>Netflow</a:t>
            </a:r>
            <a:r>
              <a:rPr lang="en-US" sz="2000" dirty="0" smtClean="0">
                <a:solidFill>
                  <a:schemeClr val="accent6">
                    <a:lumMod val="75000"/>
                  </a:schemeClr>
                </a:solidFill>
                <a:latin typeface="Tahoma"/>
                <a:cs typeface="Tahoma"/>
              </a:rPr>
              <a:t> data analysis</a:t>
            </a:r>
          </a:p>
          <a:p>
            <a:endParaRPr lang="en-US" sz="800" b="1" dirty="0" smtClean="0"/>
          </a:p>
          <a:p>
            <a:pPr marL="742950" lvl="1" indent="-285750">
              <a:buFont typeface="Wingdings" charset="2"/>
              <a:buChar char="ü"/>
            </a:pPr>
            <a:r>
              <a:rPr lang="en-US" sz="2000" dirty="0" smtClean="0"/>
              <a:t>Library website repeatedly visited</a:t>
            </a:r>
          </a:p>
          <a:p>
            <a:pPr marL="742950" lvl="1" indent="-285750">
              <a:buFont typeface="Wingdings" charset="2"/>
              <a:buChar char="ü"/>
            </a:pPr>
            <a:r>
              <a:rPr lang="en-US" sz="2000" dirty="0" smtClean="0"/>
              <a:t>8.2</a:t>
            </a:r>
            <a:r>
              <a:rPr lang="en-US" sz="2000" dirty="0"/>
              <a:t>% of </a:t>
            </a:r>
            <a:r>
              <a:rPr lang="en-US" sz="2000" dirty="0" smtClean="0"/>
              <a:t>HTTP flows </a:t>
            </a:r>
            <a:r>
              <a:rPr lang="en-US" sz="2000" dirty="0"/>
              <a:t>visited </a:t>
            </a:r>
            <a:r>
              <a:rPr lang="en-US" sz="2000" dirty="0" smtClean="0"/>
              <a:t>consist of 10 websites </a:t>
            </a:r>
            <a:r>
              <a:rPr lang="en-US" sz="2000" dirty="0"/>
              <a:t>blocked </a:t>
            </a:r>
            <a:r>
              <a:rPr lang="en-US" sz="2000" dirty="0" smtClean="0"/>
              <a:t>in China</a:t>
            </a:r>
            <a:endParaRPr lang="en-US" sz="2000" dirty="0"/>
          </a:p>
          <a:p>
            <a:pPr marL="742950" lvl="1" indent="-285750">
              <a:buFont typeface="Wingdings" charset="2"/>
              <a:buChar char="ü"/>
            </a:pPr>
            <a:r>
              <a:rPr lang="en-US" sz="2000" dirty="0" smtClean="0"/>
              <a:t>Login </a:t>
            </a:r>
            <a:r>
              <a:rPr lang="en-US" sz="2000" dirty="0"/>
              <a:t>to accounts </a:t>
            </a:r>
            <a:r>
              <a:rPr lang="en-US" sz="2000" dirty="0" smtClean="0"/>
              <a:t>at 7 </a:t>
            </a:r>
            <a:r>
              <a:rPr lang="en-US" sz="2000" dirty="0"/>
              <a:t>universities</a:t>
            </a:r>
          </a:p>
          <a:p>
            <a:pPr marL="285750" indent="-285750">
              <a:buFont typeface="Arial"/>
              <a:buChar char="•"/>
            </a:pPr>
            <a:endParaRPr lang="en-US" b="1" dirty="0"/>
          </a:p>
        </p:txBody>
      </p:sp>
      <p:sp>
        <p:nvSpPr>
          <p:cNvPr id="6" name="TextBox 5"/>
          <p:cNvSpPr txBox="1"/>
          <p:nvPr/>
        </p:nvSpPr>
        <p:spPr>
          <a:xfrm>
            <a:off x="499387" y="5578408"/>
            <a:ext cx="8160149" cy="836126"/>
          </a:xfrm>
          <a:prstGeom prst="rect">
            <a:avLst/>
          </a:prstGeom>
          <a:solidFill>
            <a:schemeClr val="accent6">
              <a:lumMod val="20000"/>
              <a:lumOff val="80000"/>
            </a:schemeClr>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2000" dirty="0" smtClean="0">
                <a:solidFill>
                  <a:schemeClr val="tx1"/>
                </a:solidFill>
                <a:effectLst>
                  <a:outerShdw blurRad="50800" dist="38100" dir="2700000" algn="tl" rotWithShape="0">
                    <a:prstClr val="black">
                      <a:alpha val="40000"/>
                    </a:prstClr>
                  </a:outerShdw>
                </a:effectLst>
                <a:latin typeface="Tahoma" pitchFamily="34" charset="0"/>
                <a:ea typeface="Tahoma" pitchFamily="34" charset="0"/>
                <a:cs typeface="Tahoma" pitchFamily="34" charset="0"/>
              </a:rPr>
              <a:t>New motivation of attackers who steal university credentials:</a:t>
            </a:r>
          </a:p>
          <a:p>
            <a:pPr algn="ctr">
              <a:lnSpc>
                <a:spcPct val="150000"/>
              </a:lnSpc>
            </a:pPr>
            <a:r>
              <a:rPr lang="en-US" sz="2000" b="1" dirty="0" smtClean="0">
                <a:solidFill>
                  <a:srgbClr val="E46C0A"/>
                </a:solidFill>
                <a:effectLst>
                  <a:outerShdw blurRad="50800" dist="38100" dir="2700000" algn="tl" rotWithShape="0">
                    <a:prstClr val="black">
                      <a:alpha val="40000"/>
                    </a:prstClr>
                  </a:outerShdw>
                </a:effectLst>
                <a:latin typeface="Tahoma" pitchFamily="34" charset="0"/>
                <a:ea typeface="Tahoma" pitchFamily="34" charset="0"/>
                <a:cs typeface="Tahoma" pitchFamily="34" charset="0"/>
              </a:rPr>
              <a:t>Free and unfettered access to information</a:t>
            </a:r>
            <a:endParaRPr lang="en-US" sz="2000" b="1" dirty="0">
              <a:solidFill>
                <a:srgbClr val="E46C0A"/>
              </a:solidFill>
              <a:effectLst>
                <a:outerShdw blurRad="50800" dist="38100" dir="2700000" algn="tl" rotWithShape="0">
                  <a:prstClr val="black">
                    <a:alpha val="40000"/>
                  </a:prstClr>
                </a:outerShdw>
              </a:effectLst>
              <a:latin typeface="Tahoma" pitchFamily="34" charset="0"/>
              <a:ea typeface="Tahoma" pitchFamily="34" charset="0"/>
              <a:cs typeface="Tahoma" pitchFamily="34" charset="0"/>
            </a:endParaRPr>
          </a:p>
        </p:txBody>
      </p:sp>
      <p:pic>
        <p:nvPicPr>
          <p:cNvPr id="7" name="Picture 6" descr="news.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9637" y="2131610"/>
            <a:ext cx="3114512" cy="3309779"/>
          </a:xfrm>
          <a:prstGeom prst="rect">
            <a:avLst/>
          </a:prstGeom>
          <a:effectLst>
            <a:outerShdw blurRad="50800" dist="38100" dir="5400000" algn="t" rotWithShape="0">
              <a:prstClr val="black">
                <a:alpha val="40000"/>
              </a:prstClr>
            </a:outerShdw>
          </a:effectLst>
        </p:spPr>
      </p:pic>
      <p:sp>
        <p:nvSpPr>
          <p:cNvPr id="8" name="TextBox 7"/>
          <p:cNvSpPr txBox="1"/>
          <p:nvPr/>
        </p:nvSpPr>
        <p:spPr>
          <a:xfrm>
            <a:off x="4001814" y="1308207"/>
            <a:ext cx="5007407" cy="1107996"/>
          </a:xfrm>
          <a:prstGeom prst="rect">
            <a:avLst/>
          </a:prstGeom>
          <a:noFill/>
        </p:spPr>
        <p:txBody>
          <a:bodyPr wrap="square" rtlCol="0">
            <a:spAutoFit/>
          </a:bodyPr>
          <a:lstStyle/>
          <a:p>
            <a:pPr marL="342900" indent="-342900">
              <a:buFont typeface="Arial"/>
              <a:buChar char="•"/>
            </a:pPr>
            <a:r>
              <a:rPr lang="en-US" sz="2000" b="1" dirty="0" smtClean="0">
                <a:latin typeface="Tahoma"/>
                <a:cs typeface="Tahoma"/>
              </a:rPr>
              <a:t>Market place for the compromised university accounts</a:t>
            </a:r>
          </a:p>
          <a:p>
            <a:endParaRPr lang="en-US" sz="800" b="1" dirty="0" smtClean="0"/>
          </a:p>
          <a:p>
            <a:pPr marL="285750" indent="-285750">
              <a:buFont typeface="Arial"/>
              <a:buChar char="•"/>
            </a:pPr>
            <a:endParaRPr lang="en-US" b="1" dirty="0"/>
          </a:p>
        </p:txBody>
      </p:sp>
      <p:pic>
        <p:nvPicPr>
          <p:cNvPr id="9" name="Picture 8" descr="taoba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9692" y="2131610"/>
            <a:ext cx="2797041" cy="1886508"/>
          </a:xfrm>
          <a:prstGeom prst="rect">
            <a:avLst/>
          </a:prstGeom>
        </p:spPr>
      </p:pic>
      <p:pic>
        <p:nvPicPr>
          <p:cNvPr id="10" name="Content Placeholder 4" descr="ezproxy_umich.pdf"/>
          <p:cNvPicPr>
            <a:picLocks noChangeAspect="1"/>
          </p:cNvPicPr>
          <p:nvPr/>
        </p:nvPicPr>
        <p:blipFill>
          <a:blip r:embed="rId4">
            <a:extLst>
              <a:ext uri="{28A0092B-C50C-407E-A947-70E740481C1C}">
                <a14:useLocalDpi xmlns:a14="http://schemas.microsoft.com/office/drawing/2010/main" val="0"/>
              </a:ext>
            </a:extLst>
          </a:blip>
          <a:srcRect l="3148" r="3148"/>
          <a:stretch>
            <a:fillRect/>
          </a:stretch>
        </p:blipFill>
        <p:spPr>
          <a:xfrm>
            <a:off x="5503926" y="3657990"/>
            <a:ext cx="3242770" cy="1783399"/>
          </a:xfrm>
          <a:prstGeom prst="rect">
            <a:avLst/>
          </a:prstGeom>
        </p:spPr>
      </p:pic>
      <p:grpSp>
        <p:nvGrpSpPr>
          <p:cNvPr id="11" name="Group 10"/>
          <p:cNvGrpSpPr/>
          <p:nvPr/>
        </p:nvGrpSpPr>
        <p:grpSpPr>
          <a:xfrm>
            <a:off x="4832815" y="2481181"/>
            <a:ext cx="3354169" cy="1077218"/>
            <a:chOff x="6092317" y="2481181"/>
            <a:chExt cx="2094668" cy="1077218"/>
          </a:xfrm>
        </p:grpSpPr>
        <p:sp>
          <p:nvSpPr>
            <p:cNvPr id="12" name="TextBox 11"/>
            <p:cNvSpPr txBox="1"/>
            <p:nvPr/>
          </p:nvSpPr>
          <p:spPr>
            <a:xfrm>
              <a:off x="6092317" y="2481181"/>
              <a:ext cx="1258979" cy="1077218"/>
            </a:xfrm>
            <a:prstGeom prst="rect">
              <a:avLst/>
            </a:prstGeom>
            <a:solidFill>
              <a:schemeClr val="accent6">
                <a:lumMod val="20000"/>
                <a:lumOff val="80000"/>
              </a:schemeClr>
            </a:solidFill>
            <a:ln>
              <a:solidFill>
                <a:srgbClr val="F79646"/>
              </a:solidFill>
            </a:ln>
          </p:spPr>
          <p:txBody>
            <a:bodyPr wrap="square" rtlCol="0">
              <a:spAutoFit/>
            </a:bodyPr>
            <a:lstStyle/>
            <a:p>
              <a:r>
                <a:rPr lang="en-US" sz="1600" b="1" dirty="0" smtClean="0">
                  <a:solidFill>
                    <a:srgbClr val="FF0000"/>
                  </a:solidFill>
                </a:rPr>
                <a:t>500 RMB ~ less than 100 USD = access to multiple databases for a year</a:t>
              </a:r>
              <a:endParaRPr lang="en-US" sz="1600" b="1" dirty="0">
                <a:solidFill>
                  <a:srgbClr val="FF0000"/>
                </a:solidFill>
              </a:endParaRPr>
            </a:p>
          </p:txBody>
        </p:sp>
        <p:sp>
          <p:nvSpPr>
            <p:cNvPr id="13" name="Rectangle 12"/>
            <p:cNvSpPr/>
            <p:nvPr/>
          </p:nvSpPr>
          <p:spPr>
            <a:xfrm>
              <a:off x="7660105" y="2927683"/>
              <a:ext cx="526880" cy="213895"/>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7351296" y="2927683"/>
              <a:ext cx="308809" cy="106948"/>
            </a:xfrm>
            <a:prstGeom prst="straightConnector1">
              <a:avLst/>
            </a:prstGeom>
            <a:ln>
              <a:solidFill>
                <a:srgbClr val="C0504D"/>
              </a:solidFill>
              <a:tailEnd type="arrow"/>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3999168" y="4224420"/>
            <a:ext cx="3634200" cy="1082842"/>
            <a:chOff x="3999168" y="4224420"/>
            <a:chExt cx="3634200" cy="1082842"/>
          </a:xfrm>
        </p:grpSpPr>
        <p:sp>
          <p:nvSpPr>
            <p:cNvPr id="16" name="TextBox 15"/>
            <p:cNvSpPr txBox="1"/>
            <p:nvPr/>
          </p:nvSpPr>
          <p:spPr>
            <a:xfrm>
              <a:off x="3999168" y="4224420"/>
              <a:ext cx="2050524" cy="830997"/>
            </a:xfrm>
            <a:prstGeom prst="rect">
              <a:avLst/>
            </a:prstGeom>
            <a:solidFill>
              <a:srgbClr val="FDEADA"/>
            </a:solidFill>
            <a:ln>
              <a:solidFill>
                <a:srgbClr val="F79646"/>
              </a:solidFill>
            </a:ln>
          </p:spPr>
          <p:txBody>
            <a:bodyPr wrap="square" rtlCol="0">
              <a:spAutoFit/>
            </a:bodyPr>
            <a:lstStyle/>
            <a:p>
              <a:r>
                <a:rPr lang="en-US" sz="1600" b="1" dirty="0" smtClean="0">
                  <a:solidFill>
                    <a:srgbClr val="FF0000"/>
                  </a:solidFill>
                </a:rPr>
                <a:t>$20 = </a:t>
              </a:r>
              <a:r>
                <a:rPr lang="en-US" sz="1600" b="1" dirty="0" err="1" smtClean="0">
                  <a:solidFill>
                    <a:srgbClr val="FF0000"/>
                  </a:solidFill>
                </a:rPr>
                <a:t>UofM</a:t>
              </a:r>
              <a:r>
                <a:rPr lang="en-US" sz="1600" b="1" dirty="0" smtClean="0">
                  <a:solidFill>
                    <a:srgbClr val="FF0000"/>
                  </a:solidFill>
                </a:rPr>
                <a:t> account with VPN and Library access </a:t>
              </a:r>
              <a:endParaRPr lang="en-US" sz="1600" b="1" dirty="0">
                <a:solidFill>
                  <a:srgbClr val="FF0000"/>
                </a:solidFill>
              </a:endParaRPr>
            </a:p>
          </p:txBody>
        </p:sp>
        <p:sp>
          <p:nvSpPr>
            <p:cNvPr id="17" name="Rectangle 16"/>
            <p:cNvSpPr/>
            <p:nvPr/>
          </p:nvSpPr>
          <p:spPr>
            <a:xfrm>
              <a:off x="6229685" y="4881626"/>
              <a:ext cx="1403683" cy="425636"/>
            </a:xfrm>
            <a:prstGeom prst="rect">
              <a:avLst/>
            </a:prstGeom>
            <a:noFill/>
            <a:ln w="28575" cmpd="sng">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16" idx="3"/>
            </p:cNvCxnSpPr>
            <p:nvPr/>
          </p:nvCxnSpPr>
          <p:spPr>
            <a:xfrm>
              <a:off x="6049692" y="4639919"/>
              <a:ext cx="206729" cy="415498"/>
            </a:xfrm>
            <a:prstGeom prst="straightConnector1">
              <a:avLst/>
            </a:prstGeom>
            <a:ln>
              <a:solidFill>
                <a:srgbClr val="C0504D"/>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986617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 Password Scanning</a:t>
            </a:r>
            <a:endParaRPr lang="en-US" dirty="0"/>
          </a:p>
        </p:txBody>
      </p:sp>
      <p:sp>
        <p:nvSpPr>
          <p:cNvPr id="3" name="Content Placeholder 2"/>
          <p:cNvSpPr>
            <a:spLocks noGrp="1"/>
          </p:cNvSpPr>
          <p:nvPr>
            <p:ph idx="1"/>
          </p:nvPr>
        </p:nvSpPr>
        <p:spPr/>
        <p:txBody>
          <a:bodyPr>
            <a:normAutofit/>
          </a:bodyPr>
          <a:lstStyle/>
          <a:p>
            <a:r>
              <a:rPr lang="en-US" sz="2400" dirty="0" err="1" smtClean="0"/>
              <a:t>UofM</a:t>
            </a:r>
            <a:r>
              <a:rPr lang="en-US" sz="2400" dirty="0" smtClean="0"/>
              <a:t> scan weak password accounts twice a year using a commercial password cracker</a:t>
            </a:r>
          </a:p>
          <a:p>
            <a:r>
              <a:rPr lang="en-US" sz="2400" dirty="0" smtClean="0"/>
              <a:t>2,284 weak password are detected in June, 2011</a:t>
            </a:r>
          </a:p>
          <a:p>
            <a:pPr marL="342900" lvl="1" indent="-342900">
              <a:buFont typeface="Arial"/>
              <a:buChar char="•"/>
            </a:pPr>
            <a:r>
              <a:rPr lang="en-US" sz="2400" dirty="0"/>
              <a:t>Whether accounts with weak passwords </a:t>
            </a:r>
            <a:r>
              <a:rPr lang="en-US" sz="2400" dirty="0" smtClean="0"/>
              <a:t>are a problem?</a:t>
            </a:r>
            <a:endParaRPr lang="en-US" sz="2400" dirty="0"/>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954902696"/>
              </p:ext>
            </p:extLst>
          </p:nvPr>
        </p:nvGraphicFramePr>
        <p:xfrm>
          <a:off x="1343728" y="3510676"/>
          <a:ext cx="6393787" cy="1005840"/>
        </p:xfrm>
        <a:graphic>
          <a:graphicData uri="http://schemas.openxmlformats.org/drawingml/2006/table">
            <a:tbl>
              <a:tblPr firstRow="1" bandRow="1">
                <a:tableStyleId>{912C8C85-51F0-491E-9774-3900AFEF0FD7}</a:tableStyleId>
              </a:tblPr>
              <a:tblGrid>
                <a:gridCol w="1598447"/>
                <a:gridCol w="1444303"/>
                <a:gridCol w="1749267"/>
                <a:gridCol w="1601770"/>
              </a:tblGrid>
              <a:tr h="0">
                <a:tc>
                  <a:txBody>
                    <a:bodyPr/>
                    <a:lstStyle/>
                    <a:p>
                      <a:pPr algn="r"/>
                      <a:endParaRPr lang="en-US" sz="1600" kern="1200" dirty="0">
                        <a:solidFill>
                          <a:schemeClr val="tx1"/>
                        </a:solidFill>
                        <a:latin typeface="+mn-lt"/>
                        <a:ea typeface="+mn-ea"/>
                        <a:cs typeface="+mn-cs"/>
                      </a:endParaRPr>
                    </a:p>
                  </a:txBody>
                  <a:tcPr/>
                </a:tc>
                <a:tc>
                  <a:txBody>
                    <a:bodyPr/>
                    <a:lstStyle/>
                    <a:p>
                      <a:pPr algn="r"/>
                      <a:r>
                        <a:rPr lang="en-US" sz="1600" dirty="0" smtClean="0"/>
                        <a:t># of total</a:t>
                      </a:r>
                      <a:endParaRPr lang="en-US" sz="1600" dirty="0"/>
                    </a:p>
                  </a:txBody>
                  <a:tcPr/>
                </a:tc>
                <a:tc>
                  <a:txBody>
                    <a:bodyPr/>
                    <a:lstStyle/>
                    <a:p>
                      <a:pPr algn="r"/>
                      <a:r>
                        <a:rPr lang="en-US" sz="1600" dirty="0" smtClean="0"/>
                        <a:t># of compromised</a:t>
                      </a:r>
                      <a:endParaRPr lang="en-US" sz="1600" dirty="0"/>
                    </a:p>
                  </a:txBody>
                  <a:tcPr/>
                </a:tc>
                <a:tc>
                  <a:txBody>
                    <a:bodyPr/>
                    <a:lstStyle/>
                    <a:p>
                      <a:pPr algn="r"/>
                      <a:r>
                        <a:rPr lang="en-US" sz="1600" dirty="0" err="1" smtClean="0"/>
                        <a:t>Pr</a:t>
                      </a:r>
                      <a:r>
                        <a:rPr lang="en-US" sz="1600" dirty="0" smtClean="0"/>
                        <a:t> (compromise)</a:t>
                      </a:r>
                      <a:endParaRPr lang="en-US" sz="1600" dirty="0"/>
                    </a:p>
                  </a:txBody>
                  <a:tcPr/>
                </a:tc>
              </a:tr>
              <a:tr h="201896">
                <a:tc>
                  <a:txBody>
                    <a:bodyPr/>
                    <a:lstStyle/>
                    <a:p>
                      <a:r>
                        <a:rPr lang="en-US" altLang="zh-CN" sz="1600" dirty="0" smtClean="0"/>
                        <a:t>Weak</a:t>
                      </a:r>
                      <a:r>
                        <a:rPr lang="en-US" altLang="zh-CN" sz="1600" baseline="0" dirty="0"/>
                        <a:t> </a:t>
                      </a:r>
                      <a:r>
                        <a:rPr lang="en-US" altLang="zh-CN" sz="1600" baseline="0" dirty="0" smtClean="0"/>
                        <a:t>Password</a:t>
                      </a:r>
                      <a:endParaRPr lang="en-US" altLang="zh-CN" sz="1600" dirty="0" smtClean="0"/>
                    </a:p>
                  </a:txBody>
                  <a:tcPr/>
                </a:tc>
                <a:tc>
                  <a:txBody>
                    <a:bodyPr/>
                    <a:lstStyle/>
                    <a:p>
                      <a:pPr algn="r"/>
                      <a:r>
                        <a:rPr lang="en-US" sz="1600" dirty="0" smtClean="0"/>
                        <a:t>2,284</a:t>
                      </a:r>
                      <a:endParaRPr lang="en-US" sz="1600" dirty="0"/>
                    </a:p>
                  </a:txBody>
                  <a:tcPr/>
                </a:tc>
                <a:tc>
                  <a:txBody>
                    <a:bodyPr/>
                    <a:lstStyle/>
                    <a:p>
                      <a:pPr algn="r"/>
                      <a:r>
                        <a:rPr lang="en-US" sz="1600" dirty="0" smtClean="0"/>
                        <a:t>12</a:t>
                      </a:r>
                      <a:endParaRPr lang="en-US" sz="1600" dirty="0"/>
                    </a:p>
                  </a:txBody>
                  <a:tcPr/>
                </a:tc>
                <a:tc>
                  <a:txBody>
                    <a:bodyPr/>
                    <a:lstStyle/>
                    <a:p>
                      <a:pPr algn="r"/>
                      <a:r>
                        <a:rPr lang="en-US" sz="1600" dirty="0" smtClean="0"/>
                        <a:t>0.525%</a:t>
                      </a:r>
                      <a:endParaRPr lang="en-US" sz="1600" dirty="0"/>
                    </a:p>
                  </a:txBody>
                  <a:tcPr/>
                </a:tc>
              </a:tr>
              <a:tr h="135920">
                <a:tc>
                  <a:txBody>
                    <a:bodyPr/>
                    <a:lstStyle/>
                    <a:p>
                      <a:r>
                        <a:rPr lang="en-US" sz="1600" dirty="0" smtClean="0"/>
                        <a:t>Total Population</a:t>
                      </a:r>
                      <a:endParaRPr lang="en-US" sz="1600" dirty="0"/>
                    </a:p>
                  </a:txBody>
                  <a:tcPr/>
                </a:tc>
                <a:tc>
                  <a:txBody>
                    <a:bodyPr/>
                    <a:lstStyle/>
                    <a:p>
                      <a:pPr algn="r"/>
                      <a:r>
                        <a:rPr lang="en-US" sz="1600" dirty="0" smtClean="0"/>
                        <a:t>550,000</a:t>
                      </a:r>
                      <a:endParaRPr lang="en-US" sz="1600" dirty="0"/>
                    </a:p>
                  </a:txBody>
                  <a:tcPr/>
                </a:tc>
                <a:tc>
                  <a:txBody>
                    <a:bodyPr/>
                    <a:lstStyle/>
                    <a:p>
                      <a:pPr algn="r"/>
                      <a:r>
                        <a:rPr lang="en-US" sz="1600" dirty="0" smtClean="0"/>
                        <a:t>380</a:t>
                      </a:r>
                      <a:endParaRPr lang="en-US" sz="1600" dirty="0"/>
                    </a:p>
                  </a:txBody>
                  <a:tcPr/>
                </a:tc>
                <a:tc>
                  <a:txBody>
                    <a:bodyPr/>
                    <a:lstStyle/>
                    <a:p>
                      <a:pPr algn="r"/>
                      <a:r>
                        <a:rPr lang="en-US" sz="1600" dirty="0" smtClean="0"/>
                        <a:t>0.069%</a:t>
                      </a:r>
                      <a:endParaRPr lang="en-US" sz="1600" dirty="0"/>
                    </a:p>
                  </a:txBody>
                  <a:tcPr/>
                </a:tc>
              </a:tr>
            </a:tbl>
          </a:graphicData>
        </a:graphic>
      </p:graphicFrame>
      <p:sp>
        <p:nvSpPr>
          <p:cNvPr id="5" name="TextBox 4"/>
          <p:cNvSpPr txBox="1"/>
          <p:nvPr/>
        </p:nvSpPr>
        <p:spPr>
          <a:xfrm>
            <a:off x="1343728" y="4647953"/>
            <a:ext cx="6276093" cy="400110"/>
          </a:xfrm>
          <a:prstGeom prst="rect">
            <a:avLst/>
          </a:prstGeom>
          <a:noFill/>
        </p:spPr>
        <p:txBody>
          <a:bodyPr wrap="square" rtlCol="0">
            <a:spAutoFit/>
          </a:bodyPr>
          <a:lstStyle/>
          <a:p>
            <a:pPr marL="0" lvl="1"/>
            <a:r>
              <a:rPr lang="en-US" sz="2000" i="1" dirty="0"/>
              <a:t>Test statistics of deviance of 28.09 and a p-value of 1.16</a:t>
            </a:r>
            <a:r>
              <a:rPr lang="en-US" sz="2000" i="1" baseline="30000" dirty="0"/>
              <a:t>-</a:t>
            </a:r>
            <a:r>
              <a:rPr lang="en-US" sz="2000" i="1" baseline="30000" dirty="0" smtClean="0"/>
              <a:t>16</a:t>
            </a:r>
            <a:endParaRPr lang="en-US" sz="2000" i="1" baseline="30000" dirty="0"/>
          </a:p>
        </p:txBody>
      </p:sp>
    </p:spTree>
    <p:extLst>
      <p:ext uri="{BB962C8B-B14F-4D97-AF65-F5344CB8AC3E}">
        <p14:creationId xmlns:p14="http://schemas.microsoft.com/office/powerpoint/2010/main" val="199305530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Educating the Users</a:t>
            </a:r>
            <a:endParaRPr lang="en-US" dirty="0"/>
          </a:p>
        </p:txBody>
      </p:sp>
      <p:sp>
        <p:nvSpPr>
          <p:cNvPr id="3" name="Content Placeholder 2"/>
          <p:cNvSpPr>
            <a:spLocks noGrp="1"/>
          </p:cNvSpPr>
          <p:nvPr>
            <p:ph idx="1"/>
          </p:nvPr>
        </p:nvSpPr>
        <p:spPr/>
        <p:txBody>
          <a:bodyPr/>
          <a:lstStyle/>
          <a:p>
            <a:r>
              <a:rPr lang="en-US" dirty="0" smtClean="0"/>
              <a:t>From ‘what tools to use’ to ‘who uses the tool’</a:t>
            </a:r>
          </a:p>
          <a:p>
            <a:pPr marL="0" indent="0">
              <a:buNone/>
            </a:pPr>
            <a:endParaRPr lang="en-US" dirty="0"/>
          </a:p>
        </p:txBody>
      </p:sp>
      <p:pic>
        <p:nvPicPr>
          <p:cNvPr id="4" name="Picture 3" descr="edu_num.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53" y="2612191"/>
            <a:ext cx="4044066" cy="2896519"/>
          </a:xfrm>
          <a:prstGeom prst="rect">
            <a:avLst/>
          </a:prstGeom>
        </p:spPr>
      </p:pic>
      <p:sp>
        <p:nvSpPr>
          <p:cNvPr id="5" name="TextBox 4"/>
          <p:cNvSpPr txBox="1"/>
          <p:nvPr/>
        </p:nvSpPr>
        <p:spPr>
          <a:xfrm>
            <a:off x="457200" y="5508710"/>
            <a:ext cx="4024433" cy="369332"/>
          </a:xfrm>
          <a:prstGeom prst="rect">
            <a:avLst/>
          </a:prstGeom>
          <a:noFill/>
        </p:spPr>
        <p:txBody>
          <a:bodyPr wrap="square" rtlCol="0">
            <a:spAutoFit/>
          </a:bodyPr>
          <a:lstStyle/>
          <a:p>
            <a:pPr algn="ctr"/>
            <a:r>
              <a:rPr lang="en-US" dirty="0" smtClean="0"/>
              <a:t>Yearly Security Quiz at </a:t>
            </a:r>
            <a:r>
              <a:rPr lang="en-US" dirty="0" err="1" smtClean="0"/>
              <a:t>UofM</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78981214"/>
              </p:ext>
            </p:extLst>
          </p:nvPr>
        </p:nvGraphicFramePr>
        <p:xfrm>
          <a:off x="4747644" y="3134367"/>
          <a:ext cx="4099243" cy="1005840"/>
        </p:xfrm>
        <a:graphic>
          <a:graphicData uri="http://schemas.openxmlformats.org/drawingml/2006/table">
            <a:tbl>
              <a:tblPr firstRow="1" bandRow="1">
                <a:tableStyleId>{912C8C85-51F0-491E-9774-3900AFEF0FD7}</a:tableStyleId>
              </a:tblPr>
              <a:tblGrid>
                <a:gridCol w="937201"/>
                <a:gridCol w="776557"/>
                <a:gridCol w="1175581"/>
                <a:gridCol w="1209904"/>
              </a:tblGrid>
              <a:tr h="119716">
                <a:tc>
                  <a:txBody>
                    <a:bodyPr/>
                    <a:lstStyle/>
                    <a:p>
                      <a:pPr algn="r"/>
                      <a:endParaRPr lang="en-US" sz="1200" b="0" kern="1200" dirty="0">
                        <a:solidFill>
                          <a:schemeClr val="tx1"/>
                        </a:solidFill>
                        <a:latin typeface="+mn-lt"/>
                        <a:ea typeface="+mn-ea"/>
                        <a:cs typeface="+mn-cs"/>
                      </a:endParaRPr>
                    </a:p>
                  </a:txBody>
                  <a:tcPr/>
                </a:tc>
                <a:tc>
                  <a:txBody>
                    <a:bodyPr/>
                    <a:lstStyle/>
                    <a:p>
                      <a:pPr algn="r"/>
                      <a:r>
                        <a:rPr lang="en-US" sz="1200" b="0" dirty="0" smtClean="0"/>
                        <a:t># of total</a:t>
                      </a:r>
                      <a:endParaRPr lang="en-US" sz="1200" b="0" dirty="0"/>
                    </a:p>
                  </a:txBody>
                  <a:tcPr/>
                </a:tc>
                <a:tc>
                  <a:txBody>
                    <a:bodyPr/>
                    <a:lstStyle/>
                    <a:p>
                      <a:pPr algn="r"/>
                      <a:r>
                        <a:rPr lang="en-US" sz="1200" b="0" dirty="0" smtClean="0"/>
                        <a:t># of compromised</a:t>
                      </a:r>
                      <a:endParaRPr lang="en-US" sz="1200" b="0" dirty="0"/>
                    </a:p>
                  </a:txBody>
                  <a:tcPr/>
                </a:tc>
                <a:tc>
                  <a:txBody>
                    <a:bodyPr/>
                    <a:lstStyle/>
                    <a:p>
                      <a:pPr algn="r"/>
                      <a:r>
                        <a:rPr lang="en-US" sz="1200" b="0" dirty="0" err="1" smtClean="0"/>
                        <a:t>Pr</a:t>
                      </a:r>
                      <a:r>
                        <a:rPr lang="en-US" sz="1200" b="0" dirty="0" smtClean="0"/>
                        <a:t> (compromise)</a:t>
                      </a:r>
                      <a:endParaRPr lang="en-US" sz="1200" b="0" dirty="0"/>
                    </a:p>
                  </a:txBody>
                  <a:tcPr/>
                </a:tc>
              </a:tr>
              <a:tr h="119716">
                <a:tc>
                  <a:txBody>
                    <a:bodyPr/>
                    <a:lstStyle/>
                    <a:p>
                      <a:r>
                        <a:rPr lang="en-US" altLang="zh-CN" sz="1200" b="0" dirty="0" smtClean="0"/>
                        <a:t>Passed Quiz</a:t>
                      </a:r>
                    </a:p>
                  </a:txBody>
                  <a:tcPr/>
                </a:tc>
                <a:tc>
                  <a:txBody>
                    <a:bodyPr/>
                    <a:lstStyle/>
                    <a:p>
                      <a:pPr algn="r"/>
                      <a:r>
                        <a:rPr lang="en-US" sz="1200" b="0" dirty="0" smtClean="0"/>
                        <a:t>9.227</a:t>
                      </a:r>
                      <a:endParaRPr lang="en-US" sz="1200" b="0" dirty="0"/>
                    </a:p>
                  </a:txBody>
                  <a:tcPr/>
                </a:tc>
                <a:tc>
                  <a:txBody>
                    <a:bodyPr/>
                    <a:lstStyle/>
                    <a:p>
                      <a:pPr algn="r"/>
                      <a:r>
                        <a:rPr lang="en-US" sz="1200" b="0" dirty="0" smtClean="0"/>
                        <a:t>9</a:t>
                      </a:r>
                      <a:endParaRPr lang="en-US" sz="1200" b="0" dirty="0"/>
                    </a:p>
                  </a:txBody>
                  <a:tcPr/>
                </a:tc>
                <a:tc>
                  <a:txBody>
                    <a:bodyPr/>
                    <a:lstStyle/>
                    <a:p>
                      <a:pPr algn="r"/>
                      <a:r>
                        <a:rPr lang="en-US" sz="1200" b="0" dirty="0" smtClean="0"/>
                        <a:t>0.1%</a:t>
                      </a:r>
                      <a:endParaRPr lang="en-US" sz="1200" b="0" dirty="0"/>
                    </a:p>
                  </a:txBody>
                  <a:tcPr/>
                </a:tc>
              </a:tr>
              <a:tr h="119716">
                <a:tc>
                  <a:txBody>
                    <a:bodyPr/>
                    <a:lstStyle/>
                    <a:p>
                      <a:r>
                        <a:rPr lang="en-US" sz="1200" b="0" dirty="0" smtClean="0"/>
                        <a:t>NOT passed</a:t>
                      </a:r>
                      <a:endParaRPr lang="en-US" sz="1200" b="0" dirty="0"/>
                    </a:p>
                  </a:txBody>
                  <a:tcPr/>
                </a:tc>
                <a:tc>
                  <a:txBody>
                    <a:bodyPr/>
                    <a:lstStyle/>
                    <a:p>
                      <a:pPr algn="r"/>
                      <a:r>
                        <a:rPr lang="en-US" sz="1200" b="0" dirty="0" smtClean="0"/>
                        <a:t>41,924</a:t>
                      </a:r>
                      <a:endParaRPr lang="en-US" sz="1200" b="0" dirty="0"/>
                    </a:p>
                  </a:txBody>
                  <a:tcPr/>
                </a:tc>
                <a:tc>
                  <a:txBody>
                    <a:bodyPr/>
                    <a:lstStyle/>
                    <a:p>
                      <a:pPr algn="r"/>
                      <a:r>
                        <a:rPr lang="en-US" sz="1200" b="0" dirty="0" smtClean="0"/>
                        <a:t>105</a:t>
                      </a:r>
                      <a:endParaRPr lang="en-US" sz="1200" b="0" dirty="0"/>
                    </a:p>
                  </a:txBody>
                  <a:tcPr/>
                </a:tc>
                <a:tc>
                  <a:txBody>
                    <a:bodyPr/>
                    <a:lstStyle/>
                    <a:p>
                      <a:pPr algn="r"/>
                      <a:r>
                        <a:rPr lang="en-US" sz="1200" b="0" dirty="0" smtClean="0"/>
                        <a:t>0.25%</a:t>
                      </a:r>
                      <a:endParaRPr lang="en-US" sz="1200" b="0" dirty="0"/>
                    </a:p>
                  </a:txBody>
                  <a:tcPr/>
                </a:tc>
              </a:tr>
            </a:tbl>
          </a:graphicData>
        </a:graphic>
      </p:graphicFrame>
      <p:sp>
        <p:nvSpPr>
          <p:cNvPr id="7" name="TextBox 6"/>
          <p:cNvSpPr txBox="1"/>
          <p:nvPr/>
        </p:nvSpPr>
        <p:spPr>
          <a:xfrm>
            <a:off x="4747644" y="4386343"/>
            <a:ext cx="4099243" cy="276999"/>
          </a:xfrm>
          <a:prstGeom prst="rect">
            <a:avLst/>
          </a:prstGeom>
          <a:noFill/>
        </p:spPr>
        <p:txBody>
          <a:bodyPr wrap="square" rtlCol="0">
            <a:spAutoFit/>
          </a:bodyPr>
          <a:lstStyle/>
          <a:p>
            <a:pPr marL="0" lvl="1"/>
            <a:r>
              <a:rPr lang="en-US" sz="1200" i="1" dirty="0"/>
              <a:t>Test statistics of deviance of </a:t>
            </a:r>
            <a:r>
              <a:rPr lang="en-US" sz="1200" i="1" dirty="0" smtClean="0"/>
              <a:t>13.52 </a:t>
            </a:r>
            <a:r>
              <a:rPr lang="en-US" sz="1200" i="1" dirty="0"/>
              <a:t>and a p-value of </a:t>
            </a:r>
            <a:r>
              <a:rPr lang="en-US" sz="1200" i="1" dirty="0" smtClean="0"/>
              <a:t>2.36</a:t>
            </a:r>
            <a:r>
              <a:rPr lang="en-US" sz="1200" i="1" baseline="30000" dirty="0" smtClean="0"/>
              <a:t>-</a:t>
            </a:r>
            <a:r>
              <a:rPr lang="en-US" sz="1200" i="1" baseline="30000" dirty="0"/>
              <a:t>4</a:t>
            </a:r>
          </a:p>
        </p:txBody>
      </p:sp>
    </p:spTree>
    <p:extLst>
      <p:ext uri="{BB962C8B-B14F-4D97-AF65-F5344CB8AC3E}">
        <p14:creationId xmlns:p14="http://schemas.microsoft.com/office/powerpoint/2010/main" val="129295616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rPr>
              <a:t>Example of Implementing Policy</a:t>
            </a:r>
            <a:endParaRPr lang="en-US" dirty="0"/>
          </a:p>
        </p:txBody>
      </p:sp>
      <p:sp>
        <p:nvSpPr>
          <p:cNvPr id="3" name="Subtitle 2"/>
          <p:cNvSpPr>
            <a:spLocks noGrp="1"/>
          </p:cNvSpPr>
          <p:nvPr>
            <p:ph type="subTitle" idx="1"/>
          </p:nvPr>
        </p:nvSpPr>
        <p:spPr/>
        <p:txBody>
          <a:bodyPr/>
          <a:lstStyle/>
          <a:p>
            <a:r>
              <a:rPr lang="en-US" dirty="0" err="1">
                <a:solidFill>
                  <a:schemeClr val="tx1">
                    <a:lumMod val="75000"/>
                    <a:lumOff val="25000"/>
                  </a:schemeClr>
                </a:solidFill>
              </a:rPr>
              <a:t>Filesystem</a:t>
            </a:r>
            <a:r>
              <a:rPr lang="en-US" dirty="0">
                <a:solidFill>
                  <a:schemeClr val="tx1">
                    <a:lumMod val="75000"/>
                    <a:lumOff val="25000"/>
                  </a:schemeClr>
                </a:solidFill>
              </a:rPr>
              <a:t> Access Control</a:t>
            </a:r>
            <a:endParaRPr lang="en-US" dirty="0"/>
          </a:p>
        </p:txBody>
      </p:sp>
    </p:spTree>
    <p:extLst>
      <p:ext uri="{BB962C8B-B14F-4D97-AF65-F5344CB8AC3E}">
        <p14:creationId xmlns:p14="http://schemas.microsoft.com/office/powerpoint/2010/main" val="227581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Security Policy</a:t>
            </a:r>
            <a:endParaRPr lang="en-US" dirty="0"/>
          </a:p>
        </p:txBody>
      </p:sp>
      <p:sp>
        <p:nvSpPr>
          <p:cNvPr id="3" name="Content Placeholder 2"/>
          <p:cNvSpPr>
            <a:spLocks noGrp="1"/>
          </p:cNvSpPr>
          <p:nvPr>
            <p:ph idx="1"/>
          </p:nvPr>
        </p:nvSpPr>
        <p:spPr/>
        <p:txBody>
          <a:bodyPr>
            <a:normAutofit/>
          </a:bodyPr>
          <a:lstStyle/>
          <a:p>
            <a:r>
              <a:rPr lang="en-US" sz="2400" dirty="0" smtClean="0"/>
              <a:t>A Security Policy is a set of guidelines established to safeguard the organization from attacks, both from inside and outside the organization.</a:t>
            </a:r>
          </a:p>
          <a:p>
            <a:pPr lvl="1"/>
            <a:r>
              <a:rPr lang="en-US" sz="2000" dirty="0" smtClean="0"/>
              <a:t>Usable</a:t>
            </a:r>
          </a:p>
          <a:p>
            <a:pPr lvl="1"/>
            <a:r>
              <a:rPr lang="en-US" sz="2000" dirty="0" smtClean="0"/>
              <a:t>Not impede or interfere with the business</a:t>
            </a:r>
          </a:p>
          <a:p>
            <a:pPr lvl="1"/>
            <a:r>
              <a:rPr lang="en-US" sz="2000" dirty="0" smtClean="0"/>
              <a:t>Enforceable with security tools</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65664684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Access Control Entries and Lists</a:t>
            </a:r>
          </a:p>
        </p:txBody>
      </p:sp>
      <p:sp>
        <p:nvSpPr>
          <p:cNvPr id="10244" name="Rectangle 3" descr="Rectangle: Click to edit Master text styles&#10;Second level&#10;Third level&#10;Fourth level&#10;Fifth level"/>
          <p:cNvSpPr>
            <a:spLocks noGrp="1" noChangeArrowheads="1"/>
          </p:cNvSpPr>
          <p:nvPr>
            <p:ph idx="1"/>
          </p:nvPr>
        </p:nvSpPr>
        <p:spPr>
          <a:xfrm>
            <a:off x="785813" y="1571625"/>
            <a:ext cx="7715250" cy="4786313"/>
          </a:xfrm>
        </p:spPr>
        <p:txBody>
          <a:bodyPr rtlCol="0">
            <a:normAutofit fontScale="85000" lnSpcReduction="20000"/>
          </a:bodyPr>
          <a:lstStyle/>
          <a:p>
            <a:pPr eaLnBrk="1" fontAlgn="auto" hangingPunct="1">
              <a:lnSpc>
                <a:spcPct val="120000"/>
              </a:lnSpc>
              <a:spcAft>
                <a:spcPts val="0"/>
              </a:spcAft>
              <a:defRPr/>
            </a:pPr>
            <a:r>
              <a:rPr lang="en-US" sz="2800" dirty="0" smtClean="0"/>
              <a:t>An </a:t>
            </a:r>
            <a:r>
              <a:rPr lang="en-US" sz="2800" dirty="0" smtClean="0">
                <a:solidFill>
                  <a:schemeClr val="accent6"/>
                </a:solidFill>
              </a:rPr>
              <a:t>Access Control List</a:t>
            </a:r>
            <a:r>
              <a:rPr lang="en-US" sz="2800" dirty="0" smtClean="0"/>
              <a:t> (ACL) for a resource (e.g., a file or folder) is a sorted list of zero or more </a:t>
            </a:r>
            <a:r>
              <a:rPr lang="en-US" sz="2800" dirty="0" smtClean="0">
                <a:solidFill>
                  <a:schemeClr val="accent6"/>
                </a:solidFill>
              </a:rPr>
              <a:t>Access Control Entries</a:t>
            </a:r>
            <a:r>
              <a:rPr lang="en-US" sz="2800" dirty="0" smtClean="0"/>
              <a:t> (ACEs)</a:t>
            </a:r>
          </a:p>
          <a:p>
            <a:pPr eaLnBrk="1" fontAlgn="auto" hangingPunct="1">
              <a:lnSpc>
                <a:spcPct val="120000"/>
              </a:lnSpc>
              <a:spcAft>
                <a:spcPts val="0"/>
              </a:spcAft>
              <a:defRPr/>
            </a:pPr>
            <a:r>
              <a:rPr lang="en-US" sz="2800" dirty="0" smtClean="0"/>
              <a:t>An ACE refers specifies that a certain set of accesses (e.g., read, execute and write) to the resources is allowed or denied for a user or group</a:t>
            </a:r>
          </a:p>
          <a:p>
            <a:pPr eaLnBrk="1" fontAlgn="auto" hangingPunct="1">
              <a:lnSpc>
                <a:spcPct val="120000"/>
              </a:lnSpc>
              <a:spcAft>
                <a:spcPts val="0"/>
              </a:spcAft>
              <a:defRPr/>
            </a:pPr>
            <a:r>
              <a:rPr lang="en-US" sz="2800" dirty="0" smtClean="0"/>
              <a:t>Examples of ACEs for folder “Bob’s CS167 Grades”</a:t>
            </a:r>
          </a:p>
          <a:p>
            <a:pPr lvl="1" eaLnBrk="1" fontAlgn="auto" hangingPunct="1">
              <a:lnSpc>
                <a:spcPct val="120000"/>
              </a:lnSpc>
              <a:spcAft>
                <a:spcPts val="0"/>
              </a:spcAft>
              <a:defRPr/>
            </a:pPr>
            <a:r>
              <a:rPr lang="en-US" sz="2400" dirty="0" smtClean="0"/>
              <a:t>Bob; Read; Allow</a:t>
            </a:r>
          </a:p>
          <a:p>
            <a:pPr lvl="1" eaLnBrk="1" fontAlgn="auto" hangingPunct="1">
              <a:lnSpc>
                <a:spcPct val="120000"/>
              </a:lnSpc>
              <a:spcAft>
                <a:spcPts val="0"/>
              </a:spcAft>
              <a:defRPr/>
            </a:pPr>
            <a:r>
              <a:rPr lang="en-US" sz="2400" dirty="0" smtClean="0"/>
              <a:t>TAs; Read; Allow</a:t>
            </a:r>
          </a:p>
          <a:p>
            <a:pPr lvl="1" eaLnBrk="1" fontAlgn="auto" hangingPunct="1">
              <a:lnSpc>
                <a:spcPct val="120000"/>
              </a:lnSpc>
              <a:spcAft>
                <a:spcPts val="0"/>
              </a:spcAft>
              <a:defRPr/>
            </a:pPr>
            <a:r>
              <a:rPr lang="en-US" sz="2400" dirty="0" smtClean="0"/>
              <a:t>TWD; Read, Write; Allow</a:t>
            </a:r>
          </a:p>
          <a:p>
            <a:pPr lvl="1" eaLnBrk="1" fontAlgn="auto" hangingPunct="1">
              <a:lnSpc>
                <a:spcPct val="120000"/>
              </a:lnSpc>
              <a:spcAft>
                <a:spcPts val="0"/>
              </a:spcAft>
              <a:defRPr/>
            </a:pPr>
            <a:r>
              <a:rPr lang="en-US" sz="2400" dirty="0" smtClean="0"/>
              <a:t>Bob; Write; Deny</a:t>
            </a:r>
          </a:p>
          <a:p>
            <a:pPr lvl="1" eaLnBrk="1" fontAlgn="auto" hangingPunct="1">
              <a:lnSpc>
                <a:spcPct val="120000"/>
              </a:lnSpc>
              <a:spcAft>
                <a:spcPts val="0"/>
              </a:spcAft>
              <a:defRPr/>
            </a:pPr>
            <a:r>
              <a:rPr lang="en-US" sz="2400" dirty="0" smtClean="0"/>
              <a:t>TAs; Write; Allow</a:t>
            </a:r>
          </a:p>
        </p:txBody>
      </p:sp>
    </p:spTree>
    <p:extLst>
      <p:ext uri="{BB962C8B-B14F-4D97-AF65-F5344CB8AC3E}">
        <p14:creationId xmlns:p14="http://schemas.microsoft.com/office/powerpoint/2010/main" val="8686107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mtClean="0"/>
              <a:t>Linux File System</a:t>
            </a:r>
          </a:p>
        </p:txBody>
      </p:sp>
      <p:sp>
        <p:nvSpPr>
          <p:cNvPr id="3" name="Content Placeholder 2"/>
          <p:cNvSpPr>
            <a:spLocks noGrp="1"/>
          </p:cNvSpPr>
          <p:nvPr>
            <p:ph idx="1"/>
          </p:nvPr>
        </p:nvSpPr>
        <p:spPr>
          <a:xfrm>
            <a:off x="457200" y="1295400"/>
            <a:ext cx="8229600" cy="5181600"/>
          </a:xfrm>
        </p:spPr>
        <p:txBody>
          <a:bodyPr rtlCol="0">
            <a:normAutofit fontScale="62500" lnSpcReduction="20000"/>
          </a:bodyPr>
          <a:lstStyle/>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Tree of directories (folders)</a:t>
            </a:r>
          </a:p>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Each directory has links to zero or more files or directories</a:t>
            </a:r>
          </a:p>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Hard link</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From a directory to a file</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The same file can have hard links from multiple directories, each with its own filename, but all sharing owner, group, and permissions</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File deleted when no more hard links to it</a:t>
            </a:r>
          </a:p>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Symbolic link (</a:t>
            </a:r>
            <a:r>
              <a:rPr lang="en-GB" dirty="0" err="1" smtClean="0">
                <a:solidFill>
                  <a:schemeClr val="accent6"/>
                </a:solidFill>
              </a:rPr>
              <a:t>symlink</a:t>
            </a:r>
            <a:r>
              <a:rPr lang="en-GB" dirty="0" smtClean="0">
                <a:solidFill>
                  <a:schemeClr val="accent6"/>
                </a:solidFill>
              </a:rPr>
              <a:t>)</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From a directory to a target file or directory</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Stores path to target, which is traversed for each access</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The same file or directory can have multiple </a:t>
            </a:r>
            <a:r>
              <a:rPr lang="en-GB" dirty="0" err="1" smtClean="0"/>
              <a:t>symlinks</a:t>
            </a:r>
            <a:r>
              <a:rPr lang="en-GB" dirty="0" smtClean="0"/>
              <a:t> to it</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Removal of </a:t>
            </a:r>
            <a:r>
              <a:rPr lang="en-GB" dirty="0" err="1" smtClean="0"/>
              <a:t>symlink</a:t>
            </a:r>
            <a:r>
              <a:rPr lang="en-GB" dirty="0" smtClean="0"/>
              <a:t> does not affect target</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Removal of target invalidates (but not removes) </a:t>
            </a:r>
            <a:r>
              <a:rPr lang="en-GB" dirty="0" err="1" smtClean="0"/>
              <a:t>symlinks</a:t>
            </a:r>
            <a:r>
              <a:rPr lang="en-GB" dirty="0" smtClean="0"/>
              <a:t> to it</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Analogue of Windows shortcut or Mac OS alias</a:t>
            </a:r>
            <a:endParaRPr lang="en-US" dirty="0" smtClean="0"/>
          </a:p>
        </p:txBody>
      </p:sp>
    </p:spTree>
    <p:extLst>
      <p:ext uri="{BB962C8B-B14F-4D97-AF65-F5344CB8AC3E}">
        <p14:creationId xmlns:p14="http://schemas.microsoft.com/office/powerpoint/2010/main" val="382978930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a:xfrm>
            <a:off x="457200" y="461963"/>
            <a:ext cx="8229600" cy="76835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Unix Permissions</a:t>
            </a:r>
          </a:p>
        </p:txBody>
      </p:sp>
      <p:sp>
        <p:nvSpPr>
          <p:cNvPr id="31750" name="Rectangle 2"/>
          <p:cNvSpPr>
            <a:spLocks noGrp="1" noChangeArrowheads="1"/>
          </p:cNvSpPr>
          <p:nvPr>
            <p:ph idx="1"/>
          </p:nvPr>
        </p:nvSpPr>
        <p:spPr>
          <a:xfrm>
            <a:off x="457200" y="1600200"/>
            <a:ext cx="8229600" cy="4327525"/>
          </a:xfrm>
        </p:spPr>
        <p:txBody>
          <a:bodyPr rtlCol="0">
            <a:spAutoFit/>
          </a:bodyPr>
          <a:lstStyle/>
          <a:p>
            <a:pPr eaLnBrk="1" fontAlgn="auto" hangingPunct="1">
              <a:lnSpc>
                <a:spcPct val="9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Standard for all </a:t>
            </a:r>
            <a:r>
              <a:rPr lang="en-GB" sz="2800" dirty="0" err="1" smtClean="0"/>
              <a:t>UNIXes</a:t>
            </a:r>
            <a:endParaRPr lang="en-GB" sz="2800" dirty="0" smtClean="0"/>
          </a:p>
          <a:p>
            <a:pPr eaLnBrk="1" fontAlgn="auto" hangingPunct="1">
              <a:lnSpc>
                <a:spcPct val="9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Every file is owned by a user and has an associated group</a:t>
            </a:r>
          </a:p>
          <a:p>
            <a:pPr eaLnBrk="1" fontAlgn="auto" hangingPunct="1">
              <a:lnSpc>
                <a:spcPct val="9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Permissions often displayed in compact 10-character notation</a:t>
            </a:r>
          </a:p>
          <a:p>
            <a:pPr eaLnBrk="1" fontAlgn="auto" hangingPunct="1">
              <a:lnSpc>
                <a:spcPct val="9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To see permissions, use </a:t>
            </a:r>
            <a:r>
              <a:rPr lang="en-GB" sz="2800" dirty="0" err="1" smtClean="0">
                <a:solidFill>
                  <a:schemeClr val="accent6"/>
                </a:solidFill>
                <a:latin typeface="Lucida Sans Typewriter" pitchFamily="49" charset="0"/>
              </a:rPr>
              <a:t>ls</a:t>
            </a:r>
            <a:r>
              <a:rPr lang="en-GB" sz="2800" dirty="0" smtClean="0">
                <a:solidFill>
                  <a:schemeClr val="accent6"/>
                </a:solidFill>
                <a:latin typeface="Lucida Sans Typewriter" pitchFamily="49" charset="0"/>
              </a:rPr>
              <a:t> –l</a:t>
            </a:r>
            <a:endParaRPr lang="en-GB" sz="2800" dirty="0" smtClean="0"/>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lang="en-GB" sz="1800" dirty="0" smtClean="0">
              <a:latin typeface="Lucida Sans Typewriter" pitchFamily="49" charset="0"/>
            </a:endParaRP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err="1" smtClean="0">
                <a:solidFill>
                  <a:schemeClr val="accent6"/>
                </a:solidFill>
                <a:latin typeface="Lucida Sans Typewriter" pitchFamily="49" charset="0"/>
              </a:rPr>
              <a:t>jk@sphere</a:t>
            </a:r>
            <a:r>
              <a:rPr lang="en-GB" sz="2000" dirty="0" smtClean="0">
                <a:solidFill>
                  <a:schemeClr val="accent6"/>
                </a:solidFill>
                <a:latin typeface="Lucida Sans Typewriter" pitchFamily="49" charset="0"/>
              </a:rPr>
              <a:t>:~/test$ </a:t>
            </a:r>
            <a:r>
              <a:rPr lang="en-GB" sz="2000" dirty="0" err="1" smtClean="0">
                <a:solidFill>
                  <a:schemeClr val="accent6"/>
                </a:solidFill>
                <a:latin typeface="Lucida Sans Typewriter" pitchFamily="49" charset="0"/>
              </a:rPr>
              <a:t>ls</a:t>
            </a:r>
            <a:r>
              <a:rPr lang="en-GB" sz="2000" dirty="0" smtClean="0">
                <a:solidFill>
                  <a:schemeClr val="accent6"/>
                </a:solidFill>
                <a:latin typeface="Lucida Sans Typewriter" pitchFamily="49" charset="0"/>
              </a:rPr>
              <a:t> –l</a:t>
            </a: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latin typeface="Lucida Sans Typewriter" pitchFamily="49" charset="0"/>
              </a:rPr>
              <a:t>total 0</a:t>
            </a: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latin typeface="Lucida Sans Typewriter" pitchFamily="49" charset="0"/>
              </a:rPr>
              <a:t>-</a:t>
            </a:r>
            <a:r>
              <a:rPr lang="en-GB" sz="2000" dirty="0" err="1" smtClean="0">
                <a:solidFill>
                  <a:schemeClr val="accent6"/>
                </a:solidFill>
                <a:latin typeface="Lucida Sans Typewriter" pitchFamily="49" charset="0"/>
              </a:rPr>
              <a:t>rw</a:t>
            </a:r>
            <a:r>
              <a:rPr lang="en-GB" sz="2000" dirty="0" smtClean="0">
                <a:solidFill>
                  <a:schemeClr val="accent6"/>
                </a:solidFill>
                <a:latin typeface="Lucida Sans Typewriter" pitchFamily="49" charset="0"/>
              </a:rPr>
              <a:t>-r-----  1 </a:t>
            </a:r>
            <a:r>
              <a:rPr lang="en-GB" sz="2000" dirty="0" err="1" smtClean="0">
                <a:solidFill>
                  <a:schemeClr val="accent6"/>
                </a:solidFill>
                <a:latin typeface="Lucida Sans Typewriter" pitchFamily="49" charset="0"/>
              </a:rPr>
              <a:t>jk</a:t>
            </a:r>
            <a:r>
              <a:rPr lang="en-GB" sz="2000" dirty="0" smtClean="0">
                <a:solidFill>
                  <a:schemeClr val="accent6"/>
                </a:solidFill>
                <a:latin typeface="Lucida Sans Typewriter" pitchFamily="49" charset="0"/>
              </a:rPr>
              <a:t> </a:t>
            </a:r>
            <a:r>
              <a:rPr lang="en-GB" sz="2000" dirty="0" err="1" smtClean="0">
                <a:solidFill>
                  <a:schemeClr val="accent6"/>
                </a:solidFill>
                <a:latin typeface="Lucida Sans Typewriter" pitchFamily="49" charset="0"/>
              </a:rPr>
              <a:t>ugrad</a:t>
            </a:r>
            <a:r>
              <a:rPr lang="en-GB" sz="2000" dirty="0" smtClean="0">
                <a:solidFill>
                  <a:schemeClr val="accent6"/>
                </a:solidFill>
                <a:latin typeface="Lucida Sans Typewriter" pitchFamily="49" charset="0"/>
              </a:rPr>
              <a:t> 0 2005-10-13 07:18 file1</a:t>
            </a:r>
          </a:p>
          <a:p>
            <a:pPr eaLnBrk="1" fontAlgn="auto" hangingPunct="1">
              <a:lnSpc>
                <a:spcPct val="9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latin typeface="Lucida Sans Typewriter" pitchFamily="49" charset="0"/>
              </a:rPr>
              <a:t>-</a:t>
            </a:r>
            <a:r>
              <a:rPr lang="en-GB" sz="2000" dirty="0" err="1" smtClean="0">
                <a:solidFill>
                  <a:schemeClr val="accent6"/>
                </a:solidFill>
                <a:latin typeface="Lucida Sans Typewriter" pitchFamily="49" charset="0"/>
              </a:rPr>
              <a:t>rwxrwxrwx</a:t>
            </a:r>
            <a:r>
              <a:rPr lang="en-GB" sz="2000" dirty="0" smtClean="0">
                <a:solidFill>
                  <a:schemeClr val="accent6"/>
                </a:solidFill>
                <a:latin typeface="Lucida Sans Typewriter" pitchFamily="49" charset="0"/>
              </a:rPr>
              <a:t>  1 </a:t>
            </a:r>
            <a:r>
              <a:rPr lang="en-GB" sz="2000" dirty="0" err="1" smtClean="0">
                <a:solidFill>
                  <a:schemeClr val="accent6"/>
                </a:solidFill>
                <a:latin typeface="Lucida Sans Typewriter" pitchFamily="49" charset="0"/>
              </a:rPr>
              <a:t>jk</a:t>
            </a:r>
            <a:r>
              <a:rPr lang="en-GB" sz="2000" dirty="0" smtClean="0">
                <a:solidFill>
                  <a:schemeClr val="accent6"/>
                </a:solidFill>
                <a:latin typeface="Lucida Sans Typewriter" pitchFamily="49" charset="0"/>
              </a:rPr>
              <a:t> </a:t>
            </a:r>
            <a:r>
              <a:rPr lang="en-GB" sz="2000" dirty="0" err="1" smtClean="0">
                <a:solidFill>
                  <a:schemeClr val="accent6"/>
                </a:solidFill>
                <a:latin typeface="Lucida Sans Typewriter" pitchFamily="49" charset="0"/>
              </a:rPr>
              <a:t>ugrad</a:t>
            </a:r>
            <a:r>
              <a:rPr lang="en-GB" sz="2000" dirty="0" smtClean="0">
                <a:solidFill>
                  <a:schemeClr val="accent6"/>
                </a:solidFill>
                <a:latin typeface="Lucida Sans Typewriter" pitchFamily="49" charset="0"/>
              </a:rPr>
              <a:t> 0 2005-10-13 07:18 file2</a:t>
            </a:r>
          </a:p>
        </p:txBody>
      </p:sp>
    </p:spTree>
    <p:extLst>
      <p:ext uri="{BB962C8B-B14F-4D97-AF65-F5344CB8AC3E}">
        <p14:creationId xmlns:p14="http://schemas.microsoft.com/office/powerpoint/2010/main" val="3984746942"/>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274638"/>
            <a:ext cx="8229600" cy="114300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400" smtClean="0"/>
              <a:t>Permissions Examples (Regular Files)</a:t>
            </a:r>
          </a:p>
        </p:txBody>
      </p:sp>
      <p:grpSp>
        <p:nvGrpSpPr>
          <p:cNvPr id="2" name="Group 2"/>
          <p:cNvGrpSpPr>
            <a:grpSpLocks/>
          </p:cNvGrpSpPr>
          <p:nvPr/>
        </p:nvGrpSpPr>
        <p:grpSpPr bwMode="auto">
          <a:xfrm>
            <a:off x="457200" y="1600200"/>
            <a:ext cx="8228013" cy="4721225"/>
            <a:chOff x="288" y="1008"/>
            <a:chExt cx="5183" cy="2974"/>
          </a:xfrm>
        </p:grpSpPr>
        <p:sp>
          <p:nvSpPr>
            <p:cNvPr id="32775" name="Rectangle 3"/>
            <p:cNvSpPr>
              <a:spLocks noChangeArrowheads="1"/>
            </p:cNvSpPr>
            <p:nvPr/>
          </p:nvSpPr>
          <p:spPr bwMode="auto">
            <a:xfrm>
              <a:off x="2160" y="3387"/>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read/write/execute to everyone</a:t>
              </a:r>
              <a:endParaRPr lang="en-GB" sz="2800" i="1" dirty="0">
                <a:solidFill>
                  <a:schemeClr val="tx1"/>
                </a:solidFill>
                <a:latin typeface="+mn-lt"/>
              </a:endParaRPr>
            </a:p>
          </p:txBody>
        </p:sp>
        <p:sp>
          <p:nvSpPr>
            <p:cNvPr id="32776" name="Rectangle 4"/>
            <p:cNvSpPr>
              <a:spLocks noChangeArrowheads="1"/>
            </p:cNvSpPr>
            <p:nvPr/>
          </p:nvSpPr>
          <p:spPr bwMode="auto">
            <a:xfrm>
              <a:off x="288" y="3387"/>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-rwxrwxrwx</a:t>
              </a:r>
            </a:p>
          </p:txBody>
        </p:sp>
        <p:sp>
          <p:nvSpPr>
            <p:cNvPr id="32777" name="Rectangle 5"/>
            <p:cNvSpPr>
              <a:spLocks noChangeArrowheads="1"/>
            </p:cNvSpPr>
            <p:nvPr/>
          </p:nvSpPr>
          <p:spPr bwMode="auto">
            <a:xfrm>
              <a:off x="2160" y="2792"/>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read-only to everyone, including owner</a:t>
              </a:r>
            </a:p>
          </p:txBody>
        </p:sp>
        <p:sp>
          <p:nvSpPr>
            <p:cNvPr id="32778" name="Rectangle 6"/>
            <p:cNvSpPr>
              <a:spLocks noChangeArrowheads="1"/>
            </p:cNvSpPr>
            <p:nvPr/>
          </p:nvSpPr>
          <p:spPr bwMode="auto">
            <a:xfrm>
              <a:off x="288" y="2792"/>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-r--r--r--</a:t>
              </a:r>
            </a:p>
          </p:txBody>
        </p:sp>
        <p:sp>
          <p:nvSpPr>
            <p:cNvPr id="32779" name="Rectangle 7"/>
            <p:cNvSpPr>
              <a:spLocks noChangeArrowheads="1"/>
            </p:cNvSpPr>
            <p:nvPr/>
          </p:nvSpPr>
          <p:spPr bwMode="auto">
            <a:xfrm>
              <a:off x="2160" y="2198"/>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read/write/execute for owner, forbidden to everyone else</a:t>
              </a:r>
            </a:p>
          </p:txBody>
        </p:sp>
        <p:sp>
          <p:nvSpPr>
            <p:cNvPr id="32780" name="Rectangle 8"/>
            <p:cNvSpPr>
              <a:spLocks noChangeArrowheads="1"/>
            </p:cNvSpPr>
            <p:nvPr/>
          </p:nvSpPr>
          <p:spPr bwMode="auto">
            <a:xfrm>
              <a:off x="288" y="2198"/>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-rwx------</a:t>
              </a:r>
            </a:p>
          </p:txBody>
        </p:sp>
        <p:sp>
          <p:nvSpPr>
            <p:cNvPr id="32781" name="Rectangle 9"/>
            <p:cNvSpPr>
              <a:spLocks noChangeArrowheads="1"/>
            </p:cNvSpPr>
            <p:nvPr/>
          </p:nvSpPr>
          <p:spPr bwMode="auto">
            <a:xfrm>
              <a:off x="2160" y="1603"/>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read/write for owner, read-only for group, forbidden to others</a:t>
              </a:r>
            </a:p>
          </p:txBody>
        </p:sp>
        <p:sp>
          <p:nvSpPr>
            <p:cNvPr id="32782" name="Rectangle 10"/>
            <p:cNvSpPr>
              <a:spLocks noChangeArrowheads="1"/>
            </p:cNvSpPr>
            <p:nvPr/>
          </p:nvSpPr>
          <p:spPr bwMode="auto">
            <a:xfrm>
              <a:off x="288" y="1603"/>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-rw-r-----</a:t>
              </a:r>
            </a:p>
          </p:txBody>
        </p:sp>
        <p:sp>
          <p:nvSpPr>
            <p:cNvPr id="32783" name="Rectangle 11"/>
            <p:cNvSpPr>
              <a:spLocks noChangeArrowheads="1"/>
            </p:cNvSpPr>
            <p:nvPr/>
          </p:nvSpPr>
          <p:spPr bwMode="auto">
            <a:xfrm>
              <a:off x="2160" y="1008"/>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read/write for owner, read-only for everyone else</a:t>
              </a:r>
            </a:p>
          </p:txBody>
        </p:sp>
        <p:sp>
          <p:nvSpPr>
            <p:cNvPr id="32784" name="Rectangle 12"/>
            <p:cNvSpPr>
              <a:spLocks noChangeArrowheads="1"/>
            </p:cNvSpPr>
            <p:nvPr/>
          </p:nvSpPr>
          <p:spPr bwMode="auto">
            <a:xfrm>
              <a:off x="288" y="1008"/>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-rw-r—r--</a:t>
              </a:r>
            </a:p>
          </p:txBody>
        </p:sp>
        <p:sp>
          <p:nvSpPr>
            <p:cNvPr id="32785" name="Line 13"/>
            <p:cNvSpPr>
              <a:spLocks noChangeShapeType="1"/>
            </p:cNvSpPr>
            <p:nvPr/>
          </p:nvSpPr>
          <p:spPr bwMode="auto">
            <a:xfrm>
              <a:off x="288" y="1008"/>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2786" name="Line 14"/>
            <p:cNvSpPr>
              <a:spLocks noChangeShapeType="1"/>
            </p:cNvSpPr>
            <p:nvPr/>
          </p:nvSpPr>
          <p:spPr bwMode="auto">
            <a:xfrm>
              <a:off x="288" y="1603"/>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87" name="Line 15"/>
            <p:cNvSpPr>
              <a:spLocks noChangeShapeType="1"/>
            </p:cNvSpPr>
            <p:nvPr/>
          </p:nvSpPr>
          <p:spPr bwMode="auto">
            <a:xfrm>
              <a:off x="288" y="2198"/>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88" name="Line 16"/>
            <p:cNvSpPr>
              <a:spLocks noChangeShapeType="1"/>
            </p:cNvSpPr>
            <p:nvPr/>
          </p:nvSpPr>
          <p:spPr bwMode="auto">
            <a:xfrm>
              <a:off x="288" y="2792"/>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89" name="Line 17"/>
            <p:cNvSpPr>
              <a:spLocks noChangeShapeType="1"/>
            </p:cNvSpPr>
            <p:nvPr/>
          </p:nvSpPr>
          <p:spPr bwMode="auto">
            <a:xfrm>
              <a:off x="288" y="3387"/>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90" name="Line 18"/>
            <p:cNvSpPr>
              <a:spLocks noChangeShapeType="1"/>
            </p:cNvSpPr>
            <p:nvPr/>
          </p:nvSpPr>
          <p:spPr bwMode="auto">
            <a:xfrm>
              <a:off x="288" y="3982"/>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2791" name="Line 19"/>
            <p:cNvSpPr>
              <a:spLocks noChangeShapeType="1"/>
            </p:cNvSpPr>
            <p:nvPr/>
          </p:nvSpPr>
          <p:spPr bwMode="auto">
            <a:xfrm>
              <a:off x="288" y="1008"/>
              <a:ext cx="1" cy="2974"/>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2792" name="Line 20"/>
            <p:cNvSpPr>
              <a:spLocks noChangeShapeType="1"/>
            </p:cNvSpPr>
            <p:nvPr/>
          </p:nvSpPr>
          <p:spPr bwMode="auto">
            <a:xfrm>
              <a:off x="2160" y="1008"/>
              <a:ext cx="1" cy="2974"/>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2793" name="Line 21"/>
            <p:cNvSpPr>
              <a:spLocks noChangeShapeType="1"/>
            </p:cNvSpPr>
            <p:nvPr/>
          </p:nvSpPr>
          <p:spPr bwMode="auto">
            <a:xfrm>
              <a:off x="5471" y="1008"/>
              <a:ext cx="1" cy="2974"/>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grpSp>
    </p:spTree>
    <p:extLst>
      <p:ext uri="{BB962C8B-B14F-4D97-AF65-F5344CB8AC3E}">
        <p14:creationId xmlns:p14="http://schemas.microsoft.com/office/powerpoint/2010/main" val="383219075"/>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Permissions for Directories</a:t>
            </a:r>
          </a:p>
        </p:txBody>
      </p:sp>
      <p:sp>
        <p:nvSpPr>
          <p:cNvPr id="33798" name="Rectangle 2"/>
          <p:cNvSpPr>
            <a:spLocks noGrp="1" noChangeArrowheads="1"/>
          </p:cNvSpPr>
          <p:nvPr>
            <p:ph idx="1"/>
          </p:nvPr>
        </p:nvSpPr>
        <p:spPr>
          <a:xfrm>
            <a:off x="457200" y="1600200"/>
            <a:ext cx="8229600" cy="4595813"/>
          </a:xfrm>
        </p:spPr>
        <p:txBody>
          <a:bodyPr rtlCol="0">
            <a:spAutoFit/>
          </a:bodyPr>
          <a:lstStyle/>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Permissions bits interpreted differently for directories</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i="1" dirty="0" smtClean="0">
                <a:solidFill>
                  <a:schemeClr val="accent6"/>
                </a:solidFill>
              </a:rPr>
              <a:t>Read</a:t>
            </a:r>
            <a:r>
              <a:rPr lang="en-GB" sz="2400" dirty="0" smtClean="0"/>
              <a:t> bit allows listing names of files in directory, but not their properties like size and permissions</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i="1" dirty="0" smtClean="0">
                <a:solidFill>
                  <a:schemeClr val="accent6"/>
                </a:solidFill>
              </a:rPr>
              <a:t>Write</a:t>
            </a:r>
            <a:r>
              <a:rPr lang="en-GB" sz="2400" dirty="0" smtClean="0"/>
              <a:t> bit allows creating and deleting files within the directory</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i="1" dirty="0" smtClean="0">
                <a:solidFill>
                  <a:schemeClr val="accent6"/>
                </a:solidFill>
              </a:rPr>
              <a:t>Execute</a:t>
            </a:r>
            <a:r>
              <a:rPr lang="en-GB" sz="2400" dirty="0" smtClean="0"/>
              <a:t> bit allows entering the directory and getting properties of files in the directory</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Lines for directories in </a:t>
            </a:r>
            <a:r>
              <a:rPr lang="en-GB" sz="2400" dirty="0" err="1" smtClean="0">
                <a:solidFill>
                  <a:schemeClr val="accent6"/>
                </a:solidFill>
                <a:latin typeface="Lucida Sans Typewriter" pitchFamily="49" charset="0"/>
              </a:rPr>
              <a:t>ls</a:t>
            </a:r>
            <a:r>
              <a:rPr lang="en-GB" sz="2400" dirty="0" smtClean="0">
                <a:solidFill>
                  <a:schemeClr val="accent6"/>
                </a:solidFill>
                <a:latin typeface="Lucida Sans Typewriter" pitchFamily="49" charset="0"/>
              </a:rPr>
              <a:t> –l</a:t>
            </a:r>
            <a:r>
              <a:rPr lang="en-GB" sz="2400" dirty="0" smtClean="0"/>
              <a:t> output begin with </a:t>
            </a:r>
            <a:r>
              <a:rPr lang="en-GB" sz="2400" dirty="0" smtClean="0">
                <a:latin typeface="Lucida Sans Typewriter" pitchFamily="49" charset="0"/>
              </a:rPr>
              <a:t>d</a:t>
            </a:r>
            <a:r>
              <a:rPr lang="en-GB" sz="2400" dirty="0" smtClean="0"/>
              <a:t>, as below:</a:t>
            </a:r>
            <a:br>
              <a:rPr lang="en-GB" sz="2400" dirty="0" smtClean="0"/>
            </a:br>
            <a:endParaRPr lang="en-GB" sz="2400" dirty="0" smtClean="0"/>
          </a:p>
          <a:p>
            <a:pPr eaLnBrk="1" fontAlgn="auto" hangingPunct="1">
              <a:lnSpc>
                <a:spcPct val="8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err="1" smtClean="0">
                <a:solidFill>
                  <a:schemeClr val="accent6"/>
                </a:solidFill>
                <a:latin typeface="Lucida Sans Typewriter" pitchFamily="49" charset="0"/>
              </a:rPr>
              <a:t>jk@sphere</a:t>
            </a:r>
            <a:r>
              <a:rPr lang="en-GB" sz="2000" dirty="0" smtClean="0">
                <a:solidFill>
                  <a:schemeClr val="accent6"/>
                </a:solidFill>
                <a:latin typeface="Lucida Sans Typewriter" pitchFamily="49" charset="0"/>
              </a:rPr>
              <a:t>:~/test$ </a:t>
            </a:r>
            <a:r>
              <a:rPr lang="en-GB" sz="2000" dirty="0" err="1" smtClean="0">
                <a:solidFill>
                  <a:schemeClr val="accent6"/>
                </a:solidFill>
                <a:latin typeface="Lucida Sans Typewriter" pitchFamily="49" charset="0"/>
              </a:rPr>
              <a:t>ls</a:t>
            </a:r>
            <a:r>
              <a:rPr lang="en-GB" sz="2000" dirty="0" smtClean="0">
                <a:solidFill>
                  <a:schemeClr val="accent6"/>
                </a:solidFill>
                <a:latin typeface="Lucida Sans Typewriter" pitchFamily="49" charset="0"/>
              </a:rPr>
              <a:t> –l</a:t>
            </a:r>
          </a:p>
          <a:p>
            <a:pPr eaLnBrk="1" fontAlgn="auto" hangingPunct="1">
              <a:lnSpc>
                <a:spcPct val="8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latin typeface="Lucida Sans Typewriter" pitchFamily="49" charset="0"/>
              </a:rPr>
              <a:t>Total 4</a:t>
            </a:r>
          </a:p>
          <a:p>
            <a:pPr eaLnBrk="1" fontAlgn="auto" hangingPunct="1">
              <a:lnSpc>
                <a:spcPct val="8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err="1" smtClean="0">
                <a:solidFill>
                  <a:schemeClr val="accent6"/>
                </a:solidFill>
                <a:latin typeface="Lucida Sans Typewriter" pitchFamily="49" charset="0"/>
              </a:rPr>
              <a:t>drwxr</a:t>
            </a:r>
            <a:r>
              <a:rPr lang="en-GB" sz="2000" dirty="0" smtClean="0">
                <a:solidFill>
                  <a:schemeClr val="accent6"/>
                </a:solidFill>
                <a:latin typeface="Lucida Sans Typewriter" pitchFamily="49" charset="0"/>
              </a:rPr>
              <a:t>-</a:t>
            </a:r>
            <a:r>
              <a:rPr lang="en-GB" sz="2000" dirty="0" err="1" smtClean="0">
                <a:solidFill>
                  <a:schemeClr val="accent6"/>
                </a:solidFill>
                <a:latin typeface="Lucida Sans Typewriter" pitchFamily="49" charset="0"/>
              </a:rPr>
              <a:t>xr</a:t>
            </a:r>
            <a:r>
              <a:rPr lang="en-GB" sz="2000" dirty="0" smtClean="0">
                <a:solidFill>
                  <a:schemeClr val="accent6"/>
                </a:solidFill>
                <a:latin typeface="Lucida Sans Typewriter" pitchFamily="49" charset="0"/>
              </a:rPr>
              <a:t>-x  2 </a:t>
            </a:r>
            <a:r>
              <a:rPr lang="en-GB" sz="2000" dirty="0" err="1" smtClean="0">
                <a:solidFill>
                  <a:schemeClr val="accent6"/>
                </a:solidFill>
                <a:latin typeface="Lucida Sans Typewriter" pitchFamily="49" charset="0"/>
              </a:rPr>
              <a:t>jk</a:t>
            </a:r>
            <a:r>
              <a:rPr lang="en-GB" sz="2000" dirty="0" smtClean="0">
                <a:solidFill>
                  <a:schemeClr val="accent6"/>
                </a:solidFill>
                <a:latin typeface="Lucida Sans Typewriter" pitchFamily="49" charset="0"/>
              </a:rPr>
              <a:t> </a:t>
            </a:r>
            <a:r>
              <a:rPr lang="en-GB" sz="2000" dirty="0" err="1" smtClean="0">
                <a:solidFill>
                  <a:schemeClr val="accent6"/>
                </a:solidFill>
                <a:latin typeface="Lucida Sans Typewriter" pitchFamily="49" charset="0"/>
              </a:rPr>
              <a:t>ugrad</a:t>
            </a:r>
            <a:r>
              <a:rPr lang="en-GB" sz="2000" dirty="0" smtClean="0">
                <a:solidFill>
                  <a:schemeClr val="accent6"/>
                </a:solidFill>
                <a:latin typeface="Lucida Sans Typewriter" pitchFamily="49" charset="0"/>
              </a:rPr>
              <a:t> 4096 2005-10-13 07:37 dir1</a:t>
            </a:r>
          </a:p>
          <a:p>
            <a:pPr eaLnBrk="1" fontAlgn="auto" hangingPunct="1">
              <a:lnSpc>
                <a:spcPct val="80000"/>
              </a:lnSpc>
              <a:spcBef>
                <a:spcPts val="500"/>
              </a:spcBef>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000" dirty="0" smtClean="0">
                <a:solidFill>
                  <a:schemeClr val="accent6"/>
                </a:solidFill>
                <a:latin typeface="Lucida Sans Typewriter" pitchFamily="49" charset="0"/>
              </a:rPr>
              <a:t>-</a:t>
            </a:r>
            <a:r>
              <a:rPr lang="en-GB" sz="2000" dirty="0" err="1" smtClean="0">
                <a:solidFill>
                  <a:schemeClr val="accent6"/>
                </a:solidFill>
                <a:latin typeface="Lucida Sans Typewriter" pitchFamily="49" charset="0"/>
              </a:rPr>
              <a:t>rw</a:t>
            </a:r>
            <a:r>
              <a:rPr lang="en-GB" sz="2000" dirty="0" smtClean="0">
                <a:solidFill>
                  <a:schemeClr val="accent6"/>
                </a:solidFill>
                <a:latin typeface="Lucida Sans Typewriter" pitchFamily="49" charset="0"/>
              </a:rPr>
              <a:t>-r--r--  1 </a:t>
            </a:r>
            <a:r>
              <a:rPr lang="en-GB" sz="2000" dirty="0" err="1" smtClean="0">
                <a:solidFill>
                  <a:schemeClr val="accent6"/>
                </a:solidFill>
                <a:latin typeface="Lucida Sans Typewriter" pitchFamily="49" charset="0"/>
              </a:rPr>
              <a:t>jk</a:t>
            </a:r>
            <a:r>
              <a:rPr lang="en-GB" sz="2000" dirty="0" smtClean="0">
                <a:solidFill>
                  <a:schemeClr val="accent6"/>
                </a:solidFill>
                <a:latin typeface="Lucida Sans Typewriter" pitchFamily="49" charset="0"/>
              </a:rPr>
              <a:t> </a:t>
            </a:r>
            <a:r>
              <a:rPr lang="en-GB" sz="2000" dirty="0" err="1" smtClean="0">
                <a:solidFill>
                  <a:schemeClr val="accent6"/>
                </a:solidFill>
                <a:latin typeface="Lucida Sans Typewriter" pitchFamily="49" charset="0"/>
              </a:rPr>
              <a:t>ugrad</a:t>
            </a:r>
            <a:r>
              <a:rPr lang="en-GB" sz="2000" dirty="0" smtClean="0">
                <a:solidFill>
                  <a:schemeClr val="accent6"/>
                </a:solidFill>
                <a:latin typeface="Lucida Sans Typewriter" pitchFamily="49" charset="0"/>
              </a:rPr>
              <a:t>    0 2005-10-13 07:18 file1</a:t>
            </a:r>
          </a:p>
        </p:txBody>
      </p:sp>
    </p:spTree>
    <p:extLst>
      <p:ext uri="{BB962C8B-B14F-4D97-AF65-F5344CB8AC3E}">
        <p14:creationId xmlns:p14="http://schemas.microsoft.com/office/powerpoint/2010/main" val="320140598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274638"/>
            <a:ext cx="8229600" cy="114300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Permissions Examples (Directories)</a:t>
            </a:r>
          </a:p>
        </p:txBody>
      </p:sp>
      <p:grpSp>
        <p:nvGrpSpPr>
          <p:cNvPr id="2" name="Group 2"/>
          <p:cNvGrpSpPr>
            <a:grpSpLocks/>
          </p:cNvGrpSpPr>
          <p:nvPr/>
        </p:nvGrpSpPr>
        <p:grpSpPr bwMode="auto">
          <a:xfrm>
            <a:off x="457200" y="1600200"/>
            <a:ext cx="8228013" cy="4630738"/>
            <a:chOff x="288" y="1008"/>
            <a:chExt cx="5183" cy="2917"/>
          </a:xfrm>
        </p:grpSpPr>
        <p:sp>
          <p:nvSpPr>
            <p:cNvPr id="34823" name="Rectangle 3"/>
            <p:cNvSpPr>
              <a:spLocks noChangeArrowheads="1"/>
            </p:cNvSpPr>
            <p:nvPr/>
          </p:nvSpPr>
          <p:spPr bwMode="auto">
            <a:xfrm>
              <a:off x="2160" y="3330"/>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dirty="0">
                  <a:solidFill>
                    <a:schemeClr val="tx1"/>
                  </a:solidFill>
                  <a:latin typeface="+mn-lt"/>
                </a:rPr>
                <a:t>full access to everyone</a:t>
              </a:r>
              <a:endParaRPr lang="en-GB" sz="2800" i="1" dirty="0">
                <a:solidFill>
                  <a:schemeClr val="tx1"/>
                </a:solidFill>
                <a:latin typeface="+mn-lt"/>
              </a:endParaRPr>
            </a:p>
          </p:txBody>
        </p:sp>
        <p:sp>
          <p:nvSpPr>
            <p:cNvPr id="34824" name="Rectangle 4"/>
            <p:cNvSpPr>
              <a:spLocks noChangeArrowheads="1"/>
            </p:cNvSpPr>
            <p:nvPr/>
          </p:nvSpPr>
          <p:spPr bwMode="auto">
            <a:xfrm>
              <a:off x="288" y="3330"/>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-rwxrwxrwx</a:t>
              </a:r>
            </a:p>
          </p:txBody>
        </p:sp>
        <p:sp>
          <p:nvSpPr>
            <p:cNvPr id="34825" name="Rectangle 5"/>
            <p:cNvSpPr>
              <a:spLocks noChangeArrowheads="1"/>
            </p:cNvSpPr>
            <p:nvPr/>
          </p:nvSpPr>
          <p:spPr bwMode="auto">
            <a:xfrm>
              <a:off x="2160" y="2467"/>
              <a:ext cx="3312" cy="864"/>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full access to owner, group can access known filenames in directory, forbidden to others</a:t>
              </a:r>
            </a:p>
          </p:txBody>
        </p:sp>
        <p:sp>
          <p:nvSpPr>
            <p:cNvPr id="34826" name="Rectangle 6"/>
            <p:cNvSpPr>
              <a:spLocks noChangeArrowheads="1"/>
            </p:cNvSpPr>
            <p:nvPr/>
          </p:nvSpPr>
          <p:spPr bwMode="auto">
            <a:xfrm>
              <a:off x="288" y="2467"/>
              <a:ext cx="1872" cy="864"/>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drwx--x---</a:t>
              </a:r>
            </a:p>
          </p:txBody>
        </p:sp>
        <p:sp>
          <p:nvSpPr>
            <p:cNvPr id="34827" name="Rectangle 7"/>
            <p:cNvSpPr>
              <a:spLocks noChangeArrowheads="1"/>
            </p:cNvSpPr>
            <p:nvPr/>
          </p:nvSpPr>
          <p:spPr bwMode="auto">
            <a:xfrm>
              <a:off x="2160" y="1872"/>
              <a:ext cx="331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full access to owner and group, forbidden to others</a:t>
              </a:r>
            </a:p>
          </p:txBody>
        </p:sp>
        <p:sp>
          <p:nvSpPr>
            <p:cNvPr id="34828" name="Rectangle 8"/>
            <p:cNvSpPr>
              <a:spLocks noChangeArrowheads="1"/>
            </p:cNvSpPr>
            <p:nvPr/>
          </p:nvSpPr>
          <p:spPr bwMode="auto">
            <a:xfrm>
              <a:off x="288" y="1872"/>
              <a:ext cx="1872" cy="595"/>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drwxrwx---</a:t>
              </a:r>
            </a:p>
          </p:txBody>
        </p:sp>
        <p:sp>
          <p:nvSpPr>
            <p:cNvPr id="34829" name="Rectangle 9"/>
            <p:cNvSpPr>
              <a:spLocks noChangeArrowheads="1"/>
            </p:cNvSpPr>
            <p:nvPr/>
          </p:nvSpPr>
          <p:spPr bwMode="auto">
            <a:xfrm>
              <a:off x="2160" y="1008"/>
              <a:ext cx="3312" cy="864"/>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all can enter and list the directory, only owner can add/delete files</a:t>
              </a:r>
            </a:p>
          </p:txBody>
        </p:sp>
        <p:sp>
          <p:nvSpPr>
            <p:cNvPr id="34830" name="Rectangle 10"/>
            <p:cNvSpPr>
              <a:spLocks noChangeArrowheads="1"/>
            </p:cNvSpPr>
            <p:nvPr/>
          </p:nvSpPr>
          <p:spPr bwMode="auto">
            <a:xfrm>
              <a:off x="288" y="1008"/>
              <a:ext cx="1872" cy="864"/>
            </a:xfrm>
            <a:prstGeom prst="rect">
              <a:avLst/>
            </a:prstGeom>
            <a:noFill/>
            <a:ln w="9525">
              <a:noFill/>
              <a:round/>
              <a:headEnd/>
              <a:tailEnd/>
            </a:ln>
          </p:spPr>
          <p:txBody>
            <a:bodyPr lIns="90000" tIns="46800" rIns="90000" bIns="46800"/>
            <a:lstStyle/>
            <a:p>
              <a:pPr>
                <a:spcBef>
                  <a:spcPts val="7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800">
                  <a:solidFill>
                    <a:schemeClr val="tx1"/>
                  </a:solidFill>
                  <a:latin typeface="+mn-lt"/>
                </a:rPr>
                <a:t>drwxr-xr-x</a:t>
              </a:r>
            </a:p>
          </p:txBody>
        </p:sp>
        <p:sp>
          <p:nvSpPr>
            <p:cNvPr id="34831" name="Line 11"/>
            <p:cNvSpPr>
              <a:spLocks noChangeShapeType="1"/>
            </p:cNvSpPr>
            <p:nvPr/>
          </p:nvSpPr>
          <p:spPr bwMode="auto">
            <a:xfrm>
              <a:off x="288" y="1008"/>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4832" name="Line 12"/>
            <p:cNvSpPr>
              <a:spLocks noChangeShapeType="1"/>
            </p:cNvSpPr>
            <p:nvPr/>
          </p:nvSpPr>
          <p:spPr bwMode="auto">
            <a:xfrm>
              <a:off x="288" y="1872"/>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4833" name="Line 13"/>
            <p:cNvSpPr>
              <a:spLocks noChangeShapeType="1"/>
            </p:cNvSpPr>
            <p:nvPr/>
          </p:nvSpPr>
          <p:spPr bwMode="auto">
            <a:xfrm>
              <a:off x="288" y="2467"/>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4834" name="Line 14"/>
            <p:cNvSpPr>
              <a:spLocks noChangeShapeType="1"/>
            </p:cNvSpPr>
            <p:nvPr/>
          </p:nvSpPr>
          <p:spPr bwMode="auto">
            <a:xfrm>
              <a:off x="288" y="3330"/>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4835" name="Line 15"/>
            <p:cNvSpPr>
              <a:spLocks noChangeShapeType="1"/>
            </p:cNvSpPr>
            <p:nvPr/>
          </p:nvSpPr>
          <p:spPr bwMode="auto">
            <a:xfrm>
              <a:off x="288" y="3925"/>
              <a:ext cx="5183" cy="1"/>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4836" name="Line 16"/>
            <p:cNvSpPr>
              <a:spLocks noChangeShapeType="1"/>
            </p:cNvSpPr>
            <p:nvPr/>
          </p:nvSpPr>
          <p:spPr bwMode="auto">
            <a:xfrm>
              <a:off x="288" y="1008"/>
              <a:ext cx="1" cy="2917"/>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34837" name="Line 17"/>
            <p:cNvSpPr>
              <a:spLocks noChangeShapeType="1"/>
            </p:cNvSpPr>
            <p:nvPr/>
          </p:nvSpPr>
          <p:spPr bwMode="auto">
            <a:xfrm>
              <a:off x="2160" y="1008"/>
              <a:ext cx="1" cy="2917"/>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34838" name="Line 18"/>
            <p:cNvSpPr>
              <a:spLocks noChangeShapeType="1"/>
            </p:cNvSpPr>
            <p:nvPr/>
          </p:nvSpPr>
          <p:spPr bwMode="auto">
            <a:xfrm>
              <a:off x="5471" y="1008"/>
              <a:ext cx="1" cy="2917"/>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grpSp>
    </p:spTree>
    <p:extLst>
      <p:ext uri="{BB962C8B-B14F-4D97-AF65-F5344CB8AC3E}">
        <p14:creationId xmlns:p14="http://schemas.microsoft.com/office/powerpoint/2010/main" val="415265123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Special Permission Bits</a:t>
            </a:r>
          </a:p>
        </p:txBody>
      </p:sp>
      <p:sp>
        <p:nvSpPr>
          <p:cNvPr id="37894" name="Rectangle 2"/>
          <p:cNvSpPr>
            <a:spLocks noGrp="1" noChangeArrowheads="1"/>
          </p:cNvSpPr>
          <p:nvPr>
            <p:ph idx="1"/>
          </p:nvPr>
        </p:nvSpPr>
        <p:spPr>
          <a:xfrm>
            <a:off x="457200" y="1600200"/>
            <a:ext cx="8229600" cy="1997075"/>
          </a:xfrm>
        </p:spPr>
        <p:txBody>
          <a:bodyPr rtlCol="0">
            <a:spAutoFit/>
          </a:bodyPr>
          <a:lstStyle/>
          <a:p>
            <a:pPr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Three other permission bits exist</a:t>
            </a:r>
          </a:p>
          <a:p>
            <a:pPr lvl="1" eaLnBrk="1" fontAlgn="auto" hangingPunct="1">
              <a:lnSpc>
                <a:spcPct val="93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Set-user-ID</a:t>
            </a:r>
            <a:r>
              <a:rPr lang="en-GB" dirty="0" smtClean="0"/>
              <a:t> (“</a:t>
            </a:r>
            <a:r>
              <a:rPr lang="en-GB" dirty="0" err="1" smtClean="0"/>
              <a:t>suid</a:t>
            </a:r>
            <a:r>
              <a:rPr lang="en-GB" dirty="0" smtClean="0"/>
              <a:t>” or “</a:t>
            </a:r>
            <a:r>
              <a:rPr lang="en-GB" dirty="0" err="1" smtClean="0"/>
              <a:t>setuid</a:t>
            </a:r>
            <a:r>
              <a:rPr lang="en-GB" dirty="0" smtClean="0"/>
              <a:t>”) bit</a:t>
            </a:r>
          </a:p>
          <a:p>
            <a:pPr lvl="1" eaLnBrk="1" fontAlgn="auto" hangingPunct="1">
              <a:lnSpc>
                <a:spcPct val="93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Set-group-ID</a:t>
            </a:r>
            <a:r>
              <a:rPr lang="en-GB" dirty="0" smtClean="0"/>
              <a:t> (“</a:t>
            </a:r>
            <a:r>
              <a:rPr lang="en-GB" dirty="0" err="1" smtClean="0"/>
              <a:t>sgid</a:t>
            </a:r>
            <a:r>
              <a:rPr lang="en-GB" dirty="0" smtClean="0"/>
              <a:t>” or “</a:t>
            </a:r>
            <a:r>
              <a:rPr lang="en-GB" dirty="0" err="1" smtClean="0"/>
              <a:t>setgid</a:t>
            </a:r>
            <a:r>
              <a:rPr lang="en-GB" dirty="0" smtClean="0"/>
              <a:t>”) bit</a:t>
            </a:r>
          </a:p>
          <a:p>
            <a:pPr lvl="1" eaLnBrk="1" fontAlgn="auto" hangingPunct="1">
              <a:lnSpc>
                <a:spcPct val="93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Sticky bit</a:t>
            </a:r>
          </a:p>
        </p:txBody>
      </p:sp>
    </p:spTree>
    <p:extLst>
      <p:ext uri="{BB962C8B-B14F-4D97-AF65-F5344CB8AC3E}">
        <p14:creationId xmlns:p14="http://schemas.microsoft.com/office/powerpoint/2010/main" val="3963586941"/>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p:nvPr>
        </p:nvSpPr>
        <p:spPr>
          <a:xfrm>
            <a:off x="457200" y="461963"/>
            <a:ext cx="8229600" cy="76835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Set-user-ID</a:t>
            </a:r>
          </a:p>
        </p:txBody>
      </p:sp>
      <p:sp>
        <p:nvSpPr>
          <p:cNvPr id="38918" name="Rectangle 2"/>
          <p:cNvSpPr>
            <a:spLocks noGrp="1" noChangeArrowheads="1"/>
          </p:cNvSpPr>
          <p:nvPr>
            <p:ph idx="1"/>
          </p:nvPr>
        </p:nvSpPr>
        <p:spPr>
          <a:xfrm>
            <a:off x="457200" y="1600200"/>
            <a:ext cx="8229600" cy="3951288"/>
          </a:xfrm>
        </p:spPr>
        <p:txBody>
          <a:bodyPr rtlCol="0">
            <a:spAutoFit/>
          </a:bodyPr>
          <a:lstStyle/>
          <a:p>
            <a:pPr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Set-user-ID (“</a:t>
            </a:r>
            <a:r>
              <a:rPr lang="en-GB" dirty="0" err="1" smtClean="0"/>
              <a:t>suid</a:t>
            </a:r>
            <a:r>
              <a:rPr lang="en-GB" dirty="0" smtClean="0"/>
              <a:t>” or “</a:t>
            </a:r>
            <a:r>
              <a:rPr lang="en-GB" dirty="0" err="1" smtClean="0"/>
              <a:t>setuid</a:t>
            </a:r>
            <a:r>
              <a:rPr lang="en-GB" dirty="0" smtClean="0"/>
              <a:t>”) bit</a:t>
            </a:r>
          </a:p>
          <a:p>
            <a:pPr lvl="1"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On executable files, causes the program to run as file owner regardless of who runs it</a:t>
            </a:r>
          </a:p>
          <a:p>
            <a:pPr lvl="1"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Ignored for everything else</a:t>
            </a:r>
          </a:p>
          <a:p>
            <a:pPr lvl="1" eaLnBrk="1" fontAlgn="auto" hangingPunct="1">
              <a:lnSpc>
                <a:spcPct val="9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In 10-character display, replaces the 4</a:t>
            </a:r>
            <a:r>
              <a:rPr lang="en-GB" baseline="30000" dirty="0" smtClean="0"/>
              <a:t>th</a:t>
            </a:r>
            <a:r>
              <a:rPr lang="en-GB" dirty="0" smtClean="0"/>
              <a:t> character (</a:t>
            </a:r>
            <a:r>
              <a:rPr lang="en-GB" dirty="0" smtClean="0">
                <a:latin typeface="HE_TERMINAL"/>
              </a:rPr>
              <a:t>x</a:t>
            </a:r>
            <a:r>
              <a:rPr lang="en-GB" dirty="0" smtClean="0"/>
              <a:t> or </a:t>
            </a:r>
            <a:r>
              <a:rPr lang="en-GB" dirty="0" smtClean="0">
                <a:latin typeface="HE_TERMINAL"/>
              </a:rPr>
              <a:t>-</a:t>
            </a:r>
            <a:r>
              <a:rPr lang="en-GB" dirty="0" smtClean="0"/>
              <a:t>) with </a:t>
            </a:r>
            <a:r>
              <a:rPr lang="en-GB" dirty="0" smtClean="0">
                <a:latin typeface="HE_TERMINAL"/>
              </a:rPr>
              <a:t>s</a:t>
            </a:r>
            <a:r>
              <a:rPr lang="en-GB" dirty="0" smtClean="0"/>
              <a:t> (or </a:t>
            </a:r>
            <a:r>
              <a:rPr lang="en-GB" dirty="0" smtClean="0">
                <a:latin typeface="HE_TERMINAL"/>
              </a:rPr>
              <a:t>S</a:t>
            </a:r>
            <a:r>
              <a:rPr lang="en-GB" dirty="0" smtClean="0"/>
              <a:t> if not also executable)</a:t>
            </a:r>
          </a:p>
          <a:p>
            <a:pPr lvl="2" eaLnBrk="1" fontAlgn="auto" hangingPunct="1">
              <a:lnSpc>
                <a:spcPct val="90000"/>
              </a:lnSpc>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a:t>
            </a:r>
            <a:r>
              <a:rPr lang="en-GB" dirty="0" err="1" smtClean="0">
                <a:solidFill>
                  <a:schemeClr val="accent6"/>
                </a:solidFill>
              </a:rPr>
              <a:t>rwsr</a:t>
            </a:r>
            <a:r>
              <a:rPr lang="en-GB" dirty="0" smtClean="0">
                <a:solidFill>
                  <a:schemeClr val="accent6"/>
                </a:solidFill>
              </a:rPr>
              <a:t>-</a:t>
            </a:r>
            <a:r>
              <a:rPr lang="en-GB" dirty="0" err="1" smtClean="0">
                <a:solidFill>
                  <a:schemeClr val="accent6"/>
                </a:solidFill>
              </a:rPr>
              <a:t>xr</a:t>
            </a:r>
            <a:r>
              <a:rPr lang="en-GB" dirty="0" smtClean="0">
                <a:solidFill>
                  <a:schemeClr val="accent6"/>
                </a:solidFill>
              </a:rPr>
              <a:t>-x</a:t>
            </a:r>
            <a:r>
              <a:rPr lang="en-GB" dirty="0" smtClean="0"/>
              <a:t>: </a:t>
            </a:r>
            <a:r>
              <a:rPr lang="en-GB" dirty="0" err="1" smtClean="0"/>
              <a:t>setuid</a:t>
            </a:r>
            <a:r>
              <a:rPr lang="en-GB" dirty="0" smtClean="0"/>
              <a:t>, executable by all</a:t>
            </a:r>
          </a:p>
          <a:p>
            <a:pPr lvl="2" eaLnBrk="1" fontAlgn="auto" hangingPunct="1">
              <a:lnSpc>
                <a:spcPct val="90000"/>
              </a:lnSpc>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a:t>
            </a:r>
            <a:r>
              <a:rPr lang="en-GB" dirty="0" err="1" smtClean="0">
                <a:solidFill>
                  <a:schemeClr val="accent6"/>
                </a:solidFill>
              </a:rPr>
              <a:t>rwxr</a:t>
            </a:r>
            <a:r>
              <a:rPr lang="en-GB" dirty="0" smtClean="0">
                <a:solidFill>
                  <a:schemeClr val="accent6"/>
                </a:solidFill>
              </a:rPr>
              <a:t>-</a:t>
            </a:r>
            <a:r>
              <a:rPr lang="en-GB" dirty="0" err="1" smtClean="0">
                <a:solidFill>
                  <a:schemeClr val="accent6"/>
                </a:solidFill>
              </a:rPr>
              <a:t>xr</a:t>
            </a:r>
            <a:r>
              <a:rPr lang="en-GB" dirty="0" smtClean="0">
                <a:solidFill>
                  <a:schemeClr val="accent6"/>
                </a:solidFill>
              </a:rPr>
              <a:t>-x</a:t>
            </a:r>
            <a:r>
              <a:rPr lang="en-GB" dirty="0" smtClean="0"/>
              <a:t>: executable by all, but not </a:t>
            </a:r>
            <a:r>
              <a:rPr lang="en-GB" dirty="0" err="1" smtClean="0"/>
              <a:t>setuid</a:t>
            </a:r>
            <a:endParaRPr lang="en-GB" dirty="0" smtClean="0"/>
          </a:p>
          <a:p>
            <a:pPr lvl="2" eaLnBrk="1" fontAlgn="auto" hangingPunct="1">
              <a:lnSpc>
                <a:spcPct val="90000"/>
              </a:lnSpc>
              <a:spcAft>
                <a:spcPts val="0"/>
              </a:spcAft>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solidFill>
                  <a:schemeClr val="accent6"/>
                </a:solidFill>
              </a:rPr>
              <a:t>-</a:t>
            </a:r>
            <a:r>
              <a:rPr lang="en-GB" dirty="0" err="1" smtClean="0">
                <a:solidFill>
                  <a:schemeClr val="accent6"/>
                </a:solidFill>
              </a:rPr>
              <a:t>rwSr</a:t>
            </a:r>
            <a:r>
              <a:rPr lang="en-GB" dirty="0" smtClean="0">
                <a:solidFill>
                  <a:schemeClr val="accent6"/>
                </a:solidFill>
              </a:rPr>
              <a:t>--r--</a:t>
            </a:r>
            <a:r>
              <a:rPr lang="en-GB" dirty="0" smtClean="0"/>
              <a:t>: </a:t>
            </a:r>
            <a:r>
              <a:rPr lang="en-GB" dirty="0" err="1" smtClean="0"/>
              <a:t>setuid</a:t>
            </a:r>
            <a:r>
              <a:rPr lang="en-GB" dirty="0" smtClean="0"/>
              <a:t>, but not executable - not useful</a:t>
            </a:r>
          </a:p>
        </p:txBody>
      </p:sp>
    </p:spTree>
    <p:extLst>
      <p:ext uri="{BB962C8B-B14F-4D97-AF65-F5344CB8AC3E}">
        <p14:creationId xmlns:p14="http://schemas.microsoft.com/office/powerpoint/2010/main" val="73660832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57200" y="461963"/>
            <a:ext cx="8229600" cy="76835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Root</a:t>
            </a:r>
          </a:p>
        </p:txBody>
      </p:sp>
      <p:sp>
        <p:nvSpPr>
          <p:cNvPr id="25603" name="Rectangle 2"/>
          <p:cNvSpPr>
            <a:spLocks noGrp="1" noChangeArrowheads="1"/>
          </p:cNvSpPr>
          <p:nvPr>
            <p:ph idx="1"/>
          </p:nvPr>
        </p:nvSpPr>
        <p:spPr>
          <a:xfrm>
            <a:off x="457200" y="1600200"/>
            <a:ext cx="8229600" cy="3425825"/>
          </a:xfrm>
        </p:spPr>
        <p:txBody>
          <a:bodyPr>
            <a:spAutoFit/>
          </a:bodyPr>
          <a:lstStyle/>
          <a:p>
            <a:pPr eaLnBrk="1" hangingPunct="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“root” account is a super-user account, like Administrator on Windows</a:t>
            </a:r>
            <a:br>
              <a:rPr lang="en-GB" sz="2800" smtClean="0"/>
            </a:br>
            <a:endParaRPr lang="en-GB" sz="2800" smtClean="0"/>
          </a:p>
          <a:p>
            <a:pPr eaLnBrk="1" hangingPunct="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Multiple roots possible</a:t>
            </a:r>
            <a:br>
              <a:rPr lang="en-GB" sz="2800" smtClean="0"/>
            </a:br>
            <a:endParaRPr lang="en-GB" sz="2800" smtClean="0"/>
          </a:p>
          <a:p>
            <a:pPr eaLnBrk="1" hangingPunct="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File permissions do not restrict root</a:t>
            </a:r>
            <a:br>
              <a:rPr lang="en-GB" sz="2800" smtClean="0"/>
            </a:br>
            <a:endParaRPr lang="en-GB" sz="2800" smtClean="0"/>
          </a:p>
          <a:p>
            <a:pPr eaLnBrk="1" hangingPunct="1">
              <a:lnSpc>
                <a:spcPct val="80000"/>
              </a:lnSpc>
              <a:spcBef>
                <a:spcPts val="6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smtClean="0"/>
              <a:t>This is </a:t>
            </a:r>
            <a:r>
              <a:rPr lang="en-GB" sz="2800" i="1" smtClean="0"/>
              <a:t>dangerous</a:t>
            </a:r>
            <a:r>
              <a:rPr lang="en-GB" sz="2800" smtClean="0"/>
              <a:t>, but necessary, and OK with good practices</a:t>
            </a:r>
          </a:p>
        </p:txBody>
      </p:sp>
    </p:spTree>
    <p:extLst>
      <p:ext uri="{BB962C8B-B14F-4D97-AF65-F5344CB8AC3E}">
        <p14:creationId xmlns:p14="http://schemas.microsoft.com/office/powerpoint/2010/main" val="135109056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Becoming Root</a:t>
            </a:r>
          </a:p>
        </p:txBody>
      </p:sp>
      <p:sp>
        <p:nvSpPr>
          <p:cNvPr id="46086" name="Rectangle 2"/>
          <p:cNvSpPr>
            <a:spLocks noGrp="1" noChangeArrowheads="1"/>
          </p:cNvSpPr>
          <p:nvPr>
            <p:ph idx="1"/>
          </p:nvPr>
        </p:nvSpPr>
        <p:spPr/>
        <p:txBody>
          <a:bodyPr rtlCol="0">
            <a:normAutofit fontScale="70000" lnSpcReduction="20000"/>
          </a:bodyPr>
          <a:lstStyle/>
          <a:p>
            <a:pPr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smtClean="0">
                <a:solidFill>
                  <a:schemeClr val="accent6"/>
                </a:solidFill>
                <a:latin typeface="HE_TERMINAL"/>
              </a:rPr>
              <a:t>su</a:t>
            </a:r>
            <a:endParaRPr lang="en-GB" dirty="0" smtClean="0">
              <a:solidFill>
                <a:schemeClr val="accent6"/>
              </a:solidFill>
              <a:latin typeface="HE_TERMINAL"/>
            </a:endParaRPr>
          </a:p>
          <a:p>
            <a:pPr lvl="1"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Changes home directory, PATH, and shell to that of root, but doesn’t touch most of environment and doesn’t run login scripts</a:t>
            </a:r>
          </a:p>
          <a:p>
            <a:pPr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smtClean="0">
                <a:solidFill>
                  <a:schemeClr val="accent6"/>
                </a:solidFill>
              </a:rPr>
              <a:t>su</a:t>
            </a:r>
            <a:r>
              <a:rPr lang="en-GB" dirty="0" smtClean="0">
                <a:solidFill>
                  <a:schemeClr val="accent6"/>
                </a:solidFill>
              </a:rPr>
              <a:t> - </a:t>
            </a:r>
          </a:p>
          <a:p>
            <a:pPr lvl="1"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Logs in as root just as if root had done so normally</a:t>
            </a:r>
            <a:br>
              <a:rPr lang="en-GB" dirty="0" smtClean="0"/>
            </a:br>
            <a:endParaRPr lang="en-GB" dirty="0" smtClean="0"/>
          </a:p>
          <a:p>
            <a:pPr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smtClean="0">
                <a:solidFill>
                  <a:schemeClr val="accent6"/>
                </a:solidFill>
              </a:rPr>
              <a:t>sudo</a:t>
            </a:r>
            <a:r>
              <a:rPr lang="en-GB" dirty="0" smtClean="0">
                <a:solidFill>
                  <a:schemeClr val="accent6"/>
                </a:solidFill>
              </a:rPr>
              <a:t> &lt;command&gt;</a:t>
            </a:r>
          </a:p>
          <a:p>
            <a:pPr lvl="1" eaLnBrk="1" fontAlgn="auto" hangingPunct="1">
              <a:lnSpc>
                <a:spcPct val="120000"/>
              </a:lnSpc>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Run just one command as root</a:t>
            </a:r>
          </a:p>
          <a:p>
            <a:pPr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smtClean="0">
                <a:solidFill>
                  <a:schemeClr val="accent6"/>
                </a:solidFill>
              </a:rPr>
              <a:t>su</a:t>
            </a:r>
            <a:r>
              <a:rPr lang="en-GB" dirty="0" smtClean="0">
                <a:solidFill>
                  <a:schemeClr val="accent6"/>
                </a:solidFill>
              </a:rPr>
              <a:t> [-] &lt;user&gt;</a:t>
            </a:r>
            <a:endParaRPr lang="en-GB" dirty="0" smtClean="0"/>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Become another non-root user</a:t>
            </a:r>
          </a:p>
          <a:p>
            <a:pPr lvl="1" eaLnBrk="1" fontAlgn="auto" hangingPunct="1">
              <a:lnSpc>
                <a:spcPct val="120000"/>
              </a:lnSpc>
              <a:spcBef>
                <a:spcPts val="7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smtClean="0"/>
              <a:t>Root does not require to enter password</a:t>
            </a:r>
          </a:p>
        </p:txBody>
      </p:sp>
    </p:spTree>
    <p:extLst>
      <p:ext uri="{BB962C8B-B14F-4D97-AF65-F5344CB8AC3E}">
        <p14:creationId xmlns:p14="http://schemas.microsoft.com/office/powerpoint/2010/main" val="2479815619"/>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included in a Security Policy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Security education, training and awareness</a:t>
            </a:r>
          </a:p>
          <a:p>
            <a:r>
              <a:rPr lang="en-US" dirty="0" smtClean="0"/>
              <a:t>Backups and business continuity plans</a:t>
            </a:r>
          </a:p>
          <a:p>
            <a:r>
              <a:rPr lang="en-US" dirty="0" smtClean="0"/>
              <a:t>Physical Security</a:t>
            </a:r>
          </a:p>
          <a:p>
            <a:r>
              <a:rPr lang="en-US" dirty="0" smtClean="0"/>
              <a:t>Access Controls</a:t>
            </a:r>
          </a:p>
          <a:p>
            <a:r>
              <a:rPr lang="en-US" dirty="0" smtClean="0"/>
              <a:t>Authentication</a:t>
            </a:r>
          </a:p>
          <a:p>
            <a:r>
              <a:rPr lang="en-US" dirty="0" smtClean="0"/>
              <a:t>Encryption</a:t>
            </a:r>
          </a:p>
          <a:p>
            <a:r>
              <a:rPr lang="en-US" dirty="0" smtClean="0"/>
              <a:t>Network Security</a:t>
            </a:r>
          </a:p>
          <a:p>
            <a:r>
              <a:rPr lang="en-US" dirty="0" smtClean="0"/>
              <a:t>Auditing and Reviews</a:t>
            </a:r>
          </a:p>
          <a:p>
            <a:r>
              <a:rPr lang="en-US" dirty="0" smtClean="0"/>
              <a:t>Compliance</a:t>
            </a:r>
          </a:p>
          <a:p>
            <a:pPr marL="0" indent="0">
              <a:buNone/>
            </a:pPr>
            <a:r>
              <a:rPr lang="en-US" dirty="0" smtClean="0"/>
              <a:t>…</a:t>
            </a:r>
          </a:p>
        </p:txBody>
      </p:sp>
    </p:spTree>
    <p:extLst>
      <p:ext uri="{BB962C8B-B14F-4D97-AF65-F5344CB8AC3E}">
        <p14:creationId xmlns:p14="http://schemas.microsoft.com/office/powerpoint/2010/main" val="2019427790"/>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Changing Permissions</a:t>
            </a:r>
          </a:p>
        </p:txBody>
      </p:sp>
      <p:sp>
        <p:nvSpPr>
          <p:cNvPr id="48134" name="Rectangle 2"/>
          <p:cNvSpPr>
            <a:spLocks noGrp="1" noChangeArrowheads="1"/>
          </p:cNvSpPr>
          <p:nvPr>
            <p:ph idx="1"/>
          </p:nvPr>
        </p:nvSpPr>
        <p:spPr>
          <a:xfrm>
            <a:off x="457200" y="1600200"/>
            <a:ext cx="8229600" cy="3724275"/>
          </a:xfrm>
        </p:spPr>
        <p:txBody>
          <a:bodyPr rtlCol="0">
            <a:spAutoFit/>
          </a:bodyPr>
          <a:lstStyle/>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Permissions are changed with </a:t>
            </a:r>
            <a:r>
              <a:rPr lang="en-GB" sz="2400" dirty="0" err="1" smtClean="0">
                <a:solidFill>
                  <a:schemeClr val="accent6"/>
                </a:solidFill>
              </a:rPr>
              <a:t>chmod</a:t>
            </a:r>
            <a:r>
              <a:rPr lang="en-GB" sz="2400" dirty="0" smtClean="0"/>
              <a:t> or through a GUI like </a:t>
            </a:r>
            <a:r>
              <a:rPr lang="en-GB" sz="2400" dirty="0" err="1" smtClean="0"/>
              <a:t>Konqueror</a:t>
            </a:r>
            <a:endParaRPr lang="en-GB" sz="2400" dirty="0" smtClean="0"/>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Only the file owner or root can change permissions</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If a user owns a file, the user can use </a:t>
            </a:r>
            <a:r>
              <a:rPr lang="en-GB" sz="2400" dirty="0" err="1" smtClean="0">
                <a:solidFill>
                  <a:schemeClr val="accent6"/>
                </a:solidFill>
              </a:rPr>
              <a:t>chgrp</a:t>
            </a:r>
            <a:r>
              <a:rPr lang="en-GB" sz="2400" dirty="0" smtClean="0"/>
              <a:t> to set its group to any group of which the user is a member</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smtClean="0"/>
              <a:t>root can change file ownership with </a:t>
            </a:r>
            <a:r>
              <a:rPr lang="en-GB" sz="2400" dirty="0" err="1" smtClean="0">
                <a:solidFill>
                  <a:schemeClr val="accent6"/>
                </a:solidFill>
              </a:rPr>
              <a:t>chown</a:t>
            </a:r>
            <a:r>
              <a:rPr lang="en-GB" sz="2400" dirty="0" smtClean="0"/>
              <a:t> (and can optionally change group in the same command)</a:t>
            </a:r>
          </a:p>
          <a:p>
            <a:pPr eaLnBrk="1" fontAlgn="auto" hangingPunct="1">
              <a:spcBef>
                <a:spcPts val="600"/>
              </a:spcBef>
              <a:spcAft>
                <a:spcPts val="0"/>
              </a:spcAf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err="1" smtClean="0"/>
              <a:t>chown</a:t>
            </a:r>
            <a:r>
              <a:rPr lang="en-GB" sz="2400" dirty="0" smtClean="0"/>
              <a:t>, </a:t>
            </a:r>
            <a:r>
              <a:rPr lang="en-GB" sz="2400" dirty="0" err="1" smtClean="0"/>
              <a:t>chmod</a:t>
            </a:r>
            <a:r>
              <a:rPr lang="en-GB" sz="2400" dirty="0" smtClean="0"/>
              <a:t>, and </a:t>
            </a:r>
            <a:r>
              <a:rPr lang="en-GB" sz="2400" dirty="0" err="1" smtClean="0"/>
              <a:t>chgrp</a:t>
            </a:r>
            <a:r>
              <a:rPr lang="en-GB" sz="2400" dirty="0" smtClean="0"/>
              <a:t> can take the </a:t>
            </a:r>
            <a:r>
              <a:rPr lang="en-GB" sz="2400" dirty="0" smtClean="0">
                <a:solidFill>
                  <a:schemeClr val="accent6"/>
                </a:solidFill>
              </a:rPr>
              <a:t>-R </a:t>
            </a:r>
            <a:r>
              <a:rPr lang="en-GB" sz="2400" dirty="0" smtClean="0"/>
              <a:t>option to recur through subdirectories</a:t>
            </a:r>
          </a:p>
        </p:txBody>
      </p:sp>
    </p:spTree>
    <p:extLst>
      <p:ext uri="{BB962C8B-B14F-4D97-AF65-F5344CB8AC3E}">
        <p14:creationId xmlns:p14="http://schemas.microsoft.com/office/powerpoint/2010/main" val="2989938313"/>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274638"/>
            <a:ext cx="8229600" cy="1143000"/>
          </a:xfrm>
        </p:spPr>
        <p:txBody>
          <a:bodyPr>
            <a:sp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mtClean="0"/>
              <a:t>Examples of Changing Permissions</a:t>
            </a:r>
          </a:p>
        </p:txBody>
      </p:sp>
      <p:grpSp>
        <p:nvGrpSpPr>
          <p:cNvPr id="2" name="Group 23"/>
          <p:cNvGrpSpPr>
            <a:grpSpLocks/>
          </p:cNvGrpSpPr>
          <p:nvPr/>
        </p:nvGrpSpPr>
        <p:grpSpPr bwMode="auto">
          <a:xfrm>
            <a:off x="457200" y="1457325"/>
            <a:ext cx="8229600" cy="4953000"/>
            <a:chOff x="288" y="960"/>
            <a:chExt cx="5184" cy="3120"/>
          </a:xfrm>
        </p:grpSpPr>
        <p:sp>
          <p:nvSpPr>
            <p:cNvPr id="49159" name="Rectangle 3"/>
            <p:cNvSpPr>
              <a:spLocks noChangeArrowheads="1"/>
            </p:cNvSpPr>
            <p:nvPr/>
          </p:nvSpPr>
          <p:spPr bwMode="auto">
            <a:xfrm>
              <a:off x="3119" y="3620"/>
              <a:ext cx="2352" cy="460"/>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Sets the setuid bit on file1. (Doesn’t change execute bit.)</a:t>
              </a:r>
            </a:p>
          </p:txBody>
        </p:sp>
        <p:sp>
          <p:nvSpPr>
            <p:cNvPr id="49160" name="Rectangle 4"/>
            <p:cNvSpPr>
              <a:spLocks noChangeArrowheads="1"/>
            </p:cNvSpPr>
            <p:nvPr/>
          </p:nvSpPr>
          <p:spPr bwMode="auto">
            <a:xfrm>
              <a:off x="288" y="3620"/>
              <a:ext cx="2831" cy="460"/>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chmod u+s file1</a:t>
              </a:r>
            </a:p>
          </p:txBody>
        </p:sp>
        <p:sp>
          <p:nvSpPr>
            <p:cNvPr id="49161" name="Rectangle 5"/>
            <p:cNvSpPr>
              <a:spLocks noChangeArrowheads="1"/>
            </p:cNvSpPr>
            <p:nvPr/>
          </p:nvSpPr>
          <p:spPr bwMode="auto">
            <a:xfrm>
              <a:off x="3119" y="2987"/>
              <a:ext cx="2352" cy="633"/>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Sets file1’s group to testgrp, if the user is a member of that group</a:t>
              </a:r>
            </a:p>
          </p:txBody>
        </p:sp>
        <p:sp>
          <p:nvSpPr>
            <p:cNvPr id="49162" name="Rectangle 6"/>
            <p:cNvSpPr>
              <a:spLocks noChangeArrowheads="1"/>
            </p:cNvSpPr>
            <p:nvPr/>
          </p:nvSpPr>
          <p:spPr bwMode="auto">
            <a:xfrm>
              <a:off x="288" y="2987"/>
              <a:ext cx="2831" cy="633"/>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chgrp testgrp file1</a:t>
              </a:r>
            </a:p>
          </p:txBody>
        </p:sp>
        <p:sp>
          <p:nvSpPr>
            <p:cNvPr id="49163" name="Rectangle 7"/>
            <p:cNvSpPr>
              <a:spLocks noChangeArrowheads="1"/>
            </p:cNvSpPr>
            <p:nvPr/>
          </p:nvSpPr>
          <p:spPr bwMode="auto">
            <a:xfrm>
              <a:off x="3119" y="2115"/>
              <a:ext cx="2352" cy="872"/>
            </a:xfrm>
            <a:prstGeom prst="rect">
              <a:avLst/>
            </a:prstGeom>
            <a:noFill/>
            <a:ln w="9525">
              <a:noFill/>
              <a:round/>
              <a:headEnd/>
              <a:tailEnd/>
            </a:ln>
          </p:spPr>
          <p:txBody>
            <a:bodyPr lIns="90000" tIns="46800" rIns="90000" bIns="46800"/>
            <a:lstStyle/>
            <a:p>
              <a:pPr>
                <a:spcBef>
                  <a:spcPts val="425"/>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700">
                  <a:solidFill>
                    <a:schemeClr val="tx1"/>
                  </a:solidFill>
                  <a:latin typeface="+mn-lt"/>
                </a:rPr>
                <a:t>Adds group read/write permission to dir1 and everything within it, and group execute permission on files or directories where someone has execute permission</a:t>
              </a:r>
            </a:p>
          </p:txBody>
        </p:sp>
        <p:sp>
          <p:nvSpPr>
            <p:cNvPr id="49164" name="Rectangle 8"/>
            <p:cNvSpPr>
              <a:spLocks noChangeArrowheads="1"/>
            </p:cNvSpPr>
            <p:nvPr/>
          </p:nvSpPr>
          <p:spPr bwMode="auto">
            <a:xfrm>
              <a:off x="288" y="2115"/>
              <a:ext cx="2831" cy="872"/>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chmod -R g=rwX dir1</a:t>
              </a:r>
            </a:p>
          </p:txBody>
        </p:sp>
        <p:sp>
          <p:nvSpPr>
            <p:cNvPr id="49165" name="Rectangle 9"/>
            <p:cNvSpPr>
              <a:spLocks noChangeArrowheads="1"/>
            </p:cNvSpPr>
            <p:nvPr/>
          </p:nvSpPr>
          <p:spPr bwMode="auto">
            <a:xfrm>
              <a:off x="3119" y="1483"/>
              <a:ext cx="2352" cy="633"/>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Adds group write permission to file1 and file2, denying all access to others</a:t>
              </a:r>
            </a:p>
          </p:txBody>
        </p:sp>
        <p:sp>
          <p:nvSpPr>
            <p:cNvPr id="49166" name="Rectangle 10"/>
            <p:cNvSpPr>
              <a:spLocks noChangeArrowheads="1"/>
            </p:cNvSpPr>
            <p:nvPr/>
          </p:nvSpPr>
          <p:spPr bwMode="auto">
            <a:xfrm>
              <a:off x="288" y="1483"/>
              <a:ext cx="2831" cy="633"/>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chmod g+w,o-rwx file1 file2</a:t>
              </a:r>
            </a:p>
          </p:txBody>
        </p:sp>
        <p:sp>
          <p:nvSpPr>
            <p:cNvPr id="49167" name="Rectangle 11"/>
            <p:cNvSpPr>
              <a:spLocks noChangeArrowheads="1"/>
            </p:cNvSpPr>
            <p:nvPr/>
          </p:nvSpPr>
          <p:spPr bwMode="auto">
            <a:xfrm>
              <a:off x="3119" y="1008"/>
              <a:ext cx="2352" cy="475"/>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Changes ownership of dir1 and everything within it to root</a:t>
              </a:r>
            </a:p>
          </p:txBody>
        </p:sp>
        <p:sp>
          <p:nvSpPr>
            <p:cNvPr id="49168" name="Rectangle 12"/>
            <p:cNvSpPr>
              <a:spLocks noChangeArrowheads="1"/>
            </p:cNvSpPr>
            <p:nvPr/>
          </p:nvSpPr>
          <p:spPr bwMode="auto">
            <a:xfrm>
              <a:off x="288" y="1008"/>
              <a:ext cx="2831" cy="475"/>
            </a:xfrm>
            <a:prstGeom prst="rect">
              <a:avLst/>
            </a:prstGeom>
            <a:noFill/>
            <a:ln w="9525">
              <a:noFill/>
              <a:round/>
              <a:headEnd/>
              <a:tailEnd/>
            </a:ln>
          </p:spPr>
          <p:txBody>
            <a:bodyPr lIns="90000" tIns="46800" rIns="90000" bIns="46800"/>
            <a:lstStyle/>
            <a:p>
              <a:pPr>
                <a:spcBef>
                  <a:spcPts val="500"/>
                </a:spcBef>
                <a:buClr>
                  <a:srgbClr val="CCCCFF"/>
                </a:buClr>
                <a:buFont typeface="Wingdings" pitchFamily="2"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2000">
                  <a:solidFill>
                    <a:schemeClr val="tx1"/>
                  </a:solidFill>
                  <a:latin typeface="+mn-lt"/>
                </a:rPr>
                <a:t>chown -R root dir1</a:t>
              </a:r>
            </a:p>
          </p:txBody>
        </p:sp>
        <p:sp>
          <p:nvSpPr>
            <p:cNvPr id="49169" name="Line 13"/>
            <p:cNvSpPr>
              <a:spLocks noChangeShapeType="1"/>
            </p:cNvSpPr>
            <p:nvPr/>
          </p:nvSpPr>
          <p:spPr bwMode="auto">
            <a:xfrm>
              <a:off x="288" y="960"/>
              <a:ext cx="5184" cy="0"/>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49170" name="Line 14"/>
            <p:cNvSpPr>
              <a:spLocks noChangeShapeType="1"/>
            </p:cNvSpPr>
            <p:nvPr/>
          </p:nvSpPr>
          <p:spPr bwMode="auto">
            <a:xfrm>
              <a:off x="288" y="1483"/>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1" name="Line 15"/>
            <p:cNvSpPr>
              <a:spLocks noChangeShapeType="1"/>
            </p:cNvSpPr>
            <p:nvPr/>
          </p:nvSpPr>
          <p:spPr bwMode="auto">
            <a:xfrm>
              <a:off x="288" y="2115"/>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2" name="Line 16"/>
            <p:cNvSpPr>
              <a:spLocks noChangeShapeType="1"/>
            </p:cNvSpPr>
            <p:nvPr/>
          </p:nvSpPr>
          <p:spPr bwMode="auto">
            <a:xfrm>
              <a:off x="288" y="2987"/>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3" name="Line 17"/>
            <p:cNvSpPr>
              <a:spLocks noChangeShapeType="1"/>
            </p:cNvSpPr>
            <p:nvPr/>
          </p:nvSpPr>
          <p:spPr bwMode="auto">
            <a:xfrm>
              <a:off x="288" y="3620"/>
              <a:ext cx="5183" cy="1"/>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4" name="Line 18"/>
            <p:cNvSpPr>
              <a:spLocks noChangeShapeType="1"/>
            </p:cNvSpPr>
            <p:nvPr/>
          </p:nvSpPr>
          <p:spPr bwMode="auto">
            <a:xfrm flipV="1">
              <a:off x="288" y="4080"/>
              <a:ext cx="5184" cy="0"/>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49175" name="Line 19"/>
            <p:cNvSpPr>
              <a:spLocks noChangeShapeType="1"/>
            </p:cNvSpPr>
            <p:nvPr/>
          </p:nvSpPr>
          <p:spPr bwMode="auto">
            <a:xfrm flipH="1">
              <a:off x="288" y="960"/>
              <a:ext cx="0" cy="3120"/>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sp>
          <p:nvSpPr>
            <p:cNvPr id="49176" name="Line 20"/>
            <p:cNvSpPr>
              <a:spLocks noChangeShapeType="1"/>
            </p:cNvSpPr>
            <p:nvPr/>
          </p:nvSpPr>
          <p:spPr bwMode="auto">
            <a:xfrm>
              <a:off x="3120" y="960"/>
              <a:ext cx="0" cy="3120"/>
            </a:xfrm>
            <a:prstGeom prst="line">
              <a:avLst/>
            </a:prstGeom>
            <a:noFill/>
            <a:ln w="12600">
              <a:solidFill>
                <a:srgbClr val="000000"/>
              </a:solidFill>
              <a:miter lim="800000"/>
              <a:headEnd/>
              <a:tailEnd/>
            </a:ln>
          </p:spPr>
          <p:txBody>
            <a:bodyPr/>
            <a:lstStyle/>
            <a:p>
              <a:pPr>
                <a:defRPr/>
              </a:pPr>
              <a:endParaRPr lang="en-US">
                <a:solidFill>
                  <a:schemeClr val="tx1"/>
                </a:solidFill>
                <a:latin typeface="+mn-lt"/>
              </a:endParaRPr>
            </a:p>
          </p:txBody>
        </p:sp>
        <p:sp>
          <p:nvSpPr>
            <p:cNvPr id="49177" name="Line 21"/>
            <p:cNvSpPr>
              <a:spLocks noChangeShapeType="1"/>
            </p:cNvSpPr>
            <p:nvPr/>
          </p:nvSpPr>
          <p:spPr bwMode="auto">
            <a:xfrm>
              <a:off x="5472" y="960"/>
              <a:ext cx="0" cy="3120"/>
            </a:xfrm>
            <a:prstGeom prst="line">
              <a:avLst/>
            </a:prstGeom>
            <a:noFill/>
            <a:ln w="28440">
              <a:solidFill>
                <a:srgbClr val="000000"/>
              </a:solidFill>
              <a:miter lim="800000"/>
              <a:headEnd/>
              <a:tailEnd/>
            </a:ln>
          </p:spPr>
          <p:txBody>
            <a:bodyPr/>
            <a:lstStyle/>
            <a:p>
              <a:pPr>
                <a:defRPr/>
              </a:pPr>
              <a:endParaRPr lang="en-US">
                <a:solidFill>
                  <a:schemeClr val="tx1"/>
                </a:solidFill>
                <a:latin typeface="+mn-lt"/>
              </a:endParaRPr>
            </a:p>
          </p:txBody>
        </p:sp>
      </p:grpSp>
    </p:spTree>
    <p:extLst>
      <p:ext uri="{BB962C8B-B14F-4D97-AF65-F5344CB8AC3E}">
        <p14:creationId xmlns:p14="http://schemas.microsoft.com/office/powerpoint/2010/main" val="711650374"/>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lumMod val="75000"/>
                    <a:lumOff val="25000"/>
                  </a:schemeClr>
                </a:solidFill>
              </a:rPr>
              <a:t>The confinement principle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81240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50800"/>
            <a:ext cx="8229600" cy="1143000"/>
          </a:xfrm>
        </p:spPr>
        <p:txBody>
          <a:bodyPr/>
          <a:lstStyle/>
          <a:p>
            <a:r>
              <a:rPr lang="en-US" sz="4400" dirty="0">
                <a:latin typeface="Tahoma" charset="0"/>
              </a:rPr>
              <a:t>Running untrusted code</a:t>
            </a:r>
          </a:p>
        </p:txBody>
      </p:sp>
      <p:sp>
        <p:nvSpPr>
          <p:cNvPr id="17411"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800" dirty="0">
                <a:latin typeface="Tahoma" charset="0"/>
              </a:rPr>
              <a:t>We often need to run buggy/</a:t>
            </a:r>
            <a:r>
              <a:rPr lang="en-US" sz="2800" dirty="0" err="1">
                <a:latin typeface="Tahoma" charset="0"/>
              </a:rPr>
              <a:t>unstrusted</a:t>
            </a:r>
            <a:r>
              <a:rPr lang="en-US" sz="2800" dirty="0">
                <a:latin typeface="Tahoma" charset="0"/>
              </a:rPr>
              <a:t> code:</a:t>
            </a:r>
          </a:p>
          <a:p>
            <a:pPr lvl="1">
              <a:lnSpc>
                <a:spcPct val="160000"/>
              </a:lnSpc>
            </a:pPr>
            <a:r>
              <a:rPr lang="en-US" sz="2400" dirty="0">
                <a:latin typeface="Tahoma" charset="0"/>
                <a:ea typeface="ＭＳ Ｐゴシック" charset="0"/>
              </a:rPr>
              <a:t>programs from untrusted Internet sites:</a:t>
            </a:r>
          </a:p>
          <a:p>
            <a:pPr lvl="2">
              <a:lnSpc>
                <a:spcPct val="120000"/>
              </a:lnSpc>
            </a:pPr>
            <a:r>
              <a:rPr lang="en-US" sz="2200" dirty="0" smtClean="0">
                <a:latin typeface="Tahoma" charset="0"/>
                <a:ea typeface="ＭＳ Ｐゴシック" charset="0"/>
              </a:rPr>
              <a:t>apps,   extensions,   plug-ins,   codecs </a:t>
            </a:r>
            <a:r>
              <a:rPr lang="en-US" sz="2200" dirty="0">
                <a:latin typeface="Tahoma" charset="0"/>
                <a:ea typeface="ＭＳ Ｐゴシック" charset="0"/>
              </a:rPr>
              <a:t>for media player</a:t>
            </a:r>
          </a:p>
          <a:p>
            <a:pPr lvl="1">
              <a:lnSpc>
                <a:spcPct val="160000"/>
              </a:lnSpc>
            </a:pPr>
            <a:r>
              <a:rPr lang="en-US" sz="2400" dirty="0">
                <a:latin typeface="Tahoma" charset="0"/>
                <a:ea typeface="ＭＳ Ｐゴシック" charset="0"/>
              </a:rPr>
              <a:t>e</a:t>
            </a:r>
            <a:r>
              <a:rPr lang="en-US" sz="2400" dirty="0" smtClean="0">
                <a:latin typeface="Tahoma" charset="0"/>
                <a:ea typeface="ＭＳ Ｐゴシック" charset="0"/>
              </a:rPr>
              <a:t>xposed applications:    </a:t>
            </a:r>
            <a:r>
              <a:rPr lang="en-US" sz="2400" dirty="0" err="1" smtClean="0">
                <a:latin typeface="Tahoma" charset="0"/>
                <a:ea typeface="ＭＳ Ｐゴシック" charset="0"/>
              </a:rPr>
              <a:t>pdf</a:t>
            </a:r>
            <a:r>
              <a:rPr lang="en-US" sz="2400" dirty="0" smtClean="0">
                <a:latin typeface="Tahoma" charset="0"/>
                <a:ea typeface="ＭＳ Ｐゴシック" charset="0"/>
              </a:rPr>
              <a:t> viewers,  outlook</a:t>
            </a:r>
            <a:endParaRPr lang="en-US" sz="2400" dirty="0">
              <a:latin typeface="Tahoma" charset="0"/>
              <a:ea typeface="ＭＳ Ｐゴシック" charset="0"/>
            </a:endParaRPr>
          </a:p>
          <a:p>
            <a:pPr lvl="1">
              <a:lnSpc>
                <a:spcPct val="160000"/>
              </a:lnSpc>
            </a:pPr>
            <a:r>
              <a:rPr lang="en-US" sz="2400" dirty="0">
                <a:latin typeface="Tahoma" charset="0"/>
                <a:ea typeface="ＭＳ Ｐゴシック" charset="0"/>
              </a:rPr>
              <a:t>legacy daemons:   </a:t>
            </a:r>
            <a:r>
              <a:rPr lang="en-US" sz="2400" dirty="0" err="1">
                <a:latin typeface="Tahoma" charset="0"/>
                <a:ea typeface="ＭＳ Ｐゴシック" charset="0"/>
              </a:rPr>
              <a:t>sendmail</a:t>
            </a:r>
            <a:r>
              <a:rPr lang="en-US" sz="2400" dirty="0">
                <a:latin typeface="Tahoma" charset="0"/>
                <a:ea typeface="ＭＳ Ｐゴシック" charset="0"/>
              </a:rPr>
              <a:t>,  bind</a:t>
            </a:r>
          </a:p>
          <a:p>
            <a:pPr lvl="1">
              <a:lnSpc>
                <a:spcPct val="160000"/>
              </a:lnSpc>
            </a:pPr>
            <a:r>
              <a:rPr lang="en-US" sz="2400" dirty="0">
                <a:latin typeface="Tahoma" charset="0"/>
                <a:ea typeface="ＭＳ Ｐゴシック" charset="0"/>
              </a:rPr>
              <a:t>honeypots</a:t>
            </a:r>
          </a:p>
          <a:p>
            <a:pPr lvl="1"/>
            <a:endParaRPr lang="en-US" dirty="0">
              <a:latin typeface="Tahoma" charset="0"/>
              <a:ea typeface="ＭＳ Ｐゴシック" charset="0"/>
            </a:endParaRPr>
          </a:p>
          <a:p>
            <a:pPr marL="0" indent="0">
              <a:buNone/>
            </a:pPr>
            <a:r>
              <a:rPr lang="en-US" sz="2800" u="sng" dirty="0">
                <a:latin typeface="Tahoma" charset="0"/>
              </a:rPr>
              <a:t>Goal</a:t>
            </a:r>
            <a:r>
              <a:rPr lang="en-US" sz="2800" dirty="0">
                <a:latin typeface="Tahoma" charset="0"/>
              </a:rPr>
              <a:t>:    if application </a:t>
            </a:r>
            <a:r>
              <a:rPr lang="ja-JP" altLang="en-US" sz="2800" dirty="0">
                <a:latin typeface="Tahoma" charset="0"/>
              </a:rPr>
              <a:t>“</a:t>
            </a:r>
            <a:r>
              <a:rPr lang="en-US" sz="2800" dirty="0" smtClean="0">
                <a:latin typeface="Tahoma" charset="0"/>
              </a:rPr>
              <a:t>misbehaves</a:t>
            </a:r>
            <a:r>
              <a:rPr lang="ja-JP" altLang="en-US" sz="2800" dirty="0" smtClean="0">
                <a:latin typeface="Tahoma" charset="0"/>
              </a:rPr>
              <a:t>”</a:t>
            </a:r>
            <a:r>
              <a:rPr lang="en-US" sz="2800" dirty="0" smtClean="0">
                <a:latin typeface="Tahoma" charset="0"/>
              </a:rPr>
              <a:t>  ⇒  kill </a:t>
            </a:r>
            <a:r>
              <a:rPr lang="en-US" sz="2800" dirty="0">
                <a:latin typeface="Tahoma" charset="0"/>
              </a:rPr>
              <a:t>it</a:t>
            </a:r>
          </a:p>
        </p:txBody>
      </p:sp>
      <p:sp>
        <p:nvSpPr>
          <p:cNvPr id="17412" name="AutoShape 4"/>
          <p:cNvSpPr>
            <a:spLocks/>
          </p:cNvSpPr>
          <p:nvPr/>
        </p:nvSpPr>
        <p:spPr bwMode="auto">
          <a:xfrm>
            <a:off x="609600" y="2209800"/>
            <a:ext cx="228600" cy="3124200"/>
          </a:xfrm>
          <a:prstGeom prst="leftBracket">
            <a:avLst>
              <a:gd name="adj" fmla="val 102778"/>
            </a:avLst>
          </a:prstGeom>
          <a:noFill/>
          <a:ln w="12700">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012866150"/>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7000"/>
            <a:ext cx="8229600" cy="1143000"/>
          </a:xfrm>
        </p:spPr>
        <p:txBody>
          <a:bodyPr/>
          <a:lstStyle/>
          <a:p>
            <a:r>
              <a:rPr lang="en-US" sz="4400" dirty="0">
                <a:latin typeface="Tahoma" charset="0"/>
              </a:rPr>
              <a:t>Approach:   confinement</a:t>
            </a:r>
          </a:p>
        </p:txBody>
      </p:sp>
      <p:sp>
        <p:nvSpPr>
          <p:cNvPr id="18435" name="Rectangle 3" descr="Rectangle: Click to edit Master text styles&#10;Second level&#10;Third level&#10;Fourth level&#10;Fifth level"/>
          <p:cNvSpPr>
            <a:spLocks noGrp="1" noChangeArrowheads="1"/>
          </p:cNvSpPr>
          <p:nvPr>
            <p:ph type="body" idx="1"/>
          </p:nvPr>
        </p:nvSpPr>
        <p:spPr>
          <a:xfrm>
            <a:off x="152400" y="1193800"/>
            <a:ext cx="8686800" cy="5638800"/>
          </a:xfrm>
        </p:spPr>
        <p:txBody>
          <a:bodyPr>
            <a:normAutofit/>
          </a:bodyPr>
          <a:lstStyle/>
          <a:p>
            <a:pPr marL="0" indent="0">
              <a:buNone/>
              <a:tabLst>
                <a:tab pos="1943100" algn="l"/>
              </a:tabLst>
            </a:pPr>
            <a:r>
              <a:rPr lang="en-US" sz="2400" b="1" u="sng" dirty="0" smtClean="0">
                <a:latin typeface="Tahoma" charset="0"/>
              </a:rPr>
              <a:t>Confinement</a:t>
            </a:r>
            <a:r>
              <a:rPr lang="en-US" sz="2400" dirty="0" smtClean="0">
                <a:latin typeface="Tahoma" charset="0"/>
              </a:rPr>
              <a:t>:</a:t>
            </a:r>
            <a:r>
              <a:rPr lang="en-US" sz="2000" dirty="0" smtClean="0">
                <a:latin typeface="Tahoma" charset="0"/>
              </a:rPr>
              <a:t>   ensure misbehaving app cannot harm rest of system</a:t>
            </a:r>
            <a:endParaRPr lang="en-US" sz="2000" dirty="0">
              <a:latin typeface="Tahoma" charset="0"/>
            </a:endParaRPr>
          </a:p>
          <a:p>
            <a:pPr marL="0" indent="0">
              <a:spcBef>
                <a:spcPct val="80000"/>
              </a:spcBef>
              <a:buNone/>
            </a:pPr>
            <a:r>
              <a:rPr lang="en-US" sz="2400" dirty="0">
                <a:latin typeface="Tahoma" charset="0"/>
              </a:rPr>
              <a:t>Can be implemented at many levels</a:t>
            </a:r>
            <a:r>
              <a:rPr lang="en-US" sz="2400" dirty="0" smtClean="0">
                <a:latin typeface="Tahoma" charset="0"/>
              </a:rPr>
              <a:t>:</a:t>
            </a:r>
            <a:endParaRPr lang="en-US" sz="2400" b="1" dirty="0">
              <a:latin typeface="Tahoma" charset="0"/>
            </a:endParaRPr>
          </a:p>
          <a:p>
            <a:pPr lvl="1"/>
            <a:r>
              <a:rPr lang="en-US" sz="2400" b="1" dirty="0">
                <a:latin typeface="Tahoma" charset="0"/>
                <a:ea typeface="ＭＳ Ｐゴシック" charset="0"/>
              </a:rPr>
              <a:t>Hardware</a:t>
            </a:r>
            <a:r>
              <a:rPr lang="en-US" sz="2400" dirty="0">
                <a:latin typeface="Tahoma" charset="0"/>
                <a:ea typeface="ＭＳ Ｐゴシック" charset="0"/>
              </a:rPr>
              <a:t>:   run application on isolated </a:t>
            </a:r>
            <a:r>
              <a:rPr lang="en-US" sz="2400" dirty="0" err="1">
                <a:latin typeface="Tahoma" charset="0"/>
                <a:ea typeface="ＭＳ Ｐゴシック" charset="0"/>
              </a:rPr>
              <a:t>hw</a:t>
            </a:r>
            <a:r>
              <a:rPr lang="en-US" sz="2400" dirty="0">
                <a:latin typeface="Tahoma" charset="0"/>
                <a:ea typeface="ＭＳ Ｐゴシック" charset="0"/>
              </a:rPr>
              <a:t>  (air gap)</a:t>
            </a:r>
            <a:endParaRPr lang="en-US" dirty="0">
              <a:latin typeface="Tahoma" charset="0"/>
              <a:ea typeface="ＭＳ Ｐゴシック" charset="0"/>
            </a:endParaRPr>
          </a:p>
          <a:p>
            <a:pPr marL="457200" lvl="1" indent="0">
              <a:buNone/>
            </a:pPr>
            <a:endParaRPr lang="en-US" dirty="0">
              <a:latin typeface="Tahoma" charset="0"/>
              <a:ea typeface="ＭＳ Ｐゴシック" charset="0"/>
            </a:endParaRPr>
          </a:p>
          <a:p>
            <a:pPr marL="457200" lvl="1" indent="0">
              <a:buNone/>
            </a:pPr>
            <a:endParaRPr lang="en-US" sz="2800" dirty="0">
              <a:latin typeface="Tahoma" charset="0"/>
              <a:ea typeface="ＭＳ Ｐゴシック" charset="0"/>
            </a:endParaRPr>
          </a:p>
          <a:p>
            <a:pPr marL="457200" lvl="1" indent="0">
              <a:buNone/>
            </a:pPr>
            <a:endParaRPr lang="en-US" dirty="0">
              <a:latin typeface="Tahoma" charset="0"/>
              <a:ea typeface="ＭＳ Ｐゴシック" charset="0"/>
            </a:endParaRPr>
          </a:p>
          <a:p>
            <a:pPr marL="457200" lvl="1" indent="0">
              <a:buNone/>
            </a:pPr>
            <a:endParaRPr lang="en-US" sz="2800" dirty="0">
              <a:latin typeface="Tahoma" charset="0"/>
              <a:ea typeface="ＭＳ Ｐゴシック" charset="0"/>
            </a:endParaRPr>
          </a:p>
          <a:p>
            <a:pPr marL="457200" lvl="1" indent="0">
              <a:buNone/>
            </a:pPr>
            <a:r>
              <a:rPr lang="en-US" sz="2400" dirty="0" smtClean="0">
                <a:latin typeface="Tahoma" charset="0"/>
                <a:ea typeface="ＭＳ Ｐゴシック" charset="0"/>
              </a:rPr>
              <a:t>			⇒  difficult </a:t>
            </a:r>
            <a:r>
              <a:rPr lang="en-US" sz="2400" dirty="0">
                <a:latin typeface="Tahoma" charset="0"/>
                <a:ea typeface="ＭＳ Ｐゴシック" charset="0"/>
              </a:rPr>
              <a:t>to </a:t>
            </a:r>
            <a:r>
              <a:rPr lang="en-US" sz="2400" dirty="0" smtClean="0">
                <a:latin typeface="Tahoma" charset="0"/>
                <a:ea typeface="ＭＳ Ｐゴシック" charset="0"/>
              </a:rPr>
              <a:t>manage</a:t>
            </a:r>
            <a:endParaRPr lang="en-US" sz="2400" dirty="0">
              <a:latin typeface="Tahoma" charset="0"/>
              <a:ea typeface="ＭＳ Ｐゴシック" charset="0"/>
            </a:endParaRPr>
          </a:p>
        </p:txBody>
      </p:sp>
      <p:pic>
        <p:nvPicPr>
          <p:cNvPr id="2" name="Picture 1"/>
          <p:cNvPicPr>
            <a:picLocks noChangeAspect="1"/>
          </p:cNvPicPr>
          <p:nvPr/>
        </p:nvPicPr>
        <p:blipFill>
          <a:blip r:embed="rId2" cstate="print"/>
          <a:stretch>
            <a:fillRect/>
          </a:stretch>
        </p:blipFill>
        <p:spPr>
          <a:xfrm>
            <a:off x="1981200" y="2919660"/>
            <a:ext cx="1524000" cy="1557867"/>
          </a:xfrm>
          <a:prstGeom prst="rect">
            <a:avLst/>
          </a:prstGeom>
        </p:spPr>
      </p:pic>
      <p:pic>
        <p:nvPicPr>
          <p:cNvPr id="3" name="Picture 2"/>
          <p:cNvPicPr>
            <a:picLocks noChangeAspect="1"/>
          </p:cNvPicPr>
          <p:nvPr/>
        </p:nvPicPr>
        <p:blipFill>
          <a:blip r:embed="rId2" cstate="print"/>
          <a:stretch>
            <a:fillRect/>
          </a:stretch>
        </p:blipFill>
        <p:spPr>
          <a:xfrm>
            <a:off x="4572000" y="2919660"/>
            <a:ext cx="1524000" cy="1557867"/>
          </a:xfrm>
          <a:prstGeom prst="rect">
            <a:avLst/>
          </a:prstGeom>
        </p:spPr>
      </p:pic>
      <p:cxnSp>
        <p:nvCxnSpPr>
          <p:cNvPr id="5" name="Straight Connector 4"/>
          <p:cNvCxnSpPr/>
          <p:nvPr/>
        </p:nvCxnSpPr>
        <p:spPr>
          <a:xfrm>
            <a:off x="3886200" y="2818060"/>
            <a:ext cx="0" cy="172720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505201" y="4443660"/>
            <a:ext cx="821371" cy="369332"/>
          </a:xfrm>
          <a:prstGeom prst="rect">
            <a:avLst/>
          </a:prstGeom>
          <a:noFill/>
        </p:spPr>
        <p:txBody>
          <a:bodyPr wrap="none" rtlCol="0">
            <a:spAutoFit/>
          </a:bodyPr>
          <a:lstStyle/>
          <a:p>
            <a:r>
              <a:rPr lang="en-US" dirty="0"/>
              <a:t>a</a:t>
            </a:r>
            <a:r>
              <a:rPr lang="en-US" dirty="0" smtClean="0"/>
              <a:t>ir gap</a:t>
            </a:r>
            <a:endParaRPr lang="en-US" dirty="0"/>
          </a:p>
        </p:txBody>
      </p:sp>
      <p:cxnSp>
        <p:nvCxnSpPr>
          <p:cNvPr id="8" name="Elbow Connector 7"/>
          <p:cNvCxnSpPr/>
          <p:nvPr/>
        </p:nvCxnSpPr>
        <p:spPr>
          <a:xfrm>
            <a:off x="5257800" y="4443660"/>
            <a:ext cx="1447800" cy="304800"/>
          </a:xfrm>
          <a:prstGeom prst="bentConnector3">
            <a:avLst>
              <a:gd name="adj1" fmla="val 2632"/>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705600" y="4443660"/>
            <a:ext cx="1139442" cy="369332"/>
          </a:xfrm>
          <a:prstGeom prst="rect">
            <a:avLst/>
          </a:prstGeom>
          <a:noFill/>
        </p:spPr>
        <p:txBody>
          <a:bodyPr wrap="none" rtlCol="0">
            <a:spAutoFit/>
          </a:bodyPr>
          <a:lstStyle/>
          <a:p>
            <a:r>
              <a:rPr lang="en-US" dirty="0"/>
              <a:t>n</a:t>
            </a:r>
            <a:r>
              <a:rPr lang="en-US" dirty="0" smtClean="0"/>
              <a:t>etwork 1</a:t>
            </a:r>
            <a:endParaRPr lang="en-US" dirty="0"/>
          </a:p>
        </p:txBody>
      </p:sp>
      <p:cxnSp>
        <p:nvCxnSpPr>
          <p:cNvPr id="13" name="Elbow Connector 12"/>
          <p:cNvCxnSpPr>
            <a:endCxn id="14" idx="3"/>
          </p:cNvCxnSpPr>
          <p:nvPr/>
        </p:nvCxnSpPr>
        <p:spPr>
          <a:xfrm rot="10800000" flipV="1">
            <a:off x="1776771" y="4443660"/>
            <a:ext cx="737833" cy="286266"/>
          </a:xfrm>
          <a:prstGeom prst="bentConnector3">
            <a:avLst>
              <a:gd name="adj1" fmla="val 50000"/>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9601" y="4545260"/>
            <a:ext cx="1167169" cy="369332"/>
          </a:xfrm>
          <a:prstGeom prst="rect">
            <a:avLst/>
          </a:prstGeom>
          <a:noFill/>
        </p:spPr>
        <p:txBody>
          <a:bodyPr wrap="none" rtlCol="0">
            <a:spAutoFit/>
          </a:bodyPr>
          <a:lstStyle/>
          <a:p>
            <a:r>
              <a:rPr lang="en-US" dirty="0" smtClean="0"/>
              <a:t>Network 2</a:t>
            </a:r>
            <a:endParaRPr lang="en-US" dirty="0"/>
          </a:p>
        </p:txBody>
      </p:sp>
      <p:sp>
        <p:nvSpPr>
          <p:cNvPr id="15" name="TextBox 14"/>
          <p:cNvSpPr txBox="1"/>
          <p:nvPr/>
        </p:nvSpPr>
        <p:spPr>
          <a:xfrm>
            <a:off x="2286001" y="3122860"/>
            <a:ext cx="706969" cy="369332"/>
          </a:xfrm>
          <a:prstGeom prst="rect">
            <a:avLst/>
          </a:prstGeom>
          <a:noFill/>
        </p:spPr>
        <p:txBody>
          <a:bodyPr wrap="none" rtlCol="0">
            <a:spAutoFit/>
          </a:bodyPr>
          <a:lstStyle/>
          <a:p>
            <a:r>
              <a:rPr lang="en-US" dirty="0"/>
              <a:t>a</a:t>
            </a:r>
            <a:r>
              <a:rPr lang="en-US" dirty="0" smtClean="0"/>
              <a:t>pp 1</a:t>
            </a:r>
            <a:endParaRPr lang="en-US" dirty="0"/>
          </a:p>
        </p:txBody>
      </p:sp>
      <p:sp>
        <p:nvSpPr>
          <p:cNvPr id="18" name="TextBox 17"/>
          <p:cNvSpPr txBox="1"/>
          <p:nvPr/>
        </p:nvSpPr>
        <p:spPr>
          <a:xfrm>
            <a:off x="4855632" y="3122860"/>
            <a:ext cx="706969" cy="369332"/>
          </a:xfrm>
          <a:prstGeom prst="rect">
            <a:avLst/>
          </a:prstGeom>
          <a:noFill/>
        </p:spPr>
        <p:txBody>
          <a:bodyPr wrap="none" rtlCol="0">
            <a:spAutoFit/>
          </a:bodyPr>
          <a:lstStyle/>
          <a:p>
            <a:r>
              <a:rPr lang="en-US" dirty="0"/>
              <a:t>a</a:t>
            </a:r>
            <a:r>
              <a:rPr lang="en-US" dirty="0" smtClean="0"/>
              <a:t>pp 2</a:t>
            </a:r>
            <a:endParaRPr lang="en-US" dirty="0"/>
          </a:p>
        </p:txBody>
      </p:sp>
      <p:pic>
        <p:nvPicPr>
          <p:cNvPr id="16" name="Picture 15"/>
          <p:cNvPicPr>
            <a:picLocks noChangeAspect="1"/>
          </p:cNvPicPr>
          <p:nvPr/>
        </p:nvPicPr>
        <p:blipFill>
          <a:blip r:embed="rId3" cstate="print"/>
          <a:stretch>
            <a:fillRect/>
          </a:stretch>
        </p:blipFill>
        <p:spPr>
          <a:xfrm>
            <a:off x="2261286" y="3004785"/>
            <a:ext cx="673100" cy="743215"/>
          </a:xfrm>
          <a:prstGeom prst="rect">
            <a:avLst/>
          </a:prstGeom>
        </p:spPr>
      </p:pic>
    </p:spTree>
    <p:extLst>
      <p:ext uri="{BB962C8B-B14F-4D97-AF65-F5344CB8AC3E}">
        <p14:creationId xmlns:p14="http://schemas.microsoft.com/office/powerpoint/2010/main" val="177852361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7000"/>
            <a:ext cx="8229600" cy="1143000"/>
          </a:xfrm>
        </p:spPr>
        <p:txBody>
          <a:bodyPr/>
          <a:lstStyle/>
          <a:p>
            <a:r>
              <a:rPr lang="en-US" sz="4400" dirty="0">
                <a:latin typeface="Tahoma" charset="0"/>
              </a:rPr>
              <a:t>Approach:   confinement</a:t>
            </a:r>
          </a:p>
        </p:txBody>
      </p:sp>
      <p:sp>
        <p:nvSpPr>
          <p:cNvPr id="18435" name="Rectangle 3" descr="Rectangle: Click to edit Master text styles&#10;Second level&#10;Third level&#10;Fourth level&#10;Fifth level"/>
          <p:cNvSpPr>
            <a:spLocks noGrp="1" noChangeArrowheads="1"/>
          </p:cNvSpPr>
          <p:nvPr>
            <p:ph type="body" idx="1"/>
          </p:nvPr>
        </p:nvSpPr>
        <p:spPr>
          <a:xfrm>
            <a:off x="152400" y="1193800"/>
            <a:ext cx="8686800" cy="5638800"/>
          </a:xfrm>
        </p:spPr>
        <p:txBody>
          <a:bodyPr>
            <a:normAutofit/>
          </a:bodyPr>
          <a:lstStyle/>
          <a:p>
            <a:pPr marL="0" indent="0">
              <a:buNone/>
              <a:tabLst>
                <a:tab pos="1943100" algn="l"/>
              </a:tabLst>
            </a:pPr>
            <a:r>
              <a:rPr lang="en-US" sz="2400" b="1" u="sng" dirty="0" smtClean="0">
                <a:latin typeface="Tahoma" charset="0"/>
              </a:rPr>
              <a:t>Confinement</a:t>
            </a:r>
            <a:r>
              <a:rPr lang="en-US" sz="2400" dirty="0" smtClean="0">
                <a:latin typeface="Tahoma" charset="0"/>
              </a:rPr>
              <a:t>:</a:t>
            </a:r>
            <a:r>
              <a:rPr lang="en-US" sz="2000" dirty="0" smtClean="0">
                <a:latin typeface="Tahoma" charset="0"/>
              </a:rPr>
              <a:t>   ensure misbehaving app cannot harm rest of system</a:t>
            </a:r>
            <a:endParaRPr lang="en-US" sz="2000" dirty="0">
              <a:latin typeface="Tahoma" charset="0"/>
            </a:endParaRPr>
          </a:p>
          <a:p>
            <a:pPr marL="0" indent="0">
              <a:spcBef>
                <a:spcPct val="80000"/>
              </a:spcBef>
              <a:buNone/>
            </a:pPr>
            <a:r>
              <a:rPr lang="en-US" sz="2400" dirty="0">
                <a:latin typeface="Tahoma" charset="0"/>
              </a:rPr>
              <a:t>Can be implemented at many levels</a:t>
            </a:r>
            <a:r>
              <a:rPr lang="en-US" sz="2400" dirty="0" smtClean="0">
                <a:latin typeface="Tahoma" charset="0"/>
              </a:rPr>
              <a:t>:</a:t>
            </a:r>
            <a:endParaRPr lang="en-US" sz="2400" b="1" dirty="0">
              <a:latin typeface="Tahoma" charset="0"/>
            </a:endParaRPr>
          </a:p>
          <a:p>
            <a:pPr lvl="1"/>
            <a:r>
              <a:rPr lang="en-US" sz="2400" b="1" dirty="0" smtClean="0">
                <a:latin typeface="Tahoma" charset="0"/>
                <a:ea typeface="ＭＳ Ｐゴシック" charset="0"/>
              </a:rPr>
              <a:t>Virtual machines</a:t>
            </a:r>
            <a:r>
              <a:rPr lang="en-US" sz="2400" dirty="0" smtClean="0">
                <a:latin typeface="Tahoma" charset="0"/>
                <a:ea typeface="ＭＳ Ｐゴシック" charset="0"/>
              </a:rPr>
              <a:t>:   isolate OS’s on a single machine  </a:t>
            </a:r>
            <a:endParaRPr lang="en-US" dirty="0">
              <a:latin typeface="Tahoma" charset="0"/>
              <a:ea typeface="ＭＳ Ｐゴシック" charset="0"/>
            </a:endParaRPr>
          </a:p>
        </p:txBody>
      </p:sp>
      <p:sp>
        <p:nvSpPr>
          <p:cNvPr id="4" name="Rectangle 3"/>
          <p:cNvSpPr/>
          <p:nvPr/>
        </p:nvSpPr>
        <p:spPr>
          <a:xfrm>
            <a:off x="1219200" y="3835400"/>
            <a:ext cx="6477000" cy="254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219200" y="5969000"/>
            <a:ext cx="6477000" cy="4064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Virtual </a:t>
            </a:r>
            <a:r>
              <a:rPr lang="en-US" sz="2000" dirty="0"/>
              <a:t>M</a:t>
            </a:r>
            <a:r>
              <a:rPr lang="en-US" sz="2000" dirty="0" smtClean="0"/>
              <a:t>achine Monitor  (VMM)</a:t>
            </a:r>
            <a:endParaRPr lang="en-US" sz="2000" dirty="0"/>
          </a:p>
        </p:txBody>
      </p:sp>
      <p:sp>
        <p:nvSpPr>
          <p:cNvPr id="9" name="Rectangle 8"/>
          <p:cNvSpPr/>
          <p:nvPr/>
        </p:nvSpPr>
        <p:spPr>
          <a:xfrm>
            <a:off x="1219200" y="3835400"/>
            <a:ext cx="3276600" cy="2133600"/>
          </a:xfrm>
          <a:prstGeom prst="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solidFill>
                  <a:schemeClr val="tx1"/>
                </a:solidFill>
              </a:rPr>
              <a:t>OS</a:t>
            </a:r>
            <a:r>
              <a:rPr lang="en-US" baseline="-25000" dirty="0" smtClean="0">
                <a:solidFill>
                  <a:schemeClr val="tx1"/>
                </a:solidFill>
              </a:rPr>
              <a:t>1</a:t>
            </a:r>
          </a:p>
          <a:p>
            <a:pPr algn="ctr"/>
            <a:endParaRPr lang="en-US" baseline="-25000" dirty="0">
              <a:solidFill>
                <a:schemeClr val="tx1"/>
              </a:solidFill>
            </a:endParaRPr>
          </a:p>
        </p:txBody>
      </p:sp>
      <p:sp>
        <p:nvSpPr>
          <p:cNvPr id="17" name="Rectangle 16"/>
          <p:cNvSpPr/>
          <p:nvPr/>
        </p:nvSpPr>
        <p:spPr>
          <a:xfrm>
            <a:off x="4419600" y="3835400"/>
            <a:ext cx="3276600" cy="2133600"/>
          </a:xfrm>
          <a:prstGeom prst="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solidFill>
                  <a:schemeClr val="tx1"/>
                </a:solidFill>
              </a:rPr>
              <a:t>OS</a:t>
            </a:r>
            <a:r>
              <a:rPr lang="en-US" baseline="-25000" dirty="0" smtClean="0">
                <a:solidFill>
                  <a:schemeClr val="tx1"/>
                </a:solidFill>
              </a:rPr>
              <a:t>2</a:t>
            </a:r>
          </a:p>
          <a:p>
            <a:pPr algn="ctr"/>
            <a:endParaRPr lang="en-US" baseline="-25000" dirty="0">
              <a:solidFill>
                <a:schemeClr val="tx1"/>
              </a:solidFill>
            </a:endParaRPr>
          </a:p>
        </p:txBody>
      </p:sp>
      <p:cxnSp>
        <p:nvCxnSpPr>
          <p:cNvPr id="19" name="Straight Connector 18"/>
          <p:cNvCxnSpPr/>
          <p:nvPr/>
        </p:nvCxnSpPr>
        <p:spPr>
          <a:xfrm>
            <a:off x="4419600" y="3632200"/>
            <a:ext cx="0" cy="233680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2133600" y="4241800"/>
            <a:ext cx="13716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app1</a:t>
            </a:r>
            <a:endParaRPr lang="en-US" sz="2000" dirty="0"/>
          </a:p>
        </p:txBody>
      </p:sp>
      <p:sp>
        <p:nvSpPr>
          <p:cNvPr id="22" name="Oval 21"/>
          <p:cNvSpPr/>
          <p:nvPr/>
        </p:nvSpPr>
        <p:spPr>
          <a:xfrm>
            <a:off x="5410200" y="4241800"/>
            <a:ext cx="13716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app2</a:t>
            </a:r>
            <a:endParaRPr lang="en-US" sz="2000" dirty="0"/>
          </a:p>
        </p:txBody>
      </p:sp>
      <p:pic>
        <p:nvPicPr>
          <p:cNvPr id="24" name="Picture 23"/>
          <p:cNvPicPr>
            <a:picLocks noChangeAspect="1"/>
          </p:cNvPicPr>
          <p:nvPr/>
        </p:nvPicPr>
        <p:blipFill>
          <a:blip r:embed="rId2" cstate="print"/>
          <a:stretch>
            <a:fillRect/>
          </a:stretch>
        </p:blipFill>
        <p:spPr>
          <a:xfrm>
            <a:off x="1371600" y="4851401"/>
            <a:ext cx="673100" cy="743215"/>
          </a:xfrm>
          <a:prstGeom prst="rect">
            <a:avLst/>
          </a:prstGeom>
        </p:spPr>
      </p:pic>
    </p:spTree>
    <p:extLst>
      <p:ext uri="{BB962C8B-B14F-4D97-AF65-F5344CB8AC3E}">
        <p14:creationId xmlns:p14="http://schemas.microsoft.com/office/powerpoint/2010/main" val="173728095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7000"/>
            <a:ext cx="8229600" cy="1143000"/>
          </a:xfrm>
        </p:spPr>
        <p:txBody>
          <a:bodyPr/>
          <a:lstStyle/>
          <a:p>
            <a:r>
              <a:rPr lang="en-US" sz="4400" dirty="0">
                <a:latin typeface="Tahoma" charset="0"/>
              </a:rPr>
              <a:t>Approach:   confinement</a:t>
            </a:r>
          </a:p>
        </p:txBody>
      </p:sp>
      <p:sp>
        <p:nvSpPr>
          <p:cNvPr id="18435" name="Rectangle 3" descr="Rectangle: Click to edit Master text styles&#10;Second level&#10;Third level&#10;Fourth level&#10;Fifth level"/>
          <p:cNvSpPr>
            <a:spLocks noGrp="1" noChangeArrowheads="1"/>
          </p:cNvSpPr>
          <p:nvPr>
            <p:ph type="body" idx="1"/>
          </p:nvPr>
        </p:nvSpPr>
        <p:spPr>
          <a:xfrm>
            <a:off x="152400" y="1193800"/>
            <a:ext cx="8686800" cy="5638800"/>
          </a:xfrm>
        </p:spPr>
        <p:txBody>
          <a:bodyPr>
            <a:normAutofit/>
          </a:bodyPr>
          <a:lstStyle/>
          <a:p>
            <a:pPr marL="0" indent="0">
              <a:buNone/>
              <a:tabLst>
                <a:tab pos="1943100" algn="l"/>
              </a:tabLst>
            </a:pPr>
            <a:r>
              <a:rPr lang="en-US" sz="2400" b="1" u="sng" dirty="0" smtClean="0">
                <a:latin typeface="Tahoma" charset="0"/>
              </a:rPr>
              <a:t>Confinement</a:t>
            </a:r>
            <a:r>
              <a:rPr lang="en-US" sz="2400" dirty="0" smtClean="0">
                <a:latin typeface="Tahoma" charset="0"/>
              </a:rPr>
              <a:t>:</a:t>
            </a:r>
            <a:r>
              <a:rPr lang="en-US" sz="2000" dirty="0" smtClean="0">
                <a:latin typeface="Tahoma" charset="0"/>
              </a:rPr>
              <a:t>   ensure misbehaving app cannot harm rest of system</a:t>
            </a:r>
            <a:endParaRPr lang="en-US" sz="2000" dirty="0">
              <a:latin typeface="Tahoma" charset="0"/>
            </a:endParaRPr>
          </a:p>
          <a:p>
            <a:pPr marL="0" indent="0">
              <a:spcBef>
                <a:spcPct val="80000"/>
              </a:spcBef>
              <a:buNone/>
            </a:pPr>
            <a:r>
              <a:rPr lang="en-US" sz="2400" dirty="0">
                <a:latin typeface="Tahoma" charset="0"/>
              </a:rPr>
              <a:t>Can be implemented at many levels</a:t>
            </a:r>
            <a:r>
              <a:rPr lang="en-US" sz="2400" dirty="0" smtClean="0">
                <a:latin typeface="Tahoma" charset="0"/>
              </a:rPr>
              <a:t>:</a:t>
            </a:r>
            <a:endParaRPr lang="en-US" sz="2400" b="1" dirty="0">
              <a:latin typeface="Tahoma" charset="0"/>
            </a:endParaRPr>
          </a:p>
          <a:p>
            <a:pPr lvl="1"/>
            <a:r>
              <a:rPr lang="en-US" sz="2400" b="1" dirty="0" smtClean="0">
                <a:latin typeface="Tahoma" charset="0"/>
                <a:ea typeface="ＭＳ Ｐゴシック" charset="0"/>
              </a:rPr>
              <a:t>Process:     </a:t>
            </a:r>
            <a:r>
              <a:rPr lang="en-US" sz="2400" dirty="0" smtClean="0">
                <a:latin typeface="Tahoma" charset="0"/>
                <a:ea typeface="ＭＳ Ｐゴシック" charset="0"/>
              </a:rPr>
              <a:t>System Call Interposition</a:t>
            </a:r>
            <a:endParaRPr lang="en-US" sz="2400" dirty="0">
              <a:latin typeface="Tahoma" charset="0"/>
              <a:ea typeface="ＭＳ Ｐゴシック" charset="0"/>
            </a:endParaRPr>
          </a:p>
          <a:p>
            <a:pPr marL="457200" lvl="1" indent="0">
              <a:buNone/>
            </a:pPr>
            <a:r>
              <a:rPr lang="en-US" sz="2400" dirty="0" smtClean="0">
                <a:latin typeface="Tahoma" charset="0"/>
                <a:ea typeface="ＭＳ Ｐゴシック" charset="0"/>
              </a:rPr>
              <a:t>	      Isolate a </a:t>
            </a:r>
            <a:r>
              <a:rPr lang="en-US" sz="2400" dirty="0">
                <a:latin typeface="Tahoma" charset="0"/>
                <a:ea typeface="ＭＳ Ｐゴシック" charset="0"/>
              </a:rPr>
              <a:t>process in a single operating system</a:t>
            </a:r>
          </a:p>
          <a:p>
            <a:pPr marL="457200" lvl="1" indent="0">
              <a:buNone/>
            </a:pPr>
            <a:endParaRPr lang="en-US" dirty="0">
              <a:latin typeface="Tahoma" charset="0"/>
              <a:ea typeface="ＭＳ Ｐゴシック" charset="0"/>
            </a:endParaRPr>
          </a:p>
        </p:txBody>
      </p:sp>
      <p:sp>
        <p:nvSpPr>
          <p:cNvPr id="4" name="Rectangle 3"/>
          <p:cNvSpPr/>
          <p:nvPr/>
        </p:nvSpPr>
        <p:spPr>
          <a:xfrm>
            <a:off x="3657600" y="4038600"/>
            <a:ext cx="4038600" cy="254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57600" y="6172200"/>
            <a:ext cx="4038600" cy="5080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Operating System</a:t>
            </a:r>
            <a:endParaRPr lang="en-US" sz="2000" dirty="0"/>
          </a:p>
        </p:txBody>
      </p:sp>
      <p:sp>
        <p:nvSpPr>
          <p:cNvPr id="16" name="Oval 15"/>
          <p:cNvSpPr/>
          <p:nvPr/>
        </p:nvSpPr>
        <p:spPr>
          <a:xfrm>
            <a:off x="3962400" y="4546600"/>
            <a:ext cx="1828800" cy="1320800"/>
          </a:xfrm>
          <a:prstGeom prst="ellipse">
            <a:avLst/>
          </a:prstGeom>
          <a:solidFill>
            <a:srgbClr val="77933C"/>
          </a:solidFill>
          <a:ln w="762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2000" dirty="0"/>
              <a:t>p</a:t>
            </a:r>
            <a:r>
              <a:rPr lang="en-US" sz="2000" dirty="0" smtClean="0"/>
              <a:t>rocess 2</a:t>
            </a:r>
            <a:endParaRPr lang="en-US" sz="2000" dirty="0"/>
          </a:p>
        </p:txBody>
      </p:sp>
      <p:sp>
        <p:nvSpPr>
          <p:cNvPr id="22" name="Oval 21"/>
          <p:cNvSpPr/>
          <p:nvPr/>
        </p:nvSpPr>
        <p:spPr>
          <a:xfrm>
            <a:off x="5943600" y="4241800"/>
            <a:ext cx="1676400" cy="1219200"/>
          </a:xfrm>
          <a:prstGeom prst="ellips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p</a:t>
            </a:r>
            <a:r>
              <a:rPr lang="en-US" sz="2000" dirty="0" smtClean="0"/>
              <a:t>rocess 1</a:t>
            </a:r>
            <a:endParaRPr lang="en-US" sz="2000" dirty="0"/>
          </a:p>
        </p:txBody>
      </p:sp>
      <p:pic>
        <p:nvPicPr>
          <p:cNvPr id="24" name="Picture 23"/>
          <p:cNvPicPr>
            <a:picLocks noChangeAspect="1"/>
          </p:cNvPicPr>
          <p:nvPr/>
        </p:nvPicPr>
        <p:blipFill>
          <a:blip r:embed="rId2" cstate="print"/>
          <a:stretch>
            <a:fillRect/>
          </a:stretch>
        </p:blipFill>
        <p:spPr>
          <a:xfrm>
            <a:off x="4645326" y="4749800"/>
            <a:ext cx="460075" cy="508000"/>
          </a:xfrm>
          <a:prstGeom prst="rect">
            <a:avLst/>
          </a:prstGeom>
        </p:spPr>
      </p:pic>
    </p:spTree>
    <p:extLst>
      <p:ext uri="{BB962C8B-B14F-4D97-AF65-F5344CB8AC3E}">
        <p14:creationId xmlns:p14="http://schemas.microsoft.com/office/powerpoint/2010/main" val="229922621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5400"/>
            <a:ext cx="8229600" cy="1143000"/>
          </a:xfrm>
        </p:spPr>
        <p:txBody>
          <a:bodyPr/>
          <a:lstStyle/>
          <a:p>
            <a:r>
              <a:rPr lang="en-US" sz="4400" dirty="0">
                <a:latin typeface="Tahoma" charset="0"/>
              </a:rPr>
              <a:t>Implementing confinement</a:t>
            </a:r>
          </a:p>
        </p:txBody>
      </p:sp>
      <p:sp>
        <p:nvSpPr>
          <p:cNvPr id="19459"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800" dirty="0">
                <a:latin typeface="Tahoma" charset="0"/>
              </a:rPr>
              <a:t>Key component:    </a:t>
            </a:r>
            <a:r>
              <a:rPr lang="en-US" sz="2800" b="1" dirty="0">
                <a:latin typeface="Tahoma" charset="0"/>
              </a:rPr>
              <a:t>reference monitor</a:t>
            </a:r>
          </a:p>
          <a:p>
            <a:pPr lvl="1">
              <a:spcBef>
                <a:spcPct val="50000"/>
              </a:spcBef>
            </a:pPr>
            <a:r>
              <a:rPr lang="en-US" b="1" dirty="0">
                <a:latin typeface="Tahoma" charset="0"/>
                <a:ea typeface="ＭＳ Ｐゴシック" charset="0"/>
              </a:rPr>
              <a:t>Mediates requests</a:t>
            </a:r>
            <a:r>
              <a:rPr lang="en-US" dirty="0">
                <a:latin typeface="Tahoma" charset="0"/>
                <a:ea typeface="ＭＳ Ｐゴシック" charset="0"/>
              </a:rPr>
              <a:t> from applications</a:t>
            </a:r>
          </a:p>
          <a:p>
            <a:pPr lvl="2"/>
            <a:r>
              <a:rPr lang="en-US" sz="2400" dirty="0">
                <a:latin typeface="Tahoma" charset="0"/>
                <a:ea typeface="ＭＳ Ｐゴシック" charset="0"/>
              </a:rPr>
              <a:t>Implements protection policy</a:t>
            </a:r>
          </a:p>
          <a:p>
            <a:pPr lvl="2"/>
            <a:r>
              <a:rPr lang="en-US" sz="2400" dirty="0">
                <a:latin typeface="Tahoma" charset="0"/>
                <a:ea typeface="ＭＳ Ｐゴシック" charset="0"/>
              </a:rPr>
              <a:t>Enforces isolation and confinement</a:t>
            </a:r>
          </a:p>
          <a:p>
            <a:pPr lvl="1">
              <a:spcBef>
                <a:spcPct val="50000"/>
              </a:spcBef>
            </a:pPr>
            <a:r>
              <a:rPr lang="en-US" dirty="0">
                <a:latin typeface="Tahoma" charset="0"/>
                <a:ea typeface="ＭＳ Ｐゴシック" charset="0"/>
              </a:rPr>
              <a:t>Must </a:t>
            </a:r>
            <a:r>
              <a:rPr lang="en-US" b="1" u="sng" dirty="0">
                <a:latin typeface="Tahoma" charset="0"/>
                <a:ea typeface="ＭＳ Ｐゴシック" charset="0"/>
              </a:rPr>
              <a:t>always</a:t>
            </a:r>
            <a:r>
              <a:rPr lang="en-US" dirty="0">
                <a:latin typeface="Tahoma" charset="0"/>
                <a:ea typeface="ＭＳ Ｐゴシック" charset="0"/>
              </a:rPr>
              <a:t> be invoked:</a:t>
            </a:r>
          </a:p>
          <a:p>
            <a:pPr lvl="2"/>
            <a:r>
              <a:rPr lang="en-US" sz="2400" dirty="0">
                <a:latin typeface="Tahoma" charset="0"/>
                <a:ea typeface="ＭＳ Ｐゴシック" charset="0"/>
              </a:rPr>
              <a:t>Every application request must be mediated</a:t>
            </a:r>
          </a:p>
          <a:p>
            <a:pPr lvl="1">
              <a:spcBef>
                <a:spcPct val="50000"/>
              </a:spcBef>
            </a:pPr>
            <a:r>
              <a:rPr lang="en-US" b="1" dirty="0">
                <a:latin typeface="Tahoma" charset="0"/>
                <a:ea typeface="ＭＳ Ｐゴシック" charset="0"/>
              </a:rPr>
              <a:t>Tamperproof</a:t>
            </a:r>
            <a:r>
              <a:rPr lang="en-US" dirty="0">
                <a:latin typeface="Tahoma" charset="0"/>
                <a:ea typeface="ＭＳ Ｐゴシック" charset="0"/>
              </a:rPr>
              <a:t>:</a:t>
            </a:r>
          </a:p>
          <a:p>
            <a:pPr lvl="2"/>
            <a:r>
              <a:rPr lang="en-US" sz="2400" dirty="0">
                <a:latin typeface="Tahoma" charset="0"/>
                <a:ea typeface="ＭＳ Ｐゴシック" charset="0"/>
              </a:rPr>
              <a:t>Reference monitor cannot be killed</a:t>
            </a:r>
          </a:p>
          <a:p>
            <a:pPr lvl="2"/>
            <a:r>
              <a:rPr lang="en-US" sz="2400" dirty="0">
                <a:latin typeface="Tahoma" charset="0"/>
                <a:ea typeface="ＭＳ Ｐゴシック" charset="0"/>
              </a:rPr>
              <a:t>… or if killed, then monitored process is killed too</a:t>
            </a:r>
          </a:p>
          <a:p>
            <a:pPr lvl="1">
              <a:spcBef>
                <a:spcPct val="50000"/>
              </a:spcBef>
            </a:pPr>
            <a:r>
              <a:rPr lang="en-US" b="1" dirty="0">
                <a:latin typeface="Tahoma" charset="0"/>
                <a:ea typeface="ＭＳ Ｐゴシック" charset="0"/>
              </a:rPr>
              <a:t>Small</a:t>
            </a:r>
            <a:r>
              <a:rPr lang="en-US" dirty="0">
                <a:latin typeface="Tahoma" charset="0"/>
                <a:ea typeface="ＭＳ Ｐゴシック" charset="0"/>
              </a:rPr>
              <a:t> enough to be analyzed and validated</a:t>
            </a:r>
          </a:p>
        </p:txBody>
      </p:sp>
    </p:spTree>
    <p:extLst>
      <p:ext uri="{BB962C8B-B14F-4D97-AF65-F5344CB8AC3E}">
        <p14:creationId xmlns:p14="http://schemas.microsoft.com/office/powerpoint/2010/main" val="183113379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946162" y="2678030"/>
            <a:ext cx="7544575" cy="1346200"/>
          </a:xfrm>
          <a:prstGeom prst="rect">
            <a:avLst/>
          </a:prstGeom>
          <a:solidFill>
            <a:schemeClr val="bg1">
              <a:lumMod val="75000"/>
            </a:schemeClr>
          </a:solidFill>
          <a:ln>
            <a:noFill/>
          </a:ln>
          <a:extLst/>
        </p:spPr>
        <p:txBody>
          <a:bodyPr wrap="none" anchor="ctr"/>
          <a:lstStyle/>
          <a:p>
            <a:endParaRPr lang="en-US"/>
          </a:p>
        </p:txBody>
      </p:sp>
      <p:sp>
        <p:nvSpPr>
          <p:cNvPr id="20484" name="Rectangle 3" descr="Rectangle: Click to edit Master text styles&#10;Second level&#10;Third level&#10;Fourth level&#10;Fifth level"/>
          <p:cNvSpPr>
            <a:spLocks noGrp="1" noChangeArrowheads="1"/>
          </p:cNvSpPr>
          <p:nvPr>
            <p:ph type="body" idx="1"/>
          </p:nvPr>
        </p:nvSpPr>
        <p:spPr>
          <a:xfrm>
            <a:off x="228600" y="1219200"/>
            <a:ext cx="8686800" cy="5638800"/>
          </a:xfrm>
        </p:spPr>
        <p:txBody>
          <a:bodyPr>
            <a:normAutofit lnSpcReduction="10000"/>
          </a:bodyPr>
          <a:lstStyle/>
          <a:p>
            <a:pPr marL="0" indent="0">
              <a:buNone/>
            </a:pPr>
            <a:r>
              <a:rPr lang="en-US" sz="2400" dirty="0">
                <a:latin typeface="Tahoma" charset="0"/>
              </a:rPr>
              <a:t>Often used for </a:t>
            </a:r>
            <a:r>
              <a:rPr lang="ja-JP" altLang="en-US" sz="2400" dirty="0">
                <a:latin typeface="Tahoma" charset="0"/>
              </a:rPr>
              <a:t>“</a:t>
            </a:r>
            <a:r>
              <a:rPr lang="en-US" sz="2400" dirty="0">
                <a:latin typeface="Tahoma" charset="0"/>
              </a:rPr>
              <a:t>guest</a:t>
            </a:r>
            <a:r>
              <a:rPr lang="ja-JP" altLang="en-US" sz="2400" dirty="0">
                <a:latin typeface="Tahoma" charset="0"/>
              </a:rPr>
              <a:t>”</a:t>
            </a:r>
            <a:r>
              <a:rPr lang="en-US" sz="2400" dirty="0">
                <a:latin typeface="Tahoma" charset="0"/>
              </a:rPr>
              <a:t> accounts on ftp sites</a:t>
            </a:r>
          </a:p>
          <a:p>
            <a:endParaRPr lang="en-US" sz="2400" dirty="0">
              <a:latin typeface="Tahoma" charset="0"/>
            </a:endParaRPr>
          </a:p>
          <a:p>
            <a:pPr marL="0" indent="0">
              <a:buNone/>
            </a:pPr>
            <a:r>
              <a:rPr lang="en-US" sz="2400" dirty="0">
                <a:latin typeface="Tahoma" charset="0"/>
              </a:rPr>
              <a:t>To use do:   (must be root)</a:t>
            </a:r>
          </a:p>
          <a:p>
            <a:pPr lvl="1">
              <a:buFont typeface="Wingdings" charset="0"/>
              <a:buNone/>
            </a:pPr>
            <a:r>
              <a:rPr lang="en-US" dirty="0">
                <a:latin typeface="Tahoma" charset="0"/>
                <a:ea typeface="ＭＳ Ｐゴシック" charset="0"/>
              </a:rPr>
              <a:t>	</a:t>
            </a:r>
          </a:p>
          <a:p>
            <a:pPr lvl="1">
              <a:buFont typeface="Wingdings" charset="0"/>
              <a:buNone/>
            </a:pPr>
            <a:r>
              <a:rPr lang="en-US" dirty="0">
                <a:latin typeface="Tahoma" charset="0"/>
                <a:ea typeface="ＭＳ Ｐゴシック" charset="0"/>
              </a:rPr>
              <a:t>	</a:t>
            </a:r>
            <a:r>
              <a:rPr lang="en-US" dirty="0" err="1">
                <a:latin typeface="Tahoma" charset="0"/>
                <a:ea typeface="ＭＳ Ｐゴシック" charset="0"/>
              </a:rPr>
              <a:t>chroot</a:t>
            </a:r>
            <a:r>
              <a:rPr lang="en-US" dirty="0">
                <a:latin typeface="Tahoma" charset="0"/>
                <a:ea typeface="ＭＳ Ｐゴシック" charset="0"/>
              </a:rPr>
              <a:t>   /</a:t>
            </a:r>
            <a:r>
              <a:rPr lang="en-US" dirty="0" err="1">
                <a:latin typeface="Tahoma" charset="0"/>
                <a:ea typeface="ＭＳ Ｐゴシック" charset="0"/>
              </a:rPr>
              <a:t>tmp</a:t>
            </a:r>
            <a:r>
              <a:rPr lang="en-US" dirty="0">
                <a:latin typeface="Tahoma" charset="0"/>
                <a:ea typeface="ＭＳ Ｐゴシック" charset="0"/>
              </a:rPr>
              <a:t>/guest	    </a:t>
            </a:r>
            <a:r>
              <a:rPr lang="en-US" sz="2000" dirty="0">
                <a:latin typeface="Tahoma" charset="0"/>
                <a:ea typeface="ＭＳ Ｐゴシック" charset="0"/>
              </a:rPr>
              <a:t>root </a:t>
            </a:r>
            <a:r>
              <a:rPr lang="en-US" sz="2000" dirty="0" err="1">
                <a:latin typeface="Tahoma" charset="0"/>
                <a:ea typeface="ＭＳ Ｐゴシック" charset="0"/>
              </a:rPr>
              <a:t>dir</a:t>
            </a:r>
            <a:r>
              <a:rPr lang="en-US" sz="2000" dirty="0">
                <a:latin typeface="Tahoma" charset="0"/>
                <a:ea typeface="ＭＳ Ｐゴシック" charset="0"/>
              </a:rPr>
              <a:t> </a:t>
            </a:r>
            <a:r>
              <a:rPr lang="ja-JP" altLang="en-US" sz="2000" dirty="0">
                <a:latin typeface="Tahoma" charset="0"/>
                <a:ea typeface="ＭＳ Ｐゴシック" charset="0"/>
              </a:rPr>
              <a:t>“</a:t>
            </a:r>
            <a:r>
              <a:rPr lang="en-US" sz="2000" dirty="0">
                <a:latin typeface="Tahoma" charset="0"/>
                <a:ea typeface="ＭＳ Ｐゴシック" charset="0"/>
              </a:rPr>
              <a:t>/</a:t>
            </a:r>
            <a:r>
              <a:rPr lang="ja-JP" altLang="en-US" sz="2000" dirty="0">
                <a:latin typeface="Tahoma" charset="0"/>
                <a:ea typeface="ＭＳ Ｐゴシック" charset="0"/>
              </a:rPr>
              <a:t>”</a:t>
            </a:r>
            <a:r>
              <a:rPr lang="en-US" sz="2000" dirty="0">
                <a:latin typeface="Tahoma" charset="0"/>
                <a:ea typeface="ＭＳ Ｐゴシック" charset="0"/>
              </a:rPr>
              <a:t> is now </a:t>
            </a:r>
            <a:r>
              <a:rPr lang="ja-JP" altLang="en-US" sz="2000" dirty="0">
                <a:latin typeface="Tahoma" charset="0"/>
                <a:ea typeface="ＭＳ Ｐゴシック" charset="0"/>
              </a:rPr>
              <a:t>“</a:t>
            </a:r>
            <a:r>
              <a:rPr lang="en-US" sz="2000" dirty="0">
                <a:latin typeface="Tahoma" charset="0"/>
                <a:ea typeface="ＭＳ Ｐゴシック" charset="0"/>
              </a:rPr>
              <a:t>/</a:t>
            </a:r>
            <a:r>
              <a:rPr lang="en-US" sz="2000" dirty="0" err="1">
                <a:latin typeface="Tahoma" charset="0"/>
                <a:ea typeface="ＭＳ Ｐゴシック" charset="0"/>
              </a:rPr>
              <a:t>tmp</a:t>
            </a:r>
            <a:r>
              <a:rPr lang="en-US" sz="2000" dirty="0">
                <a:latin typeface="Tahoma" charset="0"/>
                <a:ea typeface="ＭＳ Ｐゴシック" charset="0"/>
              </a:rPr>
              <a:t>/guest</a:t>
            </a:r>
            <a:r>
              <a:rPr lang="ja-JP" altLang="en-US" sz="2000" dirty="0">
                <a:latin typeface="Tahoma" charset="0"/>
                <a:ea typeface="ＭＳ Ｐゴシック" charset="0"/>
              </a:rPr>
              <a:t>”</a:t>
            </a:r>
            <a:endParaRPr lang="en-US" sz="2000" dirty="0">
              <a:latin typeface="Tahoma" charset="0"/>
              <a:ea typeface="ＭＳ Ｐゴシック" charset="0"/>
            </a:endParaRPr>
          </a:p>
          <a:p>
            <a:pPr lvl="1">
              <a:buFont typeface="Wingdings" charset="0"/>
              <a:buNone/>
            </a:pPr>
            <a:r>
              <a:rPr lang="en-US" dirty="0">
                <a:latin typeface="Tahoma" charset="0"/>
                <a:ea typeface="ＭＳ Ｐゴシック" charset="0"/>
              </a:rPr>
              <a:t>	</a:t>
            </a:r>
            <a:r>
              <a:rPr lang="en-US" dirty="0" err="1">
                <a:latin typeface="Tahoma" charset="0"/>
                <a:ea typeface="ＭＳ Ｐゴシック" charset="0"/>
              </a:rPr>
              <a:t>su</a:t>
            </a:r>
            <a:r>
              <a:rPr lang="en-US" dirty="0">
                <a:latin typeface="Tahoma" charset="0"/>
                <a:ea typeface="ＭＳ Ｐゴシック" charset="0"/>
              </a:rPr>
              <a:t> guest		    </a:t>
            </a:r>
            <a:r>
              <a:rPr lang="en-US" dirty="0" smtClean="0">
                <a:latin typeface="Tahoma" charset="0"/>
                <a:ea typeface="ＭＳ Ｐゴシック" charset="0"/>
              </a:rPr>
              <a:t>				</a:t>
            </a:r>
            <a:r>
              <a:rPr lang="en-US" sz="2000" dirty="0" smtClean="0">
                <a:latin typeface="Tahoma" charset="0"/>
                <a:ea typeface="ＭＳ Ｐゴシック" charset="0"/>
              </a:rPr>
              <a:t>EUID </a:t>
            </a:r>
            <a:r>
              <a:rPr lang="en-US" sz="2000" dirty="0">
                <a:latin typeface="Tahoma" charset="0"/>
                <a:ea typeface="ＭＳ Ｐゴシック" charset="0"/>
              </a:rPr>
              <a:t>set to </a:t>
            </a:r>
            <a:r>
              <a:rPr lang="ja-JP" altLang="en-US" sz="2000" dirty="0">
                <a:latin typeface="Tahoma" charset="0"/>
                <a:ea typeface="ＭＳ Ｐゴシック" charset="0"/>
              </a:rPr>
              <a:t>“</a:t>
            </a:r>
            <a:r>
              <a:rPr lang="en-US" sz="2000" dirty="0">
                <a:latin typeface="Tahoma" charset="0"/>
                <a:ea typeface="ＭＳ Ｐゴシック" charset="0"/>
              </a:rPr>
              <a:t>guest</a:t>
            </a:r>
            <a:r>
              <a:rPr lang="ja-JP" altLang="en-US" sz="2000" dirty="0">
                <a:latin typeface="Tahoma" charset="0"/>
                <a:ea typeface="ＭＳ Ｐゴシック" charset="0"/>
              </a:rPr>
              <a:t>”</a:t>
            </a:r>
            <a:endParaRPr lang="en-US" sz="2000" dirty="0">
              <a:latin typeface="Tahoma" charset="0"/>
              <a:ea typeface="ＭＳ Ｐゴシック" charset="0"/>
            </a:endParaRPr>
          </a:p>
          <a:p>
            <a:endParaRPr lang="en-US" sz="2400" dirty="0">
              <a:latin typeface="Tahoma" charset="0"/>
            </a:endParaRPr>
          </a:p>
          <a:p>
            <a:pPr marL="0" indent="0">
              <a:buNone/>
            </a:pPr>
            <a:r>
              <a:rPr lang="en-US" sz="2400" dirty="0">
                <a:latin typeface="Tahoma" charset="0"/>
              </a:rPr>
              <a:t>Now  </a:t>
            </a:r>
            <a:r>
              <a:rPr lang="ja-JP" altLang="en-US" sz="2400" dirty="0">
                <a:latin typeface="Tahoma" charset="0"/>
              </a:rPr>
              <a:t>“</a:t>
            </a:r>
            <a:r>
              <a:rPr lang="en-US" sz="2400" dirty="0">
                <a:latin typeface="Tahoma" charset="0"/>
              </a:rPr>
              <a:t>/</a:t>
            </a:r>
            <a:r>
              <a:rPr lang="en-US" sz="2400" dirty="0" err="1">
                <a:latin typeface="Tahoma" charset="0"/>
              </a:rPr>
              <a:t>tmp</a:t>
            </a:r>
            <a:r>
              <a:rPr lang="en-US" sz="2400" dirty="0">
                <a:latin typeface="Tahoma" charset="0"/>
              </a:rPr>
              <a:t>/guest</a:t>
            </a:r>
            <a:r>
              <a:rPr lang="ja-JP" altLang="en-US" sz="2400" dirty="0">
                <a:latin typeface="Tahoma" charset="0"/>
              </a:rPr>
              <a:t>”</a:t>
            </a:r>
            <a:r>
              <a:rPr lang="en-US" sz="2400" dirty="0">
                <a:latin typeface="Tahoma" charset="0"/>
              </a:rPr>
              <a:t>  is added to file system accesses for applications in jail</a:t>
            </a:r>
          </a:p>
          <a:p>
            <a:pPr>
              <a:spcBef>
                <a:spcPct val="0"/>
              </a:spcBef>
              <a:buFont typeface="Wingdings" charset="0"/>
              <a:buNone/>
            </a:pPr>
            <a:r>
              <a:rPr lang="en-US" sz="2400" dirty="0">
                <a:latin typeface="Tahoma" charset="0"/>
              </a:rPr>
              <a:t>		</a:t>
            </a:r>
            <a:r>
              <a:rPr lang="en-US" sz="2400" b="1" dirty="0">
                <a:solidFill>
                  <a:srgbClr val="CC3399"/>
                </a:solidFill>
                <a:latin typeface="Tahoma" charset="0"/>
              </a:rPr>
              <a:t>open(</a:t>
            </a:r>
            <a:r>
              <a:rPr lang="ja-JP" altLang="en-US" sz="2400" b="1" dirty="0">
                <a:solidFill>
                  <a:srgbClr val="CC3399"/>
                </a:solidFill>
                <a:latin typeface="Tahoma" charset="0"/>
              </a:rPr>
              <a:t>“</a:t>
            </a:r>
            <a:r>
              <a:rPr lang="en-US" sz="2400" b="1" dirty="0">
                <a:solidFill>
                  <a:srgbClr val="CC3399"/>
                </a:solidFill>
                <a:latin typeface="Tahoma" charset="0"/>
              </a:rPr>
              <a:t>/</a:t>
            </a:r>
            <a:r>
              <a:rPr lang="en-US" sz="2400" b="1" dirty="0" err="1">
                <a:solidFill>
                  <a:srgbClr val="CC3399"/>
                </a:solidFill>
                <a:latin typeface="Tahoma" charset="0"/>
              </a:rPr>
              <a:t>etc</a:t>
            </a:r>
            <a:r>
              <a:rPr lang="en-US" sz="2400" b="1" dirty="0">
                <a:solidFill>
                  <a:srgbClr val="CC3399"/>
                </a:solidFill>
                <a:latin typeface="Tahoma" charset="0"/>
              </a:rPr>
              <a:t>/</a:t>
            </a:r>
            <a:r>
              <a:rPr lang="en-US" sz="2400" b="1" dirty="0" err="1">
                <a:solidFill>
                  <a:srgbClr val="CC3399"/>
                </a:solidFill>
                <a:latin typeface="Tahoma" charset="0"/>
              </a:rPr>
              <a:t>passwd</a:t>
            </a:r>
            <a:r>
              <a:rPr lang="ja-JP" altLang="en-US" sz="2400" b="1" dirty="0">
                <a:solidFill>
                  <a:srgbClr val="CC3399"/>
                </a:solidFill>
                <a:latin typeface="Tahoma" charset="0"/>
              </a:rPr>
              <a:t>”</a:t>
            </a:r>
            <a:r>
              <a:rPr lang="en-US" sz="2400" b="1" dirty="0">
                <a:solidFill>
                  <a:srgbClr val="CC3399"/>
                </a:solidFill>
                <a:latin typeface="Tahoma" charset="0"/>
              </a:rPr>
              <a:t>,   </a:t>
            </a:r>
            <a:r>
              <a:rPr lang="ja-JP" altLang="en-US" sz="2400" b="1" dirty="0">
                <a:solidFill>
                  <a:srgbClr val="CC3399"/>
                </a:solidFill>
                <a:latin typeface="Tahoma" charset="0"/>
              </a:rPr>
              <a:t>“</a:t>
            </a:r>
            <a:r>
              <a:rPr lang="en-US" sz="2400" b="1" dirty="0">
                <a:solidFill>
                  <a:srgbClr val="CC3399"/>
                </a:solidFill>
                <a:latin typeface="Tahoma" charset="0"/>
              </a:rPr>
              <a:t>r</a:t>
            </a:r>
            <a:r>
              <a:rPr lang="ja-JP" altLang="en-US" sz="2400" b="1" dirty="0">
                <a:solidFill>
                  <a:srgbClr val="CC3399"/>
                </a:solidFill>
                <a:latin typeface="Tahoma" charset="0"/>
              </a:rPr>
              <a:t>”</a:t>
            </a:r>
            <a:r>
              <a:rPr lang="en-US" sz="2400" b="1" dirty="0">
                <a:solidFill>
                  <a:srgbClr val="CC3399"/>
                </a:solidFill>
                <a:latin typeface="Tahoma" charset="0"/>
              </a:rPr>
              <a:t>)    </a:t>
            </a:r>
            <a:r>
              <a:rPr lang="en-US" sz="3200" b="1" dirty="0">
                <a:solidFill>
                  <a:srgbClr val="CC3399"/>
                </a:solidFill>
                <a:latin typeface="Tahoma" charset="0"/>
                <a:sym typeface="Symbol" charset="0"/>
              </a:rPr>
              <a:t></a:t>
            </a:r>
            <a:br>
              <a:rPr lang="en-US" sz="3200" b="1" dirty="0">
                <a:solidFill>
                  <a:srgbClr val="CC3399"/>
                </a:solidFill>
                <a:latin typeface="Tahoma" charset="0"/>
                <a:sym typeface="Symbol" charset="0"/>
              </a:rPr>
            </a:br>
            <a:r>
              <a:rPr lang="en-US" sz="3200" b="1" dirty="0">
                <a:solidFill>
                  <a:srgbClr val="CC3399"/>
                </a:solidFill>
                <a:latin typeface="Tahoma" charset="0"/>
                <a:sym typeface="Symbol" charset="0"/>
              </a:rPr>
              <a:t>		    </a:t>
            </a:r>
            <a:r>
              <a:rPr lang="en-US" sz="2400" b="1" dirty="0">
                <a:solidFill>
                  <a:srgbClr val="CC3399"/>
                </a:solidFill>
                <a:latin typeface="Tahoma" charset="0"/>
                <a:sym typeface="Symbol" charset="0"/>
              </a:rPr>
              <a:t>open(</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tmp</a:t>
            </a:r>
            <a:r>
              <a:rPr lang="en-US" sz="2400" b="1" dirty="0">
                <a:solidFill>
                  <a:srgbClr val="CC3399"/>
                </a:solidFill>
                <a:latin typeface="Tahoma" charset="0"/>
                <a:sym typeface="Symbol" charset="0"/>
              </a:rPr>
              <a:t>/guest/etc/</a:t>
            </a:r>
            <a:r>
              <a:rPr lang="en-US" sz="2400" b="1" dirty="0" err="1">
                <a:solidFill>
                  <a:srgbClr val="CC3399"/>
                </a:solidFill>
                <a:latin typeface="Tahoma" charset="0"/>
                <a:sym typeface="Symbol" charset="0"/>
              </a:rPr>
              <a:t>passwd</a:t>
            </a:r>
            <a:r>
              <a:rPr lang="ja-JP" altLang="en-US" sz="2400" b="1" dirty="0" smtClean="0">
                <a:solidFill>
                  <a:srgbClr val="CC3399"/>
                </a:solidFill>
                <a:latin typeface="Tahoma" charset="0"/>
                <a:sym typeface="Symbol" charset="0"/>
              </a:rPr>
              <a:t>” </a:t>
            </a:r>
            <a:r>
              <a:rPr lang="en-US" sz="2400" b="1" dirty="0" smtClean="0">
                <a:solidFill>
                  <a:srgbClr val="CC3399"/>
                </a:solidFill>
                <a:latin typeface="Tahoma" charset="0"/>
                <a:sym typeface="Symbol" charset="0"/>
              </a:rPr>
              <a:t>,   </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r</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p>
          <a:p>
            <a:pPr lvl="1">
              <a:spcBef>
                <a:spcPct val="50000"/>
              </a:spcBef>
              <a:buSzTx/>
              <a:buFont typeface="Symbol" charset="0"/>
              <a:buChar char="Þ"/>
            </a:pPr>
            <a:r>
              <a:rPr lang="en-US" dirty="0">
                <a:latin typeface="Tahoma" charset="0"/>
                <a:ea typeface="ＭＳ Ｐゴシック" charset="0"/>
              </a:rPr>
              <a:t>  application cannot access files outside of jail</a:t>
            </a:r>
          </a:p>
        </p:txBody>
      </p:sp>
      <p:sp>
        <p:nvSpPr>
          <p:cNvPr id="20483" name="Rectangle 2"/>
          <p:cNvSpPr>
            <a:spLocks noGrp="1" noChangeArrowheads="1"/>
          </p:cNvSpPr>
          <p:nvPr>
            <p:ph type="title"/>
          </p:nvPr>
        </p:nvSpPr>
        <p:spPr>
          <a:xfrm>
            <a:off x="457200" y="-127000"/>
            <a:ext cx="8229600" cy="1143000"/>
          </a:xfrm>
        </p:spPr>
        <p:txBody>
          <a:bodyPr/>
          <a:lstStyle/>
          <a:p>
            <a:r>
              <a:rPr lang="en-US" sz="4400" dirty="0">
                <a:latin typeface="Tahoma" charset="0"/>
              </a:rPr>
              <a:t>A </a:t>
            </a:r>
            <a:r>
              <a:rPr lang="en-US" sz="4400" dirty="0" smtClean="0">
                <a:latin typeface="Tahoma" charset="0"/>
              </a:rPr>
              <a:t>old example</a:t>
            </a:r>
            <a:r>
              <a:rPr lang="en-US" sz="4400" dirty="0">
                <a:latin typeface="Tahoma" charset="0"/>
              </a:rPr>
              <a:t>:    </a:t>
            </a:r>
            <a:r>
              <a:rPr lang="en-US" sz="4400" dirty="0" err="1">
                <a:latin typeface="Tahoma" charset="0"/>
              </a:rPr>
              <a:t>chroot</a:t>
            </a:r>
            <a:endParaRPr lang="en-US" sz="4400" dirty="0">
              <a:latin typeface="Tahoma" charset="0"/>
            </a:endParaRPr>
          </a:p>
        </p:txBody>
      </p:sp>
    </p:spTree>
    <p:extLst>
      <p:ext uri="{BB962C8B-B14F-4D97-AF65-F5344CB8AC3E}">
        <p14:creationId xmlns:p14="http://schemas.microsoft.com/office/powerpoint/2010/main" val="84477633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5400"/>
            <a:ext cx="8229600" cy="1143000"/>
          </a:xfrm>
        </p:spPr>
        <p:txBody>
          <a:bodyPr/>
          <a:lstStyle/>
          <a:p>
            <a:r>
              <a:rPr lang="en-US" sz="4400" dirty="0" err="1">
                <a:latin typeface="Tahoma" charset="0"/>
              </a:rPr>
              <a:t>Jailkit</a:t>
            </a:r>
            <a:endParaRPr lang="en-US" sz="4400" dirty="0">
              <a:latin typeface="Tahoma" charset="0"/>
            </a:endParaRPr>
          </a:p>
        </p:txBody>
      </p:sp>
      <p:sp>
        <p:nvSpPr>
          <p:cNvPr id="21507" name="Rectangle 3" descr="Rectangle: Click to edit Master text styles&#10;Second level&#10;Third level&#10;Fourth level&#10;Fifth level"/>
          <p:cNvSpPr>
            <a:spLocks noGrp="1" noChangeArrowheads="1"/>
          </p:cNvSpPr>
          <p:nvPr>
            <p:ph type="body" idx="1"/>
          </p:nvPr>
        </p:nvSpPr>
        <p:spPr>
          <a:xfrm>
            <a:off x="152400" y="1295400"/>
            <a:ext cx="8839200" cy="5334000"/>
          </a:xfrm>
        </p:spPr>
        <p:txBody>
          <a:bodyPr>
            <a:normAutofit lnSpcReduction="10000"/>
          </a:bodyPr>
          <a:lstStyle/>
          <a:p>
            <a:pPr>
              <a:buSzTx/>
              <a:buFont typeface="Symbol" charset="0"/>
              <a:buNone/>
            </a:pPr>
            <a:r>
              <a:rPr lang="en-US" sz="2400" dirty="0">
                <a:latin typeface="Tahoma" charset="0"/>
              </a:rPr>
              <a:t>Problem:   all utility </a:t>
            </a:r>
            <a:r>
              <a:rPr lang="en-US" sz="2400" dirty="0" err="1">
                <a:latin typeface="Tahoma" charset="0"/>
              </a:rPr>
              <a:t>progs</a:t>
            </a:r>
            <a:r>
              <a:rPr lang="en-US" sz="2400" dirty="0">
                <a:latin typeface="Tahoma" charset="0"/>
              </a:rPr>
              <a:t> (</a:t>
            </a:r>
            <a:r>
              <a:rPr lang="en-US" sz="2400" dirty="0" err="1">
                <a:latin typeface="Tahoma" charset="0"/>
              </a:rPr>
              <a:t>ls</a:t>
            </a:r>
            <a:r>
              <a:rPr lang="en-US" sz="2400" dirty="0">
                <a:latin typeface="Tahoma" charset="0"/>
              </a:rPr>
              <a:t>, </a:t>
            </a:r>
            <a:r>
              <a:rPr lang="en-US" sz="2400" dirty="0" err="1">
                <a:latin typeface="Tahoma" charset="0"/>
              </a:rPr>
              <a:t>ps</a:t>
            </a:r>
            <a:r>
              <a:rPr lang="en-US" sz="2400" dirty="0">
                <a:latin typeface="Tahoma" charset="0"/>
              </a:rPr>
              <a:t>, vi) must live inside jail</a:t>
            </a:r>
          </a:p>
          <a:p>
            <a:pPr lvl="1">
              <a:buSzTx/>
              <a:buFontTx/>
              <a:buNone/>
            </a:pPr>
            <a:endParaRPr lang="en-US" b="1" dirty="0">
              <a:latin typeface="Tahoma" charset="0"/>
              <a:ea typeface="ＭＳ Ｐゴシック" charset="0"/>
            </a:endParaRPr>
          </a:p>
          <a:p>
            <a:pPr>
              <a:buSzTx/>
              <a:buFontTx/>
              <a:buChar char="•"/>
            </a:pPr>
            <a:r>
              <a:rPr lang="en-US" sz="2400" b="1" dirty="0" err="1">
                <a:latin typeface="Tahoma" charset="0"/>
              </a:rPr>
              <a:t>jailkit</a:t>
            </a:r>
            <a:r>
              <a:rPr lang="en-US" sz="2400" dirty="0">
                <a:latin typeface="Tahoma" charset="0"/>
              </a:rPr>
              <a:t> project:    auto builds files, libs, and </a:t>
            </a:r>
            <a:r>
              <a:rPr lang="en-US" sz="2400" dirty="0" err="1">
                <a:latin typeface="Tahoma" charset="0"/>
              </a:rPr>
              <a:t>dirs</a:t>
            </a:r>
            <a:r>
              <a:rPr lang="en-US" sz="2400" dirty="0">
                <a:latin typeface="Tahoma" charset="0"/>
              </a:rPr>
              <a:t> needed in jail </a:t>
            </a:r>
            <a:r>
              <a:rPr lang="en-US" sz="2400" dirty="0" err="1" smtClean="0">
                <a:latin typeface="Tahoma" charset="0"/>
              </a:rPr>
              <a:t>env</a:t>
            </a:r>
            <a:endParaRPr lang="en-US" sz="2400" dirty="0">
              <a:latin typeface="Tahoma" charset="0"/>
            </a:endParaRPr>
          </a:p>
          <a:p>
            <a:pPr lvl="1">
              <a:spcBef>
                <a:spcPts val="1224"/>
              </a:spcBef>
              <a:buSzTx/>
              <a:buFontTx/>
              <a:buChar char="•"/>
            </a:pPr>
            <a:r>
              <a:rPr lang="en-US" b="1" dirty="0" err="1">
                <a:latin typeface="Tahoma" charset="0"/>
                <a:ea typeface="ＭＳ Ｐゴシック" charset="0"/>
              </a:rPr>
              <a:t>jk_init</a:t>
            </a:r>
            <a:r>
              <a:rPr lang="en-US" dirty="0">
                <a:latin typeface="Tahoma" charset="0"/>
                <a:ea typeface="ＭＳ Ｐゴシック" charset="0"/>
              </a:rPr>
              <a:t>:    creates jail environment</a:t>
            </a:r>
          </a:p>
          <a:p>
            <a:pPr lvl="1">
              <a:spcBef>
                <a:spcPts val="1224"/>
              </a:spcBef>
              <a:buSzTx/>
              <a:buFontTx/>
              <a:buChar char="•"/>
            </a:pPr>
            <a:r>
              <a:rPr lang="en-US" b="1" dirty="0" err="1">
                <a:latin typeface="Tahoma" charset="0"/>
                <a:ea typeface="ＭＳ Ｐゴシック" charset="0"/>
              </a:rPr>
              <a:t>jk_check</a:t>
            </a:r>
            <a:r>
              <a:rPr lang="en-US" b="1" dirty="0">
                <a:latin typeface="Tahoma" charset="0"/>
                <a:ea typeface="ＭＳ Ｐゴシック" charset="0"/>
              </a:rPr>
              <a:t>:</a:t>
            </a:r>
            <a:r>
              <a:rPr lang="en-US" dirty="0">
                <a:latin typeface="Tahoma" charset="0"/>
                <a:ea typeface="ＭＳ Ｐゴシック" charset="0"/>
              </a:rPr>
              <a:t>   checks jail </a:t>
            </a:r>
            <a:r>
              <a:rPr lang="en-US" dirty="0" err="1">
                <a:latin typeface="Tahoma" charset="0"/>
                <a:ea typeface="ＭＳ Ｐゴシック" charset="0"/>
              </a:rPr>
              <a:t>env</a:t>
            </a:r>
            <a:r>
              <a:rPr lang="en-US" dirty="0">
                <a:latin typeface="Tahoma" charset="0"/>
                <a:ea typeface="ＭＳ Ｐゴシック" charset="0"/>
              </a:rPr>
              <a:t> for security problems</a:t>
            </a:r>
          </a:p>
          <a:p>
            <a:pPr lvl="2">
              <a:buSzTx/>
              <a:buFontTx/>
              <a:buChar char="•"/>
            </a:pPr>
            <a:r>
              <a:rPr lang="en-US" sz="2400" dirty="0">
                <a:latin typeface="Tahoma" charset="0"/>
                <a:ea typeface="ＭＳ Ｐゴシック" charset="0"/>
              </a:rPr>
              <a:t>checks for any modified programs,</a:t>
            </a:r>
          </a:p>
          <a:p>
            <a:pPr lvl="2">
              <a:buSzTx/>
              <a:buFontTx/>
              <a:buChar char="•"/>
            </a:pPr>
            <a:r>
              <a:rPr lang="en-US" sz="2400" dirty="0">
                <a:latin typeface="Tahoma" charset="0"/>
                <a:ea typeface="ＭＳ Ｐゴシック" charset="0"/>
              </a:rPr>
              <a:t>checks for world writable directories, etc.</a:t>
            </a:r>
          </a:p>
          <a:p>
            <a:pPr lvl="1">
              <a:spcBef>
                <a:spcPts val="1224"/>
              </a:spcBef>
              <a:buSzTx/>
              <a:buFontTx/>
              <a:buChar char="•"/>
            </a:pPr>
            <a:r>
              <a:rPr lang="en-US" b="1" dirty="0" err="1">
                <a:latin typeface="Tahoma" charset="0"/>
                <a:ea typeface="ＭＳ Ｐゴシック" charset="0"/>
              </a:rPr>
              <a:t>jk_lsh</a:t>
            </a:r>
            <a:r>
              <a:rPr lang="en-US" dirty="0">
                <a:latin typeface="Tahoma" charset="0"/>
                <a:ea typeface="ＭＳ Ｐゴシック" charset="0"/>
              </a:rPr>
              <a:t>:   restricted shell to be used inside jail</a:t>
            </a:r>
          </a:p>
          <a:p>
            <a:pPr lvl="1">
              <a:buSzTx/>
              <a:buFontTx/>
              <a:buChar char="•"/>
            </a:pPr>
            <a:endParaRPr lang="en-US" dirty="0">
              <a:latin typeface="Tahoma" charset="0"/>
              <a:ea typeface="ＭＳ Ｐゴシック" charset="0"/>
            </a:endParaRPr>
          </a:p>
          <a:p>
            <a:pPr>
              <a:buSzTx/>
              <a:buFontTx/>
              <a:buChar char="•"/>
            </a:pPr>
            <a:r>
              <a:rPr lang="en-US" sz="2400" b="1" dirty="0">
                <a:latin typeface="Tahoma" charset="0"/>
              </a:rPr>
              <a:t>note:  </a:t>
            </a:r>
            <a:r>
              <a:rPr lang="en-US" sz="2400" dirty="0">
                <a:latin typeface="Tahoma" charset="0"/>
              </a:rPr>
              <a:t>simple </a:t>
            </a:r>
            <a:r>
              <a:rPr lang="en-US" sz="2400" dirty="0" err="1">
                <a:latin typeface="Tahoma" charset="0"/>
              </a:rPr>
              <a:t>chroot</a:t>
            </a:r>
            <a:r>
              <a:rPr lang="en-US" sz="2400" dirty="0">
                <a:latin typeface="Tahoma" charset="0"/>
              </a:rPr>
              <a:t> jail does not limit network access</a:t>
            </a:r>
            <a:endParaRPr lang="en-US" sz="2400" b="1" dirty="0">
              <a:latin typeface="Tahoma" charset="0"/>
            </a:endParaRPr>
          </a:p>
          <a:p>
            <a:endParaRPr lang="en-US" sz="2400" dirty="0">
              <a:latin typeface="Tahoma" charset="0"/>
            </a:endParaRPr>
          </a:p>
        </p:txBody>
      </p:sp>
    </p:spTree>
    <p:extLst>
      <p:ext uri="{BB962C8B-B14F-4D97-AF65-F5344CB8AC3E}">
        <p14:creationId xmlns:p14="http://schemas.microsoft.com/office/powerpoint/2010/main" val="3106792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a:t>
            </a:r>
            <a:endParaRPr lang="en-US" dirty="0"/>
          </a:p>
        </p:txBody>
      </p:sp>
      <p:sp>
        <p:nvSpPr>
          <p:cNvPr id="3" name="Content Placeholder 2"/>
          <p:cNvSpPr>
            <a:spLocks noGrp="1"/>
          </p:cNvSpPr>
          <p:nvPr>
            <p:ph idx="1"/>
          </p:nvPr>
        </p:nvSpPr>
        <p:spPr/>
        <p:txBody>
          <a:bodyPr>
            <a:normAutofit/>
          </a:bodyPr>
          <a:lstStyle/>
          <a:p>
            <a:r>
              <a:rPr lang="en-US" sz="2600" dirty="0" smtClean="0"/>
              <a:t>Access control is </a:t>
            </a:r>
            <a:r>
              <a:rPr lang="en-US" sz="2600" dirty="0"/>
              <a:t>a collection of methods and components that supports</a:t>
            </a:r>
          </a:p>
          <a:p>
            <a:pPr lvl="1"/>
            <a:r>
              <a:rPr lang="en-US" sz="2000" dirty="0"/>
              <a:t>confidentiality</a:t>
            </a:r>
          </a:p>
          <a:p>
            <a:pPr lvl="1"/>
            <a:r>
              <a:rPr lang="en-US" sz="2000" dirty="0"/>
              <a:t>integrity</a:t>
            </a:r>
          </a:p>
          <a:p>
            <a:r>
              <a:rPr lang="en-US" sz="2600" dirty="0">
                <a:solidFill>
                  <a:schemeClr val="accent2"/>
                </a:solidFill>
              </a:rPr>
              <a:t>Goal</a:t>
            </a:r>
            <a:r>
              <a:rPr lang="en-US" sz="2600" dirty="0"/>
              <a:t>: allow only authorized subjects to access permitted objects</a:t>
            </a:r>
          </a:p>
          <a:p>
            <a:r>
              <a:rPr lang="en-US" sz="2400" dirty="0" smtClean="0">
                <a:solidFill>
                  <a:schemeClr val="hlink"/>
                </a:solidFill>
              </a:rPr>
              <a:t>E.g., Least </a:t>
            </a:r>
            <a:r>
              <a:rPr lang="en-US" sz="2400" dirty="0">
                <a:solidFill>
                  <a:schemeClr val="hlink"/>
                </a:solidFill>
              </a:rPr>
              <a:t>privilege philosophy</a:t>
            </a:r>
          </a:p>
          <a:p>
            <a:pPr marL="457200" lvl="1" indent="0">
              <a:buNone/>
            </a:pPr>
            <a:r>
              <a:rPr lang="en-US" sz="2000" dirty="0"/>
              <a:t>A subject is granted permissions needed to accomplish required tasks and nothing more</a:t>
            </a:r>
          </a:p>
          <a:p>
            <a:endParaRPr lang="en-US" sz="2400" dirty="0"/>
          </a:p>
          <a:p>
            <a:endParaRPr lang="en-US" dirty="0"/>
          </a:p>
        </p:txBody>
      </p:sp>
    </p:spTree>
    <p:extLst>
      <p:ext uri="{BB962C8B-B14F-4D97-AF65-F5344CB8AC3E}">
        <p14:creationId xmlns:p14="http://schemas.microsoft.com/office/powerpoint/2010/main" val="2535752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5400"/>
            <a:ext cx="8229600" cy="1143000"/>
          </a:xfrm>
        </p:spPr>
        <p:txBody>
          <a:bodyPr/>
          <a:lstStyle/>
          <a:p>
            <a:r>
              <a:rPr lang="en-US" sz="4400" dirty="0">
                <a:latin typeface="Tahoma" charset="0"/>
              </a:rPr>
              <a:t>Escaping from jails</a:t>
            </a:r>
          </a:p>
        </p:txBody>
      </p:sp>
      <p:sp>
        <p:nvSpPr>
          <p:cNvPr id="122883" name="Rectangle 3" descr="Rectangle: Click to edit Master text styles&#10;Second level&#10;Third level&#10;Fourth level&#10;Fifth level"/>
          <p:cNvSpPr>
            <a:spLocks noGrp="1" noChangeArrowheads="1"/>
          </p:cNvSpPr>
          <p:nvPr>
            <p:ph type="body" idx="1"/>
          </p:nvPr>
        </p:nvSpPr>
        <p:spPr>
          <a:xfrm>
            <a:off x="228600" y="1295400"/>
            <a:ext cx="8382000" cy="5334000"/>
          </a:xfrm>
        </p:spPr>
        <p:txBody>
          <a:bodyPr>
            <a:normAutofit/>
          </a:bodyPr>
          <a:lstStyle/>
          <a:p>
            <a:pPr marL="0" indent="0">
              <a:buNone/>
            </a:pPr>
            <a:r>
              <a:rPr lang="en-US" sz="2400" dirty="0">
                <a:latin typeface="Tahoma" charset="0"/>
              </a:rPr>
              <a:t>Early escapes:    relative paths</a:t>
            </a:r>
          </a:p>
          <a:p>
            <a:pPr>
              <a:lnSpc>
                <a:spcPct val="150000"/>
              </a:lnSpc>
              <a:spcBef>
                <a:spcPts val="0"/>
              </a:spcBef>
              <a:buFont typeface="Wingdings" charset="0"/>
              <a:buNone/>
            </a:pPr>
            <a:r>
              <a:rPr lang="en-US" sz="2400" dirty="0">
                <a:latin typeface="Tahoma" charset="0"/>
              </a:rPr>
              <a:t>	    </a:t>
            </a:r>
            <a:r>
              <a:rPr lang="en-US" sz="2400" b="1" dirty="0">
                <a:solidFill>
                  <a:srgbClr val="CC3399"/>
                </a:solidFill>
                <a:latin typeface="Tahoma" charset="0"/>
              </a:rPr>
              <a:t>open( </a:t>
            </a:r>
            <a:r>
              <a:rPr lang="ja-JP" altLang="en-US" sz="2400" b="1" dirty="0">
                <a:solidFill>
                  <a:srgbClr val="CC3399"/>
                </a:solidFill>
                <a:latin typeface="Tahoma" charset="0"/>
              </a:rPr>
              <a:t>“</a:t>
            </a:r>
            <a:r>
              <a:rPr lang="en-US" sz="2400" b="1" dirty="0">
                <a:solidFill>
                  <a:srgbClr val="CC3399"/>
                </a:solidFill>
                <a:latin typeface="Tahoma" charset="0"/>
              </a:rPr>
              <a:t>../../</a:t>
            </a:r>
            <a:r>
              <a:rPr lang="en-US" sz="2400" b="1" dirty="0" err="1">
                <a:solidFill>
                  <a:srgbClr val="CC3399"/>
                </a:solidFill>
                <a:latin typeface="Tahoma" charset="0"/>
              </a:rPr>
              <a:t>etc</a:t>
            </a:r>
            <a:r>
              <a:rPr lang="en-US" sz="2400" b="1" dirty="0">
                <a:solidFill>
                  <a:srgbClr val="CC3399"/>
                </a:solidFill>
                <a:latin typeface="Tahoma" charset="0"/>
              </a:rPr>
              <a:t>/</a:t>
            </a:r>
            <a:r>
              <a:rPr lang="en-US" sz="2400" b="1" dirty="0" err="1">
                <a:solidFill>
                  <a:srgbClr val="CC3399"/>
                </a:solidFill>
                <a:latin typeface="Tahoma" charset="0"/>
              </a:rPr>
              <a:t>passwd</a:t>
            </a:r>
            <a:r>
              <a:rPr lang="ja-JP" altLang="en-US" sz="2400" b="1" dirty="0">
                <a:solidFill>
                  <a:srgbClr val="CC3399"/>
                </a:solidFill>
                <a:latin typeface="Tahoma" charset="0"/>
              </a:rPr>
              <a:t>”</a:t>
            </a:r>
            <a:r>
              <a:rPr lang="en-US" sz="2400" b="1" dirty="0">
                <a:solidFill>
                  <a:srgbClr val="CC3399"/>
                </a:solidFill>
                <a:latin typeface="Tahoma" charset="0"/>
              </a:rPr>
              <a:t>,   </a:t>
            </a:r>
            <a:r>
              <a:rPr lang="ja-JP" altLang="en-US" sz="2400" b="1" dirty="0">
                <a:solidFill>
                  <a:srgbClr val="CC3399"/>
                </a:solidFill>
                <a:latin typeface="Tahoma" charset="0"/>
              </a:rPr>
              <a:t>“</a:t>
            </a:r>
            <a:r>
              <a:rPr lang="en-US" sz="2400" b="1" dirty="0">
                <a:solidFill>
                  <a:srgbClr val="CC3399"/>
                </a:solidFill>
                <a:latin typeface="Tahoma" charset="0"/>
              </a:rPr>
              <a:t>r</a:t>
            </a:r>
            <a:r>
              <a:rPr lang="ja-JP" altLang="en-US" sz="2400" b="1" dirty="0">
                <a:solidFill>
                  <a:srgbClr val="CC3399"/>
                </a:solidFill>
                <a:latin typeface="Tahoma" charset="0"/>
              </a:rPr>
              <a:t>”</a:t>
            </a:r>
            <a:r>
              <a:rPr lang="en-US" sz="2400" b="1" dirty="0">
                <a:solidFill>
                  <a:srgbClr val="CC3399"/>
                </a:solidFill>
                <a:latin typeface="Tahoma" charset="0"/>
              </a:rPr>
              <a:t>)   </a:t>
            </a:r>
            <a:r>
              <a:rPr lang="en-US" b="1" dirty="0">
                <a:solidFill>
                  <a:srgbClr val="CC3399"/>
                </a:solidFill>
                <a:latin typeface="Tahoma" charset="0"/>
                <a:sym typeface="Symbol" charset="0"/>
              </a:rPr>
              <a:t></a:t>
            </a:r>
            <a:br>
              <a:rPr lang="en-US" b="1" dirty="0">
                <a:solidFill>
                  <a:srgbClr val="CC3399"/>
                </a:solidFill>
                <a:latin typeface="Tahoma" charset="0"/>
                <a:sym typeface="Symbol" charset="0"/>
              </a:rPr>
            </a:br>
            <a:r>
              <a:rPr lang="en-US" sz="3200" b="1" dirty="0">
                <a:solidFill>
                  <a:srgbClr val="CC3399"/>
                </a:solidFill>
                <a:latin typeface="Tahoma" charset="0"/>
                <a:sym typeface="Symbol" charset="0"/>
              </a:rPr>
              <a:t>	     </a:t>
            </a:r>
            <a:r>
              <a:rPr lang="en-US" sz="2400" b="1" dirty="0">
                <a:solidFill>
                  <a:srgbClr val="CC3399"/>
                </a:solidFill>
                <a:latin typeface="Tahoma" charset="0"/>
                <a:sym typeface="Symbol" charset="0"/>
              </a:rPr>
              <a:t>open(</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tmp</a:t>
            </a:r>
            <a:r>
              <a:rPr lang="en-US" sz="2400" b="1" dirty="0">
                <a:solidFill>
                  <a:srgbClr val="CC3399"/>
                </a:solidFill>
                <a:latin typeface="Tahoma" charset="0"/>
                <a:sym typeface="Symbol" charset="0"/>
              </a:rPr>
              <a:t>/guest/../../</a:t>
            </a:r>
            <a:r>
              <a:rPr lang="en-US" sz="2400" b="1" dirty="0" err="1">
                <a:solidFill>
                  <a:srgbClr val="CC3399"/>
                </a:solidFill>
                <a:latin typeface="Tahoma" charset="0"/>
                <a:sym typeface="Symbol" charset="0"/>
              </a:rPr>
              <a:t>etc</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passwd</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   </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r</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p>
          <a:p>
            <a:pPr marL="0" indent="0">
              <a:buNone/>
            </a:pPr>
            <a:endParaRPr lang="en-US" sz="2400" b="1" dirty="0">
              <a:solidFill>
                <a:srgbClr val="CC3399"/>
              </a:solidFill>
              <a:latin typeface="Tahoma" charset="0"/>
              <a:sym typeface="Symbol" charset="0"/>
            </a:endParaRPr>
          </a:p>
          <a:p>
            <a:pPr marL="0" indent="0">
              <a:buNone/>
            </a:pPr>
            <a:r>
              <a:rPr lang="en-US" sz="2600" b="1" dirty="0" err="1">
                <a:solidFill>
                  <a:srgbClr val="CC3399"/>
                </a:solidFill>
                <a:latin typeface="Tahoma" charset="0"/>
                <a:sym typeface="Symbol" charset="0"/>
              </a:rPr>
              <a:t>chroot</a:t>
            </a:r>
            <a:r>
              <a:rPr lang="en-US" sz="2600" b="1" dirty="0">
                <a:solidFill>
                  <a:srgbClr val="CC3399"/>
                </a:solidFill>
                <a:latin typeface="Tahoma" charset="0"/>
                <a:sym typeface="Symbol" charset="0"/>
              </a:rPr>
              <a:t> </a:t>
            </a:r>
            <a:r>
              <a:rPr lang="en-US" sz="2600" dirty="0">
                <a:latin typeface="Tahoma" charset="0"/>
                <a:sym typeface="Symbol" charset="0"/>
              </a:rPr>
              <a:t> should only be executable by </a:t>
            </a:r>
            <a:r>
              <a:rPr lang="en-US" sz="2600" dirty="0" smtClean="0">
                <a:latin typeface="Tahoma" charset="0"/>
                <a:sym typeface="Symbol" charset="0"/>
              </a:rPr>
              <a:t>root.</a:t>
            </a:r>
            <a:endParaRPr lang="en-US" sz="2600" dirty="0">
              <a:latin typeface="Tahoma" charset="0"/>
              <a:sym typeface="Symbol" charset="0"/>
            </a:endParaRPr>
          </a:p>
          <a:p>
            <a:pPr lvl="1">
              <a:spcBef>
                <a:spcPts val="1176"/>
              </a:spcBef>
            </a:pPr>
            <a:r>
              <a:rPr lang="en-US" sz="2600" dirty="0">
                <a:latin typeface="Tahoma" charset="0"/>
                <a:ea typeface="ＭＳ Ｐゴシック" charset="0"/>
                <a:sym typeface="Symbol" charset="0"/>
              </a:rPr>
              <a:t>otherwise jailed app can do:</a:t>
            </a:r>
          </a:p>
          <a:p>
            <a:pPr lvl="2">
              <a:spcBef>
                <a:spcPts val="1176"/>
              </a:spcBef>
            </a:pPr>
            <a:r>
              <a:rPr lang="en-US" sz="2600" dirty="0">
                <a:latin typeface="Tahoma" charset="0"/>
                <a:ea typeface="ＭＳ Ｐゴシック" charset="0"/>
                <a:sym typeface="Symbol" charset="0"/>
              </a:rPr>
              <a:t>create dummy file   </a:t>
            </a:r>
            <a:r>
              <a:rPr lang="ja-JP" altLang="en-US" sz="2600" dirty="0">
                <a:latin typeface="Tahoma" charset="0"/>
                <a:ea typeface="ＭＳ Ｐゴシック" charset="0"/>
                <a:sym typeface="Symbol" charset="0"/>
              </a:rPr>
              <a:t>“</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aaa</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etc</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passwd</a:t>
            </a:r>
            <a:r>
              <a:rPr lang="ja-JP" altLang="en-US" sz="2600" dirty="0">
                <a:latin typeface="Tahoma" charset="0"/>
                <a:ea typeface="ＭＳ Ｐゴシック" charset="0"/>
                <a:sym typeface="Symbol" charset="0"/>
              </a:rPr>
              <a:t>”</a:t>
            </a:r>
            <a:endParaRPr lang="en-US" sz="2600" dirty="0">
              <a:latin typeface="Tahoma" charset="0"/>
              <a:ea typeface="ＭＳ Ｐゴシック" charset="0"/>
              <a:sym typeface="Symbol" charset="0"/>
            </a:endParaRPr>
          </a:p>
          <a:p>
            <a:pPr lvl="2"/>
            <a:r>
              <a:rPr lang="en-US" sz="2600" dirty="0">
                <a:latin typeface="Tahoma" charset="0"/>
                <a:ea typeface="ＭＳ Ｐゴシック" charset="0"/>
                <a:sym typeface="Symbol" charset="0"/>
              </a:rPr>
              <a:t>run    </a:t>
            </a:r>
            <a:r>
              <a:rPr lang="en-US" sz="2600" dirty="0" err="1">
                <a:solidFill>
                  <a:srgbClr val="CC3399"/>
                </a:solidFill>
                <a:latin typeface="Tahoma" charset="0"/>
                <a:ea typeface="ＭＳ Ｐゴシック" charset="0"/>
                <a:sym typeface="Symbol" charset="0"/>
              </a:rPr>
              <a:t>chroot</a:t>
            </a:r>
            <a:r>
              <a:rPr lang="en-US" sz="2600" dirty="0">
                <a:solidFill>
                  <a:srgbClr val="CC3399"/>
                </a:solidFill>
                <a:latin typeface="Tahoma" charset="0"/>
                <a:ea typeface="ＭＳ Ｐゴシック" charset="0"/>
                <a:sym typeface="Symbol" charset="0"/>
              </a:rPr>
              <a:t>   </a:t>
            </a:r>
            <a:r>
              <a:rPr lang="ja-JP" altLang="en-US" sz="2600" dirty="0">
                <a:solidFill>
                  <a:srgbClr val="CC3399"/>
                </a:solidFill>
                <a:latin typeface="Tahoma" charset="0"/>
                <a:ea typeface="ＭＳ Ｐゴシック" charset="0"/>
                <a:sym typeface="Symbol" charset="0"/>
              </a:rPr>
              <a:t>“</a:t>
            </a:r>
            <a:r>
              <a:rPr lang="en-US" sz="2600" dirty="0">
                <a:solidFill>
                  <a:srgbClr val="CC3399"/>
                </a:solidFill>
                <a:latin typeface="Tahoma" charset="0"/>
                <a:ea typeface="ＭＳ Ｐゴシック" charset="0"/>
                <a:sym typeface="Symbol" charset="0"/>
              </a:rPr>
              <a:t>/</a:t>
            </a:r>
            <a:r>
              <a:rPr lang="en-US" sz="2600" dirty="0" err="1">
                <a:solidFill>
                  <a:srgbClr val="CC3399"/>
                </a:solidFill>
                <a:latin typeface="Tahoma" charset="0"/>
                <a:ea typeface="ＭＳ Ｐゴシック" charset="0"/>
                <a:sym typeface="Symbol" charset="0"/>
              </a:rPr>
              <a:t>aaa</a:t>
            </a:r>
            <a:r>
              <a:rPr lang="ja-JP" altLang="en-US" sz="2600" dirty="0">
                <a:solidFill>
                  <a:srgbClr val="CC3399"/>
                </a:solidFill>
                <a:latin typeface="Tahoma" charset="0"/>
                <a:ea typeface="ＭＳ Ｐゴシック" charset="0"/>
                <a:sym typeface="Symbol" charset="0"/>
              </a:rPr>
              <a:t>”</a:t>
            </a:r>
            <a:endParaRPr lang="en-US" sz="2600" dirty="0">
              <a:solidFill>
                <a:srgbClr val="CC3399"/>
              </a:solidFill>
              <a:latin typeface="Tahoma" charset="0"/>
              <a:ea typeface="ＭＳ Ｐゴシック" charset="0"/>
              <a:sym typeface="Symbol" charset="0"/>
            </a:endParaRPr>
          </a:p>
          <a:p>
            <a:pPr lvl="2"/>
            <a:r>
              <a:rPr lang="en-US" sz="2600" dirty="0">
                <a:latin typeface="Tahoma" charset="0"/>
                <a:ea typeface="ＭＳ Ｐゴシック" charset="0"/>
                <a:sym typeface="Symbol" charset="0"/>
              </a:rPr>
              <a:t>run    </a:t>
            </a:r>
            <a:r>
              <a:rPr lang="en-US" sz="2600" dirty="0" err="1">
                <a:solidFill>
                  <a:srgbClr val="CC3399"/>
                </a:solidFill>
                <a:latin typeface="Tahoma" charset="0"/>
                <a:ea typeface="ＭＳ Ｐゴシック" charset="0"/>
                <a:sym typeface="Symbol" charset="0"/>
              </a:rPr>
              <a:t>su</a:t>
            </a:r>
            <a:r>
              <a:rPr lang="en-US" sz="2600" dirty="0">
                <a:solidFill>
                  <a:srgbClr val="CC3399"/>
                </a:solidFill>
                <a:latin typeface="Tahoma" charset="0"/>
                <a:ea typeface="ＭＳ Ｐゴシック" charset="0"/>
                <a:sym typeface="Symbol" charset="0"/>
              </a:rPr>
              <a:t>  root    </a:t>
            </a:r>
            <a:r>
              <a:rPr lang="en-US" sz="2600" dirty="0">
                <a:latin typeface="Tahoma" charset="0"/>
                <a:ea typeface="ＭＳ Ｐゴシック" charset="0"/>
                <a:sym typeface="Symbol" charset="0"/>
              </a:rPr>
              <a:t>to become </a:t>
            </a:r>
            <a:r>
              <a:rPr lang="en-US" sz="2600" dirty="0" smtClean="0">
                <a:latin typeface="Tahoma" charset="0"/>
                <a:ea typeface="ＭＳ Ｐゴシック" charset="0"/>
                <a:sym typeface="Symbol" charset="0"/>
              </a:rPr>
              <a:t>root</a:t>
            </a:r>
            <a:endParaRPr lang="en-US" sz="2600" dirty="0">
              <a:latin typeface="Tahoma" charset="0"/>
              <a:ea typeface="ＭＳ Ｐゴシック" charset="0"/>
              <a:sym typeface="Symbol" charset="0"/>
            </a:endParaRPr>
          </a:p>
        </p:txBody>
      </p:sp>
      <p:sp>
        <p:nvSpPr>
          <p:cNvPr id="122884" name="Line 4"/>
          <p:cNvSpPr>
            <a:spLocks noChangeShapeType="1"/>
          </p:cNvSpPr>
          <p:nvPr/>
        </p:nvSpPr>
        <p:spPr bwMode="auto">
          <a:xfrm>
            <a:off x="0" y="3632200"/>
            <a:ext cx="9144000" cy="0"/>
          </a:xfrm>
          <a:prstGeom prst="line">
            <a:avLst/>
          </a:prstGeom>
          <a:noFill/>
          <a:ln w="127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
        <p:nvSpPr>
          <p:cNvPr id="2" name="TextBox 1"/>
          <p:cNvSpPr txBox="1"/>
          <p:nvPr/>
        </p:nvSpPr>
        <p:spPr>
          <a:xfrm>
            <a:off x="6324600" y="6172200"/>
            <a:ext cx="2195934" cy="400110"/>
          </a:xfrm>
          <a:prstGeom prst="rect">
            <a:avLst/>
          </a:prstGeom>
          <a:noFill/>
        </p:spPr>
        <p:txBody>
          <a:bodyPr wrap="none" rtlCol="0">
            <a:spAutoFit/>
          </a:bodyPr>
          <a:lstStyle/>
          <a:p>
            <a:pPr marL="0" lvl="1"/>
            <a:r>
              <a:rPr lang="en-US" sz="2000" dirty="0">
                <a:latin typeface="Tahoma" charset="0"/>
                <a:ea typeface="ＭＳ Ｐゴシック" charset="0"/>
              </a:rPr>
              <a:t>(bug in Ultrix 4.0</a:t>
            </a:r>
            <a:r>
              <a:rPr lang="en-US" sz="2000" dirty="0" smtClean="0">
                <a:latin typeface="Tahoma" charset="0"/>
                <a:ea typeface="ＭＳ Ｐゴシック" charset="0"/>
              </a:rPr>
              <a:t>)</a:t>
            </a:r>
            <a:endParaRPr lang="en-US" sz="2000" dirty="0">
              <a:latin typeface="Tahoma" charset="0"/>
              <a:ea typeface="ＭＳ Ｐゴシック" charset="0"/>
            </a:endParaRPr>
          </a:p>
        </p:txBody>
      </p:sp>
    </p:spTree>
    <p:extLst>
      <p:ext uri="{BB962C8B-B14F-4D97-AF65-F5344CB8AC3E}">
        <p14:creationId xmlns:p14="http://schemas.microsoft.com/office/powerpoint/2010/main" val="6031739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5400"/>
            <a:ext cx="8229600" cy="1143000"/>
          </a:xfrm>
        </p:spPr>
        <p:txBody>
          <a:bodyPr/>
          <a:lstStyle/>
          <a:p>
            <a:r>
              <a:rPr lang="en-US" sz="4400" dirty="0">
                <a:latin typeface="Tahoma" charset="0"/>
              </a:rPr>
              <a:t>Problems with </a:t>
            </a:r>
            <a:r>
              <a:rPr lang="en-US" sz="4400" dirty="0" err="1" smtClean="0">
                <a:latin typeface="Tahoma" charset="0"/>
              </a:rPr>
              <a:t>chroot</a:t>
            </a:r>
            <a:r>
              <a:rPr lang="en-US" sz="4400" dirty="0" smtClean="0">
                <a:latin typeface="Tahoma" charset="0"/>
              </a:rPr>
              <a:t> </a:t>
            </a:r>
            <a:r>
              <a:rPr lang="en-US" sz="4400" dirty="0">
                <a:latin typeface="Tahoma" charset="0"/>
              </a:rPr>
              <a:t>and jail</a:t>
            </a:r>
          </a:p>
        </p:txBody>
      </p:sp>
      <p:sp>
        <p:nvSpPr>
          <p:cNvPr id="25603" name="Rectangle 3" descr="Rectangle: Click to edit Master text styles&#10;Second level&#10;Third level&#10;Fourth level&#10;Fifth level"/>
          <p:cNvSpPr>
            <a:spLocks noGrp="1" noChangeArrowheads="1"/>
          </p:cNvSpPr>
          <p:nvPr>
            <p:ph type="body" idx="1"/>
          </p:nvPr>
        </p:nvSpPr>
        <p:spPr>
          <a:xfrm>
            <a:off x="457200" y="1295400"/>
            <a:ext cx="8382000" cy="5334000"/>
          </a:xfrm>
        </p:spPr>
        <p:txBody>
          <a:bodyPr>
            <a:normAutofit/>
          </a:bodyPr>
          <a:lstStyle/>
          <a:p>
            <a:pPr marL="0" indent="0">
              <a:buNone/>
            </a:pPr>
            <a:r>
              <a:rPr lang="en-US" sz="2600" u="sng" dirty="0" smtClean="0">
                <a:latin typeface="Tahoma" charset="0"/>
              </a:rPr>
              <a:t>Coarse </a:t>
            </a:r>
            <a:r>
              <a:rPr lang="en-US" sz="2600" u="sng" dirty="0">
                <a:latin typeface="Tahoma" charset="0"/>
              </a:rPr>
              <a:t>policies</a:t>
            </a:r>
            <a:r>
              <a:rPr lang="en-US" sz="2600" dirty="0">
                <a:latin typeface="Tahoma" charset="0"/>
              </a:rPr>
              <a:t>:</a:t>
            </a:r>
          </a:p>
          <a:p>
            <a:pPr lvl="1"/>
            <a:r>
              <a:rPr lang="en-US" sz="2600" dirty="0">
                <a:latin typeface="Tahoma" charset="0"/>
                <a:ea typeface="ＭＳ Ｐゴシック" charset="0"/>
              </a:rPr>
              <a:t>All or nothing access to </a:t>
            </a:r>
            <a:r>
              <a:rPr lang="en-US" sz="2600" smtClean="0">
                <a:latin typeface="Tahoma" charset="0"/>
                <a:ea typeface="ＭＳ Ｐゴシック" charset="0"/>
              </a:rPr>
              <a:t>parts of file </a:t>
            </a:r>
            <a:r>
              <a:rPr lang="en-US" sz="2600" dirty="0">
                <a:latin typeface="Tahoma" charset="0"/>
                <a:ea typeface="ＭＳ Ｐゴシック" charset="0"/>
              </a:rPr>
              <a:t>system</a:t>
            </a:r>
          </a:p>
          <a:p>
            <a:pPr lvl="1"/>
            <a:r>
              <a:rPr lang="en-US" sz="2600" dirty="0">
                <a:latin typeface="Tahoma" charset="0"/>
                <a:ea typeface="ＭＳ Ｐゴシック" charset="0"/>
              </a:rPr>
              <a:t>Inappropriate for apps like </a:t>
            </a:r>
            <a:r>
              <a:rPr lang="en-US" sz="2600" dirty="0" smtClean="0">
                <a:latin typeface="Tahoma" charset="0"/>
                <a:ea typeface="ＭＳ Ｐゴシック" charset="0"/>
              </a:rPr>
              <a:t>a web </a:t>
            </a:r>
            <a:r>
              <a:rPr lang="en-US" sz="2600" dirty="0">
                <a:latin typeface="Tahoma" charset="0"/>
                <a:ea typeface="ＭＳ Ｐゴシック" charset="0"/>
              </a:rPr>
              <a:t>browser</a:t>
            </a:r>
          </a:p>
          <a:p>
            <a:pPr lvl="2"/>
            <a:r>
              <a:rPr lang="en-US" dirty="0">
                <a:latin typeface="Tahoma" charset="0"/>
                <a:ea typeface="ＭＳ Ｐゴシック" charset="0"/>
              </a:rPr>
              <a:t>Needs read access to files outside jail </a:t>
            </a:r>
            <a:br>
              <a:rPr lang="en-US" dirty="0">
                <a:latin typeface="Tahoma" charset="0"/>
                <a:ea typeface="ＭＳ Ｐゴシック" charset="0"/>
              </a:rPr>
            </a:br>
            <a:r>
              <a:rPr lang="en-US" dirty="0">
                <a:latin typeface="Tahoma" charset="0"/>
                <a:ea typeface="ＭＳ Ｐゴシック" charset="0"/>
              </a:rPr>
              <a:t>	(e.g. for sending attachments in G</a:t>
            </a:r>
            <a:r>
              <a:rPr lang="en-US" dirty="0" smtClean="0">
                <a:latin typeface="Tahoma" charset="0"/>
                <a:ea typeface="ＭＳ Ｐゴシック" charset="0"/>
              </a:rPr>
              <a:t>mail</a:t>
            </a:r>
            <a:r>
              <a:rPr lang="en-US" dirty="0">
                <a:latin typeface="Tahoma" charset="0"/>
                <a:ea typeface="ＭＳ Ｐゴシック" charset="0"/>
              </a:rPr>
              <a:t>)</a:t>
            </a:r>
          </a:p>
          <a:p>
            <a:pPr lvl="2"/>
            <a:endParaRPr lang="en-US" sz="2600" dirty="0">
              <a:latin typeface="Tahoma" charset="0"/>
              <a:ea typeface="ＭＳ Ｐゴシック" charset="0"/>
            </a:endParaRPr>
          </a:p>
          <a:p>
            <a:pPr marL="0" indent="0">
              <a:buNone/>
            </a:pPr>
            <a:r>
              <a:rPr lang="en-US" sz="2600" dirty="0" smtClean="0">
                <a:latin typeface="Tahoma" charset="0"/>
              </a:rPr>
              <a:t>Does </a:t>
            </a:r>
            <a:r>
              <a:rPr lang="en-US" sz="2600" dirty="0">
                <a:latin typeface="Tahoma" charset="0"/>
              </a:rPr>
              <a:t>not prevent malicious apps from:</a:t>
            </a:r>
          </a:p>
          <a:p>
            <a:pPr lvl="1"/>
            <a:r>
              <a:rPr lang="en-US" sz="2600" dirty="0">
                <a:latin typeface="Tahoma" charset="0"/>
                <a:ea typeface="ＭＳ Ｐゴシック" charset="0"/>
              </a:rPr>
              <a:t>Accessing network and messing with other machines</a:t>
            </a:r>
          </a:p>
          <a:p>
            <a:pPr lvl="1"/>
            <a:r>
              <a:rPr lang="en-US" sz="2600" dirty="0">
                <a:latin typeface="Tahoma" charset="0"/>
                <a:ea typeface="ＭＳ Ｐゴシック" charset="0"/>
              </a:rPr>
              <a:t>Trying to crash host OS</a:t>
            </a:r>
          </a:p>
        </p:txBody>
      </p:sp>
    </p:spTree>
    <p:extLst>
      <p:ext uri="{BB962C8B-B14F-4D97-AF65-F5344CB8AC3E}">
        <p14:creationId xmlns:p14="http://schemas.microsoft.com/office/powerpoint/2010/main" val="428883211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lumMod val="75000"/>
                    <a:lumOff val="25000"/>
                  </a:schemeClr>
                </a:solidFill>
              </a:rPr>
              <a:t>System Call Interposition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6103593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5400"/>
            <a:ext cx="8229600" cy="1143000"/>
          </a:xfrm>
        </p:spPr>
        <p:txBody>
          <a:bodyPr/>
          <a:lstStyle/>
          <a:p>
            <a:r>
              <a:rPr lang="en-US" sz="4400" dirty="0" smtClean="0">
                <a:latin typeface="Tahoma" charset="0"/>
              </a:rPr>
              <a:t>System </a:t>
            </a:r>
            <a:r>
              <a:rPr lang="en-US" sz="4400" dirty="0">
                <a:latin typeface="Tahoma" charset="0"/>
              </a:rPr>
              <a:t>call interposition</a:t>
            </a:r>
          </a:p>
        </p:txBody>
      </p:sp>
      <p:sp>
        <p:nvSpPr>
          <p:cNvPr id="27651" name="Rectangle 3" descr="Rectangle: Click to edit Master text styles&#10;Second level&#10;Third level&#10;Fourth level&#10;Fifth level"/>
          <p:cNvSpPr>
            <a:spLocks noGrp="1" noChangeArrowheads="1"/>
          </p:cNvSpPr>
          <p:nvPr>
            <p:ph type="body" idx="1"/>
          </p:nvPr>
        </p:nvSpPr>
        <p:spPr>
          <a:xfrm>
            <a:off x="304800" y="1295400"/>
            <a:ext cx="8610600" cy="5562600"/>
          </a:xfrm>
        </p:spPr>
        <p:txBody>
          <a:bodyPr>
            <a:noAutofit/>
          </a:bodyPr>
          <a:lstStyle/>
          <a:p>
            <a:pPr marL="0" indent="0">
              <a:buNone/>
              <a:tabLst>
                <a:tab pos="4114800" algn="l"/>
              </a:tabLst>
            </a:pPr>
            <a:r>
              <a:rPr lang="en-US" sz="2200" dirty="0">
                <a:latin typeface="Tahoma" charset="0"/>
              </a:rPr>
              <a:t>Observation:   to damage host system </a:t>
            </a:r>
            <a:r>
              <a:rPr lang="en-US" sz="2200" dirty="0" smtClean="0">
                <a:latin typeface="Tahoma" charset="0"/>
              </a:rPr>
              <a:t>(e.g. persistent </a:t>
            </a:r>
            <a:r>
              <a:rPr lang="en-US" sz="2200" dirty="0">
                <a:latin typeface="Tahoma" charset="0"/>
              </a:rPr>
              <a:t>changes)  </a:t>
            </a:r>
            <a:r>
              <a:rPr lang="en-US" sz="2200" dirty="0" smtClean="0">
                <a:latin typeface="Tahoma" charset="0"/>
              </a:rPr>
              <a:t/>
            </a:r>
            <a:br>
              <a:rPr lang="en-US" sz="2200" dirty="0" smtClean="0">
                <a:latin typeface="Tahoma" charset="0"/>
              </a:rPr>
            </a:br>
            <a:r>
              <a:rPr lang="en-US" sz="2200" dirty="0" smtClean="0">
                <a:latin typeface="Tahoma" charset="0"/>
              </a:rPr>
              <a:t>app </a:t>
            </a:r>
            <a:r>
              <a:rPr lang="en-US" sz="2200" dirty="0">
                <a:latin typeface="Tahoma" charset="0"/>
              </a:rPr>
              <a:t>must make system </a:t>
            </a:r>
            <a:r>
              <a:rPr lang="en-US" sz="2200" dirty="0" smtClean="0">
                <a:latin typeface="Tahoma" charset="0"/>
              </a:rPr>
              <a:t>calls:</a:t>
            </a:r>
            <a:endParaRPr lang="en-US" sz="2200" dirty="0">
              <a:latin typeface="Tahoma" charset="0"/>
            </a:endParaRPr>
          </a:p>
          <a:p>
            <a:pPr lvl="1">
              <a:tabLst>
                <a:tab pos="4114800" algn="l"/>
              </a:tabLst>
            </a:pPr>
            <a:r>
              <a:rPr lang="en-US" sz="2200" dirty="0">
                <a:latin typeface="Tahoma" charset="0"/>
                <a:ea typeface="ＭＳ Ｐゴシック" charset="0"/>
              </a:rPr>
              <a:t>To delete/overwrite </a:t>
            </a:r>
            <a:r>
              <a:rPr lang="en-US" sz="2200" dirty="0" smtClean="0">
                <a:latin typeface="Tahoma" charset="0"/>
                <a:ea typeface="ＭＳ Ｐゴシック" charset="0"/>
              </a:rPr>
              <a:t>files:	</a:t>
            </a:r>
            <a:r>
              <a:rPr lang="en-US" sz="2200" dirty="0" smtClean="0">
                <a:solidFill>
                  <a:srgbClr val="CC3399"/>
                </a:solidFill>
                <a:latin typeface="Tahoma" charset="0"/>
                <a:ea typeface="ＭＳ Ｐゴシック" charset="0"/>
              </a:rPr>
              <a:t>unlink</a:t>
            </a:r>
            <a:r>
              <a:rPr lang="en-US" sz="2200" dirty="0">
                <a:solidFill>
                  <a:srgbClr val="CC3399"/>
                </a:solidFill>
                <a:latin typeface="Tahoma" charset="0"/>
                <a:ea typeface="ＭＳ Ｐゴシック" charset="0"/>
              </a:rPr>
              <a:t>, open, write</a:t>
            </a:r>
          </a:p>
          <a:p>
            <a:pPr lvl="1">
              <a:tabLst>
                <a:tab pos="4114800" algn="l"/>
              </a:tabLst>
            </a:pPr>
            <a:r>
              <a:rPr lang="en-US" sz="2200" dirty="0">
                <a:latin typeface="Tahoma" charset="0"/>
                <a:ea typeface="ＭＳ Ｐゴシック" charset="0"/>
              </a:rPr>
              <a:t>To do network </a:t>
            </a:r>
            <a:r>
              <a:rPr lang="en-US" sz="2200" dirty="0" smtClean="0">
                <a:latin typeface="Tahoma"/>
                <a:ea typeface="ＭＳ Ｐゴシック" charset="0"/>
                <a:cs typeface="Tahoma"/>
              </a:rPr>
              <a:t>attacks:	</a:t>
            </a:r>
            <a:r>
              <a:rPr lang="en-US" sz="2200" dirty="0" smtClean="0">
                <a:solidFill>
                  <a:srgbClr val="CC3399"/>
                </a:solidFill>
                <a:latin typeface="Tahoma"/>
                <a:ea typeface="ＭＳ Ｐゴシック" charset="0"/>
                <a:cs typeface="Tahoma"/>
              </a:rPr>
              <a:t>socket</a:t>
            </a:r>
            <a:r>
              <a:rPr lang="en-US" sz="2200" dirty="0">
                <a:solidFill>
                  <a:srgbClr val="CC3399"/>
                </a:solidFill>
                <a:latin typeface="Tahoma" charset="0"/>
                <a:ea typeface="ＭＳ Ｐゴシック" charset="0"/>
              </a:rPr>
              <a:t>, bind, connect, </a:t>
            </a:r>
            <a:r>
              <a:rPr lang="en-US" sz="2200" dirty="0" smtClean="0">
                <a:solidFill>
                  <a:srgbClr val="CC3399"/>
                </a:solidFill>
                <a:latin typeface="Tahoma" charset="0"/>
                <a:ea typeface="ＭＳ Ｐゴシック" charset="0"/>
              </a:rPr>
              <a:t>send</a:t>
            </a:r>
            <a:endParaRPr lang="en-US" sz="2200" dirty="0">
              <a:solidFill>
                <a:srgbClr val="CC3399"/>
              </a:solidFill>
              <a:latin typeface="Tahoma" charset="0"/>
            </a:endParaRPr>
          </a:p>
          <a:p>
            <a:pPr marL="0" indent="0">
              <a:spcBef>
                <a:spcPts val="2328"/>
              </a:spcBef>
              <a:buNone/>
            </a:pPr>
            <a:r>
              <a:rPr lang="en-US" sz="2200" dirty="0">
                <a:latin typeface="Tahoma" charset="0"/>
              </a:rPr>
              <a:t>Idea:   </a:t>
            </a:r>
            <a:r>
              <a:rPr lang="en-US" sz="2200" dirty="0" smtClean="0">
                <a:latin typeface="Tahoma" charset="0"/>
              </a:rPr>
              <a:t> </a:t>
            </a:r>
            <a:r>
              <a:rPr lang="en-US" sz="2200" dirty="0" smtClean="0">
                <a:latin typeface="Tahoma" charset="0"/>
                <a:ea typeface="ＭＳ Ｐゴシック" charset="0"/>
              </a:rPr>
              <a:t>monitor app’s </a:t>
            </a:r>
            <a:r>
              <a:rPr lang="en-US" sz="2200" dirty="0">
                <a:latin typeface="Tahoma" charset="0"/>
                <a:ea typeface="ＭＳ Ｐゴシック" charset="0"/>
              </a:rPr>
              <a:t>system calls and block unauthorized </a:t>
            </a:r>
            <a:r>
              <a:rPr lang="en-US" sz="2200" dirty="0" smtClean="0">
                <a:latin typeface="Tahoma" charset="0"/>
                <a:ea typeface="ＭＳ Ｐゴシック" charset="0"/>
              </a:rPr>
              <a:t>calls</a:t>
            </a:r>
            <a:endParaRPr lang="en-US" sz="2200" dirty="0">
              <a:latin typeface="Tahoma" charset="0"/>
              <a:ea typeface="ＭＳ Ｐゴシック" charset="0"/>
            </a:endParaRPr>
          </a:p>
          <a:p>
            <a:pPr marL="0" indent="0">
              <a:spcBef>
                <a:spcPts val="2328"/>
              </a:spcBef>
              <a:buNone/>
            </a:pPr>
            <a:r>
              <a:rPr lang="en-US" sz="2200" b="1" dirty="0">
                <a:latin typeface="Tahoma" charset="0"/>
              </a:rPr>
              <a:t>I</a:t>
            </a:r>
            <a:r>
              <a:rPr lang="en-US" sz="2200" b="1" dirty="0" smtClean="0">
                <a:latin typeface="Tahoma" charset="0"/>
              </a:rPr>
              <a:t>mplementation </a:t>
            </a:r>
            <a:r>
              <a:rPr lang="en-US" sz="2200" b="1" dirty="0">
                <a:latin typeface="Tahoma" charset="0"/>
              </a:rPr>
              <a:t>options:</a:t>
            </a:r>
          </a:p>
          <a:p>
            <a:pPr lvl="1"/>
            <a:r>
              <a:rPr lang="en-US" sz="2200" dirty="0">
                <a:latin typeface="Tahoma" charset="0"/>
                <a:ea typeface="ＭＳ Ｐゴシック" charset="0"/>
              </a:rPr>
              <a:t>Completely kernel space (e.g. </a:t>
            </a:r>
            <a:r>
              <a:rPr lang="en-US" sz="2000" dirty="0">
                <a:latin typeface="Tahoma" charset="0"/>
                <a:ea typeface="ＭＳ Ｐゴシック" charset="0"/>
              </a:rPr>
              <a:t>GSWTK</a:t>
            </a:r>
            <a:r>
              <a:rPr lang="en-US" sz="2200" dirty="0">
                <a:latin typeface="Tahoma" charset="0"/>
                <a:ea typeface="ＭＳ Ｐゴシック" charset="0"/>
              </a:rPr>
              <a:t>)</a:t>
            </a:r>
          </a:p>
          <a:p>
            <a:pPr lvl="1"/>
            <a:r>
              <a:rPr lang="en-US" sz="2200" dirty="0">
                <a:latin typeface="Tahoma" charset="0"/>
                <a:ea typeface="ＭＳ Ｐゴシック" charset="0"/>
              </a:rPr>
              <a:t>Completely user space (e.g.  program shepherding)</a:t>
            </a:r>
          </a:p>
          <a:p>
            <a:pPr lvl="1"/>
            <a:r>
              <a:rPr lang="en-US" sz="2200" dirty="0">
                <a:latin typeface="Tahoma" charset="0"/>
                <a:ea typeface="ＭＳ Ｐゴシック" charset="0"/>
              </a:rPr>
              <a:t>Hybrid  (e.g.  </a:t>
            </a:r>
            <a:r>
              <a:rPr lang="en-US" sz="2200" dirty="0" err="1" smtClean="0">
                <a:latin typeface="Tahoma" charset="0"/>
                <a:ea typeface="ＭＳ Ｐゴシック" charset="0"/>
              </a:rPr>
              <a:t>Systrace</a:t>
            </a:r>
            <a:r>
              <a:rPr lang="en-US" sz="2200" dirty="0">
                <a:latin typeface="Tahoma" charset="0"/>
                <a:ea typeface="ＭＳ Ｐゴシック" charset="0"/>
              </a:rPr>
              <a:t>)</a:t>
            </a:r>
          </a:p>
        </p:txBody>
      </p:sp>
    </p:spTree>
    <p:extLst>
      <p:ext uri="{BB962C8B-B14F-4D97-AF65-F5344CB8AC3E}">
        <p14:creationId xmlns:p14="http://schemas.microsoft.com/office/powerpoint/2010/main" val="2041875972"/>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27000"/>
            <a:ext cx="8458200" cy="1143000"/>
          </a:xfrm>
        </p:spPr>
        <p:txBody>
          <a:bodyPr>
            <a:normAutofit/>
          </a:bodyPr>
          <a:lstStyle/>
          <a:p>
            <a:r>
              <a:rPr lang="en-US" sz="4400" dirty="0">
                <a:latin typeface="Tahoma" charset="0"/>
              </a:rPr>
              <a:t>Initial implementation  </a:t>
            </a:r>
            <a:r>
              <a:rPr lang="en-US" sz="2800" dirty="0">
                <a:latin typeface="Tahoma" charset="0"/>
              </a:rPr>
              <a:t>(Janus</a:t>
            </a:r>
            <a:r>
              <a:rPr lang="en-US" sz="2800" dirty="0" smtClean="0">
                <a:latin typeface="Tahoma" charset="0"/>
              </a:rPr>
              <a:t>)      </a:t>
            </a:r>
            <a:r>
              <a:rPr lang="en-US" sz="2000" dirty="0" smtClean="0">
                <a:latin typeface="Tahoma" charset="0"/>
              </a:rPr>
              <a:t>[GWTB’96]</a:t>
            </a:r>
            <a:endParaRPr lang="en-US" sz="2000" dirty="0">
              <a:latin typeface="Tahoma" charset="0"/>
            </a:endParaRPr>
          </a:p>
        </p:txBody>
      </p:sp>
      <p:sp>
        <p:nvSpPr>
          <p:cNvPr id="130051" name="Rectangle 3" descr="Rectangle: Click to edit Master text styles&#10;Second level&#10;Third level&#10;Fourth level&#10;Fifth level"/>
          <p:cNvSpPr>
            <a:spLocks noGrp="1" noChangeArrowheads="1"/>
          </p:cNvSpPr>
          <p:nvPr>
            <p:ph type="body" idx="1"/>
          </p:nvPr>
        </p:nvSpPr>
        <p:spPr>
          <a:xfrm>
            <a:off x="457200" y="1219200"/>
            <a:ext cx="8382000" cy="5638800"/>
          </a:xfrm>
        </p:spPr>
        <p:txBody>
          <a:bodyPr>
            <a:noAutofit/>
          </a:bodyPr>
          <a:lstStyle/>
          <a:p>
            <a:pPr marL="0" indent="0">
              <a:buNone/>
            </a:pPr>
            <a:r>
              <a:rPr lang="en-US" sz="2400" dirty="0">
                <a:latin typeface="Tahoma" charset="0"/>
              </a:rPr>
              <a:t>Linux </a:t>
            </a:r>
            <a:r>
              <a:rPr lang="en-US" sz="2400" b="1" dirty="0" err="1">
                <a:latin typeface="Tahoma" charset="0"/>
              </a:rPr>
              <a:t>ptrace</a:t>
            </a:r>
            <a:r>
              <a:rPr lang="en-US" sz="2400" dirty="0">
                <a:latin typeface="Tahoma" charset="0"/>
              </a:rPr>
              <a:t>:    process tracing</a:t>
            </a:r>
          </a:p>
          <a:p>
            <a:pPr lvl="1">
              <a:buFont typeface="Wingdings" charset="0"/>
              <a:buNone/>
            </a:pPr>
            <a:r>
              <a:rPr lang="en-US" sz="2400" dirty="0">
                <a:latin typeface="Tahoma" charset="0"/>
                <a:ea typeface="ＭＳ Ｐゴシック" charset="0"/>
              </a:rPr>
              <a:t>	</a:t>
            </a:r>
            <a:r>
              <a:rPr lang="en-US" sz="2400" dirty="0" smtClean="0">
                <a:latin typeface="Tahoma" charset="0"/>
                <a:ea typeface="ＭＳ Ｐゴシック" charset="0"/>
              </a:rPr>
              <a:t>process </a:t>
            </a:r>
            <a:r>
              <a:rPr lang="en-US" sz="2400" dirty="0">
                <a:latin typeface="Tahoma" charset="0"/>
                <a:ea typeface="ＭＳ Ｐゴシック" charset="0"/>
              </a:rPr>
              <a:t>calls:     </a:t>
            </a:r>
            <a:r>
              <a:rPr lang="en-US" sz="2400" b="1" dirty="0" err="1">
                <a:solidFill>
                  <a:srgbClr val="CC3399"/>
                </a:solidFill>
                <a:latin typeface="Tahoma" charset="0"/>
                <a:ea typeface="ＭＳ Ｐゴシック" charset="0"/>
              </a:rPr>
              <a:t>ptrace</a:t>
            </a:r>
            <a:r>
              <a:rPr lang="en-US" sz="2400" b="1" dirty="0">
                <a:solidFill>
                  <a:srgbClr val="CC3399"/>
                </a:solidFill>
                <a:latin typeface="Tahoma" charset="0"/>
                <a:ea typeface="ＭＳ Ｐゴシック" charset="0"/>
              </a:rPr>
              <a:t> (… ,  </a:t>
            </a:r>
            <a:r>
              <a:rPr lang="en-US" sz="2400" b="1" dirty="0" err="1">
                <a:solidFill>
                  <a:srgbClr val="CC3399"/>
                </a:solidFill>
                <a:latin typeface="Tahoma" charset="0"/>
                <a:ea typeface="ＭＳ Ｐゴシック" charset="0"/>
              </a:rPr>
              <a:t>pid_t</a:t>
            </a:r>
            <a:r>
              <a:rPr lang="en-US" sz="2400" b="1" dirty="0">
                <a:solidFill>
                  <a:srgbClr val="CC3399"/>
                </a:solidFill>
                <a:latin typeface="Tahoma" charset="0"/>
                <a:ea typeface="ＭＳ Ｐゴシック" charset="0"/>
              </a:rPr>
              <a:t>  </a:t>
            </a:r>
            <a:r>
              <a:rPr lang="en-US" sz="2400" b="1" dirty="0" err="1">
                <a:solidFill>
                  <a:srgbClr val="CC3399"/>
                </a:solidFill>
                <a:latin typeface="Tahoma" charset="0"/>
                <a:ea typeface="ＭＳ Ｐゴシック" charset="0"/>
              </a:rPr>
              <a:t>pid</a:t>
            </a:r>
            <a:r>
              <a:rPr lang="en-US" sz="2400" b="1" dirty="0">
                <a:solidFill>
                  <a:srgbClr val="CC3399"/>
                </a:solidFill>
                <a:latin typeface="Tahoma" charset="0"/>
                <a:ea typeface="ＭＳ Ｐゴシック" charset="0"/>
              </a:rPr>
              <a:t> ,  …)</a:t>
            </a:r>
          </a:p>
          <a:p>
            <a:pPr lvl="1">
              <a:buFont typeface="Wingdings" charset="0"/>
              <a:buNone/>
            </a:pPr>
            <a:r>
              <a:rPr lang="en-US" sz="2400" b="1" dirty="0">
                <a:solidFill>
                  <a:srgbClr val="CC3399"/>
                </a:solidFill>
                <a:latin typeface="Tahoma" charset="0"/>
                <a:ea typeface="ＭＳ Ｐゴシック" charset="0"/>
              </a:rPr>
              <a:t>	</a:t>
            </a:r>
            <a:r>
              <a:rPr lang="en-US" sz="2400" dirty="0">
                <a:latin typeface="Tahoma" charset="0"/>
                <a:ea typeface="ＭＳ Ｐゴシック" charset="0"/>
              </a:rPr>
              <a:t>and wakes up when  </a:t>
            </a:r>
            <a:r>
              <a:rPr lang="en-US" sz="2400" b="1" dirty="0" err="1">
                <a:latin typeface="Tahoma" charset="0"/>
                <a:ea typeface="ＭＳ Ｐゴシック" charset="0"/>
              </a:rPr>
              <a:t>pid</a:t>
            </a:r>
            <a:r>
              <a:rPr lang="en-US" sz="2400" dirty="0">
                <a:latin typeface="Tahoma" charset="0"/>
                <a:ea typeface="ＭＳ Ｐゴシック" charset="0"/>
              </a:rPr>
              <a:t>  makes sys call</a:t>
            </a:r>
            <a:r>
              <a:rPr lang="en-US" sz="2400" dirty="0" smtClean="0">
                <a:latin typeface="Tahoma" charset="0"/>
                <a:ea typeface="ＭＳ Ｐゴシック" charset="0"/>
              </a:rPr>
              <a:t>.</a:t>
            </a: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marL="0" indent="0">
              <a:spcBef>
                <a:spcPts val="1920"/>
              </a:spcBef>
              <a:buNone/>
            </a:pPr>
            <a:r>
              <a:rPr lang="en-US" sz="2400" dirty="0">
                <a:latin typeface="Tahoma" charset="0"/>
              </a:rPr>
              <a:t>Monitor kills application if request is disallowed</a:t>
            </a:r>
          </a:p>
        </p:txBody>
      </p:sp>
      <p:sp>
        <p:nvSpPr>
          <p:cNvPr id="29700" name="Rectangle 4"/>
          <p:cNvSpPr>
            <a:spLocks noChangeArrowheads="1"/>
          </p:cNvSpPr>
          <p:nvPr/>
        </p:nvSpPr>
        <p:spPr bwMode="auto">
          <a:xfrm>
            <a:off x="623995" y="2523006"/>
            <a:ext cx="7772400" cy="2819400"/>
          </a:xfrm>
          <a:prstGeom prst="rect">
            <a:avLst/>
          </a:prstGeom>
          <a:solidFill>
            <a:schemeClr val="accent1"/>
          </a:solidFill>
          <a:ln w="12700">
            <a:solidFill>
              <a:schemeClr val="tx1"/>
            </a:solidFill>
            <a:miter lim="800000"/>
            <a:headEnd/>
            <a:tailEnd type="none" w="lg" len="med"/>
          </a:ln>
        </p:spPr>
        <p:txBody>
          <a:bodyPr wrap="none" anchor="ctr"/>
          <a:lstStyle/>
          <a:p>
            <a:pPr algn="ctr"/>
            <a:endParaRPr lang="en-US"/>
          </a:p>
        </p:txBody>
      </p:sp>
      <p:sp>
        <p:nvSpPr>
          <p:cNvPr id="29701" name="Rectangle 5"/>
          <p:cNvSpPr>
            <a:spLocks noChangeArrowheads="1"/>
          </p:cNvSpPr>
          <p:nvPr/>
        </p:nvSpPr>
        <p:spPr bwMode="auto">
          <a:xfrm>
            <a:off x="623995" y="4656606"/>
            <a:ext cx="7772400" cy="685800"/>
          </a:xfrm>
          <a:prstGeom prst="rect">
            <a:avLst/>
          </a:prstGeom>
          <a:solidFill>
            <a:schemeClr val="accent1"/>
          </a:solidFill>
          <a:ln w="12700">
            <a:solidFill>
              <a:schemeClr val="tx1"/>
            </a:solidFill>
            <a:miter lim="800000"/>
            <a:headEnd/>
            <a:tailEnd type="none" w="lg" len="med"/>
          </a:ln>
        </p:spPr>
        <p:txBody>
          <a:bodyPr wrap="none" anchor="b"/>
          <a:lstStyle/>
          <a:p>
            <a:pPr algn="r"/>
            <a:r>
              <a:rPr lang="en-US" sz="2400" b="1"/>
              <a:t>OS Kernel</a:t>
            </a:r>
          </a:p>
        </p:txBody>
      </p:sp>
      <p:sp>
        <p:nvSpPr>
          <p:cNvPr id="29702" name="Rectangle 6"/>
          <p:cNvSpPr>
            <a:spLocks noChangeArrowheads="1"/>
          </p:cNvSpPr>
          <p:nvPr/>
        </p:nvSpPr>
        <p:spPr bwMode="auto">
          <a:xfrm>
            <a:off x="1157395" y="2827806"/>
            <a:ext cx="16764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dirty="0"/>
              <a:t>monitored</a:t>
            </a:r>
          </a:p>
          <a:p>
            <a:pPr algn="ctr"/>
            <a:r>
              <a:rPr lang="en-US" b="1" dirty="0"/>
              <a:t>application</a:t>
            </a:r>
          </a:p>
          <a:p>
            <a:pPr algn="ctr"/>
            <a:r>
              <a:rPr lang="en-US" dirty="0" smtClean="0"/>
              <a:t>(browser)</a:t>
            </a:r>
            <a:endParaRPr lang="en-US" dirty="0"/>
          </a:p>
        </p:txBody>
      </p:sp>
      <p:sp>
        <p:nvSpPr>
          <p:cNvPr id="29703" name="Rectangle 7"/>
          <p:cNvSpPr>
            <a:spLocks noChangeArrowheads="1"/>
          </p:cNvSpPr>
          <p:nvPr/>
        </p:nvSpPr>
        <p:spPr bwMode="auto">
          <a:xfrm>
            <a:off x="4967395" y="2827806"/>
            <a:ext cx="16002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monitor</a:t>
            </a:r>
          </a:p>
        </p:txBody>
      </p:sp>
      <p:sp>
        <p:nvSpPr>
          <p:cNvPr id="29704" name="Text Box 8"/>
          <p:cNvSpPr txBox="1">
            <a:spLocks noChangeArrowheads="1"/>
          </p:cNvSpPr>
          <p:nvPr/>
        </p:nvSpPr>
        <p:spPr bwMode="auto">
          <a:xfrm>
            <a:off x="7016859" y="2523007"/>
            <a:ext cx="139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user space</a:t>
            </a:r>
          </a:p>
        </p:txBody>
      </p:sp>
      <p:grpSp>
        <p:nvGrpSpPr>
          <p:cNvPr id="2" name="Group 16"/>
          <p:cNvGrpSpPr>
            <a:grpSpLocks/>
          </p:cNvGrpSpPr>
          <p:nvPr/>
        </p:nvGrpSpPr>
        <p:grpSpPr bwMode="auto">
          <a:xfrm>
            <a:off x="1919395" y="3970806"/>
            <a:ext cx="3810000" cy="990600"/>
            <a:chOff x="1200" y="2592"/>
            <a:chExt cx="2400" cy="624"/>
          </a:xfrm>
        </p:grpSpPr>
        <p:sp>
          <p:nvSpPr>
            <p:cNvPr id="29707" name="Line 9"/>
            <p:cNvSpPr>
              <a:spLocks noChangeShapeType="1"/>
            </p:cNvSpPr>
            <p:nvPr/>
          </p:nvSpPr>
          <p:spPr bwMode="auto">
            <a:xfrm>
              <a:off x="1200" y="2592"/>
              <a:ext cx="0" cy="43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29708" name="Text Box 11"/>
            <p:cNvSpPr txBox="1">
              <a:spLocks noChangeArrowheads="1"/>
            </p:cNvSpPr>
            <p:nvPr/>
          </p:nvSpPr>
          <p:spPr bwMode="auto">
            <a:xfrm>
              <a:off x="1200" y="2688"/>
              <a:ext cx="22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b="1" dirty="0"/>
                <a:t>open(</a:t>
              </a:r>
              <a:r>
                <a:rPr lang="ja-JP" altLang="en-US" b="1" dirty="0" smtClean="0"/>
                <a:t>“</a:t>
              </a:r>
              <a:r>
                <a:rPr lang="en-US" altLang="ja-JP" b="1" dirty="0" smtClean="0"/>
                <a:t>/</a:t>
              </a:r>
              <a:r>
                <a:rPr lang="en-US" b="1" dirty="0" err="1" smtClean="0"/>
                <a:t>etc</a:t>
              </a:r>
              <a:r>
                <a:rPr lang="en-US" b="1" dirty="0" smtClean="0"/>
                <a:t>/</a:t>
              </a:r>
              <a:r>
                <a:rPr lang="en-US" b="1" dirty="0" err="1" smtClean="0"/>
                <a:t>passwd</a:t>
              </a:r>
              <a:r>
                <a:rPr lang="ja-JP" altLang="en-US" b="1" dirty="0"/>
                <a:t>”</a:t>
              </a:r>
              <a:r>
                <a:rPr lang="en-US" b="1" dirty="0"/>
                <a:t>,  </a:t>
              </a:r>
              <a:r>
                <a:rPr lang="ja-JP" altLang="en-US" b="1" dirty="0"/>
                <a:t>“</a:t>
              </a:r>
              <a:r>
                <a:rPr lang="en-US" b="1" dirty="0"/>
                <a:t>r</a:t>
              </a:r>
              <a:r>
                <a:rPr lang="ja-JP" altLang="en-US" b="1" dirty="0"/>
                <a:t>”</a:t>
              </a:r>
              <a:r>
                <a:rPr lang="en-US" b="1" dirty="0"/>
                <a:t>)</a:t>
              </a:r>
            </a:p>
          </p:txBody>
        </p:sp>
        <p:sp>
          <p:nvSpPr>
            <p:cNvPr id="29709" name="Freeform 13"/>
            <p:cNvSpPr>
              <a:spLocks/>
            </p:cNvSpPr>
            <p:nvPr/>
          </p:nvSpPr>
          <p:spPr bwMode="auto">
            <a:xfrm>
              <a:off x="1200" y="2592"/>
              <a:ext cx="2400" cy="624"/>
            </a:xfrm>
            <a:custGeom>
              <a:avLst/>
              <a:gdLst>
                <a:gd name="T0" fmla="*/ 0 w 2256"/>
                <a:gd name="T1" fmla="*/ 511 h 528"/>
                <a:gd name="T2" fmla="*/ 0 w 2256"/>
                <a:gd name="T3" fmla="*/ 624 h 528"/>
                <a:gd name="T4" fmla="*/ 2400 w 2256"/>
                <a:gd name="T5" fmla="*/ 624 h 528"/>
                <a:gd name="T6" fmla="*/ 2400 w 2256"/>
                <a:gd name="T7" fmla="*/ 0 h 528"/>
                <a:gd name="T8" fmla="*/ 0 60000 65536"/>
                <a:gd name="T9" fmla="*/ 0 60000 65536"/>
                <a:gd name="T10" fmla="*/ 0 60000 65536"/>
                <a:gd name="T11" fmla="*/ 0 60000 65536"/>
                <a:gd name="T12" fmla="*/ 0 w 2256"/>
                <a:gd name="T13" fmla="*/ 0 h 528"/>
                <a:gd name="T14" fmla="*/ 2256 w 2256"/>
                <a:gd name="T15" fmla="*/ 528 h 528"/>
              </a:gdLst>
              <a:ahLst/>
              <a:cxnLst>
                <a:cxn ang="T8">
                  <a:pos x="T0" y="T1"/>
                </a:cxn>
                <a:cxn ang="T9">
                  <a:pos x="T2" y="T3"/>
                </a:cxn>
                <a:cxn ang="T10">
                  <a:pos x="T4" y="T5"/>
                </a:cxn>
                <a:cxn ang="T11">
                  <a:pos x="T6" y="T7"/>
                </a:cxn>
              </a:cxnLst>
              <a:rect l="T12" t="T13" r="T14" b="T15"/>
              <a:pathLst>
                <a:path w="2256" h="528">
                  <a:moveTo>
                    <a:pt x="0" y="432"/>
                  </a:moveTo>
                  <a:lnTo>
                    <a:pt x="0" y="528"/>
                  </a:lnTo>
                  <a:lnTo>
                    <a:pt x="2256" y="528"/>
                  </a:lnTo>
                  <a:lnTo>
                    <a:pt x="2256" y="0"/>
                  </a:lnTo>
                </a:path>
              </a:pathLst>
            </a:custGeom>
            <a:noFill/>
            <a:ln w="12700">
              <a:solidFill>
                <a:schemeClr val="tx1"/>
              </a:solidFill>
              <a:prstDash val="dash"/>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29706" name="Line 14"/>
          <p:cNvSpPr>
            <a:spLocks noChangeShapeType="1"/>
          </p:cNvSpPr>
          <p:nvPr/>
        </p:nvSpPr>
        <p:spPr bwMode="auto">
          <a:xfrm>
            <a:off x="623995" y="4656606"/>
            <a:ext cx="7772400" cy="0"/>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090563355"/>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6200"/>
            <a:ext cx="8229600" cy="1143000"/>
          </a:xfrm>
        </p:spPr>
        <p:txBody>
          <a:bodyPr/>
          <a:lstStyle/>
          <a:p>
            <a:r>
              <a:rPr lang="en-US" sz="4400" dirty="0">
                <a:latin typeface="Tahoma" charset="0"/>
              </a:rPr>
              <a:t>Complications</a:t>
            </a:r>
          </a:p>
        </p:txBody>
      </p:sp>
      <p:sp>
        <p:nvSpPr>
          <p:cNvPr id="30723" name="Rectangle 3" descr="Rectangle: Click to edit Master text styles&#10;Second level&#10;Third level&#10;Fourth level&#10;Fifth level"/>
          <p:cNvSpPr>
            <a:spLocks noGrp="1" noChangeArrowheads="1"/>
          </p:cNvSpPr>
          <p:nvPr>
            <p:ph type="body" idx="1"/>
          </p:nvPr>
        </p:nvSpPr>
        <p:spPr>
          <a:xfrm>
            <a:off x="228600" y="1371600"/>
            <a:ext cx="8534400" cy="5334000"/>
          </a:xfrm>
        </p:spPr>
        <p:txBody>
          <a:bodyPr>
            <a:noAutofit/>
          </a:bodyPr>
          <a:lstStyle/>
          <a:p>
            <a:r>
              <a:rPr lang="en-US" sz="2400" dirty="0">
                <a:latin typeface="Tahoma" charset="0"/>
              </a:rPr>
              <a:t>If app forks, monitor must also fork</a:t>
            </a:r>
          </a:p>
          <a:p>
            <a:pPr lvl="1"/>
            <a:r>
              <a:rPr lang="en-US" sz="2400" dirty="0">
                <a:latin typeface="Tahoma" charset="0"/>
                <a:ea typeface="ＭＳ Ｐゴシック" charset="0"/>
              </a:rPr>
              <a:t>f</a:t>
            </a:r>
            <a:r>
              <a:rPr lang="en-US" sz="2400" dirty="0" smtClean="0">
                <a:latin typeface="Tahoma" charset="0"/>
                <a:ea typeface="ＭＳ Ｐゴシック" charset="0"/>
              </a:rPr>
              <a:t>orked </a:t>
            </a:r>
            <a:r>
              <a:rPr lang="en-US" sz="2400" dirty="0">
                <a:latin typeface="Tahoma" charset="0"/>
                <a:ea typeface="ＭＳ Ｐゴシック" charset="0"/>
              </a:rPr>
              <a:t>monitor monitors forked </a:t>
            </a:r>
            <a:r>
              <a:rPr lang="en-US" sz="2400" dirty="0" smtClean="0">
                <a:latin typeface="Tahoma" charset="0"/>
                <a:ea typeface="ＭＳ Ｐゴシック" charset="0"/>
              </a:rPr>
              <a:t>app</a:t>
            </a:r>
            <a:endParaRPr lang="en-US" sz="2400" dirty="0">
              <a:latin typeface="Tahoma" charset="0"/>
              <a:ea typeface="ＭＳ Ｐゴシック" charset="0"/>
            </a:endParaRPr>
          </a:p>
          <a:p>
            <a:pPr>
              <a:spcBef>
                <a:spcPts val="2376"/>
              </a:spcBef>
            </a:pPr>
            <a:r>
              <a:rPr lang="en-US" sz="2400" dirty="0">
                <a:latin typeface="Tahoma" charset="0"/>
              </a:rPr>
              <a:t>If monitor crashes, app must be </a:t>
            </a:r>
            <a:r>
              <a:rPr lang="en-US" sz="2400" dirty="0" smtClean="0">
                <a:latin typeface="Tahoma" charset="0"/>
              </a:rPr>
              <a:t>killed</a:t>
            </a:r>
            <a:endParaRPr lang="en-US" sz="2400" dirty="0">
              <a:latin typeface="Tahoma" charset="0"/>
            </a:endParaRPr>
          </a:p>
          <a:p>
            <a:pPr>
              <a:spcBef>
                <a:spcPts val="2376"/>
              </a:spcBef>
            </a:pPr>
            <a:r>
              <a:rPr lang="en-US" sz="2400" dirty="0">
                <a:latin typeface="Tahoma" charset="0"/>
              </a:rPr>
              <a:t>Monitor must maintain all OS state associated with app</a:t>
            </a:r>
          </a:p>
          <a:p>
            <a:pPr lvl="1">
              <a:spcBef>
                <a:spcPts val="1776"/>
              </a:spcBef>
            </a:pPr>
            <a:r>
              <a:rPr lang="en-US" sz="2400" dirty="0">
                <a:latin typeface="Tahoma" charset="0"/>
                <a:ea typeface="ＭＳ Ｐゴシック" charset="0"/>
              </a:rPr>
              <a:t>current-working-</a:t>
            </a:r>
            <a:r>
              <a:rPr lang="en-US" sz="2400" dirty="0" err="1">
                <a:latin typeface="Tahoma" charset="0"/>
                <a:ea typeface="ＭＳ Ｐゴシック" charset="0"/>
              </a:rPr>
              <a:t>dir</a:t>
            </a:r>
            <a:r>
              <a:rPr lang="en-US" sz="2400" dirty="0">
                <a:latin typeface="Tahoma" charset="0"/>
                <a:ea typeface="ＭＳ Ｐゴシック" charset="0"/>
              </a:rPr>
              <a:t> (</a:t>
            </a:r>
            <a:r>
              <a:rPr lang="en-US" sz="2400" b="1" dirty="0">
                <a:latin typeface="Tahoma" charset="0"/>
                <a:ea typeface="ＭＳ Ｐゴシック" charset="0"/>
              </a:rPr>
              <a:t>CWD</a:t>
            </a:r>
            <a:r>
              <a:rPr lang="en-US" sz="2400" dirty="0">
                <a:latin typeface="Tahoma" charset="0"/>
                <a:ea typeface="ＭＳ Ｐゴシック" charset="0"/>
              </a:rPr>
              <a:t>),    </a:t>
            </a:r>
            <a:r>
              <a:rPr lang="en-US" sz="2400" b="1" dirty="0">
                <a:latin typeface="Tahoma" charset="0"/>
                <a:ea typeface="ＭＳ Ｐゴシック" charset="0"/>
              </a:rPr>
              <a:t>UID,   EUID,   GID</a:t>
            </a:r>
          </a:p>
          <a:p>
            <a:pPr lvl="1">
              <a:spcBef>
                <a:spcPts val="1776"/>
              </a:spcBef>
            </a:pPr>
            <a:r>
              <a:rPr lang="en-US" sz="2400" dirty="0" smtClean="0">
                <a:latin typeface="Tahoma" charset="0"/>
                <a:ea typeface="ＭＳ Ｐゴシック" charset="0"/>
              </a:rPr>
              <a:t>When </a:t>
            </a:r>
            <a:r>
              <a:rPr lang="en-US" sz="2400" dirty="0">
                <a:latin typeface="Tahoma" charset="0"/>
                <a:ea typeface="ＭＳ Ｐゴシック" charset="0"/>
              </a:rPr>
              <a:t>app does </a:t>
            </a:r>
            <a:r>
              <a:rPr lang="ja-JP" altLang="en-US" sz="2400" dirty="0">
                <a:latin typeface="Tahoma" charset="0"/>
                <a:ea typeface="ＭＳ Ｐゴシック" charset="0"/>
              </a:rPr>
              <a:t>“</a:t>
            </a:r>
            <a:r>
              <a:rPr lang="en-US" sz="2400" dirty="0">
                <a:latin typeface="Tahoma" charset="0"/>
                <a:ea typeface="ＭＳ Ｐゴシック" charset="0"/>
              </a:rPr>
              <a:t>cd path</a:t>
            </a:r>
            <a:r>
              <a:rPr lang="ja-JP" altLang="en-US" sz="2400" dirty="0">
                <a:latin typeface="Tahoma" charset="0"/>
                <a:ea typeface="ＭＳ Ｐゴシック" charset="0"/>
              </a:rPr>
              <a:t>”</a:t>
            </a:r>
            <a:r>
              <a:rPr lang="en-US" sz="2400" dirty="0">
                <a:latin typeface="Tahoma" charset="0"/>
                <a:ea typeface="ＭＳ Ｐゴシック" charset="0"/>
              </a:rPr>
              <a:t> monitor must </a:t>
            </a:r>
            <a:r>
              <a:rPr lang="en-US" sz="2400" dirty="0" smtClean="0">
                <a:latin typeface="Tahoma" charset="0"/>
                <a:ea typeface="ＭＳ Ｐゴシック" charset="0"/>
              </a:rPr>
              <a:t>update </a:t>
            </a:r>
            <a:r>
              <a:rPr lang="en-US" sz="2400" dirty="0">
                <a:latin typeface="Tahoma" charset="0"/>
                <a:ea typeface="ＭＳ Ｐゴシック" charset="0"/>
              </a:rPr>
              <a:t>its CWD</a:t>
            </a:r>
          </a:p>
          <a:p>
            <a:pPr lvl="2"/>
            <a:r>
              <a:rPr lang="en-US" sz="2000" dirty="0">
                <a:latin typeface="Tahoma" charset="0"/>
                <a:ea typeface="ＭＳ Ｐゴシック" charset="0"/>
              </a:rPr>
              <a:t>otherwise:   relative path requests interpreted incorrectly  </a:t>
            </a:r>
          </a:p>
        </p:txBody>
      </p:sp>
      <p:sp>
        <p:nvSpPr>
          <p:cNvPr id="3" name="TextBox 2"/>
          <p:cNvSpPr txBox="1"/>
          <p:nvPr/>
        </p:nvSpPr>
        <p:spPr>
          <a:xfrm>
            <a:off x="6751346" y="584200"/>
            <a:ext cx="2182020" cy="2185214"/>
          </a:xfrm>
          <a:prstGeom prst="rect">
            <a:avLst/>
          </a:prstGeom>
          <a:noFill/>
          <a:ln>
            <a:solidFill>
              <a:schemeClr val="accent2"/>
            </a:solidFill>
          </a:ln>
        </p:spPr>
        <p:txBody>
          <a:bodyPr wrap="none" rtlCol="0">
            <a:spAutoFit/>
          </a:bodyPr>
          <a:lstStyle/>
          <a:p>
            <a:r>
              <a:rPr lang="en-US" b="1" dirty="0" smtClean="0">
                <a:solidFill>
                  <a:srgbClr val="0070C0"/>
                </a:solidFill>
              </a:rPr>
              <a:t>cd(“/</a:t>
            </a:r>
            <a:r>
              <a:rPr lang="en-US" b="1" dirty="0" err="1" smtClean="0">
                <a:solidFill>
                  <a:srgbClr val="0070C0"/>
                </a:solidFill>
              </a:rPr>
              <a:t>tmp</a:t>
            </a:r>
            <a:r>
              <a:rPr lang="en-US" b="1" dirty="0" smtClean="0">
                <a:solidFill>
                  <a:srgbClr val="0070C0"/>
                </a:solidFill>
              </a:rPr>
              <a:t>”)</a:t>
            </a:r>
          </a:p>
          <a:p>
            <a:r>
              <a:rPr lang="en-US" b="1" dirty="0" smtClean="0">
                <a:solidFill>
                  <a:srgbClr val="0070C0"/>
                </a:solidFill>
              </a:rPr>
              <a:t>open(“</a:t>
            </a:r>
            <a:r>
              <a:rPr lang="en-US" b="1" dirty="0" err="1" smtClean="0">
                <a:solidFill>
                  <a:srgbClr val="0070C0"/>
                </a:solidFill>
              </a:rPr>
              <a:t>passwd</a:t>
            </a:r>
            <a:r>
              <a:rPr lang="en-US" b="1" dirty="0" smtClean="0">
                <a:solidFill>
                  <a:srgbClr val="0070C0"/>
                </a:solidFill>
              </a:rPr>
              <a:t>”,  “r”)</a:t>
            </a:r>
          </a:p>
          <a:p>
            <a:endParaRPr lang="en-US" b="1" dirty="0">
              <a:solidFill>
                <a:srgbClr val="FF0000"/>
              </a:solidFill>
            </a:endParaRPr>
          </a:p>
          <a:p>
            <a:pPr>
              <a:spcBef>
                <a:spcPts val="1200"/>
              </a:spcBef>
            </a:pPr>
            <a:r>
              <a:rPr lang="en-US" b="1" dirty="0">
                <a:solidFill>
                  <a:srgbClr val="0070C0"/>
                </a:solidFill>
              </a:rPr>
              <a:t>c</a:t>
            </a:r>
            <a:r>
              <a:rPr lang="en-US" b="1" dirty="0" smtClean="0">
                <a:solidFill>
                  <a:srgbClr val="0070C0"/>
                </a:solidFill>
              </a:rPr>
              <a:t>d(“/</a:t>
            </a:r>
            <a:r>
              <a:rPr lang="en-US" b="1" dirty="0" err="1" smtClean="0">
                <a:solidFill>
                  <a:srgbClr val="0070C0"/>
                </a:solidFill>
              </a:rPr>
              <a:t>etc</a:t>
            </a:r>
            <a:r>
              <a:rPr lang="en-US" b="1" dirty="0" smtClean="0">
                <a:solidFill>
                  <a:srgbClr val="0070C0"/>
                </a:solidFill>
              </a:rPr>
              <a:t>”)</a:t>
            </a:r>
          </a:p>
          <a:p>
            <a:r>
              <a:rPr lang="en-US" b="1" dirty="0">
                <a:solidFill>
                  <a:srgbClr val="0070C0"/>
                </a:solidFill>
              </a:rPr>
              <a:t>open(“</a:t>
            </a:r>
            <a:r>
              <a:rPr lang="en-US" b="1" dirty="0" err="1">
                <a:solidFill>
                  <a:srgbClr val="0070C0"/>
                </a:solidFill>
              </a:rPr>
              <a:t>passwd</a:t>
            </a:r>
            <a:r>
              <a:rPr lang="en-US" b="1" dirty="0">
                <a:solidFill>
                  <a:srgbClr val="0070C0"/>
                </a:solidFill>
              </a:rPr>
              <a:t>”,  “r</a:t>
            </a:r>
            <a:r>
              <a:rPr lang="en-US" b="1" dirty="0" smtClean="0">
                <a:solidFill>
                  <a:srgbClr val="0070C0"/>
                </a:solidFill>
              </a:rPr>
              <a:t>”)</a:t>
            </a:r>
          </a:p>
          <a:p>
            <a:endParaRPr lang="en-US" b="1" dirty="0">
              <a:solidFill>
                <a:srgbClr val="0070C0"/>
              </a:solidFill>
            </a:endParaRPr>
          </a:p>
          <a:p>
            <a:endParaRPr lang="en-US" b="1" dirty="0" smtClean="0">
              <a:solidFill>
                <a:srgbClr val="0070C0"/>
              </a:solidFill>
            </a:endParaRPr>
          </a:p>
        </p:txBody>
      </p:sp>
    </p:spTree>
    <p:extLst>
      <p:ext uri="{BB962C8B-B14F-4D97-AF65-F5344CB8AC3E}">
        <p14:creationId xmlns:p14="http://schemas.microsoft.com/office/powerpoint/2010/main" val="750802996"/>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2" name="Rectangle 10"/>
          <p:cNvSpPr>
            <a:spLocks noChangeArrowheads="1"/>
          </p:cNvSpPr>
          <p:nvPr/>
        </p:nvSpPr>
        <p:spPr bwMode="auto">
          <a:xfrm>
            <a:off x="1348433" y="4411133"/>
            <a:ext cx="4800600" cy="16764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type="none" w="lg" len="med"/>
              </a14:hiddenLine>
            </a:ext>
          </a:extLst>
        </p:spPr>
        <p:txBody>
          <a:bodyPr wrap="none" anchor="ctr"/>
          <a:lstStyle/>
          <a:p>
            <a:endParaRPr lang="en-US"/>
          </a:p>
        </p:txBody>
      </p:sp>
      <p:sp>
        <p:nvSpPr>
          <p:cNvPr id="31747" name="Rectangle 2"/>
          <p:cNvSpPr>
            <a:spLocks noGrp="1" noChangeArrowheads="1"/>
          </p:cNvSpPr>
          <p:nvPr>
            <p:ph type="title"/>
          </p:nvPr>
        </p:nvSpPr>
        <p:spPr>
          <a:xfrm>
            <a:off x="457200" y="-228600"/>
            <a:ext cx="8229600" cy="1143000"/>
          </a:xfrm>
        </p:spPr>
        <p:txBody>
          <a:bodyPr/>
          <a:lstStyle/>
          <a:p>
            <a:r>
              <a:rPr lang="en-US" sz="4400" dirty="0">
                <a:latin typeface="Tahoma" charset="0"/>
              </a:rPr>
              <a:t>Problems with </a:t>
            </a:r>
            <a:r>
              <a:rPr lang="en-US" sz="4400" dirty="0" err="1">
                <a:latin typeface="Tahoma" charset="0"/>
              </a:rPr>
              <a:t>ptrace</a:t>
            </a:r>
            <a:endParaRPr lang="en-US" sz="4400" dirty="0">
              <a:latin typeface="Tahoma" charset="0"/>
            </a:endParaRPr>
          </a:p>
        </p:txBody>
      </p:sp>
      <p:sp>
        <p:nvSpPr>
          <p:cNvPr id="131075" name="Rectangle 3" descr="Rectangle: Click to edit Master text styles&#10;Second level&#10;Third level&#10;Fourth level&#10;Fifth level"/>
          <p:cNvSpPr>
            <a:spLocks noGrp="1" noChangeArrowheads="1"/>
          </p:cNvSpPr>
          <p:nvPr>
            <p:ph type="body" idx="1"/>
          </p:nvPr>
        </p:nvSpPr>
        <p:spPr>
          <a:xfrm>
            <a:off x="304800" y="990600"/>
            <a:ext cx="8382000" cy="5867400"/>
          </a:xfrm>
        </p:spPr>
        <p:txBody>
          <a:bodyPr>
            <a:normAutofit fontScale="92500"/>
          </a:bodyPr>
          <a:lstStyle/>
          <a:p>
            <a:pPr marL="0" indent="0">
              <a:buNone/>
            </a:pPr>
            <a:r>
              <a:rPr lang="en-US" sz="2800" b="1" dirty="0" err="1">
                <a:latin typeface="Tahoma" charset="0"/>
              </a:rPr>
              <a:t>Ptrace</a:t>
            </a:r>
            <a:r>
              <a:rPr lang="en-US" sz="2800" dirty="0">
                <a:latin typeface="Tahoma" charset="0"/>
              </a:rPr>
              <a:t> </a:t>
            </a:r>
            <a:r>
              <a:rPr lang="en-US" sz="2800" dirty="0" smtClean="0">
                <a:latin typeface="Tahoma" charset="0"/>
              </a:rPr>
              <a:t>is not well suited for </a:t>
            </a:r>
            <a:r>
              <a:rPr lang="en-US" sz="2800" dirty="0">
                <a:latin typeface="Tahoma" charset="0"/>
              </a:rPr>
              <a:t>this </a:t>
            </a:r>
            <a:r>
              <a:rPr lang="en-US" sz="2800" dirty="0" smtClean="0">
                <a:latin typeface="Tahoma" charset="0"/>
              </a:rPr>
              <a:t>application:</a:t>
            </a:r>
            <a:endParaRPr lang="en-US" sz="2800" dirty="0">
              <a:latin typeface="Tahoma" charset="0"/>
            </a:endParaRPr>
          </a:p>
          <a:p>
            <a:pPr lvl="1"/>
            <a:r>
              <a:rPr lang="en-US" dirty="0">
                <a:latin typeface="Tahoma" charset="0"/>
                <a:ea typeface="ＭＳ Ｐゴシック" charset="0"/>
              </a:rPr>
              <a:t>Trace all system calls or none</a:t>
            </a:r>
          </a:p>
          <a:p>
            <a:pPr marL="1371600" lvl="3" indent="0">
              <a:lnSpc>
                <a:spcPct val="120000"/>
              </a:lnSpc>
              <a:buNone/>
            </a:pPr>
            <a:r>
              <a:rPr lang="en-US" sz="2400" dirty="0">
                <a:latin typeface="Tahoma" charset="0"/>
                <a:ea typeface="ＭＳ Ｐゴシック" charset="0"/>
              </a:rPr>
              <a:t>i</a:t>
            </a:r>
            <a:r>
              <a:rPr lang="en-US" sz="2400" dirty="0" smtClean="0">
                <a:latin typeface="Tahoma" charset="0"/>
                <a:ea typeface="ＭＳ Ｐゴシック" charset="0"/>
              </a:rPr>
              <a:t>nefficient:   no </a:t>
            </a:r>
            <a:r>
              <a:rPr lang="en-US" sz="2400" dirty="0">
                <a:latin typeface="Tahoma" charset="0"/>
                <a:ea typeface="ＭＳ Ｐゴシック" charset="0"/>
              </a:rPr>
              <a:t>need to trace </a:t>
            </a:r>
            <a:r>
              <a:rPr lang="ja-JP" altLang="en-US" sz="2400" dirty="0">
                <a:latin typeface="Tahoma" charset="0"/>
                <a:ea typeface="ＭＳ Ｐゴシック" charset="0"/>
              </a:rPr>
              <a:t>“</a:t>
            </a:r>
            <a:r>
              <a:rPr lang="en-US" sz="2400" dirty="0">
                <a:latin typeface="Tahoma" charset="0"/>
                <a:ea typeface="ＭＳ Ｐゴシック" charset="0"/>
              </a:rPr>
              <a:t>close</a:t>
            </a:r>
            <a:r>
              <a:rPr lang="ja-JP" altLang="en-US" sz="2400" dirty="0">
                <a:latin typeface="Tahoma" charset="0"/>
                <a:ea typeface="ＭＳ Ｐゴシック" charset="0"/>
              </a:rPr>
              <a:t>”</a:t>
            </a:r>
            <a:r>
              <a:rPr lang="en-US" sz="2400" dirty="0">
                <a:latin typeface="Tahoma" charset="0"/>
                <a:ea typeface="ＭＳ Ｐゴシック" charset="0"/>
              </a:rPr>
              <a:t> system call </a:t>
            </a:r>
          </a:p>
          <a:p>
            <a:pPr lvl="1"/>
            <a:r>
              <a:rPr lang="en-US" dirty="0">
                <a:latin typeface="Tahoma" charset="0"/>
                <a:ea typeface="ＭＳ Ｐゴシック" charset="0"/>
              </a:rPr>
              <a:t>Monitor cannot abort sys-call without killing app</a:t>
            </a:r>
          </a:p>
          <a:p>
            <a:pPr marL="0" indent="0">
              <a:spcBef>
                <a:spcPct val="100000"/>
              </a:spcBef>
              <a:buNone/>
            </a:pPr>
            <a:r>
              <a:rPr lang="en-US" sz="2800" dirty="0">
                <a:latin typeface="Tahoma" charset="0"/>
              </a:rPr>
              <a:t>Security problems:   </a:t>
            </a:r>
            <a:r>
              <a:rPr lang="en-US" sz="2800" b="1" dirty="0">
                <a:latin typeface="Tahoma" charset="0"/>
              </a:rPr>
              <a:t>race conditions</a:t>
            </a:r>
          </a:p>
          <a:p>
            <a:pPr lvl="1"/>
            <a:r>
              <a:rPr lang="en-US" u="sng" dirty="0">
                <a:latin typeface="Tahoma" charset="0"/>
                <a:ea typeface="ＭＳ Ｐゴシック" charset="0"/>
              </a:rPr>
              <a:t>Example</a:t>
            </a:r>
            <a:r>
              <a:rPr lang="en-US" dirty="0">
                <a:latin typeface="Tahoma" charset="0"/>
                <a:ea typeface="ＭＳ Ｐゴシック" charset="0"/>
              </a:rPr>
              <a:t>:	</a:t>
            </a:r>
            <a:r>
              <a:rPr lang="en-US" dirty="0" err="1">
                <a:latin typeface="Tahoma" charset="0"/>
                <a:ea typeface="ＭＳ Ｐゴシック" charset="0"/>
              </a:rPr>
              <a:t>symlink</a:t>
            </a:r>
            <a:r>
              <a:rPr lang="en-US" dirty="0">
                <a:latin typeface="Tahoma" charset="0"/>
                <a:ea typeface="ＭＳ Ｐゴシック" charset="0"/>
              </a:rPr>
              <a:t>:    me  </a:t>
            </a:r>
            <a:r>
              <a:rPr lang="en-US" dirty="0" smtClean="0">
                <a:latin typeface="Tahoma" charset="0"/>
                <a:ea typeface="ＭＳ Ｐゴシック" charset="0"/>
              </a:rPr>
              <a:t>⟶  </a:t>
            </a:r>
            <a:r>
              <a:rPr lang="en-US" dirty="0" err="1">
                <a:latin typeface="Tahoma" charset="0"/>
                <a:ea typeface="ＭＳ Ｐゴシック" charset="0"/>
              </a:rPr>
              <a:t>mydata.dat</a:t>
            </a:r>
            <a:endParaRPr lang="en-US" dirty="0">
              <a:latin typeface="Tahoma" charset="0"/>
              <a:ea typeface="ＭＳ Ｐゴシック" charset="0"/>
            </a:endParaRPr>
          </a:p>
          <a:p>
            <a:pPr lvl="2">
              <a:spcBef>
                <a:spcPts val="1224"/>
              </a:spcBef>
              <a:buFont typeface="Wingdings" charset="0"/>
              <a:buNone/>
            </a:pPr>
            <a:r>
              <a:rPr lang="en-US" sz="2400" dirty="0">
                <a:latin typeface="Tahoma" charset="0"/>
                <a:ea typeface="ＭＳ Ｐゴシック" charset="0"/>
              </a:rPr>
              <a:t>	</a:t>
            </a:r>
            <a:r>
              <a:rPr lang="en-US" sz="2400" dirty="0" err="1">
                <a:latin typeface="Tahoma" charset="0"/>
                <a:ea typeface="ＭＳ Ｐゴシック" charset="0"/>
              </a:rPr>
              <a:t>proc</a:t>
            </a:r>
            <a:r>
              <a:rPr lang="en-US" sz="2400" dirty="0">
                <a:latin typeface="Tahoma" charset="0"/>
                <a:ea typeface="ＭＳ Ｐゴシック" charset="0"/>
              </a:rPr>
              <a:t> 1:   open(</a:t>
            </a:r>
            <a:r>
              <a:rPr lang="ja-JP" altLang="en-US" sz="2400" dirty="0">
                <a:latin typeface="Tahoma" charset="0"/>
                <a:ea typeface="ＭＳ Ｐゴシック" charset="0"/>
              </a:rPr>
              <a:t>“</a:t>
            </a:r>
            <a:r>
              <a:rPr lang="en-US" sz="2400" dirty="0">
                <a:latin typeface="Tahoma" charset="0"/>
                <a:ea typeface="ＭＳ Ｐゴシック" charset="0"/>
              </a:rPr>
              <a:t>me</a:t>
            </a:r>
            <a:r>
              <a:rPr lang="ja-JP" altLang="en-US" sz="2400" dirty="0">
                <a:latin typeface="Tahoma" charset="0"/>
                <a:ea typeface="ＭＳ Ｐゴシック" charset="0"/>
              </a:rPr>
              <a:t>”</a:t>
            </a:r>
            <a:r>
              <a:rPr lang="en-US" sz="2400" dirty="0">
                <a:latin typeface="Tahoma" charset="0"/>
                <a:ea typeface="ＭＳ Ｐゴシック" charset="0"/>
              </a:rPr>
              <a:t>)</a:t>
            </a:r>
          </a:p>
          <a:p>
            <a:pPr lvl="2">
              <a:buFont typeface="Wingdings" charset="0"/>
              <a:buNone/>
            </a:pPr>
            <a:r>
              <a:rPr lang="en-US" sz="2400" dirty="0">
                <a:latin typeface="Tahoma" charset="0"/>
                <a:ea typeface="ＭＳ Ｐゴシック" charset="0"/>
              </a:rPr>
              <a:t>	monitor checks and authorizes</a:t>
            </a:r>
          </a:p>
          <a:p>
            <a:pPr lvl="2">
              <a:buFont typeface="Wingdings" charset="0"/>
              <a:buNone/>
            </a:pPr>
            <a:r>
              <a:rPr lang="en-US" sz="2400" dirty="0">
                <a:latin typeface="Tahoma" charset="0"/>
                <a:ea typeface="ＭＳ Ｐゴシック" charset="0"/>
              </a:rPr>
              <a:t>	</a:t>
            </a:r>
            <a:r>
              <a:rPr lang="en-US" sz="2400" dirty="0" err="1">
                <a:latin typeface="Tahoma" charset="0"/>
                <a:ea typeface="ＭＳ Ｐゴシック" charset="0"/>
              </a:rPr>
              <a:t>proc</a:t>
            </a:r>
            <a:r>
              <a:rPr lang="en-US" sz="2400" dirty="0">
                <a:latin typeface="Tahoma" charset="0"/>
                <a:ea typeface="ＭＳ Ｐゴシック" charset="0"/>
              </a:rPr>
              <a:t> 2:   me  </a:t>
            </a:r>
            <a:r>
              <a:rPr lang="en-US" dirty="0">
                <a:latin typeface="Tahoma" charset="0"/>
                <a:ea typeface="ＭＳ Ｐゴシック" charset="0"/>
              </a:rPr>
              <a:t>⟶</a:t>
            </a:r>
            <a:r>
              <a:rPr lang="en-US" sz="2400" dirty="0" smtClean="0">
                <a:latin typeface="Tahoma" charset="0"/>
                <a:ea typeface="ＭＳ Ｐゴシック" charset="0"/>
              </a:rPr>
              <a:t>  </a:t>
            </a:r>
            <a:r>
              <a:rPr lang="en-US" sz="2400" dirty="0">
                <a:latin typeface="Tahoma" charset="0"/>
                <a:ea typeface="ＭＳ Ｐゴシック" charset="0"/>
              </a:rPr>
              <a:t>/</a:t>
            </a:r>
            <a:r>
              <a:rPr lang="en-US" sz="2400" dirty="0" err="1">
                <a:latin typeface="Tahoma" charset="0"/>
                <a:ea typeface="ＭＳ Ｐゴシック" charset="0"/>
              </a:rPr>
              <a:t>etc</a:t>
            </a:r>
            <a:r>
              <a:rPr lang="en-US" sz="2400" dirty="0">
                <a:latin typeface="Tahoma" charset="0"/>
                <a:ea typeface="ＭＳ Ｐゴシック" charset="0"/>
              </a:rPr>
              <a:t>/</a:t>
            </a:r>
            <a:r>
              <a:rPr lang="en-US" sz="2400" dirty="0" err="1">
                <a:latin typeface="Tahoma" charset="0"/>
                <a:ea typeface="ＭＳ Ｐゴシック" charset="0"/>
              </a:rPr>
              <a:t>passwd</a:t>
            </a:r>
            <a:endParaRPr lang="en-US" sz="2400" dirty="0">
              <a:latin typeface="Tahoma" charset="0"/>
              <a:ea typeface="ＭＳ Ｐゴシック" charset="0"/>
            </a:endParaRPr>
          </a:p>
          <a:p>
            <a:pPr lvl="2">
              <a:buFont typeface="Wingdings" charset="0"/>
              <a:buNone/>
            </a:pPr>
            <a:r>
              <a:rPr lang="en-US" sz="2400" dirty="0">
                <a:latin typeface="Tahoma" charset="0"/>
                <a:ea typeface="ＭＳ Ｐゴシック" charset="0"/>
              </a:rPr>
              <a:t>	OS executes    open(</a:t>
            </a:r>
            <a:r>
              <a:rPr lang="ja-JP" altLang="en-US" sz="2400" dirty="0">
                <a:latin typeface="Tahoma" charset="0"/>
                <a:ea typeface="ＭＳ Ｐゴシック" charset="0"/>
              </a:rPr>
              <a:t>“</a:t>
            </a:r>
            <a:r>
              <a:rPr lang="en-US" sz="2400" dirty="0">
                <a:latin typeface="Tahoma" charset="0"/>
                <a:ea typeface="ＭＳ Ｐゴシック" charset="0"/>
              </a:rPr>
              <a:t>me</a:t>
            </a:r>
            <a:r>
              <a:rPr lang="ja-JP" altLang="en-US" sz="2400" dirty="0">
                <a:latin typeface="Tahoma" charset="0"/>
                <a:ea typeface="ＭＳ Ｐゴシック" charset="0"/>
              </a:rPr>
              <a:t>”</a:t>
            </a:r>
            <a:r>
              <a:rPr lang="en-US" sz="2400" dirty="0">
                <a:latin typeface="Tahoma" charset="0"/>
                <a:ea typeface="ＭＳ Ｐゴシック" charset="0"/>
              </a:rPr>
              <a:t>) </a:t>
            </a:r>
          </a:p>
          <a:p>
            <a:pPr marL="457200" lvl="1" indent="0">
              <a:spcBef>
                <a:spcPct val="60000"/>
              </a:spcBef>
              <a:buNone/>
            </a:pPr>
            <a:r>
              <a:rPr lang="en-US" dirty="0">
                <a:latin typeface="Tahoma" charset="0"/>
                <a:ea typeface="ＭＳ Ｐゴシック" charset="0"/>
              </a:rPr>
              <a:t>Classic </a:t>
            </a:r>
            <a:r>
              <a:rPr lang="en-US" b="1" dirty="0">
                <a:latin typeface="Tahoma" charset="0"/>
                <a:ea typeface="ＭＳ Ｐゴシック" charset="0"/>
              </a:rPr>
              <a:t>TOCTOU bug</a:t>
            </a:r>
            <a:r>
              <a:rPr lang="en-US" dirty="0">
                <a:latin typeface="Tahoma" charset="0"/>
                <a:ea typeface="ＭＳ Ｐゴシック" charset="0"/>
              </a:rPr>
              <a:t>:   time-of-check /  time-of-use</a:t>
            </a:r>
          </a:p>
        </p:txBody>
      </p:sp>
      <p:sp>
        <p:nvSpPr>
          <p:cNvPr id="131076" name="Line 4"/>
          <p:cNvSpPr>
            <a:spLocks noChangeShapeType="1"/>
          </p:cNvSpPr>
          <p:nvPr/>
        </p:nvSpPr>
        <p:spPr bwMode="auto">
          <a:xfrm>
            <a:off x="1048396" y="4480984"/>
            <a:ext cx="0" cy="1447800"/>
          </a:xfrm>
          <a:prstGeom prst="line">
            <a:avLst/>
          </a:prstGeom>
          <a:noFill/>
          <a:ln w="5715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1077" name="Text Box 5"/>
          <p:cNvSpPr txBox="1">
            <a:spLocks noChangeArrowheads="1"/>
          </p:cNvSpPr>
          <p:nvPr/>
        </p:nvSpPr>
        <p:spPr bwMode="auto">
          <a:xfrm rot="16200000">
            <a:off x="425819" y="4840704"/>
            <a:ext cx="7784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time</a:t>
            </a:r>
          </a:p>
        </p:txBody>
      </p:sp>
      <p:grpSp>
        <p:nvGrpSpPr>
          <p:cNvPr id="2" name="Group 9"/>
          <p:cNvGrpSpPr>
            <a:grpSpLocks/>
          </p:cNvGrpSpPr>
          <p:nvPr/>
        </p:nvGrpSpPr>
        <p:grpSpPr bwMode="auto">
          <a:xfrm>
            <a:off x="4876800" y="5043488"/>
            <a:ext cx="3013076" cy="823912"/>
            <a:chOff x="3279" y="2969"/>
            <a:chExt cx="1898" cy="519"/>
          </a:xfrm>
        </p:grpSpPr>
        <p:sp>
          <p:nvSpPr>
            <p:cNvPr id="31752" name="Line 6"/>
            <p:cNvSpPr>
              <a:spLocks noChangeShapeType="1"/>
            </p:cNvSpPr>
            <p:nvPr/>
          </p:nvSpPr>
          <p:spPr bwMode="auto">
            <a:xfrm>
              <a:off x="3375" y="2969"/>
              <a:ext cx="934" cy="21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31753" name="Line 7"/>
            <p:cNvSpPr>
              <a:spLocks noChangeShapeType="1"/>
            </p:cNvSpPr>
            <p:nvPr/>
          </p:nvSpPr>
          <p:spPr bwMode="auto">
            <a:xfrm flipH="1">
              <a:off x="3279" y="3349"/>
              <a:ext cx="1041" cy="13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54" name="Text Box 8"/>
            <p:cNvSpPr txBox="1">
              <a:spLocks noChangeArrowheads="1"/>
            </p:cNvSpPr>
            <p:nvPr/>
          </p:nvSpPr>
          <p:spPr bwMode="auto">
            <a:xfrm>
              <a:off x="4305" y="3130"/>
              <a:ext cx="872" cy="252"/>
            </a:xfrm>
            <a:prstGeom prst="rect">
              <a:avLst/>
            </a:prstGeom>
            <a:noFill/>
            <a:ln w="12700">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not atomic</a:t>
              </a:r>
            </a:p>
          </p:txBody>
        </p:sp>
      </p:grpSp>
    </p:spTree>
    <p:extLst>
      <p:ext uri="{BB962C8B-B14F-4D97-AF65-F5344CB8AC3E}">
        <p14:creationId xmlns:p14="http://schemas.microsoft.com/office/powerpoint/2010/main" val="1538780415"/>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27000"/>
            <a:ext cx="8229600" cy="1143000"/>
          </a:xfrm>
        </p:spPr>
        <p:txBody>
          <a:bodyPr>
            <a:normAutofit/>
          </a:bodyPr>
          <a:lstStyle/>
          <a:p>
            <a:r>
              <a:rPr lang="en-US" sz="4400" dirty="0">
                <a:latin typeface="Tahoma" charset="0"/>
              </a:rPr>
              <a:t>Alternate design:  </a:t>
            </a:r>
            <a:r>
              <a:rPr lang="en-US" sz="4400" dirty="0" err="1" smtClean="0">
                <a:latin typeface="Tahoma" charset="0"/>
              </a:rPr>
              <a:t>systrace</a:t>
            </a:r>
            <a:r>
              <a:rPr lang="en-US" sz="4400" dirty="0" smtClean="0">
                <a:latin typeface="Tahoma" charset="0"/>
              </a:rPr>
              <a:t>    </a:t>
            </a:r>
            <a:r>
              <a:rPr lang="en-US" sz="2000" dirty="0" smtClean="0">
                <a:latin typeface="Tahoma" charset="0"/>
              </a:rPr>
              <a:t>[P’02]</a:t>
            </a:r>
            <a:endParaRPr lang="en-US" sz="2000" dirty="0">
              <a:latin typeface="Tahoma" charset="0"/>
            </a:endParaRPr>
          </a:p>
        </p:txBody>
      </p:sp>
      <p:sp>
        <p:nvSpPr>
          <p:cNvPr id="139267" name="Rectangle 3" descr="Rectangle: Click to edit Master text styles&#10;Second level&#10;Third level&#10;Fourth level&#10;Fifth level"/>
          <p:cNvSpPr>
            <a:spLocks noGrp="1" noChangeArrowheads="1"/>
          </p:cNvSpPr>
          <p:nvPr>
            <p:ph type="body" idx="1"/>
          </p:nvPr>
        </p:nvSpPr>
        <p:spPr>
          <a:xfrm>
            <a:off x="457200" y="4546600"/>
            <a:ext cx="8534400" cy="2235200"/>
          </a:xfrm>
        </p:spPr>
        <p:txBody>
          <a:bodyPr>
            <a:noAutofit/>
          </a:bodyPr>
          <a:lstStyle/>
          <a:p>
            <a:r>
              <a:rPr lang="en-US" sz="2000" dirty="0" err="1">
                <a:latin typeface="Tahoma" charset="0"/>
              </a:rPr>
              <a:t>systrace</a:t>
            </a:r>
            <a:r>
              <a:rPr lang="en-US" sz="2000" dirty="0">
                <a:latin typeface="Tahoma" charset="0"/>
              </a:rPr>
              <a:t> only forwards monitored sys-calls to monitor  </a:t>
            </a:r>
            <a:r>
              <a:rPr lang="en-US" sz="1800" dirty="0" smtClean="0">
                <a:latin typeface="Tahoma" charset="0"/>
              </a:rPr>
              <a:t>(efficiency)</a:t>
            </a:r>
            <a:endParaRPr lang="en-US" sz="1800" dirty="0">
              <a:latin typeface="Tahoma" charset="0"/>
            </a:endParaRPr>
          </a:p>
          <a:p>
            <a:pPr>
              <a:spcBef>
                <a:spcPts val="1680"/>
              </a:spcBef>
            </a:pPr>
            <a:r>
              <a:rPr lang="en-US" sz="2000" dirty="0" err="1">
                <a:latin typeface="Tahoma" charset="0"/>
              </a:rPr>
              <a:t>systrace</a:t>
            </a:r>
            <a:r>
              <a:rPr lang="en-US" sz="2000" dirty="0">
                <a:latin typeface="Tahoma" charset="0"/>
              </a:rPr>
              <a:t> resolves </a:t>
            </a:r>
            <a:r>
              <a:rPr lang="en-US" sz="2000" dirty="0" err="1">
                <a:latin typeface="Tahoma" charset="0"/>
              </a:rPr>
              <a:t>sym</a:t>
            </a:r>
            <a:r>
              <a:rPr lang="en-US" sz="2000" dirty="0">
                <a:latin typeface="Tahoma" charset="0"/>
              </a:rPr>
              <a:t>-links and replaces sys-call </a:t>
            </a:r>
            <a:br>
              <a:rPr lang="en-US" sz="2000" dirty="0">
                <a:latin typeface="Tahoma" charset="0"/>
              </a:rPr>
            </a:br>
            <a:r>
              <a:rPr lang="en-US" sz="2000" dirty="0">
                <a:latin typeface="Tahoma" charset="0"/>
              </a:rPr>
              <a:t>path arguments by full path to target</a:t>
            </a:r>
          </a:p>
          <a:p>
            <a:pPr>
              <a:spcBef>
                <a:spcPts val="1680"/>
              </a:spcBef>
            </a:pPr>
            <a:r>
              <a:rPr lang="en-US" sz="2000" dirty="0">
                <a:latin typeface="Tahoma" charset="0"/>
              </a:rPr>
              <a:t>When app calls  </a:t>
            </a:r>
            <a:r>
              <a:rPr lang="en-US" sz="2000" dirty="0" err="1">
                <a:solidFill>
                  <a:srgbClr val="CC3399"/>
                </a:solidFill>
                <a:latin typeface="Tahoma" charset="0"/>
              </a:rPr>
              <a:t>execve</a:t>
            </a:r>
            <a:r>
              <a:rPr lang="en-US" sz="2000" dirty="0">
                <a:latin typeface="Tahoma" charset="0"/>
              </a:rPr>
              <a:t>,  monitor loads new policy file</a:t>
            </a:r>
          </a:p>
        </p:txBody>
      </p:sp>
      <p:sp>
        <p:nvSpPr>
          <p:cNvPr id="32772" name="Rectangle 4"/>
          <p:cNvSpPr>
            <a:spLocks noChangeArrowheads="1"/>
          </p:cNvSpPr>
          <p:nvPr/>
        </p:nvSpPr>
        <p:spPr bwMode="auto">
          <a:xfrm>
            <a:off x="533400" y="1092200"/>
            <a:ext cx="8077200" cy="2946400"/>
          </a:xfrm>
          <a:prstGeom prst="rect">
            <a:avLst/>
          </a:prstGeom>
          <a:solidFill>
            <a:schemeClr val="accent1"/>
          </a:solidFill>
          <a:ln w="12700">
            <a:solidFill>
              <a:schemeClr val="tx1"/>
            </a:solidFill>
            <a:miter lim="800000"/>
            <a:headEnd/>
            <a:tailEnd type="none" w="lg" len="med"/>
          </a:ln>
        </p:spPr>
        <p:txBody>
          <a:bodyPr wrap="none" anchor="ctr"/>
          <a:lstStyle/>
          <a:p>
            <a:pPr algn="ctr"/>
            <a:endParaRPr lang="en-US"/>
          </a:p>
        </p:txBody>
      </p:sp>
      <p:sp>
        <p:nvSpPr>
          <p:cNvPr id="32773" name="Rectangle 5"/>
          <p:cNvSpPr>
            <a:spLocks noChangeArrowheads="1"/>
          </p:cNvSpPr>
          <p:nvPr/>
        </p:nvSpPr>
        <p:spPr bwMode="auto">
          <a:xfrm>
            <a:off x="533400" y="3124200"/>
            <a:ext cx="8077200" cy="1320800"/>
          </a:xfrm>
          <a:prstGeom prst="rect">
            <a:avLst/>
          </a:prstGeom>
          <a:solidFill>
            <a:schemeClr val="accent1"/>
          </a:solidFill>
          <a:ln w="12700">
            <a:solidFill>
              <a:schemeClr val="tx1"/>
            </a:solidFill>
            <a:miter lim="800000"/>
            <a:headEnd/>
            <a:tailEnd type="none" w="lg" len="med"/>
          </a:ln>
        </p:spPr>
        <p:txBody>
          <a:bodyPr wrap="none" anchor="b"/>
          <a:lstStyle/>
          <a:p>
            <a:pPr algn="r"/>
            <a:r>
              <a:rPr lang="en-US" sz="2400" b="1"/>
              <a:t>OS Kernel</a:t>
            </a:r>
          </a:p>
        </p:txBody>
      </p:sp>
      <p:sp>
        <p:nvSpPr>
          <p:cNvPr id="32774" name="Rectangle 6"/>
          <p:cNvSpPr>
            <a:spLocks noChangeArrowheads="1"/>
          </p:cNvSpPr>
          <p:nvPr/>
        </p:nvSpPr>
        <p:spPr bwMode="auto">
          <a:xfrm>
            <a:off x="1066800" y="1295400"/>
            <a:ext cx="16764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dirty="0"/>
              <a:t>monitored</a:t>
            </a:r>
          </a:p>
          <a:p>
            <a:pPr algn="ctr"/>
            <a:r>
              <a:rPr lang="en-US" b="1" dirty="0"/>
              <a:t>application</a:t>
            </a:r>
          </a:p>
          <a:p>
            <a:pPr algn="ctr"/>
            <a:r>
              <a:rPr lang="en-US" dirty="0" smtClean="0"/>
              <a:t>(browser)</a:t>
            </a:r>
            <a:endParaRPr lang="en-US" dirty="0"/>
          </a:p>
        </p:txBody>
      </p:sp>
      <p:sp>
        <p:nvSpPr>
          <p:cNvPr id="32775" name="Rectangle 7"/>
          <p:cNvSpPr>
            <a:spLocks noChangeArrowheads="1"/>
          </p:cNvSpPr>
          <p:nvPr/>
        </p:nvSpPr>
        <p:spPr bwMode="auto">
          <a:xfrm>
            <a:off x="4876800" y="1295400"/>
            <a:ext cx="16002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monitor</a:t>
            </a:r>
          </a:p>
        </p:txBody>
      </p:sp>
      <p:sp>
        <p:nvSpPr>
          <p:cNvPr id="32776" name="Text Box 8"/>
          <p:cNvSpPr txBox="1">
            <a:spLocks noChangeArrowheads="1"/>
          </p:cNvSpPr>
          <p:nvPr/>
        </p:nvSpPr>
        <p:spPr bwMode="auto">
          <a:xfrm>
            <a:off x="6926265" y="990600"/>
            <a:ext cx="139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user space</a:t>
            </a:r>
          </a:p>
        </p:txBody>
      </p:sp>
      <p:sp>
        <p:nvSpPr>
          <p:cNvPr id="32777" name="Line 10"/>
          <p:cNvSpPr>
            <a:spLocks noChangeShapeType="1"/>
          </p:cNvSpPr>
          <p:nvPr/>
        </p:nvSpPr>
        <p:spPr bwMode="auto">
          <a:xfrm>
            <a:off x="1828800" y="2438400"/>
            <a:ext cx="0" cy="990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32778" name="Text Box 11"/>
          <p:cNvSpPr txBox="1">
            <a:spLocks noChangeArrowheads="1"/>
          </p:cNvSpPr>
          <p:nvPr/>
        </p:nvSpPr>
        <p:spPr bwMode="auto">
          <a:xfrm>
            <a:off x="1828800" y="2590801"/>
            <a:ext cx="3419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b="1"/>
              <a:t>open(</a:t>
            </a:r>
            <a:r>
              <a:rPr lang="ja-JP" altLang="en-US" b="1"/>
              <a:t>“</a:t>
            </a:r>
            <a:r>
              <a:rPr lang="en-US" b="1"/>
              <a:t>etc/passwd</a:t>
            </a:r>
            <a:r>
              <a:rPr lang="ja-JP" altLang="en-US" b="1"/>
              <a:t>”</a:t>
            </a:r>
            <a:r>
              <a:rPr lang="en-US" b="1"/>
              <a:t>,  </a:t>
            </a:r>
            <a:r>
              <a:rPr lang="ja-JP" altLang="en-US" b="1"/>
              <a:t>“</a:t>
            </a:r>
            <a:r>
              <a:rPr lang="en-US" b="1"/>
              <a:t>r</a:t>
            </a:r>
            <a:r>
              <a:rPr lang="ja-JP" altLang="en-US" b="1"/>
              <a:t>”</a:t>
            </a:r>
            <a:r>
              <a:rPr lang="en-US" b="1"/>
              <a:t>)</a:t>
            </a:r>
          </a:p>
        </p:txBody>
      </p:sp>
      <p:sp>
        <p:nvSpPr>
          <p:cNvPr id="32779" name="Line 13"/>
          <p:cNvSpPr>
            <a:spLocks noChangeShapeType="1"/>
          </p:cNvSpPr>
          <p:nvPr/>
        </p:nvSpPr>
        <p:spPr bwMode="auto">
          <a:xfrm>
            <a:off x="533400" y="3124201"/>
            <a:ext cx="8077200" cy="1588"/>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
        <p:nvSpPr>
          <p:cNvPr id="32780" name="Rectangle 14"/>
          <p:cNvSpPr>
            <a:spLocks noChangeArrowheads="1"/>
          </p:cNvSpPr>
          <p:nvPr/>
        </p:nvSpPr>
        <p:spPr bwMode="auto">
          <a:xfrm>
            <a:off x="1066800" y="3429000"/>
            <a:ext cx="1600200" cy="7366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sys-call</a:t>
            </a:r>
          </a:p>
          <a:p>
            <a:pPr algn="ctr"/>
            <a:r>
              <a:rPr lang="en-US" b="1"/>
              <a:t>gateway</a:t>
            </a:r>
          </a:p>
        </p:txBody>
      </p:sp>
      <p:sp>
        <p:nvSpPr>
          <p:cNvPr id="32781" name="Rectangle 15"/>
          <p:cNvSpPr>
            <a:spLocks noChangeArrowheads="1"/>
          </p:cNvSpPr>
          <p:nvPr/>
        </p:nvSpPr>
        <p:spPr bwMode="auto">
          <a:xfrm>
            <a:off x="5029200" y="3429000"/>
            <a:ext cx="1447800" cy="6096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systrace</a:t>
            </a:r>
          </a:p>
        </p:txBody>
      </p:sp>
      <p:sp>
        <p:nvSpPr>
          <p:cNvPr id="139280" name="Line 16"/>
          <p:cNvSpPr>
            <a:spLocks noChangeShapeType="1"/>
          </p:cNvSpPr>
          <p:nvPr/>
        </p:nvSpPr>
        <p:spPr bwMode="auto">
          <a:xfrm>
            <a:off x="2667000" y="3581400"/>
            <a:ext cx="228600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9282" name="Line 18"/>
          <p:cNvSpPr>
            <a:spLocks noChangeShapeType="1"/>
          </p:cNvSpPr>
          <p:nvPr/>
        </p:nvSpPr>
        <p:spPr bwMode="auto">
          <a:xfrm flipV="1">
            <a:off x="5638800" y="2438400"/>
            <a:ext cx="0" cy="99060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9283" name="Line 19"/>
          <p:cNvSpPr>
            <a:spLocks noChangeShapeType="1"/>
          </p:cNvSpPr>
          <p:nvPr/>
        </p:nvSpPr>
        <p:spPr bwMode="auto">
          <a:xfrm>
            <a:off x="6096000" y="2438400"/>
            <a:ext cx="0" cy="99060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grpSp>
        <p:nvGrpSpPr>
          <p:cNvPr id="2" name="Group 21"/>
          <p:cNvGrpSpPr>
            <a:grpSpLocks/>
          </p:cNvGrpSpPr>
          <p:nvPr/>
        </p:nvGrpSpPr>
        <p:grpSpPr bwMode="auto">
          <a:xfrm>
            <a:off x="2743200" y="3886205"/>
            <a:ext cx="2286000" cy="400050"/>
            <a:chOff x="1872" y="2592"/>
            <a:chExt cx="1440" cy="252"/>
          </a:xfrm>
        </p:grpSpPr>
        <p:sp>
          <p:nvSpPr>
            <p:cNvPr id="32788" name="Line 17"/>
            <p:cNvSpPr>
              <a:spLocks noChangeShapeType="1"/>
            </p:cNvSpPr>
            <p:nvPr/>
          </p:nvSpPr>
          <p:spPr bwMode="auto">
            <a:xfrm flipH="1">
              <a:off x="1872" y="2592"/>
              <a:ext cx="144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32789" name="Text Box 20"/>
            <p:cNvSpPr txBox="1">
              <a:spLocks noChangeArrowheads="1"/>
            </p:cNvSpPr>
            <p:nvPr/>
          </p:nvSpPr>
          <p:spPr bwMode="auto">
            <a:xfrm>
              <a:off x="2112" y="2592"/>
              <a:ext cx="9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permit/deny</a:t>
              </a:r>
            </a:p>
          </p:txBody>
        </p:sp>
      </p:grpSp>
      <p:sp>
        <p:nvSpPr>
          <p:cNvPr id="32786" name="Text Box 22"/>
          <p:cNvSpPr txBox="1">
            <a:spLocks noChangeArrowheads="1"/>
          </p:cNvSpPr>
          <p:nvPr/>
        </p:nvSpPr>
        <p:spPr bwMode="auto">
          <a:xfrm>
            <a:off x="6936325" y="1676401"/>
            <a:ext cx="1243524" cy="707886"/>
          </a:xfrm>
          <a:prstGeom prst="rect">
            <a:avLst/>
          </a:prstGeom>
          <a:noFill/>
          <a:ln w="12700">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a:t>policy file</a:t>
            </a:r>
          </a:p>
          <a:p>
            <a:pPr algn="ctr" eaLnBrk="1" hangingPunct="1"/>
            <a:r>
              <a:rPr lang="en-US"/>
              <a:t>for app</a:t>
            </a:r>
          </a:p>
        </p:txBody>
      </p:sp>
      <p:sp>
        <p:nvSpPr>
          <p:cNvPr id="32787" name="Line 23"/>
          <p:cNvSpPr>
            <a:spLocks noChangeShapeType="1"/>
          </p:cNvSpPr>
          <p:nvPr/>
        </p:nvSpPr>
        <p:spPr bwMode="auto">
          <a:xfrm flipH="1">
            <a:off x="6477002" y="1981200"/>
            <a:ext cx="449263"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7951770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2057400" y="1600200"/>
            <a:ext cx="3810000"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type="none" w="lg" len="med"/>
              </a14:hiddenLine>
            </a:ext>
          </a:extLst>
        </p:spPr>
        <p:txBody>
          <a:bodyPr wrap="none" anchor="ctr"/>
          <a:lstStyle/>
          <a:p>
            <a:endParaRPr lang="en-US"/>
          </a:p>
        </p:txBody>
      </p:sp>
      <p:sp>
        <p:nvSpPr>
          <p:cNvPr id="33795" name="Rectangle 2"/>
          <p:cNvSpPr>
            <a:spLocks noGrp="1" noChangeArrowheads="1"/>
          </p:cNvSpPr>
          <p:nvPr>
            <p:ph type="title"/>
          </p:nvPr>
        </p:nvSpPr>
        <p:spPr>
          <a:xfrm>
            <a:off x="457200" y="-25400"/>
            <a:ext cx="8229600" cy="1143000"/>
          </a:xfrm>
        </p:spPr>
        <p:txBody>
          <a:bodyPr/>
          <a:lstStyle/>
          <a:p>
            <a:r>
              <a:rPr lang="en-US" sz="4400" dirty="0">
                <a:latin typeface="Tahoma" charset="0"/>
              </a:rPr>
              <a:t>Policy</a:t>
            </a:r>
          </a:p>
        </p:txBody>
      </p:sp>
      <p:sp>
        <p:nvSpPr>
          <p:cNvPr id="33796" name="Rectangle 3" descr="Rectangle: Click to edit Master text styles&#10;Second level&#10;Third level&#10;Fourth level&#10;Fifth level"/>
          <p:cNvSpPr>
            <a:spLocks noGrp="1" noChangeArrowheads="1"/>
          </p:cNvSpPr>
          <p:nvPr>
            <p:ph type="body" idx="1"/>
          </p:nvPr>
        </p:nvSpPr>
        <p:spPr>
          <a:xfrm>
            <a:off x="457200" y="1092200"/>
            <a:ext cx="8382000" cy="5765800"/>
          </a:xfrm>
        </p:spPr>
        <p:txBody>
          <a:bodyPr>
            <a:normAutofit fontScale="92500"/>
          </a:bodyPr>
          <a:lstStyle/>
          <a:p>
            <a:pPr marL="0" indent="0">
              <a:buNone/>
            </a:pPr>
            <a:r>
              <a:rPr lang="en-US" sz="2800" dirty="0">
                <a:latin typeface="Tahoma" charset="0"/>
              </a:rPr>
              <a:t>Sample policy file:</a:t>
            </a:r>
          </a:p>
          <a:p>
            <a:pPr>
              <a:spcBef>
                <a:spcPts val="1080"/>
              </a:spcBef>
              <a:buFont typeface="Wingdings" charset="0"/>
              <a:buNone/>
            </a:pPr>
            <a:r>
              <a:rPr lang="en-US" sz="2400" dirty="0">
                <a:latin typeface="Tahoma" charset="0"/>
              </a:rPr>
              <a:t>			path allow  /</a:t>
            </a:r>
            <a:r>
              <a:rPr lang="en-US" sz="2400" dirty="0" err="1">
                <a:latin typeface="Tahoma" charset="0"/>
              </a:rPr>
              <a:t>tmp</a:t>
            </a:r>
            <a:r>
              <a:rPr lang="en-US" sz="2400" dirty="0">
                <a:latin typeface="Tahoma" charset="0"/>
              </a:rPr>
              <a:t>/*</a:t>
            </a:r>
          </a:p>
          <a:p>
            <a:pPr>
              <a:buFont typeface="Wingdings" charset="0"/>
              <a:buNone/>
            </a:pPr>
            <a:r>
              <a:rPr lang="en-US" sz="2400" dirty="0">
                <a:latin typeface="Tahoma" charset="0"/>
              </a:rPr>
              <a:t>			path deny  /</a:t>
            </a:r>
            <a:r>
              <a:rPr lang="en-US" sz="2400" dirty="0" err="1">
                <a:latin typeface="Tahoma" charset="0"/>
              </a:rPr>
              <a:t>etc</a:t>
            </a:r>
            <a:r>
              <a:rPr lang="en-US" sz="2400" dirty="0">
                <a:latin typeface="Tahoma" charset="0"/>
              </a:rPr>
              <a:t>/</a:t>
            </a:r>
            <a:r>
              <a:rPr lang="en-US" sz="2400" dirty="0" err="1">
                <a:latin typeface="Tahoma" charset="0"/>
              </a:rPr>
              <a:t>passwd</a:t>
            </a:r>
            <a:endParaRPr lang="en-US" sz="2400" dirty="0">
              <a:latin typeface="Tahoma" charset="0"/>
            </a:endParaRPr>
          </a:p>
          <a:p>
            <a:pPr>
              <a:buFont typeface="Wingdings" charset="0"/>
              <a:buNone/>
            </a:pPr>
            <a:r>
              <a:rPr lang="en-US" sz="2400" dirty="0">
                <a:latin typeface="Tahoma" charset="0"/>
              </a:rPr>
              <a:t>			network deny all</a:t>
            </a:r>
          </a:p>
          <a:p>
            <a:pPr>
              <a:buFont typeface="Wingdings" charset="0"/>
              <a:buNone/>
            </a:pPr>
            <a:endParaRPr lang="en-US" sz="2400" dirty="0">
              <a:latin typeface="Tahoma" charset="0"/>
            </a:endParaRPr>
          </a:p>
          <a:p>
            <a:pPr marL="0" indent="0">
              <a:buNone/>
            </a:pPr>
            <a:r>
              <a:rPr lang="en-US" sz="2800" dirty="0" smtClean="0">
                <a:latin typeface="Tahoma" charset="0"/>
              </a:rPr>
              <a:t>Manually specifying </a:t>
            </a:r>
            <a:r>
              <a:rPr lang="en-US" sz="2800" dirty="0">
                <a:latin typeface="Tahoma" charset="0"/>
              </a:rPr>
              <a:t>policy for an app </a:t>
            </a:r>
            <a:r>
              <a:rPr lang="en-US" sz="2800" dirty="0" smtClean="0">
                <a:latin typeface="Tahoma" charset="0"/>
              </a:rPr>
              <a:t>can be difficult:</a:t>
            </a:r>
            <a:endParaRPr lang="en-US" sz="2800" dirty="0">
              <a:latin typeface="Tahoma" charset="0"/>
            </a:endParaRPr>
          </a:p>
          <a:p>
            <a:pPr lvl="1">
              <a:lnSpc>
                <a:spcPct val="120000"/>
              </a:lnSpc>
              <a:spcBef>
                <a:spcPts val="1080"/>
              </a:spcBef>
            </a:pPr>
            <a:r>
              <a:rPr lang="en-US" sz="2600" dirty="0" err="1" smtClean="0">
                <a:latin typeface="Tahoma" charset="0"/>
                <a:ea typeface="ＭＳ Ｐゴシック" charset="0"/>
              </a:rPr>
              <a:t>Systrace</a:t>
            </a:r>
            <a:r>
              <a:rPr lang="en-US" sz="2600" dirty="0" smtClean="0">
                <a:latin typeface="Tahoma" charset="0"/>
                <a:ea typeface="ＭＳ Ｐゴシック" charset="0"/>
              </a:rPr>
              <a:t> can auto-generate policy by learning how app </a:t>
            </a:r>
            <a:br>
              <a:rPr lang="en-US" sz="2600" dirty="0" smtClean="0">
                <a:latin typeface="Tahoma" charset="0"/>
                <a:ea typeface="ＭＳ Ｐゴシック" charset="0"/>
              </a:rPr>
            </a:br>
            <a:r>
              <a:rPr lang="en-US" sz="2600" dirty="0" smtClean="0">
                <a:latin typeface="Tahoma" charset="0"/>
                <a:ea typeface="ＭＳ Ｐゴシック" charset="0"/>
              </a:rPr>
              <a:t>behaves on </a:t>
            </a:r>
            <a:r>
              <a:rPr lang="ja-JP" altLang="en-US" sz="2600" dirty="0" smtClean="0">
                <a:latin typeface="Tahoma" charset="0"/>
                <a:ea typeface="ＭＳ Ｐゴシック" charset="0"/>
              </a:rPr>
              <a:t>“</a:t>
            </a:r>
            <a:r>
              <a:rPr lang="en-US" sz="2600" dirty="0" smtClean="0">
                <a:latin typeface="Tahoma" charset="0"/>
                <a:ea typeface="ＭＳ Ｐゴシック" charset="0"/>
              </a:rPr>
              <a:t>good</a:t>
            </a:r>
            <a:r>
              <a:rPr lang="ja-JP" altLang="en-US" sz="2600" dirty="0" smtClean="0">
                <a:latin typeface="Tahoma" charset="0"/>
                <a:ea typeface="ＭＳ Ｐゴシック" charset="0"/>
              </a:rPr>
              <a:t>”</a:t>
            </a:r>
            <a:r>
              <a:rPr lang="en-US" sz="2600" dirty="0" smtClean="0">
                <a:latin typeface="Tahoma" charset="0"/>
                <a:ea typeface="ＭＳ Ｐゴシック" charset="0"/>
              </a:rPr>
              <a:t> inputs</a:t>
            </a:r>
          </a:p>
          <a:p>
            <a:pPr lvl="1">
              <a:lnSpc>
                <a:spcPct val="120000"/>
              </a:lnSpc>
              <a:spcBef>
                <a:spcPts val="1080"/>
              </a:spcBef>
            </a:pPr>
            <a:r>
              <a:rPr lang="en-US" sz="2600" dirty="0" smtClean="0">
                <a:latin typeface="Tahoma" charset="0"/>
                <a:ea typeface="ＭＳ Ｐゴシック" charset="0"/>
              </a:rPr>
              <a:t>If policy does not cover a specific sys-call, ask user</a:t>
            </a:r>
          </a:p>
          <a:p>
            <a:pPr lvl="2">
              <a:lnSpc>
                <a:spcPct val="120000"/>
              </a:lnSpc>
              <a:buFont typeface="Wingdings" charset="0"/>
              <a:buNone/>
            </a:pPr>
            <a:r>
              <a:rPr lang="en-US" dirty="0" smtClean="0">
                <a:latin typeface="Tahoma" charset="0"/>
                <a:ea typeface="ＭＳ Ｐゴシック" charset="0"/>
              </a:rPr>
              <a:t>… but user has no way to decide</a:t>
            </a:r>
          </a:p>
          <a:p>
            <a:pPr marL="0" indent="0">
              <a:spcBef>
                <a:spcPct val="100000"/>
              </a:spcBef>
              <a:buNone/>
            </a:pPr>
            <a:r>
              <a:rPr lang="en-US" sz="2400" dirty="0" smtClean="0">
                <a:latin typeface="Tahoma" charset="0"/>
              </a:rPr>
              <a:t>Difficulty </a:t>
            </a:r>
            <a:r>
              <a:rPr lang="en-US" sz="2400" dirty="0">
                <a:latin typeface="Tahoma" charset="0"/>
              </a:rPr>
              <a:t>with choosing policy for specific apps (e.g. browser) is </a:t>
            </a:r>
            <a:r>
              <a:rPr lang="en-US" sz="2400" dirty="0" smtClean="0">
                <a:latin typeface="Tahoma" charset="0"/>
              </a:rPr>
              <a:t/>
            </a:r>
            <a:br>
              <a:rPr lang="en-US" sz="2400" dirty="0" smtClean="0">
                <a:latin typeface="Tahoma" charset="0"/>
              </a:rPr>
            </a:br>
            <a:r>
              <a:rPr lang="en-US" sz="2400" dirty="0" smtClean="0">
                <a:latin typeface="Tahoma" charset="0"/>
              </a:rPr>
              <a:t>the main </a:t>
            </a:r>
            <a:r>
              <a:rPr lang="en-US" sz="2400" dirty="0">
                <a:latin typeface="Tahoma" charset="0"/>
              </a:rPr>
              <a:t>reason this approach is not widely used</a:t>
            </a:r>
          </a:p>
        </p:txBody>
      </p:sp>
    </p:spTree>
    <p:extLst>
      <p:ext uri="{BB962C8B-B14F-4D97-AF65-F5344CB8AC3E}">
        <p14:creationId xmlns:p14="http://schemas.microsoft.com/office/powerpoint/2010/main" val="2771240073"/>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lumMod val="75000"/>
                    <a:lumOff val="25000"/>
                  </a:schemeClr>
                </a:solidFill>
              </a:rPr>
              <a:t>Isolation via</a:t>
            </a:r>
            <a:br>
              <a:rPr lang="en-US" dirty="0">
                <a:solidFill>
                  <a:schemeClr val="tx1">
                    <a:lumMod val="75000"/>
                    <a:lumOff val="25000"/>
                  </a:schemeClr>
                </a:solidFill>
              </a:rPr>
            </a:br>
            <a:r>
              <a:rPr lang="en-US" dirty="0">
                <a:solidFill>
                  <a:schemeClr val="tx1">
                    <a:lumMod val="75000"/>
                    <a:lumOff val="25000"/>
                  </a:schemeClr>
                </a:solidFill>
              </a:rPr>
              <a:t>Virtual Machines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859013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Designs</a:t>
            </a:r>
            <a:endParaRPr lang="en-US" dirty="0"/>
          </a:p>
        </p:txBody>
      </p:sp>
      <p:sp>
        <p:nvSpPr>
          <p:cNvPr id="3" name="Content Placeholder 2"/>
          <p:cNvSpPr>
            <a:spLocks noGrp="1"/>
          </p:cNvSpPr>
          <p:nvPr>
            <p:ph idx="1"/>
          </p:nvPr>
        </p:nvSpPr>
        <p:spPr/>
        <p:txBody>
          <a:bodyPr/>
          <a:lstStyle/>
          <a:p>
            <a:r>
              <a:rPr lang="en-US" sz="2400" dirty="0"/>
              <a:t>Access control designs define rules for users accessing files or devices</a:t>
            </a:r>
          </a:p>
          <a:p>
            <a:r>
              <a:rPr lang="en-US" sz="2400" dirty="0"/>
              <a:t>Three common access control designs</a:t>
            </a:r>
          </a:p>
          <a:p>
            <a:pPr lvl="1"/>
            <a:r>
              <a:rPr lang="en-US" sz="2000" dirty="0"/>
              <a:t>Mandatory access </a:t>
            </a:r>
            <a:r>
              <a:rPr lang="en-US" sz="2000" dirty="0" smtClean="0"/>
              <a:t>control</a:t>
            </a:r>
          </a:p>
          <a:p>
            <a:pPr lvl="1"/>
            <a:r>
              <a:rPr lang="en-US" sz="2000" dirty="0" smtClean="0"/>
              <a:t>Discretionary </a:t>
            </a:r>
            <a:r>
              <a:rPr lang="en-US" sz="2000" dirty="0"/>
              <a:t>access </a:t>
            </a:r>
            <a:r>
              <a:rPr lang="en-US" sz="2000" dirty="0" smtClean="0"/>
              <a:t>control</a:t>
            </a:r>
          </a:p>
          <a:p>
            <a:pPr lvl="1"/>
            <a:r>
              <a:rPr lang="en-US" sz="2000" dirty="0" smtClean="0"/>
              <a:t>Role</a:t>
            </a:r>
            <a:r>
              <a:rPr lang="en-US" sz="2000" dirty="0"/>
              <a:t>-based access </a:t>
            </a:r>
            <a:r>
              <a:rPr lang="en-US" sz="2000" dirty="0" smtClean="0"/>
              <a:t>control</a:t>
            </a:r>
          </a:p>
        </p:txBody>
      </p:sp>
    </p:spTree>
    <p:extLst>
      <p:ext uri="{BB962C8B-B14F-4D97-AF65-F5344CB8AC3E}">
        <p14:creationId xmlns:p14="http://schemas.microsoft.com/office/powerpoint/2010/main" val="5201509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atin typeface="Tahoma" charset="0"/>
              </a:rPr>
              <a:t>Virtual Machines</a:t>
            </a:r>
          </a:p>
        </p:txBody>
      </p:sp>
      <p:sp>
        <p:nvSpPr>
          <p:cNvPr id="37891" name="Rectangle 3"/>
          <p:cNvSpPr>
            <a:spLocks noChangeArrowheads="1"/>
          </p:cNvSpPr>
          <p:nvPr/>
        </p:nvSpPr>
        <p:spPr bwMode="auto">
          <a:xfrm>
            <a:off x="1219200" y="3733800"/>
            <a:ext cx="6553200" cy="457200"/>
          </a:xfrm>
          <a:prstGeom prst="rect">
            <a:avLst/>
          </a:prstGeom>
          <a:solidFill>
            <a:schemeClr val="folHlink"/>
          </a:solidFill>
          <a:ln w="9525">
            <a:solidFill>
              <a:schemeClr val="tx1"/>
            </a:solidFill>
            <a:miter lim="800000"/>
            <a:headEnd/>
            <a:tailEnd/>
          </a:ln>
        </p:spPr>
        <p:txBody>
          <a:bodyPr wrap="none" anchor="ctr"/>
          <a:lstStyle/>
          <a:p>
            <a:pPr algn="ctr"/>
            <a:r>
              <a:rPr lang="en-US" sz="1800" b="1">
                <a:latin typeface="Arial" charset="0"/>
              </a:rPr>
              <a:t>Virtual Machine Monitor (VMM)</a:t>
            </a:r>
          </a:p>
        </p:txBody>
      </p:sp>
      <p:grpSp>
        <p:nvGrpSpPr>
          <p:cNvPr id="2" name="Group 4"/>
          <p:cNvGrpSpPr>
            <a:grpSpLocks/>
          </p:cNvGrpSpPr>
          <p:nvPr/>
        </p:nvGrpSpPr>
        <p:grpSpPr bwMode="auto">
          <a:xfrm>
            <a:off x="1219200" y="1371600"/>
            <a:ext cx="3276600" cy="2362200"/>
            <a:chOff x="768" y="1152"/>
            <a:chExt cx="2064" cy="1776"/>
          </a:xfrm>
        </p:grpSpPr>
        <p:sp>
          <p:nvSpPr>
            <p:cNvPr id="37904" name="Rectangle 5"/>
            <p:cNvSpPr>
              <a:spLocks noChangeArrowheads="1"/>
            </p:cNvSpPr>
            <p:nvPr/>
          </p:nvSpPr>
          <p:spPr bwMode="auto">
            <a:xfrm>
              <a:off x="768" y="2592"/>
              <a:ext cx="2064"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Guest OS 2</a:t>
              </a:r>
            </a:p>
          </p:txBody>
        </p:sp>
        <p:sp>
          <p:nvSpPr>
            <p:cNvPr id="37905" name="Rectangle 6"/>
            <p:cNvSpPr>
              <a:spLocks noChangeArrowheads="1"/>
            </p:cNvSpPr>
            <p:nvPr/>
          </p:nvSpPr>
          <p:spPr bwMode="auto">
            <a:xfrm>
              <a:off x="768" y="1152"/>
              <a:ext cx="2064" cy="1776"/>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6" name="Oval 7"/>
            <p:cNvSpPr>
              <a:spLocks noChangeArrowheads="1"/>
            </p:cNvSpPr>
            <p:nvPr/>
          </p:nvSpPr>
          <p:spPr bwMode="auto">
            <a:xfrm>
              <a:off x="1104" y="1584"/>
              <a:ext cx="1248" cy="528"/>
            </a:xfrm>
            <a:prstGeom prst="ellipse">
              <a:avLst/>
            </a:prstGeom>
            <a:solidFill>
              <a:schemeClr val="accent1"/>
            </a:solidFill>
            <a:ln w="9525">
              <a:solidFill>
                <a:schemeClr val="tx1"/>
              </a:solidFill>
              <a:round/>
              <a:headEnd/>
              <a:tailEnd/>
            </a:ln>
          </p:spPr>
          <p:txBody>
            <a:bodyPr wrap="none" anchor="ctr"/>
            <a:lstStyle/>
            <a:p>
              <a:pPr algn="ctr" eaLnBrk="0" hangingPunct="0"/>
              <a:r>
                <a:rPr lang="en-US" sz="2400">
                  <a:latin typeface="Times" charset="0"/>
                </a:rPr>
                <a:t>Apps</a:t>
              </a:r>
            </a:p>
          </p:txBody>
        </p:sp>
      </p:grpSp>
      <p:grpSp>
        <p:nvGrpSpPr>
          <p:cNvPr id="3" name="Group 8"/>
          <p:cNvGrpSpPr>
            <a:grpSpLocks/>
          </p:cNvGrpSpPr>
          <p:nvPr/>
        </p:nvGrpSpPr>
        <p:grpSpPr bwMode="auto">
          <a:xfrm>
            <a:off x="4495800" y="1371600"/>
            <a:ext cx="3276600" cy="2362200"/>
            <a:chOff x="2832" y="1152"/>
            <a:chExt cx="2064" cy="1776"/>
          </a:xfrm>
        </p:grpSpPr>
        <p:sp>
          <p:nvSpPr>
            <p:cNvPr id="37901" name="Rectangle 9"/>
            <p:cNvSpPr>
              <a:spLocks noChangeArrowheads="1"/>
            </p:cNvSpPr>
            <p:nvPr/>
          </p:nvSpPr>
          <p:spPr bwMode="auto">
            <a:xfrm>
              <a:off x="2832" y="2592"/>
              <a:ext cx="2064"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Guest OS 1</a:t>
              </a:r>
            </a:p>
          </p:txBody>
        </p:sp>
        <p:sp>
          <p:nvSpPr>
            <p:cNvPr id="37902" name="Rectangle 10"/>
            <p:cNvSpPr>
              <a:spLocks noChangeArrowheads="1"/>
            </p:cNvSpPr>
            <p:nvPr/>
          </p:nvSpPr>
          <p:spPr bwMode="auto">
            <a:xfrm>
              <a:off x="2832" y="1152"/>
              <a:ext cx="2064" cy="1776"/>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3" name="Oval 11"/>
            <p:cNvSpPr>
              <a:spLocks noChangeArrowheads="1"/>
            </p:cNvSpPr>
            <p:nvPr/>
          </p:nvSpPr>
          <p:spPr bwMode="auto">
            <a:xfrm>
              <a:off x="3264" y="1584"/>
              <a:ext cx="1248" cy="528"/>
            </a:xfrm>
            <a:prstGeom prst="ellipse">
              <a:avLst/>
            </a:prstGeom>
            <a:solidFill>
              <a:schemeClr val="accent1"/>
            </a:solidFill>
            <a:ln w="9525">
              <a:solidFill>
                <a:schemeClr val="tx1"/>
              </a:solidFill>
              <a:round/>
              <a:headEnd/>
              <a:tailEnd/>
            </a:ln>
          </p:spPr>
          <p:txBody>
            <a:bodyPr wrap="none" anchor="ctr"/>
            <a:lstStyle/>
            <a:p>
              <a:pPr algn="ctr" eaLnBrk="0" hangingPunct="0"/>
              <a:r>
                <a:rPr lang="en-US" sz="2400">
                  <a:latin typeface="Times" charset="0"/>
                </a:rPr>
                <a:t>Apps</a:t>
              </a:r>
            </a:p>
          </p:txBody>
        </p:sp>
      </p:grpSp>
      <p:sp>
        <p:nvSpPr>
          <p:cNvPr id="37894" name="Rectangle 12"/>
          <p:cNvSpPr>
            <a:spLocks noChangeArrowheads="1"/>
          </p:cNvSpPr>
          <p:nvPr/>
        </p:nvSpPr>
        <p:spPr bwMode="auto">
          <a:xfrm>
            <a:off x="1219200" y="4648200"/>
            <a:ext cx="6553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Hardware</a:t>
            </a:r>
          </a:p>
        </p:txBody>
      </p:sp>
      <p:sp>
        <p:nvSpPr>
          <p:cNvPr id="37895" name="Rectangle 13"/>
          <p:cNvSpPr>
            <a:spLocks noChangeArrowheads="1"/>
          </p:cNvSpPr>
          <p:nvPr/>
        </p:nvSpPr>
        <p:spPr bwMode="auto">
          <a:xfrm>
            <a:off x="1219200" y="1371600"/>
            <a:ext cx="6553200" cy="3276600"/>
          </a:xfrm>
          <a:prstGeom prst="rect">
            <a:avLst/>
          </a:prstGeom>
          <a:solidFill>
            <a:schemeClr val="folHlink">
              <a:alpha val="20000"/>
            </a:schemeClr>
          </a:solidFill>
          <a:ln w="38100">
            <a:solidFill>
              <a:schemeClr val="tx1"/>
            </a:solidFill>
            <a:miter lim="800000"/>
            <a:headEnd/>
            <a:tailEnd/>
          </a:ln>
        </p:spPr>
        <p:txBody>
          <a:bodyPr wrap="none" anchor="ctr"/>
          <a:lstStyle/>
          <a:p>
            <a:pPr algn="ctr" eaLnBrk="0" hangingPunct="0"/>
            <a:endParaRPr lang="en-US" sz="2400">
              <a:latin typeface="Times" charset="0"/>
            </a:endParaRPr>
          </a:p>
        </p:txBody>
      </p:sp>
      <p:sp>
        <p:nvSpPr>
          <p:cNvPr id="37896" name="Text Box 14"/>
          <p:cNvSpPr txBox="1">
            <a:spLocks noChangeArrowheads="1"/>
          </p:cNvSpPr>
          <p:nvPr/>
        </p:nvSpPr>
        <p:spPr bwMode="auto">
          <a:xfrm>
            <a:off x="3962400" y="4106334"/>
            <a:ext cx="1236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2400" dirty="0">
                <a:latin typeface="Times" charset="0"/>
              </a:rPr>
              <a:t>Host OS</a:t>
            </a:r>
          </a:p>
        </p:txBody>
      </p:sp>
      <p:sp>
        <p:nvSpPr>
          <p:cNvPr id="37897" name="Rectangle 15"/>
          <p:cNvSpPr>
            <a:spLocks noChangeArrowheads="1"/>
          </p:cNvSpPr>
          <p:nvPr/>
        </p:nvSpPr>
        <p:spPr bwMode="auto">
          <a:xfrm>
            <a:off x="1219200" y="1371600"/>
            <a:ext cx="6553200" cy="28194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6272" name="Text Box 16"/>
          <p:cNvSpPr txBox="1">
            <a:spLocks noChangeArrowheads="1"/>
          </p:cNvSpPr>
          <p:nvPr/>
        </p:nvSpPr>
        <p:spPr bwMode="auto">
          <a:xfrm>
            <a:off x="1216298" y="1371601"/>
            <a:ext cx="8344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2400">
                <a:latin typeface="Times" charset="0"/>
              </a:rPr>
              <a:t>VM2</a:t>
            </a:r>
          </a:p>
        </p:txBody>
      </p:sp>
      <p:sp>
        <p:nvSpPr>
          <p:cNvPr id="96273" name="Text Box 17"/>
          <p:cNvSpPr txBox="1">
            <a:spLocks noChangeArrowheads="1"/>
          </p:cNvSpPr>
          <p:nvPr/>
        </p:nvSpPr>
        <p:spPr bwMode="auto">
          <a:xfrm>
            <a:off x="6940823" y="1371601"/>
            <a:ext cx="8344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2400">
                <a:latin typeface="Times" charset="0"/>
              </a:rPr>
              <a:t>VM1</a:t>
            </a:r>
          </a:p>
        </p:txBody>
      </p:sp>
      <p:sp>
        <p:nvSpPr>
          <p:cNvPr id="37900" name="Text Box 18"/>
          <p:cNvSpPr txBox="1">
            <a:spLocks noChangeArrowheads="1"/>
          </p:cNvSpPr>
          <p:nvPr/>
        </p:nvSpPr>
        <p:spPr bwMode="auto">
          <a:xfrm>
            <a:off x="381000" y="5257801"/>
            <a:ext cx="8458200" cy="101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square">
            <a:spAutoFit/>
          </a:bodyPr>
          <a:lstStyle>
            <a:lvl1pPr eaLnBrk="0" hangingPunct="0">
              <a:defRPr sz="2000">
                <a:solidFill>
                  <a:schemeClr val="tx1"/>
                </a:solidFill>
                <a:latin typeface="Tahoma" charset="0"/>
                <a:ea typeface="ＭＳ Ｐゴシック" charset="0"/>
                <a:cs typeface="ＭＳ Ｐゴシック" charset="0"/>
              </a:defRPr>
            </a:lvl1pPr>
            <a:lvl2pPr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lnSpc>
                <a:spcPct val="110000"/>
              </a:lnSpc>
            </a:pPr>
            <a:r>
              <a:rPr lang="en-US" sz="2400" dirty="0"/>
              <a:t>Example:    </a:t>
            </a:r>
            <a:r>
              <a:rPr lang="en-US" sz="2400" b="1" dirty="0"/>
              <a:t>NSA  </a:t>
            </a:r>
            <a:r>
              <a:rPr lang="en-US" sz="2400" b="1" dirty="0" err="1" smtClean="0"/>
              <a:t>NetTop</a:t>
            </a:r>
            <a:endParaRPr lang="en-US" sz="2400" b="1" dirty="0"/>
          </a:p>
          <a:p>
            <a:pPr lvl="1" eaLnBrk="1" hangingPunct="1">
              <a:lnSpc>
                <a:spcPct val="180000"/>
              </a:lnSpc>
            </a:pPr>
            <a:r>
              <a:rPr lang="en-US" dirty="0" smtClean="0"/>
              <a:t>single </a:t>
            </a:r>
            <a:r>
              <a:rPr lang="en-US" dirty="0"/>
              <a:t>HW platform used for both classified </a:t>
            </a:r>
            <a:r>
              <a:rPr lang="en-US" dirty="0" smtClean="0"/>
              <a:t>and </a:t>
            </a:r>
            <a:r>
              <a:rPr lang="en-US" dirty="0"/>
              <a:t>unclassified data</a:t>
            </a:r>
          </a:p>
        </p:txBody>
      </p:sp>
    </p:spTree>
    <p:extLst>
      <p:ext uri="{BB962C8B-B14F-4D97-AF65-F5344CB8AC3E}">
        <p14:creationId xmlns:p14="http://schemas.microsoft.com/office/powerpoint/2010/main" val="2558764558"/>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27000"/>
            <a:ext cx="8229600" cy="1143000"/>
          </a:xfrm>
        </p:spPr>
        <p:txBody>
          <a:bodyPr/>
          <a:lstStyle/>
          <a:p>
            <a:r>
              <a:rPr lang="en-US" sz="4400" dirty="0">
                <a:latin typeface="Tahoma" charset="0"/>
              </a:rPr>
              <a:t>Why so popular now?</a:t>
            </a:r>
          </a:p>
        </p:txBody>
      </p:sp>
      <p:sp>
        <p:nvSpPr>
          <p:cNvPr id="98307" name="Rectangle 3" descr="Rectangle: Click to edit Master text styles&#10;Second level&#10;Third level&#10;Fourth level&#10;Fifth level"/>
          <p:cNvSpPr>
            <a:spLocks noGrp="1" noChangeArrowheads="1"/>
          </p:cNvSpPr>
          <p:nvPr>
            <p:ph type="body" idx="1"/>
          </p:nvPr>
        </p:nvSpPr>
        <p:spPr>
          <a:xfrm>
            <a:off x="457200" y="1143000"/>
            <a:ext cx="8534400" cy="5638800"/>
          </a:xfrm>
        </p:spPr>
        <p:txBody>
          <a:bodyPr>
            <a:normAutofit fontScale="92500"/>
          </a:bodyPr>
          <a:lstStyle/>
          <a:p>
            <a:pPr marL="0" indent="0">
              <a:buNone/>
            </a:pPr>
            <a:r>
              <a:rPr lang="en-US" sz="2800" b="1" dirty="0">
                <a:latin typeface="Tahoma" charset="0"/>
              </a:rPr>
              <a:t>VMs in the 1960</a:t>
            </a:r>
            <a:r>
              <a:rPr lang="ja-JP" altLang="en-US" sz="2800" b="1" dirty="0">
                <a:latin typeface="Tahoma" charset="0"/>
              </a:rPr>
              <a:t>’</a:t>
            </a:r>
            <a:r>
              <a:rPr lang="en-US" sz="2800" b="1" dirty="0">
                <a:latin typeface="Tahoma" charset="0"/>
              </a:rPr>
              <a:t>s</a:t>
            </a:r>
            <a:r>
              <a:rPr lang="en-US" sz="2800" dirty="0">
                <a:latin typeface="Tahoma" charset="0"/>
              </a:rPr>
              <a:t>:</a:t>
            </a:r>
          </a:p>
          <a:p>
            <a:pPr lvl="1"/>
            <a:r>
              <a:rPr lang="en-US" dirty="0">
                <a:latin typeface="Tahoma" charset="0"/>
                <a:ea typeface="ＭＳ Ｐゴシック" charset="0"/>
              </a:rPr>
              <a:t>Few computers,  lots of users</a:t>
            </a:r>
          </a:p>
          <a:p>
            <a:pPr lvl="1"/>
            <a:r>
              <a:rPr lang="en-US" dirty="0">
                <a:latin typeface="Tahoma" charset="0"/>
                <a:ea typeface="ＭＳ Ｐゴシック" charset="0"/>
              </a:rPr>
              <a:t>VMs allow many users to shares a single computer</a:t>
            </a:r>
          </a:p>
          <a:p>
            <a:pPr marL="0" indent="0">
              <a:spcBef>
                <a:spcPct val="80000"/>
              </a:spcBef>
              <a:buNone/>
            </a:pPr>
            <a:r>
              <a:rPr lang="en-US" sz="2800" b="1" dirty="0">
                <a:latin typeface="Tahoma" charset="0"/>
              </a:rPr>
              <a:t>VMs  1970</a:t>
            </a:r>
            <a:r>
              <a:rPr lang="ja-JP" altLang="en-US" sz="2800" b="1" dirty="0">
                <a:latin typeface="Tahoma" charset="0"/>
              </a:rPr>
              <a:t>’</a:t>
            </a:r>
            <a:r>
              <a:rPr lang="en-US" sz="2800" b="1" dirty="0">
                <a:latin typeface="Tahoma" charset="0"/>
              </a:rPr>
              <a:t>s – 2000</a:t>
            </a:r>
            <a:r>
              <a:rPr lang="en-US" sz="2800" dirty="0">
                <a:latin typeface="Tahoma" charset="0"/>
              </a:rPr>
              <a:t>:    non-existent</a:t>
            </a:r>
          </a:p>
          <a:p>
            <a:pPr marL="0" indent="0">
              <a:spcBef>
                <a:spcPct val="80000"/>
              </a:spcBef>
              <a:buNone/>
            </a:pPr>
            <a:r>
              <a:rPr lang="en-US" sz="2600" b="1" dirty="0">
                <a:latin typeface="Tahoma" charset="0"/>
              </a:rPr>
              <a:t>VMs since 2000</a:t>
            </a:r>
            <a:r>
              <a:rPr lang="en-US" sz="2600" dirty="0">
                <a:latin typeface="Tahoma" charset="0"/>
              </a:rPr>
              <a:t>:</a:t>
            </a:r>
          </a:p>
          <a:p>
            <a:pPr lvl="1"/>
            <a:r>
              <a:rPr lang="en-US" dirty="0">
                <a:latin typeface="Tahoma" charset="0"/>
                <a:ea typeface="ＭＳ Ｐゴシック" charset="0"/>
              </a:rPr>
              <a:t>Too many computers, too few users</a:t>
            </a:r>
          </a:p>
          <a:p>
            <a:pPr lvl="2"/>
            <a:r>
              <a:rPr lang="en-US" sz="2400" dirty="0">
                <a:latin typeface="Tahoma" charset="0"/>
                <a:ea typeface="ＭＳ Ｐゴシック" charset="0"/>
              </a:rPr>
              <a:t> Print server,  Mail server,  Web server, </a:t>
            </a:r>
            <a:r>
              <a:rPr lang="en-US" sz="2400" dirty="0" smtClean="0">
                <a:latin typeface="Tahoma" charset="0"/>
                <a:ea typeface="ＭＳ Ｐゴシック" charset="0"/>
              </a:rPr>
              <a:t>File </a:t>
            </a:r>
            <a:r>
              <a:rPr lang="en-US" sz="2400" dirty="0">
                <a:latin typeface="Tahoma" charset="0"/>
                <a:ea typeface="ＭＳ Ｐゴシック" charset="0"/>
              </a:rPr>
              <a:t>server,  Database </a:t>
            </a:r>
            <a:r>
              <a:rPr lang="en-US" sz="2400" dirty="0" smtClean="0">
                <a:latin typeface="Tahoma" charset="0"/>
                <a:ea typeface="ＭＳ Ｐゴシック" charset="0"/>
              </a:rPr>
              <a:t>, </a:t>
            </a:r>
            <a:r>
              <a:rPr lang="en-US" sz="2400" dirty="0">
                <a:latin typeface="Tahoma" charset="0"/>
                <a:ea typeface="ＭＳ Ｐゴシック" charset="0"/>
              </a:rPr>
              <a:t>…</a:t>
            </a:r>
          </a:p>
          <a:p>
            <a:pPr lvl="1"/>
            <a:r>
              <a:rPr lang="en-US" dirty="0">
                <a:latin typeface="Tahoma" charset="0"/>
                <a:ea typeface="ＭＳ Ｐゴシック" charset="0"/>
              </a:rPr>
              <a:t>Wasteful to run each service </a:t>
            </a:r>
            <a:r>
              <a:rPr lang="en-US" dirty="0" smtClean="0">
                <a:latin typeface="Tahoma" charset="0"/>
                <a:ea typeface="ＭＳ Ｐゴシック" charset="0"/>
              </a:rPr>
              <a:t>on </a:t>
            </a:r>
            <a:r>
              <a:rPr lang="en-US" dirty="0">
                <a:latin typeface="Tahoma" charset="0"/>
                <a:ea typeface="ＭＳ Ｐゴシック" charset="0"/>
              </a:rPr>
              <a:t>different </a:t>
            </a:r>
            <a:r>
              <a:rPr lang="en-US" dirty="0" smtClean="0">
                <a:latin typeface="Tahoma" charset="0"/>
                <a:ea typeface="ＭＳ Ｐゴシック" charset="0"/>
              </a:rPr>
              <a:t>hardware</a:t>
            </a:r>
            <a:endParaRPr lang="en-US" dirty="0">
              <a:latin typeface="Tahoma" charset="0"/>
              <a:ea typeface="ＭＳ Ｐゴシック" charset="0"/>
            </a:endParaRPr>
          </a:p>
          <a:p>
            <a:pPr lvl="1"/>
            <a:r>
              <a:rPr lang="en-US" dirty="0" smtClean="0">
                <a:latin typeface="Tahoma" charset="0"/>
                <a:ea typeface="ＭＳ Ｐゴシック" charset="0"/>
              </a:rPr>
              <a:t>More </a:t>
            </a:r>
            <a:r>
              <a:rPr lang="en-US" dirty="0">
                <a:latin typeface="Tahoma" charset="0"/>
                <a:ea typeface="ＭＳ Ｐゴシック" charset="0"/>
              </a:rPr>
              <a:t>generally:   VMs heavily used in cloud computing</a:t>
            </a:r>
          </a:p>
        </p:txBody>
      </p:sp>
    </p:spTree>
    <p:extLst>
      <p:ext uri="{BB962C8B-B14F-4D97-AF65-F5344CB8AC3E}">
        <p14:creationId xmlns:p14="http://schemas.microsoft.com/office/powerpoint/2010/main" val="176911168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1193800"/>
            <a:ext cx="8458200" cy="3251200"/>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62" name="Rectangle 2"/>
          <p:cNvSpPr>
            <a:spLocks noGrp="1" noChangeArrowheads="1"/>
          </p:cNvSpPr>
          <p:nvPr>
            <p:ph type="title"/>
          </p:nvPr>
        </p:nvSpPr>
        <p:spPr>
          <a:xfrm>
            <a:off x="457200" y="-127000"/>
            <a:ext cx="8229600" cy="1143000"/>
          </a:xfrm>
        </p:spPr>
        <p:txBody>
          <a:bodyPr/>
          <a:lstStyle/>
          <a:p>
            <a:r>
              <a:rPr lang="en-US" sz="4400" dirty="0">
                <a:latin typeface="Tahoma" charset="0"/>
              </a:rPr>
              <a:t>VMM security assumption</a:t>
            </a:r>
          </a:p>
        </p:txBody>
      </p:sp>
      <p:sp>
        <p:nvSpPr>
          <p:cNvPr id="40963" name="Rectangle 3" descr="Rectangle: Click to edit Master text styles&#10;Second level&#10;Third level&#10;Fourth level&#10;Fifth level"/>
          <p:cNvSpPr>
            <a:spLocks noGrp="1" noChangeArrowheads="1"/>
          </p:cNvSpPr>
          <p:nvPr>
            <p:ph type="body" idx="1"/>
          </p:nvPr>
        </p:nvSpPr>
        <p:spPr>
          <a:xfrm>
            <a:off x="457200" y="1371600"/>
            <a:ext cx="8382000" cy="5486400"/>
          </a:xfrm>
        </p:spPr>
        <p:txBody>
          <a:bodyPr>
            <a:normAutofit/>
          </a:bodyPr>
          <a:lstStyle/>
          <a:p>
            <a:pPr marL="0" indent="0">
              <a:buNone/>
            </a:pPr>
            <a:r>
              <a:rPr lang="en-US" sz="2400" b="1" dirty="0">
                <a:latin typeface="Tahoma" charset="0"/>
              </a:rPr>
              <a:t>VMM Security assumption</a:t>
            </a:r>
            <a:r>
              <a:rPr lang="en-US" sz="2400" dirty="0">
                <a:latin typeface="Tahoma" charset="0"/>
              </a:rPr>
              <a:t>:</a:t>
            </a:r>
          </a:p>
          <a:p>
            <a:pPr lvl="1">
              <a:spcBef>
                <a:spcPct val="40000"/>
              </a:spcBef>
            </a:pPr>
            <a:r>
              <a:rPr lang="en-US" sz="2600" dirty="0">
                <a:latin typeface="Tahoma" charset="0"/>
                <a:ea typeface="ＭＳ Ｐゴシック" charset="0"/>
              </a:rPr>
              <a:t>Malware can infect </a:t>
            </a:r>
            <a:r>
              <a:rPr lang="en-US" sz="2600" u="sng" dirty="0">
                <a:latin typeface="Tahoma" charset="0"/>
                <a:ea typeface="ＭＳ Ｐゴシック" charset="0"/>
              </a:rPr>
              <a:t>guest</a:t>
            </a:r>
            <a:r>
              <a:rPr lang="en-US" sz="2600" dirty="0">
                <a:latin typeface="Tahoma" charset="0"/>
                <a:ea typeface="ＭＳ Ｐゴシック" charset="0"/>
              </a:rPr>
              <a:t> OS and guest apps</a:t>
            </a:r>
          </a:p>
          <a:p>
            <a:pPr lvl="1">
              <a:spcBef>
                <a:spcPct val="40000"/>
              </a:spcBef>
            </a:pPr>
            <a:r>
              <a:rPr lang="en-US" sz="2600" dirty="0">
                <a:latin typeface="Tahoma" charset="0"/>
                <a:ea typeface="ＭＳ Ｐゴシック" charset="0"/>
              </a:rPr>
              <a:t>But malware cannot escape from the infected V</a:t>
            </a:r>
            <a:r>
              <a:rPr lang="en-US" dirty="0">
                <a:latin typeface="Tahoma" charset="0"/>
                <a:ea typeface="ＭＳ Ｐゴシック" charset="0"/>
              </a:rPr>
              <a:t>M</a:t>
            </a:r>
          </a:p>
          <a:p>
            <a:pPr lvl="2">
              <a:spcBef>
                <a:spcPct val="40000"/>
              </a:spcBef>
            </a:pPr>
            <a:r>
              <a:rPr lang="en-US" sz="2800" dirty="0">
                <a:latin typeface="Tahoma" charset="0"/>
                <a:ea typeface="ＭＳ Ｐゴシック" charset="0"/>
              </a:rPr>
              <a:t>  </a:t>
            </a:r>
            <a:r>
              <a:rPr lang="en-US" sz="2400" dirty="0">
                <a:latin typeface="Tahoma" charset="0"/>
                <a:ea typeface="ＭＳ Ｐゴシック" charset="0"/>
              </a:rPr>
              <a:t>Cannot infect </a:t>
            </a:r>
            <a:r>
              <a:rPr lang="en-US" sz="2400" u="sng" dirty="0">
                <a:latin typeface="Tahoma" charset="0"/>
                <a:ea typeface="ＭＳ Ｐゴシック" charset="0"/>
              </a:rPr>
              <a:t>host</a:t>
            </a:r>
            <a:r>
              <a:rPr lang="en-US" sz="2400" dirty="0">
                <a:latin typeface="Tahoma" charset="0"/>
                <a:ea typeface="ＭＳ Ｐゴシック" charset="0"/>
              </a:rPr>
              <a:t> OS</a:t>
            </a:r>
          </a:p>
          <a:p>
            <a:pPr lvl="2">
              <a:spcBef>
                <a:spcPct val="40000"/>
              </a:spcBef>
            </a:pPr>
            <a:r>
              <a:rPr lang="en-US" sz="2400" dirty="0">
                <a:latin typeface="Tahoma" charset="0"/>
                <a:ea typeface="ＭＳ Ｐゴシック" charset="0"/>
              </a:rPr>
              <a:t>  Cannot infect other VMs on the same hardware </a:t>
            </a:r>
          </a:p>
          <a:p>
            <a:pPr lvl="2">
              <a:spcBef>
                <a:spcPct val="40000"/>
              </a:spcBef>
            </a:pPr>
            <a:endParaRPr lang="en-US" sz="2400" dirty="0">
              <a:latin typeface="Tahoma" charset="0"/>
              <a:ea typeface="ＭＳ Ｐゴシック" charset="0"/>
            </a:endParaRPr>
          </a:p>
          <a:p>
            <a:pPr marL="0" indent="0">
              <a:spcBef>
                <a:spcPct val="40000"/>
              </a:spcBef>
              <a:buNone/>
            </a:pPr>
            <a:r>
              <a:rPr lang="en-US" sz="2400" dirty="0">
                <a:latin typeface="Tahoma" charset="0"/>
                <a:sym typeface="Symbol" charset="0"/>
              </a:rPr>
              <a:t>Requires that VMM protect itself and is not buggy</a:t>
            </a:r>
            <a:r>
              <a:rPr lang="en-US" dirty="0">
                <a:latin typeface="Tahoma" charset="0"/>
              </a:rPr>
              <a:t> </a:t>
            </a:r>
          </a:p>
          <a:p>
            <a:pPr lvl="1"/>
            <a:r>
              <a:rPr lang="en-US" sz="2600" dirty="0">
                <a:latin typeface="Tahoma" charset="0"/>
                <a:ea typeface="ＭＳ Ｐゴシック" charset="0"/>
              </a:rPr>
              <a:t>VMM is much simpler than full OS </a:t>
            </a:r>
          </a:p>
          <a:p>
            <a:pPr marL="457200" lvl="1" indent="0">
              <a:buNone/>
            </a:pPr>
            <a:r>
              <a:rPr lang="en-US" sz="2600" dirty="0" smtClean="0">
                <a:latin typeface="Tahoma" charset="0"/>
                <a:ea typeface="ＭＳ Ｐゴシック" charset="0"/>
              </a:rPr>
              <a:t>       … </a:t>
            </a:r>
            <a:r>
              <a:rPr lang="en-US" sz="2600" dirty="0">
                <a:latin typeface="Tahoma" charset="0"/>
                <a:ea typeface="ＭＳ Ｐゴシック" charset="0"/>
              </a:rPr>
              <a:t>but device drivers run in Host OS</a:t>
            </a:r>
          </a:p>
        </p:txBody>
      </p:sp>
    </p:spTree>
    <p:extLst>
      <p:ext uri="{BB962C8B-B14F-4D97-AF65-F5344CB8AC3E}">
        <p14:creationId xmlns:p14="http://schemas.microsoft.com/office/powerpoint/2010/main" val="3032651853"/>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5400"/>
            <a:ext cx="8229600" cy="1143000"/>
          </a:xfrm>
        </p:spPr>
        <p:txBody>
          <a:bodyPr/>
          <a:lstStyle/>
          <a:p>
            <a:r>
              <a:rPr lang="en-US" dirty="0">
                <a:latin typeface="Tahoma" charset="0"/>
              </a:rPr>
              <a:t>Intrusion Detection / Anti-virus</a:t>
            </a:r>
          </a:p>
        </p:txBody>
      </p:sp>
      <p:sp>
        <p:nvSpPr>
          <p:cNvPr id="114691" name="Rectangle 3" descr="Rectangle: Click to edit Master text styles&#10;Second level&#10;Third level&#10;Fourth level&#10;Fifth level"/>
          <p:cNvSpPr>
            <a:spLocks noGrp="1" noChangeArrowheads="1"/>
          </p:cNvSpPr>
          <p:nvPr>
            <p:ph type="body" idx="1"/>
          </p:nvPr>
        </p:nvSpPr>
        <p:spPr>
          <a:xfrm>
            <a:off x="304800" y="1295400"/>
            <a:ext cx="8610600" cy="5562600"/>
          </a:xfrm>
        </p:spPr>
        <p:txBody>
          <a:bodyPr>
            <a:normAutofit/>
          </a:bodyPr>
          <a:lstStyle/>
          <a:p>
            <a:pPr marL="0" indent="0">
              <a:buNone/>
            </a:pPr>
            <a:r>
              <a:rPr lang="en-US" sz="2400" dirty="0">
                <a:latin typeface="Tahoma" charset="0"/>
              </a:rPr>
              <a:t>Runs as part of OS kernel and user space process</a:t>
            </a:r>
          </a:p>
          <a:p>
            <a:pPr lvl="1"/>
            <a:r>
              <a:rPr lang="en-US" sz="2400" dirty="0">
                <a:latin typeface="Tahoma" charset="0"/>
                <a:ea typeface="ＭＳ Ｐゴシック" charset="0"/>
              </a:rPr>
              <a:t>Kernel root kit can shutdown protection system</a:t>
            </a:r>
          </a:p>
          <a:p>
            <a:pPr lvl="1"/>
            <a:r>
              <a:rPr lang="en-US" sz="2400" dirty="0">
                <a:latin typeface="Tahoma" charset="0"/>
                <a:ea typeface="ＭＳ Ｐゴシック" charset="0"/>
              </a:rPr>
              <a:t>Common practice for modern malware</a:t>
            </a:r>
          </a:p>
          <a:p>
            <a:pPr marL="0" indent="0">
              <a:spcBef>
                <a:spcPct val="80000"/>
              </a:spcBef>
              <a:buNone/>
            </a:pPr>
            <a:r>
              <a:rPr lang="en-US" sz="2400" dirty="0">
                <a:latin typeface="Tahoma" charset="0"/>
              </a:rPr>
              <a:t>Standard solution:     </a:t>
            </a:r>
            <a:r>
              <a:rPr lang="en-US" sz="2400" b="1" dirty="0">
                <a:latin typeface="Tahoma" charset="0"/>
              </a:rPr>
              <a:t>run  IDS  system in the network</a:t>
            </a:r>
          </a:p>
          <a:p>
            <a:pPr lvl="1"/>
            <a:r>
              <a:rPr lang="en-US" sz="2400" dirty="0">
                <a:latin typeface="Tahoma" charset="0"/>
                <a:ea typeface="ＭＳ Ｐゴシック" charset="0"/>
              </a:rPr>
              <a:t>Problem:   insufficient visibility into user</a:t>
            </a:r>
            <a:r>
              <a:rPr lang="ja-JP" altLang="en-US" sz="2400" dirty="0">
                <a:latin typeface="Tahoma" charset="0"/>
                <a:ea typeface="ＭＳ Ｐゴシック" charset="0"/>
              </a:rPr>
              <a:t>’</a:t>
            </a:r>
            <a:r>
              <a:rPr lang="en-US" sz="2400" dirty="0">
                <a:latin typeface="Tahoma" charset="0"/>
                <a:ea typeface="ＭＳ Ｐゴシック" charset="0"/>
              </a:rPr>
              <a:t>s machine</a:t>
            </a:r>
          </a:p>
          <a:p>
            <a:pPr marL="0" indent="0">
              <a:spcBef>
                <a:spcPct val="80000"/>
              </a:spcBef>
              <a:buNone/>
            </a:pPr>
            <a:r>
              <a:rPr lang="en-US" sz="2400" dirty="0">
                <a:latin typeface="Tahoma" charset="0"/>
              </a:rPr>
              <a:t>Better:   </a:t>
            </a:r>
            <a:r>
              <a:rPr lang="en-US" sz="2400" b="1" dirty="0">
                <a:latin typeface="Tahoma" charset="0"/>
              </a:rPr>
              <a:t>run IDS as part of VMM  (protected from malware)</a:t>
            </a:r>
          </a:p>
          <a:p>
            <a:pPr lvl="1">
              <a:spcBef>
                <a:spcPct val="40000"/>
              </a:spcBef>
            </a:pPr>
            <a:r>
              <a:rPr lang="en-US" sz="2400" dirty="0">
                <a:latin typeface="Tahoma" charset="0"/>
                <a:ea typeface="ＭＳ Ｐゴシック" charset="0"/>
              </a:rPr>
              <a:t>VMM can monitor virtual hardware for anomalies</a:t>
            </a:r>
          </a:p>
          <a:p>
            <a:pPr lvl="1">
              <a:spcBef>
                <a:spcPct val="40000"/>
              </a:spcBef>
            </a:pPr>
            <a:r>
              <a:rPr lang="en-US" sz="2400" dirty="0">
                <a:latin typeface="Tahoma" charset="0"/>
                <a:ea typeface="ＭＳ Ｐゴシック" charset="0"/>
              </a:rPr>
              <a:t>VMI:   Virtual Machine Introspection</a:t>
            </a:r>
          </a:p>
          <a:p>
            <a:pPr lvl="2">
              <a:spcBef>
                <a:spcPct val="40000"/>
              </a:spcBef>
            </a:pPr>
            <a:r>
              <a:rPr lang="en-US" dirty="0">
                <a:latin typeface="Tahoma" charset="0"/>
                <a:ea typeface="ＭＳ Ｐゴシック" charset="0"/>
              </a:rPr>
              <a:t>  Allows VMM to check Guest OS internals</a:t>
            </a:r>
          </a:p>
        </p:txBody>
      </p:sp>
    </p:spTree>
    <p:extLst>
      <p:ext uri="{BB962C8B-B14F-4D97-AF65-F5344CB8AC3E}">
        <p14:creationId xmlns:p14="http://schemas.microsoft.com/office/powerpoint/2010/main" val="2336039727"/>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787236" y="1498601"/>
            <a:ext cx="5562600" cy="2336796"/>
          </a:xfrm>
          <a:prstGeom prst="rect">
            <a:avLst/>
          </a:prstGeom>
          <a:solidFill>
            <a:srgbClr val="0000FF"/>
          </a:solidFill>
          <a:ln w="76200">
            <a:solidFill>
              <a:schemeClr val="tx1"/>
            </a:solidFill>
            <a:miter lim="800000"/>
            <a:headEnd/>
            <a:tailEnd type="none" w="lg" len="med"/>
          </a:ln>
        </p:spPr>
        <p:txBody>
          <a:bodyPr wrap="none"/>
          <a:lstStyle/>
          <a:p>
            <a:pPr algn="ctr"/>
            <a:r>
              <a:rPr lang="en-US" sz="2400" b="1" dirty="0" smtClean="0"/>
              <a:t>Infected VM</a:t>
            </a:r>
            <a:endParaRPr lang="en-US" sz="2400" b="1" dirty="0"/>
          </a:p>
        </p:txBody>
      </p:sp>
      <p:sp>
        <p:nvSpPr>
          <p:cNvPr id="10" name="Oval 9"/>
          <p:cNvSpPr>
            <a:spLocks noChangeArrowheads="1"/>
          </p:cNvSpPr>
          <p:nvPr/>
        </p:nvSpPr>
        <p:spPr bwMode="auto">
          <a:xfrm>
            <a:off x="2322096" y="1905000"/>
            <a:ext cx="878305" cy="1608117"/>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200" dirty="0">
                <a:solidFill>
                  <a:schemeClr val="bg1"/>
                </a:solidFill>
              </a:rPr>
              <a:t>malware</a:t>
            </a:r>
          </a:p>
        </p:txBody>
      </p:sp>
      <p:sp>
        <p:nvSpPr>
          <p:cNvPr id="16" name="Rectangle 5"/>
          <p:cNvSpPr>
            <a:spLocks noChangeArrowheads="1"/>
          </p:cNvSpPr>
          <p:nvPr/>
        </p:nvSpPr>
        <p:spPr bwMode="auto">
          <a:xfrm>
            <a:off x="1787236" y="3860798"/>
            <a:ext cx="5562600" cy="1295399"/>
          </a:xfrm>
          <a:prstGeom prst="rect">
            <a:avLst/>
          </a:prstGeom>
          <a:solidFill>
            <a:schemeClr val="accent1"/>
          </a:solidFill>
          <a:ln w="38100">
            <a:solidFill>
              <a:schemeClr val="tx1"/>
            </a:solidFill>
            <a:miter lim="800000"/>
            <a:headEnd/>
            <a:tailEnd type="none" w="lg" len="med"/>
          </a:ln>
        </p:spPr>
        <p:txBody>
          <a:bodyPr wrap="none" anchor="ctr"/>
          <a:lstStyle/>
          <a:p>
            <a:pPr algn="ctr"/>
            <a:r>
              <a:rPr lang="en-US" sz="2400" b="1" dirty="0"/>
              <a:t>VMM</a:t>
            </a:r>
          </a:p>
        </p:txBody>
      </p:sp>
      <p:sp>
        <p:nvSpPr>
          <p:cNvPr id="18" name="Rectangle 5"/>
          <p:cNvSpPr>
            <a:spLocks noChangeArrowheads="1"/>
          </p:cNvSpPr>
          <p:nvPr/>
        </p:nvSpPr>
        <p:spPr bwMode="auto">
          <a:xfrm>
            <a:off x="1787236" y="3022597"/>
            <a:ext cx="5562600" cy="879440"/>
          </a:xfrm>
          <a:prstGeom prst="rect">
            <a:avLst/>
          </a:prstGeom>
          <a:noFill/>
          <a:ln w="38100">
            <a:solidFill>
              <a:schemeClr val="tx1"/>
            </a:solidFill>
            <a:miter lim="800000"/>
            <a:headEnd/>
            <a:tailEnd type="none" w="lg" len="med"/>
          </a:ln>
        </p:spPr>
        <p:txBody>
          <a:bodyPr wrap="none" anchor="ctr"/>
          <a:lstStyle/>
          <a:p>
            <a:pPr algn="ctr"/>
            <a:r>
              <a:rPr lang="en-US" sz="2400" b="1" dirty="0" smtClean="0"/>
              <a:t>Guest OS</a:t>
            </a:r>
            <a:endParaRPr lang="en-US" sz="2400" b="1" dirty="0"/>
          </a:p>
        </p:txBody>
      </p:sp>
      <p:sp>
        <p:nvSpPr>
          <p:cNvPr id="19" name="Rectangle 18"/>
          <p:cNvSpPr/>
          <p:nvPr/>
        </p:nvSpPr>
        <p:spPr>
          <a:xfrm>
            <a:off x="796636" y="5156198"/>
            <a:ext cx="7585364" cy="50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b="1" dirty="0" smtClean="0">
                <a:solidFill>
                  <a:srgbClr val="000000"/>
                </a:solidFill>
              </a:rPr>
              <a:t>Hardware</a:t>
            </a:r>
            <a:endParaRPr lang="en-US" sz="2400" b="1" dirty="0">
              <a:solidFill>
                <a:srgbClr val="000000"/>
              </a:solidFill>
            </a:endParaRPr>
          </a:p>
        </p:txBody>
      </p:sp>
      <p:sp>
        <p:nvSpPr>
          <p:cNvPr id="20" name="Rounded Rectangle 19"/>
          <p:cNvSpPr/>
          <p:nvPr/>
        </p:nvSpPr>
        <p:spPr>
          <a:xfrm>
            <a:off x="2286000" y="4140200"/>
            <a:ext cx="1447800" cy="711200"/>
          </a:xfrm>
          <a:prstGeom prst="round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FF"/>
                </a:solidFill>
              </a:rPr>
              <a:t>IDS</a:t>
            </a:r>
            <a:endParaRPr lang="en-US" sz="2800" b="1" dirty="0">
              <a:solidFill>
                <a:srgbClr val="0000FF"/>
              </a:solidFill>
            </a:endParaRPr>
          </a:p>
        </p:txBody>
      </p:sp>
      <p:cxnSp>
        <p:nvCxnSpPr>
          <p:cNvPr id="22" name="Straight Arrow Connector 21"/>
          <p:cNvCxnSpPr/>
          <p:nvPr/>
        </p:nvCxnSpPr>
        <p:spPr>
          <a:xfrm flipV="1">
            <a:off x="3505200" y="3530600"/>
            <a:ext cx="381000" cy="6096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3200400" y="2413000"/>
            <a:ext cx="914400" cy="17272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2743200" y="3530600"/>
            <a:ext cx="76200" cy="6096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2133600" y="3429000"/>
            <a:ext cx="304800" cy="7112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777489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27000"/>
            <a:ext cx="8229600" cy="1143000"/>
          </a:xfrm>
        </p:spPr>
        <p:txBody>
          <a:bodyPr/>
          <a:lstStyle/>
          <a:p>
            <a:r>
              <a:rPr lang="en-US" sz="4400" dirty="0">
                <a:latin typeface="Tahoma" charset="0"/>
              </a:rPr>
              <a:t>Sample checks</a:t>
            </a:r>
          </a:p>
        </p:txBody>
      </p:sp>
      <p:sp>
        <p:nvSpPr>
          <p:cNvPr id="115715" name="Rectangle 3" descr="Rectangle: Click to edit Master text styles&#10;Second level&#10;Third level&#10;Fourth level&#10;Fifth level"/>
          <p:cNvSpPr>
            <a:spLocks noGrp="1" noChangeArrowheads="1"/>
          </p:cNvSpPr>
          <p:nvPr>
            <p:ph type="body" idx="1"/>
          </p:nvPr>
        </p:nvSpPr>
        <p:spPr>
          <a:xfrm>
            <a:off x="304800" y="889000"/>
            <a:ext cx="8382000" cy="5867400"/>
          </a:xfrm>
        </p:spPr>
        <p:txBody>
          <a:bodyPr>
            <a:noAutofit/>
          </a:bodyPr>
          <a:lstStyle/>
          <a:p>
            <a:pPr>
              <a:buFont typeface="Wingdings" charset="0"/>
              <a:buNone/>
            </a:pPr>
            <a:r>
              <a:rPr lang="en-US" sz="2200" b="1" dirty="0">
                <a:latin typeface="Tahoma" charset="0"/>
              </a:rPr>
              <a:t>Stealth </a:t>
            </a:r>
            <a:r>
              <a:rPr lang="en-US" sz="2200" b="1" dirty="0" smtClean="0">
                <a:latin typeface="Tahoma" charset="0"/>
              </a:rPr>
              <a:t>root-kit malware</a:t>
            </a:r>
            <a:r>
              <a:rPr lang="en-US" sz="2200" b="1" dirty="0">
                <a:latin typeface="Tahoma" charset="0"/>
              </a:rPr>
              <a:t>:</a:t>
            </a:r>
          </a:p>
          <a:p>
            <a:pPr lvl="1"/>
            <a:r>
              <a:rPr lang="en-US" sz="2200" dirty="0">
                <a:latin typeface="Tahoma" charset="0"/>
                <a:ea typeface="ＭＳ Ｐゴシック" charset="0"/>
              </a:rPr>
              <a:t>Creates processes that are invisible to  </a:t>
            </a:r>
            <a:r>
              <a:rPr lang="ja-JP" altLang="en-US" sz="2200" dirty="0">
                <a:latin typeface="Tahoma" charset="0"/>
                <a:ea typeface="ＭＳ Ｐゴシック" charset="0"/>
              </a:rPr>
              <a:t>“</a:t>
            </a:r>
            <a:r>
              <a:rPr lang="en-US" sz="2200" dirty="0" err="1">
                <a:latin typeface="Tahoma" charset="0"/>
                <a:ea typeface="ＭＳ Ｐゴシック" charset="0"/>
              </a:rPr>
              <a:t>ps</a:t>
            </a:r>
            <a:r>
              <a:rPr lang="ja-JP" altLang="en-US" sz="2200" dirty="0">
                <a:latin typeface="Tahoma" charset="0"/>
                <a:ea typeface="ＭＳ Ｐゴシック" charset="0"/>
              </a:rPr>
              <a:t>”</a:t>
            </a:r>
            <a:endParaRPr lang="en-US" sz="2200" dirty="0">
              <a:latin typeface="Tahoma" charset="0"/>
              <a:ea typeface="ＭＳ Ｐゴシック" charset="0"/>
            </a:endParaRPr>
          </a:p>
          <a:p>
            <a:pPr lvl="1"/>
            <a:r>
              <a:rPr lang="en-US" sz="2200" dirty="0">
                <a:latin typeface="Tahoma" charset="0"/>
                <a:ea typeface="ＭＳ Ｐゴシック" charset="0"/>
              </a:rPr>
              <a:t>Opens sockets that are invisible to  </a:t>
            </a:r>
            <a:r>
              <a:rPr lang="ja-JP" altLang="en-US" sz="2200" dirty="0">
                <a:latin typeface="Tahoma" charset="0"/>
                <a:ea typeface="ＭＳ Ｐゴシック" charset="0"/>
              </a:rPr>
              <a:t>“</a:t>
            </a:r>
            <a:r>
              <a:rPr lang="en-US" sz="2200" dirty="0" err="1">
                <a:latin typeface="Tahoma" charset="0"/>
                <a:ea typeface="ＭＳ Ｐゴシック" charset="0"/>
              </a:rPr>
              <a:t>netstat</a:t>
            </a:r>
            <a:r>
              <a:rPr lang="ja-JP" altLang="en-US" sz="2200" dirty="0">
                <a:latin typeface="Tahoma" charset="0"/>
                <a:ea typeface="ＭＳ Ｐゴシック" charset="0"/>
              </a:rPr>
              <a:t>”</a:t>
            </a:r>
            <a:endParaRPr lang="en-US" sz="2200" dirty="0">
              <a:latin typeface="Tahoma" charset="0"/>
              <a:ea typeface="ＭＳ Ｐゴシック" charset="0"/>
            </a:endParaRPr>
          </a:p>
          <a:p>
            <a:pPr>
              <a:spcBef>
                <a:spcPct val="80000"/>
              </a:spcBef>
              <a:buFont typeface="Wingdings" charset="0"/>
              <a:buNone/>
            </a:pPr>
            <a:r>
              <a:rPr lang="en-US" sz="2200" dirty="0">
                <a:latin typeface="Tahoma" charset="0"/>
              </a:rPr>
              <a:t>1. </a:t>
            </a:r>
            <a:r>
              <a:rPr lang="en-US" sz="2200" b="1" dirty="0">
                <a:solidFill>
                  <a:srgbClr val="0000FF"/>
                </a:solidFill>
                <a:latin typeface="Tahoma" charset="0"/>
              </a:rPr>
              <a:t>Lie detector check</a:t>
            </a:r>
          </a:p>
          <a:p>
            <a:pPr lvl="1"/>
            <a:r>
              <a:rPr lang="en-US" sz="2200" dirty="0">
                <a:latin typeface="Tahoma" charset="0"/>
                <a:ea typeface="ＭＳ Ｐゴシック" charset="0"/>
              </a:rPr>
              <a:t>Goal:   detect stealth malware that hides processes </a:t>
            </a:r>
            <a:br>
              <a:rPr lang="en-US" sz="2200" dirty="0">
                <a:latin typeface="Tahoma" charset="0"/>
                <a:ea typeface="ＭＳ Ｐゴシック" charset="0"/>
              </a:rPr>
            </a:br>
            <a:r>
              <a:rPr lang="en-US" sz="2200" dirty="0">
                <a:latin typeface="Tahoma" charset="0"/>
                <a:ea typeface="ＭＳ Ｐゴシック" charset="0"/>
              </a:rPr>
              <a:t>and network activity</a:t>
            </a:r>
          </a:p>
          <a:p>
            <a:pPr lvl="1"/>
            <a:r>
              <a:rPr lang="en-US" sz="2200" dirty="0">
                <a:latin typeface="Tahoma" charset="0"/>
                <a:ea typeface="ＭＳ Ｐゴシック" charset="0"/>
              </a:rPr>
              <a:t>Method:</a:t>
            </a:r>
          </a:p>
          <a:p>
            <a:pPr lvl="2">
              <a:spcBef>
                <a:spcPct val="40000"/>
              </a:spcBef>
            </a:pPr>
            <a:r>
              <a:rPr lang="en-US" sz="2200" dirty="0">
                <a:latin typeface="Tahoma" charset="0"/>
                <a:ea typeface="ＭＳ Ｐゴシック" charset="0"/>
              </a:rPr>
              <a:t>  VMM lists processes running in </a:t>
            </a:r>
            <a:r>
              <a:rPr lang="en-US" sz="2200" dirty="0" err="1">
                <a:latin typeface="Tahoma" charset="0"/>
                <a:ea typeface="ＭＳ Ｐゴシック" charset="0"/>
              </a:rPr>
              <a:t>GuestOS</a:t>
            </a:r>
            <a:endParaRPr lang="en-US" sz="2200" dirty="0">
              <a:latin typeface="Tahoma" charset="0"/>
              <a:ea typeface="ＭＳ Ｐゴシック" charset="0"/>
            </a:endParaRPr>
          </a:p>
          <a:p>
            <a:pPr lvl="2">
              <a:spcBef>
                <a:spcPct val="40000"/>
              </a:spcBef>
            </a:pPr>
            <a:r>
              <a:rPr lang="en-US" sz="2200" dirty="0">
                <a:latin typeface="Tahoma" charset="0"/>
                <a:ea typeface="ＭＳ Ｐゴシック" charset="0"/>
              </a:rPr>
              <a:t>  VMM requests </a:t>
            </a:r>
            <a:r>
              <a:rPr lang="en-US" sz="2200" dirty="0" err="1">
                <a:latin typeface="Tahoma" charset="0"/>
                <a:ea typeface="ＭＳ Ｐゴシック" charset="0"/>
              </a:rPr>
              <a:t>GuestOS</a:t>
            </a:r>
            <a:r>
              <a:rPr lang="en-US" sz="2200" dirty="0">
                <a:latin typeface="Tahoma" charset="0"/>
                <a:ea typeface="ＭＳ Ｐゴシック" charset="0"/>
              </a:rPr>
              <a:t> to list processes (e.g.  </a:t>
            </a:r>
            <a:r>
              <a:rPr lang="en-US" sz="2200" dirty="0" err="1">
                <a:latin typeface="Tahoma" charset="0"/>
                <a:ea typeface="ＭＳ Ｐゴシック" charset="0"/>
              </a:rPr>
              <a:t>ps</a:t>
            </a:r>
            <a:r>
              <a:rPr lang="en-US" sz="2200" dirty="0">
                <a:latin typeface="Tahoma" charset="0"/>
                <a:ea typeface="ＭＳ Ｐゴシック" charset="0"/>
              </a:rPr>
              <a:t>)</a:t>
            </a:r>
          </a:p>
          <a:p>
            <a:pPr lvl="2">
              <a:spcBef>
                <a:spcPct val="40000"/>
              </a:spcBef>
            </a:pPr>
            <a:r>
              <a:rPr lang="en-US" sz="2200" dirty="0">
                <a:latin typeface="Tahoma" charset="0"/>
                <a:ea typeface="ＭＳ Ｐゴシック" charset="0"/>
              </a:rPr>
              <a:t>  If </a:t>
            </a:r>
            <a:r>
              <a:rPr lang="en-US" sz="2200" dirty="0" smtClean="0">
                <a:latin typeface="Tahoma" charset="0"/>
                <a:ea typeface="ＭＳ Ｐゴシック" charset="0"/>
              </a:rPr>
              <a:t>mismatch:     </a:t>
            </a:r>
            <a:r>
              <a:rPr lang="en-US" sz="2200" dirty="0">
                <a:latin typeface="Tahoma" charset="0"/>
                <a:ea typeface="ＭＳ Ｐゴシック" charset="0"/>
              </a:rPr>
              <a:t>kill VM</a:t>
            </a:r>
          </a:p>
        </p:txBody>
      </p:sp>
    </p:spTree>
    <p:extLst>
      <p:ext uri="{BB962C8B-B14F-4D97-AF65-F5344CB8AC3E}">
        <p14:creationId xmlns:p14="http://schemas.microsoft.com/office/powerpoint/2010/main" val="4179487455"/>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5400"/>
            <a:ext cx="8229600" cy="1143000"/>
          </a:xfrm>
        </p:spPr>
        <p:txBody>
          <a:bodyPr/>
          <a:lstStyle/>
          <a:p>
            <a:r>
              <a:rPr lang="en-US" sz="4400" dirty="0">
                <a:latin typeface="Tahoma" charset="0"/>
              </a:rPr>
              <a:t>Sample checks</a:t>
            </a:r>
          </a:p>
        </p:txBody>
      </p:sp>
      <p:sp>
        <p:nvSpPr>
          <p:cNvPr id="116739" name="Rectangle 3" descr="Rectangle: Click to edit Master text styles&#10;Second level&#10;Third level&#10;Fourth level&#10;Fifth level"/>
          <p:cNvSpPr>
            <a:spLocks noGrp="1" noChangeArrowheads="1"/>
          </p:cNvSpPr>
          <p:nvPr>
            <p:ph type="body" idx="1"/>
          </p:nvPr>
        </p:nvSpPr>
        <p:spPr>
          <a:xfrm>
            <a:off x="304800" y="1295400"/>
            <a:ext cx="8153400" cy="5384800"/>
          </a:xfrm>
        </p:spPr>
        <p:txBody>
          <a:bodyPr>
            <a:noAutofit/>
          </a:bodyPr>
          <a:lstStyle/>
          <a:p>
            <a:pPr>
              <a:buFont typeface="Wingdings" charset="0"/>
              <a:buNone/>
            </a:pPr>
            <a:r>
              <a:rPr lang="en-US" sz="2200" dirty="0">
                <a:latin typeface="Tahoma" charset="0"/>
              </a:rPr>
              <a:t>2. </a:t>
            </a:r>
            <a:r>
              <a:rPr lang="en-US" sz="2200" b="1" dirty="0">
                <a:solidFill>
                  <a:srgbClr val="0000FF"/>
                </a:solidFill>
                <a:latin typeface="Tahoma" charset="0"/>
              </a:rPr>
              <a:t>Application code integrity detector</a:t>
            </a:r>
          </a:p>
          <a:p>
            <a:pPr lvl="1"/>
            <a:r>
              <a:rPr lang="en-US" sz="2200" dirty="0">
                <a:latin typeface="Tahoma" charset="0"/>
                <a:ea typeface="ＭＳ Ｐゴシック" charset="0"/>
              </a:rPr>
              <a:t>VMM computes hash of user </a:t>
            </a:r>
            <a:r>
              <a:rPr lang="en-US" sz="2200" dirty="0" smtClean="0">
                <a:latin typeface="Tahoma" charset="0"/>
                <a:ea typeface="ＭＳ Ｐゴシック" charset="0"/>
              </a:rPr>
              <a:t>app code </a:t>
            </a:r>
            <a:r>
              <a:rPr lang="en-US" sz="2200" dirty="0">
                <a:latin typeface="Tahoma" charset="0"/>
                <a:ea typeface="ＭＳ Ｐゴシック" charset="0"/>
              </a:rPr>
              <a:t>running in VM</a:t>
            </a:r>
          </a:p>
          <a:p>
            <a:pPr lvl="1"/>
            <a:r>
              <a:rPr lang="en-US" sz="2200" dirty="0">
                <a:latin typeface="Tahoma" charset="0"/>
                <a:ea typeface="ＭＳ Ｐゴシック" charset="0"/>
              </a:rPr>
              <a:t>Compare to whitelist of hashes</a:t>
            </a:r>
          </a:p>
          <a:p>
            <a:pPr lvl="2"/>
            <a:r>
              <a:rPr lang="en-US" sz="2200" dirty="0">
                <a:latin typeface="Tahoma" charset="0"/>
                <a:ea typeface="ＭＳ Ｐゴシック" charset="0"/>
              </a:rPr>
              <a:t>  Kills VM if unknown program appears</a:t>
            </a:r>
          </a:p>
          <a:p>
            <a:pPr>
              <a:spcBef>
                <a:spcPct val="100000"/>
              </a:spcBef>
              <a:buFont typeface="Wingdings" charset="0"/>
              <a:buNone/>
            </a:pPr>
            <a:r>
              <a:rPr lang="en-US" sz="2200" dirty="0">
                <a:latin typeface="Tahoma" charset="0"/>
              </a:rPr>
              <a:t>3. </a:t>
            </a:r>
            <a:r>
              <a:rPr lang="en-US" sz="2200" b="1" dirty="0">
                <a:solidFill>
                  <a:srgbClr val="0000FF"/>
                </a:solidFill>
                <a:latin typeface="Tahoma" charset="0"/>
              </a:rPr>
              <a:t>Ensure </a:t>
            </a:r>
            <a:r>
              <a:rPr lang="en-US" sz="2200" b="1" dirty="0" err="1">
                <a:solidFill>
                  <a:srgbClr val="0000FF"/>
                </a:solidFill>
                <a:latin typeface="Tahoma" charset="0"/>
              </a:rPr>
              <a:t>GuestOS</a:t>
            </a:r>
            <a:r>
              <a:rPr lang="en-US" sz="2200" b="1" dirty="0">
                <a:solidFill>
                  <a:srgbClr val="0000FF"/>
                </a:solidFill>
                <a:latin typeface="Tahoma" charset="0"/>
              </a:rPr>
              <a:t> kernel integrity</a:t>
            </a:r>
          </a:p>
          <a:p>
            <a:pPr lvl="1"/>
            <a:r>
              <a:rPr lang="en-US" sz="2200" dirty="0">
                <a:latin typeface="Tahoma" charset="0"/>
                <a:ea typeface="ＭＳ Ｐゴシック" charset="0"/>
              </a:rPr>
              <a:t>example:   detect changes to  </a:t>
            </a:r>
            <a:r>
              <a:rPr lang="en-US" sz="2200" dirty="0" err="1">
                <a:solidFill>
                  <a:schemeClr val="accent2"/>
                </a:solidFill>
                <a:latin typeface="Tahoma" charset="0"/>
                <a:ea typeface="ＭＳ Ｐゴシック" charset="0"/>
              </a:rPr>
              <a:t>sys_call_table</a:t>
            </a:r>
            <a:endParaRPr lang="en-US" sz="2200" dirty="0">
              <a:solidFill>
                <a:schemeClr val="accent2"/>
              </a:solidFill>
              <a:latin typeface="Tahoma" charset="0"/>
              <a:ea typeface="ＭＳ Ｐゴシック" charset="0"/>
            </a:endParaRPr>
          </a:p>
          <a:p>
            <a:pPr>
              <a:spcBef>
                <a:spcPct val="100000"/>
              </a:spcBef>
              <a:buFont typeface="Wingdings" charset="0"/>
              <a:buNone/>
            </a:pPr>
            <a:r>
              <a:rPr lang="en-US" sz="2200" dirty="0">
                <a:latin typeface="Tahoma" charset="0"/>
              </a:rPr>
              <a:t>4. </a:t>
            </a:r>
            <a:r>
              <a:rPr lang="en-US" sz="2200" b="1" dirty="0">
                <a:solidFill>
                  <a:srgbClr val="0000FF"/>
                </a:solidFill>
                <a:latin typeface="Tahoma" charset="0"/>
              </a:rPr>
              <a:t>Virus signature detector</a:t>
            </a:r>
          </a:p>
          <a:p>
            <a:pPr lvl="1"/>
            <a:r>
              <a:rPr lang="en-US" sz="2200" dirty="0">
                <a:latin typeface="Tahoma" charset="0"/>
                <a:ea typeface="ＭＳ Ｐゴシック" charset="0"/>
              </a:rPr>
              <a:t>Run virus signature detector on </a:t>
            </a:r>
            <a:r>
              <a:rPr lang="en-US" sz="2200" dirty="0" err="1">
                <a:latin typeface="Tahoma" charset="0"/>
                <a:ea typeface="ＭＳ Ｐゴシック" charset="0"/>
              </a:rPr>
              <a:t>GuestOS</a:t>
            </a:r>
            <a:r>
              <a:rPr lang="en-US" sz="2200" dirty="0">
                <a:latin typeface="Tahoma" charset="0"/>
                <a:ea typeface="ＭＳ Ｐゴシック" charset="0"/>
              </a:rPr>
              <a:t> </a:t>
            </a:r>
            <a:r>
              <a:rPr lang="en-US" sz="2200" dirty="0" smtClean="0">
                <a:latin typeface="Tahoma" charset="0"/>
                <a:ea typeface="ＭＳ Ｐゴシック" charset="0"/>
              </a:rPr>
              <a:t>memory</a:t>
            </a:r>
            <a:endParaRPr lang="en-US" sz="2200" dirty="0">
              <a:latin typeface="Tahoma" charset="0"/>
              <a:ea typeface="ＭＳ Ｐゴシック" charset="0"/>
            </a:endParaRPr>
          </a:p>
        </p:txBody>
      </p:sp>
    </p:spTree>
    <p:extLst>
      <p:ext uri="{BB962C8B-B14F-4D97-AF65-F5344CB8AC3E}">
        <p14:creationId xmlns:p14="http://schemas.microsoft.com/office/powerpoint/2010/main" val="2830495363"/>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400" smtClean="0">
                <a:latin typeface="Tahoma" charset="0"/>
              </a:rPr>
              <a:t>Problem: Subvirt</a:t>
            </a:r>
            <a:r>
              <a:rPr lang="en-US" sz="4400" dirty="0" smtClean="0">
                <a:latin typeface="Tahoma" charset="0"/>
              </a:rPr>
              <a:t>   </a:t>
            </a:r>
            <a:r>
              <a:rPr lang="en-US" sz="1800" dirty="0" smtClean="0">
                <a:latin typeface="Tahoma" charset="0"/>
              </a:rPr>
              <a:t>[King et al. 2006]</a:t>
            </a:r>
            <a:endParaRPr lang="en-US" sz="1800" dirty="0">
              <a:latin typeface="Tahoma" charset="0"/>
            </a:endParaRPr>
          </a:p>
        </p:txBody>
      </p:sp>
      <p:sp>
        <p:nvSpPr>
          <p:cNvPr id="50179"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200" dirty="0">
                <a:latin typeface="Tahoma" charset="0"/>
              </a:rPr>
              <a:t>Virus idea:</a:t>
            </a:r>
          </a:p>
          <a:p>
            <a:pPr lvl="1"/>
            <a:r>
              <a:rPr lang="en-US" sz="2200" dirty="0">
                <a:latin typeface="Tahoma" charset="0"/>
                <a:ea typeface="ＭＳ Ｐゴシック" charset="0"/>
              </a:rPr>
              <a:t>Once on </a:t>
            </a:r>
            <a:r>
              <a:rPr lang="en-US" sz="2200" dirty="0" smtClean="0">
                <a:latin typeface="Tahoma" charset="0"/>
                <a:ea typeface="ＭＳ Ｐゴシック" charset="0"/>
              </a:rPr>
              <a:t>victim </a:t>
            </a:r>
            <a:r>
              <a:rPr lang="en-US" sz="2200" dirty="0">
                <a:latin typeface="Tahoma" charset="0"/>
                <a:ea typeface="ＭＳ Ｐゴシック" charset="0"/>
              </a:rPr>
              <a:t>machine, install a malicious VMM</a:t>
            </a:r>
          </a:p>
          <a:p>
            <a:pPr lvl="1"/>
            <a:r>
              <a:rPr lang="en-US" sz="2200" dirty="0">
                <a:latin typeface="Tahoma" charset="0"/>
                <a:ea typeface="ＭＳ Ｐゴシック" charset="0"/>
              </a:rPr>
              <a:t>Virus hides in VMM</a:t>
            </a:r>
          </a:p>
          <a:p>
            <a:pPr lvl="1"/>
            <a:r>
              <a:rPr lang="en-US" sz="2200" dirty="0">
                <a:latin typeface="Tahoma" charset="0"/>
                <a:ea typeface="ＭＳ Ｐゴシック" charset="0"/>
              </a:rPr>
              <a:t>Invisible to virus detector running inside VM</a:t>
            </a:r>
          </a:p>
        </p:txBody>
      </p:sp>
      <p:sp>
        <p:nvSpPr>
          <p:cNvPr id="50180" name="Rectangle 4"/>
          <p:cNvSpPr>
            <a:spLocks noChangeArrowheads="1"/>
          </p:cNvSpPr>
          <p:nvPr/>
        </p:nvSpPr>
        <p:spPr bwMode="auto">
          <a:xfrm>
            <a:off x="990600" y="3632200"/>
            <a:ext cx="2133600" cy="294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1" name="Rectangle 5"/>
          <p:cNvSpPr>
            <a:spLocks noChangeArrowheads="1"/>
          </p:cNvSpPr>
          <p:nvPr/>
        </p:nvSpPr>
        <p:spPr bwMode="auto">
          <a:xfrm>
            <a:off x="990600" y="6197600"/>
            <a:ext cx="21336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HW     </a:t>
            </a:r>
          </a:p>
        </p:txBody>
      </p:sp>
      <p:sp>
        <p:nvSpPr>
          <p:cNvPr id="50182" name="Rectangle 6"/>
          <p:cNvSpPr>
            <a:spLocks noChangeArrowheads="1"/>
          </p:cNvSpPr>
          <p:nvPr/>
        </p:nvSpPr>
        <p:spPr bwMode="auto">
          <a:xfrm>
            <a:off x="990600" y="5664200"/>
            <a:ext cx="21336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OS     </a:t>
            </a:r>
            <a:endParaRPr lang="en-US" sz="2400">
              <a:latin typeface="Times" charset="0"/>
              <a:sym typeface="Symbol" charset="0"/>
            </a:endParaRPr>
          </a:p>
        </p:txBody>
      </p:sp>
      <p:sp>
        <p:nvSpPr>
          <p:cNvPr id="50183" name="Text Box 7"/>
          <p:cNvSpPr txBox="1">
            <a:spLocks noChangeArrowheads="1"/>
          </p:cNvSpPr>
          <p:nvPr/>
        </p:nvSpPr>
        <p:spPr bwMode="auto">
          <a:xfrm>
            <a:off x="3959166" y="4445001"/>
            <a:ext cx="7414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4400">
                <a:latin typeface="Times" charset="0"/>
                <a:sym typeface="Symbol" charset="0"/>
              </a:rPr>
              <a:t></a:t>
            </a:r>
          </a:p>
        </p:txBody>
      </p:sp>
      <p:sp>
        <p:nvSpPr>
          <p:cNvPr id="50184" name="Rectangle 8"/>
          <p:cNvSpPr>
            <a:spLocks noChangeArrowheads="1"/>
          </p:cNvSpPr>
          <p:nvPr/>
        </p:nvSpPr>
        <p:spPr bwMode="auto">
          <a:xfrm>
            <a:off x="5791200" y="3632200"/>
            <a:ext cx="2133600" cy="294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5" name="Rectangle 9"/>
          <p:cNvSpPr>
            <a:spLocks noChangeArrowheads="1"/>
          </p:cNvSpPr>
          <p:nvPr/>
        </p:nvSpPr>
        <p:spPr bwMode="auto">
          <a:xfrm>
            <a:off x="5791200" y="6115050"/>
            <a:ext cx="2133600" cy="463551"/>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HW     </a:t>
            </a:r>
          </a:p>
        </p:txBody>
      </p:sp>
      <p:sp>
        <p:nvSpPr>
          <p:cNvPr id="50186" name="Rectangle 10"/>
          <p:cNvSpPr>
            <a:spLocks noChangeArrowheads="1"/>
          </p:cNvSpPr>
          <p:nvPr/>
        </p:nvSpPr>
        <p:spPr bwMode="auto">
          <a:xfrm>
            <a:off x="5791200" y="5207001"/>
            <a:ext cx="2133600" cy="463551"/>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OS     </a:t>
            </a:r>
            <a:endParaRPr lang="en-US" sz="2400">
              <a:latin typeface="Times" charset="0"/>
              <a:sym typeface="Symbol" charset="0"/>
            </a:endParaRPr>
          </a:p>
        </p:txBody>
      </p:sp>
      <p:sp>
        <p:nvSpPr>
          <p:cNvPr id="50187" name="Rectangle 11"/>
          <p:cNvSpPr>
            <a:spLocks noChangeArrowheads="1"/>
          </p:cNvSpPr>
          <p:nvPr/>
        </p:nvSpPr>
        <p:spPr bwMode="auto">
          <a:xfrm>
            <a:off x="5791200" y="5657850"/>
            <a:ext cx="2133600" cy="463551"/>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sz="2400">
                <a:latin typeface="Times" charset="0"/>
              </a:rPr>
              <a:t>VMM and virus</a:t>
            </a:r>
            <a:endParaRPr lang="en-US" sz="2400">
              <a:latin typeface="Times" charset="0"/>
              <a:sym typeface="Symbol" charset="0"/>
            </a:endParaRPr>
          </a:p>
        </p:txBody>
      </p:sp>
      <p:sp>
        <p:nvSpPr>
          <p:cNvPr id="50188" name="Rectangle 12"/>
          <p:cNvSpPr>
            <a:spLocks noChangeArrowheads="1"/>
          </p:cNvSpPr>
          <p:nvPr/>
        </p:nvSpPr>
        <p:spPr bwMode="auto">
          <a:xfrm>
            <a:off x="2362200" y="4241800"/>
            <a:ext cx="609600" cy="1803400"/>
          </a:xfrm>
          <a:prstGeom prst="rect">
            <a:avLst/>
          </a:prstGeom>
          <a:solidFill>
            <a:schemeClr val="accent2"/>
          </a:solidFill>
          <a:ln w="9525">
            <a:solidFill>
              <a:schemeClr val="tx1"/>
            </a:solidFill>
            <a:miter lim="800000"/>
            <a:headEnd/>
            <a:tailEnd/>
          </a:ln>
        </p:spPr>
        <p:txBody>
          <a:bodyPr vert="eaVert" wrap="none" anchor="ctr"/>
          <a:lstStyle/>
          <a:p>
            <a:pPr algn="ctr" eaLnBrk="0" hangingPunct="0">
              <a:lnSpc>
                <a:spcPct val="80000"/>
              </a:lnSpc>
            </a:pPr>
            <a:r>
              <a:rPr lang="en-US" sz="2400" dirty="0">
                <a:solidFill>
                  <a:schemeClr val="bg1"/>
                </a:solidFill>
                <a:latin typeface="Times" charset="0"/>
              </a:rPr>
              <a:t>a</a:t>
            </a:r>
            <a:r>
              <a:rPr lang="en-US" sz="2400" dirty="0" smtClean="0">
                <a:solidFill>
                  <a:schemeClr val="bg1"/>
                </a:solidFill>
                <a:latin typeface="Times" charset="0"/>
              </a:rPr>
              <a:t>nti</a:t>
            </a:r>
            <a:r>
              <a:rPr lang="en-US" sz="2400" dirty="0">
                <a:solidFill>
                  <a:schemeClr val="bg1"/>
                </a:solidFill>
                <a:latin typeface="Times" charset="0"/>
              </a:rPr>
              <a:t>-virus</a:t>
            </a:r>
          </a:p>
        </p:txBody>
      </p:sp>
      <p:sp>
        <p:nvSpPr>
          <p:cNvPr id="50189" name="Rectangle 13"/>
          <p:cNvSpPr>
            <a:spLocks noChangeArrowheads="1"/>
          </p:cNvSpPr>
          <p:nvPr/>
        </p:nvSpPr>
        <p:spPr bwMode="auto">
          <a:xfrm>
            <a:off x="7162800" y="3835400"/>
            <a:ext cx="609600" cy="1676400"/>
          </a:xfrm>
          <a:prstGeom prst="rect">
            <a:avLst/>
          </a:prstGeom>
          <a:solidFill>
            <a:schemeClr val="accent2"/>
          </a:solidFill>
          <a:ln w="9525">
            <a:solidFill>
              <a:schemeClr val="tx1"/>
            </a:solidFill>
            <a:miter lim="800000"/>
            <a:headEnd/>
            <a:tailEnd/>
          </a:ln>
        </p:spPr>
        <p:txBody>
          <a:bodyPr vert="eaVert" wrap="none" anchor="ctr"/>
          <a:lstStyle/>
          <a:p>
            <a:pPr algn="ctr" eaLnBrk="0" hangingPunct="0">
              <a:lnSpc>
                <a:spcPct val="80000"/>
              </a:lnSpc>
            </a:pPr>
            <a:r>
              <a:rPr lang="en-US" sz="2000" dirty="0">
                <a:solidFill>
                  <a:schemeClr val="bg1"/>
                </a:solidFill>
                <a:latin typeface="Times" charset="0"/>
              </a:rPr>
              <a:t>a</a:t>
            </a:r>
            <a:r>
              <a:rPr lang="en-US" sz="2000" dirty="0" smtClean="0">
                <a:solidFill>
                  <a:schemeClr val="bg1"/>
                </a:solidFill>
                <a:latin typeface="Times" charset="0"/>
              </a:rPr>
              <a:t>nti</a:t>
            </a:r>
            <a:r>
              <a:rPr lang="en-US" sz="2000" dirty="0">
                <a:solidFill>
                  <a:schemeClr val="bg1"/>
                </a:solidFill>
                <a:latin typeface="Times" charset="0"/>
              </a:rPr>
              <a:t>-virus</a:t>
            </a:r>
          </a:p>
        </p:txBody>
      </p:sp>
      <p:sp>
        <p:nvSpPr>
          <p:cNvPr id="50190" name="Rectangle 14"/>
          <p:cNvSpPr>
            <a:spLocks noChangeArrowheads="1"/>
          </p:cNvSpPr>
          <p:nvPr/>
        </p:nvSpPr>
        <p:spPr bwMode="auto">
          <a:xfrm>
            <a:off x="5791200" y="3632200"/>
            <a:ext cx="2133600" cy="20320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2638678369"/>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27000"/>
            <a:ext cx="8229600" cy="1143000"/>
          </a:xfrm>
        </p:spPr>
        <p:txBody>
          <a:bodyPr/>
          <a:lstStyle/>
          <a:p>
            <a:r>
              <a:rPr lang="en-US" sz="4400" dirty="0">
                <a:latin typeface="Tahoma" charset="0"/>
              </a:rPr>
              <a:t>Problem:   covert channels</a:t>
            </a:r>
          </a:p>
        </p:txBody>
      </p:sp>
      <p:sp>
        <p:nvSpPr>
          <p:cNvPr id="41987" name="Rectangle 3" descr="Rectangle: Click to edit Master text styles&#10;Second level&#10;Third level&#10;Fourth level&#10;Fifth level"/>
          <p:cNvSpPr>
            <a:spLocks noGrp="1" noChangeArrowheads="1"/>
          </p:cNvSpPr>
          <p:nvPr>
            <p:ph type="body" idx="1"/>
          </p:nvPr>
        </p:nvSpPr>
        <p:spPr>
          <a:xfrm>
            <a:off x="304800" y="990600"/>
            <a:ext cx="8686800" cy="5334000"/>
          </a:xfrm>
        </p:spPr>
        <p:txBody>
          <a:bodyPr>
            <a:normAutofit/>
          </a:bodyPr>
          <a:lstStyle/>
          <a:p>
            <a:r>
              <a:rPr lang="en-US" sz="2400" b="1" dirty="0">
                <a:latin typeface="Tahoma" charset="0"/>
              </a:rPr>
              <a:t>Covert channel</a:t>
            </a:r>
            <a:r>
              <a:rPr lang="en-US" sz="2400" dirty="0">
                <a:latin typeface="Tahoma" charset="0"/>
              </a:rPr>
              <a:t>:    unintended communication channel between isolated components</a:t>
            </a:r>
          </a:p>
          <a:p>
            <a:pPr lvl="1"/>
            <a:r>
              <a:rPr lang="en-US" sz="2400" dirty="0">
                <a:latin typeface="Tahoma" charset="0"/>
                <a:ea typeface="ＭＳ Ｐゴシック" charset="0"/>
              </a:rPr>
              <a:t>Can be used to leak classified data from secure component to public component</a:t>
            </a:r>
          </a:p>
        </p:txBody>
      </p:sp>
      <p:sp>
        <p:nvSpPr>
          <p:cNvPr id="41988" name="Rectangle 4"/>
          <p:cNvSpPr>
            <a:spLocks noChangeArrowheads="1"/>
          </p:cNvSpPr>
          <p:nvPr/>
        </p:nvSpPr>
        <p:spPr bwMode="auto">
          <a:xfrm>
            <a:off x="609600" y="3429000"/>
            <a:ext cx="7162800" cy="2895600"/>
          </a:xfrm>
          <a:prstGeom prst="rect">
            <a:avLst/>
          </a:prstGeom>
          <a:solidFill>
            <a:schemeClr val="accent1"/>
          </a:solidFill>
          <a:ln w="57150">
            <a:solidFill>
              <a:schemeClr val="tx1"/>
            </a:solidFill>
            <a:miter lim="800000"/>
            <a:headEnd/>
            <a:tailEnd type="none" w="lg" len="med"/>
          </a:ln>
        </p:spPr>
        <p:txBody>
          <a:bodyPr wrap="none" anchor="ctr"/>
          <a:lstStyle/>
          <a:p>
            <a:endParaRPr lang="en-US"/>
          </a:p>
        </p:txBody>
      </p:sp>
      <p:sp>
        <p:nvSpPr>
          <p:cNvPr id="41989" name="Rectangle 15"/>
          <p:cNvSpPr>
            <a:spLocks noChangeArrowheads="1"/>
          </p:cNvSpPr>
          <p:nvPr/>
        </p:nvSpPr>
        <p:spPr bwMode="auto">
          <a:xfrm>
            <a:off x="3429000" y="3429000"/>
            <a:ext cx="1524000" cy="2362200"/>
          </a:xfrm>
          <a:prstGeom prst="rect">
            <a:avLst/>
          </a:prstGeom>
          <a:solidFill>
            <a:schemeClr val="bg1"/>
          </a:solidFill>
          <a:ln w="12700">
            <a:solidFill>
              <a:schemeClr val="tx1"/>
            </a:solidFill>
            <a:miter lim="800000"/>
            <a:headEnd/>
            <a:tailEnd type="none" w="lg" len="med"/>
          </a:ln>
        </p:spPr>
        <p:txBody>
          <a:bodyPr wrap="none" anchor="ctr"/>
          <a:lstStyle/>
          <a:p>
            <a:endParaRPr lang="en-US"/>
          </a:p>
        </p:txBody>
      </p:sp>
      <p:sp>
        <p:nvSpPr>
          <p:cNvPr id="41990" name="Rectangle 6"/>
          <p:cNvSpPr>
            <a:spLocks noChangeArrowheads="1"/>
          </p:cNvSpPr>
          <p:nvPr/>
        </p:nvSpPr>
        <p:spPr bwMode="auto">
          <a:xfrm>
            <a:off x="609600" y="3429000"/>
            <a:ext cx="2819400" cy="2362200"/>
          </a:xfrm>
          <a:prstGeom prst="rect">
            <a:avLst/>
          </a:prstGeom>
          <a:solidFill>
            <a:schemeClr val="accent1"/>
          </a:solidFill>
          <a:ln w="76200">
            <a:solidFill>
              <a:schemeClr val="tx1"/>
            </a:solidFill>
            <a:miter lim="800000"/>
            <a:headEnd/>
            <a:tailEnd type="none" w="lg" len="med"/>
          </a:ln>
        </p:spPr>
        <p:txBody>
          <a:bodyPr wrap="none"/>
          <a:lstStyle/>
          <a:p>
            <a:pPr algn="ctr"/>
            <a:r>
              <a:rPr lang="en-US" sz="2400" b="1">
                <a:solidFill>
                  <a:schemeClr val="tx2"/>
                </a:solidFill>
              </a:rPr>
              <a:t>Classified VM</a:t>
            </a:r>
          </a:p>
        </p:txBody>
      </p:sp>
      <p:sp>
        <p:nvSpPr>
          <p:cNvPr id="41991" name="Rectangle 7"/>
          <p:cNvSpPr>
            <a:spLocks noChangeArrowheads="1"/>
          </p:cNvSpPr>
          <p:nvPr/>
        </p:nvSpPr>
        <p:spPr bwMode="auto">
          <a:xfrm>
            <a:off x="4953000" y="3429000"/>
            <a:ext cx="2819400" cy="2362200"/>
          </a:xfrm>
          <a:prstGeom prst="rect">
            <a:avLst/>
          </a:prstGeom>
          <a:solidFill>
            <a:schemeClr val="accent1"/>
          </a:solidFill>
          <a:ln w="76200">
            <a:solidFill>
              <a:schemeClr val="tx1"/>
            </a:solidFill>
            <a:miter lim="800000"/>
            <a:headEnd/>
            <a:tailEnd type="none" w="lg" len="med"/>
          </a:ln>
        </p:spPr>
        <p:txBody>
          <a:bodyPr wrap="none"/>
          <a:lstStyle/>
          <a:p>
            <a:pPr algn="ctr"/>
            <a:r>
              <a:rPr lang="en-US" sz="2400" b="1">
                <a:solidFill>
                  <a:schemeClr val="tx2"/>
                </a:solidFill>
              </a:rPr>
              <a:t>Public VM</a:t>
            </a:r>
          </a:p>
        </p:txBody>
      </p:sp>
      <p:sp>
        <p:nvSpPr>
          <p:cNvPr id="41992" name="Rectangle 8"/>
          <p:cNvSpPr>
            <a:spLocks noChangeArrowheads="1"/>
          </p:cNvSpPr>
          <p:nvPr/>
        </p:nvSpPr>
        <p:spPr bwMode="auto">
          <a:xfrm>
            <a:off x="990600" y="4191000"/>
            <a:ext cx="762000" cy="838200"/>
          </a:xfrm>
          <a:prstGeom prst="rect">
            <a:avLst/>
          </a:prstGeom>
          <a:solidFill>
            <a:srgbClr val="9999FF"/>
          </a:solidFill>
          <a:ln w="12700">
            <a:solidFill>
              <a:schemeClr val="tx1"/>
            </a:solidFill>
            <a:miter lim="800000"/>
            <a:headEnd/>
            <a:tailEnd type="none" w="lg" len="med"/>
          </a:ln>
        </p:spPr>
        <p:txBody>
          <a:bodyPr wrap="none" anchor="ctr"/>
          <a:lstStyle/>
          <a:p>
            <a:pPr algn="ctr"/>
            <a:r>
              <a:rPr lang="en-US"/>
              <a:t>secret</a:t>
            </a:r>
          </a:p>
          <a:p>
            <a:pPr algn="ctr"/>
            <a:r>
              <a:rPr lang="en-US"/>
              <a:t>doc</a:t>
            </a:r>
          </a:p>
        </p:txBody>
      </p:sp>
      <p:grpSp>
        <p:nvGrpSpPr>
          <p:cNvPr id="2" name="Group 18"/>
          <p:cNvGrpSpPr>
            <a:grpSpLocks/>
          </p:cNvGrpSpPr>
          <p:nvPr/>
        </p:nvGrpSpPr>
        <p:grpSpPr bwMode="auto">
          <a:xfrm>
            <a:off x="1752600" y="4191000"/>
            <a:ext cx="1219200" cy="1371600"/>
            <a:chOff x="1104" y="2592"/>
            <a:chExt cx="768" cy="864"/>
          </a:xfrm>
        </p:grpSpPr>
        <p:sp>
          <p:nvSpPr>
            <p:cNvPr id="42000" name="Oval 9"/>
            <p:cNvSpPr>
              <a:spLocks noChangeArrowheads="1"/>
            </p:cNvSpPr>
            <p:nvPr/>
          </p:nvSpPr>
          <p:spPr bwMode="auto">
            <a:xfrm>
              <a:off x="1440" y="2592"/>
              <a:ext cx="432" cy="864"/>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200" dirty="0">
                  <a:solidFill>
                    <a:schemeClr val="bg1"/>
                  </a:solidFill>
                </a:rPr>
                <a:t>malware</a:t>
              </a:r>
            </a:p>
          </p:txBody>
        </p:sp>
        <p:sp>
          <p:nvSpPr>
            <p:cNvPr id="42001" name="Line 10"/>
            <p:cNvSpPr>
              <a:spLocks noChangeShapeType="1"/>
            </p:cNvSpPr>
            <p:nvPr/>
          </p:nvSpPr>
          <p:spPr bwMode="auto">
            <a:xfrm>
              <a:off x="1104" y="2976"/>
              <a:ext cx="336"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grpSp>
      <p:sp>
        <p:nvSpPr>
          <p:cNvPr id="41994" name="Oval 12"/>
          <p:cNvSpPr>
            <a:spLocks noChangeArrowheads="1"/>
          </p:cNvSpPr>
          <p:nvPr/>
        </p:nvSpPr>
        <p:spPr bwMode="auto">
          <a:xfrm rot="-5400000">
            <a:off x="6134100" y="4114800"/>
            <a:ext cx="685800" cy="1371600"/>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400">
                <a:solidFill>
                  <a:schemeClr val="bg1"/>
                </a:solidFill>
              </a:rPr>
              <a:t>listener</a:t>
            </a:r>
          </a:p>
        </p:txBody>
      </p:sp>
      <p:grpSp>
        <p:nvGrpSpPr>
          <p:cNvPr id="3" name="Group 16"/>
          <p:cNvGrpSpPr>
            <a:grpSpLocks/>
          </p:cNvGrpSpPr>
          <p:nvPr/>
        </p:nvGrpSpPr>
        <p:grpSpPr bwMode="auto">
          <a:xfrm>
            <a:off x="2971800" y="4216402"/>
            <a:ext cx="2895600" cy="830263"/>
            <a:chOff x="1872" y="2608"/>
            <a:chExt cx="1824" cy="523"/>
          </a:xfrm>
        </p:grpSpPr>
        <p:sp>
          <p:nvSpPr>
            <p:cNvPr id="41998" name="Line 11"/>
            <p:cNvSpPr>
              <a:spLocks noChangeShapeType="1"/>
            </p:cNvSpPr>
            <p:nvPr/>
          </p:nvSpPr>
          <p:spPr bwMode="auto">
            <a:xfrm>
              <a:off x="1872" y="2976"/>
              <a:ext cx="1824" cy="0"/>
            </a:xfrm>
            <a:prstGeom prst="line">
              <a:avLst/>
            </a:prstGeom>
            <a:noFill/>
            <a:ln w="57150">
              <a:solidFill>
                <a:schemeClr val="tx1"/>
              </a:solidFill>
              <a:prstDash val="sysDot"/>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41999" name="Text Box 14"/>
            <p:cNvSpPr txBox="1">
              <a:spLocks noChangeArrowheads="1"/>
            </p:cNvSpPr>
            <p:nvPr/>
          </p:nvSpPr>
          <p:spPr bwMode="auto">
            <a:xfrm>
              <a:off x="2195" y="2608"/>
              <a:ext cx="881"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sz="2400" b="1" dirty="0">
                  <a:solidFill>
                    <a:schemeClr val="tx2"/>
                  </a:solidFill>
                </a:rPr>
                <a:t>covert</a:t>
              </a:r>
            </a:p>
            <a:p>
              <a:pPr algn="ctr" eaLnBrk="1" hangingPunct="1"/>
              <a:r>
                <a:rPr lang="en-US" sz="2400" b="1" dirty="0">
                  <a:solidFill>
                    <a:schemeClr val="tx2"/>
                  </a:solidFill>
                </a:rPr>
                <a:t>channel</a:t>
              </a:r>
            </a:p>
          </p:txBody>
        </p:sp>
      </p:grpSp>
      <p:sp>
        <p:nvSpPr>
          <p:cNvPr id="41996" name="Rectangle 5"/>
          <p:cNvSpPr>
            <a:spLocks noChangeArrowheads="1"/>
          </p:cNvSpPr>
          <p:nvPr/>
        </p:nvSpPr>
        <p:spPr bwMode="auto">
          <a:xfrm>
            <a:off x="609600" y="5791200"/>
            <a:ext cx="7162800" cy="533400"/>
          </a:xfrm>
          <a:prstGeom prst="rect">
            <a:avLst/>
          </a:prstGeom>
          <a:solidFill>
            <a:schemeClr val="accent1"/>
          </a:solidFill>
          <a:ln w="38100">
            <a:solidFill>
              <a:schemeClr val="tx1"/>
            </a:solidFill>
            <a:miter lim="800000"/>
            <a:headEnd/>
            <a:tailEnd type="none" w="lg" len="med"/>
          </a:ln>
        </p:spPr>
        <p:txBody>
          <a:bodyPr wrap="none" anchor="ctr"/>
          <a:lstStyle/>
          <a:p>
            <a:pPr algn="ctr"/>
            <a:r>
              <a:rPr lang="en-US" sz="2400" b="1"/>
              <a:t>VMM</a:t>
            </a:r>
          </a:p>
        </p:txBody>
      </p:sp>
      <p:sp>
        <p:nvSpPr>
          <p:cNvPr id="151565" name="Line 13"/>
          <p:cNvSpPr>
            <a:spLocks noChangeShapeType="1"/>
          </p:cNvSpPr>
          <p:nvPr/>
        </p:nvSpPr>
        <p:spPr bwMode="auto">
          <a:xfrm>
            <a:off x="7162800" y="4800600"/>
            <a:ext cx="121920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43703200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solidFill>
                  <a:srgbClr val="000000"/>
                </a:solidFill>
              </a:rPr>
              <a:t>Mandatory Access Control</a:t>
            </a:r>
          </a:p>
        </p:txBody>
      </p:sp>
      <p:sp>
        <p:nvSpPr>
          <p:cNvPr id="92163" name="Rectangle 3"/>
          <p:cNvSpPr>
            <a:spLocks noGrp="1" noChangeArrowheads="1"/>
          </p:cNvSpPr>
          <p:nvPr>
            <p:ph type="body" idx="1"/>
          </p:nvPr>
        </p:nvSpPr>
        <p:spPr/>
        <p:txBody>
          <a:bodyPr>
            <a:normAutofit/>
          </a:bodyPr>
          <a:lstStyle/>
          <a:p>
            <a:r>
              <a:rPr lang="en-US" sz="2800" dirty="0" smtClean="0"/>
              <a:t>It is a </a:t>
            </a:r>
            <a:r>
              <a:rPr lang="en-US" sz="2800" dirty="0"/>
              <a:t>restrictive scheme that does not allow users to define permissions on files, regardless of </a:t>
            </a:r>
            <a:r>
              <a:rPr lang="en-US" sz="2800" dirty="0" smtClean="0"/>
              <a:t>ownership.</a:t>
            </a:r>
          </a:p>
          <a:p>
            <a:r>
              <a:rPr lang="en-US" sz="2800" dirty="0" smtClean="0"/>
              <a:t>Instead</a:t>
            </a:r>
            <a:r>
              <a:rPr lang="en-US" sz="2800" dirty="0"/>
              <a:t>, security decisions are made by a central policy administrator. </a:t>
            </a:r>
            <a:endParaRPr lang="en-US" sz="2600" dirty="0" smtClean="0"/>
          </a:p>
          <a:p>
            <a:r>
              <a:rPr lang="en-US" sz="2600" dirty="0" smtClean="0"/>
              <a:t>A </a:t>
            </a:r>
            <a:r>
              <a:rPr lang="en-US" sz="2600" dirty="0"/>
              <a:t>common implementation is </a:t>
            </a:r>
            <a:r>
              <a:rPr lang="en-US" sz="2600" dirty="0">
                <a:solidFill>
                  <a:schemeClr val="hlink"/>
                </a:solidFill>
              </a:rPr>
              <a:t>rule-based</a:t>
            </a:r>
            <a:r>
              <a:rPr lang="en-US" sz="2600" dirty="0"/>
              <a:t> access control</a:t>
            </a:r>
          </a:p>
          <a:p>
            <a:pPr lvl="1"/>
            <a:r>
              <a:rPr lang="en-US" sz="2000" dirty="0"/>
              <a:t>Subject demonstrates </a:t>
            </a:r>
            <a:r>
              <a:rPr lang="en-US" sz="2000" dirty="0" smtClean="0"/>
              <a:t>need-to-know </a:t>
            </a:r>
            <a:r>
              <a:rPr lang="en-US" sz="2000" dirty="0"/>
              <a:t>in addition to proper security clearance</a:t>
            </a:r>
          </a:p>
          <a:p>
            <a:pPr lvl="1"/>
            <a:r>
              <a:rPr lang="en-US" sz="2000" dirty="0" smtClean="0"/>
              <a:t>Need-to-know </a:t>
            </a:r>
            <a:r>
              <a:rPr lang="en-US" sz="2000" dirty="0"/>
              <a:t>indicates that a subject requires access to object to complete a particular </a:t>
            </a:r>
            <a:r>
              <a:rPr lang="en-US" sz="2000" dirty="0" smtClean="0"/>
              <a:t>task</a:t>
            </a:r>
          </a:p>
          <a:p>
            <a:r>
              <a:rPr lang="en-US" sz="2400" b="1" dirty="0"/>
              <a:t>Security-Enhanced Linux (</a:t>
            </a:r>
            <a:r>
              <a:rPr lang="en-US" sz="2400" b="1" dirty="0" err="1"/>
              <a:t>SELinux</a:t>
            </a:r>
            <a:r>
              <a:rPr lang="en-US" sz="2400" b="1" dirty="0"/>
              <a:t>) </a:t>
            </a:r>
            <a:r>
              <a:rPr lang="en-US" sz="2400" dirty="0"/>
              <a:t>incorporates mandatory access control.</a:t>
            </a:r>
          </a:p>
          <a:p>
            <a:pPr lvl="1"/>
            <a:endParaRPr lang="en-US" sz="2000" dirty="0"/>
          </a:p>
          <a:p>
            <a:endParaRPr lang="en-US" dirty="0"/>
          </a:p>
        </p:txBody>
      </p:sp>
    </p:spTree>
    <p:extLst>
      <p:ext uri="{BB962C8B-B14F-4D97-AF65-F5344CB8AC3E}">
        <p14:creationId xmlns:p14="http://schemas.microsoft.com/office/powerpoint/2010/main" val="1334782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944562"/>
          </a:xfrm>
        </p:spPr>
        <p:txBody>
          <a:bodyPr>
            <a:normAutofit/>
          </a:bodyPr>
          <a:lstStyle/>
          <a:p>
            <a:r>
              <a:rPr lang="en-US" dirty="0" smtClean="0"/>
              <a:t>Discretionary Access Control</a:t>
            </a:r>
            <a:endParaRPr lang="en-US" dirty="0"/>
          </a:p>
        </p:txBody>
      </p:sp>
      <p:sp>
        <p:nvSpPr>
          <p:cNvPr id="3" name="Content Placeholder 2"/>
          <p:cNvSpPr>
            <a:spLocks noGrp="1"/>
          </p:cNvSpPr>
          <p:nvPr>
            <p:ph idx="1"/>
          </p:nvPr>
        </p:nvSpPr>
        <p:spPr>
          <a:xfrm>
            <a:off x="457200" y="1295400"/>
            <a:ext cx="7848600" cy="5181600"/>
          </a:xfrm>
        </p:spPr>
        <p:txBody>
          <a:bodyPr>
            <a:normAutofit/>
          </a:bodyPr>
          <a:lstStyle/>
          <a:p>
            <a:r>
              <a:rPr lang="en-US" sz="2400" dirty="0" smtClean="0"/>
              <a:t>Discretionary access control, or</a:t>
            </a:r>
            <a:r>
              <a:rPr lang="en-US" sz="2400" b="1" dirty="0" smtClean="0"/>
              <a:t> DAC, </a:t>
            </a:r>
            <a:r>
              <a:rPr lang="en-US" sz="2400" dirty="0" smtClean="0"/>
              <a:t>refers to a scheme where users are given the ability to determine the permissions governing access to their own files. </a:t>
            </a:r>
          </a:p>
          <a:p>
            <a:pPr lvl="1"/>
            <a:r>
              <a:rPr lang="en-US" sz="2000" dirty="0" smtClean="0"/>
              <a:t>DAC typically features the concept of both users and groups</a:t>
            </a:r>
          </a:p>
          <a:p>
            <a:pPr lvl="1"/>
            <a:r>
              <a:rPr lang="en-US" sz="2000" dirty="0" smtClean="0"/>
              <a:t>In addition, DAC schemes allow users to grant privileges on resources to other users on the same system.</a:t>
            </a:r>
          </a:p>
          <a:p>
            <a:r>
              <a:rPr lang="en-US" sz="2400" dirty="0"/>
              <a:t>Most common design in commercial operating systems</a:t>
            </a:r>
          </a:p>
          <a:p>
            <a:pPr lvl="1"/>
            <a:r>
              <a:rPr lang="en-US" sz="2000" dirty="0"/>
              <a:t>Generally less secure than mandatory control</a:t>
            </a:r>
          </a:p>
          <a:p>
            <a:pPr lvl="1"/>
            <a:r>
              <a:rPr lang="en-US" sz="2000" dirty="0"/>
              <a:t>Generally easier to implement and more flexible</a:t>
            </a:r>
          </a:p>
          <a:p>
            <a:pPr lvl="1"/>
            <a:endParaRPr lang="en-US" sz="2000" dirty="0" smtClean="0"/>
          </a:p>
        </p:txBody>
      </p:sp>
      <p:sp>
        <p:nvSpPr>
          <p:cNvPr id="6" name="Slide Number Placeholder 5"/>
          <p:cNvSpPr>
            <a:spLocks noGrp="1"/>
          </p:cNvSpPr>
          <p:nvPr>
            <p:ph type="sldNum" sz="quarter" idx="12"/>
          </p:nvPr>
        </p:nvSpPr>
        <p:spPr/>
        <p:txBody>
          <a:bodyPr/>
          <a:lstStyle/>
          <a:p>
            <a:fld id="{94759074-FD2C-4344-8997-BA6EDF992768}" type="slidenum">
              <a:rPr lang="en-US" smtClean="0"/>
              <a:pPr/>
              <a:t>8</a:t>
            </a:fld>
            <a:endParaRPr lang="en-US"/>
          </a:p>
        </p:txBody>
      </p:sp>
    </p:spTree>
    <p:extLst>
      <p:ext uri="{BB962C8B-B14F-4D97-AF65-F5344CB8AC3E}">
        <p14:creationId xmlns:p14="http://schemas.microsoft.com/office/powerpoint/2010/main" val="318871630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Role-Based Access Control</a:t>
            </a:r>
            <a:endParaRPr lang="en-US" dirty="0"/>
          </a:p>
        </p:txBody>
      </p:sp>
      <p:sp>
        <p:nvSpPr>
          <p:cNvPr id="3" name="Content Placeholder 2"/>
          <p:cNvSpPr>
            <a:spLocks noGrp="1"/>
          </p:cNvSpPr>
          <p:nvPr>
            <p:ph idx="1"/>
          </p:nvPr>
        </p:nvSpPr>
        <p:spPr>
          <a:xfrm>
            <a:off x="457200" y="1470969"/>
            <a:ext cx="8382000" cy="3981635"/>
          </a:xfrm>
        </p:spPr>
        <p:txBody>
          <a:bodyPr>
            <a:noAutofit/>
          </a:bodyPr>
          <a:lstStyle/>
          <a:p>
            <a:r>
              <a:rPr lang="en-US" sz="2400" dirty="0" smtClean="0"/>
              <a:t>The </a:t>
            </a:r>
            <a:r>
              <a:rPr lang="en-US" sz="2400" b="1" dirty="0" smtClean="0"/>
              <a:t>role-based access control (RBAC) </a:t>
            </a:r>
            <a:r>
              <a:rPr lang="en-US" sz="2400" dirty="0" smtClean="0"/>
              <a:t>model can be viewed as an evolution of the notion of group-based permissions in file systems. </a:t>
            </a:r>
          </a:p>
          <a:p>
            <a:r>
              <a:rPr lang="en-US" sz="2400" dirty="0" smtClean="0"/>
              <a:t>An RBAC system is defined with respect to an organization, such as company, a set of resources, such as documents, print services, and network services, and a set of users, such as employees, suppliers, and customers</a:t>
            </a:r>
          </a:p>
          <a:p>
            <a:r>
              <a:rPr lang="en-US" sz="2400" dirty="0" smtClean="0"/>
              <a:t>Uses a subject’s role or task to grant or deny object access</a:t>
            </a:r>
          </a:p>
          <a:p>
            <a:pPr lvl="1"/>
            <a:r>
              <a:rPr lang="en-US" sz="2000" dirty="0" smtClean="0"/>
              <a:t>In </a:t>
            </a:r>
            <a:r>
              <a:rPr lang="en-US" sz="2000" dirty="0"/>
              <a:t>the role</a:t>
            </a:r>
            <a:r>
              <a:rPr lang="en-US" sz="2000" dirty="0" smtClean="0"/>
              <a:t>-</a:t>
            </a:r>
            <a:endParaRPr lang="en-US" sz="2000" dirty="0"/>
          </a:p>
        </p:txBody>
      </p:sp>
    </p:spTree>
    <p:extLst>
      <p:ext uri="{BB962C8B-B14F-4D97-AF65-F5344CB8AC3E}">
        <p14:creationId xmlns:p14="http://schemas.microsoft.com/office/powerpoint/2010/main" val="363640919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1323</TotalTime>
  <Words>4291</Words>
  <Application>Microsoft Macintosh PowerPoint</Application>
  <PresentationFormat>On-screen Show (4:3)</PresentationFormat>
  <Paragraphs>633</Paragraphs>
  <Slides>68</Slides>
  <Notes>18</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Lecture 07 – Defending</vt:lpstr>
      <vt:lpstr>Why is a Security Policy Necessary </vt:lpstr>
      <vt:lpstr>What is a Security Policy</vt:lpstr>
      <vt:lpstr>What is included in a Security Policy</vt:lpstr>
      <vt:lpstr>Access Control</vt:lpstr>
      <vt:lpstr>Access Control Designs</vt:lpstr>
      <vt:lpstr>Mandatory Access Control</vt:lpstr>
      <vt:lpstr>Discretionary Access Control</vt:lpstr>
      <vt:lpstr>Role-Based Access Control</vt:lpstr>
      <vt:lpstr>Visualizing Role Hierarchy</vt:lpstr>
      <vt:lpstr>E.g., Best Practices of Information Classification</vt:lpstr>
      <vt:lpstr>E.g., The Orange Book</vt:lpstr>
      <vt:lpstr>E.g., Cisco Best Practices</vt:lpstr>
      <vt:lpstr>Example Threat and Policy</vt:lpstr>
      <vt:lpstr>Lost USBs</vt:lpstr>
      <vt:lpstr>Data Leakage by Lost Devices</vt:lpstr>
      <vt:lpstr>Glue it?</vt:lpstr>
      <vt:lpstr>Fine it？</vt:lpstr>
      <vt:lpstr>Example Threat and Policy</vt:lpstr>
      <vt:lpstr>Lost Laptops</vt:lpstr>
      <vt:lpstr>From Device to Data – Encryption</vt:lpstr>
      <vt:lpstr>Encryption of File Systems</vt:lpstr>
      <vt:lpstr>Example Threat and Policy</vt:lpstr>
      <vt:lpstr>Warning to the Users</vt:lpstr>
      <vt:lpstr>Compromised UofM Accounts</vt:lpstr>
      <vt:lpstr>Compromised UofM Accounts</vt:lpstr>
      <vt:lpstr>Weak Password Scanning</vt:lpstr>
      <vt:lpstr>Educating the Users</vt:lpstr>
      <vt:lpstr>Example of Implementing Policy</vt:lpstr>
      <vt:lpstr>Access Control Entries and Lists</vt:lpstr>
      <vt:lpstr>Linux File System</vt:lpstr>
      <vt:lpstr>Unix Permissions</vt:lpstr>
      <vt:lpstr>Permissions Examples (Regular Files)</vt:lpstr>
      <vt:lpstr>Permissions for Directories</vt:lpstr>
      <vt:lpstr>Permissions Examples (Directories)</vt:lpstr>
      <vt:lpstr>Special Permission Bits</vt:lpstr>
      <vt:lpstr>Set-user-ID</vt:lpstr>
      <vt:lpstr>Root</vt:lpstr>
      <vt:lpstr>Becoming Root</vt:lpstr>
      <vt:lpstr>Changing Permissions</vt:lpstr>
      <vt:lpstr>Examples of Changing Permissions</vt:lpstr>
      <vt:lpstr>The confinement principle</vt:lpstr>
      <vt:lpstr>Running untrusted code</vt:lpstr>
      <vt:lpstr>Approach:   confinement</vt:lpstr>
      <vt:lpstr>Approach:   confinement</vt:lpstr>
      <vt:lpstr>Approach:   confinement</vt:lpstr>
      <vt:lpstr>Implementing confinement</vt:lpstr>
      <vt:lpstr>A old example:    chroot</vt:lpstr>
      <vt:lpstr>Jailkit</vt:lpstr>
      <vt:lpstr>Escaping from jails</vt:lpstr>
      <vt:lpstr>Problems with chroot and jail</vt:lpstr>
      <vt:lpstr>System Call Interposition</vt:lpstr>
      <vt:lpstr>System call interposition</vt:lpstr>
      <vt:lpstr>Initial implementation  (Janus)      [GWTB’96]</vt:lpstr>
      <vt:lpstr>Complications</vt:lpstr>
      <vt:lpstr>Problems with ptrace</vt:lpstr>
      <vt:lpstr>Alternate design:  systrace    [P’02]</vt:lpstr>
      <vt:lpstr>Policy</vt:lpstr>
      <vt:lpstr>Isolation via Virtual Machines</vt:lpstr>
      <vt:lpstr>Virtual Machines</vt:lpstr>
      <vt:lpstr>Why so popular now?</vt:lpstr>
      <vt:lpstr>VMM security assumption</vt:lpstr>
      <vt:lpstr>Intrusion Detection / Anti-virus</vt:lpstr>
      <vt:lpstr>PowerPoint Presentation</vt:lpstr>
      <vt:lpstr>Sample checks</vt:lpstr>
      <vt:lpstr>Sample checks</vt:lpstr>
      <vt:lpstr>Problem: Subvirt   [King et al. 2006]</vt:lpstr>
      <vt:lpstr>Problem:   covert channels</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Jing Zhang</dc:creator>
  <cp:lastModifiedBy>Michael</cp:lastModifiedBy>
  <cp:revision>139</cp:revision>
  <cp:lastPrinted>2015-04-20T18:10:12Z</cp:lastPrinted>
  <dcterms:created xsi:type="dcterms:W3CDTF">2012-10-29T23:24:34Z</dcterms:created>
  <dcterms:modified xsi:type="dcterms:W3CDTF">2016-02-24T18:57:17Z</dcterms:modified>
</cp:coreProperties>
</file>