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embeddings/oleObject1.bin" ContentType="application/vnd.openxmlformats-officedocument.oleObject"/>
  <Override PartName="/ppt/notesSlides/notesSlide10.xml" ContentType="application/vnd.openxmlformats-officedocument.presentationml.notesSlide+xml"/>
  <Override PartName="/ppt/theme/themeOverride1.xml" ContentType="application/vnd.openxmlformats-officedocument.themeOverr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355" r:id="rId2"/>
    <p:sldId id="256" r:id="rId3"/>
    <p:sldId id="261" r:id="rId4"/>
    <p:sldId id="260" r:id="rId5"/>
    <p:sldId id="262" r:id="rId6"/>
    <p:sldId id="263" r:id="rId7"/>
    <p:sldId id="264" r:id="rId8"/>
    <p:sldId id="265" r:id="rId9"/>
    <p:sldId id="266" r:id="rId10"/>
    <p:sldId id="267" r:id="rId11"/>
    <p:sldId id="268" r:id="rId12"/>
    <p:sldId id="278" r:id="rId13"/>
    <p:sldId id="279" r:id="rId14"/>
    <p:sldId id="277" r:id="rId15"/>
    <p:sldId id="269" r:id="rId16"/>
    <p:sldId id="280" r:id="rId17"/>
    <p:sldId id="276" r:id="rId18"/>
  </p:sldIdLst>
  <p:sldSz cx="6858000" cy="9144000" type="screen4x3"/>
  <p:notesSz cx="9220200" cy="6934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4940" autoAdjust="0"/>
  </p:normalViewPr>
  <p:slideViewPr>
    <p:cSldViewPr>
      <p:cViewPr varScale="1">
        <p:scale>
          <a:sx n="132" d="100"/>
          <a:sy n="132" d="100"/>
        </p:scale>
        <p:origin x="-4224" y="-96"/>
      </p:cViewPr>
      <p:guideLst>
        <p:guide orient="horz" pos="2880"/>
        <p:guide pos="216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142" d="100"/>
          <a:sy n="142" d="100"/>
        </p:scale>
        <p:origin x="-1906" y="-82"/>
      </p:cViewPr>
      <p:guideLst>
        <p:guide orient="horz" pos="2184"/>
        <p:guide pos="2904"/>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handoutMaster" Target="handoutMasters/handoutMaster1.xml"/><Relationship Id="rId21" Type="http://schemas.openxmlformats.org/officeDocument/2006/relationships/printerSettings" Target="printerSettings/printerSettings1.bin"/><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 Id="rId2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95420" cy="346710"/>
          </a:xfrm>
          <a:prstGeom prst="rect">
            <a:avLst/>
          </a:prstGeom>
        </p:spPr>
        <p:txBody>
          <a:bodyPr vert="horz" lIns="92309" tIns="46154" rIns="92309" bIns="46154" rtlCol="0"/>
          <a:lstStyle>
            <a:lvl1pPr algn="l">
              <a:defRPr sz="1200"/>
            </a:lvl1pPr>
          </a:lstStyle>
          <a:p>
            <a:endParaRPr lang="en-US"/>
          </a:p>
        </p:txBody>
      </p:sp>
      <p:sp>
        <p:nvSpPr>
          <p:cNvPr id="3" name="Date Placeholder 2"/>
          <p:cNvSpPr>
            <a:spLocks noGrp="1"/>
          </p:cNvSpPr>
          <p:nvPr>
            <p:ph type="dt" sz="quarter" idx="1"/>
          </p:nvPr>
        </p:nvSpPr>
        <p:spPr>
          <a:xfrm>
            <a:off x="5223180" y="0"/>
            <a:ext cx="3995420" cy="346710"/>
          </a:xfrm>
          <a:prstGeom prst="rect">
            <a:avLst/>
          </a:prstGeom>
        </p:spPr>
        <p:txBody>
          <a:bodyPr vert="horz" lIns="92309" tIns="46154" rIns="92309" bIns="46154" rtlCol="0"/>
          <a:lstStyle>
            <a:lvl1pPr algn="r">
              <a:defRPr sz="1200"/>
            </a:lvl1pPr>
          </a:lstStyle>
          <a:p>
            <a:fld id="{56D3BB21-9655-4972-A63B-5DD70F0409DE}" type="datetimeFigureOut">
              <a:rPr lang="en-US" smtClean="0"/>
              <a:pPr/>
              <a:t>3/2/16</a:t>
            </a:fld>
            <a:endParaRPr lang="en-US"/>
          </a:p>
        </p:txBody>
      </p:sp>
      <p:sp>
        <p:nvSpPr>
          <p:cNvPr id="4" name="Footer Placeholder 3"/>
          <p:cNvSpPr>
            <a:spLocks noGrp="1"/>
          </p:cNvSpPr>
          <p:nvPr>
            <p:ph type="ftr" sz="quarter" idx="2"/>
          </p:nvPr>
        </p:nvSpPr>
        <p:spPr>
          <a:xfrm>
            <a:off x="0" y="6585885"/>
            <a:ext cx="3995420" cy="346710"/>
          </a:xfrm>
          <a:prstGeom prst="rect">
            <a:avLst/>
          </a:prstGeom>
        </p:spPr>
        <p:txBody>
          <a:bodyPr vert="horz" lIns="92309" tIns="46154" rIns="92309" bIns="46154" rtlCol="0" anchor="b"/>
          <a:lstStyle>
            <a:lvl1pPr algn="l">
              <a:defRPr sz="1200"/>
            </a:lvl1pPr>
          </a:lstStyle>
          <a:p>
            <a:endParaRPr lang="en-US"/>
          </a:p>
        </p:txBody>
      </p:sp>
      <p:sp>
        <p:nvSpPr>
          <p:cNvPr id="5" name="Slide Number Placeholder 4"/>
          <p:cNvSpPr>
            <a:spLocks noGrp="1"/>
          </p:cNvSpPr>
          <p:nvPr>
            <p:ph type="sldNum" sz="quarter" idx="3"/>
          </p:nvPr>
        </p:nvSpPr>
        <p:spPr>
          <a:xfrm>
            <a:off x="5223180" y="6585885"/>
            <a:ext cx="3995420" cy="346710"/>
          </a:xfrm>
          <a:prstGeom prst="rect">
            <a:avLst/>
          </a:prstGeom>
        </p:spPr>
        <p:txBody>
          <a:bodyPr vert="horz" lIns="92309" tIns="46154" rIns="92309" bIns="46154" rtlCol="0" anchor="b"/>
          <a:lstStyle>
            <a:lvl1pPr algn="r">
              <a:defRPr sz="1200"/>
            </a:lvl1pPr>
          </a:lstStyle>
          <a:p>
            <a:fld id="{B5ADEE34-6DED-4B2C-8EDC-FB60E69D0B94}" type="slidenum">
              <a:rPr lang="en-US" smtClean="0"/>
              <a:pPr/>
              <a:t>‹#›</a:t>
            </a:fld>
            <a:endParaRPr lang="en-US"/>
          </a:p>
        </p:txBody>
      </p:sp>
    </p:spTree>
    <p:extLst>
      <p:ext uri="{BB962C8B-B14F-4D97-AF65-F5344CB8AC3E}">
        <p14:creationId xmlns:p14="http://schemas.microsoft.com/office/powerpoint/2010/main" val="13444998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95420" cy="346710"/>
          </a:xfrm>
          <a:prstGeom prst="rect">
            <a:avLst/>
          </a:prstGeom>
        </p:spPr>
        <p:txBody>
          <a:bodyPr vert="horz" lIns="92309" tIns="46154" rIns="92309" bIns="46154" rtlCol="0"/>
          <a:lstStyle>
            <a:lvl1pPr algn="l">
              <a:defRPr sz="1200"/>
            </a:lvl1pPr>
          </a:lstStyle>
          <a:p>
            <a:endParaRPr lang="en-US"/>
          </a:p>
        </p:txBody>
      </p:sp>
      <p:sp>
        <p:nvSpPr>
          <p:cNvPr id="3" name="Date Placeholder 2"/>
          <p:cNvSpPr>
            <a:spLocks noGrp="1"/>
          </p:cNvSpPr>
          <p:nvPr>
            <p:ph type="dt" idx="1"/>
          </p:nvPr>
        </p:nvSpPr>
        <p:spPr>
          <a:xfrm>
            <a:off x="5222646" y="0"/>
            <a:ext cx="3995420" cy="346710"/>
          </a:xfrm>
          <a:prstGeom prst="rect">
            <a:avLst/>
          </a:prstGeom>
        </p:spPr>
        <p:txBody>
          <a:bodyPr vert="horz" lIns="92309" tIns="46154" rIns="92309" bIns="46154" rtlCol="0"/>
          <a:lstStyle>
            <a:lvl1pPr algn="r">
              <a:defRPr sz="1200"/>
            </a:lvl1pPr>
          </a:lstStyle>
          <a:p>
            <a:fld id="{C7C915FD-9815-4A51-81C5-B8115E7A8CEA}" type="datetimeFigureOut">
              <a:rPr lang="en-US" smtClean="0"/>
              <a:pPr/>
              <a:t>3/2/16</a:t>
            </a:fld>
            <a:endParaRPr lang="en-US"/>
          </a:p>
        </p:txBody>
      </p:sp>
      <p:sp>
        <p:nvSpPr>
          <p:cNvPr id="4" name="Slide Image Placeholder 3"/>
          <p:cNvSpPr>
            <a:spLocks noGrp="1" noRot="1" noChangeAspect="1"/>
          </p:cNvSpPr>
          <p:nvPr>
            <p:ph type="sldImg" idx="2"/>
          </p:nvPr>
        </p:nvSpPr>
        <p:spPr>
          <a:xfrm>
            <a:off x="457200" y="461963"/>
            <a:ext cx="3929063" cy="5238750"/>
          </a:xfrm>
          <a:prstGeom prst="rect">
            <a:avLst/>
          </a:prstGeom>
          <a:noFill/>
          <a:ln w="12700">
            <a:solidFill>
              <a:prstClr val="black"/>
            </a:solidFill>
          </a:ln>
        </p:spPr>
        <p:txBody>
          <a:bodyPr vert="horz" lIns="92309" tIns="46154" rIns="92309" bIns="46154" rtlCol="0" anchor="ctr"/>
          <a:lstStyle/>
          <a:p>
            <a:endParaRPr lang="en-US"/>
          </a:p>
        </p:txBody>
      </p:sp>
      <p:sp>
        <p:nvSpPr>
          <p:cNvPr id="5" name="Notes Placeholder 4"/>
          <p:cNvSpPr>
            <a:spLocks noGrp="1"/>
          </p:cNvSpPr>
          <p:nvPr>
            <p:ph type="body" sz="quarter" idx="3"/>
          </p:nvPr>
        </p:nvSpPr>
        <p:spPr>
          <a:xfrm>
            <a:off x="4610100" y="462280"/>
            <a:ext cx="4149090" cy="5951855"/>
          </a:xfrm>
          <a:prstGeom prst="rect">
            <a:avLst/>
          </a:prstGeom>
        </p:spPr>
        <p:txBody>
          <a:bodyPr vert="horz" lIns="92309" tIns="46154" rIns="92309" bIns="46154"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86287"/>
            <a:ext cx="3995420" cy="346710"/>
          </a:xfrm>
          <a:prstGeom prst="rect">
            <a:avLst/>
          </a:prstGeom>
        </p:spPr>
        <p:txBody>
          <a:bodyPr vert="horz" lIns="92309" tIns="46154" rIns="92309" bIns="46154" rtlCol="0" anchor="b"/>
          <a:lstStyle>
            <a:lvl1pPr algn="l">
              <a:defRPr sz="1200"/>
            </a:lvl1pPr>
          </a:lstStyle>
          <a:p>
            <a:endParaRPr lang="en-US"/>
          </a:p>
        </p:txBody>
      </p:sp>
      <p:sp>
        <p:nvSpPr>
          <p:cNvPr id="7" name="Slide Number Placeholder 6"/>
          <p:cNvSpPr>
            <a:spLocks noGrp="1"/>
          </p:cNvSpPr>
          <p:nvPr>
            <p:ph type="sldNum" sz="quarter" idx="5"/>
          </p:nvPr>
        </p:nvSpPr>
        <p:spPr>
          <a:xfrm>
            <a:off x="5222646" y="6586287"/>
            <a:ext cx="3995420" cy="346710"/>
          </a:xfrm>
          <a:prstGeom prst="rect">
            <a:avLst/>
          </a:prstGeom>
        </p:spPr>
        <p:txBody>
          <a:bodyPr vert="horz" lIns="92309" tIns="46154" rIns="92309" bIns="46154" rtlCol="0" anchor="b"/>
          <a:lstStyle>
            <a:lvl1pPr algn="r">
              <a:defRPr sz="1200"/>
            </a:lvl1pPr>
          </a:lstStyle>
          <a:p>
            <a:fld id="{80EF120E-EEF2-4965-96F5-DE3864F37C1E}" type="slidenum">
              <a:rPr lang="en-US" smtClean="0"/>
              <a:pPr/>
              <a:t>‹#›</a:t>
            </a:fld>
            <a:endParaRPr lang="en-US"/>
          </a:p>
        </p:txBody>
      </p:sp>
    </p:spTree>
    <p:extLst>
      <p:ext uri="{BB962C8B-B14F-4D97-AF65-F5344CB8AC3E}">
        <p14:creationId xmlns:p14="http://schemas.microsoft.com/office/powerpoint/2010/main" val="12308474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0EF120E-EEF2-4965-96F5-DE3864F37C1E}"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61963"/>
            <a:ext cx="3929063" cy="5238750"/>
          </a:xfrm>
        </p:spPr>
      </p:sp>
      <p:sp>
        <p:nvSpPr>
          <p:cNvPr id="3" name="Notes Placeholder 2"/>
          <p:cNvSpPr>
            <a:spLocks noGrp="1"/>
          </p:cNvSpPr>
          <p:nvPr>
            <p:ph type="body" idx="1"/>
          </p:nvPr>
        </p:nvSpPr>
        <p:spPr/>
        <p:txBody>
          <a:bodyPr>
            <a:normAutofit/>
          </a:bodyPr>
          <a:lstStyle/>
          <a:p>
            <a:r>
              <a:rPr lang="en-US" dirty="0" smtClean="0"/>
              <a:t>Pad using a fixed algorithm – why?</a:t>
            </a:r>
          </a:p>
          <a:p>
            <a:pPr>
              <a:buFontTx/>
              <a:buChar char="-"/>
            </a:pPr>
            <a:r>
              <a:rPr lang="en-US" dirty="0" smtClean="0"/>
              <a:t> Part of the definition of the function</a:t>
            </a:r>
          </a:p>
          <a:p>
            <a:pPr>
              <a:buFontTx/>
              <a:buChar char="-"/>
            </a:pPr>
            <a:r>
              <a:rPr lang="en-US" dirty="0" smtClean="0"/>
              <a:t> Otherwise different implementations would calculate different outputs for the same inputs</a:t>
            </a:r>
          </a:p>
          <a:p>
            <a:endParaRPr lang="en-US" dirty="0" smtClean="0"/>
          </a:p>
          <a:p>
            <a:r>
              <a:rPr lang="en-US" dirty="0" smtClean="0"/>
              <a:t>Compression function h:</a:t>
            </a:r>
          </a:p>
          <a:p>
            <a:pPr>
              <a:buFontTx/>
              <a:buChar char="-"/>
            </a:pPr>
            <a:r>
              <a:rPr lang="en-US" dirty="0" smtClean="0"/>
              <a:t> designed to be really hairy</a:t>
            </a:r>
          </a:p>
          <a:p>
            <a:pPr>
              <a:buFontTx/>
              <a:buChar char="-"/>
            </a:pPr>
            <a:r>
              <a:rPr lang="en-US" dirty="0" smtClean="0"/>
              <a:t> lots of bit twiddling</a:t>
            </a:r>
          </a:p>
          <a:p>
            <a:r>
              <a:rPr lang="en-US" dirty="0" smtClean="0"/>
              <a:t>- look up in book if you want; not very enlightening</a:t>
            </a:r>
          </a:p>
          <a:p>
            <a:endParaRPr lang="en-US" dirty="0"/>
          </a:p>
        </p:txBody>
      </p:sp>
      <p:sp>
        <p:nvSpPr>
          <p:cNvPr id="4" name="Slide Number Placeholder 3"/>
          <p:cNvSpPr>
            <a:spLocks noGrp="1"/>
          </p:cNvSpPr>
          <p:nvPr>
            <p:ph type="sldNum" sz="quarter" idx="10"/>
          </p:nvPr>
        </p:nvSpPr>
        <p:spPr/>
        <p:txBody>
          <a:bodyPr/>
          <a:lstStyle/>
          <a:p>
            <a:fld id="{80EF120E-EEF2-4965-96F5-DE3864F37C1E}"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lvl="1" defTabSz="923087">
              <a:defRPr/>
            </a:pPr>
            <a:r>
              <a:rPr lang="en-US" dirty="0" smtClean="0"/>
              <a:t>If you don’t need a secret key, pick a key and announce it, use different keys for different purposes to be safe.</a:t>
            </a:r>
          </a:p>
          <a:p>
            <a:endParaRPr lang="en-US" dirty="0" smtClean="0"/>
          </a:p>
          <a:p>
            <a:r>
              <a:rPr lang="en-US" dirty="0" smtClean="0"/>
              <a:t>--</a:t>
            </a:r>
          </a:p>
          <a:p>
            <a:endParaRPr lang="en-US" dirty="0" smtClean="0"/>
          </a:p>
          <a:p>
            <a:r>
              <a:rPr lang="en-US" dirty="0" smtClean="0"/>
              <a:t>Also useful to “stretch” a shared secret: given one shared secret key, generate two </a:t>
            </a:r>
          </a:p>
          <a:p>
            <a:r>
              <a:rPr lang="en-US" dirty="0" smtClean="0"/>
              <a:t>Do this trick over and over to generate N shared secret keys</a:t>
            </a:r>
            <a:br>
              <a:rPr lang="en-US" dirty="0" smtClean="0"/>
            </a:br>
            <a:r>
              <a:rPr lang="en-US" dirty="0" smtClean="0"/>
              <a:t>    “pseudorandom generator”</a:t>
            </a:r>
            <a:br>
              <a:rPr lang="en-US" dirty="0" smtClean="0"/>
            </a:br>
            <a:r>
              <a:rPr lang="en-US" dirty="0" smtClean="0"/>
              <a:t>    topic of the next lecture</a:t>
            </a:r>
          </a:p>
          <a:p>
            <a:endParaRPr lang="en-US" dirty="0" smtClean="0"/>
          </a:p>
        </p:txBody>
      </p:sp>
      <p:sp>
        <p:nvSpPr>
          <p:cNvPr id="4" name="Slide Number Placeholder 3"/>
          <p:cNvSpPr>
            <a:spLocks noGrp="1"/>
          </p:cNvSpPr>
          <p:nvPr>
            <p:ph type="sldNum" sz="quarter" idx="10"/>
          </p:nvPr>
        </p:nvSpPr>
        <p:spPr/>
        <p:txBody>
          <a:bodyPr/>
          <a:lstStyle/>
          <a:p>
            <a:fld id="{80EF120E-EEF2-4965-96F5-DE3864F37C1E}" type="slidenum">
              <a:rPr lang="en-US" smtClean="0"/>
              <a:pPr/>
              <a:t>15</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They can also be used as ordinary hash functions, to index data in hash tables, for fingerprinting, to detect duplicate data or uniquely identify files, and as checksums to detect accidental data corruption.</a:t>
            </a:r>
          </a:p>
          <a:p>
            <a:endParaRPr lang="en-US" dirty="0" smtClean="0"/>
          </a:p>
          <a:p>
            <a:r>
              <a:rPr lang="en-US" dirty="0" smtClean="0"/>
              <a:t>While MAC functions are similar to cryptographic hash functions, they possess different security requirements. To be considered secure, a MAC function must resist existential forgery under chosen-plaintext attacks. This means that even if an attacker has access to an oracle which possesses the secret key and generates MACs for messages of the attacker's choosing, the attacker cannot guess the MAC for other messages (which were not used to query the oracle) without performing infeasible amounts of computation.</a:t>
            </a:r>
            <a:endParaRPr lang="en-US" dirty="0"/>
          </a:p>
        </p:txBody>
      </p:sp>
      <p:sp>
        <p:nvSpPr>
          <p:cNvPr id="4" name="Slide Number Placeholder 3"/>
          <p:cNvSpPr>
            <a:spLocks noGrp="1"/>
          </p:cNvSpPr>
          <p:nvPr>
            <p:ph type="sldNum" sz="quarter" idx="10"/>
          </p:nvPr>
        </p:nvSpPr>
        <p:spPr/>
        <p:txBody>
          <a:bodyPr/>
          <a:lstStyle/>
          <a:p>
            <a:fld id="{80EF120E-EEF2-4965-96F5-DE3864F37C1E}" type="slidenum">
              <a:rPr lang="en-US" smtClean="0"/>
              <a:pPr/>
              <a:t>16</a:t>
            </a:fld>
            <a:endParaRPr lang="en-US"/>
          </a:p>
        </p:txBody>
      </p:sp>
    </p:spTree>
    <p:extLst>
      <p:ext uri="{BB962C8B-B14F-4D97-AF65-F5344CB8AC3E}">
        <p14:creationId xmlns:p14="http://schemas.microsoft.com/office/powerpoint/2010/main" val="21739939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61963"/>
            <a:ext cx="3929063" cy="52387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0EF120E-EEF2-4965-96F5-DE3864F37C1E}" type="slidenum">
              <a:rPr lang="en-US" smtClean="0"/>
              <a:pPr/>
              <a:t>17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0EF120E-EEF2-4965-96F5-DE3864F37C1E}"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0EF120E-EEF2-4965-96F5-DE3864F37C1E}"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61963"/>
            <a:ext cx="3929063" cy="52387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0EF120E-EEF2-4965-96F5-DE3864F37C1E}"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Auguste </a:t>
            </a:r>
            <a:r>
              <a:rPr lang="en-US" dirty="0" err="1" smtClean="0"/>
              <a:t>Kerckhoffs</a:t>
            </a:r>
            <a:r>
              <a:rPr lang="en-US" dirty="0" smtClean="0"/>
              <a:t> (1883)</a:t>
            </a:r>
          </a:p>
          <a:p>
            <a:endParaRPr lang="en-US" b="0" i="0" u="none" strike="noStrike" kern="1200" dirty="0" smtClean="0">
              <a:solidFill>
                <a:schemeClr val="tx1"/>
              </a:solidFill>
              <a:latin typeface="+mn-lt"/>
              <a:ea typeface="+mn-ea"/>
              <a:cs typeface="+mn-cs"/>
            </a:endParaRPr>
          </a:p>
          <a:p>
            <a:r>
              <a:rPr lang="en-US" b="0" i="0" u="none" strike="noStrike" kern="1200" dirty="0" smtClean="0">
                <a:solidFill>
                  <a:schemeClr val="tx1"/>
                </a:solidFill>
                <a:latin typeface="+mn-lt"/>
                <a:ea typeface="+mn-ea"/>
                <a:cs typeface="+mn-cs"/>
              </a:rPr>
              <a:t>Why </a:t>
            </a:r>
            <a:r>
              <a:rPr lang="en-US" b="0" i="0" u="none" strike="noStrike" kern="1200" dirty="0" err="1" smtClean="0">
                <a:solidFill>
                  <a:schemeClr val="tx1"/>
                </a:solidFill>
                <a:latin typeface="+mn-lt"/>
                <a:ea typeface="+mn-ea"/>
                <a:cs typeface="+mn-cs"/>
              </a:rPr>
              <a:t>Kerchoffs’s</a:t>
            </a:r>
            <a:r>
              <a:rPr lang="en-US" b="0" i="0" u="none" strike="noStrike" kern="1200" dirty="0" smtClean="0">
                <a:solidFill>
                  <a:schemeClr val="tx1"/>
                </a:solidFill>
                <a:latin typeface="+mn-lt"/>
                <a:ea typeface="+mn-ea"/>
                <a:cs typeface="+mn-cs"/>
              </a:rPr>
              <a:t> Principle?</a:t>
            </a:r>
          </a:p>
          <a:p>
            <a:pPr marL="230772" indent="-230772">
              <a:buFont typeface="+mj-lt"/>
              <a:buAutoNum type="arabicPeriod"/>
            </a:pPr>
            <a:r>
              <a:rPr lang="en-US" b="0" i="0" u="none" strike="noStrike" kern="1200" dirty="0" smtClean="0">
                <a:solidFill>
                  <a:schemeClr val="tx1"/>
                </a:solidFill>
                <a:latin typeface="+mn-lt"/>
                <a:ea typeface="+mn-ea"/>
                <a:cs typeface="+mn-cs"/>
              </a:rPr>
              <a:t>can quantify probability that adversary will guess key</a:t>
            </a:r>
            <a:r>
              <a:rPr lang="en-US" dirty="0" smtClean="0"/>
              <a:t> </a:t>
            </a:r>
            <a:r>
              <a:rPr lang="en-US" b="0" i="0" u="none" strike="noStrike" kern="1200" dirty="0" smtClean="0">
                <a:solidFill>
                  <a:schemeClr val="tx1"/>
                </a:solidFill>
                <a:latin typeface="+mn-lt"/>
                <a:ea typeface="+mn-ea"/>
                <a:cs typeface="+mn-cs"/>
              </a:rPr>
              <a:t>because chosen randomly from known space</a:t>
            </a:r>
          </a:p>
          <a:p>
            <a:pPr marL="230772" indent="-230772">
              <a:buFont typeface="+mj-lt"/>
              <a:buAutoNum type="arabicPeriod"/>
            </a:pPr>
            <a:r>
              <a:rPr lang="en-US" b="0" i="0" u="none" strike="noStrike" kern="1200" dirty="0" smtClean="0">
                <a:solidFill>
                  <a:schemeClr val="tx1"/>
                </a:solidFill>
                <a:latin typeface="+mn-lt"/>
                <a:ea typeface="+mn-ea"/>
                <a:cs typeface="+mn-cs"/>
              </a:rPr>
              <a:t>different people can use same system, different keys:</a:t>
            </a:r>
            <a:r>
              <a:rPr lang="en-US" dirty="0" smtClean="0"/>
              <a:t/>
            </a:r>
            <a:br>
              <a:rPr lang="en-US" dirty="0" smtClean="0"/>
            </a:br>
            <a:r>
              <a:rPr lang="en-US" b="0" i="0" u="none" strike="noStrike" kern="1200" dirty="0" smtClean="0">
                <a:solidFill>
                  <a:schemeClr val="tx1"/>
                </a:solidFill>
                <a:latin typeface="+mn-lt"/>
                <a:ea typeface="+mn-ea"/>
                <a:cs typeface="+mn-cs"/>
              </a:rPr>
              <a:t>Alice and Bob use one key, Charlie and Diane use another</a:t>
            </a:r>
            <a:endParaRPr lang="en-US" dirty="0" smtClean="0"/>
          </a:p>
          <a:p>
            <a:pPr marL="230772" indent="-230772">
              <a:buFont typeface="+mj-lt"/>
              <a:buAutoNum type="arabicPeriod"/>
            </a:pPr>
            <a:r>
              <a:rPr lang="en-US" b="0" i="0" u="none" strike="noStrike" kern="1200" dirty="0" smtClean="0">
                <a:solidFill>
                  <a:schemeClr val="tx1"/>
                </a:solidFill>
                <a:latin typeface="+mn-lt"/>
                <a:ea typeface="+mn-ea"/>
                <a:cs typeface="+mn-cs"/>
              </a:rPr>
              <a:t>can change key if something goes wrong</a:t>
            </a:r>
          </a:p>
          <a:p>
            <a:pPr marL="230772" indent="-230772">
              <a:buFont typeface="+mj-lt"/>
              <a:buAutoNum type="arabicPeriod"/>
            </a:pPr>
            <a:endParaRPr lang="en-US" b="0" i="0" u="none" strike="noStrike"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The system must be practically, if not mathematically, indecipherable;</a:t>
            </a:r>
          </a:p>
          <a:p>
            <a:r>
              <a:rPr lang="en-US" sz="1200" kern="1200" dirty="0" smtClean="0">
                <a:solidFill>
                  <a:schemeClr val="tx1"/>
                </a:solidFill>
                <a:latin typeface="+mn-lt"/>
                <a:ea typeface="+mn-ea"/>
                <a:cs typeface="+mn-cs"/>
              </a:rPr>
              <a:t>• It should not require secrecy, and it should not be a problem if it falls into enemy hands;</a:t>
            </a:r>
          </a:p>
          <a:p>
            <a:r>
              <a:rPr lang="en-US" sz="1200" kern="1200" dirty="0" smtClean="0">
                <a:solidFill>
                  <a:schemeClr val="tx1"/>
                </a:solidFill>
                <a:latin typeface="+mn-lt"/>
                <a:ea typeface="+mn-ea"/>
                <a:cs typeface="+mn-cs"/>
              </a:rPr>
              <a:t>• It must be possible to communicate and remember the key without using written notes, and correspondents must be able to change or modify it at will;</a:t>
            </a:r>
          </a:p>
          <a:p>
            <a:r>
              <a:rPr lang="en-US" sz="1200" kern="1200" dirty="0" smtClean="0">
                <a:solidFill>
                  <a:schemeClr val="tx1"/>
                </a:solidFill>
                <a:latin typeface="+mn-lt"/>
                <a:ea typeface="+mn-ea"/>
                <a:cs typeface="+mn-cs"/>
              </a:rPr>
              <a:t>• It must be applicable to telegraph communications;</a:t>
            </a:r>
          </a:p>
          <a:p>
            <a:r>
              <a:rPr lang="en-US" sz="1200" kern="1200" dirty="0" smtClean="0">
                <a:solidFill>
                  <a:schemeClr val="tx1"/>
                </a:solidFill>
                <a:latin typeface="+mn-lt"/>
                <a:ea typeface="+mn-ea"/>
                <a:cs typeface="+mn-cs"/>
              </a:rPr>
              <a:t>• It must be portable, and should not require several persons to handle or operate;</a:t>
            </a:r>
          </a:p>
          <a:p>
            <a:r>
              <a:rPr lang="en-US" sz="1200" kern="1200" dirty="0" smtClean="0">
                <a:solidFill>
                  <a:schemeClr val="tx1"/>
                </a:solidFill>
                <a:latin typeface="+mn-lt"/>
                <a:ea typeface="+mn-ea"/>
                <a:cs typeface="+mn-cs"/>
              </a:rPr>
              <a:t>• Lastly, given the circumstances in which it is to be used, the system must be easy to use and should not be stressful to use or require its users to know and comply with a long list of rules.</a:t>
            </a:r>
            <a:endParaRPr lang="en-US" sz="1200" kern="1200" dirty="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Kerckhoffs's</a:t>
            </a:r>
            <a:r>
              <a:rPr lang="en-US" sz="1200" kern="1200" dirty="0" smtClean="0">
                <a:solidFill>
                  <a:schemeClr val="tx1"/>
                </a:solidFill>
                <a:latin typeface="+mn-lt"/>
                <a:ea typeface="+mn-ea"/>
                <a:cs typeface="+mn-cs"/>
              </a:rPr>
              <a:t> principle was reformulated (or perhaps independently formulated) by Claude Shannon as "the enemy knows the system", [1] i.e., "one ought to design systems under the assumption that the enemy will immediately gain full familiarity with them". In that form, it is called Shannon's maxim. In contrast to "security through obscurity", it is widely embraced by cryptographers.</a:t>
            </a:r>
            <a:endParaRPr lang="en-US" sz="1200" b="0" i="0" u="none" strike="noStrike" kern="1200" dirty="0" smtClean="0">
              <a:solidFill>
                <a:schemeClr val="tx1"/>
              </a:solidFill>
              <a:latin typeface="+mn-lt"/>
              <a:ea typeface="+mn-ea"/>
              <a:cs typeface="+mn-cs"/>
            </a:endParaRPr>
          </a:p>
          <a:p>
            <a:endParaRPr lang="en-US" sz="1200" b="0" i="0" u="none" strike="noStrike" kern="1200" dirty="0">
              <a:solidFill>
                <a:schemeClr val="tx1"/>
              </a:solidFill>
              <a:latin typeface="+mn-lt"/>
              <a:ea typeface="+mn-ea"/>
              <a:cs typeface="+mn-cs"/>
            </a:endParaRPr>
          </a:p>
          <a:p>
            <a:endParaRPr lang="en-US" b="0" i="0" u="none" strike="noStrike"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80EF120E-EEF2-4965-96F5-DE3864F37C1E}"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*actually, it’s OK if Mallory has a negligible advantage over guessing, so long as it’s vanishingly small</a:t>
            </a:r>
          </a:p>
          <a:p>
            <a:endParaRPr lang="en-US" dirty="0" smtClean="0"/>
          </a:p>
          <a:p>
            <a:r>
              <a:rPr lang="en-US" dirty="0" smtClean="0"/>
              <a:t>---</a:t>
            </a:r>
          </a:p>
          <a:p>
            <a:endParaRPr lang="en-US" dirty="0" smtClean="0"/>
          </a:p>
          <a:p>
            <a:r>
              <a:rPr lang="en-US" dirty="0" smtClean="0"/>
              <a:t>Important fact: </a:t>
            </a:r>
          </a:p>
          <a:p>
            <a:endParaRPr lang="en-US" dirty="0" smtClean="0"/>
          </a:p>
          <a:p>
            <a:r>
              <a:rPr lang="en-US" dirty="0" smtClean="0"/>
              <a:t>There is an algorithm that always wins for Mallory</a:t>
            </a:r>
          </a:p>
          <a:p>
            <a:pPr marL="230772" indent="-230772">
              <a:buFont typeface="+mj-lt"/>
              <a:buAutoNum type="arabicPeriod"/>
            </a:pPr>
            <a:r>
              <a:rPr lang="en-US" dirty="0" smtClean="0"/>
              <a:t>get a long list of (x, g(x)) pairs</a:t>
            </a:r>
          </a:p>
          <a:p>
            <a:pPr marL="230772" indent="-230772">
              <a:buFont typeface="+mj-lt"/>
              <a:buAutoNum type="arabicPeriod"/>
            </a:pPr>
            <a:r>
              <a:rPr lang="en-US" dirty="0" smtClean="0"/>
              <a:t>try every value of k to see whether f</a:t>
            </a:r>
            <a:r>
              <a:rPr lang="en-US" baseline="-25000" dirty="0" smtClean="0"/>
              <a:t>k</a:t>
            </a:r>
            <a:r>
              <a:rPr lang="en-US" dirty="0" smtClean="0"/>
              <a:t> matches that list</a:t>
            </a:r>
          </a:p>
          <a:p>
            <a:pPr marL="230772" indent="-230772">
              <a:buFont typeface="+mj-lt"/>
              <a:buAutoNum type="arabicPeriod"/>
            </a:pPr>
            <a:r>
              <a:rPr lang="en-US" dirty="0" smtClean="0"/>
              <a:t>guess b=1 iff some f</a:t>
            </a:r>
            <a:r>
              <a:rPr lang="en-US" baseline="-25000" dirty="0" smtClean="0"/>
              <a:t>k</a:t>
            </a:r>
            <a:r>
              <a:rPr lang="en-US" dirty="0" smtClean="0"/>
              <a:t> matches</a:t>
            </a:r>
            <a:br>
              <a:rPr lang="en-US" dirty="0" smtClean="0"/>
            </a:br>
            <a:endParaRPr lang="en-US" dirty="0" smtClean="0"/>
          </a:p>
          <a:p>
            <a:r>
              <a:rPr lang="en-US" dirty="0" smtClean="0"/>
              <a:t>To fix this, need to limit Mallory to “practical” or “efficient” algorithms</a:t>
            </a:r>
          </a:p>
          <a:p>
            <a:endParaRPr lang="en-US" dirty="0" smtClean="0"/>
          </a:p>
          <a:p>
            <a:r>
              <a:rPr lang="en-US" dirty="0" smtClean="0"/>
              <a:t>Won’t define this precisely in this course </a:t>
            </a:r>
            <a:br>
              <a:rPr lang="en-US" dirty="0" smtClean="0"/>
            </a:br>
            <a:r>
              <a:rPr lang="en-US" dirty="0" smtClean="0"/>
              <a:t>(but precise definitions do exist)</a:t>
            </a:r>
            <a:endParaRPr lang="en-US" dirty="0"/>
          </a:p>
        </p:txBody>
      </p:sp>
      <p:sp>
        <p:nvSpPr>
          <p:cNvPr id="4" name="Slide Number Placeholder 3"/>
          <p:cNvSpPr>
            <a:spLocks noGrp="1"/>
          </p:cNvSpPr>
          <p:nvPr>
            <p:ph type="sldNum" sz="quarter" idx="10"/>
          </p:nvPr>
        </p:nvSpPr>
        <p:spPr/>
        <p:txBody>
          <a:bodyPr/>
          <a:lstStyle/>
          <a:p>
            <a:fld id="{80EF120E-EEF2-4965-96F5-DE3864F37C1E}"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61963"/>
            <a:ext cx="3929063" cy="5238750"/>
          </a:xfrm>
        </p:spPr>
      </p:sp>
      <p:sp>
        <p:nvSpPr>
          <p:cNvPr id="3" name="Notes Placeholder 2"/>
          <p:cNvSpPr>
            <a:spLocks noGrp="1"/>
          </p:cNvSpPr>
          <p:nvPr>
            <p:ph type="body" idx="1"/>
          </p:nvPr>
        </p:nvSpPr>
        <p:spPr/>
        <p:txBody>
          <a:bodyPr>
            <a:normAutofit/>
          </a:bodyPr>
          <a:lstStyle/>
          <a:p>
            <a:r>
              <a:rPr lang="en-US" dirty="0" smtClean="0"/>
              <a:t>Important Assumptions:</a:t>
            </a:r>
          </a:p>
          <a:p>
            <a:pPr>
              <a:buFontTx/>
              <a:buChar char="-"/>
            </a:pPr>
            <a:r>
              <a:rPr lang="en-US" dirty="0" smtClean="0"/>
              <a:t> Physical security</a:t>
            </a:r>
          </a:p>
          <a:p>
            <a:pPr>
              <a:buFontTx/>
              <a:buChar char="-"/>
            </a:pPr>
            <a:r>
              <a:rPr lang="en-US" dirty="0" smtClean="0"/>
              <a:t> Key management</a:t>
            </a:r>
            <a:br>
              <a:rPr lang="en-US" dirty="0" smtClean="0"/>
            </a:br>
            <a:r>
              <a:rPr lang="en-US" dirty="0" smtClean="0"/>
              <a:t>- Note: key exchange has happened in advance</a:t>
            </a:r>
          </a:p>
          <a:p>
            <a:endParaRPr lang="en-US" dirty="0" smtClean="0"/>
          </a:p>
          <a:p>
            <a:r>
              <a:rPr lang="en-US" dirty="0" smtClean="0"/>
              <a:t>--</a:t>
            </a:r>
          </a:p>
          <a:p>
            <a:endParaRPr lang="en-US" dirty="0" smtClean="0"/>
          </a:p>
          <a:p>
            <a:r>
              <a:rPr lang="en-US" dirty="0" smtClean="0"/>
              <a:t>What if Alice and Bob want to send more than one message?</a:t>
            </a:r>
            <a:br>
              <a:rPr lang="en-US" dirty="0" smtClean="0"/>
            </a:br>
            <a:r>
              <a:rPr lang="en-US" dirty="0" smtClean="0"/>
              <a:t>  - can’t just redo same plan</a:t>
            </a:r>
          </a:p>
          <a:p>
            <a:r>
              <a:rPr lang="en-US" dirty="0" smtClean="0"/>
              <a:t>  - replay attacks / reordering attacks</a:t>
            </a:r>
          </a:p>
          <a:p>
            <a:endParaRPr lang="en-US" dirty="0" smtClean="0"/>
          </a:p>
          <a:p>
            <a:r>
              <a:rPr lang="en-US" dirty="0" smtClean="0"/>
              <a:t>Solutions:</a:t>
            </a:r>
          </a:p>
          <a:p>
            <a:r>
              <a:rPr lang="en-US" dirty="0" smtClean="0"/>
              <a:t>  - add sequence number to message</a:t>
            </a:r>
          </a:p>
          <a:p>
            <a:r>
              <a:rPr lang="en-US" dirty="0" smtClean="0"/>
              <a:t>  - or, use different key each time</a:t>
            </a:r>
          </a:p>
          <a:p>
            <a:endParaRPr lang="en-US" dirty="0" smtClean="0"/>
          </a:p>
        </p:txBody>
      </p:sp>
      <p:sp>
        <p:nvSpPr>
          <p:cNvPr id="4" name="Slide Number Placeholder 3"/>
          <p:cNvSpPr>
            <a:spLocks noGrp="1"/>
          </p:cNvSpPr>
          <p:nvPr>
            <p:ph type="sldNum" sz="quarter" idx="10"/>
          </p:nvPr>
        </p:nvSpPr>
        <p:spPr/>
        <p:txBody>
          <a:bodyPr/>
          <a:lstStyle/>
          <a:p>
            <a:fld id="{80EF120E-EEF2-4965-96F5-DE3864F37C1E}"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61963"/>
            <a:ext cx="3929063" cy="52387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0EF120E-EEF2-4965-96F5-DE3864F37C1E}"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461963"/>
            <a:ext cx="3929063" cy="52387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0EF120E-EEF2-4965-96F5-DE3864F37C1E}"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2840568"/>
            <a:ext cx="5829300" cy="1960033"/>
          </a:xfrm>
        </p:spPr>
        <p:txBody>
          <a:bodyPr/>
          <a:lstStyle/>
          <a:p>
            <a:r>
              <a:rPr lang="en-US" smtClean="0"/>
              <a:t>Click to edit Master title style</a:t>
            </a:r>
            <a:endParaRPr lang="en-US"/>
          </a:p>
        </p:txBody>
      </p:sp>
      <p:sp>
        <p:nvSpPr>
          <p:cNvPr id="3" name="Subtitle 2"/>
          <p:cNvSpPr>
            <a:spLocks noGrp="1"/>
          </p:cNvSpPr>
          <p:nvPr>
            <p:ph type="subTitle" idx="1"/>
          </p:nvPr>
        </p:nvSpPr>
        <p:spPr>
          <a:xfrm>
            <a:off x="1028700" y="5181600"/>
            <a:ext cx="4800600" cy="23368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46FEFB0-7A1A-44E6-B9DF-D284AB76E538}" type="datetimeFigureOut">
              <a:rPr lang="en-US" smtClean="0"/>
              <a:pPr/>
              <a:t>3/2/16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6FEFB0-7A1A-44E6-B9DF-D284AB76E538}" type="datetimeFigureOut">
              <a:rPr lang="en-US" smtClean="0"/>
              <a:pPr/>
              <a:t>3/2/16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72050" y="366185"/>
            <a:ext cx="1543050" cy="780203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42900" y="366185"/>
            <a:ext cx="4514850" cy="780203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46FEFB0-7A1A-44E6-B9DF-D284AB76E538}" type="datetimeFigureOut">
              <a:rPr lang="en-US" smtClean="0"/>
              <a:pPr/>
              <a:t>3/2/16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42900" y="381001"/>
            <a:ext cx="6172200" cy="693419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3/2/16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735" y="5875867"/>
            <a:ext cx="5829300" cy="1816100"/>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541735" y="3875618"/>
            <a:ext cx="5829300" cy="200024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46FEFB0-7A1A-44E6-B9DF-D284AB76E538}" type="datetimeFigureOut">
              <a:rPr lang="en-US" smtClean="0"/>
              <a:pPr/>
              <a:t>3/2/16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4290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3486150" y="2133601"/>
            <a:ext cx="3028950" cy="603461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46FEFB0-7A1A-44E6-B9DF-D284AB76E538}" type="datetimeFigureOut">
              <a:rPr lang="en-US" smtClean="0"/>
              <a:pPr/>
              <a:t>3/2/16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B44C2B-7558-47EE-986B-99A6B5CFA31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342900" y="2046817"/>
            <a:ext cx="303014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42900" y="2899833"/>
            <a:ext cx="303014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3483769" y="2046817"/>
            <a:ext cx="3031331" cy="85301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3483769" y="2899833"/>
            <a:ext cx="3031331" cy="5268384"/>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46FEFB0-7A1A-44E6-B9DF-D284AB76E538}" type="datetimeFigureOut">
              <a:rPr lang="en-US" smtClean="0"/>
              <a:pPr/>
              <a:t>3/2/16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B44C2B-7558-47EE-986B-99A6B5CFA31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46FEFB0-7A1A-44E6-B9DF-D284AB76E538}" type="datetimeFigureOut">
              <a:rPr lang="en-US" smtClean="0"/>
              <a:pPr/>
              <a:t>3/2/16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B44C2B-7558-47EE-986B-99A6B5CFA31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46FEFB0-7A1A-44E6-B9DF-D284AB76E538}" type="datetimeFigureOut">
              <a:rPr lang="en-US" smtClean="0"/>
              <a:pPr/>
              <a:t>3/2/16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B44C2B-7558-47EE-986B-99A6B5CFA31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4067"/>
            <a:ext cx="2256235" cy="154940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2681287" y="364067"/>
            <a:ext cx="3833813" cy="780415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42900" y="1913467"/>
            <a:ext cx="2256235" cy="625475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6FEFB0-7A1A-44E6-B9DF-D284AB76E538}" type="datetimeFigureOut">
              <a:rPr lang="en-US" smtClean="0"/>
              <a:pPr/>
              <a:t>3/2/16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B44C2B-7558-47EE-986B-99A6B5CFA31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216" y="6400800"/>
            <a:ext cx="4114800" cy="755651"/>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344216" y="81703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344216" y="7156451"/>
            <a:ext cx="4114800" cy="107314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46FEFB0-7A1A-44E6-B9DF-D284AB76E538}" type="datetimeFigureOut">
              <a:rPr lang="en-US" smtClean="0"/>
              <a:pPr/>
              <a:t>3/2/16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B44C2B-7558-47EE-986B-99A6B5CFA31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0" y="366184"/>
            <a:ext cx="6172200" cy="1524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342900" y="2133601"/>
            <a:ext cx="6172200" cy="603461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342900" y="8475134"/>
            <a:ext cx="16002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446FEFB0-7A1A-44E6-B9DF-D284AB76E538}" type="datetimeFigureOut">
              <a:rPr lang="en-US" smtClean="0"/>
              <a:pPr/>
              <a:t>3/2/16</a:t>
            </a:fld>
            <a:endParaRPr lang="en-US"/>
          </a:p>
        </p:txBody>
      </p:sp>
      <p:sp>
        <p:nvSpPr>
          <p:cNvPr id="5" name="Footer Placeholder 4"/>
          <p:cNvSpPr>
            <a:spLocks noGrp="1"/>
          </p:cNvSpPr>
          <p:nvPr>
            <p:ph type="ftr" sz="quarter" idx="3"/>
          </p:nvPr>
        </p:nvSpPr>
        <p:spPr>
          <a:xfrm>
            <a:off x="2343150" y="8475134"/>
            <a:ext cx="21717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914900" y="8475134"/>
            <a:ext cx="16002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21B44C2B-7558-47EE-986B-99A6B5CFA31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xmlns:p14="http://schemas.microsoft.com/office/powerpoint/2010/mai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oleObject" Target="../embeddings/oleObject1.bin"/><Relationship Id="rId5" Type="http://schemas.openxmlformats.org/officeDocument/2006/relationships/image" Target="../media/image2.wmf"/><Relationship Id="rId1" Type="http://schemas.openxmlformats.org/officeDocument/2006/relationships/vmlDrawing" Target="../drawings/vmlDrawing1.vml"/><Relationship Id="rId2"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themeOverride" Target="../theme/themeOverride1.xml"/><Relationship Id="rId2"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Lecture 10 – Message Integrity</a:t>
            </a:r>
            <a:endParaRPr lang="en-US" dirty="0"/>
          </a:p>
        </p:txBody>
      </p:sp>
      <p:sp>
        <p:nvSpPr>
          <p:cNvPr id="3" name="Subtitle 2"/>
          <p:cNvSpPr>
            <a:spLocks noGrp="1"/>
          </p:cNvSpPr>
          <p:nvPr>
            <p:ph type="subTitle" idx="1"/>
          </p:nvPr>
        </p:nvSpPr>
        <p:spPr/>
        <p:txBody>
          <a:bodyPr/>
          <a:lstStyle/>
          <a:p>
            <a:r>
              <a:rPr lang="en-US" dirty="0" smtClean="0"/>
              <a:t>Michael Bailey</a:t>
            </a:r>
          </a:p>
          <a:p>
            <a:r>
              <a:rPr lang="en-US" dirty="0" smtClean="0"/>
              <a:t>University of Illinois</a:t>
            </a:r>
          </a:p>
          <a:p>
            <a:r>
              <a:rPr lang="en-US" dirty="0"/>
              <a:t>ECE 422/CS 461 </a:t>
            </a:r>
            <a:r>
              <a:rPr lang="en-US" dirty="0" smtClean="0"/>
              <a:t>– Spring 2016</a:t>
            </a:r>
            <a:endParaRPr lang="en-US" dirty="0"/>
          </a:p>
        </p:txBody>
      </p:sp>
    </p:spTree>
    <p:extLst>
      <p:ext uri="{BB962C8B-B14F-4D97-AF65-F5344CB8AC3E}">
        <p14:creationId xmlns:p14="http://schemas.microsoft.com/office/powerpoint/2010/main" val="237070894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lvl="1" indent="0">
              <a:spcBef>
                <a:spcPts val="2400"/>
              </a:spcBef>
              <a:buNone/>
              <a:tabLst>
                <a:tab pos="5943600" algn="r"/>
              </a:tabLst>
            </a:pPr>
            <a:r>
              <a:rPr lang="en-US" sz="3200" b="1" dirty="0" smtClean="0">
                <a:solidFill>
                  <a:schemeClr val="accent1"/>
                </a:solidFill>
              </a:rPr>
              <a:t>New Approach: </a:t>
            </a:r>
            <a:br>
              <a:rPr lang="en-US" sz="3200" b="1" dirty="0" smtClean="0">
                <a:solidFill>
                  <a:schemeClr val="accent1"/>
                </a:solidFill>
              </a:rPr>
            </a:br>
            <a:r>
              <a:rPr lang="en-US" sz="3200" b="1" dirty="0" smtClean="0">
                <a:solidFill>
                  <a:schemeClr val="accent1"/>
                </a:solidFill>
              </a:rPr>
              <a:t>Hash-based MAC (HMAC)</a:t>
            </a:r>
            <a:endParaRPr lang="en-US" sz="2600" dirty="0"/>
          </a:p>
          <a:p>
            <a:pPr marL="0" lvl="1" indent="0">
              <a:spcBef>
                <a:spcPts val="2400"/>
              </a:spcBef>
              <a:buNone/>
              <a:tabLst>
                <a:tab pos="5943600" algn="r"/>
              </a:tabLst>
            </a:pPr>
            <a:r>
              <a:rPr lang="en-US" dirty="0"/>
              <a:t/>
            </a:r>
            <a:br>
              <a:rPr lang="en-US" dirty="0"/>
            </a:br>
            <a:r>
              <a:rPr lang="en-US" b="1" dirty="0" smtClean="0">
                <a:solidFill>
                  <a:schemeClr val="accent1"/>
                </a:solidFill>
              </a:rPr>
              <a:t>HMAC-SHA256	</a:t>
            </a:r>
            <a:r>
              <a:rPr lang="en-US" sz="2000" dirty="0" smtClean="0"/>
              <a:t>see RFC 2104</a:t>
            </a:r>
          </a:p>
          <a:p>
            <a:pPr marL="574675" lvl="1" indent="-574675">
              <a:spcBef>
                <a:spcPts val="3000"/>
              </a:spcBef>
              <a:buNone/>
              <a:tabLst>
                <a:tab pos="287338" algn="l"/>
              </a:tabLst>
            </a:pPr>
            <a:r>
              <a:rPr lang="en-US" sz="2600" dirty="0" smtClean="0"/>
              <a:t>HMAC</a:t>
            </a:r>
            <a:r>
              <a:rPr lang="en-US" sz="2600" b="1" baseline="-25000" dirty="0" smtClean="0"/>
              <a:t>k</a:t>
            </a:r>
            <a:r>
              <a:rPr lang="en-US" sz="2600" dirty="0" smtClean="0"/>
              <a:t>(</a:t>
            </a:r>
            <a:r>
              <a:rPr lang="en-US" sz="2600" b="1" dirty="0" smtClean="0"/>
              <a:t>m</a:t>
            </a:r>
            <a:r>
              <a:rPr lang="en-US" sz="2600" dirty="0" smtClean="0"/>
              <a:t>) =</a:t>
            </a:r>
          </a:p>
          <a:p>
            <a:pPr marL="574675" lvl="1" indent="-574675">
              <a:spcBef>
                <a:spcPts val="1200"/>
              </a:spcBef>
              <a:buNone/>
              <a:tabLst>
                <a:tab pos="287338" algn="l"/>
              </a:tabLst>
            </a:pPr>
            <a:endParaRPr lang="en-US" sz="2600" dirty="0" smtClean="0"/>
          </a:p>
          <a:p>
            <a:pPr marL="574675" lvl="1" indent="-574675">
              <a:spcBef>
                <a:spcPts val="1200"/>
              </a:spcBef>
              <a:buNone/>
              <a:tabLst>
                <a:tab pos="287338" algn="l"/>
              </a:tabLst>
            </a:pPr>
            <a:endParaRPr lang="en-US" sz="2600" dirty="0" smtClean="0"/>
          </a:p>
          <a:p>
            <a:pPr marL="457200" lvl="1" indent="0">
              <a:spcBef>
                <a:spcPts val="600"/>
              </a:spcBef>
              <a:buNone/>
              <a:tabLst>
                <a:tab pos="287338" algn="l"/>
              </a:tabLst>
            </a:pPr>
            <a:endParaRPr lang="en-US" sz="2600" dirty="0" smtClean="0"/>
          </a:p>
        </p:txBody>
      </p:sp>
      <p:grpSp>
        <p:nvGrpSpPr>
          <p:cNvPr id="39" name="Group 38"/>
          <p:cNvGrpSpPr/>
          <p:nvPr/>
        </p:nvGrpSpPr>
        <p:grpSpPr>
          <a:xfrm>
            <a:off x="381000" y="3200400"/>
            <a:ext cx="6096000" cy="3397716"/>
            <a:chOff x="381000" y="3505200"/>
            <a:chExt cx="6096000" cy="3397716"/>
          </a:xfrm>
        </p:grpSpPr>
        <p:grpSp>
          <p:nvGrpSpPr>
            <p:cNvPr id="38" name="Group 37"/>
            <p:cNvGrpSpPr/>
            <p:nvPr/>
          </p:nvGrpSpPr>
          <p:grpSpPr>
            <a:xfrm>
              <a:off x="381000" y="3505200"/>
              <a:ext cx="6096000" cy="3397716"/>
              <a:chOff x="381000" y="3505200"/>
              <a:chExt cx="6096000" cy="3397716"/>
            </a:xfrm>
          </p:grpSpPr>
          <p:grpSp>
            <p:nvGrpSpPr>
              <p:cNvPr id="33" name="Group 32"/>
              <p:cNvGrpSpPr/>
              <p:nvPr/>
            </p:nvGrpSpPr>
            <p:grpSpPr>
              <a:xfrm>
                <a:off x="411163" y="3505200"/>
                <a:ext cx="6065837" cy="2004883"/>
                <a:chOff x="411163" y="2208213"/>
                <a:chExt cx="6065837" cy="2004883"/>
              </a:xfrm>
            </p:grpSpPr>
            <p:sp>
              <p:nvSpPr>
                <p:cNvPr id="8" name="TextBox 7"/>
                <p:cNvSpPr txBox="1"/>
                <p:nvPr/>
              </p:nvSpPr>
              <p:spPr>
                <a:xfrm>
                  <a:off x="2057400" y="3486090"/>
                  <a:ext cx="1219200" cy="400110"/>
                </a:xfrm>
                <a:prstGeom prst="rect">
                  <a:avLst/>
                </a:prstGeom>
                <a:noFill/>
              </p:spPr>
              <p:txBody>
                <a:bodyPr wrap="square" rtlCol="0">
                  <a:spAutoFit/>
                </a:bodyPr>
                <a:lstStyle/>
                <a:p>
                  <a:pPr marL="0" lvl="1" algn="ctr"/>
                  <a:r>
                    <a:rPr lang="en-US" sz="2000" dirty="0" smtClean="0">
                      <a:latin typeface="Consolas" pitchFamily="49" charset="0"/>
                      <a:cs typeface="Consolas" pitchFamily="49" charset="0"/>
                    </a:rPr>
                    <a:t>0x3636</a:t>
                  </a:r>
                  <a:r>
                    <a:rPr lang="en-US" sz="2000" dirty="0" smtClean="0"/>
                    <a:t>…</a:t>
                  </a:r>
                  <a:endParaRPr lang="en-US" sz="1600" dirty="0"/>
                </a:p>
              </p:txBody>
            </p:sp>
            <p:graphicFrame>
              <p:nvGraphicFramePr>
                <p:cNvPr id="9" name="Object 8"/>
                <p:cNvGraphicFramePr>
                  <a:graphicFrameLocks noChangeAspect="1"/>
                </p:cNvGraphicFramePr>
                <p:nvPr/>
              </p:nvGraphicFramePr>
              <p:xfrm>
                <a:off x="411163" y="2208213"/>
                <a:ext cx="6065837" cy="915987"/>
              </p:xfrm>
              <a:graphic>
                <a:graphicData uri="http://schemas.openxmlformats.org/presentationml/2006/ole">
                  <mc:AlternateContent xmlns:mc="http://schemas.openxmlformats.org/markup-compatibility/2006">
                    <mc:Choice xmlns:v="urn:schemas-microsoft-com:vml" Requires="v">
                      <p:oleObj spid="_x0000_s1145" name="Equation" r:id="rId4" imgW="2527200" imgH="380880" progId="Equation.3">
                        <p:embed/>
                      </p:oleObj>
                    </mc:Choice>
                    <mc:Fallback>
                      <p:oleObj name="Equation" r:id="rId4" imgW="2527200" imgH="380880" progId="Equation.3">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163" y="2208213"/>
                              <a:ext cx="6065837" cy="915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1" name="Straight Arrow Connector 10"/>
                <p:cNvCxnSpPr/>
                <p:nvPr/>
              </p:nvCxnSpPr>
              <p:spPr>
                <a:xfrm rot="5400000" flipH="1" flipV="1">
                  <a:off x="1791097" y="3086497"/>
                  <a:ext cx="532606" cy="3048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5400000" flipH="1" flipV="1">
                  <a:off x="4991894" y="3237706"/>
                  <a:ext cx="533400"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16200000" flipV="1">
                  <a:off x="3086894" y="3086894"/>
                  <a:ext cx="762000" cy="68421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flipH="1" flipV="1">
                  <a:off x="2437606" y="3275806"/>
                  <a:ext cx="457200"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648200" y="3505200"/>
                  <a:ext cx="1219200" cy="400110"/>
                </a:xfrm>
                <a:prstGeom prst="rect">
                  <a:avLst/>
                </a:prstGeom>
                <a:noFill/>
              </p:spPr>
              <p:txBody>
                <a:bodyPr wrap="square" rtlCol="0">
                  <a:spAutoFit/>
                </a:bodyPr>
                <a:lstStyle/>
                <a:p>
                  <a:pPr marL="0" lvl="1" algn="ctr"/>
                  <a:r>
                    <a:rPr lang="en-US" sz="2000" dirty="0" smtClean="0">
                      <a:latin typeface="Consolas" pitchFamily="49" charset="0"/>
                      <a:cs typeface="Consolas" pitchFamily="49" charset="0"/>
                    </a:rPr>
                    <a:t>0x5c5c</a:t>
                  </a:r>
                  <a:r>
                    <a:rPr lang="en-US" sz="2000" dirty="0" smtClean="0"/>
                    <a:t>…</a:t>
                  </a:r>
                  <a:endParaRPr lang="en-US" sz="1600" dirty="0"/>
                </a:p>
              </p:txBody>
            </p:sp>
            <p:sp>
              <p:nvSpPr>
                <p:cNvPr id="25" name="TextBox 24"/>
                <p:cNvSpPr txBox="1"/>
                <p:nvPr/>
              </p:nvSpPr>
              <p:spPr>
                <a:xfrm>
                  <a:off x="2895600" y="3797598"/>
                  <a:ext cx="1981200" cy="415498"/>
                </a:xfrm>
                <a:prstGeom prst="rect">
                  <a:avLst/>
                </a:prstGeom>
                <a:noFill/>
              </p:spPr>
              <p:txBody>
                <a:bodyPr wrap="square" rtlCol="0">
                  <a:spAutoFit/>
                </a:bodyPr>
                <a:lstStyle/>
                <a:p>
                  <a:pPr marL="0" lvl="1" algn="ctr"/>
                  <a:r>
                    <a:rPr lang="en-US" sz="2100" dirty="0" smtClean="0">
                      <a:latin typeface="+mj-lt"/>
                      <a:cs typeface="Consolas" pitchFamily="49" charset="0"/>
                    </a:rPr>
                    <a:t>Concatenation</a:t>
                  </a:r>
                  <a:endParaRPr lang="en-US" sz="2100" dirty="0">
                    <a:latin typeface="+mj-lt"/>
                  </a:endParaRPr>
                </a:p>
              </p:txBody>
            </p:sp>
            <p:sp>
              <p:nvSpPr>
                <p:cNvPr id="26" name="TextBox 25"/>
                <p:cNvSpPr txBox="1"/>
                <p:nvPr/>
              </p:nvSpPr>
              <p:spPr>
                <a:xfrm>
                  <a:off x="1066800" y="3470702"/>
                  <a:ext cx="1219200" cy="415498"/>
                </a:xfrm>
                <a:prstGeom prst="rect">
                  <a:avLst/>
                </a:prstGeom>
                <a:noFill/>
              </p:spPr>
              <p:txBody>
                <a:bodyPr wrap="square" rtlCol="0">
                  <a:spAutoFit/>
                </a:bodyPr>
                <a:lstStyle/>
                <a:p>
                  <a:pPr marL="0" lvl="1" algn="ctr"/>
                  <a:r>
                    <a:rPr lang="en-US" sz="2100" dirty="0" smtClean="0">
                      <a:latin typeface="+mj-lt"/>
                      <a:cs typeface="Consolas" pitchFamily="49" charset="0"/>
                    </a:rPr>
                    <a:t>XOR</a:t>
                  </a:r>
                  <a:endParaRPr lang="en-US" sz="2100" dirty="0">
                    <a:latin typeface="+mj-lt"/>
                  </a:endParaRPr>
                </a:p>
              </p:txBody>
            </p:sp>
          </p:grpSp>
          <p:sp>
            <p:nvSpPr>
              <p:cNvPr id="34" name="TextBox 33"/>
              <p:cNvSpPr txBox="1"/>
              <p:nvPr/>
            </p:nvSpPr>
            <p:spPr>
              <a:xfrm>
                <a:off x="381000" y="5410200"/>
                <a:ext cx="3733800" cy="1492716"/>
              </a:xfrm>
              <a:prstGeom prst="rect">
                <a:avLst/>
              </a:prstGeom>
              <a:noFill/>
            </p:spPr>
            <p:txBody>
              <a:bodyPr wrap="square" rtlCol="0">
                <a:spAutoFit/>
              </a:bodyPr>
              <a:lstStyle/>
              <a:p>
                <a:pPr marL="0" lvl="1"/>
                <a:r>
                  <a:rPr lang="en-US" sz="2400" dirty="0" smtClean="0"/>
                  <a:t>SHA256 function</a:t>
                </a:r>
                <a:br>
                  <a:rPr lang="en-US" sz="2400" dirty="0" smtClean="0"/>
                </a:br>
                <a:r>
                  <a:rPr lang="en-US" sz="2400" dirty="0" smtClean="0"/>
                  <a:t>     </a:t>
                </a:r>
                <a:r>
                  <a:rPr lang="en-US" sz="2200" dirty="0" smtClean="0"/>
                  <a:t>takes arbitrary length input,</a:t>
                </a:r>
                <a:br>
                  <a:rPr lang="en-US" sz="2200" dirty="0" smtClean="0"/>
                </a:br>
                <a:r>
                  <a:rPr lang="en-US" sz="2200" dirty="0" smtClean="0"/>
                  <a:t>     returns 256-bit output</a:t>
                </a:r>
              </a:p>
              <a:p>
                <a:pPr marL="0" lvl="1"/>
                <a:endParaRPr lang="en-US" sz="2100" dirty="0">
                  <a:latin typeface="+mj-lt"/>
                </a:endParaRPr>
              </a:p>
            </p:txBody>
          </p:sp>
        </p:grpSp>
        <p:cxnSp>
          <p:nvCxnSpPr>
            <p:cNvPr id="35" name="Straight Arrow Connector 34"/>
            <p:cNvCxnSpPr/>
            <p:nvPr/>
          </p:nvCxnSpPr>
          <p:spPr>
            <a:xfrm rot="5400000" flipH="1" flipV="1">
              <a:off x="495301" y="4837907"/>
              <a:ext cx="1142998"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3048000"/>
            <a:ext cx="4786721" cy="3256312"/>
          </a:xfrm>
          <a:prstGeom prst="rect">
            <a:avLst/>
          </a:prstGeom>
        </p:spPr>
      </p:pic>
      <p:pic>
        <p:nvPicPr>
          <p:cNvPr id="4" name="Picture 3"/>
          <p:cNvPicPr>
            <a:picLocks noChangeAspect="1"/>
          </p:cNvPicPr>
          <p:nvPr/>
        </p:nvPicPr>
        <p:blipFill>
          <a:blip r:embed="rId4"/>
          <a:stretch>
            <a:fillRect/>
          </a:stretch>
        </p:blipFill>
        <p:spPr>
          <a:xfrm>
            <a:off x="3200400" y="5749290"/>
            <a:ext cx="2667000" cy="186690"/>
          </a:xfrm>
          <a:prstGeom prst="rect">
            <a:avLst/>
          </a:prstGeom>
        </p:spPr>
      </p:pic>
      <p:pic>
        <p:nvPicPr>
          <p:cNvPr id="5" name="Picture 4"/>
          <p:cNvPicPr>
            <a:picLocks noChangeAspect="1"/>
          </p:cNvPicPr>
          <p:nvPr/>
        </p:nvPicPr>
        <p:blipFill>
          <a:blip r:embed="rId5"/>
          <a:stretch>
            <a:fillRect/>
          </a:stretch>
        </p:blipFill>
        <p:spPr>
          <a:xfrm>
            <a:off x="3200400" y="5943600"/>
            <a:ext cx="3404870" cy="186690"/>
          </a:xfrm>
          <a:prstGeom prst="rect">
            <a:avLst/>
          </a:prstGeom>
        </p:spPr>
      </p:pic>
      <p:sp>
        <p:nvSpPr>
          <p:cNvPr id="2" name="Content Placeholder 1"/>
          <p:cNvSpPr>
            <a:spLocks noGrp="1"/>
          </p:cNvSpPr>
          <p:nvPr>
            <p:ph idx="1"/>
          </p:nvPr>
        </p:nvSpPr>
        <p:spPr>
          <a:xfrm>
            <a:off x="342900" y="381001"/>
            <a:ext cx="6172200" cy="8762999"/>
          </a:xfrm>
        </p:spPr>
        <p:txBody>
          <a:bodyPr>
            <a:normAutofit fontScale="92500" lnSpcReduction="20000"/>
          </a:bodyPr>
          <a:lstStyle/>
          <a:p>
            <a:pPr>
              <a:spcBef>
                <a:spcPts val="600"/>
              </a:spcBef>
              <a:tabLst>
                <a:tab pos="287338" algn="l"/>
              </a:tabLst>
            </a:pPr>
            <a:r>
              <a:rPr lang="en-US" sz="3000" dirty="0" smtClean="0"/>
              <a:t>What is </a:t>
            </a:r>
            <a:r>
              <a:rPr lang="en-US" sz="3000" b="1" dirty="0" smtClean="0">
                <a:solidFill>
                  <a:schemeClr val="accent1"/>
                </a:solidFill>
              </a:rPr>
              <a:t>SHA256</a:t>
            </a:r>
            <a:r>
              <a:rPr lang="en-US" sz="3000" dirty="0" smtClean="0"/>
              <a:t>?</a:t>
            </a:r>
          </a:p>
          <a:p>
            <a:pPr marL="457200" lvl="1" indent="0">
              <a:spcBef>
                <a:spcPts val="600"/>
              </a:spcBef>
              <a:buNone/>
              <a:tabLst>
                <a:tab pos="287338" algn="l"/>
              </a:tabLst>
            </a:pPr>
            <a:r>
              <a:rPr lang="en-US" sz="2400" dirty="0" smtClean="0"/>
              <a:t>“Cryptographic hash function”</a:t>
            </a:r>
            <a:endParaRPr lang="en-US" sz="2400" b="1" dirty="0"/>
          </a:p>
          <a:p>
            <a:pPr marL="457200" lvl="1" indent="0">
              <a:spcBef>
                <a:spcPts val="1200"/>
              </a:spcBef>
              <a:buNone/>
              <a:tabLst>
                <a:tab pos="287338" algn="l"/>
              </a:tabLst>
            </a:pPr>
            <a:r>
              <a:rPr lang="en-US" sz="2400" dirty="0" smtClean="0"/>
              <a:t>Input: arbitrary length data   (</a:t>
            </a:r>
            <a:r>
              <a:rPr lang="en-US" sz="2400" u="sng" dirty="0" smtClean="0"/>
              <a:t>No key</a:t>
            </a:r>
            <a:r>
              <a:rPr lang="en-US" sz="2400" dirty="0" smtClean="0"/>
              <a:t>) </a:t>
            </a:r>
            <a:br>
              <a:rPr lang="en-US" sz="2400" dirty="0" smtClean="0"/>
            </a:br>
            <a:r>
              <a:rPr lang="en-US" sz="2400" dirty="0" smtClean="0"/>
              <a:t>Output: 256 bits</a:t>
            </a:r>
            <a:endParaRPr lang="en-US" sz="2600" dirty="0" smtClean="0"/>
          </a:p>
          <a:p>
            <a:pPr>
              <a:spcBef>
                <a:spcPts val="1800"/>
              </a:spcBef>
              <a:tabLst>
                <a:tab pos="287338" algn="l"/>
              </a:tabLst>
            </a:pPr>
            <a:r>
              <a:rPr lang="en-US" sz="2800" dirty="0" smtClean="0"/>
              <a:t>Built with “compression function” </a:t>
            </a:r>
            <a:r>
              <a:rPr lang="en-US" sz="2800" b="1" i="1" dirty="0" smtClean="0"/>
              <a:t>h</a:t>
            </a:r>
          </a:p>
          <a:p>
            <a:pPr marL="457200" lvl="1" indent="0">
              <a:spcBef>
                <a:spcPts val="600"/>
              </a:spcBef>
              <a:buNone/>
              <a:tabLst>
                <a:tab pos="287338" algn="l"/>
              </a:tabLst>
            </a:pPr>
            <a:r>
              <a:rPr lang="en-US" sz="2400" dirty="0" smtClean="0"/>
              <a:t>(256 bits, 512 bits)  in </a:t>
            </a:r>
            <a:r>
              <a:rPr lang="en-US" sz="2400" dirty="0" smtClean="0">
                <a:cs typeface="Calibri"/>
                <a:sym typeface="Symbol"/>
              </a:rPr>
              <a:t>→</a:t>
            </a:r>
            <a:r>
              <a:rPr lang="en-US" sz="2400" dirty="0" smtClean="0"/>
              <a:t>   256 bits out</a:t>
            </a:r>
          </a:p>
          <a:p>
            <a:pPr marL="457200" lvl="1" indent="0">
              <a:spcBef>
                <a:spcPts val="600"/>
              </a:spcBef>
              <a:buNone/>
              <a:tabLst>
                <a:tab pos="287338" algn="l"/>
              </a:tabLst>
            </a:pPr>
            <a:r>
              <a:rPr lang="en-US" sz="2400" dirty="0" smtClean="0"/>
              <a:t>Designed to be really hairy (64 rounds of this): </a:t>
            </a:r>
          </a:p>
          <a:p>
            <a:pPr marL="457200" lvl="1" indent="0">
              <a:spcBef>
                <a:spcPts val="600"/>
              </a:spcBef>
              <a:buNone/>
              <a:tabLst>
                <a:tab pos="287338" algn="l"/>
              </a:tabLst>
            </a:pPr>
            <a:endParaRPr lang="en-US" sz="2400" dirty="0" smtClean="0"/>
          </a:p>
          <a:p>
            <a:pPr marL="457200" lvl="1" indent="0">
              <a:spcBef>
                <a:spcPts val="600"/>
              </a:spcBef>
              <a:buNone/>
              <a:tabLst>
                <a:tab pos="287338" algn="l"/>
              </a:tabLst>
            </a:pPr>
            <a:endParaRPr lang="en-US" sz="2400" dirty="0"/>
          </a:p>
          <a:p>
            <a:pPr marL="457200" lvl="1" indent="0">
              <a:spcBef>
                <a:spcPts val="600"/>
              </a:spcBef>
              <a:buNone/>
              <a:tabLst>
                <a:tab pos="287338" algn="l"/>
              </a:tabLst>
            </a:pPr>
            <a:endParaRPr lang="en-US" sz="2400" dirty="0" smtClean="0"/>
          </a:p>
          <a:p>
            <a:pPr marL="457200" lvl="1" indent="0">
              <a:spcBef>
                <a:spcPts val="600"/>
              </a:spcBef>
              <a:buNone/>
              <a:tabLst>
                <a:tab pos="287338" algn="l"/>
              </a:tabLst>
            </a:pPr>
            <a:endParaRPr lang="en-US" sz="2400" dirty="0"/>
          </a:p>
          <a:p>
            <a:pPr marL="457200" lvl="1" indent="0">
              <a:spcBef>
                <a:spcPts val="600"/>
              </a:spcBef>
              <a:buNone/>
              <a:tabLst>
                <a:tab pos="287338" algn="l"/>
              </a:tabLst>
            </a:pPr>
            <a:endParaRPr lang="en-US" sz="2400" dirty="0" smtClean="0"/>
          </a:p>
          <a:p>
            <a:pPr marL="457200" lvl="1" indent="0">
              <a:spcBef>
                <a:spcPts val="600"/>
              </a:spcBef>
              <a:buNone/>
              <a:tabLst>
                <a:tab pos="287338" algn="l"/>
              </a:tabLst>
            </a:pPr>
            <a:endParaRPr lang="en-US" sz="2400" dirty="0"/>
          </a:p>
          <a:p>
            <a:pPr marL="457200" lvl="1" indent="0">
              <a:spcBef>
                <a:spcPts val="600"/>
              </a:spcBef>
              <a:buNone/>
              <a:tabLst>
                <a:tab pos="287338" algn="l"/>
              </a:tabLst>
            </a:pPr>
            <a:endParaRPr lang="en-US" sz="2400" dirty="0" smtClean="0"/>
          </a:p>
          <a:p>
            <a:pPr marL="514350" indent="-514350">
              <a:spcBef>
                <a:spcPts val="1800"/>
              </a:spcBef>
              <a:tabLst>
                <a:tab pos="287338" algn="l"/>
              </a:tabLst>
            </a:pPr>
            <a:endParaRPr lang="en-US" sz="2800" dirty="0" smtClean="0"/>
          </a:p>
          <a:p>
            <a:pPr marL="514350" indent="-514350">
              <a:spcBef>
                <a:spcPts val="1800"/>
              </a:spcBef>
              <a:tabLst>
                <a:tab pos="287338" algn="l"/>
              </a:tabLst>
            </a:pPr>
            <a:r>
              <a:rPr lang="en-US" sz="2800" dirty="0" smtClean="0"/>
              <a:t>Entire algorithm:</a:t>
            </a:r>
          </a:p>
          <a:p>
            <a:pPr marL="862013" indent="-404813">
              <a:spcBef>
                <a:spcPts val="600"/>
              </a:spcBef>
              <a:buFont typeface="+mj-lt"/>
              <a:buAutoNum type="arabicPeriod"/>
              <a:tabLst>
                <a:tab pos="287338" algn="l"/>
              </a:tabLst>
            </a:pPr>
            <a:r>
              <a:rPr lang="en-US" sz="2400" dirty="0" smtClean="0"/>
              <a:t>Pad input to multiple of 512 bits</a:t>
            </a:r>
            <a:br>
              <a:rPr lang="en-US" sz="2400" dirty="0" smtClean="0"/>
            </a:br>
            <a:r>
              <a:rPr lang="en-US" sz="2400" dirty="0" smtClean="0"/>
              <a:t>(using a fixed algorithm  </a:t>
            </a:r>
            <a:r>
              <a:rPr lang="en-US" sz="2400" dirty="0" smtClean="0">
                <a:solidFill>
                  <a:schemeClr val="accent5">
                    <a:lumMod val="75000"/>
                  </a:schemeClr>
                </a:solidFill>
              </a:rPr>
              <a:t>[Why?] </a:t>
            </a:r>
            <a:r>
              <a:rPr lang="en-US" sz="2400" dirty="0" smtClean="0"/>
              <a:t>)</a:t>
            </a:r>
          </a:p>
          <a:p>
            <a:pPr marL="862013" indent="-404813">
              <a:spcBef>
                <a:spcPts val="600"/>
              </a:spcBef>
              <a:buFont typeface="+mj-lt"/>
              <a:buAutoNum type="arabicPeriod"/>
              <a:tabLst>
                <a:tab pos="287338" algn="l"/>
              </a:tabLst>
            </a:pPr>
            <a:r>
              <a:rPr lang="en-US" sz="2400" dirty="0" smtClean="0"/>
              <a:t>Break into 512-bit blocks </a:t>
            </a:r>
            <a:r>
              <a:rPr lang="en-US" sz="2400" b="1" dirty="0" smtClean="0"/>
              <a:t>b</a:t>
            </a:r>
            <a:r>
              <a:rPr lang="en-US" sz="2400" baseline="-25000" dirty="0" smtClean="0"/>
              <a:t>0</a:t>
            </a:r>
            <a:r>
              <a:rPr lang="en-US" sz="2400" dirty="0" smtClean="0"/>
              <a:t>, </a:t>
            </a:r>
            <a:r>
              <a:rPr lang="en-US" sz="2400" b="1" dirty="0" smtClean="0"/>
              <a:t>b</a:t>
            </a:r>
            <a:r>
              <a:rPr lang="en-US" sz="2400" baseline="-25000" dirty="0" smtClean="0"/>
              <a:t>1</a:t>
            </a:r>
            <a:r>
              <a:rPr lang="en-US" sz="2400" dirty="0" smtClean="0"/>
              <a:t>, … </a:t>
            </a:r>
            <a:r>
              <a:rPr lang="en-US" sz="2400" b="1" dirty="0" smtClean="0"/>
              <a:t>b</a:t>
            </a:r>
            <a:r>
              <a:rPr lang="en-US" sz="2400" b="1" baseline="-25000" dirty="0" smtClean="0"/>
              <a:t>n-1</a:t>
            </a:r>
            <a:endParaRPr lang="en-US" sz="2400" dirty="0" smtClean="0"/>
          </a:p>
          <a:p>
            <a:pPr marL="862013" indent="-404813">
              <a:spcBef>
                <a:spcPts val="600"/>
              </a:spcBef>
              <a:buFont typeface="+mj-lt"/>
              <a:buAutoNum type="arabicPeriod"/>
              <a:tabLst>
                <a:tab pos="287338" algn="l"/>
              </a:tabLst>
            </a:pPr>
            <a:r>
              <a:rPr lang="en-US" sz="2400" dirty="0" smtClean="0"/>
              <a:t>  </a:t>
            </a:r>
            <a:r>
              <a:rPr lang="en-US" sz="2400" b="1" dirty="0" smtClean="0"/>
              <a:t>y</a:t>
            </a:r>
            <a:r>
              <a:rPr lang="en-US" sz="2400" baseline="-25000" dirty="0" smtClean="0"/>
              <a:t>0</a:t>
            </a:r>
            <a:r>
              <a:rPr lang="en-US" sz="2400" dirty="0" smtClean="0"/>
              <a:t> = </a:t>
            </a:r>
            <a:r>
              <a:rPr lang="en-US" sz="2400" dirty="0" err="1" smtClean="0"/>
              <a:t>const</a:t>
            </a:r>
            <a:r>
              <a:rPr lang="en-US" sz="2400" dirty="0" smtClean="0"/>
              <a:t>, </a:t>
            </a:r>
            <a:br>
              <a:rPr lang="en-US" sz="2400" dirty="0" smtClean="0"/>
            </a:br>
            <a:r>
              <a:rPr lang="en-US" sz="2400" dirty="0" smtClean="0"/>
              <a:t>  </a:t>
            </a:r>
            <a:r>
              <a:rPr lang="en-US" sz="2400" b="1" dirty="0" smtClean="0"/>
              <a:t>y</a:t>
            </a:r>
            <a:r>
              <a:rPr lang="en-US" sz="2400" baseline="-25000" dirty="0" smtClean="0"/>
              <a:t>1</a:t>
            </a:r>
            <a:r>
              <a:rPr lang="en-US" sz="2400" dirty="0" smtClean="0"/>
              <a:t> = </a:t>
            </a:r>
            <a:r>
              <a:rPr lang="en-US" sz="2400" b="1" i="1" dirty="0" smtClean="0"/>
              <a:t>h</a:t>
            </a:r>
            <a:r>
              <a:rPr lang="en-US" sz="2400" dirty="0" smtClean="0"/>
              <a:t>(</a:t>
            </a:r>
            <a:r>
              <a:rPr lang="en-US" sz="2400" b="1" dirty="0" smtClean="0"/>
              <a:t>y</a:t>
            </a:r>
            <a:r>
              <a:rPr lang="en-US" sz="2400" baseline="-25000" dirty="0" smtClean="0"/>
              <a:t>0</a:t>
            </a:r>
            <a:r>
              <a:rPr lang="en-US" sz="2400" dirty="0" smtClean="0"/>
              <a:t>,</a:t>
            </a:r>
            <a:r>
              <a:rPr lang="en-US" sz="2400" b="1" dirty="0" smtClean="0"/>
              <a:t>b</a:t>
            </a:r>
            <a:r>
              <a:rPr lang="en-US" sz="2400" baseline="-25000" dirty="0" smtClean="0"/>
              <a:t>0</a:t>
            </a:r>
            <a:r>
              <a:rPr lang="en-US" sz="2400" dirty="0" smtClean="0"/>
              <a:t>), </a:t>
            </a:r>
            <a:br>
              <a:rPr lang="en-US" sz="2400" dirty="0" smtClean="0"/>
            </a:br>
            <a:r>
              <a:rPr lang="en-US" sz="2400" dirty="0" smtClean="0"/>
              <a:t>  …, </a:t>
            </a:r>
            <a:br>
              <a:rPr lang="en-US" sz="2400" dirty="0" smtClean="0"/>
            </a:br>
            <a:r>
              <a:rPr lang="en-US" sz="2400" dirty="0" smtClean="0"/>
              <a:t>  </a:t>
            </a:r>
            <a:r>
              <a:rPr lang="en-US" sz="2400" b="1" dirty="0" err="1" smtClean="0"/>
              <a:t>y</a:t>
            </a:r>
            <a:r>
              <a:rPr lang="en-US" sz="2400" b="1" baseline="-25000" dirty="0" err="1" smtClean="0"/>
              <a:t>i</a:t>
            </a:r>
            <a:r>
              <a:rPr lang="en-US" sz="2400" dirty="0" smtClean="0"/>
              <a:t> = </a:t>
            </a:r>
            <a:r>
              <a:rPr lang="en-US" sz="2400" b="1" i="1" dirty="0" smtClean="0"/>
              <a:t>h</a:t>
            </a:r>
            <a:r>
              <a:rPr lang="en-US" sz="2400" dirty="0" smtClean="0"/>
              <a:t>(</a:t>
            </a:r>
            <a:r>
              <a:rPr lang="en-US" sz="2400" b="1" dirty="0" smtClean="0"/>
              <a:t>y</a:t>
            </a:r>
            <a:r>
              <a:rPr lang="en-US" sz="2400" b="1" baseline="-25000" dirty="0" smtClean="0"/>
              <a:t>i</a:t>
            </a:r>
            <a:r>
              <a:rPr lang="en-US" sz="2400" baseline="-25000" dirty="0" smtClean="0"/>
              <a:t>-1</a:t>
            </a:r>
            <a:r>
              <a:rPr lang="en-US" sz="2400" dirty="0" smtClean="0"/>
              <a:t>,</a:t>
            </a:r>
            <a:r>
              <a:rPr lang="en-US" sz="2400" b="1" dirty="0" smtClean="0"/>
              <a:t>b</a:t>
            </a:r>
            <a:r>
              <a:rPr lang="en-US" sz="2400" b="1" baseline="-25000" dirty="0" smtClean="0"/>
              <a:t>i</a:t>
            </a:r>
            <a:r>
              <a:rPr lang="en-US" sz="2400" baseline="-25000" dirty="0" smtClean="0"/>
              <a:t>-1</a:t>
            </a:r>
            <a:r>
              <a:rPr lang="en-US" sz="2400" dirty="0" smtClean="0"/>
              <a:t>)</a:t>
            </a:r>
          </a:p>
          <a:p>
            <a:pPr marL="862013" indent="-404813">
              <a:spcBef>
                <a:spcPts val="600"/>
              </a:spcBef>
              <a:buFont typeface="+mj-lt"/>
              <a:buAutoNum type="arabicPeriod"/>
              <a:tabLst>
                <a:tab pos="287338" algn="l"/>
              </a:tabLst>
            </a:pPr>
            <a:r>
              <a:rPr lang="en-US" sz="2400" dirty="0" smtClean="0"/>
              <a:t>Return </a:t>
            </a:r>
            <a:r>
              <a:rPr lang="en-US" sz="2400" b="1" dirty="0" err="1" smtClean="0"/>
              <a:t>y</a:t>
            </a:r>
            <a:r>
              <a:rPr lang="en-US" sz="2400" b="1" baseline="-25000" dirty="0" err="1" smtClean="0"/>
              <a:t>n</a:t>
            </a:r>
            <a:endParaRPr lang="en-US" dirty="0" smtClean="0"/>
          </a:p>
          <a:p>
            <a:pPr marL="862013" indent="-404813">
              <a:spcBef>
                <a:spcPts val="600"/>
              </a:spcBef>
              <a:tabLst>
                <a:tab pos="287338" algn="l"/>
              </a:tabLst>
            </a:pPr>
            <a:endParaRPr lang="en-US" sz="2400" b="1" baseline="-25000" dirty="0" smtClean="0"/>
          </a:p>
        </p:txBody>
      </p:sp>
      <p:pic>
        <p:nvPicPr>
          <p:cNvPr id="6" name="Picture 5"/>
          <p:cNvPicPr>
            <a:picLocks noChangeAspect="1"/>
          </p:cNvPicPr>
          <p:nvPr/>
        </p:nvPicPr>
        <p:blipFill>
          <a:blip r:embed="rId6"/>
          <a:stretch>
            <a:fillRect/>
          </a:stretch>
        </p:blipFill>
        <p:spPr>
          <a:xfrm>
            <a:off x="3244850" y="6130290"/>
            <a:ext cx="3155950" cy="186690"/>
          </a:xfrm>
          <a:prstGeom prst="rect">
            <a:avLst/>
          </a:prstGeom>
        </p:spPr>
      </p:pic>
      <p:pic>
        <p:nvPicPr>
          <p:cNvPr id="8" name="Picture 7"/>
          <p:cNvPicPr>
            <a:picLocks noChangeAspect="1"/>
          </p:cNvPicPr>
          <p:nvPr/>
        </p:nvPicPr>
        <p:blipFill>
          <a:blip r:embed="rId7"/>
          <a:stretch>
            <a:fillRect/>
          </a:stretch>
        </p:blipFill>
        <p:spPr>
          <a:xfrm>
            <a:off x="3200400" y="6324564"/>
            <a:ext cx="3191510" cy="186690"/>
          </a:xfrm>
          <a:prstGeom prst="rect">
            <a:avLst/>
          </a:prstGeom>
        </p:spPr>
      </p:pic>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191746" y="3474258"/>
            <a:ext cx="799407"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h</a:t>
            </a:r>
            <a:endParaRPr lang="en-US" sz="3200" dirty="0"/>
          </a:p>
        </p:txBody>
      </p:sp>
      <p:cxnSp>
        <p:nvCxnSpPr>
          <p:cNvPr id="6" name="Straight Arrow Connector 5"/>
          <p:cNvCxnSpPr/>
          <p:nvPr/>
        </p:nvCxnSpPr>
        <p:spPr>
          <a:xfrm>
            <a:off x="4584555" y="3855258"/>
            <a:ext cx="607190"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5191745" y="4667134"/>
            <a:ext cx="799407"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h</a:t>
            </a:r>
            <a:endParaRPr lang="en-US" sz="3600" dirty="0"/>
          </a:p>
        </p:txBody>
      </p:sp>
      <p:cxnSp>
        <p:nvCxnSpPr>
          <p:cNvPr id="8" name="Straight Arrow Connector 7"/>
          <p:cNvCxnSpPr>
            <a:stCxn id="4" idx="2"/>
            <a:endCxn id="7" idx="0"/>
          </p:cNvCxnSpPr>
          <p:nvPr/>
        </p:nvCxnSpPr>
        <p:spPr>
          <a:xfrm flipH="1">
            <a:off x="5591449" y="4236258"/>
            <a:ext cx="1" cy="430876"/>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599763" y="3017058"/>
            <a:ext cx="0" cy="45720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5591448" y="5452687"/>
            <a:ext cx="1" cy="430876"/>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5191747" y="6695440"/>
            <a:ext cx="799407"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h</a:t>
            </a:r>
            <a:endParaRPr lang="en-US" sz="4000" dirty="0"/>
          </a:p>
        </p:txBody>
      </p:sp>
      <p:cxnSp>
        <p:nvCxnSpPr>
          <p:cNvPr id="27" name="Straight Arrow Connector 26"/>
          <p:cNvCxnSpPr>
            <a:endCxn id="26" idx="0"/>
          </p:cNvCxnSpPr>
          <p:nvPr/>
        </p:nvCxnSpPr>
        <p:spPr>
          <a:xfrm flipH="1">
            <a:off x="5591451" y="6264564"/>
            <a:ext cx="1" cy="430876"/>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5599766" y="7487227"/>
            <a:ext cx="1" cy="430876"/>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027335" y="7918103"/>
            <a:ext cx="1144865" cy="646331"/>
          </a:xfrm>
          <a:prstGeom prst="rect">
            <a:avLst/>
          </a:prstGeom>
          <a:noFill/>
        </p:spPr>
        <p:txBody>
          <a:bodyPr wrap="none" rtlCol="0">
            <a:spAutoFit/>
          </a:bodyPr>
          <a:lstStyle/>
          <a:p>
            <a:r>
              <a:rPr lang="en-US" sz="3600" dirty="0" smtClean="0"/>
              <a:t>H(M)</a:t>
            </a:r>
            <a:endParaRPr lang="en-US" sz="3600" dirty="0"/>
          </a:p>
        </p:txBody>
      </p:sp>
      <p:sp>
        <p:nvSpPr>
          <p:cNvPr id="31" name="TextBox 30"/>
          <p:cNvSpPr txBox="1"/>
          <p:nvPr/>
        </p:nvSpPr>
        <p:spPr>
          <a:xfrm>
            <a:off x="5318276" y="2370727"/>
            <a:ext cx="562975" cy="646331"/>
          </a:xfrm>
          <a:prstGeom prst="rect">
            <a:avLst/>
          </a:prstGeom>
          <a:noFill/>
        </p:spPr>
        <p:txBody>
          <a:bodyPr wrap="none" rtlCol="0">
            <a:spAutoFit/>
          </a:bodyPr>
          <a:lstStyle/>
          <a:p>
            <a:r>
              <a:rPr lang="en-US" sz="3600" dirty="0" smtClean="0"/>
              <a:t>IV</a:t>
            </a:r>
            <a:endParaRPr lang="en-US" sz="3600" dirty="0"/>
          </a:p>
        </p:txBody>
      </p:sp>
      <p:sp>
        <p:nvSpPr>
          <p:cNvPr id="32" name="TextBox 31"/>
          <p:cNvSpPr txBox="1"/>
          <p:nvPr/>
        </p:nvSpPr>
        <p:spPr>
          <a:xfrm>
            <a:off x="5339620" y="5677808"/>
            <a:ext cx="503664" cy="646331"/>
          </a:xfrm>
          <a:prstGeom prst="rect">
            <a:avLst/>
          </a:prstGeom>
          <a:noFill/>
        </p:spPr>
        <p:txBody>
          <a:bodyPr wrap="none" rtlCol="0">
            <a:spAutoFit/>
          </a:bodyPr>
          <a:lstStyle/>
          <a:p>
            <a:r>
              <a:rPr lang="en-US" sz="3600" dirty="0" smtClean="0"/>
              <a:t>…</a:t>
            </a:r>
            <a:endParaRPr lang="en-US" sz="3600" dirty="0"/>
          </a:p>
        </p:txBody>
      </p:sp>
      <p:sp>
        <p:nvSpPr>
          <p:cNvPr id="33" name="TextBox 32"/>
          <p:cNvSpPr txBox="1"/>
          <p:nvPr/>
        </p:nvSpPr>
        <p:spPr>
          <a:xfrm>
            <a:off x="4052383" y="3513727"/>
            <a:ext cx="582211" cy="646331"/>
          </a:xfrm>
          <a:prstGeom prst="rect">
            <a:avLst/>
          </a:prstGeom>
          <a:noFill/>
        </p:spPr>
        <p:txBody>
          <a:bodyPr wrap="none" rtlCol="0">
            <a:spAutoFit/>
          </a:bodyPr>
          <a:lstStyle/>
          <a:p>
            <a:r>
              <a:rPr lang="en-US" sz="3600" dirty="0"/>
              <a:t>b</a:t>
            </a:r>
            <a:r>
              <a:rPr lang="en-US" sz="3600" baseline="-25000" dirty="0" smtClean="0"/>
              <a:t>0</a:t>
            </a:r>
            <a:endParaRPr lang="en-US" sz="3600" baseline="-25000" dirty="0"/>
          </a:p>
        </p:txBody>
      </p:sp>
      <p:sp>
        <p:nvSpPr>
          <p:cNvPr id="36" name="TextBox 35"/>
          <p:cNvSpPr txBox="1"/>
          <p:nvPr/>
        </p:nvSpPr>
        <p:spPr>
          <a:xfrm>
            <a:off x="484589" y="4861388"/>
            <a:ext cx="582211" cy="646331"/>
          </a:xfrm>
          <a:prstGeom prst="rect">
            <a:avLst/>
          </a:prstGeom>
          <a:noFill/>
        </p:spPr>
        <p:txBody>
          <a:bodyPr wrap="none" rtlCol="0">
            <a:spAutoFit/>
          </a:bodyPr>
          <a:lstStyle/>
          <a:p>
            <a:r>
              <a:rPr lang="en-US" sz="3600" dirty="0" smtClean="0"/>
              <a:t>M</a:t>
            </a:r>
            <a:endParaRPr lang="en-US" sz="3600" baseline="-25000" dirty="0"/>
          </a:p>
        </p:txBody>
      </p:sp>
      <p:sp>
        <p:nvSpPr>
          <p:cNvPr id="37" name="Rectangle 36"/>
          <p:cNvSpPr/>
          <p:nvPr/>
        </p:nvSpPr>
        <p:spPr>
          <a:xfrm>
            <a:off x="1600200" y="4803554"/>
            <a:ext cx="1066800" cy="762000"/>
          </a:xfrm>
          <a:prstGeom prst="rect">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pad</a:t>
            </a:r>
            <a:endParaRPr lang="en-US" sz="4000" dirty="0"/>
          </a:p>
        </p:txBody>
      </p:sp>
      <p:cxnSp>
        <p:nvCxnSpPr>
          <p:cNvPr id="38" name="Straight Arrow Connector 37"/>
          <p:cNvCxnSpPr>
            <a:stCxn id="36" idx="3"/>
            <a:endCxn id="37" idx="1"/>
          </p:cNvCxnSpPr>
          <p:nvPr/>
        </p:nvCxnSpPr>
        <p:spPr>
          <a:xfrm>
            <a:off x="1066800" y="5184554"/>
            <a:ext cx="533400"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4584555" y="5011436"/>
            <a:ext cx="607190"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4052383" y="4656727"/>
            <a:ext cx="582211" cy="646331"/>
          </a:xfrm>
          <a:prstGeom prst="rect">
            <a:avLst/>
          </a:prstGeom>
          <a:noFill/>
        </p:spPr>
        <p:txBody>
          <a:bodyPr wrap="none" rtlCol="0">
            <a:spAutoFit/>
          </a:bodyPr>
          <a:lstStyle/>
          <a:p>
            <a:r>
              <a:rPr lang="en-US" sz="3600" dirty="0" smtClean="0"/>
              <a:t>b</a:t>
            </a:r>
            <a:r>
              <a:rPr lang="en-US" sz="3600" baseline="-25000" dirty="0"/>
              <a:t>1</a:t>
            </a:r>
          </a:p>
        </p:txBody>
      </p:sp>
      <p:cxnSp>
        <p:nvCxnSpPr>
          <p:cNvPr id="45" name="Straight Arrow Connector 44"/>
          <p:cNvCxnSpPr/>
          <p:nvPr/>
        </p:nvCxnSpPr>
        <p:spPr>
          <a:xfrm>
            <a:off x="4584555" y="7122160"/>
            <a:ext cx="607190"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3834373" y="6753596"/>
            <a:ext cx="838691" cy="646331"/>
          </a:xfrm>
          <a:prstGeom prst="rect">
            <a:avLst/>
          </a:prstGeom>
          <a:noFill/>
        </p:spPr>
        <p:txBody>
          <a:bodyPr wrap="none" rtlCol="0">
            <a:spAutoFit/>
          </a:bodyPr>
          <a:lstStyle/>
          <a:p>
            <a:r>
              <a:rPr lang="en-US" sz="3600" dirty="0"/>
              <a:t>b</a:t>
            </a:r>
            <a:r>
              <a:rPr lang="en-US" sz="3600" baseline="-25000" dirty="0" smtClean="0"/>
              <a:t>n-1</a:t>
            </a:r>
            <a:endParaRPr lang="en-US" sz="3600" baseline="-25000" dirty="0"/>
          </a:p>
        </p:txBody>
      </p:sp>
      <p:cxnSp>
        <p:nvCxnSpPr>
          <p:cNvPr id="51" name="Curved Connector 50"/>
          <p:cNvCxnSpPr/>
          <p:nvPr/>
        </p:nvCxnSpPr>
        <p:spPr>
          <a:xfrm flipV="1">
            <a:off x="2667000" y="3818527"/>
            <a:ext cx="1385383" cy="1079592"/>
          </a:xfrm>
          <a:prstGeom prst="curvedConnector3">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53" name="Curved Connector 52"/>
          <p:cNvCxnSpPr/>
          <p:nvPr/>
        </p:nvCxnSpPr>
        <p:spPr>
          <a:xfrm flipV="1">
            <a:off x="2667000" y="5024935"/>
            <a:ext cx="1385383" cy="12792"/>
          </a:xfrm>
          <a:prstGeom prst="curvedConnector3">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55" name="Curved Connector 54"/>
          <p:cNvCxnSpPr/>
          <p:nvPr/>
        </p:nvCxnSpPr>
        <p:spPr>
          <a:xfrm>
            <a:off x="2667000" y="5394788"/>
            <a:ext cx="1167373" cy="1700339"/>
          </a:xfrm>
          <a:prstGeom prst="curvedConnector3">
            <a:avLst>
              <a:gd name="adj1" fmla="val 50000"/>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59" name="Curved Connector 58"/>
          <p:cNvCxnSpPr/>
          <p:nvPr/>
        </p:nvCxnSpPr>
        <p:spPr>
          <a:xfrm>
            <a:off x="2667000" y="5217804"/>
            <a:ext cx="1167373" cy="816419"/>
          </a:xfrm>
          <a:prstGeom prst="curvedConnector3">
            <a:avLst>
              <a:gd name="adj1" fmla="val 50000"/>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4086945" y="5686459"/>
            <a:ext cx="503664" cy="646331"/>
          </a:xfrm>
          <a:prstGeom prst="rect">
            <a:avLst/>
          </a:prstGeom>
          <a:noFill/>
        </p:spPr>
        <p:txBody>
          <a:bodyPr wrap="none" rtlCol="0">
            <a:spAutoFit/>
          </a:bodyPr>
          <a:lstStyle/>
          <a:p>
            <a:r>
              <a:rPr lang="en-US" sz="3600" dirty="0" smtClean="0"/>
              <a:t>…</a:t>
            </a:r>
            <a:endParaRPr lang="en-US" sz="3600" baseline="-25000" dirty="0"/>
          </a:p>
        </p:txBody>
      </p:sp>
      <p:cxnSp>
        <p:nvCxnSpPr>
          <p:cNvPr id="63" name="Curved Connector 62"/>
          <p:cNvCxnSpPr/>
          <p:nvPr/>
        </p:nvCxnSpPr>
        <p:spPr>
          <a:xfrm>
            <a:off x="2667000" y="5299577"/>
            <a:ext cx="1167373" cy="816419"/>
          </a:xfrm>
          <a:prstGeom prst="curvedConnector3">
            <a:avLst>
              <a:gd name="adj1" fmla="val 50000"/>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64" name="Curved Connector 63"/>
          <p:cNvCxnSpPr/>
          <p:nvPr/>
        </p:nvCxnSpPr>
        <p:spPr>
          <a:xfrm>
            <a:off x="2667000" y="5147177"/>
            <a:ext cx="1167373" cy="816419"/>
          </a:xfrm>
          <a:prstGeom prst="curvedConnector3">
            <a:avLst>
              <a:gd name="adj1" fmla="val 50000"/>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65" name="Content Placeholder 1"/>
          <p:cNvSpPr>
            <a:spLocks noGrp="1"/>
          </p:cNvSpPr>
          <p:nvPr>
            <p:ph idx="1"/>
          </p:nvPr>
        </p:nvSpPr>
        <p:spPr>
          <a:xfrm>
            <a:off x="342900" y="381001"/>
            <a:ext cx="6172200" cy="1904999"/>
          </a:xfrm>
        </p:spPr>
        <p:txBody>
          <a:bodyPr>
            <a:normAutofit/>
          </a:bodyPr>
          <a:lstStyle/>
          <a:p>
            <a:pPr>
              <a:spcBef>
                <a:spcPts val="600"/>
              </a:spcBef>
              <a:tabLst>
                <a:tab pos="287338" algn="l"/>
              </a:tabLst>
            </a:pPr>
            <a:r>
              <a:rPr lang="en-US" sz="3000" dirty="0" err="1" smtClean="0"/>
              <a:t>Merkle</a:t>
            </a:r>
            <a:r>
              <a:rPr lang="en-US" sz="3000" dirty="0" smtClean="0"/>
              <a:t>–</a:t>
            </a:r>
            <a:r>
              <a:rPr lang="en-US" sz="3000" dirty="0" err="1" smtClean="0"/>
              <a:t>Damgård</a:t>
            </a:r>
            <a:r>
              <a:rPr lang="en-US" sz="3000" dirty="0" smtClean="0"/>
              <a:t> Construction</a:t>
            </a:r>
          </a:p>
          <a:p>
            <a:pPr>
              <a:spcBef>
                <a:spcPts val="600"/>
              </a:spcBef>
              <a:tabLst>
                <a:tab pos="287338" algn="l"/>
              </a:tabLst>
            </a:pPr>
            <a:r>
              <a:rPr lang="en-US" sz="2400" dirty="0"/>
              <a:t>	</a:t>
            </a:r>
            <a:r>
              <a:rPr lang="en-US" sz="2400" dirty="0" smtClean="0"/>
              <a:t>- </a:t>
            </a:r>
            <a:r>
              <a:rPr lang="en-US" sz="2400" dirty="0"/>
              <a:t>A</a:t>
            </a:r>
            <a:r>
              <a:rPr lang="en-US" sz="2400" dirty="0" smtClean="0"/>
              <a:t>rbitrary-length input</a:t>
            </a:r>
            <a:br>
              <a:rPr lang="en-US" sz="2400" dirty="0" smtClean="0"/>
            </a:br>
            <a:r>
              <a:rPr lang="en-US" sz="2400" dirty="0" smtClean="0"/>
              <a:t>	- Fixed-length output</a:t>
            </a:r>
          </a:p>
          <a:p>
            <a:pPr>
              <a:spcBef>
                <a:spcPts val="600"/>
              </a:spcBef>
              <a:tabLst>
                <a:tab pos="287338" algn="l"/>
              </a:tabLst>
            </a:pPr>
            <a:r>
              <a:rPr lang="en-US" sz="2400" dirty="0"/>
              <a:t>	</a:t>
            </a:r>
            <a:r>
              <a:rPr lang="en-US" sz="2400" dirty="0" smtClean="0"/>
              <a:t>- Built from fixed-size “compression function”</a:t>
            </a:r>
          </a:p>
        </p:txBody>
      </p:sp>
      <p:cxnSp>
        <p:nvCxnSpPr>
          <p:cNvPr id="66" name="Straight Arrow Connector 65"/>
          <p:cNvCxnSpPr/>
          <p:nvPr/>
        </p:nvCxnSpPr>
        <p:spPr>
          <a:xfrm rot="5400000" flipH="1" flipV="1">
            <a:off x="222956" y="6150483"/>
            <a:ext cx="1142998"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1385" y="6753596"/>
            <a:ext cx="1641242" cy="738664"/>
          </a:xfrm>
          <a:prstGeom prst="rect">
            <a:avLst/>
          </a:prstGeom>
          <a:noFill/>
        </p:spPr>
        <p:txBody>
          <a:bodyPr wrap="square" rtlCol="0">
            <a:spAutoFit/>
          </a:bodyPr>
          <a:lstStyle/>
          <a:p>
            <a:pPr marL="0" lvl="1" algn="ctr"/>
            <a:r>
              <a:rPr lang="en-US" sz="2100" dirty="0" smtClean="0">
                <a:latin typeface="+mj-lt"/>
                <a:cs typeface="Consolas" pitchFamily="49" charset="0"/>
              </a:rPr>
              <a:t>Arbitrary length input</a:t>
            </a:r>
            <a:endParaRPr lang="en-US" sz="2100" dirty="0">
              <a:latin typeface="+mj-lt"/>
            </a:endParaRPr>
          </a:p>
        </p:txBody>
      </p:sp>
      <p:sp>
        <p:nvSpPr>
          <p:cNvPr id="68" name="TextBox 67"/>
          <p:cNvSpPr txBox="1"/>
          <p:nvPr/>
        </p:nvSpPr>
        <p:spPr>
          <a:xfrm>
            <a:off x="2667000" y="2647726"/>
            <a:ext cx="1802886" cy="738664"/>
          </a:xfrm>
          <a:prstGeom prst="rect">
            <a:avLst/>
          </a:prstGeom>
          <a:noFill/>
        </p:spPr>
        <p:txBody>
          <a:bodyPr wrap="square" rtlCol="0">
            <a:spAutoFit/>
          </a:bodyPr>
          <a:lstStyle/>
          <a:p>
            <a:pPr marL="0" lvl="1" algn="ctr"/>
            <a:r>
              <a:rPr lang="en-US" sz="2100" dirty="0" smtClean="0">
                <a:latin typeface="+mj-lt"/>
                <a:cs typeface="Consolas" pitchFamily="49" charset="0"/>
              </a:rPr>
              <a:t>Fixed-length inputs/outputs</a:t>
            </a:r>
            <a:endParaRPr lang="en-US" sz="2100" dirty="0">
              <a:latin typeface="+mj-lt"/>
            </a:endParaRPr>
          </a:p>
        </p:txBody>
      </p:sp>
      <p:cxnSp>
        <p:nvCxnSpPr>
          <p:cNvPr id="69" name="Straight Arrow Connector 68"/>
          <p:cNvCxnSpPr>
            <a:stCxn id="68" idx="3"/>
          </p:cNvCxnSpPr>
          <p:nvPr/>
        </p:nvCxnSpPr>
        <p:spPr>
          <a:xfrm>
            <a:off x="4469886" y="3017058"/>
            <a:ext cx="557449" cy="36933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2438400" y="7871936"/>
            <a:ext cx="1836100" cy="738664"/>
          </a:xfrm>
          <a:prstGeom prst="rect">
            <a:avLst/>
          </a:prstGeom>
          <a:noFill/>
        </p:spPr>
        <p:txBody>
          <a:bodyPr wrap="square" rtlCol="0">
            <a:spAutoFit/>
          </a:bodyPr>
          <a:lstStyle/>
          <a:p>
            <a:pPr marL="0" lvl="1" algn="ctr"/>
            <a:r>
              <a:rPr lang="en-US" sz="2100" dirty="0" smtClean="0">
                <a:latin typeface="+mj-lt"/>
                <a:cs typeface="Consolas" pitchFamily="49" charset="0"/>
              </a:rPr>
              <a:t>Fixed </a:t>
            </a:r>
            <a:br>
              <a:rPr lang="en-US" sz="2100" dirty="0" smtClean="0">
                <a:latin typeface="+mj-lt"/>
                <a:cs typeface="Consolas" pitchFamily="49" charset="0"/>
              </a:rPr>
            </a:br>
            <a:r>
              <a:rPr lang="en-US" sz="2100" dirty="0" smtClean="0">
                <a:latin typeface="+mj-lt"/>
                <a:cs typeface="Consolas" pitchFamily="49" charset="0"/>
              </a:rPr>
              <a:t>length output</a:t>
            </a:r>
            <a:endParaRPr lang="en-US" sz="2100" dirty="0">
              <a:latin typeface="+mj-lt"/>
            </a:endParaRPr>
          </a:p>
        </p:txBody>
      </p:sp>
      <p:cxnSp>
        <p:nvCxnSpPr>
          <p:cNvPr id="76" name="Straight Arrow Connector 75"/>
          <p:cNvCxnSpPr>
            <a:stCxn id="75" idx="3"/>
            <a:endCxn id="30" idx="1"/>
          </p:cNvCxnSpPr>
          <p:nvPr/>
        </p:nvCxnSpPr>
        <p:spPr>
          <a:xfrm>
            <a:off x="4274500" y="8241268"/>
            <a:ext cx="752835" cy="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39969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smtClean="0"/>
              <a:t>Hash function properties</a:t>
            </a:r>
          </a:p>
          <a:p>
            <a:r>
              <a:rPr lang="en-US" dirty="0" smtClean="0"/>
              <a:t>Good hash functions should make it difficult to find …</a:t>
            </a:r>
          </a:p>
          <a:p>
            <a:r>
              <a:rPr lang="en-US" dirty="0" smtClean="0">
                <a:solidFill>
                  <a:schemeClr val="tx2">
                    <a:lumMod val="60000"/>
                    <a:lumOff val="40000"/>
                  </a:schemeClr>
                </a:solidFill>
              </a:rPr>
              <a:t>First pre-image:</a:t>
            </a:r>
          </a:p>
          <a:p>
            <a:r>
              <a:rPr lang="en-US" dirty="0"/>
              <a:t> </a:t>
            </a:r>
            <a:r>
              <a:rPr lang="en-US" dirty="0" smtClean="0"/>
              <a:t> </a:t>
            </a:r>
            <a:r>
              <a:rPr lang="en-US" sz="2800" dirty="0" smtClean="0"/>
              <a:t>given h(m), find m</a:t>
            </a:r>
          </a:p>
          <a:p>
            <a:endParaRPr lang="en-US" sz="2800" dirty="0" smtClean="0"/>
          </a:p>
          <a:p>
            <a:r>
              <a:rPr lang="en-US" dirty="0" smtClean="0">
                <a:solidFill>
                  <a:schemeClr val="tx2">
                    <a:lumMod val="60000"/>
                    <a:lumOff val="40000"/>
                  </a:schemeClr>
                </a:solidFill>
              </a:rPr>
              <a:t>Second pre-image:</a:t>
            </a:r>
          </a:p>
          <a:p>
            <a:pPr marL="0" lvl="1" indent="0">
              <a:spcBef>
                <a:spcPts val="2400"/>
              </a:spcBef>
              <a:buNone/>
            </a:pPr>
            <a:r>
              <a:rPr lang="en-US" dirty="0"/>
              <a:t> </a:t>
            </a:r>
            <a:r>
              <a:rPr lang="en-US" dirty="0" smtClean="0"/>
              <a:t> given </a:t>
            </a:r>
            <a:r>
              <a:rPr lang="en-US" dirty="0"/>
              <a:t>m</a:t>
            </a:r>
            <a:r>
              <a:rPr lang="en-US" baseline="-25000" dirty="0"/>
              <a:t>1</a:t>
            </a:r>
            <a:r>
              <a:rPr lang="en-US" dirty="0"/>
              <a:t>, find m</a:t>
            </a:r>
            <a:r>
              <a:rPr lang="en-US" baseline="-25000" dirty="0"/>
              <a:t>2</a:t>
            </a:r>
            <a:r>
              <a:rPr lang="en-US" dirty="0"/>
              <a:t> </a:t>
            </a:r>
            <a:r>
              <a:rPr lang="en-US" dirty="0" err="1"/>
              <a:t>s.t.</a:t>
            </a:r>
            <a:r>
              <a:rPr lang="en-US" dirty="0"/>
              <a:t> h(m</a:t>
            </a:r>
            <a:r>
              <a:rPr lang="en-US" baseline="-25000" dirty="0"/>
              <a:t>1</a:t>
            </a:r>
            <a:r>
              <a:rPr lang="en-US" dirty="0"/>
              <a:t>) = h(m</a:t>
            </a:r>
            <a:r>
              <a:rPr lang="en-US" baseline="-25000" dirty="0"/>
              <a:t>2</a:t>
            </a:r>
            <a:r>
              <a:rPr lang="en-US" dirty="0"/>
              <a:t>)</a:t>
            </a:r>
          </a:p>
          <a:p>
            <a:endParaRPr lang="en-US" dirty="0" smtClean="0">
              <a:solidFill>
                <a:schemeClr val="tx2">
                  <a:lumMod val="60000"/>
                  <a:lumOff val="40000"/>
                </a:schemeClr>
              </a:solidFill>
            </a:endParaRPr>
          </a:p>
          <a:p>
            <a:r>
              <a:rPr lang="en-US" dirty="0" smtClean="0">
                <a:solidFill>
                  <a:schemeClr val="tx2">
                    <a:lumMod val="60000"/>
                    <a:lumOff val="40000"/>
                  </a:schemeClr>
                </a:solidFill>
              </a:rPr>
              <a:t>Collision:</a:t>
            </a:r>
          </a:p>
          <a:p>
            <a:pPr marL="0" lvl="1" indent="0">
              <a:spcBef>
                <a:spcPts val="2400"/>
              </a:spcBef>
              <a:buNone/>
            </a:pPr>
            <a:r>
              <a:rPr lang="en-US" dirty="0" smtClean="0"/>
              <a:t>  find </a:t>
            </a:r>
            <a:r>
              <a:rPr lang="en-US" i="1" dirty="0"/>
              <a:t>any</a:t>
            </a:r>
            <a:r>
              <a:rPr lang="en-US" dirty="0"/>
              <a:t> m</a:t>
            </a:r>
            <a:r>
              <a:rPr lang="en-US" baseline="-25000" dirty="0"/>
              <a:t>1  </a:t>
            </a:r>
            <a:r>
              <a:rPr lang="en-US" dirty="0"/>
              <a:t>!= m</a:t>
            </a:r>
            <a:r>
              <a:rPr lang="en-US" baseline="-25000" dirty="0"/>
              <a:t>2</a:t>
            </a:r>
            <a:r>
              <a:rPr lang="en-US" dirty="0"/>
              <a:t> </a:t>
            </a:r>
            <a:r>
              <a:rPr lang="en-US" dirty="0" err="1"/>
              <a:t>s.t.</a:t>
            </a:r>
            <a:r>
              <a:rPr lang="en-US" dirty="0"/>
              <a:t> h(m</a:t>
            </a:r>
            <a:r>
              <a:rPr lang="en-US" baseline="-25000" dirty="0"/>
              <a:t>1</a:t>
            </a:r>
            <a:r>
              <a:rPr lang="en-US" dirty="0"/>
              <a:t>) = h(m</a:t>
            </a:r>
            <a:r>
              <a:rPr lang="en-US" baseline="-25000" dirty="0"/>
              <a:t>2</a:t>
            </a:r>
            <a:r>
              <a:rPr lang="en-US" dirty="0"/>
              <a:t>)</a:t>
            </a:r>
          </a:p>
          <a:p>
            <a:endParaRPr lang="en-US" dirty="0" smtClean="0">
              <a:solidFill>
                <a:schemeClr val="tx2">
                  <a:lumMod val="60000"/>
                  <a:lumOff val="40000"/>
                </a:schemeClr>
              </a:solidFill>
            </a:endParaRPr>
          </a:p>
        </p:txBody>
      </p:sp>
    </p:spTree>
    <p:extLst>
      <p:ext uri="{BB962C8B-B14F-4D97-AF65-F5344CB8AC3E}">
        <p14:creationId xmlns:p14="http://schemas.microsoft.com/office/powerpoint/2010/main" val="1959205293"/>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ontent Placeholder 1"/>
          <p:cNvSpPr>
            <a:spLocks noGrp="1"/>
          </p:cNvSpPr>
          <p:nvPr>
            <p:ph idx="1"/>
          </p:nvPr>
        </p:nvSpPr>
        <p:spPr>
          <a:xfrm>
            <a:off x="342900" y="381001"/>
            <a:ext cx="6172200" cy="7391399"/>
          </a:xfrm>
        </p:spPr>
        <p:txBody>
          <a:bodyPr>
            <a:normAutofit lnSpcReduction="10000"/>
          </a:bodyPr>
          <a:lstStyle/>
          <a:p>
            <a:r>
              <a:rPr lang="en-US" sz="3000" dirty="0" smtClean="0"/>
              <a:t>Other hash functions:</a:t>
            </a:r>
          </a:p>
          <a:p>
            <a:r>
              <a:rPr lang="en-US" sz="3000" b="1" dirty="0" smtClean="0">
                <a:solidFill>
                  <a:schemeClr val="accent1"/>
                </a:solidFill>
              </a:rPr>
              <a:t>MD5</a:t>
            </a:r>
          </a:p>
          <a:p>
            <a:pPr marL="457200">
              <a:spcBef>
                <a:spcPts val="600"/>
              </a:spcBef>
            </a:pPr>
            <a:r>
              <a:rPr lang="en-US" sz="2600" dirty="0" smtClean="0"/>
              <a:t>Once ubiquitous</a:t>
            </a:r>
          </a:p>
          <a:p>
            <a:pPr marL="457200">
              <a:spcBef>
                <a:spcPts val="600"/>
              </a:spcBef>
            </a:pPr>
            <a:r>
              <a:rPr lang="en-US" sz="2600" dirty="0" smtClean="0"/>
              <a:t>Broken in 2004</a:t>
            </a:r>
          </a:p>
          <a:p>
            <a:pPr marL="457200">
              <a:spcBef>
                <a:spcPts val="600"/>
              </a:spcBef>
            </a:pPr>
            <a:r>
              <a:rPr lang="en-US" sz="2600" dirty="0" smtClean="0"/>
              <a:t>Turns out to be easy to find </a:t>
            </a:r>
            <a:r>
              <a:rPr lang="en-US" sz="2600" b="1" i="1" dirty="0" smtClean="0"/>
              <a:t>collisions</a:t>
            </a:r>
            <a:br>
              <a:rPr lang="en-US" sz="2600" b="1" i="1" dirty="0" smtClean="0"/>
            </a:br>
            <a:r>
              <a:rPr lang="en-US" sz="2600" dirty="0" smtClean="0"/>
              <a:t>(pairs of messages with same MD5 hash)</a:t>
            </a:r>
          </a:p>
          <a:p>
            <a:pPr marL="457200">
              <a:spcBef>
                <a:spcPts val="600"/>
              </a:spcBef>
            </a:pPr>
            <a:r>
              <a:rPr lang="en-US" sz="2600" dirty="0" smtClean="0"/>
              <a:t>You’ll investigate this in MP 3</a:t>
            </a:r>
          </a:p>
          <a:p>
            <a:r>
              <a:rPr lang="en-US" sz="3000" b="1" dirty="0" smtClean="0">
                <a:solidFill>
                  <a:schemeClr val="accent1"/>
                </a:solidFill>
              </a:rPr>
              <a:t>SHA1</a:t>
            </a:r>
          </a:p>
          <a:p>
            <a:pPr marL="457200">
              <a:spcBef>
                <a:spcPts val="600"/>
              </a:spcBef>
            </a:pPr>
            <a:r>
              <a:rPr lang="en-US" sz="2600" dirty="0" smtClean="0"/>
              <a:t>Currently widely used</a:t>
            </a:r>
          </a:p>
          <a:p>
            <a:pPr marL="457200">
              <a:spcBef>
                <a:spcPts val="600"/>
              </a:spcBef>
            </a:pPr>
            <a:r>
              <a:rPr lang="en-US" sz="2600" dirty="0" smtClean="0"/>
              <a:t>Suspected to be weak</a:t>
            </a:r>
          </a:p>
          <a:p>
            <a:pPr marL="457200">
              <a:spcBef>
                <a:spcPts val="600"/>
              </a:spcBef>
            </a:pPr>
            <a:r>
              <a:rPr lang="en-US" sz="2600" dirty="0" smtClean="0"/>
              <a:t>Don’t use in new applications</a:t>
            </a:r>
            <a:endParaRPr lang="en-US" sz="3000" b="1" dirty="0">
              <a:solidFill>
                <a:schemeClr val="accent1"/>
              </a:solidFill>
            </a:endParaRPr>
          </a:p>
          <a:p>
            <a:r>
              <a:rPr lang="en-US" sz="3000" b="1" dirty="0" smtClean="0">
                <a:solidFill>
                  <a:schemeClr val="accent1"/>
                </a:solidFill>
              </a:rPr>
              <a:t>SHA3</a:t>
            </a:r>
            <a:endParaRPr lang="en-US" sz="3000" b="1" dirty="0">
              <a:solidFill>
                <a:schemeClr val="accent1"/>
              </a:solidFill>
            </a:endParaRPr>
          </a:p>
          <a:p>
            <a:pPr marL="457200">
              <a:spcBef>
                <a:spcPts val="600"/>
              </a:spcBef>
            </a:pPr>
            <a:r>
              <a:rPr lang="en-US" sz="2600" dirty="0" smtClean="0"/>
              <a:t>Different construction: “Sponge”</a:t>
            </a:r>
          </a:p>
          <a:p>
            <a:pPr marL="457200">
              <a:spcBef>
                <a:spcPts val="600"/>
              </a:spcBef>
            </a:pPr>
            <a:r>
              <a:rPr lang="en-US" sz="2600" dirty="0" smtClean="0"/>
              <a:t>Not susceptible to length-extension</a:t>
            </a:r>
            <a:endParaRPr lang="en-US" sz="2600" dirty="0"/>
          </a:p>
          <a:p>
            <a:pPr marL="457200">
              <a:spcBef>
                <a:spcPts val="600"/>
              </a:spcBef>
            </a:pPr>
            <a:endParaRPr lang="en-US" sz="2600" dirty="0"/>
          </a:p>
          <a:p>
            <a:endParaRPr lang="en-US" sz="3000" b="1" dirty="0" smtClean="0">
              <a:solidFill>
                <a:schemeClr val="accent1"/>
              </a:solidFill>
            </a:endParaRPr>
          </a:p>
        </p:txBody>
      </p:sp>
    </p:spTree>
  </p:cSld>
  <p:clrMapOvr>
    <a:overrideClrMapping bg1="lt1" tx1="dk1" bg2="lt2" tx2="dk2" accent1="accent1" accent2="accent2" accent3="accent3" accent4="accent4" accent5="accent5" accent6="accent6" hlink="hlink" folHlink="folHlink"/>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0" lvl="1" indent="0">
              <a:spcBef>
                <a:spcPts val="1200"/>
              </a:spcBef>
              <a:buNone/>
            </a:pPr>
            <a:r>
              <a:rPr lang="en-US" sz="3000" b="1" dirty="0" smtClean="0">
                <a:solidFill>
                  <a:schemeClr val="accent1"/>
                </a:solidFill>
              </a:rPr>
              <a:t>Message Authentication Code</a:t>
            </a:r>
            <a:r>
              <a:rPr lang="en-US" sz="3000" dirty="0" smtClean="0">
                <a:solidFill>
                  <a:schemeClr val="accent1"/>
                </a:solidFill>
              </a:rPr>
              <a:t> (</a:t>
            </a:r>
            <a:r>
              <a:rPr lang="en-US" sz="3000" b="1" dirty="0" smtClean="0">
                <a:solidFill>
                  <a:schemeClr val="accent1"/>
                </a:solidFill>
              </a:rPr>
              <a:t>MAC</a:t>
            </a:r>
            <a:r>
              <a:rPr lang="en-US" sz="3000" dirty="0" smtClean="0">
                <a:solidFill>
                  <a:schemeClr val="accent1"/>
                </a:solidFill>
              </a:rPr>
              <a:t>)</a:t>
            </a:r>
            <a:r>
              <a:rPr lang="en-US" sz="3000" dirty="0" smtClean="0"/>
              <a:t/>
            </a:r>
            <a:br>
              <a:rPr lang="en-US" sz="3000" dirty="0" smtClean="0"/>
            </a:br>
            <a:r>
              <a:rPr lang="en-US" sz="2400" dirty="0" smtClean="0"/>
              <a:t>e.g. HMAC-SHA256</a:t>
            </a:r>
            <a:r>
              <a:rPr lang="en-US" sz="2400" dirty="0"/>
              <a:t/>
            </a:r>
            <a:br>
              <a:rPr lang="en-US" sz="2400" dirty="0"/>
            </a:br>
            <a:r>
              <a:rPr lang="en-US" sz="2400" dirty="0" smtClean="0"/>
              <a:t/>
            </a:r>
            <a:br>
              <a:rPr lang="en-US" sz="2400" dirty="0" smtClean="0"/>
            </a:br>
            <a:r>
              <a:rPr lang="en-US" dirty="0" smtClean="0"/>
              <a:t>vs.</a:t>
            </a:r>
          </a:p>
          <a:p>
            <a:pPr marL="0" lvl="1" indent="0">
              <a:spcBef>
                <a:spcPts val="1200"/>
              </a:spcBef>
              <a:buNone/>
            </a:pPr>
            <a:r>
              <a:rPr lang="en-US" sz="3000" b="1" dirty="0" smtClean="0">
                <a:solidFill>
                  <a:schemeClr val="accent1"/>
                </a:solidFill>
              </a:rPr>
              <a:t>Cryptographic hash function</a:t>
            </a:r>
            <a:r>
              <a:rPr lang="en-US" sz="3000" dirty="0" smtClean="0"/>
              <a:t/>
            </a:r>
            <a:br>
              <a:rPr lang="en-US" sz="3000" dirty="0" smtClean="0"/>
            </a:br>
            <a:r>
              <a:rPr lang="en-US" sz="2400" dirty="0" smtClean="0"/>
              <a:t>e.g. SHA256</a:t>
            </a:r>
            <a:br>
              <a:rPr lang="en-US" sz="2400" dirty="0" smtClean="0"/>
            </a:br>
            <a:r>
              <a:rPr lang="en-US" sz="3000" u="sng" dirty="0" smtClean="0"/>
              <a:t>not</a:t>
            </a:r>
            <a:r>
              <a:rPr lang="en-US" sz="3000" dirty="0" smtClean="0"/>
              <a:t> a strong PRF</a:t>
            </a:r>
          </a:p>
          <a:p>
            <a:pPr marL="0" lvl="1" indent="0">
              <a:spcBef>
                <a:spcPts val="2400"/>
              </a:spcBef>
              <a:buNone/>
            </a:pPr>
            <a:r>
              <a:rPr lang="en-US" sz="2600" dirty="0" smtClean="0"/>
              <a:t/>
            </a:r>
            <a:br>
              <a:rPr lang="en-US" sz="2600" dirty="0" smtClean="0"/>
            </a:br>
            <a:r>
              <a:rPr lang="en-US" sz="2600" dirty="0" smtClean="0"/>
              <a:t>Used to think the distinction didn’t matter, now we think it does</a:t>
            </a:r>
            <a:br>
              <a:rPr lang="en-US" sz="2600" dirty="0" smtClean="0"/>
            </a:br>
            <a:r>
              <a:rPr lang="en-US" sz="2600" dirty="0" smtClean="0"/>
              <a:t>	e.g., </a:t>
            </a:r>
            <a:r>
              <a:rPr lang="en-US" sz="2600" b="1" i="1" dirty="0" smtClean="0"/>
              <a:t>length extension attacks</a:t>
            </a:r>
          </a:p>
          <a:p>
            <a:pPr marL="0" lvl="1" indent="0">
              <a:spcBef>
                <a:spcPts val="2400"/>
              </a:spcBef>
              <a:buNone/>
            </a:pPr>
            <a:r>
              <a:rPr lang="en-US" sz="2600" dirty="0" smtClean="0"/>
              <a:t>Better to use a MAC/PRF (not a hash)</a:t>
            </a:r>
          </a:p>
          <a:p>
            <a:pPr marL="0" lvl="1" indent="0">
              <a:spcBef>
                <a:spcPts val="1200"/>
              </a:spcBef>
              <a:buNone/>
            </a:pPr>
            <a:r>
              <a:rPr lang="en-US" sz="2400" dirty="0" smtClean="0">
                <a:solidFill>
                  <a:schemeClr val="accent3">
                    <a:lumMod val="75000"/>
                  </a:schemeClr>
                </a:solidFill>
                <a:latin typeface="Consolas" pitchFamily="49" charset="0"/>
                <a:cs typeface="Consolas" pitchFamily="49" charset="0"/>
              </a:rPr>
              <a:t>$ openssl dgst -sha256 -hmac &lt;</a:t>
            </a:r>
            <a:r>
              <a:rPr lang="en-US" sz="2400" i="1" dirty="0" smtClean="0">
                <a:solidFill>
                  <a:schemeClr val="accent3">
                    <a:lumMod val="75000"/>
                  </a:schemeClr>
                </a:solidFill>
                <a:latin typeface="Consolas" pitchFamily="49" charset="0"/>
                <a:cs typeface="Consolas" pitchFamily="49" charset="0"/>
              </a:rPr>
              <a:t>key</a:t>
            </a:r>
            <a:r>
              <a:rPr lang="en-US" sz="2400" dirty="0" smtClean="0">
                <a:solidFill>
                  <a:schemeClr val="accent3">
                    <a:lumMod val="75000"/>
                  </a:schemeClr>
                </a:solidFill>
                <a:latin typeface="Consolas" pitchFamily="49" charset="0"/>
                <a:cs typeface="Consolas" pitchFamily="49" charset="0"/>
              </a:rPr>
              <a:t>&gt;</a:t>
            </a:r>
          </a:p>
          <a:p>
            <a:pPr marL="0" lvl="1" indent="0">
              <a:spcBef>
                <a:spcPts val="2400"/>
              </a:spcBef>
              <a:buNone/>
            </a:pPr>
            <a:r>
              <a:rPr lang="en-US" sz="2600" dirty="0" smtClean="0">
                <a:solidFill>
                  <a:schemeClr val="accent5">
                    <a:lumMod val="75000"/>
                  </a:schemeClr>
                </a:solidFill>
              </a:rPr>
              <a:t>[What if you don’t need a key?]</a:t>
            </a:r>
          </a:p>
        </p:txBody>
      </p:sp>
    </p:spTree>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381000" y="381000"/>
                <a:ext cx="6172200" cy="6934199"/>
              </a:xfrm>
            </p:spPr>
            <p:txBody>
              <a:bodyPr/>
              <a:lstStyle/>
              <a:p>
                <a:r>
                  <a:rPr lang="en-US" b="1" dirty="0" smtClean="0">
                    <a:solidFill>
                      <a:schemeClr val="accent1"/>
                    </a:solidFill>
                  </a:rPr>
                  <a:t>MAC crypto game</a:t>
                </a:r>
              </a:p>
              <a:p>
                <a:pPr lvl="1">
                  <a:buNone/>
                </a:pPr>
                <a:r>
                  <a:rPr lang="en-US" dirty="0"/>
                  <a:t> </a:t>
                </a:r>
                <a:r>
                  <a:rPr lang="en-US" sz="2400" dirty="0"/>
                  <a:t>Game against Mallory</a:t>
                </a:r>
              </a:p>
              <a:p>
                <a:pPr marL="971550" lvl="1" indent="-514350">
                  <a:buAutoNum type="arabicPeriod"/>
                </a:pPr>
                <a:r>
                  <a:rPr lang="en-US" sz="2400" dirty="0" smtClean="0"/>
                  <a:t>Give Mallory MAC(K, m</a:t>
                </a:r>
                <a:r>
                  <a:rPr lang="en-US" sz="2400" baseline="-25000" dirty="0" smtClean="0"/>
                  <a:t>i</a:t>
                </a:r>
                <a:r>
                  <a:rPr lang="en-US" sz="2400" dirty="0" smtClean="0"/>
                  <a:t>) </a:t>
                </a:r>
                <a14:m>
                  <m:oMath xmlns="" xmlns:m="http://schemas.openxmlformats.org/officeDocument/2006/math">
                    <m:r>
                      <a:rPr lang="en-US" sz="2400" i="1">
                        <a:latin typeface="Cambria Math"/>
                      </a:rPr>
                      <m:t>∀ </m:t>
                    </m:r>
                    <m:r>
                      <a:rPr lang="en-US" sz="2400" i="1">
                        <a:latin typeface="Cambria Math"/>
                      </a:rPr>
                      <m:t>𝑚𝑖</m:t>
                    </m:r>
                    <m:r>
                      <a:rPr lang="en-US" sz="2400" i="1">
                        <a:latin typeface="Cambria Math"/>
                      </a:rPr>
                      <m:t>∈</m:t>
                    </m:r>
                    <m:r>
                      <a:rPr lang="en-US" sz="2400" i="1">
                        <a:latin typeface="Cambria Math"/>
                      </a:rPr>
                      <m:t>𝑀</m:t>
                    </m:r>
                  </m:oMath>
                </a14:m>
                <a:r>
                  <a:rPr lang="en-US" sz="2400" dirty="0" smtClean="0"/>
                  <a:t/>
                </a:r>
                <a:br>
                  <a:rPr lang="en-US" sz="2400" dirty="0" smtClean="0"/>
                </a:br>
                <a:r>
                  <a:rPr lang="en-US" sz="2400" dirty="0" smtClean="0"/>
                  <a:t>and M (but not K!)</a:t>
                </a:r>
                <a:endParaRPr lang="en-US" sz="2400" b="1" dirty="0"/>
              </a:p>
              <a:p>
                <a:pPr marL="971550" lvl="1" indent="-514350">
                  <a:buFont typeface="Arial" pitchFamily="34" charset="0"/>
                  <a:buAutoNum type="arabicPeriod"/>
                </a:pPr>
                <a:r>
                  <a:rPr lang="en-US" sz="2400" dirty="0" smtClean="0"/>
                  <a:t>Mallory tries to discover </a:t>
                </a:r>
                <a:br>
                  <a:rPr lang="en-US" sz="2400" dirty="0" smtClean="0"/>
                </a:br>
                <a:r>
                  <a:rPr lang="en-US" sz="2400" dirty="0" smtClean="0"/>
                  <a:t>MAC(K</a:t>
                </a:r>
                <a:r>
                  <a:rPr lang="en-US" sz="2400" dirty="0"/>
                  <a:t>, </a:t>
                </a:r>
                <a14:m>
                  <m:oMath xmlns="" xmlns:m="http://schemas.openxmlformats.org/officeDocument/2006/math">
                    <m:sSup>
                      <m:sSupPr>
                        <m:ctrlPr>
                          <a:rPr lang="en-US" sz="2400" i="1">
                            <a:latin typeface="Cambria Math"/>
                          </a:rPr>
                        </m:ctrlPr>
                      </m:sSupPr>
                      <m:e>
                        <m:r>
                          <m:rPr>
                            <m:sty m:val="p"/>
                          </m:rPr>
                          <a:rPr lang="en-US" sz="2400">
                            <a:latin typeface="Cambria Math"/>
                          </a:rPr>
                          <m:t>m</m:t>
                        </m:r>
                      </m:e>
                      <m:sup>
                        <m:r>
                          <a:rPr lang="en-US" sz="2400">
                            <a:latin typeface="Cambria Math"/>
                          </a:rPr>
                          <m:t>′</m:t>
                        </m:r>
                      </m:sup>
                    </m:sSup>
                  </m:oMath>
                </a14:m>
                <a:r>
                  <a:rPr lang="en-US" sz="2400" dirty="0"/>
                  <a:t>)</a:t>
                </a:r>
                <a:r>
                  <a:rPr lang="en-US" sz="2400" dirty="0" smtClean="0"/>
                  <a:t> for a new</a:t>
                </a:r>
                <a14:m>
                  <m:oMath xmlns="" xmlns:m="http://schemas.openxmlformats.org/officeDocument/2006/math">
                    <m:r>
                      <a:rPr lang="en-US" sz="2400">
                        <a:latin typeface="Cambria Math"/>
                      </a:rPr>
                      <m:t> </m:t>
                    </m:r>
                    <m:sSup>
                      <m:sSupPr>
                        <m:ctrlPr>
                          <a:rPr lang="en-US" sz="2400" i="1">
                            <a:latin typeface="Cambria Math"/>
                          </a:rPr>
                        </m:ctrlPr>
                      </m:sSupPr>
                      <m:e>
                        <m:r>
                          <m:rPr>
                            <m:sty m:val="p"/>
                          </m:rPr>
                          <a:rPr lang="en-US" sz="2400">
                            <a:latin typeface="Cambria Math"/>
                          </a:rPr>
                          <m:t>m</m:t>
                        </m:r>
                      </m:e>
                      <m:sup>
                        <m:r>
                          <a:rPr lang="en-US" sz="2400">
                            <a:latin typeface="Cambria Math"/>
                          </a:rPr>
                          <m:t>′</m:t>
                        </m:r>
                      </m:sup>
                    </m:sSup>
                    <m:r>
                      <a:rPr lang="en-US" sz="2400" i="1">
                        <a:latin typeface="Cambria Math"/>
                      </a:rPr>
                      <m:t>∉</m:t>
                    </m:r>
                    <m:r>
                      <a:rPr lang="en-US" sz="2400" i="1">
                        <a:latin typeface="Cambria Math"/>
                      </a:rPr>
                      <m:t>𝑀</m:t>
                    </m:r>
                  </m:oMath>
                </a14:m>
                <a:endParaRPr lang="en-US" sz="2400" dirty="0" smtClean="0"/>
              </a:p>
              <a:p>
                <a:pPr marL="971550" lvl="1" indent="-514350">
                  <a:buFont typeface="Arial" pitchFamily="34" charset="0"/>
                  <a:buAutoNum type="arabicPeriod"/>
                </a:pPr>
                <a:endParaRPr lang="en-US" sz="2400" dirty="0" smtClean="0"/>
              </a:p>
              <a:p>
                <a:pPr marL="971550" lvl="1" indent="-514350">
                  <a:buFont typeface="Arial" pitchFamily="34" charset="0"/>
                  <a:buAutoNum type="arabicPeriod"/>
                </a:pPr>
                <a:endParaRPr lang="en-US" sz="2400" dirty="0"/>
              </a:p>
              <a:p>
                <a:r>
                  <a:rPr lang="en-US" b="1" dirty="0" smtClean="0">
                    <a:solidFill>
                      <a:schemeClr val="accent1"/>
                    </a:solidFill>
                  </a:rPr>
                  <a:t>Other uses for hashes/HMACs?</a:t>
                </a:r>
                <a:endParaRPr lang="en-US" b="1" dirty="0">
                  <a:solidFill>
                    <a:schemeClr val="accent1"/>
                  </a:solidFill>
                </a:endParaRPr>
              </a:p>
              <a:p>
                <a:endParaRPr lang="en-US" b="1" dirty="0">
                  <a:solidFill>
                    <a:schemeClr val="accent1"/>
                  </a:solidFill>
                </a:endParaRP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381000" y="381000"/>
                <a:ext cx="6172200" cy="6934199"/>
              </a:xfrm>
              <a:blipFill rotWithShape="1">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7252450"/>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So Far</a:t>
            </a:r>
            <a:endParaRPr lang="en-US" dirty="0" smtClean="0"/>
          </a:p>
          <a:p>
            <a:pPr marL="0" lvl="1" indent="0">
              <a:buNone/>
            </a:pPr>
            <a:r>
              <a:rPr lang="en-US" sz="3200" dirty="0" smtClean="0"/>
              <a:t>Message Integrity</a:t>
            </a:r>
          </a:p>
          <a:p>
            <a:endParaRPr lang="en-US" b="1" dirty="0" smtClean="0"/>
          </a:p>
          <a:p>
            <a:r>
              <a:rPr lang="en-US" b="1" dirty="0" smtClean="0"/>
              <a:t>Next time </a:t>
            </a:r>
            <a:r>
              <a:rPr lang="en-US" dirty="0" smtClean="0"/>
              <a:t>…</a:t>
            </a:r>
          </a:p>
          <a:p>
            <a:pPr marL="285750" lvl="1">
              <a:buNone/>
            </a:pPr>
            <a:r>
              <a:rPr lang="en-US" sz="3200" dirty="0" smtClean="0"/>
              <a:t>The classic problem in crypto:</a:t>
            </a:r>
          </a:p>
          <a:p>
            <a:pPr marL="285750" lvl="1">
              <a:buNone/>
            </a:pPr>
            <a:r>
              <a:rPr lang="en-US" sz="3200" dirty="0" smtClean="0">
                <a:solidFill>
                  <a:schemeClr val="accent1"/>
                </a:solidFill>
              </a:rPr>
              <a:t>How can Alice send Bob a message, with </a:t>
            </a:r>
            <a:r>
              <a:rPr lang="en-US" sz="3200" b="1" dirty="0" smtClean="0">
                <a:solidFill>
                  <a:schemeClr val="accent1"/>
                </a:solidFill>
              </a:rPr>
              <a:t>confidentiality</a:t>
            </a:r>
            <a:r>
              <a:rPr lang="en-US" dirty="0" smtClean="0">
                <a:solidFill>
                  <a:schemeClr val="accent1"/>
                </a:solidFill>
              </a:rPr>
              <a:t>?</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4350" y="3251201"/>
            <a:ext cx="5829300" cy="1960033"/>
          </a:xfrm>
        </p:spPr>
        <p:txBody>
          <a:bodyPr>
            <a:normAutofit/>
          </a:bodyPr>
          <a:lstStyle/>
          <a:p>
            <a:r>
              <a:rPr lang="en-US" sz="4800" dirty="0" smtClean="0"/>
              <a:t>Message Integrity</a:t>
            </a:r>
            <a:endParaRPr lang="en-US" sz="4800" dirty="0"/>
          </a:p>
        </p:txBody>
      </p:sp>
    </p:spTree>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42900" y="381000"/>
            <a:ext cx="6172200" cy="6934199"/>
          </a:xfrm>
        </p:spPr>
        <p:txBody>
          <a:bodyPr>
            <a:normAutofit fontScale="92500"/>
          </a:bodyPr>
          <a:lstStyle/>
          <a:p>
            <a:pPr>
              <a:buNone/>
            </a:pPr>
            <a:r>
              <a:rPr lang="en-US" b="1" dirty="0" smtClean="0">
                <a:solidFill>
                  <a:schemeClr val="accent1"/>
                </a:solidFill>
              </a:rPr>
              <a:t>Goal:  Message Integrity</a:t>
            </a:r>
          </a:p>
          <a:p>
            <a:pPr>
              <a:spcBef>
                <a:spcPts val="1200"/>
              </a:spcBef>
              <a:buNone/>
            </a:pPr>
            <a:r>
              <a:rPr lang="en-US" dirty="0" smtClean="0"/>
              <a:t>Alice wants to send message </a:t>
            </a:r>
            <a:r>
              <a:rPr lang="en-US" b="1" i="1" dirty="0" smtClean="0"/>
              <a:t>m</a:t>
            </a:r>
            <a:r>
              <a:rPr lang="en-US" dirty="0" smtClean="0"/>
              <a:t> to Bob</a:t>
            </a:r>
          </a:p>
          <a:p>
            <a:pPr lvl="1"/>
            <a:r>
              <a:rPr lang="en-US" dirty="0" smtClean="0"/>
              <a:t>don’t fully trust the messenger or network carrying the message</a:t>
            </a:r>
          </a:p>
          <a:p>
            <a:pPr lvl="1"/>
            <a:r>
              <a:rPr lang="en-US" dirty="0" smtClean="0"/>
              <a:t>want to be sure what Bob receives is actually what Alice sent</a:t>
            </a:r>
          </a:p>
          <a:p>
            <a:pPr lvl="1">
              <a:spcBef>
                <a:spcPts val="3000"/>
              </a:spcBef>
            </a:pPr>
            <a:endParaRPr lang="en-US" dirty="0"/>
          </a:p>
          <a:p>
            <a:pPr>
              <a:spcBef>
                <a:spcPts val="6000"/>
              </a:spcBef>
            </a:pPr>
            <a:r>
              <a:rPr lang="en-US" dirty="0" smtClean="0"/>
              <a:t>Threat model:</a:t>
            </a:r>
          </a:p>
          <a:p>
            <a:pPr lvl="1"/>
            <a:r>
              <a:rPr lang="en-US" dirty="0" smtClean="0"/>
              <a:t>Mallory can see, modify, forge messages</a:t>
            </a:r>
          </a:p>
          <a:p>
            <a:pPr lvl="1"/>
            <a:r>
              <a:rPr lang="en-US" dirty="0" smtClean="0"/>
              <a:t>Mallory wants to trick Bob into accepting a message Alice didn’t send</a:t>
            </a:r>
          </a:p>
        </p:txBody>
      </p:sp>
      <p:grpSp>
        <p:nvGrpSpPr>
          <p:cNvPr id="13" name="Group 12"/>
          <p:cNvGrpSpPr/>
          <p:nvPr/>
        </p:nvGrpSpPr>
        <p:grpSpPr>
          <a:xfrm>
            <a:off x="1143000" y="3505200"/>
            <a:ext cx="5029200" cy="773724"/>
            <a:chOff x="1143000" y="3722076"/>
            <a:chExt cx="5029200" cy="773724"/>
          </a:xfrm>
        </p:grpSpPr>
        <p:grpSp>
          <p:nvGrpSpPr>
            <p:cNvPr id="3" name="Group 2"/>
            <p:cNvGrpSpPr/>
            <p:nvPr/>
          </p:nvGrpSpPr>
          <p:grpSpPr>
            <a:xfrm>
              <a:off x="1143000" y="3722076"/>
              <a:ext cx="5029200" cy="773724"/>
              <a:chOff x="914400" y="1295400"/>
              <a:chExt cx="2857500" cy="711200"/>
            </a:xfrm>
          </p:grpSpPr>
          <p:sp>
            <p:nvSpPr>
              <p:cNvPr id="4" name="Rectangle 3"/>
              <p:cNvSpPr/>
              <p:nvPr/>
            </p:nvSpPr>
            <p:spPr>
              <a:xfrm>
                <a:off x="914400" y="1295400"/>
                <a:ext cx="571500" cy="71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Alice</a:t>
                </a:r>
                <a:endParaRPr lang="en-US" dirty="0"/>
              </a:p>
            </p:txBody>
          </p:sp>
          <p:sp>
            <p:nvSpPr>
              <p:cNvPr id="5" name="Rectangle 4"/>
              <p:cNvSpPr/>
              <p:nvPr/>
            </p:nvSpPr>
            <p:spPr>
              <a:xfrm>
                <a:off x="2000250" y="1435486"/>
                <a:ext cx="685800" cy="4310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Mallory</a:t>
                </a:r>
                <a:endParaRPr lang="en-US" dirty="0"/>
              </a:p>
            </p:txBody>
          </p:sp>
          <p:sp>
            <p:nvSpPr>
              <p:cNvPr id="6" name="Rectangle 5"/>
              <p:cNvSpPr/>
              <p:nvPr/>
            </p:nvSpPr>
            <p:spPr>
              <a:xfrm>
                <a:off x="3200400" y="1295400"/>
                <a:ext cx="571500" cy="71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Bob</a:t>
                </a:r>
                <a:endParaRPr lang="en-US" dirty="0"/>
              </a:p>
            </p:txBody>
          </p:sp>
          <p:cxnSp>
            <p:nvCxnSpPr>
              <p:cNvPr id="7" name="Straight Arrow Connector 6"/>
              <p:cNvCxnSpPr/>
              <p:nvPr/>
            </p:nvCxnSpPr>
            <p:spPr>
              <a:xfrm>
                <a:off x="1485900" y="1649942"/>
                <a:ext cx="514350" cy="2117"/>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8" name="Straight Arrow Connector 7"/>
              <p:cNvCxnSpPr/>
              <p:nvPr/>
            </p:nvCxnSpPr>
            <p:spPr>
              <a:xfrm>
                <a:off x="2686050" y="1649942"/>
                <a:ext cx="514350" cy="2117"/>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grpSp>
        <p:sp>
          <p:nvSpPr>
            <p:cNvPr id="9" name="TextBox 8"/>
            <p:cNvSpPr txBox="1"/>
            <p:nvPr/>
          </p:nvSpPr>
          <p:spPr>
            <a:xfrm>
              <a:off x="2392936" y="3730100"/>
              <a:ext cx="381836" cy="369332"/>
            </a:xfrm>
            <a:prstGeom prst="rect">
              <a:avLst/>
            </a:prstGeom>
            <a:noFill/>
          </p:spPr>
          <p:txBody>
            <a:bodyPr wrap="square" rtlCol="0">
              <a:spAutoFit/>
            </a:bodyPr>
            <a:lstStyle/>
            <a:p>
              <a:pPr algn="ctr"/>
              <a:r>
                <a:rPr lang="en-US" b="1" dirty="0"/>
                <a:t>m</a:t>
              </a:r>
            </a:p>
          </p:txBody>
        </p:sp>
        <p:sp>
          <p:nvSpPr>
            <p:cNvPr id="12" name="TextBox 11"/>
            <p:cNvSpPr txBox="1"/>
            <p:nvPr/>
          </p:nvSpPr>
          <p:spPr>
            <a:xfrm>
              <a:off x="4418764" y="3726116"/>
              <a:ext cx="534236" cy="369332"/>
            </a:xfrm>
            <a:prstGeom prst="rect">
              <a:avLst/>
            </a:prstGeom>
            <a:noFill/>
          </p:spPr>
          <p:txBody>
            <a:bodyPr wrap="square" rtlCol="0">
              <a:spAutoFit/>
            </a:bodyPr>
            <a:lstStyle/>
            <a:p>
              <a:pPr algn="ctr"/>
              <a:r>
                <a:rPr lang="en-US" b="1" dirty="0" smtClean="0"/>
                <a:t>m</a:t>
              </a:r>
              <a:r>
                <a:rPr lang="en-US" dirty="0" smtClean="0"/>
                <a:t>′</a:t>
              </a:r>
              <a:endParaRPr lang="en-US" dirty="0"/>
            </a:p>
          </p:txBody>
        </p:sp>
      </p:grpSp>
    </p:spTree>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p:cNvSpPr>
            <a:spLocks noGrp="1"/>
          </p:cNvSpPr>
          <p:nvPr>
            <p:ph idx="1"/>
          </p:nvPr>
        </p:nvSpPr>
        <p:spPr>
          <a:xfrm>
            <a:off x="342900" y="381000"/>
            <a:ext cx="6172200" cy="6934199"/>
          </a:xfrm>
        </p:spPr>
        <p:txBody>
          <a:bodyPr>
            <a:normAutofit fontScale="92500" lnSpcReduction="10000"/>
          </a:bodyPr>
          <a:lstStyle/>
          <a:p>
            <a:r>
              <a:rPr lang="en-US" b="1" dirty="0" smtClean="0">
                <a:solidFill>
                  <a:schemeClr val="accent1"/>
                </a:solidFill>
              </a:rPr>
              <a:t>Solution: </a:t>
            </a:r>
            <a:br>
              <a:rPr lang="en-US" b="1" dirty="0" smtClean="0">
                <a:solidFill>
                  <a:schemeClr val="accent1"/>
                </a:solidFill>
              </a:rPr>
            </a:br>
            <a:r>
              <a:rPr lang="en-US" b="1" dirty="0" smtClean="0">
                <a:solidFill>
                  <a:schemeClr val="accent1"/>
                </a:solidFill>
              </a:rPr>
              <a:t>Message Authentication Code (MAC)</a:t>
            </a:r>
            <a:endParaRPr lang="en-US" b="1" dirty="0">
              <a:solidFill>
                <a:schemeClr val="accent1"/>
              </a:solidFill>
            </a:endParaRPr>
          </a:p>
          <a:p>
            <a:r>
              <a:rPr lang="en-US" dirty="0" smtClean="0"/>
              <a:t/>
            </a:r>
            <a:br>
              <a:rPr lang="en-US" dirty="0" smtClean="0"/>
            </a:br>
            <a:r>
              <a:rPr lang="en-US" dirty="0" smtClean="0"/>
              <a:t>One approach:</a:t>
            </a:r>
          </a:p>
          <a:p>
            <a:pPr marL="460375" lvl="1" indent="-3175">
              <a:buNone/>
            </a:pPr>
            <a:r>
              <a:rPr lang="en-US" sz="2400" dirty="0" smtClean="0"/>
              <a:t>1.  Alice computes </a:t>
            </a:r>
            <a:r>
              <a:rPr lang="en-US" sz="2400" b="1" dirty="0" smtClean="0"/>
              <a:t>v</a:t>
            </a:r>
            <a:r>
              <a:rPr lang="en-US" sz="2400" dirty="0" smtClean="0"/>
              <a:t>  := </a:t>
            </a:r>
            <a:r>
              <a:rPr lang="en-US" sz="2400" b="1" i="1" dirty="0" smtClean="0"/>
              <a:t>f</a:t>
            </a:r>
            <a:r>
              <a:rPr lang="en-US" sz="2400" dirty="0" smtClean="0"/>
              <a:t>(</a:t>
            </a:r>
            <a:r>
              <a:rPr lang="en-US" sz="2400" b="1" dirty="0" smtClean="0"/>
              <a:t>m</a:t>
            </a:r>
            <a:r>
              <a:rPr lang="en-US" sz="2400" dirty="0" smtClean="0"/>
              <a:t>)</a:t>
            </a:r>
          </a:p>
          <a:p>
            <a:pPr lvl="1">
              <a:buNone/>
            </a:pPr>
            <a:endParaRPr lang="en-US" sz="2400" dirty="0" smtClean="0"/>
          </a:p>
          <a:p>
            <a:pPr lvl="1">
              <a:buNone/>
            </a:pPr>
            <a:r>
              <a:rPr lang="en-US" sz="2400" dirty="0" smtClean="0"/>
              <a:t>2.	</a:t>
            </a:r>
          </a:p>
          <a:p>
            <a:pPr lvl="1">
              <a:buNone/>
            </a:pPr>
            <a:endParaRPr lang="en-US" sz="2400" dirty="0"/>
          </a:p>
          <a:p>
            <a:pPr lvl="1">
              <a:buNone/>
            </a:pPr>
            <a:r>
              <a:rPr lang="en-US" sz="2400" dirty="0" smtClean="0"/>
              <a:t>3. Bob verifies that </a:t>
            </a:r>
            <a:r>
              <a:rPr lang="en-US" sz="2400" b="1" dirty="0" smtClean="0"/>
              <a:t>v′</a:t>
            </a:r>
            <a:r>
              <a:rPr lang="en-US" sz="2400" dirty="0" smtClean="0"/>
              <a:t> = </a:t>
            </a:r>
            <a:r>
              <a:rPr lang="en-US" sz="2400" b="1" i="1" dirty="0" smtClean="0"/>
              <a:t>f</a:t>
            </a:r>
            <a:r>
              <a:rPr lang="en-US" sz="2400" dirty="0" smtClean="0"/>
              <a:t>(</a:t>
            </a:r>
            <a:r>
              <a:rPr lang="en-US" sz="2400" b="1" dirty="0" smtClean="0"/>
              <a:t>m′</a:t>
            </a:r>
            <a:r>
              <a:rPr lang="en-US" sz="2400" dirty="0" smtClean="0"/>
              <a:t>),</a:t>
            </a:r>
            <a:r>
              <a:rPr lang="en-US" sz="2400" dirty="0"/>
              <a:t/>
            </a:r>
            <a:br>
              <a:rPr lang="en-US" sz="2400" dirty="0"/>
            </a:br>
            <a:r>
              <a:rPr lang="en-US" sz="2400" dirty="0" smtClean="0"/>
              <a:t>accepts </a:t>
            </a:r>
            <a:r>
              <a:rPr lang="en-US" sz="2400" dirty="0"/>
              <a:t>message iff this is </a:t>
            </a:r>
            <a:r>
              <a:rPr lang="en-US" sz="2400" dirty="0" smtClean="0"/>
              <a:t>true</a:t>
            </a:r>
          </a:p>
          <a:p>
            <a:r>
              <a:rPr lang="en-US" dirty="0" smtClean="0"/>
              <a:t>Function </a:t>
            </a:r>
            <a:r>
              <a:rPr lang="en-US" b="1" i="1" dirty="0" smtClean="0"/>
              <a:t>f </a:t>
            </a:r>
            <a:r>
              <a:rPr lang="en-US" dirty="0" smtClean="0"/>
              <a:t>?</a:t>
            </a:r>
          </a:p>
          <a:p>
            <a:pPr lvl="1">
              <a:buNone/>
            </a:pPr>
            <a:r>
              <a:rPr lang="en-US" dirty="0" smtClean="0"/>
              <a:t>Easily computable by Alice and Bob;</a:t>
            </a:r>
            <a:br>
              <a:rPr lang="en-US" dirty="0" smtClean="0"/>
            </a:br>
            <a:r>
              <a:rPr lang="en-US" u="sng" dirty="0" smtClean="0"/>
              <a:t>not</a:t>
            </a:r>
            <a:r>
              <a:rPr lang="en-US" dirty="0" smtClean="0"/>
              <a:t> computable by Mallory</a:t>
            </a:r>
          </a:p>
          <a:p>
            <a:pPr lvl="1">
              <a:buNone/>
            </a:pPr>
            <a:r>
              <a:rPr lang="en-US" dirty="0" smtClean="0"/>
              <a:t>(Idea: Secret only Alice &amp; Bob know)</a:t>
            </a:r>
          </a:p>
          <a:p>
            <a:pPr lvl="1">
              <a:buNone/>
            </a:pPr>
            <a:r>
              <a:rPr lang="en-US" dirty="0" smtClean="0"/>
              <a:t>We’re sunk if Mallory can learn </a:t>
            </a:r>
            <a:br>
              <a:rPr lang="en-US" dirty="0" smtClean="0"/>
            </a:br>
            <a:r>
              <a:rPr lang="en-US" b="1" i="1" dirty="0" smtClean="0"/>
              <a:t>f</a:t>
            </a:r>
            <a:r>
              <a:rPr lang="en-US" dirty="0" smtClean="0"/>
              <a:t>(</a:t>
            </a:r>
            <a:r>
              <a:rPr lang="en-US" b="1" dirty="0" smtClean="0"/>
              <a:t>x</a:t>
            </a:r>
            <a:r>
              <a:rPr lang="en-US" dirty="0" smtClean="0"/>
              <a:t>) for any </a:t>
            </a:r>
            <a:r>
              <a:rPr lang="en-US" b="1" dirty="0" smtClean="0"/>
              <a:t>x</a:t>
            </a:r>
            <a:r>
              <a:rPr lang="en-US" dirty="0" smtClean="0"/>
              <a:t> ≠ </a:t>
            </a:r>
            <a:r>
              <a:rPr lang="en-US" b="1" dirty="0" smtClean="0"/>
              <a:t>m</a:t>
            </a:r>
            <a:r>
              <a:rPr lang="en-US" dirty="0" smtClean="0"/>
              <a:t>!</a:t>
            </a:r>
          </a:p>
          <a:p>
            <a:endParaRPr lang="en-US" dirty="0" smtClean="0"/>
          </a:p>
          <a:p>
            <a:endParaRPr lang="en-US" dirty="0"/>
          </a:p>
        </p:txBody>
      </p:sp>
      <p:sp>
        <p:nvSpPr>
          <p:cNvPr id="22" name="TextBox 21"/>
          <p:cNvSpPr txBox="1"/>
          <p:nvPr/>
        </p:nvSpPr>
        <p:spPr>
          <a:xfrm>
            <a:off x="1752600" y="3505200"/>
            <a:ext cx="3962400" cy="369332"/>
          </a:xfrm>
          <a:prstGeom prst="rect">
            <a:avLst/>
          </a:prstGeom>
          <a:noFill/>
        </p:spPr>
        <p:txBody>
          <a:bodyPr wrap="square" rtlCol="0">
            <a:spAutoFit/>
          </a:bodyPr>
          <a:lstStyle/>
          <a:p>
            <a:pPr algn="ctr">
              <a:tabLst>
                <a:tab pos="914400" algn="l"/>
                <a:tab pos="1374775" algn="l"/>
              </a:tabLst>
            </a:pPr>
            <a:r>
              <a:rPr lang="en-US" dirty="0" smtClean="0"/>
              <a:t>e.g. </a:t>
            </a:r>
            <a:r>
              <a:rPr lang="en-US" dirty="0" smtClean="0">
                <a:solidFill>
                  <a:schemeClr val="accent1"/>
                </a:solidFill>
              </a:rPr>
              <a:t>“Attack at dawn”, 628369867…</a:t>
            </a:r>
            <a:endParaRPr lang="en-US" dirty="0">
              <a:solidFill>
                <a:schemeClr val="accent1"/>
              </a:solidFill>
            </a:endParaRPr>
          </a:p>
        </p:txBody>
      </p:sp>
      <p:sp>
        <p:nvSpPr>
          <p:cNvPr id="27" name="TextBox 26"/>
          <p:cNvSpPr txBox="1"/>
          <p:nvPr/>
        </p:nvSpPr>
        <p:spPr>
          <a:xfrm>
            <a:off x="2310183" y="2819400"/>
            <a:ext cx="591829" cy="369332"/>
          </a:xfrm>
          <a:prstGeom prst="rect">
            <a:avLst/>
          </a:prstGeom>
          <a:noFill/>
        </p:spPr>
        <p:txBody>
          <a:bodyPr wrap="none" rtlCol="0">
            <a:spAutoFit/>
          </a:bodyPr>
          <a:lstStyle/>
          <a:p>
            <a:r>
              <a:rPr lang="en-US" b="1" dirty="0" smtClean="0"/>
              <a:t>m</a:t>
            </a:r>
            <a:r>
              <a:rPr lang="en-US" dirty="0" smtClean="0"/>
              <a:t>, </a:t>
            </a:r>
            <a:r>
              <a:rPr lang="en-US" b="1" dirty="0" smtClean="0"/>
              <a:t>v</a:t>
            </a:r>
            <a:endParaRPr lang="en-US" b="1" dirty="0"/>
          </a:p>
        </p:txBody>
      </p:sp>
      <p:sp>
        <p:nvSpPr>
          <p:cNvPr id="32" name="Rectangle 31"/>
          <p:cNvSpPr/>
          <p:nvPr/>
        </p:nvSpPr>
        <p:spPr>
          <a:xfrm>
            <a:off x="5394960" y="2960132"/>
            <a:ext cx="777240" cy="445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Bob</a:t>
            </a:r>
            <a:endParaRPr lang="en-US" dirty="0"/>
          </a:p>
        </p:txBody>
      </p:sp>
      <p:cxnSp>
        <p:nvCxnSpPr>
          <p:cNvPr id="33" name="Straight Arrow Connector 32"/>
          <p:cNvCxnSpPr>
            <a:endCxn id="31" idx="1"/>
          </p:cNvCxnSpPr>
          <p:nvPr/>
        </p:nvCxnSpPr>
        <p:spPr>
          <a:xfrm>
            <a:off x="1844040" y="3187609"/>
            <a:ext cx="1371600" cy="1124"/>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34" name="Straight Arrow Connector 33"/>
          <p:cNvCxnSpPr/>
          <p:nvPr/>
        </p:nvCxnSpPr>
        <p:spPr>
          <a:xfrm>
            <a:off x="4038600" y="3188732"/>
            <a:ext cx="1371600" cy="1122"/>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4419600" y="2819400"/>
            <a:ext cx="711221" cy="369332"/>
          </a:xfrm>
          <a:prstGeom prst="rect">
            <a:avLst/>
          </a:prstGeom>
          <a:noFill/>
        </p:spPr>
        <p:txBody>
          <a:bodyPr wrap="none" rtlCol="0">
            <a:spAutoFit/>
          </a:bodyPr>
          <a:lstStyle/>
          <a:p>
            <a:pPr algn="ctr"/>
            <a:r>
              <a:rPr lang="en-US" b="1" dirty="0" smtClean="0"/>
              <a:t>m′</a:t>
            </a:r>
            <a:r>
              <a:rPr lang="en-US" dirty="0" smtClean="0"/>
              <a:t>, </a:t>
            </a:r>
            <a:r>
              <a:rPr lang="en-US" b="1" dirty="0" smtClean="0"/>
              <a:t>v′</a:t>
            </a:r>
            <a:endParaRPr lang="en-US" b="1" dirty="0"/>
          </a:p>
        </p:txBody>
      </p:sp>
      <p:sp>
        <p:nvSpPr>
          <p:cNvPr id="30" name="Rectangle 29"/>
          <p:cNvSpPr/>
          <p:nvPr/>
        </p:nvSpPr>
        <p:spPr>
          <a:xfrm>
            <a:off x="1295400" y="2960132"/>
            <a:ext cx="762000" cy="4454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Alice</a:t>
            </a:r>
            <a:endParaRPr lang="en-US" dirty="0"/>
          </a:p>
        </p:txBody>
      </p:sp>
      <p:sp>
        <p:nvSpPr>
          <p:cNvPr id="31" name="Rectangle 30"/>
          <p:cNvSpPr/>
          <p:nvPr/>
        </p:nvSpPr>
        <p:spPr>
          <a:xfrm>
            <a:off x="3215640" y="2960133"/>
            <a:ext cx="1051560" cy="45719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Mallory</a:t>
            </a:r>
            <a:endParaRPr lang="en-US" dirty="0"/>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r>
              <a:rPr lang="en-US" dirty="0" smtClean="0"/>
              <a:t>Candidate </a:t>
            </a:r>
            <a:r>
              <a:rPr lang="en-US" b="1" i="1" dirty="0" smtClean="0"/>
              <a:t>f</a:t>
            </a:r>
            <a:r>
              <a:rPr lang="en-US" dirty="0" smtClean="0"/>
              <a:t>: </a:t>
            </a:r>
            <a:br>
              <a:rPr lang="en-US" dirty="0" smtClean="0"/>
            </a:br>
            <a:r>
              <a:rPr lang="en-US" b="1" dirty="0" smtClean="0">
                <a:solidFill>
                  <a:schemeClr val="accent1"/>
                </a:solidFill>
              </a:rPr>
              <a:t>Random function</a:t>
            </a:r>
          </a:p>
          <a:p>
            <a:pPr lvl="1">
              <a:spcBef>
                <a:spcPts val="1200"/>
              </a:spcBef>
              <a:spcAft>
                <a:spcPts val="600"/>
              </a:spcAft>
              <a:buNone/>
            </a:pPr>
            <a:r>
              <a:rPr lang="en-US" sz="2600" i="1" dirty="0" smtClean="0"/>
              <a:t>Input:</a:t>
            </a:r>
            <a:r>
              <a:rPr lang="en-US" sz="2600" dirty="0" smtClean="0"/>
              <a:t> 	Any size up to huge maximum</a:t>
            </a:r>
          </a:p>
          <a:p>
            <a:pPr lvl="1">
              <a:spcAft>
                <a:spcPts val="600"/>
              </a:spcAft>
              <a:buNone/>
            </a:pPr>
            <a:r>
              <a:rPr lang="en-US" sz="2600" i="1" dirty="0" smtClean="0"/>
              <a:t>Output:</a:t>
            </a:r>
            <a:r>
              <a:rPr lang="en-US" sz="2600" dirty="0" smtClean="0"/>
              <a:t> 	Fixed size (e.g. 256 bits)</a:t>
            </a:r>
          </a:p>
          <a:p>
            <a:pPr marL="460375" lvl="1" indent="-3175">
              <a:spcAft>
                <a:spcPts val="600"/>
              </a:spcAft>
              <a:buNone/>
            </a:pPr>
            <a:r>
              <a:rPr lang="en-US" sz="2600" dirty="0" smtClean="0"/>
              <a:t>Defined by a giant lookup table that’s</a:t>
            </a:r>
            <a:br>
              <a:rPr lang="en-US" sz="2600" dirty="0" smtClean="0"/>
            </a:br>
            <a:r>
              <a:rPr lang="en-US" sz="2600" dirty="0" smtClean="0"/>
              <a:t>filled in by flipping coins</a:t>
            </a:r>
          </a:p>
          <a:p>
            <a:pPr lvl="1">
              <a:buNone/>
              <a:tabLst>
                <a:tab pos="1260475" algn="l"/>
              </a:tabLst>
            </a:pPr>
            <a:r>
              <a:rPr lang="en-US" sz="2600" dirty="0" smtClean="0"/>
              <a:t/>
            </a:r>
            <a:br>
              <a:rPr lang="en-US" sz="2600" dirty="0" smtClean="0"/>
            </a:br>
            <a:r>
              <a:rPr lang="en-US" sz="2600" dirty="0" smtClean="0"/>
              <a:t/>
            </a:r>
            <a:br>
              <a:rPr lang="en-US" sz="2600" dirty="0" smtClean="0"/>
            </a:br>
            <a:r>
              <a:rPr lang="en-US" sz="2600" dirty="0" smtClean="0"/>
              <a:t/>
            </a:r>
            <a:br>
              <a:rPr lang="en-US" sz="2600" dirty="0" smtClean="0"/>
            </a:br>
            <a:endParaRPr lang="en-US" sz="2600" dirty="0"/>
          </a:p>
          <a:p>
            <a:pPr>
              <a:spcBef>
                <a:spcPts val="3000"/>
              </a:spcBef>
              <a:tabLst>
                <a:tab pos="1260475" algn="l"/>
              </a:tabLst>
            </a:pPr>
            <a:r>
              <a:rPr lang="en-US" dirty="0" smtClean="0"/>
              <a:t>Completely </a:t>
            </a:r>
            <a:r>
              <a:rPr lang="en-US" u="sng" dirty="0" smtClean="0"/>
              <a:t>impractical</a:t>
            </a:r>
          </a:p>
          <a:p>
            <a:pPr>
              <a:spcBef>
                <a:spcPts val="1800"/>
              </a:spcBef>
              <a:tabLst>
                <a:tab pos="1260475" algn="l"/>
              </a:tabLst>
            </a:pPr>
            <a:r>
              <a:rPr lang="en-US" dirty="0"/>
              <a:t>P</a:t>
            </a:r>
            <a:r>
              <a:rPr lang="en-US" dirty="0" smtClean="0"/>
              <a:t>rovably </a:t>
            </a:r>
            <a:r>
              <a:rPr lang="en-US" u="sng" dirty="0" smtClean="0"/>
              <a:t>secure</a:t>
            </a:r>
          </a:p>
          <a:p>
            <a:pPr marL="0" lvl="1" indent="0">
              <a:buNone/>
              <a:tabLst>
                <a:tab pos="1260475" algn="l"/>
              </a:tabLst>
            </a:pPr>
            <a:r>
              <a:rPr lang="en-US" sz="2600" dirty="0" smtClean="0"/>
              <a:t/>
            </a:r>
            <a:br>
              <a:rPr lang="en-US" sz="2600" dirty="0" smtClean="0"/>
            </a:br>
            <a:endParaRPr lang="en-US" sz="2600" dirty="0" smtClean="0"/>
          </a:p>
        </p:txBody>
      </p:sp>
      <p:grpSp>
        <p:nvGrpSpPr>
          <p:cNvPr id="6" name="Group 5"/>
          <p:cNvGrpSpPr/>
          <p:nvPr/>
        </p:nvGrpSpPr>
        <p:grpSpPr>
          <a:xfrm>
            <a:off x="1524000" y="3249349"/>
            <a:ext cx="3970959" cy="1627451"/>
            <a:chOff x="1551851" y="3200401"/>
            <a:chExt cx="3970959" cy="1627451"/>
          </a:xfrm>
        </p:grpSpPr>
        <p:sp>
          <p:nvSpPr>
            <p:cNvPr id="3" name="TextBox 2"/>
            <p:cNvSpPr txBox="1"/>
            <p:nvPr/>
          </p:nvSpPr>
          <p:spPr>
            <a:xfrm rot="5400000">
              <a:off x="1632099" y="4398086"/>
              <a:ext cx="397866" cy="461665"/>
            </a:xfrm>
            <a:prstGeom prst="rect">
              <a:avLst/>
            </a:prstGeom>
            <a:noFill/>
          </p:spPr>
          <p:txBody>
            <a:bodyPr wrap="none" rtlCol="0">
              <a:spAutoFit/>
            </a:bodyPr>
            <a:lstStyle/>
            <a:p>
              <a:r>
                <a:rPr lang="en-US" sz="2400" dirty="0" smtClean="0"/>
                <a:t>…</a:t>
              </a:r>
              <a:endParaRPr lang="en-US" sz="2400" dirty="0"/>
            </a:p>
          </p:txBody>
        </p:sp>
        <p:sp>
          <p:nvSpPr>
            <p:cNvPr id="4" name="TextBox 3"/>
            <p:cNvSpPr txBox="1"/>
            <p:nvPr/>
          </p:nvSpPr>
          <p:spPr>
            <a:xfrm rot="5400000">
              <a:off x="3613299" y="4387702"/>
              <a:ext cx="397866" cy="461665"/>
            </a:xfrm>
            <a:prstGeom prst="rect">
              <a:avLst/>
            </a:prstGeom>
            <a:noFill/>
          </p:spPr>
          <p:txBody>
            <a:bodyPr wrap="none" rtlCol="0">
              <a:spAutoFit/>
            </a:bodyPr>
            <a:lstStyle/>
            <a:p>
              <a:r>
                <a:rPr lang="en-US" sz="2400" dirty="0" smtClean="0"/>
                <a:t>…</a:t>
              </a:r>
              <a:endParaRPr lang="en-US" sz="2400" dirty="0"/>
            </a:p>
          </p:txBody>
        </p:sp>
        <p:sp>
          <p:nvSpPr>
            <p:cNvPr id="5" name="TextBox 4"/>
            <p:cNvSpPr txBox="1"/>
            <p:nvPr/>
          </p:nvSpPr>
          <p:spPr>
            <a:xfrm>
              <a:off x="1551851" y="3200401"/>
              <a:ext cx="3970959" cy="1292662"/>
            </a:xfrm>
            <a:prstGeom prst="rect">
              <a:avLst/>
            </a:prstGeom>
            <a:noFill/>
          </p:spPr>
          <p:txBody>
            <a:bodyPr wrap="none" rtlCol="0">
              <a:spAutoFit/>
            </a:bodyPr>
            <a:lstStyle/>
            <a:p>
              <a:pPr>
                <a:tabLst>
                  <a:tab pos="400050" algn="l"/>
                </a:tabLst>
              </a:pPr>
              <a:r>
                <a:rPr lang="en-US" sz="2600" dirty="0" smtClean="0">
                  <a:cs typeface="Consolas" pitchFamily="49" charset="0"/>
                </a:rPr>
                <a:t>0	</a:t>
              </a:r>
              <a:r>
                <a:rPr lang="en-US" sz="2600" dirty="0" smtClean="0">
                  <a:latin typeface="Calibri"/>
                  <a:cs typeface="Calibri"/>
                  <a:sym typeface="Symbol"/>
                </a:rPr>
                <a:t>→</a:t>
              </a:r>
              <a:r>
                <a:rPr lang="en-US" sz="2600" dirty="0" smtClean="0">
                  <a:cs typeface="Consolas" pitchFamily="49" charset="0"/>
                </a:rPr>
                <a:t>	</a:t>
              </a:r>
              <a:r>
                <a:rPr lang="en-US" sz="2400" dirty="0" smtClean="0"/>
                <a:t>0011111001010001</a:t>
              </a:r>
              <a:r>
                <a:rPr lang="en-US" sz="2600" dirty="0" smtClean="0"/>
                <a:t>…</a:t>
              </a:r>
              <a:br>
                <a:rPr lang="en-US" sz="2600" dirty="0" smtClean="0"/>
              </a:br>
              <a:r>
                <a:rPr lang="en-US" sz="2600" dirty="0" smtClean="0"/>
                <a:t>1</a:t>
              </a:r>
              <a:r>
                <a:rPr lang="en-US" sz="2600" dirty="0" smtClean="0">
                  <a:latin typeface="Consolas" pitchFamily="49" charset="0"/>
                  <a:cs typeface="Consolas" pitchFamily="49" charset="0"/>
                </a:rPr>
                <a:t>	</a:t>
              </a:r>
              <a:r>
                <a:rPr lang="en-US" sz="2400" dirty="0" smtClean="0">
                  <a:cs typeface="Calibri"/>
                  <a:sym typeface="Symbol"/>
                </a:rPr>
                <a:t>→	</a:t>
              </a:r>
              <a:r>
                <a:rPr lang="en-US" sz="2400" dirty="0" smtClean="0"/>
                <a:t>1110011010010100</a:t>
              </a:r>
              <a:r>
                <a:rPr lang="en-US" sz="2600" dirty="0" smtClean="0"/>
                <a:t>… </a:t>
              </a:r>
              <a:br>
                <a:rPr lang="en-US" sz="2600" dirty="0" smtClean="0"/>
              </a:br>
              <a:r>
                <a:rPr lang="en-US" sz="2600" dirty="0" smtClean="0"/>
                <a:t>2	</a:t>
              </a:r>
              <a:r>
                <a:rPr lang="en-US" sz="2400" dirty="0" smtClean="0">
                  <a:cs typeface="Calibri"/>
                  <a:sym typeface="Symbol"/>
                </a:rPr>
                <a:t>→	</a:t>
              </a:r>
              <a:r>
                <a:rPr lang="en-US" sz="2400" dirty="0" smtClean="0"/>
                <a:t>0101010001010000</a:t>
              </a:r>
              <a:r>
                <a:rPr lang="en-US" sz="2600" dirty="0" smtClean="0"/>
                <a:t>…</a:t>
              </a:r>
              <a:endParaRPr lang="en-US" sz="2600" dirty="0"/>
            </a:p>
          </p:txBody>
        </p:sp>
      </p:grpSp>
      <p:sp>
        <p:nvSpPr>
          <p:cNvPr id="7" name="TextBox 6"/>
          <p:cNvSpPr txBox="1"/>
          <p:nvPr/>
        </p:nvSpPr>
        <p:spPr>
          <a:xfrm>
            <a:off x="5334000" y="5146357"/>
            <a:ext cx="1159548" cy="492443"/>
          </a:xfrm>
          <a:prstGeom prst="rect">
            <a:avLst/>
          </a:prstGeom>
          <a:noFill/>
        </p:spPr>
        <p:txBody>
          <a:bodyPr wrap="none" rtlCol="0">
            <a:spAutoFit/>
          </a:bodyPr>
          <a:lstStyle/>
          <a:p>
            <a:pPr marL="0" lvl="1"/>
            <a:r>
              <a:rPr lang="en-US" sz="2600" dirty="0" smtClean="0">
                <a:solidFill>
                  <a:schemeClr val="accent5">
                    <a:lumMod val="75000"/>
                  </a:schemeClr>
                </a:solidFill>
              </a:rPr>
              <a:t>[Why?]</a:t>
            </a:r>
          </a:p>
        </p:txBody>
      </p:sp>
      <p:sp>
        <p:nvSpPr>
          <p:cNvPr id="8" name="TextBox 7"/>
          <p:cNvSpPr txBox="1"/>
          <p:nvPr/>
        </p:nvSpPr>
        <p:spPr>
          <a:xfrm>
            <a:off x="5334000" y="5791200"/>
            <a:ext cx="1159548" cy="492443"/>
          </a:xfrm>
          <a:prstGeom prst="rect">
            <a:avLst/>
          </a:prstGeom>
          <a:noFill/>
        </p:spPr>
        <p:txBody>
          <a:bodyPr wrap="none" rtlCol="0">
            <a:spAutoFit/>
          </a:bodyPr>
          <a:lstStyle/>
          <a:p>
            <a:pPr marL="0" lvl="1"/>
            <a:r>
              <a:rPr lang="en-US" sz="2600" dirty="0" smtClean="0">
                <a:solidFill>
                  <a:schemeClr val="accent5">
                    <a:lumMod val="75000"/>
                  </a:schemeClr>
                </a:solidFill>
              </a:rPr>
              <a:t>[Why?]</a:t>
            </a:r>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42900" y="381001"/>
            <a:ext cx="6172200" cy="7772399"/>
          </a:xfrm>
        </p:spPr>
        <p:txBody>
          <a:bodyPr>
            <a:normAutofit/>
          </a:bodyPr>
          <a:lstStyle/>
          <a:p>
            <a:r>
              <a:rPr lang="en-US" sz="2800" dirty="0" smtClean="0"/>
              <a:t>Want a function that’s practical </a:t>
            </a:r>
            <a:br>
              <a:rPr lang="en-US" sz="2800" dirty="0" smtClean="0"/>
            </a:br>
            <a:r>
              <a:rPr lang="en-US" sz="2800" dirty="0" smtClean="0"/>
              <a:t>but “looks random”…</a:t>
            </a:r>
            <a:br>
              <a:rPr lang="en-US" sz="2800" dirty="0" smtClean="0"/>
            </a:br>
            <a:r>
              <a:rPr lang="en-US" b="1" dirty="0" smtClean="0">
                <a:solidFill>
                  <a:schemeClr val="accent1"/>
                </a:solidFill>
              </a:rPr>
              <a:t>Pseudorandom function </a:t>
            </a:r>
            <a:r>
              <a:rPr lang="en-US" dirty="0" smtClean="0">
                <a:solidFill>
                  <a:schemeClr val="accent1"/>
                </a:solidFill>
              </a:rPr>
              <a:t>(</a:t>
            </a:r>
            <a:r>
              <a:rPr lang="en-US" b="1" dirty="0" smtClean="0">
                <a:solidFill>
                  <a:schemeClr val="accent1"/>
                </a:solidFill>
              </a:rPr>
              <a:t>PRF</a:t>
            </a:r>
            <a:r>
              <a:rPr lang="en-US" dirty="0" smtClean="0">
                <a:solidFill>
                  <a:schemeClr val="accent1"/>
                </a:solidFill>
              </a:rPr>
              <a:t>)</a:t>
            </a:r>
          </a:p>
          <a:p>
            <a:r>
              <a:rPr lang="en-US" dirty="0" smtClean="0"/>
              <a:t>Let’s build one:</a:t>
            </a:r>
          </a:p>
          <a:p>
            <a:pPr lvl="1">
              <a:buNone/>
              <a:tabLst>
                <a:tab pos="2627313" algn="l"/>
              </a:tabLst>
            </a:pPr>
            <a:r>
              <a:rPr lang="en-US" dirty="0" smtClean="0"/>
              <a:t>	</a:t>
            </a:r>
            <a:r>
              <a:rPr lang="en-US" sz="2600" dirty="0" smtClean="0"/>
              <a:t>Start with a big </a:t>
            </a:r>
            <a:r>
              <a:rPr lang="en-US" sz="2600" i="1" dirty="0" smtClean="0"/>
              <a:t>family of functions</a:t>
            </a:r>
            <a:r>
              <a:rPr lang="en-US" sz="2600" dirty="0" smtClean="0"/>
              <a:t/>
            </a:r>
            <a:br>
              <a:rPr lang="en-US" sz="2600" dirty="0" smtClean="0"/>
            </a:br>
            <a:r>
              <a:rPr lang="en-US" sz="2600" dirty="0" smtClean="0"/>
              <a:t>      </a:t>
            </a:r>
            <a:r>
              <a:rPr lang="en-US" sz="2600" b="1" i="1" dirty="0" smtClean="0"/>
              <a:t>f</a:t>
            </a:r>
            <a:r>
              <a:rPr lang="en-US" sz="2600" baseline="-25000" dirty="0" smtClean="0"/>
              <a:t>0</a:t>
            </a:r>
            <a:r>
              <a:rPr lang="en-US" sz="2600" dirty="0" smtClean="0"/>
              <a:t>, </a:t>
            </a:r>
            <a:r>
              <a:rPr lang="en-US" sz="2600" b="1" i="1" dirty="0" smtClean="0"/>
              <a:t>f</a:t>
            </a:r>
            <a:r>
              <a:rPr lang="en-US" sz="2600" baseline="-25000" dirty="0" smtClean="0"/>
              <a:t>1</a:t>
            </a:r>
            <a:r>
              <a:rPr lang="en-US" sz="2600" dirty="0" smtClean="0"/>
              <a:t>, </a:t>
            </a:r>
            <a:r>
              <a:rPr lang="en-US" sz="2600" b="1" i="1" dirty="0" smtClean="0"/>
              <a:t>f</a:t>
            </a:r>
            <a:r>
              <a:rPr lang="en-US" sz="2600" baseline="-25000" dirty="0" smtClean="0"/>
              <a:t>2</a:t>
            </a:r>
            <a:r>
              <a:rPr lang="en-US" sz="2600" dirty="0" smtClean="0"/>
              <a:t>, …	   all known to Mallory</a:t>
            </a:r>
            <a:endParaRPr lang="en-US" sz="2600" b="1" dirty="0" smtClean="0"/>
          </a:p>
          <a:p>
            <a:pPr lvl="1">
              <a:spcBef>
                <a:spcPts val="1200"/>
              </a:spcBef>
              <a:buNone/>
            </a:pPr>
            <a:r>
              <a:rPr lang="en-US" sz="2600" dirty="0" smtClean="0"/>
              <a:t>	Use </a:t>
            </a:r>
            <a:r>
              <a:rPr lang="en-US" sz="2600" b="1" i="1" dirty="0" smtClean="0"/>
              <a:t>f</a:t>
            </a:r>
            <a:r>
              <a:rPr lang="en-US" sz="2600" b="1" baseline="-25000" dirty="0" smtClean="0"/>
              <a:t>k</a:t>
            </a:r>
            <a:r>
              <a:rPr lang="en-US" sz="2600" dirty="0" smtClean="0"/>
              <a:t>, where </a:t>
            </a:r>
            <a:r>
              <a:rPr lang="en-US" sz="2600" b="1" dirty="0" smtClean="0"/>
              <a:t>k</a:t>
            </a:r>
            <a:r>
              <a:rPr lang="en-US" sz="2600" dirty="0" smtClean="0"/>
              <a:t> is a secret value </a:t>
            </a:r>
            <a:br>
              <a:rPr lang="en-US" sz="2600" dirty="0" smtClean="0"/>
            </a:br>
            <a:r>
              <a:rPr lang="en-US" sz="2600" dirty="0" smtClean="0"/>
              <a:t>(or “key”) known only to Alice/Bob</a:t>
            </a:r>
          </a:p>
          <a:p>
            <a:pPr lvl="1">
              <a:spcBef>
                <a:spcPts val="1200"/>
              </a:spcBef>
              <a:buNone/>
            </a:pPr>
            <a:r>
              <a:rPr lang="en-US" sz="2600" dirty="0"/>
              <a:t>	</a:t>
            </a:r>
            <a:r>
              <a:rPr lang="en-US" sz="2600" b="1" dirty="0" smtClean="0"/>
              <a:t>k</a:t>
            </a:r>
            <a:r>
              <a:rPr lang="en-US" sz="2600" dirty="0" smtClean="0"/>
              <a:t> is (say) 256 bits, chosen randomly</a:t>
            </a:r>
          </a:p>
          <a:p>
            <a:pPr>
              <a:spcBef>
                <a:spcPts val="3000"/>
              </a:spcBef>
            </a:pPr>
            <a:r>
              <a:rPr lang="en-US" i="1" dirty="0" smtClean="0"/>
              <a:t>Kerckhoffs’s Principle</a:t>
            </a:r>
          </a:p>
          <a:p>
            <a:pPr lvl="1">
              <a:spcBef>
                <a:spcPts val="624"/>
              </a:spcBef>
              <a:buNone/>
            </a:pPr>
            <a:r>
              <a:rPr lang="en-US" sz="2600" dirty="0" smtClean="0"/>
              <a:t>Don’t rely on secret functions</a:t>
            </a:r>
          </a:p>
          <a:p>
            <a:pPr marL="460375" lvl="1" indent="-3175">
              <a:spcBef>
                <a:spcPts val="624"/>
              </a:spcBef>
              <a:buNone/>
            </a:pPr>
            <a:r>
              <a:rPr lang="en-US" sz="2600" dirty="0"/>
              <a:t>U</a:t>
            </a:r>
            <a:r>
              <a:rPr lang="en-US" sz="2600" dirty="0" smtClean="0"/>
              <a:t>se a secret key, to choose from </a:t>
            </a:r>
            <a:br>
              <a:rPr lang="en-US" sz="2600" dirty="0" smtClean="0"/>
            </a:br>
            <a:r>
              <a:rPr lang="en-US" sz="2600" dirty="0" smtClean="0"/>
              <a:t>a function family</a:t>
            </a:r>
            <a:endParaRPr lang="en-US" sz="2600" dirty="0"/>
          </a:p>
        </p:txBody>
      </p:sp>
      <p:sp>
        <p:nvSpPr>
          <p:cNvPr id="3" name="TextBox 2"/>
          <p:cNvSpPr txBox="1"/>
          <p:nvPr/>
        </p:nvSpPr>
        <p:spPr>
          <a:xfrm>
            <a:off x="5334000" y="6746557"/>
            <a:ext cx="1159548" cy="492443"/>
          </a:xfrm>
          <a:prstGeom prst="rect">
            <a:avLst/>
          </a:prstGeom>
          <a:noFill/>
        </p:spPr>
        <p:txBody>
          <a:bodyPr wrap="none" rtlCol="0">
            <a:spAutoFit/>
          </a:bodyPr>
          <a:lstStyle/>
          <a:p>
            <a:pPr marL="0" lvl="1"/>
            <a:r>
              <a:rPr lang="en-US" sz="2600" dirty="0" smtClean="0">
                <a:solidFill>
                  <a:schemeClr val="accent5">
                    <a:lumMod val="75000"/>
                  </a:schemeClr>
                </a:solidFill>
              </a:rPr>
              <a:t>[Why?]</a:t>
            </a:r>
          </a:p>
        </p:txBody>
      </p:sp>
    </p:spTree>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42900" y="381001"/>
            <a:ext cx="6172200" cy="7010399"/>
          </a:xfrm>
        </p:spPr>
        <p:txBody>
          <a:bodyPr>
            <a:normAutofit lnSpcReduction="10000"/>
          </a:bodyPr>
          <a:lstStyle/>
          <a:p>
            <a:r>
              <a:rPr lang="en-US" dirty="0" smtClean="0"/>
              <a:t>Formal definition of a secure </a:t>
            </a:r>
            <a:r>
              <a:rPr lang="en-US" b="1" dirty="0" smtClean="0"/>
              <a:t>PRF</a:t>
            </a:r>
            <a:r>
              <a:rPr lang="en-US" dirty="0" smtClean="0"/>
              <a:t>:</a:t>
            </a:r>
          </a:p>
          <a:p>
            <a:pPr lvl="1">
              <a:buNone/>
            </a:pPr>
            <a:r>
              <a:rPr lang="en-US" sz="2400" dirty="0" smtClean="0"/>
              <a:t>Game against Mallory</a:t>
            </a:r>
          </a:p>
          <a:p>
            <a:pPr marL="971550" lvl="1" indent="-514350">
              <a:buAutoNum type="arabicPeriod"/>
            </a:pPr>
            <a:r>
              <a:rPr lang="en-US" sz="2400" dirty="0" smtClean="0"/>
              <a:t>We flip a coin secretly to get bit </a:t>
            </a:r>
            <a:r>
              <a:rPr lang="en-US" sz="2400" b="1" dirty="0" smtClean="0"/>
              <a:t>b</a:t>
            </a:r>
          </a:p>
          <a:p>
            <a:pPr marL="971550" lvl="1" indent="-514350">
              <a:buAutoNum type="arabicPeriod"/>
            </a:pPr>
            <a:r>
              <a:rPr lang="en-US" sz="2400" dirty="0" smtClean="0"/>
              <a:t>If </a:t>
            </a:r>
            <a:r>
              <a:rPr lang="en-US" sz="2400" b="1" dirty="0" smtClean="0"/>
              <a:t>b</a:t>
            </a:r>
            <a:r>
              <a:rPr lang="en-US" sz="2400" dirty="0" smtClean="0"/>
              <a:t>=0, let </a:t>
            </a:r>
            <a:r>
              <a:rPr lang="en-US" sz="2400" b="1" i="1" dirty="0" smtClean="0"/>
              <a:t>g</a:t>
            </a:r>
            <a:r>
              <a:rPr lang="en-US" sz="2400" dirty="0" smtClean="0"/>
              <a:t> be a random function</a:t>
            </a:r>
            <a:br>
              <a:rPr lang="en-US" sz="2400" dirty="0" smtClean="0"/>
            </a:br>
            <a:r>
              <a:rPr lang="en-US" sz="2400" dirty="0" smtClean="0"/>
              <a:t>If </a:t>
            </a:r>
            <a:r>
              <a:rPr lang="en-US" sz="2400" b="1" dirty="0" smtClean="0"/>
              <a:t>b</a:t>
            </a:r>
            <a:r>
              <a:rPr lang="en-US" sz="2400" dirty="0" smtClean="0"/>
              <a:t>=1, let </a:t>
            </a:r>
            <a:r>
              <a:rPr lang="en-US" sz="2400" b="1" i="1" dirty="0" smtClean="0"/>
              <a:t>g</a:t>
            </a:r>
            <a:r>
              <a:rPr lang="en-US" sz="2400" dirty="0" smtClean="0"/>
              <a:t> = </a:t>
            </a:r>
            <a:r>
              <a:rPr lang="en-US" sz="2400" b="1" i="1" dirty="0" smtClean="0"/>
              <a:t>f</a:t>
            </a:r>
            <a:r>
              <a:rPr lang="en-US" sz="2400" b="1" baseline="-25000" dirty="0" smtClean="0"/>
              <a:t>k</a:t>
            </a:r>
            <a:r>
              <a:rPr lang="en-US" sz="2400" dirty="0" smtClean="0"/>
              <a:t>, where </a:t>
            </a:r>
            <a:r>
              <a:rPr lang="en-US" sz="2400" b="1" dirty="0" smtClean="0"/>
              <a:t>k</a:t>
            </a:r>
            <a:r>
              <a:rPr lang="en-US" sz="2400" dirty="0" smtClean="0"/>
              <a:t> is a </a:t>
            </a:r>
            <a:br>
              <a:rPr lang="en-US" sz="2400" dirty="0" smtClean="0"/>
            </a:br>
            <a:r>
              <a:rPr lang="en-US" sz="2400" dirty="0" smtClean="0"/>
              <a:t>randomly chosen secret</a:t>
            </a:r>
          </a:p>
          <a:p>
            <a:pPr marL="971550" lvl="1" indent="-514350">
              <a:buAutoNum type="arabicPeriod"/>
            </a:pPr>
            <a:r>
              <a:rPr lang="en-US" sz="2400" dirty="0" smtClean="0"/>
              <a:t>Repeat until Mallory says “stop”:</a:t>
            </a:r>
            <a:br>
              <a:rPr lang="en-US" sz="2400" dirty="0" smtClean="0"/>
            </a:br>
            <a:r>
              <a:rPr lang="en-US" sz="2400" dirty="0" smtClean="0"/>
              <a:t>Mallory chooses </a:t>
            </a:r>
            <a:r>
              <a:rPr lang="en-US" sz="2400" b="1" dirty="0" smtClean="0"/>
              <a:t>x</a:t>
            </a:r>
            <a:r>
              <a:rPr lang="en-US" sz="2400" dirty="0" smtClean="0"/>
              <a:t>; we announce </a:t>
            </a:r>
            <a:r>
              <a:rPr lang="en-US" sz="2400" b="1" i="1" dirty="0" smtClean="0"/>
              <a:t>g</a:t>
            </a:r>
            <a:r>
              <a:rPr lang="en-US" sz="2400" dirty="0" smtClean="0"/>
              <a:t>(</a:t>
            </a:r>
            <a:r>
              <a:rPr lang="en-US" sz="2400" b="1" dirty="0" smtClean="0"/>
              <a:t>x</a:t>
            </a:r>
            <a:r>
              <a:rPr lang="en-US" sz="2400" dirty="0" smtClean="0"/>
              <a:t>)</a:t>
            </a:r>
          </a:p>
          <a:p>
            <a:pPr marL="971550" lvl="1" indent="-514350">
              <a:buFont typeface="+mj-lt"/>
              <a:buAutoNum type="arabicPeriod"/>
            </a:pPr>
            <a:r>
              <a:rPr lang="en-US" sz="2400" dirty="0" smtClean="0"/>
              <a:t>Mallory guesses </a:t>
            </a:r>
            <a:r>
              <a:rPr lang="en-US" sz="2400" b="1" dirty="0" smtClean="0"/>
              <a:t>b</a:t>
            </a:r>
            <a:endParaRPr lang="en-US" sz="2400" dirty="0" smtClean="0"/>
          </a:p>
          <a:p>
            <a:pPr marL="457200" lvl="1" indent="0">
              <a:spcBef>
                <a:spcPts val="1800"/>
              </a:spcBef>
              <a:buNone/>
            </a:pPr>
            <a:r>
              <a:rPr lang="en-US" sz="2600" dirty="0" smtClean="0"/>
              <a:t>We say </a:t>
            </a:r>
            <a:r>
              <a:rPr lang="en-US" sz="2600" b="1" i="1" dirty="0" smtClean="0"/>
              <a:t>f</a:t>
            </a:r>
            <a:r>
              <a:rPr lang="en-US" sz="2600" dirty="0" smtClean="0"/>
              <a:t> is a </a:t>
            </a:r>
            <a:r>
              <a:rPr lang="en-US" sz="2600" i="1" dirty="0" smtClean="0"/>
              <a:t>secure PRF </a:t>
            </a:r>
            <a:r>
              <a:rPr lang="en-US" sz="2600" dirty="0" smtClean="0"/>
              <a:t>if Mallory can’t do better than random guessing*</a:t>
            </a:r>
          </a:p>
          <a:p>
            <a:pPr marL="0" lvl="1" indent="0">
              <a:spcBef>
                <a:spcPts val="1800"/>
              </a:spcBef>
              <a:buNone/>
            </a:pPr>
            <a:r>
              <a:rPr lang="en-US" sz="2600" dirty="0" smtClean="0"/>
              <a:t>i.e., </a:t>
            </a:r>
            <a:r>
              <a:rPr lang="en-US" sz="2600" b="1" i="1" dirty="0" smtClean="0"/>
              <a:t>f</a:t>
            </a:r>
            <a:r>
              <a:rPr lang="en-US" sz="2600" b="1" baseline="-25000" dirty="0" smtClean="0"/>
              <a:t>k</a:t>
            </a:r>
            <a:r>
              <a:rPr lang="en-US" sz="2600" dirty="0" smtClean="0"/>
              <a:t> is indistinguishable </a:t>
            </a:r>
            <a:r>
              <a:rPr lang="en-US" sz="2600" dirty="0"/>
              <a:t>in practice from a random function, unless you know </a:t>
            </a:r>
            <a:r>
              <a:rPr lang="en-US" sz="2600" b="1" dirty="0" smtClean="0"/>
              <a:t>k</a:t>
            </a:r>
            <a:endParaRPr lang="en-US" sz="2600" dirty="0" smtClean="0"/>
          </a:p>
          <a:p>
            <a:pPr marL="55563" lvl="1" indent="0">
              <a:spcBef>
                <a:spcPts val="3000"/>
              </a:spcBef>
              <a:buNone/>
              <a:tabLst>
                <a:tab pos="457200" algn="l"/>
              </a:tabLst>
            </a:pPr>
            <a:r>
              <a:rPr lang="en-US" dirty="0" smtClean="0"/>
              <a:t>Important fact: There’s an algorithm</a:t>
            </a:r>
            <a:br>
              <a:rPr lang="en-US" dirty="0" smtClean="0"/>
            </a:br>
            <a:r>
              <a:rPr lang="en-US" dirty="0" smtClean="0"/>
              <a:t>that always wins for Mallory</a:t>
            </a:r>
          </a:p>
          <a:p>
            <a:pPr marL="971550" lvl="1" indent="-514350">
              <a:buNone/>
            </a:pPr>
            <a:endParaRPr lang="en-US" dirty="0" smtClean="0"/>
          </a:p>
          <a:p>
            <a:pPr lvl="1">
              <a:buNone/>
            </a:pPr>
            <a:endParaRPr lang="en-US" b="1" dirty="0" smtClean="0"/>
          </a:p>
          <a:p>
            <a:pPr lvl="1">
              <a:buNone/>
            </a:pPr>
            <a:endParaRPr lang="en-US" b="1" dirty="0"/>
          </a:p>
        </p:txBody>
      </p:sp>
      <p:sp>
        <p:nvSpPr>
          <p:cNvPr id="3" name="TextBox 2"/>
          <p:cNvSpPr txBox="1"/>
          <p:nvPr/>
        </p:nvSpPr>
        <p:spPr>
          <a:xfrm>
            <a:off x="783124" y="6898957"/>
            <a:ext cx="4136453" cy="492443"/>
          </a:xfrm>
          <a:prstGeom prst="rect">
            <a:avLst/>
          </a:prstGeom>
          <a:noFill/>
        </p:spPr>
        <p:txBody>
          <a:bodyPr wrap="none" rtlCol="0">
            <a:spAutoFit/>
          </a:bodyPr>
          <a:lstStyle/>
          <a:p>
            <a:pPr marL="0" lvl="1"/>
            <a:r>
              <a:rPr lang="en-US" sz="2600" dirty="0" smtClean="0">
                <a:solidFill>
                  <a:schemeClr val="accent5">
                    <a:lumMod val="75000"/>
                  </a:schemeClr>
                </a:solidFill>
              </a:rPr>
              <a:t>[What is it?]    [How to fix it?]</a:t>
            </a:r>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smtClean="0"/>
              <a:t>A solution for Alice and Bob:</a:t>
            </a:r>
          </a:p>
          <a:p>
            <a:pPr marL="914400" lvl="1" indent="-457200">
              <a:buAutoNum type="arabicPeriod"/>
            </a:pPr>
            <a:r>
              <a:rPr lang="en-US" sz="2400" dirty="0" smtClean="0"/>
              <a:t>Let </a:t>
            </a:r>
            <a:r>
              <a:rPr lang="en-US" sz="2400" b="1" i="1" dirty="0" smtClean="0"/>
              <a:t>f</a:t>
            </a:r>
            <a:r>
              <a:rPr lang="en-US" sz="2400" dirty="0" smtClean="0"/>
              <a:t> by a secure PRF</a:t>
            </a:r>
          </a:p>
          <a:p>
            <a:pPr marL="914400" lvl="1" indent="-457200">
              <a:buAutoNum type="arabicPeriod"/>
            </a:pPr>
            <a:r>
              <a:rPr lang="en-US" sz="2400" dirty="0" smtClean="0"/>
              <a:t>In advance, choose a random </a:t>
            </a:r>
            <a:r>
              <a:rPr lang="en-US" sz="2400" b="1" dirty="0" smtClean="0"/>
              <a:t>k</a:t>
            </a:r>
            <a:r>
              <a:rPr lang="en-US" sz="2400" dirty="0" smtClean="0"/>
              <a:t> known only to Alice and Bob</a:t>
            </a:r>
          </a:p>
          <a:p>
            <a:pPr marL="914400" lvl="1" indent="-457200">
              <a:buAutoNum type="arabicPeriod"/>
            </a:pPr>
            <a:r>
              <a:rPr lang="en-US" sz="2400" dirty="0" smtClean="0"/>
              <a:t>Alice computes </a:t>
            </a:r>
            <a:r>
              <a:rPr lang="en-US" sz="2400" b="1" dirty="0" smtClean="0"/>
              <a:t>v</a:t>
            </a:r>
            <a:r>
              <a:rPr lang="en-US" sz="2400" dirty="0" smtClean="0"/>
              <a:t> := </a:t>
            </a:r>
            <a:r>
              <a:rPr lang="en-US" sz="2400" b="1" i="1" dirty="0" smtClean="0"/>
              <a:t>f</a:t>
            </a:r>
            <a:r>
              <a:rPr lang="en-US" sz="2400" b="1" baseline="-25000" dirty="0" smtClean="0">
                <a:solidFill>
                  <a:schemeClr val="accent6">
                    <a:lumMod val="75000"/>
                  </a:schemeClr>
                </a:solidFill>
              </a:rPr>
              <a:t>k</a:t>
            </a:r>
            <a:r>
              <a:rPr lang="en-US" sz="2400" dirty="0" smtClean="0"/>
              <a:t>(</a:t>
            </a:r>
            <a:r>
              <a:rPr lang="en-US" sz="2400" b="1" dirty="0" smtClean="0"/>
              <a:t>m</a:t>
            </a:r>
            <a:r>
              <a:rPr lang="en-US" sz="2400" dirty="0" smtClean="0"/>
              <a:t>)</a:t>
            </a:r>
          </a:p>
          <a:p>
            <a:pPr marL="914400" lvl="1" indent="-457200">
              <a:buAutoNum type="arabicPeriod"/>
            </a:pPr>
            <a:endParaRPr lang="en-US" sz="2400" dirty="0" smtClean="0"/>
          </a:p>
          <a:p>
            <a:pPr marL="914400" lvl="1" indent="-457200">
              <a:buAutoNum type="arabicPeriod"/>
            </a:pPr>
            <a:r>
              <a:rPr lang="en-US" sz="2400" dirty="0" smtClean="0"/>
              <a:t> </a:t>
            </a:r>
          </a:p>
          <a:p>
            <a:pPr marL="914400" lvl="1" indent="-457200">
              <a:spcBef>
                <a:spcPts val="1800"/>
              </a:spcBef>
              <a:buAutoNum type="arabicPeriod"/>
            </a:pPr>
            <a:r>
              <a:rPr lang="en-US" sz="2400" dirty="0" smtClean="0"/>
              <a:t>Bob verifies that </a:t>
            </a:r>
            <a:r>
              <a:rPr lang="en-US" sz="2400" b="1" dirty="0" smtClean="0"/>
              <a:t>v′</a:t>
            </a:r>
            <a:r>
              <a:rPr lang="en-US" sz="2400" dirty="0" smtClean="0"/>
              <a:t> = </a:t>
            </a:r>
            <a:r>
              <a:rPr lang="en-US" sz="2400" b="1" i="1" dirty="0" err="1" smtClean="0"/>
              <a:t>f</a:t>
            </a:r>
            <a:r>
              <a:rPr lang="en-US" sz="2400" b="1" baseline="-25000" dirty="0" err="1" smtClean="0">
                <a:solidFill>
                  <a:schemeClr val="accent6">
                    <a:lumMod val="75000"/>
                  </a:schemeClr>
                </a:solidFill>
              </a:rPr>
              <a:t>k</a:t>
            </a:r>
            <a:r>
              <a:rPr lang="en-US" sz="2400" dirty="0" smtClean="0"/>
              <a:t>(</a:t>
            </a:r>
            <a:r>
              <a:rPr lang="en-US" sz="2400" b="1" dirty="0" smtClean="0"/>
              <a:t>m</a:t>
            </a:r>
            <a:r>
              <a:rPr lang="en-US" sz="2400" b="1" dirty="0" smtClean="0">
                <a:latin typeface="Calibri"/>
              </a:rPr>
              <a:t>′</a:t>
            </a:r>
            <a:r>
              <a:rPr lang="en-US" sz="2400" dirty="0" smtClean="0"/>
              <a:t>),</a:t>
            </a:r>
            <a:br>
              <a:rPr lang="en-US" sz="2400" dirty="0" smtClean="0"/>
            </a:br>
            <a:r>
              <a:rPr lang="en-US" sz="2400" dirty="0" smtClean="0"/>
              <a:t>accepts message iff this is true</a:t>
            </a:r>
          </a:p>
          <a:p>
            <a:pPr marL="171450" indent="-457200">
              <a:spcBef>
                <a:spcPts val="1800"/>
              </a:spcBef>
            </a:pPr>
            <a:r>
              <a:rPr lang="en-US" sz="2600" dirty="0" smtClean="0">
                <a:solidFill>
                  <a:schemeClr val="accent5">
                    <a:lumMod val="75000"/>
                  </a:schemeClr>
                </a:solidFill>
              </a:rPr>
              <a:t>[Important assumptions?]</a:t>
            </a:r>
          </a:p>
          <a:p>
            <a:pPr>
              <a:spcBef>
                <a:spcPts val="1800"/>
              </a:spcBef>
            </a:pPr>
            <a:r>
              <a:rPr lang="en-US" sz="2600" dirty="0" smtClean="0"/>
              <a:t>What if Alice and Bob want to send more    than one message?</a:t>
            </a:r>
          </a:p>
          <a:p>
            <a:pPr>
              <a:spcBef>
                <a:spcPts val="1800"/>
              </a:spcBef>
            </a:pPr>
            <a:r>
              <a:rPr lang="en-US" sz="2600" dirty="0" smtClean="0">
                <a:solidFill>
                  <a:schemeClr val="accent5">
                    <a:lumMod val="75000"/>
                  </a:schemeClr>
                </a:solidFill>
              </a:rPr>
              <a:t>[Attacks?]   [Solutions?]</a:t>
            </a:r>
            <a:endParaRPr lang="en-US" sz="2600" dirty="0" smtClean="0"/>
          </a:p>
          <a:p>
            <a:pPr marL="171450" indent="-457200">
              <a:spcBef>
                <a:spcPts val="1800"/>
              </a:spcBef>
            </a:pPr>
            <a:endParaRPr lang="en-US" sz="2800" dirty="0" smtClean="0"/>
          </a:p>
          <a:p>
            <a:pPr marL="171450" indent="-457200">
              <a:spcBef>
                <a:spcPts val="1800"/>
              </a:spcBef>
            </a:pPr>
            <a:endParaRPr lang="en-US" sz="2800" dirty="0" smtClean="0"/>
          </a:p>
          <a:p>
            <a:endParaRPr lang="en-US" dirty="0"/>
          </a:p>
        </p:txBody>
      </p:sp>
      <p:grpSp>
        <p:nvGrpSpPr>
          <p:cNvPr id="14" name="Group 13"/>
          <p:cNvGrpSpPr/>
          <p:nvPr/>
        </p:nvGrpSpPr>
        <p:grpSpPr>
          <a:xfrm>
            <a:off x="1312183" y="2743200"/>
            <a:ext cx="4936217" cy="685800"/>
            <a:chOff x="1266372" y="2743200"/>
            <a:chExt cx="4936217" cy="685800"/>
          </a:xfrm>
        </p:grpSpPr>
        <p:sp>
          <p:nvSpPr>
            <p:cNvPr id="5" name="TextBox 4"/>
            <p:cNvSpPr txBox="1"/>
            <p:nvPr/>
          </p:nvSpPr>
          <p:spPr>
            <a:xfrm>
              <a:off x="2310183" y="2743200"/>
              <a:ext cx="591829" cy="369332"/>
            </a:xfrm>
            <a:prstGeom prst="rect">
              <a:avLst/>
            </a:prstGeom>
            <a:noFill/>
          </p:spPr>
          <p:txBody>
            <a:bodyPr wrap="none" rtlCol="0">
              <a:spAutoFit/>
            </a:bodyPr>
            <a:lstStyle/>
            <a:p>
              <a:r>
                <a:rPr lang="en-US" b="1" dirty="0" smtClean="0"/>
                <a:t>m</a:t>
              </a:r>
              <a:r>
                <a:rPr lang="en-US" dirty="0" smtClean="0"/>
                <a:t>, </a:t>
              </a:r>
              <a:r>
                <a:rPr lang="en-US" b="1" dirty="0" smtClean="0"/>
                <a:t>v</a:t>
              </a:r>
              <a:endParaRPr lang="en-US" b="1" dirty="0"/>
            </a:p>
          </p:txBody>
        </p:sp>
        <p:sp>
          <p:nvSpPr>
            <p:cNvPr id="6" name="Rectangle 5"/>
            <p:cNvSpPr/>
            <p:nvPr/>
          </p:nvSpPr>
          <p:spPr>
            <a:xfrm>
              <a:off x="5394960" y="2807732"/>
              <a:ext cx="777240" cy="621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Bob</a:t>
              </a:r>
              <a:endParaRPr lang="en-US" dirty="0"/>
            </a:p>
          </p:txBody>
        </p:sp>
        <p:cxnSp>
          <p:nvCxnSpPr>
            <p:cNvPr id="7" name="Straight Arrow Connector 6"/>
            <p:cNvCxnSpPr>
              <a:endCxn id="11" idx="1"/>
            </p:cNvCxnSpPr>
            <p:nvPr/>
          </p:nvCxnSpPr>
          <p:spPr>
            <a:xfrm>
              <a:off x="1844040" y="3111409"/>
              <a:ext cx="1371600" cy="1124"/>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8" name="Straight Arrow Connector 7"/>
            <p:cNvCxnSpPr/>
            <p:nvPr/>
          </p:nvCxnSpPr>
          <p:spPr>
            <a:xfrm>
              <a:off x="4038600" y="3112532"/>
              <a:ext cx="1371600" cy="1122"/>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4419600" y="2743200"/>
              <a:ext cx="711221" cy="369332"/>
            </a:xfrm>
            <a:prstGeom prst="rect">
              <a:avLst/>
            </a:prstGeom>
            <a:noFill/>
          </p:spPr>
          <p:txBody>
            <a:bodyPr wrap="none" rtlCol="0">
              <a:spAutoFit/>
            </a:bodyPr>
            <a:lstStyle/>
            <a:p>
              <a:pPr algn="ctr"/>
              <a:r>
                <a:rPr lang="en-US" b="1" dirty="0" smtClean="0"/>
                <a:t>m′</a:t>
              </a:r>
              <a:r>
                <a:rPr lang="en-US" dirty="0" smtClean="0"/>
                <a:t>, </a:t>
              </a:r>
              <a:r>
                <a:rPr lang="en-US" b="1" dirty="0" smtClean="0"/>
                <a:t>v′</a:t>
              </a:r>
              <a:endParaRPr lang="en-US" b="1" dirty="0"/>
            </a:p>
          </p:txBody>
        </p:sp>
        <p:sp>
          <p:nvSpPr>
            <p:cNvPr id="10" name="Rectangle 9"/>
            <p:cNvSpPr/>
            <p:nvPr/>
          </p:nvSpPr>
          <p:spPr>
            <a:xfrm>
              <a:off x="1295400" y="2807732"/>
              <a:ext cx="762000" cy="621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US" dirty="0" smtClean="0"/>
                <a:t>Alice</a:t>
              </a:r>
              <a:endParaRPr lang="en-US" dirty="0"/>
            </a:p>
          </p:txBody>
        </p:sp>
        <p:sp>
          <p:nvSpPr>
            <p:cNvPr id="11" name="Rectangle 10"/>
            <p:cNvSpPr/>
            <p:nvPr/>
          </p:nvSpPr>
          <p:spPr>
            <a:xfrm>
              <a:off x="3215640" y="2883933"/>
              <a:ext cx="1051560" cy="45719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Mallory</a:t>
              </a:r>
              <a:endParaRPr lang="en-US" dirty="0"/>
            </a:p>
          </p:txBody>
        </p:sp>
        <p:sp>
          <p:nvSpPr>
            <p:cNvPr id="12" name="TextBox 11"/>
            <p:cNvSpPr txBox="1"/>
            <p:nvPr/>
          </p:nvSpPr>
          <p:spPr>
            <a:xfrm>
              <a:off x="1266372" y="2757714"/>
              <a:ext cx="295274" cy="369332"/>
            </a:xfrm>
            <a:prstGeom prst="rect">
              <a:avLst/>
            </a:prstGeom>
            <a:noFill/>
          </p:spPr>
          <p:txBody>
            <a:bodyPr wrap="none" rtlCol="0">
              <a:spAutoFit/>
            </a:bodyPr>
            <a:lstStyle/>
            <a:p>
              <a:r>
                <a:rPr lang="en-US" b="1" dirty="0" smtClean="0"/>
                <a:t>k</a:t>
              </a:r>
              <a:endParaRPr lang="en-US" b="1" dirty="0"/>
            </a:p>
          </p:txBody>
        </p:sp>
        <p:sp>
          <p:nvSpPr>
            <p:cNvPr id="13" name="TextBox 12"/>
            <p:cNvSpPr txBox="1"/>
            <p:nvPr/>
          </p:nvSpPr>
          <p:spPr>
            <a:xfrm>
              <a:off x="5907315" y="2762125"/>
              <a:ext cx="295274" cy="369332"/>
            </a:xfrm>
            <a:prstGeom prst="rect">
              <a:avLst/>
            </a:prstGeom>
            <a:noFill/>
          </p:spPr>
          <p:txBody>
            <a:bodyPr wrap="none" rtlCol="0">
              <a:spAutoFit/>
            </a:bodyPr>
            <a:lstStyle/>
            <a:p>
              <a:r>
                <a:rPr lang="en-US" b="1" dirty="0" smtClean="0"/>
                <a:t>k</a:t>
              </a:r>
              <a:endParaRPr lang="en-US" b="1" dirty="0"/>
            </a:p>
          </p:txBody>
        </p:sp>
      </p:gr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sz="3000" dirty="0" smtClean="0"/>
              <a:t>Annoying question:</a:t>
            </a:r>
            <a:br>
              <a:rPr lang="en-US" sz="3000" dirty="0" smtClean="0"/>
            </a:br>
            <a:r>
              <a:rPr lang="en-US" sz="3000" b="1" dirty="0" smtClean="0"/>
              <a:t>Do PRFs actually exist? </a:t>
            </a:r>
          </a:p>
          <a:p>
            <a:r>
              <a:rPr lang="en-US" sz="3000" dirty="0" smtClean="0"/>
              <a:t>Annoying answer:</a:t>
            </a:r>
            <a:br>
              <a:rPr lang="en-US" sz="3000" dirty="0" smtClean="0"/>
            </a:br>
            <a:r>
              <a:rPr lang="en-US" sz="3000" b="1" i="1" dirty="0" smtClean="0"/>
              <a:t>We don’t know.</a:t>
            </a:r>
            <a:endParaRPr lang="en-US" sz="3000" b="1" i="1" dirty="0"/>
          </a:p>
          <a:p>
            <a:endParaRPr lang="en-US" sz="3000" dirty="0" smtClean="0"/>
          </a:p>
          <a:p>
            <a:endParaRPr lang="en-US" sz="3000" dirty="0" smtClean="0"/>
          </a:p>
          <a:p>
            <a:r>
              <a:rPr lang="en-US" sz="3000" dirty="0" smtClean="0"/>
              <a:t>So how do we get a MAC?</a:t>
            </a:r>
          </a:p>
          <a:p>
            <a:pPr marL="460375" lvl="1" indent="-3175">
              <a:buNone/>
            </a:pPr>
            <a:r>
              <a:rPr lang="en-US" sz="2600" dirty="0" smtClean="0"/>
              <a:t>Well-studied functions where we </a:t>
            </a:r>
            <a:br>
              <a:rPr lang="en-US" sz="2600" dirty="0" smtClean="0"/>
            </a:br>
            <a:r>
              <a:rPr lang="en-US" sz="2600" dirty="0" smtClean="0"/>
              <a:t>haven’t spotted a problem yet</a:t>
            </a:r>
            <a:br>
              <a:rPr lang="en-US" sz="2600" dirty="0" smtClean="0"/>
            </a:br>
            <a:r>
              <a:rPr lang="en-US" sz="2600" dirty="0" smtClean="0"/>
              <a:t>(e.g. HMAC-SHA256)</a:t>
            </a:r>
          </a:p>
        </p:txBody>
      </p:sp>
      <p:pic>
        <p:nvPicPr>
          <p:cNvPr id="2050" name="Picture 2" descr="C:\Documents and Settings\Eric\Local Settings\Temporary Internet Files\Content.IE5\WWB45ZL2\sad-monkey-face-2-hi[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742558" y="2667000"/>
            <a:ext cx="877016" cy="8258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4341</TotalTime>
  <Words>793</Words>
  <Application>Microsoft Macintosh PowerPoint</Application>
  <PresentationFormat>On-screen Show (4:3)</PresentationFormat>
  <Paragraphs>251</Paragraphs>
  <Slides>17</Slides>
  <Notes>13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19" baseType="lpstr">
      <vt:lpstr>Office Theme</vt:lpstr>
      <vt:lpstr>Equation</vt:lpstr>
      <vt:lpstr>Lecture 10 – Message Integrity</vt:lpstr>
      <vt:lpstr>Message Integrity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Message Integrity</dc:title>
  <dc:creator>J. Alex Halderman</dc:creator>
  <cp:lastModifiedBy>Michael</cp:lastModifiedBy>
  <cp:revision>131</cp:revision>
  <dcterms:created xsi:type="dcterms:W3CDTF">2010-09-14T01:44:10Z</dcterms:created>
  <dcterms:modified xsi:type="dcterms:W3CDTF">2016-03-02T18:32:01Z</dcterms:modified>
</cp:coreProperties>
</file>