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6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53" r:id="rId29"/>
  </p:sldIdLst>
  <p:sldSz cx="6858000" cy="9144000" type="screen4x3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0" autoAdjust="0"/>
  </p:normalViewPr>
  <p:slideViewPr>
    <p:cSldViewPr>
      <p:cViewPr varScale="1">
        <p:scale>
          <a:sx n="89" d="100"/>
          <a:sy n="89" d="100"/>
        </p:scale>
        <p:origin x="-3864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1906" y="-82"/>
      </p:cViewPr>
      <p:guideLst>
        <p:guide orient="horz" pos="2184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6D3BB21-9655-4972-A63B-5DD70F0409DE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5ADEE34-6DED-4B2C-8EDC-FB60E69D0B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9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646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7C915FD-9815-4A51-81C5-B8115E7A8CEA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61963"/>
            <a:ext cx="3929063" cy="523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10100" y="462280"/>
            <a:ext cx="4149090" cy="5951855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646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0EF120E-EEF2-4965-96F5-DE3864F37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2972">
              <a:defRPr/>
            </a:pPr>
            <a:r>
              <a:rPr lang="en-US" dirty="0" smtClean="0"/>
              <a:t>Intro:</a:t>
            </a:r>
          </a:p>
          <a:p>
            <a:pPr defTabSz="922972">
              <a:defRPr/>
            </a:pPr>
            <a:endParaRPr lang="en-US" dirty="0" smtClean="0"/>
          </a:p>
          <a:p>
            <a:pPr defTabSz="922972">
              <a:defRPr/>
            </a:pPr>
            <a:r>
              <a:rPr lang="en-US" dirty="0" smtClean="0"/>
              <a:t>Randomness has a central role in cryptography, </a:t>
            </a:r>
          </a:p>
          <a:p>
            <a:pPr defTabSz="922972">
              <a:defRPr/>
            </a:pPr>
            <a:r>
              <a:rPr lang="en-US" dirty="0" smtClean="0"/>
              <a:t>but randomness is hard to get, hard to share,</a:t>
            </a:r>
          </a:p>
          <a:p>
            <a:pPr defTabSz="922972">
              <a:defRPr/>
            </a:pPr>
            <a:r>
              <a:rPr lang="en-US" dirty="0" smtClean="0"/>
              <a:t>so want to use </a:t>
            </a:r>
            <a:r>
              <a:rPr lang="en-US" dirty="0" err="1" smtClean="0"/>
              <a:t>pseudorandomness</a:t>
            </a:r>
            <a:r>
              <a:rPr lang="en-US" dirty="0" smtClean="0"/>
              <a:t> instead.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k=3 – This happens to be the key Caesar always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Charles Babbage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8429" lvl="1">
              <a:spcBef>
                <a:spcPts val="1817"/>
              </a:spcBef>
            </a:pPr>
            <a:r>
              <a:rPr lang="en-US" dirty="0" smtClean="0"/>
              <a:t>With a PRF, diff. inputs can generate same output</a:t>
            </a:r>
          </a:p>
          <a:p>
            <a:pPr marL="288429" lvl="1"/>
            <a:r>
              <a:rPr lang="en-US" dirty="0" smtClean="0"/>
              <a:t>Random functions will have </a:t>
            </a:r>
            <a:r>
              <a:rPr lang="en-US" i="1" dirty="0" smtClean="0"/>
              <a:t>collisions</a:t>
            </a:r>
            <a:r>
              <a:rPr lang="en-US" dirty="0" smtClean="0"/>
              <a:t>,  so will PRF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Design challenges:</a:t>
            </a:r>
          </a:p>
          <a:p>
            <a:r>
              <a:rPr lang="en-US" dirty="0" smtClean="0"/>
              <a:t>When designing a PRF: pile on the hairy nonlinearity; more is better </a:t>
            </a:r>
          </a:p>
          <a:p>
            <a:r>
              <a:rPr lang="en-US" dirty="0" smtClean="0"/>
              <a:t>However, can’t use that here, since need </a:t>
            </a:r>
            <a:r>
              <a:rPr lang="en-US" dirty="0" err="1" smtClean="0"/>
              <a:t>invertibility</a:t>
            </a:r>
            <a:r>
              <a:rPr lang="en-US" dirty="0" smtClean="0"/>
              <a:t>-with-key</a:t>
            </a:r>
          </a:p>
          <a:p>
            <a:endParaRPr lang="en-US" dirty="0" smtClean="0"/>
          </a:p>
          <a:p>
            <a:r>
              <a:rPr lang="en-US" dirty="0" smtClean="0"/>
              <a:t>Ideally, changing one bit of plaintext or key should change about half the bits of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definition of nonlinear: </a:t>
            </a:r>
          </a:p>
          <a:p>
            <a:r>
              <a:rPr lang="en-US" baseline="0" dirty="0" smtClean="0"/>
              <a:t>     </a:t>
            </a:r>
            <a:r>
              <a:rPr lang="en-US" dirty="0" smtClean="0"/>
              <a:t>having no simple proportional relation between cause and effect</a:t>
            </a:r>
          </a:p>
          <a:p>
            <a:endParaRPr lang="en-US" dirty="0" smtClean="0"/>
          </a:p>
          <a:p>
            <a:r>
              <a:rPr lang="en-US" dirty="0" smtClean="0"/>
              <a:t>Confusion means that each character of the </a:t>
            </a:r>
            <a:r>
              <a:rPr lang="en-US" dirty="0" err="1" smtClean="0"/>
              <a:t>ciphertext</a:t>
            </a:r>
            <a:r>
              <a:rPr lang="en-US" dirty="0" smtClean="0"/>
              <a:t> should depend on several parts of the key. Diffusion means that if we change a character of the plaintext, then several characters of the </a:t>
            </a:r>
            <a:r>
              <a:rPr lang="en-US" dirty="0" err="1" smtClean="0"/>
              <a:t>ciphertext</a:t>
            </a:r>
            <a:r>
              <a:rPr lang="en-US" dirty="0" smtClean="0"/>
              <a:t> should change, and similarly, if we change a character of the </a:t>
            </a:r>
            <a:r>
              <a:rPr lang="en-US" dirty="0" err="1" smtClean="0"/>
              <a:t>ciphertext</a:t>
            </a:r>
            <a:r>
              <a:rPr lang="en-US" dirty="0" smtClean="0"/>
              <a:t>, then several characters of the plaintext should change.[1]</a:t>
            </a:r>
          </a:p>
          <a:p>
            <a:endParaRPr lang="en-US" dirty="0" smtClean="0"/>
          </a:p>
          <a:p>
            <a:r>
              <a:rPr lang="en-US" dirty="0" smtClean="0"/>
              <a:t>In Shannon's original definitions, confusion refers to making the relationship between the </a:t>
            </a:r>
            <a:r>
              <a:rPr lang="en-US" dirty="0" err="1" smtClean="0"/>
              <a:t>ciphertext</a:t>
            </a:r>
            <a:r>
              <a:rPr lang="en-US" dirty="0" smtClean="0"/>
              <a:t> and the symmetric key as complex and involved as possible; diffusion refers to dissipating the statistical structure of plaintext over bulk of </a:t>
            </a:r>
            <a:r>
              <a:rPr lang="en-US" dirty="0" err="1" smtClean="0"/>
              <a:t>ciphertext</a:t>
            </a:r>
            <a:r>
              <a:rPr lang="en-US" dirty="0" smtClean="0"/>
              <a:t>.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defRPr/>
            </a:pPr>
            <a:r>
              <a:rPr lang="en-US" dirty="0" smtClean="0"/>
              <a:t>we’re often sloppy about what is “random”</a:t>
            </a:r>
            <a:br>
              <a:rPr lang="en-US" dirty="0" smtClean="0"/>
            </a:br>
            <a:r>
              <a:rPr lang="en-US" dirty="0" smtClean="0"/>
              <a:t>    e.g., rand() function is C library is not at all random</a:t>
            </a:r>
            <a:br>
              <a:rPr lang="en-US" dirty="0" smtClean="0"/>
            </a:br>
            <a:r>
              <a:rPr lang="en-US" dirty="0" smtClean="0"/>
              <a:t>    “some random kids were there”</a:t>
            </a:r>
            <a:br>
              <a:rPr lang="en-US" dirty="0" smtClean="0"/>
            </a:br>
            <a:endParaRPr lang="en-US" dirty="0" smtClean="0"/>
          </a:p>
          <a:p>
            <a:pPr marL="0" lvl="1">
              <a:defRPr/>
            </a:pPr>
            <a:r>
              <a:rPr lang="en-US" dirty="0" smtClean="0"/>
              <a:t>need to be precise in crypto --- or we’ll be sorry</a:t>
            </a:r>
          </a:p>
          <a:p>
            <a:pPr marL="0" lvl="1"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Caution:</a:t>
            </a:r>
            <a:r>
              <a:rPr lang="en-US" dirty="0" smtClean="0"/>
              <a:t> if message ends at block boundary, have to add whole block of padding.</a:t>
            </a:r>
            <a:br>
              <a:rPr lang="en-US" dirty="0" smtClean="0"/>
            </a:br>
            <a:r>
              <a:rPr lang="en-US" dirty="0" smtClean="0"/>
              <a:t>Otherwise might be tricked into interpreting end of message as padding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Disadvantages of ECB mode:</a:t>
            </a:r>
          </a:p>
          <a:p>
            <a:pPr lvl="1">
              <a:buNone/>
            </a:pPr>
            <a:r>
              <a:rPr lang="en-US" dirty="0" smtClean="0"/>
              <a:t>- Same plaintext yields same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(at block and message level)</a:t>
            </a:r>
          </a:p>
          <a:p>
            <a:pPr lvl="1">
              <a:buNone/>
            </a:pPr>
            <a:r>
              <a:rPr lang="en-US" dirty="0" smtClean="0"/>
              <a:t>- </a:t>
            </a:r>
            <a:r>
              <a:rPr lang="en-US" dirty="0" err="1" smtClean="0"/>
              <a:t>Rearrangeable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Disadvantages of ECB mode:</a:t>
            </a:r>
          </a:p>
          <a:p>
            <a:pPr lvl="1">
              <a:buNone/>
            </a:pPr>
            <a:r>
              <a:rPr lang="en-US" dirty="0" smtClean="0"/>
              <a:t>- Same plaintext yields same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(at block and message level)</a:t>
            </a:r>
          </a:p>
          <a:p>
            <a:pPr lvl="1">
              <a:buNone/>
            </a:pPr>
            <a:r>
              <a:rPr lang="en-US" dirty="0" smtClean="0"/>
              <a:t>- </a:t>
            </a:r>
            <a:r>
              <a:rPr lang="en-US" dirty="0" err="1" smtClean="0"/>
              <a:t>Rearrangeable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Lame-CBC</a:t>
            </a:r>
          </a:p>
          <a:p>
            <a:pPr lvl="1"/>
            <a:r>
              <a:rPr lang="en-US" dirty="0" smtClean="0"/>
              <a:t>pro: same plaintext yields different ciphertext</a:t>
            </a:r>
          </a:p>
          <a:p>
            <a:pPr lvl="1"/>
            <a:r>
              <a:rPr lang="en-US" dirty="0" smtClean="0"/>
              <a:t>con: ciphertext is 2x size of plaintext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space-efficient?</a:t>
            </a:r>
          </a:p>
          <a:p>
            <a:r>
              <a:rPr lang="en-US" dirty="0" smtClean="0"/>
              <a:t>Clearly we need to add something to make same pt yield diff. ct</a:t>
            </a:r>
          </a:p>
          <a:p>
            <a:r>
              <a:rPr lang="en-US" dirty="0" smtClean="0"/>
              <a:t>Here we only add one block</a:t>
            </a:r>
          </a:p>
          <a:p>
            <a:endParaRPr lang="en-US" dirty="0" smtClean="0">
              <a:solidFill>
                <a:schemeClr val="accent5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non-repeating message_id to prevent</a:t>
            </a:r>
            <a:r>
              <a:rPr lang="en-US" baseline="0" dirty="0" smtClean="0"/>
              <a:t> pad reuse style attack.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dirty="0" smtClean="0"/>
              <a:t>This should sound familiar…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2972">
              <a:defRPr/>
            </a:pPr>
            <a:r>
              <a:rPr lang="en-US" dirty="0" smtClean="0"/>
              <a:t>*usual caveats:</a:t>
            </a:r>
          </a:p>
          <a:p>
            <a:pPr marL="0" lvl="1" defTabSz="922972"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OK if negligible advantage, </a:t>
            </a:r>
          </a:p>
          <a:p>
            <a:pPr marL="0" lvl="1" defTabSz="922972">
              <a:defRPr/>
            </a:pPr>
            <a:r>
              <a:rPr lang="en-US" dirty="0" smtClean="0"/>
              <a:t>- only practical strategies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Leadout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…it seems like we’re in good shape, but we still need a truly random value k. </a:t>
            </a:r>
          </a:p>
          <a:p>
            <a:endParaRPr lang="en-US" dirty="0" smtClean="0"/>
          </a:p>
          <a:p>
            <a:r>
              <a:rPr lang="en-US" dirty="0" smtClean="0"/>
              <a:t>We could measure physical randomness…</a:t>
            </a:r>
            <a:br>
              <a:rPr lang="en-US" dirty="0" smtClean="0"/>
            </a:br>
            <a:r>
              <a:rPr lang="en-US" dirty="0" smtClean="0"/>
              <a:t>    but: often, bits are biased, not independent</a:t>
            </a:r>
            <a:br>
              <a:rPr lang="en-US" dirty="0" smtClean="0"/>
            </a:br>
            <a:r>
              <a:rPr lang="en-US" dirty="0" smtClean="0"/>
              <a:t>    … and how do we know if we have enough “randomness”?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And: Does physical randomness actually exist?</a:t>
            </a:r>
            <a:br>
              <a:rPr lang="en-US" dirty="0" smtClean="0"/>
            </a:br>
            <a:r>
              <a:rPr lang="en-US" dirty="0" smtClean="0"/>
              <a:t>    i.e., Is the universe inherently random?</a:t>
            </a:r>
            <a:br>
              <a:rPr lang="en-US" dirty="0" smtClean="0"/>
            </a:br>
            <a:r>
              <a:rPr lang="en-US" dirty="0" smtClean="0"/>
              <a:t>    while philosophers are debating that question, let’s try another approach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random sources?</a:t>
            </a:r>
            <a:endParaRPr lang="en-US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*exact* history of </a:t>
            </a:r>
            <a:r>
              <a:rPr lang="en-US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keypresses</a:t>
            </a:r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micro-time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*exact* path of mouse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*exact* history of network packet arrival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temperature of computer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 noise picked up by the microphone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maybe even add hardware that will behave unpredictably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example: camera pointed at lava lamps</a:t>
            </a:r>
          </a:p>
          <a:p>
            <a:pPr defTabSz="922972">
              <a:defRPr/>
            </a:pPr>
            <a:endParaRPr lang="en-US" dirty="0" smtClean="0"/>
          </a:p>
          <a:p>
            <a:pPr defTabSz="922972">
              <a:defRPr/>
            </a:pPr>
            <a:r>
              <a:rPr lang="en-US" dirty="0" smtClean="0"/>
              <a:t>--</a:t>
            </a:r>
          </a:p>
          <a:p>
            <a:pPr defTabSz="922972">
              <a:defRPr/>
            </a:pPr>
            <a:endParaRPr lang="en-US" dirty="0" smtClean="0"/>
          </a:p>
          <a:p>
            <a:r>
              <a:rPr lang="en-US" dirty="0" smtClean="0"/>
              <a:t>Problem: Adversary can predict some of this</a:t>
            </a:r>
          </a:p>
          <a:p>
            <a:pPr marL="230743" indent="-230743">
              <a:buFont typeface="Arial" pitchFamily="34" charset="0"/>
              <a:buChar char="•"/>
            </a:pPr>
            <a:r>
              <a:rPr lang="en-US" dirty="0" smtClean="0"/>
              <a:t>Not a problem, as long as there is “enough randomness” in the data</a:t>
            </a:r>
          </a:p>
          <a:p>
            <a:pPr marL="230743" indent="-230743">
              <a:buFont typeface="Arial" pitchFamily="34" charset="0"/>
              <a:buChar char="•"/>
            </a:pPr>
            <a:r>
              <a:rPr lang="en-US" dirty="0" smtClean="0"/>
              <a:t>Gather data for “a long time” then run it through a PRF</a:t>
            </a:r>
          </a:p>
          <a:p>
            <a:pPr marL="230743" indent="-230743">
              <a:buFont typeface="Arial" pitchFamily="34" charset="0"/>
              <a:buChar char="•"/>
            </a:pPr>
            <a:r>
              <a:rPr lang="en-US" dirty="0" smtClean="0"/>
              <a:t>Intuition: “distill out” the randomness, reduce size but keep randomness</a:t>
            </a:r>
          </a:p>
          <a:p>
            <a:pPr defTabSz="922972">
              <a:defRPr/>
            </a:pPr>
            <a:endParaRPr lang="en-US" dirty="0" smtClean="0"/>
          </a:p>
          <a:p>
            <a:pPr defTabSz="922972">
              <a:defRPr/>
            </a:pPr>
            <a:r>
              <a:rPr lang="en-US" dirty="0" smtClean="0"/>
              <a:t>Problem: How do you know when you have enough randomness?</a:t>
            </a:r>
          </a:p>
          <a:p>
            <a:pPr defTabSz="922972">
              <a:buFontTx/>
              <a:buChar char="-"/>
              <a:defRPr/>
            </a:pPr>
            <a:r>
              <a:rPr lang="en-US" dirty="0" smtClean="0"/>
              <a:t>  If you use PRF output before you have enough, you’ll be sorry</a:t>
            </a:r>
          </a:p>
          <a:p>
            <a:pPr defTabSz="922972">
              <a:defRPr/>
            </a:pPr>
            <a:r>
              <a:rPr lang="en-US" dirty="0" smtClean="0"/>
              <a:t>-  Usual solution: Collect way too much, just to be sure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EFB0-7A1A-44E6-B9DF-D284AB76E538}" type="datetimeFigureOut">
              <a:rPr lang="en-US" smtClean="0"/>
              <a:pPr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11 – Randomness, Pseudo Randomness, and Confidentiality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Spring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3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Confidentiality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Goal: Keep contents of message </a:t>
            </a:r>
            <a:r>
              <a:rPr lang="en-US" b="1" dirty="0" smtClean="0"/>
              <a:t>p</a:t>
            </a:r>
            <a:r>
              <a:rPr lang="en-US" dirty="0" smtClean="0"/>
              <a:t> secret from an </a:t>
            </a:r>
            <a:r>
              <a:rPr lang="en-US" i="1" dirty="0" smtClean="0"/>
              <a:t>eavesdropper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spcBef>
                <a:spcPts val="4200"/>
              </a:spcBef>
            </a:pPr>
            <a:r>
              <a:rPr lang="en-US" sz="3000" dirty="0" smtClean="0"/>
              <a:t>Terminology</a:t>
            </a:r>
          </a:p>
          <a:p>
            <a:pPr lvl="1">
              <a:buNone/>
              <a:tabLst>
                <a:tab pos="1371600" algn="l"/>
              </a:tabLst>
            </a:pPr>
            <a:r>
              <a:rPr lang="en-US" sz="2600" b="1" dirty="0" smtClean="0"/>
              <a:t>	p	</a:t>
            </a:r>
            <a:r>
              <a:rPr lang="en-US" sz="2600" dirty="0" smtClean="0"/>
              <a:t>plaintext</a:t>
            </a:r>
            <a:br>
              <a:rPr lang="en-US" sz="2600" dirty="0" smtClean="0"/>
            </a:br>
            <a:r>
              <a:rPr lang="en-US" sz="2600" b="1" dirty="0" smtClean="0"/>
              <a:t>c	</a:t>
            </a:r>
            <a:r>
              <a:rPr lang="en-US" sz="2600" dirty="0" smtClean="0"/>
              <a:t>ciphertext</a:t>
            </a:r>
            <a:br>
              <a:rPr lang="en-US" sz="2600" dirty="0" smtClean="0"/>
            </a:br>
            <a:r>
              <a:rPr lang="en-US" sz="2600" b="1" dirty="0" smtClean="0"/>
              <a:t>k</a:t>
            </a:r>
            <a:r>
              <a:rPr lang="en-US" sz="2600" dirty="0" smtClean="0"/>
              <a:t>	secret key</a:t>
            </a:r>
            <a:br>
              <a:rPr lang="en-US" sz="2600" dirty="0" smtClean="0"/>
            </a:br>
            <a:r>
              <a:rPr lang="en-US" sz="2600" b="1" i="1" dirty="0" smtClean="0"/>
              <a:t>E</a:t>
            </a:r>
            <a:r>
              <a:rPr lang="en-US" sz="2600" b="1" dirty="0" smtClean="0"/>
              <a:t>	</a:t>
            </a:r>
            <a:r>
              <a:rPr lang="en-US" sz="2600" dirty="0" smtClean="0"/>
              <a:t>encryption function</a:t>
            </a:r>
            <a:br>
              <a:rPr lang="en-US" sz="2600" dirty="0" smtClean="0"/>
            </a:br>
            <a:r>
              <a:rPr lang="en-US" sz="2600" b="1" i="1" dirty="0" smtClean="0"/>
              <a:t>D</a:t>
            </a:r>
            <a:r>
              <a:rPr lang="en-US" sz="2600" dirty="0" smtClean="0"/>
              <a:t>	decryption function</a:t>
            </a:r>
            <a:endParaRPr lang="en-US" sz="2600" b="1" i="1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966179" y="2233192"/>
            <a:ext cx="4977421" cy="1424408"/>
            <a:chOff x="966179" y="2309392"/>
            <a:chExt cx="4977421" cy="1424408"/>
          </a:xfrm>
        </p:grpSpPr>
        <p:grpSp>
          <p:nvGrpSpPr>
            <p:cNvPr id="3" name="Group 2"/>
            <p:cNvGrpSpPr/>
            <p:nvPr/>
          </p:nvGrpSpPr>
          <p:grpSpPr>
            <a:xfrm>
              <a:off x="966179" y="2309392"/>
              <a:ext cx="4977421" cy="1219200"/>
              <a:chOff x="1118579" y="4812268"/>
              <a:chExt cx="4977421" cy="1219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18579" y="4876800"/>
                <a:ext cx="4977421" cy="1154668"/>
                <a:chOff x="1423379" y="1588532"/>
                <a:chExt cx="4977421" cy="115466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423379" y="2373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c </a:t>
                  </a:r>
                  <a:r>
                    <a:rPr lang="en-US" dirty="0" smtClean="0"/>
                    <a:t>:= </a:t>
                  </a:r>
                  <a:r>
                    <a:rPr lang="en-US" b="1" i="1" dirty="0" smtClean="0"/>
                    <a:t>E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p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471160" y="1588532"/>
                  <a:ext cx="777240" cy="7502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Bob</a:t>
                  </a:r>
                  <a:endParaRPr lang="en-US" dirty="0"/>
                </a:p>
              </p:txBody>
            </p:sp>
            <p:cxnSp>
              <p:nvCxnSpPr>
                <p:cNvPr id="10" name="Straight Arrow Connector 9"/>
                <p:cNvCxnSpPr>
                  <a:stCxn id="13" idx="3"/>
                  <a:endCxn id="9" idx="1"/>
                </p:cNvCxnSpPr>
                <p:nvPr/>
              </p:nvCxnSpPr>
              <p:spPr>
                <a:xfrm>
                  <a:off x="2286000" y="1963670"/>
                  <a:ext cx="31851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5352116" y="2373868"/>
                  <a:ext cx="10486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</a:t>
                  </a:r>
                  <a:r>
                    <a:rPr lang="en-US" dirty="0" smtClean="0"/>
                    <a:t> := </a:t>
                  </a:r>
                  <a:r>
                    <a:rPr lang="en-US" b="1" i="1" dirty="0" smtClean="0"/>
                    <a:t>D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c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524000" y="1588532"/>
                  <a:ext cx="762000" cy="7502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Alice</a:t>
                  </a:r>
                  <a:endParaRPr lang="en-US" dirty="0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1219200" y="481226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648326" y="481226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910840" y="3276601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endCxn id="15" idx="0"/>
            </p:cNvCxnSpPr>
            <p:nvPr/>
          </p:nvCxnSpPr>
          <p:spPr>
            <a:xfrm rot="16200000" flipH="1">
              <a:off x="3166111" y="3006091"/>
              <a:ext cx="533399" cy="7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538554" y="2385592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9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Digression: </a:t>
            </a:r>
            <a:r>
              <a:rPr lang="en-US" b="1" dirty="0" smtClean="0"/>
              <a:t>Classical Cryptography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Caesar Cipher</a:t>
            </a:r>
          </a:p>
          <a:p>
            <a:pPr marL="457200" lvl="1" indent="0">
              <a:buNone/>
            </a:pPr>
            <a:r>
              <a:rPr lang="en-US" sz="2400" dirty="0" smtClean="0"/>
              <a:t>First recorded use: Julius Caesar (100-44 BC)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400" dirty="0" smtClean="0"/>
              <a:t>Replaces each plaintext letter with one a fixed number of places down the alphabet</a:t>
            </a:r>
          </a:p>
          <a:p>
            <a:pPr marL="457200" lvl="1" indent="0">
              <a:buNone/>
              <a:tabLst>
                <a:tab pos="2228850" algn="l"/>
              </a:tabLst>
            </a:pPr>
            <a:r>
              <a:rPr lang="en-US" sz="2600" dirty="0" smtClean="0"/>
              <a:t>Encryption:  	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 := (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 </a:t>
            </a:r>
            <a:r>
              <a:rPr lang="en-US" sz="2600" dirty="0" smtClean="0"/>
              <a:t>+ </a:t>
            </a:r>
            <a:r>
              <a:rPr lang="en-US" sz="2600" b="1" dirty="0" smtClean="0"/>
              <a:t>k</a:t>
            </a:r>
            <a:r>
              <a:rPr lang="en-US" sz="2600" dirty="0" smtClean="0"/>
              <a:t>) mod 26</a:t>
            </a:r>
          </a:p>
          <a:p>
            <a:pPr marL="457200" lvl="1" indent="0">
              <a:buNone/>
              <a:tabLst>
                <a:tab pos="2228850" algn="l"/>
              </a:tabLst>
            </a:pPr>
            <a:r>
              <a:rPr lang="en-US" sz="2600" dirty="0" smtClean="0"/>
              <a:t>Decryption:  	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 := (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 </a:t>
            </a:r>
            <a:r>
              <a:rPr lang="en-US" sz="2600" dirty="0" smtClean="0"/>
              <a:t>- </a:t>
            </a:r>
            <a:r>
              <a:rPr lang="en-US" sz="2600" b="1" dirty="0" smtClean="0"/>
              <a:t>k</a:t>
            </a:r>
            <a:r>
              <a:rPr lang="en-US" sz="2600" dirty="0" smtClean="0"/>
              <a:t>) mod 26</a:t>
            </a:r>
          </a:p>
          <a:p>
            <a:pPr marL="457200" lvl="1" indent="0">
              <a:spcBef>
                <a:spcPts val="2400"/>
              </a:spcBef>
              <a:buNone/>
              <a:tabLst>
                <a:tab pos="1485900" algn="l"/>
              </a:tabLst>
            </a:pPr>
            <a:r>
              <a:rPr lang="en-US" sz="2600" dirty="0" smtClean="0"/>
              <a:t>e.g. (</a:t>
            </a:r>
            <a:r>
              <a:rPr lang="en-US" sz="2600" b="1" dirty="0" smtClean="0"/>
              <a:t>k</a:t>
            </a:r>
            <a:r>
              <a:rPr lang="en-US" sz="2600" dirty="0" smtClean="0"/>
              <a:t>=3):</a:t>
            </a:r>
          </a:p>
          <a:p>
            <a:pPr marL="457200" lvl="1" indent="0">
              <a:spcBef>
                <a:spcPts val="1200"/>
              </a:spcBef>
              <a:buNone/>
              <a:tabLst>
                <a:tab pos="628650" algn="l"/>
                <a:tab pos="1428750" algn="r"/>
                <a:tab pos="1600200" algn="l"/>
              </a:tabLst>
            </a:pPr>
            <a:r>
              <a:rPr lang="en-US" sz="2400" dirty="0" smtClean="0"/>
              <a:t>		Plain:</a:t>
            </a:r>
            <a:r>
              <a:rPr lang="en-US" sz="2600" dirty="0" smtClean="0"/>
              <a:t> 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ABCDEFGHIJKLMNOPQRSTUVWXYZ</a:t>
            </a:r>
          </a:p>
          <a:p>
            <a:pPr marL="457200" lvl="1" indent="0">
              <a:spcBef>
                <a:spcPts val="0"/>
              </a:spcBef>
              <a:buNone/>
              <a:tabLst>
                <a:tab pos="628650" algn="l"/>
                <a:tab pos="1428750" algn="r"/>
                <a:tab pos="1600200" algn="l"/>
              </a:tabLst>
            </a:pPr>
            <a:r>
              <a:rPr lang="en-US" sz="2400" dirty="0" smtClean="0">
                <a:cs typeface="Consolas" pitchFamily="49" charset="0"/>
              </a:rPr>
              <a:t>		+Shift: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33333333333333333333333333</a:t>
            </a:r>
            <a:endParaRPr lang="en-US" sz="2400" dirty="0" smtClean="0">
              <a:latin typeface="+mj-lt"/>
              <a:cs typeface="Consolas" pitchFamily="49" charset="0"/>
            </a:endParaRPr>
          </a:p>
          <a:p>
            <a:pPr marL="457200" lvl="1" indent="0">
              <a:spcBef>
                <a:spcPts val="0"/>
              </a:spcBef>
              <a:buNone/>
              <a:tabLst>
                <a:tab pos="628650" algn="l"/>
                <a:tab pos="1428750" algn="r"/>
                <a:tab pos="1600200" algn="l"/>
              </a:tabLst>
            </a:pPr>
            <a:r>
              <a:rPr lang="en-US" sz="2400" dirty="0" smtClean="0">
                <a:latin typeface="+mj-lt"/>
                <a:cs typeface="Consolas" pitchFamily="49" charset="0"/>
              </a:rPr>
              <a:t>=Cipher: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DEFGHIJKLMNOPQRSTUVWXYZABC</a:t>
            </a:r>
          </a:p>
          <a:p>
            <a:pPr marL="457200" lvl="1" indent="0">
              <a:spcBef>
                <a:spcPts val="1200"/>
              </a:spcBef>
              <a:buNone/>
              <a:tabLst>
                <a:tab pos="628650" algn="l"/>
                <a:tab pos="1428750" algn="r"/>
                <a:tab pos="1600200" algn="l"/>
                <a:tab pos="3200400" algn="l"/>
              </a:tabLst>
            </a:pPr>
            <a:r>
              <a:rPr lang="en-US" sz="2400" dirty="0" smtClean="0">
                <a:latin typeface="+mj-lt"/>
                <a:cs typeface="Consolas" pitchFamily="49" charset="0"/>
              </a:rPr>
              <a:t>		Plain: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fox   go wolverines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smtClean="0">
                <a:latin typeface="+mj-lt"/>
                <a:cs typeface="Consolas" pitchFamily="49" charset="0"/>
              </a:rPr>
              <a:t>+Key: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333   33 3333333333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 smtClean="0">
                <a:latin typeface="+mj-lt"/>
                <a:cs typeface="Consolas" pitchFamily="49" charset="0"/>
              </a:rPr>
              <a:t>Cipher:	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ira   jr zroyhulqhv</a:t>
            </a:r>
          </a:p>
          <a:p>
            <a:pPr marL="0" lvl="1" indent="0">
              <a:spcBef>
                <a:spcPts val="4800"/>
              </a:spcBef>
              <a:buNone/>
              <a:tabLst>
                <a:tab pos="628650" algn="l"/>
                <a:tab pos="1485900" algn="l"/>
              </a:tabLst>
            </a:pPr>
            <a:r>
              <a:rPr lang="en-US" sz="2600" dirty="0" smtClean="0">
                <a:solidFill>
                  <a:schemeClr val="accent5"/>
                </a:solidFill>
                <a:latin typeface="+mj-lt"/>
                <a:cs typeface="Consolas" pitchFamily="49" charset="0"/>
              </a:rPr>
              <a:t>	[Break the Caesar cipher?]</a:t>
            </a:r>
          </a:p>
        </p:txBody>
      </p:sp>
    </p:spTree>
    <p:extLst>
      <p:ext uri="{BB962C8B-B14F-4D97-AF65-F5344CB8AC3E}">
        <p14:creationId xmlns:p14="http://schemas.microsoft.com/office/powerpoint/2010/main" val="407780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96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Cryptanalysis</a:t>
            </a:r>
            <a:r>
              <a:rPr lang="en-US" dirty="0" smtClean="0"/>
              <a:t> of the Caesar Cipher</a:t>
            </a:r>
          </a:p>
          <a:p>
            <a:pPr marL="514350" lvl="1" indent="-514350">
              <a:buNone/>
            </a:pPr>
            <a:r>
              <a:rPr lang="en-US" dirty="0" smtClean="0"/>
              <a:t>Only 26 possible keys: </a:t>
            </a:r>
            <a:br>
              <a:rPr lang="en-US" dirty="0" smtClean="0"/>
            </a:br>
            <a:r>
              <a:rPr lang="en-US" dirty="0" smtClean="0"/>
              <a:t>Try every possible </a:t>
            </a:r>
            <a:r>
              <a:rPr lang="en-US" b="1" dirty="0" smtClean="0"/>
              <a:t>k</a:t>
            </a:r>
            <a:r>
              <a:rPr lang="en-US" dirty="0" smtClean="0"/>
              <a:t> by “</a:t>
            </a:r>
            <a:r>
              <a:rPr lang="en-US" i="1" dirty="0" smtClean="0"/>
              <a:t>brute force”</a:t>
            </a:r>
          </a:p>
          <a:p>
            <a:pPr marL="514350" lvl="1" indent="-514350">
              <a:spcBef>
                <a:spcPts val="1200"/>
              </a:spcBef>
              <a:buNone/>
            </a:pPr>
            <a:r>
              <a:rPr lang="en-US" dirty="0" smtClean="0"/>
              <a:t>Can a computer recognize the right one?</a:t>
            </a:r>
          </a:p>
          <a:p>
            <a:pPr marL="457200" lvl="1" indent="0">
              <a:buNone/>
            </a:pPr>
            <a:r>
              <a:rPr lang="en-US" sz="2600" dirty="0" smtClean="0"/>
              <a:t>Use </a:t>
            </a:r>
            <a:r>
              <a:rPr lang="en-US" sz="2600" i="1" dirty="0" smtClean="0"/>
              <a:t>frequency analysis</a:t>
            </a:r>
            <a:r>
              <a:rPr lang="en-US" sz="2600" dirty="0" smtClean="0"/>
              <a:t>:	English text has distinctive letter frequency distribution</a:t>
            </a:r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r>
              <a:rPr lang="en-US" sz="2600" dirty="0" smtClean="0"/>
              <a:t>Recognize with (e.g.) chi-square test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3" name="Picture 2" descr="English-s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429000"/>
            <a:ext cx="5867400" cy="373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6705600"/>
            <a:ext cx="525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892" y="6629400"/>
            <a:ext cx="51443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BC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FG</a:t>
            </a:r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JK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NO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PQ</a:t>
            </a:r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RST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VWXYZ</a:t>
            </a:r>
            <a:endParaRPr lang="en-US" sz="27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4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Later advance:  </a:t>
            </a:r>
            <a:r>
              <a:rPr lang="en-US" sz="3000" b="1" dirty="0" smtClean="0">
                <a:solidFill>
                  <a:schemeClr val="accent1"/>
                </a:solidFill>
              </a:rPr>
              <a:t>Vigènere Cipher</a:t>
            </a:r>
          </a:p>
          <a:p>
            <a:pPr marL="457200" lvl="1" indent="0">
              <a:buNone/>
            </a:pPr>
            <a:r>
              <a:rPr lang="en-US" sz="2400" dirty="0" smtClean="0"/>
              <a:t>First described by Bellaso in 1553, </a:t>
            </a:r>
            <a:br>
              <a:rPr lang="en-US" sz="2400" dirty="0" smtClean="0"/>
            </a:br>
            <a:r>
              <a:rPr lang="en-US" sz="2400" dirty="0" smtClean="0"/>
              <a:t>later misattributed to Vigenère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400" dirty="0" smtClean="0"/>
              <a:t>Called « le chiffre indéchiffrable »</a:t>
            </a:r>
            <a:br>
              <a:rPr lang="fr-FR" sz="2400" dirty="0" smtClean="0"/>
            </a:br>
            <a:r>
              <a:rPr lang="fr-FR" sz="2400" dirty="0" smtClean="0"/>
              <a:t>(</a:t>
            </a:r>
            <a:r>
              <a:rPr lang="en-US" sz="2400" dirty="0" smtClean="0"/>
              <a:t>“the indecipherable cipher”)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2600" dirty="0" smtClean="0"/>
              <a:t>Encrypts successive letters using a sequence of Caesar ciphers determined by the letters of a keyword</a:t>
            </a:r>
          </a:p>
          <a:p>
            <a:pPr lvl="1">
              <a:spcBef>
                <a:spcPts val="1800"/>
              </a:spcBef>
              <a:buNone/>
              <a:tabLst>
                <a:tab pos="2400300" algn="l"/>
              </a:tabLst>
            </a:pPr>
            <a:r>
              <a:rPr lang="en-US" sz="2600" dirty="0" smtClean="0"/>
              <a:t>For an </a:t>
            </a:r>
            <a:r>
              <a:rPr lang="en-US" sz="2600" b="1" dirty="0" smtClean="0"/>
              <a:t>n</a:t>
            </a:r>
            <a:r>
              <a:rPr lang="en-US" sz="2600" dirty="0" smtClean="0"/>
              <a:t>-letter keyword </a:t>
            </a:r>
            <a:r>
              <a:rPr lang="en-US" sz="2600" b="1" dirty="0" smtClean="0"/>
              <a:t>k</a:t>
            </a:r>
            <a:r>
              <a:rPr lang="en-US" sz="2600" dirty="0" smtClean="0"/>
              <a:t>,</a:t>
            </a:r>
          </a:p>
          <a:p>
            <a:pPr lvl="1">
              <a:spcBef>
                <a:spcPts val="600"/>
              </a:spcBef>
              <a:buNone/>
              <a:tabLst>
                <a:tab pos="2400300" algn="l"/>
              </a:tabLst>
            </a:pPr>
            <a:r>
              <a:rPr lang="en-US" sz="2600" dirty="0" smtClean="0"/>
              <a:t>	Encryption:	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 := (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 </a:t>
            </a:r>
            <a:r>
              <a:rPr lang="en-US" sz="2600" dirty="0" smtClean="0"/>
              <a:t>+ </a:t>
            </a:r>
            <a:r>
              <a:rPr lang="en-US" sz="2600" b="1" dirty="0" smtClean="0"/>
              <a:t>k</a:t>
            </a:r>
            <a:r>
              <a:rPr lang="en-US" sz="2600" b="1" baseline="-25000" dirty="0" smtClean="0"/>
              <a:t>i </a:t>
            </a:r>
            <a:r>
              <a:rPr lang="en-US" sz="2600" baseline="-25000" dirty="0" smtClean="0"/>
              <a:t>mod </a:t>
            </a:r>
            <a:r>
              <a:rPr lang="en-US" sz="2600" b="1" baseline="-25000" dirty="0" smtClean="0"/>
              <a:t>n</a:t>
            </a:r>
            <a:r>
              <a:rPr lang="en-US" sz="2600" dirty="0" smtClean="0"/>
              <a:t>) mod 26</a:t>
            </a:r>
            <a:br>
              <a:rPr lang="en-US" sz="2600" dirty="0" smtClean="0"/>
            </a:br>
            <a:r>
              <a:rPr lang="en-US" sz="2600" dirty="0" smtClean="0"/>
              <a:t>Decryption:	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 := (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 </a:t>
            </a:r>
            <a:r>
              <a:rPr lang="en-US" sz="2600" dirty="0" smtClean="0"/>
              <a:t>– </a:t>
            </a:r>
            <a:r>
              <a:rPr lang="en-US" sz="2600" b="1" dirty="0" smtClean="0"/>
              <a:t>k</a:t>
            </a:r>
            <a:r>
              <a:rPr lang="en-US" sz="2600" b="1" baseline="-25000" dirty="0" smtClean="0"/>
              <a:t>i </a:t>
            </a:r>
            <a:r>
              <a:rPr lang="en-US" sz="2600" baseline="-25000" dirty="0" smtClean="0"/>
              <a:t>mod </a:t>
            </a:r>
            <a:r>
              <a:rPr lang="en-US" sz="2600" b="1" baseline="-25000" dirty="0" smtClean="0"/>
              <a:t>n</a:t>
            </a:r>
            <a:r>
              <a:rPr lang="en-US" sz="2600" dirty="0" smtClean="0"/>
              <a:t>) mod 26</a:t>
            </a:r>
          </a:p>
          <a:p>
            <a:pPr lvl="1">
              <a:spcBef>
                <a:spcPts val="1800"/>
              </a:spcBef>
              <a:buNone/>
            </a:pPr>
            <a:r>
              <a:rPr lang="fr-FR" sz="2600" dirty="0" smtClean="0"/>
              <a:t>Example:  </a:t>
            </a:r>
            <a:r>
              <a:rPr lang="fr-FR" sz="2600" b="1" dirty="0" smtClean="0"/>
              <a:t>k</a:t>
            </a:r>
            <a:r>
              <a:rPr lang="fr-FR" sz="2600" dirty="0" smtClean="0"/>
              <a:t>=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fr-FR" sz="2600" dirty="0" smtClean="0"/>
              <a:t>  (i.e. </a:t>
            </a:r>
            <a:r>
              <a:rPr lang="fr-FR" sz="2600" b="1" dirty="0" smtClean="0"/>
              <a:t>k</a:t>
            </a:r>
            <a:r>
              <a:rPr lang="fr-FR" sz="2600" baseline="-25000" dirty="0" smtClean="0"/>
              <a:t>0</a:t>
            </a:r>
            <a:r>
              <a:rPr lang="fr-FR" sz="2600" dirty="0" smtClean="0"/>
              <a:t>=0, </a:t>
            </a:r>
            <a:r>
              <a:rPr lang="fr-FR" sz="2600" b="1" dirty="0" smtClean="0"/>
              <a:t>k</a:t>
            </a:r>
            <a:r>
              <a:rPr lang="fr-FR" sz="2600" baseline="-25000" dirty="0" smtClean="0"/>
              <a:t>1</a:t>
            </a:r>
            <a:r>
              <a:rPr lang="fr-FR" sz="2600" dirty="0" smtClean="0"/>
              <a:t>=1, </a:t>
            </a:r>
            <a:r>
              <a:rPr lang="fr-FR" sz="2600" b="1" dirty="0" smtClean="0"/>
              <a:t>k</a:t>
            </a:r>
            <a:r>
              <a:rPr lang="fr-FR" sz="2600" baseline="-25000" dirty="0" smtClean="0"/>
              <a:t>2</a:t>
            </a:r>
            <a:r>
              <a:rPr lang="fr-FR" sz="2600" dirty="0" smtClean="0"/>
              <a:t>=2)</a:t>
            </a:r>
          </a:p>
          <a:p>
            <a:pPr lvl="1">
              <a:buNone/>
              <a:tabLst>
                <a:tab pos="1943100" algn="r"/>
                <a:tab pos="2057400" algn="l"/>
              </a:tabLst>
            </a:pPr>
            <a:r>
              <a:rPr lang="fr-FR" sz="2600" dirty="0" smtClean="0"/>
              <a:t>		Plain:	  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bbbbbb</a:t>
            </a:r>
            <a:r>
              <a:rPr lang="fr-FR" sz="2600" dirty="0" smtClean="0"/>
              <a:t>	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amazon	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	+Key:	  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012012</a:t>
            </a:r>
            <a:r>
              <a:rPr lang="fr-FR" sz="2600" dirty="0" smtClean="0"/>
              <a:t>	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012012</a:t>
            </a:r>
            <a:br>
              <a:rPr lang="fr-FR" sz="2600" dirty="0" smtClean="0">
                <a:latin typeface="Consolas" pitchFamily="49" charset="0"/>
                <a:cs typeface="Consolas" pitchFamily="49" charset="0"/>
              </a:rPr>
            </a:b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fr-FR" sz="2600" dirty="0" smtClean="0"/>
              <a:t>Cipher:	  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bcdbcd</a:t>
            </a:r>
            <a:r>
              <a:rPr lang="fr-FR" sz="2600" dirty="0" smtClean="0"/>
              <a:t>	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anczpp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  <a:cs typeface="Consolas" pitchFamily="49" charset="0"/>
              </a:rPr>
              <a:t>[Break </a:t>
            </a:r>
            <a:r>
              <a:rPr lang="fr-FR" sz="2400" i="1" dirty="0" smtClean="0">
                <a:solidFill>
                  <a:schemeClr val="accent5"/>
                </a:solidFill>
              </a:rPr>
              <a:t>le chiffre indéchiffrable</a:t>
            </a:r>
            <a:r>
              <a:rPr lang="en-US" sz="2400" dirty="0" smtClean="0">
                <a:solidFill>
                  <a:schemeClr val="accent5"/>
                </a:solidFill>
                <a:cs typeface="Consolas" pitchFamily="49" charset="0"/>
              </a:rPr>
              <a:t>?]</a:t>
            </a:r>
          </a:p>
        </p:txBody>
      </p:sp>
    </p:spTree>
    <p:extLst>
      <p:ext uri="{BB962C8B-B14F-4D97-AF65-F5344CB8AC3E}">
        <p14:creationId xmlns:p14="http://schemas.microsoft.com/office/powerpoint/2010/main" val="282483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96199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 smtClean="0"/>
              <a:t>Cryptanalysis of the Vigènere Cipher</a:t>
            </a:r>
          </a:p>
          <a:p>
            <a:pPr marL="514350" lvl="1" indent="-514350">
              <a:spcBef>
                <a:spcPts val="600"/>
              </a:spcBef>
              <a:buNone/>
            </a:pPr>
            <a:r>
              <a:rPr lang="en-US" sz="3100" dirty="0" smtClean="0"/>
              <a:t>Simple, if we know the keyword length, </a:t>
            </a:r>
            <a:r>
              <a:rPr lang="en-US" sz="3100" b="1" dirty="0" smtClean="0"/>
              <a:t>n</a:t>
            </a:r>
            <a:r>
              <a:rPr lang="en-US" sz="3100" dirty="0" smtClean="0"/>
              <a:t>:</a:t>
            </a:r>
          </a:p>
          <a:p>
            <a:pPr marL="457200" lvl="1" indent="-457200">
              <a:spcBef>
                <a:spcPts val="600"/>
              </a:spcBef>
              <a:buNone/>
            </a:pPr>
            <a:r>
              <a:rPr lang="en-US" sz="3100" dirty="0" smtClean="0"/>
              <a:t>	</a:t>
            </a:r>
            <a:r>
              <a:rPr lang="en-US" dirty="0" smtClean="0"/>
              <a:t>1. Break ciphertext into </a:t>
            </a:r>
            <a:r>
              <a:rPr lang="en-US" b="1" dirty="0" smtClean="0"/>
              <a:t>n</a:t>
            </a:r>
            <a:r>
              <a:rPr lang="en-US" dirty="0" smtClean="0"/>
              <a:t> slices</a:t>
            </a:r>
            <a:br>
              <a:rPr lang="en-US" dirty="0" smtClean="0"/>
            </a:br>
            <a:r>
              <a:rPr lang="en-US" dirty="0" smtClean="0"/>
              <a:t>2. Solve each slice as a Caesar cipher</a:t>
            </a:r>
            <a:endParaRPr lang="en-US" i="1" dirty="0" smtClean="0"/>
          </a:p>
          <a:p>
            <a:pPr marL="0" lvl="1" indent="0">
              <a:spcBef>
                <a:spcPts val="1200"/>
              </a:spcBef>
              <a:buNone/>
            </a:pPr>
            <a:r>
              <a:rPr lang="en-US" sz="3100" dirty="0" smtClean="0"/>
              <a:t>How to find </a:t>
            </a:r>
            <a:r>
              <a:rPr lang="en-US" sz="3100" b="1" dirty="0" smtClean="0"/>
              <a:t>n</a:t>
            </a:r>
            <a:r>
              <a:rPr lang="en-US" sz="3100" dirty="0" smtClean="0"/>
              <a:t>?  One way: </a:t>
            </a:r>
            <a:r>
              <a:rPr lang="en-US" sz="3100" b="1" dirty="0" smtClean="0">
                <a:solidFill>
                  <a:schemeClr val="accent1"/>
                </a:solidFill>
              </a:rPr>
              <a:t>Kasiski method</a:t>
            </a:r>
          </a:p>
          <a:p>
            <a:pPr marL="800100" lvl="2" indent="-342900">
              <a:spcBef>
                <a:spcPts val="600"/>
              </a:spcBef>
              <a:buNone/>
            </a:pPr>
            <a:r>
              <a:rPr lang="en-US" sz="2200" dirty="0" smtClean="0"/>
              <a:t>Published 1863 by Kasiski (earlier known to Babbage?)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 smtClean="0"/>
              <a:t>Repeated strings in long plaintext </a:t>
            </a:r>
            <a:br>
              <a:rPr lang="en-US" dirty="0" smtClean="0"/>
            </a:br>
            <a:r>
              <a:rPr lang="en-US" dirty="0" smtClean="0"/>
              <a:t>will sometimes, by coincidence,</a:t>
            </a:r>
            <a:br>
              <a:rPr lang="en-US" dirty="0" smtClean="0"/>
            </a:br>
            <a:r>
              <a:rPr lang="en-US" dirty="0" smtClean="0"/>
              <a:t>be encrypted with same key letters</a:t>
            </a:r>
          </a:p>
          <a:p>
            <a:pPr marL="0" lvl="1" indent="0">
              <a:spcBef>
                <a:spcPts val="1800"/>
              </a:spcBef>
              <a:buNone/>
              <a:tabLst>
                <a:tab pos="1085850" algn="r"/>
                <a:tab pos="1143000" algn="l"/>
              </a:tabLst>
            </a:pPr>
            <a:r>
              <a:rPr lang="en-US" dirty="0" smtClean="0"/>
              <a:t>	Plain:	</a:t>
            </a:r>
            <a:r>
              <a:rPr lang="en-US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CRYPTO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ISSHORTFOR</a:t>
            </a:r>
            <a:r>
              <a:rPr lang="en-US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CRYPTO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GRAPHY </a:t>
            </a:r>
          </a:p>
          <a:p>
            <a:pPr marL="0" lvl="1" indent="0">
              <a:buNone/>
              <a:tabLst>
                <a:tab pos="1085850" algn="r"/>
                <a:tab pos="1143000" algn="l"/>
              </a:tabLst>
            </a:pPr>
            <a:r>
              <a:rPr lang="en-US" dirty="0" smtClean="0"/>
              <a:t>	+Key: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ABCDABCDABCDABCDABCDABCDABCD</a:t>
            </a:r>
          </a:p>
          <a:p>
            <a:pPr marL="0" lvl="1" indent="0">
              <a:buNone/>
              <a:tabLst>
                <a:tab pos="1085850" algn="r"/>
                <a:tab pos="1143000" algn="l"/>
              </a:tabLst>
            </a:pPr>
            <a:r>
              <a:rPr lang="en-US" dirty="0" smtClean="0"/>
              <a:t>	=Cipher:	</a:t>
            </a:r>
            <a:r>
              <a:rPr lang="en-US" b="1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CSASTP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KVSIQUTGQU</a:t>
            </a:r>
            <a:r>
              <a:rPr lang="en-US" b="1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CSASTP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IUAQJB </a:t>
            </a:r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800100" lvl="1" indent="-342900">
              <a:spcBef>
                <a:spcPts val="1800"/>
              </a:spcBef>
              <a:buNone/>
            </a:pPr>
            <a:r>
              <a:rPr lang="en-US" dirty="0" smtClean="0"/>
              <a:t>Distance between repeated strings in the ciphertext is likely a multiple of key length</a:t>
            </a:r>
          </a:p>
          <a:p>
            <a:pPr marL="971550" lvl="1" indent="-514350">
              <a:buNone/>
            </a:pPr>
            <a:r>
              <a:rPr lang="en-US" dirty="0" smtClean="0"/>
              <a:t>e.g., distance 16 implies </a:t>
            </a:r>
            <a:r>
              <a:rPr lang="en-US" b="1" dirty="0" smtClean="0"/>
              <a:t>n</a:t>
            </a:r>
            <a:r>
              <a:rPr lang="en-US" dirty="0" smtClean="0"/>
              <a:t> is 16, 8, 4, 2, or 1</a:t>
            </a:r>
          </a:p>
          <a:p>
            <a:pPr marL="971550" lvl="1" indent="-514350">
              <a:buNone/>
            </a:pPr>
            <a:r>
              <a:rPr lang="en-US" dirty="0" smtClean="0"/>
              <a:t>Find multiple repeats to narrow down</a:t>
            </a:r>
          </a:p>
          <a:p>
            <a:pPr marL="971550" lvl="1" indent="-514350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accent5"/>
                </a:solidFill>
              </a:rPr>
              <a:t>[What if key is as long as the plaintext?]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6400" y="5029200"/>
            <a:ext cx="2667794" cy="533400"/>
            <a:chOff x="1599406" y="5181600"/>
            <a:chExt cx="2667794" cy="533400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447800" y="5333206"/>
              <a:ext cx="304800" cy="158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114005" y="5333206"/>
              <a:ext cx="304800" cy="158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2" idx="1"/>
            </p:cNvCxnSpPr>
            <p:nvPr/>
          </p:nvCxnSpPr>
          <p:spPr>
            <a:xfrm flipV="1">
              <a:off x="1600200" y="5257801"/>
              <a:ext cx="533400" cy="2285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3"/>
            </p:cNvCxnSpPr>
            <p:nvPr/>
          </p:nvCxnSpPr>
          <p:spPr>
            <a:xfrm>
              <a:off x="3848300" y="5257801"/>
              <a:ext cx="418900" cy="2285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33600" y="5253335"/>
              <a:ext cx="1714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Distance: 16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76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 to the present: </a:t>
            </a:r>
            <a:br>
              <a:rPr lang="en-US" sz="24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One-time Pad </a:t>
            </a:r>
            <a:r>
              <a:rPr lang="en-US" sz="3000" dirty="0" smtClean="0">
                <a:solidFill>
                  <a:schemeClr val="accent1"/>
                </a:solidFill>
              </a:rPr>
              <a:t>(</a:t>
            </a:r>
            <a:r>
              <a:rPr lang="en-US" sz="3000" b="1" dirty="0" smtClean="0">
                <a:solidFill>
                  <a:schemeClr val="accent1"/>
                </a:solidFill>
              </a:rPr>
              <a:t>OTP</a:t>
            </a:r>
            <a:r>
              <a:rPr lang="en-US" sz="3000" dirty="0" smtClean="0">
                <a:solidFill>
                  <a:schemeClr val="accent1"/>
                </a:solidFill>
              </a:rPr>
              <a:t>)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Alice and Bob jointly generate a secret, </a:t>
            </a:r>
            <a:br>
              <a:rPr lang="en-US" sz="2400" dirty="0" smtClean="0"/>
            </a:br>
            <a:r>
              <a:rPr lang="en-US" sz="2400" dirty="0" smtClean="0"/>
              <a:t>very long, string of </a:t>
            </a:r>
            <a:r>
              <a:rPr lang="en-US" sz="2400" u="sng" dirty="0" smtClean="0"/>
              <a:t>random</a:t>
            </a:r>
            <a:r>
              <a:rPr lang="en-US" sz="2400" dirty="0" smtClean="0"/>
              <a:t> bits </a:t>
            </a:r>
            <a:br>
              <a:rPr lang="en-US" sz="2400" dirty="0" smtClean="0"/>
            </a:br>
            <a:r>
              <a:rPr lang="en-US" sz="2400" dirty="0" smtClean="0"/>
              <a:t>(the one-time pad, </a:t>
            </a:r>
            <a:r>
              <a:rPr lang="en-US" sz="2400" b="1" dirty="0" smtClean="0"/>
              <a:t>k</a:t>
            </a:r>
            <a:r>
              <a:rPr lang="en-US" sz="2400" dirty="0" smtClean="0"/>
              <a:t>)</a:t>
            </a:r>
          </a:p>
          <a:p>
            <a:pPr marL="571500" lvl="1">
              <a:buNone/>
            </a:pPr>
            <a:r>
              <a:rPr lang="en-US" sz="2400" dirty="0" smtClean="0"/>
              <a:t>To encrypt:  </a:t>
            </a:r>
            <a:r>
              <a:rPr lang="en-US" sz="2400" b="1" dirty="0" smtClean="0"/>
              <a:t>c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xor </a:t>
            </a:r>
            <a:r>
              <a:rPr lang="en-US" sz="2400" b="1" dirty="0" smtClean="0"/>
              <a:t>k</a:t>
            </a:r>
            <a:r>
              <a:rPr lang="en-US" sz="2400" b="1" baseline="-25000" dirty="0" smtClean="0"/>
              <a:t>i</a:t>
            </a:r>
          </a:p>
          <a:p>
            <a:pPr marL="571500" lvl="1">
              <a:spcBef>
                <a:spcPts val="0"/>
              </a:spcBef>
              <a:buNone/>
            </a:pPr>
            <a:r>
              <a:rPr lang="en-US" sz="2400" dirty="0" smtClean="0"/>
              <a:t>To decrypt: 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b="1" dirty="0" smtClean="0"/>
              <a:t>c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xor </a:t>
            </a:r>
            <a:r>
              <a:rPr lang="en-US" sz="2400" b="1" dirty="0" smtClean="0"/>
              <a:t>k</a:t>
            </a:r>
            <a:r>
              <a:rPr lang="en-US" sz="2400" b="1" baseline="-25000" dirty="0" smtClean="0"/>
              <a:t>i</a:t>
            </a:r>
            <a:endParaRPr lang="en-US" sz="2400" dirty="0" smtClean="0"/>
          </a:p>
          <a:p>
            <a:pPr marL="0" lvl="1" indent="0">
              <a:spcBef>
                <a:spcPts val="3000"/>
              </a:spcBef>
              <a:buNone/>
            </a:pPr>
            <a:r>
              <a:rPr lang="en-US" sz="2400" dirty="0" smtClean="0"/>
              <a:t>“one-time” means you should</a:t>
            </a:r>
            <a:br>
              <a:rPr lang="en-US" sz="2400" dirty="0" smtClean="0"/>
            </a:br>
            <a:r>
              <a:rPr lang="en-US" sz="2400" u="sng" dirty="0" smtClean="0"/>
              <a:t>never</a:t>
            </a:r>
            <a:r>
              <a:rPr lang="en-US" sz="2400" dirty="0" smtClean="0"/>
              <a:t> reuse any part of the pad.</a:t>
            </a:r>
            <a:br>
              <a:rPr lang="en-US" sz="2400" dirty="0" smtClean="0"/>
            </a:br>
            <a:r>
              <a:rPr lang="en-US" sz="2400" dirty="0" smtClean="0"/>
              <a:t>If you do:</a:t>
            </a:r>
          </a:p>
          <a:p>
            <a:pPr marL="685800" lvl="2">
              <a:spcBef>
                <a:spcPts val="0"/>
              </a:spcBef>
              <a:buNone/>
            </a:pPr>
            <a:r>
              <a:rPr lang="en-US" sz="2200" dirty="0" smtClean="0"/>
              <a:t>	Let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 be pad bit</a:t>
            </a:r>
            <a:br>
              <a:rPr lang="en-US" sz="2200" dirty="0" smtClean="0"/>
            </a:br>
            <a:r>
              <a:rPr lang="en-US" sz="2200" dirty="0" smtClean="0"/>
              <a:t>Adversary learns (</a:t>
            </a:r>
            <a:r>
              <a:rPr lang="en-US" sz="2200" b="1" dirty="0" smtClean="0"/>
              <a:t>a</a:t>
            </a:r>
            <a:r>
              <a:rPr lang="en-US" sz="2200" dirty="0" smtClean="0"/>
              <a:t> xor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) and (</a:t>
            </a:r>
            <a:r>
              <a:rPr lang="en-US" sz="2200" b="1" dirty="0" smtClean="0"/>
              <a:t>b</a:t>
            </a:r>
            <a:r>
              <a:rPr lang="en-US" sz="2200" dirty="0" smtClean="0"/>
              <a:t> xor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Adversary xors those to get (</a:t>
            </a:r>
            <a:r>
              <a:rPr lang="en-US" sz="2200" b="1" dirty="0" smtClean="0"/>
              <a:t>a</a:t>
            </a:r>
            <a:r>
              <a:rPr lang="en-US" sz="2200" dirty="0" smtClean="0"/>
              <a:t> xor </a:t>
            </a:r>
            <a:r>
              <a:rPr lang="en-US" sz="2200" b="1" dirty="0" smtClean="0"/>
              <a:t>b</a:t>
            </a:r>
            <a:r>
              <a:rPr lang="en-US" sz="2200" dirty="0" smtClean="0"/>
              <a:t>), </a:t>
            </a:r>
            <a:br>
              <a:rPr lang="en-US" sz="2200" dirty="0" smtClean="0"/>
            </a:br>
            <a:r>
              <a:rPr lang="en-US" sz="2200" dirty="0" smtClean="0"/>
              <a:t>which is useful to him  </a:t>
            </a:r>
            <a:r>
              <a:rPr lang="en-US" sz="2200" dirty="0" smtClean="0">
                <a:solidFill>
                  <a:schemeClr val="accent5"/>
                </a:solidFill>
              </a:rPr>
              <a:t>[How?]</a:t>
            </a:r>
          </a:p>
          <a:p>
            <a:pPr marL="285750" lvl="1">
              <a:buNone/>
            </a:pPr>
            <a:r>
              <a:rPr lang="en-US" sz="3000" dirty="0" smtClean="0"/>
              <a:t>Provably secure  </a:t>
            </a:r>
            <a:r>
              <a:rPr lang="en-US" sz="2400" dirty="0" smtClean="0">
                <a:solidFill>
                  <a:schemeClr val="accent5"/>
                </a:solidFill>
              </a:rPr>
              <a:t>[Why?]</a:t>
            </a:r>
          </a:p>
          <a:p>
            <a:pPr marL="285750" lvl="1">
              <a:buNone/>
            </a:pPr>
            <a:r>
              <a:rPr lang="en-US" sz="3000" dirty="0" smtClean="0"/>
              <a:t>Usually impractical  </a:t>
            </a:r>
            <a:r>
              <a:rPr lang="en-US" sz="2400" dirty="0" smtClean="0">
                <a:solidFill>
                  <a:schemeClr val="accent5"/>
                </a:solidFill>
              </a:rPr>
              <a:t>[Why?  Exceptions?]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311331"/>
            <a:ext cx="1828800" cy="2108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  a</a:t>
            </a:r>
            <a:r>
              <a:rPr lang="en-US" dirty="0" smtClean="0"/>
              <a:t>	 </a:t>
            </a:r>
            <a:r>
              <a:rPr lang="en-US" b="1" dirty="0" smtClean="0"/>
              <a:t>b</a:t>
            </a:r>
            <a:r>
              <a:rPr lang="en-US" dirty="0" smtClean="0"/>
              <a:t>	</a:t>
            </a:r>
            <a:r>
              <a:rPr lang="en-US" b="1" dirty="0" smtClean="0"/>
              <a:t>a</a:t>
            </a:r>
            <a:r>
              <a:rPr lang="en-US" dirty="0" smtClean="0"/>
              <a:t> xor </a:t>
            </a:r>
            <a:r>
              <a:rPr lang="en-US" b="1" dirty="0" smtClean="0"/>
              <a:t>b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0 	 0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0	 1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1	 0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1	 1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 algn="ctr">
              <a:spcBef>
                <a:spcPts val="600"/>
              </a:spcBef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a </a:t>
            </a:r>
            <a:r>
              <a:rPr lang="en-US" dirty="0" smtClean="0"/>
              <a:t>xor </a:t>
            </a:r>
            <a:r>
              <a:rPr lang="en-US" b="1" dirty="0" smtClean="0"/>
              <a:t>b</a:t>
            </a:r>
            <a:r>
              <a:rPr lang="en-US" dirty="0" smtClean="0"/>
              <a:t> xor </a:t>
            </a:r>
            <a:r>
              <a:rPr lang="en-US" b="1" dirty="0" smtClean="0"/>
              <a:t>b </a:t>
            </a:r>
            <a:r>
              <a:rPr lang="en-US" dirty="0" smtClean="0"/>
              <a:t>=</a:t>
            </a:r>
            <a:r>
              <a:rPr lang="en-US" b="1" dirty="0" smtClean="0"/>
              <a:t> a</a:t>
            </a:r>
          </a:p>
          <a:p>
            <a:pPr algn="ctr"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a </a:t>
            </a:r>
            <a:r>
              <a:rPr lang="en-US" dirty="0" smtClean="0"/>
              <a:t>xor </a:t>
            </a:r>
            <a:r>
              <a:rPr lang="en-US" b="1" dirty="0" smtClean="0"/>
              <a:t>b</a:t>
            </a:r>
            <a:r>
              <a:rPr lang="en-US" dirty="0" smtClean="0"/>
              <a:t> xor </a:t>
            </a:r>
            <a:r>
              <a:rPr lang="en-US" b="1" dirty="0" smtClean="0"/>
              <a:t>a </a:t>
            </a:r>
            <a:r>
              <a:rPr lang="en-US" dirty="0" smtClean="0"/>
              <a:t>=</a:t>
            </a:r>
            <a:r>
              <a:rPr lang="en-US" b="1" dirty="0" smtClean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58212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238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Obvious idea: Use a </a:t>
            </a:r>
            <a:r>
              <a:rPr lang="en-US" sz="2800" b="1" dirty="0" smtClean="0"/>
              <a:t>pseudorandom generator </a:t>
            </a:r>
            <a:r>
              <a:rPr lang="en-US" sz="2800" dirty="0" smtClean="0"/>
              <a:t>instead of a truly random pad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(Recall: Secure </a:t>
            </a:r>
            <a:r>
              <a:rPr lang="en-US" sz="2400" b="1" dirty="0" smtClean="0"/>
              <a:t>PRG</a:t>
            </a:r>
            <a:r>
              <a:rPr lang="en-US" sz="2400" dirty="0" smtClean="0"/>
              <a:t> inputs a seed </a:t>
            </a:r>
            <a:r>
              <a:rPr lang="en-US" sz="2400" b="1" dirty="0" smtClean="0"/>
              <a:t>k</a:t>
            </a:r>
            <a:r>
              <a:rPr lang="en-US" sz="2400" dirty="0" smtClean="0"/>
              <a:t>, outputs a stream that is practically indistinguishable from true randomness unless you know </a:t>
            </a:r>
            <a:r>
              <a:rPr lang="en-US" sz="2400" b="1" dirty="0" smtClean="0"/>
              <a:t>k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Called a </a:t>
            </a:r>
            <a:r>
              <a:rPr lang="en-US" sz="2800" b="1" dirty="0" smtClean="0">
                <a:solidFill>
                  <a:schemeClr val="accent1"/>
                </a:solidFill>
              </a:rPr>
              <a:t>stream cipher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with shared secret key </a:t>
            </a:r>
            <a:r>
              <a:rPr lang="en-US" sz="2400" b="1" dirty="0" smtClean="0"/>
              <a:t>k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Alice &amp; Bob each use </a:t>
            </a:r>
            <a:r>
              <a:rPr lang="en-US" sz="2400" b="1" dirty="0" smtClean="0"/>
              <a:t>k</a:t>
            </a:r>
            <a:r>
              <a:rPr lang="en-US" sz="2400" dirty="0" smtClean="0"/>
              <a:t> to seed the PRG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 encrypt, Alice XORs next bit of her generator’s output with next bit of plaintext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 decrypt, Bob XORs next bit of his generator’s output with next bit of ciphertext</a:t>
            </a:r>
          </a:p>
          <a:p>
            <a:pPr marL="457200" indent="-457200"/>
            <a:r>
              <a:rPr lang="en-US" sz="2800" dirty="0" smtClean="0"/>
              <a:t>Works nicely, but: don’t </a:t>
            </a:r>
            <a:r>
              <a:rPr lang="en-US" sz="2800" i="1" u="sng" dirty="0" smtClean="0"/>
              <a:t>ever</a:t>
            </a:r>
            <a:r>
              <a:rPr lang="en-US" sz="2800" dirty="0" smtClean="0"/>
              <a:t> reuse the key, or the generator output bits</a:t>
            </a:r>
          </a:p>
        </p:txBody>
      </p:sp>
    </p:spTree>
    <p:extLst>
      <p:ext uri="{BB962C8B-B14F-4D97-AF65-F5344CB8AC3E}">
        <p14:creationId xmlns:p14="http://schemas.microsoft.com/office/powerpoint/2010/main" val="118199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077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approach: </a:t>
            </a:r>
            <a:r>
              <a:rPr lang="en-US" b="1" dirty="0" smtClean="0">
                <a:solidFill>
                  <a:schemeClr val="accent1"/>
                </a:solidFill>
              </a:rPr>
              <a:t>Block Ciphers</a:t>
            </a:r>
          </a:p>
          <a:p>
            <a:pPr marL="285750" lvl="1">
              <a:buNone/>
            </a:pPr>
            <a:r>
              <a:rPr lang="en-US" dirty="0" smtClean="0"/>
              <a:t>Functions that encrypts fixed-size blocks with a reusable key.</a:t>
            </a:r>
          </a:p>
          <a:p>
            <a:pPr marL="285750" lvl="1">
              <a:buNone/>
            </a:pPr>
            <a:r>
              <a:rPr lang="en-US" dirty="0" smtClean="0"/>
              <a:t>Inverse function decrypts when used with same key.</a:t>
            </a:r>
          </a:p>
          <a:p>
            <a:pPr marL="285750" lvl="1">
              <a:buNone/>
            </a:pPr>
            <a:r>
              <a:rPr lang="en-US" dirty="0" smtClean="0"/>
              <a:t>The most commonly used approach to encrypting for confidentiality.</a:t>
            </a:r>
          </a:p>
          <a:p>
            <a:pPr marL="285750" lvl="1">
              <a:buNone/>
            </a:pPr>
            <a:endParaRPr lang="en-US" dirty="0"/>
          </a:p>
          <a:p>
            <a:pPr marL="285750" lvl="1">
              <a:buNone/>
            </a:pPr>
            <a:endParaRPr lang="en-US" dirty="0" smtClean="0"/>
          </a:p>
          <a:p>
            <a:pPr marL="285750" lvl="1">
              <a:buNone/>
            </a:pPr>
            <a:endParaRPr lang="en-US" dirty="0"/>
          </a:p>
          <a:p>
            <a:pPr marL="285750" lvl="1">
              <a:buNone/>
            </a:pPr>
            <a:endParaRPr lang="en-US" dirty="0" smtClean="0"/>
          </a:p>
          <a:p>
            <a:pPr marL="285750" lvl="1">
              <a:buNone/>
            </a:pPr>
            <a:endParaRPr lang="en-US" dirty="0" smtClean="0"/>
          </a:p>
          <a:p>
            <a:pPr>
              <a:spcBef>
                <a:spcPts val="3600"/>
              </a:spcBef>
            </a:pPr>
            <a:endParaRPr lang="en-US" sz="3000" dirty="0" smtClean="0"/>
          </a:p>
          <a:p>
            <a:pPr>
              <a:spcBef>
                <a:spcPts val="3600"/>
              </a:spcBef>
            </a:pPr>
            <a:r>
              <a:rPr lang="en-US" sz="3000" dirty="0" smtClean="0"/>
              <a:t>A block cipher is </a:t>
            </a:r>
            <a:r>
              <a:rPr lang="en-US" sz="3000" u="sng" dirty="0" smtClean="0"/>
              <a:t>not</a:t>
            </a:r>
            <a:r>
              <a:rPr lang="en-US" sz="3000" dirty="0" smtClean="0"/>
              <a:t> a </a:t>
            </a:r>
            <a:br>
              <a:rPr lang="en-US" sz="3000" dirty="0" smtClean="0"/>
            </a:br>
            <a:r>
              <a:rPr lang="en-US" sz="3000" dirty="0" smtClean="0"/>
              <a:t>pseudorandom function  </a:t>
            </a:r>
            <a:r>
              <a:rPr lang="en-US" sz="2400" dirty="0" smtClean="0">
                <a:solidFill>
                  <a:schemeClr val="accent5"/>
                </a:solidFill>
              </a:rPr>
              <a:t>[Why?]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1910" y="4822723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E</a:t>
            </a:r>
            <a:r>
              <a:rPr lang="en-US" sz="3600" baseline="-25000" dirty="0" err="1" smtClean="0"/>
              <a:t>k</a:t>
            </a:r>
            <a:endParaRPr lang="en-US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07210" y="4419600"/>
            <a:ext cx="0" cy="4031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30910" y="5279923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7210" y="5737123"/>
            <a:ext cx="0" cy="4031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5703" y="3911025"/>
            <a:ext cx="164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Plaintext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4350" y="6019800"/>
            <a:ext cx="192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Ciphertext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4987535"/>
            <a:ext cx="77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5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286500" cy="7772399"/>
          </a:xfrm>
        </p:spPr>
        <p:txBody>
          <a:bodyPr>
            <a:normAutofit/>
          </a:bodyPr>
          <a:lstStyle/>
          <a:p>
            <a:pPr marL="0" lvl="1" indent="0">
              <a:spcBef>
                <a:spcPts val="2400"/>
              </a:spcBef>
              <a:buNone/>
            </a:pPr>
            <a:r>
              <a:rPr lang="en-US" sz="3000" dirty="0" smtClean="0"/>
              <a:t>What we want instead: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pseudorandom permutation </a:t>
            </a:r>
            <a:r>
              <a:rPr lang="en-US" sz="3000" dirty="0" smtClean="0">
                <a:solidFill>
                  <a:schemeClr val="accent1"/>
                </a:solidFill>
              </a:rPr>
              <a:t>(</a:t>
            </a:r>
            <a:r>
              <a:rPr lang="en-US" sz="3000" b="1" dirty="0" smtClean="0">
                <a:solidFill>
                  <a:schemeClr val="accent1"/>
                </a:solidFill>
              </a:rPr>
              <a:t>PRP</a:t>
            </a:r>
            <a:r>
              <a:rPr lang="en-US" sz="3000" dirty="0" smtClean="0">
                <a:solidFill>
                  <a:schemeClr val="accent1"/>
                </a:solidFill>
              </a:rPr>
              <a:t>)</a:t>
            </a:r>
          </a:p>
          <a:p>
            <a:pPr marL="285750" lvl="1">
              <a:buNone/>
            </a:pPr>
            <a:r>
              <a:rPr lang="en-US" sz="2600" dirty="0" smtClean="0"/>
              <a:t>	function from </a:t>
            </a:r>
            <a:r>
              <a:rPr lang="en-US" sz="2600" b="1" dirty="0" smtClean="0"/>
              <a:t>n</a:t>
            </a:r>
            <a:r>
              <a:rPr lang="en-US" sz="2600" dirty="0" smtClean="0"/>
              <a:t>-bit input to </a:t>
            </a:r>
            <a:r>
              <a:rPr lang="en-US" sz="2600" b="1" dirty="0" smtClean="0"/>
              <a:t>n</a:t>
            </a:r>
            <a:r>
              <a:rPr lang="en-US" sz="2600" dirty="0" smtClean="0"/>
              <a:t>-bit output</a:t>
            </a:r>
          </a:p>
          <a:p>
            <a:pPr marL="285750" lvl="1">
              <a:buNone/>
            </a:pPr>
            <a:r>
              <a:rPr lang="en-US" sz="2600" dirty="0" smtClean="0"/>
              <a:t>	distinct inputs yield distinct outputs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sz="2600" dirty="0" smtClean="0"/>
              <a:t>Defined similarly to </a:t>
            </a:r>
            <a:r>
              <a:rPr lang="en-US" sz="2600" b="1" dirty="0" smtClean="0"/>
              <a:t>PRF</a:t>
            </a:r>
            <a:r>
              <a:rPr lang="en-US" sz="2600" dirty="0" smtClean="0"/>
              <a:t>: </a:t>
            </a:r>
            <a:br>
              <a:rPr lang="en-US" sz="2600" dirty="0" smtClean="0"/>
            </a:br>
            <a:r>
              <a:rPr lang="en-US" sz="2600" dirty="0" smtClean="0"/>
              <a:t>practically indistinguishable from a </a:t>
            </a:r>
            <a:br>
              <a:rPr lang="en-US" sz="2600" dirty="0" smtClean="0"/>
            </a:br>
            <a:r>
              <a:rPr lang="en-US" sz="2600" i="1" dirty="0" smtClean="0"/>
              <a:t>random permutation</a:t>
            </a:r>
            <a:r>
              <a:rPr lang="en-US" sz="2600" dirty="0" smtClean="0"/>
              <a:t> without secret </a:t>
            </a:r>
            <a:r>
              <a:rPr lang="en-US" sz="2600" b="1" dirty="0" smtClean="0"/>
              <a:t>k</a:t>
            </a:r>
          </a:p>
          <a:p>
            <a:r>
              <a:rPr lang="en-US" sz="2600" i="1" dirty="0" smtClean="0"/>
              <a:t>Basic challenge: </a:t>
            </a:r>
            <a:r>
              <a:rPr lang="en-US" sz="2600" dirty="0" smtClean="0"/>
              <a:t>Design a hairy function </a:t>
            </a:r>
            <a:br>
              <a:rPr lang="en-US" sz="2600" dirty="0" smtClean="0"/>
            </a:br>
            <a:r>
              <a:rPr lang="en-US" sz="2600" dirty="0" smtClean="0"/>
              <a:t>that is invertible, but only if you have the key</a:t>
            </a:r>
          </a:p>
          <a:p>
            <a:r>
              <a:rPr lang="en-US" sz="2600" dirty="0" smtClean="0"/>
              <a:t>Minimal properties of a good block cipher:</a:t>
            </a:r>
          </a:p>
          <a:p>
            <a:pPr lvl="1">
              <a:buNone/>
            </a:pPr>
            <a:r>
              <a:rPr lang="en-US" sz="2600" dirty="0" smtClean="0"/>
              <a:t>Highly nonlinear (“confusion”)</a:t>
            </a:r>
          </a:p>
          <a:p>
            <a:pPr lvl="1">
              <a:buNone/>
            </a:pPr>
            <a:r>
              <a:rPr lang="en-US" sz="2600" dirty="0" smtClean="0"/>
              <a:t>Mixes input bits together (“diffusion”)</a:t>
            </a:r>
          </a:p>
          <a:p>
            <a:pPr lvl="1">
              <a:buNone/>
            </a:pPr>
            <a:r>
              <a:rPr lang="en-US" sz="2600" dirty="0" smtClean="0"/>
              <a:t>Depends on the key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1474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Today’s most common block cipher:</a:t>
            </a:r>
            <a:br>
              <a:rPr lang="en-US" sz="2600" dirty="0" smtClean="0"/>
            </a:br>
            <a:r>
              <a:rPr lang="en-US" b="1" dirty="0" smtClean="0">
                <a:solidFill>
                  <a:schemeClr val="accent1"/>
                </a:solidFill>
              </a:rPr>
              <a:t>AES</a:t>
            </a:r>
            <a:r>
              <a:rPr lang="en-US" sz="3000" dirty="0" smtClean="0"/>
              <a:t> </a:t>
            </a:r>
            <a:r>
              <a:rPr lang="en-US" sz="2600" dirty="0" smtClean="0"/>
              <a:t>(</a:t>
            </a:r>
            <a:r>
              <a:rPr lang="en-US" sz="2600" b="1" dirty="0" smtClean="0"/>
              <a:t>Advanced Encryption Standard</a:t>
            </a:r>
            <a:r>
              <a:rPr lang="en-US" sz="2600" dirty="0" smtClean="0"/>
              <a:t>)</a:t>
            </a:r>
            <a:endParaRPr lang="en-US" sz="3000" dirty="0" smtClean="0"/>
          </a:p>
          <a:p>
            <a:pPr lvl="1">
              <a:buNone/>
            </a:pPr>
            <a:r>
              <a:rPr lang="en-US" sz="2600" dirty="0" smtClean="0"/>
              <a:t>Designed by NIST competition, long public comment/discussion period</a:t>
            </a:r>
          </a:p>
          <a:p>
            <a:pPr lvl="1">
              <a:buNone/>
            </a:pPr>
            <a:r>
              <a:rPr lang="en-US" sz="2600" dirty="0" smtClean="0"/>
              <a:t>Widely believed to be secure, </a:t>
            </a:r>
            <a:br>
              <a:rPr lang="en-US" sz="2600" dirty="0" smtClean="0"/>
            </a:br>
            <a:r>
              <a:rPr lang="en-US" sz="2600" dirty="0" smtClean="0"/>
              <a:t>but we don’t know how to prove it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Variable </a:t>
            </a:r>
            <a:r>
              <a:rPr lang="en-US" sz="2600" b="1" dirty="0" smtClean="0"/>
              <a:t>key size </a:t>
            </a:r>
            <a:r>
              <a:rPr lang="en-US" sz="2600" dirty="0" smtClean="0"/>
              <a:t>and </a:t>
            </a:r>
            <a:r>
              <a:rPr lang="en-US" sz="2600" b="1" dirty="0" smtClean="0"/>
              <a:t>block size</a:t>
            </a:r>
          </a:p>
          <a:p>
            <a:pPr lvl="1">
              <a:buNone/>
            </a:pPr>
            <a:r>
              <a:rPr lang="en-US" sz="2600" dirty="0" smtClean="0"/>
              <a:t>We’ll use 128-bit key, 128-bit block </a:t>
            </a:r>
            <a:br>
              <a:rPr lang="en-US" sz="2600" dirty="0" smtClean="0"/>
            </a:br>
            <a:r>
              <a:rPr lang="en-US" sz="2600" dirty="0" smtClean="0"/>
              <a:t>(are also 192-bit and 256-bit versions)</a:t>
            </a:r>
          </a:p>
          <a:p>
            <a:pPr lvl="1">
              <a:buNone/>
            </a:pPr>
            <a:r>
              <a:rPr lang="en-US" sz="2600" dirty="0" smtClean="0"/>
              <a:t>Ten </a:t>
            </a:r>
            <a:r>
              <a:rPr lang="en-US" sz="2600" b="1" dirty="0" smtClean="0">
                <a:solidFill>
                  <a:srgbClr val="0070C0"/>
                </a:solidFill>
              </a:rPr>
              <a:t>rounds</a:t>
            </a:r>
            <a:r>
              <a:rPr lang="en-US" sz="2600" dirty="0" smtClean="0"/>
              <a:t>: Split </a:t>
            </a:r>
            <a:r>
              <a:rPr lang="en-US" sz="2600" b="1" dirty="0" smtClean="0"/>
              <a:t>k </a:t>
            </a:r>
            <a:r>
              <a:rPr lang="en-US" sz="2600" dirty="0" smtClean="0"/>
              <a:t>into ten </a:t>
            </a:r>
            <a:r>
              <a:rPr lang="en-US" sz="2600" b="1" dirty="0" smtClean="0"/>
              <a:t>subkeys</a:t>
            </a:r>
            <a:r>
              <a:rPr lang="en-US" sz="2600" dirty="0" smtClean="0"/>
              <a:t>, performs set of operations ten times, each with diff. subkey</a:t>
            </a:r>
          </a:p>
        </p:txBody>
      </p:sp>
    </p:spTree>
    <p:extLst>
      <p:ext uri="{BB962C8B-B14F-4D97-AF65-F5344CB8AC3E}">
        <p14:creationId xmlns:p14="http://schemas.microsoft.com/office/powerpoint/2010/main" val="414391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99835"/>
            <a:ext cx="5829300" cy="266276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Randomness</a:t>
            </a:r>
            <a:br>
              <a:rPr lang="en-US" sz="4800" dirty="0" smtClean="0"/>
            </a:br>
            <a:r>
              <a:rPr lang="en-US" sz="3000" dirty="0" smtClean="0"/>
              <a:t>and</a:t>
            </a:r>
            <a:br>
              <a:rPr lang="en-US" sz="3000" dirty="0" smtClean="0"/>
            </a:br>
            <a:r>
              <a:rPr lang="en-US" sz="4800" dirty="0" smtClean="0"/>
              <a:t>Pseudorandomness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5545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96199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/>
              <a:t>Each </a:t>
            </a:r>
            <a:r>
              <a:rPr lang="en-US" sz="3000" b="1" dirty="0" smtClean="0">
                <a:solidFill>
                  <a:schemeClr val="accent1"/>
                </a:solidFill>
              </a:rPr>
              <a:t>AES round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600" dirty="0" smtClean="0"/>
              <a:t>128-bits in, 128-bit sub-key, </a:t>
            </a:r>
            <a:br>
              <a:rPr lang="en-US" sz="2600" dirty="0" smtClean="0"/>
            </a:br>
            <a:r>
              <a:rPr lang="en-US" sz="2600" dirty="0" smtClean="0"/>
              <a:t>128-bits out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Four steps: </a:t>
            </a:r>
            <a:br>
              <a:rPr lang="en-US" sz="2800" dirty="0" smtClean="0"/>
            </a:br>
            <a:r>
              <a:rPr lang="en-US" sz="2400" dirty="0" smtClean="0"/>
              <a:t>picture as operations on a</a:t>
            </a:r>
            <a:br>
              <a:rPr lang="en-US" sz="2400" dirty="0" smtClean="0"/>
            </a:br>
            <a:r>
              <a:rPr lang="en-US" sz="2400" dirty="0" smtClean="0"/>
              <a:t>4x4 grid of 8-bit values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1. Non-linear step</a:t>
            </a:r>
          </a:p>
          <a:p>
            <a:pPr marL="285750" lvl="1" indent="0">
              <a:buNone/>
            </a:pPr>
            <a:r>
              <a:rPr lang="en-US" sz="2400" dirty="0" smtClean="0"/>
              <a:t>Run each byte thru a non-linear</a:t>
            </a:r>
            <a:br>
              <a:rPr lang="en-US" sz="2400" dirty="0" smtClean="0"/>
            </a:br>
            <a:r>
              <a:rPr lang="en-US" sz="2400" dirty="0" smtClean="0"/>
              <a:t>function (lookup table)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2. Shift step</a:t>
            </a:r>
          </a:p>
          <a:p>
            <a:pPr marL="285750" lvl="1" indent="0">
              <a:buNone/>
            </a:pPr>
            <a:r>
              <a:rPr lang="en-US" sz="2400" dirty="0" smtClean="0"/>
              <a:t>Circular-shift each row: </a:t>
            </a:r>
            <a:r>
              <a:rPr lang="en-US" sz="2400" b="1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row shifted by </a:t>
            </a:r>
            <a:r>
              <a:rPr lang="en-US" sz="2400" b="1" dirty="0" err="1" smtClean="0"/>
              <a:t>i</a:t>
            </a:r>
            <a:r>
              <a:rPr lang="en-US" sz="2400" dirty="0" smtClean="0"/>
              <a:t> (0-3)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3. Linear-mix step</a:t>
            </a:r>
          </a:p>
          <a:p>
            <a:pPr marL="285750" lvl="1" indent="0">
              <a:buNone/>
            </a:pPr>
            <a:r>
              <a:rPr lang="en-US" sz="2400" dirty="0" smtClean="0"/>
              <a:t>Treat each column as a 4-vector; </a:t>
            </a:r>
            <a:br>
              <a:rPr lang="en-US" sz="2400" dirty="0" smtClean="0"/>
            </a:br>
            <a:r>
              <a:rPr lang="en-US" sz="2400" dirty="0" smtClean="0"/>
              <a:t>multiply by a constant invertible matrix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4. Key-addition step</a:t>
            </a:r>
          </a:p>
          <a:p>
            <a:pPr marL="342900" lvl="1" indent="0">
              <a:buNone/>
            </a:pPr>
            <a:r>
              <a:rPr lang="en-US" sz="2400" dirty="0" smtClean="0"/>
              <a:t>XOR each byte with corresponding</a:t>
            </a:r>
            <a:br>
              <a:rPr lang="en-US" sz="2400" dirty="0" smtClean="0"/>
            </a:br>
            <a:r>
              <a:rPr lang="en-US" sz="2400" dirty="0" smtClean="0"/>
              <a:t>byte of round subkey</a:t>
            </a:r>
          </a:p>
          <a:p>
            <a:r>
              <a:rPr lang="en-US" sz="2800" dirty="0" smtClean="0"/>
              <a:t>To decrypt, just undo the steps, </a:t>
            </a:r>
            <a:br>
              <a:rPr lang="en-US" sz="2800" dirty="0" smtClean="0"/>
            </a:br>
            <a:r>
              <a:rPr lang="en-US" sz="2800" dirty="0" smtClean="0"/>
              <a:t>in reverse order</a:t>
            </a:r>
          </a:p>
        </p:txBody>
      </p:sp>
      <p:pic>
        <p:nvPicPr>
          <p:cNvPr id="3" name="Picture 2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457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2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/>
          </a:bodyPr>
          <a:lstStyle/>
          <a:p>
            <a:r>
              <a:rPr lang="en-US" dirty="0" smtClean="0"/>
              <a:t>Remaining problem: </a:t>
            </a:r>
            <a:br>
              <a:rPr lang="en-US" dirty="0" smtClean="0"/>
            </a:br>
            <a:r>
              <a:rPr lang="en-US" dirty="0" smtClean="0"/>
              <a:t>How to encrypt longer messages?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Padding</a:t>
            </a:r>
          </a:p>
          <a:p>
            <a:pPr lvl="1">
              <a:buNone/>
            </a:pPr>
            <a:r>
              <a:rPr lang="en-US" dirty="0" smtClean="0"/>
              <a:t>Can only encrypt in units of cipher </a:t>
            </a:r>
            <a:r>
              <a:rPr lang="en-US" dirty="0" err="1" smtClean="0"/>
              <a:t>blocksize</a:t>
            </a:r>
            <a:r>
              <a:rPr lang="en-US" dirty="0" smtClean="0"/>
              <a:t>, but message might not be multiples of </a:t>
            </a:r>
            <a:r>
              <a:rPr lang="en-US" dirty="0" err="1" smtClean="0"/>
              <a:t>blocksize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Solution: </a:t>
            </a:r>
            <a:r>
              <a:rPr lang="en-US" dirty="0" smtClean="0"/>
              <a:t>Add padding to </a:t>
            </a:r>
            <a:br>
              <a:rPr lang="en-US" dirty="0" smtClean="0"/>
            </a:br>
            <a:r>
              <a:rPr lang="en-US" dirty="0" smtClean="0"/>
              <a:t>end of message</a:t>
            </a:r>
          </a:p>
          <a:p>
            <a:pPr lvl="1">
              <a:buNone/>
            </a:pPr>
            <a:r>
              <a:rPr lang="en-US" dirty="0" smtClean="0"/>
              <a:t>Must be able to recognize and</a:t>
            </a:r>
            <a:br>
              <a:rPr lang="en-US" dirty="0" smtClean="0"/>
            </a:br>
            <a:r>
              <a:rPr lang="en-US" dirty="0" smtClean="0"/>
              <a:t> remove padding afterward</a:t>
            </a:r>
          </a:p>
          <a:p>
            <a:pPr lvl="1">
              <a:buNone/>
            </a:pPr>
            <a:r>
              <a:rPr lang="en-US" dirty="0" smtClean="0"/>
              <a:t>Common approach: </a:t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b="1" dirty="0" smtClean="0"/>
              <a:t>n</a:t>
            </a:r>
            <a:r>
              <a:rPr lang="en-US" dirty="0" smtClean="0"/>
              <a:t> bytes that have value </a:t>
            </a:r>
            <a:r>
              <a:rPr lang="en-US" b="1" dirty="0" smtClean="0"/>
              <a:t>n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5"/>
                </a:solidFill>
              </a:rPr>
              <a:t>[Caution: What if message ends at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 a block boundary?]</a:t>
            </a:r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924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Cipher modes</a:t>
            </a:r>
            <a:br>
              <a:rPr lang="en-US" sz="3000" b="1" dirty="0" smtClean="0">
                <a:solidFill>
                  <a:schemeClr val="accent1"/>
                </a:solidFill>
              </a:rPr>
            </a:br>
            <a:r>
              <a:rPr lang="en-US" sz="2600" dirty="0" smtClean="0"/>
              <a:t>We know how to encrypt one block, </a:t>
            </a:r>
            <a:br>
              <a:rPr lang="en-US" sz="2600" dirty="0" smtClean="0"/>
            </a:br>
            <a:r>
              <a:rPr lang="en-US" sz="2600" dirty="0" smtClean="0"/>
              <a:t>but what about </a:t>
            </a:r>
            <a:r>
              <a:rPr lang="en-US" sz="2600" dirty="0" err="1" smtClean="0"/>
              <a:t>multiblock</a:t>
            </a:r>
            <a:r>
              <a:rPr lang="en-US" sz="2600" dirty="0" smtClean="0"/>
              <a:t> messages?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Different methods, called “cipher modes”</a:t>
            </a:r>
          </a:p>
          <a:p>
            <a:r>
              <a:rPr lang="en-US" sz="2600" dirty="0" smtClean="0"/>
              <a:t>Straightforward (but bad) approach:</a:t>
            </a:r>
            <a:br>
              <a:rPr lang="en-US" sz="26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ECB mode </a:t>
            </a:r>
            <a:r>
              <a:rPr lang="en-US" sz="3000" dirty="0" smtClean="0"/>
              <a:t>(</a:t>
            </a:r>
            <a:r>
              <a:rPr lang="en-US" sz="3000" b="1" dirty="0" smtClean="0"/>
              <a:t>encrypted codebook</a:t>
            </a:r>
            <a:r>
              <a:rPr lang="en-US" sz="3000" dirty="0" smtClean="0"/>
              <a:t>)</a:t>
            </a:r>
            <a:endParaRPr lang="en-US" sz="3000" b="1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600" dirty="0" smtClean="0"/>
              <a:t>Just encrypt each block independently</a:t>
            </a:r>
          </a:p>
          <a:p>
            <a:pPr marL="457200" lvl="1" indent="0">
              <a:buNone/>
            </a:pPr>
            <a:r>
              <a:rPr lang="en-US" sz="2600" b="1" dirty="0" err="1" smtClean="0"/>
              <a:t>C</a:t>
            </a:r>
            <a:r>
              <a:rPr lang="en-US" sz="2600" b="1" baseline="-25000" dirty="0" err="1" smtClean="0"/>
              <a:t>i</a:t>
            </a:r>
            <a:r>
              <a:rPr lang="en-US" sz="2600" dirty="0" smtClean="0"/>
              <a:t> := </a:t>
            </a:r>
            <a:r>
              <a:rPr lang="en-US" sz="2600" b="1" i="1" dirty="0" err="1" smtClean="0"/>
              <a:t>E</a:t>
            </a:r>
            <a:r>
              <a:rPr lang="en-US" sz="2600" b="1" baseline="-25000" dirty="0" err="1" smtClean="0"/>
              <a:t>k</a:t>
            </a: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[Disadvantages?]</a:t>
            </a:r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118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Cipher modes</a:t>
            </a:r>
            <a:br>
              <a:rPr lang="en-US" sz="3000" b="1" dirty="0" smtClean="0">
                <a:solidFill>
                  <a:schemeClr val="accent1"/>
                </a:solidFill>
              </a:rPr>
            </a:br>
            <a:r>
              <a:rPr lang="en-US" sz="2600" dirty="0" smtClean="0"/>
              <a:t>We know how to encrypt one block, </a:t>
            </a:r>
            <a:br>
              <a:rPr lang="en-US" sz="2600" dirty="0" smtClean="0"/>
            </a:br>
            <a:r>
              <a:rPr lang="en-US" sz="2600" dirty="0" smtClean="0"/>
              <a:t>but what about </a:t>
            </a:r>
            <a:r>
              <a:rPr lang="en-US" sz="2600" dirty="0" err="1" smtClean="0"/>
              <a:t>multiblock</a:t>
            </a:r>
            <a:r>
              <a:rPr lang="en-US" sz="2600" dirty="0" smtClean="0"/>
              <a:t> messages?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Different methods, called “cipher modes”</a:t>
            </a:r>
          </a:p>
          <a:p>
            <a:r>
              <a:rPr lang="en-US" sz="2600" dirty="0" smtClean="0"/>
              <a:t>Straightforward (but bad) approach:</a:t>
            </a:r>
            <a:br>
              <a:rPr lang="en-US" sz="26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ECB mode </a:t>
            </a:r>
            <a:r>
              <a:rPr lang="en-US" sz="3000" dirty="0" smtClean="0"/>
              <a:t>(</a:t>
            </a:r>
            <a:r>
              <a:rPr lang="en-US" sz="3000" b="1" dirty="0" smtClean="0"/>
              <a:t>encrypted codebook</a:t>
            </a:r>
            <a:r>
              <a:rPr lang="en-US" sz="3000" dirty="0" smtClean="0"/>
              <a:t>)</a:t>
            </a:r>
            <a:endParaRPr lang="en-US" sz="3000" b="1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600" dirty="0" smtClean="0"/>
              <a:t>Just encrypt each block independently</a:t>
            </a:r>
          </a:p>
          <a:p>
            <a:pPr marL="457200" lvl="1" indent="0">
              <a:buNone/>
            </a:pPr>
            <a:r>
              <a:rPr lang="en-US" sz="2600" b="1" dirty="0" err="1" smtClean="0"/>
              <a:t>C</a:t>
            </a:r>
            <a:r>
              <a:rPr lang="en-US" sz="2600" b="1" baseline="-25000" dirty="0" err="1" smtClean="0"/>
              <a:t>i</a:t>
            </a:r>
            <a:r>
              <a:rPr lang="en-US" sz="2600" dirty="0" smtClean="0"/>
              <a:t> := </a:t>
            </a:r>
            <a:r>
              <a:rPr lang="en-US" sz="2600" b="1" i="1" dirty="0" err="1" smtClean="0"/>
              <a:t>E</a:t>
            </a:r>
            <a:r>
              <a:rPr lang="en-US" sz="2600" b="1" baseline="-25000" dirty="0" err="1" smtClean="0"/>
              <a:t>k</a:t>
            </a: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[Disadvantages?]</a:t>
            </a:r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57201" y="4914781"/>
            <a:ext cx="5943599" cy="2629019"/>
            <a:chOff x="457201" y="5040868"/>
            <a:chExt cx="5943599" cy="2629019"/>
          </a:xfrm>
        </p:grpSpPr>
        <p:pic>
          <p:nvPicPr>
            <p:cNvPr id="3" name="Content Placeholder 2" descr="Tux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1" y="5045025"/>
              <a:ext cx="1981200" cy="2183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 descr="Tux_ec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5040868"/>
              <a:ext cx="1981200" cy="2183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Tux_secur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5040868"/>
              <a:ext cx="1981200" cy="2183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978361" y="7239000"/>
              <a:ext cx="11838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Plaintext</a:t>
              </a:r>
              <a:endParaRPr lang="en-US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1715" y="7239000"/>
              <a:ext cx="1918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Pseudorandom</a:t>
              </a:r>
              <a:endParaRPr lang="en-US" sz="2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4555" y="7239000"/>
              <a:ext cx="13515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ECB mode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9484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Better (and common): </a:t>
            </a:r>
            <a:br>
              <a:rPr lang="en-US" sz="26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CBC mode</a:t>
            </a:r>
            <a:r>
              <a:rPr lang="en-US" sz="3000" dirty="0" smtClean="0"/>
              <a:t> (</a:t>
            </a:r>
            <a:r>
              <a:rPr lang="en-US" sz="3000" b="1" dirty="0" smtClean="0"/>
              <a:t>cipher-block chaining</a:t>
            </a:r>
            <a:r>
              <a:rPr lang="en-US" sz="3000" dirty="0" smtClean="0"/>
              <a:t>)</a:t>
            </a:r>
          </a:p>
          <a:p>
            <a:r>
              <a:rPr lang="en-US" sz="3000" i="1" dirty="0" smtClean="0"/>
              <a:t>Lame-CBC</a:t>
            </a:r>
            <a:r>
              <a:rPr lang="en-US" sz="3000" dirty="0" smtClean="0"/>
              <a:t>  (for illustration only)</a:t>
            </a:r>
          </a:p>
          <a:p>
            <a:pPr lvl="1">
              <a:buNone/>
            </a:pPr>
            <a:r>
              <a:rPr lang="en-US" dirty="0" smtClean="0"/>
              <a:t>For each block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1. Generate random block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	2.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i</a:t>
            </a:r>
            <a:r>
              <a:rPr lang="en-US" dirty="0" smtClean="0"/>
              <a:t> := (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r>
              <a:rPr lang="en-US" smtClean="0"/>
              <a:t> || </a:t>
            </a:r>
            <a:r>
              <a:rPr lang="en-US" b="1" i="1" dirty="0" err="1" smtClean="0"/>
              <a:t>E</a:t>
            </a:r>
            <a:r>
              <a:rPr lang="en-US" b="1" baseline="-25000" dirty="0" err="1" smtClean="0"/>
              <a:t>k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 xor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r>
              <a:rPr lang="en-US" dirty="0" smtClean="0"/>
              <a:t>))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accent5"/>
                </a:solidFill>
              </a:rPr>
              <a:t>[Pros and cons?]</a:t>
            </a:r>
          </a:p>
        </p:txBody>
      </p:sp>
    </p:spTree>
    <p:extLst>
      <p:ext uri="{BB962C8B-B14F-4D97-AF65-F5344CB8AC3E}">
        <p14:creationId xmlns:p14="http://schemas.microsoft.com/office/powerpoint/2010/main" val="3896866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/>
          </a:bodyPr>
          <a:lstStyle/>
          <a:p>
            <a:r>
              <a:rPr lang="en-US" b="1" dirty="0" smtClean="0"/>
              <a:t>Real </a:t>
            </a:r>
            <a:r>
              <a:rPr lang="en-US" b="1" dirty="0" smtClean="0">
                <a:solidFill>
                  <a:srgbClr val="0070C0"/>
                </a:solidFill>
              </a:rPr>
              <a:t>CBC</a:t>
            </a:r>
          </a:p>
          <a:p>
            <a:pPr lvl="1">
              <a:buNone/>
            </a:pPr>
            <a:r>
              <a:rPr lang="en-US" sz="2600" dirty="0" smtClean="0"/>
              <a:t>Replace </a:t>
            </a:r>
            <a:r>
              <a:rPr lang="en-US" sz="2600" b="1" dirty="0" err="1" smtClean="0"/>
              <a:t>R</a:t>
            </a:r>
            <a:r>
              <a:rPr lang="en-US" sz="2600" b="1" baseline="-25000" dirty="0" err="1" smtClean="0"/>
              <a:t>i</a:t>
            </a:r>
            <a:r>
              <a:rPr lang="en-US" sz="2600" b="1" baseline="-25000" dirty="0" smtClean="0"/>
              <a:t> </a:t>
            </a:r>
            <a:r>
              <a:rPr lang="en-US" sz="2600" dirty="0" smtClean="0"/>
              <a:t> with 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</a:t>
            </a:r>
            <a:r>
              <a:rPr lang="en-US" sz="2600" baseline="-25000" dirty="0" smtClean="0"/>
              <a:t>-1</a:t>
            </a:r>
            <a:endParaRPr lang="en-US" sz="2600" b="1" dirty="0" smtClean="0"/>
          </a:p>
          <a:p>
            <a:pPr lvl="1">
              <a:buNone/>
            </a:pPr>
            <a:r>
              <a:rPr lang="en-US" sz="2600" dirty="0" smtClean="0"/>
              <a:t>No need to send separately</a:t>
            </a:r>
          </a:p>
          <a:p>
            <a:pPr lvl="1">
              <a:buNone/>
            </a:pPr>
            <a:r>
              <a:rPr lang="en-US" sz="2600" dirty="0" smtClean="0"/>
              <a:t>Must still add one random </a:t>
            </a:r>
            <a:r>
              <a:rPr lang="en-US" sz="2600" b="1" dirty="0" smtClean="0"/>
              <a:t>R</a:t>
            </a:r>
            <a:r>
              <a:rPr lang="en-US" sz="2600" baseline="-25000" dirty="0" smtClean="0"/>
              <a:t>-1</a:t>
            </a:r>
            <a:r>
              <a:rPr lang="en-US" sz="2600" dirty="0" smtClean="0"/>
              <a:t> to start, called “</a:t>
            </a:r>
            <a:r>
              <a:rPr lang="en-US" sz="2600" b="1" dirty="0" smtClean="0">
                <a:solidFill>
                  <a:schemeClr val="accent1"/>
                </a:solidFill>
              </a:rPr>
              <a:t>initialization vector</a:t>
            </a:r>
            <a:r>
              <a:rPr lang="en-US" sz="2600" dirty="0" smtClean="0"/>
              <a:t>” (“</a:t>
            </a:r>
            <a:r>
              <a:rPr lang="en-US" sz="2600" b="1" dirty="0" smtClean="0">
                <a:solidFill>
                  <a:schemeClr val="accent1"/>
                </a:solidFill>
              </a:rPr>
              <a:t>IV</a:t>
            </a:r>
            <a:r>
              <a:rPr lang="en-US" sz="2600" dirty="0" smtClean="0"/>
              <a:t>”)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[Is CBC space-efficient?]</a:t>
            </a:r>
          </a:p>
          <a:p>
            <a:r>
              <a:rPr lang="en-US" sz="2800" dirty="0" smtClean="0"/>
              <a:t>Illustration: CBC Encryption</a:t>
            </a: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[Decryption?]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4114800"/>
            <a:ext cx="5715000" cy="2667000"/>
            <a:chOff x="1371600" y="3124200"/>
            <a:chExt cx="6858000" cy="3124200"/>
          </a:xfrm>
        </p:grpSpPr>
        <p:cxnSp>
          <p:nvCxnSpPr>
            <p:cNvPr id="5" name="Elbow Connector 62"/>
            <p:cNvCxnSpPr>
              <a:stCxn id="14" idx="2"/>
              <a:endCxn id="34" idx="1"/>
            </p:cNvCxnSpPr>
            <p:nvPr/>
          </p:nvCxnSpPr>
          <p:spPr>
            <a:xfrm rot="16200000" flipH="1">
              <a:off x="2401813" y="3236987"/>
              <a:ext cx="454175" cy="114300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7432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5791200"/>
              <a:ext cx="1371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4800" y="5791200"/>
              <a:ext cx="1371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6400" y="5791200"/>
              <a:ext cx="1371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0" y="5791200"/>
              <a:ext cx="1371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…….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IV</a:t>
              </a:r>
              <a:endParaRPr lang="en-US" dirty="0"/>
            </a:p>
          </p:txBody>
        </p:sp>
        <p:grpSp>
          <p:nvGrpSpPr>
            <p:cNvPr id="15" name="Group 48"/>
            <p:cNvGrpSpPr/>
            <p:nvPr/>
          </p:nvGrpSpPr>
          <p:grpSpPr>
            <a:xfrm>
              <a:off x="3200400" y="3581400"/>
              <a:ext cx="3163508" cy="1066802"/>
              <a:chOff x="3810000" y="3581400"/>
              <a:chExt cx="3163508" cy="1066802"/>
            </a:xfrm>
          </p:grpSpPr>
          <p:cxnSp>
            <p:nvCxnSpPr>
              <p:cNvPr id="28" name="Straight Arrow Connector 27"/>
              <p:cNvCxnSpPr>
                <a:endCxn id="34" idx="0"/>
              </p:cNvCxnSpPr>
              <p:nvPr/>
            </p:nvCxnSpPr>
            <p:spPr>
              <a:xfrm rot="5400000">
                <a:off x="3908087" y="3692674"/>
                <a:ext cx="224135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34" idx="2"/>
              </p:cNvCxnSpPr>
              <p:nvPr/>
            </p:nvCxnSpPr>
            <p:spPr>
              <a:xfrm rot="5400000">
                <a:off x="3829653" y="4456908"/>
                <a:ext cx="38100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35" idx="0"/>
              </p:cNvCxnSpPr>
              <p:nvPr/>
            </p:nvCxnSpPr>
            <p:spPr>
              <a:xfrm rot="5400000">
                <a:off x="5279687" y="3692674"/>
                <a:ext cx="224135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5" idx="2"/>
              </p:cNvCxnSpPr>
              <p:nvPr/>
            </p:nvCxnSpPr>
            <p:spPr>
              <a:xfrm rot="5400000">
                <a:off x="5201254" y="4456907"/>
                <a:ext cx="38100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36" idx="0"/>
              </p:cNvCxnSpPr>
              <p:nvPr/>
            </p:nvCxnSpPr>
            <p:spPr>
              <a:xfrm rot="5400000">
                <a:off x="6651287" y="3692674"/>
                <a:ext cx="224135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36" idx="2"/>
              </p:cNvCxnSpPr>
              <p:nvPr/>
            </p:nvCxnSpPr>
            <p:spPr>
              <a:xfrm rot="5400000">
                <a:off x="6572854" y="4456907"/>
                <a:ext cx="38100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3810000" y="3804742"/>
                <a:ext cx="420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</a:t>
                </a:r>
                <a:endParaRPr lang="en-US" sz="24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181600" y="3804742"/>
                <a:ext cx="420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</a:t>
                </a:r>
                <a:endParaRPr lang="en-US" sz="24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53200" y="3804742"/>
                <a:ext cx="420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</a:t>
                </a:r>
                <a:endParaRPr lang="en-US" sz="2400" b="1" dirty="0"/>
              </a:p>
            </p:txBody>
          </p:sp>
        </p:grpSp>
        <p:cxnSp>
          <p:nvCxnSpPr>
            <p:cNvPr id="16" name="Elbow Connector 15"/>
            <p:cNvCxnSpPr/>
            <p:nvPr/>
          </p:nvCxnSpPr>
          <p:spPr>
            <a:xfrm rot="5400000">
              <a:off x="3200400" y="5561806"/>
              <a:ext cx="4572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4572000" y="5561806"/>
              <a:ext cx="457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943600" y="5561806"/>
              <a:ext cx="457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086100" y="46482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E</a:t>
              </a:r>
              <a:r>
                <a:rPr lang="en-US" sz="2400" baseline="-25000" dirty="0" smtClean="0"/>
                <a:t>K</a:t>
              </a:r>
              <a:endParaRPr lang="en-US" sz="2400" baseline="-25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7700" y="46482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E</a:t>
              </a:r>
              <a:r>
                <a:rPr lang="en-US" sz="2400" baseline="-25000" dirty="0" smtClean="0"/>
                <a:t>K</a:t>
              </a:r>
              <a:endParaRPr lang="en-US" sz="24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29300" y="46482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E</a:t>
              </a:r>
              <a:r>
                <a:rPr lang="en-US" sz="2400" baseline="-25000" dirty="0" smtClean="0"/>
                <a:t>K</a:t>
              </a:r>
              <a:endParaRPr lang="en-US" sz="2400" baseline="-25000" dirty="0"/>
            </a:p>
          </p:txBody>
        </p:sp>
        <p:cxnSp>
          <p:nvCxnSpPr>
            <p:cNvPr id="22" name="Elbow Connector 62"/>
            <p:cNvCxnSpPr>
              <a:endCxn id="35" idx="1"/>
            </p:cNvCxnSpPr>
            <p:nvPr/>
          </p:nvCxnSpPr>
          <p:spPr>
            <a:xfrm rot="5400000" flipH="1" flipV="1">
              <a:off x="3540275" y="4533901"/>
              <a:ext cx="1530050" cy="53339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429000" y="5562600"/>
              <a:ext cx="609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62"/>
            <p:cNvCxnSpPr/>
            <p:nvPr/>
          </p:nvCxnSpPr>
          <p:spPr>
            <a:xfrm rot="5400000" flipH="1" flipV="1">
              <a:off x="4911876" y="4536926"/>
              <a:ext cx="1530050" cy="53339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4800601" y="5565625"/>
              <a:ext cx="609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62"/>
            <p:cNvCxnSpPr/>
            <p:nvPr/>
          </p:nvCxnSpPr>
          <p:spPr>
            <a:xfrm rot="5400000" flipH="1" flipV="1">
              <a:off x="6283476" y="4530875"/>
              <a:ext cx="1530050" cy="53339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6172201" y="5559574"/>
              <a:ext cx="609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57200" y="6391507"/>
            <a:ext cx="1143000" cy="390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4" idx="2"/>
            <a:endCxn id="37" idx="0"/>
          </p:cNvCxnSpPr>
          <p:nvPr/>
        </p:nvCxnSpPr>
        <p:spPr>
          <a:xfrm>
            <a:off x="1028700" y="4505093"/>
            <a:ext cx="0" cy="1886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966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/>
              <a:t>Other modes</a:t>
            </a:r>
          </a:p>
          <a:p>
            <a:pPr lvl="1">
              <a:buNone/>
            </a:pPr>
            <a:r>
              <a:rPr lang="en-US" dirty="0" smtClean="0"/>
              <a:t>OFB, CFB, etc. – used less often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Counter mode</a:t>
            </a:r>
          </a:p>
          <a:p>
            <a:pPr lvl="1">
              <a:buNone/>
            </a:pPr>
            <a:r>
              <a:rPr lang="en-US" dirty="0" smtClean="0"/>
              <a:t>Essentially uses block cipher as a pseudorandom generator</a:t>
            </a:r>
          </a:p>
          <a:p>
            <a:pPr lvl="1">
              <a:buNone/>
            </a:pPr>
            <a:r>
              <a:rPr lang="en-US" dirty="0" smtClean="0"/>
              <a:t>XOR </a:t>
            </a:r>
            <a:r>
              <a:rPr lang="en-US" b="1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block of message with </a:t>
            </a:r>
            <a:r>
              <a:rPr lang="en-US" b="1" i="1" dirty="0" err="1" smtClean="0"/>
              <a:t>E</a:t>
            </a:r>
            <a:r>
              <a:rPr lang="en-US" b="1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message_id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dirty="0" smtClean="0"/>
              <a:t> </a:t>
            </a:r>
            <a:r>
              <a:rPr lang="en-US" b="1" dirty="0" err="1" smtClean="0"/>
              <a:t>i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5"/>
                </a:solidFill>
              </a:rPr>
              <a:t>[Why do we need message_id?]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292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Assumption we’ve been making so far:</a:t>
            </a:r>
            <a:br>
              <a:rPr lang="en-US" sz="2400" i="1" dirty="0" smtClean="0"/>
            </a:br>
            <a:r>
              <a:rPr lang="en-US" sz="2800" dirty="0" smtClean="0"/>
              <a:t>Alice and Bob shared a secret key </a:t>
            </a:r>
            <a:br>
              <a:rPr lang="en-US" sz="2800" dirty="0" smtClean="0"/>
            </a:br>
            <a:r>
              <a:rPr lang="en-US" sz="2800" dirty="0" smtClean="0"/>
              <a:t>in advance</a:t>
            </a:r>
          </a:p>
          <a:p>
            <a:r>
              <a:rPr lang="en-US" sz="2800" b="1" dirty="0" smtClean="0"/>
              <a:t>Amazing fact:</a:t>
            </a:r>
            <a:br>
              <a:rPr lang="en-US" sz="2800" b="1" dirty="0" smtClean="0"/>
            </a:br>
            <a:r>
              <a:rPr lang="en-US" sz="2800" dirty="0" smtClean="0"/>
              <a:t>Alice and Bob can have a </a:t>
            </a:r>
            <a:r>
              <a:rPr lang="en-US" sz="2800" u="sng" dirty="0" smtClean="0"/>
              <a:t>public</a:t>
            </a:r>
            <a:r>
              <a:rPr lang="en-US" sz="2800" dirty="0" smtClean="0"/>
              <a:t> conversation to derive a shared key!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8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/>
              <a:t>Message Integrity</a:t>
            </a:r>
          </a:p>
          <a:p>
            <a:pPr marL="0" lvl="1" indent="0">
              <a:buNone/>
            </a:pPr>
            <a:r>
              <a:rPr lang="en-US" sz="3200" dirty="0" smtClean="0"/>
              <a:t>Randomness /Pseudorandomness</a:t>
            </a:r>
          </a:p>
          <a:p>
            <a:pPr marL="0" lvl="1" indent="0">
              <a:buNone/>
            </a:pPr>
            <a:r>
              <a:rPr lang="en-US" sz="3200" dirty="0" smtClean="0"/>
              <a:t>Confidentiality: Stream Ciphers, </a:t>
            </a:r>
            <a:r>
              <a:rPr lang="en-US" sz="3200" dirty="0" smtClean="0"/>
              <a:t>Block </a:t>
            </a:r>
            <a:r>
              <a:rPr lang="en-US" sz="3200" dirty="0"/>
              <a:t>Ciphers</a:t>
            </a:r>
          </a:p>
          <a:p>
            <a:r>
              <a:rPr lang="en-US" b="1" dirty="0" smtClean="0"/>
              <a:t>Wednesday</a:t>
            </a:r>
            <a:r>
              <a:rPr lang="en-US" b="1" dirty="0" smtClean="0"/>
              <a:t>…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/>
              <a:t>Key Exchange, Key Management, Public Key Crypto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8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0"/>
            <a:ext cx="6172200" cy="6934199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Review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Problem: </a:t>
            </a:r>
            <a:br>
              <a:rPr lang="en-US" dirty="0" smtClean="0"/>
            </a:br>
            <a:r>
              <a:rPr lang="en-US" dirty="0" smtClean="0"/>
              <a:t>Integrity of message from Alice to Bob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	Alice must append bits to message that only Alice (or Bob) can make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Message Authentication Code (MAC)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Practical solution: </a:t>
            </a:r>
            <a:br>
              <a:rPr lang="en-US" dirty="0" smtClean="0"/>
            </a:br>
            <a:r>
              <a:rPr lang="en-US" dirty="0" smtClean="0"/>
              <a:t>Hash-based MAC (HMAC) – </a:t>
            </a:r>
            <a:br>
              <a:rPr lang="en-US" dirty="0" smtClean="0"/>
            </a:br>
            <a:r>
              <a:rPr lang="en-US" sz="2600" b="1" i="1" dirty="0" smtClean="0"/>
              <a:t>HMAC-SHA256</a:t>
            </a:r>
            <a:r>
              <a:rPr lang="en-US" sz="2600" b="1" baseline="-25000" dirty="0" smtClean="0"/>
              <a:t>k</a:t>
            </a:r>
            <a:r>
              <a:rPr lang="en-US" sz="2600" dirty="0" smtClean="0"/>
              <a:t>(M)</a:t>
            </a:r>
          </a:p>
          <a:p>
            <a:pPr marL="285750" lvl="1">
              <a:spcBef>
                <a:spcPts val="1800"/>
              </a:spcBef>
              <a:buNone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1">
              <a:spcBef>
                <a:spcPts val="1800"/>
              </a:spcBef>
              <a:buNone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Where do these random keys 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come from … ?</a:t>
            </a:r>
            <a:b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i="1" dirty="0" smtClean="0"/>
              <a:t>Careful: </a:t>
            </a:r>
            <a:r>
              <a:rPr lang="en-US" sz="2400" dirty="0" smtClean="0"/>
              <a:t>We’re often sloppy about what is “random”</a:t>
            </a:r>
          </a:p>
          <a:p>
            <a:pPr>
              <a:spcBef>
                <a:spcPts val="42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526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True Randomness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dirty="0" smtClean="0"/>
              <a:t>Output of a physical process that is inherently random</a:t>
            </a:r>
          </a:p>
          <a:p>
            <a:pPr lvl="1">
              <a:buNone/>
            </a:pPr>
            <a:r>
              <a:rPr lang="en-US" dirty="0" smtClean="0"/>
              <a:t>Scarce and hard to get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Pseudorandom generator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b="1" dirty="0" smtClean="0">
                <a:solidFill>
                  <a:schemeClr val="accent1"/>
                </a:solidFill>
              </a:rPr>
              <a:t>PRG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/>
              <a:t>Takes small seed that is really random</a:t>
            </a:r>
          </a:p>
          <a:p>
            <a:pPr lvl="1">
              <a:buNone/>
            </a:pPr>
            <a:r>
              <a:rPr lang="en-US" dirty="0" smtClean="0"/>
              <a:t>Generates long sequence of numbers that are “as good as random”</a:t>
            </a:r>
          </a:p>
        </p:txBody>
      </p:sp>
    </p:spTree>
    <p:extLst>
      <p:ext uri="{BB962C8B-B14F-4D97-AF65-F5344CB8AC3E}">
        <p14:creationId xmlns:p14="http://schemas.microsoft.com/office/powerpoint/2010/main" val="40530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 smtClean="0"/>
              <a:t>Definition: </a:t>
            </a:r>
            <a:r>
              <a:rPr lang="en-US" sz="3500" b="1" dirty="0" smtClean="0"/>
              <a:t>PRG</a:t>
            </a:r>
            <a:r>
              <a:rPr lang="en-US" sz="3500" dirty="0" smtClean="0"/>
              <a:t> is secure if it’s indistinguishable from random</a:t>
            </a:r>
          </a:p>
          <a:p>
            <a:r>
              <a:rPr lang="en-US" dirty="0" smtClean="0"/>
              <a:t>Similar game to PRF definition: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flip a coin secretly to get a bit </a:t>
            </a:r>
            <a:r>
              <a:rPr lang="en-US" b="1" dirty="0" smtClean="0"/>
              <a:t>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b</a:t>
            </a:r>
            <a:r>
              <a:rPr lang="en-US" dirty="0" smtClean="0"/>
              <a:t>=0, let </a:t>
            </a:r>
            <a:r>
              <a:rPr lang="en-US" b="1" i="1" dirty="0" smtClean="0"/>
              <a:t>s</a:t>
            </a:r>
            <a:r>
              <a:rPr lang="en-US" dirty="0" smtClean="0"/>
              <a:t> be a truly random stream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b="1" dirty="0" smtClean="0"/>
              <a:t>b</a:t>
            </a:r>
            <a:r>
              <a:rPr lang="en-US" dirty="0" smtClean="0"/>
              <a:t>=1, let </a:t>
            </a:r>
            <a:r>
              <a:rPr lang="en-US" b="1" i="1" dirty="0" smtClean="0"/>
              <a:t>s</a:t>
            </a:r>
            <a:r>
              <a:rPr lang="en-US" dirty="0" smtClean="0"/>
              <a:t> be </a:t>
            </a:r>
            <a:r>
              <a:rPr lang="en-US" b="1" i="1" dirty="0" err="1" smtClean="0"/>
              <a:t>g</a:t>
            </a:r>
            <a:r>
              <a:rPr lang="en-US" b="1" baseline="-25000" dirty="0" err="1" smtClean="0"/>
              <a:t>k</a:t>
            </a:r>
            <a:r>
              <a:rPr lang="en-US" dirty="0" smtClean="0"/>
              <a:t> for random secret </a:t>
            </a:r>
            <a:r>
              <a:rPr lang="en-US" b="1" dirty="0" smtClean="0"/>
              <a:t>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Mallory can see as much of the output of </a:t>
            </a:r>
            <a:r>
              <a:rPr lang="en-US" b="1" i="1" dirty="0" smtClean="0"/>
              <a:t>s</a:t>
            </a:r>
            <a:r>
              <a:rPr lang="en-US" dirty="0" smtClean="0"/>
              <a:t> as he/she wants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Mallory guesses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wins if guesses correctly</a:t>
            </a:r>
          </a:p>
          <a:p>
            <a:r>
              <a:rPr lang="en-US" dirty="0" smtClean="0"/>
              <a:t>Say </a:t>
            </a:r>
            <a:r>
              <a:rPr lang="en-US" b="1" dirty="0" smtClean="0"/>
              <a:t>g</a:t>
            </a:r>
            <a:r>
              <a:rPr lang="en-US" dirty="0" smtClean="0"/>
              <a:t> is a secure PRG if there is no winning strategy for Mallory*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3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2389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Here’s a </a:t>
            </a:r>
            <a:r>
              <a:rPr lang="en-US" sz="3000" i="1" dirty="0" smtClean="0"/>
              <a:t>simple PRG that works:</a:t>
            </a:r>
          </a:p>
          <a:p>
            <a:pPr lvl="1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For some random </a:t>
            </a:r>
            <a:r>
              <a:rPr lang="en-US" sz="3000" b="1" dirty="0" smtClean="0">
                <a:solidFill>
                  <a:schemeClr val="accent1"/>
                </a:solidFill>
              </a:rPr>
              <a:t>k</a:t>
            </a:r>
            <a:r>
              <a:rPr lang="en-US" sz="3000" dirty="0" smtClean="0">
                <a:solidFill>
                  <a:schemeClr val="accent1"/>
                </a:solidFill>
              </a:rPr>
              <a:t> and PRF </a:t>
            </a:r>
            <a:r>
              <a:rPr lang="en-US" sz="3000" b="1" i="1" dirty="0" smtClean="0">
                <a:solidFill>
                  <a:schemeClr val="accent1"/>
                </a:solidFill>
              </a:rPr>
              <a:t>f</a:t>
            </a:r>
            <a:r>
              <a:rPr lang="en-US" sz="3000" dirty="0" smtClean="0">
                <a:solidFill>
                  <a:schemeClr val="accent1"/>
                </a:solidFill>
              </a:rPr>
              <a:t>, </a:t>
            </a:r>
            <a:br>
              <a:rPr lang="en-US" sz="3000" dirty="0" smtClean="0">
                <a:solidFill>
                  <a:schemeClr val="accent1"/>
                </a:solidFill>
              </a:rPr>
            </a:br>
            <a:r>
              <a:rPr lang="en-US" sz="3000" dirty="0" smtClean="0">
                <a:solidFill>
                  <a:schemeClr val="accent1"/>
                </a:solidFill>
              </a:rPr>
              <a:t>output:    </a:t>
            </a:r>
            <a:r>
              <a:rPr lang="en-US" sz="3000" b="1" i="1" dirty="0" smtClean="0">
                <a:solidFill>
                  <a:schemeClr val="accent1"/>
                </a:solidFill>
              </a:rPr>
              <a:t>f</a:t>
            </a:r>
            <a:r>
              <a:rPr lang="en-US" sz="30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3000" dirty="0" smtClean="0">
                <a:solidFill>
                  <a:schemeClr val="accent1"/>
                </a:solidFill>
              </a:rPr>
              <a:t>(0) </a:t>
            </a:r>
            <a:r>
              <a:rPr lang="en-US" sz="3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b="1" i="1" dirty="0" smtClean="0">
                <a:solidFill>
                  <a:schemeClr val="accent1"/>
                </a:solidFill>
              </a:rPr>
              <a:t>f</a:t>
            </a:r>
            <a:r>
              <a:rPr lang="en-US" sz="30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3000" dirty="0" smtClean="0">
                <a:solidFill>
                  <a:schemeClr val="accent1"/>
                </a:solidFill>
              </a:rPr>
              <a:t>(1) </a:t>
            </a:r>
            <a:r>
              <a:rPr lang="en-US" sz="3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b="1" i="1" dirty="0" smtClean="0">
                <a:solidFill>
                  <a:schemeClr val="accent1"/>
                </a:solidFill>
              </a:rPr>
              <a:t>f</a:t>
            </a:r>
            <a:r>
              <a:rPr lang="en-US" sz="30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3000" dirty="0" smtClean="0">
                <a:solidFill>
                  <a:schemeClr val="accent1"/>
                </a:solidFill>
              </a:rPr>
              <a:t>(2) </a:t>
            </a:r>
            <a:r>
              <a:rPr lang="en-US" sz="3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sz="3000" dirty="0" smtClean="0">
                <a:solidFill>
                  <a:schemeClr val="accent1"/>
                </a:solidFill>
              </a:rPr>
              <a:t> …</a:t>
            </a:r>
          </a:p>
          <a:p>
            <a:r>
              <a:rPr lang="en-US" sz="2600" b="1" dirty="0" smtClean="0"/>
              <a:t>Theorem:</a:t>
            </a:r>
            <a:r>
              <a:rPr lang="en-US" sz="2600" dirty="0" smtClean="0"/>
              <a:t> </a:t>
            </a:r>
            <a:r>
              <a:rPr lang="en-US" sz="2600" dirty="0"/>
              <a:t>If </a:t>
            </a:r>
            <a:r>
              <a:rPr lang="en-US" sz="2600" b="1" i="1" dirty="0"/>
              <a:t>f</a:t>
            </a:r>
            <a:r>
              <a:rPr lang="en-US" sz="2600" dirty="0"/>
              <a:t> is a secure PRF, and </a:t>
            </a:r>
            <a:r>
              <a:rPr lang="en-US" sz="2600" b="1" i="1" dirty="0"/>
              <a:t>g</a:t>
            </a:r>
            <a:r>
              <a:rPr lang="en-US" sz="2600" dirty="0"/>
              <a:t> is built from </a:t>
            </a:r>
            <a:r>
              <a:rPr lang="en-US" sz="2600" b="1" i="1" dirty="0"/>
              <a:t>f</a:t>
            </a:r>
            <a:r>
              <a:rPr lang="en-US" sz="2600" dirty="0"/>
              <a:t> by this construction, then </a:t>
            </a:r>
            <a:r>
              <a:rPr lang="en-US" sz="2600" b="1" i="1" dirty="0"/>
              <a:t>g</a:t>
            </a:r>
            <a:r>
              <a:rPr lang="en-US" sz="2600" dirty="0"/>
              <a:t> is a secure </a:t>
            </a:r>
            <a:r>
              <a:rPr lang="en-US" sz="2600" dirty="0" smtClean="0"/>
              <a:t>PRG.</a:t>
            </a:r>
            <a:endParaRPr lang="en-US" sz="2600" dirty="0"/>
          </a:p>
          <a:p>
            <a:pPr>
              <a:spcBef>
                <a:spcPts val="1200"/>
              </a:spcBef>
            </a:pPr>
            <a:r>
              <a:rPr lang="en-US" sz="2600" b="1" dirty="0" smtClean="0"/>
              <a:t>Proof:</a:t>
            </a:r>
            <a:r>
              <a:rPr lang="en-US" sz="2600" dirty="0" smtClean="0"/>
              <a:t> Assume </a:t>
            </a:r>
            <a:r>
              <a:rPr lang="en-US" sz="2600" b="1" i="1" dirty="0"/>
              <a:t>f</a:t>
            </a:r>
            <a:r>
              <a:rPr lang="en-US" sz="2600" dirty="0"/>
              <a:t> is </a:t>
            </a:r>
            <a:r>
              <a:rPr lang="en-US" sz="2600" dirty="0" smtClean="0"/>
              <a:t>a secure PRF, we need </a:t>
            </a:r>
            <a:r>
              <a:rPr lang="en-US" sz="2600" dirty="0"/>
              <a:t>to </a:t>
            </a:r>
            <a:r>
              <a:rPr lang="en-US" sz="2600" dirty="0" smtClean="0"/>
              <a:t>show that </a:t>
            </a:r>
            <a:r>
              <a:rPr lang="en-US" sz="2600" b="1" i="1" dirty="0"/>
              <a:t>g</a:t>
            </a:r>
            <a:r>
              <a:rPr lang="en-US" sz="2600" dirty="0"/>
              <a:t> is </a:t>
            </a:r>
            <a:r>
              <a:rPr lang="en-US" sz="2600" dirty="0" smtClean="0"/>
              <a:t>a secure PRG.  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Proof </a:t>
            </a:r>
            <a:r>
              <a:rPr lang="en-US" sz="2600" dirty="0"/>
              <a:t>by contradiction: </a:t>
            </a:r>
            <a:endParaRPr lang="en-US" sz="2600" dirty="0" smtClean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 smtClean="0"/>
              <a:t>Assume </a:t>
            </a:r>
            <a:r>
              <a:rPr lang="en-US" sz="2600" b="1" i="1" dirty="0"/>
              <a:t>g</a:t>
            </a:r>
            <a:r>
              <a:rPr lang="en-US" sz="2600" dirty="0"/>
              <a:t> is </a:t>
            </a:r>
            <a:r>
              <a:rPr lang="en-US" sz="2600" i="1" dirty="0"/>
              <a:t>not</a:t>
            </a:r>
            <a:r>
              <a:rPr lang="en-US" sz="2600" dirty="0"/>
              <a:t> </a:t>
            </a:r>
            <a:r>
              <a:rPr lang="en-US" sz="2600" dirty="0" smtClean="0"/>
              <a:t>secure; </a:t>
            </a:r>
            <a:br>
              <a:rPr lang="en-US" sz="2600" dirty="0" smtClean="0"/>
            </a:br>
            <a:r>
              <a:rPr lang="en-US" sz="2600" dirty="0" smtClean="0"/>
              <a:t>therefore </a:t>
            </a:r>
            <a:r>
              <a:rPr lang="en-US" sz="2600" dirty="0"/>
              <a:t>Mallory can win the PRG </a:t>
            </a:r>
            <a:r>
              <a:rPr lang="en-US" sz="2600" dirty="0" smtClean="0"/>
              <a:t>game</a:t>
            </a:r>
          </a:p>
          <a:p>
            <a:pPr marL="971550" lvl="1" indent="-514350">
              <a:buFont typeface="+mj-lt"/>
              <a:buAutoNum type="arabicPeriod"/>
              <a:tabLst>
                <a:tab pos="1319213" algn="l"/>
              </a:tabLst>
            </a:pPr>
            <a:r>
              <a:rPr lang="en-US" sz="2600" dirty="0" smtClean="0"/>
              <a:t>This gives Mallory a winning strategy for the PRF game:</a:t>
            </a:r>
            <a:br>
              <a:rPr lang="en-US" sz="2600" dirty="0" smtClean="0"/>
            </a:br>
            <a:r>
              <a:rPr lang="en-US" sz="2600" dirty="0" smtClean="0"/>
              <a:t>a. </a:t>
            </a:r>
            <a:r>
              <a:rPr lang="en-US" sz="2400" dirty="0" smtClean="0"/>
              <a:t>	query </a:t>
            </a:r>
            <a:r>
              <a:rPr lang="en-US" sz="2400" dirty="0"/>
              <a:t>the PRF with inputs 0, 1, 2, 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r>
              <a:rPr lang="en-US" sz="2400" dirty="0" smtClean="0"/>
              <a:t>b.	apply </a:t>
            </a:r>
            <a:r>
              <a:rPr lang="en-US" sz="2400" dirty="0"/>
              <a:t>the </a:t>
            </a:r>
            <a:r>
              <a:rPr lang="en-US" sz="2400" dirty="0" smtClean="0"/>
              <a:t>PRG-distinguishing</a:t>
            </a:r>
            <a:br>
              <a:rPr lang="en-US" sz="2400" dirty="0" smtClean="0"/>
            </a:br>
            <a:r>
              <a:rPr lang="en-US" sz="2400" dirty="0" smtClean="0"/>
              <a:t>	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Therefore, </a:t>
            </a:r>
            <a:r>
              <a:rPr lang="en-US" sz="2600" dirty="0"/>
              <a:t>Mallory can win the PRF </a:t>
            </a:r>
            <a:r>
              <a:rPr lang="en-US" sz="2600" dirty="0" smtClean="0"/>
              <a:t>game, which </a:t>
            </a:r>
            <a:r>
              <a:rPr lang="en-US" sz="2600" dirty="0"/>
              <a:t>is a </a:t>
            </a:r>
            <a:r>
              <a:rPr lang="en-US" sz="2600" dirty="0" smtClean="0"/>
              <a:t>contradiction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Therefore</a:t>
            </a:r>
            <a:r>
              <a:rPr lang="en-US" sz="2600" dirty="0"/>
              <a:t>, g is secure</a:t>
            </a:r>
          </a:p>
        </p:txBody>
      </p:sp>
    </p:spTree>
    <p:extLst>
      <p:ext uri="{BB962C8B-B14F-4D97-AF65-F5344CB8AC3E}">
        <p14:creationId xmlns:p14="http://schemas.microsoft.com/office/powerpoint/2010/main" val="64949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543799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Where do we get true randomness?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Want </a:t>
            </a:r>
            <a:r>
              <a:rPr lang="en-US" sz="3000" dirty="0"/>
              <a:t>“indistinguishable from random</a:t>
            </a:r>
            <a:r>
              <a:rPr lang="en-US" sz="3000" dirty="0" smtClean="0"/>
              <a:t>”</a:t>
            </a:r>
            <a:br>
              <a:rPr lang="en-US" sz="3000" dirty="0" smtClean="0"/>
            </a:br>
            <a:r>
              <a:rPr lang="en-US" sz="3000" dirty="0" smtClean="0"/>
              <a:t>which means: </a:t>
            </a:r>
            <a:r>
              <a:rPr lang="en-US" sz="3000" dirty="0"/>
              <a:t>adversary can’t guess </a:t>
            </a:r>
            <a:r>
              <a:rPr lang="en-US" sz="3000" dirty="0" smtClean="0"/>
              <a:t>it</a:t>
            </a:r>
          </a:p>
          <a:p>
            <a:pPr marL="0" lvl="1" indent="0">
              <a:spcBef>
                <a:spcPts val="2400"/>
              </a:spcBef>
              <a:buNone/>
            </a:pPr>
            <a:r>
              <a:rPr lang="en-US" sz="3000" dirty="0" smtClean="0"/>
              <a:t>Gather </a:t>
            </a:r>
            <a:r>
              <a:rPr lang="en-US" sz="3000" dirty="0"/>
              <a:t>lots of details about the computer that the adversary will </a:t>
            </a:r>
            <a:r>
              <a:rPr lang="en-US" sz="3000" dirty="0" smtClean="0"/>
              <a:t>have </a:t>
            </a:r>
            <a:r>
              <a:rPr lang="en-US" sz="3000" dirty="0"/>
              <a:t>trouble </a:t>
            </a:r>
            <a:r>
              <a:rPr lang="en-US" sz="3000" dirty="0" smtClean="0"/>
              <a:t>guessing 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[Examples?]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Problem</a:t>
            </a:r>
            <a:r>
              <a:rPr lang="en-US" sz="2600" dirty="0"/>
              <a:t>: </a:t>
            </a:r>
            <a:r>
              <a:rPr lang="en-US" sz="2600" dirty="0" smtClean="0"/>
              <a:t>Adversary </a:t>
            </a:r>
            <a:r>
              <a:rPr lang="en-US" sz="2600" dirty="0"/>
              <a:t>can predict some of </a:t>
            </a:r>
            <a:r>
              <a:rPr lang="en-US" sz="2600" dirty="0" smtClean="0"/>
              <a:t>this</a:t>
            </a:r>
            <a:endParaRPr lang="en-US" sz="2600" dirty="0"/>
          </a:p>
          <a:p>
            <a:pPr lvl="1">
              <a:buNone/>
            </a:pPr>
            <a:r>
              <a:rPr lang="en-US" sz="2600" dirty="0" smtClean="0"/>
              <a:t>Problem: How do you know when you have enough randomness?</a:t>
            </a:r>
          </a:p>
          <a:p>
            <a:r>
              <a:rPr lang="en-US" sz="3000" dirty="0" smtClean="0"/>
              <a:t>Modern OSes typically collect randomness, give you API calls to get it</a:t>
            </a:r>
          </a:p>
          <a:p>
            <a:pPr marL="457200" lvl="1" indent="0">
              <a:buNone/>
            </a:pPr>
            <a:r>
              <a:rPr lang="en-US" sz="2600" dirty="0" smtClean="0"/>
              <a:t>e.g., Linux: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/dev/random</a:t>
            </a:r>
            <a:r>
              <a:rPr lang="en-US" sz="2600" dirty="0"/>
              <a:t> </a:t>
            </a:r>
            <a:r>
              <a:rPr lang="en-US" sz="2600" dirty="0" smtClean="0"/>
              <a:t> is a device that gives </a:t>
            </a:r>
            <a:br>
              <a:rPr lang="en-US" sz="2600" dirty="0" smtClean="0"/>
            </a:br>
            <a:r>
              <a:rPr lang="en-US" sz="2600" dirty="0" smtClean="0"/>
              <a:t>random bits, blocks until available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dev/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urandom</a:t>
            </a:r>
            <a:r>
              <a:rPr lang="en-US" sz="2600" dirty="0"/>
              <a:t> </a:t>
            </a:r>
            <a:r>
              <a:rPr lang="en-US" sz="2600" dirty="0" smtClean="0"/>
              <a:t> gives output of a PRG, nonblocking, seeded from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/dev/random </a:t>
            </a:r>
            <a:r>
              <a:rPr lang="en-US" sz="2600" i="1" dirty="0" smtClean="0"/>
              <a:t>eventually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42291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51201"/>
            <a:ext cx="5829300" cy="196003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Confidentiality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8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0"/>
            <a:ext cx="6172200" cy="7391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Review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Problem: </a:t>
            </a:r>
            <a:br>
              <a:rPr lang="en-US" dirty="0" smtClean="0"/>
            </a:br>
            <a:r>
              <a:rPr lang="en-US" b="1" dirty="0" smtClean="0"/>
              <a:t>Integrity</a:t>
            </a:r>
            <a:r>
              <a:rPr lang="en-US" dirty="0" smtClean="0"/>
              <a:t> of message from Alice to Bob over an untrusted channel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	Alice must append bits to message that only Alice (or Bob) can make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Random function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Practical solution: </a:t>
            </a:r>
          </a:p>
          <a:p>
            <a:pPr marL="285750" lvl="1">
              <a:spcBef>
                <a:spcPts val="1800"/>
              </a:spcBef>
              <a:buNone/>
            </a:pPr>
            <a:endParaRPr lang="en-US" dirty="0" smtClean="0"/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(Hash-based) MAC</a:t>
            </a:r>
            <a:br>
              <a:rPr lang="en-US" dirty="0" smtClean="0"/>
            </a:br>
            <a:r>
              <a:rPr lang="en-US" sz="2600" b="1" i="1" dirty="0" err="1" smtClean="0"/>
              <a:t>f</a:t>
            </a:r>
            <a:r>
              <a:rPr lang="en-US" sz="2600" b="1" baseline="-25000" dirty="0" err="1" smtClean="0"/>
              <a:t>k</a:t>
            </a:r>
            <a:r>
              <a:rPr lang="en-US" sz="2600" dirty="0" smtClean="0"/>
              <a:t> is (we hope!) indistinguishable in practice from a random function, unless you know </a:t>
            </a:r>
            <a:r>
              <a:rPr lang="en-US" sz="2600" b="1" dirty="0" smtClean="0"/>
              <a:t>k</a:t>
            </a:r>
          </a:p>
          <a:p>
            <a:pPr>
              <a:spcBef>
                <a:spcPts val="4200"/>
              </a:spcBef>
            </a:pPr>
            <a:endParaRPr lang="en-US" sz="24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4876800"/>
            <a:ext cx="5791200" cy="1131332"/>
            <a:chOff x="685800" y="4812268"/>
            <a:chExt cx="5791200" cy="1131332"/>
          </a:xfrm>
        </p:grpSpPr>
        <p:grpSp>
          <p:nvGrpSpPr>
            <p:cNvPr id="3" name="Group 2"/>
            <p:cNvGrpSpPr/>
            <p:nvPr/>
          </p:nvGrpSpPr>
          <p:grpSpPr>
            <a:xfrm>
              <a:off x="685800" y="4876800"/>
              <a:ext cx="5791200" cy="1066800"/>
              <a:chOff x="990600" y="1588532"/>
              <a:chExt cx="5791200" cy="10668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05000" y="22860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914400" algn="l"/>
                    <a:tab pos="1374775" algn="l"/>
                  </a:tabLst>
                </a:pPr>
                <a:r>
                  <a:rPr lang="en-US" dirty="0" smtClean="0"/>
                  <a:t>e.g.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“Attack at dawn”, 628369867…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28800" y="160020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 </a:t>
                </a:r>
                <a:r>
                  <a:rPr lang="en-US" dirty="0" smtClean="0"/>
                  <a:t>:=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f</a:t>
                </a:r>
                <a:r>
                  <a:rPr lang="en-US" b="1" baseline="-25000" dirty="0" smtClean="0"/>
                  <a:t>k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004560" y="1588532"/>
                <a:ext cx="77724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10" idx="3"/>
                <a:endCxn id="11" idx="1"/>
              </p:cNvCxnSpPr>
              <p:nvPr/>
            </p:nvCxnSpPr>
            <p:spPr>
              <a:xfrm>
                <a:off x="1752600" y="1963670"/>
                <a:ext cx="1463040" cy="58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6" idx="1"/>
              </p:cNvCxnSpPr>
              <p:nvPr/>
            </p:nvCxnSpPr>
            <p:spPr>
              <a:xfrm flipV="1">
                <a:off x="4191000" y="1963670"/>
                <a:ext cx="1813560" cy="586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356947" y="1600200"/>
                <a:ext cx="1555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m′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v′ </a:t>
                </a:r>
                <a:r>
                  <a:rPr lang="en-US" dirty="0" smtClean="0"/>
                  <a:t>=?</a:t>
                </a:r>
                <a:r>
                  <a:rPr lang="en-US" b="1" dirty="0" smtClean="0"/>
                  <a:t> </a:t>
                </a:r>
                <a:r>
                  <a:rPr lang="en-US" b="1" i="1" dirty="0" err="1" smtClean="0"/>
                  <a:t>f</a:t>
                </a:r>
                <a:r>
                  <a:rPr lang="en-US" b="1" baseline="-25000" dirty="0" err="1" smtClean="0"/>
                  <a:t>k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m′</a:t>
                </a:r>
                <a:r>
                  <a:rPr lang="en-US" dirty="0" smtClean="0"/>
                  <a:t>)</a:t>
                </a:r>
                <a:endParaRPr lang="en-US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0600" y="1588532"/>
                <a:ext cx="76200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5640" y="1740933"/>
                <a:ext cx="1051560" cy="45719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Mallory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85800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1726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06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4395</TotalTime>
  <Words>1091</Words>
  <Application>Microsoft Macintosh PowerPoint</Application>
  <PresentationFormat>On-screen Show (4:3)</PresentationFormat>
  <Paragraphs>361</Paragraphs>
  <Slides>28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11 – Randomness, Pseudo Randomness, and Confidentiality </vt:lpstr>
      <vt:lpstr>Randomness and Pseudorandomness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Confidentiality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Integrity</dc:title>
  <dc:creator>J. Alex Halderman</dc:creator>
  <cp:lastModifiedBy>Michael</cp:lastModifiedBy>
  <cp:revision>133</cp:revision>
  <dcterms:created xsi:type="dcterms:W3CDTF">2010-09-14T01:44:10Z</dcterms:created>
  <dcterms:modified xsi:type="dcterms:W3CDTF">2016-02-29T19:50:42Z</dcterms:modified>
</cp:coreProperties>
</file>