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321" r:id="rId3"/>
    <p:sldId id="320" r:id="rId4"/>
    <p:sldId id="294" r:id="rId5"/>
    <p:sldId id="298" r:id="rId6"/>
    <p:sldId id="265" r:id="rId7"/>
    <p:sldId id="299" r:id="rId8"/>
    <p:sldId id="322" r:id="rId9"/>
    <p:sldId id="329" r:id="rId10"/>
    <p:sldId id="310" r:id="rId11"/>
    <p:sldId id="262" r:id="rId12"/>
    <p:sldId id="283" r:id="rId13"/>
    <p:sldId id="266" r:id="rId14"/>
    <p:sldId id="311" r:id="rId15"/>
    <p:sldId id="267" r:id="rId16"/>
    <p:sldId id="323" r:id="rId17"/>
    <p:sldId id="278" r:id="rId18"/>
    <p:sldId id="324" r:id="rId19"/>
    <p:sldId id="313" r:id="rId20"/>
    <p:sldId id="314" r:id="rId21"/>
    <p:sldId id="272" r:id="rId22"/>
    <p:sldId id="325" r:id="rId23"/>
    <p:sldId id="328" r:id="rId24"/>
    <p:sldId id="274" r:id="rId25"/>
    <p:sldId id="327" r:id="rId26"/>
    <p:sldId id="280" r:id="rId27"/>
    <p:sldId id="275" r:id="rId28"/>
    <p:sldId id="318" r:id="rId29"/>
    <p:sldId id="319" r:id="rId30"/>
    <p:sldId id="326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84" autoAdjust="0"/>
    <p:restoredTop sz="67344" autoAdjust="0"/>
  </p:normalViewPr>
  <p:slideViewPr>
    <p:cSldViewPr snapToObjects="1">
      <p:cViewPr>
        <p:scale>
          <a:sx n="66" d="100"/>
          <a:sy n="66" d="100"/>
        </p:scale>
        <p:origin x="-4352" y="-1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C4C3-79D7-264D-833D-217055E93DBD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2E802-20B6-5A40-A24E-8E57BC46C8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69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Good Morning.</a:t>
            </a:r>
          </a:p>
          <a:p>
            <a:endParaRPr lang="en-US" dirty="0" smtClean="0"/>
          </a:p>
          <a:p>
            <a:r>
              <a:rPr lang="en-US" dirty="0" smtClean="0"/>
              <a:t>My name is </a:t>
            </a:r>
            <a:r>
              <a:rPr lang="en-US" dirty="0" err="1" smtClean="0"/>
              <a:t>Zakir</a:t>
            </a:r>
            <a:r>
              <a:rPr lang="en-US" dirty="0" smtClean="0"/>
              <a:t> </a:t>
            </a:r>
            <a:r>
              <a:rPr lang="en-US" dirty="0" err="1" smtClean="0"/>
              <a:t>Durumeric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b="1" dirty="0" smtClean="0"/>
              <a:t>I'm going to discuss our recent work on investigating the state of public key cryptography on the Internet</a:t>
            </a:r>
          </a:p>
          <a:p>
            <a:endParaRPr lang="en-US" dirty="0" smtClean="0"/>
          </a:p>
          <a:p>
            <a:r>
              <a:rPr lang="en-US" dirty="0" smtClean="0"/>
              <a:t>which was conducted by Nadia </a:t>
            </a:r>
            <a:r>
              <a:rPr lang="en-US" dirty="0" err="1" smtClean="0"/>
              <a:t>Heninger</a:t>
            </a:r>
            <a:r>
              <a:rPr lang="en-US" dirty="0" smtClean="0"/>
              <a:t>, Eric </a:t>
            </a:r>
            <a:r>
              <a:rPr lang="en-US" dirty="0" err="1" smtClean="0"/>
              <a:t>Wustrow</a:t>
            </a:r>
            <a:r>
              <a:rPr lang="en-US" dirty="0" smtClean="0"/>
              <a:t>, Alex </a:t>
            </a:r>
            <a:r>
              <a:rPr lang="en-US" dirty="0" err="1" smtClean="0"/>
              <a:t>Halderman</a:t>
            </a:r>
            <a:r>
              <a:rPr lang="en-US" dirty="0" smtClean="0"/>
              <a:t>, and myself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E802-20B6-5A40-A24E-8E57BC46C86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00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generate RSA keys by</a:t>
            </a:r>
          </a:p>
          <a:p>
            <a:endParaRPr lang="en-US" dirty="0" smtClean="0"/>
          </a:p>
          <a:p>
            <a:r>
              <a:rPr lang="en-US" dirty="0" smtClean="0"/>
              <a:t>	- first generating two large primes p and q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- The public key is composed of the public exponent e and the product of these two primes, N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- So we've discussed what happens when an entire key is shared between multiple hosts</a:t>
            </a:r>
          </a:p>
          <a:p>
            <a:r>
              <a:rPr lang="en-US" dirty="0" smtClean="0"/>
              <a:t>	BUT what if only a single prime were shared between two hosts?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- In this case, it's easy to efficiently compute both private keys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	- Given two keys with a single shared factor, we can take the GCD of these two moduli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- and ultimately calculate both of the private keys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- Calculating the GCD of two 1024-bit keys takes approximately 15 microseconds.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- In contrast, there are no known methods for efficiently factoring 1024 bit keys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	- the largest known factored key is 768 which was computed after a distributed, multi-year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E802-20B6-5A40-A24E-8E57BC46C86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67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Unfortunately, at 15 microseconds, given the size of our dataset, taking the naive approach</a:t>
            </a:r>
          </a:p>
          <a:p>
            <a:r>
              <a:rPr lang="en-US" dirty="0" smtClean="0"/>
              <a:t>	- it would take approximately 30 years to calculate the pairwise GCD of the keys in our dataset</a:t>
            </a:r>
          </a:p>
          <a:p>
            <a:endParaRPr lang="en-US" dirty="0" smtClean="0"/>
          </a:p>
          <a:p>
            <a:r>
              <a:rPr lang="en-US" dirty="0" smtClean="0"/>
              <a:t>	- which is out of our reach computationally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E802-20B6-5A40-A24E-8E57BC46C86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919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Instead, our team implemented an algorithm previously published by Dan Bernstein</a:t>
            </a:r>
          </a:p>
          <a:p>
            <a:endParaRPr lang="en-US" dirty="0" smtClean="0"/>
          </a:p>
          <a:p>
            <a:r>
              <a:rPr lang="en-US" dirty="0" smtClean="0"/>
              <a:t>	- to compute the pairwise GCD of all pairs of RSA moduli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We were able to implement the algorithm using GMP and ~300 lines of C code</a:t>
            </a:r>
          </a:p>
          <a:p>
            <a:endParaRPr lang="en-US" dirty="0" smtClean="0"/>
          </a:p>
          <a:p>
            <a:r>
              <a:rPr lang="en-US" dirty="0" smtClean="0"/>
              <a:t>and ultimately computed this pairwise computation </a:t>
            </a:r>
          </a:p>
          <a:p>
            <a:endParaRPr lang="en-US" dirty="0" smtClean="0"/>
          </a:p>
          <a:p>
            <a:r>
              <a:rPr lang="en-US" dirty="0" smtClean="0"/>
              <a:t>	- in less than 2 hours on Amazon EC2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- for less than $5</a:t>
            </a:r>
          </a:p>
          <a:p>
            <a:endParaRPr lang="en-US" dirty="0" smtClean="0"/>
          </a:p>
          <a:p>
            <a:r>
              <a:rPr lang="en-US" dirty="0" smtClean="0"/>
              <a:t>If keys were begin computed properly, we would expect to</a:t>
            </a:r>
            <a:r>
              <a:rPr lang="en-US" baseline="0" dirty="0" smtClean="0"/>
              <a:t> see no shared, prime factors.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HOWEVER, we ultimately found 2,300 prime factors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	- which allowed us to factor private keys for .50% of TLS hosts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1714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200" baseline="0" dirty="0" smtClean="0"/>
              <a:t>We investigated all of the hosts generating these factorable keys</a:t>
            </a:r>
          </a:p>
          <a:p>
            <a:pPr marL="1714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sz="1200" baseline="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	- Found that only two of the certificates with factorable keys were trusted</a:t>
            </a:r>
            <a:endParaRPr lang="en-US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	- Just like the shared keys that were generated with poor entropy, the hosts generating factorable keys were all embedded devices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	- Many of the devices were the same brands that were generating repeated keys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E802-20B6-5A40-A24E-8E57BC46C86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99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like RSA,</a:t>
            </a:r>
            <a:r>
              <a:rPr lang="en-US" baseline="0" dirty="0" smtClean="0"/>
              <a:t> DSA also has severe failure modes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E802-20B6-5A40-A24E-8E57BC46C86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22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- DSA is the US federal </a:t>
            </a:r>
            <a:r>
              <a:rPr lang="en-US" dirty="0" err="1" smtClean="0"/>
              <a:t>gsovernment’s</a:t>
            </a:r>
            <a:r>
              <a:rPr lang="en-US" dirty="0" smtClean="0"/>
              <a:t> signature algorithm standard</a:t>
            </a:r>
          </a:p>
          <a:p>
            <a:pPr marL="0" indent="0">
              <a:buFontTx/>
              <a:buNone/>
            </a:pPr>
            <a:r>
              <a:rPr lang="en-US" dirty="0" smtClean="0"/>
              <a:t> based on the discrete log problem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and while we don't have time to get into the details of the algorithm, </a:t>
            </a:r>
          </a:p>
          <a:p>
            <a:pPr marL="0" indent="0">
              <a:buFontTx/>
              <a:buNone/>
            </a:pPr>
            <a:r>
              <a:rPr lang="en-US" dirty="0" smtClean="0"/>
              <a:t>	there are two important properties that I want to mention</a:t>
            </a:r>
          </a:p>
          <a:p>
            <a:pPr marL="0" indent="0">
              <a:buFontTx/>
              <a:buNone/>
            </a:pPr>
            <a:r>
              <a:rPr lang="en-US" dirty="0" smtClean="0"/>
              <a:t>	</a:t>
            </a:r>
          </a:p>
          <a:p>
            <a:pPr marL="0" indent="0">
              <a:buFontTx/>
              <a:buNone/>
            </a:pPr>
            <a:r>
              <a:rPr lang="en-US" dirty="0" smtClean="0"/>
              <a:t>First off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	if an adversary can guess the randomness that was used to generate a signature, </a:t>
            </a:r>
          </a:p>
          <a:p>
            <a:pPr marL="0" indent="0">
              <a:buFontTx/>
              <a:buNone/>
            </a:pPr>
            <a:r>
              <a:rPr lang="en-US" dirty="0" smtClean="0"/>
              <a:t>		then they can easily compute the private key</a:t>
            </a:r>
          </a:p>
          <a:p>
            <a:pPr marL="0" indent="0">
              <a:buFontTx/>
              <a:buNone/>
            </a:pPr>
            <a:r>
              <a:rPr lang="en-US" dirty="0" smtClean="0"/>
              <a:t>		</a:t>
            </a:r>
          </a:p>
          <a:p>
            <a:pPr marL="0" indent="0">
              <a:buFontTx/>
              <a:buNone/>
            </a:pPr>
            <a:r>
              <a:rPr lang="en-US" dirty="0" smtClean="0"/>
              <a:t>And secondly that</a:t>
            </a:r>
          </a:p>
          <a:p>
            <a:pPr marL="0" indent="0">
              <a:buFontTx/>
              <a:buNone/>
            </a:pPr>
            <a:endParaRPr lang="en-US" dirty="0" smtClean="0"/>
          </a:p>
          <a:p>
            <a:pPr marL="0" indent="0">
              <a:buFontTx/>
              <a:buNone/>
            </a:pPr>
            <a:r>
              <a:rPr lang="en-US" dirty="0" smtClean="0"/>
              <a:t>	 if a key is ever used to sign two different messages with the same randomness</a:t>
            </a:r>
          </a:p>
          <a:p>
            <a:pPr marL="0" indent="0">
              <a:buFontTx/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E802-20B6-5A40-A24E-8E57BC46C86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28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During our SSH scans, we collected the signatures along with host keys</a:t>
            </a:r>
          </a:p>
          <a:p>
            <a:endParaRPr lang="en-US" dirty="0" smtClean="0"/>
          </a:p>
          <a:p>
            <a:r>
              <a:rPr lang="en-US" dirty="0" smtClean="0"/>
              <a:t>	- and looked for repeated randomness</a:t>
            </a:r>
          </a:p>
          <a:p>
            <a:endParaRPr lang="en-US" dirty="0" smtClean="0"/>
          </a:p>
          <a:p>
            <a:r>
              <a:rPr lang="en-US" dirty="0" smtClean="0"/>
              <a:t>finding that 4,365 signatures shared the same randomness</a:t>
            </a:r>
          </a:p>
          <a:p>
            <a:endParaRPr lang="en-US" dirty="0" smtClean="0"/>
          </a:p>
          <a:p>
            <a:r>
              <a:rPr lang="en-US" b="1" dirty="0" smtClean="0"/>
              <a:t>which ultimately allowed us to compromise the DSA host keys for more than 100,000</a:t>
            </a:r>
            <a:r>
              <a:rPr lang="en-US" b="1" baseline="0" dirty="0" smtClean="0"/>
              <a:t> hosts --</a:t>
            </a:r>
            <a:r>
              <a:rPr lang="en-US" b="1" dirty="0" smtClean="0"/>
              <a:t> just over 1% of SSH hosts</a:t>
            </a:r>
          </a:p>
          <a:p>
            <a:endParaRPr lang="en-US" dirty="0" smtClean="0"/>
          </a:p>
          <a:p>
            <a:r>
              <a:rPr lang="en-US" dirty="0" smtClean="0"/>
              <a:t>Naturally, we investigated the hosts, and found both:</a:t>
            </a:r>
          </a:p>
          <a:p>
            <a:endParaRPr lang="en-US" dirty="0" smtClean="0"/>
          </a:p>
          <a:p>
            <a:r>
              <a:rPr lang="en-US" dirty="0" smtClean="0"/>
              <a:t>	- several faulty software implementations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- that network devices were generating repeated randomness across hosts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	- very similar to what we saw generating repeated and factorable keys</a:t>
            </a:r>
          </a:p>
          <a:p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E802-20B6-5A40-A24E-8E57BC46C86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58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0" baseline="0" dirty="0" smtClean="0"/>
              <a:t>In almost all of the cases, we were able to trace weak keys back to</a:t>
            </a:r>
          </a:p>
          <a:p>
            <a:pPr marL="0" indent="0">
              <a:buFontTx/>
              <a:buNone/>
            </a:pPr>
            <a:endParaRPr lang="en-US" b="0" baseline="0" dirty="0" smtClean="0"/>
          </a:p>
          <a:p>
            <a:pPr marL="0" indent="0">
              <a:buFontTx/>
              <a:buNone/>
            </a:pPr>
            <a:r>
              <a:rPr lang="en-US" b="0" baseline="0" dirty="0" smtClean="0"/>
              <a:t>	- a specific manufacturer and model</a:t>
            </a:r>
          </a:p>
          <a:p>
            <a:pPr marL="0" indent="0">
              <a:buFontTx/>
              <a:buNone/>
            </a:pPr>
            <a:endParaRPr lang="en-US" b="0" baseline="0" dirty="0" smtClean="0"/>
          </a:p>
          <a:p>
            <a:pPr marL="0" indent="0">
              <a:buFontTx/>
              <a:buNone/>
            </a:pPr>
            <a:r>
              <a:rPr lang="en-US" b="1" baseline="0" dirty="0" smtClean="0"/>
              <a:t>and in the end, we identified devices from 41 manufacturers </a:t>
            </a:r>
          </a:p>
          <a:p>
            <a:pPr marL="0" indent="0">
              <a:buFontTx/>
              <a:buNone/>
            </a:pPr>
            <a:endParaRPr lang="en-US" b="0" baseline="0" dirty="0" smtClean="0"/>
          </a:p>
          <a:p>
            <a:pPr marL="0" indent="0">
              <a:buFontTx/>
              <a:buNone/>
            </a:pPr>
            <a:r>
              <a:rPr lang="en-US" b="0" baseline="0" dirty="0" smtClean="0"/>
              <a:t>	- that were generating these weak keys</a:t>
            </a:r>
          </a:p>
          <a:p>
            <a:pPr marL="0" indent="0">
              <a:buFontTx/>
              <a:buNone/>
            </a:pPr>
            <a:r>
              <a:rPr lang="en-US" b="0" baseline="0" dirty="0" smtClean="0"/>
              <a:t>	</a:t>
            </a:r>
          </a:p>
          <a:p>
            <a:pPr marL="0" indent="0">
              <a:buFontTx/>
              <a:buNone/>
            </a:pPr>
            <a:r>
              <a:rPr lang="en-US" b="1" baseline="0" dirty="0" smtClean="0"/>
              <a:t>These were mostly network devices such as </a:t>
            </a:r>
          </a:p>
          <a:p>
            <a:pPr marL="0" indent="0">
              <a:buFontTx/>
              <a:buNone/>
            </a:pPr>
            <a:endParaRPr lang="en-US" b="0" baseline="0" dirty="0" smtClean="0"/>
          </a:p>
          <a:p>
            <a:pPr marL="0" indent="0">
              <a:buFontTx/>
              <a:buNone/>
            </a:pPr>
            <a:r>
              <a:rPr lang="en-US" b="0" baseline="0" dirty="0" smtClean="0"/>
              <a:t>	- routers, firewalls</a:t>
            </a:r>
          </a:p>
          <a:p>
            <a:pPr marL="0" indent="0">
              <a:buFontTx/>
              <a:buNone/>
            </a:pPr>
            <a:r>
              <a:rPr lang="en-US" b="0" baseline="0" dirty="0" smtClean="0"/>
              <a:t>	- server management cards</a:t>
            </a:r>
          </a:p>
          <a:p>
            <a:pPr marL="0" indent="0">
              <a:buFontTx/>
              <a:buNone/>
            </a:pPr>
            <a:r>
              <a:rPr lang="en-US" b="0" baseline="0" dirty="0" smtClean="0"/>
              <a:t>	- VoIP phones</a:t>
            </a:r>
          </a:p>
          <a:p>
            <a:pPr marL="0" indent="0">
              <a:buFontTx/>
              <a:buNone/>
            </a:pPr>
            <a:r>
              <a:rPr lang="en-US" b="0" baseline="0" dirty="0" smtClean="0"/>
              <a:t>	</a:t>
            </a:r>
          </a:p>
          <a:p>
            <a:pPr marL="0" indent="0">
              <a:buFontTx/>
              <a:buNone/>
            </a:pPr>
            <a:r>
              <a:rPr lang="en-US" b="0" baseline="0" dirty="0" smtClean="0"/>
              <a:t>	and other embedded devices</a:t>
            </a:r>
          </a:p>
          <a:p>
            <a:pPr marL="0" indent="0">
              <a:buFontTx/>
              <a:buNone/>
            </a:pPr>
            <a:endParaRPr lang="en-US" b="0" baseline="0" dirty="0" smtClean="0"/>
          </a:p>
          <a:p>
            <a:pPr marL="0" indent="0">
              <a:buFontTx/>
              <a:buNone/>
            </a:pPr>
            <a:r>
              <a:rPr lang="en-US" b="0" baseline="0" dirty="0" smtClean="0"/>
              <a:t>DEVICES THAT AUTOMATICALLY GENERATE KEYS ON FIRST BOOT</a:t>
            </a:r>
          </a:p>
          <a:p>
            <a:pPr marL="0" indent="0">
              <a:buFontTx/>
              <a:buNone/>
            </a:pPr>
            <a:r>
              <a:rPr lang="en-US" b="0" baseline="0" dirty="0" smtClean="0"/>
              <a:t>	</a:t>
            </a:r>
          </a:p>
          <a:p>
            <a:pPr marL="0" indent="0">
              <a:buFontTx/>
              <a:buNone/>
            </a:pPr>
            <a:r>
              <a:rPr lang="en-US" b="1" baseline="0" dirty="0" smtClean="0"/>
              <a:t>We found a lot of consumer grade hardware,</a:t>
            </a:r>
          </a:p>
          <a:p>
            <a:pPr marL="0" indent="0">
              <a:buFontTx/>
              <a:buNone/>
            </a:pPr>
            <a:r>
              <a:rPr lang="en-US" b="0" baseline="0" dirty="0" smtClean="0"/>
              <a:t>	but we did find enterprise products as well</a:t>
            </a:r>
          </a:p>
          <a:p>
            <a:pPr marL="0" indent="0">
              <a:buFontTx/>
              <a:buNone/>
            </a:pPr>
            <a:endParaRPr lang="en-US" b="0" baseline="0" dirty="0" smtClean="0"/>
          </a:p>
          <a:p>
            <a:pPr marL="0" indent="0">
              <a:buFontTx/>
              <a:buNone/>
            </a:pPr>
            <a:r>
              <a:rPr lang="en-US" b="0" baseline="0" dirty="0" smtClean="0"/>
              <a:t>What's important to note is that:</a:t>
            </a:r>
          </a:p>
          <a:p>
            <a:pPr marL="0" indent="0">
              <a:buFontTx/>
              <a:buNone/>
            </a:pPr>
            <a:r>
              <a:rPr lang="en-US" b="1" baseline="0" dirty="0" smtClean="0"/>
              <a:t>	- This wasn't just one or two bad implementations</a:t>
            </a:r>
          </a:p>
          <a:p>
            <a:pPr marL="0" indent="0">
              <a:buFontTx/>
              <a:buNone/>
            </a:pPr>
            <a:r>
              <a:rPr lang="en-US" b="0" baseline="0" dirty="0" smtClean="0"/>
              <a:t>	</a:t>
            </a:r>
          </a:p>
          <a:p>
            <a:pPr marL="0" indent="0">
              <a:buFontTx/>
              <a:buNone/>
            </a:pPr>
            <a:r>
              <a:rPr lang="en-US" b="1" baseline="0" dirty="0" smtClean="0"/>
              <a:t>	- These were issues that were widespread across:</a:t>
            </a:r>
          </a:p>
          <a:p>
            <a:pPr marL="0" indent="0">
              <a:buFontTx/>
              <a:buNone/>
            </a:pPr>
            <a:r>
              <a:rPr lang="en-US" b="0" baseline="0" dirty="0" smtClean="0"/>
              <a:t>		- a variety of device types</a:t>
            </a:r>
          </a:p>
          <a:p>
            <a:pPr marL="0" indent="0">
              <a:buFontTx/>
              <a:buNone/>
            </a:pPr>
            <a:r>
              <a:rPr lang="en-US" b="0" baseline="0" dirty="0" smtClean="0"/>
              <a:t>	AND</a:t>
            </a:r>
          </a:p>
          <a:p>
            <a:pPr marL="0" indent="0">
              <a:buFontTx/>
              <a:buNone/>
            </a:pPr>
            <a:r>
              <a:rPr lang="en-US" b="0" baseline="0" dirty="0" smtClean="0"/>
              <a:t>		- a variety of manufacturers</a:t>
            </a:r>
          </a:p>
          <a:p>
            <a:pPr marL="0" indent="0">
              <a:buFontTx/>
              <a:buNone/>
            </a:pPr>
            <a:endParaRPr lang="en-US" b="0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E802-20B6-5A40-A24E-8E57BC46C86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524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order to better understand why these problems were occurring on such a large range of devices</a:t>
            </a:r>
          </a:p>
          <a:p>
            <a:endParaRPr lang="en-US" dirty="0" smtClean="0"/>
          </a:p>
          <a:p>
            <a:r>
              <a:rPr lang="en-US" dirty="0" smtClean="0"/>
              <a:t>	- we decided to take a deeper look at the software that was being generate some these keys</a:t>
            </a:r>
          </a:p>
          <a:p>
            <a:r>
              <a:rPr lang="en-US" dirty="0" smtClean="0"/>
              <a:t>		-</a:t>
            </a:r>
            <a:r>
              <a:rPr lang="en-US" baseline="0" dirty="0" smtClean="0"/>
              <a:t> and to replicate the problem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decided to investigate Linux and </a:t>
            </a:r>
            <a:r>
              <a:rPr lang="en-US" dirty="0" err="1" smtClean="0"/>
              <a:t>OpenSSL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- these weren't the only platforms we saw presenting vulnerable keys</a:t>
            </a:r>
          </a:p>
          <a:p>
            <a:r>
              <a:rPr lang="en-US" dirty="0" smtClean="0"/>
              <a:t>		- We also saw vulnerable software on BSD and Windows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- BUT they were common among the vulnerable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E802-20B6-5A40-A24E-8E57BC46C86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baseline="0" dirty="0" smtClean="0"/>
              <a:t>While Linux recommends that /</a:t>
            </a:r>
            <a:r>
              <a:rPr lang="en-US" b="0" baseline="0" dirty="0" err="1" smtClean="0"/>
              <a:t>dev</a:t>
            </a:r>
            <a:r>
              <a:rPr lang="en-US" b="0" baseline="0" dirty="0" smtClean="0"/>
              <a:t>/</a:t>
            </a:r>
            <a:r>
              <a:rPr lang="en-US" b="0" baseline="0" dirty="0" err="1" smtClean="0"/>
              <a:t>urandom</a:t>
            </a:r>
            <a:r>
              <a:rPr lang="en-US" b="0" baseline="0" dirty="0" smtClean="0"/>
              <a:t> be used for everything but generating cryptographic keys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	-  all of the </a:t>
            </a:r>
            <a:r>
              <a:rPr lang="en-US" b="1" baseline="0" dirty="0" err="1" smtClean="0"/>
              <a:t>implemenations</a:t>
            </a:r>
            <a:r>
              <a:rPr lang="en-US" b="1" baseline="0" dirty="0" smtClean="0"/>
              <a:t> we found used /</a:t>
            </a:r>
            <a:r>
              <a:rPr lang="en-US" b="1" baseline="0" dirty="0" err="1" smtClean="0"/>
              <a:t>dev</a:t>
            </a:r>
            <a:r>
              <a:rPr lang="en-US" b="1" baseline="0" dirty="0" smtClean="0"/>
              <a:t>/</a:t>
            </a:r>
            <a:r>
              <a:rPr lang="en-US" b="1" baseline="0" dirty="0" err="1" smtClean="0"/>
              <a:t>urandom</a:t>
            </a:r>
            <a:endParaRPr lang="en-US" b="1" baseline="0" dirty="0" smtClean="0"/>
          </a:p>
          <a:p>
            <a:r>
              <a:rPr lang="en-US" b="0" baseline="0" dirty="0" smtClean="0"/>
              <a:t>		due to unpredictable blocking nature of /</a:t>
            </a:r>
            <a:r>
              <a:rPr lang="en-US" b="0" baseline="0" dirty="0" err="1" smtClean="0"/>
              <a:t>dev</a:t>
            </a:r>
            <a:r>
              <a:rPr lang="en-US" b="0" baseline="0" dirty="0" smtClean="0"/>
              <a:t>/random</a:t>
            </a:r>
          </a:p>
          <a:p>
            <a:r>
              <a:rPr lang="en-US" b="0" baseline="0" dirty="0" smtClean="0"/>
              <a:t>	</a:t>
            </a:r>
          </a:p>
          <a:p>
            <a:r>
              <a:rPr lang="en-US" b="0" baseline="0" dirty="0" smtClean="0"/>
              <a:t>So how is entropy collected?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	- Linux maintains several entropy pools</a:t>
            </a:r>
          </a:p>
          <a:p>
            <a:r>
              <a:rPr lang="en-US" b="0" baseline="0" dirty="0" smtClean="0"/>
              <a:t>	</a:t>
            </a:r>
          </a:p>
          <a:p>
            <a:r>
              <a:rPr lang="en-US" b="0" baseline="0" dirty="0" smtClean="0"/>
              <a:t>	- As entropy is gathered it is stored in the "Input Pool"</a:t>
            </a:r>
          </a:p>
          <a:p>
            <a:r>
              <a:rPr lang="en-US" b="0" baseline="0" dirty="0" smtClean="0"/>
              <a:t>		- and is eventually mixed into the "Non-Blocking pool" which feeds /</a:t>
            </a:r>
            <a:r>
              <a:rPr lang="en-US" b="0" baseline="0" dirty="0" err="1" smtClean="0"/>
              <a:t>dev</a:t>
            </a:r>
            <a:r>
              <a:rPr lang="en-US" b="0" baseline="0" dirty="0" smtClean="0"/>
              <a:t>/</a:t>
            </a:r>
            <a:r>
              <a:rPr lang="en-US" b="0" baseline="0" dirty="0" err="1" smtClean="0"/>
              <a:t>urandom</a:t>
            </a:r>
            <a:endParaRPr lang="en-US" b="0" baseline="0" dirty="0" smtClean="0"/>
          </a:p>
          <a:p>
            <a:r>
              <a:rPr lang="en-US" b="0" baseline="0" dirty="0" smtClean="0"/>
              <a:t>		</a:t>
            </a:r>
          </a:p>
          <a:p>
            <a:r>
              <a:rPr lang="en-US" b="0" baseline="0" dirty="0" smtClean="0"/>
              <a:t>	</a:t>
            </a:r>
            <a:r>
              <a:rPr lang="en-US" b="1" baseline="0" dirty="0" smtClean="0"/>
              <a:t>- However, as we start to go through the list entropy sources, </a:t>
            </a:r>
            <a:r>
              <a:rPr lang="en-US" b="0" baseline="0" dirty="0" smtClean="0"/>
              <a:t>we find that many of the devices we earlier mentioned are missing all of these entropy sources</a:t>
            </a:r>
          </a:p>
          <a:p>
            <a:r>
              <a:rPr lang="en-US" b="0" baseline="0" dirty="0" smtClean="0"/>
              <a:t>	</a:t>
            </a:r>
          </a:p>
          <a:p>
            <a:r>
              <a:rPr lang="en-US" b="0" baseline="0" dirty="0" smtClean="0"/>
              <a:t>		- Devices do not have a connected keyboard or mouse</a:t>
            </a:r>
          </a:p>
          <a:p>
            <a:r>
              <a:rPr lang="en-US" b="0" baseline="0" dirty="0" smtClean="0"/>
              <a:t>		- Many times they do not have spindle-based disks or are using custom disk drivers</a:t>
            </a:r>
          </a:p>
          <a:p>
            <a:r>
              <a:rPr lang="en-US" b="0" baseline="0" dirty="0" smtClean="0"/>
              <a:t>		</a:t>
            </a:r>
          </a:p>
          <a:p>
            <a:r>
              <a:rPr lang="en-US" b="0" baseline="0" dirty="0" smtClean="0"/>
              <a:t>		- In fact, most of these devices don't even support real-time clocks</a:t>
            </a:r>
          </a:p>
          <a:p>
            <a:r>
              <a:rPr lang="en-US" b="0" baseline="0" dirty="0" smtClean="0"/>
              <a:t>		</a:t>
            </a:r>
          </a:p>
          <a:p>
            <a:r>
              <a:rPr lang="en-US" b="1" baseline="0" dirty="0" smtClean="0"/>
              <a:t>	- and with all of these sources removed, we end up with a deterministic source of randomness</a:t>
            </a:r>
            <a:endParaRPr lang="en-US" b="0" baseline="0" dirty="0" smtClean="0"/>
          </a:p>
          <a:p>
            <a:endParaRPr lang="en-US" b="0" baseline="0" dirty="0" smtClean="0"/>
          </a:p>
          <a:p>
            <a:r>
              <a:rPr lang="en-US" b="1" baseline="0" dirty="0" smtClean="0"/>
              <a:t>	- Further though, entropy isn't mixed from the Input Pool into the Non-Blocking Pool </a:t>
            </a:r>
          </a:p>
          <a:p>
            <a:r>
              <a:rPr lang="en-US" b="1" baseline="0" dirty="0" smtClean="0"/>
              <a:t>		until more than 192 bits of entropy have been collected</a:t>
            </a:r>
          </a:p>
          <a:p>
            <a:r>
              <a:rPr lang="en-US" b="0" baseline="0" dirty="0" smtClean="0"/>
              <a:t>		</a:t>
            </a:r>
          </a:p>
          <a:p>
            <a:r>
              <a:rPr lang="en-US" b="0" baseline="0" dirty="0" smtClean="0"/>
              <a:t>	- So even if a small amount of entropy is collected on a device, none of it is available until the pool reaches this threshold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79092-67BB-4C31-8A6F-BD5A183D1C39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baseline="0" dirty="0" smtClean="0"/>
              <a:t>This graph shows the build-up of entropy on the first boot of a typical Ubuntu Desktop Server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- No randomness added from input pool to </a:t>
            </a:r>
            <a:r>
              <a:rPr lang="en-US" b="1" baseline="0" dirty="0" err="1" smtClean="0"/>
              <a:t>urandom</a:t>
            </a:r>
            <a:r>
              <a:rPr lang="en-US" b="1" baseline="0" dirty="0" smtClean="0"/>
              <a:t> until 192 bits of entropy is available</a:t>
            </a:r>
          </a:p>
          <a:p>
            <a:r>
              <a:rPr lang="en-US" b="0" baseline="0" dirty="0" smtClean="0"/>
              <a:t>	</a:t>
            </a:r>
          </a:p>
          <a:p>
            <a:r>
              <a:rPr lang="en-US" b="0" baseline="0" dirty="0" smtClean="0"/>
              <a:t>	- From graph, we can tell that </a:t>
            </a:r>
            <a:r>
              <a:rPr lang="en-US" b="1" baseline="0" dirty="0" smtClean="0"/>
              <a:t>this isn't until fairly late in the boot process</a:t>
            </a:r>
          </a:p>
          <a:p>
            <a:endParaRPr lang="en-US" b="1" baseline="0" dirty="0" smtClean="0"/>
          </a:p>
          <a:p>
            <a:r>
              <a:rPr lang="en-US" b="1" baseline="0" dirty="0" smtClean="0"/>
              <a:t>	- The only entropy source during this time is time</a:t>
            </a:r>
          </a:p>
          <a:p>
            <a:r>
              <a:rPr lang="en-US" b="0" baseline="0" dirty="0" smtClean="0"/>
              <a:t>		</a:t>
            </a:r>
          </a:p>
          <a:p>
            <a:r>
              <a:rPr lang="en-US" b="0" baseline="0" dirty="0" smtClean="0"/>
              <a:t>	</a:t>
            </a:r>
            <a:r>
              <a:rPr lang="en-US" b="1" baseline="0" dirty="0" smtClean="0"/>
              <a:t>- Not an issue for subsequent boots </a:t>
            </a:r>
            <a:r>
              <a:rPr lang="en-US" b="0" baseline="0" dirty="0" smtClean="0"/>
              <a:t>because entropy is written to disk at shutdown</a:t>
            </a:r>
          </a:p>
          <a:p>
            <a:endParaRPr lang="en-US" dirty="0" smtClean="0"/>
          </a:p>
          <a:p>
            <a:r>
              <a:rPr lang="en-US" dirty="0" smtClean="0"/>
              <a:t>This is what we’ve termed the “Boot-Time Entropy Hole”</a:t>
            </a:r>
          </a:p>
          <a:p>
            <a:endParaRPr lang="en-US" dirty="0" smtClean="0"/>
          </a:p>
          <a:p>
            <a:r>
              <a:rPr lang="en-US" dirty="0" smtClean="0"/>
              <a:t>W</a:t>
            </a:r>
            <a:r>
              <a:rPr lang="en-US" baseline="0" dirty="0" smtClean="0"/>
              <a:t>e expect that this explains some but not all of the entropy problems we observed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F79092-67BB-4C31-8A6F-BD5A183D1C39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FontTx/>
              <a:buNone/>
            </a:pPr>
            <a:r>
              <a:rPr lang="en-US" b="1" baseline="0" dirty="0" smtClean="0"/>
              <a:t>- There is a long history of security vulnerabilities that have been caused by poor random number generation</a:t>
            </a:r>
          </a:p>
          <a:p>
            <a:pPr marL="0" indent="0">
              <a:buFontTx/>
              <a:buNone/>
            </a:pPr>
            <a:endParaRPr lang="en-US" b="1" baseline="0" dirty="0" smtClean="0"/>
          </a:p>
          <a:p>
            <a:pPr marL="0" indent="0">
              <a:buFontTx/>
              <a:buNone/>
            </a:pPr>
            <a:r>
              <a:rPr lang="en-US" b="1" baseline="0" dirty="0" smtClean="0"/>
              <a:t>- The most notable of these cases being</a:t>
            </a:r>
          </a:p>
          <a:p>
            <a:pPr marL="0" indent="0">
              <a:buFontTx/>
              <a:buNone/>
            </a:pPr>
            <a:endParaRPr lang="en-US" b="1" baseline="0" dirty="0" smtClean="0"/>
          </a:p>
          <a:p>
            <a:pPr marL="0" indent="0">
              <a:buFontTx/>
              <a:buNone/>
            </a:pPr>
            <a:r>
              <a:rPr lang="en-US" b="1" baseline="0" dirty="0" smtClean="0"/>
              <a:t>	- Netscape SSL vulnerability that was found in 1996</a:t>
            </a:r>
          </a:p>
          <a:p>
            <a:pPr marL="0" indent="0">
              <a:buFontTx/>
              <a:buNone/>
            </a:pPr>
            <a:r>
              <a:rPr lang="en-US" b="1" baseline="0" dirty="0" smtClean="0"/>
              <a:t>	</a:t>
            </a:r>
          </a:p>
          <a:p>
            <a:pPr marL="0" indent="0">
              <a:buFontTx/>
              <a:buNone/>
            </a:pPr>
            <a:r>
              <a:rPr lang="en-US" b="1" baseline="0" dirty="0" smtClean="0"/>
              <a:t>	- and the more recent </a:t>
            </a:r>
            <a:r>
              <a:rPr lang="en-US" b="1" baseline="0" dirty="0" err="1" smtClean="0"/>
              <a:t>Debian</a:t>
            </a:r>
            <a:r>
              <a:rPr lang="en-US" b="1" baseline="0" dirty="0" smtClean="0"/>
              <a:t> Weak Keys Incident</a:t>
            </a:r>
          </a:p>
          <a:p>
            <a:pPr marL="0" indent="0">
              <a:buFontTx/>
              <a:buNone/>
            </a:pPr>
            <a:r>
              <a:rPr lang="en-US" b="1" baseline="0" dirty="0" smtClean="0"/>
              <a:t>	</a:t>
            </a:r>
          </a:p>
          <a:p>
            <a:pPr marL="0" indent="0">
              <a:buFontTx/>
              <a:buNone/>
            </a:pPr>
            <a:r>
              <a:rPr lang="en-US" b="1" baseline="0" dirty="0" smtClean="0"/>
              <a:t>- Everyone will agree that both of this incidents had major impacts, BUT they were only found by </a:t>
            </a:r>
          </a:p>
          <a:p>
            <a:pPr marL="0" indent="0">
              <a:buFontTx/>
              <a:buNone/>
            </a:pPr>
            <a:endParaRPr lang="en-US" b="1" baseline="0" dirty="0" smtClean="0"/>
          </a:p>
          <a:p>
            <a:pPr marL="0" indent="0">
              <a:buFontTx/>
              <a:buNone/>
            </a:pPr>
            <a:r>
              <a:rPr lang="en-US" b="1" baseline="0" dirty="0" smtClean="0"/>
              <a:t>	- stumbling upon repeated keys</a:t>
            </a:r>
          </a:p>
          <a:p>
            <a:pPr marL="0" indent="0">
              <a:buFontTx/>
              <a:buNone/>
            </a:pPr>
            <a:r>
              <a:rPr lang="en-US" b="1" baseline="0" dirty="0" smtClean="0"/>
              <a:t>	</a:t>
            </a:r>
          </a:p>
          <a:p>
            <a:pPr marL="0" indent="0">
              <a:buFontTx/>
              <a:buNone/>
            </a:pPr>
            <a:r>
              <a:rPr lang="en-US" b="1" baseline="0" dirty="0" smtClean="0"/>
              <a:t>	- or by close inspection of a specific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E802-20B6-5A40-A24E-8E57BC46C86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baseline="0" dirty="0" smtClean="0"/>
              <a:t>This might be how you expect a key generation algorithm to look like: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	- generate p and then generate q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We would expect to see repeated keys but not necessarily factorable keys </a:t>
            </a:r>
          </a:p>
          <a:p>
            <a:r>
              <a:rPr lang="en-US" b="0" baseline="0" dirty="0" smtClean="0"/>
              <a:t>	because either both of the keys will be repeated or neither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This is not due to just a reduced key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E802-20B6-5A40-A24E-8E57BC46C86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159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following code</a:t>
            </a:r>
            <a:r>
              <a:rPr lang="en-US" baseline="0" dirty="0" smtClean="0"/>
              <a:t> would explain how a factorable key might be generated…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a low entropy situation, this might result in p being shared between multiple keys but q being different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</a:t>
            </a:r>
            <a:r>
              <a:rPr lang="en-US" dirty="0" smtClean="0"/>
              <a:t>we find that </a:t>
            </a:r>
            <a:r>
              <a:rPr lang="en-US" dirty="0" err="1" smtClean="0"/>
              <a:t>OpenSSL</a:t>
            </a:r>
            <a:r>
              <a:rPr lang="en-US" dirty="0" smtClean="0"/>
              <a:t> is updating the entropy pool during the key</a:t>
            </a:r>
            <a:r>
              <a:rPr lang="en-US" baseline="0" dirty="0" smtClean="0"/>
              <a:t> generation process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OpenSSL</a:t>
            </a:r>
            <a:r>
              <a:rPr lang="en-US" baseline="0" dirty="0" smtClean="0"/>
              <a:t> is doing this in effect for low-entropy situations </a:t>
            </a:r>
          </a:p>
          <a:p>
            <a:endParaRPr lang="en-US" baseline="0" dirty="0" smtClean="0"/>
          </a:p>
          <a:p>
            <a:r>
              <a:rPr lang="en-US" baseline="0" dirty="0" smtClean="0"/>
              <a:t>	- it updates entropy pool with current time in seconds and this can diverge due to clock drift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E802-20B6-5A40-A24E-8E57BC46C86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the left we</a:t>
            </a:r>
            <a:r>
              <a:rPr lang="en-US" baseline="0" dirty="0" smtClean="0"/>
              <a:t> see a typical distribution of factored keys from a device</a:t>
            </a:r>
          </a:p>
          <a:p>
            <a:r>
              <a:rPr lang="en-US" baseline="0" dirty="0" smtClean="0"/>
              <a:t>	- we can see that a large number of keys are being generated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	- this is the type of distribution that would suggest entropy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E802-20B6-5A40-A24E-8E57BC46C86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After identifying devices</a:t>
            </a:r>
          </a:p>
          <a:p>
            <a:endParaRPr lang="en-US" dirty="0" smtClean="0"/>
          </a:p>
          <a:p>
            <a:r>
              <a:rPr lang="en-US" b="1" dirty="0" smtClean="0"/>
              <a:t>	- We contacted over 60 companies regarding vulnerable products</a:t>
            </a:r>
          </a:p>
          <a:p>
            <a:r>
              <a:rPr lang="en-US" b="1" dirty="0" smtClean="0"/>
              <a:t>	</a:t>
            </a:r>
          </a:p>
          <a:p>
            <a:r>
              <a:rPr lang="en-US" dirty="0" smtClean="0"/>
              <a:t>		- which turned out to be a long and painful process</a:t>
            </a:r>
          </a:p>
          <a:p>
            <a:endParaRPr lang="en-US" dirty="0" smtClean="0"/>
          </a:p>
          <a:p>
            <a:r>
              <a:rPr lang="en-US" dirty="0" smtClean="0"/>
              <a:t>			-</a:t>
            </a:r>
            <a:r>
              <a:rPr lang="en-US" baseline="0" dirty="0" smtClean="0"/>
              <a:t> About 10 of them had an actual security contact we could find</a:t>
            </a:r>
            <a:r>
              <a:rPr lang="en-US" dirty="0" smtClean="0"/>
              <a:t>	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		- Only approximately 20 of the companies responded in four months</a:t>
            </a:r>
          </a:p>
          <a:p>
            <a:r>
              <a:rPr lang="en-US" dirty="0" smtClean="0"/>
              <a:t>				-</a:t>
            </a:r>
            <a:r>
              <a:rPr lang="en-US" baseline="0" dirty="0" smtClean="0"/>
              <a:t> 3 of which have notified us of security advisories</a:t>
            </a:r>
          </a:p>
          <a:p>
            <a:endParaRPr lang="en-US" baseline="0" dirty="0" smtClean="0"/>
          </a:p>
          <a:p>
            <a:r>
              <a:rPr lang="en-US" dirty="0" smtClean="0"/>
              <a:t>		- We recently partnered WITH US CERT and ICS CERT which has been a major help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	- While we are not officially endorsing them, I think everyone on our team would immediately turn to them next time we have to do disclosures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Secondly,</a:t>
            </a:r>
            <a:r>
              <a:rPr lang="en-US" baseline="0" dirty="0" smtClean="0"/>
              <a:t> we have been working with the Linux Kernel Development Team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	- The Linux kernel has been patched</a:t>
            </a:r>
          </a:p>
          <a:p>
            <a:r>
              <a:rPr lang="en-US" b="1" dirty="0" smtClean="0"/>
              <a:t>	</a:t>
            </a:r>
          </a:p>
          <a:p>
            <a:r>
              <a:rPr lang="en-US" b="1" dirty="0" smtClean="0"/>
              <a:t>		- Add randomness from interrupts</a:t>
            </a:r>
          </a:p>
          <a:p>
            <a:r>
              <a:rPr lang="en-US" b="1" dirty="0" smtClean="0"/>
              <a:t>		</a:t>
            </a:r>
            <a:endParaRPr lang="en-US" b="0" dirty="0" smtClean="0"/>
          </a:p>
          <a:p>
            <a:r>
              <a:rPr lang="en-US" b="1" dirty="0" smtClean="0"/>
              <a:t>		- Add unique identifiers from network, USB, and other devices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	- Should never see devices directly generate a duplicate or factorable key</a:t>
            </a:r>
          </a:p>
          <a:p>
            <a:r>
              <a:rPr lang="en-US" dirty="0" smtClean="0"/>
              <a:t>		</a:t>
            </a:r>
          </a:p>
          <a:p>
            <a:r>
              <a:rPr lang="en-US" b="1" dirty="0" smtClean="0"/>
              <a:t>		- Entropy is gathered much more quickly early in the boot process and then backs off</a:t>
            </a:r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			- Helps us reduce this boot-time entropy hole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E802-20B6-5A40-A24E-8E57BC46C86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86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We’ve notified companies, but how do</a:t>
            </a:r>
            <a:r>
              <a:rPr lang="en-US" b="0" baseline="0" dirty="0" smtClean="0"/>
              <a:t> we prevent this type of problem from occurring going forward?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First off, Devices need to be pulling from additional entropy sources</a:t>
            </a:r>
          </a:p>
          <a:p>
            <a:r>
              <a:rPr lang="en-US" b="0" baseline="0" dirty="0" smtClean="0"/>
              <a:t>	- and in some cases cases, the kernel needs to be collecting entropy from existing sources more aggressively </a:t>
            </a:r>
          </a:p>
          <a:p>
            <a:endParaRPr lang="en-US" b="0" baseline="0" dirty="0" smtClean="0"/>
          </a:p>
          <a:p>
            <a:r>
              <a:rPr lang="en-US" b="0" baseline="0" dirty="0" smtClean="0"/>
              <a:t>Secondly, there needs to be better communication between the OS and applications</a:t>
            </a:r>
          </a:p>
          <a:p>
            <a:r>
              <a:rPr lang="en-US" b="0" baseline="0" dirty="0" smtClean="0"/>
              <a:t>	- /</a:t>
            </a:r>
            <a:r>
              <a:rPr lang="en-US" b="0" baseline="0" dirty="0" err="1" smtClean="0"/>
              <a:t>dev</a:t>
            </a:r>
            <a:r>
              <a:rPr lang="en-US" b="0" baseline="0" dirty="0" smtClean="0"/>
              <a:t>/</a:t>
            </a:r>
            <a:r>
              <a:rPr lang="en-US" b="0" baseline="0" dirty="0" err="1" smtClean="0"/>
              <a:t>urandom</a:t>
            </a:r>
            <a:r>
              <a:rPr lang="en-US" b="0" baseline="0" dirty="0" smtClean="0"/>
              <a:t> will provide entropy when it is completely deterministic</a:t>
            </a:r>
          </a:p>
          <a:p>
            <a:r>
              <a:rPr lang="en-US" b="0" baseline="0" dirty="0" smtClean="0"/>
              <a:t>		which is not providing the service that people actually need</a:t>
            </a:r>
          </a:p>
          <a:p>
            <a:endParaRPr lang="en-US" b="0" baseline="0" dirty="0" smtClean="0"/>
          </a:p>
          <a:p>
            <a:r>
              <a:rPr lang="en-US" b="0" dirty="0" smtClean="0"/>
              <a:t>We</a:t>
            </a:r>
            <a:r>
              <a:rPr lang="en-US" b="0" baseline="0" dirty="0" smtClean="0"/>
              <a:t> have also brought up an online </a:t>
            </a:r>
            <a:r>
              <a:rPr lang="en-US" b="0" baseline="0" dirty="0" err="1" smtClean="0"/>
              <a:t>keycheck</a:t>
            </a:r>
            <a:r>
              <a:rPr lang="en-US" b="0" baseline="0" dirty="0" smtClean="0"/>
              <a:t> server at </a:t>
            </a:r>
            <a:r>
              <a:rPr lang="en-US" b="0" baseline="0" dirty="0" err="1" smtClean="0"/>
              <a:t>factorable.net</a:t>
            </a:r>
            <a:endParaRPr lang="en-US" b="0" baseline="0" dirty="0" smtClean="0"/>
          </a:p>
          <a:p>
            <a:r>
              <a:rPr lang="en-US" b="0" baseline="0" dirty="0" smtClean="0"/>
              <a:t>	- that allows users to check their keys against these </a:t>
            </a:r>
            <a:r>
              <a:rPr lang="en-US" b="0" baseline="0" dirty="0" err="1" smtClean="0"/>
              <a:t>vulnerabilties</a:t>
            </a:r>
            <a:endParaRPr lang="en-US" b="0" baseline="0" dirty="0" smtClean="0"/>
          </a:p>
          <a:p>
            <a:endParaRPr lang="en-US" b="0" baseline="0" dirty="0" smtClean="0"/>
          </a:p>
          <a:p>
            <a:r>
              <a:rPr lang="en-US" b="0" baseline="0" dirty="0" smtClean="0"/>
              <a:t>And in our paper, we outline</a:t>
            </a:r>
            <a:r>
              <a:rPr lang="en-US" b="0" dirty="0" smtClean="0"/>
              <a:t> steps that can be taken at</a:t>
            </a:r>
            <a:r>
              <a:rPr lang="en-US" b="0" baseline="0" dirty="0" smtClean="0"/>
              <a:t> every level</a:t>
            </a:r>
          </a:p>
          <a:p>
            <a:r>
              <a:rPr lang="en-US" b="0" baseline="0" dirty="0" smtClean="0"/>
              <a:t>	- in order to prevent this type of vulnerability from </a:t>
            </a:r>
            <a:r>
              <a:rPr lang="en-US" b="0" baseline="0" dirty="0" err="1" smtClean="0"/>
              <a:t>occuring</a:t>
            </a:r>
            <a:r>
              <a:rPr lang="en-US" b="0" baseline="0" dirty="0" smtClean="0"/>
              <a:t> again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E802-20B6-5A40-A24E-8E57BC46C86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102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this the tip of the iceberg?</a:t>
            </a:r>
          </a:p>
          <a:p>
            <a:endParaRPr lang="en-US" dirty="0" smtClean="0"/>
          </a:p>
          <a:p>
            <a:r>
              <a:rPr lang="en-US" dirty="0" smtClean="0"/>
              <a:t>	We’re expect</a:t>
            </a:r>
            <a:r>
              <a:rPr lang="en-US" baseline="0" dirty="0" smtClean="0"/>
              <a:t> that most of the devices we do not have a real time clock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smtClean="0"/>
              <a:t>it’s likely that many devices are missing real entropy sources,</a:t>
            </a:r>
            <a:r>
              <a:rPr lang="en-US" baseline="0" dirty="0" smtClean="0"/>
              <a:t> but that these issues are masked by real time clocks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are still potentially vulnerable to a targeted attack if an Adversary can guess the time of first boot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AND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While we weren’t able to observe any exploitable keys on traditional PCs the margin of safety between</a:t>
            </a:r>
          </a:p>
          <a:p>
            <a:r>
              <a:rPr lang="en-US" baseline="0" dirty="0" smtClean="0"/>
              <a:t>	-  gathering 192 bits of entropy</a:t>
            </a:r>
          </a:p>
          <a:p>
            <a:r>
              <a:rPr lang="en-US" baseline="0" dirty="0" smtClean="0"/>
              <a:t>and </a:t>
            </a:r>
          </a:p>
          <a:p>
            <a:r>
              <a:rPr lang="en-US" baseline="0" dirty="0" smtClean="0"/>
              <a:t>	-generating keys on first bot was slim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E802-20B6-5A40-A24E-8E57BC46C86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821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looked</a:t>
            </a:r>
            <a:r>
              <a:rPr lang="en-US" baseline="0" dirty="0" smtClean="0"/>
              <a:t> at two specific cryptographic protocols: RSA and DSA, </a:t>
            </a:r>
          </a:p>
          <a:p>
            <a:r>
              <a:rPr lang="en-US" baseline="0" dirty="0" smtClean="0"/>
              <a:t>	- but vulnerabilities could exist in other Internet and cryptographic protocols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there may be other impacts of the boot-time entropy hole such as </a:t>
            </a:r>
          </a:p>
          <a:p>
            <a:r>
              <a:rPr lang="en-US" baseline="0" dirty="0" smtClean="0"/>
              <a:t>	- predictable </a:t>
            </a:r>
            <a:r>
              <a:rPr lang="en-US" baseline="0" dirty="0" err="1" smtClean="0"/>
              <a:t>tcp</a:t>
            </a:r>
            <a:r>
              <a:rPr lang="en-US" baseline="0" dirty="0" smtClean="0"/>
              <a:t> sequence numbers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</a:t>
            </a:r>
          </a:p>
          <a:p>
            <a:endParaRPr lang="en-US" baseline="0" dirty="0" smtClean="0"/>
          </a:p>
          <a:p>
            <a:r>
              <a:rPr lang="en-US" baseline="0" dirty="0" smtClean="0"/>
              <a:t>	- address space randomization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E802-20B6-5A40-A24E-8E57BC46C86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821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conclusion,</a:t>
            </a:r>
          </a:p>
          <a:p>
            <a:r>
              <a:rPr lang="en-US" dirty="0" smtClean="0"/>
              <a:t>	- we studied entropy</a:t>
            </a:r>
            <a:r>
              <a:rPr lang="en-US" baseline="0" dirty="0" smtClean="0"/>
              <a:t> and the state of public keys on the Internet via a global perspective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Finding widespread vulnerabilities in embedded devices including that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Problems with random number generation</a:t>
            </a:r>
            <a:r>
              <a:rPr lang="en-US" baseline="0" dirty="0" smtClean="0"/>
              <a:t> are pervasive in certain devices that secure random number generation is still </a:t>
            </a:r>
            <a:r>
              <a:rPr lang="en-US" baseline="0" dirty="0" err="1" smtClean="0"/>
              <a:t>difficul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E802-20B6-5A40-A24E-8E57BC46C86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821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Lots more in the paper</a:t>
            </a:r>
          </a:p>
          <a:p>
            <a:r>
              <a:rPr lang="en-US" dirty="0" smtClean="0"/>
              <a:t>Visit our website for more</a:t>
            </a:r>
          </a:p>
          <a:p>
            <a:r>
              <a:rPr lang="en-US" dirty="0" smtClean="0"/>
              <a:t>Thanks!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E802-20B6-5A40-A24E-8E57BC46C86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00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Earlier this year, our team decided to inspect the state of public cryptography on the Internet</a:t>
            </a:r>
          </a:p>
          <a:p>
            <a:endParaRPr lang="en-US" dirty="0" smtClean="0"/>
          </a:p>
          <a:p>
            <a:r>
              <a:rPr lang="en-US" dirty="0" smtClean="0"/>
              <a:t>- however, instead of investigating specific implementations as had been done in the past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- we took a different approach... in which we searched for vulnerabilities that could be found</a:t>
            </a:r>
          </a:p>
          <a:p>
            <a:r>
              <a:rPr lang="en-US" dirty="0" smtClean="0"/>
              <a:t>	by analyzing the entire universe of keys as a whole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- Specifically, we analyzed the cryptographic keys used by the two most </a:t>
            </a:r>
          </a:p>
          <a:p>
            <a:r>
              <a:rPr lang="en-US" dirty="0" smtClean="0"/>
              <a:t>	common cryptographic protocols on the Internet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- TLS and SSH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E802-20B6-5A40-A24E-8E57BC46C86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In order to investigate these issues on a global scale</a:t>
            </a:r>
          </a:p>
          <a:p>
            <a:endParaRPr lang="en-US" baseline="0" dirty="0" smtClean="0"/>
          </a:p>
          <a:p>
            <a:r>
              <a:rPr lang="en-US" baseline="0" dirty="0" smtClean="0"/>
              <a:t>	- we performed comprehensive scans of publicly accessible TLS and SSH hosts on the Internet</a:t>
            </a:r>
          </a:p>
          <a:p>
            <a:r>
              <a:rPr lang="en-US" baseline="0" dirty="0" smtClean="0"/>
              <a:t>	</a:t>
            </a:r>
          </a:p>
          <a:p>
            <a:r>
              <a:rPr lang="en-US" baseline="0" dirty="0" smtClean="0"/>
              <a:t>		- We were inspired by the SSL Observatory Project which previously scanned and collected TLS certificates</a:t>
            </a:r>
          </a:p>
          <a:p>
            <a:r>
              <a:rPr lang="en-US" baseline="0" dirty="0" smtClean="0"/>
              <a:t>		</a:t>
            </a:r>
          </a:p>
          <a:p>
            <a:r>
              <a:rPr lang="en-US" baseline="0" dirty="0" smtClean="0"/>
              <a:t>			- However, instead of looking at the Certificate Authority ecosystem, </a:t>
            </a:r>
          </a:p>
          <a:p>
            <a:r>
              <a:rPr lang="en-US" baseline="0" dirty="0" smtClean="0"/>
              <a:t>				we focused on the cryptographic keys</a:t>
            </a:r>
          </a:p>
          <a:p>
            <a:r>
              <a:rPr lang="en-US" baseline="0" dirty="0" smtClean="0"/>
              <a:t>	</a:t>
            </a:r>
          </a:p>
          <a:p>
            <a:r>
              <a:rPr lang="en-US" baseline="0" dirty="0" smtClean="0"/>
              <a:t>	- In the first step, we performed a distributed scan of the IPv4 address space on ports 443 and 22</a:t>
            </a:r>
          </a:p>
          <a:p>
            <a:r>
              <a:rPr lang="en-US" baseline="0" dirty="0" smtClean="0"/>
              <a:t>		across 25 Amazon EC2 instances</a:t>
            </a:r>
          </a:p>
          <a:p>
            <a:r>
              <a:rPr lang="en-US" baseline="0" dirty="0" smtClean="0"/>
              <a:t>	</a:t>
            </a:r>
          </a:p>
          <a:p>
            <a:r>
              <a:rPr lang="en-US" baseline="0" dirty="0" smtClean="0"/>
              <a:t>		- This methodology allowed us to perform a scan of the entire Internet in under 24 hours</a:t>
            </a:r>
          </a:p>
          <a:p>
            <a:r>
              <a:rPr lang="en-US" baseline="0" dirty="0" smtClean="0"/>
              <a:t>		</a:t>
            </a:r>
          </a:p>
          <a:p>
            <a:r>
              <a:rPr lang="en-US" baseline="0" dirty="0" smtClean="0"/>
              <a:t>		- We identified 28 million TLS and 23 million SSH hosts</a:t>
            </a:r>
          </a:p>
          <a:p>
            <a:r>
              <a:rPr lang="en-US" baseline="0" dirty="0" smtClean="0"/>
              <a:t>		</a:t>
            </a:r>
          </a:p>
          <a:p>
            <a:r>
              <a:rPr lang="en-US" baseline="0" dirty="0" smtClean="0"/>
              <a:t>	- In the second step, we performed TLS and SSH handshakes with these hosts</a:t>
            </a:r>
          </a:p>
          <a:p>
            <a:r>
              <a:rPr lang="en-US" baseline="0" dirty="0" smtClean="0"/>
              <a:t>	</a:t>
            </a:r>
          </a:p>
          <a:p>
            <a:r>
              <a:rPr lang="en-US" baseline="0" dirty="0" smtClean="0"/>
              <a:t>		- collecting and parsing the presented certificates and keys</a:t>
            </a:r>
          </a:p>
          <a:p>
            <a:r>
              <a:rPr lang="en-US" baseline="0" dirty="0" smtClean="0"/>
              <a:t>		</a:t>
            </a:r>
          </a:p>
          <a:p>
            <a:r>
              <a:rPr lang="en-US" baseline="0" dirty="0" smtClean="0"/>
              <a:t>	- We ultimately collected certificates from over 12 million TLS hosts and 10 million SSH hosts</a:t>
            </a:r>
          </a:p>
          <a:p>
            <a:r>
              <a:rPr lang="en-US" baseline="0" dirty="0" smtClean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E802-20B6-5A40-A24E-8E57BC46C86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22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At this point, we have a global perspective -- but what do we look for?</a:t>
            </a:r>
          </a:p>
          <a:p>
            <a:pPr marL="0" indent="0">
              <a:buFontTx/>
              <a:buNone/>
            </a:pPr>
            <a:r>
              <a:rPr lang="en-US" dirty="0" smtClean="0"/>
              <a:t>	</a:t>
            </a:r>
          </a:p>
          <a:p>
            <a:pPr marL="0" indent="0">
              <a:buFontTx/>
              <a:buNone/>
            </a:pPr>
            <a:r>
              <a:rPr lang="en-US" dirty="0" smtClean="0"/>
              <a:t>The first obvious answer is to look for repeated keys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E802-20B6-5A40-A24E-8E57BC46C86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25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 smtClean="0"/>
              <a:t>	- From a theoretical perspective, we wouldn't expect to see hosts utilizing the same keys</a:t>
            </a:r>
          </a:p>
          <a:p>
            <a:pPr marL="0" indent="0">
              <a:buFontTx/>
              <a:buNone/>
            </a:pPr>
            <a:r>
              <a:rPr lang="en-US" dirty="0" smtClean="0"/>
              <a:t>	</a:t>
            </a:r>
          </a:p>
          <a:p>
            <a:pPr marL="0" indent="0">
              <a:buFontTx/>
              <a:buNone/>
            </a:pPr>
            <a:r>
              <a:rPr lang="en-US" dirty="0" smtClean="0"/>
              <a:t>	- but we can immediately see that a very large number of hosts are sharing keys</a:t>
            </a:r>
          </a:p>
          <a:p>
            <a:pPr marL="0" indent="0">
              <a:buFontTx/>
              <a:buNone/>
            </a:pPr>
            <a:r>
              <a:rPr lang="en-US" dirty="0" smtClean="0"/>
              <a:t>	</a:t>
            </a:r>
          </a:p>
          <a:p>
            <a:pPr marL="0" indent="0">
              <a:buFontTx/>
              <a:buNone/>
            </a:pPr>
            <a:r>
              <a:rPr lang="en-US" dirty="0" smtClean="0"/>
              <a:t>	- In the cases of both TLS and SSH there are less than half the number of keys as there are hosts</a:t>
            </a:r>
          </a:p>
          <a:p>
            <a:pPr marL="0" indent="0">
              <a:buFontTx/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13A04C-CC26-C949-8AA2-A7417664423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821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why do so many hosts utilize repeated keys? Does this actually pose any threats?</a:t>
            </a:r>
          </a:p>
          <a:p>
            <a:endParaRPr lang="en-US" dirty="0" smtClean="0"/>
          </a:p>
          <a:p>
            <a:r>
              <a:rPr lang="en-US" dirty="0" smtClean="0"/>
              <a:t>There are many legitimate reasons that keys could be shared across multiple certificates or hosts</a:t>
            </a:r>
          </a:p>
          <a:p>
            <a:endParaRPr lang="en-US" dirty="0" smtClean="0"/>
          </a:p>
          <a:p>
            <a:r>
              <a:rPr lang="en-US" dirty="0" smtClean="0"/>
              <a:t>	- Many corporations have a large number of web servers that share the same certificate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- Companies also share the same key across multiple certificates for different domains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	- Many large hosting providers also use the same key on the certificates for all of their customer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E802-20B6-5A40-A24E-8E57BC46C86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32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However, even after accounting for these scenario</a:t>
            </a:r>
          </a:p>
          <a:p>
            <a:r>
              <a:rPr lang="en-US" dirty="0" smtClean="0"/>
              <a:t>	- there were still a large number keys that were shared across certificates and hosts</a:t>
            </a:r>
          </a:p>
          <a:p>
            <a:endParaRPr lang="en-US" dirty="0" smtClean="0"/>
          </a:p>
          <a:p>
            <a:r>
              <a:rPr lang="en-US" dirty="0" smtClean="0"/>
              <a:t>In order to determine what was causing this, we </a:t>
            </a:r>
          </a:p>
          <a:p>
            <a:endParaRPr lang="en-US" dirty="0" smtClean="0"/>
          </a:p>
          <a:p>
            <a:r>
              <a:rPr lang="en-US" dirty="0" smtClean="0"/>
              <a:t>	- clustered these hosts by public key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and</a:t>
            </a:r>
          </a:p>
          <a:p>
            <a:endParaRPr lang="en-US" dirty="0" smtClean="0"/>
          </a:p>
          <a:p>
            <a:r>
              <a:rPr lang="en-US" dirty="0" smtClean="0"/>
              <a:t>	- manually investigated these clusters of hosts</a:t>
            </a:r>
          </a:p>
          <a:p>
            <a:endParaRPr lang="en-US" dirty="0" smtClean="0"/>
          </a:p>
          <a:p>
            <a:r>
              <a:rPr lang="en-US" dirty="0" smtClean="0"/>
              <a:t>- What we ended up finding was that 5% of TLS hosts are network devices using default certificates</a:t>
            </a:r>
          </a:p>
          <a:p>
            <a:endParaRPr lang="en-US" dirty="0" smtClean="0"/>
          </a:p>
          <a:p>
            <a:r>
              <a:rPr lang="en-US" dirty="0" smtClean="0"/>
              <a:t>- and that another 1/4 of a percent were network devices that appeared to be generating duplicated keys</a:t>
            </a:r>
          </a:p>
          <a:p>
            <a:endParaRPr lang="en-US" dirty="0" smtClean="0"/>
          </a:p>
          <a:p>
            <a:r>
              <a:rPr lang="en-US" dirty="0" smtClean="0"/>
              <a:t>So what do we mean by network devices? We're talking about headless, often embedded, networked devices</a:t>
            </a:r>
          </a:p>
          <a:p>
            <a:endParaRPr lang="en-US" dirty="0" smtClean="0"/>
          </a:p>
          <a:p>
            <a:r>
              <a:rPr lang="en-US" dirty="0" smtClean="0"/>
              <a:t>	- ranging from routers and firewalls to server management cards and VoIP devices</a:t>
            </a:r>
          </a:p>
          <a:p>
            <a:endParaRPr lang="en-US" dirty="0" smtClean="0"/>
          </a:p>
          <a:p>
            <a:r>
              <a:rPr lang="en-US" dirty="0" smtClean="0"/>
              <a:t>These shared keys pose a risk because IF an Adversary can extract the private key</a:t>
            </a:r>
            <a:r>
              <a:rPr lang="en-US" baseline="0" dirty="0" smtClean="0"/>
              <a:t> from the device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- they allow an adversary to impersonate a device</a:t>
            </a:r>
          </a:p>
          <a:p>
            <a:endParaRPr lang="en-US" dirty="0" smtClean="0"/>
          </a:p>
          <a:p>
            <a:r>
              <a:rPr lang="en-US" dirty="0" smtClean="0"/>
              <a:t>	- potentially decrypt communication streams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E802-20B6-5A40-A24E-8E57BC46C86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32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smtClean="0"/>
              <a:t>While shared keys do pose some risk, there are much more severe problems that can arise</a:t>
            </a:r>
          </a:p>
          <a:p>
            <a:r>
              <a:rPr lang="en-US" b="0" dirty="0" smtClean="0"/>
              <a:t>	from poorly generated keys</a:t>
            </a:r>
          </a:p>
          <a:p>
            <a:r>
              <a:rPr lang="en-US" b="0" dirty="0" smtClean="0"/>
              <a:t>	</a:t>
            </a:r>
          </a:p>
          <a:p>
            <a:r>
              <a:rPr lang="en-US" b="0" dirty="0" smtClean="0"/>
              <a:t>Given that over 99% of TLS certificate utilize RSA encryption,</a:t>
            </a:r>
          </a:p>
          <a:p>
            <a:endParaRPr lang="en-US" b="0" dirty="0" smtClean="0"/>
          </a:p>
          <a:p>
            <a:r>
              <a:rPr lang="en-US" b="0" dirty="0" smtClean="0"/>
              <a:t>	naturally, we next investigated specific failure modes within RSA</a:t>
            </a:r>
          </a:p>
          <a:p>
            <a:r>
              <a:rPr lang="en-US" b="0" dirty="0" smtClean="0"/>
              <a:t>	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D2E802-20B6-5A40-A24E-8E57BC46C86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4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84E4A3DA-B00F-3E4D-86A8-8BAAA4A4521A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C183BCB6-9593-7540-9B5F-F41B5128A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84E4A3DA-B00F-3E4D-86A8-8BAAA4A4521A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C183BCB6-9593-7540-9B5F-F41B5128A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84E4A3DA-B00F-3E4D-86A8-8BAAA4A4521A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C183BCB6-9593-7540-9B5F-F41B5128A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84E4A3DA-B00F-3E4D-86A8-8BAAA4A4521A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C183BCB6-9593-7540-9B5F-F41B5128A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84E4A3DA-B00F-3E4D-86A8-8BAAA4A4521A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C183BCB6-9593-7540-9B5F-F41B5128A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84E4A3DA-B00F-3E4D-86A8-8BAAA4A4521A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C183BCB6-9593-7540-9B5F-F41B5128A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84E4A3DA-B00F-3E4D-86A8-8BAAA4A4521A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C183BCB6-9593-7540-9B5F-F41B5128A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84E4A3DA-B00F-3E4D-86A8-8BAAA4A4521A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C183BCB6-9593-7540-9B5F-F41B5128A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84E4A3DA-B00F-3E4D-86A8-8BAAA4A4521A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C183BCB6-9593-7540-9B5F-F41B5128A9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84E4A3DA-B00F-3E4D-86A8-8BAAA4A4521A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C183BCB6-9593-7540-9B5F-F41B5128A9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/>
          <a:lstStyle/>
          <a:p>
            <a:fld id="{84E4A3DA-B00F-3E4D-86A8-8BAAA4A4521A}" type="datetimeFigureOut">
              <a:rPr lang="en-US" smtClean="0"/>
              <a:pPr/>
              <a:t>3/16/16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C183BCB6-9593-7540-9B5F-F41B5128A9A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20628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600200"/>
            <a:ext cx="8206283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4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4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73529" y="1828800"/>
            <a:ext cx="841188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00" b="1" dirty="0" smtClean="0"/>
              <a:t>Mining Your Ps and Qs: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Detection of Widespread</a:t>
            </a:r>
          </a:p>
          <a:p>
            <a:pPr algn="l"/>
            <a:r>
              <a:rPr lang="en-US" sz="4000" dirty="0" smtClean="0"/>
              <a:t>Weak Keys in Network Devices</a:t>
            </a:r>
            <a:endParaRPr lang="en-US" sz="40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79631" y="4387400"/>
            <a:ext cx="8764369" cy="1029447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Nadia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Heninger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Zakir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Durumeric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Eric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Wustrow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J. Alex Halderman</a:t>
            </a:r>
          </a:p>
        </p:txBody>
      </p:sp>
      <p:pic>
        <p:nvPicPr>
          <p:cNvPr id="7" name="Picture 6" descr="coe-4c-cse-horz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876800"/>
            <a:ext cx="4589366" cy="668709"/>
          </a:xfrm>
          <a:prstGeom prst="rect">
            <a:avLst/>
          </a:prstGeom>
        </p:spPr>
      </p:pic>
      <p:pic>
        <p:nvPicPr>
          <p:cNvPr id="8" name="Picture 8" descr="JSOEpp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953000"/>
            <a:ext cx="2212975" cy="45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579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Repeated keys</a:t>
            </a:r>
          </a:p>
          <a:p>
            <a:pPr marL="571500" indent="-457200">
              <a:buFont typeface="+mj-lt"/>
              <a:buAutoNum type="arabicPeriod"/>
            </a:pPr>
            <a:endParaRPr lang="en-US" sz="36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3600" dirty="0" smtClean="0"/>
              <a:t>Repeated factors in </a:t>
            </a:r>
            <a:r>
              <a:rPr lang="en-US" sz="3600" dirty="0" err="1" smtClean="0"/>
              <a:t>RSA</a:t>
            </a:r>
            <a:r>
              <a:rPr lang="en-US" sz="3600" dirty="0" smtClean="0"/>
              <a:t> keys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63059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RSA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6400" lvl="1" indent="-290513">
              <a:buNone/>
            </a:pPr>
            <a:r>
              <a:rPr lang="en-US" sz="2800" dirty="0" smtClean="0"/>
              <a:t>Public key modulus   </a:t>
            </a:r>
            <a:r>
              <a:rPr lang="en-US" sz="2800" b="1" dirty="0" smtClean="0">
                <a:solidFill>
                  <a:srgbClr val="254061"/>
                </a:solidFill>
                <a:latin typeface="Consolas"/>
                <a:cs typeface="Consolas"/>
              </a:rPr>
              <a:t>N</a:t>
            </a:r>
            <a:r>
              <a:rPr lang="en-US" sz="2800" b="1" dirty="0" smtClean="0"/>
              <a:t> = </a:t>
            </a:r>
            <a:r>
              <a:rPr lang="en-US" sz="2800" b="1" dirty="0" err="1" smtClean="0">
                <a:solidFill>
                  <a:srgbClr val="254061"/>
                </a:solidFill>
                <a:latin typeface="Consolas"/>
                <a:cs typeface="Consolas"/>
              </a:rPr>
              <a:t>pq</a:t>
            </a:r>
            <a:endParaRPr lang="en-US" sz="2800" b="1" dirty="0" smtClean="0">
              <a:solidFill>
                <a:srgbClr val="254061"/>
              </a:solidFill>
              <a:latin typeface="Consolas"/>
              <a:cs typeface="Consolas"/>
            </a:endParaRPr>
          </a:p>
          <a:p>
            <a:pPr marL="406400" lvl="1" indent="-290513">
              <a:buNone/>
            </a:pPr>
            <a:r>
              <a:rPr lang="en-US" sz="2800" dirty="0" smtClean="0"/>
              <a:t>Factoring </a:t>
            </a:r>
            <a:r>
              <a:rPr lang="en-US" sz="2800" b="1" dirty="0" smtClean="0">
                <a:solidFill>
                  <a:srgbClr val="254061"/>
                </a:solidFill>
                <a:latin typeface="Consolas"/>
                <a:cs typeface="Consolas"/>
              </a:rPr>
              <a:t>N</a:t>
            </a:r>
            <a:r>
              <a:rPr lang="en-US" sz="2800" dirty="0" smtClean="0"/>
              <a:t> reveals the private key</a:t>
            </a:r>
            <a:endParaRPr lang="en-US" sz="2800" b="1" dirty="0" smtClean="0">
              <a:solidFill>
                <a:srgbClr val="254061"/>
              </a:solidFill>
              <a:latin typeface="Consolas"/>
              <a:cs typeface="Consolas"/>
            </a:endParaRPr>
          </a:p>
          <a:p>
            <a:pPr>
              <a:buNone/>
            </a:pPr>
            <a:endParaRPr lang="en-US" sz="2800" dirty="0" smtClean="0">
              <a:latin typeface="Calibri"/>
              <a:cs typeface="Calibri"/>
            </a:endParaRPr>
          </a:p>
          <a:p>
            <a:pPr>
              <a:buNone/>
            </a:pPr>
            <a:r>
              <a:rPr lang="en-US" sz="2800" dirty="0" smtClean="0">
                <a:latin typeface="Calibri"/>
                <a:cs typeface="Calibri"/>
              </a:rPr>
              <a:t>Factoring 1024-bit </a:t>
            </a:r>
            <a:r>
              <a:rPr lang="en-US" sz="2800" dirty="0" err="1" smtClean="0">
                <a:latin typeface="Calibri"/>
                <a:cs typeface="Calibri"/>
              </a:rPr>
              <a:t>RSA</a:t>
            </a:r>
            <a:r>
              <a:rPr lang="en-US" sz="2800" dirty="0" smtClean="0">
                <a:latin typeface="Calibri"/>
                <a:cs typeface="Calibri"/>
              </a:rPr>
              <a:t> not known to be feasible</a:t>
            </a:r>
          </a:p>
          <a:p>
            <a:pPr>
              <a:buNone/>
            </a:pPr>
            <a:endParaRPr lang="en-US" sz="2800" dirty="0" smtClean="0">
              <a:latin typeface="Calibri"/>
              <a:cs typeface="Calibri"/>
            </a:endParaRPr>
          </a:p>
          <a:p>
            <a:pPr>
              <a:buNone/>
            </a:pPr>
            <a:endParaRPr lang="en-US" sz="2800" dirty="0" smtClean="0">
              <a:latin typeface="Calibri"/>
              <a:cs typeface="Calibri"/>
            </a:endParaRPr>
          </a:p>
          <a:p>
            <a:pPr>
              <a:buNone/>
            </a:pPr>
            <a:r>
              <a:rPr lang="en-US" sz="2800" dirty="0" smtClean="0"/>
              <a:t>However… </a:t>
            </a:r>
          </a:p>
          <a:p>
            <a:pPr>
              <a:buNone/>
            </a:pPr>
            <a:r>
              <a:rPr lang="en-US" sz="2800" dirty="0" smtClean="0"/>
              <a:t>        For 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= pq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 and N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=pq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</a:t>
            </a:r>
          </a:p>
          <a:p>
            <a:pPr>
              <a:buNone/>
            </a:pPr>
            <a:r>
              <a:rPr lang="en-US" sz="2800" dirty="0" smtClean="0"/>
              <a:t>        we can efficiently compute p = GCD(N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N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)</a:t>
            </a:r>
            <a:endParaRPr lang="en-US" sz="2800" dirty="0"/>
          </a:p>
          <a:p>
            <a:endParaRPr lang="en-US" sz="2800" baseline="-25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735472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 Shared RSA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607" y="1600200"/>
            <a:ext cx="8697731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800" strike="sngStrike" dirty="0" smtClean="0"/>
          </a:p>
          <a:p>
            <a:pPr marL="0" indent="0" algn="ctr">
              <a:buNone/>
            </a:pPr>
            <a:endParaRPr lang="en-US" sz="2800" strike="sngStrike" dirty="0"/>
          </a:p>
          <a:p>
            <a:pPr marL="0" indent="0" algn="ctr">
              <a:buNone/>
            </a:pPr>
            <a:r>
              <a:rPr lang="en-US" sz="2800" dirty="0" smtClean="0"/>
              <a:t>6 x 10</a:t>
            </a:r>
            <a:r>
              <a:rPr lang="en-US" sz="2800" baseline="30000" dirty="0" smtClean="0"/>
              <a:t>13</a:t>
            </a:r>
            <a:r>
              <a:rPr lang="en-US" sz="2800" dirty="0" smtClean="0"/>
              <a:t> distinct pairs * 15 </a:t>
            </a:r>
            <a:r>
              <a:rPr lang="en-US" sz="2800" dirty="0" err="1" smtClean="0"/>
              <a:t>μs</a:t>
            </a:r>
            <a:r>
              <a:rPr lang="en-US" sz="2800" dirty="0" smtClean="0"/>
              <a:t> ≈ 30 years</a:t>
            </a:r>
            <a:endParaRPr lang="en-US" sz="2800" baseline="30000" dirty="0" smtClean="0"/>
          </a:p>
        </p:txBody>
      </p:sp>
      <p:sp>
        <p:nvSpPr>
          <p:cNvPr id="4" name="Multiply 3"/>
          <p:cNvSpPr/>
          <p:nvPr/>
        </p:nvSpPr>
        <p:spPr>
          <a:xfrm>
            <a:off x="2420655" y="1066800"/>
            <a:ext cx="4208745" cy="3657600"/>
          </a:xfrm>
          <a:prstGeom prst="mathMultiply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38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6" descr="Screen Shot 2012-06-28 at 3.50.1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5158" r="-25158"/>
          <a:stretch>
            <a:fillRect/>
          </a:stretch>
        </p:blipFill>
        <p:spPr>
          <a:xfrm>
            <a:off x="2514600" y="1295400"/>
            <a:ext cx="8151170" cy="44828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for Shared RSA Factors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206283" cy="4800600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en-US" sz="3200" dirty="0" smtClean="0"/>
              <a:t>All Pairs GCD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400" dirty="0" smtClean="0"/>
              <a:t>(</a:t>
            </a:r>
            <a:r>
              <a:rPr lang="en-US" sz="2400" i="1" dirty="0"/>
              <a:t>a</a:t>
            </a:r>
            <a:r>
              <a:rPr lang="en-US" sz="2400" i="1" dirty="0" smtClean="0"/>
              <a:t>lgorithm due to</a:t>
            </a:r>
            <a:r>
              <a:rPr lang="en-US" sz="2400" i="1" dirty="0"/>
              <a:t> </a:t>
            </a:r>
            <a:r>
              <a:rPr lang="en-US" sz="2400" i="1" dirty="0" smtClean="0"/>
              <a:t>Bernstein</a:t>
            </a:r>
            <a:r>
              <a:rPr lang="en-US" sz="2400" dirty="0" smtClean="0"/>
              <a:t>)</a:t>
            </a:r>
          </a:p>
          <a:p>
            <a:pPr marL="0" lvl="1" indent="0">
              <a:buNone/>
            </a:pPr>
            <a:endParaRPr lang="en-US" sz="2800" dirty="0" smtClean="0"/>
          </a:p>
          <a:p>
            <a:pPr marL="0" lvl="1" indent="0">
              <a:buNone/>
            </a:pPr>
            <a:endParaRPr lang="en-US" sz="2800" dirty="0" smtClean="0"/>
          </a:p>
          <a:p>
            <a:pPr marL="0" lvl="1" indent="0">
              <a:buNone/>
            </a:pPr>
            <a:r>
              <a:rPr lang="en-US" sz="3200" dirty="0" smtClean="0"/>
              <a:t>Our Implementation</a:t>
            </a:r>
          </a:p>
          <a:p>
            <a:pPr marL="342900" lvl="1" indent="-342900"/>
            <a:r>
              <a:rPr lang="en-US" sz="2400" dirty="0" smtClean="0"/>
              <a:t>1.3 hours on EC2</a:t>
            </a:r>
          </a:p>
          <a:p>
            <a:pPr marL="342900" lvl="1" indent="-342900"/>
            <a:r>
              <a:rPr lang="en-US" sz="2400" dirty="0" smtClean="0"/>
              <a:t>$5.00</a:t>
            </a:r>
            <a:endParaRPr lang="en-US" sz="2800" dirty="0" smtClean="0"/>
          </a:p>
          <a:p>
            <a:pPr marL="0" lvl="1" indent="0">
              <a:buNone/>
            </a:pPr>
            <a:endParaRPr lang="en-US" sz="2800" dirty="0" smtClean="0"/>
          </a:p>
          <a:p>
            <a:pPr marL="0" lvl="1" indent="0">
              <a:buNone/>
            </a:pPr>
            <a:r>
              <a:rPr lang="en-US" sz="2800" dirty="0" smtClean="0"/>
              <a:t>2,134 prime factors</a:t>
            </a:r>
          </a:p>
          <a:p>
            <a:pPr marL="0" lvl="1" indent="0"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Computed private keys for 64,081 TLS </a:t>
            </a:r>
            <a:r>
              <a:rPr lang="en-US" sz="2800" dirty="0">
                <a:solidFill>
                  <a:srgbClr val="FF0000"/>
                </a:solidFill>
              </a:rPr>
              <a:t>hosts (0.50%) 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11430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72051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3600" dirty="0" smtClean="0">
                <a:solidFill>
                  <a:schemeClr val="bg1">
                    <a:lumMod val="50000"/>
                  </a:schemeClr>
                </a:solidFill>
              </a:rPr>
              <a:t>Repeated keys</a:t>
            </a:r>
          </a:p>
          <a:p>
            <a:pPr marL="571500" indent="-457200">
              <a:buFont typeface="+mj-lt"/>
              <a:buAutoNum type="arabicPeriod"/>
            </a:pPr>
            <a:endParaRPr lang="en-US" sz="3600" dirty="0" smtClean="0"/>
          </a:p>
          <a:p>
            <a:pPr marL="571500" indent="-457200">
              <a:buFont typeface="+mj-lt"/>
              <a:buAutoNum type="arabicPeriod"/>
            </a:pPr>
            <a:r>
              <a:rPr lang="en-US" sz="3600" dirty="0" smtClean="0">
                <a:solidFill>
                  <a:srgbClr val="7F7F7F"/>
                </a:solidFill>
              </a:rPr>
              <a:t>Repeated factors in </a:t>
            </a:r>
            <a:r>
              <a:rPr lang="en-US" sz="3600" dirty="0" err="1" smtClean="0">
                <a:solidFill>
                  <a:srgbClr val="7F7F7F"/>
                </a:solidFill>
              </a:rPr>
              <a:t>RSA</a:t>
            </a:r>
            <a:r>
              <a:rPr lang="en-US" sz="3600" dirty="0" smtClean="0">
                <a:solidFill>
                  <a:srgbClr val="7F7F7F"/>
                </a:solidFill>
              </a:rPr>
              <a:t> keys</a:t>
            </a:r>
          </a:p>
          <a:p>
            <a:pPr marL="571500" indent="-457200">
              <a:buFont typeface="+mj-lt"/>
              <a:buAutoNum type="arabicPeriod"/>
            </a:pPr>
            <a:endParaRPr lang="en-US" sz="3600" dirty="0"/>
          </a:p>
          <a:p>
            <a:pPr marL="571500" indent="-457200">
              <a:buFont typeface="+mj-lt"/>
              <a:buAutoNum type="arabicPeriod"/>
            </a:pPr>
            <a:r>
              <a:rPr lang="en-US" sz="3600" dirty="0" smtClean="0"/>
              <a:t>Repeated </a:t>
            </a:r>
            <a:r>
              <a:rPr lang="en-US" sz="3600" dirty="0" err="1" smtClean="0"/>
              <a:t>DSA</a:t>
            </a:r>
            <a:r>
              <a:rPr lang="en-US" sz="3600" dirty="0" smtClean="0"/>
              <a:t> signature randomness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471099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DSA 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800" dirty="0" smtClean="0"/>
              <a:t>Standard  Digital Signature Algorithm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Each signature contains a random ephemeral key</a:t>
            </a:r>
          </a:p>
          <a:p>
            <a:pPr>
              <a:buNone/>
            </a:pPr>
            <a:r>
              <a:rPr lang="en-US" sz="2800" dirty="0" smtClean="0"/>
              <a:t>If predictable</a:t>
            </a:r>
            <a:br>
              <a:rPr lang="en-US" sz="2800" dirty="0" smtClean="0"/>
            </a:br>
            <a:r>
              <a:rPr lang="en-US" sz="2800" dirty="0" smtClean="0"/>
              <a:t>   </a:t>
            </a:r>
            <a:r>
              <a:rPr lang="en-US" sz="2800" b="1" dirty="0" smtClean="0"/>
              <a:t>⇒ </a:t>
            </a:r>
            <a:r>
              <a:rPr lang="en-US" sz="2800" dirty="0" smtClean="0"/>
              <a:t>can easily compute </a:t>
            </a:r>
            <a:r>
              <a:rPr lang="en-US" sz="2800" dirty="0"/>
              <a:t>private </a:t>
            </a:r>
            <a:r>
              <a:rPr lang="en-US" sz="2800" dirty="0" smtClean="0"/>
              <a:t>key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Two different signatures with same ephemeral and long-term keys</a:t>
            </a:r>
            <a:br>
              <a:rPr lang="en-US" sz="2800" dirty="0" smtClean="0"/>
            </a:br>
            <a:r>
              <a:rPr lang="en-US" sz="2800" dirty="0" smtClean="0"/>
              <a:t>   </a:t>
            </a:r>
            <a:r>
              <a:rPr lang="en-US" sz="2800" b="1" dirty="0" smtClean="0"/>
              <a:t>⇒</a:t>
            </a:r>
            <a:r>
              <a:rPr lang="en-US" sz="2800" dirty="0" smtClean="0">
                <a:sym typeface="Wingdings"/>
              </a:rPr>
              <a:t> can easily compute randomness </a:t>
            </a:r>
            <a:br>
              <a:rPr lang="en-US" sz="2800" dirty="0" smtClean="0">
                <a:sym typeface="Wingdings"/>
              </a:rPr>
            </a:br>
            <a:r>
              <a:rPr lang="en-US" sz="2800" dirty="0" smtClean="0">
                <a:sym typeface="Wingdings"/>
              </a:rPr>
              <a:t>   </a:t>
            </a:r>
            <a:r>
              <a:rPr lang="en-US" sz="2800" b="1" dirty="0" smtClean="0"/>
              <a:t>⇒ </a:t>
            </a:r>
            <a:r>
              <a:rPr lang="en-US" sz="2800" dirty="0" smtClean="0"/>
              <a:t>can easily compute </a:t>
            </a:r>
            <a:r>
              <a:rPr lang="en-US" sz="2800" dirty="0"/>
              <a:t>private </a:t>
            </a:r>
            <a:r>
              <a:rPr lang="en-US" sz="2800" dirty="0" smtClean="0"/>
              <a:t>key</a:t>
            </a:r>
          </a:p>
          <a:p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3876790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Looking for shared randomness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We collected </a:t>
            </a:r>
            <a:r>
              <a:rPr lang="en-US" sz="2800" dirty="0" err="1" smtClean="0"/>
              <a:t>DSA</a:t>
            </a:r>
            <a:r>
              <a:rPr lang="en-US" sz="2800" dirty="0" smtClean="0"/>
              <a:t> signatures during </a:t>
            </a:r>
            <a:r>
              <a:rPr lang="en-US" sz="2800" dirty="0" err="1" smtClean="0"/>
              <a:t>SSH</a:t>
            </a:r>
            <a:r>
              <a:rPr lang="en-US" sz="2800" dirty="0" smtClean="0"/>
              <a:t> key exchange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4,365 signatures used shared ephemeral keys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Computed private long-term keys for </a:t>
            </a:r>
          </a:p>
          <a:p>
            <a:pPr>
              <a:buNone/>
            </a:pPr>
            <a:r>
              <a:rPr lang="en-US" sz="2800" dirty="0" smtClean="0">
                <a:solidFill>
                  <a:srgbClr val="FF0000"/>
                </a:solidFill>
              </a:rPr>
              <a:t>          105,728 (1.03%) of </a:t>
            </a:r>
            <a:r>
              <a:rPr lang="en-US" sz="2800" dirty="0" err="1" smtClean="0">
                <a:solidFill>
                  <a:srgbClr val="FF0000"/>
                </a:solidFill>
              </a:rPr>
              <a:t>SSH</a:t>
            </a:r>
            <a:r>
              <a:rPr lang="en-US" sz="2800" dirty="0" smtClean="0">
                <a:solidFill>
                  <a:srgbClr val="FF0000"/>
                </a:solidFill>
              </a:rPr>
              <a:t> hosts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orgot-linksys-router-passwor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222" y="4074933"/>
            <a:ext cx="2756173" cy="25173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Vulnerable Devices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7597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Vast majority of compromised keys generated by headless or embedded network devices</a:t>
            </a:r>
          </a:p>
          <a:p>
            <a:pPr lvl="1"/>
            <a:r>
              <a:rPr lang="en-US" sz="2800" dirty="0" smtClean="0"/>
              <a:t>Routers, Firewalls, Switches, Server Management Cards, Cable Modems, Voice-Over-IP devices</a:t>
            </a:r>
          </a:p>
          <a:p>
            <a:pPr lvl="1"/>
            <a:r>
              <a:rPr lang="en-US" sz="2800" dirty="0" smtClean="0"/>
              <a:t>Automatically generate keys</a:t>
            </a:r>
          </a:p>
          <a:p>
            <a:pPr lvl="1"/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Identified devices from 41 manufacturers</a:t>
            </a:r>
          </a:p>
          <a:p>
            <a:pPr marL="0" indent="0">
              <a:buNone/>
            </a:pPr>
            <a:endParaRPr lang="en-US" sz="1500" dirty="0" smtClean="0"/>
          </a:p>
        </p:txBody>
      </p:sp>
    </p:spTree>
    <p:extLst>
      <p:ext uri="{BB962C8B-B14F-4D97-AF65-F5344CB8AC3E}">
        <p14:creationId xmlns:p14="http://schemas.microsoft.com/office/powerpoint/2010/main" val="3195829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8650" indent="-514350">
              <a:buAutoNum type="arabicParenR"/>
            </a:pPr>
            <a:r>
              <a:rPr lang="en-US" sz="2800" dirty="0" smtClean="0">
                <a:solidFill>
                  <a:schemeClr val="bg2"/>
                </a:solidFill>
              </a:rPr>
              <a:t>Collect keys</a:t>
            </a:r>
          </a:p>
          <a:p>
            <a:pPr marL="628650" indent="-514350">
              <a:buAutoNum type="arabicParenR"/>
            </a:pPr>
            <a:r>
              <a:rPr lang="en-US" sz="2800" dirty="0" smtClean="0">
                <a:solidFill>
                  <a:schemeClr val="bg2"/>
                </a:solidFill>
              </a:rPr>
              <a:t>Look for specific vulnerabilities</a:t>
            </a:r>
          </a:p>
          <a:p>
            <a:pPr marL="628650" indent="-514350">
              <a:buAutoNum type="arabicParenR"/>
            </a:pPr>
            <a:r>
              <a:rPr lang="en-US" sz="2800" dirty="0" smtClean="0"/>
              <a:t>Investigate causes</a:t>
            </a:r>
          </a:p>
        </p:txBody>
      </p:sp>
      <p:pic>
        <p:nvPicPr>
          <p:cNvPr id="5" name="Picture 4" descr="HST-SM4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86" y="3504892"/>
            <a:ext cx="3755896" cy="2819708"/>
          </a:xfrm>
          <a:prstGeom prst="rect">
            <a:avLst/>
          </a:prstGeom>
        </p:spPr>
      </p:pic>
      <p:pic>
        <p:nvPicPr>
          <p:cNvPr id="6" name="Picture 5" descr="4344712708_568fc79574_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191000" y="3327400"/>
            <a:ext cx="4495800" cy="299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Linux /dev/</a:t>
            </a:r>
            <a:r>
              <a:rPr lang="en-US" dirty="0" err="1" smtClean="0"/>
              <a:t>urandom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Nearly everything uses /dev/</a:t>
            </a:r>
            <a:r>
              <a:rPr lang="en-US" sz="2800" dirty="0" err="1" smtClean="0"/>
              <a:t>urandom</a:t>
            </a: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3581400" y="2667000"/>
            <a:ext cx="198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 Pool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81400" y="4648200"/>
            <a:ext cx="1981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Nonblocking</a:t>
            </a:r>
            <a:r>
              <a:rPr lang="en-US" dirty="0" smtClean="0"/>
              <a:t> Pool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>
            <a:off x="4572000" y="3200400"/>
            <a:ext cx="0" cy="1447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48400" y="4723005"/>
            <a:ext cx="156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/dev/</a:t>
            </a:r>
            <a:r>
              <a:rPr lang="en-US" dirty="0" err="1" smtClean="0"/>
              <a:t>urandom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3"/>
            <a:endCxn id="8" idx="1"/>
          </p:cNvCxnSpPr>
          <p:nvPr/>
        </p:nvCxnSpPr>
        <p:spPr>
          <a:xfrm flipV="1">
            <a:off x="5562600" y="4907671"/>
            <a:ext cx="685800" cy="72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66800" y="4724345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of boot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085324" y="2907268"/>
            <a:ext cx="1860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Keyboard /Mouse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85324" y="3364468"/>
            <a:ext cx="1936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Disk Access </a:t>
            </a:r>
            <a:r>
              <a:rPr lang="en-US" dirty="0"/>
              <a:t>T</a:t>
            </a:r>
            <a:r>
              <a:rPr lang="en-US" dirty="0" smtClean="0"/>
              <a:t>iming</a:t>
            </a:r>
            <a:endParaRPr lang="en-US" dirty="0"/>
          </a:p>
        </p:txBody>
      </p:sp>
      <p:pic>
        <p:nvPicPr>
          <p:cNvPr id="1032" name="Picture 8" descr="C:\Users\jhalderm\AppData\Local\Microsoft\Windows\Temporary Internet Files\Content.IE5\YCFJ4SBX\MC900332446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3352800"/>
            <a:ext cx="901598" cy="1160463"/>
          </a:xfrm>
          <a:prstGeom prst="rect">
            <a:avLst/>
          </a:prstGeom>
          <a:noFill/>
        </p:spPr>
      </p:pic>
      <p:sp>
        <p:nvSpPr>
          <p:cNvPr id="23" name="TextBox 22"/>
          <p:cNvSpPr txBox="1"/>
          <p:nvPr/>
        </p:nvSpPr>
        <p:spPr>
          <a:xfrm>
            <a:off x="4723447" y="3429000"/>
            <a:ext cx="3940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Only happens if Input Pool </a:t>
            </a:r>
            <a:b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i="1" dirty="0" smtClean="0">
                <a:solidFill>
                  <a:schemeClr val="accent6">
                    <a:lumMod val="75000"/>
                  </a:schemeClr>
                </a:solidFill>
              </a:rPr>
              <a:t>contains more than 192 bits…</a:t>
            </a:r>
            <a:endParaRPr lang="en-US" sz="2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5" name="Straight Arrow Connector 24"/>
          <p:cNvCxnSpPr>
            <a:stCxn id="11" idx="3"/>
            <a:endCxn id="5" idx="1"/>
          </p:cNvCxnSpPr>
          <p:nvPr/>
        </p:nvCxnSpPr>
        <p:spPr>
          <a:xfrm>
            <a:off x="2456924" y="4909011"/>
            <a:ext cx="1124476" cy="58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2" idx="3"/>
          </p:cNvCxnSpPr>
          <p:nvPr/>
        </p:nvCxnSpPr>
        <p:spPr>
          <a:xfrm flipV="1">
            <a:off x="2945962" y="2951480"/>
            <a:ext cx="616914" cy="1404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3"/>
          </p:cNvCxnSpPr>
          <p:nvPr/>
        </p:nvCxnSpPr>
        <p:spPr>
          <a:xfrm flipV="1">
            <a:off x="3022073" y="3124200"/>
            <a:ext cx="540803" cy="4249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1" idx="1"/>
            <a:endCxn id="11" idx="3"/>
          </p:cNvCxnSpPr>
          <p:nvPr/>
        </p:nvCxnSpPr>
        <p:spPr>
          <a:xfrm>
            <a:off x="1066800" y="4909011"/>
            <a:ext cx="13901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1"/>
            <a:endCxn id="12" idx="3"/>
          </p:cNvCxnSpPr>
          <p:nvPr/>
        </p:nvCxnSpPr>
        <p:spPr>
          <a:xfrm>
            <a:off x="1085324" y="3091934"/>
            <a:ext cx="186063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3" idx="1"/>
            <a:endCxn id="13" idx="3"/>
          </p:cNvCxnSpPr>
          <p:nvPr/>
        </p:nvCxnSpPr>
        <p:spPr>
          <a:xfrm>
            <a:off x="1085324" y="3549134"/>
            <a:ext cx="19367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066800" y="243840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Time of boot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41" idx="3"/>
          </p:cNvCxnSpPr>
          <p:nvPr/>
        </p:nvCxnSpPr>
        <p:spPr>
          <a:xfrm>
            <a:off x="2456924" y="2623066"/>
            <a:ext cx="1124476" cy="1963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41" idx="1"/>
            <a:endCxn id="41" idx="3"/>
          </p:cNvCxnSpPr>
          <p:nvPr/>
        </p:nvCxnSpPr>
        <p:spPr>
          <a:xfrm>
            <a:off x="1066800" y="2623066"/>
            <a:ext cx="13901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8200" y="5616714"/>
            <a:ext cx="3581400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Problem 1: </a:t>
            </a:r>
            <a:r>
              <a:rPr lang="en-US" sz="2000" dirty="0" smtClean="0"/>
              <a:t>Embedded devices may lack all these sources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4700452" y="5616714"/>
            <a:ext cx="3581400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Problem 2: </a:t>
            </a:r>
            <a:r>
              <a:rPr lang="en-US" sz="2000" dirty="0" smtClean="0"/>
              <a:t>/dev/</a:t>
            </a:r>
            <a:r>
              <a:rPr lang="en-US" sz="2000" dirty="0" err="1" smtClean="0"/>
              <a:t>urandom</a:t>
            </a:r>
            <a:r>
              <a:rPr lang="en-US" sz="2000" dirty="0" smtClean="0"/>
              <a:t> can take a long time to “warm up”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78538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45" grpId="0" animBg="1"/>
      <p:bldP spid="5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Keys and Randomness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Public keys secure Internet communications; </a:t>
            </a:r>
            <a:br>
              <a:rPr lang="en-US" sz="2800" dirty="0" smtClean="0"/>
            </a:br>
            <a:r>
              <a:rPr lang="en-US" sz="2800" dirty="0" smtClean="0"/>
              <a:t>e.g. </a:t>
            </a:r>
            <a:r>
              <a:rPr lang="en-US" sz="2800" dirty="0" err="1" smtClean="0"/>
              <a:t>SSL</a:t>
            </a:r>
            <a:r>
              <a:rPr lang="en-US" sz="2800" dirty="0" smtClean="0"/>
              <a:t>, </a:t>
            </a:r>
            <a:r>
              <a:rPr lang="en-US" sz="2800" dirty="0" err="1" smtClean="0"/>
              <a:t>SSH</a:t>
            </a:r>
            <a:endParaRPr lang="en-US" sz="2800" dirty="0" smtClean="0"/>
          </a:p>
          <a:p>
            <a:r>
              <a:rPr lang="en-US" sz="2800" dirty="0" smtClean="0"/>
              <a:t>Security requires good randomness</a:t>
            </a:r>
          </a:p>
          <a:p>
            <a:endParaRPr lang="en-US" sz="2800" dirty="0" smtClean="0"/>
          </a:p>
          <a:p>
            <a:pPr lvl="1"/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4" name="Content Placeholder 4" descr="random_number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249" b="-31249"/>
          <a:stretch>
            <a:fillRect/>
          </a:stretch>
        </p:blipFill>
        <p:spPr>
          <a:xfrm>
            <a:off x="457199" y="2590800"/>
            <a:ext cx="8206283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err="1" smtClean="0"/>
              <a:t>Ubuntu</a:t>
            </a:r>
            <a:r>
              <a:rPr lang="en-US" dirty="0" smtClean="0"/>
              <a:t> Server 10.04 Test System</a:t>
            </a:r>
            <a:br>
              <a:rPr lang="en-US" dirty="0" smtClean="0"/>
            </a:br>
            <a:r>
              <a:rPr lang="en-US" sz="3100" dirty="0" smtClean="0"/>
              <a:t>(Typical boot)</a:t>
            </a:r>
            <a:endParaRPr lang="en-US" sz="3100" dirty="0"/>
          </a:p>
        </p:txBody>
      </p:sp>
      <p:pic>
        <p:nvPicPr>
          <p:cNvPr id="4" name="Content Placeholder 10" descr="Screen Shot 2012-06-28 at 12.38.22 AM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1908" b="-31908"/>
          <a:stretch>
            <a:fillRect/>
          </a:stretch>
        </p:blipFill>
        <p:spPr>
          <a:xfrm>
            <a:off x="120965" y="1189807"/>
            <a:ext cx="8920976" cy="4906193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6398120" y="1129937"/>
            <a:ext cx="2420816" cy="1066800"/>
          </a:xfrm>
          <a:prstGeom prst="wedgeRoundRectCallout">
            <a:avLst>
              <a:gd name="adj1" fmla="val 6386"/>
              <a:gd name="adj2" fmla="val 110852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 Input entropy mixed into /dev/</a:t>
            </a:r>
            <a:r>
              <a:rPr lang="en-US" dirty="0" err="1" smtClean="0"/>
              <a:t>urandom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304800" y="5105400"/>
            <a:ext cx="2192216" cy="1066800"/>
          </a:xfrm>
          <a:prstGeom prst="wedgeRoundRectCallout">
            <a:avLst>
              <a:gd name="adj1" fmla="val -7518"/>
              <a:gd name="adj2" fmla="val -83653"/>
              <a:gd name="adj3" fmla="val 166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OpenSSH</a:t>
            </a:r>
            <a:r>
              <a:rPr lang="en-US" dirty="0" smtClean="0"/>
              <a:t> seeds from /dev/</a:t>
            </a:r>
            <a:r>
              <a:rPr lang="en-US" dirty="0" err="1" smtClean="0"/>
              <a:t>urandom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38200" y="2439740"/>
            <a:ext cx="6934200" cy="22098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smtClean="0"/>
              <a:t>Boot-Time Entropy Hole</a:t>
            </a:r>
          </a:p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00400" y="533400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/dev/</a:t>
            </a:r>
            <a:r>
              <a:rPr lang="en-US" sz="2400" dirty="0" err="1" smtClean="0">
                <a:solidFill>
                  <a:srgbClr val="FF0000"/>
                </a:solidFill>
              </a:rPr>
              <a:t>urandom</a:t>
            </a:r>
            <a:r>
              <a:rPr lang="en-US" sz="2400" dirty="0" smtClean="0">
                <a:solidFill>
                  <a:srgbClr val="FF0000"/>
                </a:solidFill>
              </a:rPr>
              <a:t> may be predictable </a:t>
            </a:r>
            <a:br>
              <a:rPr lang="en-US" sz="2400" dirty="0" smtClean="0">
                <a:solidFill>
                  <a:srgbClr val="FF0000"/>
                </a:solidFill>
              </a:rPr>
            </a:br>
            <a:r>
              <a:rPr lang="en-US" sz="2400" dirty="0" smtClean="0">
                <a:solidFill>
                  <a:srgbClr val="FF0000"/>
                </a:solidFill>
              </a:rPr>
              <a:t>for a period after boot.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3718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keys factorable?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200" dirty="0" smtClean="0">
              <a:latin typeface="Consolas" pitchFamily="49" charset="0"/>
              <a:cs typeface="Consolas" pitchFamily="49" charset="0"/>
            </a:endParaRPr>
          </a:p>
          <a:p>
            <a:endParaRPr lang="en-US" sz="32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prng.seed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(seed)</a:t>
            </a:r>
            <a:br>
              <a:rPr lang="en-US" sz="2800" dirty="0" smtClean="0">
                <a:latin typeface="Consolas" pitchFamily="49" charset="0"/>
                <a:cs typeface="Consolas" pitchFamily="49" charset="0"/>
              </a:rPr>
            </a:b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p =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prng.generate_random_prime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()</a:t>
            </a:r>
            <a:br>
              <a:rPr lang="en-US" sz="2800" dirty="0" smtClean="0">
                <a:latin typeface="Consolas" pitchFamily="49" charset="0"/>
                <a:cs typeface="Consolas" pitchFamily="49" charset="0"/>
              </a:rPr>
            </a:b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q =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prng.generate_random_prime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()</a:t>
            </a:r>
            <a:br>
              <a:rPr lang="en-US" sz="2800" dirty="0" smtClean="0">
                <a:latin typeface="Consolas" pitchFamily="49" charset="0"/>
                <a:cs typeface="Consolas" pitchFamily="49" charset="0"/>
              </a:rPr>
            </a:b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N = p*q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265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are keys factorable?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endParaRPr lang="en-US" sz="2800" dirty="0" smtClean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prng.seed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(seed)</a:t>
            </a:r>
            <a:br>
              <a:rPr lang="en-US" sz="2800" dirty="0" smtClean="0">
                <a:latin typeface="Consolas" pitchFamily="49" charset="0"/>
                <a:cs typeface="Consolas" pitchFamily="49" charset="0"/>
              </a:rPr>
            </a:b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p =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prng.generate_random_prime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()</a:t>
            </a:r>
            <a:br>
              <a:rPr lang="en-US" sz="2800" dirty="0" smtClean="0">
                <a:latin typeface="Consolas" pitchFamily="49" charset="0"/>
                <a:cs typeface="Consolas" pitchFamily="49" charset="0"/>
              </a:rPr>
            </a:b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prng.add_randomness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(bits)</a:t>
            </a:r>
            <a:br>
              <a:rPr lang="en-US" sz="2800" dirty="0" smtClean="0">
                <a:latin typeface="Consolas" pitchFamily="49" charset="0"/>
                <a:cs typeface="Consolas" pitchFamily="49" charset="0"/>
              </a:rPr>
            </a:b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q = </a:t>
            </a:r>
            <a:r>
              <a:rPr lang="en-US" sz="2800" dirty="0" err="1" smtClean="0">
                <a:latin typeface="Consolas" pitchFamily="49" charset="0"/>
                <a:cs typeface="Consolas" pitchFamily="49" charset="0"/>
              </a:rPr>
              <a:t>prng.generate_random_prime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()</a:t>
            </a:r>
            <a:br>
              <a:rPr lang="en-US" sz="2800" dirty="0" smtClean="0">
                <a:latin typeface="Consolas" pitchFamily="49" charset="0"/>
                <a:cs typeface="Consolas" pitchFamily="49" charset="0"/>
              </a:rPr>
            </a:b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N = p*q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unusual case…</a:t>
            </a:r>
            <a:endParaRPr lang="en-US" dirty="0"/>
          </a:p>
        </p:txBody>
      </p:sp>
      <p:pic>
        <p:nvPicPr>
          <p:cNvPr id="9" name="Content Placeholder 4" descr="ibm_primes.pd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99" r="-8399"/>
          <a:stretch>
            <a:fillRect/>
          </a:stretch>
        </p:blipFill>
        <p:spPr>
          <a:xfrm>
            <a:off x="4495800" y="1769068"/>
            <a:ext cx="4270378" cy="2498132"/>
          </a:xfrm>
        </p:spPr>
      </p:pic>
      <p:pic>
        <p:nvPicPr>
          <p:cNvPr id="10" name="Content Placeholder 4" descr="juniper_primes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32" r="-8932"/>
          <a:stretch>
            <a:fillRect/>
          </a:stretch>
        </p:blipFill>
        <p:spPr>
          <a:xfrm>
            <a:off x="0" y="1776301"/>
            <a:ext cx="4343400" cy="254084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85800" y="4343400"/>
            <a:ext cx="3361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Typical factor distribution</a:t>
            </a:r>
          </a:p>
          <a:p>
            <a:pPr algn="ctr"/>
            <a:r>
              <a:rPr lang="en-US" sz="2400" dirty="0" smtClean="0"/>
              <a:t>for one device model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430534" y="4343400"/>
            <a:ext cx="30878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Factor distribution for</a:t>
            </a:r>
          </a:p>
          <a:p>
            <a:pPr algn="ctr"/>
            <a:r>
              <a:rPr lang="en-US" sz="2400" dirty="0" smtClean="0"/>
              <a:t>a particular IBM Device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257800" y="5257800"/>
            <a:ext cx="3274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9 possible primes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36 total possible </a:t>
            </a:r>
            <a:r>
              <a:rPr lang="en-US" sz="2400" dirty="0" err="1" smtClean="0">
                <a:solidFill>
                  <a:srgbClr val="FF0000"/>
                </a:solidFill>
              </a:rPr>
              <a:t>moduli</a:t>
            </a:r>
            <a:r>
              <a:rPr lang="en-US" sz="2400" dirty="0" smtClean="0">
                <a:solidFill>
                  <a:srgbClr val="FF0000"/>
                </a:solidFill>
              </a:rPr>
              <a:t>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Disclosure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Wrote disclosures to about 60 companies</a:t>
            </a:r>
          </a:p>
          <a:p>
            <a:pPr lvl="1"/>
            <a:r>
              <a:rPr lang="en-US" sz="2600" dirty="0" smtClean="0"/>
              <a:t>About 10 had security contact information</a:t>
            </a:r>
          </a:p>
          <a:p>
            <a:pPr lvl="1"/>
            <a:r>
              <a:rPr lang="en-US" sz="2600" dirty="0" smtClean="0"/>
              <a:t>Approximately 20 responded</a:t>
            </a:r>
          </a:p>
          <a:p>
            <a:pPr lvl="1"/>
            <a:r>
              <a:rPr lang="en-US" sz="2600" dirty="0" smtClean="0"/>
              <a:t>3 have informed us of security advisories</a:t>
            </a:r>
          </a:p>
          <a:p>
            <a:pPr lvl="1"/>
            <a:r>
              <a:rPr lang="en-US" sz="2600" dirty="0" smtClean="0"/>
              <a:t>US-CERT is helping us coordinate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Linux Kernel has been patched</a:t>
            </a:r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521517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Disclosure to end-users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Found a number of Citrix remote-access devices using CA-signed certs with keys copied from default certs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Certs</a:t>
            </a:r>
            <a:r>
              <a:rPr lang="en-US" sz="2800" dirty="0" smtClean="0"/>
              <a:t> belonged to Fortune 500 companies, insurance providers, law firms, a major public transit authority, and the US Navy.</a:t>
            </a:r>
          </a:p>
          <a:p>
            <a:endParaRPr lang="en-US" sz="2800" dirty="0" smtClean="0"/>
          </a:p>
          <a:p>
            <a:r>
              <a:rPr lang="en-US" sz="2800" dirty="0" smtClean="0"/>
              <a:t>I tried to contact these companies…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Mitigations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Lessons</a:t>
            </a:r>
            <a:r>
              <a:rPr lang="en-US" sz="2400" dirty="0" smtClean="0"/>
              <a:t> for OS developers, crypto library developers,  </a:t>
            </a:r>
            <a:br>
              <a:rPr lang="en-US" sz="2400" dirty="0" smtClean="0"/>
            </a:br>
            <a:r>
              <a:rPr lang="en-US" sz="2400" dirty="0" smtClean="0"/>
              <a:t>app developers, device makers, certificate authorities, end users, security and crypto researchers</a:t>
            </a:r>
          </a:p>
          <a:p>
            <a:pPr>
              <a:spcBef>
                <a:spcPts val="1200"/>
              </a:spcBef>
              <a:buNone/>
            </a:pPr>
            <a:r>
              <a:rPr lang="en-US" sz="2400" b="1" dirty="0" smtClean="0"/>
              <a:t>More entropy sources</a:t>
            </a:r>
          </a:p>
          <a:p>
            <a:pPr lvl="1">
              <a:buNone/>
            </a:pPr>
            <a:r>
              <a:rPr lang="en-US" sz="2400" dirty="0" smtClean="0"/>
              <a:t>Add hardware sources</a:t>
            </a:r>
          </a:p>
          <a:p>
            <a:pPr lvl="1">
              <a:buNone/>
            </a:pPr>
            <a:r>
              <a:rPr lang="en-US" sz="2400" dirty="0" smtClean="0"/>
              <a:t>Kernel collects more aggressively</a:t>
            </a:r>
          </a:p>
          <a:p>
            <a:pPr>
              <a:spcBef>
                <a:spcPts val="1200"/>
              </a:spcBef>
              <a:buNone/>
            </a:pPr>
            <a:r>
              <a:rPr lang="en-US" sz="2400" b="1" dirty="0" smtClean="0"/>
              <a:t>Better communication between applications and OS</a:t>
            </a:r>
          </a:p>
          <a:p>
            <a:pPr lvl="1">
              <a:buNone/>
            </a:pPr>
            <a:r>
              <a:rPr lang="en-US" sz="2400" dirty="0" smtClean="0"/>
              <a:t>/dev/</a:t>
            </a:r>
            <a:r>
              <a:rPr lang="en-US" sz="2400" dirty="0" err="1" smtClean="0"/>
              <a:t>urandom</a:t>
            </a:r>
            <a:r>
              <a:rPr lang="en-US" sz="2400" dirty="0" smtClean="0"/>
              <a:t> isn’t providing the service people need</a:t>
            </a:r>
          </a:p>
          <a:p>
            <a:pPr>
              <a:spcBef>
                <a:spcPts val="1200"/>
              </a:spcBef>
              <a:buNone/>
            </a:pPr>
            <a:r>
              <a:rPr lang="en-US" sz="2400" b="1" dirty="0" smtClean="0"/>
              <a:t>Created public key check service for end users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8577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this the tip of the iceberg?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Probably mainly see devices </a:t>
            </a:r>
            <a:r>
              <a:rPr lang="en-US" sz="2800" i="1" dirty="0" smtClean="0"/>
              <a:t>without</a:t>
            </a:r>
            <a:r>
              <a:rPr lang="en-US" sz="2800" dirty="0" smtClean="0"/>
              <a:t> real-time clocks</a:t>
            </a:r>
          </a:p>
          <a:p>
            <a:pPr lvl="1"/>
            <a:r>
              <a:rPr lang="en-US" sz="2600" dirty="0" err="1" smtClean="0"/>
              <a:t>RTC</a:t>
            </a:r>
            <a:r>
              <a:rPr lang="en-US" sz="2600" dirty="0" smtClean="0"/>
              <a:t> may mask serious entropy problems</a:t>
            </a:r>
          </a:p>
          <a:p>
            <a:pPr lvl="1">
              <a:buNone/>
            </a:pPr>
            <a:endParaRPr lang="en-US" sz="2600" dirty="0" smtClean="0"/>
          </a:p>
          <a:p>
            <a:pPr>
              <a:buNone/>
            </a:pPr>
            <a:r>
              <a:rPr lang="en-US" sz="2800" dirty="0" smtClean="0"/>
              <a:t>Possible targeted attack</a:t>
            </a:r>
          </a:p>
          <a:p>
            <a:pPr lvl="1"/>
            <a:r>
              <a:rPr lang="en-US" sz="2600" dirty="0" smtClean="0"/>
              <a:t>Guess time of first boot and compute key</a:t>
            </a:r>
          </a:p>
          <a:p>
            <a:pPr lvl="1">
              <a:buNone/>
            </a:pPr>
            <a:endParaRPr lang="en-US" sz="2600" dirty="0" smtClean="0"/>
          </a:p>
          <a:p>
            <a:pPr marL="115888" indent="-1588">
              <a:buNone/>
            </a:pPr>
            <a:r>
              <a:rPr lang="en-US" sz="3000" dirty="0" smtClean="0"/>
              <a:t>On traditional PCs, margin of safety for keys generated on first boot is slim</a:t>
            </a:r>
          </a:p>
          <a:p>
            <a:pPr lvl="1"/>
            <a:r>
              <a:rPr lang="en-US" sz="2600" dirty="0" smtClean="0"/>
              <a:t>Not observed to be exploitable (so far)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76821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Further cryptographic vulnerabilities</a:t>
            </a:r>
          </a:p>
          <a:p>
            <a:pPr lvl="1"/>
            <a:r>
              <a:rPr lang="en-US" sz="2600" dirty="0" err="1" smtClean="0"/>
              <a:t>Diffie</a:t>
            </a:r>
            <a:r>
              <a:rPr lang="en-US" sz="2600" dirty="0" smtClean="0"/>
              <a:t>-Hellman, </a:t>
            </a:r>
            <a:r>
              <a:rPr lang="en-US" sz="2600" dirty="0" err="1" smtClean="0"/>
              <a:t>ECDSA</a:t>
            </a:r>
            <a:endParaRPr lang="en-US" sz="2600" dirty="0" smtClean="0"/>
          </a:p>
          <a:p>
            <a:pPr lvl="1"/>
            <a:r>
              <a:rPr lang="en-US" sz="2600" dirty="0" err="1" smtClean="0"/>
              <a:t>IMAPS</a:t>
            </a:r>
            <a:r>
              <a:rPr lang="en-US" sz="2600" dirty="0" smtClean="0"/>
              <a:t>, </a:t>
            </a:r>
            <a:r>
              <a:rPr lang="en-US" sz="2600" dirty="0" err="1" smtClean="0"/>
              <a:t>DNSSEC</a:t>
            </a:r>
            <a:endParaRPr lang="en-US" sz="2600" dirty="0"/>
          </a:p>
          <a:p>
            <a:pPr lvl="1"/>
            <a:endParaRPr lang="en-US" sz="2600" dirty="0" smtClean="0"/>
          </a:p>
          <a:p>
            <a:pPr>
              <a:buNone/>
            </a:pPr>
            <a:r>
              <a:rPr lang="en-US" sz="2800" dirty="0" smtClean="0"/>
              <a:t>Further impacts of boot-time entropy hole</a:t>
            </a:r>
          </a:p>
          <a:p>
            <a:pPr lvl="1"/>
            <a:r>
              <a:rPr lang="en-US" sz="2600" dirty="0" smtClean="0"/>
              <a:t>TCP sequence numbers</a:t>
            </a:r>
          </a:p>
          <a:p>
            <a:pPr lvl="1"/>
            <a:r>
              <a:rPr lang="en-US" sz="2600" dirty="0" err="1" smtClean="0"/>
              <a:t>ASLR</a:t>
            </a:r>
            <a:endParaRPr lang="en-US" sz="2600" dirty="0" smtClean="0"/>
          </a:p>
          <a:p>
            <a:pPr lvl="1"/>
            <a:endParaRPr lang="en-US" sz="2600" dirty="0" smtClean="0"/>
          </a:p>
          <a:p>
            <a:pPr>
              <a:buNone/>
            </a:pPr>
            <a:r>
              <a:rPr lang="en-US" sz="2800" dirty="0" smtClean="0"/>
              <a:t>Further applications of top-down methodology</a:t>
            </a:r>
            <a:r>
              <a:rPr lang="en-US" sz="26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9154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82001" cy="48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Studied entropy via global perspective on public keys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Found widespread vulnerabilities in embedded devices</a:t>
            </a:r>
          </a:p>
          <a:p>
            <a:pPr lvl="1">
              <a:buNone/>
            </a:pPr>
            <a:r>
              <a:rPr lang="en-US" sz="2600" dirty="0" smtClean="0"/>
              <a:t>Shared keys  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(5.6% of TLS hosts; 9.6% of 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SSH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1">
              <a:buNone/>
            </a:pPr>
            <a:r>
              <a:rPr lang="en-US" sz="2600" dirty="0" smtClean="0"/>
              <a:t>Factorable </a:t>
            </a:r>
            <a:r>
              <a:rPr lang="en-US" sz="2600" dirty="0" err="1" smtClean="0"/>
              <a:t>RSA</a:t>
            </a:r>
            <a:r>
              <a:rPr lang="en-US" sz="2600" dirty="0" smtClean="0"/>
              <a:t> keys  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(0.5% of TLS hosts; 0.03% of 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SSH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  <a:p>
            <a:pPr lvl="1">
              <a:buNone/>
            </a:pPr>
            <a:r>
              <a:rPr lang="en-US" sz="2600" dirty="0" smtClean="0"/>
              <a:t>Repeated </a:t>
            </a:r>
            <a:r>
              <a:rPr lang="en-US" sz="2600" dirty="0" err="1" smtClean="0"/>
              <a:t>DSA</a:t>
            </a:r>
            <a:r>
              <a:rPr lang="en-US" sz="2600" dirty="0" smtClean="0"/>
              <a:t> randomness  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(1.0% of </a:t>
            </a:r>
            <a:r>
              <a:rPr lang="en-US" sz="2600" dirty="0" err="1" smtClean="0">
                <a:solidFill>
                  <a:schemeClr val="accent5">
                    <a:lumMod val="75000"/>
                  </a:schemeClr>
                </a:solidFill>
              </a:rPr>
              <a:t>SSH</a:t>
            </a:r>
            <a:r>
              <a:rPr lang="en-US" sz="2600" dirty="0" smtClean="0">
                <a:solidFill>
                  <a:schemeClr val="accent5">
                    <a:lumMod val="75000"/>
                  </a:schemeClr>
                </a:solidFill>
              </a:rPr>
              <a:t> hosts)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Secure random number generation still difficult</a:t>
            </a:r>
          </a:p>
        </p:txBody>
      </p:sp>
    </p:spTree>
    <p:extLst>
      <p:ext uri="{BB962C8B-B14F-4D97-AF65-F5344CB8AC3E}">
        <p14:creationId xmlns:p14="http://schemas.microsoft.com/office/powerpoint/2010/main" val="3072580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8650" indent="-514350">
              <a:buAutoNum type="arabicParenR"/>
            </a:pPr>
            <a:r>
              <a:rPr lang="en-US" sz="2800" dirty="0" smtClean="0"/>
              <a:t>Collect keys</a:t>
            </a:r>
          </a:p>
          <a:p>
            <a:pPr marL="628650" indent="-514350">
              <a:buAutoNum type="arabicParenR"/>
            </a:pPr>
            <a:r>
              <a:rPr lang="en-US" sz="2800" dirty="0" smtClean="0"/>
              <a:t>Look for specific vulnerabilities</a:t>
            </a:r>
          </a:p>
          <a:p>
            <a:pPr marL="628650" indent="-514350">
              <a:buAutoNum type="arabicParenR"/>
            </a:pPr>
            <a:r>
              <a:rPr lang="en-US" sz="2800" dirty="0" smtClean="0"/>
              <a:t>Investigate causes</a:t>
            </a:r>
          </a:p>
        </p:txBody>
      </p:sp>
      <p:pic>
        <p:nvPicPr>
          <p:cNvPr id="5" name="Picture 4" descr="HST-SM4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86" y="3504892"/>
            <a:ext cx="3755896" cy="28197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373529" y="1143000"/>
            <a:ext cx="8411883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00" b="1" dirty="0" smtClean="0"/>
              <a:t>Mining Your Ps and Qs: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Detection of Widespread</a:t>
            </a:r>
          </a:p>
          <a:p>
            <a:pPr algn="l"/>
            <a:r>
              <a:rPr lang="en-US" sz="4000" dirty="0" smtClean="0"/>
              <a:t>Weak Keys in Network Devices</a:t>
            </a:r>
            <a:endParaRPr lang="en-US" sz="4000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/>
          </p:nvPr>
        </p:nvSpPr>
        <p:spPr>
          <a:xfrm>
            <a:off x="379631" y="4387400"/>
            <a:ext cx="8764369" cy="1029447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Nadia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Heninger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Zakir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Durumeric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Eric </a:t>
            </a:r>
            <a:r>
              <a:rPr lang="en-US" sz="24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Wustrow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J. Alex Halderman</a:t>
            </a:r>
          </a:p>
        </p:txBody>
      </p:sp>
      <p:pic>
        <p:nvPicPr>
          <p:cNvPr id="7" name="Picture 6" descr="coe-4c-cse-horz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876800"/>
            <a:ext cx="4589366" cy="668709"/>
          </a:xfrm>
          <a:prstGeom prst="rect">
            <a:avLst/>
          </a:prstGeom>
        </p:spPr>
      </p:pic>
      <p:pic>
        <p:nvPicPr>
          <p:cNvPr id="8" name="Picture 8" descr="JSOEpp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953000"/>
            <a:ext cx="2212975" cy="457200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457200" y="3276600"/>
            <a:ext cx="6482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</a:rPr>
              <a:t>Our website: </a:t>
            </a:r>
            <a:r>
              <a:rPr lang="en-US" sz="3600" u="sng" dirty="0" smtClean="0">
                <a:solidFill>
                  <a:srgbClr val="0070C0"/>
                </a:solidFill>
              </a:rPr>
              <a:t>https://factorable.net</a:t>
            </a:r>
            <a:endParaRPr lang="en-US" sz="3200" u="sng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79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Collecting Public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516" y="1600200"/>
            <a:ext cx="8206283" cy="1752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 smtClean="0"/>
              <a:t>Finding Hosts</a:t>
            </a:r>
          </a:p>
          <a:p>
            <a:pPr marL="114300" indent="0">
              <a:buNone/>
            </a:pPr>
            <a:r>
              <a:rPr lang="en-US" sz="2000" dirty="0" err="1" smtClean="0"/>
              <a:t>Nmap</a:t>
            </a:r>
            <a:r>
              <a:rPr lang="en-US" sz="2000" dirty="0" smtClean="0"/>
              <a:t> from EC2</a:t>
            </a:r>
          </a:p>
          <a:p>
            <a:pPr marL="114300" indent="0">
              <a:buNone/>
            </a:pPr>
            <a:r>
              <a:rPr lang="en-US" sz="2000" dirty="0" smtClean="0"/>
              <a:t>25 hosts, </a:t>
            </a:r>
            <a:r>
              <a:rPr lang="en-US" sz="1800" dirty="0" smtClean="0"/>
              <a:t>&lt;24 hours</a:t>
            </a:r>
          </a:p>
          <a:p>
            <a:pPr marL="114300" indent="0">
              <a:buNone/>
            </a:pPr>
            <a:endParaRPr lang="en-US" sz="1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172304"/>
              </p:ext>
            </p:extLst>
          </p:nvPr>
        </p:nvGraphicFramePr>
        <p:xfrm>
          <a:off x="3615920" y="1874520"/>
          <a:ext cx="5047562" cy="792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41545"/>
                <a:gridCol w="25060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Port 443 (HTTPS)</a:t>
                      </a:r>
                      <a:endParaRPr lang="en-US" sz="2000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Port 22 (SSH)</a:t>
                      </a:r>
                      <a:endParaRPr lang="en-US" sz="2000" dirty="0"/>
                    </a:p>
                  </a:txBody>
                  <a:tcPr marL="84667" marR="8466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29 million hosts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23 million hosts</a:t>
                      </a:r>
                      <a:endParaRPr lang="en-US" sz="2000" dirty="0"/>
                    </a:p>
                  </a:txBody>
                  <a:tcPr marL="84667" marR="84667"/>
                </a:tc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>
          <a:xfrm>
            <a:off x="480517" y="3276600"/>
            <a:ext cx="8206283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sz="2400" b="1" dirty="0" smtClean="0"/>
              <a:t>Retrieving Keys</a:t>
            </a:r>
          </a:p>
          <a:p>
            <a:pPr marL="114300" indent="0">
              <a:buFont typeface="Arial" pitchFamily="34" charset="0"/>
              <a:buNone/>
            </a:pPr>
            <a:r>
              <a:rPr lang="en-US" sz="2000" dirty="0" smtClean="0"/>
              <a:t>Event Driven Process </a:t>
            </a:r>
          </a:p>
          <a:p>
            <a:pPr marL="114300" indent="0">
              <a:buFont typeface="Arial" pitchFamily="34" charset="0"/>
              <a:buNone/>
            </a:pPr>
            <a:r>
              <a:rPr lang="en-US" sz="2000" dirty="0" smtClean="0"/>
              <a:t>3 hosts, </a:t>
            </a:r>
            <a:r>
              <a:rPr lang="en-US" sz="1800" dirty="0" smtClean="0"/>
              <a:t>&lt;48 hours</a:t>
            </a:r>
          </a:p>
          <a:p>
            <a:pPr marL="114300" indent="0">
              <a:buFont typeface="Arial" pitchFamily="34" charset="0"/>
              <a:buNone/>
            </a:pPr>
            <a:endParaRPr lang="en-US" sz="1800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407687"/>
              </p:ext>
            </p:extLst>
          </p:nvPr>
        </p:nvGraphicFramePr>
        <p:xfrm>
          <a:off x="3581400" y="3550920"/>
          <a:ext cx="5047562" cy="792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541545"/>
                <a:gridCol w="25060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Port 443 (HTTPS)</a:t>
                      </a:r>
                      <a:endParaRPr lang="en-US" sz="2000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Port 22 (SSH)</a:t>
                      </a:r>
                      <a:endParaRPr lang="en-US" sz="2000" dirty="0"/>
                    </a:p>
                  </a:txBody>
                  <a:tcPr marL="84667" marR="8466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13 million hosts</a:t>
                      </a:r>
                      <a:endParaRPr lang="en-US" sz="2000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r>
                        <a:rPr lang="en-US" sz="2000" baseline="0" dirty="0" smtClean="0"/>
                        <a:t> million</a:t>
                      </a:r>
                      <a:r>
                        <a:rPr lang="en-US" sz="2000" dirty="0" smtClean="0"/>
                        <a:t> hosts</a:t>
                      </a:r>
                      <a:endParaRPr lang="en-US" sz="2000" dirty="0"/>
                    </a:p>
                  </a:txBody>
                  <a:tcPr marL="84667" marR="84667"/>
                </a:tc>
              </a:tr>
            </a:tbl>
          </a:graphicData>
        </a:graphic>
      </p:graphicFrame>
      <p:sp>
        <p:nvSpPr>
          <p:cNvPr id="13" name="Content Placeholder 2"/>
          <p:cNvSpPr txBox="1">
            <a:spLocks/>
          </p:cNvSpPr>
          <p:nvPr/>
        </p:nvSpPr>
        <p:spPr>
          <a:xfrm>
            <a:off x="480517" y="5105400"/>
            <a:ext cx="8206283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Font typeface="Arial" pitchFamily="34" charset="0"/>
              <a:buNone/>
            </a:pPr>
            <a:r>
              <a:rPr lang="en-US" sz="2400" b="1" dirty="0" smtClean="0"/>
              <a:t>Parsing </a:t>
            </a:r>
            <a:r>
              <a:rPr lang="en-US" sz="2400" b="1" dirty="0" err="1" smtClean="0"/>
              <a:t>Certs</a:t>
            </a:r>
            <a:endParaRPr lang="en-US" sz="2400" b="1" dirty="0" smtClean="0"/>
          </a:p>
          <a:p>
            <a:pPr marL="114300" indent="0">
              <a:buFont typeface="Arial" pitchFamily="34" charset="0"/>
              <a:buNone/>
            </a:pPr>
            <a:r>
              <a:rPr lang="en-US" sz="2000" dirty="0" err="1" smtClean="0"/>
              <a:t>OpenSSL</a:t>
            </a:r>
            <a:r>
              <a:rPr lang="en-US" sz="2000" dirty="0" smtClean="0"/>
              <a:t>, database</a:t>
            </a:r>
            <a:endParaRPr lang="en-US" sz="1800" dirty="0" smtClean="0"/>
          </a:p>
          <a:p>
            <a:pPr marL="114300" indent="0">
              <a:buFont typeface="Arial" pitchFamily="34" charset="0"/>
              <a:buNone/>
            </a:pPr>
            <a:endParaRPr lang="en-US" sz="1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55767"/>
              </p:ext>
            </p:extLst>
          </p:nvPr>
        </p:nvGraphicFramePr>
        <p:xfrm>
          <a:off x="3581400" y="5257800"/>
          <a:ext cx="5139865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733800"/>
                <a:gridCol w="140606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Certificates</a:t>
                      </a:r>
                      <a:endParaRPr lang="en-US" sz="2000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84667" marR="84667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aseline="0" dirty="0" smtClean="0"/>
                        <a:t>6 million</a:t>
                      </a:r>
                      <a:r>
                        <a:rPr lang="en-US" sz="2000" dirty="0" smtClean="0"/>
                        <a:t> certificates</a:t>
                      </a:r>
                      <a:br>
                        <a:rPr lang="en-US" sz="2000" dirty="0" smtClean="0"/>
                      </a:br>
                      <a:r>
                        <a:rPr lang="en-US" sz="2000" dirty="0" smtClean="0"/>
                        <a:t>(2</a:t>
                      </a:r>
                      <a:r>
                        <a:rPr lang="en-US" sz="2000" baseline="0" dirty="0" smtClean="0"/>
                        <a:t> million</a:t>
                      </a:r>
                      <a:r>
                        <a:rPr lang="en-US" sz="2000" dirty="0" smtClean="0"/>
                        <a:t> browser-trusted)</a:t>
                      </a:r>
                      <a:endParaRPr lang="en-US" sz="2000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84667" marR="84667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6893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could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457200">
              <a:buFont typeface="+mj-lt"/>
              <a:buAutoNum type="arabicPeriod"/>
            </a:pPr>
            <a:r>
              <a:rPr lang="en-US" sz="3600" dirty="0" smtClean="0"/>
              <a:t>Repeated keys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876232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Repeated Keys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1713912"/>
              </p:ext>
            </p:extLst>
          </p:nvPr>
        </p:nvGraphicFramePr>
        <p:xfrm>
          <a:off x="381000" y="1645920"/>
          <a:ext cx="8206282" cy="1783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271373"/>
                <a:gridCol w="2556530"/>
                <a:gridCol w="2378379"/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Port 443 (HTTPS)</a:t>
                      </a:r>
                      <a:endParaRPr lang="en-US" sz="2000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Port 22 (SSH)</a:t>
                      </a:r>
                      <a:endParaRPr lang="en-US" sz="2000" dirty="0"/>
                    </a:p>
                  </a:txBody>
                  <a:tcPr marL="84667" marR="84667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Live Hosts</a:t>
                      </a:r>
                      <a:endParaRPr lang="en-US" sz="2000" b="1" dirty="0"/>
                    </a:p>
                  </a:txBody>
                  <a:tcPr marL="84667" marR="84667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12.8</a:t>
                      </a:r>
                      <a:r>
                        <a:rPr lang="en-US" sz="2000" baseline="0" dirty="0" smtClean="0"/>
                        <a:t> million</a:t>
                      </a:r>
                      <a:endParaRPr lang="en-US" sz="2000" dirty="0"/>
                    </a:p>
                  </a:txBody>
                  <a:tcPr marL="84667" marR="84667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10.2 million</a:t>
                      </a:r>
                      <a:endParaRPr lang="en-US" sz="2000" dirty="0"/>
                    </a:p>
                  </a:txBody>
                  <a:tcPr marL="84667" marR="84667"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</a:tr>
              <a:tr h="198120">
                <a:tc>
                  <a:txBody>
                    <a:bodyPr/>
                    <a:lstStyle/>
                    <a:p>
                      <a:endParaRPr lang="en-US" sz="100" b="1" dirty="0"/>
                    </a:p>
                  </a:txBody>
                  <a:tcPr marL="84667" marR="84667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84667" marR="84667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84667" marR="84667">
                    <a:solidFill>
                      <a:srgbClr val="FFFF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Distinct RSA public keys</a:t>
                      </a:r>
                      <a:endParaRPr lang="en-US" sz="2000" b="1" dirty="0"/>
                    </a:p>
                  </a:txBody>
                  <a:tcPr marL="84667" marR="84667">
                    <a:solidFill>
                      <a:srgbClr val="EEEB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5.6 million</a:t>
                      </a:r>
                      <a:endParaRPr lang="en-US" sz="2000" dirty="0"/>
                    </a:p>
                  </a:txBody>
                  <a:tcPr marL="84667" marR="84667">
                    <a:solidFill>
                      <a:srgbClr val="EEEB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3.8 million</a:t>
                      </a:r>
                      <a:endParaRPr lang="en-US" sz="2000" dirty="0"/>
                    </a:p>
                  </a:txBody>
                  <a:tcPr marL="84667" marR="84667">
                    <a:solidFill>
                      <a:srgbClr val="EEEBE5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Distinct DSA public keys</a:t>
                      </a:r>
                      <a:endParaRPr lang="en-US" sz="2000" b="1" dirty="0"/>
                    </a:p>
                  </a:txBody>
                  <a:tcPr marL="84667" marR="84667">
                    <a:solidFill>
                      <a:srgbClr val="EEEB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6,241</a:t>
                      </a:r>
                      <a:endParaRPr lang="en-US" sz="2000" dirty="0"/>
                    </a:p>
                  </a:txBody>
                  <a:tcPr marL="84667" marR="84667">
                    <a:solidFill>
                      <a:srgbClr val="EEEBE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2.8</a:t>
                      </a:r>
                      <a:r>
                        <a:rPr lang="en-US" sz="2000" baseline="0" dirty="0" smtClean="0"/>
                        <a:t> million</a:t>
                      </a:r>
                      <a:endParaRPr lang="en-US" sz="2000" dirty="0"/>
                    </a:p>
                  </a:txBody>
                  <a:tcPr marL="84667" marR="84667">
                    <a:solidFill>
                      <a:srgbClr val="EEEBE5"/>
                    </a:solidFill>
                  </a:tcPr>
                </a:tc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4343400"/>
            <a:ext cx="8206283" cy="190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sz="3200" dirty="0" smtClean="0"/>
              <a:t>Why are so many keys shared?</a:t>
            </a:r>
          </a:p>
        </p:txBody>
      </p:sp>
    </p:spTree>
    <p:extLst>
      <p:ext uri="{BB962C8B-B14F-4D97-AF65-F5344CB8AC3E}">
        <p14:creationId xmlns:p14="http://schemas.microsoft.com/office/powerpoint/2010/main" val="4060295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Investigating Shared Keys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Manually investigated hosts sharing keys</a:t>
            </a:r>
          </a:p>
          <a:p>
            <a:endParaRPr lang="en-US" sz="2800" dirty="0"/>
          </a:p>
          <a:p>
            <a:pPr marL="114300" indent="0">
              <a:buNone/>
            </a:pPr>
            <a:endParaRPr lang="en-US" sz="2800" dirty="0" smtClean="0"/>
          </a:p>
          <a:p>
            <a:pPr marL="114300" indent="0">
              <a:buNone/>
            </a:pPr>
            <a:r>
              <a:rPr lang="en-US" sz="2800" dirty="0" smtClean="0"/>
              <a:t>Non-vulnerable reasons for shared keys</a:t>
            </a:r>
          </a:p>
          <a:p>
            <a:pPr lvl="1"/>
            <a:r>
              <a:rPr lang="en-US" sz="2600" dirty="0" smtClean="0"/>
              <a:t>Corporations share keys across certificates</a:t>
            </a:r>
          </a:p>
          <a:p>
            <a:pPr lvl="1"/>
            <a:r>
              <a:rPr lang="en-US" sz="2600" dirty="0" smtClean="0"/>
              <a:t>Shared hosting providers</a:t>
            </a:r>
          </a:p>
          <a:p>
            <a:pPr lvl="1"/>
            <a:endParaRPr lang="en-US" sz="26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 lvl="1"/>
            <a:endParaRPr lang="en-US" sz="2600" dirty="0" smtClean="0"/>
          </a:p>
        </p:txBody>
      </p:sp>
      <p:pic>
        <p:nvPicPr>
          <p:cNvPr id="3" name="Picture 2" descr="AA0027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27486">
            <a:off x="6479623" y="2507689"/>
            <a:ext cx="2198722" cy="137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15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Investigating Shared Keys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Manually investigated hosts sharing keys</a:t>
            </a:r>
          </a:p>
          <a:p>
            <a:endParaRPr lang="en-US" sz="2800" dirty="0"/>
          </a:p>
          <a:p>
            <a:pPr marL="114300" indent="0">
              <a:buNone/>
            </a:pP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Vulnerable reasons for shared keys</a:t>
            </a:r>
          </a:p>
          <a:p>
            <a:pPr lvl="1"/>
            <a:r>
              <a:rPr lang="en-US" sz="2600" dirty="0" smtClean="0"/>
              <a:t>Default certificates and keys</a:t>
            </a:r>
          </a:p>
          <a:p>
            <a:pPr lvl="1"/>
            <a:r>
              <a:rPr lang="en-US" sz="2600" dirty="0" smtClean="0"/>
              <a:t>Apparent entropy problems</a:t>
            </a:r>
          </a:p>
          <a:p>
            <a:pPr lvl="1"/>
            <a:r>
              <a:rPr lang="en-US" sz="2600" dirty="0" smtClean="0">
                <a:solidFill>
                  <a:srgbClr val="FF0000"/>
                </a:solidFill>
              </a:rPr>
              <a:t>714,000 (5.6%) of TLS hosts</a:t>
            </a:r>
          </a:p>
          <a:p>
            <a:pPr lvl="1"/>
            <a:r>
              <a:rPr lang="en-US" sz="2600" dirty="0" smtClean="0">
                <a:solidFill>
                  <a:srgbClr val="FF0000"/>
                </a:solidFill>
              </a:rPr>
              <a:t>981,000 (9.6%) of SSH hosts</a:t>
            </a:r>
          </a:p>
          <a:p>
            <a:endParaRPr lang="en-US" dirty="0" smtClean="0"/>
          </a:p>
          <a:p>
            <a:pPr lvl="1"/>
            <a:endParaRPr lang="en-US" sz="2600" dirty="0" smtClean="0"/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endParaRPr lang="en-US" sz="2800" dirty="0" smtClean="0"/>
          </a:p>
          <a:p>
            <a:pPr lvl="1"/>
            <a:endParaRPr lang="en-US" sz="2600" dirty="0" smtClean="0"/>
          </a:p>
        </p:txBody>
      </p:sp>
      <p:pic>
        <p:nvPicPr>
          <p:cNvPr id="3" name="Picture 2" descr="AA0027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627486">
            <a:off x="6479623" y="2507689"/>
            <a:ext cx="2198722" cy="137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15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Snake-oil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Apache ships default certificates with installation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Found 22 CA-signed certificates with keys copied from snake-oil certificate!</a:t>
            </a:r>
          </a:p>
          <a:p>
            <a:endParaRPr lang="en-US" sz="2800" dirty="0" smtClean="0"/>
          </a:p>
          <a:p>
            <a:pPr>
              <a:buNone/>
            </a:pPr>
            <a:r>
              <a:rPr lang="en-US" sz="2800" i="1" dirty="0" smtClean="0"/>
              <a:t>Lesson:</a:t>
            </a:r>
            <a:r>
              <a:rPr lang="en-US" sz="2800" dirty="0" smtClean="0"/>
              <a:t> Users are only going to follow your instructions approximately…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3258</TotalTime>
  <Words>1408</Words>
  <Application>Microsoft Macintosh PowerPoint</Application>
  <PresentationFormat>On-screen Show (4:3)</PresentationFormat>
  <Paragraphs>607</Paragraphs>
  <Slides>30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Adjacency</vt:lpstr>
      <vt:lpstr>PowerPoint Presentation</vt:lpstr>
      <vt:lpstr>Public Keys and Randomness</vt:lpstr>
      <vt:lpstr>Research Agenda</vt:lpstr>
      <vt:lpstr>Collecting Public Keys</vt:lpstr>
      <vt:lpstr>What could go wrong?</vt:lpstr>
      <vt:lpstr>Repeated Keys </vt:lpstr>
      <vt:lpstr>Investigating Shared Keys</vt:lpstr>
      <vt:lpstr>Investigating Shared Keys</vt:lpstr>
      <vt:lpstr>Snake-oil Keys</vt:lpstr>
      <vt:lpstr>What could go wrong?</vt:lpstr>
      <vt:lpstr>RSA Keys</vt:lpstr>
      <vt:lpstr>Looking for Shared RSA Factors</vt:lpstr>
      <vt:lpstr>Looking for Shared RSA Factors</vt:lpstr>
      <vt:lpstr>What could go wrong?</vt:lpstr>
      <vt:lpstr>DSA Signatures</vt:lpstr>
      <vt:lpstr>Looking for shared randomness</vt:lpstr>
      <vt:lpstr>Vulnerable Devices</vt:lpstr>
      <vt:lpstr>Research Agenda</vt:lpstr>
      <vt:lpstr>Linux /dev/urandom</vt:lpstr>
      <vt:lpstr>Ubuntu Server 10.04 Test System (Typical boot)</vt:lpstr>
      <vt:lpstr>Why are keys factorable?</vt:lpstr>
      <vt:lpstr>Why are keys factorable?</vt:lpstr>
      <vt:lpstr>One unusual case…</vt:lpstr>
      <vt:lpstr>Disclosure</vt:lpstr>
      <vt:lpstr>Disclosure to end-users</vt:lpstr>
      <vt:lpstr>Mitigations</vt:lpstr>
      <vt:lpstr>Is this the tip of the iceberg?</vt:lpstr>
      <vt:lpstr>Future Work</vt:lpstr>
      <vt:lpstr>Conclusion</vt:lpstr>
      <vt:lpstr>PowerPoint Presentation</vt:lpstr>
    </vt:vector>
  </TitlesOfParts>
  <Company>University of Iowa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Zakir Durumeric</dc:creator>
  <cp:lastModifiedBy>Michael</cp:lastModifiedBy>
  <cp:revision>1035</cp:revision>
  <dcterms:created xsi:type="dcterms:W3CDTF">2012-08-06T21:06:17Z</dcterms:created>
  <dcterms:modified xsi:type="dcterms:W3CDTF">2016-03-16T18:25:10Z</dcterms:modified>
</cp:coreProperties>
</file>