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9"/>
  </p:notesMasterIdLst>
  <p:handoutMasterIdLst>
    <p:handoutMasterId r:id="rId60"/>
  </p:handoutMasterIdLst>
  <p:sldIdLst>
    <p:sldId id="838" r:id="rId2"/>
    <p:sldId id="654" r:id="rId3"/>
    <p:sldId id="762" r:id="rId4"/>
    <p:sldId id="827" r:id="rId5"/>
    <p:sldId id="656" r:id="rId6"/>
    <p:sldId id="788" r:id="rId7"/>
    <p:sldId id="779" r:id="rId8"/>
    <p:sldId id="792" r:id="rId9"/>
    <p:sldId id="789" r:id="rId10"/>
    <p:sldId id="657" r:id="rId11"/>
    <p:sldId id="936" r:id="rId12"/>
    <p:sldId id="937" r:id="rId13"/>
    <p:sldId id="938" r:id="rId14"/>
    <p:sldId id="763" r:id="rId15"/>
    <p:sldId id="794" r:id="rId16"/>
    <p:sldId id="795" r:id="rId17"/>
    <p:sldId id="670" r:id="rId18"/>
    <p:sldId id="796" r:id="rId19"/>
    <p:sldId id="742" r:id="rId20"/>
    <p:sldId id="945" r:id="rId21"/>
    <p:sldId id="946" r:id="rId22"/>
    <p:sldId id="939" r:id="rId23"/>
    <p:sldId id="940" r:id="rId24"/>
    <p:sldId id="941" r:id="rId25"/>
    <p:sldId id="942" r:id="rId26"/>
    <p:sldId id="943" r:id="rId27"/>
    <p:sldId id="944" r:id="rId28"/>
    <p:sldId id="933" r:id="rId29"/>
    <p:sldId id="824" r:id="rId30"/>
    <p:sldId id="808" r:id="rId31"/>
    <p:sldId id="809" r:id="rId32"/>
    <p:sldId id="817" r:id="rId33"/>
    <p:sldId id="818" r:id="rId34"/>
    <p:sldId id="819" r:id="rId35"/>
    <p:sldId id="820" r:id="rId36"/>
    <p:sldId id="836" r:id="rId37"/>
    <p:sldId id="822" r:id="rId38"/>
    <p:sldId id="823" r:id="rId39"/>
    <p:sldId id="934" r:id="rId40"/>
    <p:sldId id="370" r:id="rId41"/>
    <p:sldId id="705" r:id="rId42"/>
    <p:sldId id="707" r:id="rId43"/>
    <p:sldId id="835" r:id="rId44"/>
    <p:sldId id="708" r:id="rId45"/>
    <p:sldId id="935" r:id="rId46"/>
    <p:sldId id="840" r:id="rId47"/>
    <p:sldId id="841" r:id="rId48"/>
    <p:sldId id="842" r:id="rId49"/>
    <p:sldId id="843" r:id="rId50"/>
    <p:sldId id="852" r:id="rId51"/>
    <p:sldId id="853" r:id="rId52"/>
    <p:sldId id="846" r:id="rId53"/>
    <p:sldId id="847" r:id="rId54"/>
    <p:sldId id="848" r:id="rId55"/>
    <p:sldId id="849" r:id="rId56"/>
    <p:sldId id="850" r:id="rId57"/>
    <p:sldId id="851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2" autoAdjust="0"/>
  </p:normalViewPr>
  <p:slideViewPr>
    <p:cSldViewPr snapToGrid="0" snapToObjects="1">
      <p:cViewPr varScale="1">
        <p:scale>
          <a:sx n="181" d="100"/>
          <a:sy n="181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9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362CF-E6ED-0148-8960-49A0CE043A44}" type="slidenum">
              <a:rPr lang="en-US"/>
              <a:pPr/>
              <a:t>35</a:t>
            </a:fld>
            <a:endParaRPr lang="en-US"/>
          </a:p>
        </p:txBody>
      </p:sp>
      <p:sp>
        <p:nvSpPr>
          <p:cNvPr id="164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5E103-C68C-AF43-9F8F-3990E93483C8}" type="slidenum">
              <a:rPr lang="en-US"/>
              <a:pPr/>
              <a:t>37</a:t>
            </a:fld>
            <a:endParaRPr lang="en-US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r>
              <a:rPr lang="en-US"/>
              <a:t>I think we should talk about how talk about how various commonly exploited elements of tcp/ip should work, and then introduce examples of exploitation</a:t>
            </a:r>
          </a:p>
          <a:p>
            <a:endParaRPr lang="en-US"/>
          </a:p>
          <a:p>
            <a:r>
              <a:rPr lang="en-US"/>
              <a:t>Attacks which take advantage of refraction for force multipliers, attacks which are direct</a:t>
            </a:r>
          </a:p>
          <a:p>
            <a:endParaRPr lang="en-US"/>
          </a:p>
          <a:p>
            <a:r>
              <a:rPr lang="en-US"/>
              <a:t>Tcp state: session setup and tear down</a:t>
            </a:r>
          </a:p>
          <a:p>
            <a:r>
              <a:rPr lang="en-US"/>
              <a:t>	syn flood, ack flood, null flood, time_wait based attacks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D72CE-C774-4D46-A469-359613A0B2A5}" type="slidenum">
              <a:rPr lang="en-US"/>
              <a:pPr/>
              <a:t>38</a:t>
            </a:fld>
            <a:endParaRPr lang="en-US"/>
          </a:p>
        </p:txBody>
      </p:sp>
      <p:sp>
        <p:nvSpPr>
          <p:cNvPr id="162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F8F3A8-F143-416B-B9C4-107450633B58}" type="slidenum">
              <a:rPr lang="en-GB"/>
              <a:pPr/>
              <a:t>40</a:t>
            </a:fld>
            <a:endParaRPr lang="en-GB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0888" cy="3424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3700" cy="420211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803A3-9782-A84F-85F1-E273C9FEE9B0}" type="slidenum">
              <a:rPr lang="en-US"/>
              <a:pPr/>
              <a:t>41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-level of autonomous systems</a:t>
            </a:r>
          </a:p>
          <a:p>
            <a:r>
              <a:rPr lang="en-US" dirty="0" smtClean="0"/>
              <a:t>-e.g., YouTube,</a:t>
            </a:r>
            <a:r>
              <a:rPr lang="en-US" baseline="0" dirty="0" smtClean="0"/>
              <a:t> AT&amp;T, </a:t>
            </a:r>
            <a:r>
              <a:rPr lang="en-US" baseline="0" dirty="0" err="1" smtClean="0"/>
              <a:t>pakistan</a:t>
            </a:r>
            <a:r>
              <a:rPr lang="en-US" baseline="0" dirty="0" smtClean="0"/>
              <a:t> telecom</a:t>
            </a:r>
          </a:p>
          <a:p>
            <a:r>
              <a:rPr lang="en-US" baseline="0" dirty="0" smtClean="0"/>
              <a:t>-routing is done on IP addresses, so when someone wants to go to YouTube they get YouTube’s IP address and YouTube announces to the world that they have the </a:t>
            </a:r>
            <a:r>
              <a:rPr lang="en-US" baseline="0" dirty="0" err="1" smtClean="0"/>
              <a:t>ip</a:t>
            </a:r>
            <a:r>
              <a:rPr lang="en-US" baseline="0" dirty="0" smtClean="0"/>
              <a:t> address and traffic is forwarded towards them. So here </a:t>
            </a:r>
            <a:r>
              <a:rPr lang="en-US" baseline="0" dirty="0" err="1" smtClean="0"/>
              <a:t>multinet</a:t>
            </a:r>
            <a:r>
              <a:rPr lang="en-US" baseline="0" dirty="0" smtClean="0"/>
              <a:t> would route to it’s provider </a:t>
            </a:r>
            <a:r>
              <a:rPr lang="en-US" baseline="0" dirty="0" err="1" smtClean="0"/>
              <a:t>pakistan</a:t>
            </a:r>
            <a:r>
              <a:rPr lang="en-US" baseline="0" dirty="0" smtClean="0"/>
              <a:t> telecom that then forwards the traffic on to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-these networks chosen for a specific reason which is that there was an incident in </a:t>
            </a:r>
            <a:r>
              <a:rPr lang="en-US" baseline="0" dirty="0" err="1" smtClean="0"/>
              <a:t>february</a:t>
            </a:r>
            <a:r>
              <a:rPr lang="en-US" baseline="0" dirty="0" smtClean="0"/>
              <a:t> 2008 </a:t>
            </a:r>
            <a:r>
              <a:rPr lang="en-US" baseline="0" dirty="0" err="1" smtClean="0"/>
              <a:t>pakistan</a:t>
            </a:r>
            <a:r>
              <a:rPr lang="en-US" baseline="0" dirty="0" smtClean="0"/>
              <a:t> telecom actually high jacked traffic going to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(misconfiguration).</a:t>
            </a:r>
          </a:p>
          <a:p>
            <a:r>
              <a:rPr lang="en-US" baseline="0" dirty="0" smtClean="0"/>
              <a:t>-they announced to the world that they’re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and traffic destined to 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was routed to them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youtube</a:t>
            </a:r>
            <a:r>
              <a:rPr lang="en-US" baseline="0" dirty="0" smtClean="0"/>
              <a:t> was unavailable for a couple of hours as operators phone each other to figure out what was going on.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works focuses on attacks of this flavor..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B4</a:t>
            </a:r>
            <a:r>
              <a:rPr lang="en-US" baseline="0" dirty="0" smtClean="0"/>
              <a:t> we start with attacks lets </a:t>
            </a:r>
            <a:r>
              <a:rPr lang="en-US" baseline="0" dirty="0" err="1" smtClean="0"/>
              <a:t>lookat</a:t>
            </a:r>
            <a:r>
              <a:rPr lang="en-US" baseline="0" dirty="0" smtClean="0"/>
              <a:t> how </a:t>
            </a:r>
            <a:r>
              <a:rPr lang="en-US" baseline="0" dirty="0" err="1" smtClean="0"/>
              <a:t>bgp</a:t>
            </a:r>
            <a:r>
              <a:rPr lang="en-US" baseline="0" dirty="0" smtClean="0"/>
              <a:t> works</a:t>
            </a:r>
          </a:p>
          <a:p>
            <a:r>
              <a:rPr lang="en-US" baseline="0" dirty="0" smtClean="0"/>
              <a:t>We have this prefix</a:t>
            </a:r>
          </a:p>
          <a:p>
            <a:r>
              <a:rPr lang="en-US" baseline="0" dirty="0" smtClean="0"/>
              <a:t>22.. Ann,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 routes traffic to it, </a:t>
            </a:r>
            <a:r>
              <a:rPr lang="en-US" baseline="0" dirty="0" err="1" smtClean="0"/>
              <a:t>reannounces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“ (level 3)</a:t>
            </a:r>
          </a:p>
          <a:p>
            <a:r>
              <a:rPr lang="en-US" baseline="0" dirty="0" smtClean="0"/>
              <a:t>Some of you may remember a recent “interesting incident” that actually made it into the </a:t>
            </a:r>
            <a:r>
              <a:rPr lang="en-US" baseline="0" dirty="0" err="1" smtClean="0"/>
              <a:t>nytimes</a:t>
            </a:r>
            <a:endParaRPr lang="en-US" baseline="0" dirty="0" smtClean="0"/>
          </a:p>
          <a:p>
            <a:r>
              <a:rPr lang="en-US" baseline="0" dirty="0" err="1" smtClean="0"/>
              <a:t>Ctel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</a:t>
            </a:r>
            <a:r>
              <a:rPr lang="en-US" baseline="0" dirty="0" smtClean="0"/>
              <a:t> prefix; this wrong, b\c it’s not suppose to originate</a:t>
            </a:r>
          </a:p>
          <a:p>
            <a:r>
              <a:rPr lang="en-US" baseline="0" dirty="0" smtClean="0"/>
              <a:t>Lots of </a:t>
            </a:r>
            <a:r>
              <a:rPr lang="en-US" baseline="0" dirty="0" err="1" smtClean="0"/>
              <a:t>isps</a:t>
            </a:r>
            <a:r>
              <a:rPr lang="en-US" baseline="0" dirty="0" smtClean="0"/>
              <a:t> fell for this, we look at the data and there we a number of large </a:t>
            </a:r>
            <a:r>
              <a:rPr lang="en-US" baseline="0" dirty="0" err="1" smtClean="0"/>
              <a:t>isp</a:t>
            </a:r>
            <a:r>
              <a:rPr lang="en-US" baseline="0" dirty="0" smtClean="0"/>
              <a:t>, including </a:t>
            </a:r>
            <a:r>
              <a:rPr lang="en-US" baseline="0" dirty="0" err="1" smtClean="0"/>
              <a:t>thisone</a:t>
            </a:r>
            <a:r>
              <a:rPr lang="en-US" baseline="0" dirty="0" smtClean="0"/>
              <a:t> that remains </a:t>
            </a:r>
            <a:r>
              <a:rPr lang="en-US" baseline="0" dirty="0" err="1" smtClean="0"/>
              <a:t>nameless,that</a:t>
            </a:r>
            <a:r>
              <a:rPr lang="en-US" baseline="0" dirty="0" smtClean="0"/>
              <a:t> fell for this. </a:t>
            </a:r>
          </a:p>
          <a:p>
            <a:r>
              <a:rPr lang="en-US" baseline="0" dirty="0" smtClean="0"/>
              <a:t>In fact we found that this happened for 50K prefix, including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Also, even worse, </a:t>
            </a:r>
            <a:r>
              <a:rPr lang="en-US" baseline="0" dirty="0" err="1" smtClean="0"/>
              <a:t>renesys</a:t>
            </a:r>
            <a:r>
              <a:rPr lang="en-US" baseline="0" dirty="0" smtClean="0"/>
              <a:t> found that 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 an interception</a:t>
            </a:r>
          </a:p>
          <a:p>
            <a:r>
              <a:rPr lang="en-US" baseline="0" dirty="0" smtClean="0"/>
              <a:t>C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is so big…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have been many well publicized</a:t>
            </a:r>
            <a:r>
              <a:rPr lang="en-US" baseline="0" dirty="0" smtClean="0"/>
              <a:t> misconfigurations that illustrate the insecurity of BGP. For example consider the prefix on the last slide. In </a:t>
            </a:r>
            <a:r>
              <a:rPr lang="en-US" baseline="0" dirty="0" err="1" smtClean="0"/>
              <a:t>april</a:t>
            </a:r>
            <a:r>
              <a:rPr lang="en-US" baseline="0" dirty="0" smtClean="0"/>
              <a:t> 2010 China telecom announced a direct path to this prefix (as well as 50k other ones). So now ISP 1 has two paths to the prefix and needs to pick 1. Since the china telecom path is shorter ISP 1 will choose to route through it. And what’s interesting here, is that since China Telecom is so large they actually had a router in their network that still new the correct path to the prefix so the traffic went back out to level 3 and on to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E644E1-5405-4BC2-9597-85334D1206FB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B4</a:t>
            </a:r>
            <a:r>
              <a:rPr lang="en-US" baseline="0" dirty="0" smtClean="0"/>
              <a:t> we start with attacks lets </a:t>
            </a:r>
            <a:r>
              <a:rPr lang="en-US" baseline="0" dirty="0" err="1" smtClean="0"/>
              <a:t>lookat</a:t>
            </a:r>
            <a:r>
              <a:rPr lang="en-US" baseline="0" dirty="0" smtClean="0"/>
              <a:t> how </a:t>
            </a:r>
            <a:r>
              <a:rPr lang="en-US" baseline="0" dirty="0" err="1" smtClean="0"/>
              <a:t>bgp</a:t>
            </a:r>
            <a:r>
              <a:rPr lang="en-US" baseline="0" dirty="0" smtClean="0"/>
              <a:t> works</a:t>
            </a:r>
          </a:p>
          <a:p>
            <a:r>
              <a:rPr lang="en-US" baseline="0" dirty="0" smtClean="0"/>
              <a:t>We have this prefix</a:t>
            </a:r>
          </a:p>
          <a:p>
            <a:r>
              <a:rPr lang="en-US" baseline="0" dirty="0" smtClean="0"/>
              <a:t>22.. Ann,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 routes traffic to it, </a:t>
            </a:r>
            <a:r>
              <a:rPr lang="en-US" baseline="0" dirty="0" err="1" smtClean="0"/>
              <a:t>reannounces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“ (level 3)</a:t>
            </a:r>
          </a:p>
          <a:p>
            <a:r>
              <a:rPr lang="en-US" baseline="0" dirty="0" smtClean="0"/>
              <a:t>Some of you may remember a recent “interesting incident” that actually made it into the </a:t>
            </a:r>
            <a:r>
              <a:rPr lang="en-US" baseline="0" dirty="0" err="1" smtClean="0"/>
              <a:t>nytimes</a:t>
            </a:r>
            <a:endParaRPr lang="en-US" baseline="0" dirty="0" smtClean="0"/>
          </a:p>
          <a:p>
            <a:r>
              <a:rPr lang="en-US" baseline="0" dirty="0" err="1" smtClean="0"/>
              <a:t>Ctel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ann</a:t>
            </a:r>
            <a:r>
              <a:rPr lang="en-US" baseline="0" dirty="0" smtClean="0"/>
              <a:t> prefix; this wrong, b\c it’s not suppose to originate</a:t>
            </a:r>
          </a:p>
          <a:p>
            <a:r>
              <a:rPr lang="en-US" baseline="0" dirty="0" smtClean="0"/>
              <a:t>Lots of </a:t>
            </a:r>
            <a:r>
              <a:rPr lang="en-US" baseline="0" dirty="0" err="1" smtClean="0"/>
              <a:t>isps</a:t>
            </a:r>
            <a:r>
              <a:rPr lang="en-US" baseline="0" dirty="0" smtClean="0"/>
              <a:t> fell for this, we look at the data and there we a number of large </a:t>
            </a:r>
            <a:r>
              <a:rPr lang="en-US" baseline="0" dirty="0" err="1" smtClean="0"/>
              <a:t>isp</a:t>
            </a:r>
            <a:r>
              <a:rPr lang="en-US" baseline="0" dirty="0" smtClean="0"/>
              <a:t>, including </a:t>
            </a:r>
            <a:r>
              <a:rPr lang="en-US" baseline="0" dirty="0" err="1" smtClean="0"/>
              <a:t>thisone</a:t>
            </a:r>
            <a:r>
              <a:rPr lang="en-US" baseline="0" dirty="0" smtClean="0"/>
              <a:t> that remains </a:t>
            </a:r>
            <a:r>
              <a:rPr lang="en-US" baseline="0" dirty="0" err="1" smtClean="0"/>
              <a:t>nameless,that</a:t>
            </a:r>
            <a:r>
              <a:rPr lang="en-US" baseline="0" dirty="0" smtClean="0"/>
              <a:t> fell for this. </a:t>
            </a:r>
          </a:p>
          <a:p>
            <a:r>
              <a:rPr lang="en-US" baseline="0" dirty="0" smtClean="0"/>
              <a:t>In fact we found that this happened for 50K prefix, including the </a:t>
            </a:r>
            <a:r>
              <a:rPr lang="en-US" baseline="0" dirty="0" err="1" smtClean="0"/>
              <a:t>DoD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Also, even worse, </a:t>
            </a:r>
            <a:r>
              <a:rPr lang="en-US" baseline="0" dirty="0" err="1" smtClean="0"/>
              <a:t>renesys</a:t>
            </a:r>
            <a:r>
              <a:rPr lang="en-US" baseline="0" dirty="0" smtClean="0"/>
              <a:t> found that </a:t>
            </a:r>
            <a:r>
              <a:rPr lang="en-US" baseline="0" dirty="0" err="1" smtClean="0"/>
              <a:t>theres</a:t>
            </a:r>
            <a:r>
              <a:rPr lang="en-US" baseline="0" dirty="0" smtClean="0"/>
              <a:t> an interception</a:t>
            </a:r>
          </a:p>
          <a:p>
            <a:r>
              <a:rPr lang="en-US" baseline="0" dirty="0" smtClean="0"/>
              <a:t>C </a:t>
            </a:r>
            <a:r>
              <a:rPr lang="en-US" baseline="0" dirty="0" err="1" smtClean="0"/>
              <a:t>tel</a:t>
            </a:r>
            <a:r>
              <a:rPr lang="en-US" baseline="0" dirty="0" smtClean="0"/>
              <a:t> is so big…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have been many well publicized</a:t>
            </a:r>
            <a:r>
              <a:rPr lang="en-US" baseline="0" dirty="0" smtClean="0"/>
              <a:t> misconfigurations that illustrate the insecurity of BGP. For example consider the prefix on the last slide. In </a:t>
            </a:r>
            <a:r>
              <a:rPr lang="en-US" baseline="0" dirty="0" err="1" smtClean="0"/>
              <a:t>april</a:t>
            </a:r>
            <a:r>
              <a:rPr lang="en-US" baseline="0" dirty="0" smtClean="0"/>
              <a:t> 2010 China telecom announced a direct path to this prefix (as well as 50k other ones). So now ISP 1 has two paths to the prefix and needs to pick 1. Since the china telecom path is shorter ISP 1 will choose to route through it. And what’s interesting here, is that since China Telecom is so large they actually had a router in their network that still new the correct path to the prefix so the traffic went back out to level 3 and on to </a:t>
            </a:r>
            <a:r>
              <a:rPr lang="en-US" baseline="0" dirty="0" err="1" smtClean="0"/>
              <a:t>verizon</a:t>
            </a:r>
            <a:r>
              <a:rPr lang="en-US" baseline="0" dirty="0" smtClean="0"/>
              <a:t>. 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8B34B9-AA35-4493-93A1-00F9248061B1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92A76-3300-7649-A220-926C3268A7F0}" type="slidenum">
              <a:rPr lang="en-US"/>
              <a:pPr/>
              <a:t>14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Linkcat - part of the paketto toolset - like netcat only for link layer – useful for making packets literally by hand and sending them out, or intercepting packets and modifying parts as strings and then retransmitting.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6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0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92AC4-46E6-48DF-9C15-A91B135037C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3ED1-12EA-8149-9FF9-CB4AA3A3BD04}" type="slidenum">
              <a:rPr lang="en-US"/>
              <a:pPr/>
              <a:t>32</a:t>
            </a:fld>
            <a:endParaRPr lang="en-US"/>
          </a:p>
        </p:txBody>
      </p:sp>
      <p:sp>
        <p:nvSpPr>
          <p:cNvPr id="157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r>
              <a:rPr lang="en-US"/>
              <a:t>Evolution of dos techniques?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35B74-45CA-F34F-B979-BD0FDAC04D21}" type="slidenum">
              <a:rPr lang="en-US"/>
              <a:pPr/>
              <a:t>33</a:t>
            </a:fld>
            <a:endParaRPr lang="en-US"/>
          </a:p>
        </p:txBody>
      </p:sp>
      <p:sp>
        <p:nvSpPr>
          <p:cNvPr id="157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r>
              <a:rPr lang="en-US"/>
              <a:t>Evolution of dos techniques </a:t>
            </a:r>
          </a:p>
          <a:p>
            <a:endParaRPr lang="en-US"/>
          </a:p>
          <a:p>
            <a:r>
              <a:rPr lang="en-US"/>
              <a:t>Targets get larger in scope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3DE4B-844C-7944-9220-E72ACD808320}" type="slidenum">
              <a:rPr lang="en-US"/>
              <a:pPr/>
              <a:t>34</a:t>
            </a:fld>
            <a:endParaRPr lang="en-US"/>
          </a:p>
        </p:txBody>
      </p:sp>
      <p:sp>
        <p:nvSpPr>
          <p:cNvPr id="158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74688"/>
            <a:ext cx="4605338" cy="345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769" y="4355384"/>
            <a:ext cx="5081183" cy="41295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004" tIns="45002" rIns="90004" bIns="45002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BA18-63BD-4820-8DF6-7371C23F23AC}" type="datetime1">
              <a:rPr lang="en-US"/>
              <a:pPr>
                <a:defRPr/>
              </a:pPr>
              <a:t>3/28/16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88CE-F6B2-42DE-B847-7BD665D29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12C-259A-654F-92C7-5CBD23B8741A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F68B-6EED-B442-8AFF-BA5F89331C46}" type="datetimeFigureOut">
              <a:rPr lang="en-US" smtClean="0"/>
              <a:pPr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AE90-BA38-FA4D-92A7-37CD9239B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2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28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4" Type="http://schemas.openxmlformats.org/officeDocument/2006/relationships/image" Target="../media/image30.tiff"/><Relationship Id="rId5" Type="http://schemas.openxmlformats.org/officeDocument/2006/relationships/image" Target="../media/image31.tiff"/><Relationship Id="rId6" Type="http://schemas.openxmlformats.org/officeDocument/2006/relationships/image" Target="../media/image3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34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16 – Networking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smtClean="0"/>
              <a:t>–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6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Sniffing</a:t>
            </a:r>
          </a:p>
        </p:txBody>
      </p:sp>
      <p:sp>
        <p:nvSpPr>
          <p:cNvPr id="126873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Fool the switch into sending the packets to the sniffer</a:t>
            </a:r>
          </a:p>
          <a:p>
            <a:pPr lvl="1"/>
            <a:r>
              <a:rPr lang="en-US"/>
              <a:t>MAC Flooding</a:t>
            </a:r>
          </a:p>
          <a:p>
            <a:pPr lvl="2"/>
            <a:r>
              <a:rPr lang="en-US"/>
              <a:t>Send a flood of traffic with random MAC addresses</a:t>
            </a:r>
          </a:p>
          <a:p>
            <a:pPr lvl="2"/>
            <a:r>
              <a:rPr lang="en-US"/>
              <a:t>Fill up the switch’s memory</a:t>
            </a:r>
          </a:p>
          <a:p>
            <a:pPr lvl="2"/>
            <a:r>
              <a:rPr lang="en-US"/>
              <a:t>Switches will then forward packets to all links on the switch </a:t>
            </a:r>
          </a:p>
          <a:p>
            <a:pPr lvl="3"/>
            <a:r>
              <a:rPr lang="en-US"/>
              <a:t>Dsniff program Macof</a:t>
            </a:r>
          </a:p>
          <a:p>
            <a:pPr lvl="1"/>
            <a:r>
              <a:rPr lang="en-US"/>
              <a:t>ARP spoofing</a:t>
            </a:r>
          </a:p>
          <a:p>
            <a:pPr lvl="2"/>
            <a:r>
              <a:rPr lang="en-US"/>
              <a:t>Send fake ARP replies to change the victim’s ARP table</a:t>
            </a:r>
          </a:p>
          <a:p>
            <a:pPr lvl="3"/>
            <a:r>
              <a:rPr lang="en-US"/>
              <a:t>Dsniff program Arpspoof</a:t>
            </a:r>
          </a:p>
          <a:p>
            <a:pPr lvl="2"/>
            <a:r>
              <a:rPr lang="en-US"/>
              <a:t>Attacker configures his or her system to forward any traffic it receives to the router. </a:t>
            </a:r>
          </a:p>
          <a:p>
            <a:pPr lvl="2"/>
            <a:r>
              <a:rPr lang="en-US"/>
              <a:t>Any traffic from the target machine is sent to the attacker’s machine before being transferred to the local network.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Resolution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mapping is needed between IP and physical (MAC) address</a:t>
            </a:r>
          </a:p>
          <a:p>
            <a:r>
              <a:rPr lang="en-US" dirty="0" smtClean="0"/>
              <a:t>Dynamically established using the Address Resolution Protocol (ARP)</a:t>
            </a:r>
          </a:p>
          <a:p>
            <a:pPr lvl="1"/>
            <a:r>
              <a:rPr lang="en-US" dirty="0" smtClean="0"/>
              <a:t>Broadcast protocol implemented at the link layer</a:t>
            </a:r>
          </a:p>
          <a:p>
            <a:pPr lvl="1"/>
            <a:r>
              <a:rPr lang="en-US" dirty="0" smtClean="0"/>
              <a:t>Considered to be a layer 2.5 protocol</a:t>
            </a:r>
          </a:p>
          <a:p>
            <a:pPr lvl="1"/>
            <a:r>
              <a:rPr lang="en-US" dirty="0" smtClean="0"/>
              <a:t>Used by Ethernet, 802.11, many other link layer protocols with IPv4</a:t>
            </a:r>
          </a:p>
          <a:p>
            <a:r>
              <a:rPr lang="en-US" dirty="0" smtClean="0"/>
              <a:t>Message types:</a:t>
            </a:r>
          </a:p>
          <a:p>
            <a:pPr lvl="1"/>
            <a:r>
              <a:rPr lang="en-US" b="1" i="1" dirty="0" smtClean="0"/>
              <a:t>who-has</a:t>
            </a:r>
            <a:r>
              <a:rPr lang="en-US" dirty="0" smtClean="0"/>
              <a:t> requests – “Who has IP 192.168.0.2?”</a:t>
            </a:r>
          </a:p>
          <a:p>
            <a:pPr lvl="1"/>
            <a:r>
              <a:rPr lang="en-US" b="1" i="1" dirty="0" smtClean="0"/>
              <a:t>is-at</a:t>
            </a:r>
            <a:r>
              <a:rPr lang="en-US" dirty="0" smtClean="0"/>
              <a:t> replies – “00:01:2D:00:5F:CC has IP 192.168.0.2”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No binding between ARP messages and sender identity</a:t>
            </a:r>
          </a:p>
          <a:p>
            <a:pPr lvl="1"/>
            <a:r>
              <a:rPr lang="en-US" dirty="0" smtClean="0"/>
              <a:t>In other words, </a:t>
            </a:r>
            <a:r>
              <a:rPr lang="en-US" b="1" dirty="0" smtClean="0">
                <a:solidFill>
                  <a:srgbClr val="FF0000"/>
                </a:solidFill>
              </a:rPr>
              <a:t>no authentication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www.ccs.neu.edu</a:t>
            </a:r>
            <a:r>
              <a:rPr lang="en-US" dirty="0"/>
              <a:t>/home/</a:t>
            </a:r>
            <a:r>
              <a:rPr lang="en-US" dirty="0" err="1"/>
              <a:t>cbw</a:t>
            </a:r>
            <a:r>
              <a:rPr lang="en-US" dirty="0"/>
              <a:t>/6740/slides/3_Low_Level_Attacks.pptx</a:t>
            </a:r>
          </a:p>
        </p:txBody>
      </p:sp>
    </p:spTree>
    <p:extLst>
      <p:ext uri="{BB962C8B-B14F-4D97-AF65-F5344CB8AC3E}">
        <p14:creationId xmlns:p14="http://schemas.microsoft.com/office/powerpoint/2010/main" val="246902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Example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44530" y="4313659"/>
            <a:ext cx="1662274" cy="52432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31466" y="4936592"/>
            <a:ext cx="916306" cy="13633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96220" y="4888943"/>
            <a:ext cx="1663685" cy="103506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1761" y="3441654"/>
            <a:ext cx="0" cy="1494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54307" y="2200250"/>
            <a:ext cx="0" cy="115946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80" y="3062695"/>
            <a:ext cx="6905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32657" y="4554214"/>
            <a:ext cx="858209" cy="481801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5850691" y="1325563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92" y="5417873"/>
            <a:ext cx="759199" cy="10122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35" y="3452786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62" y="5380008"/>
            <a:ext cx="997665" cy="13302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99589" y="2831584"/>
            <a:ext cx="1565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Router</a:t>
            </a:r>
          </a:p>
          <a:p>
            <a:r>
              <a:rPr lang="en-US" sz="1400" dirty="0" smtClean="0"/>
              <a:t>192.168.0.1</a:t>
            </a:r>
          </a:p>
          <a:p>
            <a:r>
              <a:rPr lang="en-US" sz="1400" dirty="0" smtClean="0"/>
              <a:t>00:AA:BB:CC</a:t>
            </a:r>
            <a:r>
              <a:rPr lang="en-US" sz="1400" dirty="0" smtClean="0">
                <a:sym typeface="Wingdings" panose="05000000000000000000" pitchFamily="2" charset="2"/>
              </a:rPr>
              <a:t>:00:11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1471" y="5625362"/>
            <a:ext cx="15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192.168.0.11</a:t>
            </a:r>
          </a:p>
          <a:p>
            <a:pPr algn="r"/>
            <a:r>
              <a:rPr lang="en-US" sz="1400" dirty="0" smtClean="0"/>
              <a:t>1A:2B:3C:4D:5E:6F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22351" y="3605773"/>
            <a:ext cx="152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192.168.0.10</a:t>
            </a:r>
          </a:p>
          <a:p>
            <a:pPr algn="r"/>
            <a:r>
              <a:rPr lang="en-US" sz="1400" dirty="0" smtClean="0"/>
              <a:t>01:02:03:04:05:06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2644" y="4997948"/>
            <a:ext cx="861290" cy="12612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1270" y="5810593"/>
            <a:ext cx="2724259" cy="898832"/>
            <a:chOff x="588359" y="5810593"/>
            <a:chExt cx="3632345" cy="898832"/>
          </a:xfrm>
        </p:grpSpPr>
        <p:sp>
          <p:nvSpPr>
            <p:cNvPr id="10" name="Rectangle 9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???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1522" y="4910157"/>
            <a:ext cx="2724007" cy="898832"/>
            <a:chOff x="588695" y="4910157"/>
            <a:chExt cx="3632009" cy="898832"/>
          </a:xfrm>
        </p:grpSpPr>
        <p:sp>
          <p:nvSpPr>
            <p:cNvPr id="31" name="Rectangle 30"/>
            <p:cNvSpPr/>
            <p:nvPr/>
          </p:nvSpPr>
          <p:spPr>
            <a:xfrm>
              <a:off x="1166180" y="4910157"/>
              <a:ext cx="3054524" cy="898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192.168.0.11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192.168.0.10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23932" y="5075561"/>
              <a:ext cx="897551" cy="5680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IP</a:t>
              </a:r>
              <a:endParaRPr lang="en-US" sz="16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585404" y="4968462"/>
            <a:ext cx="1566593" cy="9432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4868641" y="4351380"/>
            <a:ext cx="1364016" cy="4437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5" idx="2"/>
          </p:cNvCxnSpPr>
          <p:nvPr/>
        </p:nvCxnSpPr>
        <p:spPr>
          <a:xfrm flipV="1">
            <a:off x="6661761" y="3605619"/>
            <a:ext cx="0" cy="9485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5902985" y="5821514"/>
            <a:ext cx="1739981" cy="783338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who-has 192.168.0.10?</a:t>
            </a:r>
            <a:endParaRPr lang="en-US" sz="1600" dirty="0"/>
          </a:p>
        </p:txBody>
      </p:sp>
      <p:sp>
        <p:nvSpPr>
          <p:cNvPr id="49" name="Rectangular Callout 48"/>
          <p:cNvSpPr/>
          <p:nvPr/>
        </p:nvSpPr>
        <p:spPr>
          <a:xfrm>
            <a:off x="3300915" y="2195459"/>
            <a:ext cx="2150500" cy="903306"/>
          </a:xfrm>
          <a:prstGeom prst="wedgeRectCallout">
            <a:avLst>
              <a:gd name="adj1" fmla="val 8451"/>
              <a:gd name="adj2" fmla="val 82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192.168.0.10 is-at</a:t>
            </a:r>
          </a:p>
          <a:p>
            <a:pPr algn="ctr"/>
            <a:r>
              <a:rPr lang="en-US" sz="1600" dirty="0" smtClean="0"/>
              <a:t>01:02:03:04:05:06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928989" y="4371317"/>
            <a:ext cx="1343282" cy="4440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93937" y="4968649"/>
            <a:ext cx="853835" cy="12667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41270" y="5809953"/>
            <a:ext cx="2724259" cy="898832"/>
            <a:chOff x="588359" y="5810593"/>
            <a:chExt cx="3632345" cy="898832"/>
          </a:xfrm>
        </p:grpSpPr>
        <p:sp>
          <p:nvSpPr>
            <p:cNvPr id="56" name="Rectangle 55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01:02:03:04:05:06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88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V="1">
            <a:off x="7328062" y="1106097"/>
            <a:ext cx="697895" cy="51384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Example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744530" y="4313659"/>
            <a:ext cx="1662274" cy="524322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31466" y="4936592"/>
            <a:ext cx="916306" cy="1363316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496220" y="4888943"/>
            <a:ext cx="1663685" cy="103506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61761" y="3441654"/>
            <a:ext cx="0" cy="1494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54307" y="2200250"/>
            <a:ext cx="0" cy="115946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480" y="3062695"/>
            <a:ext cx="690563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232657" y="4554214"/>
            <a:ext cx="858209" cy="481801"/>
            <a:chOff x="5026555" y="2142115"/>
            <a:chExt cx="889794" cy="374650"/>
          </a:xfrm>
        </p:grpSpPr>
        <p:sp>
          <p:nvSpPr>
            <p:cNvPr id="7" name="Parallelogram 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loud 8"/>
          <p:cNvSpPr/>
          <p:nvPr/>
        </p:nvSpPr>
        <p:spPr>
          <a:xfrm>
            <a:off x="5850691" y="1325563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92" y="5417873"/>
            <a:ext cx="759199" cy="10122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35" y="3452786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562" y="5380008"/>
            <a:ext cx="997665" cy="13302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99589" y="2831584"/>
            <a:ext cx="1565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Router</a:t>
            </a:r>
          </a:p>
          <a:p>
            <a:r>
              <a:rPr lang="en-US" sz="1400" dirty="0" smtClean="0"/>
              <a:t>192.168.0.1</a:t>
            </a:r>
          </a:p>
          <a:p>
            <a:r>
              <a:rPr lang="en-US" sz="1400" dirty="0" smtClean="0"/>
              <a:t>00:AA:BB:CC</a:t>
            </a:r>
            <a:r>
              <a:rPr lang="en-US" sz="1400" dirty="0" smtClean="0">
                <a:sym typeface="Wingdings" panose="05000000000000000000" pitchFamily="2" charset="2"/>
              </a:rPr>
              <a:t>:00:11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251471" y="5625362"/>
            <a:ext cx="1548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192.168.0.11</a:t>
            </a:r>
          </a:p>
          <a:p>
            <a:pPr algn="r"/>
            <a:r>
              <a:rPr lang="en-US" sz="1400" dirty="0" smtClean="0"/>
              <a:t>1A:2B:3C:4D:5E:6F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622351" y="3605773"/>
            <a:ext cx="152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192.168.0.10</a:t>
            </a:r>
          </a:p>
          <a:p>
            <a:pPr algn="r"/>
            <a:r>
              <a:rPr lang="en-US" sz="1400" dirty="0" smtClean="0"/>
              <a:t>01:02:03:04:05:06</a:t>
            </a:r>
            <a:endParaRPr lang="en-US" sz="1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62644" y="4997948"/>
            <a:ext cx="861290" cy="12612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1269" y="5810593"/>
            <a:ext cx="2785287" cy="898832"/>
            <a:chOff x="588359" y="5810593"/>
            <a:chExt cx="3632345" cy="898832"/>
          </a:xfrm>
        </p:grpSpPr>
        <p:sp>
          <p:nvSpPr>
            <p:cNvPr id="10" name="Rectangle 9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???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1521" y="4910157"/>
            <a:ext cx="2785029" cy="898832"/>
            <a:chOff x="588695" y="4910157"/>
            <a:chExt cx="3632009" cy="898832"/>
          </a:xfrm>
        </p:grpSpPr>
        <p:sp>
          <p:nvSpPr>
            <p:cNvPr id="31" name="Rectangle 30"/>
            <p:cNvSpPr/>
            <p:nvPr/>
          </p:nvSpPr>
          <p:spPr>
            <a:xfrm>
              <a:off x="1166180" y="4910157"/>
              <a:ext cx="3054524" cy="8988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192.168.0.11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8.8.8.8</a:t>
              </a:r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23932" y="5075561"/>
              <a:ext cx="897551" cy="56802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IP</a:t>
              </a:r>
              <a:endParaRPr lang="en-US" sz="1600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585404" y="4968462"/>
            <a:ext cx="1566593" cy="94329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1"/>
          </p:cNvCxnSpPr>
          <p:nvPr/>
        </p:nvCxnSpPr>
        <p:spPr>
          <a:xfrm flipH="1" flipV="1">
            <a:off x="4868641" y="4351380"/>
            <a:ext cx="1364016" cy="44373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5" idx="2"/>
          </p:cNvCxnSpPr>
          <p:nvPr/>
        </p:nvCxnSpPr>
        <p:spPr>
          <a:xfrm flipV="1">
            <a:off x="6661761" y="3605619"/>
            <a:ext cx="0" cy="94859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>
            <a:off x="5902985" y="5821514"/>
            <a:ext cx="1739981" cy="783338"/>
          </a:xfrm>
          <a:prstGeom prst="wedgeRectCallout">
            <a:avLst>
              <a:gd name="adj1" fmla="val -67322"/>
              <a:gd name="adj2" fmla="val 2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who-has 192.168.0.1?</a:t>
            </a:r>
            <a:endParaRPr lang="en-US" sz="1600" dirty="0"/>
          </a:p>
        </p:txBody>
      </p:sp>
      <p:sp>
        <p:nvSpPr>
          <p:cNvPr id="49" name="Rectangular Callout 48"/>
          <p:cNvSpPr/>
          <p:nvPr/>
        </p:nvSpPr>
        <p:spPr>
          <a:xfrm>
            <a:off x="3527550" y="2040852"/>
            <a:ext cx="2150500" cy="903306"/>
          </a:xfrm>
          <a:prstGeom prst="wedgeRectCallout">
            <a:avLst>
              <a:gd name="adj1" fmla="val 76667"/>
              <a:gd name="adj2" fmla="val 85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192.168.0.1 is-at</a:t>
            </a:r>
          </a:p>
          <a:p>
            <a:pPr algn="ctr"/>
            <a:r>
              <a:rPr lang="en-US" sz="1600" dirty="0" smtClean="0"/>
              <a:t>00:AA:BB:CC:00:11</a:t>
            </a:r>
            <a:endParaRPr lang="en-US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6652540" y="3585220"/>
            <a:ext cx="3533" cy="104783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5470099" y="4997948"/>
            <a:ext cx="853835" cy="126679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41263" y="5804599"/>
            <a:ext cx="2785287" cy="898832"/>
            <a:chOff x="588359" y="5810593"/>
            <a:chExt cx="3632345" cy="898832"/>
          </a:xfrm>
        </p:grpSpPr>
        <p:sp>
          <p:nvSpPr>
            <p:cNvPr id="56" name="Rectangle 55"/>
            <p:cNvSpPr/>
            <p:nvPr/>
          </p:nvSpPr>
          <p:spPr>
            <a:xfrm>
              <a:off x="1166180" y="5810593"/>
              <a:ext cx="3054524" cy="89883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/>
                <a:t>Src</a:t>
              </a:r>
              <a:r>
                <a:rPr lang="en-US" sz="1600" dirty="0" smtClean="0"/>
                <a:t>: 1A:2B:3C:4D:5E:6F</a:t>
              </a:r>
            </a:p>
            <a:p>
              <a:r>
                <a:rPr lang="en-US" sz="1600" dirty="0" err="1" smtClean="0"/>
                <a:t>Dst</a:t>
              </a:r>
              <a:r>
                <a:rPr lang="en-US" sz="1600" dirty="0" smtClean="0"/>
                <a:t>: 00:AA:BB:CC:00:11</a:t>
              </a:r>
              <a:endParaRPr lang="en-US" sz="1600" dirty="0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423596" y="5975997"/>
              <a:ext cx="897551" cy="56802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Eth.</a:t>
              </a:r>
              <a:endParaRPr lang="en-US" sz="1600" b="1" dirty="0"/>
            </a:p>
          </p:txBody>
        </p:sp>
      </p:grpSp>
      <p:cxnSp>
        <p:nvCxnSpPr>
          <p:cNvPr id="44" name="Straight Arrow Connector 43"/>
          <p:cNvCxnSpPr>
            <a:endCxn id="9" idx="1"/>
          </p:cNvCxnSpPr>
          <p:nvPr/>
        </p:nvCxnSpPr>
        <p:spPr>
          <a:xfrm flipV="1">
            <a:off x="6661761" y="2402832"/>
            <a:ext cx="1" cy="65986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52" y="108959"/>
            <a:ext cx="912454" cy="1216605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7393923" y="1117846"/>
            <a:ext cx="613867" cy="4648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44820" y="34674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8.8.8.8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82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49" grpId="0" animBg="1"/>
      <p:bldP spid="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 modification/Spoofing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</a:t>
            </a:r>
            <a:r>
              <a:rPr lang="en-US" dirty="0" err="1" smtClean="0"/>
              <a:t>arp</a:t>
            </a:r>
            <a:r>
              <a:rPr lang="en-US" dirty="0" smtClean="0"/>
              <a:t> mapping on your network</a:t>
            </a:r>
          </a:p>
          <a:p>
            <a:pPr lvl="1"/>
            <a:r>
              <a:rPr lang="en-US" dirty="0" smtClean="0"/>
              <a:t>Arp –a</a:t>
            </a:r>
          </a:p>
          <a:p>
            <a:r>
              <a:rPr lang="en-US" dirty="0" smtClean="0"/>
              <a:t>Change </a:t>
            </a:r>
            <a:r>
              <a:rPr lang="en-US" dirty="0"/>
              <a:t>the MAC on a Host </a:t>
            </a:r>
            <a:r>
              <a:rPr lang="en-US" sz="2400" dirty="0"/>
              <a:t>(Cloning)</a:t>
            </a:r>
            <a:endParaRPr lang="en-US" dirty="0"/>
          </a:p>
          <a:p>
            <a:pPr lvl="1"/>
            <a:r>
              <a:rPr lang="en-US" dirty="0"/>
              <a:t>Linux (</a:t>
            </a:r>
            <a:r>
              <a:rPr lang="en-US" dirty="0" err="1"/>
              <a:t>ifconfig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Windows Network Settings</a:t>
            </a:r>
          </a:p>
          <a:p>
            <a:r>
              <a:rPr lang="en-US" dirty="0"/>
              <a:t>Creating Link Layer Packets </a:t>
            </a:r>
            <a:r>
              <a:rPr lang="en-US" sz="2400" dirty="0"/>
              <a:t>(Spoofing)</a:t>
            </a:r>
            <a:endParaRPr lang="en-US" dirty="0"/>
          </a:p>
          <a:p>
            <a:pPr lvl="1"/>
            <a:r>
              <a:rPr lang="en-US" dirty="0" err="1"/>
              <a:t>libnet</a:t>
            </a:r>
            <a:r>
              <a:rPr lang="en-US" dirty="0"/>
              <a:t> (API)</a:t>
            </a:r>
          </a:p>
          <a:p>
            <a:pPr lvl="1"/>
            <a:r>
              <a:rPr lang="en-US" dirty="0" err="1"/>
              <a:t>Linkcat</a:t>
            </a:r>
            <a:r>
              <a:rPr lang="en-US" dirty="0"/>
              <a:t> (tool – </a:t>
            </a:r>
            <a:r>
              <a:rPr lang="en-US" dirty="0" err="1"/>
              <a:t>netcat</a:t>
            </a:r>
            <a:r>
              <a:rPr lang="en-US" dirty="0"/>
              <a:t> for link layer)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ARP </a:t>
            </a:r>
            <a:r>
              <a:rPr lang="it-IT" dirty="0" err="1" smtClean="0"/>
              <a:t>Spoofing</a:t>
            </a:r>
            <a:r>
              <a:rPr lang="it-IT" dirty="0" smtClean="0"/>
              <a:t> </a:t>
            </a:r>
          </a:p>
        </p:txBody>
      </p:sp>
      <p:sp>
        <p:nvSpPr>
          <p:cNvPr id="31750" name="computr3"/>
          <p:cNvSpPr>
            <a:spLocks noEditPoints="1" noChangeArrowheads="1"/>
          </p:cNvSpPr>
          <p:nvPr/>
        </p:nvSpPr>
        <p:spPr bwMode="auto">
          <a:xfrm>
            <a:off x="836613" y="1792288"/>
            <a:ext cx="1204912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computr3"/>
          <p:cNvSpPr>
            <a:spLocks noEditPoints="1" noChangeArrowheads="1"/>
          </p:cNvSpPr>
          <p:nvPr/>
        </p:nvSpPr>
        <p:spPr bwMode="auto">
          <a:xfrm>
            <a:off x="7264400" y="1865313"/>
            <a:ext cx="1204913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21"/>
          <p:cNvSpPr txBox="1">
            <a:spLocks noChangeArrowheads="1"/>
          </p:cNvSpPr>
          <p:nvPr/>
        </p:nvSpPr>
        <p:spPr bwMode="auto">
          <a:xfrm>
            <a:off x="547688" y="2574925"/>
            <a:ext cx="7429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7729538" y="2657475"/>
            <a:ext cx="6413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1754" name="laptop"/>
          <p:cNvSpPr>
            <a:spLocks noEditPoints="1" noChangeArrowheads="1"/>
          </p:cNvSpPr>
          <p:nvPr/>
        </p:nvSpPr>
        <p:spPr bwMode="auto">
          <a:xfrm>
            <a:off x="4035425" y="4800600"/>
            <a:ext cx="1152525" cy="866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Text Box 24"/>
          <p:cNvSpPr txBox="1">
            <a:spLocks noChangeArrowheads="1"/>
          </p:cNvSpPr>
          <p:nvPr/>
        </p:nvSpPr>
        <p:spPr bwMode="auto">
          <a:xfrm>
            <a:off x="3889375" y="5630863"/>
            <a:ext cx="14446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800">
                <a:solidFill>
                  <a:schemeClr val="tx1"/>
                </a:solidFill>
              </a:rPr>
              <a:t>Cracker</a:t>
            </a:r>
          </a:p>
        </p:txBody>
      </p:sp>
      <p:sp>
        <p:nvSpPr>
          <p:cNvPr id="111641" name="Line 25"/>
          <p:cNvSpPr>
            <a:spLocks noChangeShapeType="1"/>
          </p:cNvSpPr>
          <p:nvPr/>
        </p:nvSpPr>
        <p:spPr bwMode="auto">
          <a:xfrm flipH="1" flipV="1">
            <a:off x="1987550" y="2800350"/>
            <a:ext cx="1800225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171450" y="4357688"/>
            <a:ext cx="40957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gratuitous arp reply</a:t>
            </a:r>
          </a:p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Bob’s IP</a:t>
            </a:r>
            <a:r>
              <a:rPr lang="it-IT" sz="1800" dirty="0">
                <a:solidFill>
                  <a:schemeClr val="tx1"/>
                </a:solidFill>
                <a:cs typeface="Arial" charset="0"/>
              </a:rPr>
              <a:t>→ Cracker’s MAC</a:t>
            </a:r>
          </a:p>
          <a:p>
            <a:pPr algn="ctr">
              <a:defRPr/>
            </a:pPr>
            <a:r>
              <a:rPr lang="it-IT" sz="1800" dirty="0">
                <a:solidFill>
                  <a:schemeClr val="accent6"/>
                </a:solidFill>
                <a:cs typeface="Arial" charset="0"/>
              </a:rPr>
              <a:t>arpspoof 192.168.1.10  192.168.1.100</a:t>
            </a:r>
          </a:p>
        </p:txBody>
      </p:sp>
      <p:sp>
        <p:nvSpPr>
          <p:cNvPr id="111643" name="Line 27"/>
          <p:cNvSpPr>
            <a:spLocks noChangeShapeType="1"/>
          </p:cNvSpPr>
          <p:nvPr/>
        </p:nvSpPr>
        <p:spPr bwMode="auto">
          <a:xfrm flipV="1">
            <a:off x="5011738" y="2800350"/>
            <a:ext cx="2233612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modem"/>
          <p:cNvSpPr>
            <a:spLocks noEditPoints="1" noChangeArrowheads="1"/>
          </p:cNvSpPr>
          <p:nvPr/>
        </p:nvSpPr>
        <p:spPr bwMode="auto">
          <a:xfrm>
            <a:off x="3644900" y="2152650"/>
            <a:ext cx="1871663" cy="4111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47" name="Line 31"/>
          <p:cNvSpPr>
            <a:spLocks noChangeShapeType="1"/>
          </p:cNvSpPr>
          <p:nvPr/>
        </p:nvSpPr>
        <p:spPr bwMode="auto">
          <a:xfrm>
            <a:off x="2225675" y="2081213"/>
            <a:ext cx="4784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3286125" y="1697038"/>
            <a:ext cx="25908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>
                <a:solidFill>
                  <a:schemeClr val="tx1"/>
                </a:solidFill>
              </a:rPr>
              <a:t>Regular traffic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2209800" y="2681288"/>
            <a:ext cx="22240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1800" dirty="0">
                <a:solidFill>
                  <a:schemeClr val="accent6"/>
                </a:solidFill>
              </a:rPr>
              <a:t>Using arp poisoning</a:t>
            </a:r>
          </a:p>
        </p:txBody>
      </p:sp>
      <p:sp>
        <p:nvSpPr>
          <p:cNvPr id="31763" name="Text Box 34"/>
          <p:cNvSpPr txBox="1">
            <a:spLocks noChangeArrowheads="1"/>
          </p:cNvSpPr>
          <p:nvPr/>
        </p:nvSpPr>
        <p:spPr bwMode="auto">
          <a:xfrm>
            <a:off x="3506788" y="1335088"/>
            <a:ext cx="2208212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chemeClr val="tx1"/>
                </a:solidFill>
              </a:rPr>
              <a:t>LAN: 192.168.1.</a:t>
            </a:r>
            <a:r>
              <a:rPr lang="it-IT" sz="20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1764" name="Text Box 35"/>
          <p:cNvSpPr txBox="1">
            <a:spLocks noChangeArrowheads="1"/>
          </p:cNvSpPr>
          <p:nvPr/>
        </p:nvSpPr>
        <p:spPr bwMode="auto">
          <a:xfrm>
            <a:off x="649288" y="2895600"/>
            <a:ext cx="53975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.10</a:t>
            </a:r>
          </a:p>
        </p:txBody>
      </p:sp>
      <p:sp>
        <p:nvSpPr>
          <p:cNvPr id="31765" name="Text Box 36"/>
          <p:cNvSpPr txBox="1">
            <a:spLocks noChangeArrowheads="1"/>
          </p:cNvSpPr>
          <p:nvPr/>
        </p:nvSpPr>
        <p:spPr bwMode="auto">
          <a:xfrm>
            <a:off x="7708900" y="2971800"/>
            <a:ext cx="68262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.100</a:t>
            </a:r>
          </a:p>
        </p:txBody>
      </p:sp>
      <p:sp>
        <p:nvSpPr>
          <p:cNvPr id="31766" name="Text Box 37"/>
          <p:cNvSpPr txBox="1">
            <a:spLocks noChangeArrowheads="1"/>
          </p:cNvSpPr>
          <p:nvPr/>
        </p:nvSpPr>
        <p:spPr bwMode="auto">
          <a:xfrm>
            <a:off x="381000" y="1387475"/>
            <a:ext cx="1295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1767" name="Text Box 38"/>
          <p:cNvSpPr txBox="1">
            <a:spLocks noChangeArrowheads="1"/>
          </p:cNvSpPr>
          <p:nvPr/>
        </p:nvSpPr>
        <p:spPr bwMode="auto">
          <a:xfrm>
            <a:off x="7467600" y="1463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t-IT" b="1">
              <a:solidFill>
                <a:srgbClr val="0080FF"/>
              </a:solidFill>
            </a:endParaRPr>
          </a:p>
        </p:txBody>
      </p:sp>
      <p:sp>
        <p:nvSpPr>
          <p:cNvPr id="31768" name="Text Box 39"/>
          <p:cNvSpPr txBox="1">
            <a:spLocks noChangeArrowheads="1"/>
          </p:cNvSpPr>
          <p:nvPr/>
        </p:nvSpPr>
        <p:spPr bwMode="auto">
          <a:xfrm>
            <a:off x="7467600" y="1463675"/>
            <a:ext cx="1446213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31769" name="Picture 40" descr="Us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0" y="1828800"/>
            <a:ext cx="509588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70" name="Picture 41" descr="Us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533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58" name="Text Box 42"/>
          <p:cNvSpPr txBox="1">
            <a:spLocks noChangeArrowheads="1"/>
          </p:cNvSpPr>
          <p:nvPr/>
        </p:nvSpPr>
        <p:spPr bwMode="auto">
          <a:xfrm>
            <a:off x="4419600" y="22240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b="1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switch</a:t>
            </a:r>
          </a:p>
        </p:txBody>
      </p:sp>
      <p:sp>
        <p:nvSpPr>
          <p:cNvPr id="111659" name="Freeform 43"/>
          <p:cNvSpPr>
            <a:spLocks/>
          </p:cNvSpPr>
          <p:nvPr/>
        </p:nvSpPr>
        <p:spPr bwMode="auto">
          <a:xfrm>
            <a:off x="2276475" y="2673350"/>
            <a:ext cx="4752975" cy="2660650"/>
          </a:xfrm>
          <a:custGeom>
            <a:avLst/>
            <a:gdLst>
              <a:gd name="T0" fmla="*/ 0 w 2994"/>
              <a:gd name="T1" fmla="*/ 0 h 1750"/>
              <a:gd name="T2" fmla="*/ 2147483647 w 2994"/>
              <a:gd name="T3" fmla="*/ 2147483647 h 1750"/>
              <a:gd name="T4" fmla="*/ 2147483647 w 2994"/>
              <a:gd name="T5" fmla="*/ 2147483647 h 1750"/>
              <a:gd name="T6" fmla="*/ 2147483647 w 2994"/>
              <a:gd name="T7" fmla="*/ 2147483647 h 1750"/>
              <a:gd name="T8" fmla="*/ 2147483647 w 2994"/>
              <a:gd name="T9" fmla="*/ 0 h 1750"/>
              <a:gd name="T10" fmla="*/ 2147483647 w 2994"/>
              <a:gd name="T11" fmla="*/ 0 h 1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94"/>
              <a:gd name="T19" fmla="*/ 0 h 1750"/>
              <a:gd name="T20" fmla="*/ 2994 w 2994"/>
              <a:gd name="T21" fmla="*/ 1750 h 1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94" h="1750">
                <a:moveTo>
                  <a:pt x="0" y="0"/>
                </a:moveTo>
                <a:lnTo>
                  <a:pt x="1380" y="1"/>
                </a:lnTo>
                <a:lnTo>
                  <a:pt x="1366" y="1750"/>
                </a:lnTo>
                <a:lnTo>
                  <a:pt x="1542" y="1734"/>
                </a:lnTo>
                <a:lnTo>
                  <a:pt x="1542" y="0"/>
                </a:lnTo>
                <a:lnTo>
                  <a:pt x="2994" y="0"/>
                </a:lnTo>
              </a:path>
            </a:pathLst>
          </a:custGeom>
          <a:ln>
            <a:headEnd type="triangle" w="lg" len="lg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73" name="Line 44"/>
          <p:cNvSpPr>
            <a:spLocks noChangeShapeType="1"/>
          </p:cNvSpPr>
          <p:nvPr/>
        </p:nvSpPr>
        <p:spPr bwMode="auto">
          <a:xfrm>
            <a:off x="1962150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45"/>
          <p:cNvSpPr>
            <a:spLocks noChangeShapeType="1"/>
          </p:cNvSpPr>
          <p:nvPr/>
        </p:nvSpPr>
        <p:spPr bwMode="auto">
          <a:xfrm>
            <a:off x="5591175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46"/>
          <p:cNvSpPr>
            <a:spLocks noChangeShapeType="1"/>
          </p:cNvSpPr>
          <p:nvPr/>
        </p:nvSpPr>
        <p:spPr bwMode="auto">
          <a:xfrm flipH="1">
            <a:off x="4581525" y="2667000"/>
            <a:ext cx="19050" cy="21431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Text Box 47"/>
          <p:cNvSpPr txBox="1">
            <a:spLocks noChangeArrowheads="1"/>
          </p:cNvSpPr>
          <p:nvPr/>
        </p:nvSpPr>
        <p:spPr bwMode="auto">
          <a:xfrm>
            <a:off x="4370388" y="6042025"/>
            <a:ext cx="4826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80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31777" name="Text Box 48"/>
          <p:cNvSpPr txBox="1">
            <a:spLocks noChangeArrowheads="1"/>
          </p:cNvSpPr>
          <p:nvPr/>
        </p:nvSpPr>
        <p:spPr bwMode="auto">
          <a:xfrm>
            <a:off x="152400" y="3581400"/>
            <a:ext cx="277018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1800">
                <a:solidFill>
                  <a:schemeClr val="tx1"/>
                </a:solidFill>
              </a:rPr>
              <a:t>MAC: 00:0A:E4:2E:9B:11</a:t>
            </a:r>
          </a:p>
        </p:txBody>
      </p:sp>
      <p:sp>
        <p:nvSpPr>
          <p:cNvPr id="31778" name="Text Box 49"/>
          <p:cNvSpPr txBox="1">
            <a:spLocks noChangeArrowheads="1"/>
          </p:cNvSpPr>
          <p:nvPr/>
        </p:nvSpPr>
        <p:spPr bwMode="auto">
          <a:xfrm>
            <a:off x="609600" y="5867400"/>
            <a:ext cx="29606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>
                <a:solidFill>
                  <a:schemeClr val="tx1"/>
                </a:solidFill>
              </a:rPr>
              <a:t>MAC: 00:22:64:34:60:88</a:t>
            </a:r>
          </a:p>
        </p:txBody>
      </p:sp>
      <p:sp>
        <p:nvSpPr>
          <p:cNvPr id="111666" name="Rectangle 50"/>
          <p:cNvSpPr>
            <a:spLocks noChangeArrowheads="1"/>
          </p:cNvSpPr>
          <p:nvPr/>
        </p:nvSpPr>
        <p:spPr bwMode="auto">
          <a:xfrm>
            <a:off x="4876800" y="4343400"/>
            <a:ext cx="4191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gratuitous arp reply</a:t>
            </a:r>
          </a:p>
          <a:p>
            <a:pPr algn="ctr">
              <a:defRPr/>
            </a:pPr>
            <a:r>
              <a:rPr lang="it-IT" sz="1800" dirty="0">
                <a:solidFill>
                  <a:schemeClr val="tx1"/>
                </a:solidFill>
              </a:rPr>
              <a:t>Alice’s IP→ Cracker’s MAC</a:t>
            </a:r>
          </a:p>
          <a:p>
            <a:pPr algn="ctr">
              <a:defRPr/>
            </a:pPr>
            <a:r>
              <a:rPr lang="it-IT" sz="1800" dirty="0">
                <a:solidFill>
                  <a:schemeClr val="accent6"/>
                </a:solidFill>
              </a:rPr>
              <a:t>arpspoof 192.168.1.100  192.168.1.10</a:t>
            </a:r>
          </a:p>
        </p:txBody>
      </p:sp>
      <p:sp>
        <p:nvSpPr>
          <p:cNvPr id="31780" name="Text Box 51"/>
          <p:cNvSpPr txBox="1">
            <a:spLocks noChangeArrowheads="1"/>
          </p:cNvSpPr>
          <p:nvPr/>
        </p:nvSpPr>
        <p:spPr bwMode="auto">
          <a:xfrm>
            <a:off x="6356350" y="3536950"/>
            <a:ext cx="27876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1800">
                <a:solidFill>
                  <a:schemeClr val="tx1"/>
                </a:solidFill>
              </a:rPr>
              <a:t>MAC: 00:0A:E4:3B:47:7E</a:t>
            </a:r>
          </a:p>
        </p:txBody>
      </p:sp>
      <p:sp>
        <p:nvSpPr>
          <p:cNvPr id="111668" name="Rectangle 52"/>
          <p:cNvSpPr>
            <a:spLocks noChangeArrowheads="1"/>
          </p:cNvSpPr>
          <p:nvPr/>
        </p:nvSpPr>
        <p:spPr bwMode="auto">
          <a:xfrm>
            <a:off x="1295400" y="5199063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victim ip</a:t>
            </a:r>
          </a:p>
        </p:txBody>
      </p:sp>
      <p:sp>
        <p:nvSpPr>
          <p:cNvPr id="111669" name="Rectangle 53"/>
          <p:cNvSpPr>
            <a:spLocks noChangeArrowheads="1"/>
          </p:cNvSpPr>
          <p:nvPr/>
        </p:nvSpPr>
        <p:spPr bwMode="auto">
          <a:xfrm>
            <a:off x="6400800" y="5213350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victim ip</a:t>
            </a:r>
          </a:p>
        </p:txBody>
      </p:sp>
      <p:sp>
        <p:nvSpPr>
          <p:cNvPr id="111670" name="Rectangle 54"/>
          <p:cNvSpPr>
            <a:spLocks noChangeArrowheads="1"/>
          </p:cNvSpPr>
          <p:nvPr/>
        </p:nvSpPr>
        <p:spPr bwMode="auto">
          <a:xfrm>
            <a:off x="2667000" y="5213350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gateway ip</a:t>
            </a:r>
          </a:p>
        </p:txBody>
      </p:sp>
      <p:sp>
        <p:nvSpPr>
          <p:cNvPr id="111671" name="Rectangle 55"/>
          <p:cNvSpPr>
            <a:spLocks noChangeArrowheads="1"/>
          </p:cNvSpPr>
          <p:nvPr/>
        </p:nvSpPr>
        <p:spPr bwMode="auto">
          <a:xfrm>
            <a:off x="7696200" y="5213350"/>
            <a:ext cx="13716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sz="1800" i="1" dirty="0">
                <a:solidFill>
                  <a:schemeClr val="accent6"/>
                </a:solidFill>
              </a:rPr>
              <a:t>gateway ip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1" grpId="0" animBg="1"/>
      <p:bldP spid="111642" grpId="0"/>
      <p:bldP spid="111643" grpId="0" animBg="1"/>
      <p:bldP spid="111647" grpId="0" animBg="1"/>
      <p:bldP spid="111648" grpId="0"/>
      <p:bldP spid="111649" grpId="0"/>
      <p:bldP spid="111666" grpId="0"/>
      <p:bldP spid="111668" grpId="0"/>
      <p:bldP spid="111669" grpId="0"/>
      <p:bldP spid="111670" grpId="0"/>
      <p:bldP spid="1116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dirty="0" smtClean="0"/>
              <a:t>Catch  telnet password</a:t>
            </a:r>
          </a:p>
        </p:txBody>
      </p:sp>
      <p:sp>
        <p:nvSpPr>
          <p:cNvPr id="32774" name="computr3"/>
          <p:cNvSpPr>
            <a:spLocks noEditPoints="1" noChangeArrowheads="1"/>
          </p:cNvSpPr>
          <p:nvPr/>
        </p:nvSpPr>
        <p:spPr bwMode="auto">
          <a:xfrm>
            <a:off x="838200" y="1792288"/>
            <a:ext cx="1204913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computr3"/>
          <p:cNvSpPr>
            <a:spLocks noEditPoints="1" noChangeArrowheads="1"/>
          </p:cNvSpPr>
          <p:nvPr/>
        </p:nvSpPr>
        <p:spPr bwMode="auto">
          <a:xfrm>
            <a:off x="7265988" y="1865313"/>
            <a:ext cx="1204912" cy="77628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549275" y="2574925"/>
            <a:ext cx="1074738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32777" name="Text Box 7"/>
          <p:cNvSpPr txBox="1">
            <a:spLocks noChangeArrowheads="1"/>
          </p:cNvSpPr>
          <p:nvPr/>
        </p:nvSpPr>
        <p:spPr bwMode="auto">
          <a:xfrm>
            <a:off x="7764463" y="2657475"/>
            <a:ext cx="91440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2778" name="laptop"/>
          <p:cNvSpPr>
            <a:spLocks noEditPoints="1" noChangeArrowheads="1"/>
          </p:cNvSpPr>
          <p:nvPr/>
        </p:nvSpPr>
        <p:spPr bwMode="auto">
          <a:xfrm>
            <a:off x="4008438" y="4648200"/>
            <a:ext cx="1152525" cy="8667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Text Box 9"/>
          <p:cNvSpPr txBox="1">
            <a:spLocks noChangeArrowheads="1"/>
          </p:cNvSpPr>
          <p:nvPr/>
        </p:nvSpPr>
        <p:spPr bwMode="auto">
          <a:xfrm>
            <a:off x="3730625" y="5478463"/>
            <a:ext cx="161925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Cracker</a:t>
            </a:r>
          </a:p>
        </p:txBody>
      </p:sp>
      <p:sp>
        <p:nvSpPr>
          <p:cNvPr id="32780" name="modem"/>
          <p:cNvSpPr>
            <a:spLocks noEditPoints="1" noChangeArrowheads="1"/>
          </p:cNvSpPr>
          <p:nvPr/>
        </p:nvSpPr>
        <p:spPr bwMode="auto">
          <a:xfrm>
            <a:off x="3646488" y="2152650"/>
            <a:ext cx="1871662" cy="411163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0 w 21600"/>
              <a:gd name="T11" fmla="*/ 2147483647 h 21600"/>
              <a:gd name="T12" fmla="*/ 2147483647 w 21600"/>
              <a:gd name="T13" fmla="*/ 0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2147483647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2227263" y="2081213"/>
            <a:ext cx="4784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3729038" y="1676400"/>
            <a:ext cx="20955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chemeClr val="tx1"/>
                </a:solidFill>
              </a:rPr>
              <a:t>Regular traffic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2744788" y="2681288"/>
            <a:ext cx="2057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dirty="0">
                <a:solidFill>
                  <a:schemeClr val="accent6"/>
                </a:solidFill>
              </a:rPr>
              <a:t>Using arp poisoning</a:t>
            </a: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3508375" y="1298575"/>
            <a:ext cx="22082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chemeClr val="tx1"/>
                </a:solidFill>
              </a:rPr>
              <a:t>LAN: 192.168.1.</a:t>
            </a:r>
            <a:r>
              <a:rPr lang="it-IT" sz="2000" b="1" i="1">
                <a:solidFill>
                  <a:schemeClr val="tx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687388" y="3063875"/>
            <a:ext cx="754062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.10</a:t>
            </a:r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7697788" y="3140075"/>
            <a:ext cx="9810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.100</a:t>
            </a: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382588" y="1387475"/>
            <a:ext cx="1295400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32788" name="Text Box 21"/>
          <p:cNvSpPr txBox="1">
            <a:spLocks noChangeArrowheads="1"/>
          </p:cNvSpPr>
          <p:nvPr/>
        </p:nvSpPr>
        <p:spPr bwMode="auto">
          <a:xfrm>
            <a:off x="7469188" y="14636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it-IT" b="1">
              <a:solidFill>
                <a:srgbClr val="0080FF"/>
              </a:solidFill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7469188" y="1463675"/>
            <a:ext cx="1446212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chemeClr val="tx1"/>
                </a:solidFill>
              </a:rPr>
              <a:t>SERVER</a:t>
            </a:r>
          </a:p>
        </p:txBody>
      </p:sp>
      <p:pic>
        <p:nvPicPr>
          <p:cNvPr id="32790" name="Picture 23" descr="Us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3588" y="1828800"/>
            <a:ext cx="509587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1" name="Picture 24" descr="Us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88" y="1752600"/>
            <a:ext cx="533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4497388" y="220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it-IT" b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</a:rPr>
              <a:t>switch</a:t>
            </a:r>
          </a:p>
        </p:txBody>
      </p:sp>
      <p:sp>
        <p:nvSpPr>
          <p:cNvPr id="114714" name="Freeform 26"/>
          <p:cNvSpPr>
            <a:spLocks/>
          </p:cNvSpPr>
          <p:nvPr/>
        </p:nvSpPr>
        <p:spPr bwMode="auto">
          <a:xfrm>
            <a:off x="2278063" y="2673350"/>
            <a:ext cx="4752975" cy="2660650"/>
          </a:xfrm>
          <a:custGeom>
            <a:avLst/>
            <a:gdLst>
              <a:gd name="T0" fmla="*/ 0 w 2994"/>
              <a:gd name="T1" fmla="*/ 0 h 1750"/>
              <a:gd name="T2" fmla="*/ 2147483647 w 2994"/>
              <a:gd name="T3" fmla="*/ 2147483647 h 1750"/>
              <a:gd name="T4" fmla="*/ 2147483647 w 2994"/>
              <a:gd name="T5" fmla="*/ 2147483647 h 1750"/>
              <a:gd name="T6" fmla="*/ 2147483647 w 2994"/>
              <a:gd name="T7" fmla="*/ 2147483647 h 1750"/>
              <a:gd name="T8" fmla="*/ 2147483647 w 2994"/>
              <a:gd name="T9" fmla="*/ 0 h 1750"/>
              <a:gd name="T10" fmla="*/ 2147483647 w 2994"/>
              <a:gd name="T11" fmla="*/ 0 h 17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94"/>
              <a:gd name="T19" fmla="*/ 0 h 1750"/>
              <a:gd name="T20" fmla="*/ 2994 w 2994"/>
              <a:gd name="T21" fmla="*/ 1750 h 1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94" h="1750">
                <a:moveTo>
                  <a:pt x="0" y="0"/>
                </a:moveTo>
                <a:lnTo>
                  <a:pt x="1380" y="1"/>
                </a:lnTo>
                <a:lnTo>
                  <a:pt x="1366" y="1750"/>
                </a:lnTo>
                <a:lnTo>
                  <a:pt x="1542" y="1734"/>
                </a:lnTo>
                <a:lnTo>
                  <a:pt x="1542" y="0"/>
                </a:lnTo>
                <a:lnTo>
                  <a:pt x="2994" y="0"/>
                </a:lnTo>
              </a:path>
            </a:pathLst>
          </a:custGeom>
          <a:ln>
            <a:headEnd type="triangle" w="lg" len="lg"/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94" name="Line 27"/>
          <p:cNvSpPr>
            <a:spLocks noChangeShapeType="1"/>
          </p:cNvSpPr>
          <p:nvPr/>
        </p:nvSpPr>
        <p:spPr bwMode="auto">
          <a:xfrm>
            <a:off x="1963738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795" name="Line 28"/>
          <p:cNvSpPr>
            <a:spLocks noChangeShapeType="1"/>
          </p:cNvSpPr>
          <p:nvPr/>
        </p:nvSpPr>
        <p:spPr bwMode="auto">
          <a:xfrm>
            <a:off x="5592763" y="2362200"/>
            <a:ext cx="1600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2796" name="Line 29"/>
          <p:cNvSpPr>
            <a:spLocks noChangeShapeType="1"/>
          </p:cNvSpPr>
          <p:nvPr/>
        </p:nvSpPr>
        <p:spPr bwMode="auto">
          <a:xfrm flipH="1">
            <a:off x="4583113" y="2581275"/>
            <a:ext cx="19050" cy="222885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33"/>
          <p:cNvSpPr txBox="1">
            <a:spLocks noChangeArrowheads="1"/>
          </p:cNvSpPr>
          <p:nvPr/>
        </p:nvSpPr>
        <p:spPr bwMode="auto">
          <a:xfrm>
            <a:off x="5564188" y="5105400"/>
            <a:ext cx="20478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2000" dirty="0">
                <a:solidFill>
                  <a:schemeClr val="accent6"/>
                </a:solidFill>
                <a:cs typeface="Arial" charset="0"/>
              </a:rPr>
              <a:t>Acts as a router </a:t>
            </a:r>
          </a:p>
        </p:txBody>
      </p:sp>
      <p:sp>
        <p:nvSpPr>
          <p:cNvPr id="32798" name="Text Box 34"/>
          <p:cNvSpPr txBox="1">
            <a:spLocks noChangeArrowheads="1"/>
          </p:cNvSpPr>
          <p:nvPr/>
        </p:nvSpPr>
        <p:spPr bwMode="auto">
          <a:xfrm>
            <a:off x="4264025" y="5889625"/>
            <a:ext cx="525463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3200">
                <a:solidFill>
                  <a:schemeClr val="tx1"/>
                </a:solidFill>
              </a:rPr>
              <a:t>.1</a:t>
            </a:r>
          </a:p>
        </p:txBody>
      </p:sp>
      <p:sp>
        <p:nvSpPr>
          <p:cNvPr id="37919" name="Text Box 35"/>
          <p:cNvSpPr txBox="1">
            <a:spLocks noChangeArrowheads="1"/>
          </p:cNvSpPr>
          <p:nvPr/>
        </p:nvSpPr>
        <p:spPr bwMode="auto">
          <a:xfrm>
            <a:off x="458788" y="3657600"/>
            <a:ext cx="3200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it-IT" dirty="0">
                <a:solidFill>
                  <a:schemeClr val="tx1"/>
                </a:solidFill>
                <a:cs typeface="Arial" charset="0"/>
              </a:rPr>
              <a:t>With dsniff, we catch the passwords used to log in to a telnet service:</a:t>
            </a:r>
          </a:p>
          <a:p>
            <a:pPr>
              <a:defRPr/>
            </a:pPr>
            <a:r>
              <a:rPr lang="it-IT" dirty="0">
                <a:solidFill>
                  <a:schemeClr val="accent6"/>
                </a:solidFill>
                <a:cs typeface="Arial" charset="0"/>
              </a:rPr>
              <a:t>dsniff  -n</a:t>
            </a:r>
            <a:r>
              <a:rPr lang="it-IT" dirty="0">
                <a:solidFill>
                  <a:schemeClr val="tx1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2" grpId="0" animBg="1"/>
      <p:bldP spid="114703" grpId="0"/>
      <p:bldP spid="1147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Network layer hacks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IP Spoofing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8013" cy="4800600"/>
          </a:xfrm>
        </p:spPr>
        <p:txBody>
          <a:bodyPr rIns="129200" rtlCol="0">
            <a:normAutofit fontScale="85000" lnSpcReduction="10000"/>
          </a:bodyPr>
          <a:lstStyle/>
          <a:p>
            <a:pPr marL="371475" indent="-333375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IP Spoofing is an attempt by an intruder to send packets from one IP address that appear to originate at another</a:t>
            </a:r>
          </a:p>
          <a:p>
            <a:pPr marL="371475" indent="-333375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If the server thinks it is receiving messages from the real source after authenticating a session, it could  inadvertently behave maliciously</a:t>
            </a:r>
          </a:p>
          <a:p>
            <a:pPr marL="371475" indent="-333375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There are two basic forms of IP Spoofing</a:t>
            </a:r>
          </a:p>
          <a:p>
            <a:pPr marL="1181100" lvl="2"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Blind Spoofing </a:t>
            </a:r>
          </a:p>
          <a:p>
            <a:pPr marL="1638300" lvl="3"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Attack from any source</a:t>
            </a:r>
          </a:p>
          <a:p>
            <a:pPr marL="1181100" lvl="2"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Non-Blind Spoofing</a:t>
            </a:r>
          </a:p>
          <a:p>
            <a:pPr marL="1638300" lvl="3" eaLnBrk="1" fontAlgn="auto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900" dirty="0" smtClean="0"/>
              <a:t>Attack from the same subnet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Spoofing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Attacks made possible by IP spoofing include</a:t>
            </a:r>
          </a:p>
          <a:p>
            <a:pPr lvl="1"/>
            <a:r>
              <a:rPr lang="en-US" dirty="0"/>
              <a:t>Denial of Service (DOS)</a:t>
            </a:r>
          </a:p>
          <a:p>
            <a:pPr lvl="1"/>
            <a:r>
              <a:rPr lang="en-US" dirty="0"/>
              <a:t>Session Hijacking</a:t>
            </a:r>
          </a:p>
          <a:p>
            <a:pPr lvl="1"/>
            <a:r>
              <a:rPr lang="en-US" dirty="0"/>
              <a:t>Man in the Middle</a:t>
            </a:r>
          </a:p>
          <a:p>
            <a:r>
              <a:rPr lang="en-US" dirty="0"/>
              <a:t>To take over a TCP stream, sequence and acknowledgement numbers must be sniffed or predicted.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the</a:t>
            </a:r>
            <a:r>
              <a:rPr lang="en-US" dirty="0" smtClean="0"/>
              <a:t> network</a:t>
            </a:r>
            <a:endParaRPr lang="en-US" dirty="0"/>
          </a:p>
        </p:txBody>
      </p:sp>
      <p:sp>
        <p:nvSpPr>
          <p:cNvPr id="1176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Attacks </a:t>
            </a:r>
            <a:r>
              <a:rPr lang="en-US" dirty="0"/>
              <a:t>at all </a:t>
            </a:r>
            <a:r>
              <a:rPr lang="en-US" dirty="0" smtClean="0"/>
              <a:t>layers of the network</a:t>
            </a:r>
          </a:p>
          <a:p>
            <a:pPr lvl="1"/>
            <a:r>
              <a:rPr lang="en-US" dirty="0"/>
              <a:t>Data-link layer</a:t>
            </a:r>
          </a:p>
          <a:p>
            <a:pPr lvl="1"/>
            <a:r>
              <a:rPr lang="en-US" dirty="0"/>
              <a:t>Network layer</a:t>
            </a:r>
          </a:p>
          <a:p>
            <a:pPr lvl="1"/>
            <a:r>
              <a:rPr lang="en-US" dirty="0"/>
              <a:t>Transport layer</a:t>
            </a:r>
          </a:p>
          <a:p>
            <a:pPr lvl="1"/>
            <a:r>
              <a:rPr lang="en-US" dirty="0"/>
              <a:t>Application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Attacks against all of the properties we care about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4A76-F131-E94D-A781-B78721D8912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Setup and Flags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do we need connection setup?</a:t>
            </a:r>
          </a:p>
          <a:p>
            <a:pPr lvl="1"/>
            <a:r>
              <a:rPr lang="en-US" dirty="0" smtClean="0"/>
              <a:t>To establish state on both hosts</a:t>
            </a:r>
          </a:p>
          <a:p>
            <a:pPr lvl="1"/>
            <a:r>
              <a:rPr lang="en-US" dirty="0" smtClean="0"/>
              <a:t>Most important state: sequence numbers</a:t>
            </a:r>
          </a:p>
          <a:p>
            <a:pPr lvl="2"/>
            <a:r>
              <a:rPr lang="en-US" dirty="0" smtClean="0"/>
              <a:t>Count the number of bytes that have been sent</a:t>
            </a:r>
          </a:p>
          <a:p>
            <a:pPr lvl="2"/>
            <a:r>
              <a:rPr lang="en-US" dirty="0" smtClean="0"/>
              <a:t>Initial value chosen at random</a:t>
            </a:r>
          </a:p>
          <a:p>
            <a:pPr lvl="1"/>
            <a:r>
              <a:rPr lang="en-US" dirty="0" smtClean="0"/>
              <a:t>Random initial sequence numbers are a form of authentication</a:t>
            </a:r>
          </a:p>
          <a:p>
            <a:r>
              <a:rPr lang="en-US" dirty="0" smtClean="0"/>
              <a:t>Important TCP flags (1 bit each)</a:t>
            </a:r>
          </a:p>
          <a:p>
            <a:pPr lvl="1"/>
            <a:r>
              <a:rPr lang="en-US" dirty="0" smtClean="0"/>
              <a:t>SYN – synchronization, used for connection setup</a:t>
            </a:r>
          </a:p>
          <a:p>
            <a:pPr lvl="1"/>
            <a:r>
              <a:rPr lang="en-US" dirty="0" smtClean="0"/>
              <a:t>ACK – acknowledge received data</a:t>
            </a:r>
          </a:p>
          <a:p>
            <a:pPr lvl="1"/>
            <a:r>
              <a:rPr lang="en-US" dirty="0" smtClean="0"/>
              <a:t>FIN – finish, used to tear down connection</a:t>
            </a:r>
          </a:p>
          <a:p>
            <a:pPr lvl="1"/>
            <a:r>
              <a:rPr lang="en-US" dirty="0" smtClean="0"/>
              <a:t>RST – unrecoverable error, immediately terminate the connection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www.ccs.neu.edu</a:t>
            </a:r>
            <a:r>
              <a:rPr lang="en-US" dirty="0"/>
              <a:t>/home/</a:t>
            </a:r>
            <a:r>
              <a:rPr lang="en-US" dirty="0" err="1"/>
              <a:t>cbw</a:t>
            </a:r>
            <a:r>
              <a:rPr lang="en-US" dirty="0"/>
              <a:t>/6740/slides/3_Low_Level_Attacks.pptx</a:t>
            </a:r>
          </a:p>
        </p:txBody>
      </p:sp>
    </p:spTree>
    <p:extLst>
      <p:ext uri="{BB962C8B-B14F-4D97-AF65-F5344CB8AC3E}">
        <p14:creationId xmlns:p14="http://schemas.microsoft.com/office/powerpoint/2010/main" val="380953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Way Handshake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3856" y="3016482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09657" y="3016482"/>
            <a:ext cx="9605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4559" y="2554817"/>
            <a:ext cx="678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Client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4062" y="2554817"/>
            <a:ext cx="731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Server</a:t>
            </a:r>
            <a:endParaRPr lang="en-US" sz="16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625426" y="3084022"/>
            <a:ext cx="2730905" cy="661787"/>
            <a:chOff x="2823952" y="2206086"/>
            <a:chExt cx="4836688" cy="661787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574091">
              <a:off x="4040070" y="2206086"/>
              <a:ext cx="2439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SYN &lt;</a:t>
              </a:r>
              <a:r>
                <a:rPr lang="en-US" sz="1600" dirty="0" err="1" smtClean="0"/>
                <a:t>SeqC</a:t>
              </a:r>
              <a:r>
                <a:rPr lang="en-US" sz="1600" dirty="0" smtClean="0"/>
                <a:t>, 0&gt;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437" y="3866898"/>
            <a:ext cx="2762895" cy="597664"/>
            <a:chOff x="2767295" y="2988962"/>
            <a:chExt cx="4893346" cy="597664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21093604">
              <a:off x="2767295" y="2988962"/>
              <a:ext cx="4059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SYN/ACK &lt;</a:t>
              </a:r>
              <a:r>
                <a:rPr lang="en-US" sz="1600" dirty="0" err="1" smtClean="0"/>
                <a:t>SeqS</a:t>
              </a:r>
              <a:r>
                <a:rPr lang="en-US" sz="1600" dirty="0" smtClean="0"/>
                <a:t>, SeqC+1&gt;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45259" y="4513525"/>
            <a:ext cx="2715975" cy="611291"/>
            <a:chOff x="2850395" y="3635589"/>
            <a:chExt cx="4810245" cy="61129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500040">
              <a:off x="3671972" y="3635589"/>
              <a:ext cx="371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ACK &lt;SeqC+1, SeqS+1&gt;</a:t>
              </a:r>
              <a:endParaRPr lang="en-US" sz="1600" dirty="0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182666" y="1533761"/>
            <a:ext cx="1556728" cy="816607"/>
          </a:xfrm>
          <a:prstGeom prst="wedgeRectCallout">
            <a:avLst>
              <a:gd name="adj1" fmla="val -33257"/>
              <a:gd name="adj2" fmla="val 8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Choose </a:t>
            </a:r>
            <a:r>
              <a:rPr lang="en-US" sz="1600" i="1" dirty="0" err="1" smtClean="0"/>
              <a:t>SeqC</a:t>
            </a:r>
            <a:r>
              <a:rPr lang="en-US" sz="1600" dirty="0" smtClean="0"/>
              <a:t> at random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2317253" y="1529757"/>
            <a:ext cx="1556728" cy="816607"/>
          </a:xfrm>
          <a:prstGeom prst="wedgeRectCallout">
            <a:avLst>
              <a:gd name="adj1" fmla="val 8171"/>
              <a:gd name="adj2" fmla="val 84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Choose </a:t>
            </a:r>
            <a:r>
              <a:rPr lang="en-US" sz="1600" i="1" dirty="0" err="1" smtClean="0"/>
              <a:t>SeqS</a:t>
            </a:r>
            <a:r>
              <a:rPr lang="en-US" sz="1600" dirty="0" smtClean="0"/>
              <a:t> at random</a:t>
            </a:r>
          </a:p>
        </p:txBody>
      </p:sp>
      <p:pic>
        <p:nvPicPr>
          <p:cNvPr id="20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9766" y="280381"/>
            <a:ext cx="3713096" cy="628493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Rectangle 20"/>
          <p:cNvSpPr/>
          <p:nvPr/>
        </p:nvSpPr>
        <p:spPr>
          <a:xfrm>
            <a:off x="5995075" y="2640383"/>
            <a:ext cx="1127516" cy="7083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ular Callout 22"/>
          <p:cNvSpPr/>
          <p:nvPr/>
        </p:nvSpPr>
        <p:spPr>
          <a:xfrm>
            <a:off x="6805197" y="3745810"/>
            <a:ext cx="2114746" cy="1611039"/>
          </a:xfrm>
          <a:prstGeom prst="wedgeRectCallout">
            <a:avLst>
              <a:gd name="adj1" fmla="val -38862"/>
              <a:gd name="adj2" fmla="val -71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this point, only the client and server should know </a:t>
            </a:r>
            <a:r>
              <a:rPr lang="en-US" sz="1600" dirty="0" err="1" smtClean="0"/>
              <a:t>SeqC</a:t>
            </a:r>
            <a:r>
              <a:rPr lang="en-US" sz="1600" dirty="0" smtClean="0"/>
              <a:t> and </a:t>
            </a:r>
            <a:r>
              <a:rPr lang="en-US" sz="1600" dirty="0" err="1" smtClean="0"/>
              <a:t>SeqS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99114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Strategies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03281" y="3759201"/>
            <a:ext cx="990420" cy="11398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18363" y="5353442"/>
            <a:ext cx="859068" cy="100751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43168" y="5303793"/>
            <a:ext cx="1189930" cy="92475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20177" y="4556321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9" y="5478917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9" y="5441052"/>
            <a:ext cx="997665" cy="1330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1427" y="6030778"/>
            <a:ext cx="104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72.80.02.01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44479" y="5906107"/>
            <a:ext cx="16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193.54.34.101:8641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6271125" y="4252588"/>
            <a:ext cx="2518468" cy="1604609"/>
          </a:xfrm>
          <a:prstGeom prst="cloudCallout">
            <a:avLst>
              <a:gd name="adj1" fmla="val -54791"/>
              <a:gd name="adj2" fmla="val 36079"/>
            </a:avLst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 </a:t>
            </a:r>
            <a:r>
              <a:rPr lang="en-US" sz="1600" dirty="0" err="1" smtClean="0"/>
              <a:t>wanna</a:t>
            </a:r>
            <a:r>
              <a:rPr lang="en-US" sz="1600" dirty="0" smtClean="0"/>
              <a:t> kill that connection!</a:t>
            </a:r>
            <a:endParaRPr lang="en-US" sz="1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1" y="3179128"/>
            <a:ext cx="776004" cy="1034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1220" y="325407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Server</a:t>
            </a:r>
          </a:p>
          <a:p>
            <a:pPr algn="r"/>
            <a:r>
              <a:rPr lang="en-US" sz="1400" dirty="0" smtClean="0"/>
              <a:t>84.79.0.1:80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763506" y="1407397"/>
            <a:ext cx="4026086" cy="18261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Send a FIN packet?</a:t>
            </a:r>
          </a:p>
          <a:p>
            <a:pPr lvl="1"/>
            <a:r>
              <a:rPr lang="en-US" sz="1600" dirty="0" smtClean="0"/>
              <a:t>Triggers a multi-packet, graceful shutdown</a:t>
            </a:r>
          </a:p>
          <a:p>
            <a:r>
              <a:rPr lang="en-US" sz="1800" dirty="0" smtClean="0"/>
              <a:t>Send a RST packet?</a:t>
            </a:r>
          </a:p>
          <a:p>
            <a:pPr lvl="1"/>
            <a:r>
              <a:rPr lang="en-US" sz="1600" dirty="0"/>
              <a:t>O</a:t>
            </a:r>
            <a:r>
              <a:rPr lang="en-US" sz="1600" dirty="0" smtClean="0"/>
              <a:t>nly works if you can guess both ports and the </a:t>
            </a:r>
            <a:r>
              <a:rPr lang="en-US" sz="1600" dirty="0" err="1" smtClean="0"/>
              <a:t>seq</a:t>
            </a:r>
            <a:r>
              <a:rPr lang="en-US" sz="1600" dirty="0" smtClean="0"/>
              <a:t>/</a:t>
            </a:r>
            <a:r>
              <a:rPr lang="en-US" sz="1600" dirty="0" err="1" smtClean="0"/>
              <a:t>ack</a:t>
            </a:r>
            <a:r>
              <a:rPr lang="en-US" sz="1600" dirty="0" smtClean="0"/>
              <a:t> numbers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977661" y="5302702"/>
            <a:ext cx="241495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ular Callout 26"/>
          <p:cNvSpPr/>
          <p:nvPr/>
        </p:nvSpPr>
        <p:spPr>
          <a:xfrm>
            <a:off x="5009602" y="4776011"/>
            <a:ext cx="802419" cy="577431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</a:t>
            </a:r>
          </a:p>
        </p:txBody>
      </p:sp>
      <p:sp>
        <p:nvSpPr>
          <p:cNvPr id="12" name="Freeform 11"/>
          <p:cNvSpPr/>
          <p:nvPr/>
        </p:nvSpPr>
        <p:spPr>
          <a:xfrm rot="21424000">
            <a:off x="2819400" y="4142156"/>
            <a:ext cx="533402" cy="1836615"/>
          </a:xfrm>
          <a:custGeom>
            <a:avLst/>
            <a:gdLst>
              <a:gd name="connsiteX0" fmla="*/ 0 w 711203"/>
              <a:gd name="connsiteY0" fmla="*/ 1836615 h 1836615"/>
              <a:gd name="connsiteX1" fmla="*/ 711200 w 711203"/>
              <a:gd name="connsiteY1" fmla="*/ 969107 h 1836615"/>
              <a:gd name="connsiteX2" fmla="*/ 7816 w 711203"/>
              <a:gd name="connsiteY2" fmla="*/ 0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3" h="1836615">
                <a:moveTo>
                  <a:pt x="0" y="1836615"/>
                </a:moveTo>
                <a:cubicBezTo>
                  <a:pt x="354948" y="1555912"/>
                  <a:pt x="709897" y="1275209"/>
                  <a:pt x="711200" y="969107"/>
                </a:cubicBezTo>
                <a:cubicBezTo>
                  <a:pt x="712503" y="663005"/>
                  <a:pt x="360159" y="331502"/>
                  <a:pt x="7816" y="0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ular Callout 31"/>
          <p:cNvSpPr/>
          <p:nvPr/>
        </p:nvSpPr>
        <p:spPr>
          <a:xfrm>
            <a:off x="1705684" y="4594604"/>
            <a:ext cx="1055350" cy="628608"/>
          </a:xfrm>
          <a:prstGeom prst="wedgeRectCallout">
            <a:avLst>
              <a:gd name="adj1" fmla="val 82687"/>
              <a:gd name="adj2" fmla="val -32078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FIN/ACK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2948285" y="2918425"/>
            <a:ext cx="802419" cy="577431"/>
          </a:xfrm>
          <a:prstGeom prst="wedgeRectCallout">
            <a:avLst>
              <a:gd name="adj1" fmla="val -51528"/>
              <a:gd name="adj2" fmla="val 7888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5013456" y="3658795"/>
            <a:ext cx="2435942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RST </a:t>
            </a:r>
            <a:r>
              <a:rPr lang="en-US" sz="1600" dirty="0" err="1" smtClean="0"/>
              <a:t>seq</a:t>
            </a:r>
            <a:r>
              <a:rPr lang="en-US" sz="1600" dirty="0" smtClean="0"/>
              <a:t>=? </a:t>
            </a:r>
            <a:r>
              <a:rPr lang="en-US" sz="1600" dirty="0" err="1" smtClean="0"/>
              <a:t>ack</a:t>
            </a:r>
            <a:r>
              <a:rPr lang="en-US" sz="1600" dirty="0" smtClean="0"/>
              <a:t>=?</a:t>
            </a:r>
          </a:p>
          <a:p>
            <a:pPr algn="ctr"/>
            <a:r>
              <a:rPr lang="en-US" sz="1600" dirty="0" err="1" smtClean="0"/>
              <a:t>Src</a:t>
            </a:r>
            <a:r>
              <a:rPr lang="en-US" sz="1600" dirty="0" smtClean="0"/>
              <a:t>: 84.79.0.1:80</a:t>
            </a:r>
          </a:p>
          <a:p>
            <a:pPr algn="ctr"/>
            <a:r>
              <a:rPr lang="en-US" sz="1600" dirty="0" err="1" smtClean="0"/>
              <a:t>Dst</a:t>
            </a:r>
            <a:r>
              <a:rPr lang="en-US" sz="1600" dirty="0" smtClean="0"/>
              <a:t>: 193.54.34.101:?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267680" y="4934497"/>
            <a:ext cx="802419" cy="577431"/>
          </a:xfrm>
          <a:prstGeom prst="wedgeRectCallout">
            <a:avLst>
              <a:gd name="adj1" fmla="val 51470"/>
              <a:gd name="adj2" fmla="val 9241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4624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 animBg="1"/>
      <p:bldP spid="11" grpId="1" animBg="1"/>
      <p:bldP spid="11" grpId="2" animBg="1"/>
      <p:bldP spid="27" grpId="0" animBg="1"/>
      <p:bldP spid="27" grpId="1" animBg="1"/>
      <p:bldP spid="12" grpId="0" animBg="1"/>
      <p:bldP spid="12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Sequence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security of TCP connections relies on the randomness of the initial sequence numbers (ISNs)</a:t>
            </a:r>
          </a:p>
          <a:p>
            <a:pPr lvl="1"/>
            <a:r>
              <a:rPr lang="en-US" dirty="0" smtClean="0"/>
              <a:t>If an attacker knows the sequence numbers, they can spoof packets</a:t>
            </a:r>
          </a:p>
          <a:p>
            <a:r>
              <a:rPr lang="en-US" dirty="0" smtClean="0"/>
              <a:t>Problem: many OSs used to have low-entropy ISN generators</a:t>
            </a:r>
          </a:p>
          <a:p>
            <a:pPr lvl="1"/>
            <a:r>
              <a:rPr lang="en-US" dirty="0"/>
              <a:t>Typically seeded by the current </a:t>
            </a:r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RFC793 – “increase the ISN by 1 every 4 microseconds”</a:t>
            </a:r>
            <a:endParaRPr lang="en-US" dirty="0"/>
          </a:p>
          <a:p>
            <a:pPr lvl="1"/>
            <a:r>
              <a:rPr lang="en-US" dirty="0" smtClean="0"/>
              <a:t>Windows NT 4.0 – </a:t>
            </a:r>
            <a:r>
              <a:rPr lang="en-US" i="1" dirty="0"/>
              <a:t>ISN = </a:t>
            </a:r>
            <a:r>
              <a:rPr lang="en-US" i="1" dirty="0" err="1"/>
              <a:t>ms</a:t>
            </a:r>
            <a:r>
              <a:rPr lang="en-US" i="1" dirty="0"/>
              <a:t> * </a:t>
            </a:r>
            <a:r>
              <a:rPr lang="en-US" i="1" dirty="0" smtClean="0"/>
              <a:t>10 % 2^32</a:t>
            </a:r>
            <a:endParaRPr lang="en-US" i="1" dirty="0"/>
          </a:p>
          <a:p>
            <a:r>
              <a:rPr lang="en-US" dirty="0" smtClean="0"/>
              <a:t>Attacker can measure the victim’s ISN generators</a:t>
            </a:r>
          </a:p>
          <a:p>
            <a:pPr lvl="1"/>
            <a:r>
              <a:rPr lang="en-US" dirty="0" smtClean="0"/>
              <a:t>NTP query</a:t>
            </a:r>
          </a:p>
          <a:p>
            <a:pPr lvl="1"/>
            <a:r>
              <a:rPr lang="en-US" dirty="0" smtClean="0"/>
              <a:t>Repeatedly open connections to known services like HTTP, FTP, echo, etc.</a:t>
            </a:r>
          </a:p>
        </p:txBody>
      </p:sp>
    </p:spTree>
    <p:extLst>
      <p:ext uri="{BB962C8B-B14F-4D97-AF65-F5344CB8AC3E}">
        <p14:creationId xmlns:p14="http://schemas.microsoft.com/office/powerpoint/2010/main" val="354145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Attack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703281" y="3759201"/>
            <a:ext cx="990420" cy="113982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18363" y="5353442"/>
            <a:ext cx="859068" cy="100751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343168" y="5303793"/>
            <a:ext cx="1189930" cy="92475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20177" y="4556321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9" y="5478917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9" y="5441052"/>
            <a:ext cx="997665" cy="1330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1427" y="6030778"/>
            <a:ext cx="104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72.80.02.01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44479" y="5906107"/>
            <a:ext cx="164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193.54.34.101:8641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1" y="3179128"/>
            <a:ext cx="776004" cy="1034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31220" y="3254077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Server</a:t>
            </a:r>
          </a:p>
          <a:p>
            <a:pPr algn="r"/>
            <a:r>
              <a:rPr lang="en-US" sz="1400" dirty="0" smtClean="0"/>
              <a:t>84.79.0.1:80</a:t>
            </a:r>
            <a:endParaRPr lang="en-US" sz="1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343168" y="1351994"/>
            <a:ext cx="4490675" cy="2407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Server port is typically known, client port must be guessed</a:t>
            </a:r>
          </a:p>
          <a:p>
            <a:r>
              <a:rPr lang="en-US" sz="1800" dirty="0" smtClean="0"/>
              <a:t>Older OSs accepted a wide range of plausible </a:t>
            </a:r>
            <a:r>
              <a:rPr lang="en-US" sz="1800" dirty="0" err="1" smtClean="0"/>
              <a:t>seq</a:t>
            </a:r>
            <a:r>
              <a:rPr lang="en-US" sz="1800" dirty="0" smtClean="0"/>
              <a:t>/</a:t>
            </a:r>
            <a:r>
              <a:rPr lang="en-US" sz="1800" dirty="0" err="1" smtClean="0"/>
              <a:t>ack</a:t>
            </a:r>
            <a:r>
              <a:rPr lang="en-US" sz="1800" dirty="0" smtClean="0"/>
              <a:t> numbers with RST</a:t>
            </a:r>
          </a:p>
          <a:p>
            <a:r>
              <a:rPr lang="en-US" sz="1800" dirty="0" smtClean="0"/>
              <a:t>Modern OSs are more conservative</a:t>
            </a:r>
          </a:p>
          <a:p>
            <a:pPr lvl="1"/>
            <a:r>
              <a:rPr lang="en-US" sz="1600" dirty="0" smtClean="0"/>
              <a:t>Seq. must be “reasonable”</a:t>
            </a:r>
          </a:p>
          <a:p>
            <a:pPr lvl="1"/>
            <a:r>
              <a:rPr lang="en-US" sz="1600" dirty="0" smtClean="0"/>
              <a:t>Ack. must be within the sender’s window</a:t>
            </a:r>
          </a:p>
        </p:txBody>
      </p:sp>
      <p:sp>
        <p:nvSpPr>
          <p:cNvPr id="11" name="Freeform 10"/>
          <p:cNvSpPr/>
          <p:nvPr/>
        </p:nvSpPr>
        <p:spPr>
          <a:xfrm>
            <a:off x="2977661" y="5302702"/>
            <a:ext cx="241495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ular Callout 33"/>
          <p:cNvSpPr/>
          <p:nvPr/>
        </p:nvSpPr>
        <p:spPr>
          <a:xfrm>
            <a:off x="5241067" y="4291987"/>
            <a:ext cx="689720" cy="609790"/>
          </a:xfrm>
          <a:prstGeom prst="wedgeRectCallout">
            <a:avLst>
              <a:gd name="adj1" fmla="val -90958"/>
              <a:gd name="adj2" fmla="val 130592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RST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267680" y="4934497"/>
            <a:ext cx="802419" cy="577431"/>
          </a:xfrm>
          <a:prstGeom prst="wedgeRectCallout">
            <a:avLst>
              <a:gd name="adj1" fmla="val 51470"/>
              <a:gd name="adj2" fmla="val 9241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23" name="Freeform 22"/>
          <p:cNvSpPr/>
          <p:nvPr/>
        </p:nvSpPr>
        <p:spPr>
          <a:xfrm>
            <a:off x="2881020" y="5068304"/>
            <a:ext cx="241495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Freeform 24"/>
          <p:cNvSpPr/>
          <p:nvPr/>
        </p:nvSpPr>
        <p:spPr>
          <a:xfrm>
            <a:off x="3053129" y="5486559"/>
            <a:ext cx="2287029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Freeform 25"/>
          <p:cNvSpPr/>
          <p:nvPr/>
        </p:nvSpPr>
        <p:spPr>
          <a:xfrm>
            <a:off x="2835437" y="5302702"/>
            <a:ext cx="2504721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Freeform 27"/>
          <p:cNvSpPr/>
          <p:nvPr/>
        </p:nvSpPr>
        <p:spPr>
          <a:xfrm>
            <a:off x="2806049" y="4921665"/>
            <a:ext cx="2534109" cy="1221542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Freeform 30"/>
          <p:cNvSpPr/>
          <p:nvPr/>
        </p:nvSpPr>
        <p:spPr>
          <a:xfrm>
            <a:off x="2846288" y="5696145"/>
            <a:ext cx="2534109" cy="656378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Freeform 35"/>
          <p:cNvSpPr/>
          <p:nvPr/>
        </p:nvSpPr>
        <p:spPr>
          <a:xfrm>
            <a:off x="2849226" y="5936193"/>
            <a:ext cx="2534109" cy="386798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Freeform 36"/>
          <p:cNvSpPr/>
          <p:nvPr/>
        </p:nvSpPr>
        <p:spPr>
          <a:xfrm>
            <a:off x="2810543" y="6134027"/>
            <a:ext cx="2534109" cy="249639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0" name="Freeform 39"/>
          <p:cNvSpPr/>
          <p:nvPr/>
        </p:nvSpPr>
        <p:spPr>
          <a:xfrm flipV="1">
            <a:off x="2835437" y="6380207"/>
            <a:ext cx="2534109" cy="146896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41" name="Rectangular Callout 40"/>
          <p:cNvSpPr/>
          <p:nvPr/>
        </p:nvSpPr>
        <p:spPr>
          <a:xfrm>
            <a:off x="1454311" y="4645781"/>
            <a:ext cx="802419" cy="577431"/>
          </a:xfrm>
          <a:prstGeom prst="wedgeRectCallout">
            <a:avLst>
              <a:gd name="adj1" fmla="val 46942"/>
              <a:gd name="adj2" fmla="val 95565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42" name="Rectangular Callout 41"/>
          <p:cNvSpPr/>
          <p:nvPr/>
        </p:nvSpPr>
        <p:spPr>
          <a:xfrm>
            <a:off x="1753232" y="4447556"/>
            <a:ext cx="802419" cy="577431"/>
          </a:xfrm>
          <a:prstGeom prst="wedgeRectCallout">
            <a:avLst>
              <a:gd name="adj1" fmla="val 42980"/>
              <a:gd name="adj2" fmla="val 1081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???</a:t>
            </a:r>
          </a:p>
        </p:txBody>
      </p:sp>
      <p:sp>
        <p:nvSpPr>
          <p:cNvPr id="43" name="Rectangular Callout 42"/>
          <p:cNvSpPr/>
          <p:nvPr/>
        </p:nvSpPr>
        <p:spPr>
          <a:xfrm>
            <a:off x="432396" y="4250679"/>
            <a:ext cx="1793432" cy="966900"/>
          </a:xfrm>
          <a:prstGeom prst="wedgeRectCallout">
            <a:avLst>
              <a:gd name="adj1" fmla="val 42980"/>
              <a:gd name="adj2" fmla="val 10815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Okay, connection closed.</a:t>
            </a:r>
          </a:p>
        </p:txBody>
      </p:sp>
    </p:spTree>
    <p:extLst>
      <p:ext uri="{BB962C8B-B14F-4D97-AF65-F5344CB8AC3E}">
        <p14:creationId xmlns:p14="http://schemas.microsoft.com/office/powerpoint/2010/main" val="410416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34" grpId="0" animBg="1"/>
      <p:bldP spid="34" grpId="1" animBg="1"/>
      <p:bldP spid="35" grpId="0" animBg="1"/>
      <p:bldP spid="35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31" grpId="0" animBg="1"/>
      <p:bldP spid="31" grpId="1" animBg="1"/>
      <p:bldP spid="36" grpId="0" animBg="1"/>
      <p:bldP spid="36" grpId="1" animBg="1"/>
      <p:bldP spid="37" grpId="0" animBg="1"/>
      <p:bldP spid="37" grpId="1" animBg="1"/>
      <p:bldP spid="40" grpId="0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7968"/>
            <a:ext cx="8069873" cy="53446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RST attacks enable </a:t>
            </a:r>
            <a:r>
              <a:rPr lang="en-US" dirty="0" err="1" smtClean="0"/>
              <a:t>DoS</a:t>
            </a:r>
            <a:r>
              <a:rPr lang="en-US" dirty="0" smtClean="0"/>
              <a:t>, but not packet injection</a:t>
            </a:r>
          </a:p>
          <a:p>
            <a:r>
              <a:rPr lang="en-US" dirty="0" smtClean="0"/>
              <a:t>Attackers can hijack TCP connections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Silencing one participant 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Sending spoofed packets to the other participant 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B</a:t>
            </a:r>
            <a:r>
              <a:rPr lang="en-US" dirty="0" smtClean="0"/>
              <a:t> accepts a spoofed packet, the connection becomes desynchronized</a:t>
            </a:r>
          </a:p>
          <a:p>
            <a:r>
              <a:rPr lang="en-US" dirty="0" smtClean="0"/>
              <a:t>Why is it useful to silence one participant?</a:t>
            </a:r>
          </a:p>
          <a:p>
            <a:pPr lvl="1"/>
            <a:r>
              <a:rPr lang="en-US" i="1" dirty="0" smtClean="0"/>
              <a:t>A</a:t>
            </a:r>
            <a:r>
              <a:rPr lang="en-US" dirty="0" smtClean="0"/>
              <a:t> may RST the connection if they observe a </a:t>
            </a:r>
            <a:r>
              <a:rPr lang="en-US" dirty="0" err="1" smtClean="0"/>
              <a:t>desynchronization</a:t>
            </a:r>
            <a:r>
              <a:rPr lang="en-US" dirty="0" smtClean="0"/>
              <a:t> or unsolicited packets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17207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ular Callout 33"/>
          <p:cNvSpPr/>
          <p:nvPr/>
        </p:nvSpPr>
        <p:spPr>
          <a:xfrm>
            <a:off x="5016207" y="4105463"/>
            <a:ext cx="2780294" cy="901717"/>
          </a:xfrm>
          <a:prstGeom prst="wedgeRectCallout">
            <a:avLst>
              <a:gd name="adj1" fmla="val -50898"/>
              <a:gd name="adj2" fmla="val 10784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 sure the trusted host is offline, or </a:t>
            </a:r>
            <a:r>
              <a:rPr lang="en-US" sz="1600" dirty="0" err="1" smtClean="0"/>
              <a:t>DoS</a:t>
            </a:r>
            <a:r>
              <a:rPr lang="en-US" sz="1600" dirty="0" smtClean="0"/>
              <a:t> them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646781" y="3935965"/>
            <a:ext cx="990420" cy="11398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771839" y="5298707"/>
            <a:ext cx="859068" cy="100751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rsh</a:t>
            </a:r>
            <a:r>
              <a:rPr lang="en-US" dirty="0" smtClean="0"/>
              <a:t> Connection Hijacking Example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4343168" y="5303793"/>
            <a:ext cx="1189930" cy="92475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3120177" y="4556321"/>
            <a:ext cx="1622141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Internet</a:t>
            </a:r>
            <a:endParaRPr lang="en-US" sz="1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89" y="5478917"/>
            <a:ext cx="759199" cy="10122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59" y="5441052"/>
            <a:ext cx="997665" cy="133022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1427" y="6030778"/>
            <a:ext cx="1048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72.80.02.01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845988" y="5676835"/>
            <a:ext cx="123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Trusted Host</a:t>
            </a:r>
          </a:p>
          <a:p>
            <a:pPr algn="r"/>
            <a:r>
              <a:rPr lang="en-US" sz="1400" dirty="0" smtClean="0"/>
              <a:t>193.54.34.101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01" y="3179128"/>
            <a:ext cx="776004" cy="103467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1453" y="3254077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Server</a:t>
            </a:r>
          </a:p>
          <a:p>
            <a:pPr algn="r"/>
            <a:r>
              <a:rPr lang="en-US" sz="1400" dirty="0" smtClean="0"/>
              <a:t>84.79.0.1:514</a:t>
            </a:r>
            <a:endParaRPr lang="en-US" sz="1400" dirty="0"/>
          </a:p>
        </p:txBody>
      </p:sp>
      <p:sp>
        <p:nvSpPr>
          <p:cNvPr id="46" name="Freeform 45"/>
          <p:cNvSpPr/>
          <p:nvPr/>
        </p:nvSpPr>
        <p:spPr>
          <a:xfrm>
            <a:off x="2846287" y="5274888"/>
            <a:ext cx="2528744" cy="1004314"/>
          </a:xfrm>
          <a:custGeom>
            <a:avLst/>
            <a:gdLst>
              <a:gd name="connsiteX0" fmla="*/ 3219938 w 3219938"/>
              <a:gd name="connsiteY0" fmla="*/ 824560 h 1004314"/>
              <a:gd name="connsiteX1" fmla="*/ 1906954 w 3219938"/>
              <a:gd name="connsiteY1" fmla="*/ 66468 h 1004314"/>
              <a:gd name="connsiteX2" fmla="*/ 945661 w 3219938"/>
              <a:gd name="connsiteY2" fmla="*/ 144622 h 1004314"/>
              <a:gd name="connsiteX3" fmla="*/ 0 w 3219938"/>
              <a:gd name="connsiteY3" fmla="*/ 1004314 h 10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938" h="1004314">
                <a:moveTo>
                  <a:pt x="3219938" y="824560"/>
                </a:moveTo>
                <a:cubicBezTo>
                  <a:pt x="2752969" y="502175"/>
                  <a:pt x="2286000" y="179791"/>
                  <a:pt x="1906954" y="66468"/>
                </a:cubicBezTo>
                <a:cubicBezTo>
                  <a:pt x="1527908" y="-46855"/>
                  <a:pt x="1263487" y="-11686"/>
                  <a:pt x="945661" y="144622"/>
                </a:cubicBezTo>
                <a:cubicBezTo>
                  <a:pt x="627835" y="300930"/>
                  <a:pt x="313917" y="652622"/>
                  <a:pt x="0" y="1004314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Multiply 4"/>
          <p:cNvSpPr/>
          <p:nvPr/>
        </p:nvSpPr>
        <p:spPr>
          <a:xfrm>
            <a:off x="1944859" y="5407954"/>
            <a:ext cx="1022489" cy="1363319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3564248" y="1276987"/>
            <a:ext cx="5413753" cy="27434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Remote shell (</a:t>
            </a:r>
            <a:r>
              <a:rPr lang="en-US" sz="1800" i="1" dirty="0" err="1" smtClean="0"/>
              <a:t>rsh</a:t>
            </a:r>
            <a:r>
              <a:rPr lang="en-US" sz="1800" dirty="0" smtClean="0"/>
              <a:t>) was the predecessor to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ssh</a:t>
            </a:r>
            <a:endParaRPr lang="en-US" sz="1800" i="1" dirty="0" smtClean="0"/>
          </a:p>
          <a:p>
            <a:r>
              <a:rPr lang="en-US" sz="1800" dirty="0" smtClean="0"/>
              <a:t>Typically allowed connections from a preconfigured list of “trusted” hosts</a:t>
            </a:r>
          </a:p>
          <a:p>
            <a:r>
              <a:rPr lang="en-US" sz="1800" dirty="0" smtClean="0"/>
              <a:t>Attacker goal: spoof a TCP connection from a trusted host</a:t>
            </a:r>
          </a:p>
        </p:txBody>
      </p:sp>
      <p:sp>
        <p:nvSpPr>
          <p:cNvPr id="7" name="Freeform 6"/>
          <p:cNvSpPr/>
          <p:nvPr/>
        </p:nvSpPr>
        <p:spPr>
          <a:xfrm>
            <a:off x="2825262" y="4142154"/>
            <a:ext cx="2561492" cy="1953846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" name="Freeform 48"/>
          <p:cNvSpPr/>
          <p:nvPr/>
        </p:nvSpPr>
        <p:spPr>
          <a:xfrm>
            <a:off x="2590908" y="4352638"/>
            <a:ext cx="2795846" cy="1917305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Freeform 49"/>
          <p:cNvSpPr/>
          <p:nvPr/>
        </p:nvSpPr>
        <p:spPr>
          <a:xfrm>
            <a:off x="2988374" y="3774831"/>
            <a:ext cx="2386657" cy="2131277"/>
          </a:xfrm>
          <a:custGeom>
            <a:avLst/>
            <a:gdLst>
              <a:gd name="connsiteX0" fmla="*/ 3415323 w 3415323"/>
              <a:gd name="connsiteY0" fmla="*/ 1953846 h 1953846"/>
              <a:gd name="connsiteX1" fmla="*/ 1312985 w 3415323"/>
              <a:gd name="connsiteY1" fmla="*/ 1008184 h 1953846"/>
              <a:gd name="connsiteX2" fmla="*/ 0 w 3415323"/>
              <a:gd name="connsiteY2" fmla="*/ 0 h 195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5323" h="1953846">
                <a:moveTo>
                  <a:pt x="3415323" y="1953846"/>
                </a:moveTo>
                <a:cubicBezTo>
                  <a:pt x="2648764" y="1643835"/>
                  <a:pt x="1882205" y="1333825"/>
                  <a:pt x="1312985" y="1008184"/>
                </a:cubicBezTo>
                <a:cubicBezTo>
                  <a:pt x="743764" y="682543"/>
                  <a:pt x="371882" y="341271"/>
                  <a:pt x="0" y="0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1" name="Rectangular Callout 50"/>
          <p:cNvSpPr/>
          <p:nvPr/>
        </p:nvSpPr>
        <p:spPr>
          <a:xfrm>
            <a:off x="4985024" y="3756829"/>
            <a:ext cx="2939883" cy="1146915"/>
          </a:xfrm>
          <a:prstGeom prst="wedgeRectCallout">
            <a:avLst>
              <a:gd name="adj1" fmla="val -50898"/>
              <a:gd name="adj2" fmla="val 10784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Make many TCP connections, measure initial sequence number distribution</a:t>
            </a:r>
          </a:p>
        </p:txBody>
      </p:sp>
      <p:sp>
        <p:nvSpPr>
          <p:cNvPr id="48" name="Rectangular Callout 47"/>
          <p:cNvSpPr/>
          <p:nvPr/>
        </p:nvSpPr>
        <p:spPr>
          <a:xfrm>
            <a:off x="5016206" y="3648804"/>
            <a:ext cx="2435942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 </a:t>
            </a:r>
            <a:r>
              <a:rPr lang="en-US" sz="1600" dirty="0" err="1" smtClean="0"/>
              <a:t>seq</a:t>
            </a:r>
            <a:r>
              <a:rPr lang="en-US" sz="1600" dirty="0" smtClean="0"/>
              <a:t>=1 </a:t>
            </a:r>
            <a:r>
              <a:rPr lang="en-US" sz="1600" dirty="0" err="1" smtClean="0"/>
              <a:t>ack</a:t>
            </a:r>
            <a:r>
              <a:rPr lang="en-US" sz="1600" dirty="0" smtClean="0"/>
              <a:t>=0</a:t>
            </a:r>
          </a:p>
          <a:p>
            <a:pPr algn="ctr"/>
            <a:r>
              <a:rPr lang="en-US" sz="1600" dirty="0" err="1" smtClean="0"/>
              <a:t>Src</a:t>
            </a:r>
            <a:r>
              <a:rPr lang="en-US" sz="1600" dirty="0" smtClean="0"/>
              <a:t>: 193.54.34.101:666</a:t>
            </a:r>
          </a:p>
          <a:p>
            <a:pPr algn="ctr"/>
            <a:r>
              <a:rPr lang="en-US" sz="1600" dirty="0" err="1" smtClean="0"/>
              <a:t>Dst</a:t>
            </a:r>
            <a:r>
              <a:rPr lang="en-US" sz="1600" dirty="0" smtClean="0"/>
              <a:t>: 193.54.34.101:514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1097320" y="4296635"/>
            <a:ext cx="1296878" cy="911280"/>
          </a:xfrm>
          <a:prstGeom prst="wedgeRectCallout">
            <a:avLst>
              <a:gd name="adj1" fmla="val 93103"/>
              <a:gd name="adj2" fmla="val -6879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SYN/ACK</a:t>
            </a:r>
          </a:p>
        </p:txBody>
      </p:sp>
      <p:sp>
        <p:nvSpPr>
          <p:cNvPr id="10" name="Freeform 9"/>
          <p:cNvSpPr/>
          <p:nvPr/>
        </p:nvSpPr>
        <p:spPr>
          <a:xfrm>
            <a:off x="2596662" y="4243754"/>
            <a:ext cx="756101" cy="2008554"/>
          </a:xfrm>
          <a:custGeom>
            <a:avLst/>
            <a:gdLst>
              <a:gd name="connsiteX0" fmla="*/ 0 w 1008135"/>
              <a:gd name="connsiteY0" fmla="*/ 0 h 2008554"/>
              <a:gd name="connsiteX1" fmla="*/ 1000370 w 1008135"/>
              <a:gd name="connsiteY1" fmla="*/ 914400 h 2008554"/>
              <a:gd name="connsiteX2" fmla="*/ 382954 w 1008135"/>
              <a:gd name="connsiteY2" fmla="*/ 2008554 h 200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135" h="2008554">
                <a:moveTo>
                  <a:pt x="0" y="0"/>
                </a:moveTo>
                <a:cubicBezTo>
                  <a:pt x="468272" y="289820"/>
                  <a:pt x="936544" y="579641"/>
                  <a:pt x="1000370" y="914400"/>
                </a:cubicBezTo>
                <a:cubicBezTo>
                  <a:pt x="1064196" y="1249159"/>
                  <a:pt x="723575" y="1628856"/>
                  <a:pt x="382954" y="2008554"/>
                </a:cubicBezTo>
              </a:path>
            </a:pathLst>
          </a:custGeom>
          <a:noFill/>
          <a:ln w="762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Rectangular Callout 52"/>
          <p:cNvSpPr/>
          <p:nvPr/>
        </p:nvSpPr>
        <p:spPr>
          <a:xfrm>
            <a:off x="5013456" y="3675172"/>
            <a:ext cx="2435942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 </a:t>
            </a:r>
            <a:r>
              <a:rPr lang="en-US" sz="1600" dirty="0" err="1" smtClean="0"/>
              <a:t>seq</a:t>
            </a:r>
            <a:r>
              <a:rPr lang="en-US" sz="1600" dirty="0" smtClean="0"/>
              <a:t>=2 </a:t>
            </a:r>
            <a:r>
              <a:rPr lang="en-US" sz="1600" dirty="0" err="1" smtClean="0"/>
              <a:t>ack</a:t>
            </a:r>
            <a:r>
              <a:rPr lang="en-US" sz="1600" dirty="0" smtClean="0"/>
              <a:t>=guess</a:t>
            </a:r>
          </a:p>
          <a:p>
            <a:pPr algn="ctr"/>
            <a:r>
              <a:rPr lang="en-US" sz="1600" dirty="0" err="1" smtClean="0"/>
              <a:t>Src</a:t>
            </a:r>
            <a:r>
              <a:rPr lang="en-US" sz="1600" dirty="0" smtClean="0"/>
              <a:t>: 193.54.34.101:666</a:t>
            </a:r>
          </a:p>
          <a:p>
            <a:pPr algn="ctr"/>
            <a:r>
              <a:rPr lang="en-US" sz="1600" dirty="0" err="1" smtClean="0"/>
              <a:t>Dst</a:t>
            </a:r>
            <a:r>
              <a:rPr lang="en-US" sz="1600" dirty="0" smtClean="0"/>
              <a:t>: 193.54.34.101:514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1663223" y="4435219"/>
            <a:ext cx="817451" cy="806652"/>
          </a:xfrm>
          <a:prstGeom prst="wedgeRectCallout">
            <a:avLst>
              <a:gd name="adj1" fmla="val 98839"/>
              <a:gd name="adj2" fmla="val -2916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ACK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4536889" y="1677766"/>
            <a:ext cx="3468469" cy="1454679"/>
          </a:xfrm>
          <a:prstGeom prst="wedgeRectCallout">
            <a:avLst>
              <a:gd name="adj1" fmla="val -51528"/>
              <a:gd name="adj2" fmla="val 7888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Finish login, redirect </a:t>
            </a:r>
            <a:r>
              <a:rPr lang="en-US" sz="1600" dirty="0" err="1" smtClean="0"/>
              <a:t>stdout</a:t>
            </a:r>
            <a:r>
              <a:rPr lang="en-US" sz="1600" dirty="0" smtClean="0"/>
              <a:t>/</a:t>
            </a:r>
            <a:r>
              <a:rPr lang="en-US" sz="1600" dirty="0" err="1" smtClean="0"/>
              <a:t>stderr</a:t>
            </a:r>
            <a:r>
              <a:rPr lang="en-US" sz="1600" dirty="0" smtClean="0"/>
              <a:t> to /</a:t>
            </a:r>
            <a:r>
              <a:rPr lang="en-US" sz="1600" dirty="0" err="1" smtClean="0"/>
              <a:t>dev</a:t>
            </a:r>
            <a:r>
              <a:rPr lang="en-US" sz="1600" dirty="0" smtClean="0"/>
              <a:t>/null, create a new account for the attacker, etc.</a:t>
            </a:r>
          </a:p>
        </p:txBody>
      </p:sp>
    </p:spTree>
    <p:extLst>
      <p:ext uri="{BB962C8B-B14F-4D97-AF65-F5344CB8AC3E}">
        <p14:creationId xmlns:p14="http://schemas.microsoft.com/office/powerpoint/2010/main" val="320276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46" grpId="0" animBg="1"/>
      <p:bldP spid="46" grpId="1" animBg="1"/>
      <p:bldP spid="5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48" grpId="0" animBg="1"/>
      <p:bldP spid="48" grpId="1" animBg="1"/>
      <p:bldP spid="52" grpId="0" animBg="1"/>
      <p:bldP spid="52" grpId="1" animBg="1"/>
      <p:bldP spid="10" grpId="0" animBg="1"/>
      <p:bldP spid="10" grpId="1" animBg="1"/>
      <p:bldP spid="10" grpId="2" animBg="1"/>
      <p:bldP spid="10" grpId="3" animBg="1"/>
      <p:bldP spid="53" grpId="0" animBg="1"/>
      <p:bldP spid="53" grpId="1" animBg="1"/>
      <p:bldP spid="54" grpId="0" animBg="1"/>
      <p:bldP spid="54" grpId="1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TCP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Modern OSs choose ISNs purely at random</a:t>
            </a:r>
          </a:p>
          <a:p>
            <a:pPr lvl="1"/>
            <a:r>
              <a:rPr lang="en-US" dirty="0" smtClean="0"/>
              <a:t>This makes off-path hijacking attacks extremely difficult</a:t>
            </a:r>
          </a:p>
          <a:p>
            <a:r>
              <a:rPr lang="en-US" dirty="0" smtClean="0"/>
              <a:t>Does this mean TCP is now secure from spoofing and hijacking?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No.</a:t>
            </a:r>
          </a:p>
          <a:p>
            <a:pPr lvl="1"/>
            <a:r>
              <a:rPr lang="en-US" dirty="0" smtClean="0"/>
              <a:t>On-path attackers still see everything, no guessing required</a:t>
            </a:r>
          </a:p>
          <a:p>
            <a:pPr lvl="1"/>
            <a:r>
              <a:rPr lang="en-US" dirty="0" smtClean="0"/>
              <a:t>May drop, modify, or inject packets at will </a:t>
            </a:r>
          </a:p>
          <a:p>
            <a:r>
              <a:rPr lang="en-US" dirty="0" smtClean="0"/>
              <a:t>This is why we need IPSEC, TLS,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4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Attacks against Availability: 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attempt to consume finite resources, exploit weaknesses in software design or implementation, or exploit lack of infrastructure capacity</a:t>
            </a:r>
          </a:p>
          <a:p>
            <a:r>
              <a:rPr lang="en-US" dirty="0" smtClean="0"/>
              <a:t>Effects the availability and utility of computing and network resources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Unencrypted transmission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6"/>
                </a:solidFill>
              </a:rPr>
              <a:t>Eavesdropping</a:t>
            </a:r>
            <a:r>
              <a:rPr lang="en-US" dirty="0" smtClean="0"/>
              <a:t> possible at any intermediate host during routing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source authentication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Sender can </a:t>
            </a:r>
            <a:r>
              <a:rPr lang="en-US" dirty="0" smtClean="0">
                <a:solidFill>
                  <a:schemeClr val="accent6"/>
                </a:solidFill>
              </a:rPr>
              <a:t>spoof source address</a:t>
            </a:r>
            <a:r>
              <a:rPr lang="en-US" dirty="0" smtClean="0"/>
              <a:t>, making it difficult to trace packet back to attacker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integrity checking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Entire packet, header and payload, can be modified while en route to destination, enabling </a:t>
            </a:r>
            <a:r>
              <a:rPr lang="en-US" dirty="0">
                <a:solidFill>
                  <a:schemeClr val="accent6"/>
                </a:solidFill>
              </a:rPr>
              <a:t>content forgeries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redirections</a:t>
            </a:r>
            <a:r>
              <a:rPr lang="en-US" dirty="0"/>
              <a:t>, and </a:t>
            </a:r>
            <a:r>
              <a:rPr lang="en-US" dirty="0">
                <a:solidFill>
                  <a:schemeClr val="accent6"/>
                </a:solidFill>
              </a:rPr>
              <a:t>man-in-the-middle </a:t>
            </a:r>
            <a:r>
              <a:rPr lang="en-US" dirty="0" smtClean="0">
                <a:solidFill>
                  <a:schemeClr val="accent6"/>
                </a:solidFill>
              </a:rPr>
              <a:t>attacks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No bandwidth constraints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Large number of packets can be injected into network to launch a </a:t>
            </a:r>
            <a:r>
              <a:rPr lang="en-US" dirty="0" smtClean="0">
                <a:solidFill>
                  <a:schemeClr val="accent6"/>
                </a:solidFill>
              </a:rPr>
              <a:t>denial-of-service</a:t>
            </a:r>
            <a:r>
              <a:rPr lang="en-US" dirty="0" smtClean="0"/>
              <a:t> attack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DoS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1910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Attacker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146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Victim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1910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Victim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8674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b="0" i="0"/>
              <a:t>Victim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048000" y="26670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244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724400" y="2667000"/>
            <a:ext cx="175260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DoS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90600" y="1371600"/>
            <a:ext cx="7239000" cy="4038600"/>
            <a:chOff x="1200" y="864"/>
            <a:chExt cx="4560" cy="2544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784" y="86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Attacker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208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Handler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Handler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00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21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417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5088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Agent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832" y="316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="0" i="0"/>
                <a:t>Victim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2544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1488" y="1824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120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2496" y="1824"/>
              <a:ext cx="110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496" y="1824"/>
              <a:ext cx="29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2496" y="182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3696" y="182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488" y="2592"/>
              <a:ext cx="16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448" y="259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3168" y="2592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H="1">
              <a:off x="3168" y="2592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H="1">
              <a:off x="3216" y="2592"/>
              <a:ext cx="2208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5" name="Rectangle 3"/>
          <p:cNvSpPr>
            <a:spLocks noChangeArrowheads="1"/>
          </p:cNvSpPr>
          <p:nvPr/>
        </p:nvSpPr>
        <p:spPr bwMode="auto">
          <a:xfrm>
            <a:off x="215900" y="1104900"/>
            <a:ext cx="866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buClrTx/>
              <a:buSzTx/>
              <a:buFontTx/>
              <a:buChar char="•"/>
            </a:pPr>
            <a:endParaRPr lang="en-US" sz="2400" dirty="0">
              <a:solidFill>
                <a:srgbClr val="091F5A"/>
              </a:solidFill>
              <a:latin typeface="Times" pitchFamily="-84" charset="0"/>
              <a:ea typeface="ＭＳ Ｐゴシック" pitchFamily="-8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History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Locally-induced crash</a:t>
            </a:r>
          </a:p>
          <a:p>
            <a:pPr lvl="1"/>
            <a:r>
              <a:rPr lang="en-US" dirty="0" smtClean="0"/>
              <a:t>exploit operating system or server software bug</a:t>
            </a:r>
          </a:p>
          <a:p>
            <a:r>
              <a:rPr lang="en-US" dirty="0" smtClean="0"/>
              <a:t>Local resource consumption</a:t>
            </a:r>
          </a:p>
          <a:p>
            <a:pPr lvl="1"/>
            <a:r>
              <a:rPr lang="en-US" dirty="0" smtClean="0"/>
              <a:t>fork() bomb, fill disks, deep directory nesting</a:t>
            </a:r>
          </a:p>
          <a:p>
            <a:r>
              <a:rPr lang="en-US" dirty="0" smtClean="0"/>
              <a:t>Deny service to individual hosts</a:t>
            </a:r>
          </a:p>
          <a:p>
            <a:pPr lvl="1"/>
            <a:r>
              <a:rPr lang="en-US" dirty="0" smtClean="0"/>
              <a:t>force crash or outage of critical services</a:t>
            </a:r>
          </a:p>
          <a:p>
            <a:r>
              <a:rPr lang="en-US" dirty="0" smtClean="0"/>
              <a:t>Remotely-induced crash</a:t>
            </a:r>
          </a:p>
          <a:p>
            <a:pPr lvl="1"/>
            <a:r>
              <a:rPr lang="en-US" dirty="0" smtClean="0"/>
              <a:t>“magic” packets – ping of death, teardrop</a:t>
            </a:r>
          </a:p>
          <a:p>
            <a:r>
              <a:rPr lang="en-US" dirty="0" smtClean="0"/>
              <a:t>Remote resource consumption</a:t>
            </a:r>
          </a:p>
          <a:p>
            <a:pPr lvl="1"/>
            <a:r>
              <a:rPr lang="en-US" dirty="0" err="1" smtClean="0"/>
              <a:t>syslog</a:t>
            </a:r>
            <a:r>
              <a:rPr lang="en-US" dirty="0" smtClean="0"/>
              <a:t>, SYN, fragment flood, UDP storm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DoS</a:t>
            </a:r>
            <a:r>
              <a:rPr lang="en-US" dirty="0" smtClean="0"/>
              <a:t> History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Deny service to an entire network</a:t>
            </a:r>
          </a:p>
          <a:p>
            <a:pPr lvl="1"/>
            <a:r>
              <a:rPr lang="en-US" dirty="0" smtClean="0"/>
              <a:t>target vulnerable links or critical network infrastructure / information</a:t>
            </a:r>
          </a:p>
          <a:p>
            <a:r>
              <a:rPr lang="en-US" dirty="0" smtClean="0"/>
              <a:t>Remotely-induced network outage</a:t>
            </a:r>
          </a:p>
          <a:p>
            <a:pPr lvl="1"/>
            <a:r>
              <a:rPr lang="en-US" dirty="0" smtClean="0"/>
              <a:t>attacks against routers, DNS servers</a:t>
            </a:r>
          </a:p>
          <a:p>
            <a:pPr lvl="1"/>
            <a:r>
              <a:rPr lang="en-US" dirty="0" smtClean="0"/>
              <a:t>redirected routes – forged routing information</a:t>
            </a:r>
          </a:p>
          <a:p>
            <a:r>
              <a:rPr lang="en-US" dirty="0" smtClean="0"/>
              <a:t>Remote network congestion</a:t>
            </a:r>
          </a:p>
          <a:p>
            <a:pPr lvl="1"/>
            <a:r>
              <a:rPr lang="en-US" dirty="0" smtClean="0"/>
              <a:t>forged directed broadcasts – </a:t>
            </a:r>
            <a:r>
              <a:rPr lang="en-US" dirty="0" err="1" smtClean="0"/>
              <a:t>smurf</a:t>
            </a:r>
            <a:r>
              <a:rPr lang="en-US" dirty="0" smtClean="0"/>
              <a:t>, </a:t>
            </a:r>
            <a:r>
              <a:rPr lang="en-US" dirty="0" err="1" smtClean="0"/>
              <a:t>fraggle</a:t>
            </a:r>
            <a:endParaRPr lang="en-US" dirty="0" smtClean="0"/>
          </a:p>
          <a:p>
            <a:pPr lvl="1"/>
            <a:r>
              <a:rPr lang="en-US" dirty="0" smtClean="0"/>
              <a:t>remote control of compromised hosts (“zombies”) for coordinated flooding – </a:t>
            </a:r>
            <a:r>
              <a:rPr lang="en-US" dirty="0" err="1" smtClean="0"/>
              <a:t>DDoS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Timeline of a </a:t>
            </a:r>
            <a:r>
              <a:rPr lang="en-US" dirty="0" err="1" smtClean="0"/>
              <a:t>DDoS</a:t>
            </a:r>
            <a:r>
              <a:rPr lang="en-US" dirty="0" smtClean="0"/>
              <a:t> attack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large set of machines are compromised</a:t>
            </a:r>
          </a:p>
          <a:p>
            <a:r>
              <a:rPr lang="en-US" dirty="0" smtClean="0"/>
              <a:t>Attacker identifies exploitable hosts with scanners, or other techniques</a:t>
            </a:r>
          </a:p>
          <a:p>
            <a:r>
              <a:rPr lang="en-US" dirty="0" smtClean="0"/>
              <a:t>Attacker accesses the system with automated remote exploits, sniffers, password cracking, worms, </a:t>
            </a:r>
            <a:r>
              <a:rPr lang="en-US" dirty="0" err="1" smtClean="0"/>
              <a:t>trojans</a:t>
            </a:r>
            <a:endParaRPr lang="en-US" dirty="0" smtClean="0"/>
          </a:p>
          <a:p>
            <a:r>
              <a:rPr lang="en-US" dirty="0" smtClean="0"/>
              <a:t>Attacker installs attack tools</a:t>
            </a:r>
          </a:p>
          <a:p>
            <a:r>
              <a:rPr lang="en-US" dirty="0" smtClean="0"/>
              <a:t>Attacker remotely instructs compromised machines to attack target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082" name="Picture 2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 r="55128"/>
          <a:stretch>
            <a:fillRect/>
          </a:stretch>
        </p:blipFill>
        <p:spPr bwMode="auto">
          <a:xfrm>
            <a:off x="1357313" y="2971800"/>
            <a:ext cx="13541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3" name="Picture 3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4889500" y="1295400"/>
            <a:ext cx="3689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4" name="Picture 4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1865313" y="4051300"/>
            <a:ext cx="30178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5" name="Picture 5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2093913" y="1606550"/>
            <a:ext cx="3373437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6" name="Picture 6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3694113" y="2603500"/>
            <a:ext cx="3932237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087" name="Picture 7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4468813" y="3721100"/>
            <a:ext cx="3322637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2088" name="Rectangle 8"/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6629400" cy="838200"/>
          </a:xfrm>
        </p:spPr>
        <p:txBody>
          <a:bodyPr>
            <a:normAutofit fontScale="90000"/>
          </a:bodyPr>
          <a:lstStyle/>
          <a:p>
            <a:r>
              <a:rPr lang="en-US"/>
              <a:t>Distributed Denial of Service</a:t>
            </a:r>
          </a:p>
        </p:txBody>
      </p:sp>
      <p:sp>
        <p:nvSpPr>
          <p:cNvPr id="1582089" name="Freeform 9"/>
          <p:cNvSpPr>
            <a:spLocks/>
          </p:cNvSpPr>
          <p:nvPr/>
        </p:nvSpPr>
        <p:spPr bwMode="auto">
          <a:xfrm>
            <a:off x="5480050" y="4603750"/>
            <a:ext cx="1301750" cy="501650"/>
          </a:xfrm>
          <a:custGeom>
            <a:avLst/>
            <a:gdLst/>
            <a:ahLst/>
            <a:cxnLst>
              <a:cxn ang="0">
                <a:pos x="0" y="168"/>
              </a:cxn>
              <a:cxn ang="0">
                <a:pos x="40" y="308"/>
              </a:cxn>
              <a:cxn ang="0">
                <a:pos x="280" y="316"/>
              </a:cxn>
              <a:cxn ang="0">
                <a:pos x="528" y="260"/>
              </a:cxn>
              <a:cxn ang="0">
                <a:pos x="628" y="176"/>
              </a:cxn>
              <a:cxn ang="0">
                <a:pos x="800" y="244"/>
              </a:cxn>
              <a:cxn ang="0">
                <a:pos x="820" y="216"/>
              </a:cxn>
              <a:cxn ang="0">
                <a:pos x="788" y="132"/>
              </a:cxn>
              <a:cxn ang="0">
                <a:pos x="580" y="0"/>
              </a:cxn>
              <a:cxn ang="0">
                <a:pos x="0" y="168"/>
              </a:cxn>
            </a:cxnLst>
            <a:rect l="0" t="0" r="r" b="b"/>
            <a:pathLst>
              <a:path w="820" h="316">
                <a:moveTo>
                  <a:pt x="0" y="168"/>
                </a:moveTo>
                <a:lnTo>
                  <a:pt x="40" y="308"/>
                </a:lnTo>
                <a:lnTo>
                  <a:pt x="280" y="316"/>
                </a:lnTo>
                <a:lnTo>
                  <a:pt x="528" y="260"/>
                </a:lnTo>
                <a:lnTo>
                  <a:pt x="628" y="176"/>
                </a:lnTo>
                <a:lnTo>
                  <a:pt x="800" y="244"/>
                </a:lnTo>
                <a:lnTo>
                  <a:pt x="820" y="216"/>
                </a:lnTo>
                <a:lnTo>
                  <a:pt x="788" y="132"/>
                </a:lnTo>
                <a:lnTo>
                  <a:pt x="580" y="0"/>
                </a:lnTo>
                <a:lnTo>
                  <a:pt x="0" y="168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090" name="Freeform 10"/>
          <p:cNvSpPr>
            <a:spLocks/>
          </p:cNvSpPr>
          <p:nvPr/>
        </p:nvSpPr>
        <p:spPr bwMode="auto">
          <a:xfrm>
            <a:off x="5232400" y="2679700"/>
            <a:ext cx="806450" cy="812800"/>
          </a:xfrm>
          <a:custGeom>
            <a:avLst/>
            <a:gdLst/>
            <a:ahLst/>
            <a:cxnLst>
              <a:cxn ang="0">
                <a:pos x="508" y="484"/>
              </a:cxn>
              <a:cxn ang="0">
                <a:pos x="384" y="60"/>
              </a:cxn>
              <a:cxn ang="0">
                <a:pos x="256" y="16"/>
              </a:cxn>
              <a:cxn ang="0">
                <a:pos x="168" y="4"/>
              </a:cxn>
              <a:cxn ang="0">
                <a:pos x="60" y="0"/>
              </a:cxn>
              <a:cxn ang="0">
                <a:pos x="0" y="8"/>
              </a:cxn>
              <a:cxn ang="0">
                <a:pos x="140" y="420"/>
              </a:cxn>
              <a:cxn ang="0">
                <a:pos x="460" y="512"/>
              </a:cxn>
              <a:cxn ang="0">
                <a:pos x="508" y="484"/>
              </a:cxn>
            </a:cxnLst>
            <a:rect l="0" t="0" r="r" b="b"/>
            <a:pathLst>
              <a:path w="508" h="512">
                <a:moveTo>
                  <a:pt x="508" y="484"/>
                </a:moveTo>
                <a:lnTo>
                  <a:pt x="384" y="60"/>
                </a:lnTo>
                <a:lnTo>
                  <a:pt x="256" y="16"/>
                </a:lnTo>
                <a:lnTo>
                  <a:pt x="168" y="4"/>
                </a:lnTo>
                <a:lnTo>
                  <a:pt x="60" y="0"/>
                </a:lnTo>
                <a:lnTo>
                  <a:pt x="0" y="8"/>
                </a:lnTo>
                <a:lnTo>
                  <a:pt x="140" y="420"/>
                </a:lnTo>
                <a:lnTo>
                  <a:pt x="460" y="512"/>
                </a:lnTo>
                <a:lnTo>
                  <a:pt x="508" y="484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091" name="Picture 11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8263" y="56911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2092" name="Picture 12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12063" y="51831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2093" name="Picture 13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39138" y="1395413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82094" name="Picture 14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23288" y="26431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2095" name="Text Box 15"/>
          <p:cNvSpPr txBox="1">
            <a:spLocks noChangeArrowheads="1"/>
          </p:cNvSpPr>
          <p:nvPr/>
        </p:nvSpPr>
        <p:spPr bwMode="auto">
          <a:xfrm>
            <a:off x="6408738" y="3429000"/>
            <a:ext cx="917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Sprint</a:t>
            </a:r>
          </a:p>
        </p:txBody>
      </p:sp>
      <p:sp>
        <p:nvSpPr>
          <p:cNvPr id="1582096" name="Text Box 16"/>
          <p:cNvSpPr txBox="1">
            <a:spLocks noChangeArrowheads="1"/>
          </p:cNvSpPr>
          <p:nvPr/>
        </p:nvSpPr>
        <p:spPr bwMode="auto">
          <a:xfrm>
            <a:off x="2654300" y="4125913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Level 3</a:t>
            </a:r>
          </a:p>
        </p:txBody>
      </p:sp>
      <p:sp>
        <p:nvSpPr>
          <p:cNvPr id="1582097" name="Text Box 17"/>
          <p:cNvSpPr txBox="1">
            <a:spLocks noChangeArrowheads="1"/>
          </p:cNvSpPr>
          <p:nvPr/>
        </p:nvSpPr>
        <p:spPr bwMode="auto">
          <a:xfrm>
            <a:off x="2039938" y="387826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 b="1">
                <a:solidFill>
                  <a:schemeClr val="hlink"/>
                </a:solidFill>
              </a:rPr>
              <a:t>Verizon</a:t>
            </a:r>
          </a:p>
        </p:txBody>
      </p:sp>
      <p:sp>
        <p:nvSpPr>
          <p:cNvPr id="1582098" name="Freeform 18"/>
          <p:cNvSpPr>
            <a:spLocks/>
          </p:cNvSpPr>
          <p:nvPr/>
        </p:nvSpPr>
        <p:spPr bwMode="auto">
          <a:xfrm>
            <a:off x="4367213" y="2690813"/>
            <a:ext cx="1023937" cy="942975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66" y="171"/>
              </a:cxn>
              <a:cxn ang="0">
                <a:pos x="114" y="168"/>
              </a:cxn>
              <a:cxn ang="0">
                <a:pos x="165" y="177"/>
              </a:cxn>
              <a:cxn ang="0">
                <a:pos x="216" y="189"/>
              </a:cxn>
              <a:cxn ang="0">
                <a:pos x="249" y="201"/>
              </a:cxn>
              <a:cxn ang="0">
                <a:pos x="258" y="165"/>
              </a:cxn>
              <a:cxn ang="0">
                <a:pos x="303" y="105"/>
              </a:cxn>
              <a:cxn ang="0">
                <a:pos x="384" y="51"/>
              </a:cxn>
              <a:cxn ang="0">
                <a:pos x="474" y="18"/>
              </a:cxn>
              <a:cxn ang="0">
                <a:pos x="552" y="0"/>
              </a:cxn>
              <a:cxn ang="0">
                <a:pos x="645" y="276"/>
              </a:cxn>
              <a:cxn ang="0">
                <a:pos x="339" y="588"/>
              </a:cxn>
              <a:cxn ang="0">
                <a:pos x="129" y="594"/>
              </a:cxn>
              <a:cxn ang="0">
                <a:pos x="0" y="186"/>
              </a:cxn>
            </a:cxnLst>
            <a:rect l="0" t="0" r="r" b="b"/>
            <a:pathLst>
              <a:path w="645" h="594">
                <a:moveTo>
                  <a:pt x="0" y="186"/>
                </a:moveTo>
                <a:lnTo>
                  <a:pt x="66" y="171"/>
                </a:lnTo>
                <a:lnTo>
                  <a:pt x="114" y="168"/>
                </a:lnTo>
                <a:lnTo>
                  <a:pt x="165" y="177"/>
                </a:lnTo>
                <a:lnTo>
                  <a:pt x="216" y="189"/>
                </a:lnTo>
                <a:lnTo>
                  <a:pt x="249" y="201"/>
                </a:lnTo>
                <a:lnTo>
                  <a:pt x="258" y="165"/>
                </a:lnTo>
                <a:lnTo>
                  <a:pt x="303" y="105"/>
                </a:lnTo>
                <a:lnTo>
                  <a:pt x="384" y="51"/>
                </a:lnTo>
                <a:lnTo>
                  <a:pt x="474" y="18"/>
                </a:lnTo>
                <a:lnTo>
                  <a:pt x="552" y="0"/>
                </a:lnTo>
                <a:lnTo>
                  <a:pt x="645" y="276"/>
                </a:lnTo>
                <a:lnTo>
                  <a:pt x="339" y="588"/>
                </a:lnTo>
                <a:lnTo>
                  <a:pt x="129" y="594"/>
                </a:lnTo>
                <a:lnTo>
                  <a:pt x="0" y="186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099" name="Picture 19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1976438" y="1252538"/>
            <a:ext cx="2595562" cy="136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82100" name="Picture 20" descr="cloud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2000"/>
          </a:blip>
          <a:srcRect/>
          <a:stretch>
            <a:fillRect/>
          </a:stretch>
        </p:blipFill>
        <p:spPr bwMode="auto">
          <a:xfrm>
            <a:off x="1674813" y="5143500"/>
            <a:ext cx="1976437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31800" y="1854200"/>
            <a:ext cx="7874000" cy="4267200"/>
            <a:chOff x="272" y="1168"/>
            <a:chExt cx="4960" cy="2688"/>
          </a:xfrm>
        </p:grpSpPr>
        <p:sp>
          <p:nvSpPr>
            <p:cNvPr id="1582102" name="Line 22"/>
            <p:cNvSpPr>
              <a:spLocks noChangeShapeType="1"/>
            </p:cNvSpPr>
            <p:nvPr/>
          </p:nvSpPr>
          <p:spPr bwMode="auto">
            <a:xfrm flipV="1">
              <a:off x="2869" y="2381"/>
              <a:ext cx="704" cy="744"/>
            </a:xfrm>
            <a:prstGeom prst="line">
              <a:avLst/>
            </a:prstGeom>
            <a:noFill/>
            <a:ln w="1016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272" y="1168"/>
              <a:ext cx="4960" cy="2688"/>
              <a:chOff x="272" y="1168"/>
              <a:chExt cx="4960" cy="2688"/>
            </a:xfrm>
          </p:grpSpPr>
          <p:sp>
            <p:nvSpPr>
              <p:cNvPr id="1582104" name="Line 24"/>
              <p:cNvSpPr>
                <a:spLocks noChangeShapeType="1"/>
              </p:cNvSpPr>
              <p:nvPr/>
            </p:nvSpPr>
            <p:spPr bwMode="auto">
              <a:xfrm flipV="1">
                <a:off x="3581" y="1821"/>
                <a:ext cx="536" cy="568"/>
              </a:xfrm>
              <a:prstGeom prst="line">
                <a:avLst/>
              </a:prstGeom>
              <a:noFill/>
              <a:ln w="1270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" name="Group 25"/>
              <p:cNvGrpSpPr>
                <a:grpSpLocks/>
              </p:cNvGrpSpPr>
              <p:nvPr/>
            </p:nvGrpSpPr>
            <p:grpSpPr bwMode="auto">
              <a:xfrm>
                <a:off x="272" y="1168"/>
                <a:ext cx="4960" cy="2688"/>
                <a:chOff x="272" y="1168"/>
                <a:chExt cx="4960" cy="2688"/>
              </a:xfrm>
            </p:grpSpPr>
            <p:sp>
              <p:nvSpPr>
                <p:cNvPr id="1582106" name="Line 26"/>
                <p:cNvSpPr>
                  <a:spLocks noChangeShapeType="1"/>
                </p:cNvSpPr>
                <p:nvPr/>
              </p:nvSpPr>
              <p:spPr bwMode="auto">
                <a:xfrm>
                  <a:off x="368" y="2400"/>
                  <a:ext cx="1976" cy="4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0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429" y="1813"/>
                  <a:ext cx="1680" cy="60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0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096" y="1232"/>
                  <a:ext cx="896" cy="592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09" name="Line 29"/>
                <p:cNvSpPr>
                  <a:spLocks noChangeShapeType="1"/>
                </p:cNvSpPr>
                <p:nvPr/>
              </p:nvSpPr>
              <p:spPr bwMode="auto">
                <a:xfrm>
                  <a:off x="4120" y="1824"/>
                  <a:ext cx="984" cy="80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0" name="Line 30"/>
                <p:cNvSpPr>
                  <a:spLocks noChangeShapeType="1"/>
                </p:cNvSpPr>
                <p:nvPr/>
              </p:nvSpPr>
              <p:spPr bwMode="auto">
                <a:xfrm>
                  <a:off x="4104" y="1832"/>
                  <a:ext cx="832" cy="312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1" name="Line 31"/>
                <p:cNvSpPr>
                  <a:spLocks noChangeShapeType="1"/>
                </p:cNvSpPr>
                <p:nvPr/>
              </p:nvSpPr>
              <p:spPr bwMode="auto">
                <a:xfrm>
                  <a:off x="3341" y="1541"/>
                  <a:ext cx="760" cy="28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2" name="Line 32"/>
                <p:cNvSpPr>
                  <a:spLocks noChangeShapeType="1"/>
                </p:cNvSpPr>
                <p:nvPr/>
              </p:nvSpPr>
              <p:spPr bwMode="auto">
                <a:xfrm>
                  <a:off x="504" y="2192"/>
                  <a:ext cx="1832" cy="2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3" name="Line 33"/>
                <p:cNvSpPr>
                  <a:spLocks noChangeShapeType="1"/>
                </p:cNvSpPr>
                <p:nvPr/>
              </p:nvSpPr>
              <p:spPr bwMode="auto">
                <a:xfrm>
                  <a:off x="272" y="2224"/>
                  <a:ext cx="2056" cy="21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2629" y="1821"/>
                  <a:ext cx="1464" cy="100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5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325" y="2373"/>
                  <a:ext cx="1256" cy="80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6" name="Line 36"/>
                <p:cNvSpPr>
                  <a:spLocks noChangeShapeType="1"/>
                </p:cNvSpPr>
                <p:nvPr/>
              </p:nvSpPr>
              <p:spPr bwMode="auto">
                <a:xfrm>
                  <a:off x="3584" y="2384"/>
                  <a:ext cx="1168" cy="536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7" name="Line 37"/>
                <p:cNvSpPr>
                  <a:spLocks noChangeShapeType="1"/>
                </p:cNvSpPr>
                <p:nvPr/>
              </p:nvSpPr>
              <p:spPr bwMode="auto">
                <a:xfrm>
                  <a:off x="3568" y="2384"/>
                  <a:ext cx="1000" cy="896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8" name="Line 38"/>
                <p:cNvSpPr>
                  <a:spLocks noChangeShapeType="1"/>
                </p:cNvSpPr>
                <p:nvPr/>
              </p:nvSpPr>
              <p:spPr bwMode="auto">
                <a:xfrm>
                  <a:off x="3576" y="2376"/>
                  <a:ext cx="528" cy="1008"/>
                </a:xfrm>
                <a:prstGeom prst="line">
                  <a:avLst/>
                </a:prstGeom>
                <a:noFill/>
                <a:ln w="762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19" name="Line 39"/>
                <p:cNvSpPr>
                  <a:spLocks noChangeShapeType="1"/>
                </p:cNvSpPr>
                <p:nvPr/>
              </p:nvSpPr>
              <p:spPr bwMode="auto">
                <a:xfrm>
                  <a:off x="2605" y="1909"/>
                  <a:ext cx="968" cy="448"/>
                </a:xfrm>
                <a:prstGeom prst="line">
                  <a:avLst/>
                </a:prstGeom>
                <a:noFill/>
                <a:ln w="1016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0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688" y="3128"/>
                  <a:ext cx="2152" cy="4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824" y="2816"/>
                  <a:ext cx="1792" cy="1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2" name="Line 42"/>
                <p:cNvSpPr>
                  <a:spLocks noChangeShapeType="1"/>
                </p:cNvSpPr>
                <p:nvPr/>
              </p:nvSpPr>
              <p:spPr bwMode="auto">
                <a:xfrm>
                  <a:off x="592" y="2992"/>
                  <a:ext cx="2256" cy="1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3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928" y="3128"/>
                  <a:ext cx="1912" cy="7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4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1064" y="3112"/>
                  <a:ext cx="1776" cy="53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832" y="2824"/>
                  <a:ext cx="1800" cy="8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824" y="2632"/>
                  <a:ext cx="400" cy="29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7" name="Line 47"/>
                <p:cNvSpPr>
                  <a:spLocks noChangeShapeType="1"/>
                </p:cNvSpPr>
                <p:nvPr/>
              </p:nvSpPr>
              <p:spPr bwMode="auto">
                <a:xfrm>
                  <a:off x="4936" y="2184"/>
                  <a:ext cx="296" cy="4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8" name="Line 48"/>
                <p:cNvSpPr>
                  <a:spLocks noChangeShapeType="1"/>
                </p:cNvSpPr>
                <p:nvPr/>
              </p:nvSpPr>
              <p:spPr bwMode="auto">
                <a:xfrm>
                  <a:off x="856" y="1816"/>
                  <a:ext cx="1728" cy="8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29" name="Line 49"/>
                <p:cNvSpPr>
                  <a:spLocks noChangeShapeType="1"/>
                </p:cNvSpPr>
                <p:nvPr/>
              </p:nvSpPr>
              <p:spPr bwMode="auto">
                <a:xfrm>
                  <a:off x="992" y="1608"/>
                  <a:ext cx="1592" cy="29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0" name="Line 50"/>
                <p:cNvSpPr>
                  <a:spLocks noChangeShapeType="1"/>
                </p:cNvSpPr>
                <p:nvPr/>
              </p:nvSpPr>
              <p:spPr bwMode="auto">
                <a:xfrm>
                  <a:off x="760" y="1640"/>
                  <a:ext cx="1816" cy="25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1" name="Line 51"/>
                <p:cNvSpPr>
                  <a:spLocks noChangeShapeType="1"/>
                </p:cNvSpPr>
                <p:nvPr/>
              </p:nvSpPr>
              <p:spPr bwMode="auto">
                <a:xfrm>
                  <a:off x="856" y="1376"/>
                  <a:ext cx="1744" cy="528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2" name="Line 52"/>
                <p:cNvSpPr>
                  <a:spLocks noChangeShapeType="1"/>
                </p:cNvSpPr>
                <p:nvPr/>
              </p:nvSpPr>
              <p:spPr bwMode="auto">
                <a:xfrm>
                  <a:off x="992" y="1168"/>
                  <a:ext cx="2344" cy="376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133" name="Line 53"/>
                <p:cNvSpPr>
                  <a:spLocks noChangeShapeType="1"/>
                </p:cNvSpPr>
                <p:nvPr/>
              </p:nvSpPr>
              <p:spPr bwMode="auto">
                <a:xfrm>
                  <a:off x="760" y="1200"/>
                  <a:ext cx="2576" cy="344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431800" y="1854200"/>
            <a:ext cx="7874000" cy="4267200"/>
            <a:chOff x="272" y="1168"/>
            <a:chExt cx="4960" cy="2688"/>
          </a:xfrm>
        </p:grpSpPr>
        <p:sp>
          <p:nvSpPr>
            <p:cNvPr id="1582135" name="Line 55"/>
            <p:cNvSpPr>
              <a:spLocks noChangeShapeType="1"/>
            </p:cNvSpPr>
            <p:nvPr/>
          </p:nvSpPr>
          <p:spPr bwMode="auto">
            <a:xfrm>
              <a:off x="504" y="2192"/>
              <a:ext cx="1832" cy="240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6" name="Line 56"/>
            <p:cNvSpPr>
              <a:spLocks noChangeShapeType="1"/>
            </p:cNvSpPr>
            <p:nvPr/>
          </p:nvSpPr>
          <p:spPr bwMode="auto">
            <a:xfrm flipV="1">
              <a:off x="688" y="3128"/>
              <a:ext cx="2152" cy="40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7" name="Line 57"/>
            <p:cNvSpPr>
              <a:spLocks noChangeShapeType="1"/>
            </p:cNvSpPr>
            <p:nvPr/>
          </p:nvSpPr>
          <p:spPr bwMode="auto">
            <a:xfrm flipV="1">
              <a:off x="824" y="2816"/>
              <a:ext cx="1792" cy="144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8" name="Line 58"/>
            <p:cNvSpPr>
              <a:spLocks noChangeShapeType="1"/>
            </p:cNvSpPr>
            <p:nvPr/>
          </p:nvSpPr>
          <p:spPr bwMode="auto">
            <a:xfrm flipV="1">
              <a:off x="928" y="3128"/>
              <a:ext cx="1912" cy="728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39" name="Line 59"/>
            <p:cNvSpPr>
              <a:spLocks noChangeShapeType="1"/>
            </p:cNvSpPr>
            <p:nvPr/>
          </p:nvSpPr>
          <p:spPr bwMode="auto">
            <a:xfrm flipV="1">
              <a:off x="832" y="2824"/>
              <a:ext cx="1800" cy="85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0" name="Line 60"/>
            <p:cNvSpPr>
              <a:spLocks noChangeShapeType="1"/>
            </p:cNvSpPr>
            <p:nvPr/>
          </p:nvSpPr>
          <p:spPr bwMode="auto">
            <a:xfrm>
              <a:off x="992" y="1608"/>
              <a:ext cx="1592" cy="29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1" name="Line 61"/>
            <p:cNvSpPr>
              <a:spLocks noChangeShapeType="1"/>
            </p:cNvSpPr>
            <p:nvPr/>
          </p:nvSpPr>
          <p:spPr bwMode="auto">
            <a:xfrm>
              <a:off x="856" y="1376"/>
              <a:ext cx="1744" cy="528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2" name="Line 62"/>
            <p:cNvSpPr>
              <a:spLocks noChangeShapeType="1"/>
            </p:cNvSpPr>
            <p:nvPr/>
          </p:nvSpPr>
          <p:spPr bwMode="auto">
            <a:xfrm>
              <a:off x="992" y="1168"/>
              <a:ext cx="2344" cy="37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3" name="Line 63"/>
            <p:cNvSpPr>
              <a:spLocks noChangeShapeType="1"/>
            </p:cNvSpPr>
            <p:nvPr/>
          </p:nvSpPr>
          <p:spPr bwMode="auto">
            <a:xfrm>
              <a:off x="760" y="1200"/>
              <a:ext cx="2576" cy="344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4" name="Line 64"/>
            <p:cNvSpPr>
              <a:spLocks noChangeShapeType="1"/>
            </p:cNvSpPr>
            <p:nvPr/>
          </p:nvSpPr>
          <p:spPr bwMode="auto">
            <a:xfrm flipV="1">
              <a:off x="2429" y="1813"/>
              <a:ext cx="1680" cy="60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5" name="Line 65"/>
            <p:cNvSpPr>
              <a:spLocks noChangeShapeType="1"/>
            </p:cNvSpPr>
            <p:nvPr/>
          </p:nvSpPr>
          <p:spPr bwMode="auto">
            <a:xfrm>
              <a:off x="3341" y="1541"/>
              <a:ext cx="760" cy="28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6" name="Line 66"/>
            <p:cNvSpPr>
              <a:spLocks noChangeShapeType="1"/>
            </p:cNvSpPr>
            <p:nvPr/>
          </p:nvSpPr>
          <p:spPr bwMode="auto">
            <a:xfrm flipV="1">
              <a:off x="2629" y="1821"/>
              <a:ext cx="1464" cy="100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7" name="Line 67"/>
            <p:cNvSpPr>
              <a:spLocks noChangeShapeType="1"/>
            </p:cNvSpPr>
            <p:nvPr/>
          </p:nvSpPr>
          <p:spPr bwMode="auto">
            <a:xfrm flipV="1">
              <a:off x="2325" y="2373"/>
              <a:ext cx="1256" cy="80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8" name="Line 68"/>
            <p:cNvSpPr>
              <a:spLocks noChangeShapeType="1"/>
            </p:cNvSpPr>
            <p:nvPr/>
          </p:nvSpPr>
          <p:spPr bwMode="auto">
            <a:xfrm>
              <a:off x="2605" y="1909"/>
              <a:ext cx="968" cy="448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49" name="Line 69"/>
            <p:cNvSpPr>
              <a:spLocks noChangeShapeType="1"/>
            </p:cNvSpPr>
            <p:nvPr/>
          </p:nvSpPr>
          <p:spPr bwMode="auto">
            <a:xfrm flipV="1">
              <a:off x="2869" y="2381"/>
              <a:ext cx="704" cy="744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0" name="Line 70"/>
            <p:cNvSpPr>
              <a:spLocks noChangeShapeType="1"/>
            </p:cNvSpPr>
            <p:nvPr/>
          </p:nvSpPr>
          <p:spPr bwMode="auto">
            <a:xfrm flipV="1">
              <a:off x="3589" y="1813"/>
              <a:ext cx="536" cy="568"/>
            </a:xfrm>
            <a:prstGeom prst="line">
              <a:avLst/>
            </a:prstGeom>
            <a:noFill/>
            <a:ln w="1016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1" name="Line 71"/>
            <p:cNvSpPr>
              <a:spLocks noChangeShapeType="1"/>
            </p:cNvSpPr>
            <p:nvPr/>
          </p:nvSpPr>
          <p:spPr bwMode="auto">
            <a:xfrm>
              <a:off x="4128" y="1840"/>
              <a:ext cx="832" cy="312"/>
            </a:xfrm>
            <a:prstGeom prst="line">
              <a:avLst/>
            </a:prstGeom>
            <a:noFill/>
            <a:ln w="762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2" name="Line 72"/>
            <p:cNvSpPr>
              <a:spLocks noChangeShapeType="1"/>
            </p:cNvSpPr>
            <p:nvPr/>
          </p:nvSpPr>
          <p:spPr bwMode="auto">
            <a:xfrm>
              <a:off x="3608" y="2392"/>
              <a:ext cx="1168" cy="536"/>
            </a:xfrm>
            <a:prstGeom prst="line">
              <a:avLst/>
            </a:prstGeom>
            <a:noFill/>
            <a:ln w="762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3" name="Line 73"/>
            <p:cNvSpPr>
              <a:spLocks noChangeShapeType="1"/>
            </p:cNvSpPr>
            <p:nvPr/>
          </p:nvSpPr>
          <p:spPr bwMode="auto">
            <a:xfrm flipV="1">
              <a:off x="4824" y="2632"/>
              <a:ext cx="400" cy="29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4" name="Line 74"/>
            <p:cNvSpPr>
              <a:spLocks noChangeShapeType="1"/>
            </p:cNvSpPr>
            <p:nvPr/>
          </p:nvSpPr>
          <p:spPr bwMode="auto">
            <a:xfrm>
              <a:off x="4936" y="2184"/>
              <a:ext cx="296" cy="45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5" name="Line 75"/>
            <p:cNvSpPr>
              <a:spLocks noChangeShapeType="1"/>
            </p:cNvSpPr>
            <p:nvPr/>
          </p:nvSpPr>
          <p:spPr bwMode="auto">
            <a:xfrm>
              <a:off x="760" y="1640"/>
              <a:ext cx="1816" cy="25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156" name="Line 76"/>
            <p:cNvSpPr>
              <a:spLocks noChangeShapeType="1"/>
            </p:cNvSpPr>
            <p:nvPr/>
          </p:nvSpPr>
          <p:spPr bwMode="auto">
            <a:xfrm>
              <a:off x="272" y="2224"/>
              <a:ext cx="2056" cy="216"/>
            </a:xfrm>
            <a:prstGeom prst="line">
              <a:avLst/>
            </a:prstGeom>
            <a:noFill/>
            <a:ln w="38100">
              <a:solidFill>
                <a:srgbClr val="C425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82157" name="Line 77"/>
          <p:cNvSpPr>
            <a:spLocks noChangeShapeType="1"/>
          </p:cNvSpPr>
          <p:nvPr/>
        </p:nvSpPr>
        <p:spPr bwMode="auto">
          <a:xfrm flipV="1">
            <a:off x="2038350" y="4937125"/>
            <a:ext cx="2533650" cy="979488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158" name="Picture 7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81150" y="2386013"/>
            <a:ext cx="325438" cy="274637"/>
          </a:xfrm>
          <a:prstGeom prst="rect">
            <a:avLst/>
          </a:prstGeom>
          <a:noFill/>
        </p:spPr>
      </p:pic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0" y="1471613"/>
            <a:ext cx="2166938" cy="4791075"/>
            <a:chOff x="0" y="927"/>
            <a:chExt cx="1365" cy="3018"/>
          </a:xfrm>
        </p:grpSpPr>
        <p:sp>
          <p:nvSpPr>
            <p:cNvPr id="1582160" name="Text Box 80"/>
            <p:cNvSpPr txBox="1">
              <a:spLocks noChangeArrowheads="1"/>
            </p:cNvSpPr>
            <p:nvPr/>
          </p:nvSpPr>
          <p:spPr bwMode="auto">
            <a:xfrm>
              <a:off x="129" y="1464"/>
              <a:ext cx="43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Boston</a:t>
              </a:r>
            </a:p>
          </p:txBody>
        </p:sp>
        <p:sp>
          <p:nvSpPr>
            <p:cNvPr id="1582161" name="Text Box 81"/>
            <p:cNvSpPr txBox="1">
              <a:spLocks noChangeArrowheads="1"/>
            </p:cNvSpPr>
            <p:nvPr/>
          </p:nvSpPr>
          <p:spPr bwMode="auto">
            <a:xfrm>
              <a:off x="218" y="2665"/>
              <a:ext cx="548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New York</a:t>
              </a:r>
            </a:p>
          </p:txBody>
        </p:sp>
        <p:sp>
          <p:nvSpPr>
            <p:cNvPr id="1582162" name="Text Box 82"/>
            <p:cNvSpPr txBox="1">
              <a:spLocks noChangeArrowheads="1"/>
            </p:cNvSpPr>
            <p:nvPr/>
          </p:nvSpPr>
          <p:spPr bwMode="auto">
            <a:xfrm>
              <a:off x="118" y="3333"/>
              <a:ext cx="764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San Francisco</a:t>
              </a:r>
            </a:p>
          </p:txBody>
        </p:sp>
        <p:pic>
          <p:nvPicPr>
            <p:cNvPr id="1582163" name="Picture 8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11" y="3423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64" name="Picture 84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72" y="3543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115" y="3571"/>
              <a:ext cx="438" cy="352"/>
              <a:chOff x="674" y="1044"/>
              <a:chExt cx="438" cy="352"/>
            </a:xfrm>
          </p:grpSpPr>
          <p:pic>
            <p:nvPicPr>
              <p:cNvPr id="1582166" name="Picture 8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67" name="Picture 8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68" name="Picture 88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69" name="Picture 89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40" y="3475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70" name="Picture 9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9" y="3535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71" name="Picture 9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08" y="367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72" name="Picture 9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6" y="2820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73" name="Picture 93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2940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94"/>
            <p:cNvGrpSpPr>
              <a:grpSpLocks/>
            </p:cNvGrpSpPr>
            <p:nvPr/>
          </p:nvGrpSpPr>
          <p:grpSpPr bwMode="auto">
            <a:xfrm>
              <a:off x="0" y="2968"/>
              <a:ext cx="438" cy="352"/>
              <a:chOff x="674" y="1044"/>
              <a:chExt cx="438" cy="352"/>
            </a:xfrm>
          </p:grpSpPr>
          <p:pic>
            <p:nvPicPr>
              <p:cNvPr id="1582175" name="Picture 95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76" name="Picture 9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77" name="Picture 9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78" name="Picture 98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2872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79" name="Picture 9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34" y="2932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0" name="Picture 10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3" y="3073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1" name="Picture 10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79" y="223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2" name="Picture 102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2116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Group 103"/>
            <p:cNvGrpSpPr>
              <a:grpSpLocks/>
            </p:cNvGrpSpPr>
            <p:nvPr/>
          </p:nvGrpSpPr>
          <p:grpSpPr bwMode="auto">
            <a:xfrm>
              <a:off x="0" y="2144"/>
              <a:ext cx="438" cy="352"/>
              <a:chOff x="674" y="1044"/>
              <a:chExt cx="438" cy="352"/>
            </a:xfrm>
          </p:grpSpPr>
          <p:pic>
            <p:nvPicPr>
              <p:cNvPr id="1582184" name="Picture 104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85" name="Picture 105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86" name="Picture 10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87" name="Picture 107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2048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88" name="Picture 10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75" y="2160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89" name="Picture 10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50" y="234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0" name="Picture 110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1623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" name="Group 111"/>
            <p:cNvGrpSpPr>
              <a:grpSpLocks/>
            </p:cNvGrpSpPr>
            <p:nvPr/>
          </p:nvGrpSpPr>
          <p:grpSpPr bwMode="auto">
            <a:xfrm>
              <a:off x="0" y="1651"/>
              <a:ext cx="438" cy="352"/>
              <a:chOff x="674" y="1044"/>
              <a:chExt cx="438" cy="352"/>
            </a:xfrm>
          </p:grpSpPr>
          <p:pic>
            <p:nvPicPr>
              <p:cNvPr id="1582192" name="Picture 112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93" name="Picture 113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194" name="Picture 114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195" name="Picture 115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1555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196" name="Picture 11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34" y="1615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7" name="Picture 11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93" y="175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8" name="Picture 1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60" y="110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199" name="Picture 119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7" y="1088"/>
              <a:ext cx="41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120"/>
            <p:cNvGrpSpPr>
              <a:grpSpLocks/>
            </p:cNvGrpSpPr>
            <p:nvPr/>
          </p:nvGrpSpPr>
          <p:grpSpPr bwMode="auto">
            <a:xfrm>
              <a:off x="0" y="1116"/>
              <a:ext cx="438" cy="352"/>
              <a:chOff x="674" y="1044"/>
              <a:chExt cx="438" cy="352"/>
            </a:xfrm>
          </p:grpSpPr>
          <p:pic>
            <p:nvPicPr>
              <p:cNvPr id="1582201" name="Picture 121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74" y="1128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202" name="Picture 122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875" y="1044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582203" name="Picture 123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778" y="1240"/>
                <a:ext cx="237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204" name="Picture 124" descr="bld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25" y="1020"/>
              <a:ext cx="319" cy="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05" name="Picture 12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77" y="1137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06" name="Picture 12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18" y="1328"/>
              <a:ext cx="205" cy="173"/>
            </a:xfrm>
            <a:prstGeom prst="rect">
              <a:avLst/>
            </a:prstGeom>
            <a:noFill/>
          </p:spPr>
        </p:pic>
        <p:sp>
          <p:nvSpPr>
            <p:cNvPr id="1582207" name="Text Box 127"/>
            <p:cNvSpPr txBox="1">
              <a:spLocks noChangeArrowheads="1"/>
            </p:cNvSpPr>
            <p:nvPr/>
          </p:nvSpPr>
          <p:spPr bwMode="auto">
            <a:xfrm>
              <a:off x="142" y="927"/>
              <a:ext cx="396" cy="17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  <a:buClr>
                  <a:srgbClr val="1D4913"/>
                </a:buClr>
                <a:buSzTx/>
              </a:pPr>
              <a:r>
                <a:rPr lang="en-US" sz="1200" b="1">
                  <a:solidFill>
                    <a:srgbClr val="000000"/>
                  </a:solidFill>
                </a:rPr>
                <a:t>Dallas</a:t>
              </a:r>
            </a:p>
          </p:txBody>
        </p:sp>
      </p:grpSp>
      <p:sp>
        <p:nvSpPr>
          <p:cNvPr id="1582208" name="Text Box 128"/>
          <p:cNvSpPr txBox="1">
            <a:spLocks noChangeArrowheads="1"/>
          </p:cNvSpPr>
          <p:nvPr/>
        </p:nvSpPr>
        <p:spPr bwMode="auto">
          <a:xfrm>
            <a:off x="3443288" y="5232400"/>
            <a:ext cx="113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Genuity</a:t>
            </a:r>
          </a:p>
        </p:txBody>
      </p:sp>
      <p:sp>
        <p:nvSpPr>
          <p:cNvPr id="1582209" name="Text Box 129"/>
          <p:cNvSpPr txBox="1">
            <a:spLocks noChangeArrowheads="1"/>
          </p:cNvSpPr>
          <p:nvPr/>
        </p:nvSpPr>
        <p:spPr bwMode="auto">
          <a:xfrm>
            <a:off x="5773738" y="1960563"/>
            <a:ext cx="1468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WorldCom</a:t>
            </a:r>
          </a:p>
        </p:txBody>
      </p:sp>
      <p:sp>
        <p:nvSpPr>
          <p:cNvPr id="1582210" name="Text Box 130"/>
          <p:cNvSpPr txBox="1">
            <a:spLocks noChangeArrowheads="1"/>
          </p:cNvSpPr>
          <p:nvPr/>
        </p:nvSpPr>
        <p:spPr bwMode="auto">
          <a:xfrm>
            <a:off x="4103688" y="2365375"/>
            <a:ext cx="862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AT&amp;T</a:t>
            </a:r>
          </a:p>
        </p:txBody>
      </p:sp>
      <p:sp>
        <p:nvSpPr>
          <p:cNvPr id="1582211" name="Text Box 131"/>
          <p:cNvSpPr txBox="1">
            <a:spLocks noChangeArrowheads="1"/>
          </p:cNvSpPr>
          <p:nvPr/>
        </p:nvSpPr>
        <p:spPr bwMode="auto">
          <a:xfrm>
            <a:off x="2297113" y="5727700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TELUS</a:t>
            </a:r>
          </a:p>
        </p:txBody>
      </p:sp>
      <p:sp>
        <p:nvSpPr>
          <p:cNvPr id="1582212" name="Text Box 132"/>
          <p:cNvSpPr txBox="1">
            <a:spLocks noChangeArrowheads="1"/>
          </p:cNvSpPr>
          <p:nvPr/>
        </p:nvSpPr>
        <p:spPr bwMode="auto">
          <a:xfrm>
            <a:off x="2533650" y="1370013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 b="1">
                <a:solidFill>
                  <a:schemeClr val="hlink"/>
                </a:solidFill>
              </a:rPr>
              <a:t>C&amp;W</a:t>
            </a:r>
          </a:p>
        </p:txBody>
      </p:sp>
      <p:sp>
        <p:nvSpPr>
          <p:cNvPr id="1582213" name="AutoShape 133"/>
          <p:cNvSpPr>
            <a:spLocks noChangeArrowheads="1"/>
          </p:cNvSpPr>
          <p:nvPr/>
        </p:nvSpPr>
        <p:spPr bwMode="auto">
          <a:xfrm rot="-1654660">
            <a:off x="3302000" y="1516063"/>
            <a:ext cx="246063" cy="538162"/>
          </a:xfrm>
          <a:prstGeom prst="moon">
            <a:avLst>
              <a:gd name="adj" fmla="val 33870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4" name="AutoShape 134"/>
          <p:cNvSpPr>
            <a:spLocks noChangeArrowheads="1"/>
          </p:cNvSpPr>
          <p:nvPr/>
        </p:nvSpPr>
        <p:spPr bwMode="auto">
          <a:xfrm rot="-895690">
            <a:off x="3017838" y="1584325"/>
            <a:ext cx="246062" cy="854075"/>
          </a:xfrm>
          <a:prstGeom prst="moon">
            <a:avLst>
              <a:gd name="adj" fmla="val 4565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5" name="AutoShape 135"/>
          <p:cNvSpPr>
            <a:spLocks noChangeArrowheads="1"/>
          </p:cNvSpPr>
          <p:nvPr/>
        </p:nvSpPr>
        <p:spPr bwMode="auto">
          <a:xfrm rot="-1186121">
            <a:off x="2671763" y="1665288"/>
            <a:ext cx="374650" cy="1120775"/>
          </a:xfrm>
          <a:prstGeom prst="moon">
            <a:avLst>
              <a:gd name="adj" fmla="val 37616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6" name="AutoShape 136"/>
          <p:cNvSpPr>
            <a:spLocks noChangeArrowheads="1"/>
          </p:cNvSpPr>
          <p:nvPr/>
        </p:nvSpPr>
        <p:spPr bwMode="auto">
          <a:xfrm rot="-847557">
            <a:off x="2201863" y="1665288"/>
            <a:ext cx="561975" cy="1978025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7" name="AutoShape 137"/>
          <p:cNvSpPr>
            <a:spLocks noChangeArrowheads="1"/>
          </p:cNvSpPr>
          <p:nvPr/>
        </p:nvSpPr>
        <p:spPr bwMode="auto">
          <a:xfrm rot="-622160">
            <a:off x="1714500" y="1657350"/>
            <a:ext cx="561975" cy="2890838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8" name="AutoShape 138"/>
          <p:cNvSpPr>
            <a:spLocks noChangeArrowheads="1"/>
          </p:cNvSpPr>
          <p:nvPr/>
        </p:nvSpPr>
        <p:spPr bwMode="auto">
          <a:xfrm rot="-436795">
            <a:off x="1171575" y="1658938"/>
            <a:ext cx="692150" cy="3379787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19" name="AutoShape 139"/>
          <p:cNvSpPr>
            <a:spLocks noChangeArrowheads="1"/>
          </p:cNvSpPr>
          <p:nvPr/>
        </p:nvSpPr>
        <p:spPr bwMode="auto">
          <a:xfrm rot="-458391">
            <a:off x="661988" y="1658938"/>
            <a:ext cx="692150" cy="4276725"/>
          </a:xfrm>
          <a:prstGeom prst="moon">
            <a:avLst>
              <a:gd name="adj" fmla="val 27917"/>
            </a:avLst>
          </a:prstGeom>
          <a:solidFill>
            <a:srgbClr val="FF4317">
              <a:alpha val="92000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220" name="Picture 140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56563" y="3748088"/>
            <a:ext cx="5064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2221" name="Text Box 141"/>
          <p:cNvSpPr txBox="1">
            <a:spLocks noChangeArrowheads="1"/>
          </p:cNvSpPr>
          <p:nvPr/>
        </p:nvSpPr>
        <p:spPr bwMode="auto">
          <a:xfrm>
            <a:off x="4937125" y="48291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 b="1">
                <a:solidFill>
                  <a:schemeClr val="hlink"/>
                </a:solidFill>
              </a:rPr>
              <a:t>Qwest</a:t>
            </a:r>
          </a:p>
        </p:txBody>
      </p:sp>
      <p:pic>
        <p:nvPicPr>
          <p:cNvPr id="1582222" name="Picture 142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45450" y="3727450"/>
            <a:ext cx="49371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43"/>
          <p:cNvGrpSpPr>
            <a:grpSpLocks/>
          </p:cNvGrpSpPr>
          <p:nvPr/>
        </p:nvGrpSpPr>
        <p:grpSpPr bwMode="auto">
          <a:xfrm>
            <a:off x="5826125" y="3852863"/>
            <a:ext cx="2286000" cy="836612"/>
            <a:chOff x="3670" y="2427"/>
            <a:chExt cx="1440" cy="527"/>
          </a:xfrm>
        </p:grpSpPr>
        <p:sp>
          <p:nvSpPr>
            <p:cNvPr id="1582224" name="Line 144"/>
            <p:cNvSpPr>
              <a:spLocks noChangeShapeType="1"/>
            </p:cNvSpPr>
            <p:nvPr/>
          </p:nvSpPr>
          <p:spPr bwMode="auto">
            <a:xfrm>
              <a:off x="3670" y="2427"/>
              <a:ext cx="1168" cy="527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82225" name="Line 145"/>
            <p:cNvSpPr>
              <a:spLocks noChangeShapeType="1"/>
            </p:cNvSpPr>
            <p:nvPr/>
          </p:nvSpPr>
          <p:spPr bwMode="auto">
            <a:xfrm flipV="1">
              <a:off x="4871" y="2716"/>
              <a:ext cx="239" cy="1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1582226" name="Line 146"/>
          <p:cNvSpPr>
            <a:spLocks noChangeShapeType="1"/>
          </p:cNvSpPr>
          <p:nvPr/>
        </p:nvSpPr>
        <p:spPr bwMode="auto">
          <a:xfrm flipV="1">
            <a:off x="4572000" y="3927475"/>
            <a:ext cx="954088" cy="1019175"/>
          </a:xfrm>
          <a:prstGeom prst="line">
            <a:avLst/>
          </a:prstGeom>
          <a:noFill/>
          <a:ln w="114300">
            <a:solidFill>
              <a:schemeClr val="tx2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82227" name="Picture 147" descr="bld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51800" y="3729038"/>
            <a:ext cx="50641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48"/>
          <p:cNvGrpSpPr>
            <a:grpSpLocks/>
          </p:cNvGrpSpPr>
          <p:nvPr/>
        </p:nvGrpSpPr>
        <p:grpSpPr bwMode="auto">
          <a:xfrm>
            <a:off x="3563938" y="1739900"/>
            <a:ext cx="4860925" cy="3881438"/>
            <a:chOff x="2245" y="1096"/>
            <a:chExt cx="3062" cy="2445"/>
          </a:xfrm>
        </p:grpSpPr>
        <p:pic>
          <p:nvPicPr>
            <p:cNvPr id="1582229" name="Picture 14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982" y="1096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0" name="Picture 15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02" y="1832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1" name="Picture 15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50" y="3272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2" name="Picture 15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30" y="336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33" name="Picture 153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934" y="1689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4" name="Picture 154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371" y="2184"/>
              <a:ext cx="366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5" name="Picture 155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183" y="1366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6" name="Picture 156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26" y="1719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7" name="Picture 157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45" y="2337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8" name="Picture 158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34" y="2715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39" name="Picture 159"/>
            <p:cNvPicPr>
              <a:picLocks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18" y="2978"/>
              <a:ext cx="324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82240" name="Picture 16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46" y="2088"/>
              <a:ext cx="205" cy="173"/>
            </a:xfrm>
            <a:prstGeom prst="rect">
              <a:avLst/>
            </a:prstGeom>
            <a:noFill/>
          </p:spPr>
        </p:pic>
        <p:pic>
          <p:nvPicPr>
            <p:cNvPr id="1582241" name="Picture 16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34" y="2856"/>
              <a:ext cx="205" cy="173"/>
            </a:xfrm>
            <a:prstGeom prst="rect">
              <a:avLst/>
            </a:prstGeom>
            <a:noFill/>
          </p:spPr>
        </p:pic>
      </p:grpSp>
      <p:sp>
        <p:nvSpPr>
          <p:cNvPr id="1582242" name="Line 162"/>
          <p:cNvSpPr>
            <a:spLocks noChangeShapeType="1"/>
          </p:cNvSpPr>
          <p:nvPr/>
        </p:nvSpPr>
        <p:spPr bwMode="auto">
          <a:xfrm>
            <a:off x="4330700" y="4711700"/>
            <a:ext cx="177800" cy="482600"/>
          </a:xfrm>
          <a:prstGeom prst="line">
            <a:avLst/>
          </a:prstGeom>
          <a:noFill/>
          <a:ln w="1270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43" name="Line 163"/>
          <p:cNvSpPr>
            <a:spLocks noChangeShapeType="1"/>
          </p:cNvSpPr>
          <p:nvPr/>
        </p:nvSpPr>
        <p:spPr bwMode="auto">
          <a:xfrm flipH="1">
            <a:off x="5295900" y="3644900"/>
            <a:ext cx="749300" cy="228600"/>
          </a:xfrm>
          <a:prstGeom prst="line">
            <a:avLst/>
          </a:prstGeom>
          <a:noFill/>
          <a:ln w="1270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44" name="Line 164"/>
          <p:cNvSpPr>
            <a:spLocks noChangeShapeType="1"/>
          </p:cNvSpPr>
          <p:nvPr/>
        </p:nvSpPr>
        <p:spPr bwMode="auto">
          <a:xfrm>
            <a:off x="1782763" y="5822950"/>
            <a:ext cx="168275" cy="3270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2245" name="Text Box 165"/>
          <p:cNvSpPr txBox="1">
            <a:spLocks noChangeArrowheads="1"/>
          </p:cNvSpPr>
          <p:nvPr/>
        </p:nvSpPr>
        <p:spPr bwMode="auto">
          <a:xfrm>
            <a:off x="8158163" y="4475163"/>
            <a:ext cx="985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National</a:t>
            </a:r>
          </a:p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Bank</a:t>
            </a:r>
          </a:p>
        </p:txBody>
      </p:sp>
      <p:sp>
        <p:nvSpPr>
          <p:cNvPr id="1582246" name="Text Box 166"/>
          <p:cNvSpPr txBox="1">
            <a:spLocks noChangeArrowheads="1"/>
          </p:cNvSpPr>
          <p:nvPr/>
        </p:nvSpPr>
        <p:spPr bwMode="auto">
          <a:xfrm>
            <a:off x="7954963" y="5613400"/>
            <a:ext cx="118903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Large</a:t>
            </a:r>
          </a:p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Enterprise</a:t>
            </a:r>
          </a:p>
        </p:txBody>
      </p:sp>
      <p:sp>
        <p:nvSpPr>
          <p:cNvPr id="1582247" name="Text Box 167"/>
          <p:cNvSpPr txBox="1">
            <a:spLocks noChangeArrowheads="1"/>
          </p:cNvSpPr>
          <p:nvPr/>
        </p:nvSpPr>
        <p:spPr bwMode="auto">
          <a:xfrm>
            <a:off x="6804025" y="5976938"/>
            <a:ext cx="11318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Federal</a:t>
            </a:r>
          </a:p>
          <a:p>
            <a:pPr algn="ctr"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b="1">
                <a:solidFill>
                  <a:schemeClr val="hlink"/>
                </a:solidFill>
              </a:rPr>
              <a:t>Customer</a:t>
            </a:r>
          </a:p>
        </p:txBody>
      </p:sp>
      <p:grpSp>
        <p:nvGrpSpPr>
          <p:cNvPr id="14" name="Group 168"/>
          <p:cNvGrpSpPr>
            <a:grpSpLocks/>
          </p:cNvGrpSpPr>
          <p:nvPr/>
        </p:nvGrpSpPr>
        <p:grpSpPr bwMode="auto">
          <a:xfrm>
            <a:off x="3513138" y="1306513"/>
            <a:ext cx="927100" cy="814387"/>
            <a:chOff x="2213" y="823"/>
            <a:chExt cx="584" cy="513"/>
          </a:xfrm>
        </p:grpSpPr>
        <p:grpSp>
          <p:nvGrpSpPr>
            <p:cNvPr id="15" name="Group 169"/>
            <p:cNvGrpSpPr>
              <a:grpSpLocks/>
            </p:cNvGrpSpPr>
            <p:nvPr/>
          </p:nvGrpSpPr>
          <p:grpSpPr bwMode="auto">
            <a:xfrm>
              <a:off x="2213" y="823"/>
              <a:ext cx="584" cy="300"/>
              <a:chOff x="2213" y="823"/>
              <a:chExt cx="584" cy="300"/>
            </a:xfrm>
          </p:grpSpPr>
          <p:pic>
            <p:nvPicPr>
              <p:cNvPr id="1582250" name="Picture 170" descr="Ed England's Fla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397" y="823"/>
                <a:ext cx="400" cy="300"/>
              </a:xfrm>
              <a:prstGeom prst="rect">
                <a:avLst/>
              </a:prstGeom>
              <a:noFill/>
            </p:spPr>
          </p:pic>
          <p:grpSp>
            <p:nvGrpSpPr>
              <p:cNvPr id="16" name="Group 171"/>
              <p:cNvGrpSpPr>
                <a:grpSpLocks/>
              </p:cNvGrpSpPr>
              <p:nvPr/>
            </p:nvGrpSpPr>
            <p:grpSpPr bwMode="auto">
              <a:xfrm>
                <a:off x="2213" y="832"/>
                <a:ext cx="294" cy="171"/>
                <a:chOff x="497" y="1091"/>
                <a:chExt cx="196" cy="154"/>
              </a:xfrm>
            </p:grpSpPr>
            <p:sp>
              <p:nvSpPr>
                <p:cNvPr id="1582252" name="Freeform 172"/>
                <p:cNvSpPr>
                  <a:spLocks/>
                </p:cNvSpPr>
                <p:nvPr/>
              </p:nvSpPr>
              <p:spPr bwMode="auto">
                <a:xfrm>
                  <a:off x="555" y="1128"/>
                  <a:ext cx="123" cy="116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0" y="36"/>
                    </a:cxn>
                    <a:cxn ang="0">
                      <a:pos x="63" y="0"/>
                    </a:cxn>
                    <a:cxn ang="0">
                      <a:pos x="123" y="35"/>
                    </a:cxn>
                    <a:cxn ang="0">
                      <a:pos x="123" y="116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123" h="116">
                      <a:moveTo>
                        <a:pt x="0" y="116"/>
                      </a:moveTo>
                      <a:lnTo>
                        <a:pt x="0" y="36"/>
                      </a:lnTo>
                      <a:lnTo>
                        <a:pt x="63" y="0"/>
                      </a:lnTo>
                      <a:lnTo>
                        <a:pt x="123" y="35"/>
                      </a:lnTo>
                      <a:lnTo>
                        <a:pt x="123" y="116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253" name="Freeform 173"/>
                <p:cNvSpPr>
                  <a:spLocks/>
                </p:cNvSpPr>
                <p:nvPr/>
              </p:nvSpPr>
              <p:spPr bwMode="auto">
                <a:xfrm>
                  <a:off x="507" y="1128"/>
                  <a:ext cx="48" cy="117"/>
                </a:xfrm>
                <a:custGeom>
                  <a:avLst/>
                  <a:gdLst/>
                  <a:ahLst/>
                  <a:cxnLst>
                    <a:cxn ang="0">
                      <a:pos x="0" y="77"/>
                    </a:cxn>
                    <a:cxn ang="0">
                      <a:pos x="0" y="0"/>
                    </a:cxn>
                    <a:cxn ang="0">
                      <a:pos x="48" y="38"/>
                    </a:cxn>
                    <a:cxn ang="0">
                      <a:pos x="48" y="117"/>
                    </a:cxn>
                    <a:cxn ang="0">
                      <a:pos x="0" y="77"/>
                    </a:cxn>
                  </a:cxnLst>
                  <a:rect l="0" t="0" r="r" b="b"/>
                  <a:pathLst>
                    <a:path w="48" h="117">
                      <a:moveTo>
                        <a:pt x="0" y="77"/>
                      </a:moveTo>
                      <a:lnTo>
                        <a:pt x="0" y="0"/>
                      </a:lnTo>
                      <a:lnTo>
                        <a:pt x="48" y="38"/>
                      </a:lnTo>
                      <a:lnTo>
                        <a:pt x="48" y="117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C425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2254" name="Freeform 174"/>
                <p:cNvSpPr>
                  <a:spLocks/>
                </p:cNvSpPr>
                <p:nvPr/>
              </p:nvSpPr>
              <p:spPr bwMode="auto">
                <a:xfrm>
                  <a:off x="497" y="1091"/>
                  <a:ext cx="196" cy="80"/>
                </a:xfrm>
                <a:custGeom>
                  <a:avLst/>
                  <a:gdLst/>
                  <a:ahLst/>
                  <a:cxnLst>
                    <a:cxn ang="0">
                      <a:pos x="0" y="35"/>
                    </a:cxn>
                    <a:cxn ang="0">
                      <a:pos x="72" y="0"/>
                    </a:cxn>
                    <a:cxn ang="0">
                      <a:pos x="138" y="29"/>
                    </a:cxn>
                    <a:cxn ang="0">
                      <a:pos x="196" y="80"/>
                    </a:cxn>
                    <a:cxn ang="0">
                      <a:pos x="121" y="38"/>
                    </a:cxn>
                    <a:cxn ang="0">
                      <a:pos x="49" y="78"/>
                    </a:cxn>
                    <a:cxn ang="0">
                      <a:pos x="0" y="35"/>
                    </a:cxn>
                  </a:cxnLst>
                  <a:rect l="0" t="0" r="r" b="b"/>
                  <a:pathLst>
                    <a:path w="196" h="80">
                      <a:moveTo>
                        <a:pt x="0" y="35"/>
                      </a:moveTo>
                      <a:lnTo>
                        <a:pt x="72" y="0"/>
                      </a:lnTo>
                      <a:lnTo>
                        <a:pt x="138" y="29"/>
                      </a:lnTo>
                      <a:lnTo>
                        <a:pt x="196" y="80"/>
                      </a:lnTo>
                      <a:lnTo>
                        <a:pt x="121" y="38"/>
                      </a:lnTo>
                      <a:lnTo>
                        <a:pt x="49" y="78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721600"/>
                </a:soli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pic>
          <p:nvPicPr>
            <p:cNvPr id="1582255" name="Picture 175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46" y="1009"/>
              <a:ext cx="254" cy="327"/>
            </a:xfrm>
            <a:prstGeom prst="rect">
              <a:avLst/>
            </a:prstGeom>
            <a:noFill/>
          </p:spPr>
        </p:pic>
      </p:grpSp>
      <p:grpSp>
        <p:nvGrpSpPr>
          <p:cNvPr id="17" name="Group 176"/>
          <p:cNvGrpSpPr>
            <a:grpSpLocks/>
          </p:cNvGrpSpPr>
          <p:nvPr/>
        </p:nvGrpSpPr>
        <p:grpSpPr bwMode="auto">
          <a:xfrm>
            <a:off x="0" y="1384300"/>
            <a:ext cx="1862138" cy="5097463"/>
            <a:chOff x="0" y="872"/>
            <a:chExt cx="1173" cy="3211"/>
          </a:xfrm>
        </p:grpSpPr>
        <p:grpSp>
          <p:nvGrpSpPr>
            <p:cNvPr id="18" name="Group 177"/>
            <p:cNvGrpSpPr>
              <a:grpSpLocks/>
            </p:cNvGrpSpPr>
            <p:nvPr/>
          </p:nvGrpSpPr>
          <p:grpSpPr bwMode="auto">
            <a:xfrm>
              <a:off x="0" y="1153"/>
              <a:ext cx="997" cy="2806"/>
              <a:chOff x="0" y="1153"/>
              <a:chExt cx="997" cy="2806"/>
            </a:xfrm>
          </p:grpSpPr>
          <p:grpSp>
            <p:nvGrpSpPr>
              <p:cNvPr id="19" name="Group 178"/>
              <p:cNvGrpSpPr>
                <a:grpSpLocks/>
              </p:cNvGrpSpPr>
              <p:nvPr/>
            </p:nvGrpSpPr>
            <p:grpSpPr bwMode="auto">
              <a:xfrm>
                <a:off x="0" y="1153"/>
                <a:ext cx="997" cy="2806"/>
                <a:chOff x="0" y="1153"/>
                <a:chExt cx="997" cy="2806"/>
              </a:xfrm>
            </p:grpSpPr>
            <p:pic>
              <p:nvPicPr>
                <p:cNvPr id="1582259" name="Picture 179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860" y="3736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60" name="Picture 180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570" y="3784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61" name="Picture 181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219" y="3836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grpSp>
              <p:nvGrpSpPr>
                <p:cNvPr id="20" name="Group 182"/>
                <p:cNvGrpSpPr>
                  <a:grpSpLocks/>
                </p:cNvGrpSpPr>
                <p:nvPr/>
              </p:nvGrpSpPr>
              <p:grpSpPr bwMode="auto">
                <a:xfrm>
                  <a:off x="8" y="3097"/>
                  <a:ext cx="828" cy="281"/>
                  <a:chOff x="133" y="3678"/>
                  <a:chExt cx="828" cy="281"/>
                </a:xfrm>
              </p:grpSpPr>
              <p:pic>
                <p:nvPicPr>
                  <p:cNvPr id="1582263" name="Picture 183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778" y="3678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4" name="Picture 184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824" y="3733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5" name="Picture 185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554" y="3702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6" name="Picture 186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600" y="3757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7" name="Picture 187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219" y="3836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68" name="Picture 188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33" y="3710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grpSp>
              <p:nvGrpSpPr>
                <p:cNvPr id="21" name="Group 189"/>
                <p:cNvGrpSpPr>
                  <a:grpSpLocks/>
                </p:cNvGrpSpPr>
                <p:nvPr/>
              </p:nvGrpSpPr>
              <p:grpSpPr bwMode="auto">
                <a:xfrm>
                  <a:off x="8" y="2264"/>
                  <a:ext cx="828" cy="281"/>
                  <a:chOff x="133" y="3678"/>
                  <a:chExt cx="828" cy="281"/>
                </a:xfrm>
              </p:grpSpPr>
              <p:pic>
                <p:nvPicPr>
                  <p:cNvPr id="1582270" name="Picture 190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778" y="3678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1" name="Picture 191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824" y="3733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2" name="Picture 192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554" y="3702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3" name="Picture 193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600" y="3757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4" name="Picture 194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219" y="3836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5" name="Picture 195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33" y="3710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grpSp>
              <p:nvGrpSpPr>
                <p:cNvPr id="22" name="Group 196"/>
                <p:cNvGrpSpPr>
                  <a:grpSpLocks/>
                </p:cNvGrpSpPr>
                <p:nvPr/>
              </p:nvGrpSpPr>
              <p:grpSpPr bwMode="auto">
                <a:xfrm>
                  <a:off x="16" y="1768"/>
                  <a:ext cx="828" cy="281"/>
                  <a:chOff x="133" y="3678"/>
                  <a:chExt cx="828" cy="281"/>
                </a:xfrm>
              </p:grpSpPr>
              <p:pic>
                <p:nvPicPr>
                  <p:cNvPr id="1582277" name="Picture 197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778" y="3678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8" name="Picture 198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824" y="3733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79" name="Picture 199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554" y="3702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80" name="Picture 200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600" y="3757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81" name="Picture 201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219" y="3836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1582282" name="Picture 202"/>
                  <p:cNvPicPr>
                    <a:picLocks noChangeArrowheads="1"/>
                  </p:cNvPicPr>
                  <p:nvPr/>
                </p:nvPicPr>
                <p:blipFill>
                  <a:blip r:embed="rId12"/>
                  <a:srcRect/>
                  <a:stretch>
                    <a:fillRect/>
                  </a:stretch>
                </p:blipFill>
                <p:spPr bwMode="auto">
                  <a:xfrm>
                    <a:off x="133" y="3710"/>
                    <a:ext cx="137" cy="12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pic>
              <p:nvPicPr>
                <p:cNvPr id="1582283" name="Picture 203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645" y="1206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4" name="Picture 204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691" y="1261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5" name="Picture 205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396" y="1313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6" name="Picture 206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86" y="1364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7" name="Picture 207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0" y="1238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1582288" name="Picture 208"/>
                <p:cNvPicPr>
                  <a:picLocks noChangeArrowheads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179" y="1153"/>
                  <a:ext cx="137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1582289" name="Picture 209"/>
              <p:cNvPicPr>
                <a:picLocks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193" y="1718"/>
                <a:ext cx="137" cy="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82290" name="Picture 210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0" y="1374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1" name="Picture 211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25" y="1969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2" name="Picture 212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0" y="3395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3" name="Picture 213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029" y="3898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4" name="Picture 214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939" y="3295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5" name="Picture 215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9" y="2518"/>
              <a:ext cx="144" cy="185"/>
            </a:xfrm>
            <a:prstGeom prst="rect">
              <a:avLst/>
            </a:prstGeom>
            <a:noFill/>
          </p:spPr>
        </p:pic>
        <p:pic>
          <p:nvPicPr>
            <p:cNvPr id="1582296" name="Picture 216" descr="farnam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865" y="872"/>
              <a:ext cx="144" cy="1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58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58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158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8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158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58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8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8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8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157" grpId="0" animBg="1"/>
      <p:bldP spid="1582213" grpId="0" animBg="1"/>
      <p:bldP spid="1582214" grpId="0" animBg="1"/>
      <p:bldP spid="1582215" grpId="0" animBg="1"/>
      <p:bldP spid="1582216" grpId="0" animBg="1"/>
      <p:bldP spid="1582217" grpId="0" animBg="1"/>
      <p:bldP spid="1582218" grpId="0" animBg="1"/>
      <p:bldP spid="1582219" grpId="0" animBg="1"/>
      <p:bldP spid="1582226" grpId="0" animBg="1"/>
      <p:bldP spid="1582242" grpId="0" animBg="1"/>
      <p:bldP spid="1582243" grpId="0" animBg="1"/>
      <p:bldP spid="15822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Blind spoofing and Smurf Denial of Service (DOS) Attacks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225" y="1847057"/>
            <a:ext cx="4281488" cy="2036762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0588" y="2028032"/>
            <a:ext cx="1746250" cy="17462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62713" y="5233194"/>
            <a:ext cx="1428750" cy="1193800"/>
          </a:xfrm>
          <a:prstGeom prst="rect">
            <a:avLst/>
          </a:prstGeom>
          <a:noFill/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981200" y="3883819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5400000" flipV="1">
            <a:off x="5368131" y="4138613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rot="5400000" flipV="1">
            <a:off x="4628356" y="4138613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rot="5400000" flipV="1">
            <a:off x="5134769" y="4138613"/>
            <a:ext cx="1095375" cy="1093787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rot="5400000" flipV="1">
            <a:off x="5134769" y="4430713"/>
            <a:ext cx="1095375" cy="1093787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rot="5400000" flipV="1">
            <a:off x="4820444" y="4583113"/>
            <a:ext cx="1095375" cy="1093787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rot="5400000" flipV="1">
            <a:off x="5368131" y="3883026"/>
            <a:ext cx="1095375" cy="1093788"/>
          </a:xfrm>
          <a:prstGeom prst="line">
            <a:avLst/>
          </a:prstGeom>
          <a:noFill/>
          <a:ln w="2857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76575" y="1570832"/>
            <a:ext cx="260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>
                <a:solidFill>
                  <a:srgbClr val="091F5A"/>
                </a:solidFill>
              </a:rPr>
              <a:t>Reflector Network</a:t>
            </a: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1323975" y="5130007"/>
          <a:ext cx="1314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00" name="Bitmap Image" r:id="rId6" imgW="1314286" imgH="1095528" progId="">
                  <p:embed/>
                </p:oleObj>
              </mc:Choice>
              <mc:Fallback>
                <p:oleObj name="Bitmap Image" r:id="rId6" imgW="1314286" imgH="10955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5130007"/>
                        <a:ext cx="1314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87325" y="3574257"/>
            <a:ext cx="2273300" cy="749300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7325" y="3590132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SRC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323975" y="3590132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DST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7325" y="3956844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3.3.3.100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323975" y="3956844"/>
            <a:ext cx="1138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2.2.2.255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7325" y="3574257"/>
            <a:ext cx="113665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87325" y="3574257"/>
            <a:ext cx="2273300" cy="366712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412875" y="6193632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1.1.1.100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229350" y="3883819"/>
            <a:ext cx="22733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229350" y="3899694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SRC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7366000" y="389969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DST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229350" y="4266407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2.2.2.*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7366000" y="4253707"/>
            <a:ext cx="1147763" cy="376237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3.3.3.100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229350" y="3883819"/>
            <a:ext cx="1136650" cy="749300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229350" y="3883819"/>
            <a:ext cx="2273300" cy="366713"/>
          </a:xfrm>
          <a:prstGeom prst="rect">
            <a:avLst/>
          </a:prstGeom>
          <a:noFill/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5088" y="3177382"/>
            <a:ext cx="2486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>
                <a:solidFill>
                  <a:srgbClr val="091F5A"/>
                </a:solidFill>
              </a:rPr>
              <a:t>ICMP Echo Request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613525" y="6377782"/>
            <a:ext cx="1138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3.3.3.100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416175" y="2555082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800">
                <a:solidFill>
                  <a:srgbClr val="091F5A"/>
                </a:solidFill>
              </a:rPr>
              <a:t>2.2.2.*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6115050" y="3485357"/>
            <a:ext cx="2386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>
                <a:solidFill>
                  <a:srgbClr val="091F5A"/>
                </a:solidFill>
              </a:rPr>
              <a:t>ICMP Echo Replies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111125" y="5449094"/>
            <a:ext cx="130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>
                <a:solidFill>
                  <a:srgbClr val="091F5A"/>
                </a:solidFill>
              </a:rPr>
              <a:t>Attacker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7750175" y="5601494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>
                <a:solidFill>
                  <a:srgbClr val="091F5A"/>
                </a:solidFill>
              </a:rPr>
              <a:t>Target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130" name="Rectangle 2"/>
          <p:cNvSpPr>
            <a:spLocks noChangeArrowheads="1"/>
          </p:cNvSpPr>
          <p:nvPr/>
        </p:nvSpPr>
        <p:spPr bwMode="auto">
          <a:xfrm>
            <a:off x="1206500" y="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Times" pitchFamily="-84" charset="0"/>
              </a:rPr>
              <a:t>Example: TCP SYN Flood</a:t>
            </a:r>
            <a:endParaRPr lang="en-US" sz="1800" dirty="0">
              <a:solidFill>
                <a:srgbClr val="000000"/>
              </a:solidFill>
              <a:latin typeface="Times" pitchFamily="-84" charset="0"/>
            </a:endParaRPr>
          </a:p>
        </p:txBody>
      </p:sp>
      <p:pic>
        <p:nvPicPr>
          <p:cNvPr id="1584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3116263"/>
            <a:ext cx="1200150" cy="1003300"/>
          </a:xfrm>
          <a:prstGeom prst="rect">
            <a:avLst/>
          </a:prstGeom>
          <a:noFill/>
        </p:spPr>
      </p:pic>
      <p:pic>
        <p:nvPicPr>
          <p:cNvPr id="15841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1100" y="3021013"/>
            <a:ext cx="1079500" cy="901700"/>
          </a:xfrm>
          <a:prstGeom prst="rect">
            <a:avLst/>
          </a:prstGeom>
          <a:noFill/>
        </p:spPr>
      </p:pic>
      <p:sp>
        <p:nvSpPr>
          <p:cNvPr id="1584133" name="Line 5"/>
          <p:cNvSpPr>
            <a:spLocks noChangeShapeType="1"/>
          </p:cNvSpPr>
          <p:nvPr/>
        </p:nvSpPr>
        <p:spPr bwMode="auto">
          <a:xfrm>
            <a:off x="2903538" y="2489200"/>
            <a:ext cx="0" cy="259080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4" name="Line 6"/>
          <p:cNvSpPr>
            <a:spLocks noChangeShapeType="1"/>
          </p:cNvSpPr>
          <p:nvPr/>
        </p:nvSpPr>
        <p:spPr bwMode="auto">
          <a:xfrm>
            <a:off x="5595938" y="2489200"/>
            <a:ext cx="0" cy="259080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5" name="Line 7"/>
          <p:cNvSpPr>
            <a:spLocks noChangeShapeType="1"/>
          </p:cNvSpPr>
          <p:nvPr/>
        </p:nvSpPr>
        <p:spPr bwMode="auto">
          <a:xfrm>
            <a:off x="2903538" y="2687638"/>
            <a:ext cx="2692400" cy="230187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6" name="Line 8"/>
          <p:cNvSpPr>
            <a:spLocks noChangeShapeType="1"/>
          </p:cNvSpPr>
          <p:nvPr/>
        </p:nvSpPr>
        <p:spPr bwMode="auto">
          <a:xfrm flipH="1">
            <a:off x="2903538" y="3471863"/>
            <a:ext cx="2692400" cy="315912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7" name="Line 9"/>
          <p:cNvSpPr>
            <a:spLocks noChangeShapeType="1"/>
          </p:cNvSpPr>
          <p:nvPr/>
        </p:nvSpPr>
        <p:spPr bwMode="auto">
          <a:xfrm>
            <a:off x="2903538" y="4310063"/>
            <a:ext cx="2692400" cy="363537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8" name="Line 10"/>
          <p:cNvSpPr>
            <a:spLocks noChangeShapeType="1"/>
          </p:cNvSpPr>
          <p:nvPr/>
        </p:nvSpPr>
        <p:spPr bwMode="auto">
          <a:xfrm>
            <a:off x="2903538" y="5080000"/>
            <a:ext cx="217487" cy="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39" name="Line 11"/>
          <p:cNvSpPr>
            <a:spLocks noChangeShapeType="1"/>
          </p:cNvSpPr>
          <p:nvPr/>
        </p:nvSpPr>
        <p:spPr bwMode="auto">
          <a:xfrm flipH="1">
            <a:off x="2728913" y="5080000"/>
            <a:ext cx="392112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0" name="Line 12"/>
          <p:cNvSpPr>
            <a:spLocks noChangeShapeType="1"/>
          </p:cNvSpPr>
          <p:nvPr/>
        </p:nvSpPr>
        <p:spPr bwMode="auto">
          <a:xfrm>
            <a:off x="2728913" y="5254625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1" name="Line 13"/>
          <p:cNvSpPr>
            <a:spLocks noChangeShapeType="1"/>
          </p:cNvSpPr>
          <p:nvPr/>
        </p:nvSpPr>
        <p:spPr bwMode="auto">
          <a:xfrm>
            <a:off x="2903538" y="5254625"/>
            <a:ext cx="0" cy="231775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2" name="Line 14"/>
          <p:cNvSpPr>
            <a:spLocks noChangeShapeType="1"/>
          </p:cNvSpPr>
          <p:nvPr/>
        </p:nvSpPr>
        <p:spPr bwMode="auto">
          <a:xfrm>
            <a:off x="5595938" y="5080000"/>
            <a:ext cx="282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3" name="Line 15"/>
          <p:cNvSpPr>
            <a:spLocks noChangeShapeType="1"/>
          </p:cNvSpPr>
          <p:nvPr/>
        </p:nvSpPr>
        <p:spPr bwMode="auto">
          <a:xfrm flipH="1">
            <a:off x="5486400" y="5080000"/>
            <a:ext cx="392113" cy="174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4" name="Line 16"/>
          <p:cNvSpPr>
            <a:spLocks noChangeShapeType="1"/>
          </p:cNvSpPr>
          <p:nvPr/>
        </p:nvSpPr>
        <p:spPr bwMode="auto">
          <a:xfrm>
            <a:off x="5486400" y="5254625"/>
            <a:ext cx="174625" cy="0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5" name="Line 17"/>
          <p:cNvSpPr>
            <a:spLocks noChangeShapeType="1"/>
          </p:cNvSpPr>
          <p:nvPr/>
        </p:nvSpPr>
        <p:spPr bwMode="auto">
          <a:xfrm>
            <a:off x="5661025" y="5254625"/>
            <a:ext cx="0" cy="231775"/>
          </a:xfrm>
          <a:prstGeom prst="line">
            <a:avLst/>
          </a:prstGeom>
          <a:noFill/>
          <a:ln w="9525">
            <a:solidFill>
              <a:srgbClr val="091F5A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46" name="Text Box 18"/>
          <p:cNvSpPr txBox="1">
            <a:spLocks noChangeArrowheads="1"/>
          </p:cNvSpPr>
          <p:nvPr/>
        </p:nvSpPr>
        <p:spPr bwMode="auto">
          <a:xfrm rot="300000">
            <a:off x="3505200" y="2535238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 141:141</a:t>
            </a:r>
          </a:p>
        </p:txBody>
      </p:sp>
      <p:sp>
        <p:nvSpPr>
          <p:cNvPr id="1584147" name="Text Box 19"/>
          <p:cNvSpPr txBox="1">
            <a:spLocks noChangeArrowheads="1"/>
          </p:cNvSpPr>
          <p:nvPr/>
        </p:nvSpPr>
        <p:spPr bwMode="auto">
          <a:xfrm rot="21300000">
            <a:off x="3505200" y="3352800"/>
            <a:ext cx="1241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 182:182</a:t>
            </a:r>
          </a:p>
        </p:txBody>
      </p:sp>
      <p:sp>
        <p:nvSpPr>
          <p:cNvPr id="1584148" name="Text Box 20"/>
          <p:cNvSpPr txBox="1">
            <a:spLocks noChangeArrowheads="1"/>
          </p:cNvSpPr>
          <p:nvPr/>
        </p:nvSpPr>
        <p:spPr bwMode="auto">
          <a:xfrm rot="21300000">
            <a:off x="3733800" y="3657600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ACK 142</a:t>
            </a:r>
          </a:p>
        </p:txBody>
      </p:sp>
      <p:sp>
        <p:nvSpPr>
          <p:cNvPr id="1584149" name="Text Box 21"/>
          <p:cNvSpPr txBox="1">
            <a:spLocks noChangeArrowheads="1"/>
          </p:cNvSpPr>
          <p:nvPr/>
        </p:nvSpPr>
        <p:spPr bwMode="auto">
          <a:xfrm rot="300000">
            <a:off x="3849688" y="4157663"/>
            <a:ext cx="895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ACK 183</a:t>
            </a:r>
          </a:p>
        </p:txBody>
      </p:sp>
      <p:sp>
        <p:nvSpPr>
          <p:cNvPr id="1584150" name="Text Box 22"/>
          <p:cNvSpPr txBox="1">
            <a:spLocks noChangeArrowheads="1"/>
          </p:cNvSpPr>
          <p:nvPr/>
        </p:nvSpPr>
        <p:spPr bwMode="auto">
          <a:xfrm>
            <a:off x="184150" y="4124325"/>
            <a:ext cx="1093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</a:rPr>
              <a:t>Client</a:t>
            </a:r>
          </a:p>
        </p:txBody>
      </p:sp>
      <p:sp>
        <p:nvSpPr>
          <p:cNvPr id="1584151" name="Text Box 23"/>
          <p:cNvSpPr txBox="1">
            <a:spLocks noChangeArrowheads="1"/>
          </p:cNvSpPr>
          <p:nvPr/>
        </p:nvSpPr>
        <p:spPr bwMode="auto">
          <a:xfrm>
            <a:off x="7531100" y="3879850"/>
            <a:ext cx="123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</a:rPr>
              <a:t>Server</a:t>
            </a:r>
          </a:p>
        </p:txBody>
      </p:sp>
      <p:sp>
        <p:nvSpPr>
          <p:cNvPr id="1584152" name="Text Box 24"/>
          <p:cNvSpPr txBox="1">
            <a:spLocks noChangeArrowheads="1"/>
          </p:cNvSpPr>
          <p:nvPr/>
        </p:nvSpPr>
        <p:spPr bwMode="auto">
          <a:xfrm>
            <a:off x="1744663" y="2259013"/>
            <a:ext cx="925512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CLOSED</a:t>
            </a:r>
          </a:p>
        </p:txBody>
      </p:sp>
      <p:sp>
        <p:nvSpPr>
          <p:cNvPr id="1584153" name="Text Box 25"/>
          <p:cNvSpPr txBox="1">
            <a:spLocks noChangeArrowheads="1"/>
          </p:cNvSpPr>
          <p:nvPr/>
        </p:nvSpPr>
        <p:spPr bwMode="auto">
          <a:xfrm>
            <a:off x="5878513" y="2332038"/>
            <a:ext cx="925512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CLOSED</a:t>
            </a:r>
          </a:p>
        </p:txBody>
      </p:sp>
      <p:sp>
        <p:nvSpPr>
          <p:cNvPr id="1584154" name="Text Box 26"/>
          <p:cNvSpPr txBox="1">
            <a:spLocks noChangeArrowheads="1"/>
          </p:cNvSpPr>
          <p:nvPr/>
        </p:nvSpPr>
        <p:spPr bwMode="auto">
          <a:xfrm>
            <a:off x="1536700" y="3500438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SYN_SENT</a:t>
            </a:r>
          </a:p>
        </p:txBody>
      </p:sp>
      <p:sp>
        <p:nvSpPr>
          <p:cNvPr id="1584155" name="Text Box 27"/>
          <p:cNvSpPr txBox="1">
            <a:spLocks noChangeArrowheads="1"/>
          </p:cNvSpPr>
          <p:nvPr/>
        </p:nvSpPr>
        <p:spPr bwMode="auto">
          <a:xfrm>
            <a:off x="1270000" y="4922838"/>
            <a:ext cx="1419225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ESTABLISHED</a:t>
            </a:r>
          </a:p>
        </p:txBody>
      </p:sp>
      <p:sp>
        <p:nvSpPr>
          <p:cNvPr id="1584156" name="Text Box 28"/>
          <p:cNvSpPr txBox="1">
            <a:spLocks noChangeArrowheads="1"/>
          </p:cNvSpPr>
          <p:nvPr/>
        </p:nvSpPr>
        <p:spPr bwMode="auto">
          <a:xfrm>
            <a:off x="5878513" y="4673600"/>
            <a:ext cx="1419225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ESTABLISHED</a:t>
            </a:r>
          </a:p>
        </p:txBody>
      </p:sp>
      <p:sp>
        <p:nvSpPr>
          <p:cNvPr id="1584157" name="Text Box 29"/>
          <p:cNvSpPr txBox="1">
            <a:spLocks noChangeArrowheads="1"/>
          </p:cNvSpPr>
          <p:nvPr/>
        </p:nvSpPr>
        <p:spPr bwMode="auto">
          <a:xfrm>
            <a:off x="5878513" y="3509963"/>
            <a:ext cx="1162050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</a:rPr>
              <a:t>SYN_RCVD</a:t>
            </a:r>
          </a:p>
        </p:txBody>
      </p:sp>
      <p:sp>
        <p:nvSpPr>
          <p:cNvPr id="1584158" name="Line 30"/>
          <p:cNvSpPr>
            <a:spLocks noChangeShapeType="1"/>
          </p:cNvSpPr>
          <p:nvPr/>
        </p:nvSpPr>
        <p:spPr bwMode="auto">
          <a:xfrm>
            <a:off x="2728913" y="2840038"/>
            <a:ext cx="0" cy="14097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4159" name="Rectangle 31"/>
          <p:cNvSpPr>
            <a:spLocks noChangeArrowheads="1"/>
          </p:cNvSpPr>
          <p:nvPr/>
        </p:nvSpPr>
        <p:spPr bwMode="auto">
          <a:xfrm>
            <a:off x="457200" y="1200150"/>
            <a:ext cx="832961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400" b="1" dirty="0" smtClean="0">
                <a:solidFill>
                  <a:srgbClr val="000000"/>
                </a:solidFill>
                <a:latin typeface="Times" pitchFamily="-84" charset="0"/>
              </a:rPr>
              <a:t>Normal </a:t>
            </a:r>
            <a:r>
              <a:rPr lang="en-US" sz="2400" b="1" dirty="0">
                <a:solidFill>
                  <a:srgbClr val="000000"/>
                </a:solidFill>
                <a:latin typeface="Times" pitchFamily="-84" charset="0"/>
              </a:rPr>
              <a:t>sequence for TCP connection establishment (3-way handshake)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178" name="Rectangle 2"/>
          <p:cNvSpPr>
            <a:spLocks noChangeArrowheads="1"/>
          </p:cNvSpPr>
          <p:nvPr/>
        </p:nvSpPr>
        <p:spPr bwMode="auto">
          <a:xfrm>
            <a:off x="1244600" y="0"/>
            <a:ext cx="662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3200" dirty="0">
                <a:solidFill>
                  <a:srgbClr val="000000"/>
                </a:solidFill>
                <a:latin typeface="Times" pitchFamily="-84" charset="0"/>
              </a:rPr>
              <a:t>Example: TCP SYN Flood (cont.)</a:t>
            </a:r>
            <a:endParaRPr lang="en-US" sz="1800" dirty="0">
              <a:solidFill>
                <a:srgbClr val="000000"/>
              </a:solidFill>
              <a:latin typeface="Times" pitchFamily="-84" charset="0"/>
            </a:endParaRPr>
          </a:p>
        </p:txBody>
      </p:sp>
      <p:pic>
        <p:nvPicPr>
          <p:cNvPr id="15861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1606550"/>
            <a:ext cx="1200150" cy="1003300"/>
          </a:xfrm>
          <a:prstGeom prst="rect">
            <a:avLst/>
          </a:prstGeom>
          <a:noFill/>
        </p:spPr>
      </p:pic>
      <p:sp>
        <p:nvSpPr>
          <p:cNvPr id="1586180" name="Text Box 4"/>
          <p:cNvSpPr txBox="1">
            <a:spLocks noChangeArrowheads="1"/>
          </p:cNvSpPr>
          <p:nvPr/>
        </p:nvSpPr>
        <p:spPr bwMode="auto">
          <a:xfrm>
            <a:off x="2919413" y="2640013"/>
            <a:ext cx="1112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  <a:latin typeface="Times" pitchFamily="-84" charset="0"/>
              </a:rPr>
              <a:t>Server</a:t>
            </a:r>
          </a:p>
        </p:txBody>
      </p:sp>
      <p:sp>
        <p:nvSpPr>
          <p:cNvPr id="1586181" name="Line 5"/>
          <p:cNvSpPr>
            <a:spLocks noChangeShapeType="1"/>
          </p:cNvSpPr>
          <p:nvPr/>
        </p:nvSpPr>
        <p:spPr bwMode="auto">
          <a:xfrm>
            <a:off x="2728913" y="2840038"/>
            <a:ext cx="0" cy="140970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86182" name="Object 6"/>
          <p:cNvGraphicFramePr>
            <a:graphicFrameLocks noChangeAspect="1"/>
          </p:cNvGraphicFramePr>
          <p:nvPr/>
        </p:nvGraphicFramePr>
        <p:xfrm>
          <a:off x="158750" y="1514475"/>
          <a:ext cx="13144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092" name="Bitmap Image" r:id="rId5" imgW="1314286" imgH="1095528" progId="">
                  <p:embed/>
                </p:oleObj>
              </mc:Choice>
              <mc:Fallback>
                <p:oleObj name="Bitmap Image" r:id="rId5" imgW="1314286" imgH="10955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1514475"/>
                        <a:ext cx="13144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6183" name="Text Box 7"/>
          <p:cNvSpPr txBox="1">
            <a:spLocks noChangeArrowheads="1"/>
          </p:cNvSpPr>
          <p:nvPr/>
        </p:nvSpPr>
        <p:spPr bwMode="auto">
          <a:xfrm>
            <a:off x="158750" y="2635250"/>
            <a:ext cx="1408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800">
                <a:solidFill>
                  <a:srgbClr val="091F5A"/>
                </a:solidFill>
                <a:latin typeface="Times" pitchFamily="-84" charset="0"/>
              </a:rPr>
              <a:t>Attacker</a:t>
            </a:r>
          </a:p>
        </p:txBody>
      </p:sp>
      <p:sp>
        <p:nvSpPr>
          <p:cNvPr id="1586184" name="Line 8"/>
          <p:cNvSpPr>
            <a:spLocks noChangeShapeType="1"/>
          </p:cNvSpPr>
          <p:nvPr/>
        </p:nvSpPr>
        <p:spPr bwMode="auto">
          <a:xfrm>
            <a:off x="784225" y="3243263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5" name="Line 9"/>
          <p:cNvSpPr>
            <a:spLocks noChangeShapeType="1"/>
          </p:cNvSpPr>
          <p:nvPr/>
        </p:nvSpPr>
        <p:spPr bwMode="auto">
          <a:xfrm>
            <a:off x="3476625" y="3243263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6" name="Line 10"/>
          <p:cNvSpPr>
            <a:spLocks noChangeShapeType="1"/>
          </p:cNvSpPr>
          <p:nvPr/>
        </p:nvSpPr>
        <p:spPr bwMode="auto">
          <a:xfrm>
            <a:off x="784225" y="3441700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87" name="Text Box 11"/>
          <p:cNvSpPr txBox="1">
            <a:spLocks noChangeArrowheads="1"/>
          </p:cNvSpPr>
          <p:nvPr/>
        </p:nvSpPr>
        <p:spPr bwMode="auto">
          <a:xfrm rot="300000">
            <a:off x="1384300" y="329723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141:141</a:t>
            </a:r>
          </a:p>
        </p:txBody>
      </p:sp>
      <p:sp>
        <p:nvSpPr>
          <p:cNvPr id="1586188" name="Text Box 12"/>
          <p:cNvSpPr txBox="1">
            <a:spLocks noChangeArrowheads="1"/>
          </p:cNvSpPr>
          <p:nvPr/>
        </p:nvSpPr>
        <p:spPr bwMode="auto">
          <a:xfrm rot="300000">
            <a:off x="4041775" y="360203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182:182</a:t>
            </a:r>
          </a:p>
        </p:txBody>
      </p:sp>
      <p:sp>
        <p:nvSpPr>
          <p:cNvPr id="1586189" name="Text Box 13"/>
          <p:cNvSpPr txBox="1">
            <a:spLocks noChangeArrowheads="1"/>
          </p:cNvSpPr>
          <p:nvPr/>
        </p:nvSpPr>
        <p:spPr bwMode="auto">
          <a:xfrm rot="300000">
            <a:off x="4216400" y="3954463"/>
            <a:ext cx="86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ACK 142</a:t>
            </a:r>
          </a:p>
        </p:txBody>
      </p:sp>
      <p:sp>
        <p:nvSpPr>
          <p:cNvPr id="1586190" name="Line 14"/>
          <p:cNvSpPr>
            <a:spLocks noChangeShapeType="1"/>
          </p:cNvSpPr>
          <p:nvPr/>
        </p:nvSpPr>
        <p:spPr bwMode="auto">
          <a:xfrm>
            <a:off x="3476625" y="382428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1" name="Line 15"/>
          <p:cNvSpPr>
            <a:spLocks noChangeShapeType="1"/>
          </p:cNvSpPr>
          <p:nvPr/>
        </p:nvSpPr>
        <p:spPr bwMode="auto">
          <a:xfrm>
            <a:off x="815975" y="37925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2" name="Text Box 16"/>
          <p:cNvSpPr txBox="1">
            <a:spLocks noChangeArrowheads="1"/>
          </p:cNvSpPr>
          <p:nvPr/>
        </p:nvSpPr>
        <p:spPr bwMode="auto">
          <a:xfrm rot="300000">
            <a:off x="1416050" y="36480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241:241</a:t>
            </a:r>
          </a:p>
        </p:txBody>
      </p:sp>
      <p:sp>
        <p:nvSpPr>
          <p:cNvPr id="1586193" name="Line 17"/>
          <p:cNvSpPr>
            <a:spLocks noChangeShapeType="1"/>
          </p:cNvSpPr>
          <p:nvPr/>
        </p:nvSpPr>
        <p:spPr bwMode="auto">
          <a:xfrm>
            <a:off x="815975" y="40719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4" name="Text Box 18"/>
          <p:cNvSpPr txBox="1">
            <a:spLocks noChangeArrowheads="1"/>
          </p:cNvSpPr>
          <p:nvPr/>
        </p:nvSpPr>
        <p:spPr bwMode="auto">
          <a:xfrm rot="300000">
            <a:off x="1416050" y="39274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341:341</a:t>
            </a:r>
          </a:p>
        </p:txBody>
      </p:sp>
      <p:sp>
        <p:nvSpPr>
          <p:cNvPr id="1586195" name="Line 19"/>
          <p:cNvSpPr>
            <a:spLocks noChangeShapeType="1"/>
          </p:cNvSpPr>
          <p:nvPr/>
        </p:nvSpPr>
        <p:spPr bwMode="auto">
          <a:xfrm>
            <a:off x="815975" y="44021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6" name="Text Box 20"/>
          <p:cNvSpPr txBox="1">
            <a:spLocks noChangeArrowheads="1"/>
          </p:cNvSpPr>
          <p:nvPr/>
        </p:nvSpPr>
        <p:spPr bwMode="auto">
          <a:xfrm rot="300000">
            <a:off x="1416050" y="42576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441:441</a:t>
            </a:r>
          </a:p>
        </p:txBody>
      </p:sp>
      <p:sp>
        <p:nvSpPr>
          <p:cNvPr id="1586197" name="Line 21"/>
          <p:cNvSpPr>
            <a:spLocks noChangeShapeType="1"/>
          </p:cNvSpPr>
          <p:nvPr/>
        </p:nvSpPr>
        <p:spPr bwMode="auto">
          <a:xfrm>
            <a:off x="815975" y="4784725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198" name="Text Box 22"/>
          <p:cNvSpPr txBox="1">
            <a:spLocks noChangeArrowheads="1"/>
          </p:cNvSpPr>
          <p:nvPr/>
        </p:nvSpPr>
        <p:spPr bwMode="auto">
          <a:xfrm rot="300000">
            <a:off x="1416050" y="4640263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541:541</a:t>
            </a:r>
          </a:p>
        </p:txBody>
      </p:sp>
      <p:sp>
        <p:nvSpPr>
          <p:cNvPr id="1586199" name="Line 23"/>
          <p:cNvSpPr>
            <a:spLocks noChangeShapeType="1"/>
          </p:cNvSpPr>
          <p:nvPr/>
        </p:nvSpPr>
        <p:spPr bwMode="auto">
          <a:xfrm>
            <a:off x="815975" y="5167313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0" name="Text Box 24"/>
          <p:cNvSpPr txBox="1">
            <a:spLocks noChangeArrowheads="1"/>
          </p:cNvSpPr>
          <p:nvPr/>
        </p:nvSpPr>
        <p:spPr bwMode="auto">
          <a:xfrm rot="300000">
            <a:off x="1416050" y="5022850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641:641</a:t>
            </a:r>
          </a:p>
        </p:txBody>
      </p:sp>
      <p:sp>
        <p:nvSpPr>
          <p:cNvPr id="1586201" name="Line 25"/>
          <p:cNvSpPr>
            <a:spLocks noChangeShapeType="1"/>
          </p:cNvSpPr>
          <p:nvPr/>
        </p:nvSpPr>
        <p:spPr bwMode="auto">
          <a:xfrm>
            <a:off x="815975" y="5549900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2" name="Text Box 26"/>
          <p:cNvSpPr txBox="1">
            <a:spLocks noChangeArrowheads="1"/>
          </p:cNvSpPr>
          <p:nvPr/>
        </p:nvSpPr>
        <p:spPr bwMode="auto">
          <a:xfrm rot="300000">
            <a:off x="1416050" y="540543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741:741</a:t>
            </a:r>
          </a:p>
        </p:txBody>
      </p:sp>
      <p:sp>
        <p:nvSpPr>
          <p:cNvPr id="1586203" name="Text Box 27"/>
          <p:cNvSpPr txBox="1">
            <a:spLocks noChangeArrowheads="1"/>
          </p:cNvSpPr>
          <p:nvPr/>
        </p:nvSpPr>
        <p:spPr bwMode="auto">
          <a:xfrm rot="300000">
            <a:off x="4073525" y="4562475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282:282</a:t>
            </a:r>
          </a:p>
        </p:txBody>
      </p:sp>
      <p:sp>
        <p:nvSpPr>
          <p:cNvPr id="1586204" name="Text Box 28"/>
          <p:cNvSpPr txBox="1">
            <a:spLocks noChangeArrowheads="1"/>
          </p:cNvSpPr>
          <p:nvPr/>
        </p:nvSpPr>
        <p:spPr bwMode="auto">
          <a:xfrm rot="300000">
            <a:off x="4248150" y="4914900"/>
            <a:ext cx="86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ACK 242</a:t>
            </a:r>
          </a:p>
        </p:txBody>
      </p:sp>
      <p:sp>
        <p:nvSpPr>
          <p:cNvPr id="1586205" name="Line 29"/>
          <p:cNvSpPr>
            <a:spLocks noChangeShapeType="1"/>
          </p:cNvSpPr>
          <p:nvPr/>
        </p:nvSpPr>
        <p:spPr bwMode="auto">
          <a:xfrm>
            <a:off x="3508375" y="4784725"/>
            <a:ext cx="269240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6" name="Text Box 30"/>
          <p:cNvSpPr txBox="1">
            <a:spLocks noChangeArrowheads="1"/>
          </p:cNvSpPr>
          <p:nvPr/>
        </p:nvSpPr>
        <p:spPr bwMode="auto">
          <a:xfrm rot="300000">
            <a:off x="4073525" y="5373688"/>
            <a:ext cx="1166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 382:382</a:t>
            </a:r>
          </a:p>
        </p:txBody>
      </p:sp>
      <p:sp>
        <p:nvSpPr>
          <p:cNvPr id="1586207" name="Text Box 31"/>
          <p:cNvSpPr txBox="1">
            <a:spLocks noChangeArrowheads="1"/>
          </p:cNvSpPr>
          <p:nvPr/>
        </p:nvSpPr>
        <p:spPr bwMode="auto">
          <a:xfrm rot="300000">
            <a:off x="4248150" y="5726113"/>
            <a:ext cx="869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ACK 342</a:t>
            </a:r>
          </a:p>
        </p:txBody>
      </p:sp>
      <p:sp>
        <p:nvSpPr>
          <p:cNvPr id="1586208" name="Line 32"/>
          <p:cNvSpPr>
            <a:spLocks noChangeShapeType="1"/>
          </p:cNvSpPr>
          <p:nvPr/>
        </p:nvSpPr>
        <p:spPr bwMode="auto">
          <a:xfrm>
            <a:off x="3508375" y="5595938"/>
            <a:ext cx="269240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09" name="Text Box 33"/>
          <p:cNvSpPr txBox="1">
            <a:spLocks noChangeArrowheads="1"/>
          </p:cNvSpPr>
          <p:nvPr/>
        </p:nvSpPr>
        <p:spPr bwMode="auto">
          <a:xfrm>
            <a:off x="7042150" y="3213100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0" name="Text Box 34"/>
          <p:cNvSpPr txBox="1">
            <a:spLocks noChangeArrowheads="1"/>
          </p:cNvSpPr>
          <p:nvPr/>
        </p:nvSpPr>
        <p:spPr bwMode="auto">
          <a:xfrm>
            <a:off x="7042150" y="3522663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1" name="Text Box 35"/>
          <p:cNvSpPr txBox="1">
            <a:spLocks noChangeArrowheads="1"/>
          </p:cNvSpPr>
          <p:nvPr/>
        </p:nvSpPr>
        <p:spPr bwMode="auto">
          <a:xfrm>
            <a:off x="7042150" y="3836988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2" name="Text Box 36"/>
          <p:cNvSpPr txBox="1">
            <a:spLocks noChangeArrowheads="1"/>
          </p:cNvSpPr>
          <p:nvPr/>
        </p:nvSpPr>
        <p:spPr bwMode="auto">
          <a:xfrm>
            <a:off x="7042150" y="4137025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3" name="Text Box 37"/>
          <p:cNvSpPr txBox="1">
            <a:spLocks noChangeArrowheads="1"/>
          </p:cNvSpPr>
          <p:nvPr/>
        </p:nvSpPr>
        <p:spPr bwMode="auto">
          <a:xfrm>
            <a:off x="7042150" y="4451350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4" name="Text Box 38"/>
          <p:cNvSpPr txBox="1">
            <a:spLocks noChangeArrowheads="1"/>
          </p:cNvSpPr>
          <p:nvPr/>
        </p:nvSpPr>
        <p:spPr bwMode="auto">
          <a:xfrm>
            <a:off x="7042150" y="4745038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5" name="Text Box 39"/>
          <p:cNvSpPr txBox="1">
            <a:spLocks noChangeArrowheads="1"/>
          </p:cNvSpPr>
          <p:nvPr/>
        </p:nvSpPr>
        <p:spPr bwMode="auto">
          <a:xfrm>
            <a:off x="7042150" y="5059363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6" name="Rectangle 40"/>
          <p:cNvSpPr>
            <a:spLocks noChangeArrowheads="1"/>
          </p:cNvSpPr>
          <p:nvPr/>
        </p:nvSpPr>
        <p:spPr bwMode="auto">
          <a:xfrm>
            <a:off x="6807200" y="3000375"/>
            <a:ext cx="1676400" cy="260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86217" name="Text Box 41"/>
          <p:cNvSpPr txBox="1">
            <a:spLocks noChangeArrowheads="1"/>
          </p:cNvSpPr>
          <p:nvPr/>
        </p:nvSpPr>
        <p:spPr bwMode="auto">
          <a:xfrm>
            <a:off x="7042150" y="5727700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  <p:sp>
        <p:nvSpPr>
          <p:cNvPr id="1586218" name="Text Box 42"/>
          <p:cNvSpPr txBox="1">
            <a:spLocks noChangeArrowheads="1"/>
          </p:cNvSpPr>
          <p:nvPr/>
        </p:nvSpPr>
        <p:spPr bwMode="auto">
          <a:xfrm>
            <a:off x="6807200" y="262255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2000">
                <a:solidFill>
                  <a:srgbClr val="091F5A"/>
                </a:solidFill>
                <a:latin typeface="Times" pitchFamily="-84" charset="0"/>
              </a:rPr>
              <a:t>Listen Queue</a:t>
            </a:r>
          </a:p>
        </p:txBody>
      </p:sp>
      <p:sp>
        <p:nvSpPr>
          <p:cNvPr id="1586219" name="Text Box 43"/>
          <p:cNvSpPr txBox="1">
            <a:spLocks noChangeArrowheads="1"/>
          </p:cNvSpPr>
          <p:nvPr/>
        </p:nvSpPr>
        <p:spPr bwMode="auto">
          <a:xfrm>
            <a:off x="7042150" y="6042025"/>
            <a:ext cx="1131888" cy="314325"/>
          </a:xfrm>
          <a:prstGeom prst="rect">
            <a:avLst/>
          </a:prstGeom>
          <a:solidFill>
            <a:srgbClr val="FFCC00"/>
          </a:solidFill>
          <a:ln w="9525">
            <a:solidFill>
              <a:srgbClr val="091F5A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Clr>
                <a:srgbClr val="1D4913"/>
              </a:buClr>
              <a:buSzTx/>
            </a:pPr>
            <a:r>
              <a:rPr lang="en-US" sz="1400">
                <a:solidFill>
                  <a:srgbClr val="091F5A"/>
                </a:solidFill>
                <a:latin typeface="Times" pitchFamily="-84" charset="0"/>
              </a:rPr>
              <a:t>SYN_RCVD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DNS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/>
              <a:t>Link Layer Attacks</a:t>
            </a:r>
            <a:endParaRPr lang="en-US" dirty="0"/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6425" cy="9461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/>
              <a:t>Pharming</a:t>
            </a:r>
            <a:r>
              <a:rPr lang="en-US" dirty="0" smtClean="0"/>
              <a:t>: DNS </a:t>
            </a:r>
            <a:r>
              <a:rPr lang="en-US" dirty="0"/>
              <a:t>Hijacking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6425" cy="4983163"/>
          </a:xfrm>
          <a:ln/>
        </p:spPr>
        <p:txBody>
          <a:bodyPr/>
          <a:lstStyle/>
          <a:p>
            <a:pPr marL="682625" indent="-681038">
              <a:buFont typeface="Times New Roman" pitchFamily="16" charset="0"/>
              <a:buChar char="•"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dirty="0"/>
              <a:t>Changing IP associated with a server </a:t>
            </a:r>
            <a:r>
              <a:rPr lang="en-US" dirty="0" smtClean="0"/>
              <a:t>maliciously:</a:t>
            </a:r>
            <a:endParaRPr lang="en-US" dirty="0"/>
          </a:p>
        </p:txBody>
      </p:sp>
      <p:grpSp>
        <p:nvGrpSpPr>
          <p:cNvPr id="2" name="Group 47"/>
          <p:cNvGrpSpPr/>
          <p:nvPr/>
        </p:nvGrpSpPr>
        <p:grpSpPr>
          <a:xfrm>
            <a:off x="1066800" y="2316985"/>
            <a:ext cx="7467600" cy="4464815"/>
            <a:chOff x="76200" y="228600"/>
            <a:chExt cx="8991600" cy="5991151"/>
          </a:xfrm>
        </p:grpSpPr>
        <p:sp>
          <p:nvSpPr>
            <p:cNvPr id="4" name="File"/>
            <p:cNvSpPr>
              <a:spLocks noEditPoints="1" noChangeArrowheads="1"/>
            </p:cNvSpPr>
            <p:nvPr/>
          </p:nvSpPr>
          <p:spPr bwMode="auto">
            <a:xfrm>
              <a:off x="4495799" y="2667000"/>
              <a:ext cx="3886200" cy="14478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" name="File"/>
            <p:cNvSpPr>
              <a:spLocks noEditPoints="1" noChangeArrowheads="1"/>
            </p:cNvSpPr>
            <p:nvPr/>
          </p:nvSpPr>
          <p:spPr bwMode="auto">
            <a:xfrm>
              <a:off x="4495799" y="3048000"/>
              <a:ext cx="3886200" cy="27432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pic>
          <p:nvPicPr>
            <p:cNvPr id="6" name="Picture 5" descr="Untitled-1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3181350"/>
              <a:ext cx="3733800" cy="2533650"/>
            </a:xfrm>
            <a:prstGeom prst="rect">
              <a:avLst/>
            </a:prstGeom>
          </p:spPr>
        </p:pic>
        <p:sp>
          <p:nvSpPr>
            <p:cNvPr id="7" name="File"/>
            <p:cNvSpPr>
              <a:spLocks noEditPoints="1" noChangeArrowheads="1"/>
            </p:cNvSpPr>
            <p:nvPr/>
          </p:nvSpPr>
          <p:spPr bwMode="auto">
            <a:xfrm>
              <a:off x="76200" y="2438400"/>
              <a:ext cx="3886200" cy="14478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8" name="File"/>
            <p:cNvSpPr>
              <a:spLocks noEditPoints="1" noChangeArrowheads="1"/>
            </p:cNvSpPr>
            <p:nvPr/>
          </p:nvSpPr>
          <p:spPr bwMode="auto">
            <a:xfrm>
              <a:off x="76200" y="2819400"/>
              <a:ext cx="3886200" cy="2743200"/>
            </a:xfrm>
            <a:custGeom>
              <a:avLst/>
              <a:gdLst>
                <a:gd name="T0" fmla="*/ 10981 w 21600"/>
                <a:gd name="T1" fmla="*/ 3240 h 21600"/>
                <a:gd name="T2" fmla="*/ 0 w 21600"/>
                <a:gd name="T3" fmla="*/ 10800 h 21600"/>
                <a:gd name="T4" fmla="*/ 10800 w 21600"/>
                <a:gd name="T5" fmla="*/ 21600 h 21600"/>
                <a:gd name="T6" fmla="*/ 21600 w 21600"/>
                <a:gd name="T7" fmla="*/ 10800 h 21600"/>
                <a:gd name="T8" fmla="*/ 0 w 21600"/>
                <a:gd name="T9" fmla="*/ 21600 h 21600"/>
                <a:gd name="T10" fmla="*/ 21600 w 21600"/>
                <a:gd name="T11" fmla="*/ 21600 h 21600"/>
                <a:gd name="T12" fmla="*/ 1086 w 21600"/>
                <a:gd name="T13" fmla="*/ 4628 h 21600"/>
                <a:gd name="T14" fmla="*/ 20635 w 21600"/>
                <a:gd name="T15" fmla="*/ 2028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T12" t="T13" r="T14" b="T15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tx1"/>
                </a:solidFill>
              </a:endParaRPr>
            </a:p>
          </p:txBody>
        </p:sp>
        <p:pic>
          <p:nvPicPr>
            <p:cNvPr id="9" name="Picture 8" descr="Untitled-1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80" y="2985655"/>
              <a:ext cx="3733800" cy="25336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562599" y="2923401"/>
              <a:ext cx="2321020" cy="2870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http://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98246" y="3200401"/>
              <a:ext cx="3707553" cy="404145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My Premium Blog Spot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ction Button: Home 11">
              <a:hlinkClick r:id="" action="ppaction://hlinkshowjump?jump=firstslide" highlightClick="1"/>
            </p:cNvPr>
            <p:cNvSpPr/>
            <p:nvPr/>
          </p:nvSpPr>
          <p:spPr>
            <a:xfrm>
              <a:off x="4648199" y="2895600"/>
              <a:ext cx="228600" cy="228600"/>
            </a:xfrm>
            <a:prstGeom prst="actionButtonHo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" name="Action Button: Back or Previous 12">
              <a:hlinkClick r:id="" action="ppaction://hlinkshowjump?jump=previousslide" highlightClick="1"/>
            </p:cNvPr>
            <p:cNvSpPr/>
            <p:nvPr/>
          </p:nvSpPr>
          <p:spPr>
            <a:xfrm>
              <a:off x="4952999" y="2895600"/>
              <a:ext cx="228600" cy="228600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4" name="Action Button: Forward or Next 13">
              <a:hlinkClick r:id="" action="ppaction://hlinkshowjump?jump=nextslide" highlightClick="1"/>
            </p:cNvPr>
            <p:cNvSpPr/>
            <p:nvPr/>
          </p:nvSpPr>
          <p:spPr>
            <a:xfrm>
              <a:off x="5257799" y="28956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5" name="Action Button: Custom 14">
              <a:hlinkClick r:id="" action="ppaction://noaction" highlightClick="1"/>
            </p:cNvPr>
            <p:cNvSpPr/>
            <p:nvPr/>
          </p:nvSpPr>
          <p:spPr>
            <a:xfrm>
              <a:off x="8077200" y="2895600"/>
              <a:ext cx="228600" cy="228600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7924800" y="2514600"/>
              <a:ext cx="761999" cy="1752599"/>
            </a:xfrm>
            <a:custGeom>
              <a:avLst/>
              <a:gdLst>
                <a:gd name="connsiteX0" fmla="*/ 422695 w 422695"/>
                <a:gd name="connsiteY0" fmla="*/ 0 h 983411"/>
                <a:gd name="connsiteX1" fmla="*/ 345057 w 422695"/>
                <a:gd name="connsiteY1" fmla="*/ 500332 h 983411"/>
                <a:gd name="connsiteX2" fmla="*/ 0 w 422695"/>
                <a:gd name="connsiteY2" fmla="*/ 983411 h 98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695" h="983411">
                  <a:moveTo>
                    <a:pt x="422695" y="0"/>
                  </a:moveTo>
                  <a:cubicBezTo>
                    <a:pt x="419100" y="168215"/>
                    <a:pt x="415506" y="336430"/>
                    <a:pt x="345057" y="500332"/>
                  </a:cubicBezTo>
                  <a:cubicBezTo>
                    <a:pt x="274608" y="664234"/>
                    <a:pt x="137304" y="823822"/>
                    <a:pt x="0" y="983411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55111" y="4887079"/>
              <a:ext cx="2279088" cy="7251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80695" y="4887079"/>
              <a:ext cx="768585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userID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0227" y="5216685"/>
              <a:ext cx="996343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password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62097" y="4953000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62097" y="5282606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1" y="2694801"/>
              <a:ext cx="2321020" cy="2870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http://</a:t>
              </a:r>
              <a:r>
                <a:rPr lang="en-US" sz="105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8648" y="2971801"/>
              <a:ext cx="3707553" cy="404145"/>
            </a:xfrm>
            <a:prstGeom prst="rect">
              <a:avLst/>
            </a:prstGeom>
            <a:solidFill>
              <a:schemeClr val="bg1">
                <a:lumMod val="95000"/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My Premium Blog Spot</a:t>
              </a:r>
              <a:endPara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ction Button: Home 23">
              <a:hlinkClick r:id="" action="ppaction://hlinkshowjump?jump=firstslide" highlightClick="1"/>
            </p:cNvPr>
            <p:cNvSpPr/>
            <p:nvPr/>
          </p:nvSpPr>
          <p:spPr>
            <a:xfrm>
              <a:off x="228600" y="2667000"/>
              <a:ext cx="228600" cy="228600"/>
            </a:xfrm>
            <a:prstGeom prst="actionButtonHo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5" name="Action Button: Back or Previous 24">
              <a:hlinkClick r:id="" action="ppaction://hlinkshowjump?jump=previousslide" highlightClick="1"/>
            </p:cNvPr>
            <p:cNvSpPr/>
            <p:nvPr/>
          </p:nvSpPr>
          <p:spPr>
            <a:xfrm>
              <a:off x="533400" y="2667000"/>
              <a:ext cx="228600" cy="228600"/>
            </a:xfrm>
            <a:prstGeom prst="actionButtonBackPrevio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6" name="Action Button: Forward or Next 25">
              <a:hlinkClick r:id="" action="ppaction://hlinkshowjump?jump=nextslide" highlightClick="1"/>
            </p:cNvPr>
            <p:cNvSpPr/>
            <p:nvPr/>
          </p:nvSpPr>
          <p:spPr>
            <a:xfrm>
              <a:off x="838200" y="2667000"/>
              <a:ext cx="228600" cy="228600"/>
            </a:xfrm>
            <a:prstGeom prst="actionButtonForwardNex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7" name="Action Button: Custom 26">
              <a:hlinkClick r:id="" action="ppaction://noaction" highlightClick="1"/>
            </p:cNvPr>
            <p:cNvSpPr/>
            <p:nvPr/>
          </p:nvSpPr>
          <p:spPr>
            <a:xfrm>
              <a:off x="3657600" y="2667000"/>
              <a:ext cx="228600" cy="228600"/>
            </a:xfrm>
            <a:prstGeom prst="actionButtonBlan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854679" y="5638800"/>
              <a:ext cx="4873925" cy="572219"/>
            </a:xfrm>
            <a:custGeom>
              <a:avLst/>
              <a:gdLst>
                <a:gd name="connsiteX0" fmla="*/ 0 w 4873925"/>
                <a:gd name="connsiteY0" fmla="*/ 0 h 680049"/>
                <a:gd name="connsiteX1" fmla="*/ 431321 w 4873925"/>
                <a:gd name="connsiteY1" fmla="*/ 224287 h 680049"/>
                <a:gd name="connsiteX2" fmla="*/ 2294627 w 4873925"/>
                <a:gd name="connsiteY2" fmla="*/ 629728 h 680049"/>
                <a:gd name="connsiteX3" fmla="*/ 4373593 w 4873925"/>
                <a:gd name="connsiteY3" fmla="*/ 526211 h 680049"/>
                <a:gd name="connsiteX4" fmla="*/ 4873925 w 4873925"/>
                <a:gd name="connsiteY4" fmla="*/ 319177 h 68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3925" h="680049">
                  <a:moveTo>
                    <a:pt x="0" y="0"/>
                  </a:moveTo>
                  <a:cubicBezTo>
                    <a:pt x="24441" y="59666"/>
                    <a:pt x="48883" y="119332"/>
                    <a:pt x="431321" y="224287"/>
                  </a:cubicBezTo>
                  <a:cubicBezTo>
                    <a:pt x="813759" y="329242"/>
                    <a:pt x="1637582" y="579407"/>
                    <a:pt x="2294627" y="629728"/>
                  </a:cubicBezTo>
                  <a:cubicBezTo>
                    <a:pt x="2951672" y="680049"/>
                    <a:pt x="3943710" y="577970"/>
                    <a:pt x="4373593" y="526211"/>
                  </a:cubicBezTo>
                  <a:cubicBezTo>
                    <a:pt x="4803476" y="474452"/>
                    <a:pt x="4838700" y="396814"/>
                    <a:pt x="4873925" y="319177"/>
                  </a:cubicBezTo>
                </a:path>
              </a:pathLst>
            </a:cu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stealth" w="med" len="med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676400" y="457200"/>
              <a:ext cx="1676400" cy="2286000"/>
            </a:xfrm>
            <a:custGeom>
              <a:avLst/>
              <a:gdLst>
                <a:gd name="connsiteX0" fmla="*/ 0 w 2424023"/>
                <a:gd name="connsiteY0" fmla="*/ 1078302 h 1078302"/>
                <a:gd name="connsiteX1" fmla="*/ 854015 w 2424023"/>
                <a:gd name="connsiteY1" fmla="*/ 534837 h 1078302"/>
                <a:gd name="connsiteX2" fmla="*/ 2424023 w 2424023"/>
                <a:gd name="connsiteY2" fmla="*/ 0 h 10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023" h="1078302">
                  <a:moveTo>
                    <a:pt x="0" y="1078302"/>
                  </a:moveTo>
                  <a:cubicBezTo>
                    <a:pt x="225005" y="896428"/>
                    <a:pt x="450011" y="714554"/>
                    <a:pt x="854015" y="534837"/>
                  </a:cubicBezTo>
                  <a:cubicBezTo>
                    <a:pt x="1258019" y="355120"/>
                    <a:pt x="1841021" y="177560"/>
                    <a:pt x="2424023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0600" y="1752600"/>
              <a:ext cx="2330025" cy="34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89775" y="457200"/>
              <a:ext cx="1085218" cy="8672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Normal </a:t>
              </a: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DNS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543799" y="304800"/>
              <a:ext cx="1524001" cy="5524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74.208.31.63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48400" y="533400"/>
              <a:ext cx="1219200" cy="2438400"/>
            </a:xfrm>
            <a:custGeom>
              <a:avLst/>
              <a:gdLst>
                <a:gd name="connsiteX0" fmla="*/ 0 w 2424023"/>
                <a:gd name="connsiteY0" fmla="*/ 1078302 h 1078302"/>
                <a:gd name="connsiteX1" fmla="*/ 854015 w 2424023"/>
                <a:gd name="connsiteY1" fmla="*/ 534837 h 1078302"/>
                <a:gd name="connsiteX2" fmla="*/ 2424023 w 2424023"/>
                <a:gd name="connsiteY2" fmla="*/ 0 h 107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4023" h="1078302">
                  <a:moveTo>
                    <a:pt x="0" y="1078302"/>
                  </a:moveTo>
                  <a:cubicBezTo>
                    <a:pt x="225005" y="896428"/>
                    <a:pt x="450011" y="714554"/>
                    <a:pt x="854015" y="534837"/>
                  </a:cubicBezTo>
                  <a:cubicBezTo>
                    <a:pt x="1258019" y="355120"/>
                    <a:pt x="1841021" y="177560"/>
                    <a:pt x="2424023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29200" y="1981200"/>
              <a:ext cx="2330025" cy="34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solidFill>
                    <a:schemeClr val="tx1"/>
                  </a:solidFill>
                </a:rPr>
                <a:t>www.example.com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87224" y="685799"/>
              <a:ext cx="1334118" cy="8672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Pharming</a:t>
              </a:r>
              <a:endParaRPr lang="en-US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attack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8158" y="5879069"/>
              <a:ext cx="5606001" cy="3406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/>
                  </a:solidFill>
                </a:rPr>
                <a:t>Phishing: </a:t>
              </a:r>
              <a:r>
                <a:rPr lang="en-US" sz="1400" dirty="0" smtClean="0">
                  <a:solidFill>
                    <a:schemeClr val="tx1"/>
                  </a:solidFill>
                </a:rPr>
                <a:t>the different web sites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look</a:t>
              </a:r>
              <a:r>
                <a:rPr lang="en-US" sz="1400" dirty="0" smtClean="0">
                  <a:solidFill>
                    <a:schemeClr val="tx1"/>
                  </a:solidFill>
                </a:rPr>
                <a:t> the same.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623094" y="2590801"/>
              <a:ext cx="644106" cy="1154502"/>
            </a:xfrm>
            <a:custGeom>
              <a:avLst/>
              <a:gdLst>
                <a:gd name="connsiteX0" fmla="*/ 422695 w 422695"/>
                <a:gd name="connsiteY0" fmla="*/ 0 h 983411"/>
                <a:gd name="connsiteX1" fmla="*/ 345057 w 422695"/>
                <a:gd name="connsiteY1" fmla="*/ 500332 h 983411"/>
                <a:gd name="connsiteX2" fmla="*/ 0 w 422695"/>
                <a:gd name="connsiteY2" fmla="*/ 983411 h 98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695" h="983411">
                  <a:moveTo>
                    <a:pt x="422695" y="0"/>
                  </a:moveTo>
                  <a:cubicBezTo>
                    <a:pt x="419100" y="168215"/>
                    <a:pt x="415506" y="336430"/>
                    <a:pt x="345057" y="500332"/>
                  </a:cubicBezTo>
                  <a:cubicBezTo>
                    <a:pt x="274608" y="664234"/>
                    <a:pt x="137304" y="823822"/>
                    <a:pt x="0" y="983411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5512" y="4658479"/>
              <a:ext cx="2279088" cy="7251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1095" y="4658480"/>
              <a:ext cx="768585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userID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0629" y="4988084"/>
              <a:ext cx="996343" cy="287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password</a:t>
              </a:r>
              <a:r>
                <a:rPr lang="en-US" sz="1100" dirty="0" smtClean="0">
                  <a:solidFill>
                    <a:schemeClr val="tx1"/>
                  </a:solidFill>
                </a:rPr>
                <a:t>: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42498" y="4724400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42498" y="5054006"/>
              <a:ext cx="1041869" cy="1977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29001" y="228600"/>
              <a:ext cx="1905000" cy="7641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 208.77.188.166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44" name="Picture 43" descr="06-5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738126"/>
              <a:ext cx="1438656" cy="1852674"/>
            </a:xfrm>
            <a:prstGeom prst="rect">
              <a:avLst/>
            </a:prstGeom>
          </p:spPr>
        </p:pic>
        <p:pic>
          <p:nvPicPr>
            <p:cNvPr id="45" name="Picture 44" descr="06-5c.t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1219200"/>
              <a:ext cx="1496568" cy="9625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6" name="Picture 45" descr="06-5b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738126"/>
              <a:ext cx="1438656" cy="1852674"/>
            </a:xfrm>
            <a:prstGeom prst="rect">
              <a:avLst/>
            </a:prstGeom>
          </p:spPr>
        </p:pic>
        <p:pic>
          <p:nvPicPr>
            <p:cNvPr id="47" name="Picture 46" descr="06-5a.t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1066800"/>
              <a:ext cx="954916" cy="12192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5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spoofing</a:t>
            </a:r>
          </a:p>
        </p:txBody>
      </p:sp>
      <p:sp>
        <p:nvSpPr>
          <p:cNvPr id="965652" name="Rectangle 20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3581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authentication of responses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Any DNS response is generally believed.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No attempt to distinguish valid data from invalid.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Responses can contain entries that should not be trusted but are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Responses are cached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Just one false root server could disrupt the entire DNS.</a:t>
            </a:r>
          </a:p>
          <a:p>
            <a:pPr>
              <a:lnSpc>
                <a:spcPct val="90000"/>
              </a:lnSpc>
            </a:pPr>
            <a:r>
              <a:rPr lang="en-US" sz="2400"/>
              <a:t>Attacks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Inject bogus DNS responses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Attach additional bogus entries in valid DNS responses (especially for internal names)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66675"/>
            <a:ext cx="7758113" cy="687388"/>
          </a:xfrm>
        </p:spPr>
        <p:txBody>
          <a:bodyPr>
            <a:normAutofit fontScale="90000"/>
          </a:bodyPr>
          <a:lstStyle/>
          <a:p>
            <a:r>
              <a:rPr lang="en-US"/>
              <a:t>DNS spoofing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89850" y="1344613"/>
            <a:ext cx="571500" cy="1103312"/>
            <a:chOff x="3093" y="1773"/>
            <a:chExt cx="396" cy="788"/>
          </a:xfrm>
        </p:grpSpPr>
        <p:sp>
          <p:nvSpPr>
            <p:cNvPr id="1316868" name="Rectangle 4"/>
            <p:cNvSpPr>
              <a:spLocks noChangeArrowheads="1"/>
            </p:cNvSpPr>
            <p:nvPr/>
          </p:nvSpPr>
          <p:spPr bwMode="auto">
            <a:xfrm>
              <a:off x="3097" y="1777"/>
              <a:ext cx="232" cy="784"/>
            </a:xfrm>
            <a:prstGeom prst="rect">
              <a:avLst/>
            </a:prstGeom>
            <a:solidFill>
              <a:srgbClr val="9966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69" name="Freeform 5"/>
            <p:cNvSpPr>
              <a:spLocks/>
            </p:cNvSpPr>
            <p:nvPr/>
          </p:nvSpPr>
          <p:spPr bwMode="auto">
            <a:xfrm>
              <a:off x="3329" y="177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0" name="Rectangle 6"/>
            <p:cNvSpPr>
              <a:spLocks noChangeArrowheads="1"/>
            </p:cNvSpPr>
            <p:nvPr/>
          </p:nvSpPr>
          <p:spPr bwMode="auto">
            <a:xfrm>
              <a:off x="3113" y="179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1" name="Freeform 7"/>
            <p:cNvSpPr>
              <a:spLocks/>
            </p:cNvSpPr>
            <p:nvPr/>
          </p:nvSpPr>
          <p:spPr bwMode="auto">
            <a:xfrm>
              <a:off x="3093" y="177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2" name="Rectangle 8"/>
            <p:cNvSpPr>
              <a:spLocks noChangeArrowheads="1"/>
            </p:cNvSpPr>
            <p:nvPr/>
          </p:nvSpPr>
          <p:spPr bwMode="auto">
            <a:xfrm>
              <a:off x="3109" y="178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3" name="Freeform 9"/>
            <p:cNvSpPr>
              <a:spLocks/>
            </p:cNvSpPr>
            <p:nvPr/>
          </p:nvSpPr>
          <p:spPr bwMode="auto">
            <a:xfrm>
              <a:off x="3109" y="228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4" name="Freeform 10"/>
            <p:cNvSpPr>
              <a:spLocks/>
            </p:cNvSpPr>
            <p:nvPr/>
          </p:nvSpPr>
          <p:spPr bwMode="auto">
            <a:xfrm>
              <a:off x="3113" y="190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5" name="Freeform 11"/>
            <p:cNvSpPr>
              <a:spLocks/>
            </p:cNvSpPr>
            <p:nvPr/>
          </p:nvSpPr>
          <p:spPr bwMode="auto">
            <a:xfrm>
              <a:off x="3113" y="194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6" name="Freeform 12"/>
            <p:cNvSpPr>
              <a:spLocks/>
            </p:cNvSpPr>
            <p:nvPr/>
          </p:nvSpPr>
          <p:spPr bwMode="auto">
            <a:xfrm>
              <a:off x="3113" y="199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7" name="Freeform 13"/>
            <p:cNvSpPr>
              <a:spLocks/>
            </p:cNvSpPr>
            <p:nvPr/>
          </p:nvSpPr>
          <p:spPr bwMode="auto">
            <a:xfrm>
              <a:off x="3109" y="189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8" name="Freeform 14"/>
            <p:cNvSpPr>
              <a:spLocks/>
            </p:cNvSpPr>
            <p:nvPr/>
          </p:nvSpPr>
          <p:spPr bwMode="auto">
            <a:xfrm>
              <a:off x="3109" y="198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79" name="Freeform 15"/>
            <p:cNvSpPr>
              <a:spLocks/>
            </p:cNvSpPr>
            <p:nvPr/>
          </p:nvSpPr>
          <p:spPr bwMode="auto">
            <a:xfrm>
              <a:off x="3113" y="203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0" name="Freeform 16"/>
            <p:cNvSpPr>
              <a:spLocks/>
            </p:cNvSpPr>
            <p:nvPr/>
          </p:nvSpPr>
          <p:spPr bwMode="auto">
            <a:xfrm>
              <a:off x="3113" y="181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1" name="Freeform 17"/>
            <p:cNvSpPr>
              <a:spLocks/>
            </p:cNvSpPr>
            <p:nvPr/>
          </p:nvSpPr>
          <p:spPr bwMode="auto">
            <a:xfrm>
              <a:off x="3113" y="185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2" name="Freeform 18"/>
            <p:cNvSpPr>
              <a:spLocks/>
            </p:cNvSpPr>
            <p:nvPr/>
          </p:nvSpPr>
          <p:spPr bwMode="auto">
            <a:xfrm>
              <a:off x="3113" y="179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3" name="Freeform 19"/>
            <p:cNvSpPr>
              <a:spLocks/>
            </p:cNvSpPr>
            <p:nvPr/>
          </p:nvSpPr>
          <p:spPr bwMode="auto">
            <a:xfrm>
              <a:off x="3145" y="191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4" name="Freeform 20"/>
            <p:cNvSpPr>
              <a:spLocks/>
            </p:cNvSpPr>
            <p:nvPr/>
          </p:nvSpPr>
          <p:spPr bwMode="auto">
            <a:xfrm>
              <a:off x="3109" y="180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5" name="Rectangle 21"/>
            <p:cNvSpPr>
              <a:spLocks noChangeArrowheads="1"/>
            </p:cNvSpPr>
            <p:nvPr/>
          </p:nvSpPr>
          <p:spPr bwMode="auto">
            <a:xfrm>
              <a:off x="3149" y="206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6" name="Rectangle 22"/>
            <p:cNvSpPr>
              <a:spLocks noChangeArrowheads="1"/>
            </p:cNvSpPr>
            <p:nvPr/>
          </p:nvSpPr>
          <p:spPr bwMode="auto">
            <a:xfrm>
              <a:off x="3113" y="239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87" name="Rectangle 23"/>
            <p:cNvSpPr>
              <a:spLocks noChangeArrowheads="1"/>
            </p:cNvSpPr>
            <p:nvPr/>
          </p:nvSpPr>
          <p:spPr bwMode="auto">
            <a:xfrm>
              <a:off x="3113" y="245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195888" y="2554288"/>
            <a:ext cx="571500" cy="1104900"/>
            <a:chOff x="1457" y="1174"/>
            <a:chExt cx="396" cy="788"/>
          </a:xfrm>
        </p:grpSpPr>
        <p:sp>
          <p:nvSpPr>
            <p:cNvPr id="1316889" name="Rectangle 25"/>
            <p:cNvSpPr>
              <a:spLocks noChangeArrowheads="1"/>
            </p:cNvSpPr>
            <p:nvPr/>
          </p:nvSpPr>
          <p:spPr bwMode="auto">
            <a:xfrm>
              <a:off x="1461" y="1178"/>
              <a:ext cx="232" cy="784"/>
            </a:xfrm>
            <a:prstGeom prst="rect">
              <a:avLst/>
            </a:prstGeom>
            <a:solidFill>
              <a:srgbClr val="33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0" name="Freeform 26"/>
            <p:cNvSpPr>
              <a:spLocks/>
            </p:cNvSpPr>
            <p:nvPr/>
          </p:nvSpPr>
          <p:spPr bwMode="auto">
            <a:xfrm>
              <a:off x="1693" y="1178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1" name="Rectangle 27"/>
            <p:cNvSpPr>
              <a:spLocks noChangeArrowheads="1"/>
            </p:cNvSpPr>
            <p:nvPr/>
          </p:nvSpPr>
          <p:spPr bwMode="auto">
            <a:xfrm>
              <a:off x="1477" y="1194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2" name="Freeform 28"/>
            <p:cNvSpPr>
              <a:spLocks/>
            </p:cNvSpPr>
            <p:nvPr/>
          </p:nvSpPr>
          <p:spPr bwMode="auto">
            <a:xfrm>
              <a:off x="1457" y="1174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3" name="Rectangle 29"/>
            <p:cNvSpPr>
              <a:spLocks noChangeArrowheads="1"/>
            </p:cNvSpPr>
            <p:nvPr/>
          </p:nvSpPr>
          <p:spPr bwMode="auto">
            <a:xfrm>
              <a:off x="1473" y="1190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4" name="Freeform 30"/>
            <p:cNvSpPr>
              <a:spLocks/>
            </p:cNvSpPr>
            <p:nvPr/>
          </p:nvSpPr>
          <p:spPr bwMode="auto">
            <a:xfrm>
              <a:off x="1473" y="1686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5" name="Line 31"/>
            <p:cNvSpPr>
              <a:spLocks noChangeShapeType="1"/>
            </p:cNvSpPr>
            <p:nvPr/>
          </p:nvSpPr>
          <p:spPr bwMode="auto">
            <a:xfrm flipV="1">
              <a:off x="1497" y="1206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6" name="Freeform 32"/>
            <p:cNvSpPr>
              <a:spLocks/>
            </p:cNvSpPr>
            <p:nvPr/>
          </p:nvSpPr>
          <p:spPr bwMode="auto">
            <a:xfrm>
              <a:off x="1477" y="1306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7" name="Freeform 33"/>
            <p:cNvSpPr>
              <a:spLocks/>
            </p:cNvSpPr>
            <p:nvPr/>
          </p:nvSpPr>
          <p:spPr bwMode="auto">
            <a:xfrm>
              <a:off x="1477" y="1346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8" name="Freeform 34"/>
            <p:cNvSpPr>
              <a:spLocks/>
            </p:cNvSpPr>
            <p:nvPr/>
          </p:nvSpPr>
          <p:spPr bwMode="auto">
            <a:xfrm>
              <a:off x="1477" y="1394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899" name="Freeform 35"/>
            <p:cNvSpPr>
              <a:spLocks/>
            </p:cNvSpPr>
            <p:nvPr/>
          </p:nvSpPr>
          <p:spPr bwMode="auto">
            <a:xfrm>
              <a:off x="1473" y="1294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0" name="Freeform 36"/>
            <p:cNvSpPr>
              <a:spLocks/>
            </p:cNvSpPr>
            <p:nvPr/>
          </p:nvSpPr>
          <p:spPr bwMode="auto">
            <a:xfrm>
              <a:off x="1473" y="1382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1" name="Freeform 37"/>
            <p:cNvSpPr>
              <a:spLocks/>
            </p:cNvSpPr>
            <p:nvPr/>
          </p:nvSpPr>
          <p:spPr bwMode="auto">
            <a:xfrm>
              <a:off x="1477" y="1434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2" name="Freeform 38"/>
            <p:cNvSpPr>
              <a:spLocks/>
            </p:cNvSpPr>
            <p:nvPr/>
          </p:nvSpPr>
          <p:spPr bwMode="auto">
            <a:xfrm>
              <a:off x="1477" y="1218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3" name="Freeform 39"/>
            <p:cNvSpPr>
              <a:spLocks/>
            </p:cNvSpPr>
            <p:nvPr/>
          </p:nvSpPr>
          <p:spPr bwMode="auto">
            <a:xfrm>
              <a:off x="1477" y="1258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4" name="Freeform 40"/>
            <p:cNvSpPr>
              <a:spLocks/>
            </p:cNvSpPr>
            <p:nvPr/>
          </p:nvSpPr>
          <p:spPr bwMode="auto">
            <a:xfrm>
              <a:off x="1477" y="1194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5" name="Freeform 41"/>
            <p:cNvSpPr>
              <a:spLocks/>
            </p:cNvSpPr>
            <p:nvPr/>
          </p:nvSpPr>
          <p:spPr bwMode="auto">
            <a:xfrm>
              <a:off x="1509" y="1314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6" name="Freeform 42"/>
            <p:cNvSpPr>
              <a:spLocks/>
            </p:cNvSpPr>
            <p:nvPr/>
          </p:nvSpPr>
          <p:spPr bwMode="auto">
            <a:xfrm>
              <a:off x="1517" y="1226"/>
              <a:ext cx="32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4" y="32"/>
                </a:cxn>
                <a:cxn ang="0">
                  <a:pos x="0" y="32"/>
                </a:cxn>
                <a:cxn ang="0">
                  <a:pos x="8" y="0"/>
                </a:cxn>
                <a:cxn ang="0">
                  <a:pos x="32" y="0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24" y="32"/>
                  </a:lnTo>
                  <a:lnTo>
                    <a:pt x="0" y="32"/>
                  </a:lnTo>
                  <a:lnTo>
                    <a:pt x="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7" name="Freeform 43"/>
            <p:cNvSpPr>
              <a:spLocks/>
            </p:cNvSpPr>
            <p:nvPr/>
          </p:nvSpPr>
          <p:spPr bwMode="auto">
            <a:xfrm>
              <a:off x="1473" y="1206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8" name="Rectangle 44"/>
            <p:cNvSpPr>
              <a:spLocks noChangeArrowheads="1"/>
            </p:cNvSpPr>
            <p:nvPr/>
          </p:nvSpPr>
          <p:spPr bwMode="auto">
            <a:xfrm>
              <a:off x="1513" y="1462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09" name="Rectangle 45"/>
            <p:cNvSpPr>
              <a:spLocks noChangeArrowheads="1"/>
            </p:cNvSpPr>
            <p:nvPr/>
          </p:nvSpPr>
          <p:spPr bwMode="auto">
            <a:xfrm>
              <a:off x="1477" y="1794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0" name="Rectangle 46"/>
            <p:cNvSpPr>
              <a:spLocks noChangeArrowheads="1"/>
            </p:cNvSpPr>
            <p:nvPr/>
          </p:nvSpPr>
          <p:spPr bwMode="auto">
            <a:xfrm>
              <a:off x="1477" y="1858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316911" name="Object 47"/>
          <p:cNvGraphicFramePr>
            <a:graphicFrameLocks/>
          </p:cNvGraphicFramePr>
          <p:nvPr/>
        </p:nvGraphicFramePr>
        <p:xfrm>
          <a:off x="431800" y="2622550"/>
          <a:ext cx="11160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88" name="Clip" r:id="rId3" imgW="1261872" imgH="1139952" progId="">
                  <p:embed/>
                </p:oleObj>
              </mc:Choice>
              <mc:Fallback>
                <p:oleObj name="Clip" r:id="rId3" imgW="1261872" imgH="1139952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622550"/>
                        <a:ext cx="11160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912" name="Text Box 48"/>
          <p:cNvSpPr txBox="1">
            <a:spLocks noChangeArrowheads="1"/>
          </p:cNvSpPr>
          <p:nvPr/>
        </p:nvSpPr>
        <p:spPr bwMode="auto">
          <a:xfrm>
            <a:off x="4892675" y="3765550"/>
            <a:ext cx="13398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/>
              <a:t>Caching </a:t>
            </a:r>
            <a:br>
              <a:rPr lang="en-US" sz="1800" b="1"/>
            </a:br>
            <a:r>
              <a:rPr lang="en-US" sz="1800" b="1"/>
              <a:t>DNS Server</a:t>
            </a:r>
          </a:p>
        </p:txBody>
      </p:sp>
      <p:sp>
        <p:nvSpPr>
          <p:cNvPr id="1316913" name="Text Box 49"/>
          <p:cNvSpPr txBox="1">
            <a:spLocks noChangeArrowheads="1"/>
          </p:cNvSpPr>
          <p:nvPr/>
        </p:nvSpPr>
        <p:spPr bwMode="auto">
          <a:xfrm>
            <a:off x="193675" y="3697288"/>
            <a:ext cx="10699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/>
              <a:t>Sanjoy’s </a:t>
            </a:r>
            <a:br>
              <a:rPr lang="en-US" sz="1800" b="1"/>
            </a:br>
            <a:r>
              <a:rPr lang="en-US" sz="1800" b="1"/>
              <a:t>Laptop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7880350" y="2959100"/>
            <a:ext cx="571500" cy="1103313"/>
            <a:chOff x="3093" y="1773"/>
            <a:chExt cx="396" cy="788"/>
          </a:xfrm>
        </p:grpSpPr>
        <p:sp>
          <p:nvSpPr>
            <p:cNvPr id="1316915" name="Rectangle 51"/>
            <p:cNvSpPr>
              <a:spLocks noChangeArrowheads="1"/>
            </p:cNvSpPr>
            <p:nvPr/>
          </p:nvSpPr>
          <p:spPr bwMode="auto">
            <a:xfrm>
              <a:off x="3097" y="1777"/>
              <a:ext cx="232" cy="784"/>
            </a:xfrm>
            <a:prstGeom prst="rect">
              <a:avLst/>
            </a:prstGeom>
            <a:solidFill>
              <a:srgbClr val="9966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6" name="Freeform 52"/>
            <p:cNvSpPr>
              <a:spLocks/>
            </p:cNvSpPr>
            <p:nvPr/>
          </p:nvSpPr>
          <p:spPr bwMode="auto">
            <a:xfrm>
              <a:off x="3329" y="177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7" name="Rectangle 53"/>
            <p:cNvSpPr>
              <a:spLocks noChangeArrowheads="1"/>
            </p:cNvSpPr>
            <p:nvPr/>
          </p:nvSpPr>
          <p:spPr bwMode="auto">
            <a:xfrm>
              <a:off x="3113" y="179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8" name="Freeform 54"/>
            <p:cNvSpPr>
              <a:spLocks/>
            </p:cNvSpPr>
            <p:nvPr/>
          </p:nvSpPr>
          <p:spPr bwMode="auto">
            <a:xfrm>
              <a:off x="3093" y="177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19" name="Rectangle 55"/>
            <p:cNvSpPr>
              <a:spLocks noChangeArrowheads="1"/>
            </p:cNvSpPr>
            <p:nvPr/>
          </p:nvSpPr>
          <p:spPr bwMode="auto">
            <a:xfrm>
              <a:off x="3109" y="178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0" name="Freeform 56"/>
            <p:cNvSpPr>
              <a:spLocks/>
            </p:cNvSpPr>
            <p:nvPr/>
          </p:nvSpPr>
          <p:spPr bwMode="auto">
            <a:xfrm>
              <a:off x="3109" y="228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1" name="Freeform 57"/>
            <p:cNvSpPr>
              <a:spLocks/>
            </p:cNvSpPr>
            <p:nvPr/>
          </p:nvSpPr>
          <p:spPr bwMode="auto">
            <a:xfrm>
              <a:off x="3113" y="190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2" name="Freeform 58"/>
            <p:cNvSpPr>
              <a:spLocks/>
            </p:cNvSpPr>
            <p:nvPr/>
          </p:nvSpPr>
          <p:spPr bwMode="auto">
            <a:xfrm>
              <a:off x="3113" y="194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3" name="Freeform 59"/>
            <p:cNvSpPr>
              <a:spLocks/>
            </p:cNvSpPr>
            <p:nvPr/>
          </p:nvSpPr>
          <p:spPr bwMode="auto">
            <a:xfrm>
              <a:off x="3113" y="199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4" name="Freeform 60"/>
            <p:cNvSpPr>
              <a:spLocks/>
            </p:cNvSpPr>
            <p:nvPr/>
          </p:nvSpPr>
          <p:spPr bwMode="auto">
            <a:xfrm>
              <a:off x="3109" y="189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5" name="Freeform 61"/>
            <p:cNvSpPr>
              <a:spLocks/>
            </p:cNvSpPr>
            <p:nvPr/>
          </p:nvSpPr>
          <p:spPr bwMode="auto">
            <a:xfrm>
              <a:off x="3109" y="198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6" name="Freeform 62"/>
            <p:cNvSpPr>
              <a:spLocks/>
            </p:cNvSpPr>
            <p:nvPr/>
          </p:nvSpPr>
          <p:spPr bwMode="auto">
            <a:xfrm>
              <a:off x="3113" y="203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7" name="Freeform 63"/>
            <p:cNvSpPr>
              <a:spLocks/>
            </p:cNvSpPr>
            <p:nvPr/>
          </p:nvSpPr>
          <p:spPr bwMode="auto">
            <a:xfrm>
              <a:off x="3113" y="181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8" name="Freeform 64"/>
            <p:cNvSpPr>
              <a:spLocks/>
            </p:cNvSpPr>
            <p:nvPr/>
          </p:nvSpPr>
          <p:spPr bwMode="auto">
            <a:xfrm>
              <a:off x="3113" y="185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29" name="Freeform 65"/>
            <p:cNvSpPr>
              <a:spLocks/>
            </p:cNvSpPr>
            <p:nvPr/>
          </p:nvSpPr>
          <p:spPr bwMode="auto">
            <a:xfrm>
              <a:off x="3113" y="179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0" name="Freeform 66"/>
            <p:cNvSpPr>
              <a:spLocks/>
            </p:cNvSpPr>
            <p:nvPr/>
          </p:nvSpPr>
          <p:spPr bwMode="auto">
            <a:xfrm>
              <a:off x="3145" y="191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1" name="Freeform 67"/>
            <p:cNvSpPr>
              <a:spLocks/>
            </p:cNvSpPr>
            <p:nvPr/>
          </p:nvSpPr>
          <p:spPr bwMode="auto">
            <a:xfrm>
              <a:off x="3109" y="180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2" name="Rectangle 68"/>
            <p:cNvSpPr>
              <a:spLocks noChangeArrowheads="1"/>
            </p:cNvSpPr>
            <p:nvPr/>
          </p:nvSpPr>
          <p:spPr bwMode="auto">
            <a:xfrm>
              <a:off x="3149" y="206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3" name="Rectangle 69"/>
            <p:cNvSpPr>
              <a:spLocks noChangeArrowheads="1"/>
            </p:cNvSpPr>
            <p:nvPr/>
          </p:nvSpPr>
          <p:spPr bwMode="auto">
            <a:xfrm>
              <a:off x="3113" y="239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34" name="Rectangle 70"/>
            <p:cNvSpPr>
              <a:spLocks noChangeArrowheads="1"/>
            </p:cNvSpPr>
            <p:nvPr/>
          </p:nvSpPr>
          <p:spPr bwMode="auto">
            <a:xfrm>
              <a:off x="3113" y="245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6935" name="Line 71"/>
          <p:cNvSpPr>
            <a:spLocks noChangeShapeType="1"/>
          </p:cNvSpPr>
          <p:nvPr/>
        </p:nvSpPr>
        <p:spPr bwMode="auto">
          <a:xfrm>
            <a:off x="1731963" y="2622550"/>
            <a:ext cx="29098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36" name="Text Box 72"/>
          <p:cNvSpPr txBox="1">
            <a:spLocks noChangeArrowheads="1"/>
          </p:cNvSpPr>
          <p:nvPr/>
        </p:nvSpPr>
        <p:spPr bwMode="auto">
          <a:xfrm>
            <a:off x="1801813" y="2219325"/>
            <a:ext cx="31083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www.darpa.mil A?</a:t>
            </a:r>
            <a:endParaRPr lang="en-US" sz="1800" b="1"/>
          </a:p>
        </p:txBody>
      </p:sp>
      <p:sp>
        <p:nvSpPr>
          <p:cNvPr id="1316937" name="Text Box 73"/>
          <p:cNvSpPr txBox="1">
            <a:spLocks noChangeArrowheads="1"/>
          </p:cNvSpPr>
          <p:nvPr/>
        </p:nvSpPr>
        <p:spPr bwMode="auto">
          <a:xfrm>
            <a:off x="1385888" y="3898900"/>
            <a:ext cx="21463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>
                <a:solidFill>
                  <a:schemeClr val="hlink"/>
                </a:solidFill>
              </a:rPr>
              <a:t>www.darpa.mil A 128.9.128.127</a:t>
            </a:r>
            <a:endParaRPr lang="en-US" sz="1800" b="1"/>
          </a:p>
        </p:txBody>
      </p:sp>
      <p:sp>
        <p:nvSpPr>
          <p:cNvPr id="1316938" name="Line 74"/>
          <p:cNvSpPr>
            <a:spLocks noChangeShapeType="1"/>
          </p:cNvSpPr>
          <p:nvPr/>
        </p:nvSpPr>
        <p:spPr bwMode="auto">
          <a:xfrm flipH="1">
            <a:off x="1801813" y="3832225"/>
            <a:ext cx="1662112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39" name="Line 75"/>
          <p:cNvSpPr>
            <a:spLocks noChangeShapeType="1"/>
          </p:cNvSpPr>
          <p:nvPr/>
        </p:nvSpPr>
        <p:spPr bwMode="auto">
          <a:xfrm flipH="1">
            <a:off x="6026150" y="2286000"/>
            <a:ext cx="1416050" cy="604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40" name="Line 76"/>
          <p:cNvSpPr>
            <a:spLocks noChangeShapeType="1"/>
          </p:cNvSpPr>
          <p:nvPr/>
        </p:nvSpPr>
        <p:spPr bwMode="auto">
          <a:xfrm flipH="1" flipV="1">
            <a:off x="6026150" y="3227388"/>
            <a:ext cx="1731963" cy="2016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6941" name="Text Box 77"/>
          <p:cNvSpPr txBox="1">
            <a:spLocks noChangeArrowheads="1"/>
          </p:cNvSpPr>
          <p:nvPr/>
        </p:nvSpPr>
        <p:spPr bwMode="auto">
          <a:xfrm>
            <a:off x="7062788" y="2473325"/>
            <a:ext cx="18732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Root DNS Server</a:t>
            </a:r>
          </a:p>
        </p:txBody>
      </p:sp>
      <p:sp>
        <p:nvSpPr>
          <p:cNvPr id="1316942" name="Text Box 78"/>
          <p:cNvSpPr txBox="1">
            <a:spLocks noChangeArrowheads="1"/>
          </p:cNvSpPr>
          <p:nvPr/>
        </p:nvSpPr>
        <p:spPr bwMode="auto">
          <a:xfrm>
            <a:off x="7216775" y="4033838"/>
            <a:ext cx="17192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mil DNS Server</a:t>
            </a: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7689850" y="4572000"/>
            <a:ext cx="571500" cy="1103313"/>
            <a:chOff x="3093" y="1773"/>
            <a:chExt cx="396" cy="788"/>
          </a:xfrm>
        </p:grpSpPr>
        <p:sp>
          <p:nvSpPr>
            <p:cNvPr id="1316944" name="Rectangle 80"/>
            <p:cNvSpPr>
              <a:spLocks noChangeArrowheads="1"/>
            </p:cNvSpPr>
            <p:nvPr/>
          </p:nvSpPr>
          <p:spPr bwMode="auto">
            <a:xfrm>
              <a:off x="3097" y="1777"/>
              <a:ext cx="232" cy="784"/>
            </a:xfrm>
            <a:prstGeom prst="rect">
              <a:avLst/>
            </a:prstGeom>
            <a:solidFill>
              <a:srgbClr val="9966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5" name="Freeform 81"/>
            <p:cNvSpPr>
              <a:spLocks/>
            </p:cNvSpPr>
            <p:nvPr/>
          </p:nvSpPr>
          <p:spPr bwMode="auto">
            <a:xfrm>
              <a:off x="3329" y="177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6" name="Rectangle 82"/>
            <p:cNvSpPr>
              <a:spLocks noChangeArrowheads="1"/>
            </p:cNvSpPr>
            <p:nvPr/>
          </p:nvSpPr>
          <p:spPr bwMode="auto">
            <a:xfrm>
              <a:off x="3113" y="179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7" name="Freeform 83"/>
            <p:cNvSpPr>
              <a:spLocks/>
            </p:cNvSpPr>
            <p:nvPr/>
          </p:nvSpPr>
          <p:spPr bwMode="auto">
            <a:xfrm>
              <a:off x="3093" y="177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8" name="Rectangle 84"/>
            <p:cNvSpPr>
              <a:spLocks noChangeArrowheads="1"/>
            </p:cNvSpPr>
            <p:nvPr/>
          </p:nvSpPr>
          <p:spPr bwMode="auto">
            <a:xfrm>
              <a:off x="3109" y="178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49" name="Freeform 85"/>
            <p:cNvSpPr>
              <a:spLocks/>
            </p:cNvSpPr>
            <p:nvPr/>
          </p:nvSpPr>
          <p:spPr bwMode="auto">
            <a:xfrm>
              <a:off x="3109" y="228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0" name="Freeform 86"/>
            <p:cNvSpPr>
              <a:spLocks/>
            </p:cNvSpPr>
            <p:nvPr/>
          </p:nvSpPr>
          <p:spPr bwMode="auto">
            <a:xfrm>
              <a:off x="3113" y="190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1" name="Freeform 87"/>
            <p:cNvSpPr>
              <a:spLocks/>
            </p:cNvSpPr>
            <p:nvPr/>
          </p:nvSpPr>
          <p:spPr bwMode="auto">
            <a:xfrm>
              <a:off x="3113" y="194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2" name="Freeform 88"/>
            <p:cNvSpPr>
              <a:spLocks/>
            </p:cNvSpPr>
            <p:nvPr/>
          </p:nvSpPr>
          <p:spPr bwMode="auto">
            <a:xfrm>
              <a:off x="3113" y="199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3" name="Freeform 89"/>
            <p:cNvSpPr>
              <a:spLocks/>
            </p:cNvSpPr>
            <p:nvPr/>
          </p:nvSpPr>
          <p:spPr bwMode="auto">
            <a:xfrm>
              <a:off x="3109" y="189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4" name="Freeform 90"/>
            <p:cNvSpPr>
              <a:spLocks/>
            </p:cNvSpPr>
            <p:nvPr/>
          </p:nvSpPr>
          <p:spPr bwMode="auto">
            <a:xfrm>
              <a:off x="3109" y="198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5" name="Freeform 91"/>
            <p:cNvSpPr>
              <a:spLocks/>
            </p:cNvSpPr>
            <p:nvPr/>
          </p:nvSpPr>
          <p:spPr bwMode="auto">
            <a:xfrm>
              <a:off x="3113" y="203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6" name="Freeform 92"/>
            <p:cNvSpPr>
              <a:spLocks/>
            </p:cNvSpPr>
            <p:nvPr/>
          </p:nvSpPr>
          <p:spPr bwMode="auto">
            <a:xfrm>
              <a:off x="3113" y="181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7" name="Freeform 93"/>
            <p:cNvSpPr>
              <a:spLocks/>
            </p:cNvSpPr>
            <p:nvPr/>
          </p:nvSpPr>
          <p:spPr bwMode="auto">
            <a:xfrm>
              <a:off x="3113" y="185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8" name="Freeform 94"/>
            <p:cNvSpPr>
              <a:spLocks/>
            </p:cNvSpPr>
            <p:nvPr/>
          </p:nvSpPr>
          <p:spPr bwMode="auto">
            <a:xfrm>
              <a:off x="3113" y="179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59" name="Freeform 95"/>
            <p:cNvSpPr>
              <a:spLocks/>
            </p:cNvSpPr>
            <p:nvPr/>
          </p:nvSpPr>
          <p:spPr bwMode="auto">
            <a:xfrm>
              <a:off x="3145" y="191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0" name="Freeform 96"/>
            <p:cNvSpPr>
              <a:spLocks/>
            </p:cNvSpPr>
            <p:nvPr/>
          </p:nvSpPr>
          <p:spPr bwMode="auto">
            <a:xfrm>
              <a:off x="3109" y="180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1" name="Rectangle 97"/>
            <p:cNvSpPr>
              <a:spLocks noChangeArrowheads="1"/>
            </p:cNvSpPr>
            <p:nvPr/>
          </p:nvSpPr>
          <p:spPr bwMode="auto">
            <a:xfrm>
              <a:off x="3149" y="206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2" name="Rectangle 98"/>
            <p:cNvSpPr>
              <a:spLocks noChangeArrowheads="1"/>
            </p:cNvSpPr>
            <p:nvPr/>
          </p:nvSpPr>
          <p:spPr bwMode="auto">
            <a:xfrm>
              <a:off x="3113" y="239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3" name="Rectangle 99"/>
            <p:cNvSpPr>
              <a:spLocks noChangeArrowheads="1"/>
            </p:cNvSpPr>
            <p:nvPr/>
          </p:nvSpPr>
          <p:spPr bwMode="auto">
            <a:xfrm>
              <a:off x="3113" y="245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6964" name="Text Box 100"/>
          <p:cNvSpPr txBox="1">
            <a:spLocks noChangeArrowheads="1"/>
          </p:cNvSpPr>
          <p:nvPr/>
        </p:nvSpPr>
        <p:spPr bwMode="auto">
          <a:xfrm>
            <a:off x="6580188" y="5768975"/>
            <a:ext cx="2366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darpa.mil DNS Server</a:t>
            </a:r>
          </a:p>
        </p:txBody>
      </p:sp>
      <p:sp>
        <p:nvSpPr>
          <p:cNvPr id="1316965" name="Line 101"/>
          <p:cNvSpPr>
            <a:spLocks noChangeShapeType="1"/>
          </p:cNvSpPr>
          <p:nvPr/>
        </p:nvSpPr>
        <p:spPr bwMode="auto">
          <a:xfrm flipH="1" flipV="1">
            <a:off x="5957888" y="3429000"/>
            <a:ext cx="1592262" cy="17478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3602038" y="3227388"/>
            <a:ext cx="1149350" cy="1108075"/>
            <a:chOff x="1552" y="3430"/>
            <a:chExt cx="796" cy="791"/>
          </a:xfrm>
        </p:grpSpPr>
        <p:sp>
          <p:nvSpPr>
            <p:cNvPr id="1316967" name="Freeform 103"/>
            <p:cNvSpPr>
              <a:spLocks/>
            </p:cNvSpPr>
            <p:nvPr/>
          </p:nvSpPr>
          <p:spPr bwMode="auto">
            <a:xfrm>
              <a:off x="1552" y="3862"/>
              <a:ext cx="306" cy="15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12" y="6"/>
                </a:cxn>
                <a:cxn ang="0">
                  <a:pos x="0" y="26"/>
                </a:cxn>
                <a:cxn ang="0">
                  <a:pos x="70" y="72"/>
                </a:cxn>
                <a:cxn ang="0">
                  <a:pos x="104" y="72"/>
                </a:cxn>
                <a:cxn ang="0">
                  <a:pos x="128" y="66"/>
                </a:cxn>
                <a:cxn ang="0">
                  <a:pos x="154" y="98"/>
                </a:cxn>
                <a:cxn ang="0">
                  <a:pos x="186" y="128"/>
                </a:cxn>
                <a:cxn ang="0">
                  <a:pos x="204" y="146"/>
                </a:cxn>
                <a:cxn ang="0">
                  <a:pos x="222" y="158"/>
                </a:cxn>
                <a:cxn ang="0">
                  <a:pos x="280" y="146"/>
                </a:cxn>
                <a:cxn ang="0">
                  <a:pos x="300" y="126"/>
                </a:cxn>
                <a:cxn ang="0">
                  <a:pos x="306" y="108"/>
                </a:cxn>
                <a:cxn ang="0">
                  <a:pos x="294" y="72"/>
                </a:cxn>
                <a:cxn ang="0">
                  <a:pos x="240" y="86"/>
                </a:cxn>
                <a:cxn ang="0">
                  <a:pos x="214" y="82"/>
                </a:cxn>
                <a:cxn ang="0">
                  <a:pos x="198" y="68"/>
                </a:cxn>
                <a:cxn ang="0">
                  <a:pos x="104" y="18"/>
                </a:cxn>
                <a:cxn ang="0">
                  <a:pos x="76" y="2"/>
                </a:cxn>
                <a:cxn ang="0">
                  <a:pos x="76" y="16"/>
                </a:cxn>
                <a:cxn ang="0">
                  <a:pos x="80" y="28"/>
                </a:cxn>
                <a:cxn ang="0">
                  <a:pos x="78" y="36"/>
                </a:cxn>
                <a:cxn ang="0">
                  <a:pos x="64" y="30"/>
                </a:cxn>
                <a:cxn ang="0">
                  <a:pos x="26" y="0"/>
                </a:cxn>
              </a:cxnLst>
              <a:rect l="0" t="0" r="r" b="b"/>
              <a:pathLst>
                <a:path w="306" h="158">
                  <a:moveTo>
                    <a:pt x="38" y="4"/>
                  </a:moveTo>
                  <a:cubicBezTo>
                    <a:pt x="27" y="1"/>
                    <a:pt x="21" y="2"/>
                    <a:pt x="12" y="6"/>
                  </a:cubicBezTo>
                  <a:cubicBezTo>
                    <a:pt x="7" y="12"/>
                    <a:pt x="2" y="18"/>
                    <a:pt x="0" y="26"/>
                  </a:cubicBezTo>
                  <a:cubicBezTo>
                    <a:pt x="6" y="74"/>
                    <a:pt x="28" y="67"/>
                    <a:pt x="70" y="72"/>
                  </a:cubicBezTo>
                  <a:cubicBezTo>
                    <a:pt x="82" y="76"/>
                    <a:pt x="91" y="76"/>
                    <a:pt x="104" y="72"/>
                  </a:cubicBezTo>
                  <a:cubicBezTo>
                    <a:pt x="111" y="61"/>
                    <a:pt x="114" y="64"/>
                    <a:pt x="128" y="66"/>
                  </a:cubicBezTo>
                  <a:cubicBezTo>
                    <a:pt x="139" y="73"/>
                    <a:pt x="144" y="88"/>
                    <a:pt x="154" y="98"/>
                  </a:cubicBezTo>
                  <a:cubicBezTo>
                    <a:pt x="164" y="108"/>
                    <a:pt x="175" y="117"/>
                    <a:pt x="186" y="128"/>
                  </a:cubicBezTo>
                  <a:cubicBezTo>
                    <a:pt x="192" y="134"/>
                    <a:pt x="196" y="140"/>
                    <a:pt x="204" y="146"/>
                  </a:cubicBezTo>
                  <a:cubicBezTo>
                    <a:pt x="209" y="150"/>
                    <a:pt x="222" y="158"/>
                    <a:pt x="222" y="158"/>
                  </a:cubicBezTo>
                  <a:cubicBezTo>
                    <a:pt x="241" y="154"/>
                    <a:pt x="260" y="150"/>
                    <a:pt x="280" y="146"/>
                  </a:cubicBezTo>
                  <a:cubicBezTo>
                    <a:pt x="289" y="139"/>
                    <a:pt x="296" y="137"/>
                    <a:pt x="300" y="126"/>
                  </a:cubicBezTo>
                  <a:cubicBezTo>
                    <a:pt x="302" y="120"/>
                    <a:pt x="306" y="108"/>
                    <a:pt x="306" y="108"/>
                  </a:cubicBezTo>
                  <a:cubicBezTo>
                    <a:pt x="302" y="94"/>
                    <a:pt x="306" y="80"/>
                    <a:pt x="294" y="72"/>
                  </a:cubicBezTo>
                  <a:cubicBezTo>
                    <a:pt x="275" y="74"/>
                    <a:pt x="256" y="75"/>
                    <a:pt x="240" y="86"/>
                  </a:cubicBezTo>
                  <a:cubicBezTo>
                    <a:pt x="231" y="85"/>
                    <a:pt x="221" y="86"/>
                    <a:pt x="214" y="82"/>
                  </a:cubicBezTo>
                  <a:cubicBezTo>
                    <a:pt x="206" y="76"/>
                    <a:pt x="206" y="70"/>
                    <a:pt x="198" y="68"/>
                  </a:cubicBezTo>
                  <a:cubicBezTo>
                    <a:pt x="174" y="44"/>
                    <a:pt x="137" y="22"/>
                    <a:pt x="104" y="18"/>
                  </a:cubicBezTo>
                  <a:cubicBezTo>
                    <a:pt x="95" y="11"/>
                    <a:pt x="85" y="8"/>
                    <a:pt x="76" y="2"/>
                  </a:cubicBezTo>
                  <a:cubicBezTo>
                    <a:pt x="73" y="9"/>
                    <a:pt x="73" y="6"/>
                    <a:pt x="76" y="16"/>
                  </a:cubicBezTo>
                  <a:cubicBezTo>
                    <a:pt x="77" y="20"/>
                    <a:pt x="80" y="28"/>
                    <a:pt x="80" y="28"/>
                  </a:cubicBezTo>
                  <a:cubicBezTo>
                    <a:pt x="79" y="30"/>
                    <a:pt x="80" y="34"/>
                    <a:pt x="78" y="36"/>
                  </a:cubicBezTo>
                  <a:cubicBezTo>
                    <a:pt x="75" y="37"/>
                    <a:pt x="65" y="31"/>
                    <a:pt x="64" y="30"/>
                  </a:cubicBezTo>
                  <a:cubicBezTo>
                    <a:pt x="45" y="11"/>
                    <a:pt x="50" y="12"/>
                    <a:pt x="26" y="0"/>
                  </a:cubicBezTo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8" name="Freeform 104"/>
            <p:cNvSpPr>
              <a:spLocks/>
            </p:cNvSpPr>
            <p:nvPr/>
          </p:nvSpPr>
          <p:spPr bwMode="auto">
            <a:xfrm>
              <a:off x="2070" y="3646"/>
              <a:ext cx="278" cy="370"/>
            </a:xfrm>
            <a:custGeom>
              <a:avLst/>
              <a:gdLst/>
              <a:ahLst/>
              <a:cxnLst>
                <a:cxn ang="0">
                  <a:pos x="50" y="298"/>
                </a:cxn>
                <a:cxn ang="0">
                  <a:pos x="12" y="302"/>
                </a:cxn>
                <a:cxn ang="0">
                  <a:pos x="0" y="334"/>
                </a:cxn>
                <a:cxn ang="0">
                  <a:pos x="36" y="370"/>
                </a:cxn>
                <a:cxn ang="0">
                  <a:pos x="58" y="362"/>
                </a:cxn>
                <a:cxn ang="0">
                  <a:pos x="132" y="326"/>
                </a:cxn>
                <a:cxn ang="0">
                  <a:pos x="186" y="272"/>
                </a:cxn>
                <a:cxn ang="0">
                  <a:pos x="224" y="212"/>
                </a:cxn>
                <a:cxn ang="0">
                  <a:pos x="278" y="108"/>
                </a:cxn>
                <a:cxn ang="0">
                  <a:pos x="274" y="70"/>
                </a:cxn>
                <a:cxn ang="0">
                  <a:pos x="192" y="0"/>
                </a:cxn>
                <a:cxn ang="0">
                  <a:pos x="158" y="4"/>
                </a:cxn>
                <a:cxn ang="0">
                  <a:pos x="140" y="10"/>
                </a:cxn>
                <a:cxn ang="0">
                  <a:pos x="110" y="52"/>
                </a:cxn>
                <a:cxn ang="0">
                  <a:pos x="154" y="98"/>
                </a:cxn>
                <a:cxn ang="0">
                  <a:pos x="178" y="112"/>
                </a:cxn>
                <a:cxn ang="0">
                  <a:pos x="190" y="116"/>
                </a:cxn>
                <a:cxn ang="0">
                  <a:pos x="218" y="114"/>
                </a:cxn>
                <a:cxn ang="0">
                  <a:pos x="200" y="108"/>
                </a:cxn>
                <a:cxn ang="0">
                  <a:pos x="176" y="92"/>
                </a:cxn>
                <a:cxn ang="0">
                  <a:pos x="164" y="88"/>
                </a:cxn>
                <a:cxn ang="0">
                  <a:pos x="156" y="82"/>
                </a:cxn>
                <a:cxn ang="0">
                  <a:pos x="150" y="80"/>
                </a:cxn>
                <a:cxn ang="0">
                  <a:pos x="138" y="72"/>
                </a:cxn>
                <a:cxn ang="0">
                  <a:pos x="130" y="60"/>
                </a:cxn>
                <a:cxn ang="0">
                  <a:pos x="176" y="28"/>
                </a:cxn>
                <a:cxn ang="0">
                  <a:pos x="202" y="30"/>
                </a:cxn>
                <a:cxn ang="0">
                  <a:pos x="254" y="98"/>
                </a:cxn>
                <a:cxn ang="0">
                  <a:pos x="186" y="224"/>
                </a:cxn>
                <a:cxn ang="0">
                  <a:pos x="168" y="238"/>
                </a:cxn>
                <a:cxn ang="0">
                  <a:pos x="138" y="272"/>
                </a:cxn>
                <a:cxn ang="0">
                  <a:pos x="92" y="304"/>
                </a:cxn>
                <a:cxn ang="0">
                  <a:pos x="50" y="298"/>
                </a:cxn>
              </a:cxnLst>
              <a:rect l="0" t="0" r="r" b="b"/>
              <a:pathLst>
                <a:path w="278" h="370">
                  <a:moveTo>
                    <a:pt x="50" y="298"/>
                  </a:moveTo>
                  <a:cubicBezTo>
                    <a:pt x="37" y="289"/>
                    <a:pt x="23" y="294"/>
                    <a:pt x="12" y="302"/>
                  </a:cubicBezTo>
                  <a:cubicBezTo>
                    <a:pt x="5" y="312"/>
                    <a:pt x="2" y="322"/>
                    <a:pt x="0" y="334"/>
                  </a:cubicBezTo>
                  <a:cubicBezTo>
                    <a:pt x="2" y="357"/>
                    <a:pt x="14" y="365"/>
                    <a:pt x="36" y="370"/>
                  </a:cubicBezTo>
                  <a:cubicBezTo>
                    <a:pt x="45" y="368"/>
                    <a:pt x="50" y="367"/>
                    <a:pt x="58" y="362"/>
                  </a:cubicBezTo>
                  <a:cubicBezTo>
                    <a:pt x="74" y="337"/>
                    <a:pt x="109" y="344"/>
                    <a:pt x="132" y="326"/>
                  </a:cubicBezTo>
                  <a:cubicBezTo>
                    <a:pt x="151" y="309"/>
                    <a:pt x="170" y="292"/>
                    <a:pt x="186" y="272"/>
                  </a:cubicBezTo>
                  <a:cubicBezTo>
                    <a:pt x="200" y="253"/>
                    <a:pt x="209" y="230"/>
                    <a:pt x="224" y="212"/>
                  </a:cubicBezTo>
                  <a:cubicBezTo>
                    <a:pt x="248" y="179"/>
                    <a:pt x="268" y="147"/>
                    <a:pt x="278" y="108"/>
                  </a:cubicBezTo>
                  <a:cubicBezTo>
                    <a:pt x="276" y="89"/>
                    <a:pt x="277" y="85"/>
                    <a:pt x="274" y="70"/>
                  </a:cubicBezTo>
                  <a:cubicBezTo>
                    <a:pt x="265" y="25"/>
                    <a:pt x="232" y="10"/>
                    <a:pt x="192" y="0"/>
                  </a:cubicBezTo>
                  <a:cubicBezTo>
                    <a:pt x="190" y="0"/>
                    <a:pt x="160" y="3"/>
                    <a:pt x="158" y="4"/>
                  </a:cubicBezTo>
                  <a:cubicBezTo>
                    <a:pt x="151" y="5"/>
                    <a:pt x="140" y="10"/>
                    <a:pt x="140" y="10"/>
                  </a:cubicBezTo>
                  <a:cubicBezTo>
                    <a:pt x="127" y="22"/>
                    <a:pt x="117" y="36"/>
                    <a:pt x="110" y="52"/>
                  </a:cubicBezTo>
                  <a:cubicBezTo>
                    <a:pt x="115" y="68"/>
                    <a:pt x="137" y="92"/>
                    <a:pt x="154" y="98"/>
                  </a:cubicBezTo>
                  <a:cubicBezTo>
                    <a:pt x="162" y="104"/>
                    <a:pt x="166" y="108"/>
                    <a:pt x="178" y="112"/>
                  </a:cubicBezTo>
                  <a:cubicBezTo>
                    <a:pt x="182" y="113"/>
                    <a:pt x="190" y="116"/>
                    <a:pt x="190" y="116"/>
                  </a:cubicBezTo>
                  <a:cubicBezTo>
                    <a:pt x="199" y="115"/>
                    <a:pt x="209" y="117"/>
                    <a:pt x="218" y="114"/>
                  </a:cubicBezTo>
                  <a:cubicBezTo>
                    <a:pt x="219" y="113"/>
                    <a:pt x="202" y="109"/>
                    <a:pt x="200" y="108"/>
                  </a:cubicBezTo>
                  <a:cubicBezTo>
                    <a:pt x="194" y="104"/>
                    <a:pt x="183" y="94"/>
                    <a:pt x="176" y="92"/>
                  </a:cubicBezTo>
                  <a:cubicBezTo>
                    <a:pt x="172" y="90"/>
                    <a:pt x="164" y="88"/>
                    <a:pt x="164" y="88"/>
                  </a:cubicBezTo>
                  <a:cubicBezTo>
                    <a:pt x="161" y="86"/>
                    <a:pt x="158" y="83"/>
                    <a:pt x="156" y="82"/>
                  </a:cubicBezTo>
                  <a:cubicBezTo>
                    <a:pt x="154" y="80"/>
                    <a:pt x="151" y="81"/>
                    <a:pt x="150" y="80"/>
                  </a:cubicBezTo>
                  <a:cubicBezTo>
                    <a:pt x="145" y="77"/>
                    <a:pt x="138" y="72"/>
                    <a:pt x="138" y="72"/>
                  </a:cubicBezTo>
                  <a:cubicBezTo>
                    <a:pt x="135" y="68"/>
                    <a:pt x="128" y="64"/>
                    <a:pt x="130" y="60"/>
                  </a:cubicBezTo>
                  <a:cubicBezTo>
                    <a:pt x="136" y="40"/>
                    <a:pt x="157" y="31"/>
                    <a:pt x="176" y="28"/>
                  </a:cubicBezTo>
                  <a:cubicBezTo>
                    <a:pt x="184" y="28"/>
                    <a:pt x="193" y="28"/>
                    <a:pt x="202" y="30"/>
                  </a:cubicBezTo>
                  <a:cubicBezTo>
                    <a:pt x="240" y="34"/>
                    <a:pt x="244" y="68"/>
                    <a:pt x="254" y="98"/>
                  </a:cubicBezTo>
                  <a:cubicBezTo>
                    <a:pt x="237" y="146"/>
                    <a:pt x="225" y="189"/>
                    <a:pt x="186" y="224"/>
                  </a:cubicBezTo>
                  <a:cubicBezTo>
                    <a:pt x="169" y="238"/>
                    <a:pt x="180" y="233"/>
                    <a:pt x="168" y="238"/>
                  </a:cubicBezTo>
                  <a:cubicBezTo>
                    <a:pt x="160" y="249"/>
                    <a:pt x="148" y="261"/>
                    <a:pt x="138" y="272"/>
                  </a:cubicBezTo>
                  <a:cubicBezTo>
                    <a:pt x="131" y="292"/>
                    <a:pt x="111" y="300"/>
                    <a:pt x="92" y="304"/>
                  </a:cubicBezTo>
                  <a:cubicBezTo>
                    <a:pt x="76" y="302"/>
                    <a:pt x="64" y="302"/>
                    <a:pt x="50" y="29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69" name="Freeform 105"/>
            <p:cNvSpPr>
              <a:spLocks/>
            </p:cNvSpPr>
            <p:nvPr/>
          </p:nvSpPr>
          <p:spPr bwMode="auto">
            <a:xfrm flipH="1">
              <a:off x="1672" y="3430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0" name="Rectangle 106"/>
            <p:cNvSpPr>
              <a:spLocks noChangeArrowheads="1"/>
            </p:cNvSpPr>
            <p:nvPr/>
          </p:nvSpPr>
          <p:spPr bwMode="auto">
            <a:xfrm>
              <a:off x="1777" y="3437"/>
              <a:ext cx="232" cy="78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1" name="Freeform 107"/>
            <p:cNvSpPr>
              <a:spLocks/>
            </p:cNvSpPr>
            <p:nvPr/>
          </p:nvSpPr>
          <p:spPr bwMode="auto">
            <a:xfrm>
              <a:off x="2009" y="343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2" name="Rectangle 108"/>
            <p:cNvSpPr>
              <a:spLocks noChangeArrowheads="1"/>
            </p:cNvSpPr>
            <p:nvPr/>
          </p:nvSpPr>
          <p:spPr bwMode="auto">
            <a:xfrm>
              <a:off x="1793" y="345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3" name="Freeform 109"/>
            <p:cNvSpPr>
              <a:spLocks/>
            </p:cNvSpPr>
            <p:nvPr/>
          </p:nvSpPr>
          <p:spPr bwMode="auto">
            <a:xfrm>
              <a:off x="1773" y="343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4" name="Rectangle 110"/>
            <p:cNvSpPr>
              <a:spLocks noChangeArrowheads="1"/>
            </p:cNvSpPr>
            <p:nvPr/>
          </p:nvSpPr>
          <p:spPr bwMode="auto">
            <a:xfrm>
              <a:off x="1789" y="344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5" name="Freeform 111"/>
            <p:cNvSpPr>
              <a:spLocks/>
            </p:cNvSpPr>
            <p:nvPr/>
          </p:nvSpPr>
          <p:spPr bwMode="auto">
            <a:xfrm>
              <a:off x="1789" y="394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6" name="Freeform 112"/>
            <p:cNvSpPr>
              <a:spLocks/>
            </p:cNvSpPr>
            <p:nvPr/>
          </p:nvSpPr>
          <p:spPr bwMode="auto">
            <a:xfrm>
              <a:off x="1793" y="356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7" name="Freeform 113"/>
            <p:cNvSpPr>
              <a:spLocks/>
            </p:cNvSpPr>
            <p:nvPr/>
          </p:nvSpPr>
          <p:spPr bwMode="auto">
            <a:xfrm>
              <a:off x="1793" y="360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8" name="Freeform 114"/>
            <p:cNvSpPr>
              <a:spLocks/>
            </p:cNvSpPr>
            <p:nvPr/>
          </p:nvSpPr>
          <p:spPr bwMode="auto">
            <a:xfrm>
              <a:off x="1793" y="365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79" name="Freeform 115"/>
            <p:cNvSpPr>
              <a:spLocks/>
            </p:cNvSpPr>
            <p:nvPr/>
          </p:nvSpPr>
          <p:spPr bwMode="auto">
            <a:xfrm>
              <a:off x="1789" y="355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0" name="Freeform 116"/>
            <p:cNvSpPr>
              <a:spLocks/>
            </p:cNvSpPr>
            <p:nvPr/>
          </p:nvSpPr>
          <p:spPr bwMode="auto">
            <a:xfrm>
              <a:off x="1789" y="364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1" name="Freeform 117"/>
            <p:cNvSpPr>
              <a:spLocks/>
            </p:cNvSpPr>
            <p:nvPr/>
          </p:nvSpPr>
          <p:spPr bwMode="auto">
            <a:xfrm>
              <a:off x="1793" y="369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2" name="Freeform 118"/>
            <p:cNvSpPr>
              <a:spLocks/>
            </p:cNvSpPr>
            <p:nvPr/>
          </p:nvSpPr>
          <p:spPr bwMode="auto">
            <a:xfrm>
              <a:off x="1793" y="347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3" name="Freeform 119"/>
            <p:cNvSpPr>
              <a:spLocks/>
            </p:cNvSpPr>
            <p:nvPr/>
          </p:nvSpPr>
          <p:spPr bwMode="auto">
            <a:xfrm>
              <a:off x="1793" y="351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4" name="Freeform 120"/>
            <p:cNvSpPr>
              <a:spLocks/>
            </p:cNvSpPr>
            <p:nvPr/>
          </p:nvSpPr>
          <p:spPr bwMode="auto">
            <a:xfrm>
              <a:off x="1793" y="345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5" name="Freeform 121"/>
            <p:cNvSpPr>
              <a:spLocks/>
            </p:cNvSpPr>
            <p:nvPr/>
          </p:nvSpPr>
          <p:spPr bwMode="auto">
            <a:xfrm>
              <a:off x="1825" y="357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6" name="Freeform 122"/>
            <p:cNvSpPr>
              <a:spLocks/>
            </p:cNvSpPr>
            <p:nvPr/>
          </p:nvSpPr>
          <p:spPr bwMode="auto">
            <a:xfrm>
              <a:off x="1789" y="346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7" name="Rectangle 123"/>
            <p:cNvSpPr>
              <a:spLocks noChangeArrowheads="1"/>
            </p:cNvSpPr>
            <p:nvPr/>
          </p:nvSpPr>
          <p:spPr bwMode="auto">
            <a:xfrm>
              <a:off x="1829" y="372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8" name="Rectangle 124"/>
            <p:cNvSpPr>
              <a:spLocks noChangeArrowheads="1"/>
            </p:cNvSpPr>
            <p:nvPr/>
          </p:nvSpPr>
          <p:spPr bwMode="auto">
            <a:xfrm>
              <a:off x="1793" y="405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89" name="Rectangle 125"/>
            <p:cNvSpPr>
              <a:spLocks noChangeArrowheads="1"/>
            </p:cNvSpPr>
            <p:nvPr/>
          </p:nvSpPr>
          <p:spPr bwMode="auto">
            <a:xfrm>
              <a:off x="1793" y="411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0" name="Freeform 126"/>
            <p:cNvSpPr>
              <a:spLocks/>
            </p:cNvSpPr>
            <p:nvPr/>
          </p:nvSpPr>
          <p:spPr bwMode="auto">
            <a:xfrm>
              <a:off x="2064" y="3436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1" name="Freeform 127"/>
            <p:cNvSpPr>
              <a:spLocks/>
            </p:cNvSpPr>
            <p:nvPr/>
          </p:nvSpPr>
          <p:spPr bwMode="auto">
            <a:xfrm>
              <a:off x="1556" y="3624"/>
              <a:ext cx="156" cy="428"/>
            </a:xfrm>
            <a:custGeom>
              <a:avLst/>
              <a:gdLst/>
              <a:ahLst/>
              <a:cxnLst>
                <a:cxn ang="0">
                  <a:pos x="52" y="218"/>
                </a:cxn>
                <a:cxn ang="0">
                  <a:pos x="58" y="200"/>
                </a:cxn>
                <a:cxn ang="0">
                  <a:pos x="18" y="108"/>
                </a:cxn>
                <a:cxn ang="0">
                  <a:pos x="0" y="64"/>
                </a:cxn>
                <a:cxn ang="0">
                  <a:pos x="22" y="0"/>
                </a:cxn>
                <a:cxn ang="0">
                  <a:pos x="18" y="34"/>
                </a:cxn>
                <a:cxn ang="0">
                  <a:pos x="30" y="86"/>
                </a:cxn>
                <a:cxn ang="0">
                  <a:pos x="54" y="102"/>
                </a:cxn>
                <a:cxn ang="0">
                  <a:pos x="70" y="68"/>
                </a:cxn>
                <a:cxn ang="0">
                  <a:pos x="76" y="6"/>
                </a:cxn>
                <a:cxn ang="0">
                  <a:pos x="88" y="42"/>
                </a:cxn>
                <a:cxn ang="0">
                  <a:pos x="86" y="74"/>
                </a:cxn>
                <a:cxn ang="0">
                  <a:pos x="86" y="100"/>
                </a:cxn>
                <a:cxn ang="0">
                  <a:pos x="106" y="104"/>
                </a:cxn>
                <a:cxn ang="0">
                  <a:pos x="132" y="82"/>
                </a:cxn>
                <a:cxn ang="0">
                  <a:pos x="138" y="64"/>
                </a:cxn>
                <a:cxn ang="0">
                  <a:pos x="140" y="58"/>
                </a:cxn>
                <a:cxn ang="0">
                  <a:pos x="138" y="28"/>
                </a:cxn>
                <a:cxn ang="0">
                  <a:pos x="134" y="14"/>
                </a:cxn>
                <a:cxn ang="0">
                  <a:pos x="130" y="8"/>
                </a:cxn>
                <a:cxn ang="0">
                  <a:pos x="142" y="18"/>
                </a:cxn>
                <a:cxn ang="0">
                  <a:pos x="156" y="54"/>
                </a:cxn>
                <a:cxn ang="0">
                  <a:pos x="154" y="96"/>
                </a:cxn>
                <a:cxn ang="0">
                  <a:pos x="94" y="138"/>
                </a:cxn>
                <a:cxn ang="0">
                  <a:pos x="76" y="190"/>
                </a:cxn>
                <a:cxn ang="0">
                  <a:pos x="46" y="340"/>
                </a:cxn>
                <a:cxn ang="0">
                  <a:pos x="32" y="394"/>
                </a:cxn>
                <a:cxn ang="0">
                  <a:pos x="20" y="428"/>
                </a:cxn>
                <a:cxn ang="0">
                  <a:pos x="20" y="374"/>
                </a:cxn>
                <a:cxn ang="0">
                  <a:pos x="36" y="276"/>
                </a:cxn>
                <a:cxn ang="0">
                  <a:pos x="52" y="218"/>
                </a:cxn>
              </a:cxnLst>
              <a:rect l="0" t="0" r="r" b="b"/>
              <a:pathLst>
                <a:path w="156" h="428">
                  <a:moveTo>
                    <a:pt x="52" y="218"/>
                  </a:moveTo>
                  <a:cubicBezTo>
                    <a:pt x="54" y="212"/>
                    <a:pt x="58" y="200"/>
                    <a:pt x="58" y="200"/>
                  </a:cubicBezTo>
                  <a:cubicBezTo>
                    <a:pt x="55" y="155"/>
                    <a:pt x="55" y="133"/>
                    <a:pt x="18" y="108"/>
                  </a:cubicBezTo>
                  <a:cubicBezTo>
                    <a:pt x="7" y="91"/>
                    <a:pt x="3" y="83"/>
                    <a:pt x="0" y="64"/>
                  </a:cubicBezTo>
                  <a:cubicBezTo>
                    <a:pt x="3" y="40"/>
                    <a:pt x="14" y="21"/>
                    <a:pt x="22" y="0"/>
                  </a:cubicBezTo>
                  <a:cubicBezTo>
                    <a:pt x="25" y="10"/>
                    <a:pt x="20" y="22"/>
                    <a:pt x="18" y="34"/>
                  </a:cubicBezTo>
                  <a:cubicBezTo>
                    <a:pt x="19" y="50"/>
                    <a:pt x="18" y="72"/>
                    <a:pt x="30" y="86"/>
                  </a:cubicBezTo>
                  <a:cubicBezTo>
                    <a:pt x="36" y="93"/>
                    <a:pt x="54" y="102"/>
                    <a:pt x="54" y="102"/>
                  </a:cubicBezTo>
                  <a:cubicBezTo>
                    <a:pt x="67" y="97"/>
                    <a:pt x="66" y="80"/>
                    <a:pt x="70" y="68"/>
                  </a:cubicBezTo>
                  <a:cubicBezTo>
                    <a:pt x="72" y="47"/>
                    <a:pt x="74" y="27"/>
                    <a:pt x="76" y="6"/>
                  </a:cubicBezTo>
                  <a:cubicBezTo>
                    <a:pt x="80" y="18"/>
                    <a:pt x="85" y="28"/>
                    <a:pt x="88" y="42"/>
                  </a:cubicBezTo>
                  <a:cubicBezTo>
                    <a:pt x="87" y="52"/>
                    <a:pt x="86" y="63"/>
                    <a:pt x="86" y="74"/>
                  </a:cubicBezTo>
                  <a:cubicBezTo>
                    <a:pt x="85" y="82"/>
                    <a:pt x="78" y="96"/>
                    <a:pt x="86" y="100"/>
                  </a:cubicBezTo>
                  <a:cubicBezTo>
                    <a:pt x="92" y="102"/>
                    <a:pt x="106" y="104"/>
                    <a:pt x="106" y="104"/>
                  </a:cubicBezTo>
                  <a:cubicBezTo>
                    <a:pt x="118" y="100"/>
                    <a:pt x="127" y="94"/>
                    <a:pt x="132" y="82"/>
                  </a:cubicBezTo>
                  <a:cubicBezTo>
                    <a:pt x="134" y="76"/>
                    <a:pt x="136" y="70"/>
                    <a:pt x="138" y="64"/>
                  </a:cubicBezTo>
                  <a:cubicBezTo>
                    <a:pt x="138" y="62"/>
                    <a:pt x="140" y="58"/>
                    <a:pt x="140" y="58"/>
                  </a:cubicBezTo>
                  <a:cubicBezTo>
                    <a:pt x="139" y="48"/>
                    <a:pt x="139" y="37"/>
                    <a:pt x="138" y="28"/>
                  </a:cubicBezTo>
                  <a:cubicBezTo>
                    <a:pt x="137" y="26"/>
                    <a:pt x="135" y="16"/>
                    <a:pt x="134" y="14"/>
                  </a:cubicBezTo>
                  <a:cubicBezTo>
                    <a:pt x="132" y="11"/>
                    <a:pt x="128" y="9"/>
                    <a:pt x="130" y="8"/>
                  </a:cubicBezTo>
                  <a:cubicBezTo>
                    <a:pt x="133" y="4"/>
                    <a:pt x="138" y="14"/>
                    <a:pt x="142" y="18"/>
                  </a:cubicBezTo>
                  <a:cubicBezTo>
                    <a:pt x="150" y="27"/>
                    <a:pt x="152" y="41"/>
                    <a:pt x="156" y="54"/>
                  </a:cubicBezTo>
                  <a:cubicBezTo>
                    <a:pt x="155" y="68"/>
                    <a:pt x="155" y="82"/>
                    <a:pt x="154" y="96"/>
                  </a:cubicBezTo>
                  <a:cubicBezTo>
                    <a:pt x="150" y="125"/>
                    <a:pt x="113" y="125"/>
                    <a:pt x="94" y="138"/>
                  </a:cubicBezTo>
                  <a:cubicBezTo>
                    <a:pt x="83" y="153"/>
                    <a:pt x="79" y="171"/>
                    <a:pt x="76" y="190"/>
                  </a:cubicBezTo>
                  <a:cubicBezTo>
                    <a:pt x="74" y="221"/>
                    <a:pt x="66" y="309"/>
                    <a:pt x="46" y="340"/>
                  </a:cubicBezTo>
                  <a:cubicBezTo>
                    <a:pt x="42" y="358"/>
                    <a:pt x="34" y="375"/>
                    <a:pt x="32" y="394"/>
                  </a:cubicBezTo>
                  <a:cubicBezTo>
                    <a:pt x="30" y="406"/>
                    <a:pt x="31" y="420"/>
                    <a:pt x="20" y="428"/>
                  </a:cubicBezTo>
                  <a:cubicBezTo>
                    <a:pt x="7" y="415"/>
                    <a:pt x="16" y="390"/>
                    <a:pt x="20" y="374"/>
                  </a:cubicBezTo>
                  <a:cubicBezTo>
                    <a:pt x="22" y="341"/>
                    <a:pt x="25" y="307"/>
                    <a:pt x="36" y="276"/>
                  </a:cubicBezTo>
                  <a:cubicBezTo>
                    <a:pt x="38" y="252"/>
                    <a:pt x="41" y="238"/>
                    <a:pt x="52" y="21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2" name="Line 128"/>
            <p:cNvSpPr>
              <a:spLocks noChangeShapeType="1"/>
            </p:cNvSpPr>
            <p:nvPr/>
          </p:nvSpPr>
          <p:spPr bwMode="auto">
            <a:xfrm>
              <a:off x="1850" y="3746"/>
              <a:ext cx="26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3" name="Line 129"/>
            <p:cNvSpPr>
              <a:spLocks noChangeShapeType="1"/>
            </p:cNvSpPr>
            <p:nvPr/>
          </p:nvSpPr>
          <p:spPr bwMode="auto">
            <a:xfrm flipV="1">
              <a:off x="1908" y="3744"/>
              <a:ext cx="3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4" name="Line 130"/>
            <p:cNvSpPr>
              <a:spLocks noChangeShapeType="1"/>
            </p:cNvSpPr>
            <p:nvPr/>
          </p:nvSpPr>
          <p:spPr bwMode="auto">
            <a:xfrm flipH="1">
              <a:off x="1894" y="3792"/>
              <a:ext cx="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5" name="Line 131"/>
            <p:cNvSpPr>
              <a:spLocks noChangeShapeType="1"/>
            </p:cNvSpPr>
            <p:nvPr/>
          </p:nvSpPr>
          <p:spPr bwMode="auto">
            <a:xfrm flipV="1">
              <a:off x="1860" y="3858"/>
              <a:ext cx="18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6" name="Line 132"/>
            <p:cNvSpPr>
              <a:spLocks noChangeShapeType="1"/>
            </p:cNvSpPr>
            <p:nvPr/>
          </p:nvSpPr>
          <p:spPr bwMode="auto">
            <a:xfrm>
              <a:off x="1878" y="3856"/>
              <a:ext cx="1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7" name="Line 133"/>
            <p:cNvSpPr>
              <a:spLocks noChangeShapeType="1"/>
            </p:cNvSpPr>
            <p:nvPr/>
          </p:nvSpPr>
          <p:spPr bwMode="auto">
            <a:xfrm flipV="1">
              <a:off x="1890" y="3856"/>
              <a:ext cx="16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998" name="Line 134"/>
            <p:cNvSpPr>
              <a:spLocks noChangeShapeType="1"/>
            </p:cNvSpPr>
            <p:nvPr/>
          </p:nvSpPr>
          <p:spPr bwMode="auto">
            <a:xfrm>
              <a:off x="1908" y="3854"/>
              <a:ext cx="2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6999" name="Text Box 135"/>
          <p:cNvSpPr txBox="1">
            <a:spLocks noChangeArrowheads="1"/>
          </p:cNvSpPr>
          <p:nvPr/>
        </p:nvSpPr>
        <p:spPr bwMode="auto">
          <a:xfrm>
            <a:off x="3810000" y="4437063"/>
            <a:ext cx="8858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>
                <a:solidFill>
                  <a:schemeClr val="hlink"/>
                </a:solidFill>
              </a:rPr>
              <a:t>Dan’s </a:t>
            </a:r>
            <a:br>
              <a:rPr lang="en-US" sz="1800" b="1">
                <a:solidFill>
                  <a:schemeClr val="hlink"/>
                </a:solidFill>
              </a:rPr>
            </a:br>
            <a:r>
              <a:rPr lang="en-US" sz="1800" b="1">
                <a:solidFill>
                  <a:schemeClr val="hlink"/>
                </a:solidFill>
              </a:rPr>
              <a:t>Laptop</a:t>
            </a:r>
          </a:p>
        </p:txBody>
      </p:sp>
      <p:sp>
        <p:nvSpPr>
          <p:cNvPr id="1317000" name="Text Box 136"/>
          <p:cNvSpPr txBox="1">
            <a:spLocks noChangeArrowheads="1"/>
          </p:cNvSpPr>
          <p:nvPr/>
        </p:nvSpPr>
        <p:spPr bwMode="auto">
          <a:xfrm>
            <a:off x="692150" y="1143000"/>
            <a:ext cx="49196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Easy to observe UDP DNS query sent to well known server on well known port.   </a:t>
            </a:r>
            <a:endParaRPr lang="en-US" sz="1800" b="1"/>
          </a:p>
        </p:txBody>
      </p:sp>
      <p:sp>
        <p:nvSpPr>
          <p:cNvPr id="1317001" name="Line 137"/>
          <p:cNvSpPr>
            <a:spLocks noChangeShapeType="1"/>
          </p:cNvSpPr>
          <p:nvPr/>
        </p:nvSpPr>
        <p:spPr bwMode="auto">
          <a:xfrm flipH="1">
            <a:off x="1731963" y="2890838"/>
            <a:ext cx="290988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002" name="Text Box 138"/>
          <p:cNvSpPr txBox="1">
            <a:spLocks noChangeArrowheads="1"/>
          </p:cNvSpPr>
          <p:nvPr/>
        </p:nvSpPr>
        <p:spPr bwMode="auto">
          <a:xfrm>
            <a:off x="1662113" y="2905125"/>
            <a:ext cx="2147887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www.darpa.mil A 192.5.18.19</a:t>
            </a:r>
            <a:endParaRPr lang="en-US" sz="2200" b="1">
              <a:solidFill>
                <a:schemeClr val="hlink"/>
              </a:solidFill>
            </a:endParaRPr>
          </a:p>
        </p:txBody>
      </p:sp>
      <p:sp>
        <p:nvSpPr>
          <p:cNvPr id="1317003" name="Text Box 139"/>
          <p:cNvSpPr txBox="1">
            <a:spLocks noChangeArrowheads="1"/>
          </p:cNvSpPr>
          <p:nvPr/>
        </p:nvSpPr>
        <p:spPr bwMode="auto">
          <a:xfrm>
            <a:off x="692150" y="5124450"/>
            <a:ext cx="4919663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2200" b="1"/>
              <a:t>First response wins.  Second response is silently dropped on the floor.   </a:t>
            </a:r>
            <a:endParaRPr lang="en-US" sz="1800" b="1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6935" grpId="0" animBg="1"/>
      <p:bldP spid="1316936" grpId="0" autoUpdateAnimBg="0"/>
      <p:bldP spid="1316937" grpId="0" autoUpdateAnimBg="0"/>
      <p:bldP spid="1316938" grpId="0" animBg="1"/>
      <p:bldP spid="1316939" grpId="0" animBg="1"/>
      <p:bldP spid="1316940" grpId="0" animBg="1"/>
      <p:bldP spid="1316942" grpId="0" build="p" autoUpdateAnimBg="0" advAuto="0"/>
      <p:bldP spid="1316964" grpId="0" build="p" autoUpdateAnimBg="0" advAuto="0"/>
      <p:bldP spid="1316965" grpId="0" animBg="1"/>
      <p:bldP spid="1316999" grpId="0" autoUpdateAnimBg="0"/>
      <p:bldP spid="1317000" grpId="0" autoUpdateAnimBg="0"/>
      <p:bldP spid="1317001" grpId="0" animBg="1"/>
      <p:bldP spid="1317002" grpId="0" autoUpdateAnimBg="0"/>
      <p:bldP spid="131700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Cache Poisoning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give DNS servers false records and get it cached</a:t>
            </a:r>
          </a:p>
          <a:p>
            <a:r>
              <a:rPr lang="en-US" dirty="0" smtClean="0"/>
              <a:t>DNS uses a 16-bit request identifier to pair queries with answers</a:t>
            </a:r>
          </a:p>
          <a:p>
            <a:r>
              <a:rPr lang="en-US" dirty="0" smtClean="0"/>
              <a:t>Cache may be poisoned when a name server:</a:t>
            </a:r>
          </a:p>
          <a:p>
            <a:pPr lvl="1"/>
            <a:r>
              <a:rPr lang="en-US" dirty="0" smtClean="0"/>
              <a:t>Disregards identifiers</a:t>
            </a:r>
          </a:p>
          <a:p>
            <a:pPr lvl="1"/>
            <a:r>
              <a:rPr lang="en-US" dirty="0" smtClean="0"/>
              <a:t>Has predictable ids</a:t>
            </a:r>
          </a:p>
          <a:p>
            <a:pPr lvl="1"/>
            <a:r>
              <a:rPr lang="en-US" dirty="0" smtClean="0"/>
              <a:t>Accepts unsolicited DNS records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cache poisoning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927850" y="2287517"/>
            <a:ext cx="1147763" cy="1108075"/>
            <a:chOff x="1552" y="3430"/>
            <a:chExt cx="796" cy="791"/>
          </a:xfrm>
        </p:grpSpPr>
        <p:sp>
          <p:nvSpPr>
            <p:cNvPr id="1317892" name="Freeform 4"/>
            <p:cNvSpPr>
              <a:spLocks/>
            </p:cNvSpPr>
            <p:nvPr/>
          </p:nvSpPr>
          <p:spPr bwMode="auto">
            <a:xfrm>
              <a:off x="1552" y="3862"/>
              <a:ext cx="306" cy="15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12" y="6"/>
                </a:cxn>
                <a:cxn ang="0">
                  <a:pos x="0" y="26"/>
                </a:cxn>
                <a:cxn ang="0">
                  <a:pos x="70" y="72"/>
                </a:cxn>
                <a:cxn ang="0">
                  <a:pos x="104" y="72"/>
                </a:cxn>
                <a:cxn ang="0">
                  <a:pos x="128" y="66"/>
                </a:cxn>
                <a:cxn ang="0">
                  <a:pos x="154" y="98"/>
                </a:cxn>
                <a:cxn ang="0">
                  <a:pos x="186" y="128"/>
                </a:cxn>
                <a:cxn ang="0">
                  <a:pos x="204" y="146"/>
                </a:cxn>
                <a:cxn ang="0">
                  <a:pos x="222" y="158"/>
                </a:cxn>
                <a:cxn ang="0">
                  <a:pos x="280" y="146"/>
                </a:cxn>
                <a:cxn ang="0">
                  <a:pos x="300" y="126"/>
                </a:cxn>
                <a:cxn ang="0">
                  <a:pos x="306" y="108"/>
                </a:cxn>
                <a:cxn ang="0">
                  <a:pos x="294" y="72"/>
                </a:cxn>
                <a:cxn ang="0">
                  <a:pos x="240" y="86"/>
                </a:cxn>
                <a:cxn ang="0">
                  <a:pos x="214" y="82"/>
                </a:cxn>
                <a:cxn ang="0">
                  <a:pos x="198" y="68"/>
                </a:cxn>
                <a:cxn ang="0">
                  <a:pos x="104" y="18"/>
                </a:cxn>
                <a:cxn ang="0">
                  <a:pos x="76" y="2"/>
                </a:cxn>
                <a:cxn ang="0">
                  <a:pos x="76" y="16"/>
                </a:cxn>
                <a:cxn ang="0">
                  <a:pos x="80" y="28"/>
                </a:cxn>
                <a:cxn ang="0">
                  <a:pos x="78" y="36"/>
                </a:cxn>
                <a:cxn ang="0">
                  <a:pos x="64" y="30"/>
                </a:cxn>
                <a:cxn ang="0">
                  <a:pos x="26" y="0"/>
                </a:cxn>
              </a:cxnLst>
              <a:rect l="0" t="0" r="r" b="b"/>
              <a:pathLst>
                <a:path w="306" h="158">
                  <a:moveTo>
                    <a:pt x="38" y="4"/>
                  </a:moveTo>
                  <a:cubicBezTo>
                    <a:pt x="27" y="1"/>
                    <a:pt x="21" y="2"/>
                    <a:pt x="12" y="6"/>
                  </a:cubicBezTo>
                  <a:cubicBezTo>
                    <a:pt x="7" y="12"/>
                    <a:pt x="2" y="18"/>
                    <a:pt x="0" y="26"/>
                  </a:cubicBezTo>
                  <a:cubicBezTo>
                    <a:pt x="6" y="74"/>
                    <a:pt x="28" y="67"/>
                    <a:pt x="70" y="72"/>
                  </a:cubicBezTo>
                  <a:cubicBezTo>
                    <a:pt x="82" y="76"/>
                    <a:pt x="91" y="76"/>
                    <a:pt x="104" y="72"/>
                  </a:cubicBezTo>
                  <a:cubicBezTo>
                    <a:pt x="111" y="61"/>
                    <a:pt x="114" y="64"/>
                    <a:pt x="128" y="66"/>
                  </a:cubicBezTo>
                  <a:cubicBezTo>
                    <a:pt x="139" y="73"/>
                    <a:pt x="144" y="88"/>
                    <a:pt x="154" y="98"/>
                  </a:cubicBezTo>
                  <a:cubicBezTo>
                    <a:pt x="164" y="108"/>
                    <a:pt x="175" y="117"/>
                    <a:pt x="186" y="128"/>
                  </a:cubicBezTo>
                  <a:cubicBezTo>
                    <a:pt x="192" y="134"/>
                    <a:pt x="196" y="140"/>
                    <a:pt x="204" y="146"/>
                  </a:cubicBezTo>
                  <a:cubicBezTo>
                    <a:pt x="209" y="150"/>
                    <a:pt x="222" y="158"/>
                    <a:pt x="222" y="158"/>
                  </a:cubicBezTo>
                  <a:cubicBezTo>
                    <a:pt x="241" y="154"/>
                    <a:pt x="260" y="150"/>
                    <a:pt x="280" y="146"/>
                  </a:cubicBezTo>
                  <a:cubicBezTo>
                    <a:pt x="289" y="139"/>
                    <a:pt x="296" y="137"/>
                    <a:pt x="300" y="126"/>
                  </a:cubicBezTo>
                  <a:cubicBezTo>
                    <a:pt x="302" y="120"/>
                    <a:pt x="306" y="108"/>
                    <a:pt x="306" y="108"/>
                  </a:cubicBezTo>
                  <a:cubicBezTo>
                    <a:pt x="302" y="94"/>
                    <a:pt x="306" y="80"/>
                    <a:pt x="294" y="72"/>
                  </a:cubicBezTo>
                  <a:cubicBezTo>
                    <a:pt x="275" y="74"/>
                    <a:pt x="256" y="75"/>
                    <a:pt x="240" y="86"/>
                  </a:cubicBezTo>
                  <a:cubicBezTo>
                    <a:pt x="231" y="85"/>
                    <a:pt x="221" y="86"/>
                    <a:pt x="214" y="82"/>
                  </a:cubicBezTo>
                  <a:cubicBezTo>
                    <a:pt x="206" y="76"/>
                    <a:pt x="206" y="70"/>
                    <a:pt x="198" y="68"/>
                  </a:cubicBezTo>
                  <a:cubicBezTo>
                    <a:pt x="174" y="44"/>
                    <a:pt x="137" y="22"/>
                    <a:pt x="104" y="18"/>
                  </a:cubicBezTo>
                  <a:cubicBezTo>
                    <a:pt x="95" y="11"/>
                    <a:pt x="85" y="8"/>
                    <a:pt x="76" y="2"/>
                  </a:cubicBezTo>
                  <a:cubicBezTo>
                    <a:pt x="73" y="9"/>
                    <a:pt x="73" y="6"/>
                    <a:pt x="76" y="16"/>
                  </a:cubicBezTo>
                  <a:cubicBezTo>
                    <a:pt x="77" y="20"/>
                    <a:pt x="80" y="28"/>
                    <a:pt x="80" y="28"/>
                  </a:cubicBezTo>
                  <a:cubicBezTo>
                    <a:pt x="79" y="30"/>
                    <a:pt x="80" y="34"/>
                    <a:pt x="78" y="36"/>
                  </a:cubicBezTo>
                  <a:cubicBezTo>
                    <a:pt x="75" y="37"/>
                    <a:pt x="65" y="31"/>
                    <a:pt x="64" y="30"/>
                  </a:cubicBezTo>
                  <a:cubicBezTo>
                    <a:pt x="45" y="11"/>
                    <a:pt x="50" y="12"/>
                    <a:pt x="26" y="0"/>
                  </a:cubicBezTo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3" name="Freeform 5"/>
            <p:cNvSpPr>
              <a:spLocks/>
            </p:cNvSpPr>
            <p:nvPr/>
          </p:nvSpPr>
          <p:spPr bwMode="auto">
            <a:xfrm>
              <a:off x="2070" y="3646"/>
              <a:ext cx="278" cy="370"/>
            </a:xfrm>
            <a:custGeom>
              <a:avLst/>
              <a:gdLst/>
              <a:ahLst/>
              <a:cxnLst>
                <a:cxn ang="0">
                  <a:pos x="50" y="298"/>
                </a:cxn>
                <a:cxn ang="0">
                  <a:pos x="12" y="302"/>
                </a:cxn>
                <a:cxn ang="0">
                  <a:pos x="0" y="334"/>
                </a:cxn>
                <a:cxn ang="0">
                  <a:pos x="36" y="370"/>
                </a:cxn>
                <a:cxn ang="0">
                  <a:pos x="58" y="362"/>
                </a:cxn>
                <a:cxn ang="0">
                  <a:pos x="132" y="326"/>
                </a:cxn>
                <a:cxn ang="0">
                  <a:pos x="186" y="272"/>
                </a:cxn>
                <a:cxn ang="0">
                  <a:pos x="224" y="212"/>
                </a:cxn>
                <a:cxn ang="0">
                  <a:pos x="278" y="108"/>
                </a:cxn>
                <a:cxn ang="0">
                  <a:pos x="274" y="70"/>
                </a:cxn>
                <a:cxn ang="0">
                  <a:pos x="192" y="0"/>
                </a:cxn>
                <a:cxn ang="0">
                  <a:pos x="158" y="4"/>
                </a:cxn>
                <a:cxn ang="0">
                  <a:pos x="140" y="10"/>
                </a:cxn>
                <a:cxn ang="0">
                  <a:pos x="110" y="52"/>
                </a:cxn>
                <a:cxn ang="0">
                  <a:pos x="154" y="98"/>
                </a:cxn>
                <a:cxn ang="0">
                  <a:pos x="178" y="112"/>
                </a:cxn>
                <a:cxn ang="0">
                  <a:pos x="190" y="116"/>
                </a:cxn>
                <a:cxn ang="0">
                  <a:pos x="218" y="114"/>
                </a:cxn>
                <a:cxn ang="0">
                  <a:pos x="200" y="108"/>
                </a:cxn>
                <a:cxn ang="0">
                  <a:pos x="176" y="92"/>
                </a:cxn>
                <a:cxn ang="0">
                  <a:pos x="164" y="88"/>
                </a:cxn>
                <a:cxn ang="0">
                  <a:pos x="156" y="82"/>
                </a:cxn>
                <a:cxn ang="0">
                  <a:pos x="150" y="80"/>
                </a:cxn>
                <a:cxn ang="0">
                  <a:pos x="138" y="72"/>
                </a:cxn>
                <a:cxn ang="0">
                  <a:pos x="130" y="60"/>
                </a:cxn>
                <a:cxn ang="0">
                  <a:pos x="176" y="28"/>
                </a:cxn>
                <a:cxn ang="0">
                  <a:pos x="202" y="30"/>
                </a:cxn>
                <a:cxn ang="0">
                  <a:pos x="254" y="98"/>
                </a:cxn>
                <a:cxn ang="0">
                  <a:pos x="186" y="224"/>
                </a:cxn>
                <a:cxn ang="0">
                  <a:pos x="168" y="238"/>
                </a:cxn>
                <a:cxn ang="0">
                  <a:pos x="138" y="272"/>
                </a:cxn>
                <a:cxn ang="0">
                  <a:pos x="92" y="304"/>
                </a:cxn>
                <a:cxn ang="0">
                  <a:pos x="50" y="298"/>
                </a:cxn>
              </a:cxnLst>
              <a:rect l="0" t="0" r="r" b="b"/>
              <a:pathLst>
                <a:path w="278" h="370">
                  <a:moveTo>
                    <a:pt x="50" y="298"/>
                  </a:moveTo>
                  <a:cubicBezTo>
                    <a:pt x="37" y="289"/>
                    <a:pt x="23" y="294"/>
                    <a:pt x="12" y="302"/>
                  </a:cubicBezTo>
                  <a:cubicBezTo>
                    <a:pt x="5" y="312"/>
                    <a:pt x="2" y="322"/>
                    <a:pt x="0" y="334"/>
                  </a:cubicBezTo>
                  <a:cubicBezTo>
                    <a:pt x="2" y="357"/>
                    <a:pt x="14" y="365"/>
                    <a:pt x="36" y="370"/>
                  </a:cubicBezTo>
                  <a:cubicBezTo>
                    <a:pt x="45" y="368"/>
                    <a:pt x="50" y="367"/>
                    <a:pt x="58" y="362"/>
                  </a:cubicBezTo>
                  <a:cubicBezTo>
                    <a:pt x="74" y="337"/>
                    <a:pt x="109" y="344"/>
                    <a:pt x="132" y="326"/>
                  </a:cubicBezTo>
                  <a:cubicBezTo>
                    <a:pt x="151" y="309"/>
                    <a:pt x="170" y="292"/>
                    <a:pt x="186" y="272"/>
                  </a:cubicBezTo>
                  <a:cubicBezTo>
                    <a:pt x="200" y="253"/>
                    <a:pt x="209" y="230"/>
                    <a:pt x="224" y="212"/>
                  </a:cubicBezTo>
                  <a:cubicBezTo>
                    <a:pt x="248" y="179"/>
                    <a:pt x="268" y="147"/>
                    <a:pt x="278" y="108"/>
                  </a:cubicBezTo>
                  <a:cubicBezTo>
                    <a:pt x="276" y="89"/>
                    <a:pt x="277" y="85"/>
                    <a:pt x="274" y="70"/>
                  </a:cubicBezTo>
                  <a:cubicBezTo>
                    <a:pt x="265" y="25"/>
                    <a:pt x="232" y="10"/>
                    <a:pt x="192" y="0"/>
                  </a:cubicBezTo>
                  <a:cubicBezTo>
                    <a:pt x="190" y="0"/>
                    <a:pt x="160" y="3"/>
                    <a:pt x="158" y="4"/>
                  </a:cubicBezTo>
                  <a:cubicBezTo>
                    <a:pt x="151" y="5"/>
                    <a:pt x="140" y="10"/>
                    <a:pt x="140" y="10"/>
                  </a:cubicBezTo>
                  <a:cubicBezTo>
                    <a:pt x="127" y="22"/>
                    <a:pt x="117" y="36"/>
                    <a:pt x="110" y="52"/>
                  </a:cubicBezTo>
                  <a:cubicBezTo>
                    <a:pt x="115" y="68"/>
                    <a:pt x="137" y="92"/>
                    <a:pt x="154" y="98"/>
                  </a:cubicBezTo>
                  <a:cubicBezTo>
                    <a:pt x="162" y="104"/>
                    <a:pt x="166" y="108"/>
                    <a:pt x="178" y="112"/>
                  </a:cubicBezTo>
                  <a:cubicBezTo>
                    <a:pt x="182" y="113"/>
                    <a:pt x="190" y="116"/>
                    <a:pt x="190" y="116"/>
                  </a:cubicBezTo>
                  <a:cubicBezTo>
                    <a:pt x="199" y="115"/>
                    <a:pt x="209" y="117"/>
                    <a:pt x="218" y="114"/>
                  </a:cubicBezTo>
                  <a:cubicBezTo>
                    <a:pt x="219" y="113"/>
                    <a:pt x="202" y="109"/>
                    <a:pt x="200" y="108"/>
                  </a:cubicBezTo>
                  <a:cubicBezTo>
                    <a:pt x="194" y="104"/>
                    <a:pt x="183" y="94"/>
                    <a:pt x="176" y="92"/>
                  </a:cubicBezTo>
                  <a:cubicBezTo>
                    <a:pt x="172" y="90"/>
                    <a:pt x="164" y="88"/>
                    <a:pt x="164" y="88"/>
                  </a:cubicBezTo>
                  <a:cubicBezTo>
                    <a:pt x="161" y="86"/>
                    <a:pt x="158" y="83"/>
                    <a:pt x="156" y="82"/>
                  </a:cubicBezTo>
                  <a:cubicBezTo>
                    <a:pt x="154" y="80"/>
                    <a:pt x="151" y="81"/>
                    <a:pt x="150" y="80"/>
                  </a:cubicBezTo>
                  <a:cubicBezTo>
                    <a:pt x="145" y="77"/>
                    <a:pt x="138" y="72"/>
                    <a:pt x="138" y="72"/>
                  </a:cubicBezTo>
                  <a:cubicBezTo>
                    <a:pt x="135" y="68"/>
                    <a:pt x="128" y="64"/>
                    <a:pt x="130" y="60"/>
                  </a:cubicBezTo>
                  <a:cubicBezTo>
                    <a:pt x="136" y="40"/>
                    <a:pt x="157" y="31"/>
                    <a:pt x="176" y="28"/>
                  </a:cubicBezTo>
                  <a:cubicBezTo>
                    <a:pt x="184" y="28"/>
                    <a:pt x="193" y="28"/>
                    <a:pt x="202" y="30"/>
                  </a:cubicBezTo>
                  <a:cubicBezTo>
                    <a:pt x="240" y="34"/>
                    <a:pt x="244" y="68"/>
                    <a:pt x="254" y="98"/>
                  </a:cubicBezTo>
                  <a:cubicBezTo>
                    <a:pt x="237" y="146"/>
                    <a:pt x="225" y="189"/>
                    <a:pt x="186" y="224"/>
                  </a:cubicBezTo>
                  <a:cubicBezTo>
                    <a:pt x="169" y="238"/>
                    <a:pt x="180" y="233"/>
                    <a:pt x="168" y="238"/>
                  </a:cubicBezTo>
                  <a:cubicBezTo>
                    <a:pt x="160" y="249"/>
                    <a:pt x="148" y="261"/>
                    <a:pt x="138" y="272"/>
                  </a:cubicBezTo>
                  <a:cubicBezTo>
                    <a:pt x="131" y="292"/>
                    <a:pt x="111" y="300"/>
                    <a:pt x="92" y="304"/>
                  </a:cubicBezTo>
                  <a:cubicBezTo>
                    <a:pt x="76" y="302"/>
                    <a:pt x="64" y="302"/>
                    <a:pt x="50" y="29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4" name="Freeform 6"/>
            <p:cNvSpPr>
              <a:spLocks/>
            </p:cNvSpPr>
            <p:nvPr/>
          </p:nvSpPr>
          <p:spPr bwMode="auto">
            <a:xfrm flipH="1">
              <a:off x="1672" y="3430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5" name="Rectangle 7"/>
            <p:cNvSpPr>
              <a:spLocks noChangeArrowheads="1"/>
            </p:cNvSpPr>
            <p:nvPr/>
          </p:nvSpPr>
          <p:spPr bwMode="auto">
            <a:xfrm>
              <a:off x="1777" y="3437"/>
              <a:ext cx="232" cy="78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6" name="Freeform 8"/>
            <p:cNvSpPr>
              <a:spLocks/>
            </p:cNvSpPr>
            <p:nvPr/>
          </p:nvSpPr>
          <p:spPr bwMode="auto">
            <a:xfrm>
              <a:off x="2009" y="3437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7" name="Rectangle 9"/>
            <p:cNvSpPr>
              <a:spLocks noChangeArrowheads="1"/>
            </p:cNvSpPr>
            <p:nvPr/>
          </p:nvSpPr>
          <p:spPr bwMode="auto">
            <a:xfrm>
              <a:off x="1793" y="345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8" name="Freeform 10"/>
            <p:cNvSpPr>
              <a:spLocks/>
            </p:cNvSpPr>
            <p:nvPr/>
          </p:nvSpPr>
          <p:spPr bwMode="auto">
            <a:xfrm>
              <a:off x="1773" y="3433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899" name="Rectangle 11"/>
            <p:cNvSpPr>
              <a:spLocks noChangeArrowheads="1"/>
            </p:cNvSpPr>
            <p:nvPr/>
          </p:nvSpPr>
          <p:spPr bwMode="auto">
            <a:xfrm>
              <a:off x="1789" y="344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0" name="Freeform 12"/>
            <p:cNvSpPr>
              <a:spLocks/>
            </p:cNvSpPr>
            <p:nvPr/>
          </p:nvSpPr>
          <p:spPr bwMode="auto">
            <a:xfrm>
              <a:off x="1789" y="3945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1" name="Freeform 13"/>
            <p:cNvSpPr>
              <a:spLocks/>
            </p:cNvSpPr>
            <p:nvPr/>
          </p:nvSpPr>
          <p:spPr bwMode="auto">
            <a:xfrm>
              <a:off x="1793" y="3565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2" name="Freeform 14"/>
            <p:cNvSpPr>
              <a:spLocks/>
            </p:cNvSpPr>
            <p:nvPr/>
          </p:nvSpPr>
          <p:spPr bwMode="auto">
            <a:xfrm>
              <a:off x="1793" y="3605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3" name="Freeform 15"/>
            <p:cNvSpPr>
              <a:spLocks/>
            </p:cNvSpPr>
            <p:nvPr/>
          </p:nvSpPr>
          <p:spPr bwMode="auto">
            <a:xfrm>
              <a:off x="1793" y="3653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4" name="Freeform 16"/>
            <p:cNvSpPr>
              <a:spLocks/>
            </p:cNvSpPr>
            <p:nvPr/>
          </p:nvSpPr>
          <p:spPr bwMode="auto">
            <a:xfrm>
              <a:off x="1789" y="3553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5" name="Freeform 17"/>
            <p:cNvSpPr>
              <a:spLocks/>
            </p:cNvSpPr>
            <p:nvPr/>
          </p:nvSpPr>
          <p:spPr bwMode="auto">
            <a:xfrm>
              <a:off x="1789" y="3641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6" name="Freeform 18"/>
            <p:cNvSpPr>
              <a:spLocks/>
            </p:cNvSpPr>
            <p:nvPr/>
          </p:nvSpPr>
          <p:spPr bwMode="auto">
            <a:xfrm>
              <a:off x="1793" y="3693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7" name="Freeform 19"/>
            <p:cNvSpPr>
              <a:spLocks/>
            </p:cNvSpPr>
            <p:nvPr/>
          </p:nvSpPr>
          <p:spPr bwMode="auto">
            <a:xfrm>
              <a:off x="1793" y="3477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8" name="Freeform 20"/>
            <p:cNvSpPr>
              <a:spLocks/>
            </p:cNvSpPr>
            <p:nvPr/>
          </p:nvSpPr>
          <p:spPr bwMode="auto">
            <a:xfrm>
              <a:off x="1793" y="3517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09" name="Freeform 21"/>
            <p:cNvSpPr>
              <a:spLocks/>
            </p:cNvSpPr>
            <p:nvPr/>
          </p:nvSpPr>
          <p:spPr bwMode="auto">
            <a:xfrm>
              <a:off x="1793" y="3453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0" name="Freeform 22"/>
            <p:cNvSpPr>
              <a:spLocks/>
            </p:cNvSpPr>
            <p:nvPr/>
          </p:nvSpPr>
          <p:spPr bwMode="auto">
            <a:xfrm>
              <a:off x="1825" y="3573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1" name="Freeform 23"/>
            <p:cNvSpPr>
              <a:spLocks/>
            </p:cNvSpPr>
            <p:nvPr/>
          </p:nvSpPr>
          <p:spPr bwMode="auto">
            <a:xfrm>
              <a:off x="1789" y="3465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2" name="Rectangle 24"/>
            <p:cNvSpPr>
              <a:spLocks noChangeArrowheads="1"/>
            </p:cNvSpPr>
            <p:nvPr/>
          </p:nvSpPr>
          <p:spPr bwMode="auto">
            <a:xfrm>
              <a:off x="1829" y="372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3" name="Rectangle 25"/>
            <p:cNvSpPr>
              <a:spLocks noChangeArrowheads="1"/>
            </p:cNvSpPr>
            <p:nvPr/>
          </p:nvSpPr>
          <p:spPr bwMode="auto">
            <a:xfrm>
              <a:off x="1793" y="405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4" name="Rectangle 26"/>
            <p:cNvSpPr>
              <a:spLocks noChangeArrowheads="1"/>
            </p:cNvSpPr>
            <p:nvPr/>
          </p:nvSpPr>
          <p:spPr bwMode="auto">
            <a:xfrm>
              <a:off x="1793" y="411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5" name="Freeform 27"/>
            <p:cNvSpPr>
              <a:spLocks/>
            </p:cNvSpPr>
            <p:nvPr/>
          </p:nvSpPr>
          <p:spPr bwMode="auto">
            <a:xfrm>
              <a:off x="2064" y="3436"/>
              <a:ext cx="158" cy="200"/>
            </a:xfrm>
            <a:custGeom>
              <a:avLst/>
              <a:gdLst/>
              <a:ahLst/>
              <a:cxnLst>
                <a:cxn ang="0">
                  <a:pos x="32" y="134"/>
                </a:cxn>
                <a:cxn ang="0">
                  <a:pos x="8" y="144"/>
                </a:cxn>
                <a:cxn ang="0">
                  <a:pos x="2" y="162"/>
                </a:cxn>
                <a:cxn ang="0">
                  <a:pos x="0" y="168"/>
                </a:cxn>
                <a:cxn ang="0">
                  <a:pos x="14" y="190"/>
                </a:cxn>
                <a:cxn ang="0">
                  <a:pos x="30" y="200"/>
                </a:cxn>
                <a:cxn ang="0">
                  <a:pos x="144" y="104"/>
                </a:cxn>
                <a:cxn ang="0">
                  <a:pos x="158" y="38"/>
                </a:cxn>
                <a:cxn ang="0">
                  <a:pos x="126" y="0"/>
                </a:cxn>
                <a:cxn ang="0">
                  <a:pos x="138" y="40"/>
                </a:cxn>
                <a:cxn ang="0">
                  <a:pos x="106" y="118"/>
                </a:cxn>
                <a:cxn ang="0">
                  <a:pos x="86" y="132"/>
                </a:cxn>
                <a:cxn ang="0">
                  <a:pos x="68" y="138"/>
                </a:cxn>
                <a:cxn ang="0">
                  <a:pos x="32" y="134"/>
                </a:cxn>
              </a:cxnLst>
              <a:rect l="0" t="0" r="r" b="b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6" name="Freeform 28"/>
            <p:cNvSpPr>
              <a:spLocks/>
            </p:cNvSpPr>
            <p:nvPr/>
          </p:nvSpPr>
          <p:spPr bwMode="auto">
            <a:xfrm>
              <a:off x="1556" y="3624"/>
              <a:ext cx="156" cy="428"/>
            </a:xfrm>
            <a:custGeom>
              <a:avLst/>
              <a:gdLst/>
              <a:ahLst/>
              <a:cxnLst>
                <a:cxn ang="0">
                  <a:pos x="52" y="218"/>
                </a:cxn>
                <a:cxn ang="0">
                  <a:pos x="58" y="200"/>
                </a:cxn>
                <a:cxn ang="0">
                  <a:pos x="18" y="108"/>
                </a:cxn>
                <a:cxn ang="0">
                  <a:pos x="0" y="64"/>
                </a:cxn>
                <a:cxn ang="0">
                  <a:pos x="22" y="0"/>
                </a:cxn>
                <a:cxn ang="0">
                  <a:pos x="18" y="34"/>
                </a:cxn>
                <a:cxn ang="0">
                  <a:pos x="30" y="86"/>
                </a:cxn>
                <a:cxn ang="0">
                  <a:pos x="54" y="102"/>
                </a:cxn>
                <a:cxn ang="0">
                  <a:pos x="70" y="68"/>
                </a:cxn>
                <a:cxn ang="0">
                  <a:pos x="76" y="6"/>
                </a:cxn>
                <a:cxn ang="0">
                  <a:pos x="88" y="42"/>
                </a:cxn>
                <a:cxn ang="0">
                  <a:pos x="86" y="74"/>
                </a:cxn>
                <a:cxn ang="0">
                  <a:pos x="86" y="100"/>
                </a:cxn>
                <a:cxn ang="0">
                  <a:pos x="106" y="104"/>
                </a:cxn>
                <a:cxn ang="0">
                  <a:pos x="132" y="82"/>
                </a:cxn>
                <a:cxn ang="0">
                  <a:pos x="138" y="64"/>
                </a:cxn>
                <a:cxn ang="0">
                  <a:pos x="140" y="58"/>
                </a:cxn>
                <a:cxn ang="0">
                  <a:pos x="138" y="28"/>
                </a:cxn>
                <a:cxn ang="0">
                  <a:pos x="134" y="14"/>
                </a:cxn>
                <a:cxn ang="0">
                  <a:pos x="130" y="8"/>
                </a:cxn>
                <a:cxn ang="0">
                  <a:pos x="142" y="18"/>
                </a:cxn>
                <a:cxn ang="0">
                  <a:pos x="156" y="54"/>
                </a:cxn>
                <a:cxn ang="0">
                  <a:pos x="154" y="96"/>
                </a:cxn>
                <a:cxn ang="0">
                  <a:pos x="94" y="138"/>
                </a:cxn>
                <a:cxn ang="0">
                  <a:pos x="76" y="190"/>
                </a:cxn>
                <a:cxn ang="0">
                  <a:pos x="46" y="340"/>
                </a:cxn>
                <a:cxn ang="0">
                  <a:pos x="32" y="394"/>
                </a:cxn>
                <a:cxn ang="0">
                  <a:pos x="20" y="428"/>
                </a:cxn>
                <a:cxn ang="0">
                  <a:pos x="20" y="374"/>
                </a:cxn>
                <a:cxn ang="0">
                  <a:pos x="36" y="276"/>
                </a:cxn>
                <a:cxn ang="0">
                  <a:pos x="52" y="218"/>
                </a:cxn>
              </a:cxnLst>
              <a:rect l="0" t="0" r="r" b="b"/>
              <a:pathLst>
                <a:path w="156" h="428">
                  <a:moveTo>
                    <a:pt x="52" y="218"/>
                  </a:moveTo>
                  <a:cubicBezTo>
                    <a:pt x="54" y="212"/>
                    <a:pt x="58" y="200"/>
                    <a:pt x="58" y="200"/>
                  </a:cubicBezTo>
                  <a:cubicBezTo>
                    <a:pt x="55" y="155"/>
                    <a:pt x="55" y="133"/>
                    <a:pt x="18" y="108"/>
                  </a:cubicBezTo>
                  <a:cubicBezTo>
                    <a:pt x="7" y="91"/>
                    <a:pt x="3" y="83"/>
                    <a:pt x="0" y="64"/>
                  </a:cubicBezTo>
                  <a:cubicBezTo>
                    <a:pt x="3" y="40"/>
                    <a:pt x="14" y="21"/>
                    <a:pt x="22" y="0"/>
                  </a:cubicBezTo>
                  <a:cubicBezTo>
                    <a:pt x="25" y="10"/>
                    <a:pt x="20" y="22"/>
                    <a:pt x="18" y="34"/>
                  </a:cubicBezTo>
                  <a:cubicBezTo>
                    <a:pt x="19" y="50"/>
                    <a:pt x="18" y="72"/>
                    <a:pt x="30" y="86"/>
                  </a:cubicBezTo>
                  <a:cubicBezTo>
                    <a:pt x="36" y="93"/>
                    <a:pt x="54" y="102"/>
                    <a:pt x="54" y="102"/>
                  </a:cubicBezTo>
                  <a:cubicBezTo>
                    <a:pt x="67" y="97"/>
                    <a:pt x="66" y="80"/>
                    <a:pt x="70" y="68"/>
                  </a:cubicBezTo>
                  <a:cubicBezTo>
                    <a:pt x="72" y="47"/>
                    <a:pt x="74" y="27"/>
                    <a:pt x="76" y="6"/>
                  </a:cubicBezTo>
                  <a:cubicBezTo>
                    <a:pt x="80" y="18"/>
                    <a:pt x="85" y="28"/>
                    <a:pt x="88" y="42"/>
                  </a:cubicBezTo>
                  <a:cubicBezTo>
                    <a:pt x="87" y="52"/>
                    <a:pt x="86" y="63"/>
                    <a:pt x="86" y="74"/>
                  </a:cubicBezTo>
                  <a:cubicBezTo>
                    <a:pt x="85" y="82"/>
                    <a:pt x="78" y="96"/>
                    <a:pt x="86" y="100"/>
                  </a:cubicBezTo>
                  <a:cubicBezTo>
                    <a:pt x="92" y="102"/>
                    <a:pt x="106" y="104"/>
                    <a:pt x="106" y="104"/>
                  </a:cubicBezTo>
                  <a:cubicBezTo>
                    <a:pt x="118" y="100"/>
                    <a:pt x="127" y="94"/>
                    <a:pt x="132" y="82"/>
                  </a:cubicBezTo>
                  <a:cubicBezTo>
                    <a:pt x="134" y="76"/>
                    <a:pt x="136" y="70"/>
                    <a:pt x="138" y="64"/>
                  </a:cubicBezTo>
                  <a:cubicBezTo>
                    <a:pt x="138" y="62"/>
                    <a:pt x="140" y="58"/>
                    <a:pt x="140" y="58"/>
                  </a:cubicBezTo>
                  <a:cubicBezTo>
                    <a:pt x="139" y="48"/>
                    <a:pt x="139" y="37"/>
                    <a:pt x="138" y="28"/>
                  </a:cubicBezTo>
                  <a:cubicBezTo>
                    <a:pt x="137" y="26"/>
                    <a:pt x="135" y="16"/>
                    <a:pt x="134" y="14"/>
                  </a:cubicBezTo>
                  <a:cubicBezTo>
                    <a:pt x="132" y="11"/>
                    <a:pt x="128" y="9"/>
                    <a:pt x="130" y="8"/>
                  </a:cubicBezTo>
                  <a:cubicBezTo>
                    <a:pt x="133" y="4"/>
                    <a:pt x="138" y="14"/>
                    <a:pt x="142" y="18"/>
                  </a:cubicBezTo>
                  <a:cubicBezTo>
                    <a:pt x="150" y="27"/>
                    <a:pt x="152" y="41"/>
                    <a:pt x="156" y="54"/>
                  </a:cubicBezTo>
                  <a:cubicBezTo>
                    <a:pt x="155" y="68"/>
                    <a:pt x="155" y="82"/>
                    <a:pt x="154" y="96"/>
                  </a:cubicBezTo>
                  <a:cubicBezTo>
                    <a:pt x="150" y="125"/>
                    <a:pt x="113" y="125"/>
                    <a:pt x="94" y="138"/>
                  </a:cubicBezTo>
                  <a:cubicBezTo>
                    <a:pt x="83" y="153"/>
                    <a:pt x="79" y="171"/>
                    <a:pt x="76" y="190"/>
                  </a:cubicBezTo>
                  <a:cubicBezTo>
                    <a:pt x="74" y="221"/>
                    <a:pt x="66" y="309"/>
                    <a:pt x="46" y="340"/>
                  </a:cubicBezTo>
                  <a:cubicBezTo>
                    <a:pt x="42" y="358"/>
                    <a:pt x="34" y="375"/>
                    <a:pt x="32" y="394"/>
                  </a:cubicBezTo>
                  <a:cubicBezTo>
                    <a:pt x="30" y="406"/>
                    <a:pt x="31" y="420"/>
                    <a:pt x="20" y="428"/>
                  </a:cubicBezTo>
                  <a:cubicBezTo>
                    <a:pt x="7" y="415"/>
                    <a:pt x="16" y="390"/>
                    <a:pt x="20" y="374"/>
                  </a:cubicBezTo>
                  <a:cubicBezTo>
                    <a:pt x="22" y="341"/>
                    <a:pt x="25" y="307"/>
                    <a:pt x="36" y="276"/>
                  </a:cubicBezTo>
                  <a:cubicBezTo>
                    <a:pt x="38" y="252"/>
                    <a:pt x="41" y="238"/>
                    <a:pt x="52" y="21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7" name="Line 29"/>
            <p:cNvSpPr>
              <a:spLocks noChangeShapeType="1"/>
            </p:cNvSpPr>
            <p:nvPr/>
          </p:nvSpPr>
          <p:spPr bwMode="auto">
            <a:xfrm>
              <a:off x="1850" y="3746"/>
              <a:ext cx="26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8" name="Line 30"/>
            <p:cNvSpPr>
              <a:spLocks noChangeShapeType="1"/>
            </p:cNvSpPr>
            <p:nvPr/>
          </p:nvSpPr>
          <p:spPr bwMode="auto">
            <a:xfrm flipV="1">
              <a:off x="1908" y="3744"/>
              <a:ext cx="3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19" name="Line 31"/>
            <p:cNvSpPr>
              <a:spLocks noChangeShapeType="1"/>
            </p:cNvSpPr>
            <p:nvPr/>
          </p:nvSpPr>
          <p:spPr bwMode="auto">
            <a:xfrm flipH="1">
              <a:off x="1894" y="3792"/>
              <a:ext cx="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0" name="Line 32"/>
            <p:cNvSpPr>
              <a:spLocks noChangeShapeType="1"/>
            </p:cNvSpPr>
            <p:nvPr/>
          </p:nvSpPr>
          <p:spPr bwMode="auto">
            <a:xfrm flipV="1">
              <a:off x="1860" y="3858"/>
              <a:ext cx="18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1" name="Line 33"/>
            <p:cNvSpPr>
              <a:spLocks noChangeShapeType="1"/>
            </p:cNvSpPr>
            <p:nvPr/>
          </p:nvSpPr>
          <p:spPr bwMode="auto">
            <a:xfrm>
              <a:off x="1878" y="3856"/>
              <a:ext cx="1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2" name="Line 34"/>
            <p:cNvSpPr>
              <a:spLocks noChangeShapeType="1"/>
            </p:cNvSpPr>
            <p:nvPr/>
          </p:nvSpPr>
          <p:spPr bwMode="auto">
            <a:xfrm flipV="1">
              <a:off x="1890" y="3856"/>
              <a:ext cx="16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3" name="Line 35"/>
            <p:cNvSpPr>
              <a:spLocks noChangeShapeType="1"/>
            </p:cNvSpPr>
            <p:nvPr/>
          </p:nvSpPr>
          <p:spPr bwMode="auto">
            <a:xfrm>
              <a:off x="1908" y="3854"/>
              <a:ext cx="2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7924" name="Text Box 36"/>
          <p:cNvSpPr txBox="1">
            <a:spLocks noChangeArrowheads="1"/>
          </p:cNvSpPr>
          <p:nvPr/>
        </p:nvSpPr>
        <p:spPr bwMode="auto">
          <a:xfrm>
            <a:off x="6719888" y="3430517"/>
            <a:ext cx="1731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ns.attacker.com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62000" y="2085905"/>
            <a:ext cx="571500" cy="1103312"/>
            <a:chOff x="1457" y="1174"/>
            <a:chExt cx="396" cy="788"/>
          </a:xfrm>
        </p:grpSpPr>
        <p:sp>
          <p:nvSpPr>
            <p:cNvPr id="1317926" name="Rectangle 38"/>
            <p:cNvSpPr>
              <a:spLocks noChangeArrowheads="1"/>
            </p:cNvSpPr>
            <p:nvPr/>
          </p:nvSpPr>
          <p:spPr bwMode="auto">
            <a:xfrm>
              <a:off x="1461" y="1178"/>
              <a:ext cx="232" cy="784"/>
            </a:xfrm>
            <a:prstGeom prst="rect">
              <a:avLst/>
            </a:prstGeom>
            <a:solidFill>
              <a:srgbClr val="33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7" name="Freeform 39"/>
            <p:cNvSpPr>
              <a:spLocks/>
            </p:cNvSpPr>
            <p:nvPr/>
          </p:nvSpPr>
          <p:spPr bwMode="auto">
            <a:xfrm>
              <a:off x="1693" y="1178"/>
              <a:ext cx="160" cy="784"/>
            </a:xfrm>
            <a:custGeom>
              <a:avLst/>
              <a:gdLst/>
              <a:ahLst/>
              <a:cxnLst>
                <a:cxn ang="0">
                  <a:pos x="0" y="784"/>
                </a:cxn>
                <a:cxn ang="0">
                  <a:pos x="0" y="0"/>
                </a:cxn>
                <a:cxn ang="0">
                  <a:pos x="160" y="56"/>
                </a:cxn>
                <a:cxn ang="0">
                  <a:pos x="160" y="688"/>
                </a:cxn>
                <a:cxn ang="0">
                  <a:pos x="0" y="784"/>
                </a:cxn>
              </a:cxnLst>
              <a:rect l="0" t="0" r="r" b="b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8" name="Rectangle 40"/>
            <p:cNvSpPr>
              <a:spLocks noChangeArrowheads="1"/>
            </p:cNvSpPr>
            <p:nvPr/>
          </p:nvSpPr>
          <p:spPr bwMode="auto">
            <a:xfrm>
              <a:off x="1477" y="1194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29" name="Freeform 41"/>
            <p:cNvSpPr>
              <a:spLocks/>
            </p:cNvSpPr>
            <p:nvPr/>
          </p:nvSpPr>
          <p:spPr bwMode="auto">
            <a:xfrm>
              <a:off x="1457" y="1174"/>
              <a:ext cx="392" cy="784"/>
            </a:xfrm>
            <a:custGeom>
              <a:avLst/>
              <a:gdLst/>
              <a:ahLst/>
              <a:cxnLst>
                <a:cxn ang="0">
                  <a:pos x="232" y="784"/>
                </a:cxn>
                <a:cxn ang="0">
                  <a:pos x="232" y="0"/>
                </a:cxn>
                <a:cxn ang="0">
                  <a:pos x="0" y="0"/>
                </a:cxn>
                <a:cxn ang="0">
                  <a:pos x="0" y="784"/>
                </a:cxn>
                <a:cxn ang="0">
                  <a:pos x="232" y="784"/>
                </a:cxn>
                <a:cxn ang="0">
                  <a:pos x="232" y="0"/>
                </a:cxn>
                <a:cxn ang="0">
                  <a:pos x="392" y="56"/>
                </a:cxn>
                <a:cxn ang="0">
                  <a:pos x="392" y="688"/>
                </a:cxn>
                <a:cxn ang="0">
                  <a:pos x="232" y="784"/>
                </a:cxn>
              </a:cxnLst>
              <a:rect l="0" t="0" r="r" b="b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0" name="Rectangle 42"/>
            <p:cNvSpPr>
              <a:spLocks noChangeArrowheads="1"/>
            </p:cNvSpPr>
            <p:nvPr/>
          </p:nvSpPr>
          <p:spPr bwMode="auto">
            <a:xfrm>
              <a:off x="1473" y="1190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1" name="Freeform 43"/>
            <p:cNvSpPr>
              <a:spLocks/>
            </p:cNvSpPr>
            <p:nvPr/>
          </p:nvSpPr>
          <p:spPr bwMode="auto">
            <a:xfrm>
              <a:off x="1473" y="1686"/>
              <a:ext cx="184" cy="48"/>
            </a:xfrm>
            <a:custGeom>
              <a:avLst/>
              <a:gdLst/>
              <a:ahLst/>
              <a:cxnLst>
                <a:cxn ang="0">
                  <a:pos x="184" y="0"/>
                </a:cxn>
                <a:cxn ang="0">
                  <a:pos x="24" y="0"/>
                </a:cxn>
                <a:cxn ang="0">
                  <a:pos x="0" y="48"/>
                </a:cxn>
              </a:cxnLst>
              <a:rect l="0" t="0" r="r" b="b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2" name="Line 44"/>
            <p:cNvSpPr>
              <a:spLocks noChangeShapeType="1"/>
            </p:cNvSpPr>
            <p:nvPr/>
          </p:nvSpPr>
          <p:spPr bwMode="auto">
            <a:xfrm flipV="1">
              <a:off x="1497" y="1206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3" name="Freeform 45"/>
            <p:cNvSpPr>
              <a:spLocks/>
            </p:cNvSpPr>
            <p:nvPr/>
          </p:nvSpPr>
          <p:spPr bwMode="auto">
            <a:xfrm>
              <a:off x="1477" y="1306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4" name="Freeform 46"/>
            <p:cNvSpPr>
              <a:spLocks/>
            </p:cNvSpPr>
            <p:nvPr/>
          </p:nvSpPr>
          <p:spPr bwMode="auto">
            <a:xfrm>
              <a:off x="1477" y="1346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5" name="Freeform 47"/>
            <p:cNvSpPr>
              <a:spLocks/>
            </p:cNvSpPr>
            <p:nvPr/>
          </p:nvSpPr>
          <p:spPr bwMode="auto">
            <a:xfrm>
              <a:off x="1477" y="1394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6" name="Freeform 48"/>
            <p:cNvSpPr>
              <a:spLocks/>
            </p:cNvSpPr>
            <p:nvPr/>
          </p:nvSpPr>
          <p:spPr bwMode="auto">
            <a:xfrm>
              <a:off x="1473" y="1294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7" name="Freeform 49"/>
            <p:cNvSpPr>
              <a:spLocks/>
            </p:cNvSpPr>
            <p:nvPr/>
          </p:nvSpPr>
          <p:spPr bwMode="auto">
            <a:xfrm>
              <a:off x="1473" y="1382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8" name="Freeform 50"/>
            <p:cNvSpPr>
              <a:spLocks/>
            </p:cNvSpPr>
            <p:nvPr/>
          </p:nvSpPr>
          <p:spPr bwMode="auto">
            <a:xfrm>
              <a:off x="1477" y="1434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39" name="Freeform 51"/>
            <p:cNvSpPr>
              <a:spLocks/>
            </p:cNvSpPr>
            <p:nvPr/>
          </p:nvSpPr>
          <p:spPr bwMode="auto">
            <a:xfrm>
              <a:off x="1477" y="1218"/>
              <a:ext cx="192" cy="4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0"/>
                </a:cxn>
                <a:cxn ang="0">
                  <a:pos x="192" y="40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0" name="Freeform 52"/>
            <p:cNvSpPr>
              <a:spLocks/>
            </p:cNvSpPr>
            <p:nvPr/>
          </p:nvSpPr>
          <p:spPr bwMode="auto">
            <a:xfrm>
              <a:off x="1477" y="1258"/>
              <a:ext cx="192" cy="8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0" y="0"/>
                </a:cxn>
                <a:cxn ang="0">
                  <a:pos x="24" y="8"/>
                </a:cxn>
                <a:cxn ang="0">
                  <a:pos x="192" y="8"/>
                </a:cxn>
                <a:cxn ang="0">
                  <a:pos x="192" y="0"/>
                </a:cxn>
              </a:cxnLst>
              <a:rect l="0" t="0" r="r" b="b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1" name="Freeform 53"/>
            <p:cNvSpPr>
              <a:spLocks/>
            </p:cNvSpPr>
            <p:nvPr/>
          </p:nvSpPr>
          <p:spPr bwMode="auto">
            <a:xfrm>
              <a:off x="1477" y="1194"/>
              <a:ext cx="192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24"/>
                </a:cxn>
                <a:cxn ang="0">
                  <a:pos x="24" y="24"/>
                </a:cxn>
                <a:cxn ang="0">
                  <a:pos x="0" y="0"/>
                </a:cxn>
              </a:cxnLst>
              <a:rect l="0" t="0" r="r" b="b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2" name="Freeform 54"/>
            <p:cNvSpPr>
              <a:spLocks/>
            </p:cNvSpPr>
            <p:nvPr/>
          </p:nvSpPr>
          <p:spPr bwMode="auto">
            <a:xfrm>
              <a:off x="1509" y="1314"/>
              <a:ext cx="152" cy="24"/>
            </a:xfrm>
            <a:custGeom>
              <a:avLst/>
              <a:gdLst/>
              <a:ahLst/>
              <a:cxnLst>
                <a:cxn ang="0">
                  <a:pos x="96" y="24"/>
                </a:cxn>
                <a:cxn ang="0">
                  <a:pos x="96" y="16"/>
                </a:cxn>
                <a:cxn ang="0">
                  <a:pos x="144" y="16"/>
                </a:cxn>
                <a:cxn ang="0">
                  <a:pos x="152" y="8"/>
                </a:cxn>
                <a:cxn ang="0">
                  <a:pos x="96" y="8"/>
                </a:cxn>
                <a:cxn ang="0">
                  <a:pos x="96" y="0"/>
                </a:cxn>
                <a:cxn ang="0">
                  <a:pos x="48" y="0"/>
                </a:cxn>
                <a:cxn ang="0">
                  <a:pos x="48" y="8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8" y="16"/>
                </a:cxn>
                <a:cxn ang="0">
                  <a:pos x="48" y="24"/>
                </a:cxn>
                <a:cxn ang="0">
                  <a:pos x="96" y="24"/>
                </a:cxn>
              </a:cxnLst>
              <a:rect l="0" t="0" r="r" b="b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3" name="Freeform 55"/>
            <p:cNvSpPr>
              <a:spLocks/>
            </p:cNvSpPr>
            <p:nvPr/>
          </p:nvSpPr>
          <p:spPr bwMode="auto">
            <a:xfrm>
              <a:off x="1517" y="1226"/>
              <a:ext cx="32" cy="32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4" y="32"/>
                </a:cxn>
                <a:cxn ang="0">
                  <a:pos x="0" y="32"/>
                </a:cxn>
                <a:cxn ang="0">
                  <a:pos x="8" y="0"/>
                </a:cxn>
                <a:cxn ang="0">
                  <a:pos x="32" y="0"/>
                </a:cxn>
              </a:cxnLst>
              <a:rect l="0" t="0" r="r" b="b"/>
              <a:pathLst>
                <a:path w="32" h="32">
                  <a:moveTo>
                    <a:pt x="32" y="0"/>
                  </a:moveTo>
                  <a:lnTo>
                    <a:pt x="24" y="32"/>
                  </a:lnTo>
                  <a:lnTo>
                    <a:pt x="0" y="32"/>
                  </a:lnTo>
                  <a:lnTo>
                    <a:pt x="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4" name="Freeform 56"/>
            <p:cNvSpPr>
              <a:spLocks/>
            </p:cNvSpPr>
            <p:nvPr/>
          </p:nvSpPr>
          <p:spPr bwMode="auto">
            <a:xfrm>
              <a:off x="1473" y="1206"/>
              <a:ext cx="192" cy="4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8"/>
                </a:cxn>
                <a:cxn ang="0">
                  <a:pos x="192" y="48"/>
                </a:cxn>
                <a:cxn ang="0">
                  <a:pos x="192" y="0"/>
                </a:cxn>
                <a:cxn ang="0">
                  <a:pos x="24" y="0"/>
                </a:cxn>
              </a:cxnLst>
              <a:rect l="0" t="0" r="r" b="b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5" name="Rectangle 57"/>
            <p:cNvSpPr>
              <a:spLocks noChangeArrowheads="1"/>
            </p:cNvSpPr>
            <p:nvPr/>
          </p:nvSpPr>
          <p:spPr bwMode="auto">
            <a:xfrm>
              <a:off x="1513" y="1462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6" name="Rectangle 58"/>
            <p:cNvSpPr>
              <a:spLocks noChangeArrowheads="1"/>
            </p:cNvSpPr>
            <p:nvPr/>
          </p:nvSpPr>
          <p:spPr bwMode="auto">
            <a:xfrm>
              <a:off x="1477" y="1794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947" name="Rectangle 59"/>
            <p:cNvSpPr>
              <a:spLocks noChangeArrowheads="1"/>
            </p:cNvSpPr>
            <p:nvPr/>
          </p:nvSpPr>
          <p:spPr bwMode="auto">
            <a:xfrm>
              <a:off x="1477" y="1858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7948" name="Text Box 60"/>
          <p:cNvSpPr txBox="1">
            <a:spLocks noChangeArrowheads="1"/>
          </p:cNvSpPr>
          <p:nvPr/>
        </p:nvSpPr>
        <p:spPr bwMode="auto">
          <a:xfrm>
            <a:off x="309563" y="1412805"/>
            <a:ext cx="16986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 eaLnBrk="0" hangingPunct="0"/>
            <a:r>
              <a:rPr lang="en-US" sz="1800" b="1" dirty="0"/>
              <a:t>Bell Labs </a:t>
            </a:r>
            <a:br>
              <a:rPr lang="en-US" sz="1800" b="1" dirty="0"/>
            </a:br>
            <a:r>
              <a:rPr lang="en-US" sz="1800" b="1" dirty="0"/>
              <a:t>Caching Server</a:t>
            </a:r>
          </a:p>
        </p:txBody>
      </p:sp>
      <p:graphicFrame>
        <p:nvGraphicFramePr>
          <p:cNvPr id="1317949" name="Object 61"/>
          <p:cNvGraphicFramePr>
            <a:graphicFrameLocks/>
          </p:cNvGraphicFramePr>
          <p:nvPr/>
        </p:nvGraphicFramePr>
        <p:xfrm>
          <a:off x="6735763" y="5111680"/>
          <a:ext cx="11160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6" name="Clip" r:id="rId3" imgW="1261872" imgH="1139952" progId="">
                  <p:embed/>
                </p:oleObj>
              </mc:Choice>
              <mc:Fallback>
                <p:oleObj name="Clip" r:id="rId3" imgW="1261872" imgH="1139952" progId="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5111680"/>
                        <a:ext cx="11160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7950" name="Text Box 62"/>
          <p:cNvSpPr txBox="1">
            <a:spLocks noChangeArrowheads="1"/>
          </p:cNvSpPr>
          <p:nvPr/>
        </p:nvSpPr>
        <p:spPr bwMode="auto">
          <a:xfrm>
            <a:off x="6373813" y="6119742"/>
            <a:ext cx="18018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Remote attacker</a:t>
            </a:r>
          </a:p>
        </p:txBody>
      </p:sp>
      <p:sp>
        <p:nvSpPr>
          <p:cNvPr id="1317951" name="Line 63"/>
          <p:cNvSpPr>
            <a:spLocks noChangeShapeType="1"/>
          </p:cNvSpPr>
          <p:nvPr/>
        </p:nvSpPr>
        <p:spPr bwMode="auto">
          <a:xfrm flipH="1" flipV="1">
            <a:off x="1039813" y="3900417"/>
            <a:ext cx="0" cy="739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952" name="Text Box 64"/>
          <p:cNvSpPr txBox="1">
            <a:spLocks noChangeArrowheads="1"/>
          </p:cNvSpPr>
          <p:nvPr/>
        </p:nvSpPr>
        <p:spPr bwMode="auto">
          <a:xfrm>
            <a:off x="5056188" y="4102030"/>
            <a:ext cx="224631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Query </a:t>
            </a:r>
            <a:br>
              <a:rPr lang="en-US" sz="1800" b="1"/>
            </a:br>
            <a:r>
              <a:rPr lang="en-US" sz="1800" b="1"/>
              <a:t>    www.attacker.com</a:t>
            </a:r>
          </a:p>
        </p:txBody>
      </p:sp>
      <p:sp>
        <p:nvSpPr>
          <p:cNvPr id="1317953" name="Line 65"/>
          <p:cNvSpPr>
            <a:spLocks noChangeShapeType="1"/>
          </p:cNvSpPr>
          <p:nvPr/>
        </p:nvSpPr>
        <p:spPr bwMode="auto">
          <a:xfrm flipH="1" flipV="1">
            <a:off x="1662113" y="2959030"/>
            <a:ext cx="48498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954" name="Text Box 66"/>
          <p:cNvSpPr txBox="1">
            <a:spLocks noChangeArrowheads="1"/>
          </p:cNvSpPr>
          <p:nvPr/>
        </p:nvSpPr>
        <p:spPr bwMode="auto">
          <a:xfrm>
            <a:off x="2078038" y="1279455"/>
            <a:ext cx="4725987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Response </a:t>
            </a:r>
            <a:br>
              <a:rPr lang="en-US" sz="1800" b="1"/>
            </a:br>
            <a:r>
              <a:rPr lang="en-US" sz="1800" b="1"/>
              <a:t>       www.attacker.com 	A   128.9.128.127</a:t>
            </a:r>
          </a:p>
          <a:p>
            <a:pPr defTabSz="820738" eaLnBrk="0" hangingPunct="0"/>
            <a:r>
              <a:rPr lang="en-US" sz="1800" b="1"/>
              <a:t>      attacker.com 	NS  ns.attacker.com</a:t>
            </a:r>
          </a:p>
          <a:p>
            <a:pPr defTabSz="820738" eaLnBrk="0" hangingPunct="0"/>
            <a:r>
              <a:rPr lang="en-US" sz="1800" b="1"/>
              <a:t>      attacker.com 	NS  </a:t>
            </a:r>
            <a:r>
              <a:rPr lang="en-US" sz="1800" b="1">
                <a:solidFill>
                  <a:schemeClr val="hlink"/>
                </a:solidFill>
              </a:rPr>
              <a:t>www.google.com</a:t>
            </a:r>
            <a:endParaRPr lang="en-US" sz="1800" b="1"/>
          </a:p>
          <a:p>
            <a:pPr defTabSz="820738" eaLnBrk="0" hangingPunct="0"/>
            <a:r>
              <a:rPr lang="en-US" sz="1800" b="1"/>
              <a:t>      ns.attacker.com 	A    128.9.128.2</a:t>
            </a:r>
          </a:p>
          <a:p>
            <a:pPr defTabSz="820738" eaLnBrk="0" hangingPunct="0"/>
            <a:r>
              <a:rPr lang="en-US" sz="1800" b="1"/>
              <a:t>      </a:t>
            </a:r>
            <a:r>
              <a:rPr lang="en-US" sz="1800" b="1">
                <a:solidFill>
                  <a:schemeClr val="hlink"/>
                </a:solidFill>
              </a:rPr>
              <a:t>www.google.com 	A    128.9.128.127</a:t>
            </a:r>
          </a:p>
          <a:p>
            <a:pPr defTabSz="820738" eaLnBrk="0" hangingPunct="0"/>
            <a:r>
              <a:rPr lang="en-US" sz="1800" b="1"/>
              <a:t>    </a:t>
            </a:r>
          </a:p>
        </p:txBody>
      </p:sp>
      <p:graphicFrame>
        <p:nvGraphicFramePr>
          <p:cNvPr id="1317955" name="Object 67"/>
          <p:cNvGraphicFramePr>
            <a:graphicFrameLocks/>
          </p:cNvGraphicFramePr>
          <p:nvPr/>
        </p:nvGraphicFramePr>
        <p:xfrm>
          <a:off x="638175" y="5043417"/>
          <a:ext cx="1117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7" name="Clip" r:id="rId5" imgW="1261872" imgH="1139952" progId="">
                  <p:embed/>
                </p:oleObj>
              </mc:Choice>
              <mc:Fallback>
                <p:oleObj name="Clip" r:id="rId5" imgW="1261872" imgH="1139952" progId="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5043417"/>
                        <a:ext cx="1117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7956" name="Text Box 68"/>
          <p:cNvSpPr txBox="1">
            <a:spLocks noChangeArrowheads="1"/>
          </p:cNvSpPr>
          <p:nvPr/>
        </p:nvSpPr>
        <p:spPr bwMode="auto">
          <a:xfrm>
            <a:off x="484188" y="6105455"/>
            <a:ext cx="23431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Any Bell Labs Laptop</a:t>
            </a:r>
          </a:p>
        </p:txBody>
      </p:sp>
      <p:sp>
        <p:nvSpPr>
          <p:cNvPr id="1317957" name="Line 69"/>
          <p:cNvSpPr>
            <a:spLocks noChangeShapeType="1"/>
          </p:cNvSpPr>
          <p:nvPr/>
        </p:nvSpPr>
        <p:spPr bwMode="auto">
          <a:xfrm flipH="1" flipV="1">
            <a:off x="1662113" y="3093967"/>
            <a:ext cx="4987925" cy="2151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7958" name="Text Box 70"/>
          <p:cNvSpPr txBox="1">
            <a:spLocks noChangeArrowheads="1"/>
          </p:cNvSpPr>
          <p:nvPr/>
        </p:nvSpPr>
        <p:spPr bwMode="auto">
          <a:xfrm>
            <a:off x="277813" y="4625905"/>
            <a:ext cx="25066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Query www.google.com</a:t>
            </a:r>
          </a:p>
        </p:txBody>
      </p:sp>
      <p:sp>
        <p:nvSpPr>
          <p:cNvPr id="1317959" name="Text Box 71"/>
          <p:cNvSpPr txBox="1">
            <a:spLocks noChangeArrowheads="1"/>
          </p:cNvSpPr>
          <p:nvPr/>
        </p:nvSpPr>
        <p:spPr bwMode="auto">
          <a:xfrm>
            <a:off x="138113" y="3214617"/>
            <a:ext cx="1822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 eaLnBrk="0" hangingPunct="0"/>
            <a:r>
              <a:rPr lang="en-US" sz="1800" b="1"/>
              <a:t>www.google.com</a:t>
            </a:r>
          </a:p>
          <a:p>
            <a:pPr defTabSz="820738" eaLnBrk="0" hangingPunct="0"/>
            <a:r>
              <a:rPr lang="en-US" sz="1800" b="1"/>
              <a:t>= </a:t>
            </a:r>
            <a:r>
              <a:rPr lang="en-US" sz="1800" b="1">
                <a:solidFill>
                  <a:schemeClr val="hlink"/>
                </a:solidFill>
              </a:rPr>
              <a:t>128.9.128.127</a:t>
            </a:r>
            <a:endParaRPr lang="en-US" sz="1800" b="1"/>
          </a:p>
        </p:txBody>
      </p:sp>
      <p:sp>
        <p:nvSpPr>
          <p:cNvPr id="1317960" name="Line 72"/>
          <p:cNvSpPr>
            <a:spLocks noChangeShapeType="1"/>
          </p:cNvSpPr>
          <p:nvPr/>
        </p:nvSpPr>
        <p:spPr bwMode="auto">
          <a:xfrm>
            <a:off x="1316038" y="3968680"/>
            <a:ext cx="0" cy="6715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7951" grpId="0" animBg="1"/>
      <p:bldP spid="1317952" grpId="0" autoUpdateAnimBg="0"/>
      <p:bldP spid="1317953" grpId="0" animBg="1"/>
      <p:bldP spid="1317954" grpId="0" autoUpdateAnimBg="0"/>
      <p:bldP spid="1317957" grpId="0" animBg="1"/>
      <p:bldP spid="1317958" grpId="0" autoUpdateAnimBg="0"/>
      <p:bldP spid="1317959" grpId="0" autoUpdateAnimBg="0"/>
      <p:bldP spid="131796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Routing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7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</p:spPr>
        <p:txBody>
          <a:bodyPr/>
          <a:lstStyle/>
          <a:p>
            <a:fld id="{D92366BA-D6C0-174F-BDF3-29FC85CC99A8}" type="slidenum">
              <a:rPr lang="en-US"/>
              <a:pPr/>
              <a:t>46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How to Hijack a Prefix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The hijacking AS has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Router with </a:t>
            </a:r>
            <a:r>
              <a:rPr lang="en-US" sz="2800" dirty="0" err="1"/>
              <a:t>eBGP</a:t>
            </a:r>
            <a:r>
              <a:rPr lang="en-US" sz="2800" dirty="0"/>
              <a:t> session(s)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Configured to originate the prefix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Getting access to the router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Network operator makes configuration mistake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Disgruntled operator launches an attack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Outsider breaks in to the router and reconfigures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Getting other </a:t>
            </a:r>
            <a:r>
              <a:rPr lang="en-US" sz="3200" dirty="0" err="1"/>
              <a:t>ASes</a:t>
            </a:r>
            <a:r>
              <a:rPr lang="en-US" sz="3200" dirty="0"/>
              <a:t> to believe bogus route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Neighbor </a:t>
            </a:r>
            <a:r>
              <a:rPr lang="en-US" sz="2800" dirty="0" err="1"/>
              <a:t>ASes</a:t>
            </a:r>
            <a:r>
              <a:rPr lang="en-US" sz="2800" dirty="0"/>
              <a:t> not filtering the routes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… e.g., by allowing only expected prefixes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But, specifying filters on </a:t>
            </a:r>
            <a:r>
              <a:rPr lang="en-US" sz="2800" i="1" dirty="0"/>
              <a:t>peering</a:t>
            </a:r>
            <a:r>
              <a:rPr lang="en-US" sz="2800" dirty="0"/>
              <a:t> links is hard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77231"/>
            <a:ext cx="8357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http://www3.cs.stonybrook.edu/~</a:t>
            </a:r>
            <a:r>
              <a:rPr lang="en-US" dirty="0" err="1"/>
              <a:t>phillipa</a:t>
            </a:r>
            <a:r>
              <a:rPr lang="en-US" dirty="0"/>
              <a:t>/CSE390/</a:t>
            </a:r>
            <a:r>
              <a:rPr lang="en-US" dirty="0" err="1"/>
              <a:t>RoutingSecurity.pptx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Pakistan Telecom: Sub-prefix hijack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2400" y="1524000"/>
            <a:ext cx="8763000" cy="44196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YouTube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 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</a:p>
          </p:txBody>
        </p:sp>
        <p:cxnSp>
          <p:nvCxnSpPr>
            <p:cNvPr id="280" name="Straight Connector 160"/>
            <p:cNvCxnSpPr>
              <a:cxnSpLocks noChangeShapeType="1"/>
              <a:stCxn id="257" idx="3"/>
            </p:cNvCxnSpPr>
            <p:nvPr/>
          </p:nvCxnSpPr>
          <p:spPr bwMode="auto">
            <a:xfrm rot="5400000" flipH="1" flipV="1">
              <a:off x="7284054" y="3345847"/>
              <a:ext cx="443293" cy="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320" name="Straight Connector 160"/>
            <p:cNvCxnSpPr>
              <a:cxnSpLocks noChangeShapeType="1"/>
              <a:stCxn id="255" idx="3"/>
            </p:cNvCxnSpPr>
            <p:nvPr/>
          </p:nvCxnSpPr>
          <p:spPr bwMode="auto">
            <a:xfrm rot="5400000" flipH="1" flipV="1">
              <a:off x="1235516" y="3336484"/>
              <a:ext cx="424568" cy="6096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“The Internet”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Telnor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 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34" name="Straight Connector 160"/>
            <p:cNvCxnSpPr>
              <a:cxnSpLocks noChangeShapeType="1"/>
              <a:stCxn id="33" idx="3"/>
            </p:cNvCxnSpPr>
            <p:nvPr/>
          </p:nvCxnSpPr>
          <p:spPr bwMode="auto">
            <a:xfrm rot="5400000" flipH="1" flipV="1">
              <a:off x="5502716" y="3793684"/>
              <a:ext cx="653168" cy="14478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Aga Khan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University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Multinet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42" name="Straight Connector 160"/>
            <p:cNvCxnSpPr>
              <a:cxnSpLocks noChangeShapeType="1"/>
              <a:stCxn id="38" idx="3"/>
            </p:cNvCxnSpPr>
            <p:nvPr/>
          </p:nvCxnSpPr>
          <p:spPr bwMode="auto">
            <a:xfrm rot="5400000" flipH="1" flipV="1">
              <a:off x="6645716" y="4631884"/>
              <a:ext cx="805568" cy="3810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45" name="Straight Connector 160"/>
            <p:cNvCxnSpPr>
              <a:cxnSpLocks noChangeShapeType="1"/>
              <a:stCxn id="40" idx="3"/>
            </p:cNvCxnSpPr>
            <p:nvPr/>
          </p:nvCxnSpPr>
          <p:spPr bwMode="auto">
            <a:xfrm rot="16200000" flipV="1">
              <a:off x="8131616" y="4441384"/>
              <a:ext cx="424568" cy="762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810000"/>
            <a:ext cx="2362200" cy="7620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I’m YouTube:</a:t>
            </a:r>
          </a:p>
          <a:p>
            <a:pPr algn="ctr">
              <a:defRPr/>
            </a:pPr>
            <a:r>
              <a:rPr lang="en-US" sz="1800" b="1" dirty="0" smtClean="0"/>
              <a:t>IP 208.65.153.0 / 22</a:t>
            </a:r>
            <a:endParaRPr lang="en-US" sz="1800" b="1" dirty="0"/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191000"/>
            <a:ext cx="762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191000"/>
            <a:ext cx="1371600" cy="6096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419600"/>
            <a:ext cx="381000" cy="7620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914400" y="2796310"/>
            <a:ext cx="6500091" cy="1041399"/>
          </a:xfrm>
          <a:custGeom>
            <a:avLst/>
            <a:gdLst>
              <a:gd name="connsiteX0" fmla="*/ 6345382 w 6500091"/>
              <a:gd name="connsiteY0" fmla="*/ 778163 h 1041399"/>
              <a:gd name="connsiteX1" fmla="*/ 6359236 w 6500091"/>
              <a:gd name="connsiteY1" fmla="*/ 113145 h 1041399"/>
              <a:gd name="connsiteX2" fmla="*/ 5500255 w 6500091"/>
              <a:gd name="connsiteY2" fmla="*/ 113145 h 1041399"/>
              <a:gd name="connsiteX3" fmla="*/ 3505200 w 6500091"/>
              <a:gd name="connsiteY3" fmla="*/ 792017 h 1041399"/>
              <a:gd name="connsiteX4" fmla="*/ 1690255 w 6500091"/>
              <a:gd name="connsiteY4" fmla="*/ 473363 h 1041399"/>
              <a:gd name="connsiteX5" fmla="*/ 817418 w 6500091"/>
              <a:gd name="connsiteY5" fmla="*/ 459508 h 1041399"/>
              <a:gd name="connsiteX6" fmla="*/ 0 w 6500091"/>
              <a:gd name="connsiteY6" fmla="*/ 1041399 h 104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47700" y="1323945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000" dirty="0" smtClean="0">
                <a:latin typeface="+mj-lt"/>
              </a:rPr>
              <a:t>February 2008 : Pakistan Telecom hijacks YouTube</a:t>
            </a:r>
            <a:endParaRPr lang="en-US" sz="2000" dirty="0" smtClean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52" name="Picture 51" descr="pakist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28532" y="1447800"/>
            <a:ext cx="5543550" cy="5019675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1242288"/>
      </p:ext>
    </p:extLst>
  </p:cSld>
  <p:clrMapOvr>
    <a:masterClrMapping/>
  </p:clrMapOvr>
  <p:transition xmlns:p14="http://schemas.microsoft.com/office/powerpoint/2010/main" advTm="10302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49" grpId="0" animBg="1"/>
      <p:bldP spid="50" grpId="0" animBg="1"/>
      <p:bldP spid="51" grpId="0" animBg="1"/>
      <p:bldP spid="2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dirty="0"/>
              <a:t>Pakistan Telecom: Sub-prefix hijack</a:t>
            </a:r>
            <a:endParaRPr lang="en-US" sz="3200" dirty="0" smtClean="0"/>
          </a:p>
        </p:txBody>
      </p:sp>
      <p:sp>
        <p:nvSpPr>
          <p:cNvPr id="251" name="Rectangle 250"/>
          <p:cNvSpPr/>
          <p:nvPr/>
        </p:nvSpPr>
        <p:spPr>
          <a:xfrm>
            <a:off x="609600" y="754559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 smtClean="0">
                <a:latin typeface="+mj-lt"/>
              </a:rPr>
              <a:t>Here’s what should have happened….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152400" y="1524000"/>
            <a:ext cx="8763000" cy="44196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YouTube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 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</a:p>
          </p:txBody>
        </p:sp>
        <p:cxnSp>
          <p:nvCxnSpPr>
            <p:cNvPr id="280" name="Straight Connector 160"/>
            <p:cNvCxnSpPr>
              <a:cxnSpLocks noChangeShapeType="1"/>
              <a:stCxn id="257" idx="3"/>
            </p:cNvCxnSpPr>
            <p:nvPr/>
          </p:nvCxnSpPr>
          <p:spPr bwMode="auto">
            <a:xfrm rot="5400000" flipH="1" flipV="1">
              <a:off x="7284054" y="3345847"/>
              <a:ext cx="443293" cy="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320" name="Straight Connector 160"/>
            <p:cNvCxnSpPr>
              <a:cxnSpLocks noChangeShapeType="1"/>
              <a:stCxn id="255" idx="3"/>
            </p:cNvCxnSpPr>
            <p:nvPr/>
          </p:nvCxnSpPr>
          <p:spPr bwMode="auto">
            <a:xfrm rot="5400000" flipH="1" flipV="1">
              <a:off x="1235516" y="3336484"/>
              <a:ext cx="424568" cy="6096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“The Internet”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Telnor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 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34" name="Straight Connector 160"/>
            <p:cNvCxnSpPr>
              <a:cxnSpLocks noChangeShapeType="1"/>
              <a:stCxn id="33" idx="3"/>
            </p:cNvCxnSpPr>
            <p:nvPr/>
          </p:nvCxnSpPr>
          <p:spPr bwMode="auto">
            <a:xfrm rot="5400000" flipH="1" flipV="1">
              <a:off x="5502716" y="3793684"/>
              <a:ext cx="653168" cy="14478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Aga Khan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University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Multinet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42" name="Straight Connector 160"/>
            <p:cNvCxnSpPr>
              <a:cxnSpLocks noChangeShapeType="1"/>
              <a:stCxn id="38" idx="3"/>
            </p:cNvCxnSpPr>
            <p:nvPr/>
          </p:nvCxnSpPr>
          <p:spPr bwMode="auto">
            <a:xfrm rot="5400000" flipH="1" flipV="1">
              <a:off x="6645716" y="4631884"/>
              <a:ext cx="805568" cy="3810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45" name="Straight Connector 160"/>
            <p:cNvCxnSpPr>
              <a:cxnSpLocks noChangeShapeType="1"/>
              <a:stCxn id="40" idx="3"/>
            </p:cNvCxnSpPr>
            <p:nvPr/>
          </p:nvCxnSpPr>
          <p:spPr bwMode="auto">
            <a:xfrm rot="16200000" flipV="1">
              <a:off x="8131616" y="4441384"/>
              <a:ext cx="424568" cy="762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810000"/>
            <a:ext cx="2362200" cy="7620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I’m YouTube:</a:t>
            </a:r>
          </a:p>
          <a:p>
            <a:pPr algn="ctr">
              <a:defRPr/>
            </a:pPr>
            <a:r>
              <a:rPr lang="en-US" sz="1800" b="1" dirty="0" smtClean="0"/>
              <a:t>IP 208.65.153.0 / 22</a:t>
            </a:r>
            <a:endParaRPr lang="en-US" sz="1800" b="1" dirty="0"/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191000"/>
            <a:ext cx="762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191000"/>
            <a:ext cx="1371600" cy="6096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419600"/>
            <a:ext cx="381000" cy="7620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914400" y="2796310"/>
            <a:ext cx="6500091" cy="1041399"/>
          </a:xfrm>
          <a:custGeom>
            <a:avLst/>
            <a:gdLst>
              <a:gd name="connsiteX0" fmla="*/ 6345382 w 6500091"/>
              <a:gd name="connsiteY0" fmla="*/ 778163 h 1041399"/>
              <a:gd name="connsiteX1" fmla="*/ 6359236 w 6500091"/>
              <a:gd name="connsiteY1" fmla="*/ 113145 h 1041399"/>
              <a:gd name="connsiteX2" fmla="*/ 5500255 w 6500091"/>
              <a:gd name="connsiteY2" fmla="*/ 113145 h 1041399"/>
              <a:gd name="connsiteX3" fmla="*/ 3505200 w 6500091"/>
              <a:gd name="connsiteY3" fmla="*/ 792017 h 1041399"/>
              <a:gd name="connsiteX4" fmla="*/ 1690255 w 6500091"/>
              <a:gd name="connsiteY4" fmla="*/ 473363 h 1041399"/>
              <a:gd name="connsiteX5" fmla="*/ 817418 w 6500091"/>
              <a:gd name="connsiteY5" fmla="*/ 459508 h 1041399"/>
              <a:gd name="connsiteX6" fmla="*/ 0 w 6500091"/>
              <a:gd name="connsiteY6" fmla="*/ 1041399 h 1041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 rot="172376">
            <a:off x="6959031" y="2771446"/>
            <a:ext cx="99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X</a:t>
            </a:r>
            <a:endParaRPr lang="en-US" sz="6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1540896"/>
            <a:ext cx="2286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Hijack + drop packets going to YouTube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" y="6274713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 smtClean="0">
                <a:latin typeface="+mj-lt"/>
              </a:rPr>
              <a:t>Block your own customers.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165386"/>
      </p:ext>
    </p:extLst>
  </p:cSld>
  <p:clrMapOvr>
    <a:masterClrMapping/>
  </p:clrMapOvr>
  <p:transition xmlns:p14="http://schemas.microsoft.com/office/powerpoint/2010/main" advTm="1113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200" dirty="0"/>
              <a:t>Pakistan Telecom: Sub-prefix hijack</a:t>
            </a:r>
            <a:endParaRPr lang="en-US" sz="3200" dirty="0" smtClean="0"/>
          </a:p>
        </p:txBody>
      </p:sp>
      <p:sp>
        <p:nvSpPr>
          <p:cNvPr id="251" name="Rectangle 250"/>
          <p:cNvSpPr/>
          <p:nvPr/>
        </p:nvSpPr>
        <p:spPr>
          <a:xfrm>
            <a:off x="609600" y="754559"/>
            <a:ext cx="7848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 smtClean="0">
                <a:latin typeface="+mj-lt"/>
              </a:rPr>
              <a:t>But here’s what Pakistan ended up doing…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152400" y="1524000"/>
            <a:ext cx="8763000" cy="44196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YouTube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 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</a:p>
          </p:txBody>
        </p:sp>
        <p:cxnSp>
          <p:nvCxnSpPr>
            <p:cNvPr id="280" name="Straight Connector 160"/>
            <p:cNvCxnSpPr>
              <a:cxnSpLocks noChangeShapeType="1"/>
              <a:stCxn id="257" idx="3"/>
            </p:cNvCxnSpPr>
            <p:nvPr/>
          </p:nvCxnSpPr>
          <p:spPr bwMode="auto">
            <a:xfrm rot="5400000" flipH="1" flipV="1">
              <a:off x="7284054" y="3345847"/>
              <a:ext cx="443293" cy="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320" name="Straight Connector 160"/>
            <p:cNvCxnSpPr>
              <a:cxnSpLocks noChangeShapeType="1"/>
              <a:stCxn id="255" idx="3"/>
            </p:cNvCxnSpPr>
            <p:nvPr/>
          </p:nvCxnSpPr>
          <p:spPr bwMode="auto">
            <a:xfrm rot="5400000" flipH="1" flipV="1">
              <a:off x="1235516" y="3336484"/>
              <a:ext cx="424568" cy="6096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“The Internet”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Telnor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 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34" name="Straight Connector 160"/>
            <p:cNvCxnSpPr>
              <a:cxnSpLocks noChangeShapeType="1"/>
              <a:stCxn id="33" idx="3"/>
            </p:cNvCxnSpPr>
            <p:nvPr/>
          </p:nvCxnSpPr>
          <p:spPr bwMode="auto">
            <a:xfrm rot="5400000" flipH="1" flipV="1">
              <a:off x="5502716" y="3793684"/>
              <a:ext cx="653168" cy="14478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Aga Khan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University</a:t>
              </a:r>
              <a:endParaRPr lang="en-US" sz="2200" b="1" dirty="0">
                <a:latin typeface="+mj-lt"/>
              </a:endParaRP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err="1" smtClean="0">
                  <a:latin typeface="+mj-lt"/>
                </a:rPr>
                <a:t>Multinet</a:t>
              </a:r>
              <a:endParaRPr lang="en-US" sz="2200" b="1" dirty="0" smtClean="0">
                <a:latin typeface="+mj-lt"/>
              </a:endParaRP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  <a:endParaRPr lang="en-US" sz="2200" b="1" dirty="0">
                <a:latin typeface="+mj-lt"/>
              </a:endParaRPr>
            </a:p>
          </p:txBody>
        </p:sp>
        <p:cxnSp>
          <p:nvCxnSpPr>
            <p:cNvPr id="42" name="Straight Connector 160"/>
            <p:cNvCxnSpPr>
              <a:cxnSpLocks noChangeShapeType="1"/>
              <a:stCxn id="38" idx="3"/>
            </p:cNvCxnSpPr>
            <p:nvPr/>
          </p:nvCxnSpPr>
          <p:spPr bwMode="auto">
            <a:xfrm rot="5400000" flipH="1" flipV="1">
              <a:off x="6645716" y="4631884"/>
              <a:ext cx="805568" cy="3810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  <p:cxnSp>
          <p:nvCxnSpPr>
            <p:cNvPr id="45" name="Straight Connector 160"/>
            <p:cNvCxnSpPr>
              <a:cxnSpLocks noChangeShapeType="1"/>
              <a:stCxn id="40" idx="3"/>
            </p:cNvCxnSpPr>
            <p:nvPr/>
          </p:nvCxnSpPr>
          <p:spPr bwMode="auto">
            <a:xfrm rot="16200000" flipV="1">
              <a:off x="8131616" y="4441384"/>
              <a:ext cx="424568" cy="76200"/>
            </a:xfrm>
            <a:prstGeom prst="line">
              <a:avLst/>
            </a:prstGeom>
            <a:noFill/>
            <a:ln w="57150" algn="ctr">
              <a:solidFill>
                <a:srgbClr val="008000"/>
              </a:solidFill>
              <a:round/>
              <a:headEnd/>
              <a:tailEnd type="stealth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810000"/>
            <a:ext cx="2362200" cy="7620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I’m YouTube:</a:t>
            </a:r>
          </a:p>
          <a:p>
            <a:pPr algn="ctr">
              <a:defRPr/>
            </a:pPr>
            <a:r>
              <a:rPr lang="en-US" sz="1800" b="1" dirty="0" smtClean="0"/>
              <a:t>IP 208.65.153.0 / 22</a:t>
            </a:r>
            <a:endParaRPr lang="en-US" sz="1800" b="1" dirty="0"/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191000"/>
            <a:ext cx="762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191000"/>
            <a:ext cx="1371600" cy="6096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419600"/>
            <a:ext cx="381000" cy="7620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24" name="Group 136"/>
          <p:cNvGrpSpPr>
            <a:grpSpLocks/>
          </p:cNvGrpSpPr>
          <p:nvPr/>
        </p:nvGrpSpPr>
        <p:grpSpPr bwMode="auto">
          <a:xfrm>
            <a:off x="6248400" y="3200400"/>
            <a:ext cx="2057400" cy="1371600"/>
            <a:chOff x="1271039" y="1613935"/>
            <a:chExt cx="1447800" cy="1124370"/>
          </a:xfrm>
        </p:grpSpPr>
        <p:sp>
          <p:nvSpPr>
            <p:cNvPr id="26" name="Isosceles Triangle 25"/>
            <p:cNvSpPr/>
            <p:nvPr/>
          </p:nvSpPr>
          <p:spPr bwMode="auto">
            <a:xfrm>
              <a:off x="2286000" y="1613935"/>
              <a:ext cx="304800" cy="4572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 bwMode="auto">
            <a:xfrm flipH="1">
              <a:off x="1371600" y="1676400"/>
              <a:ext cx="304800" cy="4572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ContrastingRightFacing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Cloud 27"/>
            <p:cNvSpPr/>
            <p:nvPr/>
          </p:nvSpPr>
          <p:spPr bwMode="auto">
            <a:xfrm>
              <a:off x="1271039" y="1837639"/>
              <a:ext cx="1447800" cy="900666"/>
            </a:xfrm>
            <a:prstGeom prst="clou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Pakistan</a:t>
              </a:r>
            </a:p>
            <a:p>
              <a:pPr algn="ctr">
                <a:defRPr/>
              </a:pPr>
              <a:r>
                <a:rPr lang="en-US" sz="2200" b="1" dirty="0" smtClean="0">
                  <a:latin typeface="+mj-lt"/>
                </a:rPr>
                <a:t>Telecom</a:t>
              </a:r>
              <a:endParaRPr lang="en-US" sz="2200" b="1" dirty="0">
                <a:latin typeface="+mj-lt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6200" y="1371600"/>
            <a:ext cx="7285182" cy="2687782"/>
            <a:chOff x="76200" y="1371600"/>
            <a:chExt cx="7285182" cy="2687782"/>
          </a:xfrm>
        </p:grpSpPr>
        <p:sp>
          <p:nvSpPr>
            <p:cNvPr id="30" name="Freeform 29"/>
            <p:cNvSpPr/>
            <p:nvPr/>
          </p:nvSpPr>
          <p:spPr bwMode="auto">
            <a:xfrm>
              <a:off x="1343891" y="1524000"/>
              <a:ext cx="6017491" cy="2050473"/>
            </a:xfrm>
            <a:custGeom>
              <a:avLst/>
              <a:gdLst>
                <a:gd name="connsiteX0" fmla="*/ 0 w 6017491"/>
                <a:gd name="connsiteY0" fmla="*/ 0 h 2050473"/>
                <a:gd name="connsiteX1" fmla="*/ 1690254 w 6017491"/>
                <a:gd name="connsiteY1" fmla="*/ 928255 h 2050473"/>
                <a:gd name="connsiteX2" fmla="*/ 4100945 w 6017491"/>
                <a:gd name="connsiteY2" fmla="*/ 886691 h 2050473"/>
                <a:gd name="connsiteX3" fmla="*/ 5708073 w 6017491"/>
                <a:gd name="connsiteY3" fmla="*/ 1524000 h 2050473"/>
                <a:gd name="connsiteX4" fmla="*/ 5957454 w 6017491"/>
                <a:gd name="connsiteY4" fmla="*/ 2050473 h 205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491" h="2050473">
                  <a:moveTo>
                    <a:pt x="0" y="0"/>
                  </a:moveTo>
                  <a:cubicBezTo>
                    <a:pt x="503381" y="390236"/>
                    <a:pt x="1006763" y="780473"/>
                    <a:pt x="1690254" y="928255"/>
                  </a:cubicBezTo>
                  <a:cubicBezTo>
                    <a:pt x="2373745" y="1076037"/>
                    <a:pt x="3431309" y="787400"/>
                    <a:pt x="4100945" y="886691"/>
                  </a:cubicBezTo>
                  <a:cubicBezTo>
                    <a:pt x="4770581" y="985982"/>
                    <a:pt x="5398655" y="1330036"/>
                    <a:pt x="5708073" y="1524000"/>
                  </a:cubicBezTo>
                  <a:cubicBezTo>
                    <a:pt x="6017491" y="1717964"/>
                    <a:pt x="5987472" y="1884218"/>
                    <a:pt x="5957454" y="2050473"/>
                  </a:cubicBezTo>
                </a:path>
              </a:pathLst>
            </a:custGeom>
            <a:noFill/>
            <a:ln w="1270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76200" y="2479964"/>
              <a:ext cx="2964873" cy="653472"/>
            </a:xfrm>
            <a:custGeom>
              <a:avLst/>
              <a:gdLst>
                <a:gd name="connsiteX0" fmla="*/ 0 w 2964873"/>
                <a:gd name="connsiteY0" fmla="*/ 318654 h 653472"/>
                <a:gd name="connsiteX1" fmla="*/ 1177637 w 2964873"/>
                <a:gd name="connsiteY1" fmla="*/ 623454 h 653472"/>
                <a:gd name="connsiteX2" fmla="*/ 2022764 w 2964873"/>
                <a:gd name="connsiteY2" fmla="*/ 498763 h 653472"/>
                <a:gd name="connsiteX3" fmla="*/ 2964873 w 2964873"/>
                <a:gd name="connsiteY3" fmla="*/ 0 h 65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873" h="653472">
                  <a:moveTo>
                    <a:pt x="0" y="318654"/>
                  </a:moveTo>
                  <a:cubicBezTo>
                    <a:pt x="420255" y="456045"/>
                    <a:pt x="840510" y="593436"/>
                    <a:pt x="1177637" y="623454"/>
                  </a:cubicBezTo>
                  <a:cubicBezTo>
                    <a:pt x="1514764" y="653472"/>
                    <a:pt x="1724891" y="602672"/>
                    <a:pt x="2022764" y="498763"/>
                  </a:cubicBezTo>
                  <a:cubicBezTo>
                    <a:pt x="2320637" y="394854"/>
                    <a:pt x="2642755" y="197427"/>
                    <a:pt x="2964873" y="0"/>
                  </a:cubicBez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862945" y="2604655"/>
              <a:ext cx="1233055" cy="1454727"/>
            </a:xfrm>
            <a:custGeom>
              <a:avLst/>
              <a:gdLst>
                <a:gd name="connsiteX0" fmla="*/ 0 w 1233055"/>
                <a:gd name="connsiteY0" fmla="*/ 1454727 h 1454727"/>
                <a:gd name="connsiteX1" fmla="*/ 277091 w 1233055"/>
                <a:gd name="connsiteY1" fmla="*/ 706581 h 1454727"/>
                <a:gd name="connsiteX2" fmla="*/ 692728 w 1233055"/>
                <a:gd name="connsiteY2" fmla="*/ 387927 h 1454727"/>
                <a:gd name="connsiteX3" fmla="*/ 1233055 w 1233055"/>
                <a:gd name="connsiteY3" fmla="*/ 0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055" h="1454727">
                  <a:moveTo>
                    <a:pt x="0" y="1454727"/>
                  </a:moveTo>
                  <a:cubicBezTo>
                    <a:pt x="80818" y="1169554"/>
                    <a:pt x="161636" y="884381"/>
                    <a:pt x="277091" y="706581"/>
                  </a:cubicBezTo>
                  <a:cubicBezTo>
                    <a:pt x="392546" y="528781"/>
                    <a:pt x="533401" y="505690"/>
                    <a:pt x="692728" y="387927"/>
                  </a:cubicBezTo>
                  <a:cubicBezTo>
                    <a:pt x="852055" y="270164"/>
                    <a:pt x="1042555" y="135082"/>
                    <a:pt x="1233055" y="0"/>
                  </a:cubicBez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276600" y="1371600"/>
              <a:ext cx="2445327" cy="1066800"/>
            </a:xfrm>
            <a:custGeom>
              <a:avLst/>
              <a:gdLst>
                <a:gd name="connsiteX0" fmla="*/ 0 w 2826327"/>
                <a:gd name="connsiteY0" fmla="*/ 0 h 1371600"/>
                <a:gd name="connsiteX1" fmla="*/ 1108363 w 2826327"/>
                <a:gd name="connsiteY1" fmla="*/ 665018 h 1371600"/>
                <a:gd name="connsiteX2" fmla="*/ 2105891 w 2826327"/>
                <a:gd name="connsiteY2" fmla="*/ 775855 h 1371600"/>
                <a:gd name="connsiteX3" fmla="*/ 2826327 w 2826327"/>
                <a:gd name="connsiteY3" fmla="*/ 1371600 h 1371600"/>
                <a:gd name="connsiteX4" fmla="*/ 2826327 w 2826327"/>
                <a:gd name="connsiteY4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6327" h="1371600">
                  <a:moveTo>
                    <a:pt x="0" y="0"/>
                  </a:moveTo>
                  <a:cubicBezTo>
                    <a:pt x="378690" y="267854"/>
                    <a:pt x="757381" y="535709"/>
                    <a:pt x="1108363" y="665018"/>
                  </a:cubicBezTo>
                  <a:cubicBezTo>
                    <a:pt x="1459345" y="794327"/>
                    <a:pt x="1819564" y="658091"/>
                    <a:pt x="2105891" y="775855"/>
                  </a:cubicBezTo>
                  <a:cubicBezTo>
                    <a:pt x="2392218" y="893619"/>
                    <a:pt x="2826327" y="1371600"/>
                    <a:pt x="2826327" y="1371600"/>
                  </a:cubicBezTo>
                  <a:lnTo>
                    <a:pt x="2826327" y="1371600"/>
                  </a:ln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9" name="AutoShape 149"/>
          <p:cNvSpPr>
            <a:spLocks noChangeArrowheads="1"/>
          </p:cNvSpPr>
          <p:nvPr/>
        </p:nvSpPr>
        <p:spPr bwMode="auto">
          <a:xfrm>
            <a:off x="6172200" y="2133600"/>
            <a:ext cx="2362200" cy="762000"/>
          </a:xfrm>
          <a:prstGeom prst="wedgeRoundRectCallout">
            <a:avLst>
              <a:gd name="adj1" fmla="val 3740"/>
              <a:gd name="adj2" fmla="val 11749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1800" b="1" dirty="0" smtClean="0"/>
              <a:t>No, I’m YouTube!</a:t>
            </a:r>
          </a:p>
          <a:p>
            <a:pPr algn="ctr">
              <a:defRPr/>
            </a:pPr>
            <a:r>
              <a:rPr lang="en-US" sz="1800" b="1" dirty="0" smtClean="0"/>
              <a:t>IP 208.65.153.0 / 24</a:t>
            </a:r>
            <a:endParaRPr lang="en-US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15903"/>
      </p:ext>
    </p:extLst>
  </p:cSld>
  <p:clrMapOvr>
    <a:masterClrMapping/>
  </p:clrMapOvr>
  <p:transition xmlns:p14="http://schemas.microsoft.com/office/powerpoint/2010/main" advTm="3244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Sniffing and attacks against confidentiality</a:t>
            </a:r>
            <a:endParaRPr lang="en-US" dirty="0"/>
          </a:p>
        </p:txBody>
      </p:sp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packets from the local network</a:t>
            </a:r>
          </a:p>
          <a:p>
            <a:pPr lvl="1"/>
            <a:r>
              <a:rPr lang="en-US" dirty="0"/>
              <a:t>Passive (wired network with a hub or a wireless network)</a:t>
            </a:r>
            <a:endParaRPr lang="en-US" dirty="0" smtClean="0"/>
          </a:p>
          <a:p>
            <a:pPr lvl="1"/>
            <a:r>
              <a:rPr lang="en-US" dirty="0" smtClean="0"/>
              <a:t>Active </a:t>
            </a:r>
            <a:r>
              <a:rPr lang="en-US" dirty="0"/>
              <a:t>(wired network built with a switch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Traffic is not encrypted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loud 95"/>
          <p:cNvSpPr/>
          <p:nvPr/>
        </p:nvSpPr>
        <p:spPr bwMode="auto">
          <a:xfrm>
            <a:off x="445792" y="3558913"/>
            <a:ext cx="2224108" cy="139408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200" b="1" dirty="0" smtClean="0">
              <a:latin typeface="+mj-lt"/>
            </a:endParaRP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China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Telecom </a:t>
            </a:r>
            <a:endParaRPr lang="en-US" sz="2200" b="1" dirty="0">
              <a:latin typeface="+mj-lt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 Telecom: Interception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48" name="Cloud 47"/>
          <p:cNvSpPr/>
          <p:nvPr/>
        </p:nvSpPr>
        <p:spPr bwMode="auto">
          <a:xfrm>
            <a:off x="2439147" y="2201811"/>
            <a:ext cx="1828800" cy="95113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ISP 1</a:t>
            </a:r>
            <a:endParaRPr lang="en-US" sz="2200" b="1" dirty="0">
              <a:latin typeface="+mj-lt"/>
            </a:endParaRPr>
          </a:p>
        </p:txBody>
      </p:sp>
      <p:sp>
        <p:nvSpPr>
          <p:cNvPr id="57" name="Cloud 56"/>
          <p:cNvSpPr/>
          <p:nvPr/>
        </p:nvSpPr>
        <p:spPr bwMode="auto">
          <a:xfrm>
            <a:off x="7239747" y="3668805"/>
            <a:ext cx="175260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Verizon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Wireless</a:t>
            </a:r>
            <a:endParaRPr lang="en-US" sz="2200" b="1" dirty="0">
              <a:latin typeface="+mj-lt"/>
            </a:endParaRPr>
          </a:p>
        </p:txBody>
      </p:sp>
      <p:cxnSp>
        <p:nvCxnSpPr>
          <p:cNvPr id="66" name="Straight Connector 160"/>
          <p:cNvCxnSpPr>
            <a:cxnSpLocks noChangeShapeType="1"/>
            <a:endCxn id="48" idx="2"/>
          </p:cNvCxnSpPr>
          <p:nvPr/>
        </p:nvCxnSpPr>
        <p:spPr bwMode="auto">
          <a:xfrm flipV="1">
            <a:off x="1538689" y="2677377"/>
            <a:ext cx="906131" cy="958203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160"/>
          <p:cNvCxnSpPr>
            <a:cxnSpLocks noChangeShapeType="1"/>
            <a:stCxn id="96" idx="0"/>
          </p:cNvCxnSpPr>
          <p:nvPr/>
        </p:nvCxnSpPr>
        <p:spPr bwMode="auto">
          <a:xfrm flipV="1">
            <a:off x="2668047" y="3382228"/>
            <a:ext cx="2209500" cy="873729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69" name="Straight Connector 160"/>
          <p:cNvCxnSpPr>
            <a:cxnSpLocks noChangeShapeType="1"/>
            <a:stCxn id="48" idx="0"/>
          </p:cNvCxnSpPr>
          <p:nvPr/>
        </p:nvCxnSpPr>
        <p:spPr bwMode="auto">
          <a:xfrm>
            <a:off x="4266423" y="2677377"/>
            <a:ext cx="801624" cy="475566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75" name="Cloud 74"/>
          <p:cNvSpPr/>
          <p:nvPr/>
        </p:nvSpPr>
        <p:spPr bwMode="auto">
          <a:xfrm>
            <a:off x="4877547" y="2886244"/>
            <a:ext cx="1828800" cy="99196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Level 3</a:t>
            </a:r>
            <a:endParaRPr lang="en-US" sz="2200" b="1" dirty="0">
              <a:latin typeface="+mj-lt"/>
            </a:endParaRPr>
          </a:p>
        </p:txBody>
      </p:sp>
      <p:cxnSp>
        <p:nvCxnSpPr>
          <p:cNvPr id="77" name="Straight Connector 160"/>
          <p:cNvCxnSpPr>
            <a:cxnSpLocks noChangeShapeType="1"/>
            <a:stCxn id="57" idx="2"/>
          </p:cNvCxnSpPr>
          <p:nvPr/>
        </p:nvCxnSpPr>
        <p:spPr bwMode="auto">
          <a:xfrm flipH="1" flipV="1">
            <a:off x="6477747" y="3668805"/>
            <a:ext cx="767436" cy="476250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/>
            <a:tailEnd type="stealth"/>
          </a:ln>
        </p:spPr>
      </p:cxnSp>
      <p:sp>
        <p:nvSpPr>
          <p:cNvPr id="182" name="AutoShape 149"/>
          <p:cNvSpPr>
            <a:spLocks noChangeArrowheads="1"/>
          </p:cNvSpPr>
          <p:nvPr/>
        </p:nvSpPr>
        <p:spPr bwMode="auto">
          <a:xfrm>
            <a:off x="4419600" y="1841673"/>
            <a:ext cx="2590799" cy="720275"/>
          </a:xfrm>
          <a:prstGeom prst="wedgeRoundRectCallout">
            <a:avLst>
              <a:gd name="adj1" fmla="val -33247"/>
              <a:gd name="adj2" fmla="val 1450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Level3</a:t>
            </a:r>
            <a:r>
              <a:rPr lang="en-US" sz="2000" b="1" dirty="0"/>
              <a:t>, VZW, </a:t>
            </a: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 </a:t>
            </a:r>
          </a:p>
        </p:txBody>
      </p:sp>
      <p:sp>
        <p:nvSpPr>
          <p:cNvPr id="183" name="Line 151"/>
          <p:cNvSpPr>
            <a:spLocks noChangeShapeType="1"/>
          </p:cNvSpPr>
          <p:nvPr/>
        </p:nvSpPr>
        <p:spPr bwMode="auto">
          <a:xfrm flipH="1" flipV="1">
            <a:off x="6483184" y="3692862"/>
            <a:ext cx="761999" cy="488641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" name="Cloud 183"/>
          <p:cNvSpPr/>
          <p:nvPr/>
        </p:nvSpPr>
        <p:spPr bwMode="auto">
          <a:xfrm>
            <a:off x="7026480" y="4942778"/>
            <a:ext cx="196512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22394</a:t>
            </a:r>
          </a:p>
        </p:txBody>
      </p:sp>
      <p:cxnSp>
        <p:nvCxnSpPr>
          <p:cNvPr id="185" name="Straight Connector 160"/>
          <p:cNvCxnSpPr>
            <a:cxnSpLocks noChangeShapeType="1"/>
            <a:endCxn id="184" idx="3"/>
          </p:cNvCxnSpPr>
          <p:nvPr/>
        </p:nvCxnSpPr>
        <p:spPr bwMode="auto">
          <a:xfrm flipH="1">
            <a:off x="8009040" y="4620290"/>
            <a:ext cx="107008" cy="37694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6" name="Line 151"/>
          <p:cNvSpPr>
            <a:spLocks noChangeShapeType="1"/>
          </p:cNvSpPr>
          <p:nvPr/>
        </p:nvSpPr>
        <p:spPr bwMode="auto">
          <a:xfrm flipV="1">
            <a:off x="7966920" y="4574717"/>
            <a:ext cx="191248" cy="484097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26480" y="6096000"/>
            <a:ext cx="1965120" cy="43088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66.174.161.0/24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184" idx="1"/>
          </p:cNvCxnSpPr>
          <p:nvPr/>
        </p:nvCxnSpPr>
        <p:spPr>
          <a:xfrm flipV="1">
            <a:off x="8009040" y="5894263"/>
            <a:ext cx="0" cy="2017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149"/>
          <p:cNvSpPr>
            <a:spLocks noChangeArrowheads="1"/>
          </p:cNvSpPr>
          <p:nvPr/>
        </p:nvSpPr>
        <p:spPr bwMode="auto">
          <a:xfrm>
            <a:off x="6857463" y="2460989"/>
            <a:ext cx="2133600" cy="720275"/>
          </a:xfrm>
          <a:prstGeom prst="wedgeRoundRectCallout">
            <a:avLst>
              <a:gd name="adj1" fmla="val -30302"/>
              <a:gd name="adj2" fmla="val 14522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VZW</a:t>
            </a:r>
            <a:r>
              <a:rPr lang="en-US" sz="2000" b="1" dirty="0"/>
              <a:t>, </a:t>
            </a: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</a:t>
            </a:r>
            <a:r>
              <a:rPr lang="en-US" sz="1800" b="1" dirty="0"/>
              <a:t> </a:t>
            </a:r>
          </a:p>
        </p:txBody>
      </p:sp>
      <p:sp>
        <p:nvSpPr>
          <p:cNvPr id="82" name="AutoShape 149"/>
          <p:cNvSpPr>
            <a:spLocks noChangeArrowheads="1"/>
          </p:cNvSpPr>
          <p:nvPr/>
        </p:nvSpPr>
        <p:spPr bwMode="auto">
          <a:xfrm>
            <a:off x="4730583" y="4308585"/>
            <a:ext cx="2133600" cy="720275"/>
          </a:xfrm>
          <a:prstGeom prst="wedgeRoundRectCallout">
            <a:avLst>
              <a:gd name="adj1" fmla="val 63532"/>
              <a:gd name="adj2" fmla="val 7172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</a:t>
            </a:r>
            <a:r>
              <a:rPr lang="en-US" sz="18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088" y="5539586"/>
            <a:ext cx="5777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Paths chosen based on cost and length. </a:t>
            </a:r>
            <a:endParaRPr lang="en-CA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818915"/>
      </p:ext>
    </p:extLst>
  </p:cSld>
  <p:clrMapOvr>
    <a:masterClrMapping/>
  </p:clrMapOvr>
  <p:transition xmlns:p14="http://schemas.microsoft.com/office/powerpoint/2010/main" advTm="7276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6" grpId="0" animBg="1"/>
      <p:bldP spid="81" grpId="0" animBg="1"/>
      <p:bldP spid="81" grpId="1" animBg="1"/>
      <p:bldP spid="82" grpId="0" animBg="1"/>
      <p:bldP spid="82" grpId="1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767721" y="1111546"/>
            <a:ext cx="32607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b="1" dirty="0" smtClean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ctr"/>
            <a:r>
              <a:rPr lang="en-US" sz="2000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ChinaTel</a:t>
            </a:r>
            <a:r>
              <a:rPr lang="en-US" sz="2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path is shorter</a:t>
            </a:r>
          </a:p>
          <a:p>
            <a:pPr algn="ctr"/>
            <a:r>
              <a:rPr lang="en-US" sz="4000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?</a:t>
            </a:r>
            <a:endParaRPr lang="en-US" sz="40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Cloud 95"/>
          <p:cNvSpPr/>
          <p:nvPr/>
        </p:nvSpPr>
        <p:spPr bwMode="auto">
          <a:xfrm>
            <a:off x="445792" y="3558913"/>
            <a:ext cx="2224108" cy="1394087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endParaRPr lang="en-US" sz="2200" b="1" dirty="0" smtClean="0">
              <a:latin typeface="+mj-lt"/>
            </a:endParaRP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China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Telecom </a:t>
            </a:r>
            <a:endParaRPr lang="en-US" sz="2200" b="1" dirty="0">
              <a:latin typeface="+mj-lt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China Telecom: Interception</a:t>
            </a:r>
            <a:endParaRPr 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48" name="Cloud 47"/>
          <p:cNvSpPr/>
          <p:nvPr/>
        </p:nvSpPr>
        <p:spPr bwMode="auto">
          <a:xfrm>
            <a:off x="2439147" y="2201811"/>
            <a:ext cx="1828800" cy="95113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ISP 1</a:t>
            </a:r>
            <a:endParaRPr lang="en-US" sz="2200" b="1" dirty="0">
              <a:latin typeface="+mj-lt"/>
            </a:endParaRPr>
          </a:p>
        </p:txBody>
      </p:sp>
      <p:sp>
        <p:nvSpPr>
          <p:cNvPr id="57" name="Cloud 56"/>
          <p:cNvSpPr/>
          <p:nvPr/>
        </p:nvSpPr>
        <p:spPr bwMode="auto">
          <a:xfrm>
            <a:off x="7239747" y="3668805"/>
            <a:ext cx="175260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Verizon</a:t>
            </a:r>
          </a:p>
          <a:p>
            <a:pPr algn="ctr">
              <a:defRPr/>
            </a:pPr>
            <a:r>
              <a:rPr lang="en-US" sz="2200" b="1" dirty="0" smtClean="0">
                <a:latin typeface="+mj-lt"/>
              </a:rPr>
              <a:t>Wireless</a:t>
            </a:r>
            <a:endParaRPr lang="en-US" sz="2200" b="1" dirty="0">
              <a:latin typeface="+mj-lt"/>
            </a:endParaRPr>
          </a:p>
        </p:txBody>
      </p:sp>
      <p:cxnSp>
        <p:nvCxnSpPr>
          <p:cNvPr id="66" name="Straight Connector 160"/>
          <p:cNvCxnSpPr>
            <a:cxnSpLocks noChangeShapeType="1"/>
            <a:endCxn id="48" idx="2"/>
          </p:cNvCxnSpPr>
          <p:nvPr/>
        </p:nvCxnSpPr>
        <p:spPr bwMode="auto">
          <a:xfrm flipV="1">
            <a:off x="1538689" y="2677377"/>
            <a:ext cx="906131" cy="958203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160"/>
          <p:cNvCxnSpPr>
            <a:cxnSpLocks noChangeShapeType="1"/>
            <a:stCxn id="96" idx="0"/>
          </p:cNvCxnSpPr>
          <p:nvPr/>
        </p:nvCxnSpPr>
        <p:spPr bwMode="auto">
          <a:xfrm flipV="1">
            <a:off x="2668047" y="3382228"/>
            <a:ext cx="2209500" cy="873729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69" name="Straight Connector 160"/>
          <p:cNvCxnSpPr>
            <a:cxnSpLocks noChangeShapeType="1"/>
            <a:stCxn id="48" idx="0"/>
          </p:cNvCxnSpPr>
          <p:nvPr/>
        </p:nvCxnSpPr>
        <p:spPr bwMode="auto">
          <a:xfrm>
            <a:off x="4266423" y="2677377"/>
            <a:ext cx="801624" cy="475566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75" name="Cloud 74"/>
          <p:cNvSpPr/>
          <p:nvPr/>
        </p:nvSpPr>
        <p:spPr bwMode="auto">
          <a:xfrm>
            <a:off x="4877547" y="2886244"/>
            <a:ext cx="1828800" cy="99196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Level 3</a:t>
            </a:r>
            <a:endParaRPr lang="en-US" sz="2200" b="1" dirty="0">
              <a:latin typeface="+mj-lt"/>
            </a:endParaRPr>
          </a:p>
        </p:txBody>
      </p:sp>
      <p:cxnSp>
        <p:nvCxnSpPr>
          <p:cNvPr id="77" name="Straight Connector 160"/>
          <p:cNvCxnSpPr>
            <a:cxnSpLocks noChangeShapeType="1"/>
            <a:stCxn id="57" idx="2"/>
          </p:cNvCxnSpPr>
          <p:nvPr/>
        </p:nvCxnSpPr>
        <p:spPr bwMode="auto">
          <a:xfrm flipH="1" flipV="1">
            <a:off x="6477747" y="3668805"/>
            <a:ext cx="767436" cy="476250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/>
            <a:tailEnd type="stealth"/>
          </a:ln>
        </p:spPr>
      </p:cxnSp>
      <p:sp>
        <p:nvSpPr>
          <p:cNvPr id="80" name="AutoShape 149"/>
          <p:cNvSpPr>
            <a:spLocks noChangeArrowheads="1"/>
          </p:cNvSpPr>
          <p:nvPr/>
        </p:nvSpPr>
        <p:spPr bwMode="auto">
          <a:xfrm>
            <a:off x="293019" y="1870525"/>
            <a:ext cx="2221581" cy="720275"/>
          </a:xfrm>
          <a:prstGeom prst="wedgeRoundRectCallout">
            <a:avLst>
              <a:gd name="adj1" fmla="val -121"/>
              <a:gd name="adj2" fmla="val 187361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err="1" smtClean="0"/>
              <a:t>ChinaTel</a:t>
            </a:r>
            <a:r>
              <a:rPr lang="en-US" sz="2000" b="1" dirty="0" smtClean="0"/>
              <a:t> </a:t>
            </a:r>
            <a:r>
              <a:rPr lang="en-US" sz="1800" dirty="0" smtClean="0"/>
              <a:t>66.174.161.0/24 </a:t>
            </a:r>
            <a:endParaRPr lang="en-US" sz="1800" dirty="0"/>
          </a:p>
        </p:txBody>
      </p:sp>
      <p:sp>
        <p:nvSpPr>
          <p:cNvPr id="148" name="Line 151"/>
          <p:cNvSpPr>
            <a:spLocks noChangeShapeType="1"/>
          </p:cNvSpPr>
          <p:nvPr/>
        </p:nvSpPr>
        <p:spPr bwMode="auto">
          <a:xfrm flipH="1">
            <a:off x="2761602" y="3343865"/>
            <a:ext cx="2228188" cy="903695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50" name="Group 212"/>
          <p:cNvGrpSpPr>
            <a:grpSpLocks/>
          </p:cNvGrpSpPr>
          <p:nvPr/>
        </p:nvGrpSpPr>
        <p:grpSpPr bwMode="auto">
          <a:xfrm>
            <a:off x="1181100" y="3429000"/>
            <a:ext cx="685800" cy="933450"/>
            <a:chOff x="2736" y="1968"/>
            <a:chExt cx="432" cy="588"/>
          </a:xfrm>
        </p:grpSpPr>
        <p:grpSp>
          <p:nvGrpSpPr>
            <p:cNvPr id="151" name="Group 213"/>
            <p:cNvGrpSpPr>
              <a:grpSpLocks/>
            </p:cNvGrpSpPr>
            <p:nvPr/>
          </p:nvGrpSpPr>
          <p:grpSpPr bwMode="auto">
            <a:xfrm>
              <a:off x="2736" y="1968"/>
              <a:ext cx="432" cy="354"/>
              <a:chOff x="4224" y="3216"/>
              <a:chExt cx="432" cy="354"/>
            </a:xfrm>
          </p:grpSpPr>
          <p:sp>
            <p:nvSpPr>
              <p:cNvPr id="153" name="AutoShape 214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utoShape 215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216"/>
              <p:cNvSpPr>
                <a:spLocks noChangeArrowheads="1"/>
              </p:cNvSpPr>
              <p:nvPr/>
            </p:nvSpPr>
            <p:spPr bwMode="auto">
              <a:xfrm>
                <a:off x="4225" y="3421"/>
                <a:ext cx="429" cy="149"/>
              </a:xfrm>
              <a:prstGeom prst="ellipse">
                <a:avLst/>
              </a:prstGeom>
              <a:solidFill>
                <a:srgbClr val="A50021"/>
              </a:solidFill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217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9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218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9"/>
              </a:xfrm>
              <a:prstGeom prst="rect">
                <a:avLst/>
              </a:prstGeom>
              <a:solidFill>
                <a:srgbClr val="A5002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8" name="Oval 219"/>
              <p:cNvSpPr>
                <a:spLocks noChangeArrowheads="1"/>
              </p:cNvSpPr>
              <p:nvPr/>
            </p:nvSpPr>
            <p:spPr bwMode="auto">
              <a:xfrm>
                <a:off x="4225" y="3312"/>
                <a:ext cx="429" cy="149"/>
              </a:xfrm>
              <a:prstGeom prst="ellipse">
                <a:avLst/>
              </a:prstGeom>
              <a:solidFill>
                <a:srgbClr val="FF3300"/>
              </a:solidFill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 222"/>
              <p:cNvSpPr>
                <a:spLocks/>
              </p:cNvSpPr>
              <p:nvPr/>
            </p:nvSpPr>
            <p:spPr bwMode="auto">
              <a:xfrm>
                <a:off x="4290" y="3389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223"/>
              <p:cNvSpPr>
                <a:spLocks/>
              </p:cNvSpPr>
              <p:nvPr/>
            </p:nvSpPr>
            <p:spPr bwMode="auto">
              <a:xfrm>
                <a:off x="4290" y="3389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 224"/>
              <p:cNvSpPr>
                <a:spLocks/>
              </p:cNvSpPr>
              <p:nvPr/>
            </p:nvSpPr>
            <p:spPr bwMode="auto">
              <a:xfrm>
                <a:off x="4298" y="3330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225"/>
              <p:cNvSpPr>
                <a:spLocks/>
              </p:cNvSpPr>
              <p:nvPr/>
            </p:nvSpPr>
            <p:spPr bwMode="auto">
              <a:xfrm>
                <a:off x="4298" y="3330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 226"/>
              <p:cNvSpPr>
                <a:spLocks/>
              </p:cNvSpPr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 229"/>
              <p:cNvSpPr>
                <a:spLocks/>
              </p:cNvSpPr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 230"/>
              <p:cNvSpPr>
                <a:spLocks/>
              </p:cNvSpPr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 231"/>
              <p:cNvSpPr>
                <a:spLocks/>
              </p:cNvSpPr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 232"/>
              <p:cNvSpPr>
                <a:spLocks/>
              </p:cNvSpPr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 234"/>
              <p:cNvSpPr>
                <a:spLocks/>
              </p:cNvSpPr>
              <p:nvPr/>
            </p:nvSpPr>
            <p:spPr bwMode="auto">
              <a:xfrm>
                <a:off x="4442" y="3398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 235"/>
              <p:cNvSpPr>
                <a:spLocks/>
              </p:cNvSpPr>
              <p:nvPr/>
            </p:nvSpPr>
            <p:spPr bwMode="auto">
              <a:xfrm>
                <a:off x="4442" y="3398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74" name="Line 236"/>
              <p:cNvSpPr>
                <a:spLocks noChangeShapeType="1"/>
              </p:cNvSpPr>
              <p:nvPr/>
            </p:nvSpPr>
            <p:spPr bwMode="auto">
              <a:xfrm>
                <a:off x="4224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237"/>
              <p:cNvSpPr>
                <a:spLocks noChangeShapeType="1"/>
              </p:cNvSpPr>
              <p:nvPr/>
            </p:nvSpPr>
            <p:spPr bwMode="auto">
              <a:xfrm>
                <a:off x="4656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233"/>
              <p:cNvSpPr>
                <a:spLocks/>
              </p:cNvSpPr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238"/>
            <p:cNvSpPr>
              <a:spLocks noChangeArrowheads="1"/>
            </p:cNvSpPr>
            <p:nvPr/>
          </p:nvSpPr>
          <p:spPr bwMode="auto">
            <a:xfrm>
              <a:off x="2776" y="2304"/>
              <a:ext cx="1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0" b="1" dirty="0">
                <a:solidFill>
                  <a:srgbClr val="A50021"/>
                </a:solidFill>
                <a:latin typeface="Arial" charset="0"/>
              </a:endParaRPr>
            </a:p>
          </p:txBody>
        </p:sp>
      </p:grpSp>
      <p:grpSp>
        <p:nvGrpSpPr>
          <p:cNvPr id="125" name="Group 229"/>
          <p:cNvGrpSpPr>
            <a:grpSpLocks/>
          </p:cNvGrpSpPr>
          <p:nvPr/>
        </p:nvGrpSpPr>
        <p:grpSpPr bwMode="auto">
          <a:xfrm>
            <a:off x="2319462" y="4048126"/>
            <a:ext cx="684537" cy="450466"/>
            <a:chOff x="4115" y="3158"/>
            <a:chExt cx="1215" cy="633"/>
          </a:xfrm>
        </p:grpSpPr>
        <p:sp>
          <p:nvSpPr>
            <p:cNvPr id="126" name="Oval 230"/>
            <p:cNvSpPr>
              <a:spLocks noChangeArrowheads="1"/>
            </p:cNvSpPr>
            <p:nvPr/>
          </p:nvSpPr>
          <p:spPr bwMode="auto">
            <a:xfrm>
              <a:off x="4119" y="3426"/>
              <a:ext cx="1206" cy="365"/>
            </a:xfrm>
            <a:prstGeom prst="ellipse">
              <a:avLst/>
            </a:prstGeom>
            <a:solidFill>
              <a:srgbClr val="0078AA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7" name="Rectangle 231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8" name="Rectangle 232"/>
            <p:cNvSpPr>
              <a:spLocks noChangeArrowheads="1"/>
            </p:cNvSpPr>
            <p:nvPr/>
          </p:nvSpPr>
          <p:spPr bwMode="auto">
            <a:xfrm>
              <a:off x="4115" y="3348"/>
              <a:ext cx="1214" cy="267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9" name="Oval 233"/>
            <p:cNvSpPr>
              <a:spLocks noChangeArrowheads="1"/>
            </p:cNvSpPr>
            <p:nvPr/>
          </p:nvSpPr>
          <p:spPr bwMode="auto">
            <a:xfrm>
              <a:off x="4119" y="3158"/>
              <a:ext cx="1206" cy="366"/>
            </a:xfrm>
            <a:prstGeom prst="ellipse">
              <a:avLst/>
            </a:prstGeom>
            <a:solidFill>
              <a:srgbClr val="00B4FF"/>
            </a:solidFill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0" name="Freeform 234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1" name="Freeform 235"/>
            <p:cNvSpPr>
              <a:spLocks/>
            </p:cNvSpPr>
            <p:nvPr/>
          </p:nvSpPr>
          <p:spPr bwMode="auto">
            <a:xfrm>
              <a:off x="4737" y="3208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2" name="Freeform 236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3" name="Freeform 237"/>
            <p:cNvSpPr>
              <a:spLocks/>
            </p:cNvSpPr>
            <p:nvPr/>
          </p:nvSpPr>
          <p:spPr bwMode="auto">
            <a:xfrm>
              <a:off x="4300" y="3348"/>
              <a:ext cx="400" cy="127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4" name="Freeform 238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5" name="Freeform 239"/>
            <p:cNvSpPr>
              <a:spLocks/>
            </p:cNvSpPr>
            <p:nvPr/>
          </p:nvSpPr>
          <p:spPr bwMode="auto">
            <a:xfrm>
              <a:off x="4322" y="3201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6" name="Freeform 240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7" name="Freeform 241"/>
            <p:cNvSpPr>
              <a:spLocks/>
            </p:cNvSpPr>
            <p:nvPr/>
          </p:nvSpPr>
          <p:spPr bwMode="auto">
            <a:xfrm>
              <a:off x="4722" y="3361"/>
              <a:ext cx="400" cy="121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8" name="Freeform 242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9" name="Freeform 243"/>
            <p:cNvSpPr>
              <a:spLocks/>
            </p:cNvSpPr>
            <p:nvPr/>
          </p:nvSpPr>
          <p:spPr bwMode="auto">
            <a:xfrm>
              <a:off x="4744" y="3215"/>
              <a:ext cx="400" cy="120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0" name="Freeform 244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1" name="Freeform 245"/>
            <p:cNvSpPr>
              <a:spLocks/>
            </p:cNvSpPr>
            <p:nvPr/>
          </p:nvSpPr>
          <p:spPr bwMode="auto">
            <a:xfrm>
              <a:off x="4307" y="3355"/>
              <a:ext cx="400" cy="127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2" name="Freeform 246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3" name="Freeform 247"/>
            <p:cNvSpPr>
              <a:spLocks/>
            </p:cNvSpPr>
            <p:nvPr/>
          </p:nvSpPr>
          <p:spPr bwMode="auto">
            <a:xfrm>
              <a:off x="4329" y="3208"/>
              <a:ext cx="400" cy="120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4" name="Freeform 248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5" name="Freeform 249"/>
            <p:cNvSpPr>
              <a:spLocks/>
            </p:cNvSpPr>
            <p:nvPr/>
          </p:nvSpPr>
          <p:spPr bwMode="auto">
            <a:xfrm>
              <a:off x="4729" y="3368"/>
              <a:ext cx="400" cy="120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6" name="Line 250"/>
            <p:cNvSpPr>
              <a:spLocks noChangeShapeType="1"/>
            </p:cNvSpPr>
            <p:nvPr/>
          </p:nvSpPr>
          <p:spPr bwMode="auto">
            <a:xfrm>
              <a:off x="4115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251"/>
            <p:cNvSpPr>
              <a:spLocks noChangeShapeType="1"/>
            </p:cNvSpPr>
            <p:nvPr/>
          </p:nvSpPr>
          <p:spPr bwMode="auto">
            <a:xfrm>
              <a:off x="5329" y="3341"/>
              <a:ext cx="1" cy="267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" name="Line 151"/>
          <p:cNvSpPr>
            <a:spLocks noChangeShapeType="1"/>
          </p:cNvSpPr>
          <p:nvPr/>
        </p:nvSpPr>
        <p:spPr bwMode="auto">
          <a:xfrm flipH="1" flipV="1">
            <a:off x="1644650" y="3962400"/>
            <a:ext cx="677066" cy="277868"/>
          </a:xfrm>
          <a:prstGeom prst="line">
            <a:avLst/>
          </a:prstGeom>
          <a:noFill/>
          <a:ln w="127000">
            <a:solidFill>
              <a:schemeClr val="accent3"/>
            </a:solidFill>
            <a:prstDash val="sysDash"/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2" name="AutoShape 149"/>
          <p:cNvSpPr>
            <a:spLocks noChangeArrowheads="1"/>
          </p:cNvSpPr>
          <p:nvPr/>
        </p:nvSpPr>
        <p:spPr bwMode="auto">
          <a:xfrm>
            <a:off x="4419600" y="1841673"/>
            <a:ext cx="2590799" cy="720275"/>
          </a:xfrm>
          <a:prstGeom prst="wedgeRoundRectCallout">
            <a:avLst>
              <a:gd name="adj1" fmla="val -33247"/>
              <a:gd name="adj2" fmla="val 14502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000" b="1" dirty="0" smtClean="0"/>
              <a:t>Level3</a:t>
            </a:r>
            <a:r>
              <a:rPr lang="en-US" sz="2000" b="1" dirty="0"/>
              <a:t>, VZW, </a:t>
            </a:r>
            <a:r>
              <a:rPr lang="en-US" sz="2000" b="1" dirty="0" smtClean="0"/>
              <a:t>22394</a:t>
            </a:r>
            <a:r>
              <a:rPr lang="en-US" sz="1800" b="1" dirty="0" smtClean="0"/>
              <a:t> </a:t>
            </a:r>
            <a:r>
              <a:rPr lang="en-US" sz="1800" dirty="0"/>
              <a:t>66.174.161.0/24 </a:t>
            </a:r>
          </a:p>
        </p:txBody>
      </p:sp>
      <p:sp>
        <p:nvSpPr>
          <p:cNvPr id="183" name="Line 151"/>
          <p:cNvSpPr>
            <a:spLocks noChangeShapeType="1"/>
          </p:cNvSpPr>
          <p:nvPr/>
        </p:nvSpPr>
        <p:spPr bwMode="auto">
          <a:xfrm flipH="1" flipV="1">
            <a:off x="6483184" y="3692862"/>
            <a:ext cx="761999" cy="488641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" name="Cloud 183"/>
          <p:cNvSpPr/>
          <p:nvPr/>
        </p:nvSpPr>
        <p:spPr bwMode="auto">
          <a:xfrm>
            <a:off x="7026480" y="4942778"/>
            <a:ext cx="1965120" cy="952499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200" b="1" dirty="0" smtClean="0">
                <a:latin typeface="+mj-lt"/>
              </a:rPr>
              <a:t>22394</a:t>
            </a:r>
          </a:p>
        </p:txBody>
      </p:sp>
      <p:cxnSp>
        <p:nvCxnSpPr>
          <p:cNvPr id="185" name="Straight Connector 160"/>
          <p:cNvCxnSpPr>
            <a:cxnSpLocks noChangeShapeType="1"/>
            <a:endCxn id="184" idx="3"/>
          </p:cNvCxnSpPr>
          <p:nvPr/>
        </p:nvCxnSpPr>
        <p:spPr bwMode="auto">
          <a:xfrm flipH="1">
            <a:off x="8009040" y="4620290"/>
            <a:ext cx="107008" cy="37694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6" name="Line 151"/>
          <p:cNvSpPr>
            <a:spLocks noChangeShapeType="1"/>
          </p:cNvSpPr>
          <p:nvPr/>
        </p:nvSpPr>
        <p:spPr bwMode="auto">
          <a:xfrm flipV="1">
            <a:off x="7966920" y="4574717"/>
            <a:ext cx="191248" cy="484097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89858" y="5174159"/>
            <a:ext cx="55943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sz="2200" b="1" dirty="0" smtClean="0"/>
              <a:t>This prefix and 50K others were announced by China Telecom</a:t>
            </a:r>
            <a:endParaRPr lang="en-US" sz="2200" dirty="0"/>
          </a:p>
        </p:txBody>
      </p:sp>
      <p:sp>
        <p:nvSpPr>
          <p:cNvPr id="188" name="Rectangle 187"/>
          <p:cNvSpPr/>
          <p:nvPr/>
        </p:nvSpPr>
        <p:spPr>
          <a:xfrm>
            <a:off x="-171450" y="6096000"/>
            <a:ext cx="7639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sz="2200" b="1" dirty="0" smtClean="0"/>
              <a:t>Traffic for some prefixes was possibly </a:t>
            </a:r>
            <a:r>
              <a:rPr lang="en-US" sz="2200" b="1" dirty="0" smtClean="0">
                <a:solidFill>
                  <a:schemeClr val="accent4"/>
                </a:solidFill>
              </a:rPr>
              <a:t>intercepted</a:t>
            </a:r>
            <a:endParaRPr lang="en-US" sz="2200" dirty="0">
              <a:solidFill>
                <a:schemeClr val="accent4"/>
              </a:solidFill>
            </a:endParaRPr>
          </a:p>
        </p:txBody>
      </p:sp>
      <p:sp>
        <p:nvSpPr>
          <p:cNvPr id="192" name="Smiley Face 191"/>
          <p:cNvSpPr/>
          <p:nvPr/>
        </p:nvSpPr>
        <p:spPr bwMode="auto">
          <a:xfrm>
            <a:off x="3480821" y="2845411"/>
            <a:ext cx="631136" cy="544286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65088" lvl="1" indent="-65088" algn="ctr">
              <a:defRPr/>
            </a:pPr>
            <a:r>
              <a:rPr lang="en-US" sz="2200" b="1" dirty="0"/>
              <a:t>April 2010 : China Telecom intercepts traffic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90" name="Line 151"/>
          <p:cNvSpPr>
            <a:spLocks noChangeShapeType="1"/>
          </p:cNvSpPr>
          <p:nvPr/>
        </p:nvSpPr>
        <p:spPr bwMode="auto">
          <a:xfrm flipV="1">
            <a:off x="1563466" y="2637944"/>
            <a:ext cx="915147" cy="991429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026480" y="6096000"/>
            <a:ext cx="1965120" cy="43088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 smtClean="0">
                <a:solidFill>
                  <a:schemeClr val="bg1"/>
                </a:solidFill>
              </a:rPr>
              <a:t>66.174.161.0/24</a:t>
            </a:r>
            <a:endParaRPr lang="en-CA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stCxn id="2" idx="0"/>
            <a:endCxn id="184" idx="1"/>
          </p:cNvCxnSpPr>
          <p:nvPr/>
        </p:nvCxnSpPr>
        <p:spPr>
          <a:xfrm flipV="1">
            <a:off x="8009040" y="5894263"/>
            <a:ext cx="0" cy="2017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62648040"/>
      </p:ext>
    </p:extLst>
  </p:cSld>
  <p:clrMapOvr>
    <a:masterClrMapping/>
  </p:clrMapOvr>
  <p:transition xmlns:p14="http://schemas.microsoft.com/office/powerpoint/2010/main" advTm="10509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8" grpId="1" build="p"/>
      <p:bldP spid="148" grpId="0" animBg="1"/>
      <p:bldP spid="177" grpId="0" animBg="1"/>
      <p:bldP spid="187" grpId="0"/>
      <p:bldP spid="188" grpId="0"/>
      <p:bldP spid="192" grpId="0" animBg="1"/>
      <p:bldP spid="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Canadian </a:t>
            </a:r>
            <a:r>
              <a:rPr lang="en-US" dirty="0" err="1" smtClean="0"/>
              <a:t>Bitcoin</a:t>
            </a:r>
            <a:r>
              <a:rPr lang="en-US" dirty="0" smtClean="0"/>
              <a:t> hijack (2/3/2014)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Bitcoin</a:t>
            </a:r>
            <a:r>
              <a:rPr lang="en-US" dirty="0" smtClean="0"/>
              <a:t> Background</a:t>
            </a:r>
          </a:p>
          <a:p>
            <a:r>
              <a:rPr lang="en-US" dirty="0" smtClean="0"/>
              <a:t>Miners solve cryptographic puzzles using their computing power</a:t>
            </a:r>
          </a:p>
          <a:p>
            <a:pPr lvl="1"/>
            <a:r>
              <a:rPr lang="en-US" dirty="0" smtClean="0"/>
              <a:t>Once the puzzle is solved new </a:t>
            </a:r>
            <a:r>
              <a:rPr lang="en-US" dirty="0" err="1" smtClean="0"/>
              <a:t>bitcoins</a:t>
            </a:r>
            <a:r>
              <a:rPr lang="en-US" dirty="0" smtClean="0"/>
              <a:t> are created and the miner gets some reward</a:t>
            </a:r>
          </a:p>
          <a:p>
            <a:r>
              <a:rPr lang="en-US" dirty="0" smtClean="0"/>
              <a:t>Mining is generic: mining pool dictates currency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dogecoin</a:t>
            </a:r>
            <a:r>
              <a:rPr lang="en-US" dirty="0" smtClean="0"/>
              <a:t>, </a:t>
            </a:r>
            <a:r>
              <a:rPr lang="en-US" dirty="0" err="1" smtClean="0"/>
              <a:t>bitcoin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Miners communicate with pool server using a protocol called ‘stratum’</a:t>
            </a:r>
          </a:p>
          <a:p>
            <a:pPr lvl="1"/>
            <a:r>
              <a:rPr lang="en-US" dirty="0" smtClean="0"/>
              <a:t>Mining server can redirect user to a different server (e.g., for load balancing)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www.secureworks.com</a:t>
            </a:r>
            <a:r>
              <a:rPr lang="en-US" dirty="0"/>
              <a:t>/cyber-threat-intelligence/threats/</a:t>
            </a:r>
            <a:r>
              <a:rPr lang="en-US" dirty="0" err="1"/>
              <a:t>bgp</a:t>
            </a:r>
            <a:r>
              <a:rPr lang="en-US" dirty="0"/>
              <a:t>-hijacking-for-</a:t>
            </a:r>
            <a:r>
              <a:rPr lang="en-US" dirty="0" err="1"/>
              <a:t>cryptocurrency</a:t>
            </a:r>
            <a:r>
              <a:rPr lang="en-US" dirty="0"/>
              <a:t>-profit/</a:t>
            </a:r>
          </a:p>
        </p:txBody>
      </p:sp>
    </p:spTree>
    <p:extLst>
      <p:ext uri="{BB962C8B-B14F-4D97-AF65-F5344CB8AC3E}">
        <p14:creationId xmlns:p14="http://schemas.microsoft.com/office/powerpoint/2010/main" val="282119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Hijacked users got directed to a mining server IP that was under the control of the hijacker and redirects them to a malicious mining pool.</a:t>
            </a:r>
          </a:p>
          <a:p>
            <a:r>
              <a:rPr lang="en-US" dirty="0" smtClean="0"/>
              <a:t>Miners continue to receive tasks and solve puzzles but don’t get compensated. </a:t>
            </a:r>
            <a:r>
              <a:rPr lang="en-US" dirty="0" smtClean="0">
                <a:sym typeface="Wingdings"/>
              </a:rPr>
              <a:t>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www.secureworks.com</a:t>
            </a:r>
            <a:r>
              <a:rPr lang="en-US" dirty="0"/>
              <a:t>/cyber-threat-intelligence/threats/</a:t>
            </a:r>
            <a:r>
              <a:rPr lang="en-US" dirty="0" err="1"/>
              <a:t>bgp</a:t>
            </a:r>
            <a:r>
              <a:rPr lang="en-US" dirty="0"/>
              <a:t>-hijacking-for-</a:t>
            </a:r>
            <a:r>
              <a:rPr lang="en-US" dirty="0" err="1"/>
              <a:t>cryptocurrency</a:t>
            </a:r>
            <a:r>
              <a:rPr lang="en-US" dirty="0"/>
              <a:t>-profit/</a:t>
            </a:r>
          </a:p>
        </p:txBody>
      </p:sp>
    </p:spTree>
    <p:extLst>
      <p:ext uri="{BB962C8B-B14F-4D97-AF65-F5344CB8AC3E}">
        <p14:creationId xmlns:p14="http://schemas.microsoft.com/office/powerpoint/2010/main" val="22194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812" r="-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61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812" r="-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1362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0812" r="-208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5516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Canadian </a:t>
            </a:r>
            <a:r>
              <a:rPr lang="en-US" dirty="0" err="1"/>
              <a:t>Bitcoin</a:t>
            </a:r>
            <a:r>
              <a:rPr lang="en-US" dirty="0"/>
              <a:t> hijack (2/3/2014)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138" b="-138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1341454" y="2097532"/>
            <a:ext cx="4366858" cy="5992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Estimated loss of $83,000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4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:\cs454\gif\SkoudisFig08.0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7353300" cy="4233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025" y="0"/>
            <a:ext cx="9290050" cy="6858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8675" name="Text Box 8"/>
          <p:cNvSpPr txBox="1">
            <a:spLocks noChangeArrowheads="1"/>
          </p:cNvSpPr>
          <p:nvPr/>
        </p:nvSpPr>
        <p:spPr bwMode="auto">
          <a:xfrm>
            <a:off x="3563938" y="228600"/>
            <a:ext cx="1312862" cy="377825"/>
          </a:xfrm>
          <a:prstGeom prst="rect">
            <a:avLst/>
          </a:prstGeom>
          <a:solidFill>
            <a:srgbClr val="CCF1FF">
              <a:alpha val="79999"/>
            </a:srgb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menu</a:t>
            </a:r>
          </a:p>
        </p:txBody>
      </p:sp>
      <p:sp>
        <p:nvSpPr>
          <p:cNvPr id="28676" name="Text Box 9"/>
          <p:cNvSpPr txBox="1">
            <a:spLocks noChangeArrowheads="1"/>
          </p:cNvSpPr>
          <p:nvPr/>
        </p:nvSpPr>
        <p:spPr bwMode="auto">
          <a:xfrm>
            <a:off x="6877050" y="517525"/>
            <a:ext cx="2160588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main toolbar</a:t>
            </a:r>
          </a:p>
        </p:txBody>
      </p:sp>
      <p:sp>
        <p:nvSpPr>
          <p:cNvPr id="28677" name="Text Box 10"/>
          <p:cNvSpPr txBox="1">
            <a:spLocks noChangeArrowheads="1"/>
          </p:cNvSpPr>
          <p:nvPr/>
        </p:nvSpPr>
        <p:spPr bwMode="auto">
          <a:xfrm>
            <a:off x="6232525" y="868363"/>
            <a:ext cx="2160588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filter toolbar</a:t>
            </a:r>
          </a:p>
        </p:txBody>
      </p:sp>
      <p:sp>
        <p:nvSpPr>
          <p:cNvPr id="28678" name="Text Box 11"/>
          <p:cNvSpPr txBox="1">
            <a:spLocks noChangeArrowheads="1"/>
          </p:cNvSpPr>
          <p:nvPr/>
        </p:nvSpPr>
        <p:spPr bwMode="auto">
          <a:xfrm>
            <a:off x="6300788" y="2120900"/>
            <a:ext cx="2519362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list pane</a:t>
            </a:r>
          </a:p>
        </p:txBody>
      </p:sp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5651500" y="4941888"/>
            <a:ext cx="2879725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details pane</a:t>
            </a:r>
          </a:p>
        </p:txBody>
      </p:sp>
      <p:sp>
        <p:nvSpPr>
          <p:cNvPr id="28680" name="Text Box 13"/>
          <p:cNvSpPr txBox="1">
            <a:spLocks noChangeArrowheads="1"/>
          </p:cNvSpPr>
          <p:nvPr/>
        </p:nvSpPr>
        <p:spPr bwMode="auto">
          <a:xfrm>
            <a:off x="6264275" y="5961063"/>
            <a:ext cx="2879725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packet bytes pane</a:t>
            </a:r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5748338" y="6461125"/>
            <a:ext cx="1830387" cy="396875"/>
          </a:xfrm>
          <a:prstGeom prst="rect">
            <a:avLst/>
          </a:prstGeom>
          <a:solidFill>
            <a:srgbClr val="CCF1FF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>
                <a:solidFill>
                  <a:srgbClr val="FF0000"/>
                </a:solidFill>
                <a:sym typeface="Wingdings" pitchFamily="2" charset="2"/>
              </a:rPr>
              <a:t> </a:t>
            </a:r>
            <a:r>
              <a:rPr lang="en-US" altLang="zh-TW" sz="2000" b="1">
                <a:solidFill>
                  <a:srgbClr val="FF0000"/>
                </a:solidFill>
              </a:rPr>
              <a:t>status bar</a:t>
            </a:r>
          </a:p>
        </p:txBody>
      </p:sp>
      <p:sp>
        <p:nvSpPr>
          <p:cNvPr id="3482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7D4983C4-D3A9-4F53-809B-FD1AD723750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Google?</a:t>
            </a:r>
            <a:endParaRPr lang="en-US" dirty="0"/>
          </a:p>
        </p:txBody>
      </p:sp>
      <p:pic>
        <p:nvPicPr>
          <p:cNvPr id="4" name="Content Placeholder 3" descr="5797586833_b1aa2ba911_b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7920" r="-17920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 descr="H:\cs454\gif\SkoudisFig08.0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57200"/>
            <a:ext cx="7353300" cy="4233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23.2|6.5|9.3|1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.1|13.2|14.2|18.1|0.9|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2.3|5.1|7.1|15.7|3.3|4.8|19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3556</Words>
  <Application>Microsoft Macintosh PowerPoint</Application>
  <PresentationFormat>On-screen Show (4:3)</PresentationFormat>
  <Paragraphs>646</Paragraphs>
  <Slides>57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Office Theme</vt:lpstr>
      <vt:lpstr>Bitmap Image</vt:lpstr>
      <vt:lpstr>Clip</vt:lpstr>
      <vt:lpstr>Lecture 16 – Networking Attacks</vt:lpstr>
      <vt:lpstr>Hacking the network</vt:lpstr>
      <vt:lpstr>Why?</vt:lpstr>
      <vt:lpstr>Link Layer Attacks</vt:lpstr>
      <vt:lpstr>Sniffing and attacks against confidentiality</vt:lpstr>
      <vt:lpstr>PowerPoint Presentation</vt:lpstr>
      <vt:lpstr>PowerPoint Presentation</vt:lpstr>
      <vt:lpstr>Google?</vt:lpstr>
      <vt:lpstr>PowerPoint Presentation</vt:lpstr>
      <vt:lpstr>Active Sniffing</vt:lpstr>
      <vt:lpstr>Address Resolution Protocol</vt:lpstr>
      <vt:lpstr>ARP Example</vt:lpstr>
      <vt:lpstr>ARP Example</vt:lpstr>
      <vt:lpstr>MAC modification/Spoofing</vt:lpstr>
      <vt:lpstr>ARP Spoofing </vt:lpstr>
      <vt:lpstr>Catch  telnet password</vt:lpstr>
      <vt:lpstr>Network layer hacks</vt:lpstr>
      <vt:lpstr>IP Spoofing</vt:lpstr>
      <vt:lpstr>IP Spoofing</vt:lpstr>
      <vt:lpstr>TCP Connection Setup and Flags</vt:lpstr>
      <vt:lpstr>Three Way Handshake</vt:lpstr>
      <vt:lpstr>Attack Strategies</vt:lpstr>
      <vt:lpstr>Guessing Sequence Numbers</vt:lpstr>
      <vt:lpstr>TCP RST Attack</vt:lpstr>
      <vt:lpstr>TCP Connection Hijacking</vt:lpstr>
      <vt:lpstr>rsh Connection Hijacking Example</vt:lpstr>
      <vt:lpstr>Modern TCP</vt:lpstr>
      <vt:lpstr>DDoS Attacks</vt:lpstr>
      <vt:lpstr>Attacks against Availability: Denial of Service attacks</vt:lpstr>
      <vt:lpstr>Simple DoS</vt:lpstr>
      <vt:lpstr>Distributed DoS</vt:lpstr>
      <vt:lpstr>DoS History </vt:lpstr>
      <vt:lpstr>DoS History (cont.)</vt:lpstr>
      <vt:lpstr>Timeline of a DDoS attack </vt:lpstr>
      <vt:lpstr>Distributed Denial of Service</vt:lpstr>
      <vt:lpstr>Blind spoofing and Smurf Denial of Service (DOS) Attacks</vt:lpstr>
      <vt:lpstr>PowerPoint Presentation</vt:lpstr>
      <vt:lpstr>PowerPoint Presentation</vt:lpstr>
      <vt:lpstr>DNS Attacks</vt:lpstr>
      <vt:lpstr>Pharming: DNS Hijacking</vt:lpstr>
      <vt:lpstr>DNS spoofing</vt:lpstr>
      <vt:lpstr>DNS spoofing</vt:lpstr>
      <vt:lpstr>DNS Cache Poisoning </vt:lpstr>
      <vt:lpstr>DNS cache poisoning</vt:lpstr>
      <vt:lpstr>Routing Attacks</vt:lpstr>
      <vt:lpstr>How to Hijack a Prefix</vt:lpstr>
      <vt:lpstr>Pakistan Telecom: Sub-prefix hijack</vt:lpstr>
      <vt:lpstr>Pakistan Telecom: Sub-prefix hijack</vt:lpstr>
      <vt:lpstr>Pakistan Telecom: Sub-prefix hijack</vt:lpstr>
      <vt:lpstr>China Telecom: Interception</vt:lpstr>
      <vt:lpstr>China Telecom: Interception</vt:lpstr>
      <vt:lpstr>Canadian Bitcoin hijack (2/3/2014)</vt:lpstr>
      <vt:lpstr>Canadian Bitcoin hijack (2/3/2014)</vt:lpstr>
      <vt:lpstr>Canadian Bitcoin hijack (2/3/2014)</vt:lpstr>
      <vt:lpstr>Canadian Bitcoin hijack (2/3/2014)</vt:lpstr>
      <vt:lpstr>Canadian Bitcoin hijack (2/3/2014)</vt:lpstr>
      <vt:lpstr>Canadian Bitcoin hijack (2/3/2014)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46</cp:revision>
  <cp:lastPrinted>2012-09-20T15:27:37Z</cp:lastPrinted>
  <dcterms:created xsi:type="dcterms:W3CDTF">2012-09-22T14:06:39Z</dcterms:created>
  <dcterms:modified xsi:type="dcterms:W3CDTF">2016-03-28T17:59:58Z</dcterms:modified>
</cp:coreProperties>
</file>