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1115" r:id="rId2"/>
    <p:sldId id="1066" r:id="rId3"/>
    <p:sldId id="1071" r:id="rId4"/>
    <p:sldId id="1072" r:id="rId5"/>
    <p:sldId id="1112" r:id="rId6"/>
    <p:sldId id="1073" r:id="rId7"/>
    <p:sldId id="1111" r:id="rId8"/>
    <p:sldId id="1113" r:id="rId9"/>
    <p:sldId id="1114" r:id="rId10"/>
    <p:sldId id="1075" r:id="rId11"/>
    <p:sldId id="1076" r:id="rId12"/>
    <p:sldId id="1067" r:id="rId13"/>
    <p:sldId id="1040" r:id="rId14"/>
    <p:sldId id="1041" r:id="rId15"/>
    <p:sldId id="1042" r:id="rId16"/>
    <p:sldId id="1043" r:id="rId17"/>
    <p:sldId id="1044" r:id="rId18"/>
    <p:sldId id="1045" r:id="rId19"/>
    <p:sldId id="1047" r:id="rId20"/>
    <p:sldId id="1068" r:id="rId21"/>
    <p:sldId id="1077" r:id="rId22"/>
    <p:sldId id="1078" r:id="rId23"/>
    <p:sldId id="1079" r:id="rId24"/>
    <p:sldId id="1080" r:id="rId25"/>
    <p:sldId id="1081" r:id="rId26"/>
    <p:sldId id="1082" r:id="rId27"/>
    <p:sldId id="1083" r:id="rId28"/>
    <p:sldId id="1084" r:id="rId29"/>
    <p:sldId id="1086" r:id="rId30"/>
    <p:sldId id="1050" r:id="rId31"/>
    <p:sldId id="1055" r:id="rId32"/>
    <p:sldId id="1057" r:id="rId33"/>
    <p:sldId id="1060" r:id="rId34"/>
    <p:sldId id="106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12" autoAdjust="0"/>
  </p:normalViewPr>
  <p:slideViewPr>
    <p:cSldViewPr snapToGrid="0" snapToObjects="1">
      <p:cViewPr varScale="1">
        <p:scale>
          <a:sx n="159" d="100"/>
          <a:sy n="159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1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FCCF7-218F-604D-8E0A-1C0B1EF78881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E2FF9-156C-0448-9A93-BC5FA52B9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8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0C6FB-C1E0-2D4C-B08A-94CEC554B545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E275E-A216-904D-9D69-19F31E9E9C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1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E275E-A216-904D-9D69-19F31E9E9C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E3FF9-9B43-9647-BF0C-5CD338DCE759}" type="slidenum">
              <a:rPr lang="en-US"/>
              <a:pPr/>
              <a:t>15</a:t>
            </a:fld>
            <a:endParaRPr lang="en-US"/>
          </a:p>
        </p:txBody>
      </p:sp>
      <p:sp>
        <p:nvSpPr>
          <p:cNvPr id="173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4213"/>
            <a:ext cx="4573588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055" y="4343401"/>
            <a:ext cx="6019454" cy="44952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55" tIns="45678" rIns="91355" bIns="45678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45113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Network Security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563" y="166688"/>
            <a:ext cx="7989887" cy="638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58800" y="1511300"/>
            <a:ext cx="8229600" cy="44243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0913" y="987425"/>
            <a:ext cx="2911475" cy="23336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dirty="0" smtClean="0"/>
              <a:t>Seattle, Thursday, December 18th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4/13/16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5.bin"/><Relationship Id="rId9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18 </a:t>
            </a:r>
            <a:r>
              <a:rPr lang="en-US" dirty="0" smtClean="0"/>
              <a:t>– Networking </a:t>
            </a:r>
            <a:r>
              <a:rPr lang="en-US" dirty="0" smtClean="0"/>
              <a:t>Defense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Bailey</a:t>
            </a:r>
          </a:p>
          <a:p>
            <a:r>
              <a:rPr lang="en-US" dirty="0" smtClean="0"/>
              <a:t>University of Illinois</a:t>
            </a:r>
          </a:p>
          <a:p>
            <a:r>
              <a:rPr lang="en-US" dirty="0"/>
              <a:t>ECE 422/CS 461 </a:t>
            </a:r>
            <a:r>
              <a:rPr lang="en-US" smtClean="0"/>
              <a:t>– Spring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77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Application gateways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5613" y="1555750"/>
            <a:ext cx="4138612" cy="2236788"/>
          </a:xfrm>
        </p:spPr>
        <p:txBody>
          <a:bodyPr>
            <a:normAutofit lnSpcReduction="10000"/>
          </a:bodyPr>
          <a:lstStyle/>
          <a:p>
            <a:r>
              <a:rPr lang="en-US" sz="2400"/>
              <a:t>Filters packets on application data as well as on IP/TCP/UDP fields.</a:t>
            </a:r>
          </a:p>
          <a:p>
            <a:r>
              <a:rPr lang="en-US" sz="2400" u="sng">
                <a:solidFill>
                  <a:srgbClr val="FF0000"/>
                </a:solidFill>
              </a:rPr>
              <a:t>Example:</a:t>
            </a:r>
            <a:r>
              <a:rPr lang="en-US" sz="2400"/>
              <a:t> allow select internal users to telnet outside.</a:t>
            </a:r>
            <a:endParaRPr lang="en-US" sz="2000"/>
          </a:p>
        </p:txBody>
      </p:sp>
      <p:sp>
        <p:nvSpPr>
          <p:cNvPr id="135173" name="Freeform 5"/>
          <p:cNvSpPr>
            <a:spLocks/>
          </p:cNvSpPr>
          <p:nvPr/>
        </p:nvSpPr>
        <p:spPr bwMode="auto">
          <a:xfrm>
            <a:off x="4829175" y="1511300"/>
            <a:ext cx="2974975" cy="2219325"/>
          </a:xfrm>
          <a:custGeom>
            <a:avLst/>
            <a:gdLst/>
            <a:ahLst/>
            <a:cxnLst>
              <a:cxn ang="0">
                <a:pos x="27" y="652"/>
              </a:cxn>
              <a:cxn ang="0">
                <a:pos x="105" y="76"/>
              </a:cxn>
              <a:cxn ang="0">
                <a:pos x="657" y="196"/>
              </a:cxn>
              <a:cxn ang="0">
                <a:pos x="1209" y="100"/>
              </a:cxn>
              <a:cxn ang="0">
                <a:pos x="2001" y="406"/>
              </a:cxn>
              <a:cxn ang="0">
                <a:pos x="2013" y="1144"/>
              </a:cxn>
              <a:cxn ang="0">
                <a:pos x="1581" y="1600"/>
              </a:cxn>
              <a:cxn ang="0">
                <a:pos x="813" y="1516"/>
              </a:cxn>
              <a:cxn ang="0">
                <a:pos x="501" y="1270"/>
              </a:cxn>
              <a:cxn ang="0">
                <a:pos x="183" y="1066"/>
              </a:cxn>
              <a:cxn ang="0">
                <a:pos x="27" y="652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5174" name="Object 6"/>
          <p:cNvGraphicFramePr>
            <a:graphicFrameLocks noChangeAspect="1"/>
          </p:cNvGraphicFramePr>
          <p:nvPr/>
        </p:nvGraphicFramePr>
        <p:xfrm>
          <a:off x="4943475" y="1658938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24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1658938"/>
                        <a:ext cx="415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5" name="Line 7"/>
          <p:cNvSpPr>
            <a:spLocks noChangeShapeType="1"/>
          </p:cNvSpPr>
          <p:nvPr/>
        </p:nvSpPr>
        <p:spPr bwMode="auto">
          <a:xfrm flipV="1">
            <a:off x="5349875" y="1905000"/>
            <a:ext cx="73025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5176" name="Object 8"/>
          <p:cNvGraphicFramePr>
            <a:graphicFrameLocks noChangeAspect="1"/>
          </p:cNvGraphicFramePr>
          <p:nvPr/>
        </p:nvGraphicFramePr>
        <p:xfrm>
          <a:off x="4943475" y="225425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25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2254250"/>
                        <a:ext cx="415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7" name="Line 9"/>
          <p:cNvSpPr>
            <a:spLocks noChangeShapeType="1"/>
          </p:cNvSpPr>
          <p:nvPr/>
        </p:nvSpPr>
        <p:spPr bwMode="auto">
          <a:xfrm flipV="1">
            <a:off x="5349875" y="2505075"/>
            <a:ext cx="730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78" name="Line 10"/>
          <p:cNvSpPr>
            <a:spLocks noChangeShapeType="1"/>
          </p:cNvSpPr>
          <p:nvPr/>
        </p:nvSpPr>
        <p:spPr bwMode="auto">
          <a:xfrm>
            <a:off x="5416550" y="1903413"/>
            <a:ext cx="0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5179" name="Object 11"/>
          <p:cNvGraphicFramePr>
            <a:graphicFrameLocks noChangeAspect="1"/>
          </p:cNvGraphicFramePr>
          <p:nvPr/>
        </p:nvGraphicFramePr>
        <p:xfrm>
          <a:off x="5811838" y="266858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26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38" y="2668588"/>
                        <a:ext cx="417512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0" name="Object 12"/>
          <p:cNvGraphicFramePr>
            <a:graphicFrameLocks noChangeAspect="1"/>
          </p:cNvGraphicFramePr>
          <p:nvPr/>
        </p:nvGraphicFramePr>
        <p:xfrm>
          <a:off x="5197475" y="265747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27"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2657475"/>
                        <a:ext cx="415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1" name="Line 13"/>
          <p:cNvSpPr>
            <a:spLocks noChangeShapeType="1"/>
          </p:cNvSpPr>
          <p:nvPr/>
        </p:nvSpPr>
        <p:spPr bwMode="auto">
          <a:xfrm rot="-5400000">
            <a:off x="6036469" y="264398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82" name="Line 14"/>
          <p:cNvSpPr>
            <a:spLocks noChangeShapeType="1"/>
          </p:cNvSpPr>
          <p:nvPr/>
        </p:nvSpPr>
        <p:spPr bwMode="auto">
          <a:xfrm rot="5400000" flipH="1">
            <a:off x="5410200" y="263525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83" name="Line 15"/>
          <p:cNvSpPr>
            <a:spLocks noChangeShapeType="1"/>
          </p:cNvSpPr>
          <p:nvPr/>
        </p:nvSpPr>
        <p:spPr bwMode="auto">
          <a:xfrm rot="16200000" flipV="1">
            <a:off x="5757069" y="229631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84" name="Line 16"/>
          <p:cNvSpPr>
            <a:spLocks noChangeShapeType="1"/>
          </p:cNvSpPr>
          <p:nvPr/>
        </p:nvSpPr>
        <p:spPr bwMode="auto">
          <a:xfrm flipV="1">
            <a:off x="5422900" y="223520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85" name="Line 17"/>
          <p:cNvSpPr>
            <a:spLocks noChangeShapeType="1"/>
          </p:cNvSpPr>
          <p:nvPr/>
        </p:nvSpPr>
        <p:spPr bwMode="auto">
          <a:xfrm>
            <a:off x="5897563" y="2363788"/>
            <a:ext cx="430212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86" name="Line 18"/>
          <p:cNvSpPr>
            <a:spLocks noChangeShapeType="1"/>
          </p:cNvSpPr>
          <p:nvPr/>
        </p:nvSpPr>
        <p:spPr bwMode="auto">
          <a:xfrm flipH="1">
            <a:off x="6819900" y="227806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187" name="Line 19"/>
          <p:cNvSpPr>
            <a:spLocks noChangeShapeType="1"/>
          </p:cNvSpPr>
          <p:nvPr/>
        </p:nvSpPr>
        <p:spPr bwMode="auto">
          <a:xfrm>
            <a:off x="6602413" y="2768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456363" y="1492250"/>
            <a:ext cx="303212" cy="571500"/>
            <a:chOff x="4180" y="783"/>
            <a:chExt cx="150" cy="307"/>
          </a:xfrm>
        </p:grpSpPr>
        <p:sp>
          <p:nvSpPr>
            <p:cNvPr id="135189" name="AutoShape 2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0" name="Rectangle 2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1" name="Rectangle 2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2" name="AutoShape 2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3" name="Line 2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4" name="Line 2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5" name="Rectangle 2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6" name="Rectangle 2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386638" y="2627313"/>
            <a:ext cx="207962" cy="409575"/>
            <a:chOff x="4180" y="783"/>
            <a:chExt cx="150" cy="307"/>
          </a:xfrm>
        </p:grpSpPr>
        <p:sp>
          <p:nvSpPr>
            <p:cNvPr id="135198" name="AutoShape 3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9" name="Rectangle 3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00" name="Rectangle 3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01" name="AutoShape 3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02" name="Line 3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03" name="Line 3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04" name="Rectangle 3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05" name="Rectangle 3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5206" name="Line 38"/>
          <p:cNvSpPr>
            <a:spLocks noChangeShapeType="1"/>
          </p:cNvSpPr>
          <p:nvPr/>
        </p:nvSpPr>
        <p:spPr bwMode="auto">
          <a:xfrm rot="5400000" flipH="1">
            <a:off x="6719887" y="2097088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207" name="Line 39"/>
          <p:cNvSpPr>
            <a:spLocks noChangeShapeType="1"/>
          </p:cNvSpPr>
          <p:nvPr/>
        </p:nvSpPr>
        <p:spPr bwMode="auto">
          <a:xfrm rot="-5400000">
            <a:off x="6754019" y="1945481"/>
            <a:ext cx="6350" cy="160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208" name="Line 40"/>
          <p:cNvSpPr>
            <a:spLocks noChangeShapeType="1"/>
          </p:cNvSpPr>
          <p:nvPr/>
        </p:nvSpPr>
        <p:spPr bwMode="auto">
          <a:xfrm rot="-5400000">
            <a:off x="6889750" y="21113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209" name="Line 41"/>
          <p:cNvSpPr>
            <a:spLocks noChangeShapeType="1"/>
          </p:cNvSpPr>
          <p:nvPr/>
        </p:nvSpPr>
        <p:spPr bwMode="auto">
          <a:xfrm flipH="1">
            <a:off x="7205663" y="169068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7262813" y="1454150"/>
            <a:ext cx="501650" cy="233363"/>
            <a:chOff x="3600" y="219"/>
            <a:chExt cx="360" cy="175"/>
          </a:xfrm>
        </p:grpSpPr>
        <p:sp>
          <p:nvSpPr>
            <p:cNvPr id="135211" name="Oval 4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12" name="Line 4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13" name="Line 4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14" name="Rectangle 4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15" name="Oval 4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5217" name="Line 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18" name="Line 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19" name="Line 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5221" name="Line 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22" name="Line 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23" name="Line 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6929438" y="2038350"/>
            <a:ext cx="501650" cy="234950"/>
            <a:chOff x="3600" y="219"/>
            <a:chExt cx="360" cy="175"/>
          </a:xfrm>
        </p:grpSpPr>
        <p:sp>
          <p:nvSpPr>
            <p:cNvPr id="135225" name="Oval 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26" name="Line 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27" name="Line 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28" name="Rectangle 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29" name="Oval 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6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5231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32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33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6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5235" name="Line 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36" name="Line 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37" name="Line 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6319838" y="2527300"/>
            <a:ext cx="500062" cy="233363"/>
            <a:chOff x="3600" y="219"/>
            <a:chExt cx="360" cy="175"/>
          </a:xfrm>
        </p:grpSpPr>
        <p:sp>
          <p:nvSpPr>
            <p:cNvPr id="135239" name="Oval 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40" name="Line 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41" name="Line 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42" name="Rectangle 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43" name="Oval 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5245" name="Line 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46" name="Line 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47" name="Line 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5249" name="Line 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50" name="Line 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51" name="Line 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3" name="Group 84"/>
          <p:cNvGrpSpPr>
            <a:grpSpLocks/>
          </p:cNvGrpSpPr>
          <p:nvPr/>
        </p:nvGrpSpPr>
        <p:grpSpPr bwMode="auto">
          <a:xfrm>
            <a:off x="5516563" y="2151063"/>
            <a:ext cx="501650" cy="233362"/>
            <a:chOff x="3600" y="219"/>
            <a:chExt cx="360" cy="175"/>
          </a:xfrm>
        </p:grpSpPr>
        <p:sp>
          <p:nvSpPr>
            <p:cNvPr id="135253" name="Oval 8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54" name="Line 8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55" name="Line 8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56" name="Rectangle 8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57" name="Oval 8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9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35259" name="Line 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60" name="Line 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61" name="Line 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9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35263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64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65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35266" name="Line 98"/>
          <p:cNvSpPr>
            <a:spLocks noChangeShapeType="1"/>
          </p:cNvSpPr>
          <p:nvPr/>
        </p:nvSpPr>
        <p:spPr bwMode="auto">
          <a:xfrm>
            <a:off x="5745163" y="24066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5267" name="Object 99"/>
          <p:cNvGraphicFramePr>
            <a:graphicFrameLocks noChangeAspect="1"/>
          </p:cNvGraphicFramePr>
          <p:nvPr/>
        </p:nvGraphicFramePr>
        <p:xfrm>
          <a:off x="6945313" y="303053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28" name="Clip" r:id="rId8" imgW="1305000" imgH="1085760" progId="">
                  <p:embed/>
                </p:oleObj>
              </mc:Choice>
              <mc:Fallback>
                <p:oleObj name="Clip" r:id="rId8" imgW="1305000" imgH="108576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313" y="3030538"/>
                        <a:ext cx="417512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68" name="Object 100"/>
          <p:cNvGraphicFramePr>
            <a:graphicFrameLocks noChangeAspect="1"/>
          </p:cNvGraphicFramePr>
          <p:nvPr/>
        </p:nvGraphicFramePr>
        <p:xfrm>
          <a:off x="6330950" y="301942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929" name="Clip" r:id="rId9" imgW="1305000" imgH="1085760" progId="">
                  <p:embed/>
                </p:oleObj>
              </mc:Choice>
              <mc:Fallback>
                <p:oleObj name="Clip" r:id="rId9" imgW="1305000" imgH="108576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3019425"/>
                        <a:ext cx="4159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69" name="Line 101"/>
          <p:cNvSpPr>
            <a:spLocks noChangeShapeType="1"/>
          </p:cNvSpPr>
          <p:nvPr/>
        </p:nvSpPr>
        <p:spPr bwMode="auto">
          <a:xfrm rot="-5400000">
            <a:off x="7169944" y="30059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270" name="Line 102"/>
          <p:cNvSpPr>
            <a:spLocks noChangeShapeType="1"/>
          </p:cNvSpPr>
          <p:nvPr/>
        </p:nvSpPr>
        <p:spPr bwMode="auto">
          <a:xfrm rot="5400000" flipH="1">
            <a:off x="6543675" y="29972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271" name="Line 103"/>
          <p:cNvSpPr>
            <a:spLocks noChangeShapeType="1"/>
          </p:cNvSpPr>
          <p:nvPr/>
        </p:nvSpPr>
        <p:spPr bwMode="auto">
          <a:xfrm rot="16200000" flipV="1">
            <a:off x="6890544" y="26582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272" name="Freeform 104"/>
          <p:cNvSpPr>
            <a:spLocks/>
          </p:cNvSpPr>
          <p:nvPr/>
        </p:nvSpPr>
        <p:spPr bwMode="auto">
          <a:xfrm>
            <a:off x="5429250" y="1536700"/>
            <a:ext cx="100965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636" y="114"/>
              </a:cxn>
            </a:cxnLst>
            <a:rect l="0" t="0" r="r" b="b"/>
            <a:pathLst>
              <a:path w="636" h="144">
                <a:moveTo>
                  <a:pt x="0" y="144"/>
                </a:moveTo>
                <a:cubicBezTo>
                  <a:pt x="180" y="6"/>
                  <a:pt x="450" y="0"/>
                  <a:pt x="636" y="11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273" name="Freeform 105"/>
          <p:cNvSpPr>
            <a:spLocks/>
          </p:cNvSpPr>
          <p:nvPr/>
        </p:nvSpPr>
        <p:spPr bwMode="auto">
          <a:xfrm>
            <a:off x="6781800" y="1146175"/>
            <a:ext cx="771525" cy="939800"/>
          </a:xfrm>
          <a:custGeom>
            <a:avLst/>
            <a:gdLst/>
            <a:ahLst/>
            <a:cxnLst>
              <a:cxn ang="0">
                <a:pos x="0" y="492"/>
              </a:cxn>
              <a:cxn ang="0">
                <a:pos x="162" y="510"/>
              </a:cxn>
              <a:cxn ang="0">
                <a:pos x="486" y="0"/>
              </a:cxn>
            </a:cxnLst>
            <a:rect l="0" t="0" r="r" b="b"/>
            <a:pathLst>
              <a:path w="486" h="592">
                <a:moveTo>
                  <a:pt x="0" y="492"/>
                </a:moveTo>
                <a:cubicBezTo>
                  <a:pt x="25" y="472"/>
                  <a:pt x="81" y="592"/>
                  <a:pt x="162" y="510"/>
                </a:cubicBezTo>
                <a:cubicBezTo>
                  <a:pt x="243" y="428"/>
                  <a:pt x="419" y="106"/>
                  <a:pt x="486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274" name="Text Box 106"/>
          <p:cNvSpPr txBox="1">
            <a:spLocks noChangeArrowheads="1"/>
          </p:cNvSpPr>
          <p:nvPr/>
        </p:nvSpPr>
        <p:spPr bwMode="auto">
          <a:xfrm>
            <a:off x="4946650" y="1112838"/>
            <a:ext cx="1549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atin typeface="Comic Sans MS" pitchFamily="-84" charset="0"/>
              </a:rPr>
              <a:t>host-to-gateway</a:t>
            </a:r>
          </a:p>
          <a:p>
            <a:pPr algn="l"/>
            <a:r>
              <a:rPr lang="en-US" sz="1400">
                <a:latin typeface="Comic Sans MS" pitchFamily="-84" charset="0"/>
              </a:rPr>
              <a:t>telnet session</a:t>
            </a:r>
            <a:endParaRPr lang="en-US" sz="1800">
              <a:latin typeface="Comic Sans MS" pitchFamily="-84" charset="0"/>
            </a:endParaRPr>
          </a:p>
        </p:txBody>
      </p:sp>
      <p:sp>
        <p:nvSpPr>
          <p:cNvPr id="135275" name="Text Box 107"/>
          <p:cNvSpPr txBox="1">
            <a:spLocks noChangeArrowheads="1"/>
          </p:cNvSpPr>
          <p:nvPr/>
        </p:nvSpPr>
        <p:spPr bwMode="auto">
          <a:xfrm>
            <a:off x="6813550" y="722313"/>
            <a:ext cx="1828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atin typeface="Comic Sans MS" pitchFamily="-84" charset="0"/>
              </a:rPr>
              <a:t>gateway-to-remote </a:t>
            </a:r>
          </a:p>
          <a:p>
            <a:pPr algn="l"/>
            <a:r>
              <a:rPr lang="en-US" sz="1400">
                <a:latin typeface="Comic Sans MS" pitchFamily="-84" charset="0"/>
              </a:rPr>
              <a:t>host telnet session</a:t>
            </a:r>
            <a:endParaRPr lang="en-US" sz="1800">
              <a:latin typeface="Comic Sans MS" pitchFamily="-84" charset="0"/>
            </a:endParaRPr>
          </a:p>
        </p:txBody>
      </p:sp>
      <p:sp>
        <p:nvSpPr>
          <p:cNvPr id="135276" name="Text Box 108"/>
          <p:cNvSpPr txBox="1">
            <a:spLocks noChangeArrowheads="1"/>
          </p:cNvSpPr>
          <p:nvPr/>
        </p:nvSpPr>
        <p:spPr bwMode="auto">
          <a:xfrm>
            <a:off x="5926138" y="1987550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omic Sans MS" pitchFamily="-84" charset="0"/>
              </a:rPr>
              <a:t>application</a:t>
            </a:r>
          </a:p>
          <a:p>
            <a:r>
              <a:rPr lang="en-US" sz="1200">
                <a:latin typeface="Comic Sans MS" pitchFamily="-84" charset="0"/>
              </a:rPr>
              <a:t>gateway</a:t>
            </a:r>
            <a:endParaRPr lang="en-US" sz="1800">
              <a:latin typeface="Comic Sans MS" pitchFamily="-84" charset="0"/>
            </a:endParaRPr>
          </a:p>
        </p:txBody>
      </p:sp>
      <p:sp>
        <p:nvSpPr>
          <p:cNvPr id="135277" name="Text Box 109"/>
          <p:cNvSpPr txBox="1">
            <a:spLocks noChangeArrowheads="1"/>
          </p:cNvSpPr>
          <p:nvPr/>
        </p:nvSpPr>
        <p:spPr bwMode="auto">
          <a:xfrm>
            <a:off x="7366000" y="2012950"/>
            <a:ext cx="13731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omic Sans MS" pitchFamily="-84" charset="0"/>
              </a:rPr>
              <a:t>router and filter</a:t>
            </a:r>
            <a:endParaRPr lang="en-US" sz="1800">
              <a:latin typeface="Comic Sans MS" pitchFamily="-84" charset="0"/>
            </a:endParaRPr>
          </a:p>
        </p:txBody>
      </p:sp>
      <p:sp>
        <p:nvSpPr>
          <p:cNvPr id="135278" name="Rectangle 110"/>
          <p:cNvSpPr>
            <a:spLocks noChangeArrowheads="1"/>
          </p:cNvSpPr>
          <p:nvPr/>
        </p:nvSpPr>
        <p:spPr bwMode="auto">
          <a:xfrm>
            <a:off x="798513" y="4084638"/>
            <a:ext cx="76422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FF0000"/>
                </a:solidFill>
                <a:latin typeface="Comic Sans MS" pitchFamily="-84" charset="0"/>
              </a:rPr>
              <a:t>1.</a:t>
            </a:r>
            <a:r>
              <a:rPr lang="en-US" sz="2000">
                <a:latin typeface="Comic Sans MS" pitchFamily="-84" charset="0"/>
              </a:rPr>
              <a:t> Require all telnet users to telnet through gateway.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FF0000"/>
                </a:solidFill>
                <a:latin typeface="Comic Sans MS" pitchFamily="-84" charset="0"/>
              </a:rPr>
              <a:t>2.</a:t>
            </a:r>
            <a:r>
              <a:rPr lang="en-US" sz="2000">
                <a:latin typeface="Comic Sans MS" pitchFamily="-84" charset="0"/>
              </a:rPr>
              <a:t> For authorized users, gateway sets up telnet connection to dest host. Gateway relays data between 2 connections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sz="2000">
                <a:solidFill>
                  <a:srgbClr val="FF0000"/>
                </a:solidFill>
                <a:latin typeface="Comic Sans MS" pitchFamily="-84" charset="0"/>
              </a:rPr>
              <a:t>3.</a:t>
            </a:r>
            <a:r>
              <a:rPr lang="en-US" sz="2000">
                <a:latin typeface="Comic Sans MS" pitchFamily="-84" charset="0"/>
              </a:rPr>
              <a:t> Router filter blocks all telnet connections not originating from gateway.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Limitations of firewalls and gateways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92113" y="1400175"/>
            <a:ext cx="3879850" cy="4648200"/>
          </a:xfrm>
        </p:spPr>
        <p:txBody>
          <a:bodyPr/>
          <a:lstStyle/>
          <a:p>
            <a:r>
              <a:rPr lang="en-US" sz="2400" u="sng">
                <a:solidFill>
                  <a:srgbClr val="FF0000"/>
                </a:solidFill>
              </a:rPr>
              <a:t>IP spoofing:</a:t>
            </a:r>
            <a:r>
              <a:rPr lang="en-US" sz="2400"/>
              <a:t> router can’t know if data “really” comes from claimed source</a:t>
            </a:r>
          </a:p>
          <a:p>
            <a:r>
              <a:rPr lang="en-US" sz="2400"/>
              <a:t>if multiple app’s. need special treatment, each has own app. gateway.</a:t>
            </a:r>
          </a:p>
          <a:p>
            <a:r>
              <a:rPr lang="en-US" sz="2400"/>
              <a:t>client software must know how to contact gateway.</a:t>
            </a:r>
          </a:p>
          <a:p>
            <a:pPr lvl="1"/>
            <a:r>
              <a:rPr lang="en-US" sz="2000"/>
              <a:t>e.g., must set IP address of proxy in Web browser</a:t>
            </a:r>
          </a:p>
        </p:txBody>
      </p:sp>
      <p:sp>
        <p:nvSpPr>
          <p:cNvPr id="13619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37088" y="1435100"/>
            <a:ext cx="3810000" cy="4648200"/>
          </a:xfrm>
        </p:spPr>
        <p:txBody>
          <a:bodyPr/>
          <a:lstStyle/>
          <a:p>
            <a:r>
              <a:rPr lang="en-US" sz="2400"/>
              <a:t>filters often use all or nothing policy for UDP.</a:t>
            </a:r>
          </a:p>
          <a:p>
            <a:r>
              <a:rPr lang="en-US" sz="2400"/>
              <a:t>tradeoff:  </a:t>
            </a:r>
            <a:r>
              <a:rPr lang="en-US" sz="2400">
                <a:solidFill>
                  <a:srgbClr val="FF0000"/>
                </a:solidFill>
              </a:rPr>
              <a:t>degree of communication with outside world, level of security</a:t>
            </a:r>
            <a:endParaRPr lang="en-US" sz="2400"/>
          </a:p>
          <a:p>
            <a:r>
              <a:rPr lang="en-US" sz="2400"/>
              <a:t>many highly protected sites still suffer from attacks.</a:t>
            </a:r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Intrusion detection</a:t>
            </a:r>
            <a:endParaRPr lang="en-US"/>
          </a:p>
        </p:txBody>
      </p:sp>
      <p:sp>
        <p:nvSpPr>
          <p:cNvPr id="1704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“Building burglar alarms for the net”</a:t>
            </a:r>
          </a:p>
          <a:p>
            <a:r>
              <a:rPr lang="en-US" smtClean="0"/>
              <a:t>Idea: make systems sensitive to threatening actions, and make them capable of alerting authorities when they notice anomalies</a:t>
            </a:r>
          </a:p>
          <a:p>
            <a:r>
              <a:rPr lang="en-US" smtClean="0"/>
              <a:t>Necessarily post-hoc</a:t>
            </a:r>
          </a:p>
          <a:p>
            <a:r>
              <a:rPr lang="en-US" smtClean="0"/>
              <a:t>Broad types</a:t>
            </a:r>
          </a:p>
          <a:p>
            <a:pPr lvl="1"/>
            <a:r>
              <a:rPr lang="en-US" smtClean="0"/>
              <a:t>Statistical analyzers (anomaly based)</a:t>
            </a:r>
          </a:p>
          <a:p>
            <a:pPr lvl="1"/>
            <a:r>
              <a:rPr lang="en-US" smtClean="0"/>
              <a:t>Rules-based systems, Attack-signature detectors (misuse)</a:t>
            </a:r>
          </a:p>
          <a:p>
            <a:pPr lvl="1"/>
            <a:r>
              <a:rPr lang="en-US" smtClean="0"/>
              <a:t>Others 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Know Your Attacker</a:t>
            </a:r>
            <a:endParaRPr lang="en-US"/>
          </a:p>
        </p:txBody>
      </p:sp>
      <p:sp>
        <p:nvSpPr>
          <p:cNvPr id="170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Most attackers run scripts to probe for vulnerabilities, then return later to exploit them </a:t>
            </a:r>
          </a:p>
          <a:p>
            <a:r>
              <a:rPr lang="en-US" smtClean="0"/>
              <a:t>Probes tend to come in waves as new holes are discovered</a:t>
            </a:r>
          </a:p>
          <a:p>
            <a:r>
              <a:rPr lang="en-US" smtClean="0"/>
              <a:t>Probes look very different than typical network use</a:t>
            </a:r>
          </a:p>
          <a:p>
            <a:r>
              <a:rPr lang="en-US" smtClean="0"/>
              <a:t>Actual attack may come long after probe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Paradigms in Intrusion Detection</a:t>
            </a:r>
          </a:p>
        </p:txBody>
      </p:sp>
      <p:sp>
        <p:nvSpPr>
          <p:cNvPr id="1731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Misuse Detection Intrusion Detection Systems (MD)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 </a:t>
            </a:r>
            <a:r>
              <a:rPr lang="en-US" i="1" dirty="0"/>
              <a:t>“what is abnormal”</a:t>
            </a:r>
            <a:r>
              <a:rPr lang="en-US" dirty="0"/>
              <a:t> using attack signatures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traffic that matches an attack signature as attack traffic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Anomaly </a:t>
            </a:r>
            <a:r>
              <a:rPr lang="en-US" b="1" dirty="0"/>
              <a:t>Detection Intrusion Detection Systems (AD)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 </a:t>
            </a:r>
            <a:r>
              <a:rPr lang="en-US" i="1" dirty="0"/>
              <a:t>“what is normal”</a:t>
            </a:r>
            <a:r>
              <a:rPr lang="en-US" dirty="0"/>
              <a:t> using profiles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traffic that does not match the profile as abnormal</a:t>
            </a:r>
            <a:endParaRPr lang="en-US" sz="2000" b="1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imes New Roman" pitchFamily="-84" charset="0"/>
                <a:cs typeface="Times New Roman" pitchFamily="-84" charset="0"/>
              </a:rPr>
              <a:t>The world’s simplest ID system</a:t>
            </a:r>
          </a:p>
        </p:txBody>
      </p:sp>
      <p:sp>
        <p:nvSpPr>
          <p:cNvPr id="170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-84" charset="2"/>
              <a:buNone/>
            </a:pPr>
            <a:r>
              <a:rPr lang="en-US" sz="2400">
                <a:ea typeface="Times New Roman" pitchFamily="-84" charset="0"/>
                <a:cs typeface="Times New Roman" pitchFamily="-84" charset="0"/>
              </a:rPr>
              <a:t>v=listen(frequently-exploited-unused-port);</a:t>
            </a:r>
          </a:p>
          <a:p>
            <a:pPr>
              <a:lnSpc>
                <a:spcPct val="90000"/>
              </a:lnSpc>
              <a:buFont typeface="Wingdings" pitchFamily="-84" charset="2"/>
              <a:buNone/>
            </a:pPr>
            <a:r>
              <a:rPr lang="en-US" sz="2400">
                <a:ea typeface="Times New Roman" pitchFamily="-84" charset="0"/>
                <a:cs typeface="Times New Roman" pitchFamily="-84" charset="0"/>
              </a:rPr>
              <a:t>while(1) {</a:t>
            </a:r>
          </a:p>
          <a:p>
            <a:pPr lvl="1">
              <a:lnSpc>
                <a:spcPct val="90000"/>
              </a:lnSpc>
              <a:buFont typeface="Wingdings" pitchFamily="-84" charset="2"/>
              <a:buNone/>
            </a:pPr>
            <a:r>
              <a:rPr lang="en-US" sz="2000">
                <a:ea typeface="Times New Roman" pitchFamily="-84" charset="0"/>
                <a:cs typeface="Times New Roman" pitchFamily="-84" charset="0"/>
              </a:rPr>
              <a:t>s=accept(v, who, howbig);</a:t>
            </a:r>
          </a:p>
          <a:p>
            <a:pPr lvl="1">
              <a:lnSpc>
                <a:spcPct val="90000"/>
              </a:lnSpc>
              <a:buFont typeface="Wingdings" pitchFamily="-84" charset="2"/>
              <a:buNone/>
            </a:pPr>
            <a:r>
              <a:rPr lang="en-US" sz="2000">
                <a:ea typeface="Times New Roman" pitchFamily="-84" charset="0"/>
                <a:cs typeface="Times New Roman" pitchFamily="-84" charset="0"/>
              </a:rPr>
              <a:t>notify_the_authorities(s, who, howbig);</a:t>
            </a:r>
          </a:p>
          <a:p>
            <a:pPr lvl="1">
              <a:lnSpc>
                <a:spcPct val="90000"/>
              </a:lnSpc>
              <a:buFont typeface="Wingdings" pitchFamily="-84" charset="2"/>
              <a:buNone/>
            </a:pPr>
            <a:r>
              <a:rPr lang="en-US" sz="2000">
                <a:ea typeface="Times New Roman" pitchFamily="-84" charset="0"/>
                <a:cs typeface="Times New Roman" pitchFamily="-84" charset="0"/>
              </a:rPr>
              <a:t>close(s);</a:t>
            </a:r>
          </a:p>
          <a:p>
            <a:pPr>
              <a:lnSpc>
                <a:spcPct val="90000"/>
              </a:lnSpc>
              <a:buFont typeface="Wingdings" pitchFamily="-84" charset="2"/>
              <a:buNone/>
            </a:pPr>
            <a:r>
              <a:rPr lang="en-US" sz="2400">
                <a:ea typeface="Times New Roman" pitchFamily="-84" charset="0"/>
                <a:cs typeface="Times New Roman" pitchFamily="-8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Times New Roman" pitchFamily="-84" charset="0"/>
                <a:cs typeface="Times New Roman" pitchFamily="-84" charset="0"/>
              </a:rPr>
              <a:t>This won’t catch stealth scanners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Times New Roman" pitchFamily="-84" charset="0"/>
                <a:cs typeface="Times New Roman" pitchFamily="-84" charset="0"/>
              </a:rPr>
              <a:t>Doesn’t have a global view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Times New Roman" pitchFamily="-84" charset="0"/>
                <a:cs typeface="Times New Roman" pitchFamily="-84" charset="0"/>
              </a:rPr>
              <a:t>Can’t detect attacks on systems in use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Times New Roman" pitchFamily="-84" charset="0"/>
                <a:cs typeface="Times New Roman" pitchFamily="-84" charset="0"/>
              </a:rPr>
              <a:t>Surprisingly effective at catching scans nonetheless</a:t>
            </a:r>
            <a:r>
              <a:rPr lang="en-US" sz="240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imes New Roman" pitchFamily="-84" charset="0"/>
                <a:cs typeface="Times New Roman" pitchFamily="-84" charset="0"/>
              </a:rPr>
              <a:t>Statistical analysis</a:t>
            </a:r>
          </a:p>
        </p:txBody>
      </p:sp>
      <p:sp>
        <p:nvSpPr>
          <p:cNvPr id="170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Times New Roman" pitchFamily="-84" charset="0"/>
                <a:cs typeface="Times New Roman" pitchFamily="-84" charset="0"/>
              </a:rPr>
              <a:t>Constantly capture packets, watch logs, note typical flows</a:t>
            </a:r>
          </a:p>
          <a:p>
            <a:pPr lvl="1"/>
            <a:r>
              <a:rPr lang="en-US">
                <a:ea typeface="Times New Roman" pitchFamily="-84" charset="0"/>
                <a:cs typeface="Times New Roman" pitchFamily="-84" charset="0"/>
              </a:rPr>
              <a:t>I.E. “95% of traffic flows from inside the firewall to outside web services”</a:t>
            </a:r>
          </a:p>
          <a:p>
            <a:pPr lvl="1"/>
            <a:r>
              <a:rPr lang="en-US">
                <a:ea typeface="Times New Roman" pitchFamily="-84" charset="0"/>
                <a:cs typeface="Times New Roman" pitchFamily="-84" charset="0"/>
              </a:rPr>
              <a:t>Set off alarm bells when traffic not matching typical flows is seen</a:t>
            </a:r>
          </a:p>
          <a:p>
            <a:pPr lvl="1"/>
            <a:r>
              <a:rPr lang="en-US">
                <a:ea typeface="Times New Roman" pitchFamily="-84" charset="0"/>
                <a:cs typeface="Times New Roman" pitchFamily="-84" charset="0"/>
              </a:rPr>
              <a:t>Can be a first alert against configuration problems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Gains a global picture of the system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Rule-based systems</a:t>
            </a:r>
            <a:endParaRPr lang="en-US"/>
          </a:p>
        </p:txBody>
      </p:sp>
      <p:sp>
        <p:nvSpPr>
          <p:cNvPr id="170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Monitor logs and network for behavior violating or matching static rules</a:t>
            </a:r>
          </a:p>
          <a:p>
            <a:r>
              <a:rPr lang="en-US" smtClean="0"/>
              <a:t>Require some knowledge of attack behaviors</a:t>
            </a:r>
          </a:p>
          <a:p>
            <a:r>
              <a:rPr lang="en-US" smtClean="0"/>
              <a:t>Less prone to false alarms</a:t>
            </a:r>
          </a:p>
          <a:p>
            <a:r>
              <a:rPr lang="en-US" smtClean="0"/>
              <a:t>Often combined with anomaly detectors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imes New Roman" pitchFamily="-84" charset="0"/>
                <a:cs typeface="Times New Roman" pitchFamily="-84" charset="0"/>
              </a:rPr>
              <a:t>Using an IDS</a:t>
            </a:r>
          </a:p>
        </p:txBody>
      </p:sp>
      <p:sp>
        <p:nvSpPr>
          <p:cNvPr id="171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Times New Roman" pitchFamily="-84" charset="0"/>
                <a:cs typeface="Times New Roman" pitchFamily="-84" charset="0"/>
              </a:rPr>
              <a:t>Plan your incident response process well before you install the system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Know what you’re looking for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Make the system comprehensive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Don’t overreact to alarms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If using a rules-based system, keep up with vulnerability reports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Encryption, VPN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Secure sockets layer (SSL)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19113" y="1674813"/>
            <a:ext cx="3810000" cy="46482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transport layer security to any TCP-based app using SSL services. </a:t>
            </a:r>
          </a:p>
          <a:p>
            <a:r>
              <a:rPr lang="en-US" sz="2400"/>
              <a:t>used between Web browsers, servers for e-commerce (shttp).</a:t>
            </a:r>
          </a:p>
          <a:p>
            <a:r>
              <a:rPr lang="en-US" sz="2400"/>
              <a:t>security services:</a:t>
            </a:r>
          </a:p>
          <a:p>
            <a:pPr lvl="1"/>
            <a:r>
              <a:rPr lang="en-US" sz="2000"/>
              <a:t>server authentication</a:t>
            </a:r>
          </a:p>
          <a:p>
            <a:pPr lvl="1"/>
            <a:r>
              <a:rPr lang="en-US" sz="2000"/>
              <a:t>data encryption </a:t>
            </a:r>
          </a:p>
          <a:p>
            <a:pPr lvl="1"/>
            <a:r>
              <a:rPr lang="en-US" sz="2000"/>
              <a:t>client authentication (optional)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228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server authentication</a:t>
            </a:r>
            <a:r>
              <a:rPr lang="en-US" sz="240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SSL-enabled browser includes public keys for trusted CAs.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Browser requests server certificate, issued by trusted CA.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Browser uses CA’s public key to extract server’s public key from certificate. </a:t>
            </a:r>
          </a:p>
          <a:p>
            <a:pPr>
              <a:lnSpc>
                <a:spcPct val="90000"/>
              </a:lnSpc>
            </a:pPr>
            <a:r>
              <a:rPr lang="en-US" sz="2400"/>
              <a:t>check your browser’s security menu to see its trusted CAs.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96850"/>
            <a:ext cx="7772400" cy="889000"/>
          </a:xfrm>
        </p:spPr>
        <p:txBody>
          <a:bodyPr/>
          <a:lstStyle/>
          <a:p>
            <a:r>
              <a:rPr lang="en-US" sz="3600"/>
              <a:t>SSL (continued)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49275" y="1158875"/>
            <a:ext cx="4187825" cy="4648200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Encrypted SSL session:</a:t>
            </a:r>
            <a:endParaRPr lang="en-US" sz="2000"/>
          </a:p>
          <a:p>
            <a:r>
              <a:rPr lang="en-US" sz="2400"/>
              <a:t>Browser generates </a:t>
            </a:r>
            <a:r>
              <a:rPr lang="en-US" sz="2400" i="1">
                <a:solidFill>
                  <a:srgbClr val="FF0000"/>
                </a:solidFill>
              </a:rPr>
              <a:t>symmetric session key</a:t>
            </a:r>
            <a:r>
              <a:rPr lang="en-US" sz="2400"/>
              <a:t>, encrypts it with server’s public key, sends encrypted key to server.</a:t>
            </a:r>
          </a:p>
          <a:p>
            <a:r>
              <a:rPr lang="en-US" sz="2400"/>
              <a:t>Using private key, server decrypts session key.</a:t>
            </a:r>
          </a:p>
          <a:p>
            <a:r>
              <a:rPr lang="en-US" sz="2400"/>
              <a:t>Browser, server know session key</a:t>
            </a:r>
          </a:p>
          <a:p>
            <a:pPr lvl="1"/>
            <a:r>
              <a:rPr lang="en-US" sz="2000"/>
              <a:t>All data sent into TCP socket (by client or server) encrypted with session key.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75225" y="1163638"/>
            <a:ext cx="3810000" cy="4648200"/>
          </a:xfrm>
        </p:spPr>
        <p:txBody>
          <a:bodyPr>
            <a:normAutofit lnSpcReduction="10000"/>
          </a:bodyPr>
          <a:lstStyle/>
          <a:p>
            <a:r>
              <a:rPr lang="en-US" sz="2400"/>
              <a:t>SSL: basis of IETF Transport Layer Security (TLS).</a:t>
            </a:r>
          </a:p>
          <a:p>
            <a:r>
              <a:rPr lang="en-US" sz="2400"/>
              <a:t>SSL can be used for non-Web applications, e.g., IMAP.</a:t>
            </a:r>
          </a:p>
          <a:p>
            <a:r>
              <a:rPr lang="en-US" sz="2400"/>
              <a:t>Client authentication can be done with client certificates.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IPsec: Network Layer Security</a:t>
            </a:r>
            <a:endParaRPr lang="en-US" sz="280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84163" y="1376363"/>
            <a:ext cx="4083050" cy="4648200"/>
          </a:xfrm>
        </p:spPr>
        <p:txBody>
          <a:bodyPr>
            <a:normAutofit lnSpcReduction="10000"/>
          </a:bodyPr>
          <a:lstStyle/>
          <a:p>
            <a:r>
              <a:rPr lang="en-US" sz="2000">
                <a:solidFill>
                  <a:srgbClr val="FF0000"/>
                </a:solidFill>
              </a:rPr>
              <a:t>Network-layer secrecy:</a:t>
            </a:r>
            <a:r>
              <a:rPr lang="en-US" sz="2000"/>
              <a:t> </a:t>
            </a:r>
          </a:p>
          <a:p>
            <a:pPr lvl="1"/>
            <a:r>
              <a:rPr lang="en-US" sz="2000"/>
              <a:t>sending host encrypts the data in IP datagram</a:t>
            </a:r>
          </a:p>
          <a:p>
            <a:pPr lvl="1"/>
            <a:r>
              <a:rPr lang="en-US" sz="2000"/>
              <a:t>TCP and UDP segments; ICMP and SNMP messages.</a:t>
            </a:r>
          </a:p>
          <a:p>
            <a:r>
              <a:rPr lang="en-US" sz="2000">
                <a:solidFill>
                  <a:srgbClr val="FF0000"/>
                </a:solidFill>
              </a:rPr>
              <a:t>Network-layer authentication</a:t>
            </a:r>
            <a:endParaRPr lang="en-US" sz="2000"/>
          </a:p>
          <a:p>
            <a:pPr lvl="1"/>
            <a:r>
              <a:rPr lang="en-US" sz="2000"/>
              <a:t>destination host can authenticate source IP address</a:t>
            </a:r>
          </a:p>
          <a:p>
            <a:r>
              <a:rPr lang="en-US" sz="2000">
                <a:solidFill>
                  <a:srgbClr val="FF0000"/>
                </a:solidFill>
              </a:rPr>
              <a:t>Two principle protocols:</a:t>
            </a:r>
            <a:endParaRPr lang="en-US" sz="2000"/>
          </a:p>
          <a:p>
            <a:pPr lvl="1"/>
            <a:r>
              <a:rPr lang="en-US" sz="2000"/>
              <a:t>authentication header (AH) protocol</a:t>
            </a:r>
          </a:p>
          <a:p>
            <a:pPr lvl="1"/>
            <a:r>
              <a:rPr lang="en-US" sz="2000"/>
              <a:t>encapsulation security payload (ESP) protocol</a:t>
            </a:r>
            <a:endParaRPr lang="en-US" sz="1800"/>
          </a:p>
        </p:txBody>
      </p:sp>
      <p:sp>
        <p:nvSpPr>
          <p:cNvPr id="12595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4079875" cy="4648200"/>
          </a:xfrm>
        </p:spPr>
        <p:txBody>
          <a:bodyPr>
            <a:normAutofit lnSpcReduction="10000"/>
          </a:bodyPr>
          <a:lstStyle/>
          <a:p>
            <a:r>
              <a:rPr lang="en-US" sz="2000">
                <a:solidFill>
                  <a:srgbClr val="FF0000"/>
                </a:solidFill>
              </a:rPr>
              <a:t>For both AH and ESP, source, destination handshake:</a:t>
            </a:r>
            <a:endParaRPr lang="en-US" sz="2000"/>
          </a:p>
          <a:p>
            <a:pPr lvl="1"/>
            <a:r>
              <a:rPr lang="en-US" sz="2000"/>
              <a:t>create network-layer logical channel called a security association (SA)</a:t>
            </a:r>
          </a:p>
          <a:p>
            <a:r>
              <a:rPr lang="en-US" sz="2000">
                <a:solidFill>
                  <a:srgbClr val="FF0000"/>
                </a:solidFill>
              </a:rPr>
              <a:t>Each SA unidirectional.</a:t>
            </a:r>
          </a:p>
          <a:p>
            <a:r>
              <a:rPr lang="en-US" sz="2000">
                <a:solidFill>
                  <a:srgbClr val="FF0000"/>
                </a:solidFill>
              </a:rPr>
              <a:t>Uniquely determined by:</a:t>
            </a:r>
            <a:endParaRPr lang="en-US" sz="2000"/>
          </a:p>
          <a:p>
            <a:pPr lvl="1"/>
            <a:r>
              <a:rPr lang="en-US" sz="2000"/>
              <a:t>security protocol (AH or ESP)</a:t>
            </a:r>
          </a:p>
          <a:p>
            <a:pPr lvl="1"/>
            <a:r>
              <a:rPr lang="en-US" sz="2000"/>
              <a:t>source IP address</a:t>
            </a:r>
          </a:p>
          <a:p>
            <a:pPr lvl="1"/>
            <a:r>
              <a:rPr lang="en-US" sz="2000"/>
              <a:t>32-bit connection ID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808038"/>
          </a:xfrm>
        </p:spPr>
        <p:txBody>
          <a:bodyPr/>
          <a:lstStyle/>
          <a:p>
            <a:r>
              <a:rPr lang="en-US" sz="3200"/>
              <a:t>Authentication Header (AH) Protocol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84200" y="1201738"/>
            <a:ext cx="3997325" cy="3573462"/>
          </a:xfrm>
        </p:spPr>
        <p:txBody>
          <a:bodyPr>
            <a:normAutofit lnSpcReduction="10000"/>
          </a:bodyPr>
          <a:lstStyle/>
          <a:p>
            <a:r>
              <a:rPr lang="en-US" sz="2400"/>
              <a:t>provides source authentication, data integrity, no confidentiality</a:t>
            </a:r>
          </a:p>
          <a:p>
            <a:r>
              <a:rPr lang="en-US" sz="2400"/>
              <a:t>AH header inserted between IP header, data field.</a:t>
            </a:r>
          </a:p>
          <a:p>
            <a:r>
              <a:rPr lang="en-US" sz="2400"/>
              <a:t>protocol field: 51</a:t>
            </a:r>
          </a:p>
          <a:p>
            <a:r>
              <a:rPr lang="en-US" sz="2400"/>
              <a:t>intermediate routers process datagrams as usual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22788" y="1185863"/>
            <a:ext cx="4197350" cy="3597275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>
                <a:solidFill>
                  <a:srgbClr val="FF0000"/>
                </a:solidFill>
              </a:rPr>
              <a:t>AH header includes</a:t>
            </a:r>
            <a:r>
              <a:rPr lang="en-US" sz="2400"/>
              <a:t>:</a:t>
            </a:r>
          </a:p>
          <a:p>
            <a:r>
              <a:rPr lang="en-US" sz="2400"/>
              <a:t>connection identifier</a:t>
            </a:r>
          </a:p>
          <a:p>
            <a:r>
              <a:rPr lang="en-US" sz="2400"/>
              <a:t>authentication data: source- signed message digest calculated over original IP datagram.</a:t>
            </a:r>
          </a:p>
          <a:p>
            <a:r>
              <a:rPr lang="en-US" sz="2400"/>
              <a:t>next header field: specifies type of data (e.g., TCP, UDP,</a:t>
            </a:r>
            <a:r>
              <a:rPr lang="en-US" sz="2000"/>
              <a:t> ICMP)</a:t>
            </a:r>
          </a:p>
          <a:p>
            <a:pPr lvl="1"/>
            <a:endParaRPr lang="en-US" sz="180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176338" y="5670550"/>
            <a:ext cx="7112000" cy="527050"/>
            <a:chOff x="741" y="3572"/>
            <a:chExt cx="4480" cy="332"/>
          </a:xfrm>
        </p:grpSpPr>
        <p:sp>
          <p:nvSpPr>
            <p:cNvPr id="128011" name="Rectangle 11"/>
            <p:cNvSpPr>
              <a:spLocks noChangeArrowheads="1"/>
            </p:cNvSpPr>
            <p:nvPr/>
          </p:nvSpPr>
          <p:spPr bwMode="auto">
            <a:xfrm>
              <a:off x="741" y="3572"/>
              <a:ext cx="4480" cy="32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07" name="Text Box 7"/>
            <p:cNvSpPr txBox="1">
              <a:spLocks noChangeArrowheads="1"/>
            </p:cNvSpPr>
            <p:nvPr/>
          </p:nvSpPr>
          <p:spPr bwMode="auto">
            <a:xfrm>
              <a:off x="790" y="3604"/>
              <a:ext cx="85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omic Sans MS" pitchFamily="-84" charset="0"/>
                </a:rPr>
                <a:t>IP header</a:t>
              </a:r>
            </a:p>
          </p:txBody>
        </p:sp>
        <p:sp>
          <p:nvSpPr>
            <p:cNvPr id="128009" name="Text Box 9"/>
            <p:cNvSpPr txBox="1">
              <a:spLocks noChangeArrowheads="1"/>
            </p:cNvSpPr>
            <p:nvPr/>
          </p:nvSpPr>
          <p:spPr bwMode="auto">
            <a:xfrm>
              <a:off x="2800" y="3604"/>
              <a:ext cx="23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omic Sans MS" pitchFamily="-84" charset="0"/>
                </a:rPr>
                <a:t>data (e.g., TCP, UDP segment)</a:t>
              </a:r>
            </a:p>
          </p:txBody>
        </p:sp>
        <p:sp>
          <p:nvSpPr>
            <p:cNvPr id="128012" name="Line 12"/>
            <p:cNvSpPr>
              <a:spLocks noChangeShapeType="1"/>
            </p:cNvSpPr>
            <p:nvPr/>
          </p:nvSpPr>
          <p:spPr bwMode="auto">
            <a:xfrm>
              <a:off x="1673" y="3575"/>
              <a:ext cx="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13" name="Line 13"/>
            <p:cNvSpPr>
              <a:spLocks noChangeShapeType="1"/>
            </p:cNvSpPr>
            <p:nvPr/>
          </p:nvSpPr>
          <p:spPr bwMode="auto">
            <a:xfrm>
              <a:off x="2726" y="3581"/>
              <a:ext cx="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14" name="Rectangle 14"/>
            <p:cNvSpPr>
              <a:spLocks noChangeArrowheads="1"/>
            </p:cNvSpPr>
            <p:nvPr/>
          </p:nvSpPr>
          <p:spPr bwMode="auto">
            <a:xfrm>
              <a:off x="1677" y="3573"/>
              <a:ext cx="1047" cy="327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08" name="Text Box 8"/>
            <p:cNvSpPr txBox="1">
              <a:spLocks noChangeArrowheads="1"/>
            </p:cNvSpPr>
            <p:nvPr/>
          </p:nvSpPr>
          <p:spPr bwMode="auto">
            <a:xfrm>
              <a:off x="1738" y="3611"/>
              <a:ext cx="9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Comic Sans MS" pitchFamily="-84" charset="0"/>
                </a:rPr>
                <a:t>AH header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ESP Protocol</a:t>
            </a:r>
            <a:endParaRPr lang="en-US" sz="280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96900" y="1520825"/>
            <a:ext cx="4410075" cy="2476500"/>
          </a:xfrm>
        </p:spPr>
        <p:txBody>
          <a:bodyPr/>
          <a:lstStyle/>
          <a:p>
            <a:r>
              <a:rPr lang="en-US" sz="2400"/>
              <a:t>provides secrecy, host authentication, data integrity.</a:t>
            </a:r>
          </a:p>
          <a:p>
            <a:r>
              <a:rPr lang="en-US" sz="2400"/>
              <a:t>data, ESP trailer encrypted.</a:t>
            </a:r>
          </a:p>
          <a:p>
            <a:r>
              <a:rPr lang="en-US" sz="2400"/>
              <a:t>next header field is in ESP trailer.</a:t>
            </a:r>
            <a:endParaRPr lang="en-US" sz="2000"/>
          </a:p>
        </p:txBody>
      </p:sp>
      <p:sp>
        <p:nvSpPr>
          <p:cNvPr id="12698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060950" y="1590675"/>
            <a:ext cx="3810000" cy="2462213"/>
          </a:xfrm>
        </p:spPr>
        <p:txBody>
          <a:bodyPr/>
          <a:lstStyle/>
          <a:p>
            <a:r>
              <a:rPr lang="en-US" sz="2400"/>
              <a:t>ESP authentication field is similar to AH authentication field.</a:t>
            </a:r>
          </a:p>
          <a:p>
            <a:r>
              <a:rPr lang="en-US" sz="2400"/>
              <a:t>Protocol = 50. </a:t>
            </a:r>
          </a:p>
        </p:txBody>
      </p:sp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1176338" y="5078413"/>
            <a:ext cx="71120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1254125" y="5241925"/>
            <a:ext cx="1357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ic Sans MS" pitchFamily="-84" charset="0"/>
              </a:rPr>
              <a:t>IP header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3714750" y="5270500"/>
            <a:ext cx="233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ic Sans MS" pitchFamily="-84" charset="0"/>
              </a:rPr>
              <a:t>TCP/UDP segment</a:t>
            </a:r>
          </a:p>
        </p:txBody>
      </p:sp>
      <p:sp>
        <p:nvSpPr>
          <p:cNvPr id="126987" name="Line 11"/>
          <p:cNvSpPr>
            <a:spLocks noChangeShapeType="1"/>
          </p:cNvSpPr>
          <p:nvPr/>
        </p:nvSpPr>
        <p:spPr bwMode="auto">
          <a:xfrm>
            <a:off x="2655888" y="5083175"/>
            <a:ext cx="0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89" name="Rectangle 13"/>
          <p:cNvSpPr>
            <a:spLocks noChangeArrowheads="1"/>
          </p:cNvSpPr>
          <p:nvPr/>
        </p:nvSpPr>
        <p:spPr bwMode="auto">
          <a:xfrm>
            <a:off x="2647950" y="5092700"/>
            <a:ext cx="1001713" cy="744538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2651125" y="5111750"/>
            <a:ext cx="10112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mic Sans MS" pitchFamily="-84" charset="0"/>
              </a:rPr>
              <a:t>ESP</a:t>
            </a:r>
          </a:p>
          <a:p>
            <a:r>
              <a:rPr lang="en-US" sz="2000">
                <a:solidFill>
                  <a:schemeClr val="bg1"/>
                </a:solidFill>
                <a:latin typeface="Comic Sans MS" pitchFamily="-84" charset="0"/>
              </a:rPr>
              <a:t>header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021388" y="5094288"/>
            <a:ext cx="1001712" cy="754062"/>
            <a:chOff x="1676" y="3148"/>
            <a:chExt cx="631" cy="475"/>
          </a:xfrm>
        </p:grpSpPr>
        <p:sp>
          <p:nvSpPr>
            <p:cNvPr id="126991" name="Line 15"/>
            <p:cNvSpPr>
              <a:spLocks noChangeShapeType="1"/>
            </p:cNvSpPr>
            <p:nvPr/>
          </p:nvSpPr>
          <p:spPr bwMode="auto">
            <a:xfrm>
              <a:off x="1681" y="3148"/>
              <a:ext cx="1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2" name="Rectangle 16"/>
            <p:cNvSpPr>
              <a:spLocks noChangeArrowheads="1"/>
            </p:cNvSpPr>
            <p:nvPr/>
          </p:nvSpPr>
          <p:spPr bwMode="auto">
            <a:xfrm>
              <a:off x="1676" y="3154"/>
              <a:ext cx="631" cy="469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3" name="Text Box 17"/>
            <p:cNvSpPr txBox="1">
              <a:spLocks noChangeArrowheads="1"/>
            </p:cNvSpPr>
            <p:nvPr/>
          </p:nvSpPr>
          <p:spPr bwMode="auto">
            <a:xfrm>
              <a:off x="1695" y="3166"/>
              <a:ext cx="60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Comic Sans MS" pitchFamily="-84" charset="0"/>
                </a:rPr>
                <a:t>ESP</a:t>
              </a:r>
            </a:p>
            <a:p>
              <a:r>
                <a:rPr lang="en-US" sz="2000">
                  <a:solidFill>
                    <a:schemeClr val="bg1"/>
                  </a:solidFill>
                  <a:latin typeface="Comic Sans MS" pitchFamily="-84" charset="0"/>
                </a:rPr>
                <a:t>trailer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016750" y="5092700"/>
            <a:ext cx="1270000" cy="754063"/>
            <a:chOff x="1676" y="3148"/>
            <a:chExt cx="631" cy="475"/>
          </a:xfrm>
        </p:grpSpPr>
        <p:sp>
          <p:nvSpPr>
            <p:cNvPr id="126996" name="Line 20"/>
            <p:cNvSpPr>
              <a:spLocks noChangeShapeType="1"/>
            </p:cNvSpPr>
            <p:nvPr/>
          </p:nvSpPr>
          <p:spPr bwMode="auto">
            <a:xfrm>
              <a:off x="1681" y="3148"/>
              <a:ext cx="1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7" name="Rectangle 21"/>
            <p:cNvSpPr>
              <a:spLocks noChangeArrowheads="1"/>
            </p:cNvSpPr>
            <p:nvPr/>
          </p:nvSpPr>
          <p:spPr bwMode="auto">
            <a:xfrm>
              <a:off x="1676" y="3154"/>
              <a:ext cx="631" cy="469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8" name="Text Box 22"/>
            <p:cNvSpPr txBox="1">
              <a:spLocks noChangeArrowheads="1"/>
            </p:cNvSpPr>
            <p:nvPr/>
          </p:nvSpPr>
          <p:spPr bwMode="auto">
            <a:xfrm>
              <a:off x="1695" y="3166"/>
              <a:ext cx="60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  <a:latin typeface="Comic Sans MS" pitchFamily="-84" charset="0"/>
                </a:rPr>
                <a:t>ESP</a:t>
              </a:r>
            </a:p>
            <a:p>
              <a:r>
                <a:rPr lang="en-US" sz="2000">
                  <a:solidFill>
                    <a:schemeClr val="bg1"/>
                  </a:solidFill>
                  <a:latin typeface="Comic Sans MS" pitchFamily="-84" charset="0"/>
                </a:rPr>
                <a:t>authent.</a:t>
              </a:r>
            </a:p>
          </p:txBody>
        </p:sp>
      </p:grpSp>
      <p:sp>
        <p:nvSpPr>
          <p:cNvPr id="126999" name="Line 23"/>
          <p:cNvSpPr>
            <a:spLocks noChangeShapeType="1"/>
          </p:cNvSpPr>
          <p:nvPr/>
        </p:nvSpPr>
        <p:spPr bwMode="auto">
          <a:xfrm>
            <a:off x="7032625" y="5076825"/>
            <a:ext cx="12700" cy="74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0" name="Text Box 24"/>
          <p:cNvSpPr txBox="1">
            <a:spLocks noChangeArrowheads="1"/>
          </p:cNvSpPr>
          <p:nvPr/>
        </p:nvSpPr>
        <p:spPr bwMode="auto">
          <a:xfrm>
            <a:off x="4700588" y="4635500"/>
            <a:ext cx="13858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ic Sans MS" pitchFamily="-84" charset="0"/>
              </a:rPr>
              <a:t>encrypted</a:t>
            </a:r>
          </a:p>
        </p:txBody>
      </p:sp>
      <p:sp>
        <p:nvSpPr>
          <p:cNvPr id="127001" name="Line 25"/>
          <p:cNvSpPr>
            <a:spLocks noChangeShapeType="1"/>
          </p:cNvSpPr>
          <p:nvPr/>
        </p:nvSpPr>
        <p:spPr bwMode="auto">
          <a:xfrm>
            <a:off x="6048375" y="4824413"/>
            <a:ext cx="969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2" name="Line 26"/>
          <p:cNvSpPr>
            <a:spLocks noChangeShapeType="1"/>
          </p:cNvSpPr>
          <p:nvPr/>
        </p:nvSpPr>
        <p:spPr bwMode="auto">
          <a:xfrm>
            <a:off x="3709988" y="4851400"/>
            <a:ext cx="969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3" name="Text Box 27"/>
          <p:cNvSpPr txBox="1">
            <a:spLocks noChangeArrowheads="1"/>
          </p:cNvSpPr>
          <p:nvPr/>
        </p:nvSpPr>
        <p:spPr bwMode="auto">
          <a:xfrm>
            <a:off x="3600450" y="4295775"/>
            <a:ext cx="1843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ic Sans MS" pitchFamily="-84" charset="0"/>
              </a:rPr>
              <a:t>authenticated</a:t>
            </a:r>
          </a:p>
        </p:txBody>
      </p:sp>
      <p:sp>
        <p:nvSpPr>
          <p:cNvPr id="127004" name="Line 28"/>
          <p:cNvSpPr>
            <a:spLocks noChangeShapeType="1"/>
          </p:cNvSpPr>
          <p:nvPr/>
        </p:nvSpPr>
        <p:spPr bwMode="auto">
          <a:xfrm>
            <a:off x="2667000" y="4510088"/>
            <a:ext cx="969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5" name="Line 29"/>
          <p:cNvSpPr>
            <a:spLocks noChangeShapeType="1"/>
          </p:cNvSpPr>
          <p:nvPr/>
        </p:nvSpPr>
        <p:spPr bwMode="auto">
          <a:xfrm flipV="1">
            <a:off x="5408613" y="45085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6" name="Line 30"/>
          <p:cNvSpPr>
            <a:spLocks noChangeShapeType="1"/>
          </p:cNvSpPr>
          <p:nvPr/>
        </p:nvSpPr>
        <p:spPr bwMode="auto">
          <a:xfrm>
            <a:off x="2628900" y="4332288"/>
            <a:ext cx="0" cy="7445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7" name="Line 31"/>
          <p:cNvSpPr>
            <a:spLocks noChangeShapeType="1"/>
          </p:cNvSpPr>
          <p:nvPr/>
        </p:nvSpPr>
        <p:spPr bwMode="auto">
          <a:xfrm>
            <a:off x="7029450" y="4316413"/>
            <a:ext cx="0" cy="7445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008" name="Line 32"/>
          <p:cNvSpPr>
            <a:spLocks noChangeShapeType="1"/>
          </p:cNvSpPr>
          <p:nvPr/>
        </p:nvSpPr>
        <p:spPr bwMode="auto">
          <a:xfrm>
            <a:off x="3636963" y="4665663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IEEE 802.11 security</a:t>
            </a: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War-driving: drive around Bay area, see what 802.11 networks available?</a:t>
            </a:r>
          </a:p>
          <a:p>
            <a:pPr lvl="1"/>
            <a:r>
              <a:rPr lang="en-US" smtClean="0"/>
              <a:t>More than 9000 accessible from public roadways</a:t>
            </a:r>
          </a:p>
          <a:p>
            <a:pPr lvl="1"/>
            <a:r>
              <a:rPr lang="en-US" smtClean="0"/>
              <a:t>85% use no encryption/authentication</a:t>
            </a:r>
          </a:p>
          <a:p>
            <a:pPr lvl="1"/>
            <a:r>
              <a:rPr lang="en-US" smtClean="0"/>
              <a:t>packet-sniffing and various attacks easy!</a:t>
            </a:r>
          </a:p>
          <a:p>
            <a:r>
              <a:rPr lang="en-US" smtClean="0"/>
              <a:t>Securing 802.11</a:t>
            </a:r>
          </a:p>
          <a:p>
            <a:pPr lvl="1"/>
            <a:r>
              <a:rPr lang="en-US" smtClean="0"/>
              <a:t>encryption, authentication</a:t>
            </a:r>
          </a:p>
          <a:p>
            <a:pPr lvl="1"/>
            <a:r>
              <a:rPr lang="en-US" smtClean="0"/>
              <a:t>first attempt at 802.11 security: Wired Equivalent Privacy (WEP): a failure</a:t>
            </a:r>
          </a:p>
          <a:p>
            <a:pPr lvl="1"/>
            <a:r>
              <a:rPr lang="en-US" smtClean="0"/>
              <a:t>current attempt: 802.11i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Wired Equivalent Privacy (WEP): </a:t>
            </a: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authentication as in protocol ap4.0</a:t>
            </a:r>
          </a:p>
          <a:p>
            <a:pPr lvl="1"/>
            <a:r>
              <a:rPr lang="en-US" smtClean="0"/>
              <a:t>host requests authentication from access point</a:t>
            </a:r>
          </a:p>
          <a:p>
            <a:pPr lvl="1"/>
            <a:r>
              <a:rPr lang="en-US" smtClean="0"/>
              <a:t>access point sends 128 bit nonce</a:t>
            </a:r>
          </a:p>
          <a:p>
            <a:pPr lvl="1"/>
            <a:r>
              <a:rPr lang="en-US" smtClean="0"/>
              <a:t>host encrypts nonce using shared symmetric key</a:t>
            </a:r>
          </a:p>
          <a:p>
            <a:pPr lvl="1"/>
            <a:r>
              <a:rPr lang="en-US" smtClean="0"/>
              <a:t>access point decrypts nonce, authenticates host</a:t>
            </a:r>
          </a:p>
          <a:p>
            <a:r>
              <a:rPr lang="en-US" smtClean="0"/>
              <a:t>no key distribution mechanism</a:t>
            </a:r>
          </a:p>
          <a:p>
            <a:r>
              <a:rPr lang="en-US" smtClean="0"/>
              <a:t>authentication: knowing the shared key is enough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WEP data encryption</a:t>
            </a:r>
            <a:endParaRPr lang="en-US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Host/AP share 40 bit symmetric key (semi-permanent)</a:t>
            </a:r>
          </a:p>
          <a:p>
            <a:r>
              <a:rPr lang="en-US" smtClean="0"/>
              <a:t>Host appends 24-bit initialization vector (IV) to create 64-bit key</a:t>
            </a:r>
          </a:p>
          <a:p>
            <a:r>
              <a:rPr lang="en-US" smtClean="0"/>
              <a:t>64 bit key used to generate stream of keys, kiIV</a:t>
            </a:r>
          </a:p>
          <a:p>
            <a:r>
              <a:rPr lang="en-US" smtClean="0"/>
              <a:t>kiIV used to encrypt ith byte, di, in frame:</a:t>
            </a:r>
          </a:p>
          <a:p>
            <a:r>
              <a:rPr lang="en-US" smtClean="0"/>
              <a:t>ci = di XOR  kiIV</a:t>
            </a:r>
          </a:p>
          <a:p>
            <a:r>
              <a:rPr lang="en-US" smtClean="0"/>
              <a:t>IV and encrypted bytes, ci sent in frame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Breaking 802.11 WEP encryption</a:t>
            </a:r>
            <a:endParaRPr 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Security hole: </a:t>
            </a:r>
          </a:p>
          <a:p>
            <a:r>
              <a:rPr lang="en-US" smtClean="0"/>
              <a:t>24-bit IV, one IV per frame, -&gt; IV’s eventually reused</a:t>
            </a:r>
          </a:p>
          <a:p>
            <a:r>
              <a:rPr lang="en-US" smtClean="0"/>
              <a:t>IV transmitted in plaintext -&gt; IV reuse detected</a:t>
            </a:r>
          </a:p>
          <a:p>
            <a:r>
              <a:rPr lang="en-US" smtClean="0"/>
              <a:t>Attack:</a:t>
            </a:r>
          </a:p>
          <a:p>
            <a:pPr lvl="1"/>
            <a:r>
              <a:rPr lang="en-US" smtClean="0"/>
              <a:t>Trudy causes Alice to encrypt known plaintext d1 d2 d3 d4 … </a:t>
            </a:r>
          </a:p>
          <a:p>
            <a:pPr lvl="1"/>
            <a:r>
              <a:rPr lang="en-US" smtClean="0"/>
              <a:t>Trudy sees: ci = di XOR  kiIV</a:t>
            </a:r>
          </a:p>
          <a:p>
            <a:pPr lvl="1"/>
            <a:r>
              <a:rPr lang="en-US" smtClean="0"/>
              <a:t>Trudy knows ci di, so can compute  kiIV</a:t>
            </a:r>
          </a:p>
          <a:p>
            <a:pPr lvl="1"/>
            <a:r>
              <a:rPr lang="en-US" smtClean="0"/>
              <a:t>Trudy knows encrypting key sequence k1IV k2IV k3IV …</a:t>
            </a:r>
          </a:p>
          <a:p>
            <a:pPr lvl="1"/>
            <a:r>
              <a:rPr lang="en-US" smtClean="0"/>
              <a:t>Next time IV is used, Trudy can decrypt!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Firewalls</a:t>
            </a:r>
            <a:endParaRPr lang="en-US" dirty="0"/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496888" y="1522413"/>
            <a:ext cx="7110412" cy="14509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sz="2000">
              <a:latin typeface="Comic Sans MS" pitchFamily="-84" charset="0"/>
            </a:endParaRP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555625" y="1708150"/>
            <a:ext cx="69818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mic Sans MS" pitchFamily="-84" charset="0"/>
              </a:rPr>
              <a:t>isolates organization’s internal net from larger Internet, allowing some packets to pass, blocking others.</a:t>
            </a:r>
            <a:endParaRPr lang="en-US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63563" y="1296988"/>
            <a:ext cx="1270000" cy="457200"/>
            <a:chOff x="1282" y="3611"/>
            <a:chExt cx="800" cy="288"/>
          </a:xfrm>
        </p:grpSpPr>
        <p:sp>
          <p:nvSpPr>
            <p:cNvPr id="133129" name="Rectangle 9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30" name="Text Box 10"/>
            <p:cNvSpPr txBox="1">
              <a:spLocks noChangeArrowheads="1"/>
            </p:cNvSpPr>
            <p:nvPr/>
          </p:nvSpPr>
          <p:spPr bwMode="auto">
            <a:xfrm>
              <a:off x="1282" y="3611"/>
              <a:ext cx="8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Comic Sans MS" pitchFamily="-84" charset="0"/>
                </a:rPr>
                <a:t>firewall</a:t>
              </a:r>
            </a:p>
          </p:txBody>
        </p:sp>
      </p:grp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34" name="AutoShape 14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6910388" y="5880100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3203" name="Freeform 83"/>
          <p:cNvSpPr>
            <a:spLocks/>
          </p:cNvSpPr>
          <p:nvPr/>
        </p:nvSpPr>
        <p:spPr bwMode="auto">
          <a:xfrm>
            <a:off x="4092575" y="4703763"/>
            <a:ext cx="219075" cy="1012825"/>
          </a:xfrm>
          <a:custGeom>
            <a:avLst/>
            <a:gdLst/>
            <a:ahLst/>
            <a:cxnLst>
              <a:cxn ang="0">
                <a:pos x="0" y="485"/>
              </a:cxn>
              <a:cxn ang="0">
                <a:pos x="138" y="638"/>
              </a:cxn>
              <a:cxn ang="0">
                <a:pos x="138" y="77"/>
              </a:cxn>
              <a:cxn ang="0">
                <a:pos x="116" y="49"/>
              </a:cxn>
              <a:cxn ang="0">
                <a:pos x="0" y="0"/>
              </a:cxn>
              <a:cxn ang="0">
                <a:pos x="0" y="485"/>
              </a:cxn>
            </a:cxnLst>
            <a:rect l="0" t="0" r="r" b="b"/>
            <a:pathLst>
              <a:path w="138" h="638">
                <a:moveTo>
                  <a:pt x="0" y="485"/>
                </a:moveTo>
                <a:lnTo>
                  <a:pt x="138" y="638"/>
                </a:lnTo>
                <a:lnTo>
                  <a:pt x="138" y="77"/>
                </a:lnTo>
                <a:lnTo>
                  <a:pt x="116" y="49"/>
                </a:lnTo>
                <a:lnTo>
                  <a:pt x="0" y="0"/>
                </a:lnTo>
                <a:lnTo>
                  <a:pt x="0" y="485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44" name="Rectangle 324"/>
          <p:cNvSpPr>
            <a:spLocks noChangeArrowheads="1"/>
          </p:cNvSpPr>
          <p:nvPr/>
        </p:nvSpPr>
        <p:spPr bwMode="auto">
          <a:xfrm>
            <a:off x="2882900" y="3454400"/>
            <a:ext cx="4763" cy="1873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82" name="Rectangle 362"/>
          <p:cNvSpPr>
            <a:spLocks noChangeArrowheads="1"/>
          </p:cNvSpPr>
          <p:nvPr/>
        </p:nvSpPr>
        <p:spPr bwMode="auto">
          <a:xfrm>
            <a:off x="3616325" y="5730875"/>
            <a:ext cx="1449388" cy="3317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84" name="Rectangle 364"/>
          <p:cNvSpPr>
            <a:spLocks noChangeArrowheads="1"/>
          </p:cNvSpPr>
          <p:nvPr/>
        </p:nvSpPr>
        <p:spPr bwMode="auto">
          <a:xfrm>
            <a:off x="4665663" y="5792788"/>
            <a:ext cx="47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grpSp>
        <p:nvGrpSpPr>
          <p:cNvPr id="3" name="Group 368"/>
          <p:cNvGrpSpPr>
            <a:grpSpLocks/>
          </p:cNvGrpSpPr>
          <p:nvPr/>
        </p:nvGrpSpPr>
        <p:grpSpPr bwMode="auto">
          <a:xfrm>
            <a:off x="1730375" y="3175000"/>
            <a:ext cx="5116513" cy="2543175"/>
            <a:chOff x="1090" y="2000"/>
            <a:chExt cx="3223" cy="1602"/>
          </a:xfrm>
        </p:grpSpPr>
        <p:sp>
          <p:nvSpPr>
            <p:cNvPr id="133137" name="Freeform 17"/>
            <p:cNvSpPr>
              <a:spLocks/>
            </p:cNvSpPr>
            <p:nvPr/>
          </p:nvSpPr>
          <p:spPr bwMode="auto">
            <a:xfrm>
              <a:off x="1090" y="2000"/>
              <a:ext cx="1672" cy="977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127" y="1"/>
                </a:cxn>
                <a:cxn ang="0">
                  <a:pos x="187" y="17"/>
                </a:cxn>
                <a:cxn ang="0">
                  <a:pos x="281" y="54"/>
                </a:cxn>
                <a:cxn ang="0">
                  <a:pos x="380" y="90"/>
                </a:cxn>
                <a:cxn ang="0">
                  <a:pos x="451" y="104"/>
                </a:cxn>
                <a:cxn ang="0">
                  <a:pos x="518" y="104"/>
                </a:cxn>
                <a:cxn ang="0">
                  <a:pos x="641" y="90"/>
                </a:cxn>
                <a:cxn ang="0">
                  <a:pos x="774" y="76"/>
                </a:cxn>
                <a:cxn ang="0">
                  <a:pos x="853" y="76"/>
                </a:cxn>
                <a:cxn ang="0">
                  <a:pos x="942" y="88"/>
                </a:cxn>
                <a:cxn ang="0">
                  <a:pos x="1046" y="106"/>
                </a:cxn>
                <a:cxn ang="0">
                  <a:pos x="1190" y="134"/>
                </a:cxn>
                <a:cxn ang="0">
                  <a:pos x="1361" y="180"/>
                </a:cxn>
                <a:cxn ang="0">
                  <a:pos x="1471" y="220"/>
                </a:cxn>
                <a:cxn ang="0">
                  <a:pos x="1543" y="258"/>
                </a:cxn>
                <a:cxn ang="0">
                  <a:pos x="1579" y="284"/>
                </a:cxn>
                <a:cxn ang="0">
                  <a:pos x="1616" y="326"/>
                </a:cxn>
                <a:cxn ang="0">
                  <a:pos x="1651" y="403"/>
                </a:cxn>
                <a:cxn ang="0">
                  <a:pos x="1669" y="493"/>
                </a:cxn>
                <a:cxn ang="0">
                  <a:pos x="1671" y="588"/>
                </a:cxn>
                <a:cxn ang="0">
                  <a:pos x="1660" y="680"/>
                </a:cxn>
                <a:cxn ang="0">
                  <a:pos x="1637" y="762"/>
                </a:cxn>
                <a:cxn ang="0">
                  <a:pos x="1607" y="825"/>
                </a:cxn>
                <a:cxn ang="0">
                  <a:pos x="1564" y="867"/>
                </a:cxn>
                <a:cxn ang="0">
                  <a:pos x="1506" y="895"/>
                </a:cxn>
                <a:cxn ang="0">
                  <a:pos x="1436" y="912"/>
                </a:cxn>
                <a:cxn ang="0">
                  <a:pos x="1293" y="930"/>
                </a:cxn>
                <a:cxn ang="0">
                  <a:pos x="1146" y="946"/>
                </a:cxn>
                <a:cxn ang="0">
                  <a:pos x="1059" y="956"/>
                </a:cxn>
                <a:cxn ang="0">
                  <a:pos x="907" y="969"/>
                </a:cxn>
                <a:cxn ang="0">
                  <a:pos x="754" y="974"/>
                </a:cxn>
                <a:cxn ang="0">
                  <a:pos x="668" y="977"/>
                </a:cxn>
                <a:cxn ang="0">
                  <a:pos x="593" y="977"/>
                </a:cxn>
                <a:cxn ang="0">
                  <a:pos x="532" y="974"/>
                </a:cxn>
                <a:cxn ang="0">
                  <a:pos x="483" y="971"/>
                </a:cxn>
                <a:cxn ang="0">
                  <a:pos x="417" y="960"/>
                </a:cxn>
                <a:cxn ang="0">
                  <a:pos x="326" y="937"/>
                </a:cxn>
                <a:cxn ang="0">
                  <a:pos x="236" y="914"/>
                </a:cxn>
                <a:cxn ang="0">
                  <a:pos x="142" y="886"/>
                </a:cxn>
                <a:cxn ang="0">
                  <a:pos x="78" y="852"/>
                </a:cxn>
                <a:cxn ang="0">
                  <a:pos x="47" y="822"/>
                </a:cxn>
                <a:cxn ang="0">
                  <a:pos x="26" y="786"/>
                </a:cxn>
                <a:cxn ang="0">
                  <a:pos x="7" y="716"/>
                </a:cxn>
                <a:cxn ang="0">
                  <a:pos x="0" y="611"/>
                </a:cxn>
                <a:cxn ang="0">
                  <a:pos x="2" y="491"/>
                </a:cxn>
                <a:cxn ang="0">
                  <a:pos x="1" y="418"/>
                </a:cxn>
                <a:cxn ang="0">
                  <a:pos x="0" y="333"/>
                </a:cxn>
                <a:cxn ang="0">
                  <a:pos x="2" y="189"/>
                </a:cxn>
                <a:cxn ang="0">
                  <a:pos x="12" y="110"/>
                </a:cxn>
                <a:cxn ang="0">
                  <a:pos x="29" y="48"/>
                </a:cxn>
                <a:cxn ang="0">
                  <a:pos x="47" y="22"/>
                </a:cxn>
              </a:cxnLst>
              <a:rect l="0" t="0" r="r" b="b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38" name="Freeform 18"/>
            <p:cNvSpPr>
              <a:spLocks/>
            </p:cNvSpPr>
            <p:nvPr/>
          </p:nvSpPr>
          <p:spPr bwMode="auto">
            <a:xfrm>
              <a:off x="1880" y="2877"/>
              <a:ext cx="112" cy="72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0" y="72"/>
                </a:cxn>
                <a:cxn ang="0">
                  <a:pos x="69" y="72"/>
                </a:cxn>
                <a:cxn ang="0">
                  <a:pos x="112" y="0"/>
                </a:cxn>
                <a:cxn ang="0">
                  <a:pos x="43" y="0"/>
                </a:cxn>
              </a:cxnLst>
              <a:rect l="0" t="0" r="r" b="b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39" name="Rectangle 19"/>
            <p:cNvSpPr>
              <a:spLocks noChangeArrowheads="1"/>
            </p:cNvSpPr>
            <p:nvPr/>
          </p:nvSpPr>
          <p:spPr bwMode="auto">
            <a:xfrm>
              <a:off x="1937" y="2644"/>
              <a:ext cx="52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0" name="Rectangle 20"/>
            <p:cNvSpPr>
              <a:spLocks noChangeArrowheads="1"/>
            </p:cNvSpPr>
            <p:nvPr/>
          </p:nvSpPr>
          <p:spPr bwMode="auto">
            <a:xfrm>
              <a:off x="1881" y="2711"/>
              <a:ext cx="71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1" name="Rectangle 21"/>
            <p:cNvSpPr>
              <a:spLocks noChangeArrowheads="1"/>
            </p:cNvSpPr>
            <p:nvPr/>
          </p:nvSpPr>
          <p:spPr bwMode="auto">
            <a:xfrm>
              <a:off x="1881" y="2711"/>
              <a:ext cx="71" cy="23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2" name="Freeform 22"/>
            <p:cNvSpPr>
              <a:spLocks/>
            </p:cNvSpPr>
            <p:nvPr/>
          </p:nvSpPr>
          <p:spPr bwMode="auto">
            <a:xfrm>
              <a:off x="1880" y="2641"/>
              <a:ext cx="112" cy="72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0" y="72"/>
                </a:cxn>
                <a:cxn ang="0">
                  <a:pos x="69" y="72"/>
                </a:cxn>
                <a:cxn ang="0">
                  <a:pos x="112" y="0"/>
                </a:cxn>
                <a:cxn ang="0">
                  <a:pos x="43" y="0"/>
                </a:cxn>
              </a:cxnLst>
              <a:rect l="0" t="0" r="r" b="b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3" name="Freeform 23"/>
            <p:cNvSpPr>
              <a:spLocks/>
            </p:cNvSpPr>
            <p:nvPr/>
          </p:nvSpPr>
          <p:spPr bwMode="auto">
            <a:xfrm>
              <a:off x="1880" y="2641"/>
              <a:ext cx="112" cy="72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0" y="72"/>
                </a:cxn>
                <a:cxn ang="0">
                  <a:pos x="69" y="72"/>
                </a:cxn>
                <a:cxn ang="0">
                  <a:pos x="112" y="0"/>
                </a:cxn>
                <a:cxn ang="0">
                  <a:pos x="43" y="0"/>
                </a:cxn>
              </a:cxnLst>
              <a:rect l="0" t="0" r="r" b="b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4" name="Line 24"/>
            <p:cNvSpPr>
              <a:spLocks noChangeShapeType="1"/>
            </p:cNvSpPr>
            <p:nvPr/>
          </p:nvSpPr>
          <p:spPr bwMode="auto">
            <a:xfrm>
              <a:off x="1992" y="2647"/>
              <a:ext cx="1" cy="23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5" name="Line 25"/>
            <p:cNvSpPr>
              <a:spLocks noChangeShapeType="1"/>
            </p:cNvSpPr>
            <p:nvPr/>
          </p:nvSpPr>
          <p:spPr bwMode="auto">
            <a:xfrm flipH="1">
              <a:off x="1952" y="2877"/>
              <a:ext cx="40" cy="7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6" name="Rectangle 26"/>
            <p:cNvSpPr>
              <a:spLocks noChangeArrowheads="1"/>
            </p:cNvSpPr>
            <p:nvPr/>
          </p:nvSpPr>
          <p:spPr bwMode="auto">
            <a:xfrm>
              <a:off x="1891" y="2742"/>
              <a:ext cx="46" cy="135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7" name="Rectangle 27"/>
            <p:cNvSpPr>
              <a:spLocks noChangeArrowheads="1"/>
            </p:cNvSpPr>
            <p:nvPr/>
          </p:nvSpPr>
          <p:spPr bwMode="auto">
            <a:xfrm>
              <a:off x="1891" y="2742"/>
              <a:ext cx="46" cy="135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8" name="Rectangle 28"/>
            <p:cNvSpPr>
              <a:spLocks noChangeArrowheads="1"/>
            </p:cNvSpPr>
            <p:nvPr/>
          </p:nvSpPr>
          <p:spPr bwMode="auto">
            <a:xfrm>
              <a:off x="1898" y="2783"/>
              <a:ext cx="35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9" name="Freeform 29"/>
            <p:cNvSpPr>
              <a:spLocks/>
            </p:cNvSpPr>
            <p:nvPr/>
          </p:nvSpPr>
          <p:spPr bwMode="auto">
            <a:xfrm>
              <a:off x="1176" y="2645"/>
              <a:ext cx="249" cy="208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3" y="14"/>
                </a:cxn>
                <a:cxn ang="0">
                  <a:pos x="75" y="13"/>
                </a:cxn>
                <a:cxn ang="0">
                  <a:pos x="79" y="12"/>
                </a:cxn>
                <a:cxn ang="0">
                  <a:pos x="83" y="10"/>
                </a:cxn>
                <a:cxn ang="0">
                  <a:pos x="88" y="9"/>
                </a:cxn>
                <a:cxn ang="0">
                  <a:pos x="95" y="8"/>
                </a:cxn>
                <a:cxn ang="0">
                  <a:pos x="103" y="6"/>
                </a:cxn>
                <a:cxn ang="0">
                  <a:pos x="111" y="5"/>
                </a:cxn>
                <a:cxn ang="0">
                  <a:pos x="121" y="3"/>
                </a:cxn>
                <a:cxn ang="0">
                  <a:pos x="132" y="2"/>
                </a:cxn>
                <a:cxn ang="0">
                  <a:pos x="144" y="1"/>
                </a:cxn>
                <a:cxn ang="0">
                  <a:pos x="157" y="0"/>
                </a:cxn>
                <a:cxn ang="0">
                  <a:pos x="170" y="0"/>
                </a:cxn>
                <a:cxn ang="0">
                  <a:pos x="185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3"/>
                </a:cxn>
                <a:cxn ang="0">
                  <a:pos x="222" y="40"/>
                </a:cxn>
                <a:cxn ang="0">
                  <a:pos x="226" y="50"/>
                </a:cxn>
                <a:cxn ang="0">
                  <a:pos x="240" y="116"/>
                </a:cxn>
                <a:cxn ang="0">
                  <a:pos x="247" y="144"/>
                </a:cxn>
                <a:cxn ang="0">
                  <a:pos x="247" y="146"/>
                </a:cxn>
                <a:cxn ang="0">
                  <a:pos x="248" y="151"/>
                </a:cxn>
                <a:cxn ang="0">
                  <a:pos x="248" y="159"/>
                </a:cxn>
                <a:cxn ang="0">
                  <a:pos x="244" y="169"/>
                </a:cxn>
                <a:cxn ang="0">
                  <a:pos x="0" y="162"/>
                </a:cxn>
                <a:cxn ang="0">
                  <a:pos x="25" y="149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6"/>
                </a:cxn>
                <a:cxn ang="0">
                  <a:pos x="32" y="24"/>
                </a:cxn>
                <a:cxn ang="0">
                  <a:pos x="37" y="22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8" y="23"/>
                </a:cxn>
                <a:cxn ang="0">
                  <a:pos x="68" y="27"/>
                </a:cxn>
              </a:cxnLst>
              <a:rect l="0" t="0" r="r" b="b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3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8"/>
                  </a:lnTo>
                  <a:lnTo>
                    <a:pt x="240" y="116"/>
                  </a:lnTo>
                  <a:lnTo>
                    <a:pt x="208" y="132"/>
                  </a:lnTo>
                  <a:lnTo>
                    <a:pt x="247" y="144"/>
                  </a:lnTo>
                  <a:lnTo>
                    <a:pt x="247" y="144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1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8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0" name="Freeform 30"/>
            <p:cNvSpPr>
              <a:spLocks/>
            </p:cNvSpPr>
            <p:nvPr/>
          </p:nvSpPr>
          <p:spPr bwMode="auto">
            <a:xfrm>
              <a:off x="1263" y="2660"/>
              <a:ext cx="79" cy="91"/>
            </a:xfrm>
            <a:custGeom>
              <a:avLst/>
              <a:gdLst/>
              <a:ahLst/>
              <a:cxnLst>
                <a:cxn ang="0">
                  <a:pos x="78" y="4"/>
                </a:cxn>
                <a:cxn ang="0">
                  <a:pos x="78" y="4"/>
                </a:cxn>
                <a:cxn ang="0">
                  <a:pos x="77" y="4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4"/>
                </a:cxn>
                <a:cxn ang="0">
                  <a:pos x="18" y="6"/>
                </a:cxn>
                <a:cxn ang="0">
                  <a:pos x="11" y="8"/>
                </a:cxn>
                <a:cxn ang="0">
                  <a:pos x="4" y="11"/>
                </a:cxn>
                <a:cxn ang="0">
                  <a:pos x="4" y="13"/>
                </a:cxn>
                <a:cxn ang="0">
                  <a:pos x="3" y="18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0" y="60"/>
                </a:cxn>
                <a:cxn ang="0">
                  <a:pos x="2" y="74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8" y="89"/>
                </a:cxn>
                <a:cxn ang="0">
                  <a:pos x="9" y="88"/>
                </a:cxn>
                <a:cxn ang="0">
                  <a:pos x="11" y="88"/>
                </a:cxn>
                <a:cxn ang="0">
                  <a:pos x="15" y="88"/>
                </a:cxn>
                <a:cxn ang="0">
                  <a:pos x="18" y="88"/>
                </a:cxn>
                <a:cxn ang="0">
                  <a:pos x="22" y="88"/>
                </a:cxn>
                <a:cxn ang="0">
                  <a:pos x="27" y="88"/>
                </a:cxn>
                <a:cxn ang="0">
                  <a:pos x="32" y="87"/>
                </a:cxn>
                <a:cxn ang="0">
                  <a:pos x="38" y="88"/>
                </a:cxn>
                <a:cxn ang="0">
                  <a:pos x="44" y="88"/>
                </a:cxn>
                <a:cxn ang="0">
                  <a:pos x="50" y="88"/>
                </a:cxn>
                <a:cxn ang="0">
                  <a:pos x="57" y="88"/>
                </a:cxn>
                <a:cxn ang="0">
                  <a:pos x="64" y="89"/>
                </a:cxn>
                <a:cxn ang="0">
                  <a:pos x="71" y="90"/>
                </a:cxn>
                <a:cxn ang="0">
                  <a:pos x="79" y="91"/>
                </a:cxn>
                <a:cxn ang="0">
                  <a:pos x="79" y="88"/>
                </a:cxn>
                <a:cxn ang="0">
                  <a:pos x="78" y="81"/>
                </a:cxn>
                <a:cxn ang="0">
                  <a:pos x="77" y="70"/>
                </a:cxn>
                <a:cxn ang="0">
                  <a:pos x="76" y="57"/>
                </a:cxn>
                <a:cxn ang="0">
                  <a:pos x="76" y="43"/>
                </a:cxn>
                <a:cxn ang="0">
                  <a:pos x="76" y="28"/>
                </a:cxn>
                <a:cxn ang="0">
                  <a:pos x="77" y="15"/>
                </a:cxn>
                <a:cxn ang="0">
                  <a:pos x="78" y="4"/>
                </a:cxn>
              </a:cxnLst>
              <a:rect l="0" t="0" r="r" b="b"/>
              <a:pathLst>
                <a:path w="79" h="91">
                  <a:moveTo>
                    <a:pt x="78" y="4"/>
                  </a:moveTo>
                  <a:lnTo>
                    <a:pt x="78" y="4"/>
                  </a:lnTo>
                  <a:lnTo>
                    <a:pt x="77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3" y="18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2" y="74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8"/>
                  </a:lnTo>
                  <a:lnTo>
                    <a:pt x="11" y="88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7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8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8"/>
                  </a:lnTo>
                  <a:lnTo>
                    <a:pt x="78" y="81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1" name="Freeform 31"/>
            <p:cNvSpPr>
              <a:spLocks/>
            </p:cNvSpPr>
            <p:nvPr/>
          </p:nvSpPr>
          <p:spPr bwMode="auto">
            <a:xfrm>
              <a:off x="1271" y="2685"/>
              <a:ext cx="132" cy="90"/>
            </a:xfrm>
            <a:custGeom>
              <a:avLst/>
              <a:gdLst/>
              <a:ahLst/>
              <a:cxnLst>
                <a:cxn ang="0">
                  <a:pos x="1" y="67"/>
                </a:cxn>
                <a:cxn ang="0">
                  <a:pos x="0" y="79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9" y="88"/>
                </a:cxn>
                <a:cxn ang="0">
                  <a:pos x="91" y="87"/>
                </a:cxn>
                <a:cxn ang="0">
                  <a:pos x="94" y="85"/>
                </a:cxn>
                <a:cxn ang="0">
                  <a:pos x="98" y="83"/>
                </a:cxn>
                <a:cxn ang="0">
                  <a:pos x="103" y="79"/>
                </a:cxn>
                <a:cxn ang="0">
                  <a:pos x="107" y="76"/>
                </a:cxn>
                <a:cxn ang="0">
                  <a:pos x="112" y="71"/>
                </a:cxn>
                <a:cxn ang="0">
                  <a:pos x="117" y="66"/>
                </a:cxn>
                <a:cxn ang="0">
                  <a:pos x="121" y="60"/>
                </a:cxn>
                <a:cxn ang="0">
                  <a:pos x="125" y="55"/>
                </a:cxn>
                <a:cxn ang="0">
                  <a:pos x="128" y="47"/>
                </a:cxn>
                <a:cxn ang="0">
                  <a:pos x="131" y="39"/>
                </a:cxn>
                <a:cxn ang="0">
                  <a:pos x="132" y="31"/>
                </a:cxn>
                <a:cxn ang="0">
                  <a:pos x="132" y="23"/>
                </a:cxn>
                <a:cxn ang="0">
                  <a:pos x="129" y="14"/>
                </a:cxn>
                <a:cxn ang="0">
                  <a:pos x="129" y="12"/>
                </a:cxn>
                <a:cxn ang="0">
                  <a:pos x="128" y="11"/>
                </a:cxn>
                <a:cxn ang="0">
                  <a:pos x="127" y="9"/>
                </a:cxn>
                <a:cxn ang="0">
                  <a:pos x="126" y="7"/>
                </a:cxn>
                <a:cxn ang="0">
                  <a:pos x="124" y="4"/>
                </a:cxn>
                <a:cxn ang="0">
                  <a:pos x="120" y="2"/>
                </a:cxn>
                <a:cxn ang="0">
                  <a:pos x="117" y="1"/>
                </a:cxn>
                <a:cxn ang="0">
                  <a:pos x="113" y="0"/>
                </a:cxn>
                <a:cxn ang="0">
                  <a:pos x="113" y="2"/>
                </a:cxn>
                <a:cxn ang="0">
                  <a:pos x="114" y="5"/>
                </a:cxn>
                <a:cxn ang="0">
                  <a:pos x="117" y="11"/>
                </a:cxn>
                <a:cxn ang="0">
                  <a:pos x="118" y="19"/>
                </a:cxn>
                <a:cxn ang="0">
                  <a:pos x="118" y="29"/>
                </a:cxn>
                <a:cxn ang="0">
                  <a:pos x="117" y="39"/>
                </a:cxn>
                <a:cxn ang="0">
                  <a:pos x="114" y="51"/>
                </a:cxn>
                <a:cxn ang="0">
                  <a:pos x="108" y="64"/>
                </a:cxn>
                <a:cxn ang="0">
                  <a:pos x="108" y="64"/>
                </a:cxn>
                <a:cxn ang="0">
                  <a:pos x="108" y="64"/>
                </a:cxn>
                <a:cxn ang="0">
                  <a:pos x="107" y="65"/>
                </a:cxn>
                <a:cxn ang="0">
                  <a:pos x="106" y="66"/>
                </a:cxn>
                <a:cxn ang="0">
                  <a:pos x="105" y="66"/>
                </a:cxn>
                <a:cxn ang="0">
                  <a:pos x="103" y="67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6" y="71"/>
                </a:cxn>
                <a:cxn ang="0">
                  <a:pos x="92" y="72"/>
                </a:cxn>
                <a:cxn ang="0">
                  <a:pos x="90" y="72"/>
                </a:cxn>
                <a:cxn ang="0">
                  <a:pos x="85" y="73"/>
                </a:cxn>
                <a:cxn ang="0">
                  <a:pos x="82" y="73"/>
                </a:cxn>
                <a:cxn ang="0">
                  <a:pos x="78" y="73"/>
                </a:cxn>
                <a:cxn ang="0">
                  <a:pos x="73" y="72"/>
                </a:cxn>
                <a:cxn ang="0">
                  <a:pos x="69" y="72"/>
                </a:cxn>
                <a:cxn ang="0">
                  <a:pos x="69" y="84"/>
                </a:cxn>
                <a:cxn ang="0">
                  <a:pos x="3" y="77"/>
                </a:cxn>
                <a:cxn ang="0">
                  <a:pos x="1" y="67"/>
                </a:cxn>
              </a:cxnLst>
              <a:rect l="0" t="0" r="r" b="b"/>
              <a:pathLst>
                <a:path w="132" h="90">
                  <a:moveTo>
                    <a:pt x="1" y="67"/>
                  </a:moveTo>
                  <a:lnTo>
                    <a:pt x="0" y="79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6"/>
                  </a:lnTo>
                  <a:lnTo>
                    <a:pt x="112" y="71"/>
                  </a:lnTo>
                  <a:lnTo>
                    <a:pt x="117" y="66"/>
                  </a:lnTo>
                  <a:lnTo>
                    <a:pt x="121" y="60"/>
                  </a:lnTo>
                  <a:lnTo>
                    <a:pt x="125" y="55"/>
                  </a:lnTo>
                  <a:lnTo>
                    <a:pt x="128" y="47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3"/>
                  </a:lnTo>
                  <a:lnTo>
                    <a:pt x="129" y="14"/>
                  </a:lnTo>
                  <a:lnTo>
                    <a:pt x="129" y="12"/>
                  </a:lnTo>
                  <a:lnTo>
                    <a:pt x="128" y="11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4"/>
                  </a:lnTo>
                  <a:lnTo>
                    <a:pt x="120" y="2"/>
                  </a:lnTo>
                  <a:lnTo>
                    <a:pt x="117" y="1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4" y="5"/>
                  </a:lnTo>
                  <a:lnTo>
                    <a:pt x="117" y="11"/>
                  </a:lnTo>
                  <a:lnTo>
                    <a:pt x="118" y="19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4"/>
                  </a:lnTo>
                  <a:lnTo>
                    <a:pt x="108" y="64"/>
                  </a:lnTo>
                  <a:lnTo>
                    <a:pt x="108" y="64"/>
                  </a:lnTo>
                  <a:lnTo>
                    <a:pt x="107" y="65"/>
                  </a:lnTo>
                  <a:lnTo>
                    <a:pt x="106" y="66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1"/>
                  </a:lnTo>
                  <a:lnTo>
                    <a:pt x="92" y="72"/>
                  </a:lnTo>
                  <a:lnTo>
                    <a:pt x="90" y="72"/>
                  </a:lnTo>
                  <a:lnTo>
                    <a:pt x="85" y="73"/>
                  </a:lnTo>
                  <a:lnTo>
                    <a:pt x="82" y="73"/>
                  </a:lnTo>
                  <a:lnTo>
                    <a:pt x="78" y="73"/>
                  </a:lnTo>
                  <a:lnTo>
                    <a:pt x="73" y="72"/>
                  </a:lnTo>
                  <a:lnTo>
                    <a:pt x="69" y="72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2" name="Freeform 32"/>
            <p:cNvSpPr>
              <a:spLocks/>
            </p:cNvSpPr>
            <p:nvPr/>
          </p:nvSpPr>
          <p:spPr bwMode="auto">
            <a:xfrm>
              <a:off x="1255" y="2773"/>
              <a:ext cx="96" cy="32"/>
            </a:xfrm>
            <a:custGeom>
              <a:avLst/>
              <a:gdLst/>
              <a:ahLst/>
              <a:cxnLst>
                <a:cxn ang="0">
                  <a:pos x="96" y="12"/>
                </a:cxn>
                <a:cxn ang="0">
                  <a:pos x="1" y="0"/>
                </a:cxn>
                <a:cxn ang="0">
                  <a:pos x="0" y="12"/>
                </a:cxn>
                <a:cxn ang="0">
                  <a:pos x="93" y="32"/>
                </a:cxn>
                <a:cxn ang="0">
                  <a:pos x="96" y="12"/>
                </a:cxn>
              </a:cxnLst>
              <a:rect l="0" t="0" r="r" b="b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3" name="Freeform 33"/>
            <p:cNvSpPr>
              <a:spLocks/>
            </p:cNvSpPr>
            <p:nvPr/>
          </p:nvSpPr>
          <p:spPr bwMode="auto">
            <a:xfrm>
              <a:off x="1302" y="2784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4" name="Freeform 34"/>
            <p:cNvSpPr>
              <a:spLocks/>
            </p:cNvSpPr>
            <p:nvPr/>
          </p:nvSpPr>
          <p:spPr bwMode="auto">
            <a:xfrm>
              <a:off x="1260" y="2777"/>
              <a:ext cx="28" cy="10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27" y="10"/>
                </a:cxn>
                <a:cxn ang="0">
                  <a:pos x="28" y="5"/>
                </a:cxn>
              </a:cxnLst>
              <a:rect l="0" t="0" r="r" b="b"/>
              <a:pathLst>
                <a:path w="28" h="10">
                  <a:moveTo>
                    <a:pt x="28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7" y="10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5" name="Freeform 35"/>
            <p:cNvSpPr>
              <a:spLocks/>
            </p:cNvSpPr>
            <p:nvPr/>
          </p:nvSpPr>
          <p:spPr bwMode="auto">
            <a:xfrm>
              <a:off x="1192" y="2786"/>
              <a:ext cx="162" cy="5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7"/>
                </a:cxn>
                <a:cxn ang="0">
                  <a:pos x="1" y="17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14" y="14"/>
                </a:cxn>
                <a:cxn ang="0">
                  <a:pos x="17" y="13"/>
                </a:cxn>
                <a:cxn ang="0">
                  <a:pos x="21" y="12"/>
                </a:cxn>
                <a:cxn ang="0">
                  <a:pos x="24" y="11"/>
                </a:cxn>
                <a:cxn ang="0">
                  <a:pos x="28" y="10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9"/>
                </a:cxn>
                <a:cxn ang="0">
                  <a:pos x="159" y="31"/>
                </a:cxn>
                <a:cxn ang="0">
                  <a:pos x="158" y="32"/>
                </a:cxn>
                <a:cxn ang="0">
                  <a:pos x="157" y="33"/>
                </a:cxn>
                <a:cxn ang="0">
                  <a:pos x="155" y="35"/>
                </a:cxn>
                <a:cxn ang="0">
                  <a:pos x="152" y="36"/>
                </a:cxn>
                <a:cxn ang="0">
                  <a:pos x="150" y="39"/>
                </a:cxn>
                <a:cxn ang="0">
                  <a:pos x="147" y="41"/>
                </a:cxn>
                <a:cxn ang="0">
                  <a:pos x="144" y="43"/>
                </a:cxn>
                <a:cxn ang="0">
                  <a:pos x="141" y="46"/>
                </a:cxn>
                <a:cxn ang="0">
                  <a:pos x="137" y="48"/>
                </a:cxn>
                <a:cxn ang="0">
                  <a:pos x="135" y="50"/>
                </a:cxn>
                <a:cxn ang="0">
                  <a:pos x="131" y="52"/>
                </a:cxn>
                <a:cxn ang="0">
                  <a:pos x="128" y="53"/>
                </a:cxn>
                <a:cxn ang="0">
                  <a:pos x="126" y="55"/>
                </a:cxn>
                <a:cxn ang="0">
                  <a:pos x="0" y="17"/>
                </a:cxn>
              </a:cxnLst>
              <a:rect l="0" t="0" r="r" b="b"/>
              <a:pathLst>
                <a:path w="162" h="55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1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6" name="Freeform 36"/>
            <p:cNvSpPr>
              <a:spLocks/>
            </p:cNvSpPr>
            <p:nvPr/>
          </p:nvSpPr>
          <p:spPr bwMode="auto">
            <a:xfrm>
              <a:off x="1354" y="2780"/>
              <a:ext cx="57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7" y="11"/>
                </a:cxn>
                <a:cxn ang="0">
                  <a:pos x="25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7" name="Freeform 37"/>
            <p:cNvSpPr>
              <a:spLocks/>
            </p:cNvSpPr>
            <p:nvPr/>
          </p:nvSpPr>
          <p:spPr bwMode="auto">
            <a:xfrm>
              <a:off x="1203" y="2671"/>
              <a:ext cx="32" cy="122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32" y="2"/>
                </a:cxn>
                <a:cxn ang="0">
                  <a:pos x="31" y="2"/>
                </a:cxn>
                <a:cxn ang="0">
                  <a:pos x="31" y="2"/>
                </a:cxn>
                <a:cxn ang="0">
                  <a:pos x="29" y="1"/>
                </a:cxn>
                <a:cxn ang="0">
                  <a:pos x="27" y="1"/>
                </a:cxn>
                <a:cxn ang="0">
                  <a:pos x="26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122"/>
                </a:cxn>
                <a:cxn ang="0">
                  <a:pos x="1" y="122"/>
                </a:cxn>
                <a:cxn ang="0">
                  <a:pos x="1" y="122"/>
                </a:cxn>
                <a:cxn ang="0">
                  <a:pos x="3" y="122"/>
                </a:cxn>
                <a:cxn ang="0">
                  <a:pos x="4" y="122"/>
                </a:cxn>
                <a:cxn ang="0">
                  <a:pos x="5" y="122"/>
                </a:cxn>
                <a:cxn ang="0">
                  <a:pos x="7" y="121"/>
                </a:cxn>
                <a:cxn ang="0">
                  <a:pos x="8" y="121"/>
                </a:cxn>
                <a:cxn ang="0">
                  <a:pos x="11" y="121"/>
                </a:cxn>
                <a:cxn ang="0">
                  <a:pos x="13" y="120"/>
                </a:cxn>
                <a:cxn ang="0">
                  <a:pos x="15" y="119"/>
                </a:cxn>
                <a:cxn ang="0">
                  <a:pos x="18" y="119"/>
                </a:cxn>
                <a:cxn ang="0">
                  <a:pos x="21" y="118"/>
                </a:cxn>
                <a:cxn ang="0">
                  <a:pos x="24" y="115"/>
                </a:cxn>
                <a:cxn ang="0">
                  <a:pos x="26" y="114"/>
                </a:cxn>
                <a:cxn ang="0">
                  <a:pos x="29" y="113"/>
                </a:cxn>
                <a:cxn ang="0">
                  <a:pos x="32" y="111"/>
                </a:cxn>
                <a:cxn ang="0">
                  <a:pos x="32" y="2"/>
                </a:cxn>
              </a:cxnLst>
              <a:rect l="0" t="0" r="r" b="b"/>
              <a:pathLst>
                <a:path w="32" h="122">
                  <a:moveTo>
                    <a:pt x="32" y="2"/>
                  </a:moveTo>
                  <a:lnTo>
                    <a:pt x="32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122"/>
                  </a:lnTo>
                  <a:lnTo>
                    <a:pt x="1" y="122"/>
                  </a:lnTo>
                  <a:lnTo>
                    <a:pt x="1" y="122"/>
                  </a:lnTo>
                  <a:lnTo>
                    <a:pt x="3" y="122"/>
                  </a:lnTo>
                  <a:lnTo>
                    <a:pt x="4" y="122"/>
                  </a:lnTo>
                  <a:lnTo>
                    <a:pt x="5" y="122"/>
                  </a:lnTo>
                  <a:lnTo>
                    <a:pt x="7" y="121"/>
                  </a:lnTo>
                  <a:lnTo>
                    <a:pt x="8" y="121"/>
                  </a:lnTo>
                  <a:lnTo>
                    <a:pt x="11" y="121"/>
                  </a:lnTo>
                  <a:lnTo>
                    <a:pt x="13" y="120"/>
                  </a:lnTo>
                  <a:lnTo>
                    <a:pt x="15" y="119"/>
                  </a:lnTo>
                  <a:lnTo>
                    <a:pt x="18" y="119"/>
                  </a:lnTo>
                  <a:lnTo>
                    <a:pt x="21" y="118"/>
                  </a:lnTo>
                  <a:lnTo>
                    <a:pt x="24" y="115"/>
                  </a:lnTo>
                  <a:lnTo>
                    <a:pt x="26" y="114"/>
                  </a:lnTo>
                  <a:lnTo>
                    <a:pt x="29" y="113"/>
                  </a:lnTo>
                  <a:lnTo>
                    <a:pt x="32" y="111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8" name="Freeform 38"/>
            <p:cNvSpPr>
              <a:spLocks/>
            </p:cNvSpPr>
            <p:nvPr/>
          </p:nvSpPr>
          <p:spPr bwMode="auto">
            <a:xfrm>
              <a:off x="1204" y="2672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1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4"/>
                </a:cxn>
                <a:cxn ang="0">
                  <a:pos x="2" y="103"/>
                </a:cxn>
                <a:cxn ang="0">
                  <a:pos x="3" y="103"/>
                </a:cxn>
                <a:cxn ang="0">
                  <a:pos x="4" y="103"/>
                </a:cxn>
                <a:cxn ang="0">
                  <a:pos x="6" y="103"/>
                </a:cxn>
                <a:cxn ang="0">
                  <a:pos x="7" y="103"/>
                </a:cxn>
                <a:cxn ang="0">
                  <a:pos x="10" y="101"/>
                </a:cxn>
                <a:cxn ang="0">
                  <a:pos x="11" y="101"/>
                </a:cxn>
                <a:cxn ang="0">
                  <a:pos x="13" y="100"/>
                </a:cxn>
                <a:cxn ang="0">
                  <a:pos x="16" y="99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3" y="97"/>
                </a:cxn>
                <a:cxn ang="0">
                  <a:pos x="25" y="94"/>
                </a:cxn>
                <a:cxn ang="0">
                  <a:pos x="27" y="93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4" y="103"/>
                  </a:lnTo>
                  <a:lnTo>
                    <a:pt x="6" y="103"/>
                  </a:lnTo>
                  <a:lnTo>
                    <a:pt x="7" y="103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9" name="Freeform 39"/>
            <p:cNvSpPr>
              <a:spLocks/>
            </p:cNvSpPr>
            <p:nvPr/>
          </p:nvSpPr>
          <p:spPr bwMode="auto">
            <a:xfrm>
              <a:off x="1206" y="2673"/>
              <a:ext cx="22" cy="8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22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2" y="84"/>
                </a:cxn>
                <a:cxn ang="0">
                  <a:pos x="3" y="84"/>
                </a:cxn>
                <a:cxn ang="0">
                  <a:pos x="4" y="83"/>
                </a:cxn>
                <a:cxn ang="0">
                  <a:pos x="5" y="83"/>
                </a:cxn>
                <a:cxn ang="0">
                  <a:pos x="7" y="83"/>
                </a:cxn>
                <a:cxn ang="0">
                  <a:pos x="9" y="82"/>
                </a:cxn>
                <a:cxn ang="0">
                  <a:pos x="10" y="82"/>
                </a:cxn>
                <a:cxn ang="0">
                  <a:pos x="12" y="81"/>
                </a:cxn>
                <a:cxn ang="0">
                  <a:pos x="14" y="81"/>
                </a:cxn>
                <a:cxn ang="0">
                  <a:pos x="16" y="79"/>
                </a:cxn>
                <a:cxn ang="0">
                  <a:pos x="18" y="78"/>
                </a:cxn>
                <a:cxn ang="0">
                  <a:pos x="19" y="77"/>
                </a:cxn>
                <a:cxn ang="0">
                  <a:pos x="22" y="76"/>
                </a:cxn>
                <a:cxn ang="0">
                  <a:pos x="22" y="1"/>
                </a:cxn>
              </a:cxnLst>
              <a:rect l="0" t="0" r="r" b="b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2" y="81"/>
                  </a:lnTo>
                  <a:lnTo>
                    <a:pt x="14" y="81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0" name="Freeform 40"/>
            <p:cNvSpPr>
              <a:spLocks/>
            </p:cNvSpPr>
            <p:nvPr/>
          </p:nvSpPr>
          <p:spPr bwMode="auto">
            <a:xfrm>
              <a:off x="1207" y="2673"/>
              <a:ext cx="17" cy="65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1" y="65"/>
                </a:cxn>
                <a:cxn ang="0">
                  <a:pos x="3" y="65"/>
                </a:cxn>
                <a:cxn ang="0">
                  <a:pos x="6" y="64"/>
                </a:cxn>
                <a:cxn ang="0">
                  <a:pos x="8" y="64"/>
                </a:cxn>
                <a:cxn ang="0">
                  <a:pos x="11" y="63"/>
                </a:cxn>
                <a:cxn ang="0">
                  <a:pos x="14" y="61"/>
                </a:cxn>
                <a:cxn ang="0">
                  <a:pos x="17" y="58"/>
                </a:cxn>
                <a:cxn ang="0">
                  <a:pos x="17" y="2"/>
                </a:cxn>
              </a:cxnLst>
              <a:rect l="0" t="0" r="r" b="b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1" name="Freeform 41"/>
            <p:cNvSpPr>
              <a:spLocks/>
            </p:cNvSpPr>
            <p:nvPr/>
          </p:nvSpPr>
          <p:spPr bwMode="auto">
            <a:xfrm>
              <a:off x="1207" y="2674"/>
              <a:ext cx="14" cy="47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4"/>
                </a:cxn>
                <a:cxn ang="0">
                  <a:pos x="0" y="47"/>
                </a:cxn>
                <a:cxn ang="0">
                  <a:pos x="1" y="47"/>
                </a:cxn>
                <a:cxn ang="0">
                  <a:pos x="1" y="46"/>
                </a:cxn>
                <a:cxn ang="0">
                  <a:pos x="3" y="46"/>
                </a:cxn>
                <a:cxn ang="0">
                  <a:pos x="4" y="46"/>
                </a:cxn>
                <a:cxn ang="0">
                  <a:pos x="7" y="44"/>
                </a:cxn>
                <a:cxn ang="0">
                  <a:pos x="9" y="44"/>
                </a:cxn>
                <a:cxn ang="0">
                  <a:pos x="11" y="43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6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2" name="Freeform 42"/>
            <p:cNvSpPr>
              <a:spLocks/>
            </p:cNvSpPr>
            <p:nvPr/>
          </p:nvSpPr>
          <p:spPr bwMode="auto">
            <a:xfrm>
              <a:off x="1208" y="2675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9" y="24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3" name="Freeform 43"/>
            <p:cNvSpPr>
              <a:spLocks/>
            </p:cNvSpPr>
            <p:nvPr/>
          </p:nvSpPr>
          <p:spPr bwMode="auto">
            <a:xfrm>
              <a:off x="1319" y="2752"/>
              <a:ext cx="14" cy="13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8" y="13"/>
                </a:cxn>
                <a:cxn ang="0">
                  <a:pos x="9" y="13"/>
                </a:cxn>
                <a:cxn ang="0">
                  <a:pos x="10" y="12"/>
                </a:cxn>
                <a:cxn ang="0">
                  <a:pos x="11" y="11"/>
                </a:cxn>
                <a:cxn ang="0">
                  <a:pos x="13" y="11"/>
                </a:cxn>
                <a:cxn ang="0">
                  <a:pos x="13" y="10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1" y="2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2" y="11"/>
                </a:cxn>
                <a:cxn ang="0">
                  <a:pos x="3" y="12"/>
                </a:cxn>
                <a:cxn ang="0">
                  <a:pos x="4" y="13"/>
                </a:cxn>
                <a:cxn ang="0">
                  <a:pos x="6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4" name="Freeform 44"/>
            <p:cNvSpPr>
              <a:spLocks/>
            </p:cNvSpPr>
            <p:nvPr/>
          </p:nvSpPr>
          <p:spPr bwMode="auto">
            <a:xfrm>
              <a:off x="1278" y="2752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5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6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5" name="Freeform 45"/>
            <p:cNvSpPr>
              <a:spLocks/>
            </p:cNvSpPr>
            <p:nvPr/>
          </p:nvSpPr>
          <p:spPr bwMode="auto">
            <a:xfrm>
              <a:off x="1290" y="2752"/>
              <a:ext cx="5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6" name="Freeform 46"/>
            <p:cNvSpPr>
              <a:spLocks/>
            </p:cNvSpPr>
            <p:nvPr/>
          </p:nvSpPr>
          <p:spPr bwMode="auto">
            <a:xfrm>
              <a:off x="1244" y="2660"/>
              <a:ext cx="19" cy="9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1" y="28"/>
                </a:cxn>
                <a:cxn ang="0">
                  <a:pos x="0" y="41"/>
                </a:cxn>
                <a:cxn ang="0">
                  <a:pos x="0" y="56"/>
                </a:cxn>
                <a:cxn ang="0">
                  <a:pos x="1" y="74"/>
                </a:cxn>
                <a:cxn ang="0">
                  <a:pos x="5" y="92"/>
                </a:cxn>
                <a:cxn ang="0">
                  <a:pos x="19" y="91"/>
                </a:cxn>
                <a:cxn ang="0">
                  <a:pos x="18" y="89"/>
                </a:cxn>
                <a:cxn ang="0">
                  <a:pos x="16" y="81"/>
                </a:cxn>
                <a:cxn ang="0">
                  <a:pos x="15" y="70"/>
                </a:cxn>
                <a:cxn ang="0">
                  <a:pos x="14" y="56"/>
                </a:cxn>
                <a:cxn ang="0">
                  <a:pos x="13" y="42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6" y="1"/>
                </a:cxn>
              </a:cxnLst>
              <a:rect l="0" t="0" r="r" b="b"/>
              <a:pathLst>
                <a:path w="19" h="92">
                  <a:moveTo>
                    <a:pt x="6" y="1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4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1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7" name="Freeform 47"/>
            <p:cNvSpPr>
              <a:spLocks/>
            </p:cNvSpPr>
            <p:nvPr/>
          </p:nvSpPr>
          <p:spPr bwMode="auto">
            <a:xfrm>
              <a:off x="1342" y="2648"/>
              <a:ext cx="27" cy="10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2"/>
                </a:cxn>
                <a:cxn ang="0">
                  <a:pos x="25" y="4"/>
                </a:cxn>
                <a:cxn ang="0">
                  <a:pos x="22" y="10"/>
                </a:cxn>
                <a:cxn ang="0">
                  <a:pos x="20" y="18"/>
                </a:cxn>
                <a:cxn ang="0">
                  <a:pos x="18" y="32"/>
                </a:cxn>
                <a:cxn ang="0">
                  <a:pos x="16" y="49"/>
                </a:cxn>
                <a:cxn ang="0">
                  <a:pos x="18" y="73"/>
                </a:cxn>
                <a:cxn ang="0">
                  <a:pos x="20" y="103"/>
                </a:cxn>
                <a:cxn ang="0">
                  <a:pos x="5" y="103"/>
                </a:cxn>
                <a:cxn ang="0">
                  <a:pos x="5" y="101"/>
                </a:cxn>
                <a:cxn ang="0">
                  <a:pos x="4" y="92"/>
                </a:cxn>
                <a:cxn ang="0">
                  <a:pos x="2" y="80"/>
                </a:cxn>
                <a:cxn ang="0">
                  <a:pos x="1" y="65"/>
                </a:cxn>
                <a:cxn ang="0">
                  <a:pos x="0" y="47"/>
                </a:cxn>
                <a:cxn ang="0">
                  <a:pos x="1" y="31"/>
                </a:cxn>
                <a:cxn ang="0">
                  <a:pos x="4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3">
                  <a:moveTo>
                    <a:pt x="27" y="0"/>
                  </a:moveTo>
                  <a:lnTo>
                    <a:pt x="26" y="2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5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8" name="Freeform 48"/>
            <p:cNvSpPr>
              <a:spLocks/>
            </p:cNvSpPr>
            <p:nvPr/>
          </p:nvSpPr>
          <p:spPr bwMode="auto">
            <a:xfrm>
              <a:off x="1244" y="2665"/>
              <a:ext cx="18" cy="8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3"/>
                </a:cxn>
                <a:cxn ang="0">
                  <a:pos x="5" y="8"/>
                </a:cxn>
                <a:cxn ang="0">
                  <a:pos x="2" y="15"/>
                </a:cxn>
                <a:cxn ang="0">
                  <a:pos x="1" y="24"/>
                </a:cxn>
                <a:cxn ang="0">
                  <a:pos x="0" y="36"/>
                </a:cxn>
                <a:cxn ang="0">
                  <a:pos x="1" y="50"/>
                </a:cxn>
                <a:cxn ang="0">
                  <a:pos x="2" y="65"/>
                </a:cxn>
                <a:cxn ang="0">
                  <a:pos x="5" y="80"/>
                </a:cxn>
                <a:cxn ang="0">
                  <a:pos x="16" y="80"/>
                </a:cxn>
                <a:cxn ang="0">
                  <a:pos x="16" y="78"/>
                </a:cxn>
                <a:cxn ang="0">
                  <a:pos x="15" y="71"/>
                </a:cxn>
                <a:cxn ang="0">
                  <a:pos x="14" y="62"/>
                </a:cxn>
                <a:cxn ang="0">
                  <a:pos x="13" y="50"/>
                </a:cxn>
                <a:cxn ang="0">
                  <a:pos x="12" y="37"/>
                </a:cxn>
                <a:cxn ang="0">
                  <a:pos x="12" y="24"/>
                </a:cxn>
                <a:cxn ang="0">
                  <a:pos x="14" y="1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9" name="Freeform 49"/>
            <p:cNvSpPr>
              <a:spLocks/>
            </p:cNvSpPr>
            <p:nvPr/>
          </p:nvSpPr>
          <p:spPr bwMode="auto">
            <a:xfrm>
              <a:off x="1245" y="2671"/>
              <a:ext cx="14" cy="69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5" y="2"/>
                </a:cxn>
                <a:cxn ang="0">
                  <a:pos x="4" y="7"/>
                </a:cxn>
                <a:cxn ang="0">
                  <a:pos x="3" y="12"/>
                </a:cxn>
                <a:cxn ang="0">
                  <a:pos x="1" y="21"/>
                </a:cxn>
                <a:cxn ang="0">
                  <a:pos x="0" y="30"/>
                </a:cxn>
                <a:cxn ang="0">
                  <a:pos x="0" y="42"/>
                </a:cxn>
                <a:cxn ang="0">
                  <a:pos x="1" y="54"/>
                </a:cxn>
                <a:cxn ang="0">
                  <a:pos x="4" y="69"/>
                </a:cxn>
                <a:cxn ang="0">
                  <a:pos x="14" y="67"/>
                </a:cxn>
                <a:cxn ang="0">
                  <a:pos x="13" y="66"/>
                </a:cxn>
                <a:cxn ang="0">
                  <a:pos x="13" y="60"/>
                </a:cxn>
                <a:cxn ang="0">
                  <a:pos x="12" y="52"/>
                </a:cxn>
                <a:cxn ang="0">
                  <a:pos x="11" y="42"/>
                </a:cxn>
                <a:cxn ang="0">
                  <a:pos x="10" y="31"/>
                </a:cxn>
                <a:cxn ang="0">
                  <a:pos x="10" y="19"/>
                </a:cxn>
                <a:cxn ang="0">
                  <a:pos x="12" y="9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5" y="1"/>
                </a:cxn>
              </a:cxnLst>
              <a:rect l="0" t="0" r="r" b="b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4" y="7"/>
                  </a:lnTo>
                  <a:lnTo>
                    <a:pt x="3" y="12"/>
                  </a:lnTo>
                  <a:lnTo>
                    <a:pt x="1" y="21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1" y="54"/>
                  </a:lnTo>
                  <a:lnTo>
                    <a:pt x="4" y="69"/>
                  </a:lnTo>
                  <a:lnTo>
                    <a:pt x="14" y="67"/>
                  </a:lnTo>
                  <a:lnTo>
                    <a:pt x="13" y="66"/>
                  </a:lnTo>
                  <a:lnTo>
                    <a:pt x="13" y="60"/>
                  </a:lnTo>
                  <a:lnTo>
                    <a:pt x="12" y="52"/>
                  </a:lnTo>
                  <a:lnTo>
                    <a:pt x="11" y="42"/>
                  </a:lnTo>
                  <a:lnTo>
                    <a:pt x="10" y="31"/>
                  </a:lnTo>
                  <a:lnTo>
                    <a:pt x="10" y="19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0" name="Freeform 50"/>
            <p:cNvSpPr>
              <a:spLocks/>
            </p:cNvSpPr>
            <p:nvPr/>
          </p:nvSpPr>
          <p:spPr bwMode="auto">
            <a:xfrm>
              <a:off x="1246" y="2676"/>
              <a:ext cx="12" cy="56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11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2" y="46"/>
                </a:cxn>
                <a:cxn ang="0">
                  <a:pos x="3" y="56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10" y="51"/>
                </a:cxn>
                <a:cxn ang="0">
                  <a:pos x="10" y="44"/>
                </a:cxn>
                <a:cxn ang="0">
                  <a:pos x="9" y="35"/>
                </a:cxn>
                <a:cxn ang="0">
                  <a:pos x="7" y="26"/>
                </a:cxn>
                <a:cxn ang="0">
                  <a:pos x="9" y="17"/>
                </a:cxn>
                <a:cxn ang="0">
                  <a:pos x="10" y="7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2"/>
                </a:cxn>
              </a:cxnLst>
              <a:rect l="0" t="0" r="r" b="b"/>
              <a:pathLst>
                <a:path w="12" h="56">
                  <a:moveTo>
                    <a:pt x="4" y="2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1" name="Freeform 51"/>
            <p:cNvSpPr>
              <a:spLocks/>
            </p:cNvSpPr>
            <p:nvPr/>
          </p:nvSpPr>
          <p:spPr bwMode="auto">
            <a:xfrm>
              <a:off x="1246" y="2681"/>
              <a:ext cx="10" cy="4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8"/>
                </a:cxn>
                <a:cxn ang="0">
                  <a:pos x="2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3" y="46"/>
                </a:cxn>
                <a:cxn ang="0">
                  <a:pos x="10" y="46"/>
                </a:cxn>
                <a:cxn ang="0">
                  <a:pos x="10" y="43"/>
                </a:cxn>
                <a:cxn ang="0">
                  <a:pos x="9" y="40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10" h="46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6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2" name="Freeform 52"/>
            <p:cNvSpPr>
              <a:spLocks/>
            </p:cNvSpPr>
            <p:nvPr/>
          </p:nvSpPr>
          <p:spPr bwMode="auto">
            <a:xfrm>
              <a:off x="1248" y="2687"/>
              <a:ext cx="7" cy="33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0" y="27"/>
                </a:cxn>
                <a:cxn ang="0">
                  <a:pos x="1" y="33"/>
                </a:cxn>
                <a:cxn ang="0">
                  <a:pos x="5" y="33"/>
                </a:cxn>
                <a:cxn ang="0">
                  <a:pos x="5" y="31"/>
                </a:cxn>
                <a:cxn ang="0">
                  <a:pos x="5" y="29"/>
                </a:cxn>
                <a:cxn ang="0">
                  <a:pos x="4" y="26"/>
                </a:cxn>
                <a:cxn ang="0">
                  <a:pos x="4" y="20"/>
                </a:cxn>
                <a:cxn ang="0">
                  <a:pos x="4" y="15"/>
                </a:cxn>
                <a:cxn ang="0">
                  <a:pos x="4" y="9"/>
                </a:cxn>
                <a:cxn ang="0">
                  <a:pos x="4" y="5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7" h="33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3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6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5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3" name="Freeform 53"/>
            <p:cNvSpPr>
              <a:spLocks/>
            </p:cNvSpPr>
            <p:nvPr/>
          </p:nvSpPr>
          <p:spPr bwMode="auto">
            <a:xfrm>
              <a:off x="1343" y="2654"/>
              <a:ext cx="24" cy="90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2" y="1"/>
                </a:cxn>
                <a:cxn ang="0">
                  <a:pos x="21" y="4"/>
                </a:cxn>
                <a:cxn ang="0">
                  <a:pos x="19" y="8"/>
                </a:cxn>
                <a:cxn ang="0">
                  <a:pos x="17" y="17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8" y="90"/>
                </a:cxn>
                <a:cxn ang="0">
                  <a:pos x="5" y="90"/>
                </a:cxn>
                <a:cxn ang="0">
                  <a:pos x="4" y="88"/>
                </a:cxn>
                <a:cxn ang="0">
                  <a:pos x="3" y="81"/>
                </a:cxn>
                <a:cxn ang="0">
                  <a:pos x="1" y="69"/>
                </a:cxn>
                <a:cxn ang="0">
                  <a:pos x="0" y="56"/>
                </a:cxn>
                <a:cxn ang="0">
                  <a:pos x="0" y="41"/>
                </a:cxn>
                <a:cxn ang="0">
                  <a:pos x="1" y="27"/>
                </a:cxn>
                <a:cxn ang="0">
                  <a:pos x="4" y="13"/>
                </a:cxn>
                <a:cxn ang="0">
                  <a:pos x="7" y="0"/>
                </a:cxn>
                <a:cxn ang="0">
                  <a:pos x="24" y="1"/>
                </a:cxn>
              </a:cxnLst>
              <a:rect l="0" t="0" r="r" b="b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7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4" name="Freeform 54"/>
            <p:cNvSpPr>
              <a:spLocks/>
            </p:cNvSpPr>
            <p:nvPr/>
          </p:nvSpPr>
          <p:spPr bwMode="auto">
            <a:xfrm>
              <a:off x="1344" y="2661"/>
              <a:ext cx="19" cy="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0"/>
                </a:cxn>
                <a:cxn ang="0">
                  <a:pos x="18" y="3"/>
                </a:cxn>
                <a:cxn ang="0">
                  <a:pos x="17" y="7"/>
                </a:cxn>
                <a:cxn ang="0">
                  <a:pos x="14" y="13"/>
                </a:cxn>
                <a:cxn ang="0">
                  <a:pos x="13" y="22"/>
                </a:cxn>
                <a:cxn ang="0">
                  <a:pos x="12" y="36"/>
                </a:cxn>
                <a:cxn ang="0">
                  <a:pos x="13" y="54"/>
                </a:cxn>
                <a:cxn ang="0">
                  <a:pos x="14" y="76"/>
                </a:cxn>
                <a:cxn ang="0">
                  <a:pos x="4" y="76"/>
                </a:cxn>
                <a:cxn ang="0">
                  <a:pos x="4" y="74"/>
                </a:cxn>
                <a:cxn ang="0">
                  <a:pos x="3" y="68"/>
                </a:cxn>
                <a:cxn ang="0">
                  <a:pos x="2" y="59"/>
                </a:cxn>
                <a:cxn ang="0">
                  <a:pos x="0" y="47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3" y="10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3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9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5" name="Freeform 55"/>
            <p:cNvSpPr>
              <a:spLocks/>
            </p:cNvSpPr>
            <p:nvPr/>
          </p:nvSpPr>
          <p:spPr bwMode="auto">
            <a:xfrm>
              <a:off x="1346" y="2667"/>
              <a:ext cx="15" cy="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11" y="12"/>
                </a:cxn>
                <a:cxn ang="0">
                  <a:pos x="10" y="19"/>
                </a:cxn>
                <a:cxn ang="0">
                  <a:pos x="9" y="30"/>
                </a:cxn>
                <a:cxn ang="0">
                  <a:pos x="10" y="44"/>
                </a:cxn>
                <a:cxn ang="0">
                  <a:pos x="11" y="63"/>
                </a:cxn>
                <a:cxn ang="0">
                  <a:pos x="2" y="63"/>
                </a:cxn>
                <a:cxn ang="0">
                  <a:pos x="2" y="62"/>
                </a:cxn>
                <a:cxn ang="0">
                  <a:pos x="1" y="56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1" y="8"/>
                </a:cxn>
                <a:cxn ang="0">
                  <a:pos x="4" y="0"/>
                </a:cxn>
                <a:cxn ang="0">
                  <a:pos x="15" y="0"/>
                </a:cxn>
              </a:cxnLst>
              <a:rect l="0" t="0" r="r" b="b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6" name="Freeform 56"/>
            <p:cNvSpPr>
              <a:spLocks/>
            </p:cNvSpPr>
            <p:nvPr/>
          </p:nvSpPr>
          <p:spPr bwMode="auto">
            <a:xfrm>
              <a:off x="1346" y="2673"/>
              <a:ext cx="12" cy="5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9" y="9"/>
                </a:cxn>
                <a:cxn ang="0">
                  <a:pos x="9" y="15"/>
                </a:cxn>
                <a:cxn ang="0">
                  <a:pos x="8" y="24"/>
                </a:cxn>
                <a:cxn ang="0">
                  <a:pos x="8" y="36"/>
                </a:cxn>
                <a:cxn ang="0">
                  <a:pos x="9" y="50"/>
                </a:cxn>
                <a:cxn ang="0">
                  <a:pos x="2" y="50"/>
                </a:cxn>
                <a:cxn ang="0">
                  <a:pos x="2" y="49"/>
                </a:cxn>
                <a:cxn ang="0">
                  <a:pos x="2" y="45"/>
                </a:cxn>
                <a:cxn ang="0">
                  <a:pos x="1" y="38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5"/>
                </a:cxn>
                <a:cxn ang="0">
                  <a:pos x="2" y="7"/>
                </a:cxn>
                <a:cxn ang="0">
                  <a:pos x="4" y="0"/>
                </a:cxn>
                <a:cxn ang="0">
                  <a:pos x="12" y="1"/>
                </a:cxn>
              </a:cxnLst>
              <a:rect l="0" t="0" r="r" b="b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7" name="Freeform 57"/>
            <p:cNvSpPr>
              <a:spLocks/>
            </p:cNvSpPr>
            <p:nvPr/>
          </p:nvSpPr>
          <p:spPr bwMode="auto">
            <a:xfrm>
              <a:off x="1347" y="2680"/>
              <a:ext cx="9" cy="3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7"/>
                </a:cxn>
                <a:cxn ang="0">
                  <a:pos x="6" y="26"/>
                </a:cxn>
                <a:cxn ang="0">
                  <a:pos x="7" y="36"/>
                </a:cxn>
                <a:cxn ang="0">
                  <a:pos x="2" y="36"/>
                </a:cxn>
                <a:cxn ang="0">
                  <a:pos x="1" y="36"/>
                </a:cxn>
                <a:cxn ang="0">
                  <a:pos x="1" y="33"/>
                </a:cxn>
                <a:cxn ang="0">
                  <a:pos x="1" y="28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1" y="5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6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5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8" name="Rectangle 58"/>
            <p:cNvSpPr>
              <a:spLocks noChangeArrowheads="1"/>
            </p:cNvSpPr>
            <p:nvPr/>
          </p:nvSpPr>
          <p:spPr bwMode="auto">
            <a:xfrm>
              <a:off x="1224" y="2671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9" name="Freeform 59"/>
            <p:cNvSpPr>
              <a:spLocks/>
            </p:cNvSpPr>
            <p:nvPr/>
          </p:nvSpPr>
          <p:spPr bwMode="auto">
            <a:xfrm>
              <a:off x="1266" y="2668"/>
              <a:ext cx="46" cy="5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7"/>
                </a:cxn>
                <a:cxn ang="0">
                  <a:pos x="3" y="10"/>
                </a:cxn>
                <a:cxn ang="0">
                  <a:pos x="1" y="14"/>
                </a:cxn>
                <a:cxn ang="0">
                  <a:pos x="0" y="20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3" y="55"/>
                </a:cxn>
                <a:cxn ang="0">
                  <a:pos x="3" y="54"/>
                </a:cxn>
                <a:cxn ang="0">
                  <a:pos x="3" y="53"/>
                </a:cxn>
                <a:cxn ang="0">
                  <a:pos x="3" y="52"/>
                </a:cxn>
                <a:cxn ang="0">
                  <a:pos x="3" y="49"/>
                </a:cxn>
                <a:cxn ang="0">
                  <a:pos x="3" y="46"/>
                </a:cxn>
                <a:cxn ang="0">
                  <a:pos x="4" y="42"/>
                </a:cxn>
                <a:cxn ang="0">
                  <a:pos x="4" y="39"/>
                </a:cxn>
                <a:cxn ang="0">
                  <a:pos x="5" y="35"/>
                </a:cxn>
                <a:cxn ang="0">
                  <a:pos x="6" y="32"/>
                </a:cxn>
                <a:cxn ang="0">
                  <a:pos x="7" y="28"/>
                </a:cxn>
                <a:cxn ang="0">
                  <a:pos x="8" y="25"/>
                </a:cxn>
                <a:cxn ang="0">
                  <a:pos x="11" y="21"/>
                </a:cxn>
                <a:cxn ang="0">
                  <a:pos x="14" y="19"/>
                </a:cxn>
                <a:cxn ang="0">
                  <a:pos x="17" y="17"/>
                </a:cxn>
                <a:cxn ang="0">
                  <a:pos x="21" y="14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2"/>
                </a:cxn>
                <a:cxn ang="0">
                  <a:pos x="29" y="11"/>
                </a:cxn>
                <a:cxn ang="0">
                  <a:pos x="33" y="10"/>
                </a:cxn>
                <a:cxn ang="0">
                  <a:pos x="36" y="7"/>
                </a:cxn>
                <a:cxn ang="0">
                  <a:pos x="41" y="5"/>
                </a:cxn>
                <a:cxn ang="0">
                  <a:pos x="46" y="3"/>
                </a:cxn>
                <a:cxn ang="0">
                  <a:pos x="46" y="3"/>
                </a:cxn>
                <a:cxn ang="0">
                  <a:pos x="45" y="3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0" y="1"/>
                </a:cxn>
                <a:cxn ang="0">
                  <a:pos x="38" y="1"/>
                </a:cxn>
                <a:cxn ang="0">
                  <a:pos x="35" y="1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1"/>
                </a:cxn>
                <a:cxn ang="0">
                  <a:pos x="11" y="3"/>
                </a:cxn>
                <a:cxn ang="0">
                  <a:pos x="7" y="4"/>
                </a:cxn>
                <a:cxn ang="0">
                  <a:pos x="4" y="6"/>
                </a:cxn>
              </a:cxnLst>
              <a:rect l="0" t="0" r="r" b="b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2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10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0" name="Freeform 60"/>
            <p:cNvSpPr>
              <a:spLocks/>
            </p:cNvSpPr>
            <p:nvPr/>
          </p:nvSpPr>
          <p:spPr bwMode="auto">
            <a:xfrm>
              <a:off x="1202" y="2709"/>
              <a:ext cx="37" cy="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1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6"/>
                </a:cxn>
              </a:cxnLst>
              <a:rect l="0" t="0" r="r" b="b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1" name="Freeform 61"/>
            <p:cNvSpPr>
              <a:spLocks/>
            </p:cNvSpPr>
            <p:nvPr/>
          </p:nvSpPr>
          <p:spPr bwMode="auto">
            <a:xfrm>
              <a:off x="1202" y="2685"/>
              <a:ext cx="37" cy="1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2"/>
                </a:cxn>
                <a:cxn ang="0">
                  <a:pos x="37" y="3"/>
                </a:cxn>
                <a:cxn ang="0">
                  <a:pos x="37" y="5"/>
                </a:cxn>
                <a:cxn ang="0">
                  <a:pos x="36" y="5"/>
                </a:cxn>
                <a:cxn ang="0">
                  <a:pos x="36" y="4"/>
                </a:cxn>
                <a:cxn ang="0">
                  <a:pos x="34" y="4"/>
                </a:cxn>
                <a:cxn ang="0">
                  <a:pos x="33" y="4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9" y="3"/>
                </a:cxn>
                <a:cxn ang="0">
                  <a:pos x="7" y="4"/>
                </a:cxn>
                <a:cxn ang="0">
                  <a:pos x="5" y="5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5"/>
                </a:cxn>
              </a:cxnLst>
              <a:rect l="0" t="0" r="r" b="b"/>
              <a:pathLst>
                <a:path w="37" h="10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2" name="Freeform 62"/>
            <p:cNvSpPr>
              <a:spLocks/>
            </p:cNvSpPr>
            <p:nvPr/>
          </p:nvSpPr>
          <p:spPr bwMode="auto">
            <a:xfrm>
              <a:off x="1237" y="2673"/>
              <a:ext cx="61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9"/>
                </a:cxn>
                <a:cxn ang="0">
                  <a:pos x="19" y="112"/>
                </a:cxn>
                <a:cxn ang="0">
                  <a:pos x="18" y="98"/>
                </a:cxn>
                <a:cxn ang="0">
                  <a:pos x="61" y="104"/>
                </a:cxn>
                <a:cxn ang="0">
                  <a:pos x="61" y="98"/>
                </a:cxn>
                <a:cxn ang="0">
                  <a:pos x="30" y="95"/>
                </a:cxn>
                <a:cxn ang="0">
                  <a:pos x="29" y="82"/>
                </a:cxn>
                <a:cxn ang="0">
                  <a:pos x="9" y="82"/>
                </a:cxn>
                <a:cxn ang="0">
                  <a:pos x="8" y="81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4" y="58"/>
                </a:cxn>
                <a:cxn ang="0">
                  <a:pos x="2" y="47"/>
                </a:cxn>
                <a:cxn ang="0">
                  <a:pos x="1" y="34"/>
                </a:cxn>
                <a:cxn ang="0">
                  <a:pos x="2" y="19"/>
                </a:cxn>
                <a:cxn ang="0">
                  <a:pos x="6" y="3"/>
                </a:cxn>
                <a:cxn ang="0">
                  <a:pos x="0" y="0"/>
                </a:cxn>
              </a:cxnLst>
              <a:rect l="0" t="0" r="r" b="b"/>
              <a:pathLst>
                <a:path w="61" h="112">
                  <a:moveTo>
                    <a:pt x="0" y="0"/>
                  </a:moveTo>
                  <a:lnTo>
                    <a:pt x="0" y="109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5"/>
                  </a:lnTo>
                  <a:lnTo>
                    <a:pt x="29" y="82"/>
                  </a:lnTo>
                  <a:lnTo>
                    <a:pt x="9" y="82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1" y="34"/>
                  </a:lnTo>
                  <a:lnTo>
                    <a:pt x="2" y="1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3" name="Freeform 63"/>
            <p:cNvSpPr>
              <a:spLocks/>
            </p:cNvSpPr>
            <p:nvPr/>
          </p:nvSpPr>
          <p:spPr bwMode="auto">
            <a:xfrm>
              <a:off x="1267" y="2647"/>
              <a:ext cx="7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3" y="14"/>
                </a:cxn>
                <a:cxn ang="0">
                  <a:pos x="4" y="14"/>
                </a:cxn>
                <a:cxn ang="0">
                  <a:pos x="7" y="13"/>
                </a:cxn>
                <a:cxn ang="0">
                  <a:pos x="11" y="12"/>
                </a:cxn>
                <a:cxn ang="0">
                  <a:pos x="14" y="11"/>
                </a:cxn>
                <a:cxn ang="0">
                  <a:pos x="19" y="10"/>
                </a:cxn>
                <a:cxn ang="0">
                  <a:pos x="24" y="8"/>
                </a:cxn>
                <a:cxn ang="0">
                  <a:pos x="30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6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10"/>
                </a:cxn>
                <a:cxn ang="0">
                  <a:pos x="79" y="0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1" y="1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3"/>
                </a:cxn>
                <a:cxn ang="0">
                  <a:pos x="25" y="4"/>
                </a:cxn>
                <a:cxn ang="0">
                  <a:pos x="18" y="5"/>
                </a:cxn>
                <a:cxn ang="0">
                  <a:pos x="12" y="6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10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1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3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4" name="Freeform 64"/>
            <p:cNvSpPr>
              <a:spLocks/>
            </p:cNvSpPr>
            <p:nvPr/>
          </p:nvSpPr>
          <p:spPr bwMode="auto">
            <a:xfrm>
              <a:off x="1222" y="2787"/>
              <a:ext cx="132" cy="45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56" y="44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1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8" y="38"/>
                </a:cxn>
                <a:cxn ang="0">
                  <a:pos x="71" y="37"/>
                </a:cxn>
                <a:cxn ang="0">
                  <a:pos x="73" y="34"/>
                </a:cxn>
                <a:cxn ang="0">
                  <a:pos x="76" y="33"/>
                </a:cxn>
                <a:cxn ang="0">
                  <a:pos x="78" y="32"/>
                </a:cxn>
                <a:cxn ang="0">
                  <a:pos x="80" y="30"/>
                </a:cxn>
                <a:cxn ang="0">
                  <a:pos x="82" y="28"/>
                </a:cxn>
                <a:cxn ang="0">
                  <a:pos x="84" y="26"/>
                </a:cxn>
                <a:cxn ang="0">
                  <a:pos x="85" y="24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2" y="32"/>
                </a:cxn>
                <a:cxn ang="0">
                  <a:pos x="126" y="34"/>
                </a:cxn>
                <a:cxn ang="0">
                  <a:pos x="90" y="25"/>
                </a:cxn>
                <a:cxn ang="0">
                  <a:pos x="90" y="25"/>
                </a:cxn>
                <a:cxn ang="0">
                  <a:pos x="90" y="26"/>
                </a:cxn>
                <a:cxn ang="0">
                  <a:pos x="89" y="26"/>
                </a:cxn>
                <a:cxn ang="0">
                  <a:pos x="89" y="27"/>
                </a:cxn>
                <a:cxn ang="0">
                  <a:pos x="87" y="28"/>
                </a:cxn>
                <a:cxn ang="0">
                  <a:pos x="86" y="30"/>
                </a:cxn>
                <a:cxn ang="0">
                  <a:pos x="85" y="31"/>
                </a:cxn>
                <a:cxn ang="0">
                  <a:pos x="83" y="32"/>
                </a:cxn>
                <a:cxn ang="0">
                  <a:pos x="80" y="33"/>
                </a:cxn>
                <a:cxn ang="0">
                  <a:pos x="78" y="35"/>
                </a:cxn>
                <a:cxn ang="0">
                  <a:pos x="76" y="37"/>
                </a:cxn>
                <a:cxn ang="0">
                  <a:pos x="72" y="38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2" y="44"/>
                </a:cxn>
                <a:cxn ang="0">
                  <a:pos x="57" y="45"/>
                </a:cxn>
                <a:cxn ang="0">
                  <a:pos x="55" y="44"/>
                </a:cxn>
              </a:cxnLst>
              <a:rect l="0" t="0" r="r" b="b"/>
              <a:pathLst>
                <a:path w="132" h="45">
                  <a:moveTo>
                    <a:pt x="55" y="44"/>
                  </a:moveTo>
                  <a:lnTo>
                    <a:pt x="56" y="44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4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5" name="Freeform 65"/>
            <p:cNvSpPr>
              <a:spLocks/>
            </p:cNvSpPr>
            <p:nvPr/>
          </p:nvSpPr>
          <p:spPr bwMode="auto">
            <a:xfrm>
              <a:off x="1194" y="2799"/>
              <a:ext cx="135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40"/>
                </a:cxn>
                <a:cxn ang="0">
                  <a:pos x="135" y="4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6" name="Freeform 66"/>
            <p:cNvSpPr>
              <a:spLocks/>
            </p:cNvSpPr>
            <p:nvPr/>
          </p:nvSpPr>
          <p:spPr bwMode="auto">
            <a:xfrm>
              <a:off x="1217" y="2794"/>
              <a:ext cx="132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5"/>
                </a:cxn>
                <a:cxn ang="0">
                  <a:pos x="132" y="35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7" name="Freeform 67"/>
            <p:cNvSpPr>
              <a:spLocks/>
            </p:cNvSpPr>
            <p:nvPr/>
          </p:nvSpPr>
          <p:spPr bwMode="auto">
            <a:xfrm>
              <a:off x="1207" y="2796"/>
              <a:ext cx="133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8"/>
                </a:cxn>
                <a:cxn ang="0">
                  <a:pos x="133" y="38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8" name="Freeform 68"/>
            <p:cNvSpPr>
              <a:spLocks/>
            </p:cNvSpPr>
            <p:nvPr/>
          </p:nvSpPr>
          <p:spPr bwMode="auto">
            <a:xfrm>
              <a:off x="1692" y="2479"/>
              <a:ext cx="326" cy="6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15" y="1"/>
                </a:cxn>
                <a:cxn ang="0">
                  <a:pos x="85" y="3"/>
                </a:cxn>
                <a:cxn ang="0">
                  <a:pos x="60" y="7"/>
                </a:cxn>
                <a:cxn ang="0">
                  <a:pos x="38" y="12"/>
                </a:cxn>
                <a:cxn ang="0">
                  <a:pos x="28" y="14"/>
                </a:cxn>
                <a:cxn ang="0">
                  <a:pos x="20" y="17"/>
                </a:cxn>
                <a:cxn ang="0">
                  <a:pos x="13" y="20"/>
                </a:cxn>
                <a:cxn ang="0">
                  <a:pos x="7" y="23"/>
                </a:cxn>
                <a:cxn ang="0">
                  <a:pos x="4" y="26"/>
                </a:cxn>
                <a:cxn ang="0">
                  <a:pos x="0" y="29"/>
                </a:cxn>
                <a:cxn ang="0">
                  <a:pos x="0" y="33"/>
                </a:cxn>
                <a:cxn ang="0">
                  <a:pos x="0" y="36"/>
                </a:cxn>
                <a:cxn ang="0">
                  <a:pos x="4" y="40"/>
                </a:cxn>
                <a:cxn ang="0">
                  <a:pos x="7" y="43"/>
                </a:cxn>
                <a:cxn ang="0">
                  <a:pos x="13" y="46"/>
                </a:cxn>
                <a:cxn ang="0">
                  <a:pos x="20" y="49"/>
                </a:cxn>
                <a:cxn ang="0">
                  <a:pos x="28" y="51"/>
                </a:cxn>
                <a:cxn ang="0">
                  <a:pos x="38" y="54"/>
                </a:cxn>
                <a:cxn ang="0">
                  <a:pos x="60" y="58"/>
                </a:cxn>
                <a:cxn ang="0">
                  <a:pos x="85" y="62"/>
                </a:cxn>
                <a:cxn ang="0">
                  <a:pos x="115" y="64"/>
                </a:cxn>
                <a:cxn ang="0">
                  <a:pos x="146" y="65"/>
                </a:cxn>
                <a:cxn ang="0">
                  <a:pos x="180" y="65"/>
                </a:cxn>
                <a:cxn ang="0">
                  <a:pos x="211" y="64"/>
                </a:cxn>
                <a:cxn ang="0">
                  <a:pos x="241" y="62"/>
                </a:cxn>
                <a:cxn ang="0">
                  <a:pos x="266" y="58"/>
                </a:cxn>
                <a:cxn ang="0">
                  <a:pos x="288" y="54"/>
                </a:cxn>
                <a:cxn ang="0">
                  <a:pos x="298" y="51"/>
                </a:cxn>
                <a:cxn ang="0">
                  <a:pos x="306" y="49"/>
                </a:cxn>
                <a:cxn ang="0">
                  <a:pos x="313" y="46"/>
                </a:cxn>
                <a:cxn ang="0">
                  <a:pos x="319" y="43"/>
                </a:cxn>
                <a:cxn ang="0">
                  <a:pos x="322" y="40"/>
                </a:cxn>
                <a:cxn ang="0">
                  <a:pos x="325" y="36"/>
                </a:cxn>
                <a:cxn ang="0">
                  <a:pos x="326" y="33"/>
                </a:cxn>
                <a:cxn ang="0">
                  <a:pos x="325" y="29"/>
                </a:cxn>
                <a:cxn ang="0">
                  <a:pos x="322" y="26"/>
                </a:cxn>
                <a:cxn ang="0">
                  <a:pos x="319" y="23"/>
                </a:cxn>
                <a:cxn ang="0">
                  <a:pos x="313" y="20"/>
                </a:cxn>
                <a:cxn ang="0">
                  <a:pos x="306" y="17"/>
                </a:cxn>
                <a:cxn ang="0">
                  <a:pos x="298" y="14"/>
                </a:cxn>
                <a:cxn ang="0">
                  <a:pos x="288" y="12"/>
                </a:cxn>
                <a:cxn ang="0">
                  <a:pos x="266" y="7"/>
                </a:cxn>
                <a:cxn ang="0">
                  <a:pos x="241" y="3"/>
                </a:cxn>
                <a:cxn ang="0">
                  <a:pos x="211" y="1"/>
                </a:cxn>
                <a:cxn ang="0">
                  <a:pos x="180" y="0"/>
                </a:cxn>
              </a:cxnLst>
              <a:rect l="0" t="0" r="r" b="b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9" name="Freeform 69"/>
            <p:cNvSpPr>
              <a:spLocks/>
            </p:cNvSpPr>
            <p:nvPr/>
          </p:nvSpPr>
          <p:spPr bwMode="auto">
            <a:xfrm>
              <a:off x="1692" y="2479"/>
              <a:ext cx="326" cy="6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15" y="1"/>
                </a:cxn>
                <a:cxn ang="0">
                  <a:pos x="85" y="3"/>
                </a:cxn>
                <a:cxn ang="0">
                  <a:pos x="60" y="7"/>
                </a:cxn>
                <a:cxn ang="0">
                  <a:pos x="38" y="12"/>
                </a:cxn>
                <a:cxn ang="0">
                  <a:pos x="28" y="14"/>
                </a:cxn>
                <a:cxn ang="0">
                  <a:pos x="20" y="17"/>
                </a:cxn>
                <a:cxn ang="0">
                  <a:pos x="13" y="20"/>
                </a:cxn>
                <a:cxn ang="0">
                  <a:pos x="7" y="23"/>
                </a:cxn>
                <a:cxn ang="0">
                  <a:pos x="4" y="26"/>
                </a:cxn>
                <a:cxn ang="0">
                  <a:pos x="0" y="29"/>
                </a:cxn>
                <a:cxn ang="0">
                  <a:pos x="0" y="33"/>
                </a:cxn>
                <a:cxn ang="0">
                  <a:pos x="0" y="36"/>
                </a:cxn>
                <a:cxn ang="0">
                  <a:pos x="4" y="40"/>
                </a:cxn>
                <a:cxn ang="0">
                  <a:pos x="7" y="43"/>
                </a:cxn>
                <a:cxn ang="0">
                  <a:pos x="13" y="46"/>
                </a:cxn>
                <a:cxn ang="0">
                  <a:pos x="20" y="49"/>
                </a:cxn>
                <a:cxn ang="0">
                  <a:pos x="28" y="51"/>
                </a:cxn>
                <a:cxn ang="0">
                  <a:pos x="38" y="54"/>
                </a:cxn>
                <a:cxn ang="0">
                  <a:pos x="60" y="58"/>
                </a:cxn>
                <a:cxn ang="0">
                  <a:pos x="85" y="62"/>
                </a:cxn>
                <a:cxn ang="0">
                  <a:pos x="115" y="64"/>
                </a:cxn>
                <a:cxn ang="0">
                  <a:pos x="146" y="65"/>
                </a:cxn>
                <a:cxn ang="0">
                  <a:pos x="180" y="65"/>
                </a:cxn>
                <a:cxn ang="0">
                  <a:pos x="211" y="64"/>
                </a:cxn>
                <a:cxn ang="0">
                  <a:pos x="241" y="62"/>
                </a:cxn>
                <a:cxn ang="0">
                  <a:pos x="266" y="58"/>
                </a:cxn>
                <a:cxn ang="0">
                  <a:pos x="288" y="54"/>
                </a:cxn>
                <a:cxn ang="0">
                  <a:pos x="298" y="51"/>
                </a:cxn>
                <a:cxn ang="0">
                  <a:pos x="306" y="49"/>
                </a:cxn>
                <a:cxn ang="0">
                  <a:pos x="313" y="46"/>
                </a:cxn>
                <a:cxn ang="0">
                  <a:pos x="319" y="43"/>
                </a:cxn>
                <a:cxn ang="0">
                  <a:pos x="322" y="40"/>
                </a:cxn>
                <a:cxn ang="0">
                  <a:pos x="325" y="36"/>
                </a:cxn>
                <a:cxn ang="0">
                  <a:pos x="326" y="33"/>
                </a:cxn>
                <a:cxn ang="0">
                  <a:pos x="325" y="29"/>
                </a:cxn>
                <a:cxn ang="0">
                  <a:pos x="322" y="26"/>
                </a:cxn>
                <a:cxn ang="0">
                  <a:pos x="319" y="23"/>
                </a:cxn>
                <a:cxn ang="0">
                  <a:pos x="313" y="20"/>
                </a:cxn>
                <a:cxn ang="0">
                  <a:pos x="306" y="17"/>
                </a:cxn>
                <a:cxn ang="0">
                  <a:pos x="298" y="14"/>
                </a:cxn>
                <a:cxn ang="0">
                  <a:pos x="288" y="12"/>
                </a:cxn>
                <a:cxn ang="0">
                  <a:pos x="266" y="7"/>
                </a:cxn>
                <a:cxn ang="0">
                  <a:pos x="241" y="3"/>
                </a:cxn>
                <a:cxn ang="0">
                  <a:pos x="211" y="1"/>
                </a:cxn>
                <a:cxn ang="0">
                  <a:pos x="180" y="0"/>
                </a:cxn>
              </a:cxnLst>
              <a:rect l="0" t="0" r="r" b="b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0" name="Line 70"/>
            <p:cNvSpPr>
              <a:spLocks noChangeShapeType="1"/>
            </p:cNvSpPr>
            <p:nvPr/>
          </p:nvSpPr>
          <p:spPr bwMode="auto">
            <a:xfrm>
              <a:off x="1692" y="2473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1" name="Line 71"/>
            <p:cNvSpPr>
              <a:spLocks noChangeShapeType="1"/>
            </p:cNvSpPr>
            <p:nvPr/>
          </p:nvSpPr>
          <p:spPr bwMode="auto">
            <a:xfrm>
              <a:off x="2018" y="2473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2" name="Rectangle 72"/>
            <p:cNvSpPr>
              <a:spLocks noChangeArrowheads="1"/>
            </p:cNvSpPr>
            <p:nvPr/>
          </p:nvSpPr>
          <p:spPr bwMode="auto">
            <a:xfrm>
              <a:off x="1692" y="2473"/>
              <a:ext cx="322" cy="4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3" name="Rectangle 73"/>
            <p:cNvSpPr>
              <a:spLocks noChangeArrowheads="1"/>
            </p:cNvSpPr>
            <p:nvPr/>
          </p:nvSpPr>
          <p:spPr bwMode="auto">
            <a:xfrm>
              <a:off x="1876" y="2490"/>
              <a:ext cx="2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194" name="Freeform 74"/>
            <p:cNvSpPr>
              <a:spLocks/>
            </p:cNvSpPr>
            <p:nvPr/>
          </p:nvSpPr>
          <p:spPr bwMode="auto">
            <a:xfrm>
              <a:off x="1689" y="2425"/>
              <a:ext cx="325" cy="77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14" y="1"/>
                </a:cxn>
                <a:cxn ang="0">
                  <a:pos x="85" y="5"/>
                </a:cxn>
                <a:cxn ang="0">
                  <a:pos x="59" y="10"/>
                </a:cxn>
                <a:cxn ang="0">
                  <a:pos x="37" y="14"/>
                </a:cxn>
                <a:cxn ang="0">
                  <a:pos x="28" y="18"/>
                </a:cxn>
                <a:cxn ang="0">
                  <a:pos x="20" y="20"/>
                </a:cxn>
                <a:cxn ang="0">
                  <a:pos x="13" y="24"/>
                </a:cxn>
                <a:cxn ang="0">
                  <a:pos x="8" y="27"/>
                </a:cxn>
                <a:cxn ang="0">
                  <a:pos x="3" y="31"/>
                </a:cxn>
                <a:cxn ang="0">
                  <a:pos x="1" y="35"/>
                </a:cxn>
                <a:cxn ang="0">
                  <a:pos x="0" y="39"/>
                </a:cxn>
                <a:cxn ang="0">
                  <a:pos x="1" y="42"/>
                </a:cxn>
                <a:cxn ang="0">
                  <a:pos x="3" y="47"/>
                </a:cxn>
                <a:cxn ang="0">
                  <a:pos x="8" y="50"/>
                </a:cxn>
                <a:cxn ang="0">
                  <a:pos x="13" y="54"/>
                </a:cxn>
                <a:cxn ang="0">
                  <a:pos x="20" y="57"/>
                </a:cxn>
                <a:cxn ang="0">
                  <a:pos x="28" y="61"/>
                </a:cxn>
                <a:cxn ang="0">
                  <a:pos x="37" y="63"/>
                </a:cxn>
                <a:cxn ang="0">
                  <a:pos x="59" y="69"/>
                </a:cxn>
                <a:cxn ang="0">
                  <a:pos x="85" y="73"/>
                </a:cxn>
                <a:cxn ang="0">
                  <a:pos x="114" y="76"/>
                </a:cxn>
                <a:cxn ang="0">
                  <a:pos x="146" y="77"/>
                </a:cxn>
                <a:cxn ang="0">
                  <a:pos x="179" y="77"/>
                </a:cxn>
                <a:cxn ang="0">
                  <a:pos x="211" y="76"/>
                </a:cxn>
                <a:cxn ang="0">
                  <a:pos x="240" y="73"/>
                </a:cxn>
                <a:cxn ang="0">
                  <a:pos x="267" y="69"/>
                </a:cxn>
                <a:cxn ang="0">
                  <a:pos x="289" y="63"/>
                </a:cxn>
                <a:cxn ang="0">
                  <a:pos x="298" y="61"/>
                </a:cxn>
                <a:cxn ang="0">
                  <a:pos x="307" y="57"/>
                </a:cxn>
                <a:cxn ang="0">
                  <a:pos x="312" y="54"/>
                </a:cxn>
                <a:cxn ang="0">
                  <a:pos x="318" y="50"/>
                </a:cxn>
                <a:cxn ang="0">
                  <a:pos x="323" y="47"/>
                </a:cxn>
                <a:cxn ang="0">
                  <a:pos x="325" y="42"/>
                </a:cxn>
                <a:cxn ang="0">
                  <a:pos x="325" y="39"/>
                </a:cxn>
                <a:cxn ang="0">
                  <a:pos x="325" y="35"/>
                </a:cxn>
                <a:cxn ang="0">
                  <a:pos x="323" y="31"/>
                </a:cxn>
                <a:cxn ang="0">
                  <a:pos x="318" y="27"/>
                </a:cxn>
                <a:cxn ang="0">
                  <a:pos x="312" y="24"/>
                </a:cxn>
                <a:cxn ang="0">
                  <a:pos x="307" y="20"/>
                </a:cxn>
                <a:cxn ang="0">
                  <a:pos x="298" y="18"/>
                </a:cxn>
                <a:cxn ang="0">
                  <a:pos x="289" y="14"/>
                </a:cxn>
                <a:cxn ang="0">
                  <a:pos x="267" y="10"/>
                </a:cxn>
                <a:cxn ang="0">
                  <a:pos x="240" y="5"/>
                </a:cxn>
                <a:cxn ang="0">
                  <a:pos x="211" y="1"/>
                </a:cxn>
                <a:cxn ang="0">
                  <a:pos x="179" y="0"/>
                </a:cxn>
              </a:cxnLst>
              <a:rect l="0" t="0" r="r" b="b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5" name="Freeform 75"/>
            <p:cNvSpPr>
              <a:spLocks/>
            </p:cNvSpPr>
            <p:nvPr/>
          </p:nvSpPr>
          <p:spPr bwMode="auto">
            <a:xfrm>
              <a:off x="1689" y="2425"/>
              <a:ext cx="325" cy="77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14" y="1"/>
                </a:cxn>
                <a:cxn ang="0">
                  <a:pos x="85" y="5"/>
                </a:cxn>
                <a:cxn ang="0">
                  <a:pos x="59" y="10"/>
                </a:cxn>
                <a:cxn ang="0">
                  <a:pos x="37" y="14"/>
                </a:cxn>
                <a:cxn ang="0">
                  <a:pos x="28" y="18"/>
                </a:cxn>
                <a:cxn ang="0">
                  <a:pos x="20" y="20"/>
                </a:cxn>
                <a:cxn ang="0">
                  <a:pos x="13" y="24"/>
                </a:cxn>
                <a:cxn ang="0">
                  <a:pos x="8" y="27"/>
                </a:cxn>
                <a:cxn ang="0">
                  <a:pos x="3" y="31"/>
                </a:cxn>
                <a:cxn ang="0">
                  <a:pos x="1" y="35"/>
                </a:cxn>
                <a:cxn ang="0">
                  <a:pos x="0" y="39"/>
                </a:cxn>
                <a:cxn ang="0">
                  <a:pos x="1" y="42"/>
                </a:cxn>
                <a:cxn ang="0">
                  <a:pos x="3" y="47"/>
                </a:cxn>
                <a:cxn ang="0">
                  <a:pos x="8" y="50"/>
                </a:cxn>
                <a:cxn ang="0">
                  <a:pos x="13" y="54"/>
                </a:cxn>
                <a:cxn ang="0">
                  <a:pos x="20" y="57"/>
                </a:cxn>
                <a:cxn ang="0">
                  <a:pos x="28" y="61"/>
                </a:cxn>
                <a:cxn ang="0">
                  <a:pos x="37" y="63"/>
                </a:cxn>
                <a:cxn ang="0">
                  <a:pos x="59" y="69"/>
                </a:cxn>
                <a:cxn ang="0">
                  <a:pos x="85" y="73"/>
                </a:cxn>
                <a:cxn ang="0">
                  <a:pos x="114" y="76"/>
                </a:cxn>
                <a:cxn ang="0">
                  <a:pos x="146" y="77"/>
                </a:cxn>
                <a:cxn ang="0">
                  <a:pos x="179" y="77"/>
                </a:cxn>
                <a:cxn ang="0">
                  <a:pos x="211" y="76"/>
                </a:cxn>
                <a:cxn ang="0">
                  <a:pos x="240" y="73"/>
                </a:cxn>
                <a:cxn ang="0">
                  <a:pos x="267" y="69"/>
                </a:cxn>
                <a:cxn ang="0">
                  <a:pos x="289" y="63"/>
                </a:cxn>
                <a:cxn ang="0">
                  <a:pos x="298" y="61"/>
                </a:cxn>
                <a:cxn ang="0">
                  <a:pos x="307" y="57"/>
                </a:cxn>
                <a:cxn ang="0">
                  <a:pos x="312" y="54"/>
                </a:cxn>
                <a:cxn ang="0">
                  <a:pos x="318" y="50"/>
                </a:cxn>
                <a:cxn ang="0">
                  <a:pos x="323" y="47"/>
                </a:cxn>
                <a:cxn ang="0">
                  <a:pos x="325" y="42"/>
                </a:cxn>
                <a:cxn ang="0">
                  <a:pos x="325" y="39"/>
                </a:cxn>
                <a:cxn ang="0">
                  <a:pos x="325" y="35"/>
                </a:cxn>
                <a:cxn ang="0">
                  <a:pos x="323" y="31"/>
                </a:cxn>
                <a:cxn ang="0">
                  <a:pos x="318" y="27"/>
                </a:cxn>
                <a:cxn ang="0">
                  <a:pos x="312" y="24"/>
                </a:cxn>
                <a:cxn ang="0">
                  <a:pos x="307" y="20"/>
                </a:cxn>
                <a:cxn ang="0">
                  <a:pos x="298" y="18"/>
                </a:cxn>
                <a:cxn ang="0">
                  <a:pos x="289" y="14"/>
                </a:cxn>
                <a:cxn ang="0">
                  <a:pos x="267" y="10"/>
                </a:cxn>
                <a:cxn ang="0">
                  <a:pos x="240" y="5"/>
                </a:cxn>
                <a:cxn ang="0">
                  <a:pos x="211" y="1"/>
                </a:cxn>
                <a:cxn ang="0">
                  <a:pos x="179" y="0"/>
                </a:cxn>
              </a:cxnLst>
              <a:rect l="0" t="0" r="r" b="b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6" name="Line 76"/>
            <p:cNvSpPr>
              <a:spLocks noChangeShapeType="1"/>
            </p:cNvSpPr>
            <p:nvPr/>
          </p:nvSpPr>
          <p:spPr bwMode="auto">
            <a:xfrm>
              <a:off x="1767" y="2443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7" name="Line 77"/>
            <p:cNvSpPr>
              <a:spLocks noChangeShapeType="1"/>
            </p:cNvSpPr>
            <p:nvPr/>
          </p:nvSpPr>
          <p:spPr bwMode="auto">
            <a:xfrm>
              <a:off x="1878" y="2487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8" name="Line 78"/>
            <p:cNvSpPr>
              <a:spLocks noChangeShapeType="1"/>
            </p:cNvSpPr>
            <p:nvPr/>
          </p:nvSpPr>
          <p:spPr bwMode="auto">
            <a:xfrm>
              <a:off x="1821" y="2443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9" name="Line 79"/>
            <p:cNvSpPr>
              <a:spLocks noChangeShapeType="1"/>
            </p:cNvSpPr>
            <p:nvPr/>
          </p:nvSpPr>
          <p:spPr bwMode="auto">
            <a:xfrm>
              <a:off x="1767" y="2486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0" name="Line 80"/>
            <p:cNvSpPr>
              <a:spLocks noChangeShapeType="1"/>
            </p:cNvSpPr>
            <p:nvPr/>
          </p:nvSpPr>
          <p:spPr bwMode="auto">
            <a:xfrm>
              <a:off x="1878" y="2442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1" name="Line 81"/>
            <p:cNvSpPr>
              <a:spLocks noChangeShapeType="1"/>
            </p:cNvSpPr>
            <p:nvPr/>
          </p:nvSpPr>
          <p:spPr bwMode="auto">
            <a:xfrm flipV="1">
              <a:off x="1821" y="2442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2" name="Rectangle 82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4" name="Freeform 84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6" y="0"/>
                </a:cxn>
                <a:cxn ang="0">
                  <a:pos x="86" y="64"/>
                </a:cxn>
                <a:cxn ang="0">
                  <a:pos x="0" y="30"/>
                </a:cxn>
                <a:cxn ang="0">
                  <a:pos x="0" y="0"/>
                </a:cxn>
              </a:cxnLst>
              <a:rect l="0" t="0" r="r" b="b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5" name="Rectangle 85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6" name="Rectangle 86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7" name="Rectangle 87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8" name="Rectangle 88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9" name="Rectangle 89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0" name="Rectangle 90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1" name="Rectangle 91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2" name="Rectangle 92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3" name="Rectangle 93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4" name="Rectangle 94"/>
            <p:cNvSpPr>
              <a:spLocks noChangeArrowheads="1"/>
            </p:cNvSpPr>
            <p:nvPr/>
          </p:nvSpPr>
          <p:spPr bwMode="auto">
            <a:xfrm>
              <a:off x="2737" y="3155"/>
              <a:ext cx="42" cy="3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5" name="Rectangle 95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6" name="Rectangle 96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7" name="Rectangle 97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8" name="Rectangle 98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9" name="Rectangle 99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0" name="Rectangle 100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1" name="Rectangle 101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2" name="Rectangle 102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3" name="Rectangle 103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4" name="Rectangle 104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5" name="Rectangle 105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6" name="Rectangle 106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7" name="Rectangle 107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8" name="Rectangle 108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9" name="Rectangle 109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0" name="Rectangle 110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1" name="Rectangle 111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2" name="Rectangle 112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3" name="Rectangle 113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4" name="Rectangle 114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5" name="Rectangle 115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6" name="Rectangle 116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7" name="Rectangle 117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8" name="Rectangle 118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9" name="Rectangle 119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0" name="Rectangle 120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1" name="Freeform 121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12" y="41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12" y="11"/>
                </a:cxn>
              </a:cxnLst>
              <a:rect l="0" t="0" r="r" b="b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2" name="Freeform 122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/>
              <a:ahLst/>
              <a:cxnLst>
                <a:cxn ang="0">
                  <a:pos x="35" y="40"/>
                </a:cxn>
                <a:cxn ang="0">
                  <a:pos x="35" y="70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5" y="40"/>
                </a:cxn>
              </a:cxnLst>
              <a:rect l="0" t="0" r="r" b="b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3" name="Freeform 123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/>
              <a:ahLst/>
              <a:cxnLst>
                <a:cxn ang="0">
                  <a:pos x="35" y="39"/>
                </a:cxn>
                <a:cxn ang="0">
                  <a:pos x="35" y="67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5" y="39"/>
                </a:cxn>
              </a:cxnLst>
              <a:rect l="0" t="0" r="r" b="b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4" name="Freeform 124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/>
              <a:ahLst/>
              <a:cxnLst>
                <a:cxn ang="0">
                  <a:pos x="34" y="37"/>
                </a:cxn>
                <a:cxn ang="0">
                  <a:pos x="34" y="65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37"/>
                </a:cxn>
              </a:cxnLst>
              <a:rect l="0" t="0" r="r" b="b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5" name="Freeform 125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7" y="46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17" y="18"/>
                </a:cxn>
              </a:cxnLst>
              <a:rect l="0" t="0" r="r" b="b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6" name="Freeform 126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36"/>
                </a:cxn>
                <a:cxn ang="0">
                  <a:pos x="0" y="31"/>
                </a:cxn>
                <a:cxn ang="0">
                  <a:pos x="0" y="0"/>
                </a:cxn>
                <a:cxn ang="0">
                  <a:pos x="12" y="5"/>
                </a:cxn>
              </a:cxnLst>
              <a:rect l="0" t="0" r="r" b="b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7" name="Freeform 127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/>
              <a:ahLst/>
              <a:cxnLst>
                <a:cxn ang="0">
                  <a:pos x="35" y="19"/>
                </a:cxn>
                <a:cxn ang="0">
                  <a:pos x="35" y="49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5" y="19"/>
                </a:cxn>
              </a:cxnLst>
              <a:rect l="0" t="0" r="r" b="b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8" name="Freeform 128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/>
              <a:ahLst/>
              <a:cxnLst>
                <a:cxn ang="0">
                  <a:pos x="35" y="18"/>
                </a:cxn>
                <a:cxn ang="0">
                  <a:pos x="35" y="4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5" y="18"/>
                </a:cxn>
              </a:cxnLst>
              <a:rect l="0" t="0" r="r" b="b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9" name="Freeform 129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/>
              <a:ahLst/>
              <a:cxnLst>
                <a:cxn ang="0">
                  <a:pos x="34" y="18"/>
                </a:cxn>
                <a:cxn ang="0">
                  <a:pos x="34" y="4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18"/>
                </a:cxn>
              </a:cxnLst>
              <a:rect l="0" t="0" r="r" b="b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0" name="Freeform 130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/>
              <a:ahLst/>
              <a:cxnLst>
                <a:cxn ang="0">
                  <a:pos x="17" y="10"/>
                </a:cxn>
                <a:cxn ang="0">
                  <a:pos x="17" y="3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17" y="10"/>
                </a:cxn>
              </a:cxnLst>
              <a:rect l="0" t="0" r="r" b="b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1" name="Freeform 131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/>
              <a:ahLst/>
              <a:cxnLst>
                <a:cxn ang="0">
                  <a:pos x="35" y="22"/>
                </a:cxn>
                <a:cxn ang="0">
                  <a:pos x="35" y="52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5" y="22"/>
                </a:cxn>
              </a:cxnLst>
              <a:rect l="0" t="0" r="r" b="b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2" name="Freeform 132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/>
              <a:ahLst/>
              <a:cxnLst>
                <a:cxn ang="0">
                  <a:pos x="35" y="23"/>
                </a:cxn>
                <a:cxn ang="0">
                  <a:pos x="35" y="52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5" y="23"/>
                </a:cxn>
              </a:cxnLst>
              <a:rect l="0" t="0" r="r" b="b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3" name="Freeform 133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/>
              <a:ahLst/>
              <a:cxnLst>
                <a:cxn ang="0">
                  <a:pos x="34" y="21"/>
                </a:cxn>
                <a:cxn ang="0">
                  <a:pos x="34" y="49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34" y="21"/>
                </a:cxn>
              </a:cxnLst>
              <a:rect l="0" t="0" r="r" b="b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4" name="Freeform 134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7" y="39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17" y="11"/>
                </a:cxn>
              </a:cxnLst>
              <a:rect l="0" t="0" r="r" b="b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5" name="Freeform 135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38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12" y="8"/>
                </a:cxn>
              </a:cxnLst>
              <a:rect l="0" t="0" r="r" b="b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6" name="Freeform 136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/>
              <a:ahLst/>
              <a:cxnLst>
                <a:cxn ang="0">
                  <a:pos x="35" y="24"/>
                </a:cxn>
                <a:cxn ang="0">
                  <a:pos x="35" y="55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5" y="24"/>
                </a:cxn>
              </a:cxnLst>
              <a:rect l="0" t="0" r="r" b="b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7" name="Freeform 137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/>
              <a:ahLst/>
              <a:cxnLst>
                <a:cxn ang="0">
                  <a:pos x="35" y="26"/>
                </a:cxn>
                <a:cxn ang="0">
                  <a:pos x="35" y="54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5" y="26"/>
                </a:cxn>
              </a:cxnLst>
              <a:rect l="0" t="0" r="r" b="b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8" name="Freeform 138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/>
              <a:ahLst/>
              <a:cxnLst>
                <a:cxn ang="0">
                  <a:pos x="34" y="24"/>
                </a:cxn>
                <a:cxn ang="0">
                  <a:pos x="34" y="52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24"/>
                </a:cxn>
              </a:cxnLst>
              <a:rect l="0" t="0" r="r" b="b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9" name="Freeform 139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/>
              <a:ahLst/>
              <a:cxnLst>
                <a:cxn ang="0">
                  <a:pos x="17" y="10"/>
                </a:cxn>
                <a:cxn ang="0">
                  <a:pos x="17" y="38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17" y="10"/>
                </a:cxn>
              </a:cxnLst>
              <a:rect l="0" t="0" r="r" b="b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0" name="Freeform 140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/>
              <a:ahLst/>
              <a:cxnLst>
                <a:cxn ang="0">
                  <a:pos x="11" y="9"/>
                </a:cxn>
                <a:cxn ang="0">
                  <a:pos x="11" y="40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11" y="9"/>
                </a:cxn>
              </a:cxnLst>
              <a:rect l="0" t="0" r="r" b="b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1" name="Freeform 141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/>
              <a:ahLst/>
              <a:cxnLst>
                <a:cxn ang="0">
                  <a:pos x="35" y="27"/>
                </a:cxn>
                <a:cxn ang="0">
                  <a:pos x="35" y="57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5" y="27"/>
                </a:cxn>
              </a:cxnLst>
              <a:rect l="0" t="0" r="r" b="b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2" name="Freeform 142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/>
              <a:ahLst/>
              <a:cxnLst>
                <a:cxn ang="0">
                  <a:pos x="35" y="28"/>
                </a:cxn>
                <a:cxn ang="0">
                  <a:pos x="35" y="5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5" y="28"/>
                </a:cxn>
              </a:cxnLst>
              <a:rect l="0" t="0" r="r" b="b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3" name="Freeform 143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/>
              <a:ahLst/>
              <a:cxnLst>
                <a:cxn ang="0">
                  <a:pos x="34" y="28"/>
                </a:cxn>
                <a:cxn ang="0">
                  <a:pos x="34" y="5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28"/>
                </a:cxn>
              </a:cxnLst>
              <a:rect l="0" t="0" r="r" b="b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4" name="Freeform 144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/>
              <a:ahLst/>
              <a:cxnLst>
                <a:cxn ang="0">
                  <a:pos x="17" y="13"/>
                </a:cxn>
                <a:cxn ang="0">
                  <a:pos x="17" y="41"/>
                </a:cxn>
                <a:cxn ang="0">
                  <a:pos x="0" y="25"/>
                </a:cxn>
                <a:cxn ang="0">
                  <a:pos x="0" y="0"/>
                </a:cxn>
                <a:cxn ang="0">
                  <a:pos x="17" y="13"/>
                </a:cxn>
              </a:cxnLst>
              <a:rect l="0" t="0" r="r" b="b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5" name="Freeform 145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2" y="41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12" y="10"/>
                </a:cxn>
              </a:cxnLst>
              <a:rect l="0" t="0" r="r" b="b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6" name="Freeform 146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/>
              <a:ahLst/>
              <a:cxnLst>
                <a:cxn ang="0">
                  <a:pos x="35" y="30"/>
                </a:cxn>
                <a:cxn ang="0">
                  <a:pos x="35" y="59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5" y="30"/>
                </a:cxn>
              </a:cxnLst>
              <a:rect l="0" t="0" r="r" b="b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7" name="Freeform 147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/>
              <a:ahLst/>
              <a:cxnLst>
                <a:cxn ang="0">
                  <a:pos x="35" y="30"/>
                </a:cxn>
                <a:cxn ang="0">
                  <a:pos x="35" y="59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5" y="30"/>
                </a:cxn>
              </a:cxnLst>
              <a:rect l="0" t="0" r="r" b="b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8" name="Freeform 148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/>
              <a:ahLst/>
              <a:cxnLst>
                <a:cxn ang="0">
                  <a:pos x="34" y="31"/>
                </a:cxn>
                <a:cxn ang="0">
                  <a:pos x="34" y="59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31"/>
                </a:cxn>
              </a:cxnLst>
              <a:rect l="0" t="0" r="r" b="b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9" name="Freeform 149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/>
              <a:ahLst/>
              <a:cxnLst>
                <a:cxn ang="0">
                  <a:pos x="17" y="14"/>
                </a:cxn>
                <a:cxn ang="0">
                  <a:pos x="17" y="42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17" y="14"/>
                </a:cxn>
              </a:cxnLst>
              <a:rect l="0" t="0" r="r" b="b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0" name="Freeform 150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/>
              <a:ahLst/>
              <a:cxnLst>
                <a:cxn ang="0">
                  <a:pos x="11" y="8"/>
                </a:cxn>
                <a:cxn ang="0">
                  <a:pos x="11" y="38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11" y="8"/>
                </a:cxn>
              </a:cxnLst>
              <a:rect l="0" t="0" r="r" b="b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1" name="Freeform 151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/>
              <a:ahLst/>
              <a:cxnLst>
                <a:cxn ang="0">
                  <a:pos x="35" y="32"/>
                </a:cxn>
                <a:cxn ang="0">
                  <a:pos x="35" y="63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5" y="32"/>
                </a:cxn>
              </a:cxnLst>
              <a:rect l="0" t="0" r="r" b="b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2" name="Freeform 152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/>
              <a:ahLst/>
              <a:cxnLst>
                <a:cxn ang="0">
                  <a:pos x="35" y="32"/>
                </a:cxn>
                <a:cxn ang="0">
                  <a:pos x="35" y="60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5" y="32"/>
                </a:cxn>
              </a:cxnLst>
              <a:rect l="0" t="0" r="r" b="b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3" name="Freeform 153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/>
              <a:ahLst/>
              <a:cxnLst>
                <a:cxn ang="0">
                  <a:pos x="35" y="35"/>
                </a:cxn>
                <a:cxn ang="0">
                  <a:pos x="35" y="61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5" y="35"/>
                </a:cxn>
              </a:cxnLst>
              <a:rect l="0" t="0" r="r" b="b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4" name="Freeform 154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/>
              <a:ahLst/>
              <a:cxnLst>
                <a:cxn ang="0">
                  <a:pos x="17" y="14"/>
                </a:cxn>
                <a:cxn ang="0">
                  <a:pos x="17" y="42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17" y="14"/>
                </a:cxn>
              </a:cxnLst>
              <a:rect l="0" t="0" r="r" b="b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5" name="Freeform 155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11" y="44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11" y="13"/>
                </a:cxn>
              </a:cxnLst>
              <a:rect l="0" t="0" r="r" b="b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6" name="Freeform 156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/>
              <a:ahLst/>
              <a:cxnLst>
                <a:cxn ang="0">
                  <a:pos x="35" y="35"/>
                </a:cxn>
                <a:cxn ang="0">
                  <a:pos x="35" y="65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5" y="35"/>
                </a:cxn>
              </a:cxnLst>
              <a:rect l="0" t="0" r="r" b="b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7" name="Freeform 157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/>
              <a:ahLst/>
              <a:cxnLst>
                <a:cxn ang="0">
                  <a:pos x="35" y="37"/>
                </a:cxn>
                <a:cxn ang="0">
                  <a:pos x="35" y="65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5" y="37"/>
                </a:cxn>
              </a:cxnLst>
              <a:rect l="0" t="0" r="r" b="b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8" name="Freeform 158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/>
              <a:ahLst/>
              <a:cxnLst>
                <a:cxn ang="0">
                  <a:pos x="34" y="35"/>
                </a:cxn>
                <a:cxn ang="0">
                  <a:pos x="34" y="63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35"/>
                </a:cxn>
              </a:cxnLst>
              <a:rect l="0" t="0" r="r" b="b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9" name="Freeform 159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/>
              <a:ahLst/>
              <a:cxnLst>
                <a:cxn ang="0">
                  <a:pos x="17" y="16"/>
                </a:cxn>
                <a:cxn ang="0">
                  <a:pos x="17" y="44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17" y="16"/>
                </a:cxn>
              </a:cxnLst>
              <a:rect l="0" t="0" r="r" b="b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0" name="Freeform 160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29" y="55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29" y="30"/>
                </a:cxn>
              </a:cxnLst>
              <a:rect l="0" t="0" r="r" b="b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1" name="Freeform 161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/>
              <a:ahLst/>
              <a:cxnLst>
                <a:cxn ang="0">
                  <a:pos x="39" y="43"/>
                </a:cxn>
                <a:cxn ang="0">
                  <a:pos x="39" y="71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9" y="43"/>
                </a:cxn>
              </a:cxnLst>
              <a:rect l="0" t="0" r="r" b="b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2" name="Freeform 162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/>
              <a:ahLst/>
              <a:cxnLst>
                <a:cxn ang="0">
                  <a:pos x="32" y="34"/>
                </a:cxn>
                <a:cxn ang="0">
                  <a:pos x="32" y="64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2" y="34"/>
                </a:cxn>
              </a:cxnLst>
              <a:rect l="0" t="0" r="r" b="b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3" name="Freeform 163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/>
              <a:ahLst/>
              <a:cxnLst>
                <a:cxn ang="0">
                  <a:pos x="34" y="34"/>
                </a:cxn>
                <a:cxn ang="0">
                  <a:pos x="34" y="62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34" y="34"/>
                </a:cxn>
              </a:cxnLst>
              <a:rect l="0" t="0" r="r" b="b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4" name="Freeform 164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/>
              <a:ahLst/>
              <a:cxnLst>
                <a:cxn ang="0">
                  <a:pos x="30" y="17"/>
                </a:cxn>
                <a:cxn ang="0">
                  <a:pos x="30" y="44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30" y="17"/>
                </a:cxn>
              </a:cxnLst>
              <a:rect l="0" t="0" r="r" b="b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5" name="Freeform 165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/>
              <a:ahLst/>
              <a:cxnLst>
                <a:cxn ang="0">
                  <a:pos x="33" y="19"/>
                </a:cxn>
                <a:cxn ang="0">
                  <a:pos x="33" y="50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3" y="19"/>
                </a:cxn>
              </a:cxnLst>
              <a:rect l="0" t="0" r="r" b="b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6" name="Freeform 166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/>
              <a:ahLst/>
              <a:cxnLst>
                <a:cxn ang="0">
                  <a:pos x="34" y="21"/>
                </a:cxn>
                <a:cxn ang="0">
                  <a:pos x="34" y="49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21"/>
                </a:cxn>
              </a:cxnLst>
              <a:rect l="0" t="0" r="r" b="b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7" name="Freeform 167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/>
              <a:ahLst/>
              <a:cxnLst>
                <a:cxn ang="0">
                  <a:pos x="30" y="21"/>
                </a:cxn>
                <a:cxn ang="0">
                  <a:pos x="30" y="48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30" y="21"/>
                </a:cxn>
              </a:cxnLst>
              <a:rect l="0" t="0" r="r" b="b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8" name="Freeform 168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/>
              <a:ahLst/>
              <a:cxnLst>
                <a:cxn ang="0">
                  <a:pos x="39" y="25"/>
                </a:cxn>
                <a:cxn ang="0">
                  <a:pos x="39" y="56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9" y="25"/>
                </a:cxn>
              </a:cxnLst>
              <a:rect l="0" t="0" r="r" b="b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9" name="Freeform 169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/>
              <a:ahLst/>
              <a:cxnLst>
                <a:cxn ang="0">
                  <a:pos x="33" y="21"/>
                </a:cxn>
                <a:cxn ang="0">
                  <a:pos x="33" y="51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3" y="21"/>
                </a:cxn>
              </a:cxnLst>
              <a:rect l="0" t="0" r="r" b="b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0" name="Freeform 170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/>
              <a:ahLst/>
              <a:cxnLst>
                <a:cxn ang="0">
                  <a:pos x="34" y="22"/>
                </a:cxn>
                <a:cxn ang="0">
                  <a:pos x="34" y="50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34" y="22"/>
                </a:cxn>
              </a:cxnLst>
              <a:rect l="0" t="0" r="r" b="b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1" name="Freeform 171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/>
              <a:ahLst/>
              <a:cxnLst>
                <a:cxn ang="0">
                  <a:pos x="30" y="24"/>
                </a:cxn>
                <a:cxn ang="0">
                  <a:pos x="30" y="49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30" y="24"/>
                </a:cxn>
              </a:cxnLst>
              <a:rect l="0" t="0" r="r" b="b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2" name="Freeform 172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/>
              <a:ahLst/>
              <a:cxnLst>
                <a:cxn ang="0">
                  <a:pos x="33" y="24"/>
                </a:cxn>
                <a:cxn ang="0">
                  <a:pos x="33" y="54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3" y="24"/>
                </a:cxn>
              </a:cxnLst>
              <a:rect l="0" t="0" r="r" b="b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3" name="Freeform 173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/>
              <a:ahLst/>
              <a:cxnLst>
                <a:cxn ang="0">
                  <a:pos x="34" y="25"/>
                </a:cxn>
                <a:cxn ang="0">
                  <a:pos x="34" y="53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25"/>
                </a:cxn>
              </a:cxnLst>
              <a:rect l="0" t="0" r="r" b="b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4" name="Freeform 174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/>
              <a:ahLst/>
              <a:cxnLst>
                <a:cxn ang="0">
                  <a:pos x="29" y="23"/>
                </a:cxn>
                <a:cxn ang="0">
                  <a:pos x="29" y="50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29" y="23"/>
                </a:cxn>
              </a:cxnLst>
              <a:rect l="0" t="0" r="r" b="b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5" name="Freeform 175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/>
              <a:ahLst/>
              <a:cxnLst>
                <a:cxn ang="0">
                  <a:pos x="40" y="33"/>
                </a:cxn>
                <a:cxn ang="0">
                  <a:pos x="40" y="63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40" y="33"/>
                </a:cxn>
              </a:cxnLst>
              <a:rect l="0" t="0" r="r" b="b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6" name="Freeform 176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/>
              <a:ahLst/>
              <a:cxnLst>
                <a:cxn ang="0">
                  <a:pos x="32" y="26"/>
                </a:cxn>
                <a:cxn ang="0">
                  <a:pos x="32" y="58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2" y="26"/>
                </a:cxn>
              </a:cxnLst>
              <a:rect l="0" t="0" r="r" b="b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7" name="Freeform 177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/>
              <a:ahLst/>
              <a:cxnLst>
                <a:cxn ang="0">
                  <a:pos x="34" y="28"/>
                </a:cxn>
                <a:cxn ang="0">
                  <a:pos x="34" y="56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4" y="28"/>
                </a:cxn>
              </a:cxnLst>
              <a:rect l="0" t="0" r="r" b="b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8" name="Freeform 178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/>
              <a:ahLst/>
              <a:cxnLst>
                <a:cxn ang="0">
                  <a:pos x="29" y="24"/>
                </a:cxn>
                <a:cxn ang="0">
                  <a:pos x="29" y="51"/>
                </a:cxn>
                <a:cxn ang="0">
                  <a:pos x="0" y="25"/>
                </a:cxn>
                <a:cxn ang="0">
                  <a:pos x="0" y="0"/>
                </a:cxn>
                <a:cxn ang="0">
                  <a:pos x="29" y="24"/>
                </a:cxn>
              </a:cxnLst>
              <a:rect l="0" t="0" r="r" b="b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9" name="Freeform 179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/>
              <a:ahLst/>
              <a:cxnLst>
                <a:cxn ang="0">
                  <a:pos x="40" y="35"/>
                </a:cxn>
                <a:cxn ang="0">
                  <a:pos x="40" y="64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40" y="35"/>
                </a:cxn>
              </a:cxnLst>
              <a:rect l="0" t="0" r="r" b="b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0" name="Freeform 180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/>
              <a:ahLst/>
              <a:cxnLst>
                <a:cxn ang="0">
                  <a:pos x="32" y="29"/>
                </a:cxn>
                <a:cxn ang="0">
                  <a:pos x="32" y="60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2" y="29"/>
                </a:cxn>
              </a:cxnLst>
              <a:rect l="0" t="0" r="r" b="b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1" name="Freeform 181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/>
              <a:ahLst/>
              <a:cxnLst>
                <a:cxn ang="0">
                  <a:pos x="34" y="32"/>
                </a:cxn>
                <a:cxn ang="0">
                  <a:pos x="34" y="60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4" y="32"/>
                </a:cxn>
              </a:cxnLst>
              <a:rect l="0" t="0" r="r" b="b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2" name="Freeform 182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29" y="5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29" y="29"/>
                </a:cxn>
              </a:cxnLst>
              <a:rect l="0" t="0" r="r" b="b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3" name="Freeform 183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/>
              <a:ahLst/>
              <a:cxnLst>
                <a:cxn ang="0">
                  <a:pos x="40" y="38"/>
                </a:cxn>
                <a:cxn ang="0">
                  <a:pos x="40" y="70"/>
                </a:cxn>
                <a:cxn ang="0">
                  <a:pos x="0" y="31"/>
                </a:cxn>
                <a:cxn ang="0">
                  <a:pos x="0" y="0"/>
                </a:cxn>
                <a:cxn ang="0">
                  <a:pos x="40" y="38"/>
                </a:cxn>
              </a:cxnLst>
              <a:rect l="0" t="0" r="r" b="b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4" name="Freeform 184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/>
              <a:ahLst/>
              <a:cxnLst>
                <a:cxn ang="0">
                  <a:pos x="32" y="31"/>
                </a:cxn>
                <a:cxn ang="0">
                  <a:pos x="32" y="62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2" y="31"/>
                </a:cxn>
              </a:cxnLst>
              <a:rect l="0" t="0" r="r" b="b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5" name="Freeform 185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/>
              <a:ahLst/>
              <a:cxnLst>
                <a:cxn ang="0">
                  <a:pos x="34" y="34"/>
                </a:cxn>
                <a:cxn ang="0">
                  <a:pos x="34" y="62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34"/>
                </a:cxn>
              </a:cxnLst>
              <a:rect l="0" t="0" r="r" b="b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6" name="Freeform 186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/>
              <a:ahLst/>
              <a:cxnLst>
                <a:cxn ang="0">
                  <a:pos x="38" y="23"/>
                </a:cxn>
                <a:cxn ang="0">
                  <a:pos x="38" y="54"/>
                </a:cxn>
                <a:cxn ang="0">
                  <a:pos x="0" y="31"/>
                </a:cxn>
                <a:cxn ang="0">
                  <a:pos x="0" y="0"/>
                </a:cxn>
                <a:cxn ang="0">
                  <a:pos x="38" y="23"/>
                </a:cxn>
              </a:cxnLst>
              <a:rect l="0" t="0" r="r" b="b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7" name="Freeform 187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38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12" y="8"/>
                </a:cxn>
              </a:cxnLst>
              <a:rect l="0" t="0" r="r" b="b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8" name="Freeform 188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/>
              <a:ahLst/>
              <a:cxnLst>
                <a:cxn ang="0">
                  <a:pos x="38" y="27"/>
                </a:cxn>
                <a:cxn ang="0">
                  <a:pos x="38" y="58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8" y="27"/>
                </a:cxn>
              </a:cxnLst>
              <a:rect l="0" t="0" r="r" b="b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9" name="Rectangle 189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0" name="Freeform 190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9" y="6"/>
                </a:cxn>
                <a:cxn ang="0">
                  <a:pos x="278" y="75"/>
                </a:cxn>
                <a:cxn ang="0">
                  <a:pos x="168" y="79"/>
                </a:cxn>
                <a:cxn ang="0">
                  <a:pos x="0" y="0"/>
                </a:cxn>
              </a:cxnLst>
              <a:rect l="0" t="0" r="r" b="b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1" name="Freeform 191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08" y="0"/>
                </a:cxn>
                <a:cxn ang="0">
                  <a:pos x="108" y="59"/>
                </a:cxn>
                <a:cxn ang="0">
                  <a:pos x="0" y="59"/>
                </a:cxn>
                <a:cxn ang="0">
                  <a:pos x="1" y="1"/>
                </a:cxn>
              </a:cxnLst>
              <a:rect l="0" t="0" r="r" b="b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2" name="Freeform 192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5"/>
                </a:cxn>
                <a:cxn ang="0">
                  <a:pos x="172" y="131"/>
                </a:cxn>
                <a:cxn ang="0">
                  <a:pos x="172" y="73"/>
                </a:cxn>
                <a:cxn ang="0">
                  <a:pos x="0" y="0"/>
                </a:cxn>
              </a:cxnLst>
              <a:rect l="0" t="0" r="r" b="b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3" name="Freeform 193"/>
            <p:cNvSpPr>
              <a:spLocks/>
            </p:cNvSpPr>
            <p:nvPr/>
          </p:nvSpPr>
          <p:spPr bwMode="auto">
            <a:xfrm>
              <a:off x="2401" y="2585"/>
              <a:ext cx="403" cy="77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2" y="1"/>
                </a:cxn>
                <a:cxn ang="0">
                  <a:pos x="106" y="5"/>
                </a:cxn>
                <a:cxn ang="0">
                  <a:pos x="81" y="7"/>
                </a:cxn>
                <a:cxn ang="0">
                  <a:pos x="66" y="10"/>
                </a:cxn>
                <a:cxn ang="0">
                  <a:pos x="52" y="13"/>
                </a:cxn>
                <a:cxn ang="0">
                  <a:pos x="40" y="15"/>
                </a:cxn>
                <a:cxn ang="0">
                  <a:pos x="29" y="19"/>
                </a:cxn>
                <a:cxn ang="0">
                  <a:pos x="19" y="22"/>
                </a:cxn>
                <a:cxn ang="0">
                  <a:pos x="12" y="26"/>
                </a:cxn>
                <a:cxn ang="0">
                  <a:pos x="7" y="29"/>
                </a:cxn>
                <a:cxn ang="0">
                  <a:pos x="2" y="33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2" y="45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9" y="55"/>
                </a:cxn>
                <a:cxn ang="0">
                  <a:pos x="29" y="59"/>
                </a:cxn>
                <a:cxn ang="0">
                  <a:pos x="40" y="62"/>
                </a:cxn>
                <a:cxn ang="0">
                  <a:pos x="52" y="65"/>
                </a:cxn>
                <a:cxn ang="0">
                  <a:pos x="66" y="68"/>
                </a:cxn>
                <a:cxn ang="0">
                  <a:pos x="81" y="70"/>
                </a:cxn>
                <a:cxn ang="0">
                  <a:pos x="106" y="73"/>
                </a:cxn>
                <a:cxn ang="0">
                  <a:pos x="142" y="76"/>
                </a:cxn>
                <a:cxn ang="0">
                  <a:pos x="181" y="77"/>
                </a:cxn>
                <a:cxn ang="0">
                  <a:pos x="223" y="77"/>
                </a:cxn>
                <a:cxn ang="0">
                  <a:pos x="261" y="76"/>
                </a:cxn>
                <a:cxn ang="0">
                  <a:pos x="297" y="73"/>
                </a:cxn>
                <a:cxn ang="0">
                  <a:pos x="322" y="70"/>
                </a:cxn>
                <a:cxn ang="0">
                  <a:pos x="337" y="68"/>
                </a:cxn>
                <a:cxn ang="0">
                  <a:pos x="351" y="65"/>
                </a:cxn>
                <a:cxn ang="0">
                  <a:pos x="363" y="62"/>
                </a:cxn>
                <a:cxn ang="0">
                  <a:pos x="374" y="59"/>
                </a:cxn>
                <a:cxn ang="0">
                  <a:pos x="384" y="55"/>
                </a:cxn>
                <a:cxn ang="0">
                  <a:pos x="391" y="52"/>
                </a:cxn>
                <a:cxn ang="0">
                  <a:pos x="396" y="48"/>
                </a:cxn>
                <a:cxn ang="0">
                  <a:pos x="401" y="45"/>
                </a:cxn>
                <a:cxn ang="0">
                  <a:pos x="402" y="41"/>
                </a:cxn>
                <a:cxn ang="0">
                  <a:pos x="402" y="36"/>
                </a:cxn>
                <a:cxn ang="0">
                  <a:pos x="401" y="33"/>
                </a:cxn>
                <a:cxn ang="0">
                  <a:pos x="396" y="29"/>
                </a:cxn>
                <a:cxn ang="0">
                  <a:pos x="391" y="26"/>
                </a:cxn>
                <a:cxn ang="0">
                  <a:pos x="384" y="22"/>
                </a:cxn>
                <a:cxn ang="0">
                  <a:pos x="374" y="19"/>
                </a:cxn>
                <a:cxn ang="0">
                  <a:pos x="363" y="15"/>
                </a:cxn>
                <a:cxn ang="0">
                  <a:pos x="351" y="13"/>
                </a:cxn>
                <a:cxn ang="0">
                  <a:pos x="337" y="10"/>
                </a:cxn>
                <a:cxn ang="0">
                  <a:pos x="322" y="7"/>
                </a:cxn>
                <a:cxn ang="0">
                  <a:pos x="297" y="5"/>
                </a:cxn>
                <a:cxn ang="0">
                  <a:pos x="261" y="1"/>
                </a:cxn>
                <a:cxn ang="0">
                  <a:pos x="223" y="0"/>
                </a:cxn>
              </a:cxnLst>
              <a:rect l="0" t="0" r="r" b="b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4" name="Freeform 194"/>
            <p:cNvSpPr>
              <a:spLocks/>
            </p:cNvSpPr>
            <p:nvPr/>
          </p:nvSpPr>
          <p:spPr bwMode="auto">
            <a:xfrm>
              <a:off x="2401" y="2585"/>
              <a:ext cx="403" cy="77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2" y="1"/>
                </a:cxn>
                <a:cxn ang="0">
                  <a:pos x="106" y="5"/>
                </a:cxn>
                <a:cxn ang="0">
                  <a:pos x="81" y="7"/>
                </a:cxn>
                <a:cxn ang="0">
                  <a:pos x="66" y="10"/>
                </a:cxn>
                <a:cxn ang="0">
                  <a:pos x="52" y="13"/>
                </a:cxn>
                <a:cxn ang="0">
                  <a:pos x="40" y="15"/>
                </a:cxn>
                <a:cxn ang="0">
                  <a:pos x="29" y="19"/>
                </a:cxn>
                <a:cxn ang="0">
                  <a:pos x="19" y="22"/>
                </a:cxn>
                <a:cxn ang="0">
                  <a:pos x="12" y="26"/>
                </a:cxn>
                <a:cxn ang="0">
                  <a:pos x="7" y="29"/>
                </a:cxn>
                <a:cxn ang="0">
                  <a:pos x="2" y="33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2" y="45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9" y="55"/>
                </a:cxn>
                <a:cxn ang="0">
                  <a:pos x="29" y="59"/>
                </a:cxn>
                <a:cxn ang="0">
                  <a:pos x="40" y="62"/>
                </a:cxn>
                <a:cxn ang="0">
                  <a:pos x="52" y="65"/>
                </a:cxn>
                <a:cxn ang="0">
                  <a:pos x="66" y="68"/>
                </a:cxn>
                <a:cxn ang="0">
                  <a:pos x="81" y="70"/>
                </a:cxn>
                <a:cxn ang="0">
                  <a:pos x="106" y="73"/>
                </a:cxn>
                <a:cxn ang="0">
                  <a:pos x="142" y="76"/>
                </a:cxn>
                <a:cxn ang="0">
                  <a:pos x="181" y="77"/>
                </a:cxn>
                <a:cxn ang="0">
                  <a:pos x="223" y="77"/>
                </a:cxn>
                <a:cxn ang="0">
                  <a:pos x="261" y="76"/>
                </a:cxn>
                <a:cxn ang="0">
                  <a:pos x="297" y="73"/>
                </a:cxn>
                <a:cxn ang="0">
                  <a:pos x="322" y="70"/>
                </a:cxn>
                <a:cxn ang="0">
                  <a:pos x="337" y="68"/>
                </a:cxn>
                <a:cxn ang="0">
                  <a:pos x="351" y="65"/>
                </a:cxn>
                <a:cxn ang="0">
                  <a:pos x="363" y="62"/>
                </a:cxn>
                <a:cxn ang="0">
                  <a:pos x="374" y="59"/>
                </a:cxn>
                <a:cxn ang="0">
                  <a:pos x="384" y="55"/>
                </a:cxn>
                <a:cxn ang="0">
                  <a:pos x="391" y="52"/>
                </a:cxn>
                <a:cxn ang="0">
                  <a:pos x="396" y="48"/>
                </a:cxn>
                <a:cxn ang="0">
                  <a:pos x="401" y="45"/>
                </a:cxn>
                <a:cxn ang="0">
                  <a:pos x="402" y="41"/>
                </a:cxn>
                <a:cxn ang="0">
                  <a:pos x="402" y="36"/>
                </a:cxn>
                <a:cxn ang="0">
                  <a:pos x="401" y="33"/>
                </a:cxn>
                <a:cxn ang="0">
                  <a:pos x="396" y="29"/>
                </a:cxn>
                <a:cxn ang="0">
                  <a:pos x="391" y="26"/>
                </a:cxn>
                <a:cxn ang="0">
                  <a:pos x="384" y="22"/>
                </a:cxn>
                <a:cxn ang="0">
                  <a:pos x="374" y="19"/>
                </a:cxn>
                <a:cxn ang="0">
                  <a:pos x="363" y="15"/>
                </a:cxn>
                <a:cxn ang="0">
                  <a:pos x="351" y="13"/>
                </a:cxn>
                <a:cxn ang="0">
                  <a:pos x="337" y="10"/>
                </a:cxn>
                <a:cxn ang="0">
                  <a:pos x="322" y="7"/>
                </a:cxn>
                <a:cxn ang="0">
                  <a:pos x="297" y="5"/>
                </a:cxn>
                <a:cxn ang="0">
                  <a:pos x="261" y="1"/>
                </a:cxn>
                <a:cxn ang="0">
                  <a:pos x="223" y="0"/>
                </a:cxn>
              </a:cxnLst>
              <a:rect l="0" t="0" r="r" b="b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5" name="Line 195"/>
            <p:cNvSpPr>
              <a:spLocks noChangeShapeType="1"/>
            </p:cNvSpPr>
            <p:nvPr/>
          </p:nvSpPr>
          <p:spPr bwMode="auto">
            <a:xfrm>
              <a:off x="2401" y="2578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6" name="Line 196"/>
            <p:cNvSpPr>
              <a:spLocks noChangeShapeType="1"/>
            </p:cNvSpPr>
            <p:nvPr/>
          </p:nvSpPr>
          <p:spPr bwMode="auto">
            <a:xfrm>
              <a:off x="2804" y="2578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7" name="Rectangle 197"/>
            <p:cNvSpPr>
              <a:spLocks noChangeArrowheads="1"/>
            </p:cNvSpPr>
            <p:nvPr/>
          </p:nvSpPr>
          <p:spPr bwMode="auto">
            <a:xfrm>
              <a:off x="2401" y="2578"/>
              <a:ext cx="400" cy="4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8" name="Rectangle 198"/>
            <p:cNvSpPr>
              <a:spLocks noChangeArrowheads="1"/>
            </p:cNvSpPr>
            <p:nvPr/>
          </p:nvSpPr>
          <p:spPr bwMode="auto">
            <a:xfrm>
              <a:off x="2623" y="2596"/>
              <a:ext cx="26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319" name="Freeform 199"/>
            <p:cNvSpPr>
              <a:spLocks/>
            </p:cNvSpPr>
            <p:nvPr/>
          </p:nvSpPr>
          <p:spPr bwMode="auto">
            <a:xfrm>
              <a:off x="2397" y="2522"/>
              <a:ext cx="404" cy="91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3" y="3"/>
                </a:cxn>
                <a:cxn ang="0">
                  <a:pos x="106" y="6"/>
                </a:cxn>
                <a:cxn ang="0">
                  <a:pos x="82" y="10"/>
                </a:cxn>
                <a:cxn ang="0">
                  <a:pos x="67" y="12"/>
                </a:cxn>
                <a:cxn ang="0">
                  <a:pos x="53" y="15"/>
                </a:cxn>
                <a:cxn ang="0">
                  <a:pos x="41" y="19"/>
                </a:cxn>
                <a:cxn ang="0">
                  <a:pos x="29" y="22"/>
                </a:cxn>
                <a:cxn ang="0">
                  <a:pos x="20" y="26"/>
                </a:cxn>
                <a:cxn ang="0">
                  <a:pos x="13" y="29"/>
                </a:cxn>
                <a:cxn ang="0">
                  <a:pos x="7" y="34"/>
                </a:cxn>
                <a:cxn ang="0">
                  <a:pos x="2" y="39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3"/>
                </a:cxn>
                <a:cxn ang="0">
                  <a:pos x="7" y="57"/>
                </a:cxn>
                <a:cxn ang="0">
                  <a:pos x="13" y="61"/>
                </a:cxn>
                <a:cxn ang="0">
                  <a:pos x="20" y="66"/>
                </a:cxn>
                <a:cxn ang="0">
                  <a:pos x="29" y="69"/>
                </a:cxn>
                <a:cxn ang="0">
                  <a:pos x="41" y="73"/>
                </a:cxn>
                <a:cxn ang="0">
                  <a:pos x="53" y="76"/>
                </a:cxn>
                <a:cxn ang="0">
                  <a:pos x="67" y="80"/>
                </a:cxn>
                <a:cxn ang="0">
                  <a:pos x="82" y="82"/>
                </a:cxn>
                <a:cxn ang="0">
                  <a:pos x="106" y="85"/>
                </a:cxn>
                <a:cxn ang="0">
                  <a:pos x="143" y="89"/>
                </a:cxn>
                <a:cxn ang="0">
                  <a:pos x="181" y="91"/>
                </a:cxn>
                <a:cxn ang="0">
                  <a:pos x="223" y="91"/>
                </a:cxn>
                <a:cxn ang="0">
                  <a:pos x="262" y="89"/>
                </a:cxn>
                <a:cxn ang="0">
                  <a:pos x="298" y="85"/>
                </a:cxn>
                <a:cxn ang="0">
                  <a:pos x="322" y="82"/>
                </a:cxn>
                <a:cxn ang="0">
                  <a:pos x="337" y="80"/>
                </a:cxn>
                <a:cxn ang="0">
                  <a:pos x="351" y="76"/>
                </a:cxn>
                <a:cxn ang="0">
                  <a:pos x="363" y="73"/>
                </a:cxn>
                <a:cxn ang="0">
                  <a:pos x="375" y="69"/>
                </a:cxn>
                <a:cxn ang="0">
                  <a:pos x="384" y="66"/>
                </a:cxn>
                <a:cxn ang="0">
                  <a:pos x="391" y="61"/>
                </a:cxn>
                <a:cxn ang="0">
                  <a:pos x="397" y="57"/>
                </a:cxn>
                <a:cxn ang="0">
                  <a:pos x="402" y="53"/>
                </a:cxn>
                <a:cxn ang="0">
                  <a:pos x="404" y="48"/>
                </a:cxn>
                <a:cxn ang="0">
                  <a:pos x="404" y="43"/>
                </a:cxn>
                <a:cxn ang="0">
                  <a:pos x="402" y="39"/>
                </a:cxn>
                <a:cxn ang="0">
                  <a:pos x="397" y="34"/>
                </a:cxn>
                <a:cxn ang="0">
                  <a:pos x="391" y="29"/>
                </a:cxn>
                <a:cxn ang="0">
                  <a:pos x="384" y="26"/>
                </a:cxn>
                <a:cxn ang="0">
                  <a:pos x="375" y="22"/>
                </a:cxn>
                <a:cxn ang="0">
                  <a:pos x="363" y="19"/>
                </a:cxn>
                <a:cxn ang="0">
                  <a:pos x="351" y="15"/>
                </a:cxn>
                <a:cxn ang="0">
                  <a:pos x="337" y="12"/>
                </a:cxn>
                <a:cxn ang="0">
                  <a:pos x="322" y="10"/>
                </a:cxn>
                <a:cxn ang="0">
                  <a:pos x="298" y="6"/>
                </a:cxn>
                <a:cxn ang="0">
                  <a:pos x="262" y="3"/>
                </a:cxn>
                <a:cxn ang="0">
                  <a:pos x="223" y="0"/>
                </a:cxn>
              </a:cxnLst>
              <a:rect l="0" t="0" r="r" b="b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0" name="Freeform 200"/>
            <p:cNvSpPr>
              <a:spLocks/>
            </p:cNvSpPr>
            <p:nvPr/>
          </p:nvSpPr>
          <p:spPr bwMode="auto">
            <a:xfrm>
              <a:off x="2397" y="2522"/>
              <a:ext cx="404" cy="91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3" y="3"/>
                </a:cxn>
                <a:cxn ang="0">
                  <a:pos x="106" y="6"/>
                </a:cxn>
                <a:cxn ang="0">
                  <a:pos x="82" y="10"/>
                </a:cxn>
                <a:cxn ang="0">
                  <a:pos x="67" y="12"/>
                </a:cxn>
                <a:cxn ang="0">
                  <a:pos x="53" y="15"/>
                </a:cxn>
                <a:cxn ang="0">
                  <a:pos x="41" y="19"/>
                </a:cxn>
                <a:cxn ang="0">
                  <a:pos x="29" y="22"/>
                </a:cxn>
                <a:cxn ang="0">
                  <a:pos x="20" y="26"/>
                </a:cxn>
                <a:cxn ang="0">
                  <a:pos x="13" y="29"/>
                </a:cxn>
                <a:cxn ang="0">
                  <a:pos x="7" y="34"/>
                </a:cxn>
                <a:cxn ang="0">
                  <a:pos x="2" y="39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3"/>
                </a:cxn>
                <a:cxn ang="0">
                  <a:pos x="7" y="57"/>
                </a:cxn>
                <a:cxn ang="0">
                  <a:pos x="13" y="61"/>
                </a:cxn>
                <a:cxn ang="0">
                  <a:pos x="20" y="66"/>
                </a:cxn>
                <a:cxn ang="0">
                  <a:pos x="29" y="69"/>
                </a:cxn>
                <a:cxn ang="0">
                  <a:pos x="41" y="73"/>
                </a:cxn>
                <a:cxn ang="0">
                  <a:pos x="53" y="76"/>
                </a:cxn>
                <a:cxn ang="0">
                  <a:pos x="67" y="80"/>
                </a:cxn>
                <a:cxn ang="0">
                  <a:pos x="82" y="82"/>
                </a:cxn>
                <a:cxn ang="0">
                  <a:pos x="106" y="85"/>
                </a:cxn>
                <a:cxn ang="0">
                  <a:pos x="143" y="89"/>
                </a:cxn>
                <a:cxn ang="0">
                  <a:pos x="181" y="91"/>
                </a:cxn>
                <a:cxn ang="0">
                  <a:pos x="223" y="91"/>
                </a:cxn>
                <a:cxn ang="0">
                  <a:pos x="262" y="89"/>
                </a:cxn>
                <a:cxn ang="0">
                  <a:pos x="298" y="85"/>
                </a:cxn>
                <a:cxn ang="0">
                  <a:pos x="322" y="82"/>
                </a:cxn>
                <a:cxn ang="0">
                  <a:pos x="337" y="80"/>
                </a:cxn>
                <a:cxn ang="0">
                  <a:pos x="351" y="76"/>
                </a:cxn>
                <a:cxn ang="0">
                  <a:pos x="363" y="73"/>
                </a:cxn>
                <a:cxn ang="0">
                  <a:pos x="375" y="69"/>
                </a:cxn>
                <a:cxn ang="0">
                  <a:pos x="384" y="66"/>
                </a:cxn>
                <a:cxn ang="0">
                  <a:pos x="391" y="61"/>
                </a:cxn>
                <a:cxn ang="0">
                  <a:pos x="397" y="57"/>
                </a:cxn>
                <a:cxn ang="0">
                  <a:pos x="402" y="53"/>
                </a:cxn>
                <a:cxn ang="0">
                  <a:pos x="404" y="48"/>
                </a:cxn>
                <a:cxn ang="0">
                  <a:pos x="404" y="43"/>
                </a:cxn>
                <a:cxn ang="0">
                  <a:pos x="402" y="39"/>
                </a:cxn>
                <a:cxn ang="0">
                  <a:pos x="397" y="34"/>
                </a:cxn>
                <a:cxn ang="0">
                  <a:pos x="391" y="29"/>
                </a:cxn>
                <a:cxn ang="0">
                  <a:pos x="384" y="26"/>
                </a:cxn>
                <a:cxn ang="0">
                  <a:pos x="375" y="22"/>
                </a:cxn>
                <a:cxn ang="0">
                  <a:pos x="363" y="19"/>
                </a:cxn>
                <a:cxn ang="0">
                  <a:pos x="351" y="15"/>
                </a:cxn>
                <a:cxn ang="0">
                  <a:pos x="337" y="12"/>
                </a:cxn>
                <a:cxn ang="0">
                  <a:pos x="322" y="10"/>
                </a:cxn>
                <a:cxn ang="0">
                  <a:pos x="298" y="6"/>
                </a:cxn>
                <a:cxn ang="0">
                  <a:pos x="262" y="3"/>
                </a:cxn>
                <a:cxn ang="0">
                  <a:pos x="223" y="0"/>
                </a:cxn>
              </a:cxnLst>
              <a:rect l="0" t="0" r="r" b="b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1" name="Line 201"/>
            <p:cNvSpPr>
              <a:spLocks noChangeShapeType="1"/>
            </p:cNvSpPr>
            <p:nvPr/>
          </p:nvSpPr>
          <p:spPr bwMode="auto">
            <a:xfrm flipV="1">
              <a:off x="2495" y="2542"/>
              <a:ext cx="7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2" name="Line 202"/>
            <p:cNvSpPr>
              <a:spLocks noChangeShapeType="1"/>
            </p:cNvSpPr>
            <p:nvPr/>
          </p:nvSpPr>
          <p:spPr bwMode="auto">
            <a:xfrm>
              <a:off x="2632" y="2595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3" name="Line 203"/>
            <p:cNvSpPr>
              <a:spLocks noChangeShapeType="1"/>
            </p:cNvSpPr>
            <p:nvPr/>
          </p:nvSpPr>
          <p:spPr bwMode="auto">
            <a:xfrm>
              <a:off x="2561" y="2543"/>
              <a:ext cx="74" cy="5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4" name="Line 204"/>
            <p:cNvSpPr>
              <a:spLocks noChangeShapeType="1"/>
            </p:cNvSpPr>
            <p:nvPr/>
          </p:nvSpPr>
          <p:spPr bwMode="auto">
            <a:xfrm>
              <a:off x="2495" y="2593"/>
              <a:ext cx="71" cy="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5" name="Line 205"/>
            <p:cNvSpPr>
              <a:spLocks noChangeShapeType="1"/>
            </p:cNvSpPr>
            <p:nvPr/>
          </p:nvSpPr>
          <p:spPr bwMode="auto">
            <a:xfrm>
              <a:off x="2632" y="2542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6" name="Line 206"/>
            <p:cNvSpPr>
              <a:spLocks noChangeShapeType="1"/>
            </p:cNvSpPr>
            <p:nvPr/>
          </p:nvSpPr>
          <p:spPr bwMode="auto">
            <a:xfrm flipV="1">
              <a:off x="2561" y="2542"/>
              <a:ext cx="74" cy="5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7" name="Line 207"/>
            <p:cNvSpPr>
              <a:spLocks noChangeShapeType="1"/>
            </p:cNvSpPr>
            <p:nvPr/>
          </p:nvSpPr>
          <p:spPr bwMode="auto">
            <a:xfrm>
              <a:off x="1573" y="2188"/>
              <a:ext cx="1" cy="54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8" name="Line 208"/>
            <p:cNvSpPr>
              <a:spLocks noChangeShapeType="1"/>
            </p:cNvSpPr>
            <p:nvPr/>
          </p:nvSpPr>
          <p:spPr bwMode="auto">
            <a:xfrm>
              <a:off x="1428" y="2188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9" name="Line 209"/>
            <p:cNvSpPr>
              <a:spLocks noChangeShapeType="1"/>
            </p:cNvSpPr>
            <p:nvPr/>
          </p:nvSpPr>
          <p:spPr bwMode="auto">
            <a:xfrm>
              <a:off x="1428" y="2509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0" name="Line 210"/>
            <p:cNvSpPr>
              <a:spLocks noChangeShapeType="1"/>
            </p:cNvSpPr>
            <p:nvPr/>
          </p:nvSpPr>
          <p:spPr bwMode="auto">
            <a:xfrm>
              <a:off x="1428" y="2732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1" name="Line 211"/>
            <p:cNvSpPr>
              <a:spLocks noChangeShapeType="1"/>
            </p:cNvSpPr>
            <p:nvPr/>
          </p:nvSpPr>
          <p:spPr bwMode="auto">
            <a:xfrm>
              <a:off x="1573" y="2475"/>
              <a:ext cx="11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2" name="Line 212"/>
            <p:cNvSpPr>
              <a:spLocks noChangeShapeType="1"/>
            </p:cNvSpPr>
            <p:nvPr/>
          </p:nvSpPr>
          <p:spPr bwMode="auto">
            <a:xfrm>
              <a:off x="2018" y="2487"/>
              <a:ext cx="1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3" name="Line 213"/>
            <p:cNvSpPr>
              <a:spLocks noChangeShapeType="1"/>
            </p:cNvSpPr>
            <p:nvPr/>
          </p:nvSpPr>
          <p:spPr bwMode="auto">
            <a:xfrm>
              <a:off x="2135" y="2245"/>
              <a:ext cx="1" cy="4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4" name="Line 214"/>
            <p:cNvSpPr>
              <a:spLocks noChangeShapeType="1"/>
            </p:cNvSpPr>
            <p:nvPr/>
          </p:nvSpPr>
          <p:spPr bwMode="auto">
            <a:xfrm>
              <a:off x="1989" y="2245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5" name="Line 215"/>
            <p:cNvSpPr>
              <a:spLocks noChangeShapeType="1"/>
            </p:cNvSpPr>
            <p:nvPr/>
          </p:nvSpPr>
          <p:spPr bwMode="auto">
            <a:xfrm>
              <a:off x="1989" y="2735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7" name="Freeform 217"/>
            <p:cNvSpPr>
              <a:spLocks/>
            </p:cNvSpPr>
            <p:nvPr/>
          </p:nvSpPr>
          <p:spPr bwMode="auto">
            <a:xfrm>
              <a:off x="1176" y="2396"/>
              <a:ext cx="249" cy="208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3" y="14"/>
                </a:cxn>
                <a:cxn ang="0">
                  <a:pos x="75" y="12"/>
                </a:cxn>
                <a:cxn ang="0">
                  <a:pos x="79" y="11"/>
                </a:cxn>
                <a:cxn ang="0">
                  <a:pos x="83" y="10"/>
                </a:cxn>
                <a:cxn ang="0">
                  <a:pos x="88" y="9"/>
                </a:cxn>
                <a:cxn ang="0">
                  <a:pos x="95" y="8"/>
                </a:cxn>
                <a:cxn ang="0">
                  <a:pos x="103" y="5"/>
                </a:cxn>
                <a:cxn ang="0">
                  <a:pos x="111" y="4"/>
                </a:cxn>
                <a:cxn ang="0">
                  <a:pos x="121" y="3"/>
                </a:cxn>
                <a:cxn ang="0">
                  <a:pos x="132" y="2"/>
                </a:cxn>
                <a:cxn ang="0">
                  <a:pos x="144" y="1"/>
                </a:cxn>
                <a:cxn ang="0">
                  <a:pos x="157" y="0"/>
                </a:cxn>
                <a:cxn ang="0">
                  <a:pos x="170" y="0"/>
                </a:cxn>
                <a:cxn ang="0">
                  <a:pos x="185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2"/>
                </a:cxn>
                <a:cxn ang="0">
                  <a:pos x="222" y="39"/>
                </a:cxn>
                <a:cxn ang="0">
                  <a:pos x="226" y="50"/>
                </a:cxn>
                <a:cxn ang="0">
                  <a:pos x="240" y="115"/>
                </a:cxn>
                <a:cxn ang="0">
                  <a:pos x="247" y="143"/>
                </a:cxn>
                <a:cxn ang="0">
                  <a:pos x="247" y="146"/>
                </a:cxn>
                <a:cxn ang="0">
                  <a:pos x="248" y="150"/>
                </a:cxn>
                <a:cxn ang="0">
                  <a:pos x="248" y="159"/>
                </a:cxn>
                <a:cxn ang="0">
                  <a:pos x="244" y="169"/>
                </a:cxn>
                <a:cxn ang="0">
                  <a:pos x="0" y="162"/>
                </a:cxn>
                <a:cxn ang="0">
                  <a:pos x="25" y="149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5"/>
                </a:cxn>
                <a:cxn ang="0">
                  <a:pos x="32" y="24"/>
                </a:cxn>
                <a:cxn ang="0">
                  <a:pos x="37" y="22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8" y="23"/>
                </a:cxn>
                <a:cxn ang="0">
                  <a:pos x="68" y="27"/>
                </a:cxn>
              </a:cxnLst>
              <a:rect l="0" t="0" r="r" b="b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2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5"/>
                  </a:lnTo>
                  <a:lnTo>
                    <a:pt x="107" y="5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2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7"/>
                  </a:lnTo>
                  <a:lnTo>
                    <a:pt x="240" y="115"/>
                  </a:lnTo>
                  <a:lnTo>
                    <a:pt x="208" y="132"/>
                  </a:lnTo>
                  <a:lnTo>
                    <a:pt x="247" y="143"/>
                  </a:lnTo>
                  <a:lnTo>
                    <a:pt x="247" y="143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0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7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8" name="Freeform 218"/>
            <p:cNvSpPr>
              <a:spLocks/>
            </p:cNvSpPr>
            <p:nvPr/>
          </p:nvSpPr>
          <p:spPr bwMode="auto">
            <a:xfrm>
              <a:off x="1263" y="2411"/>
              <a:ext cx="79" cy="91"/>
            </a:xfrm>
            <a:custGeom>
              <a:avLst/>
              <a:gdLst/>
              <a:ahLst/>
              <a:cxnLst>
                <a:cxn ang="0">
                  <a:pos x="78" y="3"/>
                </a:cxn>
                <a:cxn ang="0">
                  <a:pos x="78" y="3"/>
                </a:cxn>
                <a:cxn ang="0">
                  <a:pos x="77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6"/>
                </a:cxn>
                <a:cxn ang="0">
                  <a:pos x="11" y="8"/>
                </a:cxn>
                <a:cxn ang="0">
                  <a:pos x="4" y="10"/>
                </a:cxn>
                <a:cxn ang="0">
                  <a:pos x="4" y="13"/>
                </a:cxn>
                <a:cxn ang="0">
                  <a:pos x="3" y="17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0" y="59"/>
                </a:cxn>
                <a:cxn ang="0">
                  <a:pos x="2" y="73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8" y="89"/>
                </a:cxn>
                <a:cxn ang="0">
                  <a:pos x="9" y="87"/>
                </a:cxn>
                <a:cxn ang="0">
                  <a:pos x="11" y="87"/>
                </a:cxn>
                <a:cxn ang="0">
                  <a:pos x="15" y="87"/>
                </a:cxn>
                <a:cxn ang="0">
                  <a:pos x="18" y="87"/>
                </a:cxn>
                <a:cxn ang="0">
                  <a:pos x="22" y="87"/>
                </a:cxn>
                <a:cxn ang="0">
                  <a:pos x="27" y="87"/>
                </a:cxn>
                <a:cxn ang="0">
                  <a:pos x="32" y="86"/>
                </a:cxn>
                <a:cxn ang="0">
                  <a:pos x="38" y="87"/>
                </a:cxn>
                <a:cxn ang="0">
                  <a:pos x="44" y="87"/>
                </a:cxn>
                <a:cxn ang="0">
                  <a:pos x="50" y="87"/>
                </a:cxn>
                <a:cxn ang="0">
                  <a:pos x="57" y="87"/>
                </a:cxn>
                <a:cxn ang="0">
                  <a:pos x="64" y="89"/>
                </a:cxn>
                <a:cxn ang="0">
                  <a:pos x="71" y="90"/>
                </a:cxn>
                <a:cxn ang="0">
                  <a:pos x="79" y="91"/>
                </a:cxn>
                <a:cxn ang="0">
                  <a:pos x="79" y="87"/>
                </a:cxn>
                <a:cxn ang="0">
                  <a:pos x="78" y="80"/>
                </a:cxn>
                <a:cxn ang="0">
                  <a:pos x="77" y="70"/>
                </a:cxn>
                <a:cxn ang="0">
                  <a:pos x="76" y="57"/>
                </a:cxn>
                <a:cxn ang="0">
                  <a:pos x="76" y="43"/>
                </a:cxn>
                <a:cxn ang="0">
                  <a:pos x="76" y="28"/>
                </a:cxn>
                <a:cxn ang="0">
                  <a:pos x="77" y="15"/>
                </a:cxn>
                <a:cxn ang="0">
                  <a:pos x="78" y="3"/>
                </a:cxn>
              </a:cxnLst>
              <a:rect l="0" t="0" r="r" b="b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0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2" y="73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11" y="87"/>
                  </a:lnTo>
                  <a:lnTo>
                    <a:pt x="15" y="87"/>
                  </a:lnTo>
                  <a:lnTo>
                    <a:pt x="18" y="87"/>
                  </a:lnTo>
                  <a:lnTo>
                    <a:pt x="22" y="87"/>
                  </a:lnTo>
                  <a:lnTo>
                    <a:pt x="27" y="87"/>
                  </a:lnTo>
                  <a:lnTo>
                    <a:pt x="32" y="86"/>
                  </a:lnTo>
                  <a:lnTo>
                    <a:pt x="38" y="87"/>
                  </a:lnTo>
                  <a:lnTo>
                    <a:pt x="44" y="87"/>
                  </a:lnTo>
                  <a:lnTo>
                    <a:pt x="50" y="87"/>
                  </a:lnTo>
                  <a:lnTo>
                    <a:pt x="57" y="87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7"/>
                  </a:lnTo>
                  <a:lnTo>
                    <a:pt x="78" y="80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9" name="Freeform 219"/>
            <p:cNvSpPr>
              <a:spLocks/>
            </p:cNvSpPr>
            <p:nvPr/>
          </p:nvSpPr>
          <p:spPr bwMode="auto">
            <a:xfrm>
              <a:off x="1271" y="2435"/>
              <a:ext cx="132" cy="90"/>
            </a:xfrm>
            <a:custGeom>
              <a:avLst/>
              <a:gdLst/>
              <a:ahLst/>
              <a:cxnLst>
                <a:cxn ang="0">
                  <a:pos x="1" y="68"/>
                </a:cxn>
                <a:cxn ang="0">
                  <a:pos x="0" y="80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9" y="89"/>
                </a:cxn>
                <a:cxn ang="0">
                  <a:pos x="91" y="88"/>
                </a:cxn>
                <a:cxn ang="0">
                  <a:pos x="94" y="86"/>
                </a:cxn>
                <a:cxn ang="0">
                  <a:pos x="98" y="83"/>
                </a:cxn>
                <a:cxn ang="0">
                  <a:pos x="103" y="80"/>
                </a:cxn>
                <a:cxn ang="0">
                  <a:pos x="107" y="76"/>
                </a:cxn>
                <a:cxn ang="0">
                  <a:pos x="112" y="72"/>
                </a:cxn>
                <a:cxn ang="0">
                  <a:pos x="117" y="67"/>
                </a:cxn>
                <a:cxn ang="0">
                  <a:pos x="121" y="61"/>
                </a:cxn>
                <a:cxn ang="0">
                  <a:pos x="125" y="55"/>
                </a:cxn>
                <a:cxn ang="0">
                  <a:pos x="128" y="48"/>
                </a:cxn>
                <a:cxn ang="0">
                  <a:pos x="131" y="40"/>
                </a:cxn>
                <a:cxn ang="0">
                  <a:pos x="132" y="32"/>
                </a:cxn>
                <a:cxn ang="0">
                  <a:pos x="132" y="24"/>
                </a:cxn>
                <a:cxn ang="0">
                  <a:pos x="129" y="14"/>
                </a:cxn>
                <a:cxn ang="0">
                  <a:pos x="129" y="13"/>
                </a:cxn>
                <a:cxn ang="0">
                  <a:pos x="128" y="12"/>
                </a:cxn>
                <a:cxn ang="0">
                  <a:pos x="127" y="10"/>
                </a:cxn>
                <a:cxn ang="0">
                  <a:pos x="126" y="7"/>
                </a:cxn>
                <a:cxn ang="0">
                  <a:pos x="124" y="5"/>
                </a:cxn>
                <a:cxn ang="0">
                  <a:pos x="120" y="3"/>
                </a:cxn>
                <a:cxn ang="0">
                  <a:pos x="117" y="2"/>
                </a:cxn>
                <a:cxn ang="0">
                  <a:pos x="113" y="0"/>
                </a:cxn>
                <a:cxn ang="0">
                  <a:pos x="113" y="3"/>
                </a:cxn>
                <a:cxn ang="0">
                  <a:pos x="114" y="6"/>
                </a:cxn>
                <a:cxn ang="0">
                  <a:pos x="117" y="12"/>
                </a:cxn>
                <a:cxn ang="0">
                  <a:pos x="118" y="20"/>
                </a:cxn>
                <a:cxn ang="0">
                  <a:pos x="118" y="30"/>
                </a:cxn>
                <a:cxn ang="0">
                  <a:pos x="117" y="40"/>
                </a:cxn>
                <a:cxn ang="0">
                  <a:pos x="114" y="52"/>
                </a:cxn>
                <a:cxn ang="0">
                  <a:pos x="108" y="65"/>
                </a:cxn>
                <a:cxn ang="0">
                  <a:pos x="108" y="65"/>
                </a:cxn>
                <a:cxn ang="0">
                  <a:pos x="108" y="65"/>
                </a:cxn>
                <a:cxn ang="0">
                  <a:pos x="107" y="66"/>
                </a:cxn>
                <a:cxn ang="0">
                  <a:pos x="106" y="67"/>
                </a:cxn>
                <a:cxn ang="0">
                  <a:pos x="105" y="67"/>
                </a:cxn>
                <a:cxn ang="0">
                  <a:pos x="103" y="68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6" y="72"/>
                </a:cxn>
                <a:cxn ang="0">
                  <a:pos x="92" y="73"/>
                </a:cxn>
                <a:cxn ang="0">
                  <a:pos x="90" y="73"/>
                </a:cxn>
                <a:cxn ang="0">
                  <a:pos x="85" y="74"/>
                </a:cxn>
                <a:cxn ang="0">
                  <a:pos x="82" y="74"/>
                </a:cxn>
                <a:cxn ang="0">
                  <a:pos x="78" y="74"/>
                </a:cxn>
                <a:cxn ang="0">
                  <a:pos x="73" y="73"/>
                </a:cxn>
                <a:cxn ang="0">
                  <a:pos x="69" y="73"/>
                </a:cxn>
                <a:cxn ang="0">
                  <a:pos x="69" y="84"/>
                </a:cxn>
                <a:cxn ang="0">
                  <a:pos x="3" y="77"/>
                </a:cxn>
                <a:cxn ang="0">
                  <a:pos x="1" y="68"/>
                </a:cxn>
              </a:cxnLst>
              <a:rect l="0" t="0" r="r" b="b"/>
              <a:pathLst>
                <a:path w="132" h="90">
                  <a:moveTo>
                    <a:pt x="1" y="68"/>
                  </a:moveTo>
                  <a:lnTo>
                    <a:pt x="0" y="8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1" y="88"/>
                  </a:lnTo>
                  <a:lnTo>
                    <a:pt x="94" y="86"/>
                  </a:lnTo>
                  <a:lnTo>
                    <a:pt x="98" y="83"/>
                  </a:lnTo>
                  <a:lnTo>
                    <a:pt x="103" y="80"/>
                  </a:lnTo>
                  <a:lnTo>
                    <a:pt x="107" y="76"/>
                  </a:lnTo>
                  <a:lnTo>
                    <a:pt x="112" y="72"/>
                  </a:lnTo>
                  <a:lnTo>
                    <a:pt x="117" y="67"/>
                  </a:lnTo>
                  <a:lnTo>
                    <a:pt x="121" y="61"/>
                  </a:lnTo>
                  <a:lnTo>
                    <a:pt x="125" y="55"/>
                  </a:lnTo>
                  <a:lnTo>
                    <a:pt x="128" y="48"/>
                  </a:lnTo>
                  <a:lnTo>
                    <a:pt x="131" y="40"/>
                  </a:lnTo>
                  <a:lnTo>
                    <a:pt x="132" y="32"/>
                  </a:lnTo>
                  <a:lnTo>
                    <a:pt x="132" y="24"/>
                  </a:lnTo>
                  <a:lnTo>
                    <a:pt x="129" y="14"/>
                  </a:lnTo>
                  <a:lnTo>
                    <a:pt x="129" y="13"/>
                  </a:lnTo>
                  <a:lnTo>
                    <a:pt x="128" y="12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4" y="5"/>
                  </a:lnTo>
                  <a:lnTo>
                    <a:pt x="120" y="3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13" y="3"/>
                  </a:lnTo>
                  <a:lnTo>
                    <a:pt x="114" y="6"/>
                  </a:lnTo>
                  <a:lnTo>
                    <a:pt x="117" y="12"/>
                  </a:lnTo>
                  <a:lnTo>
                    <a:pt x="118" y="20"/>
                  </a:lnTo>
                  <a:lnTo>
                    <a:pt x="118" y="30"/>
                  </a:lnTo>
                  <a:lnTo>
                    <a:pt x="117" y="40"/>
                  </a:lnTo>
                  <a:lnTo>
                    <a:pt x="114" y="52"/>
                  </a:lnTo>
                  <a:lnTo>
                    <a:pt x="108" y="65"/>
                  </a:lnTo>
                  <a:lnTo>
                    <a:pt x="108" y="65"/>
                  </a:lnTo>
                  <a:lnTo>
                    <a:pt x="108" y="65"/>
                  </a:lnTo>
                  <a:lnTo>
                    <a:pt x="107" y="66"/>
                  </a:lnTo>
                  <a:lnTo>
                    <a:pt x="106" y="67"/>
                  </a:lnTo>
                  <a:lnTo>
                    <a:pt x="105" y="67"/>
                  </a:lnTo>
                  <a:lnTo>
                    <a:pt x="103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2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85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3" y="73"/>
                  </a:lnTo>
                  <a:lnTo>
                    <a:pt x="69" y="73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0" name="Freeform 220"/>
            <p:cNvSpPr>
              <a:spLocks/>
            </p:cNvSpPr>
            <p:nvPr/>
          </p:nvSpPr>
          <p:spPr bwMode="auto">
            <a:xfrm>
              <a:off x="1255" y="2524"/>
              <a:ext cx="96" cy="32"/>
            </a:xfrm>
            <a:custGeom>
              <a:avLst/>
              <a:gdLst/>
              <a:ahLst/>
              <a:cxnLst>
                <a:cxn ang="0">
                  <a:pos x="96" y="12"/>
                </a:cxn>
                <a:cxn ang="0">
                  <a:pos x="1" y="0"/>
                </a:cxn>
                <a:cxn ang="0">
                  <a:pos x="0" y="12"/>
                </a:cxn>
                <a:cxn ang="0">
                  <a:pos x="93" y="32"/>
                </a:cxn>
                <a:cxn ang="0">
                  <a:pos x="96" y="12"/>
                </a:cxn>
              </a:cxnLst>
              <a:rect l="0" t="0" r="r" b="b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1" name="Freeform 221"/>
            <p:cNvSpPr>
              <a:spLocks/>
            </p:cNvSpPr>
            <p:nvPr/>
          </p:nvSpPr>
          <p:spPr bwMode="auto">
            <a:xfrm>
              <a:off x="1302" y="2535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2" name="Freeform 222"/>
            <p:cNvSpPr>
              <a:spLocks/>
            </p:cNvSpPr>
            <p:nvPr/>
          </p:nvSpPr>
          <p:spPr bwMode="auto">
            <a:xfrm>
              <a:off x="1260" y="2528"/>
              <a:ext cx="28" cy="10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7" y="10"/>
                </a:cxn>
                <a:cxn ang="0">
                  <a:pos x="28" y="4"/>
                </a:cxn>
              </a:cxnLst>
              <a:rect l="0" t="0" r="r" b="b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3" name="Freeform 223"/>
            <p:cNvSpPr>
              <a:spLocks/>
            </p:cNvSpPr>
            <p:nvPr/>
          </p:nvSpPr>
          <p:spPr bwMode="auto">
            <a:xfrm>
              <a:off x="1192" y="2537"/>
              <a:ext cx="162" cy="5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1" y="16"/>
                </a:cxn>
                <a:cxn ang="0">
                  <a:pos x="2" y="16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14" y="14"/>
                </a:cxn>
                <a:cxn ang="0">
                  <a:pos x="17" y="13"/>
                </a:cxn>
                <a:cxn ang="0">
                  <a:pos x="21" y="12"/>
                </a:cxn>
                <a:cxn ang="0">
                  <a:pos x="24" y="11"/>
                </a:cxn>
                <a:cxn ang="0">
                  <a:pos x="28" y="9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5"/>
                </a:cxn>
                <a:cxn ang="0">
                  <a:pos x="40" y="2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9"/>
                </a:cxn>
                <a:cxn ang="0">
                  <a:pos x="159" y="30"/>
                </a:cxn>
                <a:cxn ang="0">
                  <a:pos x="158" y="32"/>
                </a:cxn>
                <a:cxn ang="0">
                  <a:pos x="157" y="33"/>
                </a:cxn>
                <a:cxn ang="0">
                  <a:pos x="155" y="35"/>
                </a:cxn>
                <a:cxn ang="0">
                  <a:pos x="152" y="36"/>
                </a:cxn>
                <a:cxn ang="0">
                  <a:pos x="150" y="39"/>
                </a:cxn>
                <a:cxn ang="0">
                  <a:pos x="147" y="41"/>
                </a:cxn>
                <a:cxn ang="0">
                  <a:pos x="144" y="43"/>
                </a:cxn>
                <a:cxn ang="0">
                  <a:pos x="141" y="46"/>
                </a:cxn>
                <a:cxn ang="0">
                  <a:pos x="137" y="48"/>
                </a:cxn>
                <a:cxn ang="0">
                  <a:pos x="135" y="50"/>
                </a:cxn>
                <a:cxn ang="0">
                  <a:pos x="131" y="51"/>
                </a:cxn>
                <a:cxn ang="0">
                  <a:pos x="128" y="53"/>
                </a:cxn>
                <a:cxn ang="0">
                  <a:pos x="126" y="55"/>
                </a:cxn>
                <a:cxn ang="0">
                  <a:pos x="0" y="16"/>
                </a:cxn>
              </a:cxnLst>
              <a:rect l="0" t="0" r="r" b="b"/>
              <a:pathLst>
                <a:path w="162" h="55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9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0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1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4" name="Freeform 224"/>
            <p:cNvSpPr>
              <a:spLocks/>
            </p:cNvSpPr>
            <p:nvPr/>
          </p:nvSpPr>
          <p:spPr bwMode="auto">
            <a:xfrm>
              <a:off x="1354" y="2531"/>
              <a:ext cx="57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7" y="11"/>
                </a:cxn>
                <a:cxn ang="0">
                  <a:pos x="25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5" name="Freeform 225"/>
            <p:cNvSpPr>
              <a:spLocks/>
            </p:cNvSpPr>
            <p:nvPr/>
          </p:nvSpPr>
          <p:spPr bwMode="auto">
            <a:xfrm>
              <a:off x="1203" y="2421"/>
              <a:ext cx="32" cy="123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3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9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123"/>
                </a:cxn>
                <a:cxn ang="0">
                  <a:pos x="1" y="123"/>
                </a:cxn>
                <a:cxn ang="0">
                  <a:pos x="1" y="123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5" y="123"/>
                </a:cxn>
                <a:cxn ang="0">
                  <a:pos x="7" y="122"/>
                </a:cxn>
                <a:cxn ang="0">
                  <a:pos x="8" y="122"/>
                </a:cxn>
                <a:cxn ang="0">
                  <a:pos x="11" y="122"/>
                </a:cxn>
                <a:cxn ang="0">
                  <a:pos x="13" y="121"/>
                </a:cxn>
                <a:cxn ang="0">
                  <a:pos x="15" y="120"/>
                </a:cxn>
                <a:cxn ang="0">
                  <a:pos x="18" y="120"/>
                </a:cxn>
                <a:cxn ang="0">
                  <a:pos x="21" y="118"/>
                </a:cxn>
                <a:cxn ang="0">
                  <a:pos x="24" y="116"/>
                </a:cxn>
                <a:cxn ang="0">
                  <a:pos x="26" y="115"/>
                </a:cxn>
                <a:cxn ang="0">
                  <a:pos x="29" y="114"/>
                </a:cxn>
                <a:cxn ang="0">
                  <a:pos x="32" y="111"/>
                </a:cxn>
                <a:cxn ang="0">
                  <a:pos x="32" y="3"/>
                </a:cxn>
              </a:cxnLst>
              <a:rect l="0" t="0" r="r" b="b"/>
              <a:pathLst>
                <a:path w="32" h="123">
                  <a:moveTo>
                    <a:pt x="32" y="3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3"/>
                  </a:lnTo>
                  <a:lnTo>
                    <a:pt x="1" y="123"/>
                  </a:lnTo>
                  <a:lnTo>
                    <a:pt x="1" y="123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5" y="123"/>
                  </a:lnTo>
                  <a:lnTo>
                    <a:pt x="7" y="122"/>
                  </a:lnTo>
                  <a:lnTo>
                    <a:pt x="8" y="122"/>
                  </a:lnTo>
                  <a:lnTo>
                    <a:pt x="11" y="122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6"/>
                  </a:lnTo>
                  <a:lnTo>
                    <a:pt x="26" y="115"/>
                  </a:lnTo>
                  <a:lnTo>
                    <a:pt x="29" y="114"/>
                  </a:lnTo>
                  <a:lnTo>
                    <a:pt x="32" y="111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6" name="Freeform 226"/>
            <p:cNvSpPr>
              <a:spLocks/>
            </p:cNvSpPr>
            <p:nvPr/>
          </p:nvSpPr>
          <p:spPr bwMode="auto">
            <a:xfrm>
              <a:off x="1204" y="2423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1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4"/>
                </a:cxn>
                <a:cxn ang="0">
                  <a:pos x="2" y="102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7" y="102"/>
                </a:cxn>
                <a:cxn ang="0">
                  <a:pos x="10" y="101"/>
                </a:cxn>
                <a:cxn ang="0">
                  <a:pos x="11" y="101"/>
                </a:cxn>
                <a:cxn ang="0">
                  <a:pos x="13" y="100"/>
                </a:cxn>
                <a:cxn ang="0">
                  <a:pos x="16" y="99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3" y="96"/>
                </a:cxn>
                <a:cxn ang="0">
                  <a:pos x="25" y="94"/>
                </a:cxn>
                <a:cxn ang="0">
                  <a:pos x="27" y="93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2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7" y="102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6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7" name="Freeform 227"/>
            <p:cNvSpPr>
              <a:spLocks/>
            </p:cNvSpPr>
            <p:nvPr/>
          </p:nvSpPr>
          <p:spPr bwMode="auto">
            <a:xfrm>
              <a:off x="1206" y="2424"/>
              <a:ext cx="22" cy="8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22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2" y="84"/>
                </a:cxn>
                <a:cxn ang="0">
                  <a:pos x="3" y="84"/>
                </a:cxn>
                <a:cxn ang="0">
                  <a:pos x="4" y="83"/>
                </a:cxn>
                <a:cxn ang="0">
                  <a:pos x="5" y="83"/>
                </a:cxn>
                <a:cxn ang="0">
                  <a:pos x="7" y="83"/>
                </a:cxn>
                <a:cxn ang="0">
                  <a:pos x="9" y="81"/>
                </a:cxn>
                <a:cxn ang="0">
                  <a:pos x="10" y="81"/>
                </a:cxn>
                <a:cxn ang="0">
                  <a:pos x="12" y="80"/>
                </a:cxn>
                <a:cxn ang="0">
                  <a:pos x="14" y="80"/>
                </a:cxn>
                <a:cxn ang="0">
                  <a:pos x="16" y="79"/>
                </a:cxn>
                <a:cxn ang="0">
                  <a:pos x="18" y="78"/>
                </a:cxn>
                <a:cxn ang="0">
                  <a:pos x="19" y="77"/>
                </a:cxn>
                <a:cxn ang="0">
                  <a:pos x="22" y="76"/>
                </a:cxn>
                <a:cxn ang="0">
                  <a:pos x="22" y="1"/>
                </a:cxn>
              </a:cxnLst>
              <a:rect l="0" t="0" r="r" b="b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1"/>
                  </a:lnTo>
                  <a:lnTo>
                    <a:pt x="10" y="81"/>
                  </a:lnTo>
                  <a:lnTo>
                    <a:pt x="12" y="80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8" name="Freeform 228"/>
            <p:cNvSpPr>
              <a:spLocks/>
            </p:cNvSpPr>
            <p:nvPr/>
          </p:nvSpPr>
          <p:spPr bwMode="auto">
            <a:xfrm>
              <a:off x="1207" y="2424"/>
              <a:ext cx="17" cy="65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1" y="65"/>
                </a:cxn>
                <a:cxn ang="0">
                  <a:pos x="3" y="65"/>
                </a:cxn>
                <a:cxn ang="0">
                  <a:pos x="6" y="64"/>
                </a:cxn>
                <a:cxn ang="0">
                  <a:pos x="8" y="64"/>
                </a:cxn>
                <a:cxn ang="0">
                  <a:pos x="11" y="63"/>
                </a:cxn>
                <a:cxn ang="0">
                  <a:pos x="14" y="60"/>
                </a:cxn>
                <a:cxn ang="0">
                  <a:pos x="17" y="58"/>
                </a:cxn>
                <a:cxn ang="0">
                  <a:pos x="17" y="2"/>
                </a:cxn>
              </a:cxnLst>
              <a:rect l="0" t="0" r="r" b="b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0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9" name="Freeform 229"/>
            <p:cNvSpPr>
              <a:spLocks/>
            </p:cNvSpPr>
            <p:nvPr/>
          </p:nvSpPr>
          <p:spPr bwMode="auto">
            <a:xfrm>
              <a:off x="1207" y="2425"/>
              <a:ext cx="14" cy="47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7"/>
                </a:cxn>
                <a:cxn ang="0">
                  <a:pos x="1" y="47"/>
                </a:cxn>
                <a:cxn ang="0">
                  <a:pos x="1" y="45"/>
                </a:cxn>
                <a:cxn ang="0">
                  <a:pos x="3" y="45"/>
                </a:cxn>
                <a:cxn ang="0">
                  <a:pos x="4" y="45"/>
                </a:cxn>
                <a:cxn ang="0">
                  <a:pos x="7" y="44"/>
                </a:cxn>
                <a:cxn ang="0">
                  <a:pos x="9" y="44"/>
                </a:cxn>
                <a:cxn ang="0">
                  <a:pos x="11" y="43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0" name="Freeform 230"/>
            <p:cNvSpPr>
              <a:spLocks/>
            </p:cNvSpPr>
            <p:nvPr/>
          </p:nvSpPr>
          <p:spPr bwMode="auto">
            <a:xfrm>
              <a:off x="1208" y="2426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9" y="23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1" name="Freeform 231"/>
            <p:cNvSpPr>
              <a:spLocks/>
            </p:cNvSpPr>
            <p:nvPr/>
          </p:nvSpPr>
          <p:spPr bwMode="auto">
            <a:xfrm>
              <a:off x="1319" y="2503"/>
              <a:ext cx="14" cy="13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8" y="13"/>
                </a:cxn>
                <a:cxn ang="0">
                  <a:pos x="9" y="13"/>
                </a:cxn>
                <a:cxn ang="0">
                  <a:pos x="10" y="12"/>
                </a:cxn>
                <a:cxn ang="0">
                  <a:pos x="11" y="11"/>
                </a:cxn>
                <a:cxn ang="0">
                  <a:pos x="13" y="11"/>
                </a:cxn>
                <a:cxn ang="0">
                  <a:pos x="13" y="9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9"/>
                </a:cxn>
                <a:cxn ang="0">
                  <a:pos x="1" y="11"/>
                </a:cxn>
                <a:cxn ang="0">
                  <a:pos x="2" y="11"/>
                </a:cxn>
                <a:cxn ang="0">
                  <a:pos x="3" y="12"/>
                </a:cxn>
                <a:cxn ang="0">
                  <a:pos x="4" y="13"/>
                </a:cxn>
                <a:cxn ang="0">
                  <a:pos x="6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2" name="Freeform 232"/>
            <p:cNvSpPr>
              <a:spLocks/>
            </p:cNvSpPr>
            <p:nvPr/>
          </p:nvSpPr>
          <p:spPr bwMode="auto">
            <a:xfrm>
              <a:off x="1278" y="2503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5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6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3" name="Freeform 233"/>
            <p:cNvSpPr>
              <a:spLocks/>
            </p:cNvSpPr>
            <p:nvPr/>
          </p:nvSpPr>
          <p:spPr bwMode="auto">
            <a:xfrm>
              <a:off x="1290" y="2503"/>
              <a:ext cx="5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4" name="Freeform 234"/>
            <p:cNvSpPr>
              <a:spLocks/>
            </p:cNvSpPr>
            <p:nvPr/>
          </p:nvSpPr>
          <p:spPr bwMode="auto">
            <a:xfrm>
              <a:off x="1244" y="2411"/>
              <a:ext cx="19" cy="9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3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1" y="28"/>
                </a:cxn>
                <a:cxn ang="0">
                  <a:pos x="0" y="41"/>
                </a:cxn>
                <a:cxn ang="0">
                  <a:pos x="0" y="56"/>
                </a:cxn>
                <a:cxn ang="0">
                  <a:pos x="1" y="73"/>
                </a:cxn>
                <a:cxn ang="0">
                  <a:pos x="5" y="92"/>
                </a:cxn>
                <a:cxn ang="0">
                  <a:pos x="19" y="91"/>
                </a:cxn>
                <a:cxn ang="0">
                  <a:pos x="18" y="89"/>
                </a:cxn>
                <a:cxn ang="0">
                  <a:pos x="16" y="80"/>
                </a:cxn>
                <a:cxn ang="0">
                  <a:pos x="15" y="70"/>
                </a:cxn>
                <a:cxn ang="0">
                  <a:pos x="14" y="56"/>
                </a:cxn>
                <a:cxn ang="0">
                  <a:pos x="13" y="42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6" y="1"/>
                </a:cxn>
              </a:cxnLst>
              <a:rect l="0" t="0" r="r" b="b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0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5" name="Freeform 235"/>
            <p:cNvSpPr>
              <a:spLocks/>
            </p:cNvSpPr>
            <p:nvPr/>
          </p:nvSpPr>
          <p:spPr bwMode="auto">
            <a:xfrm>
              <a:off x="1342" y="2399"/>
              <a:ext cx="27" cy="10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1"/>
                </a:cxn>
                <a:cxn ang="0">
                  <a:pos x="25" y="4"/>
                </a:cxn>
                <a:cxn ang="0">
                  <a:pos x="22" y="9"/>
                </a:cxn>
                <a:cxn ang="0">
                  <a:pos x="20" y="18"/>
                </a:cxn>
                <a:cxn ang="0">
                  <a:pos x="18" y="32"/>
                </a:cxn>
                <a:cxn ang="0">
                  <a:pos x="16" y="49"/>
                </a:cxn>
                <a:cxn ang="0">
                  <a:pos x="18" y="73"/>
                </a:cxn>
                <a:cxn ang="0">
                  <a:pos x="20" y="103"/>
                </a:cxn>
                <a:cxn ang="0">
                  <a:pos x="5" y="103"/>
                </a:cxn>
                <a:cxn ang="0">
                  <a:pos x="5" y="101"/>
                </a:cxn>
                <a:cxn ang="0">
                  <a:pos x="4" y="91"/>
                </a:cxn>
                <a:cxn ang="0">
                  <a:pos x="2" y="80"/>
                </a:cxn>
                <a:cxn ang="0">
                  <a:pos x="1" y="64"/>
                </a:cxn>
                <a:cxn ang="0">
                  <a:pos x="0" y="47"/>
                </a:cxn>
                <a:cxn ang="0">
                  <a:pos x="1" y="31"/>
                </a:cxn>
                <a:cxn ang="0">
                  <a:pos x="4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3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1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6" name="Freeform 236"/>
            <p:cNvSpPr>
              <a:spLocks/>
            </p:cNvSpPr>
            <p:nvPr/>
          </p:nvSpPr>
          <p:spPr bwMode="auto">
            <a:xfrm>
              <a:off x="1244" y="2416"/>
              <a:ext cx="18" cy="8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3"/>
                </a:cxn>
                <a:cxn ang="0">
                  <a:pos x="5" y="8"/>
                </a:cxn>
                <a:cxn ang="0">
                  <a:pos x="2" y="15"/>
                </a:cxn>
                <a:cxn ang="0">
                  <a:pos x="1" y="24"/>
                </a:cxn>
                <a:cxn ang="0">
                  <a:pos x="0" y="36"/>
                </a:cxn>
                <a:cxn ang="0">
                  <a:pos x="1" y="50"/>
                </a:cxn>
                <a:cxn ang="0">
                  <a:pos x="2" y="65"/>
                </a:cxn>
                <a:cxn ang="0">
                  <a:pos x="5" y="80"/>
                </a:cxn>
                <a:cxn ang="0">
                  <a:pos x="16" y="80"/>
                </a:cxn>
                <a:cxn ang="0">
                  <a:pos x="16" y="78"/>
                </a:cxn>
                <a:cxn ang="0">
                  <a:pos x="15" y="71"/>
                </a:cxn>
                <a:cxn ang="0">
                  <a:pos x="14" y="61"/>
                </a:cxn>
                <a:cxn ang="0">
                  <a:pos x="13" y="50"/>
                </a:cxn>
                <a:cxn ang="0">
                  <a:pos x="12" y="37"/>
                </a:cxn>
                <a:cxn ang="0">
                  <a:pos x="12" y="24"/>
                </a:cxn>
                <a:cxn ang="0">
                  <a:pos x="14" y="1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7" name="Freeform 237"/>
            <p:cNvSpPr>
              <a:spLocks/>
            </p:cNvSpPr>
            <p:nvPr/>
          </p:nvSpPr>
          <p:spPr bwMode="auto">
            <a:xfrm>
              <a:off x="1245" y="2421"/>
              <a:ext cx="14" cy="6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3" y="13"/>
                </a:cxn>
                <a:cxn ang="0">
                  <a:pos x="1" y="21"/>
                </a:cxn>
                <a:cxn ang="0">
                  <a:pos x="0" y="31"/>
                </a:cxn>
                <a:cxn ang="0">
                  <a:pos x="0" y="42"/>
                </a:cxn>
                <a:cxn ang="0">
                  <a:pos x="1" y="55"/>
                </a:cxn>
                <a:cxn ang="0">
                  <a:pos x="4" y="69"/>
                </a:cxn>
                <a:cxn ang="0">
                  <a:pos x="14" y="68"/>
                </a:cxn>
                <a:cxn ang="0">
                  <a:pos x="13" y="67"/>
                </a:cxn>
                <a:cxn ang="0">
                  <a:pos x="13" y="61"/>
                </a:cxn>
                <a:cxn ang="0">
                  <a:pos x="12" y="53"/>
                </a:cxn>
                <a:cxn ang="0">
                  <a:pos x="11" y="42"/>
                </a:cxn>
                <a:cxn ang="0">
                  <a:pos x="10" y="32"/>
                </a:cxn>
                <a:cxn ang="0">
                  <a:pos x="10" y="20"/>
                </a:cxn>
                <a:cxn ang="0">
                  <a:pos x="12" y="1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5" y="2"/>
                </a:cxn>
              </a:cxnLst>
              <a:rect l="0" t="0" r="r" b="b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1" y="55"/>
                  </a:lnTo>
                  <a:lnTo>
                    <a:pt x="4" y="69"/>
                  </a:lnTo>
                  <a:lnTo>
                    <a:pt x="14" y="68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2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8" name="Freeform 238"/>
            <p:cNvSpPr>
              <a:spLocks/>
            </p:cNvSpPr>
            <p:nvPr/>
          </p:nvSpPr>
          <p:spPr bwMode="auto">
            <a:xfrm>
              <a:off x="1246" y="2427"/>
              <a:ext cx="12" cy="5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1"/>
                </a:cxn>
                <a:cxn ang="0">
                  <a:pos x="3" y="5"/>
                </a:cxn>
                <a:cxn ang="0">
                  <a:pos x="2" y="11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2" y="46"/>
                </a:cxn>
                <a:cxn ang="0">
                  <a:pos x="3" y="56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10" y="50"/>
                </a:cxn>
                <a:cxn ang="0">
                  <a:pos x="10" y="43"/>
                </a:cxn>
                <a:cxn ang="0">
                  <a:pos x="9" y="35"/>
                </a:cxn>
                <a:cxn ang="0">
                  <a:pos x="7" y="26"/>
                </a:cxn>
                <a:cxn ang="0">
                  <a:pos x="9" y="17"/>
                </a:cxn>
                <a:cxn ang="0">
                  <a:pos x="10" y="7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</a:cxnLst>
              <a:rect l="0" t="0" r="r" b="b"/>
              <a:pathLst>
                <a:path w="12" h="56">
                  <a:moveTo>
                    <a:pt x="4" y="1"/>
                  </a:moveTo>
                  <a:lnTo>
                    <a:pt x="3" y="1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9" name="Freeform 239"/>
            <p:cNvSpPr>
              <a:spLocks/>
            </p:cNvSpPr>
            <p:nvPr/>
          </p:nvSpPr>
          <p:spPr bwMode="auto">
            <a:xfrm>
              <a:off x="1246" y="2432"/>
              <a:ext cx="10" cy="4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8"/>
                </a:cxn>
                <a:cxn ang="0">
                  <a:pos x="2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3" y="45"/>
                </a:cxn>
                <a:cxn ang="0">
                  <a:pos x="10" y="45"/>
                </a:cxn>
                <a:cxn ang="0">
                  <a:pos x="10" y="43"/>
                </a:cxn>
                <a:cxn ang="0">
                  <a:pos x="9" y="40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0" name="Freeform 240"/>
            <p:cNvSpPr>
              <a:spLocks/>
            </p:cNvSpPr>
            <p:nvPr/>
          </p:nvSpPr>
          <p:spPr bwMode="auto">
            <a:xfrm>
              <a:off x="1248" y="2438"/>
              <a:ext cx="7" cy="32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0" y="27"/>
                </a:cxn>
                <a:cxn ang="0">
                  <a:pos x="1" y="32"/>
                </a:cxn>
                <a:cxn ang="0">
                  <a:pos x="5" y="32"/>
                </a:cxn>
                <a:cxn ang="0">
                  <a:pos x="5" y="31"/>
                </a:cxn>
                <a:cxn ang="0">
                  <a:pos x="5" y="29"/>
                </a:cxn>
                <a:cxn ang="0">
                  <a:pos x="4" y="25"/>
                </a:cxn>
                <a:cxn ang="0">
                  <a:pos x="4" y="20"/>
                </a:cxn>
                <a:cxn ang="0">
                  <a:pos x="4" y="15"/>
                </a:cxn>
                <a:cxn ang="0">
                  <a:pos x="4" y="9"/>
                </a:cxn>
                <a:cxn ang="0">
                  <a:pos x="4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7" h="32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1" name="Freeform 241"/>
            <p:cNvSpPr>
              <a:spLocks/>
            </p:cNvSpPr>
            <p:nvPr/>
          </p:nvSpPr>
          <p:spPr bwMode="auto">
            <a:xfrm>
              <a:off x="1343" y="2405"/>
              <a:ext cx="24" cy="90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2" y="1"/>
                </a:cxn>
                <a:cxn ang="0">
                  <a:pos x="21" y="3"/>
                </a:cxn>
                <a:cxn ang="0">
                  <a:pos x="19" y="8"/>
                </a:cxn>
                <a:cxn ang="0">
                  <a:pos x="17" y="16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8" y="90"/>
                </a:cxn>
                <a:cxn ang="0">
                  <a:pos x="5" y="90"/>
                </a:cxn>
                <a:cxn ang="0">
                  <a:pos x="4" y="88"/>
                </a:cxn>
                <a:cxn ang="0">
                  <a:pos x="3" y="81"/>
                </a:cxn>
                <a:cxn ang="0">
                  <a:pos x="1" y="69"/>
                </a:cxn>
                <a:cxn ang="0">
                  <a:pos x="0" y="56"/>
                </a:cxn>
                <a:cxn ang="0">
                  <a:pos x="0" y="41"/>
                </a:cxn>
                <a:cxn ang="0">
                  <a:pos x="1" y="27"/>
                </a:cxn>
                <a:cxn ang="0">
                  <a:pos x="4" y="13"/>
                </a:cxn>
                <a:cxn ang="0">
                  <a:pos x="7" y="0"/>
                </a:cxn>
                <a:cxn ang="0">
                  <a:pos x="24" y="1"/>
                </a:cxn>
              </a:cxnLst>
              <a:rect l="0" t="0" r="r" b="b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2" name="Freeform 242"/>
            <p:cNvSpPr>
              <a:spLocks/>
            </p:cNvSpPr>
            <p:nvPr/>
          </p:nvSpPr>
          <p:spPr bwMode="auto">
            <a:xfrm>
              <a:off x="1344" y="2412"/>
              <a:ext cx="19" cy="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0"/>
                </a:cxn>
                <a:cxn ang="0">
                  <a:pos x="18" y="2"/>
                </a:cxn>
                <a:cxn ang="0">
                  <a:pos x="17" y="7"/>
                </a:cxn>
                <a:cxn ang="0">
                  <a:pos x="14" y="13"/>
                </a:cxn>
                <a:cxn ang="0">
                  <a:pos x="13" y="22"/>
                </a:cxn>
                <a:cxn ang="0">
                  <a:pos x="12" y="36"/>
                </a:cxn>
                <a:cxn ang="0">
                  <a:pos x="13" y="54"/>
                </a:cxn>
                <a:cxn ang="0">
                  <a:pos x="14" y="76"/>
                </a:cxn>
                <a:cxn ang="0">
                  <a:pos x="4" y="76"/>
                </a:cxn>
                <a:cxn ang="0">
                  <a:pos x="4" y="74"/>
                </a:cxn>
                <a:cxn ang="0">
                  <a:pos x="3" y="68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3" y="9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9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3" name="Freeform 243"/>
            <p:cNvSpPr>
              <a:spLocks/>
            </p:cNvSpPr>
            <p:nvPr/>
          </p:nvSpPr>
          <p:spPr bwMode="auto">
            <a:xfrm>
              <a:off x="1346" y="2418"/>
              <a:ext cx="15" cy="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11" y="12"/>
                </a:cxn>
                <a:cxn ang="0">
                  <a:pos x="10" y="19"/>
                </a:cxn>
                <a:cxn ang="0">
                  <a:pos x="9" y="30"/>
                </a:cxn>
                <a:cxn ang="0">
                  <a:pos x="10" y="44"/>
                </a:cxn>
                <a:cxn ang="0">
                  <a:pos x="11" y="63"/>
                </a:cxn>
                <a:cxn ang="0">
                  <a:pos x="2" y="63"/>
                </a:cxn>
                <a:cxn ang="0">
                  <a:pos x="2" y="62"/>
                </a:cxn>
                <a:cxn ang="0">
                  <a:pos x="1" y="56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1" y="8"/>
                </a:cxn>
                <a:cxn ang="0">
                  <a:pos x="4" y="0"/>
                </a:cxn>
                <a:cxn ang="0">
                  <a:pos x="15" y="0"/>
                </a:cxn>
              </a:cxnLst>
              <a:rect l="0" t="0" r="r" b="b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4" name="Freeform 244"/>
            <p:cNvSpPr>
              <a:spLocks/>
            </p:cNvSpPr>
            <p:nvPr/>
          </p:nvSpPr>
          <p:spPr bwMode="auto">
            <a:xfrm>
              <a:off x="1346" y="2424"/>
              <a:ext cx="12" cy="5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4"/>
                </a:cxn>
                <a:cxn ang="0">
                  <a:pos x="9" y="9"/>
                </a:cxn>
                <a:cxn ang="0">
                  <a:pos x="9" y="15"/>
                </a:cxn>
                <a:cxn ang="0">
                  <a:pos x="8" y="24"/>
                </a:cxn>
                <a:cxn ang="0">
                  <a:pos x="8" y="36"/>
                </a:cxn>
                <a:cxn ang="0">
                  <a:pos x="9" y="50"/>
                </a:cxn>
                <a:cxn ang="0">
                  <a:pos x="2" y="50"/>
                </a:cxn>
                <a:cxn ang="0">
                  <a:pos x="2" y="49"/>
                </a:cxn>
                <a:cxn ang="0">
                  <a:pos x="2" y="45"/>
                </a:cxn>
                <a:cxn ang="0">
                  <a:pos x="1" y="38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5"/>
                </a:cxn>
                <a:cxn ang="0">
                  <a:pos x="2" y="7"/>
                </a:cxn>
                <a:cxn ang="0">
                  <a:pos x="4" y="0"/>
                </a:cxn>
                <a:cxn ang="0">
                  <a:pos x="12" y="1"/>
                </a:cxn>
              </a:cxnLst>
              <a:rect l="0" t="0" r="r" b="b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5" name="Freeform 245"/>
            <p:cNvSpPr>
              <a:spLocks/>
            </p:cNvSpPr>
            <p:nvPr/>
          </p:nvSpPr>
          <p:spPr bwMode="auto">
            <a:xfrm>
              <a:off x="1347" y="2431"/>
              <a:ext cx="9" cy="3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7"/>
                </a:cxn>
                <a:cxn ang="0">
                  <a:pos x="6" y="25"/>
                </a:cxn>
                <a:cxn ang="0">
                  <a:pos x="7" y="36"/>
                </a:cxn>
                <a:cxn ang="0">
                  <a:pos x="2" y="36"/>
                </a:cxn>
                <a:cxn ang="0">
                  <a:pos x="1" y="36"/>
                </a:cxn>
                <a:cxn ang="0">
                  <a:pos x="1" y="32"/>
                </a:cxn>
                <a:cxn ang="0">
                  <a:pos x="1" y="28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6" name="Rectangle 246"/>
            <p:cNvSpPr>
              <a:spLocks noChangeArrowheads="1"/>
            </p:cNvSpPr>
            <p:nvPr/>
          </p:nvSpPr>
          <p:spPr bwMode="auto">
            <a:xfrm>
              <a:off x="1224" y="2421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7" name="Freeform 247"/>
            <p:cNvSpPr>
              <a:spLocks/>
            </p:cNvSpPr>
            <p:nvPr/>
          </p:nvSpPr>
          <p:spPr bwMode="auto">
            <a:xfrm>
              <a:off x="1266" y="2419"/>
              <a:ext cx="46" cy="5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7"/>
                </a:cxn>
                <a:cxn ang="0">
                  <a:pos x="3" y="9"/>
                </a:cxn>
                <a:cxn ang="0">
                  <a:pos x="1" y="14"/>
                </a:cxn>
                <a:cxn ang="0">
                  <a:pos x="0" y="20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3" y="55"/>
                </a:cxn>
                <a:cxn ang="0">
                  <a:pos x="3" y="54"/>
                </a:cxn>
                <a:cxn ang="0">
                  <a:pos x="3" y="53"/>
                </a:cxn>
                <a:cxn ang="0">
                  <a:pos x="3" y="51"/>
                </a:cxn>
                <a:cxn ang="0">
                  <a:pos x="3" y="49"/>
                </a:cxn>
                <a:cxn ang="0">
                  <a:pos x="3" y="46"/>
                </a:cxn>
                <a:cxn ang="0">
                  <a:pos x="4" y="42"/>
                </a:cxn>
                <a:cxn ang="0">
                  <a:pos x="4" y="39"/>
                </a:cxn>
                <a:cxn ang="0">
                  <a:pos x="5" y="35"/>
                </a:cxn>
                <a:cxn ang="0">
                  <a:pos x="6" y="32"/>
                </a:cxn>
                <a:cxn ang="0">
                  <a:pos x="7" y="28"/>
                </a:cxn>
                <a:cxn ang="0">
                  <a:pos x="8" y="25"/>
                </a:cxn>
                <a:cxn ang="0">
                  <a:pos x="11" y="21"/>
                </a:cxn>
                <a:cxn ang="0">
                  <a:pos x="14" y="19"/>
                </a:cxn>
                <a:cxn ang="0">
                  <a:pos x="17" y="16"/>
                </a:cxn>
                <a:cxn ang="0">
                  <a:pos x="21" y="14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2"/>
                </a:cxn>
                <a:cxn ang="0">
                  <a:pos x="29" y="11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41" y="5"/>
                </a:cxn>
                <a:cxn ang="0">
                  <a:pos x="46" y="2"/>
                </a:cxn>
                <a:cxn ang="0">
                  <a:pos x="46" y="2"/>
                </a:cxn>
                <a:cxn ang="0">
                  <a:pos x="45" y="2"/>
                </a:cxn>
                <a:cxn ang="0">
                  <a:pos x="43" y="2"/>
                </a:cxn>
                <a:cxn ang="0">
                  <a:pos x="42" y="1"/>
                </a:cxn>
                <a:cxn ang="0">
                  <a:pos x="40" y="1"/>
                </a:cxn>
                <a:cxn ang="0">
                  <a:pos x="38" y="1"/>
                </a:cxn>
                <a:cxn ang="0">
                  <a:pos x="35" y="1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1"/>
                </a:cxn>
                <a:cxn ang="0">
                  <a:pos x="11" y="2"/>
                </a:cxn>
                <a:cxn ang="0">
                  <a:pos x="7" y="4"/>
                </a:cxn>
                <a:cxn ang="0">
                  <a:pos x="4" y="6"/>
                </a:cxn>
              </a:cxnLst>
              <a:rect l="0" t="0" r="r" b="b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8" name="Freeform 248"/>
            <p:cNvSpPr>
              <a:spLocks/>
            </p:cNvSpPr>
            <p:nvPr/>
          </p:nvSpPr>
          <p:spPr bwMode="auto">
            <a:xfrm>
              <a:off x="1202" y="2460"/>
              <a:ext cx="37" cy="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1"/>
                </a:cxn>
                <a:cxn ang="0">
                  <a:pos x="37" y="3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9" y="3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6"/>
                </a:cxn>
              </a:cxnLst>
              <a:rect l="0" t="0" r="r" b="b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9" name="Freeform 249"/>
            <p:cNvSpPr>
              <a:spLocks/>
            </p:cNvSpPr>
            <p:nvPr/>
          </p:nvSpPr>
          <p:spPr bwMode="auto">
            <a:xfrm>
              <a:off x="1202" y="2435"/>
              <a:ext cx="37" cy="1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2"/>
                </a:cxn>
                <a:cxn ang="0">
                  <a:pos x="32" y="3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5" y="4"/>
                </a:cxn>
                <a:cxn ang="0">
                  <a:pos x="22" y="3"/>
                </a:cxn>
                <a:cxn ang="0">
                  <a:pos x="19" y="3"/>
                </a:cxn>
                <a:cxn ang="0">
                  <a:pos x="15" y="3"/>
                </a:cxn>
                <a:cxn ang="0">
                  <a:pos x="13" y="3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6"/>
                </a:cxn>
              </a:cxnLst>
              <a:rect l="0" t="0" r="r" b="b"/>
              <a:pathLst>
                <a:path w="37" h="11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0" name="Freeform 250"/>
            <p:cNvSpPr>
              <a:spLocks/>
            </p:cNvSpPr>
            <p:nvPr/>
          </p:nvSpPr>
          <p:spPr bwMode="auto">
            <a:xfrm>
              <a:off x="1237" y="2424"/>
              <a:ext cx="61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8"/>
                </a:cxn>
                <a:cxn ang="0">
                  <a:pos x="19" y="112"/>
                </a:cxn>
                <a:cxn ang="0">
                  <a:pos x="18" y="98"/>
                </a:cxn>
                <a:cxn ang="0">
                  <a:pos x="61" y="104"/>
                </a:cxn>
                <a:cxn ang="0">
                  <a:pos x="61" y="98"/>
                </a:cxn>
                <a:cxn ang="0">
                  <a:pos x="30" y="94"/>
                </a:cxn>
                <a:cxn ang="0">
                  <a:pos x="29" y="81"/>
                </a:cxn>
                <a:cxn ang="0">
                  <a:pos x="9" y="81"/>
                </a:cxn>
                <a:cxn ang="0">
                  <a:pos x="8" y="80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4" y="58"/>
                </a:cxn>
                <a:cxn ang="0">
                  <a:pos x="2" y="46"/>
                </a:cxn>
                <a:cxn ang="0">
                  <a:pos x="1" y="34"/>
                </a:cxn>
                <a:cxn ang="0">
                  <a:pos x="2" y="18"/>
                </a:cxn>
                <a:cxn ang="0">
                  <a:pos x="6" y="3"/>
                </a:cxn>
                <a:cxn ang="0">
                  <a:pos x="0" y="0"/>
                </a:cxn>
              </a:cxnLst>
              <a:rect l="0" t="0" r="r" b="b"/>
              <a:pathLst>
                <a:path w="61" h="112">
                  <a:moveTo>
                    <a:pt x="0" y="0"/>
                  </a:moveTo>
                  <a:lnTo>
                    <a:pt x="0" y="108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4"/>
                  </a:lnTo>
                  <a:lnTo>
                    <a:pt x="29" y="81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6"/>
                  </a:lnTo>
                  <a:lnTo>
                    <a:pt x="1" y="34"/>
                  </a:lnTo>
                  <a:lnTo>
                    <a:pt x="2" y="18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1" name="Freeform 251"/>
            <p:cNvSpPr>
              <a:spLocks/>
            </p:cNvSpPr>
            <p:nvPr/>
          </p:nvSpPr>
          <p:spPr bwMode="auto">
            <a:xfrm>
              <a:off x="1267" y="2398"/>
              <a:ext cx="7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3" y="14"/>
                </a:cxn>
                <a:cxn ang="0">
                  <a:pos x="4" y="14"/>
                </a:cxn>
                <a:cxn ang="0">
                  <a:pos x="7" y="13"/>
                </a:cxn>
                <a:cxn ang="0">
                  <a:pos x="11" y="12"/>
                </a:cxn>
                <a:cxn ang="0">
                  <a:pos x="14" y="10"/>
                </a:cxn>
                <a:cxn ang="0">
                  <a:pos x="19" y="9"/>
                </a:cxn>
                <a:cxn ang="0">
                  <a:pos x="24" y="8"/>
                </a:cxn>
                <a:cxn ang="0">
                  <a:pos x="30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6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9"/>
                </a:cxn>
                <a:cxn ang="0">
                  <a:pos x="79" y="0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1" y="1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5"/>
                </a:cxn>
                <a:cxn ang="0">
                  <a:pos x="12" y="6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2" name="Freeform 252"/>
            <p:cNvSpPr>
              <a:spLocks/>
            </p:cNvSpPr>
            <p:nvPr/>
          </p:nvSpPr>
          <p:spPr bwMode="auto">
            <a:xfrm>
              <a:off x="1222" y="2538"/>
              <a:ext cx="132" cy="45"/>
            </a:xfrm>
            <a:custGeom>
              <a:avLst/>
              <a:gdLst/>
              <a:ahLst/>
              <a:cxnLst>
                <a:cxn ang="0">
                  <a:pos x="55" y="43"/>
                </a:cxn>
                <a:cxn ang="0">
                  <a:pos x="56" y="43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1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8" y="38"/>
                </a:cxn>
                <a:cxn ang="0">
                  <a:pos x="71" y="36"/>
                </a:cxn>
                <a:cxn ang="0">
                  <a:pos x="73" y="34"/>
                </a:cxn>
                <a:cxn ang="0">
                  <a:pos x="76" y="33"/>
                </a:cxn>
                <a:cxn ang="0">
                  <a:pos x="78" y="32"/>
                </a:cxn>
                <a:cxn ang="0">
                  <a:pos x="80" y="29"/>
                </a:cxn>
                <a:cxn ang="0">
                  <a:pos x="82" y="28"/>
                </a:cxn>
                <a:cxn ang="0">
                  <a:pos x="84" y="26"/>
                </a:cxn>
                <a:cxn ang="0">
                  <a:pos x="85" y="24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2" y="32"/>
                </a:cxn>
                <a:cxn ang="0">
                  <a:pos x="126" y="34"/>
                </a:cxn>
                <a:cxn ang="0">
                  <a:pos x="90" y="25"/>
                </a:cxn>
                <a:cxn ang="0">
                  <a:pos x="90" y="25"/>
                </a:cxn>
                <a:cxn ang="0">
                  <a:pos x="90" y="26"/>
                </a:cxn>
                <a:cxn ang="0">
                  <a:pos x="89" y="26"/>
                </a:cxn>
                <a:cxn ang="0">
                  <a:pos x="89" y="27"/>
                </a:cxn>
                <a:cxn ang="0">
                  <a:pos x="87" y="28"/>
                </a:cxn>
                <a:cxn ang="0">
                  <a:pos x="86" y="29"/>
                </a:cxn>
                <a:cxn ang="0">
                  <a:pos x="85" y="31"/>
                </a:cxn>
                <a:cxn ang="0">
                  <a:pos x="83" y="32"/>
                </a:cxn>
                <a:cxn ang="0">
                  <a:pos x="80" y="33"/>
                </a:cxn>
                <a:cxn ang="0">
                  <a:pos x="78" y="35"/>
                </a:cxn>
                <a:cxn ang="0">
                  <a:pos x="76" y="36"/>
                </a:cxn>
                <a:cxn ang="0">
                  <a:pos x="72" y="38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2" y="43"/>
                </a:cxn>
                <a:cxn ang="0">
                  <a:pos x="57" y="45"/>
                </a:cxn>
                <a:cxn ang="0">
                  <a:pos x="55" y="43"/>
                </a:cxn>
              </a:cxnLst>
              <a:rect l="0" t="0" r="r" b="b"/>
              <a:pathLst>
                <a:path w="132" h="45">
                  <a:moveTo>
                    <a:pt x="55" y="43"/>
                  </a:moveTo>
                  <a:lnTo>
                    <a:pt x="56" y="43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29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6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3"/>
                  </a:lnTo>
                  <a:lnTo>
                    <a:pt x="57" y="45"/>
                  </a:lnTo>
                  <a:lnTo>
                    <a:pt x="55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3" name="Freeform 253"/>
            <p:cNvSpPr>
              <a:spLocks/>
            </p:cNvSpPr>
            <p:nvPr/>
          </p:nvSpPr>
          <p:spPr bwMode="auto">
            <a:xfrm>
              <a:off x="1194" y="2550"/>
              <a:ext cx="135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40"/>
                </a:cxn>
                <a:cxn ang="0">
                  <a:pos x="135" y="4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4" name="Freeform 254"/>
            <p:cNvSpPr>
              <a:spLocks/>
            </p:cNvSpPr>
            <p:nvPr/>
          </p:nvSpPr>
          <p:spPr bwMode="auto">
            <a:xfrm>
              <a:off x="1217" y="2545"/>
              <a:ext cx="132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5"/>
                </a:cxn>
                <a:cxn ang="0">
                  <a:pos x="132" y="35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5" name="Freeform 255"/>
            <p:cNvSpPr>
              <a:spLocks/>
            </p:cNvSpPr>
            <p:nvPr/>
          </p:nvSpPr>
          <p:spPr bwMode="auto">
            <a:xfrm>
              <a:off x="1207" y="2546"/>
              <a:ext cx="133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9"/>
                </a:cxn>
                <a:cxn ang="0">
                  <a:pos x="133" y="39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3" h="39">
                  <a:moveTo>
                    <a:pt x="0" y="0"/>
                  </a:moveTo>
                  <a:lnTo>
                    <a:pt x="130" y="39"/>
                  </a:lnTo>
                  <a:lnTo>
                    <a:pt x="133" y="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6" name="Freeform 256"/>
            <p:cNvSpPr>
              <a:spLocks/>
            </p:cNvSpPr>
            <p:nvPr/>
          </p:nvSpPr>
          <p:spPr bwMode="auto">
            <a:xfrm>
              <a:off x="1176" y="2084"/>
              <a:ext cx="249" cy="209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3" y="14"/>
                </a:cxn>
                <a:cxn ang="0">
                  <a:pos x="75" y="13"/>
                </a:cxn>
                <a:cxn ang="0">
                  <a:pos x="79" y="11"/>
                </a:cxn>
                <a:cxn ang="0">
                  <a:pos x="83" y="10"/>
                </a:cxn>
                <a:cxn ang="0">
                  <a:pos x="88" y="9"/>
                </a:cxn>
                <a:cxn ang="0">
                  <a:pos x="95" y="8"/>
                </a:cxn>
                <a:cxn ang="0">
                  <a:pos x="103" y="6"/>
                </a:cxn>
                <a:cxn ang="0">
                  <a:pos x="111" y="4"/>
                </a:cxn>
                <a:cxn ang="0">
                  <a:pos x="121" y="3"/>
                </a:cxn>
                <a:cxn ang="0">
                  <a:pos x="132" y="2"/>
                </a:cxn>
                <a:cxn ang="0">
                  <a:pos x="144" y="1"/>
                </a:cxn>
                <a:cxn ang="0">
                  <a:pos x="157" y="0"/>
                </a:cxn>
                <a:cxn ang="0">
                  <a:pos x="170" y="0"/>
                </a:cxn>
                <a:cxn ang="0">
                  <a:pos x="185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4"/>
                </a:cxn>
                <a:cxn ang="0">
                  <a:pos x="222" y="39"/>
                </a:cxn>
                <a:cxn ang="0">
                  <a:pos x="226" y="50"/>
                </a:cxn>
                <a:cxn ang="0">
                  <a:pos x="240" y="117"/>
                </a:cxn>
                <a:cxn ang="0">
                  <a:pos x="247" y="145"/>
                </a:cxn>
                <a:cxn ang="0">
                  <a:pos x="247" y="146"/>
                </a:cxn>
                <a:cxn ang="0">
                  <a:pos x="248" y="152"/>
                </a:cxn>
                <a:cxn ang="0">
                  <a:pos x="248" y="160"/>
                </a:cxn>
                <a:cxn ang="0">
                  <a:pos x="244" y="170"/>
                </a:cxn>
                <a:cxn ang="0">
                  <a:pos x="0" y="163"/>
                </a:cxn>
                <a:cxn ang="0">
                  <a:pos x="25" y="150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5"/>
                </a:cxn>
                <a:cxn ang="0">
                  <a:pos x="32" y="24"/>
                </a:cxn>
                <a:cxn ang="0">
                  <a:pos x="37" y="23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8" y="23"/>
                </a:cxn>
                <a:cxn ang="0">
                  <a:pos x="68" y="27"/>
                </a:cxn>
              </a:cxnLst>
              <a:rect l="0" t="0" r="r" b="b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10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4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9"/>
                  </a:lnTo>
                  <a:lnTo>
                    <a:pt x="240" y="117"/>
                  </a:lnTo>
                  <a:lnTo>
                    <a:pt x="208" y="133"/>
                  </a:lnTo>
                  <a:lnTo>
                    <a:pt x="247" y="145"/>
                  </a:lnTo>
                  <a:lnTo>
                    <a:pt x="247" y="145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2"/>
                  </a:lnTo>
                  <a:lnTo>
                    <a:pt x="249" y="155"/>
                  </a:lnTo>
                  <a:lnTo>
                    <a:pt x="248" y="160"/>
                  </a:lnTo>
                  <a:lnTo>
                    <a:pt x="247" y="164"/>
                  </a:lnTo>
                  <a:lnTo>
                    <a:pt x="244" y="170"/>
                  </a:lnTo>
                  <a:lnTo>
                    <a:pt x="144" y="209"/>
                  </a:lnTo>
                  <a:lnTo>
                    <a:pt x="0" y="163"/>
                  </a:lnTo>
                  <a:lnTo>
                    <a:pt x="3" y="159"/>
                  </a:lnTo>
                  <a:lnTo>
                    <a:pt x="25" y="150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5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3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7" name="Freeform 257"/>
            <p:cNvSpPr>
              <a:spLocks/>
            </p:cNvSpPr>
            <p:nvPr/>
          </p:nvSpPr>
          <p:spPr bwMode="auto">
            <a:xfrm>
              <a:off x="1263" y="2099"/>
              <a:ext cx="79" cy="91"/>
            </a:xfrm>
            <a:custGeom>
              <a:avLst/>
              <a:gdLst/>
              <a:ahLst/>
              <a:cxnLst>
                <a:cxn ang="0">
                  <a:pos x="78" y="3"/>
                </a:cxn>
                <a:cxn ang="0">
                  <a:pos x="78" y="3"/>
                </a:cxn>
                <a:cxn ang="0">
                  <a:pos x="77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6"/>
                </a:cxn>
                <a:cxn ang="0">
                  <a:pos x="11" y="8"/>
                </a:cxn>
                <a:cxn ang="0">
                  <a:pos x="4" y="12"/>
                </a:cxn>
                <a:cxn ang="0">
                  <a:pos x="4" y="13"/>
                </a:cxn>
                <a:cxn ang="0">
                  <a:pos x="3" y="17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0" y="61"/>
                </a:cxn>
                <a:cxn ang="0">
                  <a:pos x="2" y="75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8" y="89"/>
                </a:cxn>
                <a:cxn ang="0">
                  <a:pos x="9" y="89"/>
                </a:cxn>
                <a:cxn ang="0">
                  <a:pos x="11" y="89"/>
                </a:cxn>
                <a:cxn ang="0">
                  <a:pos x="15" y="88"/>
                </a:cxn>
                <a:cxn ang="0">
                  <a:pos x="18" y="88"/>
                </a:cxn>
                <a:cxn ang="0">
                  <a:pos x="22" y="88"/>
                </a:cxn>
                <a:cxn ang="0">
                  <a:pos x="27" y="88"/>
                </a:cxn>
                <a:cxn ang="0">
                  <a:pos x="32" y="88"/>
                </a:cxn>
                <a:cxn ang="0">
                  <a:pos x="38" y="88"/>
                </a:cxn>
                <a:cxn ang="0">
                  <a:pos x="44" y="88"/>
                </a:cxn>
                <a:cxn ang="0">
                  <a:pos x="50" y="88"/>
                </a:cxn>
                <a:cxn ang="0">
                  <a:pos x="57" y="89"/>
                </a:cxn>
                <a:cxn ang="0">
                  <a:pos x="64" y="89"/>
                </a:cxn>
                <a:cxn ang="0">
                  <a:pos x="71" y="90"/>
                </a:cxn>
                <a:cxn ang="0">
                  <a:pos x="79" y="91"/>
                </a:cxn>
                <a:cxn ang="0">
                  <a:pos x="79" y="89"/>
                </a:cxn>
                <a:cxn ang="0">
                  <a:pos x="78" y="82"/>
                </a:cxn>
                <a:cxn ang="0">
                  <a:pos x="77" y="70"/>
                </a:cxn>
                <a:cxn ang="0">
                  <a:pos x="76" y="57"/>
                </a:cxn>
                <a:cxn ang="0">
                  <a:pos x="76" y="43"/>
                </a:cxn>
                <a:cxn ang="0">
                  <a:pos x="76" y="29"/>
                </a:cxn>
                <a:cxn ang="0">
                  <a:pos x="77" y="15"/>
                </a:cxn>
                <a:cxn ang="0">
                  <a:pos x="78" y="3"/>
                </a:cxn>
              </a:cxnLst>
              <a:rect l="0" t="0" r="r" b="b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2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9"/>
                  </a:lnTo>
                  <a:lnTo>
                    <a:pt x="11" y="89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8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9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9"/>
                  </a:lnTo>
                  <a:lnTo>
                    <a:pt x="78" y="82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9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8" name="Freeform 258"/>
            <p:cNvSpPr>
              <a:spLocks/>
            </p:cNvSpPr>
            <p:nvPr/>
          </p:nvSpPr>
          <p:spPr bwMode="auto">
            <a:xfrm>
              <a:off x="1271" y="2125"/>
              <a:ext cx="132" cy="90"/>
            </a:xfrm>
            <a:custGeom>
              <a:avLst/>
              <a:gdLst/>
              <a:ahLst/>
              <a:cxnLst>
                <a:cxn ang="0">
                  <a:pos x="1" y="67"/>
                </a:cxn>
                <a:cxn ang="0">
                  <a:pos x="0" y="78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9" y="88"/>
                </a:cxn>
                <a:cxn ang="0">
                  <a:pos x="91" y="87"/>
                </a:cxn>
                <a:cxn ang="0">
                  <a:pos x="94" y="85"/>
                </a:cxn>
                <a:cxn ang="0">
                  <a:pos x="98" y="83"/>
                </a:cxn>
                <a:cxn ang="0">
                  <a:pos x="103" y="79"/>
                </a:cxn>
                <a:cxn ang="0">
                  <a:pos x="107" y="74"/>
                </a:cxn>
                <a:cxn ang="0">
                  <a:pos x="112" y="71"/>
                </a:cxn>
                <a:cxn ang="0">
                  <a:pos x="117" y="65"/>
                </a:cxn>
                <a:cxn ang="0">
                  <a:pos x="121" y="59"/>
                </a:cxn>
                <a:cxn ang="0">
                  <a:pos x="125" y="53"/>
                </a:cxn>
                <a:cxn ang="0">
                  <a:pos x="128" y="46"/>
                </a:cxn>
                <a:cxn ang="0">
                  <a:pos x="131" y="39"/>
                </a:cxn>
                <a:cxn ang="0">
                  <a:pos x="132" y="31"/>
                </a:cxn>
                <a:cxn ang="0">
                  <a:pos x="132" y="22"/>
                </a:cxn>
                <a:cxn ang="0">
                  <a:pos x="129" y="12"/>
                </a:cxn>
                <a:cxn ang="0">
                  <a:pos x="129" y="12"/>
                </a:cxn>
                <a:cxn ang="0">
                  <a:pos x="128" y="10"/>
                </a:cxn>
                <a:cxn ang="0">
                  <a:pos x="127" y="9"/>
                </a:cxn>
                <a:cxn ang="0">
                  <a:pos x="126" y="7"/>
                </a:cxn>
                <a:cxn ang="0">
                  <a:pos x="124" y="3"/>
                </a:cxn>
                <a:cxn ang="0">
                  <a:pos x="120" y="2"/>
                </a:cxn>
                <a:cxn ang="0">
                  <a:pos x="117" y="0"/>
                </a:cxn>
                <a:cxn ang="0">
                  <a:pos x="113" y="0"/>
                </a:cxn>
                <a:cxn ang="0">
                  <a:pos x="113" y="1"/>
                </a:cxn>
                <a:cxn ang="0">
                  <a:pos x="114" y="4"/>
                </a:cxn>
                <a:cxn ang="0">
                  <a:pos x="117" y="11"/>
                </a:cxn>
                <a:cxn ang="0">
                  <a:pos x="118" y="18"/>
                </a:cxn>
                <a:cxn ang="0">
                  <a:pos x="118" y="29"/>
                </a:cxn>
                <a:cxn ang="0">
                  <a:pos x="117" y="39"/>
                </a:cxn>
                <a:cxn ang="0">
                  <a:pos x="114" y="51"/>
                </a:cxn>
                <a:cxn ang="0">
                  <a:pos x="108" y="63"/>
                </a:cxn>
                <a:cxn ang="0">
                  <a:pos x="108" y="63"/>
                </a:cxn>
                <a:cxn ang="0">
                  <a:pos x="108" y="64"/>
                </a:cxn>
                <a:cxn ang="0">
                  <a:pos x="107" y="64"/>
                </a:cxn>
                <a:cxn ang="0">
                  <a:pos x="106" y="65"/>
                </a:cxn>
                <a:cxn ang="0">
                  <a:pos x="105" y="66"/>
                </a:cxn>
                <a:cxn ang="0">
                  <a:pos x="103" y="67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6" y="70"/>
                </a:cxn>
                <a:cxn ang="0">
                  <a:pos x="92" y="71"/>
                </a:cxn>
                <a:cxn ang="0">
                  <a:pos x="90" y="72"/>
                </a:cxn>
                <a:cxn ang="0">
                  <a:pos x="85" y="72"/>
                </a:cxn>
                <a:cxn ang="0">
                  <a:pos x="82" y="72"/>
                </a:cxn>
                <a:cxn ang="0">
                  <a:pos x="78" y="72"/>
                </a:cxn>
                <a:cxn ang="0">
                  <a:pos x="73" y="72"/>
                </a:cxn>
                <a:cxn ang="0">
                  <a:pos x="69" y="71"/>
                </a:cxn>
                <a:cxn ang="0">
                  <a:pos x="69" y="83"/>
                </a:cxn>
                <a:cxn ang="0">
                  <a:pos x="3" y="76"/>
                </a:cxn>
                <a:cxn ang="0">
                  <a:pos x="1" y="67"/>
                </a:cxn>
              </a:cxnLst>
              <a:rect l="0" t="0" r="r" b="b"/>
              <a:pathLst>
                <a:path w="132" h="90">
                  <a:moveTo>
                    <a:pt x="1" y="67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4"/>
                  </a:lnTo>
                  <a:lnTo>
                    <a:pt x="112" y="71"/>
                  </a:lnTo>
                  <a:lnTo>
                    <a:pt x="117" y="65"/>
                  </a:lnTo>
                  <a:lnTo>
                    <a:pt x="121" y="59"/>
                  </a:lnTo>
                  <a:lnTo>
                    <a:pt x="125" y="53"/>
                  </a:lnTo>
                  <a:lnTo>
                    <a:pt x="128" y="46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8" y="10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3"/>
                  </a:lnTo>
                  <a:lnTo>
                    <a:pt x="120" y="2"/>
                  </a:lnTo>
                  <a:lnTo>
                    <a:pt x="117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4"/>
                  </a:lnTo>
                  <a:lnTo>
                    <a:pt x="117" y="11"/>
                  </a:lnTo>
                  <a:lnTo>
                    <a:pt x="118" y="18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3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5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92" y="71"/>
                  </a:lnTo>
                  <a:lnTo>
                    <a:pt x="90" y="72"/>
                  </a:lnTo>
                  <a:lnTo>
                    <a:pt x="85" y="72"/>
                  </a:lnTo>
                  <a:lnTo>
                    <a:pt x="82" y="72"/>
                  </a:lnTo>
                  <a:lnTo>
                    <a:pt x="78" y="72"/>
                  </a:lnTo>
                  <a:lnTo>
                    <a:pt x="73" y="72"/>
                  </a:lnTo>
                  <a:lnTo>
                    <a:pt x="69" y="71"/>
                  </a:lnTo>
                  <a:lnTo>
                    <a:pt x="69" y="83"/>
                  </a:lnTo>
                  <a:lnTo>
                    <a:pt x="3" y="76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9" name="Freeform 259"/>
            <p:cNvSpPr>
              <a:spLocks/>
            </p:cNvSpPr>
            <p:nvPr/>
          </p:nvSpPr>
          <p:spPr bwMode="auto">
            <a:xfrm>
              <a:off x="1255" y="2213"/>
              <a:ext cx="96" cy="31"/>
            </a:xfrm>
            <a:custGeom>
              <a:avLst/>
              <a:gdLst/>
              <a:ahLst/>
              <a:cxnLst>
                <a:cxn ang="0">
                  <a:pos x="96" y="11"/>
                </a:cxn>
                <a:cxn ang="0">
                  <a:pos x="1" y="0"/>
                </a:cxn>
                <a:cxn ang="0">
                  <a:pos x="0" y="11"/>
                </a:cxn>
                <a:cxn ang="0">
                  <a:pos x="93" y="31"/>
                </a:cxn>
                <a:cxn ang="0">
                  <a:pos x="96" y="11"/>
                </a:cxn>
              </a:cxnLst>
              <a:rect l="0" t="0" r="r" b="b"/>
              <a:pathLst>
                <a:path w="96" h="31">
                  <a:moveTo>
                    <a:pt x="96" y="11"/>
                  </a:moveTo>
                  <a:lnTo>
                    <a:pt x="1" y="0"/>
                  </a:lnTo>
                  <a:lnTo>
                    <a:pt x="0" y="11"/>
                  </a:lnTo>
                  <a:lnTo>
                    <a:pt x="93" y="31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0" name="Freeform 260"/>
            <p:cNvSpPr>
              <a:spLocks/>
            </p:cNvSpPr>
            <p:nvPr/>
          </p:nvSpPr>
          <p:spPr bwMode="auto">
            <a:xfrm>
              <a:off x="1302" y="2223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1" name="Freeform 261"/>
            <p:cNvSpPr>
              <a:spLocks/>
            </p:cNvSpPr>
            <p:nvPr/>
          </p:nvSpPr>
          <p:spPr bwMode="auto">
            <a:xfrm>
              <a:off x="1260" y="2216"/>
              <a:ext cx="28" cy="10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7" y="10"/>
                </a:cxn>
                <a:cxn ang="0">
                  <a:pos x="28" y="4"/>
                </a:cxn>
              </a:cxnLst>
              <a:rect l="0" t="0" r="r" b="b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2" name="Freeform 262"/>
            <p:cNvSpPr>
              <a:spLocks/>
            </p:cNvSpPr>
            <p:nvPr/>
          </p:nvSpPr>
          <p:spPr bwMode="auto">
            <a:xfrm>
              <a:off x="1192" y="2226"/>
              <a:ext cx="162" cy="5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7"/>
                </a:cxn>
                <a:cxn ang="0">
                  <a:pos x="1" y="17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10" y="14"/>
                </a:cxn>
                <a:cxn ang="0">
                  <a:pos x="14" y="14"/>
                </a:cxn>
                <a:cxn ang="0">
                  <a:pos x="17" y="13"/>
                </a:cxn>
                <a:cxn ang="0">
                  <a:pos x="21" y="12"/>
                </a:cxn>
                <a:cxn ang="0">
                  <a:pos x="24" y="11"/>
                </a:cxn>
                <a:cxn ang="0">
                  <a:pos x="28" y="10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8"/>
                </a:cxn>
                <a:cxn ang="0">
                  <a:pos x="159" y="29"/>
                </a:cxn>
                <a:cxn ang="0">
                  <a:pos x="158" y="31"/>
                </a:cxn>
                <a:cxn ang="0">
                  <a:pos x="157" y="33"/>
                </a:cxn>
                <a:cxn ang="0">
                  <a:pos x="155" y="34"/>
                </a:cxn>
                <a:cxn ang="0">
                  <a:pos x="152" y="36"/>
                </a:cxn>
                <a:cxn ang="0">
                  <a:pos x="150" y="39"/>
                </a:cxn>
                <a:cxn ang="0">
                  <a:pos x="147" y="41"/>
                </a:cxn>
                <a:cxn ang="0">
                  <a:pos x="144" y="43"/>
                </a:cxn>
                <a:cxn ang="0">
                  <a:pos x="141" y="46"/>
                </a:cxn>
                <a:cxn ang="0">
                  <a:pos x="137" y="48"/>
                </a:cxn>
                <a:cxn ang="0">
                  <a:pos x="135" y="49"/>
                </a:cxn>
                <a:cxn ang="0">
                  <a:pos x="131" y="52"/>
                </a:cxn>
                <a:cxn ang="0">
                  <a:pos x="128" y="53"/>
                </a:cxn>
                <a:cxn ang="0">
                  <a:pos x="126" y="54"/>
                </a:cxn>
                <a:cxn ang="0">
                  <a:pos x="0" y="17"/>
                </a:cxn>
              </a:cxnLst>
              <a:rect l="0" t="0" r="r" b="b"/>
              <a:pathLst>
                <a:path w="162" h="54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59" y="29"/>
                  </a:lnTo>
                  <a:lnTo>
                    <a:pt x="158" y="31"/>
                  </a:lnTo>
                  <a:lnTo>
                    <a:pt x="157" y="33"/>
                  </a:lnTo>
                  <a:lnTo>
                    <a:pt x="155" y="34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3" name="Freeform 263"/>
            <p:cNvSpPr>
              <a:spLocks/>
            </p:cNvSpPr>
            <p:nvPr/>
          </p:nvSpPr>
          <p:spPr bwMode="auto">
            <a:xfrm>
              <a:off x="1354" y="2220"/>
              <a:ext cx="57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7" y="11"/>
                </a:cxn>
                <a:cxn ang="0">
                  <a:pos x="25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4" name="Freeform 264"/>
            <p:cNvSpPr>
              <a:spLocks/>
            </p:cNvSpPr>
            <p:nvPr/>
          </p:nvSpPr>
          <p:spPr bwMode="auto">
            <a:xfrm>
              <a:off x="1203" y="2109"/>
              <a:ext cx="32" cy="1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3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9" y="3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124"/>
                </a:cxn>
                <a:cxn ang="0">
                  <a:pos x="1" y="124"/>
                </a:cxn>
                <a:cxn ang="0">
                  <a:pos x="1" y="124"/>
                </a:cxn>
                <a:cxn ang="0">
                  <a:pos x="3" y="124"/>
                </a:cxn>
                <a:cxn ang="0">
                  <a:pos x="4" y="124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8" y="123"/>
                </a:cxn>
                <a:cxn ang="0">
                  <a:pos x="11" y="122"/>
                </a:cxn>
                <a:cxn ang="0">
                  <a:pos x="13" y="122"/>
                </a:cxn>
                <a:cxn ang="0">
                  <a:pos x="15" y="121"/>
                </a:cxn>
                <a:cxn ang="0">
                  <a:pos x="18" y="120"/>
                </a:cxn>
                <a:cxn ang="0">
                  <a:pos x="21" y="118"/>
                </a:cxn>
                <a:cxn ang="0">
                  <a:pos x="24" y="117"/>
                </a:cxn>
                <a:cxn ang="0">
                  <a:pos x="26" y="116"/>
                </a:cxn>
                <a:cxn ang="0">
                  <a:pos x="29" y="114"/>
                </a:cxn>
                <a:cxn ang="0">
                  <a:pos x="32" y="113"/>
                </a:cxn>
                <a:cxn ang="0">
                  <a:pos x="32" y="4"/>
                </a:cxn>
              </a:cxnLst>
              <a:rect l="0" t="0" r="r" b="b"/>
              <a:pathLst>
                <a:path w="32" h="124">
                  <a:moveTo>
                    <a:pt x="32" y="4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3" y="124"/>
                  </a:lnTo>
                  <a:lnTo>
                    <a:pt x="4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1" y="122"/>
                  </a:lnTo>
                  <a:lnTo>
                    <a:pt x="13" y="122"/>
                  </a:lnTo>
                  <a:lnTo>
                    <a:pt x="15" y="121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7"/>
                  </a:lnTo>
                  <a:lnTo>
                    <a:pt x="26" y="116"/>
                  </a:lnTo>
                  <a:lnTo>
                    <a:pt x="29" y="114"/>
                  </a:lnTo>
                  <a:lnTo>
                    <a:pt x="32" y="113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5" name="Freeform 265"/>
            <p:cNvSpPr>
              <a:spLocks/>
            </p:cNvSpPr>
            <p:nvPr/>
          </p:nvSpPr>
          <p:spPr bwMode="auto">
            <a:xfrm>
              <a:off x="1204" y="2111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4"/>
                </a:cxn>
                <a:cxn ang="0">
                  <a:pos x="2" y="104"/>
                </a:cxn>
                <a:cxn ang="0">
                  <a:pos x="3" y="104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2"/>
                </a:cxn>
                <a:cxn ang="0">
                  <a:pos x="10" y="102"/>
                </a:cxn>
                <a:cxn ang="0">
                  <a:pos x="11" y="101"/>
                </a:cxn>
                <a:cxn ang="0">
                  <a:pos x="13" y="101"/>
                </a:cxn>
                <a:cxn ang="0">
                  <a:pos x="16" y="100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3" y="97"/>
                </a:cxn>
                <a:cxn ang="0">
                  <a:pos x="25" y="95"/>
                </a:cxn>
                <a:cxn ang="0">
                  <a:pos x="27" y="93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2"/>
                  </a:lnTo>
                  <a:lnTo>
                    <a:pt x="10" y="102"/>
                  </a:lnTo>
                  <a:lnTo>
                    <a:pt x="11" y="101"/>
                  </a:lnTo>
                  <a:lnTo>
                    <a:pt x="13" y="101"/>
                  </a:lnTo>
                  <a:lnTo>
                    <a:pt x="16" y="100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5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6" name="Freeform 266"/>
            <p:cNvSpPr>
              <a:spLocks/>
            </p:cNvSpPr>
            <p:nvPr/>
          </p:nvSpPr>
          <p:spPr bwMode="auto">
            <a:xfrm>
              <a:off x="1206" y="2112"/>
              <a:ext cx="22" cy="84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2" y="84"/>
                </a:cxn>
                <a:cxn ang="0">
                  <a:pos x="3" y="84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7" y="83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2" y="82"/>
                </a:cxn>
                <a:cxn ang="0">
                  <a:pos x="14" y="80"/>
                </a:cxn>
                <a:cxn ang="0">
                  <a:pos x="16" y="79"/>
                </a:cxn>
                <a:cxn ang="0">
                  <a:pos x="18" y="78"/>
                </a:cxn>
                <a:cxn ang="0">
                  <a:pos x="19" y="77"/>
                </a:cxn>
                <a:cxn ang="0">
                  <a:pos x="22" y="76"/>
                </a:cxn>
                <a:cxn ang="0">
                  <a:pos x="22" y="2"/>
                </a:cxn>
              </a:cxnLst>
              <a:rect l="0" t="0" r="r" b="b"/>
              <a:pathLst>
                <a:path w="22" h="84">
                  <a:moveTo>
                    <a:pt x="22" y="2"/>
                  </a:moveTo>
                  <a:lnTo>
                    <a:pt x="22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7" y="83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2" y="82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7" name="Freeform 267"/>
            <p:cNvSpPr>
              <a:spLocks/>
            </p:cNvSpPr>
            <p:nvPr/>
          </p:nvSpPr>
          <p:spPr bwMode="auto">
            <a:xfrm>
              <a:off x="1207" y="2113"/>
              <a:ext cx="17" cy="65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17" y="1"/>
                </a:cxn>
                <a:cxn ang="0">
                  <a:pos x="16" y="1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1" y="65"/>
                </a:cxn>
                <a:cxn ang="0">
                  <a:pos x="3" y="64"/>
                </a:cxn>
                <a:cxn ang="0">
                  <a:pos x="6" y="64"/>
                </a:cxn>
                <a:cxn ang="0">
                  <a:pos x="8" y="63"/>
                </a:cxn>
                <a:cxn ang="0">
                  <a:pos x="11" y="62"/>
                </a:cxn>
                <a:cxn ang="0">
                  <a:pos x="14" y="61"/>
                </a:cxn>
                <a:cxn ang="0">
                  <a:pos x="17" y="58"/>
                </a:cxn>
                <a:cxn ang="0">
                  <a:pos x="17" y="1"/>
                </a:cxn>
              </a:cxnLst>
              <a:rect l="0" t="0" r="r" b="b"/>
              <a:pathLst>
                <a:path w="17" h="65">
                  <a:moveTo>
                    <a:pt x="17" y="1"/>
                  </a:moveTo>
                  <a:lnTo>
                    <a:pt x="17" y="1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4"/>
                  </a:lnTo>
                  <a:lnTo>
                    <a:pt x="6" y="64"/>
                  </a:lnTo>
                  <a:lnTo>
                    <a:pt x="8" y="63"/>
                  </a:lnTo>
                  <a:lnTo>
                    <a:pt x="11" y="62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8" name="Freeform 268"/>
            <p:cNvSpPr>
              <a:spLocks/>
            </p:cNvSpPr>
            <p:nvPr/>
          </p:nvSpPr>
          <p:spPr bwMode="auto">
            <a:xfrm>
              <a:off x="1207" y="2114"/>
              <a:ext cx="14" cy="46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6"/>
                </a:cxn>
                <a:cxn ang="0">
                  <a:pos x="1" y="46"/>
                </a:cxn>
                <a:cxn ang="0">
                  <a:pos x="1" y="46"/>
                </a:cxn>
                <a:cxn ang="0">
                  <a:pos x="3" y="46"/>
                </a:cxn>
                <a:cxn ang="0">
                  <a:pos x="4" y="44"/>
                </a:cxn>
                <a:cxn ang="0">
                  <a:pos x="7" y="44"/>
                </a:cxn>
                <a:cxn ang="0">
                  <a:pos x="9" y="43"/>
                </a:cxn>
                <a:cxn ang="0">
                  <a:pos x="11" y="42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6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6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4"/>
                  </a:lnTo>
                  <a:lnTo>
                    <a:pt x="7" y="44"/>
                  </a:lnTo>
                  <a:lnTo>
                    <a:pt x="9" y="43"/>
                  </a:lnTo>
                  <a:lnTo>
                    <a:pt x="11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9" name="Freeform 269"/>
            <p:cNvSpPr>
              <a:spLocks/>
            </p:cNvSpPr>
            <p:nvPr/>
          </p:nvSpPr>
          <p:spPr bwMode="auto">
            <a:xfrm>
              <a:off x="1208" y="2114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5" y="27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9" y="23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7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0" name="Freeform 270"/>
            <p:cNvSpPr>
              <a:spLocks/>
            </p:cNvSpPr>
            <p:nvPr/>
          </p:nvSpPr>
          <p:spPr bwMode="auto">
            <a:xfrm>
              <a:off x="1319" y="2191"/>
              <a:ext cx="14" cy="14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8" y="14"/>
                </a:cxn>
                <a:cxn ang="0">
                  <a:pos x="9" y="13"/>
                </a:cxn>
                <a:cxn ang="0">
                  <a:pos x="10" y="13"/>
                </a:cxn>
                <a:cxn ang="0">
                  <a:pos x="11" y="12"/>
                </a:cxn>
                <a:cxn ang="0">
                  <a:pos x="13" y="11"/>
                </a:cxn>
                <a:cxn ang="0">
                  <a:pos x="13" y="10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2" y="12"/>
                </a:cxn>
                <a:cxn ang="0">
                  <a:pos x="3" y="13"/>
                </a:cxn>
                <a:cxn ang="0">
                  <a:pos x="4" y="13"/>
                </a:cxn>
                <a:cxn ang="0">
                  <a:pos x="6" y="14"/>
                </a:cxn>
                <a:cxn ang="0">
                  <a:pos x="7" y="14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lnTo>
                    <a:pt x="8" y="14"/>
                  </a:lnTo>
                  <a:lnTo>
                    <a:pt x="9" y="13"/>
                  </a:lnTo>
                  <a:lnTo>
                    <a:pt x="10" y="13"/>
                  </a:lnTo>
                  <a:lnTo>
                    <a:pt x="11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1" name="Freeform 271"/>
            <p:cNvSpPr>
              <a:spLocks/>
            </p:cNvSpPr>
            <p:nvPr/>
          </p:nvSpPr>
          <p:spPr bwMode="auto">
            <a:xfrm>
              <a:off x="1278" y="2191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5" y="7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3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5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2" name="Freeform 272"/>
            <p:cNvSpPr>
              <a:spLocks/>
            </p:cNvSpPr>
            <p:nvPr/>
          </p:nvSpPr>
          <p:spPr bwMode="auto">
            <a:xfrm>
              <a:off x="1290" y="2191"/>
              <a:ext cx="5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5" y="6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3" name="Freeform 273"/>
            <p:cNvSpPr>
              <a:spLocks/>
            </p:cNvSpPr>
            <p:nvPr/>
          </p:nvSpPr>
          <p:spPr bwMode="auto">
            <a:xfrm>
              <a:off x="1244" y="2099"/>
              <a:ext cx="19" cy="9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3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1" y="28"/>
                </a:cxn>
                <a:cxn ang="0">
                  <a:pos x="0" y="41"/>
                </a:cxn>
                <a:cxn ang="0">
                  <a:pos x="0" y="57"/>
                </a:cxn>
                <a:cxn ang="0">
                  <a:pos x="1" y="73"/>
                </a:cxn>
                <a:cxn ang="0">
                  <a:pos x="5" y="92"/>
                </a:cxn>
                <a:cxn ang="0">
                  <a:pos x="19" y="92"/>
                </a:cxn>
                <a:cxn ang="0">
                  <a:pos x="18" y="89"/>
                </a:cxn>
                <a:cxn ang="0">
                  <a:pos x="16" y="82"/>
                </a:cxn>
                <a:cxn ang="0">
                  <a:pos x="15" y="70"/>
                </a:cxn>
                <a:cxn ang="0">
                  <a:pos x="14" y="57"/>
                </a:cxn>
                <a:cxn ang="0">
                  <a:pos x="13" y="42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6" y="1"/>
                </a:cxn>
              </a:cxnLst>
              <a:rect l="0" t="0" r="r" b="b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7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2"/>
                  </a:lnTo>
                  <a:lnTo>
                    <a:pt x="18" y="89"/>
                  </a:lnTo>
                  <a:lnTo>
                    <a:pt x="16" y="82"/>
                  </a:lnTo>
                  <a:lnTo>
                    <a:pt x="15" y="70"/>
                  </a:lnTo>
                  <a:lnTo>
                    <a:pt x="14" y="57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4" name="Freeform 274"/>
            <p:cNvSpPr>
              <a:spLocks/>
            </p:cNvSpPr>
            <p:nvPr/>
          </p:nvSpPr>
          <p:spPr bwMode="auto">
            <a:xfrm>
              <a:off x="1342" y="2087"/>
              <a:ext cx="27" cy="104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1"/>
                </a:cxn>
                <a:cxn ang="0">
                  <a:pos x="25" y="4"/>
                </a:cxn>
                <a:cxn ang="0">
                  <a:pos x="22" y="10"/>
                </a:cxn>
                <a:cxn ang="0">
                  <a:pos x="20" y="19"/>
                </a:cxn>
                <a:cxn ang="0">
                  <a:pos x="18" y="32"/>
                </a:cxn>
                <a:cxn ang="0">
                  <a:pos x="16" y="49"/>
                </a:cxn>
                <a:cxn ang="0">
                  <a:pos x="18" y="74"/>
                </a:cxn>
                <a:cxn ang="0">
                  <a:pos x="20" y="104"/>
                </a:cxn>
                <a:cxn ang="0">
                  <a:pos x="5" y="104"/>
                </a:cxn>
                <a:cxn ang="0">
                  <a:pos x="5" y="101"/>
                </a:cxn>
                <a:cxn ang="0">
                  <a:pos x="4" y="92"/>
                </a:cxn>
                <a:cxn ang="0">
                  <a:pos x="2" y="80"/>
                </a:cxn>
                <a:cxn ang="0">
                  <a:pos x="1" y="64"/>
                </a:cxn>
                <a:cxn ang="0">
                  <a:pos x="0" y="47"/>
                </a:cxn>
                <a:cxn ang="0">
                  <a:pos x="1" y="31"/>
                </a:cxn>
                <a:cxn ang="0">
                  <a:pos x="4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4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9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4"/>
                  </a:lnTo>
                  <a:lnTo>
                    <a:pt x="20" y="104"/>
                  </a:lnTo>
                  <a:lnTo>
                    <a:pt x="5" y="104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5" name="Freeform 275"/>
            <p:cNvSpPr>
              <a:spLocks/>
            </p:cNvSpPr>
            <p:nvPr/>
          </p:nvSpPr>
          <p:spPr bwMode="auto">
            <a:xfrm>
              <a:off x="1244" y="2104"/>
              <a:ext cx="18" cy="81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3"/>
                </a:cxn>
                <a:cxn ang="0">
                  <a:pos x="5" y="8"/>
                </a:cxn>
                <a:cxn ang="0">
                  <a:pos x="2" y="15"/>
                </a:cxn>
                <a:cxn ang="0">
                  <a:pos x="1" y="25"/>
                </a:cxn>
                <a:cxn ang="0">
                  <a:pos x="0" y="37"/>
                </a:cxn>
                <a:cxn ang="0">
                  <a:pos x="1" y="50"/>
                </a:cxn>
                <a:cxn ang="0">
                  <a:pos x="2" y="65"/>
                </a:cxn>
                <a:cxn ang="0">
                  <a:pos x="5" y="81"/>
                </a:cxn>
                <a:cxn ang="0">
                  <a:pos x="16" y="80"/>
                </a:cxn>
                <a:cxn ang="0">
                  <a:pos x="16" y="78"/>
                </a:cxn>
                <a:cxn ang="0">
                  <a:pos x="15" y="72"/>
                </a:cxn>
                <a:cxn ang="0">
                  <a:pos x="14" y="61"/>
                </a:cxn>
                <a:cxn ang="0">
                  <a:pos x="13" y="50"/>
                </a:cxn>
                <a:cxn ang="0">
                  <a:pos x="12" y="37"/>
                </a:cxn>
                <a:cxn ang="0">
                  <a:pos x="12" y="24"/>
                </a:cxn>
                <a:cxn ang="0">
                  <a:pos x="14" y="1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8" h="81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5"/>
                  </a:lnTo>
                  <a:lnTo>
                    <a:pt x="0" y="37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1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2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6" name="Freeform 276"/>
            <p:cNvSpPr>
              <a:spLocks/>
            </p:cNvSpPr>
            <p:nvPr/>
          </p:nvSpPr>
          <p:spPr bwMode="auto">
            <a:xfrm>
              <a:off x="1245" y="2109"/>
              <a:ext cx="14" cy="6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3" y="13"/>
                </a:cxn>
                <a:cxn ang="0">
                  <a:pos x="1" y="21"/>
                </a:cxn>
                <a:cxn ang="0">
                  <a:pos x="0" y="32"/>
                </a:cxn>
                <a:cxn ang="0">
                  <a:pos x="0" y="44"/>
                </a:cxn>
                <a:cxn ang="0">
                  <a:pos x="1" y="56"/>
                </a:cxn>
                <a:cxn ang="0">
                  <a:pos x="4" y="69"/>
                </a:cxn>
                <a:cxn ang="0">
                  <a:pos x="14" y="69"/>
                </a:cxn>
                <a:cxn ang="0">
                  <a:pos x="13" y="67"/>
                </a:cxn>
                <a:cxn ang="0">
                  <a:pos x="13" y="61"/>
                </a:cxn>
                <a:cxn ang="0">
                  <a:pos x="12" y="53"/>
                </a:cxn>
                <a:cxn ang="0">
                  <a:pos x="11" y="44"/>
                </a:cxn>
                <a:cxn ang="0">
                  <a:pos x="10" y="32"/>
                </a:cxn>
                <a:cxn ang="0">
                  <a:pos x="10" y="20"/>
                </a:cxn>
                <a:cxn ang="0">
                  <a:pos x="12" y="1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2"/>
                </a:cxn>
                <a:cxn ang="0">
                  <a:pos x="5" y="2"/>
                </a:cxn>
              </a:cxnLst>
              <a:rect l="0" t="0" r="r" b="b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1" y="56"/>
                  </a:lnTo>
                  <a:lnTo>
                    <a:pt x="4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4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7" name="Freeform 277"/>
            <p:cNvSpPr>
              <a:spLocks/>
            </p:cNvSpPr>
            <p:nvPr/>
          </p:nvSpPr>
          <p:spPr bwMode="auto">
            <a:xfrm>
              <a:off x="1246" y="2115"/>
              <a:ext cx="12" cy="57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3"/>
                </a:cxn>
                <a:cxn ang="0">
                  <a:pos x="3" y="5"/>
                </a:cxn>
                <a:cxn ang="0">
                  <a:pos x="2" y="11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2" y="46"/>
                </a:cxn>
                <a:cxn ang="0">
                  <a:pos x="3" y="57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10" y="50"/>
                </a:cxn>
                <a:cxn ang="0">
                  <a:pos x="10" y="43"/>
                </a:cxn>
                <a:cxn ang="0">
                  <a:pos x="9" y="35"/>
                </a:cxn>
                <a:cxn ang="0">
                  <a:pos x="7" y="26"/>
                </a:cxn>
                <a:cxn ang="0">
                  <a:pos x="9" y="17"/>
                </a:cxn>
                <a:cxn ang="0">
                  <a:pos x="10" y="8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</a:cxnLst>
              <a:rect l="0" t="0" r="r" b="b"/>
              <a:pathLst>
                <a:path w="12" h="57">
                  <a:moveTo>
                    <a:pt x="4" y="1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8" name="Freeform 278"/>
            <p:cNvSpPr>
              <a:spLocks/>
            </p:cNvSpPr>
            <p:nvPr/>
          </p:nvSpPr>
          <p:spPr bwMode="auto">
            <a:xfrm>
              <a:off x="1246" y="2120"/>
              <a:ext cx="10" cy="4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9"/>
                </a:cxn>
                <a:cxn ang="0">
                  <a:pos x="2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2" y="37"/>
                </a:cxn>
                <a:cxn ang="0">
                  <a:pos x="3" y="45"/>
                </a:cxn>
                <a:cxn ang="0">
                  <a:pos x="10" y="45"/>
                </a:cxn>
                <a:cxn ang="0">
                  <a:pos x="10" y="44"/>
                </a:cxn>
                <a:cxn ang="0">
                  <a:pos x="9" y="41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9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9" y="41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9" name="Freeform 279"/>
            <p:cNvSpPr>
              <a:spLocks/>
            </p:cNvSpPr>
            <p:nvPr/>
          </p:nvSpPr>
          <p:spPr bwMode="auto">
            <a:xfrm>
              <a:off x="1248" y="2126"/>
              <a:ext cx="7" cy="34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1" y="34"/>
                </a:cxn>
                <a:cxn ang="0">
                  <a:pos x="5" y="34"/>
                </a:cxn>
                <a:cxn ang="0">
                  <a:pos x="5" y="32"/>
                </a:cxn>
                <a:cxn ang="0">
                  <a:pos x="5" y="29"/>
                </a:cxn>
                <a:cxn ang="0">
                  <a:pos x="4" y="25"/>
                </a:cxn>
                <a:cxn ang="0">
                  <a:pos x="4" y="21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4" y="4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7" h="34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1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4" y="4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0" name="Freeform 280"/>
            <p:cNvSpPr>
              <a:spLocks/>
            </p:cNvSpPr>
            <p:nvPr/>
          </p:nvSpPr>
          <p:spPr bwMode="auto">
            <a:xfrm>
              <a:off x="1343" y="2093"/>
              <a:ext cx="24" cy="91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2" y="1"/>
                </a:cxn>
                <a:cxn ang="0">
                  <a:pos x="21" y="4"/>
                </a:cxn>
                <a:cxn ang="0">
                  <a:pos x="19" y="8"/>
                </a:cxn>
                <a:cxn ang="0">
                  <a:pos x="17" y="16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8" y="91"/>
                </a:cxn>
                <a:cxn ang="0">
                  <a:pos x="5" y="91"/>
                </a:cxn>
                <a:cxn ang="0">
                  <a:pos x="4" y="88"/>
                </a:cxn>
                <a:cxn ang="0">
                  <a:pos x="3" y="81"/>
                </a:cxn>
                <a:cxn ang="0">
                  <a:pos x="1" y="70"/>
                </a:cxn>
                <a:cxn ang="0">
                  <a:pos x="0" y="56"/>
                </a:cxn>
                <a:cxn ang="0">
                  <a:pos x="0" y="42"/>
                </a:cxn>
                <a:cxn ang="0">
                  <a:pos x="1" y="27"/>
                </a:cxn>
                <a:cxn ang="0">
                  <a:pos x="4" y="13"/>
                </a:cxn>
                <a:cxn ang="0">
                  <a:pos x="7" y="0"/>
                </a:cxn>
                <a:cxn ang="0">
                  <a:pos x="24" y="1"/>
                </a:cxn>
              </a:cxnLst>
              <a:rect l="0" t="0" r="r" b="b"/>
              <a:pathLst>
                <a:path w="24" h="91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1"/>
                  </a:lnTo>
                  <a:lnTo>
                    <a:pt x="5" y="91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1" name="Freeform 281"/>
            <p:cNvSpPr>
              <a:spLocks/>
            </p:cNvSpPr>
            <p:nvPr/>
          </p:nvSpPr>
          <p:spPr bwMode="auto">
            <a:xfrm>
              <a:off x="1344" y="2100"/>
              <a:ext cx="19" cy="7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1"/>
                </a:cxn>
                <a:cxn ang="0">
                  <a:pos x="18" y="2"/>
                </a:cxn>
                <a:cxn ang="0">
                  <a:pos x="17" y="7"/>
                </a:cxn>
                <a:cxn ang="0">
                  <a:pos x="14" y="13"/>
                </a:cxn>
                <a:cxn ang="0">
                  <a:pos x="13" y="23"/>
                </a:cxn>
                <a:cxn ang="0">
                  <a:pos x="12" y="36"/>
                </a:cxn>
                <a:cxn ang="0">
                  <a:pos x="13" y="54"/>
                </a:cxn>
                <a:cxn ang="0">
                  <a:pos x="14" y="77"/>
                </a:cxn>
                <a:cxn ang="0">
                  <a:pos x="4" y="77"/>
                </a:cxn>
                <a:cxn ang="0">
                  <a:pos x="4" y="75"/>
                </a:cxn>
                <a:cxn ang="0">
                  <a:pos x="3" y="69"/>
                </a:cxn>
                <a:cxn ang="0">
                  <a:pos x="2" y="60"/>
                </a:cxn>
                <a:cxn ang="0">
                  <a:pos x="0" y="48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3" y="11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5"/>
                  </a:lnTo>
                  <a:lnTo>
                    <a:pt x="3" y="69"/>
                  </a:lnTo>
                  <a:lnTo>
                    <a:pt x="2" y="60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2" name="Freeform 282"/>
            <p:cNvSpPr>
              <a:spLocks/>
            </p:cNvSpPr>
            <p:nvPr/>
          </p:nvSpPr>
          <p:spPr bwMode="auto">
            <a:xfrm>
              <a:off x="1346" y="2106"/>
              <a:ext cx="15" cy="64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9" y="30"/>
                </a:cxn>
                <a:cxn ang="0">
                  <a:pos x="10" y="45"/>
                </a:cxn>
                <a:cxn ang="0">
                  <a:pos x="11" y="64"/>
                </a:cxn>
                <a:cxn ang="0">
                  <a:pos x="2" y="64"/>
                </a:cxn>
                <a:cxn ang="0">
                  <a:pos x="2" y="62"/>
                </a:cxn>
                <a:cxn ang="0">
                  <a:pos x="1" y="57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1" y="8"/>
                </a:cxn>
                <a:cxn ang="0">
                  <a:pos x="4" y="0"/>
                </a:cxn>
                <a:cxn ang="0">
                  <a:pos x="15" y="0"/>
                </a:cxn>
              </a:cxnLst>
              <a:rect l="0" t="0" r="r" b="b"/>
              <a:pathLst>
                <a:path w="15" h="64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20"/>
                  </a:lnTo>
                  <a:lnTo>
                    <a:pt x="9" y="30"/>
                  </a:lnTo>
                  <a:lnTo>
                    <a:pt x="10" y="45"/>
                  </a:lnTo>
                  <a:lnTo>
                    <a:pt x="11" y="64"/>
                  </a:lnTo>
                  <a:lnTo>
                    <a:pt x="2" y="64"/>
                  </a:lnTo>
                  <a:lnTo>
                    <a:pt x="2" y="62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3" name="Freeform 283"/>
            <p:cNvSpPr>
              <a:spLocks/>
            </p:cNvSpPr>
            <p:nvPr/>
          </p:nvSpPr>
          <p:spPr bwMode="auto">
            <a:xfrm>
              <a:off x="1346" y="2112"/>
              <a:ext cx="12" cy="51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4"/>
                </a:cxn>
                <a:cxn ang="0">
                  <a:pos x="9" y="9"/>
                </a:cxn>
                <a:cxn ang="0">
                  <a:pos x="9" y="16"/>
                </a:cxn>
                <a:cxn ang="0">
                  <a:pos x="8" y="24"/>
                </a:cxn>
                <a:cxn ang="0">
                  <a:pos x="8" y="36"/>
                </a:cxn>
                <a:cxn ang="0">
                  <a:pos x="9" y="51"/>
                </a:cxn>
                <a:cxn ang="0">
                  <a:pos x="2" y="51"/>
                </a:cxn>
                <a:cxn ang="0">
                  <a:pos x="2" y="50"/>
                </a:cxn>
                <a:cxn ang="0">
                  <a:pos x="2" y="45"/>
                </a:cxn>
                <a:cxn ang="0">
                  <a:pos x="1" y="39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5"/>
                </a:cxn>
                <a:cxn ang="0">
                  <a:pos x="2" y="7"/>
                </a:cxn>
                <a:cxn ang="0">
                  <a:pos x="4" y="0"/>
                </a:cxn>
                <a:cxn ang="0">
                  <a:pos x="12" y="1"/>
                </a:cxn>
              </a:cxnLst>
              <a:rect l="0" t="0" r="r" b="b"/>
              <a:pathLst>
                <a:path w="12" h="51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6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1"/>
                  </a:lnTo>
                  <a:lnTo>
                    <a:pt x="2" y="51"/>
                  </a:lnTo>
                  <a:lnTo>
                    <a:pt x="2" y="50"/>
                  </a:lnTo>
                  <a:lnTo>
                    <a:pt x="2" y="45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4" name="Freeform 284"/>
            <p:cNvSpPr>
              <a:spLocks/>
            </p:cNvSpPr>
            <p:nvPr/>
          </p:nvSpPr>
          <p:spPr bwMode="auto">
            <a:xfrm>
              <a:off x="1347" y="2119"/>
              <a:ext cx="9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7"/>
                </a:cxn>
                <a:cxn ang="0">
                  <a:pos x="6" y="25"/>
                </a:cxn>
                <a:cxn ang="0">
                  <a:pos x="7" y="37"/>
                </a:cxn>
                <a:cxn ang="0">
                  <a:pos x="2" y="37"/>
                </a:cxn>
                <a:cxn ang="0">
                  <a:pos x="1" y="36"/>
                </a:cxn>
                <a:cxn ang="0">
                  <a:pos x="1" y="32"/>
                </a:cxn>
                <a:cxn ang="0">
                  <a:pos x="1" y="28"/>
                </a:cxn>
                <a:cxn ang="0">
                  <a:pos x="0" y="23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9" h="37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7"/>
                  </a:lnTo>
                  <a:lnTo>
                    <a:pt x="2" y="37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5" name="Rectangle 285"/>
            <p:cNvSpPr>
              <a:spLocks noChangeArrowheads="1"/>
            </p:cNvSpPr>
            <p:nvPr/>
          </p:nvSpPr>
          <p:spPr bwMode="auto">
            <a:xfrm>
              <a:off x="1224" y="2109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6" name="Freeform 286"/>
            <p:cNvSpPr>
              <a:spLocks/>
            </p:cNvSpPr>
            <p:nvPr/>
          </p:nvSpPr>
          <p:spPr bwMode="auto">
            <a:xfrm>
              <a:off x="1266" y="2107"/>
              <a:ext cx="46" cy="5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7"/>
                </a:cxn>
                <a:cxn ang="0">
                  <a:pos x="3" y="9"/>
                </a:cxn>
                <a:cxn ang="0">
                  <a:pos x="1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3" y="55"/>
                </a:cxn>
                <a:cxn ang="0">
                  <a:pos x="3" y="55"/>
                </a:cxn>
                <a:cxn ang="0">
                  <a:pos x="3" y="54"/>
                </a:cxn>
                <a:cxn ang="0">
                  <a:pos x="3" y="51"/>
                </a:cxn>
                <a:cxn ang="0">
                  <a:pos x="3" y="49"/>
                </a:cxn>
                <a:cxn ang="0">
                  <a:pos x="3" y="46"/>
                </a:cxn>
                <a:cxn ang="0">
                  <a:pos x="4" y="43"/>
                </a:cxn>
                <a:cxn ang="0">
                  <a:pos x="4" y="39"/>
                </a:cxn>
                <a:cxn ang="0">
                  <a:pos x="5" y="35"/>
                </a:cxn>
                <a:cxn ang="0">
                  <a:pos x="6" y="32"/>
                </a:cxn>
                <a:cxn ang="0">
                  <a:pos x="7" y="28"/>
                </a:cxn>
                <a:cxn ang="0">
                  <a:pos x="8" y="25"/>
                </a:cxn>
                <a:cxn ang="0">
                  <a:pos x="11" y="21"/>
                </a:cxn>
                <a:cxn ang="0">
                  <a:pos x="14" y="19"/>
                </a:cxn>
                <a:cxn ang="0">
                  <a:pos x="17" y="16"/>
                </a:cxn>
                <a:cxn ang="0">
                  <a:pos x="21" y="15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2"/>
                </a:cxn>
                <a:cxn ang="0">
                  <a:pos x="29" y="11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41" y="5"/>
                </a:cxn>
                <a:cxn ang="0">
                  <a:pos x="46" y="2"/>
                </a:cxn>
                <a:cxn ang="0">
                  <a:pos x="46" y="2"/>
                </a:cxn>
                <a:cxn ang="0">
                  <a:pos x="45" y="2"/>
                </a:cxn>
                <a:cxn ang="0">
                  <a:pos x="43" y="2"/>
                </a:cxn>
                <a:cxn ang="0">
                  <a:pos x="42" y="2"/>
                </a:cxn>
                <a:cxn ang="0">
                  <a:pos x="40" y="1"/>
                </a:cxn>
                <a:cxn ang="0">
                  <a:pos x="38" y="1"/>
                </a:cxn>
                <a:cxn ang="0">
                  <a:pos x="35" y="1"/>
                </a:cxn>
                <a:cxn ang="0">
                  <a:pos x="32" y="1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2"/>
                </a:cxn>
                <a:cxn ang="0">
                  <a:pos x="11" y="2"/>
                </a:cxn>
                <a:cxn ang="0">
                  <a:pos x="7" y="4"/>
                </a:cxn>
                <a:cxn ang="0">
                  <a:pos x="4" y="6"/>
                </a:cxn>
              </a:cxnLst>
              <a:rect l="0" t="0" r="r" b="b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3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7" name="Freeform 287"/>
            <p:cNvSpPr>
              <a:spLocks/>
            </p:cNvSpPr>
            <p:nvPr/>
          </p:nvSpPr>
          <p:spPr bwMode="auto">
            <a:xfrm>
              <a:off x="1202" y="2148"/>
              <a:ext cx="3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2"/>
                </a:cxn>
                <a:cxn ang="0">
                  <a:pos x="37" y="3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3"/>
                </a:cxn>
                <a:cxn ang="0">
                  <a:pos x="9" y="3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7"/>
                </a:cxn>
              </a:cxnLst>
              <a:rect l="0" t="0" r="r" b="b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8" name="Freeform 288"/>
            <p:cNvSpPr>
              <a:spLocks/>
            </p:cNvSpPr>
            <p:nvPr/>
          </p:nvSpPr>
          <p:spPr bwMode="auto">
            <a:xfrm>
              <a:off x="1202" y="2123"/>
              <a:ext cx="37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2"/>
                </a:cxn>
                <a:cxn ang="0">
                  <a:pos x="32" y="3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5"/>
                </a:cxn>
                <a:cxn ang="0">
                  <a:pos x="28" y="4"/>
                </a:cxn>
                <a:cxn ang="0">
                  <a:pos x="25" y="4"/>
                </a:cxn>
                <a:cxn ang="0">
                  <a:pos x="22" y="3"/>
                </a:cxn>
                <a:cxn ang="0">
                  <a:pos x="19" y="3"/>
                </a:cxn>
                <a:cxn ang="0">
                  <a:pos x="15" y="3"/>
                </a:cxn>
                <a:cxn ang="0">
                  <a:pos x="13" y="4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7"/>
                </a:cxn>
              </a:cxnLst>
              <a:rect l="0" t="0" r="r" b="b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9" name="Freeform 289"/>
            <p:cNvSpPr>
              <a:spLocks/>
            </p:cNvSpPr>
            <p:nvPr/>
          </p:nvSpPr>
          <p:spPr bwMode="auto">
            <a:xfrm>
              <a:off x="1237" y="2112"/>
              <a:ext cx="61" cy="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0"/>
                </a:cxn>
                <a:cxn ang="0">
                  <a:pos x="19" y="113"/>
                </a:cxn>
                <a:cxn ang="0">
                  <a:pos x="18" y="98"/>
                </a:cxn>
                <a:cxn ang="0">
                  <a:pos x="61" y="105"/>
                </a:cxn>
                <a:cxn ang="0">
                  <a:pos x="61" y="99"/>
                </a:cxn>
                <a:cxn ang="0">
                  <a:pos x="30" y="96"/>
                </a:cxn>
                <a:cxn ang="0">
                  <a:pos x="29" y="83"/>
                </a:cxn>
                <a:cxn ang="0">
                  <a:pos x="9" y="83"/>
                </a:cxn>
                <a:cxn ang="0">
                  <a:pos x="8" y="80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4" y="59"/>
                </a:cxn>
                <a:cxn ang="0">
                  <a:pos x="2" y="48"/>
                </a:cxn>
                <a:cxn ang="0">
                  <a:pos x="1" y="34"/>
                </a:cxn>
                <a:cxn ang="0">
                  <a:pos x="2" y="20"/>
                </a:cxn>
                <a:cxn ang="0">
                  <a:pos x="6" y="3"/>
                </a:cxn>
                <a:cxn ang="0">
                  <a:pos x="0" y="0"/>
                </a:cxn>
              </a:cxnLst>
              <a:rect l="0" t="0" r="r" b="b"/>
              <a:pathLst>
                <a:path w="61" h="113">
                  <a:moveTo>
                    <a:pt x="0" y="0"/>
                  </a:moveTo>
                  <a:lnTo>
                    <a:pt x="0" y="110"/>
                  </a:lnTo>
                  <a:lnTo>
                    <a:pt x="19" y="113"/>
                  </a:lnTo>
                  <a:lnTo>
                    <a:pt x="18" y="98"/>
                  </a:lnTo>
                  <a:lnTo>
                    <a:pt x="61" y="105"/>
                  </a:lnTo>
                  <a:lnTo>
                    <a:pt x="61" y="99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9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0" name="Freeform 290"/>
            <p:cNvSpPr>
              <a:spLocks/>
            </p:cNvSpPr>
            <p:nvPr/>
          </p:nvSpPr>
          <p:spPr bwMode="auto">
            <a:xfrm>
              <a:off x="1267" y="2086"/>
              <a:ext cx="7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3" y="14"/>
                </a:cxn>
                <a:cxn ang="0">
                  <a:pos x="4" y="14"/>
                </a:cxn>
                <a:cxn ang="0">
                  <a:pos x="7" y="13"/>
                </a:cxn>
                <a:cxn ang="0">
                  <a:pos x="11" y="12"/>
                </a:cxn>
                <a:cxn ang="0">
                  <a:pos x="14" y="11"/>
                </a:cxn>
                <a:cxn ang="0">
                  <a:pos x="19" y="9"/>
                </a:cxn>
                <a:cxn ang="0">
                  <a:pos x="24" y="8"/>
                </a:cxn>
                <a:cxn ang="0">
                  <a:pos x="30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6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9"/>
                </a:cxn>
                <a:cxn ang="0">
                  <a:pos x="79" y="0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1" y="1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4"/>
                </a:cxn>
                <a:cxn ang="0">
                  <a:pos x="18" y="5"/>
                </a:cxn>
                <a:cxn ang="0">
                  <a:pos x="12" y="6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1" name="Freeform 291"/>
            <p:cNvSpPr>
              <a:spLocks/>
            </p:cNvSpPr>
            <p:nvPr/>
          </p:nvSpPr>
          <p:spPr bwMode="auto">
            <a:xfrm>
              <a:off x="1222" y="2227"/>
              <a:ext cx="132" cy="45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56" y="42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1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8" y="38"/>
                </a:cxn>
                <a:cxn ang="0">
                  <a:pos x="71" y="37"/>
                </a:cxn>
                <a:cxn ang="0">
                  <a:pos x="73" y="34"/>
                </a:cxn>
                <a:cxn ang="0">
                  <a:pos x="76" y="33"/>
                </a:cxn>
                <a:cxn ang="0">
                  <a:pos x="78" y="31"/>
                </a:cxn>
                <a:cxn ang="0">
                  <a:pos x="80" y="30"/>
                </a:cxn>
                <a:cxn ang="0">
                  <a:pos x="82" y="27"/>
                </a:cxn>
                <a:cxn ang="0">
                  <a:pos x="84" y="26"/>
                </a:cxn>
                <a:cxn ang="0">
                  <a:pos x="85" y="24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2" y="32"/>
                </a:cxn>
                <a:cxn ang="0">
                  <a:pos x="126" y="34"/>
                </a:cxn>
                <a:cxn ang="0">
                  <a:pos x="90" y="25"/>
                </a:cxn>
                <a:cxn ang="0">
                  <a:pos x="90" y="25"/>
                </a:cxn>
                <a:cxn ang="0">
                  <a:pos x="90" y="26"/>
                </a:cxn>
                <a:cxn ang="0">
                  <a:pos x="89" y="26"/>
                </a:cxn>
                <a:cxn ang="0">
                  <a:pos x="89" y="27"/>
                </a:cxn>
                <a:cxn ang="0">
                  <a:pos x="87" y="28"/>
                </a:cxn>
                <a:cxn ang="0">
                  <a:pos x="86" y="30"/>
                </a:cxn>
                <a:cxn ang="0">
                  <a:pos x="85" y="31"/>
                </a:cxn>
                <a:cxn ang="0">
                  <a:pos x="83" y="32"/>
                </a:cxn>
                <a:cxn ang="0">
                  <a:pos x="80" y="33"/>
                </a:cxn>
                <a:cxn ang="0">
                  <a:pos x="78" y="34"/>
                </a:cxn>
                <a:cxn ang="0">
                  <a:pos x="76" y="37"/>
                </a:cxn>
                <a:cxn ang="0">
                  <a:pos x="72" y="38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2" y="42"/>
                </a:cxn>
                <a:cxn ang="0">
                  <a:pos x="57" y="45"/>
                </a:cxn>
                <a:cxn ang="0">
                  <a:pos x="55" y="44"/>
                </a:cxn>
              </a:cxnLst>
              <a:rect l="0" t="0" r="r" b="b"/>
              <a:pathLst>
                <a:path w="132" h="45">
                  <a:moveTo>
                    <a:pt x="55" y="44"/>
                  </a:moveTo>
                  <a:lnTo>
                    <a:pt x="56" y="42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1"/>
                  </a:lnTo>
                  <a:lnTo>
                    <a:pt x="80" y="30"/>
                  </a:lnTo>
                  <a:lnTo>
                    <a:pt x="82" y="27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2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2" name="Freeform 292"/>
            <p:cNvSpPr>
              <a:spLocks/>
            </p:cNvSpPr>
            <p:nvPr/>
          </p:nvSpPr>
          <p:spPr bwMode="auto">
            <a:xfrm>
              <a:off x="1194" y="2239"/>
              <a:ext cx="135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40"/>
                </a:cxn>
                <a:cxn ang="0">
                  <a:pos x="135" y="4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3" name="Freeform 293"/>
            <p:cNvSpPr>
              <a:spLocks/>
            </p:cNvSpPr>
            <p:nvPr/>
          </p:nvSpPr>
          <p:spPr bwMode="auto">
            <a:xfrm>
              <a:off x="1217" y="2233"/>
              <a:ext cx="132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6"/>
                </a:cxn>
                <a:cxn ang="0">
                  <a:pos x="132" y="35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2" h="36">
                  <a:moveTo>
                    <a:pt x="0" y="0"/>
                  </a:moveTo>
                  <a:lnTo>
                    <a:pt x="130" y="36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4" name="Freeform 294"/>
            <p:cNvSpPr>
              <a:spLocks/>
            </p:cNvSpPr>
            <p:nvPr/>
          </p:nvSpPr>
          <p:spPr bwMode="auto">
            <a:xfrm>
              <a:off x="1207" y="2236"/>
              <a:ext cx="133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8"/>
                </a:cxn>
                <a:cxn ang="0">
                  <a:pos x="133" y="38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5" name="Freeform 295"/>
            <p:cNvSpPr>
              <a:spLocks/>
            </p:cNvSpPr>
            <p:nvPr/>
          </p:nvSpPr>
          <p:spPr bwMode="auto">
            <a:xfrm>
              <a:off x="1768" y="2150"/>
              <a:ext cx="249" cy="209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2" y="14"/>
                </a:cxn>
                <a:cxn ang="0">
                  <a:pos x="75" y="13"/>
                </a:cxn>
                <a:cxn ang="0">
                  <a:pos x="78" y="12"/>
                </a:cxn>
                <a:cxn ang="0">
                  <a:pos x="83" y="11"/>
                </a:cxn>
                <a:cxn ang="0">
                  <a:pos x="88" y="10"/>
                </a:cxn>
                <a:cxn ang="0">
                  <a:pos x="95" y="8"/>
                </a:cxn>
                <a:cxn ang="0">
                  <a:pos x="103" y="6"/>
                </a:cxn>
                <a:cxn ang="0">
                  <a:pos x="111" y="5"/>
                </a:cxn>
                <a:cxn ang="0">
                  <a:pos x="120" y="4"/>
                </a:cxn>
                <a:cxn ang="0">
                  <a:pos x="132" y="3"/>
                </a:cxn>
                <a:cxn ang="0">
                  <a:pos x="144" y="1"/>
                </a:cxn>
                <a:cxn ang="0">
                  <a:pos x="156" y="0"/>
                </a:cxn>
                <a:cxn ang="0">
                  <a:pos x="169" y="0"/>
                </a:cxn>
                <a:cxn ang="0">
                  <a:pos x="184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4"/>
                </a:cxn>
                <a:cxn ang="0">
                  <a:pos x="222" y="40"/>
                </a:cxn>
                <a:cxn ang="0">
                  <a:pos x="225" y="51"/>
                </a:cxn>
                <a:cxn ang="0">
                  <a:pos x="239" y="117"/>
                </a:cxn>
                <a:cxn ang="0">
                  <a:pos x="246" y="145"/>
                </a:cxn>
                <a:cxn ang="0">
                  <a:pos x="246" y="146"/>
                </a:cxn>
                <a:cxn ang="0">
                  <a:pos x="248" y="152"/>
                </a:cxn>
                <a:cxn ang="0">
                  <a:pos x="248" y="160"/>
                </a:cxn>
                <a:cxn ang="0">
                  <a:pos x="244" y="171"/>
                </a:cxn>
                <a:cxn ang="0">
                  <a:pos x="0" y="164"/>
                </a:cxn>
                <a:cxn ang="0">
                  <a:pos x="25" y="151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6"/>
                </a:cxn>
                <a:cxn ang="0">
                  <a:pos x="32" y="25"/>
                </a:cxn>
                <a:cxn ang="0">
                  <a:pos x="36" y="24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7" y="24"/>
                </a:cxn>
                <a:cxn ang="0">
                  <a:pos x="68" y="27"/>
                </a:cxn>
              </a:cxnLst>
              <a:rect l="0" t="0" r="r" b="b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1" y="14"/>
                  </a:lnTo>
                  <a:lnTo>
                    <a:pt x="72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3" y="11"/>
                  </a:lnTo>
                  <a:lnTo>
                    <a:pt x="85" y="11"/>
                  </a:lnTo>
                  <a:lnTo>
                    <a:pt x="88" y="10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0" y="4"/>
                  </a:lnTo>
                  <a:lnTo>
                    <a:pt x="126" y="3"/>
                  </a:lnTo>
                  <a:lnTo>
                    <a:pt x="132" y="3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49" y="1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0"/>
                  </a:lnTo>
                  <a:lnTo>
                    <a:pt x="177" y="0"/>
                  </a:lnTo>
                  <a:lnTo>
                    <a:pt x="184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2" y="32"/>
                  </a:lnTo>
                  <a:lnTo>
                    <a:pt x="216" y="34"/>
                  </a:lnTo>
                  <a:lnTo>
                    <a:pt x="219" y="37"/>
                  </a:lnTo>
                  <a:lnTo>
                    <a:pt x="222" y="40"/>
                  </a:lnTo>
                  <a:lnTo>
                    <a:pt x="224" y="45"/>
                  </a:lnTo>
                  <a:lnTo>
                    <a:pt x="225" y="51"/>
                  </a:lnTo>
                  <a:lnTo>
                    <a:pt x="245" y="69"/>
                  </a:lnTo>
                  <a:lnTo>
                    <a:pt x="239" y="117"/>
                  </a:lnTo>
                  <a:lnTo>
                    <a:pt x="208" y="133"/>
                  </a:lnTo>
                  <a:lnTo>
                    <a:pt x="246" y="145"/>
                  </a:lnTo>
                  <a:lnTo>
                    <a:pt x="246" y="145"/>
                  </a:lnTo>
                  <a:lnTo>
                    <a:pt x="246" y="146"/>
                  </a:lnTo>
                  <a:lnTo>
                    <a:pt x="248" y="149"/>
                  </a:lnTo>
                  <a:lnTo>
                    <a:pt x="248" y="152"/>
                  </a:lnTo>
                  <a:lnTo>
                    <a:pt x="249" y="156"/>
                  </a:lnTo>
                  <a:lnTo>
                    <a:pt x="248" y="160"/>
                  </a:lnTo>
                  <a:lnTo>
                    <a:pt x="246" y="165"/>
                  </a:lnTo>
                  <a:lnTo>
                    <a:pt x="244" y="171"/>
                  </a:lnTo>
                  <a:lnTo>
                    <a:pt x="144" y="209"/>
                  </a:lnTo>
                  <a:lnTo>
                    <a:pt x="0" y="164"/>
                  </a:lnTo>
                  <a:lnTo>
                    <a:pt x="2" y="159"/>
                  </a:lnTo>
                  <a:lnTo>
                    <a:pt x="25" y="151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2" y="25"/>
                  </a:lnTo>
                  <a:lnTo>
                    <a:pt x="34" y="24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7" y="24"/>
                  </a:lnTo>
                  <a:lnTo>
                    <a:pt x="61" y="25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6" name="Freeform 296"/>
            <p:cNvSpPr>
              <a:spLocks/>
            </p:cNvSpPr>
            <p:nvPr/>
          </p:nvSpPr>
          <p:spPr bwMode="auto">
            <a:xfrm>
              <a:off x="1854" y="2165"/>
              <a:ext cx="80" cy="92"/>
            </a:xfrm>
            <a:custGeom>
              <a:avLst/>
              <a:gdLst/>
              <a:ahLst/>
              <a:cxnLst>
                <a:cxn ang="0">
                  <a:pos x="79" y="4"/>
                </a:cxn>
                <a:cxn ang="0">
                  <a:pos x="79" y="4"/>
                </a:cxn>
                <a:cxn ang="0">
                  <a:pos x="77" y="4"/>
                </a:cxn>
                <a:cxn ang="0">
                  <a:pos x="75" y="3"/>
                </a:cxn>
                <a:cxn ang="0">
                  <a:pos x="73" y="3"/>
                </a:cxn>
                <a:cxn ang="0">
                  <a:pos x="69" y="2"/>
                </a:cxn>
                <a:cxn ang="0">
                  <a:pos x="66" y="2"/>
                </a:cxn>
                <a:cxn ang="0">
                  <a:pos x="61" y="2"/>
                </a:cxn>
                <a:cxn ang="0">
                  <a:pos x="56" y="0"/>
                </a:cxn>
                <a:cxn ang="0">
                  <a:pos x="51" y="0"/>
                </a:cxn>
                <a:cxn ang="0">
                  <a:pos x="45" y="2"/>
                </a:cxn>
                <a:cxn ang="0">
                  <a:pos x="39" y="2"/>
                </a:cxn>
                <a:cxn ang="0">
                  <a:pos x="32" y="3"/>
                </a:cxn>
                <a:cxn ang="0">
                  <a:pos x="26" y="4"/>
                </a:cxn>
                <a:cxn ang="0">
                  <a:pos x="19" y="6"/>
                </a:cxn>
                <a:cxn ang="0">
                  <a:pos x="12" y="9"/>
                </a:cxn>
                <a:cxn ang="0">
                  <a:pos x="5" y="12"/>
                </a:cxn>
                <a:cxn ang="0">
                  <a:pos x="5" y="13"/>
                </a:cxn>
                <a:cxn ang="0">
                  <a:pos x="4" y="18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47"/>
                </a:cxn>
                <a:cxn ang="0">
                  <a:pos x="0" y="61"/>
                </a:cxn>
                <a:cxn ang="0">
                  <a:pos x="3" y="75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9" y="89"/>
                </a:cxn>
                <a:cxn ang="0">
                  <a:pos x="10" y="89"/>
                </a:cxn>
                <a:cxn ang="0">
                  <a:pos x="12" y="89"/>
                </a:cxn>
                <a:cxn ang="0">
                  <a:pos x="16" y="88"/>
                </a:cxn>
                <a:cxn ang="0">
                  <a:pos x="19" y="88"/>
                </a:cxn>
                <a:cxn ang="0">
                  <a:pos x="23" y="88"/>
                </a:cxn>
                <a:cxn ang="0">
                  <a:pos x="27" y="88"/>
                </a:cxn>
                <a:cxn ang="0">
                  <a:pos x="33" y="88"/>
                </a:cxn>
                <a:cxn ang="0">
                  <a:pos x="39" y="88"/>
                </a:cxn>
                <a:cxn ang="0">
                  <a:pos x="45" y="88"/>
                </a:cxn>
                <a:cxn ang="0">
                  <a:pos x="51" y="88"/>
                </a:cxn>
                <a:cxn ang="0">
                  <a:pos x="58" y="89"/>
                </a:cxn>
                <a:cxn ang="0">
                  <a:pos x="65" y="89"/>
                </a:cxn>
                <a:cxn ang="0">
                  <a:pos x="72" y="90"/>
                </a:cxn>
                <a:cxn ang="0">
                  <a:pos x="80" y="92"/>
                </a:cxn>
                <a:cxn ang="0">
                  <a:pos x="80" y="89"/>
                </a:cxn>
                <a:cxn ang="0">
                  <a:pos x="79" y="82"/>
                </a:cxn>
                <a:cxn ang="0">
                  <a:pos x="77" y="71"/>
                </a:cxn>
                <a:cxn ang="0">
                  <a:pos x="76" y="58"/>
                </a:cxn>
                <a:cxn ang="0">
                  <a:pos x="76" y="44"/>
                </a:cxn>
                <a:cxn ang="0">
                  <a:pos x="76" y="30"/>
                </a:cxn>
                <a:cxn ang="0">
                  <a:pos x="77" y="16"/>
                </a:cxn>
                <a:cxn ang="0">
                  <a:pos x="79" y="4"/>
                </a:cxn>
              </a:cxnLst>
              <a:rect l="0" t="0" r="r" b="b"/>
              <a:pathLst>
                <a:path w="80" h="92">
                  <a:moveTo>
                    <a:pt x="79" y="4"/>
                  </a:moveTo>
                  <a:lnTo>
                    <a:pt x="79" y="4"/>
                  </a:lnTo>
                  <a:lnTo>
                    <a:pt x="77" y="4"/>
                  </a:lnTo>
                  <a:lnTo>
                    <a:pt x="75" y="3"/>
                  </a:lnTo>
                  <a:lnTo>
                    <a:pt x="73" y="3"/>
                  </a:lnTo>
                  <a:lnTo>
                    <a:pt x="69" y="2"/>
                  </a:lnTo>
                  <a:lnTo>
                    <a:pt x="66" y="2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2"/>
                  </a:lnTo>
                  <a:lnTo>
                    <a:pt x="39" y="2"/>
                  </a:lnTo>
                  <a:lnTo>
                    <a:pt x="32" y="3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2" y="9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4" y="18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3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9" y="89"/>
                  </a:lnTo>
                  <a:lnTo>
                    <a:pt x="10" y="89"/>
                  </a:lnTo>
                  <a:lnTo>
                    <a:pt x="12" y="89"/>
                  </a:lnTo>
                  <a:lnTo>
                    <a:pt x="16" y="88"/>
                  </a:lnTo>
                  <a:lnTo>
                    <a:pt x="19" y="88"/>
                  </a:lnTo>
                  <a:lnTo>
                    <a:pt x="23" y="88"/>
                  </a:lnTo>
                  <a:lnTo>
                    <a:pt x="27" y="88"/>
                  </a:lnTo>
                  <a:lnTo>
                    <a:pt x="33" y="88"/>
                  </a:lnTo>
                  <a:lnTo>
                    <a:pt x="39" y="88"/>
                  </a:lnTo>
                  <a:lnTo>
                    <a:pt x="45" y="88"/>
                  </a:lnTo>
                  <a:lnTo>
                    <a:pt x="51" y="88"/>
                  </a:lnTo>
                  <a:lnTo>
                    <a:pt x="58" y="89"/>
                  </a:lnTo>
                  <a:lnTo>
                    <a:pt x="65" y="89"/>
                  </a:lnTo>
                  <a:lnTo>
                    <a:pt x="72" y="90"/>
                  </a:lnTo>
                  <a:lnTo>
                    <a:pt x="80" y="92"/>
                  </a:lnTo>
                  <a:lnTo>
                    <a:pt x="80" y="89"/>
                  </a:lnTo>
                  <a:lnTo>
                    <a:pt x="79" y="82"/>
                  </a:lnTo>
                  <a:lnTo>
                    <a:pt x="77" y="71"/>
                  </a:lnTo>
                  <a:lnTo>
                    <a:pt x="76" y="58"/>
                  </a:lnTo>
                  <a:lnTo>
                    <a:pt x="76" y="44"/>
                  </a:lnTo>
                  <a:lnTo>
                    <a:pt x="76" y="30"/>
                  </a:lnTo>
                  <a:lnTo>
                    <a:pt x="77" y="16"/>
                  </a:lnTo>
                  <a:lnTo>
                    <a:pt x="79" y="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7" name="Freeform 297"/>
            <p:cNvSpPr>
              <a:spLocks/>
            </p:cNvSpPr>
            <p:nvPr/>
          </p:nvSpPr>
          <p:spPr bwMode="auto">
            <a:xfrm>
              <a:off x="1863" y="2191"/>
              <a:ext cx="131" cy="90"/>
            </a:xfrm>
            <a:custGeom>
              <a:avLst/>
              <a:gdLst/>
              <a:ahLst/>
              <a:cxnLst>
                <a:cxn ang="0">
                  <a:pos x="1" y="68"/>
                </a:cxn>
                <a:cxn ang="0">
                  <a:pos x="0" y="78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8" y="89"/>
                </a:cxn>
                <a:cxn ang="0">
                  <a:pos x="91" y="88"/>
                </a:cxn>
                <a:cxn ang="0">
                  <a:pos x="94" y="85"/>
                </a:cxn>
                <a:cxn ang="0">
                  <a:pos x="98" y="83"/>
                </a:cxn>
                <a:cxn ang="0">
                  <a:pos x="102" y="80"/>
                </a:cxn>
                <a:cxn ang="0">
                  <a:pos x="107" y="75"/>
                </a:cxn>
                <a:cxn ang="0">
                  <a:pos x="112" y="71"/>
                </a:cxn>
                <a:cxn ang="0">
                  <a:pos x="116" y="66"/>
                </a:cxn>
                <a:cxn ang="0">
                  <a:pos x="121" y="60"/>
                </a:cxn>
                <a:cxn ang="0">
                  <a:pos x="124" y="54"/>
                </a:cxn>
                <a:cxn ang="0">
                  <a:pos x="128" y="47"/>
                </a:cxn>
                <a:cxn ang="0">
                  <a:pos x="130" y="40"/>
                </a:cxn>
                <a:cxn ang="0">
                  <a:pos x="131" y="32"/>
                </a:cxn>
                <a:cxn ang="0">
                  <a:pos x="131" y="22"/>
                </a:cxn>
                <a:cxn ang="0">
                  <a:pos x="129" y="13"/>
                </a:cxn>
                <a:cxn ang="0">
                  <a:pos x="129" y="13"/>
                </a:cxn>
                <a:cxn ang="0">
                  <a:pos x="128" y="11"/>
                </a:cxn>
                <a:cxn ang="0">
                  <a:pos x="127" y="10"/>
                </a:cxn>
                <a:cxn ang="0">
                  <a:pos x="126" y="7"/>
                </a:cxn>
                <a:cxn ang="0">
                  <a:pos x="123" y="4"/>
                </a:cxn>
                <a:cxn ang="0">
                  <a:pos x="120" y="3"/>
                </a:cxn>
                <a:cxn ang="0">
                  <a:pos x="116" y="0"/>
                </a:cxn>
                <a:cxn ang="0">
                  <a:pos x="113" y="0"/>
                </a:cxn>
                <a:cxn ang="0">
                  <a:pos x="113" y="1"/>
                </a:cxn>
                <a:cxn ang="0">
                  <a:pos x="114" y="5"/>
                </a:cxn>
                <a:cxn ang="0">
                  <a:pos x="116" y="12"/>
                </a:cxn>
                <a:cxn ang="0">
                  <a:pos x="117" y="19"/>
                </a:cxn>
                <a:cxn ang="0">
                  <a:pos x="117" y="29"/>
                </a:cxn>
                <a:cxn ang="0">
                  <a:pos x="116" y="40"/>
                </a:cxn>
                <a:cxn ang="0">
                  <a:pos x="114" y="52"/>
                </a:cxn>
                <a:cxn ang="0">
                  <a:pos x="108" y="63"/>
                </a:cxn>
                <a:cxn ang="0">
                  <a:pos x="108" y="63"/>
                </a:cxn>
                <a:cxn ang="0">
                  <a:pos x="108" y="64"/>
                </a:cxn>
                <a:cxn ang="0">
                  <a:pos x="107" y="64"/>
                </a:cxn>
                <a:cxn ang="0">
                  <a:pos x="106" y="66"/>
                </a:cxn>
                <a:cxn ang="0">
                  <a:pos x="105" y="67"/>
                </a:cxn>
                <a:cxn ang="0">
                  <a:pos x="102" y="68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5" y="70"/>
                </a:cxn>
                <a:cxn ang="0">
                  <a:pos x="92" y="71"/>
                </a:cxn>
                <a:cxn ang="0">
                  <a:pos x="89" y="73"/>
                </a:cxn>
                <a:cxn ang="0">
                  <a:pos x="85" y="73"/>
                </a:cxn>
                <a:cxn ang="0">
                  <a:pos x="81" y="73"/>
                </a:cxn>
                <a:cxn ang="0">
                  <a:pos x="78" y="73"/>
                </a:cxn>
                <a:cxn ang="0">
                  <a:pos x="73" y="73"/>
                </a:cxn>
                <a:cxn ang="0">
                  <a:pos x="68" y="71"/>
                </a:cxn>
                <a:cxn ang="0">
                  <a:pos x="68" y="83"/>
                </a:cxn>
                <a:cxn ang="0">
                  <a:pos x="3" y="76"/>
                </a:cxn>
                <a:cxn ang="0">
                  <a:pos x="1" y="68"/>
                </a:cxn>
              </a:cxnLst>
              <a:rect l="0" t="0" r="r" b="b"/>
              <a:pathLst>
                <a:path w="131" h="90">
                  <a:moveTo>
                    <a:pt x="1" y="68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89"/>
                  </a:lnTo>
                  <a:lnTo>
                    <a:pt x="91" y="88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2" y="80"/>
                  </a:lnTo>
                  <a:lnTo>
                    <a:pt x="107" y="75"/>
                  </a:lnTo>
                  <a:lnTo>
                    <a:pt x="112" y="71"/>
                  </a:lnTo>
                  <a:lnTo>
                    <a:pt x="116" y="66"/>
                  </a:lnTo>
                  <a:lnTo>
                    <a:pt x="121" y="60"/>
                  </a:lnTo>
                  <a:lnTo>
                    <a:pt x="124" y="54"/>
                  </a:lnTo>
                  <a:lnTo>
                    <a:pt x="128" y="47"/>
                  </a:lnTo>
                  <a:lnTo>
                    <a:pt x="130" y="40"/>
                  </a:lnTo>
                  <a:lnTo>
                    <a:pt x="131" y="32"/>
                  </a:lnTo>
                  <a:lnTo>
                    <a:pt x="131" y="22"/>
                  </a:lnTo>
                  <a:lnTo>
                    <a:pt x="129" y="13"/>
                  </a:lnTo>
                  <a:lnTo>
                    <a:pt x="129" y="13"/>
                  </a:lnTo>
                  <a:lnTo>
                    <a:pt x="128" y="11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3" y="4"/>
                  </a:lnTo>
                  <a:lnTo>
                    <a:pt x="120" y="3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5"/>
                  </a:lnTo>
                  <a:lnTo>
                    <a:pt x="116" y="12"/>
                  </a:lnTo>
                  <a:lnTo>
                    <a:pt x="117" y="19"/>
                  </a:lnTo>
                  <a:lnTo>
                    <a:pt x="117" y="29"/>
                  </a:lnTo>
                  <a:lnTo>
                    <a:pt x="116" y="40"/>
                  </a:lnTo>
                  <a:lnTo>
                    <a:pt x="114" y="52"/>
                  </a:lnTo>
                  <a:lnTo>
                    <a:pt x="108" y="63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6"/>
                  </a:lnTo>
                  <a:lnTo>
                    <a:pt x="105" y="67"/>
                  </a:lnTo>
                  <a:lnTo>
                    <a:pt x="102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5" y="70"/>
                  </a:lnTo>
                  <a:lnTo>
                    <a:pt x="92" y="71"/>
                  </a:lnTo>
                  <a:lnTo>
                    <a:pt x="89" y="73"/>
                  </a:lnTo>
                  <a:lnTo>
                    <a:pt x="85" y="73"/>
                  </a:lnTo>
                  <a:lnTo>
                    <a:pt x="81" y="73"/>
                  </a:lnTo>
                  <a:lnTo>
                    <a:pt x="78" y="73"/>
                  </a:lnTo>
                  <a:lnTo>
                    <a:pt x="73" y="73"/>
                  </a:lnTo>
                  <a:lnTo>
                    <a:pt x="68" y="71"/>
                  </a:lnTo>
                  <a:lnTo>
                    <a:pt x="68" y="83"/>
                  </a:lnTo>
                  <a:lnTo>
                    <a:pt x="3" y="76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8" name="Freeform 298"/>
            <p:cNvSpPr>
              <a:spLocks/>
            </p:cNvSpPr>
            <p:nvPr/>
          </p:nvSpPr>
          <p:spPr bwMode="auto">
            <a:xfrm>
              <a:off x="1846" y="2280"/>
              <a:ext cx="97" cy="3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" y="0"/>
                </a:cxn>
                <a:cxn ang="0">
                  <a:pos x="0" y="10"/>
                </a:cxn>
                <a:cxn ang="0">
                  <a:pos x="94" y="30"/>
                </a:cxn>
                <a:cxn ang="0">
                  <a:pos x="97" y="10"/>
                </a:cxn>
              </a:cxnLst>
              <a:rect l="0" t="0" r="r" b="b"/>
              <a:pathLst>
                <a:path w="97" h="30">
                  <a:moveTo>
                    <a:pt x="97" y="1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94" y="30"/>
                  </a:lnTo>
                  <a:lnTo>
                    <a:pt x="97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9" name="Freeform 299"/>
            <p:cNvSpPr>
              <a:spLocks/>
            </p:cNvSpPr>
            <p:nvPr/>
          </p:nvSpPr>
          <p:spPr bwMode="auto">
            <a:xfrm>
              <a:off x="1894" y="2289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1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0" name="Freeform 300"/>
            <p:cNvSpPr>
              <a:spLocks/>
            </p:cNvSpPr>
            <p:nvPr/>
          </p:nvSpPr>
          <p:spPr bwMode="auto">
            <a:xfrm>
              <a:off x="1852" y="2282"/>
              <a:ext cx="28" cy="11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7" y="11"/>
                </a:cxn>
                <a:cxn ang="0">
                  <a:pos x="28" y="5"/>
                </a:cxn>
              </a:cxnLst>
              <a:rect l="0" t="0" r="r" b="b"/>
              <a:pathLst>
                <a:path w="28" h="11">
                  <a:moveTo>
                    <a:pt x="28" y="5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1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1" name="Freeform 301"/>
            <p:cNvSpPr>
              <a:spLocks/>
            </p:cNvSpPr>
            <p:nvPr/>
          </p:nvSpPr>
          <p:spPr bwMode="auto">
            <a:xfrm>
              <a:off x="1783" y="2293"/>
              <a:ext cx="162" cy="5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1" y="16"/>
                </a:cxn>
                <a:cxn ang="0">
                  <a:pos x="3" y="16"/>
                </a:cxn>
                <a:cxn ang="0">
                  <a:pos x="5" y="15"/>
                </a:cxn>
                <a:cxn ang="0">
                  <a:pos x="7" y="15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8" y="13"/>
                </a:cxn>
                <a:cxn ang="0">
                  <a:pos x="21" y="12"/>
                </a:cxn>
                <a:cxn ang="0">
                  <a:pos x="25" y="10"/>
                </a:cxn>
                <a:cxn ang="0">
                  <a:pos x="28" y="9"/>
                </a:cxn>
                <a:cxn ang="0">
                  <a:pos x="32" y="8"/>
                </a:cxn>
                <a:cxn ang="0">
                  <a:pos x="35" y="6"/>
                </a:cxn>
                <a:cxn ang="0">
                  <a:pos x="38" y="4"/>
                </a:cxn>
                <a:cxn ang="0">
                  <a:pos x="41" y="2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8"/>
                </a:cxn>
                <a:cxn ang="0">
                  <a:pos x="160" y="29"/>
                </a:cxn>
                <a:cxn ang="0">
                  <a:pos x="159" y="30"/>
                </a:cxn>
                <a:cxn ang="0">
                  <a:pos x="158" y="33"/>
                </a:cxn>
                <a:cxn ang="0">
                  <a:pos x="155" y="34"/>
                </a:cxn>
                <a:cxn ang="0">
                  <a:pos x="153" y="36"/>
                </a:cxn>
                <a:cxn ang="0">
                  <a:pos x="151" y="38"/>
                </a:cxn>
                <a:cxn ang="0">
                  <a:pos x="147" y="41"/>
                </a:cxn>
                <a:cxn ang="0">
                  <a:pos x="145" y="43"/>
                </a:cxn>
                <a:cxn ang="0">
                  <a:pos x="141" y="45"/>
                </a:cxn>
                <a:cxn ang="0">
                  <a:pos x="138" y="48"/>
                </a:cxn>
                <a:cxn ang="0">
                  <a:pos x="136" y="49"/>
                </a:cxn>
                <a:cxn ang="0">
                  <a:pos x="132" y="51"/>
                </a:cxn>
                <a:cxn ang="0">
                  <a:pos x="129" y="52"/>
                </a:cxn>
                <a:cxn ang="0">
                  <a:pos x="126" y="54"/>
                </a:cxn>
                <a:cxn ang="0">
                  <a:pos x="0" y="16"/>
                </a:cxn>
              </a:cxnLst>
              <a:rect l="0" t="0" r="r" b="b"/>
              <a:pathLst>
                <a:path w="162" h="54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8" y="13"/>
                  </a:lnTo>
                  <a:lnTo>
                    <a:pt x="21" y="12"/>
                  </a:lnTo>
                  <a:lnTo>
                    <a:pt x="25" y="10"/>
                  </a:lnTo>
                  <a:lnTo>
                    <a:pt x="28" y="9"/>
                  </a:lnTo>
                  <a:lnTo>
                    <a:pt x="32" y="8"/>
                  </a:lnTo>
                  <a:lnTo>
                    <a:pt x="35" y="6"/>
                  </a:lnTo>
                  <a:lnTo>
                    <a:pt x="38" y="4"/>
                  </a:lnTo>
                  <a:lnTo>
                    <a:pt x="41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60" y="29"/>
                  </a:lnTo>
                  <a:lnTo>
                    <a:pt x="159" y="30"/>
                  </a:lnTo>
                  <a:lnTo>
                    <a:pt x="158" y="33"/>
                  </a:lnTo>
                  <a:lnTo>
                    <a:pt x="155" y="34"/>
                  </a:lnTo>
                  <a:lnTo>
                    <a:pt x="153" y="36"/>
                  </a:lnTo>
                  <a:lnTo>
                    <a:pt x="151" y="38"/>
                  </a:lnTo>
                  <a:lnTo>
                    <a:pt x="147" y="41"/>
                  </a:lnTo>
                  <a:lnTo>
                    <a:pt x="145" y="43"/>
                  </a:lnTo>
                  <a:lnTo>
                    <a:pt x="141" y="45"/>
                  </a:lnTo>
                  <a:lnTo>
                    <a:pt x="138" y="48"/>
                  </a:lnTo>
                  <a:lnTo>
                    <a:pt x="136" y="49"/>
                  </a:lnTo>
                  <a:lnTo>
                    <a:pt x="132" y="51"/>
                  </a:lnTo>
                  <a:lnTo>
                    <a:pt x="129" y="52"/>
                  </a:lnTo>
                  <a:lnTo>
                    <a:pt x="126" y="5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2" name="Freeform 302"/>
            <p:cNvSpPr>
              <a:spLocks/>
            </p:cNvSpPr>
            <p:nvPr/>
          </p:nvSpPr>
          <p:spPr bwMode="auto">
            <a:xfrm>
              <a:off x="1945" y="2287"/>
              <a:ext cx="58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8" y="10"/>
                </a:cxn>
                <a:cxn ang="0">
                  <a:pos x="26" y="0"/>
                </a:cxn>
                <a:cxn ang="0">
                  <a:pos x="0" y="3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8" h="26">
                  <a:moveTo>
                    <a:pt x="6" y="26"/>
                  </a:moveTo>
                  <a:lnTo>
                    <a:pt x="58" y="10"/>
                  </a:lnTo>
                  <a:lnTo>
                    <a:pt x="26" y="0"/>
                  </a:lnTo>
                  <a:lnTo>
                    <a:pt x="0" y="3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3" name="Freeform 303"/>
            <p:cNvSpPr>
              <a:spLocks/>
            </p:cNvSpPr>
            <p:nvPr/>
          </p:nvSpPr>
          <p:spPr bwMode="auto">
            <a:xfrm>
              <a:off x="1795" y="2176"/>
              <a:ext cx="31" cy="124"/>
            </a:xfrm>
            <a:custGeom>
              <a:avLst/>
              <a:gdLst/>
              <a:ahLst/>
              <a:cxnLst>
                <a:cxn ang="0">
                  <a:pos x="31" y="3"/>
                </a:cxn>
                <a:cxn ang="0">
                  <a:pos x="31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9" y="2"/>
                </a:cxn>
                <a:cxn ang="0">
                  <a:pos x="27" y="1"/>
                </a:cxn>
                <a:cxn ang="0">
                  <a:pos x="26" y="1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1"/>
                </a:cxn>
                <a:cxn ang="0">
                  <a:pos x="9" y="1"/>
                </a:cxn>
                <a:cxn ang="0">
                  <a:pos x="6" y="2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4"/>
                </a:cxn>
                <a:cxn ang="0">
                  <a:pos x="1" y="124"/>
                </a:cxn>
                <a:cxn ang="0">
                  <a:pos x="1" y="124"/>
                </a:cxn>
                <a:cxn ang="0">
                  <a:pos x="2" y="124"/>
                </a:cxn>
                <a:cxn ang="0">
                  <a:pos x="3" y="124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8" y="123"/>
                </a:cxn>
                <a:cxn ang="0">
                  <a:pos x="10" y="121"/>
                </a:cxn>
                <a:cxn ang="0">
                  <a:pos x="13" y="121"/>
                </a:cxn>
                <a:cxn ang="0">
                  <a:pos x="15" y="120"/>
                </a:cxn>
                <a:cxn ang="0">
                  <a:pos x="17" y="119"/>
                </a:cxn>
                <a:cxn ang="0">
                  <a:pos x="21" y="118"/>
                </a:cxn>
                <a:cxn ang="0">
                  <a:pos x="23" y="117"/>
                </a:cxn>
                <a:cxn ang="0">
                  <a:pos x="26" y="116"/>
                </a:cxn>
                <a:cxn ang="0">
                  <a:pos x="29" y="113"/>
                </a:cxn>
                <a:cxn ang="0">
                  <a:pos x="31" y="112"/>
                </a:cxn>
                <a:cxn ang="0">
                  <a:pos x="31" y="3"/>
                </a:cxn>
              </a:cxnLst>
              <a:rect l="0" t="0" r="r" b="b"/>
              <a:pathLst>
                <a:path w="31" h="124">
                  <a:moveTo>
                    <a:pt x="31" y="3"/>
                  </a:moveTo>
                  <a:lnTo>
                    <a:pt x="31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2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2" y="124"/>
                  </a:lnTo>
                  <a:lnTo>
                    <a:pt x="3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0" y="121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7" y="119"/>
                  </a:lnTo>
                  <a:lnTo>
                    <a:pt x="21" y="118"/>
                  </a:lnTo>
                  <a:lnTo>
                    <a:pt x="23" y="117"/>
                  </a:lnTo>
                  <a:lnTo>
                    <a:pt x="26" y="116"/>
                  </a:lnTo>
                  <a:lnTo>
                    <a:pt x="29" y="113"/>
                  </a:lnTo>
                  <a:lnTo>
                    <a:pt x="31" y="112"/>
                  </a:lnTo>
                  <a:lnTo>
                    <a:pt x="31" y="3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4" name="Freeform 304"/>
            <p:cNvSpPr>
              <a:spLocks/>
            </p:cNvSpPr>
            <p:nvPr/>
          </p:nvSpPr>
          <p:spPr bwMode="auto">
            <a:xfrm>
              <a:off x="1796" y="2177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1" y="104"/>
                </a:cxn>
                <a:cxn ang="0">
                  <a:pos x="1" y="104"/>
                </a:cxn>
                <a:cxn ang="0">
                  <a:pos x="2" y="104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3"/>
                </a:cxn>
                <a:cxn ang="0">
                  <a:pos x="9" y="103"/>
                </a:cxn>
                <a:cxn ang="0">
                  <a:pos x="11" y="102"/>
                </a:cxn>
                <a:cxn ang="0">
                  <a:pos x="13" y="102"/>
                </a:cxn>
                <a:cxn ang="0">
                  <a:pos x="15" y="101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2" y="97"/>
                </a:cxn>
                <a:cxn ang="0">
                  <a:pos x="25" y="96"/>
                </a:cxn>
                <a:cxn ang="0">
                  <a:pos x="27" y="94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1" y="104"/>
                  </a:lnTo>
                  <a:lnTo>
                    <a:pt x="2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3"/>
                  </a:lnTo>
                  <a:lnTo>
                    <a:pt x="11" y="102"/>
                  </a:lnTo>
                  <a:lnTo>
                    <a:pt x="13" y="102"/>
                  </a:lnTo>
                  <a:lnTo>
                    <a:pt x="15" y="101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2" y="97"/>
                  </a:lnTo>
                  <a:lnTo>
                    <a:pt x="25" y="96"/>
                  </a:lnTo>
                  <a:lnTo>
                    <a:pt x="27" y="94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5" name="Freeform 305"/>
            <p:cNvSpPr>
              <a:spLocks/>
            </p:cNvSpPr>
            <p:nvPr/>
          </p:nvSpPr>
          <p:spPr bwMode="auto">
            <a:xfrm>
              <a:off x="1797" y="2178"/>
              <a:ext cx="22" cy="84"/>
            </a:xfrm>
            <a:custGeom>
              <a:avLst/>
              <a:gdLst/>
              <a:ahLst/>
              <a:cxnLst>
                <a:cxn ang="0">
                  <a:pos x="22" y="3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20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3" y="84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6" y="84"/>
                </a:cxn>
                <a:cxn ang="0">
                  <a:pos x="7" y="83"/>
                </a:cxn>
                <a:cxn ang="0">
                  <a:pos x="10" y="83"/>
                </a:cxn>
                <a:cxn ang="0">
                  <a:pos x="11" y="82"/>
                </a:cxn>
                <a:cxn ang="0">
                  <a:pos x="13" y="82"/>
                </a:cxn>
                <a:cxn ang="0">
                  <a:pos x="14" y="81"/>
                </a:cxn>
                <a:cxn ang="0">
                  <a:pos x="17" y="80"/>
                </a:cxn>
                <a:cxn ang="0">
                  <a:pos x="19" y="79"/>
                </a:cxn>
                <a:cxn ang="0">
                  <a:pos x="20" y="77"/>
                </a:cxn>
                <a:cxn ang="0">
                  <a:pos x="22" y="76"/>
                </a:cxn>
                <a:cxn ang="0">
                  <a:pos x="22" y="3"/>
                </a:cxn>
              </a:cxnLst>
              <a:rect l="0" t="0" r="r" b="b"/>
              <a:pathLst>
                <a:path w="22" h="84">
                  <a:moveTo>
                    <a:pt x="22" y="3"/>
                  </a:moveTo>
                  <a:lnTo>
                    <a:pt x="22" y="3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6" y="84"/>
                  </a:lnTo>
                  <a:lnTo>
                    <a:pt x="7" y="83"/>
                  </a:lnTo>
                  <a:lnTo>
                    <a:pt x="10" y="83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4" y="81"/>
                  </a:lnTo>
                  <a:lnTo>
                    <a:pt x="17" y="80"/>
                  </a:lnTo>
                  <a:lnTo>
                    <a:pt x="19" y="79"/>
                  </a:lnTo>
                  <a:lnTo>
                    <a:pt x="20" y="77"/>
                  </a:lnTo>
                  <a:lnTo>
                    <a:pt x="22" y="76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6" name="Freeform 306"/>
            <p:cNvSpPr>
              <a:spLocks/>
            </p:cNvSpPr>
            <p:nvPr/>
          </p:nvSpPr>
          <p:spPr bwMode="auto">
            <a:xfrm>
              <a:off x="1798" y="2179"/>
              <a:ext cx="18" cy="66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3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2" y="66"/>
                </a:cxn>
                <a:cxn ang="0">
                  <a:pos x="4" y="65"/>
                </a:cxn>
                <a:cxn ang="0">
                  <a:pos x="6" y="65"/>
                </a:cxn>
                <a:cxn ang="0">
                  <a:pos x="9" y="64"/>
                </a:cxn>
                <a:cxn ang="0">
                  <a:pos x="12" y="62"/>
                </a:cxn>
                <a:cxn ang="0">
                  <a:pos x="14" y="61"/>
                </a:cxn>
                <a:cxn ang="0">
                  <a:pos x="18" y="59"/>
                </a:cxn>
                <a:cxn ang="0">
                  <a:pos x="18" y="2"/>
                </a:cxn>
              </a:cxnLst>
              <a:rect l="0" t="0" r="r" b="b"/>
              <a:pathLst>
                <a:path w="18" h="66">
                  <a:moveTo>
                    <a:pt x="18" y="2"/>
                  </a:moveTo>
                  <a:lnTo>
                    <a:pt x="18" y="2"/>
                  </a:lnTo>
                  <a:lnTo>
                    <a:pt x="17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4" y="65"/>
                  </a:lnTo>
                  <a:lnTo>
                    <a:pt x="6" y="65"/>
                  </a:lnTo>
                  <a:lnTo>
                    <a:pt x="9" y="64"/>
                  </a:lnTo>
                  <a:lnTo>
                    <a:pt x="12" y="62"/>
                  </a:lnTo>
                  <a:lnTo>
                    <a:pt x="14" y="61"/>
                  </a:lnTo>
                  <a:lnTo>
                    <a:pt x="18" y="59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7" name="Freeform 307"/>
            <p:cNvSpPr>
              <a:spLocks/>
            </p:cNvSpPr>
            <p:nvPr/>
          </p:nvSpPr>
          <p:spPr bwMode="auto">
            <a:xfrm>
              <a:off x="1798" y="2181"/>
              <a:ext cx="14" cy="45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45"/>
                </a:cxn>
                <a:cxn ang="0">
                  <a:pos x="2" y="45"/>
                </a:cxn>
                <a:cxn ang="0">
                  <a:pos x="2" y="45"/>
                </a:cxn>
                <a:cxn ang="0">
                  <a:pos x="4" y="45"/>
                </a:cxn>
                <a:cxn ang="0">
                  <a:pos x="5" y="44"/>
                </a:cxn>
                <a:cxn ang="0">
                  <a:pos x="7" y="44"/>
                </a:cxn>
                <a:cxn ang="0">
                  <a:pos x="10" y="43"/>
                </a:cxn>
                <a:cxn ang="0">
                  <a:pos x="12" y="42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5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10" y="43"/>
                  </a:lnTo>
                  <a:lnTo>
                    <a:pt x="12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8" name="Freeform 308"/>
            <p:cNvSpPr>
              <a:spLocks/>
            </p:cNvSpPr>
            <p:nvPr/>
          </p:nvSpPr>
          <p:spPr bwMode="auto">
            <a:xfrm>
              <a:off x="1800" y="2181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4" y="27"/>
                </a:cxn>
                <a:cxn ang="0">
                  <a:pos x="5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4" y="27"/>
                  </a:lnTo>
                  <a:lnTo>
                    <a:pt x="5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9" name="Freeform 309"/>
            <p:cNvSpPr>
              <a:spLocks/>
            </p:cNvSpPr>
            <p:nvPr/>
          </p:nvSpPr>
          <p:spPr bwMode="auto">
            <a:xfrm>
              <a:off x="1910" y="2258"/>
              <a:ext cx="14" cy="14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9" y="14"/>
                </a:cxn>
                <a:cxn ang="0">
                  <a:pos x="10" y="13"/>
                </a:cxn>
                <a:cxn ang="0">
                  <a:pos x="11" y="13"/>
                </a:cxn>
                <a:cxn ang="0">
                  <a:pos x="12" y="11"/>
                </a:cxn>
                <a:cxn ang="0">
                  <a:pos x="13" y="10"/>
                </a:cxn>
                <a:cxn ang="0">
                  <a:pos x="13" y="9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2" y="10"/>
                </a:cxn>
                <a:cxn ang="0">
                  <a:pos x="3" y="11"/>
                </a:cxn>
                <a:cxn ang="0">
                  <a:pos x="4" y="13"/>
                </a:cxn>
                <a:cxn ang="0">
                  <a:pos x="5" y="13"/>
                </a:cxn>
                <a:cxn ang="0">
                  <a:pos x="6" y="14"/>
                </a:cxn>
                <a:cxn ang="0">
                  <a:pos x="7" y="14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lnTo>
                    <a:pt x="9" y="14"/>
                  </a:lnTo>
                  <a:lnTo>
                    <a:pt x="10" y="13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3" y="11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0" name="Freeform 310"/>
            <p:cNvSpPr>
              <a:spLocks/>
            </p:cNvSpPr>
            <p:nvPr/>
          </p:nvSpPr>
          <p:spPr bwMode="auto">
            <a:xfrm>
              <a:off x="1870" y="2258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4"/>
                </a:cxn>
                <a:cxn ang="0">
                  <a:pos x="7" y="3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1" name="Freeform 311"/>
            <p:cNvSpPr>
              <a:spLocks/>
            </p:cNvSpPr>
            <p:nvPr/>
          </p:nvSpPr>
          <p:spPr bwMode="auto">
            <a:xfrm>
              <a:off x="1881" y="2258"/>
              <a:ext cx="6" cy="7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6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7"/>
                </a:cxn>
                <a:cxn ang="0">
                  <a:pos x="4" y="7"/>
                </a:cxn>
              </a:cxnLst>
              <a:rect l="0" t="0" r="r" b="b"/>
              <a:pathLst>
                <a:path w="6" h="7">
                  <a:moveTo>
                    <a:pt x="4" y="7"/>
                  </a:moveTo>
                  <a:lnTo>
                    <a:pt x="5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2" name="Freeform 312"/>
            <p:cNvSpPr>
              <a:spLocks/>
            </p:cNvSpPr>
            <p:nvPr/>
          </p:nvSpPr>
          <p:spPr bwMode="auto">
            <a:xfrm>
              <a:off x="1836" y="2165"/>
              <a:ext cx="18" cy="9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4"/>
                </a:cxn>
                <a:cxn ang="0">
                  <a:pos x="3" y="9"/>
                </a:cxn>
                <a:cxn ang="0">
                  <a:pos x="2" y="17"/>
                </a:cxn>
                <a:cxn ang="0">
                  <a:pos x="1" y="29"/>
                </a:cxn>
                <a:cxn ang="0">
                  <a:pos x="0" y="41"/>
                </a:cxn>
                <a:cxn ang="0">
                  <a:pos x="0" y="58"/>
                </a:cxn>
                <a:cxn ang="0">
                  <a:pos x="1" y="74"/>
                </a:cxn>
                <a:cxn ang="0">
                  <a:pos x="4" y="93"/>
                </a:cxn>
                <a:cxn ang="0">
                  <a:pos x="18" y="93"/>
                </a:cxn>
                <a:cxn ang="0">
                  <a:pos x="17" y="89"/>
                </a:cxn>
                <a:cxn ang="0">
                  <a:pos x="16" y="82"/>
                </a:cxn>
                <a:cxn ang="0">
                  <a:pos x="15" y="71"/>
                </a:cxn>
                <a:cxn ang="0">
                  <a:pos x="14" y="58"/>
                </a:cxn>
                <a:cxn ang="0">
                  <a:pos x="13" y="43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2"/>
                </a:cxn>
              </a:cxnLst>
              <a:rect l="0" t="0" r="r" b="b"/>
              <a:pathLst>
                <a:path w="18" h="93">
                  <a:moveTo>
                    <a:pt x="6" y="2"/>
                  </a:moveTo>
                  <a:lnTo>
                    <a:pt x="6" y="4"/>
                  </a:lnTo>
                  <a:lnTo>
                    <a:pt x="3" y="9"/>
                  </a:lnTo>
                  <a:lnTo>
                    <a:pt x="2" y="17"/>
                  </a:lnTo>
                  <a:lnTo>
                    <a:pt x="1" y="29"/>
                  </a:lnTo>
                  <a:lnTo>
                    <a:pt x="0" y="41"/>
                  </a:lnTo>
                  <a:lnTo>
                    <a:pt x="0" y="58"/>
                  </a:lnTo>
                  <a:lnTo>
                    <a:pt x="1" y="74"/>
                  </a:lnTo>
                  <a:lnTo>
                    <a:pt x="4" y="93"/>
                  </a:lnTo>
                  <a:lnTo>
                    <a:pt x="18" y="93"/>
                  </a:lnTo>
                  <a:lnTo>
                    <a:pt x="17" y="89"/>
                  </a:lnTo>
                  <a:lnTo>
                    <a:pt x="16" y="82"/>
                  </a:lnTo>
                  <a:lnTo>
                    <a:pt x="15" y="71"/>
                  </a:lnTo>
                  <a:lnTo>
                    <a:pt x="14" y="58"/>
                  </a:lnTo>
                  <a:lnTo>
                    <a:pt x="13" y="43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3" name="Freeform 313"/>
            <p:cNvSpPr>
              <a:spLocks/>
            </p:cNvSpPr>
            <p:nvPr/>
          </p:nvSpPr>
          <p:spPr bwMode="auto">
            <a:xfrm>
              <a:off x="1934" y="2154"/>
              <a:ext cx="27" cy="104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2" y="9"/>
                </a:cxn>
                <a:cxn ang="0">
                  <a:pos x="20" y="18"/>
                </a:cxn>
                <a:cxn ang="0">
                  <a:pos x="17" y="31"/>
                </a:cxn>
                <a:cxn ang="0">
                  <a:pos x="16" y="49"/>
                </a:cxn>
                <a:cxn ang="0">
                  <a:pos x="17" y="73"/>
                </a:cxn>
                <a:cxn ang="0">
                  <a:pos x="20" y="104"/>
                </a:cxn>
                <a:cxn ang="0">
                  <a:pos x="4" y="104"/>
                </a:cxn>
                <a:cxn ang="0">
                  <a:pos x="4" y="100"/>
                </a:cxn>
                <a:cxn ang="0">
                  <a:pos x="3" y="92"/>
                </a:cxn>
                <a:cxn ang="0">
                  <a:pos x="2" y="79"/>
                </a:cxn>
                <a:cxn ang="0">
                  <a:pos x="1" y="64"/>
                </a:cxn>
                <a:cxn ang="0">
                  <a:pos x="0" y="47"/>
                </a:cxn>
                <a:cxn ang="0">
                  <a:pos x="1" y="30"/>
                </a:cxn>
                <a:cxn ang="0">
                  <a:pos x="3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4">
                  <a:moveTo>
                    <a:pt x="27" y="0"/>
                  </a:moveTo>
                  <a:lnTo>
                    <a:pt x="25" y="1"/>
                  </a:lnTo>
                  <a:lnTo>
                    <a:pt x="24" y="3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7" y="31"/>
                  </a:lnTo>
                  <a:lnTo>
                    <a:pt x="16" y="49"/>
                  </a:lnTo>
                  <a:lnTo>
                    <a:pt x="17" y="73"/>
                  </a:lnTo>
                  <a:lnTo>
                    <a:pt x="20" y="104"/>
                  </a:lnTo>
                  <a:lnTo>
                    <a:pt x="4" y="104"/>
                  </a:lnTo>
                  <a:lnTo>
                    <a:pt x="4" y="100"/>
                  </a:lnTo>
                  <a:lnTo>
                    <a:pt x="3" y="92"/>
                  </a:lnTo>
                  <a:lnTo>
                    <a:pt x="2" y="79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0"/>
                  </a:lnTo>
                  <a:lnTo>
                    <a:pt x="3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4" name="Freeform 314"/>
            <p:cNvSpPr>
              <a:spLocks/>
            </p:cNvSpPr>
            <p:nvPr/>
          </p:nvSpPr>
          <p:spPr bwMode="auto">
            <a:xfrm>
              <a:off x="1836" y="2170"/>
              <a:ext cx="17" cy="82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5"/>
                </a:cxn>
                <a:cxn ang="0">
                  <a:pos x="1" y="26"/>
                </a:cxn>
                <a:cxn ang="0">
                  <a:pos x="0" y="38"/>
                </a:cxn>
                <a:cxn ang="0">
                  <a:pos x="1" y="50"/>
                </a:cxn>
                <a:cxn ang="0">
                  <a:pos x="2" y="66"/>
                </a:cxn>
                <a:cxn ang="0">
                  <a:pos x="4" y="82"/>
                </a:cxn>
                <a:cxn ang="0">
                  <a:pos x="16" y="81"/>
                </a:cxn>
                <a:cxn ang="0">
                  <a:pos x="16" y="78"/>
                </a:cxn>
                <a:cxn ang="0">
                  <a:pos x="15" y="73"/>
                </a:cxn>
                <a:cxn ang="0">
                  <a:pos x="14" y="62"/>
                </a:cxn>
                <a:cxn ang="0">
                  <a:pos x="13" y="50"/>
                </a:cxn>
                <a:cxn ang="0">
                  <a:pos x="11" y="38"/>
                </a:cxn>
                <a:cxn ang="0">
                  <a:pos x="11" y="25"/>
                </a:cxn>
                <a:cxn ang="0">
                  <a:pos x="14" y="12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7" h="82">
                  <a:moveTo>
                    <a:pt x="6" y="2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5"/>
                  </a:lnTo>
                  <a:lnTo>
                    <a:pt x="1" y="26"/>
                  </a:lnTo>
                  <a:lnTo>
                    <a:pt x="0" y="38"/>
                  </a:lnTo>
                  <a:lnTo>
                    <a:pt x="1" y="50"/>
                  </a:lnTo>
                  <a:lnTo>
                    <a:pt x="2" y="66"/>
                  </a:lnTo>
                  <a:lnTo>
                    <a:pt x="4" y="82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5" y="73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1" y="38"/>
                  </a:lnTo>
                  <a:lnTo>
                    <a:pt x="11" y="25"/>
                  </a:lnTo>
                  <a:lnTo>
                    <a:pt x="14" y="1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5" name="Freeform 315"/>
            <p:cNvSpPr>
              <a:spLocks/>
            </p:cNvSpPr>
            <p:nvPr/>
          </p:nvSpPr>
          <p:spPr bwMode="auto">
            <a:xfrm>
              <a:off x="1837" y="2176"/>
              <a:ext cx="14" cy="69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5" y="2"/>
                </a:cxn>
                <a:cxn ang="0">
                  <a:pos x="3" y="7"/>
                </a:cxn>
                <a:cxn ang="0">
                  <a:pos x="2" y="13"/>
                </a:cxn>
                <a:cxn ang="0">
                  <a:pos x="1" y="21"/>
                </a:cxn>
                <a:cxn ang="0">
                  <a:pos x="0" y="32"/>
                </a:cxn>
                <a:cxn ang="0">
                  <a:pos x="0" y="43"/>
                </a:cxn>
                <a:cxn ang="0">
                  <a:pos x="1" y="56"/>
                </a:cxn>
                <a:cxn ang="0">
                  <a:pos x="3" y="69"/>
                </a:cxn>
                <a:cxn ang="0">
                  <a:pos x="14" y="69"/>
                </a:cxn>
                <a:cxn ang="0">
                  <a:pos x="13" y="67"/>
                </a:cxn>
                <a:cxn ang="0">
                  <a:pos x="13" y="61"/>
                </a:cxn>
                <a:cxn ang="0">
                  <a:pos x="12" y="53"/>
                </a:cxn>
                <a:cxn ang="0">
                  <a:pos x="10" y="43"/>
                </a:cxn>
                <a:cxn ang="0">
                  <a:pos x="9" y="32"/>
                </a:cxn>
                <a:cxn ang="0">
                  <a:pos x="9" y="20"/>
                </a:cxn>
                <a:cxn ang="0">
                  <a:pos x="12" y="9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0" y="0"/>
                </a:cxn>
                <a:cxn ang="0">
                  <a:pos x="8" y="1"/>
                </a:cxn>
                <a:cxn ang="0">
                  <a:pos x="5" y="1"/>
                </a:cxn>
              </a:cxnLst>
              <a:rect l="0" t="0" r="r" b="b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3" y="7"/>
                  </a:lnTo>
                  <a:lnTo>
                    <a:pt x="2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3"/>
                  </a:lnTo>
                  <a:lnTo>
                    <a:pt x="1" y="56"/>
                  </a:lnTo>
                  <a:lnTo>
                    <a:pt x="3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0" y="43"/>
                  </a:lnTo>
                  <a:lnTo>
                    <a:pt x="9" y="32"/>
                  </a:lnTo>
                  <a:lnTo>
                    <a:pt x="9" y="20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6" name="Freeform 316"/>
            <p:cNvSpPr>
              <a:spLocks/>
            </p:cNvSpPr>
            <p:nvPr/>
          </p:nvSpPr>
          <p:spPr bwMode="auto">
            <a:xfrm>
              <a:off x="1838" y="2182"/>
              <a:ext cx="12" cy="57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2"/>
                </a:cxn>
                <a:cxn ang="0">
                  <a:pos x="2" y="5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1" y="45"/>
                </a:cxn>
                <a:cxn ang="0">
                  <a:pos x="2" y="57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9" y="50"/>
                </a:cxn>
                <a:cxn ang="0">
                  <a:pos x="9" y="43"/>
                </a:cxn>
                <a:cxn ang="0">
                  <a:pos x="8" y="35"/>
                </a:cxn>
                <a:cxn ang="0">
                  <a:pos x="7" y="26"/>
                </a:cxn>
                <a:cxn ang="0">
                  <a:pos x="8" y="16"/>
                </a:cxn>
                <a:cxn ang="0">
                  <a:pos x="9" y="8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1"/>
                </a:cxn>
              </a:cxnLst>
              <a:rect l="0" t="0" r="r" b="b"/>
              <a:pathLst>
                <a:path w="12" h="57">
                  <a:moveTo>
                    <a:pt x="4" y="1"/>
                  </a:moveTo>
                  <a:lnTo>
                    <a:pt x="2" y="2"/>
                  </a:lnTo>
                  <a:lnTo>
                    <a:pt x="2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1" y="45"/>
                  </a:lnTo>
                  <a:lnTo>
                    <a:pt x="2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9" y="43"/>
                  </a:lnTo>
                  <a:lnTo>
                    <a:pt x="8" y="35"/>
                  </a:lnTo>
                  <a:lnTo>
                    <a:pt x="7" y="26"/>
                  </a:lnTo>
                  <a:lnTo>
                    <a:pt x="8" y="16"/>
                  </a:lnTo>
                  <a:lnTo>
                    <a:pt x="9" y="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7" name="Freeform 317"/>
            <p:cNvSpPr>
              <a:spLocks/>
            </p:cNvSpPr>
            <p:nvPr/>
          </p:nvSpPr>
          <p:spPr bwMode="auto">
            <a:xfrm>
              <a:off x="1838" y="2187"/>
              <a:ext cx="9" cy="4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1" y="9"/>
                </a:cxn>
                <a:cxn ang="0">
                  <a:pos x="1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1" y="37"/>
                </a:cxn>
                <a:cxn ang="0">
                  <a:pos x="2" y="45"/>
                </a:cxn>
                <a:cxn ang="0">
                  <a:pos x="9" y="45"/>
                </a:cxn>
                <a:cxn ang="0">
                  <a:pos x="9" y="44"/>
                </a:cxn>
                <a:cxn ang="0">
                  <a:pos x="8" y="40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9" h="45">
                  <a:moveTo>
                    <a:pt x="4" y="1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1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2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8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8" name="Freeform 318"/>
            <p:cNvSpPr>
              <a:spLocks/>
            </p:cNvSpPr>
            <p:nvPr/>
          </p:nvSpPr>
          <p:spPr bwMode="auto">
            <a:xfrm>
              <a:off x="1839" y="2192"/>
              <a:ext cx="7" cy="34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1" y="34"/>
                </a:cxn>
                <a:cxn ang="0">
                  <a:pos x="6" y="34"/>
                </a:cxn>
                <a:cxn ang="0">
                  <a:pos x="6" y="33"/>
                </a:cxn>
                <a:cxn ang="0">
                  <a:pos x="6" y="30"/>
                </a:cxn>
                <a:cxn ang="0">
                  <a:pos x="5" y="26"/>
                </a:cxn>
                <a:cxn ang="0">
                  <a:pos x="5" y="21"/>
                </a:cxn>
                <a:cxn ang="0">
                  <a:pos x="5" y="16"/>
                </a:cxn>
                <a:cxn ang="0">
                  <a:pos x="5" y="11"/>
                </a:cxn>
                <a:cxn ang="0">
                  <a:pos x="5" y="5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2"/>
                </a:cxn>
              </a:cxnLst>
              <a:rect l="0" t="0" r="r" b="b"/>
              <a:pathLst>
                <a:path w="7" h="34">
                  <a:moveTo>
                    <a:pt x="3" y="2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5" y="26"/>
                  </a:lnTo>
                  <a:lnTo>
                    <a:pt x="5" y="21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9" name="Freeform 319"/>
            <p:cNvSpPr>
              <a:spLocks/>
            </p:cNvSpPr>
            <p:nvPr/>
          </p:nvSpPr>
          <p:spPr bwMode="auto">
            <a:xfrm>
              <a:off x="1935" y="2160"/>
              <a:ext cx="23" cy="91"/>
            </a:xfrm>
            <a:custGeom>
              <a:avLst/>
              <a:gdLst/>
              <a:ahLst/>
              <a:cxnLst>
                <a:cxn ang="0">
                  <a:pos x="23" y="1"/>
                </a:cxn>
                <a:cxn ang="0">
                  <a:pos x="22" y="1"/>
                </a:cxn>
                <a:cxn ang="0">
                  <a:pos x="21" y="3"/>
                </a:cxn>
                <a:cxn ang="0">
                  <a:pos x="19" y="8"/>
                </a:cxn>
                <a:cxn ang="0">
                  <a:pos x="16" y="16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7" y="91"/>
                </a:cxn>
                <a:cxn ang="0">
                  <a:pos x="5" y="91"/>
                </a:cxn>
                <a:cxn ang="0">
                  <a:pos x="3" y="87"/>
                </a:cxn>
                <a:cxn ang="0">
                  <a:pos x="2" y="80"/>
                </a:cxn>
                <a:cxn ang="0">
                  <a:pos x="1" y="70"/>
                </a:cxn>
                <a:cxn ang="0">
                  <a:pos x="0" y="56"/>
                </a:cxn>
                <a:cxn ang="0">
                  <a:pos x="0" y="42"/>
                </a:cxn>
                <a:cxn ang="0">
                  <a:pos x="1" y="27"/>
                </a:cxn>
                <a:cxn ang="0">
                  <a:pos x="3" y="12"/>
                </a:cxn>
                <a:cxn ang="0">
                  <a:pos x="7" y="0"/>
                </a:cxn>
                <a:cxn ang="0">
                  <a:pos x="23" y="1"/>
                </a:cxn>
              </a:cxnLst>
              <a:rect l="0" t="0" r="r" b="b"/>
              <a:pathLst>
                <a:path w="23" h="91">
                  <a:moveTo>
                    <a:pt x="23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6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7" y="91"/>
                  </a:lnTo>
                  <a:lnTo>
                    <a:pt x="5" y="91"/>
                  </a:lnTo>
                  <a:lnTo>
                    <a:pt x="3" y="87"/>
                  </a:lnTo>
                  <a:lnTo>
                    <a:pt x="2" y="80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3" y="12"/>
                  </a:lnTo>
                  <a:lnTo>
                    <a:pt x="7" y="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0" name="Freeform 320"/>
            <p:cNvSpPr>
              <a:spLocks/>
            </p:cNvSpPr>
            <p:nvPr/>
          </p:nvSpPr>
          <p:spPr bwMode="auto">
            <a:xfrm>
              <a:off x="1936" y="2167"/>
              <a:ext cx="19" cy="7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1"/>
                </a:cxn>
                <a:cxn ang="0">
                  <a:pos x="18" y="2"/>
                </a:cxn>
                <a:cxn ang="0">
                  <a:pos x="16" y="7"/>
                </a:cxn>
                <a:cxn ang="0">
                  <a:pos x="14" y="12"/>
                </a:cxn>
                <a:cxn ang="0">
                  <a:pos x="13" y="23"/>
                </a:cxn>
                <a:cxn ang="0">
                  <a:pos x="12" y="36"/>
                </a:cxn>
                <a:cxn ang="0">
                  <a:pos x="13" y="53"/>
                </a:cxn>
                <a:cxn ang="0">
                  <a:pos x="14" y="77"/>
                </a:cxn>
                <a:cxn ang="0">
                  <a:pos x="4" y="77"/>
                </a:cxn>
                <a:cxn ang="0">
                  <a:pos x="4" y="74"/>
                </a:cxn>
                <a:cxn ang="0">
                  <a:pos x="2" y="69"/>
                </a:cxn>
                <a:cxn ang="0">
                  <a:pos x="1" y="59"/>
                </a:cxn>
                <a:cxn ang="0">
                  <a:pos x="0" y="48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2" y="10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6" y="7"/>
                  </a:lnTo>
                  <a:lnTo>
                    <a:pt x="14" y="12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3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4"/>
                  </a:lnTo>
                  <a:lnTo>
                    <a:pt x="2" y="69"/>
                  </a:lnTo>
                  <a:lnTo>
                    <a:pt x="1" y="59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1" name="Freeform 321"/>
            <p:cNvSpPr>
              <a:spLocks/>
            </p:cNvSpPr>
            <p:nvPr/>
          </p:nvSpPr>
          <p:spPr bwMode="auto">
            <a:xfrm>
              <a:off x="1937" y="2172"/>
              <a:ext cx="15" cy="6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2"/>
                </a:cxn>
                <a:cxn ang="0">
                  <a:pos x="14" y="3"/>
                </a:cxn>
                <a:cxn ang="0">
                  <a:pos x="13" y="6"/>
                </a:cxn>
                <a:cxn ang="0">
                  <a:pos x="12" y="12"/>
                </a:cxn>
                <a:cxn ang="0">
                  <a:pos x="11" y="20"/>
                </a:cxn>
                <a:cxn ang="0">
                  <a:pos x="10" y="31"/>
                </a:cxn>
                <a:cxn ang="0">
                  <a:pos x="11" y="46"/>
                </a:cxn>
                <a:cxn ang="0">
                  <a:pos x="12" y="65"/>
                </a:cxn>
                <a:cxn ang="0">
                  <a:pos x="3" y="65"/>
                </a:cxn>
                <a:cxn ang="0">
                  <a:pos x="3" y="62"/>
                </a:cxn>
                <a:cxn ang="0">
                  <a:pos x="1" y="58"/>
                </a:cxn>
                <a:cxn ang="0">
                  <a:pos x="0" y="50"/>
                </a:cxn>
                <a:cxn ang="0">
                  <a:pos x="0" y="40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" y="9"/>
                </a:cxn>
                <a:cxn ang="0">
                  <a:pos x="5" y="0"/>
                </a:cxn>
                <a:cxn ang="0">
                  <a:pos x="15" y="0"/>
                </a:cxn>
              </a:cxnLst>
              <a:rect l="0" t="0" r="r" b="b"/>
              <a:pathLst>
                <a:path w="15" h="65">
                  <a:moveTo>
                    <a:pt x="15" y="0"/>
                  </a:moveTo>
                  <a:lnTo>
                    <a:pt x="15" y="2"/>
                  </a:lnTo>
                  <a:lnTo>
                    <a:pt x="14" y="3"/>
                  </a:lnTo>
                  <a:lnTo>
                    <a:pt x="13" y="6"/>
                  </a:lnTo>
                  <a:lnTo>
                    <a:pt x="12" y="12"/>
                  </a:lnTo>
                  <a:lnTo>
                    <a:pt x="11" y="20"/>
                  </a:lnTo>
                  <a:lnTo>
                    <a:pt x="10" y="31"/>
                  </a:lnTo>
                  <a:lnTo>
                    <a:pt x="11" y="46"/>
                  </a:lnTo>
                  <a:lnTo>
                    <a:pt x="12" y="65"/>
                  </a:lnTo>
                  <a:lnTo>
                    <a:pt x="3" y="65"/>
                  </a:lnTo>
                  <a:lnTo>
                    <a:pt x="3" y="62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" y="9"/>
                  </a:lnTo>
                  <a:lnTo>
                    <a:pt x="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2" name="Freeform 322"/>
            <p:cNvSpPr>
              <a:spLocks/>
            </p:cNvSpPr>
            <p:nvPr/>
          </p:nvSpPr>
          <p:spPr bwMode="auto">
            <a:xfrm>
              <a:off x="1937" y="2178"/>
              <a:ext cx="13" cy="52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1" y="5"/>
                </a:cxn>
                <a:cxn ang="0">
                  <a:pos x="10" y="10"/>
                </a:cxn>
                <a:cxn ang="0">
                  <a:pos x="10" y="17"/>
                </a:cxn>
                <a:cxn ang="0">
                  <a:pos x="8" y="25"/>
                </a:cxn>
                <a:cxn ang="0">
                  <a:pos x="8" y="37"/>
                </a:cxn>
                <a:cxn ang="0">
                  <a:pos x="10" y="52"/>
                </a:cxn>
                <a:cxn ang="0">
                  <a:pos x="3" y="52"/>
                </a:cxn>
                <a:cxn ang="0">
                  <a:pos x="3" y="51"/>
                </a:cxn>
                <a:cxn ang="0">
                  <a:pos x="3" y="46"/>
                </a:cxn>
                <a:cxn ang="0">
                  <a:pos x="1" y="40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6"/>
                </a:cxn>
                <a:cxn ang="0">
                  <a:pos x="3" y="7"/>
                </a:cxn>
                <a:cxn ang="0">
                  <a:pos x="5" y="0"/>
                </a:cxn>
                <a:cxn ang="0">
                  <a:pos x="13" y="1"/>
                </a:cxn>
              </a:cxnLst>
              <a:rect l="0" t="0" r="r" b="b"/>
              <a:pathLst>
                <a:path w="13" h="52">
                  <a:moveTo>
                    <a:pt x="13" y="1"/>
                  </a:moveTo>
                  <a:lnTo>
                    <a:pt x="13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0" y="10"/>
                  </a:lnTo>
                  <a:lnTo>
                    <a:pt x="10" y="17"/>
                  </a:lnTo>
                  <a:lnTo>
                    <a:pt x="8" y="25"/>
                  </a:lnTo>
                  <a:lnTo>
                    <a:pt x="8" y="37"/>
                  </a:lnTo>
                  <a:lnTo>
                    <a:pt x="10" y="52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3" y="7"/>
                  </a:lnTo>
                  <a:lnTo>
                    <a:pt x="5" y="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3" name="Freeform 323"/>
            <p:cNvSpPr>
              <a:spLocks/>
            </p:cNvSpPr>
            <p:nvPr/>
          </p:nvSpPr>
          <p:spPr bwMode="auto">
            <a:xfrm>
              <a:off x="1938" y="2185"/>
              <a:ext cx="10" cy="3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9" y="2"/>
                </a:cxn>
                <a:cxn ang="0">
                  <a:pos x="9" y="4"/>
                </a:cxn>
                <a:cxn ang="0">
                  <a:pos x="7" y="6"/>
                </a:cxn>
                <a:cxn ang="0">
                  <a:pos x="6" y="11"/>
                </a:cxn>
                <a:cxn ang="0">
                  <a:pos x="6" y="18"/>
                </a:cxn>
                <a:cxn ang="0">
                  <a:pos x="6" y="26"/>
                </a:cxn>
                <a:cxn ang="0">
                  <a:pos x="7" y="38"/>
                </a:cxn>
                <a:cxn ang="0">
                  <a:pos x="3" y="38"/>
                </a:cxn>
                <a:cxn ang="0">
                  <a:pos x="2" y="37"/>
                </a:cxn>
                <a:cxn ang="0">
                  <a:pos x="2" y="33"/>
                </a:cxn>
                <a:cxn ang="0">
                  <a:pos x="2" y="28"/>
                </a:cxn>
                <a:cxn ang="0">
                  <a:pos x="0" y="24"/>
                </a:cxn>
                <a:cxn ang="0">
                  <a:pos x="0" y="17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10" y="0"/>
                </a:cxn>
              </a:cxnLst>
              <a:rect l="0" t="0" r="r" b="b"/>
              <a:pathLst>
                <a:path w="10" h="38">
                  <a:moveTo>
                    <a:pt x="10" y="0"/>
                  </a:moveTo>
                  <a:lnTo>
                    <a:pt x="10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11"/>
                  </a:lnTo>
                  <a:lnTo>
                    <a:pt x="6" y="18"/>
                  </a:lnTo>
                  <a:lnTo>
                    <a:pt x="6" y="2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5" name="Freeform 325"/>
            <p:cNvSpPr>
              <a:spLocks/>
            </p:cNvSpPr>
            <p:nvPr/>
          </p:nvSpPr>
          <p:spPr bwMode="auto">
            <a:xfrm>
              <a:off x="1858" y="2174"/>
              <a:ext cx="45" cy="55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3" y="7"/>
                </a:cxn>
                <a:cxn ang="0">
                  <a:pos x="2" y="9"/>
                </a:cxn>
                <a:cxn ang="0">
                  <a:pos x="1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5"/>
                </a:cxn>
                <a:cxn ang="0">
                  <a:pos x="2" y="55"/>
                </a:cxn>
                <a:cxn ang="0">
                  <a:pos x="2" y="55"/>
                </a:cxn>
                <a:cxn ang="0">
                  <a:pos x="2" y="53"/>
                </a:cxn>
                <a:cxn ang="0">
                  <a:pos x="2" y="51"/>
                </a:cxn>
                <a:cxn ang="0">
                  <a:pos x="2" y="49"/>
                </a:cxn>
                <a:cxn ang="0">
                  <a:pos x="2" y="45"/>
                </a:cxn>
                <a:cxn ang="0">
                  <a:pos x="3" y="43"/>
                </a:cxn>
                <a:cxn ang="0">
                  <a:pos x="3" y="38"/>
                </a:cxn>
                <a:cxn ang="0">
                  <a:pos x="5" y="35"/>
                </a:cxn>
                <a:cxn ang="0">
                  <a:pos x="6" y="31"/>
                </a:cxn>
                <a:cxn ang="0">
                  <a:pos x="7" y="28"/>
                </a:cxn>
                <a:cxn ang="0">
                  <a:pos x="8" y="24"/>
                </a:cxn>
                <a:cxn ang="0">
                  <a:pos x="10" y="21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21" y="15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1"/>
                </a:cxn>
                <a:cxn ang="0">
                  <a:pos x="29" y="10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41" y="4"/>
                </a:cxn>
                <a:cxn ang="0">
                  <a:pos x="45" y="2"/>
                </a:cxn>
                <a:cxn ang="0">
                  <a:pos x="45" y="2"/>
                </a:cxn>
                <a:cxn ang="0">
                  <a:pos x="44" y="2"/>
                </a:cxn>
                <a:cxn ang="0">
                  <a:pos x="43" y="2"/>
                </a:cxn>
                <a:cxn ang="0">
                  <a:pos x="42" y="2"/>
                </a:cxn>
                <a:cxn ang="0">
                  <a:pos x="40" y="1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7" y="3"/>
                </a:cxn>
                <a:cxn ang="0">
                  <a:pos x="3" y="5"/>
                </a:cxn>
              </a:cxnLst>
              <a:rect l="0" t="0" r="r" b="b"/>
              <a:pathLst>
                <a:path w="45" h="55">
                  <a:moveTo>
                    <a:pt x="3" y="5"/>
                  </a:moveTo>
                  <a:lnTo>
                    <a:pt x="3" y="7"/>
                  </a:lnTo>
                  <a:lnTo>
                    <a:pt x="2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8"/>
                  </a:lnTo>
                  <a:lnTo>
                    <a:pt x="5" y="35"/>
                  </a:lnTo>
                  <a:lnTo>
                    <a:pt x="6" y="31"/>
                  </a:lnTo>
                  <a:lnTo>
                    <a:pt x="7" y="28"/>
                  </a:lnTo>
                  <a:lnTo>
                    <a:pt x="8" y="24"/>
                  </a:lnTo>
                  <a:lnTo>
                    <a:pt x="10" y="21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1"/>
                  </a:lnTo>
                  <a:lnTo>
                    <a:pt x="29" y="10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4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7" y="3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6" name="Freeform 326"/>
            <p:cNvSpPr>
              <a:spLocks/>
            </p:cNvSpPr>
            <p:nvPr/>
          </p:nvSpPr>
          <p:spPr bwMode="auto">
            <a:xfrm>
              <a:off x="1794" y="2215"/>
              <a:ext cx="3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4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1" y="2"/>
                </a:cxn>
                <a:cxn ang="0">
                  <a:pos x="37" y="3"/>
                </a:cxn>
                <a:cxn ang="0">
                  <a:pos x="37" y="5"/>
                </a:cxn>
                <a:cxn ang="0">
                  <a:pos x="36" y="5"/>
                </a:cxn>
                <a:cxn ang="0">
                  <a:pos x="36" y="5"/>
                </a:cxn>
                <a:cxn ang="0">
                  <a:pos x="34" y="4"/>
                </a:cxn>
                <a:cxn ang="0">
                  <a:pos x="32" y="4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5" y="2"/>
                </a:cxn>
                <a:cxn ang="0">
                  <a:pos x="13" y="3"/>
                </a:cxn>
                <a:cxn ang="0">
                  <a:pos x="9" y="3"/>
                </a:cxn>
                <a:cxn ang="0">
                  <a:pos x="7" y="4"/>
                </a:cxn>
                <a:cxn ang="0">
                  <a:pos x="4" y="5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7"/>
                </a:cxn>
              </a:cxnLst>
              <a:rect l="0" t="0" r="r" b="b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4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7" name="Freeform 327"/>
            <p:cNvSpPr>
              <a:spLocks/>
            </p:cNvSpPr>
            <p:nvPr/>
          </p:nvSpPr>
          <p:spPr bwMode="auto">
            <a:xfrm>
              <a:off x="1794" y="2190"/>
              <a:ext cx="37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4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1" y="2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4" y="5"/>
                </a:cxn>
                <a:cxn ang="0">
                  <a:pos x="32" y="5"/>
                </a:cxn>
                <a:cxn ang="0">
                  <a:pos x="30" y="5"/>
                </a:cxn>
                <a:cxn ang="0">
                  <a:pos x="28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5" y="2"/>
                </a:cxn>
                <a:cxn ang="0">
                  <a:pos x="13" y="4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11"/>
                </a:cxn>
                <a:cxn ang="0">
                  <a:pos x="0" y="7"/>
                </a:cxn>
              </a:cxnLst>
              <a:rect l="0" t="0" r="r" b="b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8" name="Freeform 328"/>
            <p:cNvSpPr>
              <a:spLocks/>
            </p:cNvSpPr>
            <p:nvPr/>
          </p:nvSpPr>
          <p:spPr bwMode="auto">
            <a:xfrm>
              <a:off x="1829" y="2178"/>
              <a:ext cx="60" cy="1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0"/>
                </a:cxn>
                <a:cxn ang="0">
                  <a:pos x="18" y="114"/>
                </a:cxn>
                <a:cxn ang="0">
                  <a:pos x="17" y="98"/>
                </a:cxn>
                <a:cxn ang="0">
                  <a:pos x="60" y="105"/>
                </a:cxn>
                <a:cxn ang="0">
                  <a:pos x="60" y="100"/>
                </a:cxn>
                <a:cxn ang="0">
                  <a:pos x="30" y="96"/>
                </a:cxn>
                <a:cxn ang="0">
                  <a:pos x="29" y="83"/>
                </a:cxn>
                <a:cxn ang="0">
                  <a:pos x="9" y="83"/>
                </a:cxn>
                <a:cxn ang="0">
                  <a:pos x="8" y="81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3" y="60"/>
                </a:cxn>
                <a:cxn ang="0">
                  <a:pos x="2" y="48"/>
                </a:cxn>
                <a:cxn ang="0">
                  <a:pos x="1" y="34"/>
                </a:cxn>
                <a:cxn ang="0">
                  <a:pos x="2" y="20"/>
                </a:cxn>
                <a:cxn ang="0">
                  <a:pos x="6" y="4"/>
                </a:cxn>
                <a:cxn ang="0">
                  <a:pos x="0" y="0"/>
                </a:cxn>
              </a:cxnLst>
              <a:rect l="0" t="0" r="r" b="b"/>
              <a:pathLst>
                <a:path w="60" h="114">
                  <a:moveTo>
                    <a:pt x="0" y="0"/>
                  </a:moveTo>
                  <a:lnTo>
                    <a:pt x="0" y="110"/>
                  </a:lnTo>
                  <a:lnTo>
                    <a:pt x="18" y="114"/>
                  </a:lnTo>
                  <a:lnTo>
                    <a:pt x="17" y="98"/>
                  </a:lnTo>
                  <a:lnTo>
                    <a:pt x="60" y="105"/>
                  </a:lnTo>
                  <a:lnTo>
                    <a:pt x="60" y="100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3" y="60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9" name="Freeform 329"/>
            <p:cNvSpPr>
              <a:spLocks/>
            </p:cNvSpPr>
            <p:nvPr/>
          </p:nvSpPr>
          <p:spPr bwMode="auto">
            <a:xfrm>
              <a:off x="1859" y="2153"/>
              <a:ext cx="78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2" y="14"/>
                </a:cxn>
                <a:cxn ang="0">
                  <a:pos x="4" y="14"/>
                </a:cxn>
                <a:cxn ang="0">
                  <a:pos x="7" y="12"/>
                </a:cxn>
                <a:cxn ang="0">
                  <a:pos x="11" y="11"/>
                </a:cxn>
                <a:cxn ang="0">
                  <a:pos x="14" y="10"/>
                </a:cxn>
                <a:cxn ang="0">
                  <a:pos x="19" y="9"/>
                </a:cxn>
                <a:cxn ang="0">
                  <a:pos x="23" y="8"/>
                </a:cxn>
                <a:cxn ang="0">
                  <a:pos x="29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5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9"/>
                </a:cxn>
                <a:cxn ang="0">
                  <a:pos x="78" y="0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5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0" y="1"/>
                </a:cxn>
                <a:cxn ang="0">
                  <a:pos x="43" y="1"/>
                </a:cxn>
                <a:cxn ang="0">
                  <a:pos x="37" y="1"/>
                </a:cxn>
                <a:cxn ang="0">
                  <a:pos x="30" y="2"/>
                </a:cxn>
                <a:cxn ang="0">
                  <a:pos x="25" y="3"/>
                </a:cxn>
                <a:cxn ang="0">
                  <a:pos x="18" y="4"/>
                </a:cxn>
                <a:cxn ang="0">
                  <a:pos x="12" y="5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8" h="15">
                  <a:moveTo>
                    <a:pt x="0" y="15"/>
                  </a:moveTo>
                  <a:lnTo>
                    <a:pt x="0" y="15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11" y="11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3" y="8"/>
                  </a:lnTo>
                  <a:lnTo>
                    <a:pt x="29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5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0" y="1"/>
                  </a:lnTo>
                  <a:lnTo>
                    <a:pt x="43" y="1"/>
                  </a:lnTo>
                  <a:lnTo>
                    <a:pt x="37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18" y="4"/>
                  </a:lnTo>
                  <a:lnTo>
                    <a:pt x="12" y="5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0" name="Freeform 330"/>
            <p:cNvSpPr>
              <a:spLocks/>
            </p:cNvSpPr>
            <p:nvPr/>
          </p:nvSpPr>
          <p:spPr bwMode="auto">
            <a:xfrm>
              <a:off x="1814" y="2294"/>
              <a:ext cx="131" cy="44"/>
            </a:xfrm>
            <a:custGeom>
              <a:avLst/>
              <a:gdLst/>
              <a:ahLst/>
              <a:cxnLst>
                <a:cxn ang="0">
                  <a:pos x="54" y="43"/>
                </a:cxn>
                <a:cxn ang="0">
                  <a:pos x="56" y="42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0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7" y="37"/>
                </a:cxn>
                <a:cxn ang="0">
                  <a:pos x="71" y="36"/>
                </a:cxn>
                <a:cxn ang="0">
                  <a:pos x="73" y="34"/>
                </a:cxn>
                <a:cxn ang="0">
                  <a:pos x="75" y="33"/>
                </a:cxn>
                <a:cxn ang="0">
                  <a:pos x="78" y="30"/>
                </a:cxn>
                <a:cxn ang="0">
                  <a:pos x="80" y="29"/>
                </a:cxn>
                <a:cxn ang="0">
                  <a:pos x="81" y="27"/>
                </a:cxn>
                <a:cxn ang="0">
                  <a:pos x="84" y="26"/>
                </a:cxn>
                <a:cxn ang="0">
                  <a:pos x="85" y="23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131" y="32"/>
                </a:cxn>
                <a:cxn ang="0">
                  <a:pos x="126" y="34"/>
                </a:cxn>
                <a:cxn ang="0">
                  <a:pos x="89" y="25"/>
                </a:cxn>
                <a:cxn ang="0">
                  <a:pos x="89" y="25"/>
                </a:cxn>
                <a:cxn ang="0">
                  <a:pos x="89" y="26"/>
                </a:cxn>
                <a:cxn ang="0">
                  <a:pos x="88" y="26"/>
                </a:cxn>
                <a:cxn ang="0">
                  <a:pos x="88" y="27"/>
                </a:cxn>
                <a:cxn ang="0">
                  <a:pos x="87" y="28"/>
                </a:cxn>
                <a:cxn ang="0">
                  <a:pos x="86" y="29"/>
                </a:cxn>
                <a:cxn ang="0">
                  <a:pos x="85" y="30"/>
                </a:cxn>
                <a:cxn ang="0">
                  <a:pos x="82" y="32"/>
                </a:cxn>
                <a:cxn ang="0">
                  <a:pos x="80" y="33"/>
                </a:cxn>
                <a:cxn ang="0">
                  <a:pos x="78" y="34"/>
                </a:cxn>
                <a:cxn ang="0">
                  <a:pos x="75" y="36"/>
                </a:cxn>
                <a:cxn ang="0">
                  <a:pos x="72" y="37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1" y="42"/>
                </a:cxn>
                <a:cxn ang="0">
                  <a:pos x="57" y="44"/>
                </a:cxn>
                <a:cxn ang="0">
                  <a:pos x="54" y="43"/>
                </a:cxn>
              </a:cxnLst>
              <a:rect l="0" t="0" r="r" b="b"/>
              <a:pathLst>
                <a:path w="131" h="44">
                  <a:moveTo>
                    <a:pt x="54" y="43"/>
                  </a:moveTo>
                  <a:lnTo>
                    <a:pt x="56" y="42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0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7" y="37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5" y="33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1" y="27"/>
                  </a:lnTo>
                  <a:lnTo>
                    <a:pt x="84" y="26"/>
                  </a:lnTo>
                  <a:lnTo>
                    <a:pt x="85" y="23"/>
                  </a:lnTo>
                  <a:lnTo>
                    <a:pt x="0" y="2"/>
                  </a:lnTo>
                  <a:lnTo>
                    <a:pt x="5" y="0"/>
                  </a:lnTo>
                  <a:lnTo>
                    <a:pt x="131" y="32"/>
                  </a:lnTo>
                  <a:lnTo>
                    <a:pt x="126" y="34"/>
                  </a:lnTo>
                  <a:lnTo>
                    <a:pt x="89" y="25"/>
                  </a:lnTo>
                  <a:lnTo>
                    <a:pt x="89" y="25"/>
                  </a:lnTo>
                  <a:lnTo>
                    <a:pt x="89" y="26"/>
                  </a:lnTo>
                  <a:lnTo>
                    <a:pt x="88" y="26"/>
                  </a:lnTo>
                  <a:lnTo>
                    <a:pt x="88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0"/>
                  </a:lnTo>
                  <a:lnTo>
                    <a:pt x="82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5" y="36"/>
                  </a:lnTo>
                  <a:lnTo>
                    <a:pt x="72" y="37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4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1" name="Freeform 331"/>
            <p:cNvSpPr>
              <a:spLocks/>
            </p:cNvSpPr>
            <p:nvPr/>
          </p:nvSpPr>
          <p:spPr bwMode="auto">
            <a:xfrm>
              <a:off x="1786" y="2306"/>
              <a:ext cx="135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1" y="39"/>
                </a:cxn>
                <a:cxn ang="0">
                  <a:pos x="135" y="39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5" h="39">
                  <a:moveTo>
                    <a:pt x="0" y="0"/>
                  </a:moveTo>
                  <a:lnTo>
                    <a:pt x="131" y="39"/>
                  </a:lnTo>
                  <a:lnTo>
                    <a:pt x="135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2" name="Freeform 332"/>
            <p:cNvSpPr>
              <a:spLocks/>
            </p:cNvSpPr>
            <p:nvPr/>
          </p:nvSpPr>
          <p:spPr bwMode="auto">
            <a:xfrm>
              <a:off x="1809" y="2300"/>
              <a:ext cx="132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9" y="36"/>
                </a:cxn>
                <a:cxn ang="0">
                  <a:pos x="132" y="35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2" h="36">
                  <a:moveTo>
                    <a:pt x="0" y="0"/>
                  </a:moveTo>
                  <a:lnTo>
                    <a:pt x="129" y="36"/>
                  </a:lnTo>
                  <a:lnTo>
                    <a:pt x="132" y="35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3" name="Freeform 333"/>
            <p:cNvSpPr>
              <a:spLocks/>
            </p:cNvSpPr>
            <p:nvPr/>
          </p:nvSpPr>
          <p:spPr bwMode="auto">
            <a:xfrm>
              <a:off x="1798" y="2302"/>
              <a:ext cx="133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1" y="39"/>
                </a:cxn>
                <a:cxn ang="0">
                  <a:pos x="133" y="39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3" h="39">
                  <a:moveTo>
                    <a:pt x="0" y="0"/>
                  </a:moveTo>
                  <a:lnTo>
                    <a:pt x="131" y="39"/>
                  </a:lnTo>
                  <a:lnTo>
                    <a:pt x="133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4" name="Line 334"/>
            <p:cNvSpPr>
              <a:spLocks noChangeShapeType="1"/>
            </p:cNvSpPr>
            <p:nvPr/>
          </p:nvSpPr>
          <p:spPr bwMode="auto">
            <a:xfrm>
              <a:off x="2135" y="2613"/>
              <a:ext cx="2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5" name="Freeform 335"/>
            <p:cNvSpPr>
              <a:spLocks/>
            </p:cNvSpPr>
            <p:nvPr/>
          </p:nvSpPr>
          <p:spPr bwMode="auto">
            <a:xfrm>
              <a:off x="2520" y="2428"/>
              <a:ext cx="203" cy="103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0" y="103"/>
                </a:cxn>
                <a:cxn ang="0">
                  <a:pos x="125" y="103"/>
                </a:cxn>
                <a:cxn ang="0">
                  <a:pos x="203" y="0"/>
                </a:cxn>
                <a:cxn ang="0">
                  <a:pos x="78" y="0"/>
                </a:cxn>
              </a:cxnLst>
              <a:rect l="0" t="0" r="r" b="b"/>
              <a:pathLst>
                <a:path w="203" h="103">
                  <a:moveTo>
                    <a:pt x="78" y="0"/>
                  </a:moveTo>
                  <a:lnTo>
                    <a:pt x="0" y="103"/>
                  </a:lnTo>
                  <a:lnTo>
                    <a:pt x="125" y="103"/>
                  </a:lnTo>
                  <a:lnTo>
                    <a:pt x="203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6" name="Rectangle 336"/>
            <p:cNvSpPr>
              <a:spLocks noChangeArrowheads="1"/>
            </p:cNvSpPr>
            <p:nvPr/>
          </p:nvSpPr>
          <p:spPr bwMode="auto">
            <a:xfrm>
              <a:off x="2622" y="2088"/>
              <a:ext cx="94" cy="343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7" name="Rectangle 337"/>
            <p:cNvSpPr>
              <a:spLocks noChangeArrowheads="1"/>
            </p:cNvSpPr>
            <p:nvPr/>
          </p:nvSpPr>
          <p:spPr bwMode="auto">
            <a:xfrm>
              <a:off x="2522" y="2185"/>
              <a:ext cx="127" cy="343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8" name="Rectangle 338"/>
            <p:cNvSpPr>
              <a:spLocks noChangeArrowheads="1"/>
            </p:cNvSpPr>
            <p:nvPr/>
          </p:nvSpPr>
          <p:spPr bwMode="auto">
            <a:xfrm>
              <a:off x="2522" y="2185"/>
              <a:ext cx="127" cy="34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9" name="Freeform 339"/>
            <p:cNvSpPr>
              <a:spLocks/>
            </p:cNvSpPr>
            <p:nvPr/>
          </p:nvSpPr>
          <p:spPr bwMode="auto">
            <a:xfrm>
              <a:off x="2520" y="2085"/>
              <a:ext cx="203" cy="104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0" y="104"/>
                </a:cxn>
                <a:cxn ang="0">
                  <a:pos x="125" y="104"/>
                </a:cxn>
                <a:cxn ang="0">
                  <a:pos x="203" y="0"/>
                </a:cxn>
                <a:cxn ang="0">
                  <a:pos x="78" y="0"/>
                </a:cxn>
              </a:cxnLst>
              <a:rect l="0" t="0" r="r" b="b"/>
              <a:pathLst>
                <a:path w="203" h="104">
                  <a:moveTo>
                    <a:pt x="78" y="0"/>
                  </a:moveTo>
                  <a:lnTo>
                    <a:pt x="0" y="104"/>
                  </a:lnTo>
                  <a:lnTo>
                    <a:pt x="125" y="104"/>
                  </a:lnTo>
                  <a:lnTo>
                    <a:pt x="203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0" name="Freeform 340"/>
            <p:cNvSpPr>
              <a:spLocks/>
            </p:cNvSpPr>
            <p:nvPr/>
          </p:nvSpPr>
          <p:spPr bwMode="auto">
            <a:xfrm>
              <a:off x="2520" y="2085"/>
              <a:ext cx="203" cy="104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0" y="104"/>
                </a:cxn>
                <a:cxn ang="0">
                  <a:pos x="125" y="104"/>
                </a:cxn>
                <a:cxn ang="0">
                  <a:pos x="203" y="0"/>
                </a:cxn>
                <a:cxn ang="0">
                  <a:pos x="78" y="0"/>
                </a:cxn>
              </a:cxnLst>
              <a:rect l="0" t="0" r="r" b="b"/>
              <a:pathLst>
                <a:path w="203" h="104">
                  <a:moveTo>
                    <a:pt x="78" y="0"/>
                  </a:moveTo>
                  <a:lnTo>
                    <a:pt x="0" y="104"/>
                  </a:lnTo>
                  <a:lnTo>
                    <a:pt x="125" y="104"/>
                  </a:lnTo>
                  <a:lnTo>
                    <a:pt x="203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1" name="Line 341"/>
            <p:cNvSpPr>
              <a:spLocks noChangeShapeType="1"/>
            </p:cNvSpPr>
            <p:nvPr/>
          </p:nvSpPr>
          <p:spPr bwMode="auto">
            <a:xfrm>
              <a:off x="2723" y="2092"/>
              <a:ext cx="1" cy="33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2" name="Line 342"/>
            <p:cNvSpPr>
              <a:spLocks noChangeShapeType="1"/>
            </p:cNvSpPr>
            <p:nvPr/>
          </p:nvSpPr>
          <p:spPr bwMode="auto">
            <a:xfrm flipH="1">
              <a:off x="2649" y="2428"/>
              <a:ext cx="74" cy="10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3" name="Rectangle 343"/>
            <p:cNvSpPr>
              <a:spLocks noChangeArrowheads="1"/>
            </p:cNvSpPr>
            <p:nvPr/>
          </p:nvSpPr>
          <p:spPr bwMode="auto">
            <a:xfrm>
              <a:off x="2537" y="2230"/>
              <a:ext cx="85" cy="198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4" name="Rectangle 344"/>
            <p:cNvSpPr>
              <a:spLocks noChangeArrowheads="1"/>
            </p:cNvSpPr>
            <p:nvPr/>
          </p:nvSpPr>
          <p:spPr bwMode="auto">
            <a:xfrm>
              <a:off x="2537" y="2230"/>
              <a:ext cx="85" cy="19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5" name="Rectangle 345"/>
            <p:cNvSpPr>
              <a:spLocks noChangeArrowheads="1"/>
            </p:cNvSpPr>
            <p:nvPr/>
          </p:nvSpPr>
          <p:spPr bwMode="auto">
            <a:xfrm>
              <a:off x="2550" y="2290"/>
              <a:ext cx="64" cy="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6" name="Freeform 346"/>
            <p:cNvSpPr>
              <a:spLocks/>
            </p:cNvSpPr>
            <p:nvPr/>
          </p:nvSpPr>
          <p:spPr bwMode="auto">
            <a:xfrm>
              <a:off x="3115" y="2220"/>
              <a:ext cx="1198" cy="719"/>
            </a:xfrm>
            <a:custGeom>
              <a:avLst/>
              <a:gdLst/>
              <a:ahLst/>
              <a:cxnLst>
                <a:cxn ang="0">
                  <a:pos x="1142" y="3"/>
                </a:cxn>
                <a:cxn ang="0">
                  <a:pos x="1116" y="0"/>
                </a:cxn>
                <a:cxn ang="0">
                  <a:pos x="1082" y="7"/>
                </a:cxn>
                <a:cxn ang="0">
                  <a:pos x="1036" y="24"/>
                </a:cxn>
                <a:cxn ang="0">
                  <a:pos x="956" y="56"/>
                </a:cxn>
                <a:cxn ang="0">
                  <a:pos x="904" y="73"/>
                </a:cxn>
                <a:cxn ang="0">
                  <a:pos x="866" y="77"/>
                </a:cxn>
                <a:cxn ang="0">
                  <a:pos x="798" y="75"/>
                </a:cxn>
                <a:cxn ang="0">
                  <a:pos x="719" y="65"/>
                </a:cxn>
                <a:cxn ang="0">
                  <a:pos x="632" y="56"/>
                </a:cxn>
                <a:cxn ang="0">
                  <a:pos x="574" y="58"/>
                </a:cxn>
                <a:cxn ang="0">
                  <a:pos x="524" y="65"/>
                </a:cxn>
                <a:cxn ang="0">
                  <a:pos x="464" y="76"/>
                </a:cxn>
                <a:cxn ang="0">
                  <a:pos x="398" y="89"/>
                </a:cxn>
                <a:cxn ang="0">
                  <a:pos x="274" y="117"/>
                </a:cxn>
                <a:cxn ang="0">
                  <a:pos x="190" y="144"/>
                </a:cxn>
                <a:cxn ang="0">
                  <a:pos x="131" y="169"/>
                </a:cxn>
                <a:cxn ang="0">
                  <a:pos x="82" y="198"/>
                </a:cxn>
                <a:cxn ang="0">
                  <a:pos x="47" y="232"/>
                </a:cxn>
                <a:cxn ang="0">
                  <a:pos x="23" y="273"/>
                </a:cxn>
                <a:cxn ang="0">
                  <a:pos x="8" y="323"/>
                </a:cxn>
                <a:cxn ang="0">
                  <a:pos x="1" y="378"/>
                </a:cxn>
                <a:cxn ang="0">
                  <a:pos x="0" y="434"/>
                </a:cxn>
                <a:cxn ang="0">
                  <a:pos x="6" y="489"/>
                </a:cxn>
                <a:cxn ang="0">
                  <a:pos x="17" y="539"/>
                </a:cxn>
                <a:cxn ang="0">
                  <a:pos x="33" y="582"/>
                </a:cxn>
                <a:cxn ang="0">
                  <a:pos x="51" y="615"/>
                </a:cxn>
                <a:cxn ang="0">
                  <a:pos x="77" y="638"/>
                </a:cxn>
                <a:cxn ang="0">
                  <a:pos x="110" y="656"/>
                </a:cxn>
                <a:cxn ang="0">
                  <a:pos x="159" y="670"/>
                </a:cxn>
                <a:cxn ang="0">
                  <a:pos x="248" y="683"/>
                </a:cxn>
                <a:cxn ang="0">
                  <a:pos x="342" y="692"/>
                </a:cxn>
                <a:cxn ang="0">
                  <a:pos x="401" y="700"/>
                </a:cxn>
                <a:cxn ang="0">
                  <a:pos x="492" y="710"/>
                </a:cxn>
                <a:cxn ang="0">
                  <a:pos x="631" y="717"/>
                </a:cxn>
                <a:cxn ang="0">
                  <a:pos x="708" y="719"/>
                </a:cxn>
                <a:cxn ang="0">
                  <a:pos x="753" y="719"/>
                </a:cxn>
                <a:cxn ang="0">
                  <a:pos x="791" y="719"/>
                </a:cxn>
                <a:cxn ang="0">
                  <a:pos x="824" y="718"/>
                </a:cxn>
                <a:cxn ang="0">
                  <a:pos x="876" y="712"/>
                </a:cxn>
                <a:cxn ang="0">
                  <a:pos x="931" y="700"/>
                </a:cxn>
                <a:cxn ang="0">
                  <a:pos x="977" y="687"/>
                </a:cxn>
                <a:cxn ang="0">
                  <a:pos x="1029" y="672"/>
                </a:cxn>
                <a:cxn ang="0">
                  <a:pos x="1096" y="652"/>
                </a:cxn>
                <a:cxn ang="0">
                  <a:pos x="1142" y="627"/>
                </a:cxn>
                <a:cxn ang="0">
                  <a:pos x="1168" y="601"/>
                </a:cxn>
                <a:cxn ang="0">
                  <a:pos x="1188" y="554"/>
                </a:cxn>
                <a:cxn ang="0">
                  <a:pos x="1196" y="498"/>
                </a:cxn>
                <a:cxn ang="0">
                  <a:pos x="1197" y="433"/>
                </a:cxn>
                <a:cxn ang="0">
                  <a:pos x="1196" y="361"/>
                </a:cxn>
                <a:cxn ang="0">
                  <a:pos x="1196" y="321"/>
                </a:cxn>
                <a:cxn ang="0">
                  <a:pos x="1197" y="271"/>
                </a:cxn>
                <a:cxn ang="0">
                  <a:pos x="1197" y="166"/>
                </a:cxn>
                <a:cxn ang="0">
                  <a:pos x="1194" y="103"/>
                </a:cxn>
                <a:cxn ang="0">
                  <a:pos x="1186" y="61"/>
                </a:cxn>
                <a:cxn ang="0">
                  <a:pos x="1173" y="28"/>
                </a:cxn>
              </a:cxnLst>
              <a:rect l="0" t="0" r="r" b="b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7" name="Line 347"/>
            <p:cNvSpPr>
              <a:spLocks noChangeShapeType="1"/>
            </p:cNvSpPr>
            <p:nvPr/>
          </p:nvSpPr>
          <p:spPr bwMode="auto">
            <a:xfrm flipV="1">
              <a:off x="2804" y="2602"/>
              <a:ext cx="30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70" name="Rectangle 350"/>
            <p:cNvSpPr>
              <a:spLocks noChangeArrowheads="1"/>
            </p:cNvSpPr>
            <p:nvPr/>
          </p:nvSpPr>
          <p:spPr bwMode="auto">
            <a:xfrm>
              <a:off x="2210" y="3109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472" name="Rectangle 352"/>
            <p:cNvSpPr>
              <a:spLocks noChangeArrowheads="1"/>
            </p:cNvSpPr>
            <p:nvPr/>
          </p:nvSpPr>
          <p:spPr bwMode="auto">
            <a:xfrm>
              <a:off x="2099" y="3243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473" name="Rectangle 353"/>
            <p:cNvSpPr>
              <a:spLocks noChangeArrowheads="1"/>
            </p:cNvSpPr>
            <p:nvPr/>
          </p:nvSpPr>
          <p:spPr bwMode="auto">
            <a:xfrm>
              <a:off x="3255" y="3073"/>
              <a:ext cx="913" cy="3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75" name="Rectangle 355"/>
            <p:cNvSpPr>
              <a:spLocks noChangeArrowheads="1"/>
            </p:cNvSpPr>
            <p:nvPr/>
          </p:nvSpPr>
          <p:spPr bwMode="auto">
            <a:xfrm>
              <a:off x="3912" y="3109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477" name="Rectangle 357"/>
            <p:cNvSpPr>
              <a:spLocks noChangeArrowheads="1"/>
            </p:cNvSpPr>
            <p:nvPr/>
          </p:nvSpPr>
          <p:spPr bwMode="auto">
            <a:xfrm>
              <a:off x="3917" y="3243"/>
              <a:ext cx="3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478" name="Freeform 358"/>
            <p:cNvSpPr>
              <a:spLocks noEditPoints="1"/>
            </p:cNvSpPr>
            <p:nvPr/>
          </p:nvSpPr>
          <p:spPr bwMode="auto">
            <a:xfrm>
              <a:off x="2182" y="3219"/>
              <a:ext cx="384" cy="59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335" y="26"/>
                </a:cxn>
                <a:cxn ang="0">
                  <a:pos x="337" y="26"/>
                </a:cxn>
                <a:cxn ang="0">
                  <a:pos x="338" y="26"/>
                </a:cxn>
                <a:cxn ang="0">
                  <a:pos x="339" y="27"/>
                </a:cxn>
                <a:cxn ang="0">
                  <a:pos x="339" y="30"/>
                </a:cxn>
                <a:cxn ang="0">
                  <a:pos x="339" y="31"/>
                </a:cxn>
                <a:cxn ang="0">
                  <a:pos x="338" y="32"/>
                </a:cxn>
                <a:cxn ang="0">
                  <a:pos x="337" y="33"/>
                </a:cxn>
                <a:cxn ang="0">
                  <a:pos x="335" y="33"/>
                </a:cxn>
                <a:cxn ang="0">
                  <a:pos x="4" y="33"/>
                </a:cxn>
                <a:cxn ang="0">
                  <a:pos x="3" y="33"/>
                </a:cxn>
                <a:cxn ang="0">
                  <a:pos x="2" y="32"/>
                </a:cxn>
                <a:cxn ang="0">
                  <a:pos x="2" y="31"/>
                </a:cxn>
                <a:cxn ang="0">
                  <a:pos x="0" y="30"/>
                </a:cxn>
                <a:cxn ang="0">
                  <a:pos x="2" y="27"/>
                </a:cxn>
                <a:cxn ang="0">
                  <a:pos x="2" y="26"/>
                </a:cxn>
                <a:cxn ang="0">
                  <a:pos x="3" y="26"/>
                </a:cxn>
                <a:cxn ang="0">
                  <a:pos x="4" y="26"/>
                </a:cxn>
                <a:cxn ang="0">
                  <a:pos x="4" y="26"/>
                </a:cxn>
                <a:cxn ang="0">
                  <a:pos x="326" y="0"/>
                </a:cxn>
                <a:cxn ang="0">
                  <a:pos x="384" y="30"/>
                </a:cxn>
                <a:cxn ang="0">
                  <a:pos x="326" y="59"/>
                </a:cxn>
                <a:cxn ang="0">
                  <a:pos x="326" y="0"/>
                </a:cxn>
              </a:cxnLst>
              <a:rect l="0" t="0" r="r" b="b"/>
              <a:pathLst>
                <a:path w="384" h="59">
                  <a:moveTo>
                    <a:pt x="4" y="26"/>
                  </a:moveTo>
                  <a:lnTo>
                    <a:pt x="335" y="26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9" y="27"/>
                  </a:lnTo>
                  <a:lnTo>
                    <a:pt x="339" y="30"/>
                  </a:lnTo>
                  <a:lnTo>
                    <a:pt x="339" y="31"/>
                  </a:lnTo>
                  <a:lnTo>
                    <a:pt x="338" y="32"/>
                  </a:lnTo>
                  <a:lnTo>
                    <a:pt x="337" y="33"/>
                  </a:lnTo>
                  <a:lnTo>
                    <a:pt x="335" y="33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2" y="32"/>
                  </a:lnTo>
                  <a:lnTo>
                    <a:pt x="2" y="31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4" y="26"/>
                  </a:lnTo>
                  <a:close/>
                  <a:moveTo>
                    <a:pt x="326" y="0"/>
                  </a:moveTo>
                  <a:lnTo>
                    <a:pt x="384" y="30"/>
                  </a:lnTo>
                  <a:lnTo>
                    <a:pt x="326" y="59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79" name="Freeform 359"/>
            <p:cNvSpPr>
              <a:spLocks noEditPoints="1"/>
            </p:cNvSpPr>
            <p:nvPr/>
          </p:nvSpPr>
          <p:spPr bwMode="auto">
            <a:xfrm>
              <a:off x="1175" y="3219"/>
              <a:ext cx="384" cy="59"/>
            </a:xfrm>
            <a:custGeom>
              <a:avLst/>
              <a:gdLst/>
              <a:ahLst/>
              <a:cxnLst>
                <a:cxn ang="0">
                  <a:pos x="381" y="33"/>
                </a:cxn>
                <a:cxn ang="0">
                  <a:pos x="49" y="33"/>
                </a:cxn>
                <a:cxn ang="0">
                  <a:pos x="48" y="33"/>
                </a:cxn>
                <a:cxn ang="0">
                  <a:pos x="47" y="32"/>
                </a:cxn>
                <a:cxn ang="0">
                  <a:pos x="46" y="31"/>
                </a:cxn>
                <a:cxn ang="0">
                  <a:pos x="46" y="30"/>
                </a:cxn>
                <a:cxn ang="0">
                  <a:pos x="46" y="28"/>
                </a:cxn>
                <a:cxn ang="0">
                  <a:pos x="47" y="27"/>
                </a:cxn>
                <a:cxn ang="0">
                  <a:pos x="48" y="26"/>
                </a:cxn>
                <a:cxn ang="0">
                  <a:pos x="49" y="26"/>
                </a:cxn>
                <a:cxn ang="0">
                  <a:pos x="381" y="26"/>
                </a:cxn>
                <a:cxn ang="0">
                  <a:pos x="382" y="26"/>
                </a:cxn>
                <a:cxn ang="0">
                  <a:pos x="383" y="26"/>
                </a:cxn>
                <a:cxn ang="0">
                  <a:pos x="384" y="27"/>
                </a:cxn>
                <a:cxn ang="0">
                  <a:pos x="384" y="30"/>
                </a:cxn>
                <a:cxn ang="0">
                  <a:pos x="384" y="31"/>
                </a:cxn>
                <a:cxn ang="0">
                  <a:pos x="383" y="32"/>
                </a:cxn>
                <a:cxn ang="0">
                  <a:pos x="382" y="33"/>
                </a:cxn>
                <a:cxn ang="0">
                  <a:pos x="381" y="33"/>
                </a:cxn>
                <a:cxn ang="0">
                  <a:pos x="381" y="33"/>
                </a:cxn>
                <a:cxn ang="0">
                  <a:pos x="59" y="59"/>
                </a:cxn>
                <a:cxn ang="0">
                  <a:pos x="0" y="30"/>
                </a:cxn>
                <a:cxn ang="0">
                  <a:pos x="59" y="0"/>
                </a:cxn>
                <a:cxn ang="0">
                  <a:pos x="59" y="59"/>
                </a:cxn>
              </a:cxnLst>
              <a:rect l="0" t="0" r="r" b="b"/>
              <a:pathLst>
                <a:path w="384" h="59">
                  <a:moveTo>
                    <a:pt x="381" y="33"/>
                  </a:moveTo>
                  <a:lnTo>
                    <a:pt x="49" y="33"/>
                  </a:lnTo>
                  <a:lnTo>
                    <a:pt x="48" y="33"/>
                  </a:lnTo>
                  <a:lnTo>
                    <a:pt x="47" y="32"/>
                  </a:lnTo>
                  <a:lnTo>
                    <a:pt x="46" y="31"/>
                  </a:lnTo>
                  <a:lnTo>
                    <a:pt x="46" y="30"/>
                  </a:lnTo>
                  <a:lnTo>
                    <a:pt x="46" y="28"/>
                  </a:lnTo>
                  <a:lnTo>
                    <a:pt x="47" y="27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381" y="26"/>
                  </a:lnTo>
                  <a:lnTo>
                    <a:pt x="382" y="26"/>
                  </a:lnTo>
                  <a:lnTo>
                    <a:pt x="383" y="26"/>
                  </a:lnTo>
                  <a:lnTo>
                    <a:pt x="384" y="27"/>
                  </a:lnTo>
                  <a:lnTo>
                    <a:pt x="384" y="30"/>
                  </a:lnTo>
                  <a:lnTo>
                    <a:pt x="384" y="31"/>
                  </a:lnTo>
                  <a:lnTo>
                    <a:pt x="383" y="32"/>
                  </a:lnTo>
                  <a:lnTo>
                    <a:pt x="382" y="33"/>
                  </a:lnTo>
                  <a:lnTo>
                    <a:pt x="381" y="33"/>
                  </a:lnTo>
                  <a:lnTo>
                    <a:pt x="381" y="33"/>
                  </a:lnTo>
                  <a:close/>
                  <a:moveTo>
                    <a:pt x="59" y="59"/>
                  </a:moveTo>
                  <a:lnTo>
                    <a:pt x="0" y="30"/>
                  </a:lnTo>
                  <a:lnTo>
                    <a:pt x="59" y="0"/>
                  </a:lnTo>
                  <a:lnTo>
                    <a:pt x="59" y="5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80" name="Freeform 360"/>
            <p:cNvSpPr>
              <a:spLocks noEditPoints="1"/>
            </p:cNvSpPr>
            <p:nvPr/>
          </p:nvSpPr>
          <p:spPr bwMode="auto">
            <a:xfrm>
              <a:off x="3891" y="3219"/>
              <a:ext cx="384" cy="59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335" y="26"/>
                </a:cxn>
                <a:cxn ang="0">
                  <a:pos x="336" y="26"/>
                </a:cxn>
                <a:cxn ang="0">
                  <a:pos x="337" y="27"/>
                </a:cxn>
                <a:cxn ang="0">
                  <a:pos x="338" y="28"/>
                </a:cxn>
                <a:cxn ang="0">
                  <a:pos x="338" y="30"/>
                </a:cxn>
                <a:cxn ang="0">
                  <a:pos x="338" y="31"/>
                </a:cxn>
                <a:cxn ang="0">
                  <a:pos x="337" y="32"/>
                </a:cxn>
                <a:cxn ang="0">
                  <a:pos x="336" y="33"/>
                </a:cxn>
                <a:cxn ang="0">
                  <a:pos x="335" y="33"/>
                </a:cxn>
                <a:cxn ang="0">
                  <a:pos x="4" y="33"/>
                </a:cxn>
                <a:cxn ang="0">
                  <a:pos x="2" y="33"/>
                </a:cxn>
                <a:cxn ang="0">
                  <a:pos x="1" y="32"/>
                </a:cxn>
                <a:cxn ang="0">
                  <a:pos x="0" y="31"/>
                </a:cxn>
                <a:cxn ang="0">
                  <a:pos x="0" y="30"/>
                </a:cxn>
                <a:cxn ang="0">
                  <a:pos x="0" y="27"/>
                </a:cxn>
                <a:cxn ang="0">
                  <a:pos x="1" y="26"/>
                </a:cxn>
                <a:cxn ang="0">
                  <a:pos x="2" y="26"/>
                </a:cxn>
                <a:cxn ang="0">
                  <a:pos x="4" y="26"/>
                </a:cxn>
                <a:cxn ang="0">
                  <a:pos x="4" y="26"/>
                </a:cxn>
                <a:cxn ang="0">
                  <a:pos x="326" y="0"/>
                </a:cxn>
                <a:cxn ang="0">
                  <a:pos x="384" y="30"/>
                </a:cxn>
                <a:cxn ang="0">
                  <a:pos x="326" y="59"/>
                </a:cxn>
                <a:cxn ang="0">
                  <a:pos x="326" y="0"/>
                </a:cxn>
              </a:cxnLst>
              <a:rect l="0" t="0" r="r" b="b"/>
              <a:pathLst>
                <a:path w="384" h="59">
                  <a:moveTo>
                    <a:pt x="4" y="26"/>
                  </a:moveTo>
                  <a:lnTo>
                    <a:pt x="335" y="26"/>
                  </a:lnTo>
                  <a:lnTo>
                    <a:pt x="336" y="26"/>
                  </a:lnTo>
                  <a:lnTo>
                    <a:pt x="337" y="27"/>
                  </a:lnTo>
                  <a:lnTo>
                    <a:pt x="338" y="28"/>
                  </a:lnTo>
                  <a:lnTo>
                    <a:pt x="338" y="30"/>
                  </a:lnTo>
                  <a:lnTo>
                    <a:pt x="338" y="31"/>
                  </a:lnTo>
                  <a:lnTo>
                    <a:pt x="337" y="32"/>
                  </a:lnTo>
                  <a:lnTo>
                    <a:pt x="336" y="33"/>
                  </a:lnTo>
                  <a:lnTo>
                    <a:pt x="335" y="33"/>
                  </a:lnTo>
                  <a:lnTo>
                    <a:pt x="4" y="33"/>
                  </a:lnTo>
                  <a:lnTo>
                    <a:pt x="2" y="33"/>
                  </a:lnTo>
                  <a:lnTo>
                    <a:pt x="1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6"/>
                  </a:lnTo>
                  <a:close/>
                  <a:moveTo>
                    <a:pt x="326" y="0"/>
                  </a:moveTo>
                  <a:lnTo>
                    <a:pt x="384" y="30"/>
                  </a:lnTo>
                  <a:lnTo>
                    <a:pt x="326" y="59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81" name="Freeform 361"/>
            <p:cNvSpPr>
              <a:spLocks noEditPoints="1"/>
            </p:cNvSpPr>
            <p:nvPr/>
          </p:nvSpPr>
          <p:spPr bwMode="auto">
            <a:xfrm>
              <a:off x="2843" y="3219"/>
              <a:ext cx="524" cy="59"/>
            </a:xfrm>
            <a:custGeom>
              <a:avLst/>
              <a:gdLst/>
              <a:ahLst/>
              <a:cxnLst>
                <a:cxn ang="0">
                  <a:pos x="668" y="33"/>
                </a:cxn>
                <a:cxn ang="0">
                  <a:pos x="49" y="33"/>
                </a:cxn>
                <a:cxn ang="0">
                  <a:pos x="48" y="33"/>
                </a:cxn>
                <a:cxn ang="0">
                  <a:pos x="47" y="32"/>
                </a:cxn>
                <a:cxn ang="0">
                  <a:pos x="45" y="31"/>
                </a:cxn>
                <a:cxn ang="0">
                  <a:pos x="45" y="30"/>
                </a:cxn>
                <a:cxn ang="0">
                  <a:pos x="45" y="28"/>
                </a:cxn>
                <a:cxn ang="0">
                  <a:pos x="47" y="27"/>
                </a:cxn>
                <a:cxn ang="0">
                  <a:pos x="48" y="26"/>
                </a:cxn>
                <a:cxn ang="0">
                  <a:pos x="49" y="26"/>
                </a:cxn>
                <a:cxn ang="0">
                  <a:pos x="668" y="26"/>
                </a:cxn>
                <a:cxn ang="0">
                  <a:pos x="669" y="26"/>
                </a:cxn>
                <a:cxn ang="0">
                  <a:pos x="670" y="26"/>
                </a:cxn>
                <a:cxn ang="0">
                  <a:pos x="671" y="27"/>
                </a:cxn>
                <a:cxn ang="0">
                  <a:pos x="671" y="30"/>
                </a:cxn>
                <a:cxn ang="0">
                  <a:pos x="671" y="31"/>
                </a:cxn>
                <a:cxn ang="0">
                  <a:pos x="670" y="32"/>
                </a:cxn>
                <a:cxn ang="0">
                  <a:pos x="669" y="33"/>
                </a:cxn>
                <a:cxn ang="0">
                  <a:pos x="668" y="33"/>
                </a:cxn>
                <a:cxn ang="0">
                  <a:pos x="668" y="33"/>
                </a:cxn>
                <a:cxn ang="0">
                  <a:pos x="58" y="59"/>
                </a:cxn>
                <a:cxn ang="0">
                  <a:pos x="0" y="30"/>
                </a:cxn>
                <a:cxn ang="0">
                  <a:pos x="58" y="0"/>
                </a:cxn>
                <a:cxn ang="0">
                  <a:pos x="58" y="59"/>
                </a:cxn>
              </a:cxnLst>
              <a:rect l="0" t="0" r="r" b="b"/>
              <a:pathLst>
                <a:path w="671" h="59">
                  <a:moveTo>
                    <a:pt x="668" y="33"/>
                  </a:moveTo>
                  <a:lnTo>
                    <a:pt x="49" y="33"/>
                  </a:lnTo>
                  <a:lnTo>
                    <a:pt x="48" y="33"/>
                  </a:lnTo>
                  <a:lnTo>
                    <a:pt x="47" y="32"/>
                  </a:lnTo>
                  <a:lnTo>
                    <a:pt x="45" y="31"/>
                  </a:lnTo>
                  <a:lnTo>
                    <a:pt x="45" y="30"/>
                  </a:lnTo>
                  <a:lnTo>
                    <a:pt x="45" y="28"/>
                  </a:lnTo>
                  <a:lnTo>
                    <a:pt x="47" y="27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668" y="26"/>
                  </a:lnTo>
                  <a:lnTo>
                    <a:pt x="669" y="26"/>
                  </a:lnTo>
                  <a:lnTo>
                    <a:pt x="670" y="26"/>
                  </a:lnTo>
                  <a:lnTo>
                    <a:pt x="671" y="27"/>
                  </a:lnTo>
                  <a:lnTo>
                    <a:pt x="671" y="30"/>
                  </a:lnTo>
                  <a:lnTo>
                    <a:pt x="671" y="31"/>
                  </a:lnTo>
                  <a:lnTo>
                    <a:pt x="670" y="32"/>
                  </a:lnTo>
                  <a:lnTo>
                    <a:pt x="669" y="33"/>
                  </a:lnTo>
                  <a:lnTo>
                    <a:pt x="668" y="33"/>
                  </a:lnTo>
                  <a:lnTo>
                    <a:pt x="668" y="33"/>
                  </a:lnTo>
                  <a:close/>
                  <a:moveTo>
                    <a:pt x="58" y="59"/>
                  </a:moveTo>
                  <a:lnTo>
                    <a:pt x="0" y="30"/>
                  </a:lnTo>
                  <a:lnTo>
                    <a:pt x="58" y="0"/>
                  </a:lnTo>
                  <a:lnTo>
                    <a:pt x="58" y="5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85" name="Text Box 365"/>
            <p:cNvSpPr txBox="1">
              <a:spLocks noChangeArrowheads="1"/>
            </p:cNvSpPr>
            <p:nvPr/>
          </p:nvSpPr>
          <p:spPr bwMode="auto">
            <a:xfrm>
              <a:off x="1346" y="3061"/>
              <a:ext cx="9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mic Sans MS" pitchFamily="-84" charset="0"/>
                </a:rPr>
                <a:t>administered</a:t>
              </a:r>
            </a:p>
            <a:p>
              <a:r>
                <a:rPr lang="en-US" sz="1800">
                  <a:latin typeface="Comic Sans MS" pitchFamily="-84" charset="0"/>
                </a:rPr>
                <a:t>network</a:t>
              </a:r>
            </a:p>
          </p:txBody>
        </p:sp>
        <p:sp>
          <p:nvSpPr>
            <p:cNvPr id="133486" name="Text Box 366"/>
            <p:cNvSpPr txBox="1">
              <a:spLocks noChangeArrowheads="1"/>
            </p:cNvSpPr>
            <p:nvPr/>
          </p:nvSpPr>
          <p:spPr bwMode="auto">
            <a:xfrm>
              <a:off x="3286" y="3039"/>
              <a:ext cx="7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Comic Sans MS" pitchFamily="-84" charset="0"/>
                </a:rPr>
                <a:t>public</a:t>
              </a:r>
            </a:p>
            <a:p>
              <a:r>
                <a:rPr lang="en-US" sz="1800">
                  <a:latin typeface="Comic Sans MS" pitchFamily="-84" charset="0"/>
                </a:rPr>
                <a:t>Internet</a:t>
              </a:r>
            </a:p>
          </p:txBody>
        </p:sp>
      </p:grpSp>
      <p:sp>
        <p:nvSpPr>
          <p:cNvPr id="133487" name="Text Box 367"/>
          <p:cNvSpPr txBox="1">
            <a:spLocks noChangeArrowheads="1"/>
          </p:cNvSpPr>
          <p:nvPr/>
        </p:nvSpPr>
        <p:spPr bwMode="auto">
          <a:xfrm>
            <a:off x="3844925" y="5664200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mic Sans MS" pitchFamily="-84" charset="0"/>
              </a:rPr>
              <a:t>firewall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VPN?</a:t>
            </a:r>
          </a:p>
        </p:txBody>
      </p:sp>
      <p:sp>
        <p:nvSpPr>
          <p:cNvPr id="171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a shared network look like a private network</a:t>
            </a:r>
          </a:p>
          <a:p>
            <a:r>
              <a:rPr lang="en-US" dirty="0"/>
              <a:t>Why do this?</a:t>
            </a:r>
          </a:p>
          <a:p>
            <a:pPr lvl="1"/>
            <a:r>
              <a:rPr lang="en-US" dirty="0"/>
              <a:t>Private networks have all kinds of advantages </a:t>
            </a:r>
            <a:endParaRPr lang="en-US" dirty="0" smtClean="0"/>
          </a:p>
          <a:p>
            <a:pPr lvl="1"/>
            <a:r>
              <a:rPr lang="en-US" dirty="0" smtClean="0"/>
              <a:t>But </a:t>
            </a:r>
            <a:r>
              <a:rPr lang="en-US" dirty="0"/>
              <a:t>building a private network is expensive</a:t>
            </a:r>
          </a:p>
          <a:p>
            <a:pPr lvl="2"/>
            <a:r>
              <a:rPr lang="en-US" dirty="0"/>
              <a:t> (cheaper to have shared resources rather than dedicated)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VPN benefits</a:t>
            </a:r>
          </a:p>
        </p:txBody>
      </p:sp>
      <p:sp>
        <p:nvSpPr>
          <p:cNvPr id="1721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IP not really global (private addresses)</a:t>
            </a:r>
          </a:p>
          <a:p>
            <a:pPr lvl="1"/>
            <a:r>
              <a:rPr lang="en-US"/>
              <a:t>VPN makes separated IP sites look like one private IP network</a:t>
            </a:r>
          </a:p>
          <a:p>
            <a:r>
              <a:rPr lang="en-US"/>
              <a:t>Security</a:t>
            </a:r>
          </a:p>
          <a:p>
            <a:r>
              <a:rPr lang="en-US"/>
              <a:t>Bandwidth guarantees across ISP</a:t>
            </a:r>
          </a:p>
          <a:p>
            <a:pPr lvl="1"/>
            <a:r>
              <a:rPr lang="en-US"/>
              <a:t>QoS, SLAs</a:t>
            </a:r>
          </a:p>
          <a:p>
            <a:r>
              <a:rPr lang="en-US"/>
              <a:t>Simplified network operation</a:t>
            </a:r>
          </a:p>
          <a:p>
            <a:pPr lvl="1"/>
            <a:r>
              <a:rPr lang="en-US"/>
              <a:t>ISP can do the routing for you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End-to-end VPNs</a:t>
            </a:r>
            <a:endParaRPr lang="en-US"/>
          </a:p>
        </p:txBody>
      </p:sp>
      <p:sp>
        <p:nvSpPr>
          <p:cNvPr id="172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Solves problem of how to connect remote hosts to a firewalled network</a:t>
            </a:r>
            <a:endParaRPr lang="en-US"/>
          </a:p>
        </p:txBody>
      </p:sp>
      <p:sp>
        <p:nvSpPr>
          <p:cNvPr id="1723396" name="Cloud"/>
          <p:cNvSpPr>
            <a:spLocks noChangeAspect="1" noEditPoints="1" noChangeArrowheads="1"/>
          </p:cNvSpPr>
          <p:nvPr/>
        </p:nvSpPr>
        <p:spPr bwMode="auto">
          <a:xfrm>
            <a:off x="5924550" y="3267075"/>
            <a:ext cx="2346325" cy="113347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Site (private network)</a:t>
            </a:r>
          </a:p>
        </p:txBody>
      </p:sp>
      <p:sp>
        <p:nvSpPr>
          <p:cNvPr id="1723397" name="Cloud"/>
          <p:cNvSpPr>
            <a:spLocks noChangeAspect="1" noEditPoints="1" noChangeArrowheads="1"/>
          </p:cNvSpPr>
          <p:nvPr/>
        </p:nvSpPr>
        <p:spPr bwMode="auto">
          <a:xfrm>
            <a:off x="1938338" y="3475038"/>
            <a:ext cx="3705225" cy="17907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Internet</a:t>
            </a:r>
          </a:p>
        </p:txBody>
      </p:sp>
      <p:sp>
        <p:nvSpPr>
          <p:cNvPr id="1723398" name="Text Box 6"/>
          <p:cNvSpPr txBox="1">
            <a:spLocks noChangeArrowheads="1"/>
          </p:cNvSpPr>
          <p:nvPr/>
        </p:nvSpPr>
        <p:spPr bwMode="auto">
          <a:xfrm>
            <a:off x="1189038" y="4400550"/>
            <a:ext cx="993775" cy="6508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Remote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Host</a:t>
            </a:r>
          </a:p>
        </p:txBody>
      </p:sp>
      <p:sp>
        <p:nvSpPr>
          <p:cNvPr id="1723399" name="Text Box 7"/>
          <p:cNvSpPr txBox="1">
            <a:spLocks noChangeArrowheads="1"/>
          </p:cNvSpPr>
          <p:nvPr/>
        </p:nvSpPr>
        <p:spPr bwMode="auto">
          <a:xfrm>
            <a:off x="2706688" y="5051425"/>
            <a:ext cx="993775" cy="6508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Remote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Host</a:t>
            </a:r>
          </a:p>
        </p:txBody>
      </p:sp>
      <p:sp>
        <p:nvSpPr>
          <p:cNvPr id="1723400" name="Text Box 8"/>
          <p:cNvSpPr txBox="1">
            <a:spLocks noChangeArrowheads="1"/>
          </p:cNvSpPr>
          <p:nvPr/>
        </p:nvSpPr>
        <p:spPr bwMode="auto">
          <a:xfrm>
            <a:off x="5430838" y="3475038"/>
            <a:ext cx="663575" cy="6508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FW/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VPN</a:t>
            </a:r>
          </a:p>
        </p:txBody>
      </p:sp>
      <p:sp>
        <p:nvSpPr>
          <p:cNvPr id="1723401" name="Text Box 9"/>
          <p:cNvSpPr txBox="1">
            <a:spLocks noChangeArrowheads="1"/>
          </p:cNvSpPr>
          <p:nvPr/>
        </p:nvSpPr>
        <p:spPr bwMode="auto">
          <a:xfrm>
            <a:off x="7169150" y="4346575"/>
            <a:ext cx="663575" cy="6508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Site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Host</a:t>
            </a:r>
          </a:p>
        </p:txBody>
      </p:sp>
      <p:sp>
        <p:nvSpPr>
          <p:cNvPr id="1723402" name="Text Box 10"/>
          <p:cNvSpPr txBox="1">
            <a:spLocks noChangeArrowheads="1"/>
          </p:cNvSpPr>
          <p:nvPr/>
        </p:nvSpPr>
        <p:spPr bwMode="auto">
          <a:xfrm>
            <a:off x="7939088" y="3267075"/>
            <a:ext cx="663575" cy="6508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Site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Host</a:t>
            </a:r>
          </a:p>
        </p:txBody>
      </p:sp>
      <p:sp>
        <p:nvSpPr>
          <p:cNvPr id="1723403" name="Text Box 11"/>
          <p:cNvSpPr txBox="1">
            <a:spLocks noChangeArrowheads="1"/>
          </p:cNvSpPr>
          <p:nvPr/>
        </p:nvSpPr>
        <p:spPr bwMode="auto">
          <a:xfrm>
            <a:off x="3700463" y="4141788"/>
            <a:ext cx="99695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IPsec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Tunnels</a:t>
            </a:r>
          </a:p>
        </p:txBody>
      </p:sp>
      <p:sp>
        <p:nvSpPr>
          <p:cNvPr id="1723404" name="Rectangle 12"/>
          <p:cNvSpPr>
            <a:spLocks noChangeArrowheads="1"/>
          </p:cNvSpPr>
          <p:nvPr/>
        </p:nvSpPr>
        <p:spPr bwMode="auto">
          <a:xfrm rot="-1859832">
            <a:off x="3605213" y="4672013"/>
            <a:ext cx="205740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3405" name="Rectangle 13"/>
          <p:cNvSpPr>
            <a:spLocks noChangeArrowheads="1"/>
          </p:cNvSpPr>
          <p:nvPr/>
        </p:nvSpPr>
        <p:spPr bwMode="auto">
          <a:xfrm rot="-900486">
            <a:off x="2182813" y="4125913"/>
            <a:ext cx="3248025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Customer-based Network VPNs</a:t>
            </a:r>
          </a:p>
        </p:txBody>
      </p:sp>
      <p:sp>
        <p:nvSpPr>
          <p:cNvPr id="1726466" name="Cloud"/>
          <p:cNvSpPr>
            <a:spLocks noChangeAspect="1" noEditPoints="1" noChangeArrowheads="1"/>
          </p:cNvSpPr>
          <p:nvPr/>
        </p:nvSpPr>
        <p:spPr bwMode="auto">
          <a:xfrm>
            <a:off x="6115050" y="2406650"/>
            <a:ext cx="1857375" cy="8969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Site</a:t>
            </a:r>
          </a:p>
        </p:txBody>
      </p:sp>
      <p:sp>
        <p:nvSpPr>
          <p:cNvPr id="1726467" name="Cloud"/>
          <p:cNvSpPr>
            <a:spLocks noChangeAspect="1" noEditPoints="1" noChangeArrowheads="1"/>
          </p:cNvSpPr>
          <p:nvPr/>
        </p:nvSpPr>
        <p:spPr bwMode="auto">
          <a:xfrm>
            <a:off x="2409825" y="2855913"/>
            <a:ext cx="3705225" cy="17907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n-US" sz="1800" i="0"/>
          </a:p>
        </p:txBody>
      </p:sp>
      <p:sp>
        <p:nvSpPr>
          <p:cNvPr id="1726469" name="Text Box 5"/>
          <p:cNvSpPr txBox="1">
            <a:spLocks noChangeArrowheads="1"/>
          </p:cNvSpPr>
          <p:nvPr/>
        </p:nvSpPr>
        <p:spPr bwMode="auto">
          <a:xfrm>
            <a:off x="5859463" y="2855913"/>
            <a:ext cx="5111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CE</a:t>
            </a:r>
          </a:p>
        </p:txBody>
      </p:sp>
      <p:sp>
        <p:nvSpPr>
          <p:cNvPr id="1726470" name="Cloud"/>
          <p:cNvSpPr>
            <a:spLocks noChangeAspect="1" noEditPoints="1" noChangeArrowheads="1"/>
          </p:cNvSpPr>
          <p:nvPr/>
        </p:nvSpPr>
        <p:spPr bwMode="auto">
          <a:xfrm>
            <a:off x="1314450" y="2109788"/>
            <a:ext cx="1857375" cy="89693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Site</a:t>
            </a:r>
          </a:p>
        </p:txBody>
      </p:sp>
      <p:sp>
        <p:nvSpPr>
          <p:cNvPr id="1726471" name="Cloud"/>
          <p:cNvSpPr>
            <a:spLocks noChangeAspect="1" noEditPoints="1" noChangeArrowheads="1"/>
          </p:cNvSpPr>
          <p:nvPr/>
        </p:nvSpPr>
        <p:spPr bwMode="auto">
          <a:xfrm>
            <a:off x="5651500" y="4197350"/>
            <a:ext cx="1857375" cy="8969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Site</a:t>
            </a:r>
          </a:p>
        </p:txBody>
      </p:sp>
      <p:sp>
        <p:nvSpPr>
          <p:cNvPr id="1726472" name="Cloud"/>
          <p:cNvSpPr>
            <a:spLocks noChangeAspect="1" noEditPoints="1" noChangeArrowheads="1"/>
          </p:cNvSpPr>
          <p:nvPr/>
        </p:nvSpPr>
        <p:spPr bwMode="auto">
          <a:xfrm>
            <a:off x="1066800" y="4395788"/>
            <a:ext cx="1857375" cy="89693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Site</a:t>
            </a:r>
          </a:p>
        </p:txBody>
      </p:sp>
      <p:sp>
        <p:nvSpPr>
          <p:cNvPr id="1726473" name="Text Box 9"/>
          <p:cNvSpPr txBox="1">
            <a:spLocks noChangeArrowheads="1"/>
          </p:cNvSpPr>
          <p:nvPr/>
        </p:nvSpPr>
        <p:spPr bwMode="auto">
          <a:xfrm>
            <a:off x="2660650" y="2817813"/>
            <a:ext cx="5111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CE</a:t>
            </a:r>
          </a:p>
        </p:txBody>
      </p:sp>
      <p:sp>
        <p:nvSpPr>
          <p:cNvPr id="1726474" name="Text Box 10"/>
          <p:cNvSpPr txBox="1">
            <a:spLocks noChangeArrowheads="1"/>
          </p:cNvSpPr>
          <p:nvPr/>
        </p:nvSpPr>
        <p:spPr bwMode="auto">
          <a:xfrm>
            <a:off x="2660650" y="4270375"/>
            <a:ext cx="5111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CE</a:t>
            </a:r>
          </a:p>
        </p:txBody>
      </p:sp>
      <p:sp>
        <p:nvSpPr>
          <p:cNvPr id="1726475" name="Text Box 11"/>
          <p:cNvSpPr txBox="1">
            <a:spLocks noChangeArrowheads="1"/>
          </p:cNvSpPr>
          <p:nvPr/>
        </p:nvSpPr>
        <p:spPr bwMode="auto">
          <a:xfrm>
            <a:off x="5395913" y="4008438"/>
            <a:ext cx="5111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CE</a:t>
            </a:r>
          </a:p>
        </p:txBody>
      </p:sp>
      <p:sp>
        <p:nvSpPr>
          <p:cNvPr id="1726476" name="Text Box 12"/>
          <p:cNvSpPr txBox="1">
            <a:spLocks noChangeArrowheads="1"/>
          </p:cNvSpPr>
          <p:nvPr/>
        </p:nvSpPr>
        <p:spPr bwMode="auto">
          <a:xfrm>
            <a:off x="3670300" y="3232150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Internet</a:t>
            </a:r>
          </a:p>
        </p:txBody>
      </p:sp>
      <p:sp>
        <p:nvSpPr>
          <p:cNvPr id="1726477" name="Rectangle 13"/>
          <p:cNvSpPr>
            <a:spLocks noChangeArrowheads="1"/>
          </p:cNvSpPr>
          <p:nvPr/>
        </p:nvSpPr>
        <p:spPr bwMode="auto">
          <a:xfrm rot="-395427">
            <a:off x="3094038" y="4295775"/>
            <a:ext cx="2301875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6478" name="Rectangle 14"/>
          <p:cNvSpPr>
            <a:spLocks noChangeArrowheads="1"/>
          </p:cNvSpPr>
          <p:nvPr/>
        </p:nvSpPr>
        <p:spPr bwMode="auto">
          <a:xfrm rot="609">
            <a:off x="3170238" y="2917825"/>
            <a:ext cx="264160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6479" name="Rectangle 15"/>
          <p:cNvSpPr>
            <a:spLocks noChangeArrowheads="1"/>
          </p:cNvSpPr>
          <p:nvPr/>
        </p:nvSpPr>
        <p:spPr bwMode="auto">
          <a:xfrm rot="-3926812">
            <a:off x="5430837" y="3619501"/>
            <a:ext cx="854075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6480" name="Rectangle 16"/>
          <p:cNvSpPr>
            <a:spLocks noChangeArrowheads="1"/>
          </p:cNvSpPr>
          <p:nvPr/>
        </p:nvSpPr>
        <p:spPr bwMode="auto">
          <a:xfrm rot="-5420630">
            <a:off x="2344737" y="3686176"/>
            <a:ext cx="1076325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6481" name="Rectangle 17"/>
          <p:cNvSpPr>
            <a:spLocks noChangeArrowheads="1"/>
          </p:cNvSpPr>
          <p:nvPr/>
        </p:nvSpPr>
        <p:spPr bwMode="auto">
          <a:xfrm rot="-1241759">
            <a:off x="3076575" y="3706813"/>
            <a:ext cx="2808288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6482" name="Text Box 18"/>
          <p:cNvSpPr txBox="1">
            <a:spLocks noChangeArrowheads="1"/>
          </p:cNvSpPr>
          <p:nvPr/>
        </p:nvSpPr>
        <p:spPr bwMode="auto">
          <a:xfrm>
            <a:off x="974725" y="5389563"/>
            <a:ext cx="75596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400" i="0" dirty="0"/>
              <a:t>Customer buys own equipment, configures </a:t>
            </a:r>
            <a:r>
              <a:rPr lang="en-US" sz="2400" i="0" dirty="0" err="1"/>
              <a:t>IPsec</a:t>
            </a:r>
            <a:r>
              <a:rPr lang="en-US" sz="2400" i="0" dirty="0"/>
              <a:t> tunnels over the global internet, manages addressing and routing.  ISP plays no role.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Provider-based Network VPNs</a:t>
            </a:r>
          </a:p>
        </p:txBody>
      </p:sp>
      <p:sp>
        <p:nvSpPr>
          <p:cNvPr id="1728514" name="Cloud"/>
          <p:cNvSpPr>
            <a:spLocks noChangeAspect="1" noEditPoints="1" noChangeArrowheads="1"/>
          </p:cNvSpPr>
          <p:nvPr/>
        </p:nvSpPr>
        <p:spPr bwMode="auto">
          <a:xfrm>
            <a:off x="7043738" y="2109788"/>
            <a:ext cx="1857375" cy="89693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Site</a:t>
            </a:r>
          </a:p>
        </p:txBody>
      </p:sp>
      <p:sp>
        <p:nvSpPr>
          <p:cNvPr id="1728515" name="Cloud"/>
          <p:cNvSpPr>
            <a:spLocks noChangeAspect="1" noEditPoints="1" noChangeArrowheads="1"/>
          </p:cNvSpPr>
          <p:nvPr/>
        </p:nvSpPr>
        <p:spPr bwMode="auto">
          <a:xfrm>
            <a:off x="2409825" y="2855913"/>
            <a:ext cx="3705225" cy="17907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endParaRPr lang="en-US" sz="1800" i="0"/>
          </a:p>
        </p:txBody>
      </p:sp>
      <p:sp>
        <p:nvSpPr>
          <p:cNvPr id="1728517" name="Text Box 5"/>
          <p:cNvSpPr txBox="1">
            <a:spLocks noChangeArrowheads="1"/>
          </p:cNvSpPr>
          <p:nvPr/>
        </p:nvSpPr>
        <p:spPr bwMode="auto">
          <a:xfrm>
            <a:off x="5811838" y="2917825"/>
            <a:ext cx="498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PE</a:t>
            </a:r>
          </a:p>
        </p:txBody>
      </p:sp>
      <p:sp>
        <p:nvSpPr>
          <p:cNvPr id="1728518" name="Cloud"/>
          <p:cNvSpPr>
            <a:spLocks noChangeAspect="1" noEditPoints="1" noChangeArrowheads="1"/>
          </p:cNvSpPr>
          <p:nvPr/>
        </p:nvSpPr>
        <p:spPr bwMode="auto">
          <a:xfrm>
            <a:off x="385763" y="1920875"/>
            <a:ext cx="1857375" cy="8969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Site</a:t>
            </a:r>
          </a:p>
        </p:txBody>
      </p:sp>
      <p:sp>
        <p:nvSpPr>
          <p:cNvPr id="1728519" name="Cloud"/>
          <p:cNvSpPr>
            <a:spLocks noChangeAspect="1" noEditPoints="1" noChangeArrowheads="1"/>
          </p:cNvSpPr>
          <p:nvPr/>
        </p:nvSpPr>
        <p:spPr bwMode="auto">
          <a:xfrm>
            <a:off x="6565900" y="4197350"/>
            <a:ext cx="1857375" cy="8969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Site</a:t>
            </a:r>
          </a:p>
        </p:txBody>
      </p:sp>
      <p:sp>
        <p:nvSpPr>
          <p:cNvPr id="1728520" name="Cloud"/>
          <p:cNvSpPr>
            <a:spLocks noChangeAspect="1" noEditPoints="1" noChangeArrowheads="1"/>
          </p:cNvSpPr>
          <p:nvPr/>
        </p:nvSpPr>
        <p:spPr bwMode="auto">
          <a:xfrm>
            <a:off x="138113" y="4646613"/>
            <a:ext cx="1857375" cy="89693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Site</a:t>
            </a:r>
          </a:p>
        </p:txBody>
      </p:sp>
      <p:sp>
        <p:nvSpPr>
          <p:cNvPr id="1728521" name="Text Box 9"/>
          <p:cNvSpPr txBox="1">
            <a:spLocks noChangeArrowheads="1"/>
          </p:cNvSpPr>
          <p:nvPr/>
        </p:nvSpPr>
        <p:spPr bwMode="auto">
          <a:xfrm>
            <a:off x="2660650" y="2817813"/>
            <a:ext cx="4984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PE</a:t>
            </a:r>
          </a:p>
        </p:txBody>
      </p:sp>
      <p:sp>
        <p:nvSpPr>
          <p:cNvPr id="1728522" name="Text Box 10"/>
          <p:cNvSpPr txBox="1">
            <a:spLocks noChangeArrowheads="1"/>
          </p:cNvSpPr>
          <p:nvPr/>
        </p:nvSpPr>
        <p:spPr bwMode="auto">
          <a:xfrm>
            <a:off x="2660650" y="4270375"/>
            <a:ext cx="4984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PE</a:t>
            </a:r>
          </a:p>
        </p:txBody>
      </p:sp>
      <p:sp>
        <p:nvSpPr>
          <p:cNvPr id="1728523" name="Text Box 11"/>
          <p:cNvSpPr txBox="1">
            <a:spLocks noChangeArrowheads="1"/>
          </p:cNvSpPr>
          <p:nvPr/>
        </p:nvSpPr>
        <p:spPr bwMode="auto">
          <a:xfrm>
            <a:off x="5395913" y="4008438"/>
            <a:ext cx="4984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PE</a:t>
            </a:r>
          </a:p>
        </p:txBody>
      </p:sp>
      <p:sp>
        <p:nvSpPr>
          <p:cNvPr id="1728524" name="Text Box 12"/>
          <p:cNvSpPr txBox="1">
            <a:spLocks noChangeArrowheads="1"/>
          </p:cNvSpPr>
          <p:nvPr/>
        </p:nvSpPr>
        <p:spPr bwMode="auto">
          <a:xfrm>
            <a:off x="3670300" y="3232150"/>
            <a:ext cx="55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ISP</a:t>
            </a:r>
          </a:p>
        </p:txBody>
      </p:sp>
      <p:sp>
        <p:nvSpPr>
          <p:cNvPr id="1728525" name="Rectangle 13"/>
          <p:cNvSpPr>
            <a:spLocks noChangeArrowheads="1"/>
          </p:cNvSpPr>
          <p:nvPr/>
        </p:nvSpPr>
        <p:spPr bwMode="auto">
          <a:xfrm rot="-395427">
            <a:off x="3094038" y="4295775"/>
            <a:ext cx="2301875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8526" name="Rectangle 14"/>
          <p:cNvSpPr>
            <a:spLocks noChangeArrowheads="1"/>
          </p:cNvSpPr>
          <p:nvPr/>
        </p:nvSpPr>
        <p:spPr bwMode="auto">
          <a:xfrm rot="609">
            <a:off x="3170238" y="2917825"/>
            <a:ext cx="264160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8527" name="Rectangle 15"/>
          <p:cNvSpPr>
            <a:spLocks noChangeArrowheads="1"/>
          </p:cNvSpPr>
          <p:nvPr/>
        </p:nvSpPr>
        <p:spPr bwMode="auto">
          <a:xfrm rot="-3926812">
            <a:off x="5430837" y="3619501"/>
            <a:ext cx="854075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8528" name="Rectangle 16"/>
          <p:cNvSpPr>
            <a:spLocks noChangeArrowheads="1"/>
          </p:cNvSpPr>
          <p:nvPr/>
        </p:nvSpPr>
        <p:spPr bwMode="auto">
          <a:xfrm rot="-5420630">
            <a:off x="2344737" y="3686176"/>
            <a:ext cx="1076325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8529" name="Rectangle 17"/>
          <p:cNvSpPr>
            <a:spLocks noChangeArrowheads="1"/>
          </p:cNvSpPr>
          <p:nvPr/>
        </p:nvSpPr>
        <p:spPr bwMode="auto">
          <a:xfrm rot="-1241759">
            <a:off x="3076575" y="3706813"/>
            <a:ext cx="2808288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8530" name="Text Box 18"/>
          <p:cNvSpPr txBox="1">
            <a:spLocks noChangeArrowheads="1"/>
          </p:cNvSpPr>
          <p:nvPr/>
        </p:nvSpPr>
        <p:spPr bwMode="auto">
          <a:xfrm>
            <a:off x="974725" y="5389563"/>
            <a:ext cx="7559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400" i="0"/>
              <a:t>Provider manages all the complexity of the VPN.  Customer simply connects to the provider equipment.</a:t>
            </a:r>
          </a:p>
        </p:txBody>
      </p:sp>
      <p:sp>
        <p:nvSpPr>
          <p:cNvPr id="1728531" name="Text Box 19"/>
          <p:cNvSpPr txBox="1">
            <a:spLocks noChangeArrowheads="1"/>
          </p:cNvSpPr>
          <p:nvPr/>
        </p:nvSpPr>
        <p:spPr bwMode="auto">
          <a:xfrm>
            <a:off x="1739900" y="4537075"/>
            <a:ext cx="5111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CE</a:t>
            </a:r>
          </a:p>
        </p:txBody>
      </p:sp>
      <p:sp>
        <p:nvSpPr>
          <p:cNvPr id="1728532" name="Text Box 20"/>
          <p:cNvSpPr txBox="1">
            <a:spLocks noChangeArrowheads="1"/>
          </p:cNvSpPr>
          <p:nvPr/>
        </p:nvSpPr>
        <p:spPr bwMode="auto">
          <a:xfrm>
            <a:off x="1898650" y="2441575"/>
            <a:ext cx="511175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CE</a:t>
            </a:r>
          </a:p>
        </p:txBody>
      </p:sp>
      <p:sp>
        <p:nvSpPr>
          <p:cNvPr id="1728533" name="Text Box 21"/>
          <p:cNvSpPr txBox="1">
            <a:spLocks noChangeArrowheads="1"/>
          </p:cNvSpPr>
          <p:nvPr/>
        </p:nvSpPr>
        <p:spPr bwMode="auto">
          <a:xfrm>
            <a:off x="6677025" y="2541588"/>
            <a:ext cx="5111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CE</a:t>
            </a:r>
          </a:p>
        </p:txBody>
      </p:sp>
      <p:sp>
        <p:nvSpPr>
          <p:cNvPr id="1728534" name="Text Box 22"/>
          <p:cNvSpPr txBox="1">
            <a:spLocks noChangeArrowheads="1"/>
          </p:cNvSpPr>
          <p:nvPr/>
        </p:nvSpPr>
        <p:spPr bwMode="auto">
          <a:xfrm>
            <a:off x="6310313" y="4357688"/>
            <a:ext cx="511175" cy="3762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1800" i="0"/>
              <a:t>CE</a:t>
            </a:r>
          </a:p>
        </p:txBody>
      </p:sp>
      <p:cxnSp>
        <p:nvCxnSpPr>
          <p:cNvPr id="1728535" name="AutoShape 23"/>
          <p:cNvCxnSpPr>
            <a:cxnSpLocks noChangeShapeType="1"/>
            <a:stCxn id="1728532" idx="3"/>
            <a:endCxn id="1728521" idx="1"/>
          </p:cNvCxnSpPr>
          <p:nvPr/>
        </p:nvCxnSpPr>
        <p:spPr bwMode="auto">
          <a:xfrm>
            <a:off x="2409825" y="2630488"/>
            <a:ext cx="250825" cy="3762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28536" name="AutoShape 24"/>
          <p:cNvCxnSpPr>
            <a:cxnSpLocks noChangeShapeType="1"/>
            <a:stCxn id="1728523" idx="3"/>
            <a:endCxn id="1728534" idx="1"/>
          </p:cNvCxnSpPr>
          <p:nvPr/>
        </p:nvCxnSpPr>
        <p:spPr bwMode="auto">
          <a:xfrm>
            <a:off x="5894388" y="4197350"/>
            <a:ext cx="415925" cy="3492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28537" name="AutoShape 25"/>
          <p:cNvCxnSpPr>
            <a:cxnSpLocks noChangeShapeType="1"/>
            <a:stCxn id="1728517" idx="3"/>
            <a:endCxn id="1728533" idx="1"/>
          </p:cNvCxnSpPr>
          <p:nvPr/>
        </p:nvCxnSpPr>
        <p:spPr bwMode="auto">
          <a:xfrm flipV="1">
            <a:off x="6310313" y="2730500"/>
            <a:ext cx="366712" cy="37623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28538" name="AutoShape 26"/>
          <p:cNvCxnSpPr>
            <a:cxnSpLocks noChangeShapeType="1"/>
            <a:stCxn id="1728531" idx="3"/>
            <a:endCxn id="1728522" idx="1"/>
          </p:cNvCxnSpPr>
          <p:nvPr/>
        </p:nvCxnSpPr>
        <p:spPr bwMode="auto">
          <a:xfrm flipV="1">
            <a:off x="2251075" y="4459288"/>
            <a:ext cx="409575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Firewalls: Why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prevent denial of service attacks:</a:t>
            </a:r>
          </a:p>
          <a:p>
            <a:pPr lvl="1"/>
            <a:r>
              <a:rPr lang="en-US" dirty="0" smtClean="0"/>
              <a:t>SYN flooding: attacker establishes many bogus TCP connections, no resources left for “real” connections. </a:t>
            </a:r>
          </a:p>
          <a:p>
            <a:r>
              <a:rPr lang="en-US" dirty="0" smtClean="0"/>
              <a:t>prevent illegal modification/access of internal data.</a:t>
            </a:r>
          </a:p>
          <a:p>
            <a:pPr lvl="1"/>
            <a:r>
              <a:rPr lang="en-US" dirty="0" smtClean="0"/>
              <a:t>e.g., attacker replaces CIA’s homepage with something else</a:t>
            </a:r>
          </a:p>
          <a:p>
            <a:r>
              <a:rPr lang="en-US" dirty="0" smtClean="0"/>
              <a:t>allow only authorized access to inside network (set of authenticated users/hosts)</a:t>
            </a:r>
          </a:p>
          <a:p>
            <a:r>
              <a:rPr lang="en-US" dirty="0" smtClean="0"/>
              <a:t>two types of firewalls:</a:t>
            </a:r>
          </a:p>
          <a:p>
            <a:pPr lvl="1"/>
            <a:r>
              <a:rPr lang="en-US" dirty="0" smtClean="0"/>
              <a:t>application-level</a:t>
            </a:r>
          </a:p>
          <a:p>
            <a:pPr lvl="1"/>
            <a:r>
              <a:rPr lang="en-US" dirty="0" smtClean="0"/>
              <a:t>packet-filtering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Firewalls not just protection from outside attackers</a:t>
            </a:r>
          </a:p>
        </p:txBody>
      </p:sp>
      <p:sp>
        <p:nvSpPr>
          <p:cNvPr id="1691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Bandwidth control</a:t>
            </a:r>
          </a:p>
          <a:p>
            <a:pPr lvl="1"/>
            <a:r>
              <a:rPr lang="en-US" sz="2000"/>
              <a:t>Block high bandwidth applications</a:t>
            </a:r>
          </a:p>
          <a:p>
            <a:pPr lvl="1"/>
            <a:r>
              <a:rPr lang="en-US" sz="2000"/>
              <a:t>Pointcast, Napster</a:t>
            </a:r>
          </a:p>
          <a:p>
            <a:r>
              <a:rPr lang="en-US" sz="2400"/>
              <a:t>Employee network usage control</a:t>
            </a:r>
          </a:p>
          <a:p>
            <a:pPr lvl="1"/>
            <a:r>
              <a:rPr lang="en-US" sz="2000"/>
              <a:t>Block games, pornography, non-business uses</a:t>
            </a:r>
          </a:p>
          <a:p>
            <a:r>
              <a:rPr lang="en-US" sz="2400"/>
              <a:t>Privacy</a:t>
            </a:r>
          </a:p>
          <a:p>
            <a:pPr lvl="1"/>
            <a:r>
              <a:rPr lang="en-US" sz="2000"/>
              <a:t>Don’t let outside see what you have, how big you are, etc.</a:t>
            </a:r>
          </a:p>
          <a:p>
            <a:pPr lvl="1"/>
            <a:r>
              <a:rPr lang="en-US" sz="2000"/>
              <a:t>Similar to making corporate phone directory proprietary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Packet Filtering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574675" y="3771621"/>
            <a:ext cx="8229600" cy="259261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internal network connected to Internet via</a:t>
            </a:r>
            <a:r>
              <a:rPr lang="en-US" sz="2400" dirty="0">
                <a:solidFill>
                  <a:srgbClr val="FF0000"/>
                </a:solidFill>
              </a:rPr>
              <a:t> router firewall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router </a:t>
            </a:r>
            <a:r>
              <a:rPr lang="en-US" sz="2400" dirty="0">
                <a:solidFill>
                  <a:srgbClr val="FF0000"/>
                </a:solidFill>
              </a:rPr>
              <a:t>filters packet-by-packet, </a:t>
            </a:r>
            <a:r>
              <a:rPr lang="en-US" sz="2400" dirty="0"/>
              <a:t>decision to forward/drop packet based on: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source IP address, destination IP address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TCP/UDP source and destination port numbers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ICMP message type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TCP SYN and ACK bits</a:t>
            </a:r>
          </a:p>
        </p:txBody>
      </p:sp>
      <p:sp>
        <p:nvSpPr>
          <p:cNvPr id="134499" name="Oval 355"/>
          <p:cNvSpPr>
            <a:spLocks noChangeArrowheads="1"/>
          </p:cNvSpPr>
          <p:nvPr/>
        </p:nvSpPr>
        <p:spPr bwMode="auto">
          <a:xfrm>
            <a:off x="4439309" y="156590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498" name="Oval 354"/>
          <p:cNvSpPr>
            <a:spLocks noChangeArrowheads="1"/>
          </p:cNvSpPr>
          <p:nvPr/>
        </p:nvSpPr>
        <p:spPr bwMode="auto">
          <a:xfrm>
            <a:off x="5429250" y="714424"/>
            <a:ext cx="3048590" cy="158680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48"/>
          <p:cNvGrpSpPr>
            <a:grpSpLocks/>
          </p:cNvGrpSpPr>
          <p:nvPr/>
        </p:nvGrpSpPr>
        <p:grpSpPr bwMode="auto">
          <a:xfrm>
            <a:off x="1620838" y="1517650"/>
            <a:ext cx="5087937" cy="1747838"/>
            <a:chOff x="1021" y="956"/>
            <a:chExt cx="2771" cy="977"/>
          </a:xfrm>
        </p:grpSpPr>
        <p:sp>
          <p:nvSpPr>
            <p:cNvPr id="134153" name="Freeform 9"/>
            <p:cNvSpPr>
              <a:spLocks/>
            </p:cNvSpPr>
            <p:nvPr/>
          </p:nvSpPr>
          <p:spPr bwMode="auto">
            <a:xfrm>
              <a:off x="1021" y="956"/>
              <a:ext cx="1672" cy="977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127" y="1"/>
                </a:cxn>
                <a:cxn ang="0">
                  <a:pos x="187" y="17"/>
                </a:cxn>
                <a:cxn ang="0">
                  <a:pos x="281" y="54"/>
                </a:cxn>
                <a:cxn ang="0">
                  <a:pos x="380" y="90"/>
                </a:cxn>
                <a:cxn ang="0">
                  <a:pos x="451" y="104"/>
                </a:cxn>
                <a:cxn ang="0">
                  <a:pos x="518" y="104"/>
                </a:cxn>
                <a:cxn ang="0">
                  <a:pos x="641" y="90"/>
                </a:cxn>
                <a:cxn ang="0">
                  <a:pos x="774" y="76"/>
                </a:cxn>
                <a:cxn ang="0">
                  <a:pos x="853" y="76"/>
                </a:cxn>
                <a:cxn ang="0">
                  <a:pos x="942" y="88"/>
                </a:cxn>
                <a:cxn ang="0">
                  <a:pos x="1046" y="106"/>
                </a:cxn>
                <a:cxn ang="0">
                  <a:pos x="1190" y="134"/>
                </a:cxn>
                <a:cxn ang="0">
                  <a:pos x="1361" y="180"/>
                </a:cxn>
                <a:cxn ang="0">
                  <a:pos x="1471" y="220"/>
                </a:cxn>
                <a:cxn ang="0">
                  <a:pos x="1543" y="258"/>
                </a:cxn>
                <a:cxn ang="0">
                  <a:pos x="1579" y="284"/>
                </a:cxn>
                <a:cxn ang="0">
                  <a:pos x="1616" y="326"/>
                </a:cxn>
                <a:cxn ang="0">
                  <a:pos x="1651" y="403"/>
                </a:cxn>
                <a:cxn ang="0">
                  <a:pos x="1669" y="493"/>
                </a:cxn>
                <a:cxn ang="0">
                  <a:pos x="1671" y="588"/>
                </a:cxn>
                <a:cxn ang="0">
                  <a:pos x="1660" y="680"/>
                </a:cxn>
                <a:cxn ang="0">
                  <a:pos x="1637" y="762"/>
                </a:cxn>
                <a:cxn ang="0">
                  <a:pos x="1607" y="825"/>
                </a:cxn>
                <a:cxn ang="0">
                  <a:pos x="1564" y="867"/>
                </a:cxn>
                <a:cxn ang="0">
                  <a:pos x="1506" y="895"/>
                </a:cxn>
                <a:cxn ang="0">
                  <a:pos x="1436" y="912"/>
                </a:cxn>
                <a:cxn ang="0">
                  <a:pos x="1293" y="930"/>
                </a:cxn>
                <a:cxn ang="0">
                  <a:pos x="1146" y="946"/>
                </a:cxn>
                <a:cxn ang="0">
                  <a:pos x="1059" y="956"/>
                </a:cxn>
                <a:cxn ang="0">
                  <a:pos x="907" y="969"/>
                </a:cxn>
                <a:cxn ang="0">
                  <a:pos x="754" y="974"/>
                </a:cxn>
                <a:cxn ang="0">
                  <a:pos x="668" y="977"/>
                </a:cxn>
                <a:cxn ang="0">
                  <a:pos x="593" y="977"/>
                </a:cxn>
                <a:cxn ang="0">
                  <a:pos x="532" y="974"/>
                </a:cxn>
                <a:cxn ang="0">
                  <a:pos x="483" y="971"/>
                </a:cxn>
                <a:cxn ang="0">
                  <a:pos x="417" y="960"/>
                </a:cxn>
                <a:cxn ang="0">
                  <a:pos x="326" y="937"/>
                </a:cxn>
                <a:cxn ang="0">
                  <a:pos x="236" y="914"/>
                </a:cxn>
                <a:cxn ang="0">
                  <a:pos x="142" y="886"/>
                </a:cxn>
                <a:cxn ang="0">
                  <a:pos x="78" y="852"/>
                </a:cxn>
                <a:cxn ang="0">
                  <a:pos x="47" y="822"/>
                </a:cxn>
                <a:cxn ang="0">
                  <a:pos x="26" y="786"/>
                </a:cxn>
                <a:cxn ang="0">
                  <a:pos x="7" y="716"/>
                </a:cxn>
                <a:cxn ang="0">
                  <a:pos x="0" y="611"/>
                </a:cxn>
                <a:cxn ang="0">
                  <a:pos x="2" y="491"/>
                </a:cxn>
                <a:cxn ang="0">
                  <a:pos x="1" y="418"/>
                </a:cxn>
                <a:cxn ang="0">
                  <a:pos x="0" y="333"/>
                </a:cxn>
                <a:cxn ang="0">
                  <a:pos x="2" y="189"/>
                </a:cxn>
                <a:cxn ang="0">
                  <a:pos x="12" y="110"/>
                </a:cxn>
                <a:cxn ang="0">
                  <a:pos x="29" y="48"/>
                </a:cxn>
                <a:cxn ang="0">
                  <a:pos x="47" y="22"/>
                </a:cxn>
              </a:cxnLst>
              <a:rect l="0" t="0" r="r" b="b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5" name="Rectangle 11"/>
            <p:cNvSpPr>
              <a:spLocks noChangeArrowheads="1"/>
            </p:cNvSpPr>
            <p:nvPr/>
          </p:nvSpPr>
          <p:spPr bwMode="auto">
            <a:xfrm>
              <a:off x="1868" y="1600"/>
              <a:ext cx="52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6" name="Rectangle 12"/>
            <p:cNvSpPr>
              <a:spLocks noChangeArrowheads="1"/>
            </p:cNvSpPr>
            <p:nvPr/>
          </p:nvSpPr>
          <p:spPr bwMode="auto">
            <a:xfrm>
              <a:off x="1812" y="1667"/>
              <a:ext cx="71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7" name="Rectangle 13"/>
            <p:cNvSpPr>
              <a:spLocks noChangeArrowheads="1"/>
            </p:cNvSpPr>
            <p:nvPr/>
          </p:nvSpPr>
          <p:spPr bwMode="auto">
            <a:xfrm>
              <a:off x="1812" y="1667"/>
              <a:ext cx="71" cy="23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8" name="Freeform 14"/>
            <p:cNvSpPr>
              <a:spLocks/>
            </p:cNvSpPr>
            <p:nvPr/>
          </p:nvSpPr>
          <p:spPr bwMode="auto">
            <a:xfrm>
              <a:off x="1811" y="1597"/>
              <a:ext cx="112" cy="72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0" y="72"/>
                </a:cxn>
                <a:cxn ang="0">
                  <a:pos x="69" y="72"/>
                </a:cxn>
                <a:cxn ang="0">
                  <a:pos x="112" y="0"/>
                </a:cxn>
                <a:cxn ang="0">
                  <a:pos x="43" y="0"/>
                </a:cxn>
              </a:cxnLst>
              <a:rect l="0" t="0" r="r" b="b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9" name="Freeform 15"/>
            <p:cNvSpPr>
              <a:spLocks/>
            </p:cNvSpPr>
            <p:nvPr/>
          </p:nvSpPr>
          <p:spPr bwMode="auto">
            <a:xfrm>
              <a:off x="1811" y="1597"/>
              <a:ext cx="112" cy="72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0" y="72"/>
                </a:cxn>
                <a:cxn ang="0">
                  <a:pos x="69" y="72"/>
                </a:cxn>
                <a:cxn ang="0">
                  <a:pos x="112" y="0"/>
                </a:cxn>
                <a:cxn ang="0">
                  <a:pos x="43" y="0"/>
                </a:cxn>
              </a:cxnLst>
              <a:rect l="0" t="0" r="r" b="b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0" name="Line 16"/>
            <p:cNvSpPr>
              <a:spLocks noChangeShapeType="1"/>
            </p:cNvSpPr>
            <p:nvPr/>
          </p:nvSpPr>
          <p:spPr bwMode="auto">
            <a:xfrm>
              <a:off x="1923" y="1603"/>
              <a:ext cx="1" cy="23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2" name="Rectangle 18"/>
            <p:cNvSpPr>
              <a:spLocks noChangeArrowheads="1"/>
            </p:cNvSpPr>
            <p:nvPr/>
          </p:nvSpPr>
          <p:spPr bwMode="auto">
            <a:xfrm>
              <a:off x="1822" y="1698"/>
              <a:ext cx="46" cy="135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3" name="Rectangle 19"/>
            <p:cNvSpPr>
              <a:spLocks noChangeArrowheads="1"/>
            </p:cNvSpPr>
            <p:nvPr/>
          </p:nvSpPr>
          <p:spPr bwMode="auto">
            <a:xfrm>
              <a:off x="1822" y="1698"/>
              <a:ext cx="46" cy="135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4" name="Rectangle 20"/>
            <p:cNvSpPr>
              <a:spLocks noChangeArrowheads="1"/>
            </p:cNvSpPr>
            <p:nvPr/>
          </p:nvSpPr>
          <p:spPr bwMode="auto">
            <a:xfrm>
              <a:off x="1829" y="1739"/>
              <a:ext cx="35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5" name="Freeform 21"/>
            <p:cNvSpPr>
              <a:spLocks/>
            </p:cNvSpPr>
            <p:nvPr/>
          </p:nvSpPr>
          <p:spPr bwMode="auto">
            <a:xfrm>
              <a:off x="1107" y="1601"/>
              <a:ext cx="249" cy="208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3" y="14"/>
                </a:cxn>
                <a:cxn ang="0">
                  <a:pos x="75" y="13"/>
                </a:cxn>
                <a:cxn ang="0">
                  <a:pos x="79" y="12"/>
                </a:cxn>
                <a:cxn ang="0">
                  <a:pos x="83" y="10"/>
                </a:cxn>
                <a:cxn ang="0">
                  <a:pos x="88" y="9"/>
                </a:cxn>
                <a:cxn ang="0">
                  <a:pos x="95" y="8"/>
                </a:cxn>
                <a:cxn ang="0">
                  <a:pos x="103" y="6"/>
                </a:cxn>
                <a:cxn ang="0">
                  <a:pos x="111" y="5"/>
                </a:cxn>
                <a:cxn ang="0">
                  <a:pos x="121" y="3"/>
                </a:cxn>
                <a:cxn ang="0">
                  <a:pos x="132" y="2"/>
                </a:cxn>
                <a:cxn ang="0">
                  <a:pos x="144" y="1"/>
                </a:cxn>
                <a:cxn ang="0">
                  <a:pos x="157" y="0"/>
                </a:cxn>
                <a:cxn ang="0">
                  <a:pos x="170" y="0"/>
                </a:cxn>
                <a:cxn ang="0">
                  <a:pos x="185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3"/>
                </a:cxn>
                <a:cxn ang="0">
                  <a:pos x="222" y="40"/>
                </a:cxn>
                <a:cxn ang="0">
                  <a:pos x="226" y="50"/>
                </a:cxn>
                <a:cxn ang="0">
                  <a:pos x="240" y="116"/>
                </a:cxn>
                <a:cxn ang="0">
                  <a:pos x="247" y="144"/>
                </a:cxn>
                <a:cxn ang="0">
                  <a:pos x="247" y="146"/>
                </a:cxn>
                <a:cxn ang="0">
                  <a:pos x="248" y="151"/>
                </a:cxn>
                <a:cxn ang="0">
                  <a:pos x="248" y="159"/>
                </a:cxn>
                <a:cxn ang="0">
                  <a:pos x="244" y="169"/>
                </a:cxn>
                <a:cxn ang="0">
                  <a:pos x="0" y="162"/>
                </a:cxn>
                <a:cxn ang="0">
                  <a:pos x="25" y="149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6"/>
                </a:cxn>
                <a:cxn ang="0">
                  <a:pos x="32" y="24"/>
                </a:cxn>
                <a:cxn ang="0">
                  <a:pos x="37" y="22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8" y="23"/>
                </a:cxn>
                <a:cxn ang="0">
                  <a:pos x="68" y="27"/>
                </a:cxn>
              </a:cxnLst>
              <a:rect l="0" t="0" r="r" b="b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3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8"/>
                  </a:lnTo>
                  <a:lnTo>
                    <a:pt x="240" y="116"/>
                  </a:lnTo>
                  <a:lnTo>
                    <a:pt x="208" y="132"/>
                  </a:lnTo>
                  <a:lnTo>
                    <a:pt x="247" y="144"/>
                  </a:lnTo>
                  <a:lnTo>
                    <a:pt x="247" y="144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1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8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6" name="Freeform 22"/>
            <p:cNvSpPr>
              <a:spLocks/>
            </p:cNvSpPr>
            <p:nvPr/>
          </p:nvSpPr>
          <p:spPr bwMode="auto">
            <a:xfrm>
              <a:off x="1194" y="1616"/>
              <a:ext cx="79" cy="91"/>
            </a:xfrm>
            <a:custGeom>
              <a:avLst/>
              <a:gdLst/>
              <a:ahLst/>
              <a:cxnLst>
                <a:cxn ang="0">
                  <a:pos x="78" y="4"/>
                </a:cxn>
                <a:cxn ang="0">
                  <a:pos x="78" y="4"/>
                </a:cxn>
                <a:cxn ang="0">
                  <a:pos x="77" y="4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4"/>
                </a:cxn>
                <a:cxn ang="0">
                  <a:pos x="18" y="6"/>
                </a:cxn>
                <a:cxn ang="0">
                  <a:pos x="11" y="8"/>
                </a:cxn>
                <a:cxn ang="0">
                  <a:pos x="4" y="11"/>
                </a:cxn>
                <a:cxn ang="0">
                  <a:pos x="4" y="13"/>
                </a:cxn>
                <a:cxn ang="0">
                  <a:pos x="3" y="18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0" y="60"/>
                </a:cxn>
                <a:cxn ang="0">
                  <a:pos x="2" y="74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8" y="89"/>
                </a:cxn>
                <a:cxn ang="0">
                  <a:pos x="9" y="88"/>
                </a:cxn>
                <a:cxn ang="0">
                  <a:pos x="11" y="88"/>
                </a:cxn>
                <a:cxn ang="0">
                  <a:pos x="15" y="88"/>
                </a:cxn>
                <a:cxn ang="0">
                  <a:pos x="18" y="88"/>
                </a:cxn>
                <a:cxn ang="0">
                  <a:pos x="22" y="88"/>
                </a:cxn>
                <a:cxn ang="0">
                  <a:pos x="27" y="88"/>
                </a:cxn>
                <a:cxn ang="0">
                  <a:pos x="32" y="87"/>
                </a:cxn>
                <a:cxn ang="0">
                  <a:pos x="38" y="88"/>
                </a:cxn>
                <a:cxn ang="0">
                  <a:pos x="44" y="88"/>
                </a:cxn>
                <a:cxn ang="0">
                  <a:pos x="50" y="88"/>
                </a:cxn>
                <a:cxn ang="0">
                  <a:pos x="57" y="88"/>
                </a:cxn>
                <a:cxn ang="0">
                  <a:pos x="64" y="89"/>
                </a:cxn>
                <a:cxn ang="0">
                  <a:pos x="71" y="90"/>
                </a:cxn>
                <a:cxn ang="0">
                  <a:pos x="79" y="91"/>
                </a:cxn>
                <a:cxn ang="0">
                  <a:pos x="79" y="88"/>
                </a:cxn>
                <a:cxn ang="0">
                  <a:pos x="78" y="81"/>
                </a:cxn>
                <a:cxn ang="0">
                  <a:pos x="77" y="70"/>
                </a:cxn>
                <a:cxn ang="0">
                  <a:pos x="76" y="57"/>
                </a:cxn>
                <a:cxn ang="0">
                  <a:pos x="76" y="43"/>
                </a:cxn>
                <a:cxn ang="0">
                  <a:pos x="76" y="28"/>
                </a:cxn>
                <a:cxn ang="0">
                  <a:pos x="77" y="15"/>
                </a:cxn>
                <a:cxn ang="0">
                  <a:pos x="78" y="4"/>
                </a:cxn>
              </a:cxnLst>
              <a:rect l="0" t="0" r="r" b="b"/>
              <a:pathLst>
                <a:path w="79" h="91">
                  <a:moveTo>
                    <a:pt x="78" y="4"/>
                  </a:moveTo>
                  <a:lnTo>
                    <a:pt x="78" y="4"/>
                  </a:lnTo>
                  <a:lnTo>
                    <a:pt x="77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3" y="18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2" y="74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8"/>
                  </a:lnTo>
                  <a:lnTo>
                    <a:pt x="11" y="88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7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8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8"/>
                  </a:lnTo>
                  <a:lnTo>
                    <a:pt x="78" y="81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7" name="Freeform 23"/>
            <p:cNvSpPr>
              <a:spLocks/>
            </p:cNvSpPr>
            <p:nvPr/>
          </p:nvSpPr>
          <p:spPr bwMode="auto">
            <a:xfrm>
              <a:off x="1202" y="1641"/>
              <a:ext cx="132" cy="90"/>
            </a:xfrm>
            <a:custGeom>
              <a:avLst/>
              <a:gdLst/>
              <a:ahLst/>
              <a:cxnLst>
                <a:cxn ang="0">
                  <a:pos x="1" y="67"/>
                </a:cxn>
                <a:cxn ang="0">
                  <a:pos x="0" y="79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9" y="88"/>
                </a:cxn>
                <a:cxn ang="0">
                  <a:pos x="91" y="87"/>
                </a:cxn>
                <a:cxn ang="0">
                  <a:pos x="94" y="85"/>
                </a:cxn>
                <a:cxn ang="0">
                  <a:pos x="98" y="83"/>
                </a:cxn>
                <a:cxn ang="0">
                  <a:pos x="103" y="79"/>
                </a:cxn>
                <a:cxn ang="0">
                  <a:pos x="107" y="76"/>
                </a:cxn>
                <a:cxn ang="0">
                  <a:pos x="112" y="71"/>
                </a:cxn>
                <a:cxn ang="0">
                  <a:pos x="117" y="66"/>
                </a:cxn>
                <a:cxn ang="0">
                  <a:pos x="121" y="60"/>
                </a:cxn>
                <a:cxn ang="0">
                  <a:pos x="125" y="55"/>
                </a:cxn>
                <a:cxn ang="0">
                  <a:pos x="128" y="47"/>
                </a:cxn>
                <a:cxn ang="0">
                  <a:pos x="131" y="39"/>
                </a:cxn>
                <a:cxn ang="0">
                  <a:pos x="132" y="31"/>
                </a:cxn>
                <a:cxn ang="0">
                  <a:pos x="132" y="23"/>
                </a:cxn>
                <a:cxn ang="0">
                  <a:pos x="129" y="14"/>
                </a:cxn>
                <a:cxn ang="0">
                  <a:pos x="129" y="12"/>
                </a:cxn>
                <a:cxn ang="0">
                  <a:pos x="128" y="11"/>
                </a:cxn>
                <a:cxn ang="0">
                  <a:pos x="127" y="9"/>
                </a:cxn>
                <a:cxn ang="0">
                  <a:pos x="126" y="7"/>
                </a:cxn>
                <a:cxn ang="0">
                  <a:pos x="124" y="4"/>
                </a:cxn>
                <a:cxn ang="0">
                  <a:pos x="120" y="2"/>
                </a:cxn>
                <a:cxn ang="0">
                  <a:pos x="117" y="1"/>
                </a:cxn>
                <a:cxn ang="0">
                  <a:pos x="113" y="0"/>
                </a:cxn>
                <a:cxn ang="0">
                  <a:pos x="113" y="2"/>
                </a:cxn>
                <a:cxn ang="0">
                  <a:pos x="114" y="5"/>
                </a:cxn>
                <a:cxn ang="0">
                  <a:pos x="117" y="11"/>
                </a:cxn>
                <a:cxn ang="0">
                  <a:pos x="118" y="19"/>
                </a:cxn>
                <a:cxn ang="0">
                  <a:pos x="118" y="29"/>
                </a:cxn>
                <a:cxn ang="0">
                  <a:pos x="117" y="39"/>
                </a:cxn>
                <a:cxn ang="0">
                  <a:pos x="114" y="51"/>
                </a:cxn>
                <a:cxn ang="0">
                  <a:pos x="108" y="64"/>
                </a:cxn>
                <a:cxn ang="0">
                  <a:pos x="108" y="64"/>
                </a:cxn>
                <a:cxn ang="0">
                  <a:pos x="108" y="64"/>
                </a:cxn>
                <a:cxn ang="0">
                  <a:pos x="107" y="65"/>
                </a:cxn>
                <a:cxn ang="0">
                  <a:pos x="106" y="66"/>
                </a:cxn>
                <a:cxn ang="0">
                  <a:pos x="105" y="66"/>
                </a:cxn>
                <a:cxn ang="0">
                  <a:pos x="103" y="67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6" y="71"/>
                </a:cxn>
                <a:cxn ang="0">
                  <a:pos x="92" y="72"/>
                </a:cxn>
                <a:cxn ang="0">
                  <a:pos x="90" y="72"/>
                </a:cxn>
                <a:cxn ang="0">
                  <a:pos x="85" y="73"/>
                </a:cxn>
                <a:cxn ang="0">
                  <a:pos x="82" y="73"/>
                </a:cxn>
                <a:cxn ang="0">
                  <a:pos x="78" y="73"/>
                </a:cxn>
                <a:cxn ang="0">
                  <a:pos x="73" y="72"/>
                </a:cxn>
                <a:cxn ang="0">
                  <a:pos x="69" y="72"/>
                </a:cxn>
                <a:cxn ang="0">
                  <a:pos x="69" y="84"/>
                </a:cxn>
                <a:cxn ang="0">
                  <a:pos x="3" y="77"/>
                </a:cxn>
                <a:cxn ang="0">
                  <a:pos x="1" y="67"/>
                </a:cxn>
              </a:cxnLst>
              <a:rect l="0" t="0" r="r" b="b"/>
              <a:pathLst>
                <a:path w="132" h="90">
                  <a:moveTo>
                    <a:pt x="1" y="67"/>
                  </a:moveTo>
                  <a:lnTo>
                    <a:pt x="0" y="79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6"/>
                  </a:lnTo>
                  <a:lnTo>
                    <a:pt x="112" y="71"/>
                  </a:lnTo>
                  <a:lnTo>
                    <a:pt x="117" y="66"/>
                  </a:lnTo>
                  <a:lnTo>
                    <a:pt x="121" y="60"/>
                  </a:lnTo>
                  <a:lnTo>
                    <a:pt x="125" y="55"/>
                  </a:lnTo>
                  <a:lnTo>
                    <a:pt x="128" y="47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3"/>
                  </a:lnTo>
                  <a:lnTo>
                    <a:pt x="129" y="14"/>
                  </a:lnTo>
                  <a:lnTo>
                    <a:pt x="129" y="12"/>
                  </a:lnTo>
                  <a:lnTo>
                    <a:pt x="128" y="11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4"/>
                  </a:lnTo>
                  <a:lnTo>
                    <a:pt x="120" y="2"/>
                  </a:lnTo>
                  <a:lnTo>
                    <a:pt x="117" y="1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4" y="5"/>
                  </a:lnTo>
                  <a:lnTo>
                    <a:pt x="117" y="11"/>
                  </a:lnTo>
                  <a:lnTo>
                    <a:pt x="118" y="19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4"/>
                  </a:lnTo>
                  <a:lnTo>
                    <a:pt x="108" y="64"/>
                  </a:lnTo>
                  <a:lnTo>
                    <a:pt x="108" y="64"/>
                  </a:lnTo>
                  <a:lnTo>
                    <a:pt x="107" y="65"/>
                  </a:lnTo>
                  <a:lnTo>
                    <a:pt x="106" y="66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1"/>
                  </a:lnTo>
                  <a:lnTo>
                    <a:pt x="92" y="72"/>
                  </a:lnTo>
                  <a:lnTo>
                    <a:pt x="90" y="72"/>
                  </a:lnTo>
                  <a:lnTo>
                    <a:pt x="85" y="73"/>
                  </a:lnTo>
                  <a:lnTo>
                    <a:pt x="82" y="73"/>
                  </a:lnTo>
                  <a:lnTo>
                    <a:pt x="78" y="73"/>
                  </a:lnTo>
                  <a:lnTo>
                    <a:pt x="73" y="72"/>
                  </a:lnTo>
                  <a:lnTo>
                    <a:pt x="69" y="72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8" name="Freeform 24"/>
            <p:cNvSpPr>
              <a:spLocks/>
            </p:cNvSpPr>
            <p:nvPr/>
          </p:nvSpPr>
          <p:spPr bwMode="auto">
            <a:xfrm>
              <a:off x="1186" y="1729"/>
              <a:ext cx="96" cy="32"/>
            </a:xfrm>
            <a:custGeom>
              <a:avLst/>
              <a:gdLst/>
              <a:ahLst/>
              <a:cxnLst>
                <a:cxn ang="0">
                  <a:pos x="96" y="12"/>
                </a:cxn>
                <a:cxn ang="0">
                  <a:pos x="1" y="0"/>
                </a:cxn>
                <a:cxn ang="0">
                  <a:pos x="0" y="12"/>
                </a:cxn>
                <a:cxn ang="0">
                  <a:pos x="93" y="32"/>
                </a:cxn>
                <a:cxn ang="0">
                  <a:pos x="96" y="12"/>
                </a:cxn>
              </a:cxnLst>
              <a:rect l="0" t="0" r="r" b="b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9" name="Freeform 25"/>
            <p:cNvSpPr>
              <a:spLocks/>
            </p:cNvSpPr>
            <p:nvPr/>
          </p:nvSpPr>
          <p:spPr bwMode="auto">
            <a:xfrm>
              <a:off x="1233" y="1740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0" name="Freeform 26"/>
            <p:cNvSpPr>
              <a:spLocks/>
            </p:cNvSpPr>
            <p:nvPr/>
          </p:nvSpPr>
          <p:spPr bwMode="auto">
            <a:xfrm>
              <a:off x="1191" y="1733"/>
              <a:ext cx="28" cy="10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27" y="10"/>
                </a:cxn>
                <a:cxn ang="0">
                  <a:pos x="28" y="5"/>
                </a:cxn>
              </a:cxnLst>
              <a:rect l="0" t="0" r="r" b="b"/>
              <a:pathLst>
                <a:path w="28" h="10">
                  <a:moveTo>
                    <a:pt x="28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7" y="10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1" name="Freeform 27"/>
            <p:cNvSpPr>
              <a:spLocks/>
            </p:cNvSpPr>
            <p:nvPr/>
          </p:nvSpPr>
          <p:spPr bwMode="auto">
            <a:xfrm>
              <a:off x="1123" y="1742"/>
              <a:ext cx="162" cy="5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7"/>
                </a:cxn>
                <a:cxn ang="0">
                  <a:pos x="1" y="17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14" y="14"/>
                </a:cxn>
                <a:cxn ang="0">
                  <a:pos x="17" y="13"/>
                </a:cxn>
                <a:cxn ang="0">
                  <a:pos x="21" y="12"/>
                </a:cxn>
                <a:cxn ang="0">
                  <a:pos x="24" y="11"/>
                </a:cxn>
                <a:cxn ang="0">
                  <a:pos x="28" y="10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9"/>
                </a:cxn>
                <a:cxn ang="0">
                  <a:pos x="159" y="31"/>
                </a:cxn>
                <a:cxn ang="0">
                  <a:pos x="158" y="32"/>
                </a:cxn>
                <a:cxn ang="0">
                  <a:pos x="157" y="33"/>
                </a:cxn>
                <a:cxn ang="0">
                  <a:pos x="155" y="35"/>
                </a:cxn>
                <a:cxn ang="0">
                  <a:pos x="152" y="36"/>
                </a:cxn>
                <a:cxn ang="0">
                  <a:pos x="150" y="39"/>
                </a:cxn>
                <a:cxn ang="0">
                  <a:pos x="147" y="41"/>
                </a:cxn>
                <a:cxn ang="0">
                  <a:pos x="144" y="43"/>
                </a:cxn>
                <a:cxn ang="0">
                  <a:pos x="141" y="46"/>
                </a:cxn>
                <a:cxn ang="0">
                  <a:pos x="137" y="48"/>
                </a:cxn>
                <a:cxn ang="0">
                  <a:pos x="135" y="50"/>
                </a:cxn>
                <a:cxn ang="0">
                  <a:pos x="131" y="52"/>
                </a:cxn>
                <a:cxn ang="0">
                  <a:pos x="128" y="53"/>
                </a:cxn>
                <a:cxn ang="0">
                  <a:pos x="126" y="55"/>
                </a:cxn>
                <a:cxn ang="0">
                  <a:pos x="0" y="17"/>
                </a:cxn>
              </a:cxnLst>
              <a:rect l="0" t="0" r="r" b="b"/>
              <a:pathLst>
                <a:path w="162" h="55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1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2" name="Freeform 28"/>
            <p:cNvSpPr>
              <a:spLocks/>
            </p:cNvSpPr>
            <p:nvPr/>
          </p:nvSpPr>
          <p:spPr bwMode="auto">
            <a:xfrm>
              <a:off x="1285" y="1736"/>
              <a:ext cx="57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7" y="11"/>
                </a:cxn>
                <a:cxn ang="0">
                  <a:pos x="25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3" name="Freeform 29"/>
            <p:cNvSpPr>
              <a:spLocks/>
            </p:cNvSpPr>
            <p:nvPr/>
          </p:nvSpPr>
          <p:spPr bwMode="auto">
            <a:xfrm>
              <a:off x="1134" y="1627"/>
              <a:ext cx="32" cy="122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32" y="2"/>
                </a:cxn>
                <a:cxn ang="0">
                  <a:pos x="31" y="2"/>
                </a:cxn>
                <a:cxn ang="0">
                  <a:pos x="31" y="2"/>
                </a:cxn>
                <a:cxn ang="0">
                  <a:pos x="29" y="1"/>
                </a:cxn>
                <a:cxn ang="0">
                  <a:pos x="27" y="1"/>
                </a:cxn>
                <a:cxn ang="0">
                  <a:pos x="26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122"/>
                </a:cxn>
                <a:cxn ang="0">
                  <a:pos x="1" y="122"/>
                </a:cxn>
                <a:cxn ang="0">
                  <a:pos x="1" y="122"/>
                </a:cxn>
                <a:cxn ang="0">
                  <a:pos x="3" y="122"/>
                </a:cxn>
                <a:cxn ang="0">
                  <a:pos x="4" y="122"/>
                </a:cxn>
                <a:cxn ang="0">
                  <a:pos x="5" y="122"/>
                </a:cxn>
                <a:cxn ang="0">
                  <a:pos x="7" y="121"/>
                </a:cxn>
                <a:cxn ang="0">
                  <a:pos x="8" y="121"/>
                </a:cxn>
                <a:cxn ang="0">
                  <a:pos x="11" y="121"/>
                </a:cxn>
                <a:cxn ang="0">
                  <a:pos x="13" y="120"/>
                </a:cxn>
                <a:cxn ang="0">
                  <a:pos x="15" y="119"/>
                </a:cxn>
                <a:cxn ang="0">
                  <a:pos x="18" y="119"/>
                </a:cxn>
                <a:cxn ang="0">
                  <a:pos x="21" y="118"/>
                </a:cxn>
                <a:cxn ang="0">
                  <a:pos x="24" y="115"/>
                </a:cxn>
                <a:cxn ang="0">
                  <a:pos x="26" y="114"/>
                </a:cxn>
                <a:cxn ang="0">
                  <a:pos x="29" y="113"/>
                </a:cxn>
                <a:cxn ang="0">
                  <a:pos x="32" y="111"/>
                </a:cxn>
                <a:cxn ang="0">
                  <a:pos x="32" y="2"/>
                </a:cxn>
              </a:cxnLst>
              <a:rect l="0" t="0" r="r" b="b"/>
              <a:pathLst>
                <a:path w="32" h="122">
                  <a:moveTo>
                    <a:pt x="32" y="2"/>
                  </a:moveTo>
                  <a:lnTo>
                    <a:pt x="32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122"/>
                  </a:lnTo>
                  <a:lnTo>
                    <a:pt x="1" y="122"/>
                  </a:lnTo>
                  <a:lnTo>
                    <a:pt x="1" y="122"/>
                  </a:lnTo>
                  <a:lnTo>
                    <a:pt x="3" y="122"/>
                  </a:lnTo>
                  <a:lnTo>
                    <a:pt x="4" y="122"/>
                  </a:lnTo>
                  <a:lnTo>
                    <a:pt x="5" y="122"/>
                  </a:lnTo>
                  <a:lnTo>
                    <a:pt x="7" y="121"/>
                  </a:lnTo>
                  <a:lnTo>
                    <a:pt x="8" y="121"/>
                  </a:lnTo>
                  <a:lnTo>
                    <a:pt x="11" y="121"/>
                  </a:lnTo>
                  <a:lnTo>
                    <a:pt x="13" y="120"/>
                  </a:lnTo>
                  <a:lnTo>
                    <a:pt x="15" y="119"/>
                  </a:lnTo>
                  <a:lnTo>
                    <a:pt x="18" y="119"/>
                  </a:lnTo>
                  <a:lnTo>
                    <a:pt x="21" y="118"/>
                  </a:lnTo>
                  <a:lnTo>
                    <a:pt x="24" y="115"/>
                  </a:lnTo>
                  <a:lnTo>
                    <a:pt x="26" y="114"/>
                  </a:lnTo>
                  <a:lnTo>
                    <a:pt x="29" y="113"/>
                  </a:lnTo>
                  <a:lnTo>
                    <a:pt x="32" y="111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4" name="Freeform 30"/>
            <p:cNvSpPr>
              <a:spLocks/>
            </p:cNvSpPr>
            <p:nvPr/>
          </p:nvSpPr>
          <p:spPr bwMode="auto">
            <a:xfrm>
              <a:off x="1135" y="1628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1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4"/>
                </a:cxn>
                <a:cxn ang="0">
                  <a:pos x="2" y="103"/>
                </a:cxn>
                <a:cxn ang="0">
                  <a:pos x="3" y="103"/>
                </a:cxn>
                <a:cxn ang="0">
                  <a:pos x="4" y="103"/>
                </a:cxn>
                <a:cxn ang="0">
                  <a:pos x="6" y="103"/>
                </a:cxn>
                <a:cxn ang="0">
                  <a:pos x="7" y="103"/>
                </a:cxn>
                <a:cxn ang="0">
                  <a:pos x="10" y="101"/>
                </a:cxn>
                <a:cxn ang="0">
                  <a:pos x="11" y="101"/>
                </a:cxn>
                <a:cxn ang="0">
                  <a:pos x="13" y="100"/>
                </a:cxn>
                <a:cxn ang="0">
                  <a:pos x="16" y="99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3" y="97"/>
                </a:cxn>
                <a:cxn ang="0">
                  <a:pos x="25" y="94"/>
                </a:cxn>
                <a:cxn ang="0">
                  <a:pos x="27" y="93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4" y="103"/>
                  </a:lnTo>
                  <a:lnTo>
                    <a:pt x="6" y="103"/>
                  </a:lnTo>
                  <a:lnTo>
                    <a:pt x="7" y="103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5" name="Freeform 31"/>
            <p:cNvSpPr>
              <a:spLocks/>
            </p:cNvSpPr>
            <p:nvPr/>
          </p:nvSpPr>
          <p:spPr bwMode="auto">
            <a:xfrm>
              <a:off x="1137" y="1629"/>
              <a:ext cx="22" cy="8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22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2" y="84"/>
                </a:cxn>
                <a:cxn ang="0">
                  <a:pos x="3" y="84"/>
                </a:cxn>
                <a:cxn ang="0">
                  <a:pos x="4" y="83"/>
                </a:cxn>
                <a:cxn ang="0">
                  <a:pos x="5" y="83"/>
                </a:cxn>
                <a:cxn ang="0">
                  <a:pos x="7" y="83"/>
                </a:cxn>
                <a:cxn ang="0">
                  <a:pos x="9" y="82"/>
                </a:cxn>
                <a:cxn ang="0">
                  <a:pos x="10" y="82"/>
                </a:cxn>
                <a:cxn ang="0">
                  <a:pos x="12" y="81"/>
                </a:cxn>
                <a:cxn ang="0">
                  <a:pos x="14" y="81"/>
                </a:cxn>
                <a:cxn ang="0">
                  <a:pos x="16" y="79"/>
                </a:cxn>
                <a:cxn ang="0">
                  <a:pos x="18" y="78"/>
                </a:cxn>
                <a:cxn ang="0">
                  <a:pos x="19" y="77"/>
                </a:cxn>
                <a:cxn ang="0">
                  <a:pos x="22" y="76"/>
                </a:cxn>
                <a:cxn ang="0">
                  <a:pos x="22" y="1"/>
                </a:cxn>
              </a:cxnLst>
              <a:rect l="0" t="0" r="r" b="b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2" y="81"/>
                  </a:lnTo>
                  <a:lnTo>
                    <a:pt x="14" y="81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6" name="Freeform 32"/>
            <p:cNvSpPr>
              <a:spLocks/>
            </p:cNvSpPr>
            <p:nvPr/>
          </p:nvSpPr>
          <p:spPr bwMode="auto">
            <a:xfrm>
              <a:off x="1138" y="1629"/>
              <a:ext cx="17" cy="65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1" y="65"/>
                </a:cxn>
                <a:cxn ang="0">
                  <a:pos x="3" y="65"/>
                </a:cxn>
                <a:cxn ang="0">
                  <a:pos x="6" y="64"/>
                </a:cxn>
                <a:cxn ang="0">
                  <a:pos x="8" y="64"/>
                </a:cxn>
                <a:cxn ang="0">
                  <a:pos x="11" y="63"/>
                </a:cxn>
                <a:cxn ang="0">
                  <a:pos x="14" y="61"/>
                </a:cxn>
                <a:cxn ang="0">
                  <a:pos x="17" y="58"/>
                </a:cxn>
                <a:cxn ang="0">
                  <a:pos x="17" y="2"/>
                </a:cxn>
              </a:cxnLst>
              <a:rect l="0" t="0" r="r" b="b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7" name="Freeform 33"/>
            <p:cNvSpPr>
              <a:spLocks/>
            </p:cNvSpPr>
            <p:nvPr/>
          </p:nvSpPr>
          <p:spPr bwMode="auto">
            <a:xfrm>
              <a:off x="1138" y="1630"/>
              <a:ext cx="14" cy="47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4"/>
                </a:cxn>
                <a:cxn ang="0">
                  <a:pos x="0" y="47"/>
                </a:cxn>
                <a:cxn ang="0">
                  <a:pos x="1" y="47"/>
                </a:cxn>
                <a:cxn ang="0">
                  <a:pos x="1" y="46"/>
                </a:cxn>
                <a:cxn ang="0">
                  <a:pos x="3" y="46"/>
                </a:cxn>
                <a:cxn ang="0">
                  <a:pos x="4" y="46"/>
                </a:cxn>
                <a:cxn ang="0">
                  <a:pos x="7" y="44"/>
                </a:cxn>
                <a:cxn ang="0">
                  <a:pos x="9" y="44"/>
                </a:cxn>
                <a:cxn ang="0">
                  <a:pos x="11" y="43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6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8" name="Freeform 34"/>
            <p:cNvSpPr>
              <a:spLocks/>
            </p:cNvSpPr>
            <p:nvPr/>
          </p:nvSpPr>
          <p:spPr bwMode="auto">
            <a:xfrm>
              <a:off x="1139" y="1631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9" y="24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9" name="Freeform 35"/>
            <p:cNvSpPr>
              <a:spLocks/>
            </p:cNvSpPr>
            <p:nvPr/>
          </p:nvSpPr>
          <p:spPr bwMode="auto">
            <a:xfrm>
              <a:off x="1250" y="1708"/>
              <a:ext cx="14" cy="13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8" y="13"/>
                </a:cxn>
                <a:cxn ang="0">
                  <a:pos x="9" y="13"/>
                </a:cxn>
                <a:cxn ang="0">
                  <a:pos x="10" y="12"/>
                </a:cxn>
                <a:cxn ang="0">
                  <a:pos x="11" y="11"/>
                </a:cxn>
                <a:cxn ang="0">
                  <a:pos x="13" y="11"/>
                </a:cxn>
                <a:cxn ang="0">
                  <a:pos x="13" y="10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1" y="2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2" y="11"/>
                </a:cxn>
                <a:cxn ang="0">
                  <a:pos x="3" y="12"/>
                </a:cxn>
                <a:cxn ang="0">
                  <a:pos x="4" y="13"/>
                </a:cxn>
                <a:cxn ang="0">
                  <a:pos x="6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0" name="Freeform 36"/>
            <p:cNvSpPr>
              <a:spLocks/>
            </p:cNvSpPr>
            <p:nvPr/>
          </p:nvSpPr>
          <p:spPr bwMode="auto">
            <a:xfrm>
              <a:off x="1209" y="1708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5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6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1" name="Freeform 37"/>
            <p:cNvSpPr>
              <a:spLocks/>
            </p:cNvSpPr>
            <p:nvPr/>
          </p:nvSpPr>
          <p:spPr bwMode="auto">
            <a:xfrm>
              <a:off x="1221" y="1708"/>
              <a:ext cx="5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2" name="Freeform 38"/>
            <p:cNvSpPr>
              <a:spLocks/>
            </p:cNvSpPr>
            <p:nvPr/>
          </p:nvSpPr>
          <p:spPr bwMode="auto">
            <a:xfrm>
              <a:off x="1175" y="1616"/>
              <a:ext cx="19" cy="9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1" y="28"/>
                </a:cxn>
                <a:cxn ang="0">
                  <a:pos x="0" y="41"/>
                </a:cxn>
                <a:cxn ang="0">
                  <a:pos x="0" y="56"/>
                </a:cxn>
                <a:cxn ang="0">
                  <a:pos x="1" y="74"/>
                </a:cxn>
                <a:cxn ang="0">
                  <a:pos x="5" y="92"/>
                </a:cxn>
                <a:cxn ang="0">
                  <a:pos x="19" y="91"/>
                </a:cxn>
                <a:cxn ang="0">
                  <a:pos x="18" y="89"/>
                </a:cxn>
                <a:cxn ang="0">
                  <a:pos x="16" y="81"/>
                </a:cxn>
                <a:cxn ang="0">
                  <a:pos x="15" y="70"/>
                </a:cxn>
                <a:cxn ang="0">
                  <a:pos x="14" y="56"/>
                </a:cxn>
                <a:cxn ang="0">
                  <a:pos x="13" y="42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6" y="1"/>
                </a:cxn>
              </a:cxnLst>
              <a:rect l="0" t="0" r="r" b="b"/>
              <a:pathLst>
                <a:path w="19" h="92">
                  <a:moveTo>
                    <a:pt x="6" y="1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4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1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3" name="Freeform 39"/>
            <p:cNvSpPr>
              <a:spLocks/>
            </p:cNvSpPr>
            <p:nvPr/>
          </p:nvSpPr>
          <p:spPr bwMode="auto">
            <a:xfrm>
              <a:off x="1273" y="1604"/>
              <a:ext cx="27" cy="10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2"/>
                </a:cxn>
                <a:cxn ang="0">
                  <a:pos x="25" y="4"/>
                </a:cxn>
                <a:cxn ang="0">
                  <a:pos x="22" y="10"/>
                </a:cxn>
                <a:cxn ang="0">
                  <a:pos x="20" y="18"/>
                </a:cxn>
                <a:cxn ang="0">
                  <a:pos x="18" y="32"/>
                </a:cxn>
                <a:cxn ang="0">
                  <a:pos x="16" y="49"/>
                </a:cxn>
                <a:cxn ang="0">
                  <a:pos x="18" y="73"/>
                </a:cxn>
                <a:cxn ang="0">
                  <a:pos x="20" y="103"/>
                </a:cxn>
                <a:cxn ang="0">
                  <a:pos x="5" y="103"/>
                </a:cxn>
                <a:cxn ang="0">
                  <a:pos x="5" y="101"/>
                </a:cxn>
                <a:cxn ang="0">
                  <a:pos x="4" y="92"/>
                </a:cxn>
                <a:cxn ang="0">
                  <a:pos x="2" y="80"/>
                </a:cxn>
                <a:cxn ang="0">
                  <a:pos x="1" y="65"/>
                </a:cxn>
                <a:cxn ang="0">
                  <a:pos x="0" y="47"/>
                </a:cxn>
                <a:cxn ang="0">
                  <a:pos x="1" y="31"/>
                </a:cxn>
                <a:cxn ang="0">
                  <a:pos x="4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3">
                  <a:moveTo>
                    <a:pt x="27" y="0"/>
                  </a:moveTo>
                  <a:lnTo>
                    <a:pt x="26" y="2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5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4" name="Freeform 40"/>
            <p:cNvSpPr>
              <a:spLocks/>
            </p:cNvSpPr>
            <p:nvPr/>
          </p:nvSpPr>
          <p:spPr bwMode="auto">
            <a:xfrm>
              <a:off x="1175" y="1621"/>
              <a:ext cx="18" cy="8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3"/>
                </a:cxn>
                <a:cxn ang="0">
                  <a:pos x="5" y="8"/>
                </a:cxn>
                <a:cxn ang="0">
                  <a:pos x="2" y="15"/>
                </a:cxn>
                <a:cxn ang="0">
                  <a:pos x="1" y="24"/>
                </a:cxn>
                <a:cxn ang="0">
                  <a:pos x="0" y="36"/>
                </a:cxn>
                <a:cxn ang="0">
                  <a:pos x="1" y="50"/>
                </a:cxn>
                <a:cxn ang="0">
                  <a:pos x="2" y="65"/>
                </a:cxn>
                <a:cxn ang="0">
                  <a:pos x="5" y="80"/>
                </a:cxn>
                <a:cxn ang="0">
                  <a:pos x="16" y="80"/>
                </a:cxn>
                <a:cxn ang="0">
                  <a:pos x="16" y="78"/>
                </a:cxn>
                <a:cxn ang="0">
                  <a:pos x="15" y="71"/>
                </a:cxn>
                <a:cxn ang="0">
                  <a:pos x="14" y="62"/>
                </a:cxn>
                <a:cxn ang="0">
                  <a:pos x="13" y="50"/>
                </a:cxn>
                <a:cxn ang="0">
                  <a:pos x="12" y="37"/>
                </a:cxn>
                <a:cxn ang="0">
                  <a:pos x="12" y="24"/>
                </a:cxn>
                <a:cxn ang="0">
                  <a:pos x="14" y="1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5" name="Freeform 41"/>
            <p:cNvSpPr>
              <a:spLocks/>
            </p:cNvSpPr>
            <p:nvPr/>
          </p:nvSpPr>
          <p:spPr bwMode="auto">
            <a:xfrm>
              <a:off x="1176" y="1627"/>
              <a:ext cx="14" cy="69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5" y="2"/>
                </a:cxn>
                <a:cxn ang="0">
                  <a:pos x="4" y="7"/>
                </a:cxn>
                <a:cxn ang="0">
                  <a:pos x="3" y="12"/>
                </a:cxn>
                <a:cxn ang="0">
                  <a:pos x="1" y="21"/>
                </a:cxn>
                <a:cxn ang="0">
                  <a:pos x="0" y="30"/>
                </a:cxn>
                <a:cxn ang="0">
                  <a:pos x="0" y="42"/>
                </a:cxn>
                <a:cxn ang="0">
                  <a:pos x="1" y="54"/>
                </a:cxn>
                <a:cxn ang="0">
                  <a:pos x="4" y="69"/>
                </a:cxn>
                <a:cxn ang="0">
                  <a:pos x="14" y="67"/>
                </a:cxn>
                <a:cxn ang="0">
                  <a:pos x="13" y="66"/>
                </a:cxn>
                <a:cxn ang="0">
                  <a:pos x="13" y="60"/>
                </a:cxn>
                <a:cxn ang="0">
                  <a:pos x="12" y="52"/>
                </a:cxn>
                <a:cxn ang="0">
                  <a:pos x="11" y="42"/>
                </a:cxn>
                <a:cxn ang="0">
                  <a:pos x="10" y="31"/>
                </a:cxn>
                <a:cxn ang="0">
                  <a:pos x="10" y="19"/>
                </a:cxn>
                <a:cxn ang="0">
                  <a:pos x="12" y="9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5" y="1"/>
                </a:cxn>
              </a:cxnLst>
              <a:rect l="0" t="0" r="r" b="b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4" y="7"/>
                  </a:lnTo>
                  <a:lnTo>
                    <a:pt x="3" y="12"/>
                  </a:lnTo>
                  <a:lnTo>
                    <a:pt x="1" y="21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1" y="54"/>
                  </a:lnTo>
                  <a:lnTo>
                    <a:pt x="4" y="69"/>
                  </a:lnTo>
                  <a:lnTo>
                    <a:pt x="14" y="67"/>
                  </a:lnTo>
                  <a:lnTo>
                    <a:pt x="13" y="66"/>
                  </a:lnTo>
                  <a:lnTo>
                    <a:pt x="13" y="60"/>
                  </a:lnTo>
                  <a:lnTo>
                    <a:pt x="12" y="52"/>
                  </a:lnTo>
                  <a:lnTo>
                    <a:pt x="11" y="42"/>
                  </a:lnTo>
                  <a:lnTo>
                    <a:pt x="10" y="31"/>
                  </a:lnTo>
                  <a:lnTo>
                    <a:pt x="10" y="19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6" name="Freeform 42"/>
            <p:cNvSpPr>
              <a:spLocks/>
            </p:cNvSpPr>
            <p:nvPr/>
          </p:nvSpPr>
          <p:spPr bwMode="auto">
            <a:xfrm>
              <a:off x="1177" y="1632"/>
              <a:ext cx="12" cy="56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11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2" y="46"/>
                </a:cxn>
                <a:cxn ang="0">
                  <a:pos x="3" y="56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10" y="51"/>
                </a:cxn>
                <a:cxn ang="0">
                  <a:pos x="10" y="44"/>
                </a:cxn>
                <a:cxn ang="0">
                  <a:pos x="9" y="35"/>
                </a:cxn>
                <a:cxn ang="0">
                  <a:pos x="7" y="26"/>
                </a:cxn>
                <a:cxn ang="0">
                  <a:pos x="9" y="17"/>
                </a:cxn>
                <a:cxn ang="0">
                  <a:pos x="10" y="7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2"/>
                </a:cxn>
              </a:cxnLst>
              <a:rect l="0" t="0" r="r" b="b"/>
              <a:pathLst>
                <a:path w="12" h="56">
                  <a:moveTo>
                    <a:pt x="4" y="2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7" name="Freeform 43"/>
            <p:cNvSpPr>
              <a:spLocks/>
            </p:cNvSpPr>
            <p:nvPr/>
          </p:nvSpPr>
          <p:spPr bwMode="auto">
            <a:xfrm>
              <a:off x="1177" y="1637"/>
              <a:ext cx="10" cy="4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8"/>
                </a:cxn>
                <a:cxn ang="0">
                  <a:pos x="2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3" y="46"/>
                </a:cxn>
                <a:cxn ang="0">
                  <a:pos x="10" y="46"/>
                </a:cxn>
                <a:cxn ang="0">
                  <a:pos x="10" y="43"/>
                </a:cxn>
                <a:cxn ang="0">
                  <a:pos x="9" y="40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10" h="46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6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8" name="Freeform 44"/>
            <p:cNvSpPr>
              <a:spLocks/>
            </p:cNvSpPr>
            <p:nvPr/>
          </p:nvSpPr>
          <p:spPr bwMode="auto">
            <a:xfrm>
              <a:off x="1179" y="1643"/>
              <a:ext cx="7" cy="33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0" y="27"/>
                </a:cxn>
                <a:cxn ang="0">
                  <a:pos x="1" y="33"/>
                </a:cxn>
                <a:cxn ang="0">
                  <a:pos x="5" y="33"/>
                </a:cxn>
                <a:cxn ang="0">
                  <a:pos x="5" y="31"/>
                </a:cxn>
                <a:cxn ang="0">
                  <a:pos x="5" y="29"/>
                </a:cxn>
                <a:cxn ang="0">
                  <a:pos x="4" y="26"/>
                </a:cxn>
                <a:cxn ang="0">
                  <a:pos x="4" y="20"/>
                </a:cxn>
                <a:cxn ang="0">
                  <a:pos x="4" y="15"/>
                </a:cxn>
                <a:cxn ang="0">
                  <a:pos x="4" y="9"/>
                </a:cxn>
                <a:cxn ang="0">
                  <a:pos x="4" y="5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7" h="33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3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6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5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9" name="Freeform 45"/>
            <p:cNvSpPr>
              <a:spLocks/>
            </p:cNvSpPr>
            <p:nvPr/>
          </p:nvSpPr>
          <p:spPr bwMode="auto">
            <a:xfrm>
              <a:off x="1274" y="1610"/>
              <a:ext cx="24" cy="90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2" y="1"/>
                </a:cxn>
                <a:cxn ang="0">
                  <a:pos x="21" y="4"/>
                </a:cxn>
                <a:cxn ang="0">
                  <a:pos x="19" y="8"/>
                </a:cxn>
                <a:cxn ang="0">
                  <a:pos x="17" y="17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8" y="90"/>
                </a:cxn>
                <a:cxn ang="0">
                  <a:pos x="5" y="90"/>
                </a:cxn>
                <a:cxn ang="0">
                  <a:pos x="4" y="88"/>
                </a:cxn>
                <a:cxn ang="0">
                  <a:pos x="3" y="81"/>
                </a:cxn>
                <a:cxn ang="0">
                  <a:pos x="1" y="69"/>
                </a:cxn>
                <a:cxn ang="0">
                  <a:pos x="0" y="56"/>
                </a:cxn>
                <a:cxn ang="0">
                  <a:pos x="0" y="41"/>
                </a:cxn>
                <a:cxn ang="0">
                  <a:pos x="1" y="27"/>
                </a:cxn>
                <a:cxn ang="0">
                  <a:pos x="4" y="13"/>
                </a:cxn>
                <a:cxn ang="0">
                  <a:pos x="7" y="0"/>
                </a:cxn>
                <a:cxn ang="0">
                  <a:pos x="24" y="1"/>
                </a:cxn>
              </a:cxnLst>
              <a:rect l="0" t="0" r="r" b="b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7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0" name="Freeform 46"/>
            <p:cNvSpPr>
              <a:spLocks/>
            </p:cNvSpPr>
            <p:nvPr/>
          </p:nvSpPr>
          <p:spPr bwMode="auto">
            <a:xfrm>
              <a:off x="1275" y="1617"/>
              <a:ext cx="19" cy="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0"/>
                </a:cxn>
                <a:cxn ang="0">
                  <a:pos x="18" y="3"/>
                </a:cxn>
                <a:cxn ang="0">
                  <a:pos x="17" y="7"/>
                </a:cxn>
                <a:cxn ang="0">
                  <a:pos x="14" y="13"/>
                </a:cxn>
                <a:cxn ang="0">
                  <a:pos x="13" y="22"/>
                </a:cxn>
                <a:cxn ang="0">
                  <a:pos x="12" y="36"/>
                </a:cxn>
                <a:cxn ang="0">
                  <a:pos x="13" y="54"/>
                </a:cxn>
                <a:cxn ang="0">
                  <a:pos x="14" y="76"/>
                </a:cxn>
                <a:cxn ang="0">
                  <a:pos x="4" y="76"/>
                </a:cxn>
                <a:cxn ang="0">
                  <a:pos x="4" y="74"/>
                </a:cxn>
                <a:cxn ang="0">
                  <a:pos x="3" y="68"/>
                </a:cxn>
                <a:cxn ang="0">
                  <a:pos x="2" y="59"/>
                </a:cxn>
                <a:cxn ang="0">
                  <a:pos x="0" y="47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3" y="10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3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9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1" name="Freeform 47"/>
            <p:cNvSpPr>
              <a:spLocks/>
            </p:cNvSpPr>
            <p:nvPr/>
          </p:nvSpPr>
          <p:spPr bwMode="auto">
            <a:xfrm>
              <a:off x="1277" y="1623"/>
              <a:ext cx="15" cy="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11" y="12"/>
                </a:cxn>
                <a:cxn ang="0">
                  <a:pos x="10" y="19"/>
                </a:cxn>
                <a:cxn ang="0">
                  <a:pos x="9" y="30"/>
                </a:cxn>
                <a:cxn ang="0">
                  <a:pos x="10" y="44"/>
                </a:cxn>
                <a:cxn ang="0">
                  <a:pos x="11" y="63"/>
                </a:cxn>
                <a:cxn ang="0">
                  <a:pos x="2" y="63"/>
                </a:cxn>
                <a:cxn ang="0">
                  <a:pos x="2" y="62"/>
                </a:cxn>
                <a:cxn ang="0">
                  <a:pos x="1" y="56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1" y="8"/>
                </a:cxn>
                <a:cxn ang="0">
                  <a:pos x="4" y="0"/>
                </a:cxn>
                <a:cxn ang="0">
                  <a:pos x="15" y="0"/>
                </a:cxn>
              </a:cxnLst>
              <a:rect l="0" t="0" r="r" b="b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2" name="Freeform 48"/>
            <p:cNvSpPr>
              <a:spLocks/>
            </p:cNvSpPr>
            <p:nvPr/>
          </p:nvSpPr>
          <p:spPr bwMode="auto">
            <a:xfrm>
              <a:off x="1277" y="1629"/>
              <a:ext cx="12" cy="5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9" y="9"/>
                </a:cxn>
                <a:cxn ang="0">
                  <a:pos x="9" y="15"/>
                </a:cxn>
                <a:cxn ang="0">
                  <a:pos x="8" y="24"/>
                </a:cxn>
                <a:cxn ang="0">
                  <a:pos x="8" y="36"/>
                </a:cxn>
                <a:cxn ang="0">
                  <a:pos x="9" y="50"/>
                </a:cxn>
                <a:cxn ang="0">
                  <a:pos x="2" y="50"/>
                </a:cxn>
                <a:cxn ang="0">
                  <a:pos x="2" y="49"/>
                </a:cxn>
                <a:cxn ang="0">
                  <a:pos x="2" y="45"/>
                </a:cxn>
                <a:cxn ang="0">
                  <a:pos x="1" y="38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5"/>
                </a:cxn>
                <a:cxn ang="0">
                  <a:pos x="2" y="7"/>
                </a:cxn>
                <a:cxn ang="0">
                  <a:pos x="4" y="0"/>
                </a:cxn>
                <a:cxn ang="0">
                  <a:pos x="12" y="1"/>
                </a:cxn>
              </a:cxnLst>
              <a:rect l="0" t="0" r="r" b="b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3" name="Freeform 49"/>
            <p:cNvSpPr>
              <a:spLocks/>
            </p:cNvSpPr>
            <p:nvPr/>
          </p:nvSpPr>
          <p:spPr bwMode="auto">
            <a:xfrm>
              <a:off x="1278" y="1636"/>
              <a:ext cx="9" cy="3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7"/>
                </a:cxn>
                <a:cxn ang="0">
                  <a:pos x="6" y="26"/>
                </a:cxn>
                <a:cxn ang="0">
                  <a:pos x="7" y="36"/>
                </a:cxn>
                <a:cxn ang="0">
                  <a:pos x="2" y="36"/>
                </a:cxn>
                <a:cxn ang="0">
                  <a:pos x="1" y="36"/>
                </a:cxn>
                <a:cxn ang="0">
                  <a:pos x="1" y="33"/>
                </a:cxn>
                <a:cxn ang="0">
                  <a:pos x="1" y="28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1" y="5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6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5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4" name="Rectangle 50"/>
            <p:cNvSpPr>
              <a:spLocks noChangeArrowheads="1"/>
            </p:cNvSpPr>
            <p:nvPr/>
          </p:nvSpPr>
          <p:spPr bwMode="auto">
            <a:xfrm>
              <a:off x="1155" y="1627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5" name="Freeform 51"/>
            <p:cNvSpPr>
              <a:spLocks/>
            </p:cNvSpPr>
            <p:nvPr/>
          </p:nvSpPr>
          <p:spPr bwMode="auto">
            <a:xfrm>
              <a:off x="1197" y="1624"/>
              <a:ext cx="46" cy="5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7"/>
                </a:cxn>
                <a:cxn ang="0">
                  <a:pos x="3" y="10"/>
                </a:cxn>
                <a:cxn ang="0">
                  <a:pos x="1" y="14"/>
                </a:cxn>
                <a:cxn ang="0">
                  <a:pos x="0" y="20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3" y="55"/>
                </a:cxn>
                <a:cxn ang="0">
                  <a:pos x="3" y="54"/>
                </a:cxn>
                <a:cxn ang="0">
                  <a:pos x="3" y="53"/>
                </a:cxn>
                <a:cxn ang="0">
                  <a:pos x="3" y="52"/>
                </a:cxn>
                <a:cxn ang="0">
                  <a:pos x="3" y="49"/>
                </a:cxn>
                <a:cxn ang="0">
                  <a:pos x="3" y="46"/>
                </a:cxn>
                <a:cxn ang="0">
                  <a:pos x="4" y="42"/>
                </a:cxn>
                <a:cxn ang="0">
                  <a:pos x="4" y="39"/>
                </a:cxn>
                <a:cxn ang="0">
                  <a:pos x="5" y="35"/>
                </a:cxn>
                <a:cxn ang="0">
                  <a:pos x="6" y="32"/>
                </a:cxn>
                <a:cxn ang="0">
                  <a:pos x="7" y="28"/>
                </a:cxn>
                <a:cxn ang="0">
                  <a:pos x="8" y="25"/>
                </a:cxn>
                <a:cxn ang="0">
                  <a:pos x="11" y="21"/>
                </a:cxn>
                <a:cxn ang="0">
                  <a:pos x="14" y="19"/>
                </a:cxn>
                <a:cxn ang="0">
                  <a:pos x="17" y="17"/>
                </a:cxn>
                <a:cxn ang="0">
                  <a:pos x="21" y="14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2"/>
                </a:cxn>
                <a:cxn ang="0">
                  <a:pos x="29" y="11"/>
                </a:cxn>
                <a:cxn ang="0">
                  <a:pos x="33" y="10"/>
                </a:cxn>
                <a:cxn ang="0">
                  <a:pos x="36" y="7"/>
                </a:cxn>
                <a:cxn ang="0">
                  <a:pos x="41" y="5"/>
                </a:cxn>
                <a:cxn ang="0">
                  <a:pos x="46" y="3"/>
                </a:cxn>
                <a:cxn ang="0">
                  <a:pos x="46" y="3"/>
                </a:cxn>
                <a:cxn ang="0">
                  <a:pos x="45" y="3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0" y="1"/>
                </a:cxn>
                <a:cxn ang="0">
                  <a:pos x="38" y="1"/>
                </a:cxn>
                <a:cxn ang="0">
                  <a:pos x="35" y="1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1"/>
                </a:cxn>
                <a:cxn ang="0">
                  <a:pos x="11" y="3"/>
                </a:cxn>
                <a:cxn ang="0">
                  <a:pos x="7" y="4"/>
                </a:cxn>
                <a:cxn ang="0">
                  <a:pos x="4" y="6"/>
                </a:cxn>
              </a:cxnLst>
              <a:rect l="0" t="0" r="r" b="b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2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10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6" name="Freeform 52"/>
            <p:cNvSpPr>
              <a:spLocks/>
            </p:cNvSpPr>
            <p:nvPr/>
          </p:nvSpPr>
          <p:spPr bwMode="auto">
            <a:xfrm>
              <a:off x="1133" y="1665"/>
              <a:ext cx="37" cy="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1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6"/>
                </a:cxn>
              </a:cxnLst>
              <a:rect l="0" t="0" r="r" b="b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7" name="Freeform 53"/>
            <p:cNvSpPr>
              <a:spLocks/>
            </p:cNvSpPr>
            <p:nvPr/>
          </p:nvSpPr>
          <p:spPr bwMode="auto">
            <a:xfrm>
              <a:off x="1133" y="1641"/>
              <a:ext cx="37" cy="1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2"/>
                </a:cxn>
                <a:cxn ang="0">
                  <a:pos x="37" y="3"/>
                </a:cxn>
                <a:cxn ang="0">
                  <a:pos x="37" y="5"/>
                </a:cxn>
                <a:cxn ang="0">
                  <a:pos x="36" y="5"/>
                </a:cxn>
                <a:cxn ang="0">
                  <a:pos x="36" y="4"/>
                </a:cxn>
                <a:cxn ang="0">
                  <a:pos x="34" y="4"/>
                </a:cxn>
                <a:cxn ang="0">
                  <a:pos x="33" y="4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9" y="3"/>
                </a:cxn>
                <a:cxn ang="0">
                  <a:pos x="7" y="4"/>
                </a:cxn>
                <a:cxn ang="0">
                  <a:pos x="5" y="5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5"/>
                </a:cxn>
              </a:cxnLst>
              <a:rect l="0" t="0" r="r" b="b"/>
              <a:pathLst>
                <a:path w="37" h="10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8" name="Freeform 54"/>
            <p:cNvSpPr>
              <a:spLocks/>
            </p:cNvSpPr>
            <p:nvPr/>
          </p:nvSpPr>
          <p:spPr bwMode="auto">
            <a:xfrm>
              <a:off x="1168" y="1629"/>
              <a:ext cx="61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9"/>
                </a:cxn>
                <a:cxn ang="0">
                  <a:pos x="19" y="112"/>
                </a:cxn>
                <a:cxn ang="0">
                  <a:pos x="18" y="98"/>
                </a:cxn>
                <a:cxn ang="0">
                  <a:pos x="61" y="104"/>
                </a:cxn>
                <a:cxn ang="0">
                  <a:pos x="61" y="98"/>
                </a:cxn>
                <a:cxn ang="0">
                  <a:pos x="30" y="95"/>
                </a:cxn>
                <a:cxn ang="0">
                  <a:pos x="29" y="82"/>
                </a:cxn>
                <a:cxn ang="0">
                  <a:pos x="9" y="82"/>
                </a:cxn>
                <a:cxn ang="0">
                  <a:pos x="8" y="81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4" y="58"/>
                </a:cxn>
                <a:cxn ang="0">
                  <a:pos x="2" y="47"/>
                </a:cxn>
                <a:cxn ang="0">
                  <a:pos x="1" y="34"/>
                </a:cxn>
                <a:cxn ang="0">
                  <a:pos x="2" y="19"/>
                </a:cxn>
                <a:cxn ang="0">
                  <a:pos x="6" y="3"/>
                </a:cxn>
                <a:cxn ang="0">
                  <a:pos x="0" y="0"/>
                </a:cxn>
              </a:cxnLst>
              <a:rect l="0" t="0" r="r" b="b"/>
              <a:pathLst>
                <a:path w="61" h="112">
                  <a:moveTo>
                    <a:pt x="0" y="0"/>
                  </a:moveTo>
                  <a:lnTo>
                    <a:pt x="0" y="109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5"/>
                  </a:lnTo>
                  <a:lnTo>
                    <a:pt x="29" y="82"/>
                  </a:lnTo>
                  <a:lnTo>
                    <a:pt x="9" y="82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1" y="34"/>
                  </a:lnTo>
                  <a:lnTo>
                    <a:pt x="2" y="1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9" name="Freeform 55"/>
            <p:cNvSpPr>
              <a:spLocks/>
            </p:cNvSpPr>
            <p:nvPr/>
          </p:nvSpPr>
          <p:spPr bwMode="auto">
            <a:xfrm>
              <a:off x="1198" y="1603"/>
              <a:ext cx="7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3" y="14"/>
                </a:cxn>
                <a:cxn ang="0">
                  <a:pos x="4" y="14"/>
                </a:cxn>
                <a:cxn ang="0">
                  <a:pos x="7" y="13"/>
                </a:cxn>
                <a:cxn ang="0">
                  <a:pos x="11" y="12"/>
                </a:cxn>
                <a:cxn ang="0">
                  <a:pos x="14" y="11"/>
                </a:cxn>
                <a:cxn ang="0">
                  <a:pos x="19" y="10"/>
                </a:cxn>
                <a:cxn ang="0">
                  <a:pos x="24" y="8"/>
                </a:cxn>
                <a:cxn ang="0">
                  <a:pos x="30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6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10"/>
                </a:cxn>
                <a:cxn ang="0">
                  <a:pos x="79" y="0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1" y="1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3"/>
                </a:cxn>
                <a:cxn ang="0">
                  <a:pos x="25" y="4"/>
                </a:cxn>
                <a:cxn ang="0">
                  <a:pos x="18" y="5"/>
                </a:cxn>
                <a:cxn ang="0">
                  <a:pos x="12" y="6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10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1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3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0" name="Freeform 56"/>
            <p:cNvSpPr>
              <a:spLocks/>
            </p:cNvSpPr>
            <p:nvPr/>
          </p:nvSpPr>
          <p:spPr bwMode="auto">
            <a:xfrm>
              <a:off x="1153" y="1743"/>
              <a:ext cx="132" cy="45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56" y="44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1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8" y="38"/>
                </a:cxn>
                <a:cxn ang="0">
                  <a:pos x="71" y="37"/>
                </a:cxn>
                <a:cxn ang="0">
                  <a:pos x="73" y="34"/>
                </a:cxn>
                <a:cxn ang="0">
                  <a:pos x="76" y="33"/>
                </a:cxn>
                <a:cxn ang="0">
                  <a:pos x="78" y="32"/>
                </a:cxn>
                <a:cxn ang="0">
                  <a:pos x="80" y="30"/>
                </a:cxn>
                <a:cxn ang="0">
                  <a:pos x="82" y="28"/>
                </a:cxn>
                <a:cxn ang="0">
                  <a:pos x="84" y="26"/>
                </a:cxn>
                <a:cxn ang="0">
                  <a:pos x="85" y="24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2" y="32"/>
                </a:cxn>
                <a:cxn ang="0">
                  <a:pos x="126" y="34"/>
                </a:cxn>
                <a:cxn ang="0">
                  <a:pos x="90" y="25"/>
                </a:cxn>
                <a:cxn ang="0">
                  <a:pos x="90" y="25"/>
                </a:cxn>
                <a:cxn ang="0">
                  <a:pos x="90" y="26"/>
                </a:cxn>
                <a:cxn ang="0">
                  <a:pos x="89" y="26"/>
                </a:cxn>
                <a:cxn ang="0">
                  <a:pos x="89" y="27"/>
                </a:cxn>
                <a:cxn ang="0">
                  <a:pos x="87" y="28"/>
                </a:cxn>
                <a:cxn ang="0">
                  <a:pos x="86" y="30"/>
                </a:cxn>
                <a:cxn ang="0">
                  <a:pos x="85" y="31"/>
                </a:cxn>
                <a:cxn ang="0">
                  <a:pos x="83" y="32"/>
                </a:cxn>
                <a:cxn ang="0">
                  <a:pos x="80" y="33"/>
                </a:cxn>
                <a:cxn ang="0">
                  <a:pos x="78" y="35"/>
                </a:cxn>
                <a:cxn ang="0">
                  <a:pos x="76" y="37"/>
                </a:cxn>
                <a:cxn ang="0">
                  <a:pos x="72" y="38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2" y="44"/>
                </a:cxn>
                <a:cxn ang="0">
                  <a:pos x="57" y="45"/>
                </a:cxn>
                <a:cxn ang="0">
                  <a:pos x="55" y="44"/>
                </a:cxn>
              </a:cxnLst>
              <a:rect l="0" t="0" r="r" b="b"/>
              <a:pathLst>
                <a:path w="132" h="45">
                  <a:moveTo>
                    <a:pt x="55" y="44"/>
                  </a:moveTo>
                  <a:lnTo>
                    <a:pt x="56" y="44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4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1" name="Freeform 57"/>
            <p:cNvSpPr>
              <a:spLocks/>
            </p:cNvSpPr>
            <p:nvPr/>
          </p:nvSpPr>
          <p:spPr bwMode="auto">
            <a:xfrm>
              <a:off x="1125" y="1755"/>
              <a:ext cx="135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40"/>
                </a:cxn>
                <a:cxn ang="0">
                  <a:pos x="135" y="4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2" name="Freeform 58"/>
            <p:cNvSpPr>
              <a:spLocks/>
            </p:cNvSpPr>
            <p:nvPr/>
          </p:nvSpPr>
          <p:spPr bwMode="auto">
            <a:xfrm>
              <a:off x="1148" y="1750"/>
              <a:ext cx="132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5"/>
                </a:cxn>
                <a:cxn ang="0">
                  <a:pos x="132" y="35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3" name="Freeform 59"/>
            <p:cNvSpPr>
              <a:spLocks/>
            </p:cNvSpPr>
            <p:nvPr/>
          </p:nvSpPr>
          <p:spPr bwMode="auto">
            <a:xfrm>
              <a:off x="1138" y="1752"/>
              <a:ext cx="133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8"/>
                </a:cxn>
                <a:cxn ang="0">
                  <a:pos x="133" y="38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4" name="Freeform 60"/>
            <p:cNvSpPr>
              <a:spLocks/>
            </p:cNvSpPr>
            <p:nvPr/>
          </p:nvSpPr>
          <p:spPr bwMode="auto">
            <a:xfrm>
              <a:off x="1623" y="1435"/>
              <a:ext cx="326" cy="6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15" y="1"/>
                </a:cxn>
                <a:cxn ang="0">
                  <a:pos x="85" y="3"/>
                </a:cxn>
                <a:cxn ang="0">
                  <a:pos x="60" y="7"/>
                </a:cxn>
                <a:cxn ang="0">
                  <a:pos x="38" y="12"/>
                </a:cxn>
                <a:cxn ang="0">
                  <a:pos x="28" y="14"/>
                </a:cxn>
                <a:cxn ang="0">
                  <a:pos x="20" y="17"/>
                </a:cxn>
                <a:cxn ang="0">
                  <a:pos x="13" y="20"/>
                </a:cxn>
                <a:cxn ang="0">
                  <a:pos x="7" y="23"/>
                </a:cxn>
                <a:cxn ang="0">
                  <a:pos x="4" y="26"/>
                </a:cxn>
                <a:cxn ang="0">
                  <a:pos x="0" y="29"/>
                </a:cxn>
                <a:cxn ang="0">
                  <a:pos x="0" y="33"/>
                </a:cxn>
                <a:cxn ang="0">
                  <a:pos x="0" y="36"/>
                </a:cxn>
                <a:cxn ang="0">
                  <a:pos x="4" y="40"/>
                </a:cxn>
                <a:cxn ang="0">
                  <a:pos x="7" y="43"/>
                </a:cxn>
                <a:cxn ang="0">
                  <a:pos x="13" y="46"/>
                </a:cxn>
                <a:cxn ang="0">
                  <a:pos x="20" y="49"/>
                </a:cxn>
                <a:cxn ang="0">
                  <a:pos x="28" y="51"/>
                </a:cxn>
                <a:cxn ang="0">
                  <a:pos x="38" y="54"/>
                </a:cxn>
                <a:cxn ang="0">
                  <a:pos x="60" y="58"/>
                </a:cxn>
                <a:cxn ang="0">
                  <a:pos x="85" y="62"/>
                </a:cxn>
                <a:cxn ang="0">
                  <a:pos x="115" y="64"/>
                </a:cxn>
                <a:cxn ang="0">
                  <a:pos x="146" y="65"/>
                </a:cxn>
                <a:cxn ang="0">
                  <a:pos x="180" y="65"/>
                </a:cxn>
                <a:cxn ang="0">
                  <a:pos x="211" y="64"/>
                </a:cxn>
                <a:cxn ang="0">
                  <a:pos x="241" y="62"/>
                </a:cxn>
                <a:cxn ang="0">
                  <a:pos x="266" y="58"/>
                </a:cxn>
                <a:cxn ang="0">
                  <a:pos x="288" y="54"/>
                </a:cxn>
                <a:cxn ang="0">
                  <a:pos x="298" y="51"/>
                </a:cxn>
                <a:cxn ang="0">
                  <a:pos x="306" y="49"/>
                </a:cxn>
                <a:cxn ang="0">
                  <a:pos x="313" y="46"/>
                </a:cxn>
                <a:cxn ang="0">
                  <a:pos x="319" y="43"/>
                </a:cxn>
                <a:cxn ang="0">
                  <a:pos x="322" y="40"/>
                </a:cxn>
                <a:cxn ang="0">
                  <a:pos x="325" y="36"/>
                </a:cxn>
                <a:cxn ang="0">
                  <a:pos x="326" y="33"/>
                </a:cxn>
                <a:cxn ang="0">
                  <a:pos x="325" y="29"/>
                </a:cxn>
                <a:cxn ang="0">
                  <a:pos x="322" y="26"/>
                </a:cxn>
                <a:cxn ang="0">
                  <a:pos x="319" y="23"/>
                </a:cxn>
                <a:cxn ang="0">
                  <a:pos x="313" y="20"/>
                </a:cxn>
                <a:cxn ang="0">
                  <a:pos x="306" y="17"/>
                </a:cxn>
                <a:cxn ang="0">
                  <a:pos x="298" y="14"/>
                </a:cxn>
                <a:cxn ang="0">
                  <a:pos x="288" y="12"/>
                </a:cxn>
                <a:cxn ang="0">
                  <a:pos x="266" y="7"/>
                </a:cxn>
                <a:cxn ang="0">
                  <a:pos x="241" y="3"/>
                </a:cxn>
                <a:cxn ang="0">
                  <a:pos x="211" y="1"/>
                </a:cxn>
                <a:cxn ang="0">
                  <a:pos x="180" y="0"/>
                </a:cxn>
              </a:cxnLst>
              <a:rect l="0" t="0" r="r" b="b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5" name="Freeform 61"/>
            <p:cNvSpPr>
              <a:spLocks/>
            </p:cNvSpPr>
            <p:nvPr/>
          </p:nvSpPr>
          <p:spPr bwMode="auto">
            <a:xfrm>
              <a:off x="1623" y="1435"/>
              <a:ext cx="326" cy="6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15" y="1"/>
                </a:cxn>
                <a:cxn ang="0">
                  <a:pos x="85" y="3"/>
                </a:cxn>
                <a:cxn ang="0">
                  <a:pos x="60" y="7"/>
                </a:cxn>
                <a:cxn ang="0">
                  <a:pos x="38" y="12"/>
                </a:cxn>
                <a:cxn ang="0">
                  <a:pos x="28" y="14"/>
                </a:cxn>
                <a:cxn ang="0">
                  <a:pos x="20" y="17"/>
                </a:cxn>
                <a:cxn ang="0">
                  <a:pos x="13" y="20"/>
                </a:cxn>
                <a:cxn ang="0">
                  <a:pos x="7" y="23"/>
                </a:cxn>
                <a:cxn ang="0">
                  <a:pos x="4" y="26"/>
                </a:cxn>
                <a:cxn ang="0">
                  <a:pos x="0" y="29"/>
                </a:cxn>
                <a:cxn ang="0">
                  <a:pos x="0" y="33"/>
                </a:cxn>
                <a:cxn ang="0">
                  <a:pos x="0" y="36"/>
                </a:cxn>
                <a:cxn ang="0">
                  <a:pos x="4" y="40"/>
                </a:cxn>
                <a:cxn ang="0">
                  <a:pos x="7" y="43"/>
                </a:cxn>
                <a:cxn ang="0">
                  <a:pos x="13" y="46"/>
                </a:cxn>
                <a:cxn ang="0">
                  <a:pos x="20" y="49"/>
                </a:cxn>
                <a:cxn ang="0">
                  <a:pos x="28" y="51"/>
                </a:cxn>
                <a:cxn ang="0">
                  <a:pos x="38" y="54"/>
                </a:cxn>
                <a:cxn ang="0">
                  <a:pos x="60" y="58"/>
                </a:cxn>
                <a:cxn ang="0">
                  <a:pos x="85" y="62"/>
                </a:cxn>
                <a:cxn ang="0">
                  <a:pos x="115" y="64"/>
                </a:cxn>
                <a:cxn ang="0">
                  <a:pos x="146" y="65"/>
                </a:cxn>
                <a:cxn ang="0">
                  <a:pos x="180" y="65"/>
                </a:cxn>
                <a:cxn ang="0">
                  <a:pos x="211" y="64"/>
                </a:cxn>
                <a:cxn ang="0">
                  <a:pos x="241" y="62"/>
                </a:cxn>
                <a:cxn ang="0">
                  <a:pos x="266" y="58"/>
                </a:cxn>
                <a:cxn ang="0">
                  <a:pos x="288" y="54"/>
                </a:cxn>
                <a:cxn ang="0">
                  <a:pos x="298" y="51"/>
                </a:cxn>
                <a:cxn ang="0">
                  <a:pos x="306" y="49"/>
                </a:cxn>
                <a:cxn ang="0">
                  <a:pos x="313" y="46"/>
                </a:cxn>
                <a:cxn ang="0">
                  <a:pos x="319" y="43"/>
                </a:cxn>
                <a:cxn ang="0">
                  <a:pos x="322" y="40"/>
                </a:cxn>
                <a:cxn ang="0">
                  <a:pos x="325" y="36"/>
                </a:cxn>
                <a:cxn ang="0">
                  <a:pos x="326" y="33"/>
                </a:cxn>
                <a:cxn ang="0">
                  <a:pos x="325" y="29"/>
                </a:cxn>
                <a:cxn ang="0">
                  <a:pos x="322" y="26"/>
                </a:cxn>
                <a:cxn ang="0">
                  <a:pos x="319" y="23"/>
                </a:cxn>
                <a:cxn ang="0">
                  <a:pos x="313" y="20"/>
                </a:cxn>
                <a:cxn ang="0">
                  <a:pos x="306" y="17"/>
                </a:cxn>
                <a:cxn ang="0">
                  <a:pos x="298" y="14"/>
                </a:cxn>
                <a:cxn ang="0">
                  <a:pos x="288" y="12"/>
                </a:cxn>
                <a:cxn ang="0">
                  <a:pos x="266" y="7"/>
                </a:cxn>
                <a:cxn ang="0">
                  <a:pos x="241" y="3"/>
                </a:cxn>
                <a:cxn ang="0">
                  <a:pos x="211" y="1"/>
                </a:cxn>
                <a:cxn ang="0">
                  <a:pos x="180" y="0"/>
                </a:cxn>
              </a:cxnLst>
              <a:rect l="0" t="0" r="r" b="b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6" name="Line 62"/>
            <p:cNvSpPr>
              <a:spLocks noChangeShapeType="1"/>
            </p:cNvSpPr>
            <p:nvPr/>
          </p:nvSpPr>
          <p:spPr bwMode="auto">
            <a:xfrm>
              <a:off x="1623" y="1429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7" name="Line 63"/>
            <p:cNvSpPr>
              <a:spLocks noChangeShapeType="1"/>
            </p:cNvSpPr>
            <p:nvPr/>
          </p:nvSpPr>
          <p:spPr bwMode="auto">
            <a:xfrm>
              <a:off x="1949" y="1429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8" name="Rectangle 64"/>
            <p:cNvSpPr>
              <a:spLocks noChangeArrowheads="1"/>
            </p:cNvSpPr>
            <p:nvPr/>
          </p:nvSpPr>
          <p:spPr bwMode="auto">
            <a:xfrm>
              <a:off x="1623" y="1429"/>
              <a:ext cx="322" cy="4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9" name="Rectangle 65"/>
            <p:cNvSpPr>
              <a:spLocks noChangeArrowheads="1"/>
            </p:cNvSpPr>
            <p:nvPr/>
          </p:nvSpPr>
          <p:spPr bwMode="auto">
            <a:xfrm>
              <a:off x="1809" y="1446"/>
              <a:ext cx="22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4210" name="Freeform 66"/>
            <p:cNvSpPr>
              <a:spLocks/>
            </p:cNvSpPr>
            <p:nvPr/>
          </p:nvSpPr>
          <p:spPr bwMode="auto">
            <a:xfrm>
              <a:off x="1620" y="1381"/>
              <a:ext cx="325" cy="77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14" y="1"/>
                </a:cxn>
                <a:cxn ang="0">
                  <a:pos x="85" y="5"/>
                </a:cxn>
                <a:cxn ang="0">
                  <a:pos x="59" y="10"/>
                </a:cxn>
                <a:cxn ang="0">
                  <a:pos x="37" y="14"/>
                </a:cxn>
                <a:cxn ang="0">
                  <a:pos x="28" y="18"/>
                </a:cxn>
                <a:cxn ang="0">
                  <a:pos x="20" y="20"/>
                </a:cxn>
                <a:cxn ang="0">
                  <a:pos x="13" y="24"/>
                </a:cxn>
                <a:cxn ang="0">
                  <a:pos x="8" y="27"/>
                </a:cxn>
                <a:cxn ang="0">
                  <a:pos x="3" y="31"/>
                </a:cxn>
                <a:cxn ang="0">
                  <a:pos x="1" y="35"/>
                </a:cxn>
                <a:cxn ang="0">
                  <a:pos x="0" y="39"/>
                </a:cxn>
                <a:cxn ang="0">
                  <a:pos x="1" y="42"/>
                </a:cxn>
                <a:cxn ang="0">
                  <a:pos x="3" y="47"/>
                </a:cxn>
                <a:cxn ang="0">
                  <a:pos x="8" y="50"/>
                </a:cxn>
                <a:cxn ang="0">
                  <a:pos x="13" y="54"/>
                </a:cxn>
                <a:cxn ang="0">
                  <a:pos x="20" y="57"/>
                </a:cxn>
                <a:cxn ang="0">
                  <a:pos x="28" y="61"/>
                </a:cxn>
                <a:cxn ang="0">
                  <a:pos x="37" y="63"/>
                </a:cxn>
                <a:cxn ang="0">
                  <a:pos x="59" y="69"/>
                </a:cxn>
                <a:cxn ang="0">
                  <a:pos x="85" y="73"/>
                </a:cxn>
                <a:cxn ang="0">
                  <a:pos x="114" y="76"/>
                </a:cxn>
                <a:cxn ang="0">
                  <a:pos x="146" y="77"/>
                </a:cxn>
                <a:cxn ang="0">
                  <a:pos x="179" y="77"/>
                </a:cxn>
                <a:cxn ang="0">
                  <a:pos x="211" y="76"/>
                </a:cxn>
                <a:cxn ang="0">
                  <a:pos x="240" y="73"/>
                </a:cxn>
                <a:cxn ang="0">
                  <a:pos x="267" y="69"/>
                </a:cxn>
                <a:cxn ang="0">
                  <a:pos x="289" y="63"/>
                </a:cxn>
                <a:cxn ang="0">
                  <a:pos x="298" y="61"/>
                </a:cxn>
                <a:cxn ang="0">
                  <a:pos x="307" y="57"/>
                </a:cxn>
                <a:cxn ang="0">
                  <a:pos x="312" y="54"/>
                </a:cxn>
                <a:cxn ang="0">
                  <a:pos x="318" y="50"/>
                </a:cxn>
                <a:cxn ang="0">
                  <a:pos x="323" y="47"/>
                </a:cxn>
                <a:cxn ang="0">
                  <a:pos x="325" y="42"/>
                </a:cxn>
                <a:cxn ang="0">
                  <a:pos x="325" y="39"/>
                </a:cxn>
                <a:cxn ang="0">
                  <a:pos x="325" y="35"/>
                </a:cxn>
                <a:cxn ang="0">
                  <a:pos x="323" y="31"/>
                </a:cxn>
                <a:cxn ang="0">
                  <a:pos x="318" y="27"/>
                </a:cxn>
                <a:cxn ang="0">
                  <a:pos x="312" y="24"/>
                </a:cxn>
                <a:cxn ang="0">
                  <a:pos x="307" y="20"/>
                </a:cxn>
                <a:cxn ang="0">
                  <a:pos x="298" y="18"/>
                </a:cxn>
                <a:cxn ang="0">
                  <a:pos x="289" y="14"/>
                </a:cxn>
                <a:cxn ang="0">
                  <a:pos x="267" y="10"/>
                </a:cxn>
                <a:cxn ang="0">
                  <a:pos x="240" y="5"/>
                </a:cxn>
                <a:cxn ang="0">
                  <a:pos x="211" y="1"/>
                </a:cxn>
                <a:cxn ang="0">
                  <a:pos x="179" y="0"/>
                </a:cxn>
              </a:cxnLst>
              <a:rect l="0" t="0" r="r" b="b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1" name="Freeform 67"/>
            <p:cNvSpPr>
              <a:spLocks/>
            </p:cNvSpPr>
            <p:nvPr/>
          </p:nvSpPr>
          <p:spPr bwMode="auto">
            <a:xfrm>
              <a:off x="1620" y="1381"/>
              <a:ext cx="325" cy="77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14" y="1"/>
                </a:cxn>
                <a:cxn ang="0">
                  <a:pos x="85" y="5"/>
                </a:cxn>
                <a:cxn ang="0">
                  <a:pos x="59" y="10"/>
                </a:cxn>
                <a:cxn ang="0">
                  <a:pos x="37" y="14"/>
                </a:cxn>
                <a:cxn ang="0">
                  <a:pos x="28" y="18"/>
                </a:cxn>
                <a:cxn ang="0">
                  <a:pos x="20" y="20"/>
                </a:cxn>
                <a:cxn ang="0">
                  <a:pos x="13" y="24"/>
                </a:cxn>
                <a:cxn ang="0">
                  <a:pos x="8" y="27"/>
                </a:cxn>
                <a:cxn ang="0">
                  <a:pos x="3" y="31"/>
                </a:cxn>
                <a:cxn ang="0">
                  <a:pos x="1" y="35"/>
                </a:cxn>
                <a:cxn ang="0">
                  <a:pos x="0" y="39"/>
                </a:cxn>
                <a:cxn ang="0">
                  <a:pos x="1" y="42"/>
                </a:cxn>
                <a:cxn ang="0">
                  <a:pos x="3" y="47"/>
                </a:cxn>
                <a:cxn ang="0">
                  <a:pos x="8" y="50"/>
                </a:cxn>
                <a:cxn ang="0">
                  <a:pos x="13" y="54"/>
                </a:cxn>
                <a:cxn ang="0">
                  <a:pos x="20" y="57"/>
                </a:cxn>
                <a:cxn ang="0">
                  <a:pos x="28" y="61"/>
                </a:cxn>
                <a:cxn ang="0">
                  <a:pos x="37" y="63"/>
                </a:cxn>
                <a:cxn ang="0">
                  <a:pos x="59" y="69"/>
                </a:cxn>
                <a:cxn ang="0">
                  <a:pos x="85" y="73"/>
                </a:cxn>
                <a:cxn ang="0">
                  <a:pos x="114" y="76"/>
                </a:cxn>
                <a:cxn ang="0">
                  <a:pos x="146" y="77"/>
                </a:cxn>
                <a:cxn ang="0">
                  <a:pos x="179" y="77"/>
                </a:cxn>
                <a:cxn ang="0">
                  <a:pos x="211" y="76"/>
                </a:cxn>
                <a:cxn ang="0">
                  <a:pos x="240" y="73"/>
                </a:cxn>
                <a:cxn ang="0">
                  <a:pos x="267" y="69"/>
                </a:cxn>
                <a:cxn ang="0">
                  <a:pos x="289" y="63"/>
                </a:cxn>
                <a:cxn ang="0">
                  <a:pos x="298" y="61"/>
                </a:cxn>
                <a:cxn ang="0">
                  <a:pos x="307" y="57"/>
                </a:cxn>
                <a:cxn ang="0">
                  <a:pos x="312" y="54"/>
                </a:cxn>
                <a:cxn ang="0">
                  <a:pos x="318" y="50"/>
                </a:cxn>
                <a:cxn ang="0">
                  <a:pos x="323" y="47"/>
                </a:cxn>
                <a:cxn ang="0">
                  <a:pos x="325" y="42"/>
                </a:cxn>
                <a:cxn ang="0">
                  <a:pos x="325" y="39"/>
                </a:cxn>
                <a:cxn ang="0">
                  <a:pos x="325" y="35"/>
                </a:cxn>
                <a:cxn ang="0">
                  <a:pos x="323" y="31"/>
                </a:cxn>
                <a:cxn ang="0">
                  <a:pos x="318" y="27"/>
                </a:cxn>
                <a:cxn ang="0">
                  <a:pos x="312" y="24"/>
                </a:cxn>
                <a:cxn ang="0">
                  <a:pos x="307" y="20"/>
                </a:cxn>
                <a:cxn ang="0">
                  <a:pos x="298" y="18"/>
                </a:cxn>
                <a:cxn ang="0">
                  <a:pos x="289" y="14"/>
                </a:cxn>
                <a:cxn ang="0">
                  <a:pos x="267" y="10"/>
                </a:cxn>
                <a:cxn ang="0">
                  <a:pos x="240" y="5"/>
                </a:cxn>
                <a:cxn ang="0">
                  <a:pos x="211" y="1"/>
                </a:cxn>
                <a:cxn ang="0">
                  <a:pos x="179" y="0"/>
                </a:cxn>
              </a:cxnLst>
              <a:rect l="0" t="0" r="r" b="b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2" name="Line 68"/>
            <p:cNvSpPr>
              <a:spLocks noChangeShapeType="1"/>
            </p:cNvSpPr>
            <p:nvPr/>
          </p:nvSpPr>
          <p:spPr bwMode="auto">
            <a:xfrm>
              <a:off x="1698" y="1399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3" name="Line 69"/>
            <p:cNvSpPr>
              <a:spLocks noChangeShapeType="1"/>
            </p:cNvSpPr>
            <p:nvPr/>
          </p:nvSpPr>
          <p:spPr bwMode="auto">
            <a:xfrm>
              <a:off x="1809" y="1443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4" name="Line 70"/>
            <p:cNvSpPr>
              <a:spLocks noChangeShapeType="1"/>
            </p:cNvSpPr>
            <p:nvPr/>
          </p:nvSpPr>
          <p:spPr bwMode="auto">
            <a:xfrm>
              <a:off x="1752" y="1399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5" name="Line 71"/>
            <p:cNvSpPr>
              <a:spLocks noChangeShapeType="1"/>
            </p:cNvSpPr>
            <p:nvPr/>
          </p:nvSpPr>
          <p:spPr bwMode="auto">
            <a:xfrm>
              <a:off x="1698" y="1442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6" name="Line 72"/>
            <p:cNvSpPr>
              <a:spLocks noChangeShapeType="1"/>
            </p:cNvSpPr>
            <p:nvPr/>
          </p:nvSpPr>
          <p:spPr bwMode="auto">
            <a:xfrm>
              <a:off x="1809" y="1398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7" name="Line 73"/>
            <p:cNvSpPr>
              <a:spLocks noChangeShapeType="1"/>
            </p:cNvSpPr>
            <p:nvPr/>
          </p:nvSpPr>
          <p:spPr bwMode="auto">
            <a:xfrm flipV="1">
              <a:off x="1752" y="1398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28" name="Freeform 184"/>
            <p:cNvSpPr>
              <a:spLocks/>
            </p:cNvSpPr>
            <p:nvPr/>
          </p:nvSpPr>
          <p:spPr bwMode="auto">
            <a:xfrm>
              <a:off x="2332" y="1541"/>
              <a:ext cx="403" cy="77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2" y="1"/>
                </a:cxn>
                <a:cxn ang="0">
                  <a:pos x="106" y="5"/>
                </a:cxn>
                <a:cxn ang="0">
                  <a:pos x="81" y="7"/>
                </a:cxn>
                <a:cxn ang="0">
                  <a:pos x="66" y="10"/>
                </a:cxn>
                <a:cxn ang="0">
                  <a:pos x="52" y="13"/>
                </a:cxn>
                <a:cxn ang="0">
                  <a:pos x="40" y="15"/>
                </a:cxn>
                <a:cxn ang="0">
                  <a:pos x="29" y="19"/>
                </a:cxn>
                <a:cxn ang="0">
                  <a:pos x="19" y="22"/>
                </a:cxn>
                <a:cxn ang="0">
                  <a:pos x="12" y="26"/>
                </a:cxn>
                <a:cxn ang="0">
                  <a:pos x="7" y="29"/>
                </a:cxn>
                <a:cxn ang="0">
                  <a:pos x="2" y="33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2" y="45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9" y="55"/>
                </a:cxn>
                <a:cxn ang="0">
                  <a:pos x="29" y="59"/>
                </a:cxn>
                <a:cxn ang="0">
                  <a:pos x="40" y="62"/>
                </a:cxn>
                <a:cxn ang="0">
                  <a:pos x="52" y="65"/>
                </a:cxn>
                <a:cxn ang="0">
                  <a:pos x="66" y="68"/>
                </a:cxn>
                <a:cxn ang="0">
                  <a:pos x="81" y="70"/>
                </a:cxn>
                <a:cxn ang="0">
                  <a:pos x="106" y="73"/>
                </a:cxn>
                <a:cxn ang="0">
                  <a:pos x="142" y="76"/>
                </a:cxn>
                <a:cxn ang="0">
                  <a:pos x="181" y="77"/>
                </a:cxn>
                <a:cxn ang="0">
                  <a:pos x="223" y="77"/>
                </a:cxn>
                <a:cxn ang="0">
                  <a:pos x="261" y="76"/>
                </a:cxn>
                <a:cxn ang="0">
                  <a:pos x="297" y="73"/>
                </a:cxn>
                <a:cxn ang="0">
                  <a:pos x="322" y="70"/>
                </a:cxn>
                <a:cxn ang="0">
                  <a:pos x="337" y="68"/>
                </a:cxn>
                <a:cxn ang="0">
                  <a:pos x="351" y="65"/>
                </a:cxn>
                <a:cxn ang="0">
                  <a:pos x="363" y="62"/>
                </a:cxn>
                <a:cxn ang="0">
                  <a:pos x="374" y="59"/>
                </a:cxn>
                <a:cxn ang="0">
                  <a:pos x="384" y="55"/>
                </a:cxn>
                <a:cxn ang="0">
                  <a:pos x="391" y="52"/>
                </a:cxn>
                <a:cxn ang="0">
                  <a:pos x="396" y="48"/>
                </a:cxn>
                <a:cxn ang="0">
                  <a:pos x="401" y="45"/>
                </a:cxn>
                <a:cxn ang="0">
                  <a:pos x="402" y="41"/>
                </a:cxn>
                <a:cxn ang="0">
                  <a:pos x="402" y="36"/>
                </a:cxn>
                <a:cxn ang="0">
                  <a:pos x="401" y="33"/>
                </a:cxn>
                <a:cxn ang="0">
                  <a:pos x="396" y="29"/>
                </a:cxn>
                <a:cxn ang="0">
                  <a:pos x="391" y="26"/>
                </a:cxn>
                <a:cxn ang="0">
                  <a:pos x="384" y="22"/>
                </a:cxn>
                <a:cxn ang="0">
                  <a:pos x="374" y="19"/>
                </a:cxn>
                <a:cxn ang="0">
                  <a:pos x="363" y="15"/>
                </a:cxn>
                <a:cxn ang="0">
                  <a:pos x="351" y="13"/>
                </a:cxn>
                <a:cxn ang="0">
                  <a:pos x="337" y="10"/>
                </a:cxn>
                <a:cxn ang="0">
                  <a:pos x="322" y="7"/>
                </a:cxn>
                <a:cxn ang="0">
                  <a:pos x="297" y="5"/>
                </a:cxn>
                <a:cxn ang="0">
                  <a:pos x="261" y="1"/>
                </a:cxn>
                <a:cxn ang="0">
                  <a:pos x="223" y="0"/>
                </a:cxn>
              </a:cxnLst>
              <a:rect l="0" t="0" r="r" b="b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29" name="Freeform 185"/>
            <p:cNvSpPr>
              <a:spLocks/>
            </p:cNvSpPr>
            <p:nvPr/>
          </p:nvSpPr>
          <p:spPr bwMode="auto">
            <a:xfrm>
              <a:off x="2332" y="1541"/>
              <a:ext cx="403" cy="77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2" y="1"/>
                </a:cxn>
                <a:cxn ang="0">
                  <a:pos x="106" y="5"/>
                </a:cxn>
                <a:cxn ang="0">
                  <a:pos x="81" y="7"/>
                </a:cxn>
                <a:cxn ang="0">
                  <a:pos x="66" y="10"/>
                </a:cxn>
                <a:cxn ang="0">
                  <a:pos x="52" y="13"/>
                </a:cxn>
                <a:cxn ang="0">
                  <a:pos x="40" y="15"/>
                </a:cxn>
                <a:cxn ang="0">
                  <a:pos x="29" y="19"/>
                </a:cxn>
                <a:cxn ang="0">
                  <a:pos x="19" y="22"/>
                </a:cxn>
                <a:cxn ang="0">
                  <a:pos x="12" y="26"/>
                </a:cxn>
                <a:cxn ang="0">
                  <a:pos x="7" y="29"/>
                </a:cxn>
                <a:cxn ang="0">
                  <a:pos x="2" y="33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2" y="45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9" y="55"/>
                </a:cxn>
                <a:cxn ang="0">
                  <a:pos x="29" y="59"/>
                </a:cxn>
                <a:cxn ang="0">
                  <a:pos x="40" y="62"/>
                </a:cxn>
                <a:cxn ang="0">
                  <a:pos x="52" y="65"/>
                </a:cxn>
                <a:cxn ang="0">
                  <a:pos x="66" y="68"/>
                </a:cxn>
                <a:cxn ang="0">
                  <a:pos x="81" y="70"/>
                </a:cxn>
                <a:cxn ang="0">
                  <a:pos x="106" y="73"/>
                </a:cxn>
                <a:cxn ang="0">
                  <a:pos x="142" y="76"/>
                </a:cxn>
                <a:cxn ang="0">
                  <a:pos x="181" y="77"/>
                </a:cxn>
                <a:cxn ang="0">
                  <a:pos x="223" y="77"/>
                </a:cxn>
                <a:cxn ang="0">
                  <a:pos x="261" y="76"/>
                </a:cxn>
                <a:cxn ang="0">
                  <a:pos x="297" y="73"/>
                </a:cxn>
                <a:cxn ang="0">
                  <a:pos x="322" y="70"/>
                </a:cxn>
                <a:cxn ang="0">
                  <a:pos x="337" y="68"/>
                </a:cxn>
                <a:cxn ang="0">
                  <a:pos x="351" y="65"/>
                </a:cxn>
                <a:cxn ang="0">
                  <a:pos x="363" y="62"/>
                </a:cxn>
                <a:cxn ang="0">
                  <a:pos x="374" y="59"/>
                </a:cxn>
                <a:cxn ang="0">
                  <a:pos x="384" y="55"/>
                </a:cxn>
                <a:cxn ang="0">
                  <a:pos x="391" y="52"/>
                </a:cxn>
                <a:cxn ang="0">
                  <a:pos x="396" y="48"/>
                </a:cxn>
                <a:cxn ang="0">
                  <a:pos x="401" y="45"/>
                </a:cxn>
                <a:cxn ang="0">
                  <a:pos x="402" y="41"/>
                </a:cxn>
                <a:cxn ang="0">
                  <a:pos x="402" y="36"/>
                </a:cxn>
                <a:cxn ang="0">
                  <a:pos x="401" y="33"/>
                </a:cxn>
                <a:cxn ang="0">
                  <a:pos x="396" y="29"/>
                </a:cxn>
                <a:cxn ang="0">
                  <a:pos x="391" y="26"/>
                </a:cxn>
                <a:cxn ang="0">
                  <a:pos x="384" y="22"/>
                </a:cxn>
                <a:cxn ang="0">
                  <a:pos x="374" y="19"/>
                </a:cxn>
                <a:cxn ang="0">
                  <a:pos x="363" y="15"/>
                </a:cxn>
                <a:cxn ang="0">
                  <a:pos x="351" y="13"/>
                </a:cxn>
                <a:cxn ang="0">
                  <a:pos x="337" y="10"/>
                </a:cxn>
                <a:cxn ang="0">
                  <a:pos x="322" y="7"/>
                </a:cxn>
                <a:cxn ang="0">
                  <a:pos x="297" y="5"/>
                </a:cxn>
                <a:cxn ang="0">
                  <a:pos x="261" y="1"/>
                </a:cxn>
                <a:cxn ang="0">
                  <a:pos x="223" y="0"/>
                </a:cxn>
              </a:cxnLst>
              <a:rect l="0" t="0" r="r" b="b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0" name="Line 186"/>
            <p:cNvSpPr>
              <a:spLocks noChangeShapeType="1"/>
            </p:cNvSpPr>
            <p:nvPr/>
          </p:nvSpPr>
          <p:spPr bwMode="auto">
            <a:xfrm>
              <a:off x="2332" y="1534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1" name="Line 187"/>
            <p:cNvSpPr>
              <a:spLocks noChangeShapeType="1"/>
            </p:cNvSpPr>
            <p:nvPr/>
          </p:nvSpPr>
          <p:spPr bwMode="auto">
            <a:xfrm>
              <a:off x="2735" y="1534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2" name="Rectangle 188"/>
            <p:cNvSpPr>
              <a:spLocks noChangeArrowheads="1"/>
            </p:cNvSpPr>
            <p:nvPr/>
          </p:nvSpPr>
          <p:spPr bwMode="auto">
            <a:xfrm>
              <a:off x="2332" y="1534"/>
              <a:ext cx="400" cy="4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3" name="Rectangle 189"/>
            <p:cNvSpPr>
              <a:spLocks noChangeArrowheads="1"/>
            </p:cNvSpPr>
            <p:nvPr/>
          </p:nvSpPr>
          <p:spPr bwMode="auto">
            <a:xfrm>
              <a:off x="2556" y="1552"/>
              <a:ext cx="22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4334" name="Freeform 190"/>
            <p:cNvSpPr>
              <a:spLocks/>
            </p:cNvSpPr>
            <p:nvPr/>
          </p:nvSpPr>
          <p:spPr bwMode="auto">
            <a:xfrm>
              <a:off x="2328" y="1478"/>
              <a:ext cx="404" cy="91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3" y="3"/>
                </a:cxn>
                <a:cxn ang="0">
                  <a:pos x="106" y="6"/>
                </a:cxn>
                <a:cxn ang="0">
                  <a:pos x="82" y="10"/>
                </a:cxn>
                <a:cxn ang="0">
                  <a:pos x="67" y="12"/>
                </a:cxn>
                <a:cxn ang="0">
                  <a:pos x="53" y="15"/>
                </a:cxn>
                <a:cxn ang="0">
                  <a:pos x="41" y="19"/>
                </a:cxn>
                <a:cxn ang="0">
                  <a:pos x="29" y="22"/>
                </a:cxn>
                <a:cxn ang="0">
                  <a:pos x="20" y="26"/>
                </a:cxn>
                <a:cxn ang="0">
                  <a:pos x="13" y="29"/>
                </a:cxn>
                <a:cxn ang="0">
                  <a:pos x="7" y="34"/>
                </a:cxn>
                <a:cxn ang="0">
                  <a:pos x="2" y="39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3"/>
                </a:cxn>
                <a:cxn ang="0">
                  <a:pos x="7" y="57"/>
                </a:cxn>
                <a:cxn ang="0">
                  <a:pos x="13" y="61"/>
                </a:cxn>
                <a:cxn ang="0">
                  <a:pos x="20" y="66"/>
                </a:cxn>
                <a:cxn ang="0">
                  <a:pos x="29" y="69"/>
                </a:cxn>
                <a:cxn ang="0">
                  <a:pos x="41" y="73"/>
                </a:cxn>
                <a:cxn ang="0">
                  <a:pos x="53" y="76"/>
                </a:cxn>
                <a:cxn ang="0">
                  <a:pos x="67" y="80"/>
                </a:cxn>
                <a:cxn ang="0">
                  <a:pos x="82" y="82"/>
                </a:cxn>
                <a:cxn ang="0">
                  <a:pos x="106" y="85"/>
                </a:cxn>
                <a:cxn ang="0">
                  <a:pos x="143" y="89"/>
                </a:cxn>
                <a:cxn ang="0">
                  <a:pos x="181" y="91"/>
                </a:cxn>
                <a:cxn ang="0">
                  <a:pos x="223" y="91"/>
                </a:cxn>
                <a:cxn ang="0">
                  <a:pos x="262" y="89"/>
                </a:cxn>
                <a:cxn ang="0">
                  <a:pos x="298" y="85"/>
                </a:cxn>
                <a:cxn ang="0">
                  <a:pos x="322" y="82"/>
                </a:cxn>
                <a:cxn ang="0">
                  <a:pos x="337" y="80"/>
                </a:cxn>
                <a:cxn ang="0">
                  <a:pos x="351" y="76"/>
                </a:cxn>
                <a:cxn ang="0">
                  <a:pos x="363" y="73"/>
                </a:cxn>
                <a:cxn ang="0">
                  <a:pos x="375" y="69"/>
                </a:cxn>
                <a:cxn ang="0">
                  <a:pos x="384" y="66"/>
                </a:cxn>
                <a:cxn ang="0">
                  <a:pos x="391" y="61"/>
                </a:cxn>
                <a:cxn ang="0">
                  <a:pos x="397" y="57"/>
                </a:cxn>
                <a:cxn ang="0">
                  <a:pos x="402" y="53"/>
                </a:cxn>
                <a:cxn ang="0">
                  <a:pos x="404" y="48"/>
                </a:cxn>
                <a:cxn ang="0">
                  <a:pos x="404" y="43"/>
                </a:cxn>
                <a:cxn ang="0">
                  <a:pos x="402" y="39"/>
                </a:cxn>
                <a:cxn ang="0">
                  <a:pos x="397" y="34"/>
                </a:cxn>
                <a:cxn ang="0">
                  <a:pos x="391" y="29"/>
                </a:cxn>
                <a:cxn ang="0">
                  <a:pos x="384" y="26"/>
                </a:cxn>
                <a:cxn ang="0">
                  <a:pos x="375" y="22"/>
                </a:cxn>
                <a:cxn ang="0">
                  <a:pos x="363" y="19"/>
                </a:cxn>
                <a:cxn ang="0">
                  <a:pos x="351" y="15"/>
                </a:cxn>
                <a:cxn ang="0">
                  <a:pos x="337" y="12"/>
                </a:cxn>
                <a:cxn ang="0">
                  <a:pos x="322" y="10"/>
                </a:cxn>
                <a:cxn ang="0">
                  <a:pos x="298" y="6"/>
                </a:cxn>
                <a:cxn ang="0">
                  <a:pos x="262" y="3"/>
                </a:cxn>
                <a:cxn ang="0">
                  <a:pos x="223" y="0"/>
                </a:cxn>
              </a:cxnLst>
              <a:rect l="0" t="0" r="r" b="b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5" name="Freeform 191"/>
            <p:cNvSpPr>
              <a:spLocks/>
            </p:cNvSpPr>
            <p:nvPr/>
          </p:nvSpPr>
          <p:spPr bwMode="auto">
            <a:xfrm>
              <a:off x="2328" y="1478"/>
              <a:ext cx="404" cy="91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3" y="3"/>
                </a:cxn>
                <a:cxn ang="0">
                  <a:pos x="106" y="6"/>
                </a:cxn>
                <a:cxn ang="0">
                  <a:pos x="82" y="10"/>
                </a:cxn>
                <a:cxn ang="0">
                  <a:pos x="67" y="12"/>
                </a:cxn>
                <a:cxn ang="0">
                  <a:pos x="53" y="15"/>
                </a:cxn>
                <a:cxn ang="0">
                  <a:pos x="41" y="19"/>
                </a:cxn>
                <a:cxn ang="0">
                  <a:pos x="29" y="22"/>
                </a:cxn>
                <a:cxn ang="0">
                  <a:pos x="20" y="26"/>
                </a:cxn>
                <a:cxn ang="0">
                  <a:pos x="13" y="29"/>
                </a:cxn>
                <a:cxn ang="0">
                  <a:pos x="7" y="34"/>
                </a:cxn>
                <a:cxn ang="0">
                  <a:pos x="2" y="39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3"/>
                </a:cxn>
                <a:cxn ang="0">
                  <a:pos x="7" y="57"/>
                </a:cxn>
                <a:cxn ang="0">
                  <a:pos x="13" y="61"/>
                </a:cxn>
                <a:cxn ang="0">
                  <a:pos x="20" y="66"/>
                </a:cxn>
                <a:cxn ang="0">
                  <a:pos x="29" y="69"/>
                </a:cxn>
                <a:cxn ang="0">
                  <a:pos x="41" y="73"/>
                </a:cxn>
                <a:cxn ang="0">
                  <a:pos x="53" y="76"/>
                </a:cxn>
                <a:cxn ang="0">
                  <a:pos x="67" y="80"/>
                </a:cxn>
                <a:cxn ang="0">
                  <a:pos x="82" y="82"/>
                </a:cxn>
                <a:cxn ang="0">
                  <a:pos x="106" y="85"/>
                </a:cxn>
                <a:cxn ang="0">
                  <a:pos x="143" y="89"/>
                </a:cxn>
                <a:cxn ang="0">
                  <a:pos x="181" y="91"/>
                </a:cxn>
                <a:cxn ang="0">
                  <a:pos x="223" y="91"/>
                </a:cxn>
                <a:cxn ang="0">
                  <a:pos x="262" y="89"/>
                </a:cxn>
                <a:cxn ang="0">
                  <a:pos x="298" y="85"/>
                </a:cxn>
                <a:cxn ang="0">
                  <a:pos x="322" y="82"/>
                </a:cxn>
                <a:cxn ang="0">
                  <a:pos x="337" y="80"/>
                </a:cxn>
                <a:cxn ang="0">
                  <a:pos x="351" y="76"/>
                </a:cxn>
                <a:cxn ang="0">
                  <a:pos x="363" y="73"/>
                </a:cxn>
                <a:cxn ang="0">
                  <a:pos x="375" y="69"/>
                </a:cxn>
                <a:cxn ang="0">
                  <a:pos x="384" y="66"/>
                </a:cxn>
                <a:cxn ang="0">
                  <a:pos x="391" y="61"/>
                </a:cxn>
                <a:cxn ang="0">
                  <a:pos x="397" y="57"/>
                </a:cxn>
                <a:cxn ang="0">
                  <a:pos x="402" y="53"/>
                </a:cxn>
                <a:cxn ang="0">
                  <a:pos x="404" y="48"/>
                </a:cxn>
                <a:cxn ang="0">
                  <a:pos x="404" y="43"/>
                </a:cxn>
                <a:cxn ang="0">
                  <a:pos x="402" y="39"/>
                </a:cxn>
                <a:cxn ang="0">
                  <a:pos x="397" y="34"/>
                </a:cxn>
                <a:cxn ang="0">
                  <a:pos x="391" y="29"/>
                </a:cxn>
                <a:cxn ang="0">
                  <a:pos x="384" y="26"/>
                </a:cxn>
                <a:cxn ang="0">
                  <a:pos x="375" y="22"/>
                </a:cxn>
                <a:cxn ang="0">
                  <a:pos x="363" y="19"/>
                </a:cxn>
                <a:cxn ang="0">
                  <a:pos x="351" y="15"/>
                </a:cxn>
                <a:cxn ang="0">
                  <a:pos x="337" y="12"/>
                </a:cxn>
                <a:cxn ang="0">
                  <a:pos x="322" y="10"/>
                </a:cxn>
                <a:cxn ang="0">
                  <a:pos x="298" y="6"/>
                </a:cxn>
                <a:cxn ang="0">
                  <a:pos x="262" y="3"/>
                </a:cxn>
                <a:cxn ang="0">
                  <a:pos x="223" y="0"/>
                </a:cxn>
              </a:cxnLst>
              <a:rect l="0" t="0" r="r" b="b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6" name="Line 192"/>
            <p:cNvSpPr>
              <a:spLocks noChangeShapeType="1"/>
            </p:cNvSpPr>
            <p:nvPr/>
          </p:nvSpPr>
          <p:spPr bwMode="auto">
            <a:xfrm flipV="1">
              <a:off x="2426" y="1498"/>
              <a:ext cx="7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7" name="Line 193"/>
            <p:cNvSpPr>
              <a:spLocks noChangeShapeType="1"/>
            </p:cNvSpPr>
            <p:nvPr/>
          </p:nvSpPr>
          <p:spPr bwMode="auto">
            <a:xfrm>
              <a:off x="2563" y="1551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8" name="Line 194"/>
            <p:cNvSpPr>
              <a:spLocks noChangeShapeType="1"/>
            </p:cNvSpPr>
            <p:nvPr/>
          </p:nvSpPr>
          <p:spPr bwMode="auto">
            <a:xfrm>
              <a:off x="2492" y="1499"/>
              <a:ext cx="74" cy="5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9" name="Line 195"/>
            <p:cNvSpPr>
              <a:spLocks noChangeShapeType="1"/>
            </p:cNvSpPr>
            <p:nvPr/>
          </p:nvSpPr>
          <p:spPr bwMode="auto">
            <a:xfrm>
              <a:off x="2426" y="1549"/>
              <a:ext cx="71" cy="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0" name="Line 196"/>
            <p:cNvSpPr>
              <a:spLocks noChangeShapeType="1"/>
            </p:cNvSpPr>
            <p:nvPr/>
          </p:nvSpPr>
          <p:spPr bwMode="auto">
            <a:xfrm>
              <a:off x="2563" y="1498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1" name="Line 197"/>
            <p:cNvSpPr>
              <a:spLocks noChangeShapeType="1"/>
            </p:cNvSpPr>
            <p:nvPr/>
          </p:nvSpPr>
          <p:spPr bwMode="auto">
            <a:xfrm flipV="1">
              <a:off x="2492" y="1498"/>
              <a:ext cx="74" cy="5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2" name="Line 198"/>
            <p:cNvSpPr>
              <a:spLocks noChangeShapeType="1"/>
            </p:cNvSpPr>
            <p:nvPr/>
          </p:nvSpPr>
          <p:spPr bwMode="auto">
            <a:xfrm>
              <a:off x="1504" y="1144"/>
              <a:ext cx="1" cy="54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3" name="Line 199"/>
            <p:cNvSpPr>
              <a:spLocks noChangeShapeType="1"/>
            </p:cNvSpPr>
            <p:nvPr/>
          </p:nvSpPr>
          <p:spPr bwMode="auto">
            <a:xfrm>
              <a:off x="1359" y="1144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4" name="Line 200"/>
            <p:cNvSpPr>
              <a:spLocks noChangeShapeType="1"/>
            </p:cNvSpPr>
            <p:nvPr/>
          </p:nvSpPr>
          <p:spPr bwMode="auto">
            <a:xfrm>
              <a:off x="1359" y="1465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5" name="Line 201"/>
            <p:cNvSpPr>
              <a:spLocks noChangeShapeType="1"/>
            </p:cNvSpPr>
            <p:nvPr/>
          </p:nvSpPr>
          <p:spPr bwMode="auto">
            <a:xfrm>
              <a:off x="1359" y="1688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6" name="Line 202"/>
            <p:cNvSpPr>
              <a:spLocks noChangeShapeType="1"/>
            </p:cNvSpPr>
            <p:nvPr/>
          </p:nvSpPr>
          <p:spPr bwMode="auto">
            <a:xfrm>
              <a:off x="1504" y="1431"/>
              <a:ext cx="11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7" name="Line 203"/>
            <p:cNvSpPr>
              <a:spLocks noChangeShapeType="1"/>
            </p:cNvSpPr>
            <p:nvPr/>
          </p:nvSpPr>
          <p:spPr bwMode="auto">
            <a:xfrm>
              <a:off x="1949" y="1443"/>
              <a:ext cx="1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8" name="Line 204"/>
            <p:cNvSpPr>
              <a:spLocks noChangeShapeType="1"/>
            </p:cNvSpPr>
            <p:nvPr/>
          </p:nvSpPr>
          <p:spPr bwMode="auto">
            <a:xfrm>
              <a:off x="2066" y="1201"/>
              <a:ext cx="1" cy="4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9" name="Line 205"/>
            <p:cNvSpPr>
              <a:spLocks noChangeShapeType="1"/>
            </p:cNvSpPr>
            <p:nvPr/>
          </p:nvSpPr>
          <p:spPr bwMode="auto">
            <a:xfrm>
              <a:off x="1920" y="1201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0" name="Line 206"/>
            <p:cNvSpPr>
              <a:spLocks noChangeShapeType="1"/>
            </p:cNvSpPr>
            <p:nvPr/>
          </p:nvSpPr>
          <p:spPr bwMode="auto">
            <a:xfrm>
              <a:off x="1920" y="1691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1" name="Freeform 207"/>
            <p:cNvSpPr>
              <a:spLocks/>
            </p:cNvSpPr>
            <p:nvPr/>
          </p:nvSpPr>
          <p:spPr bwMode="auto">
            <a:xfrm>
              <a:off x="1107" y="1352"/>
              <a:ext cx="249" cy="208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3" y="14"/>
                </a:cxn>
                <a:cxn ang="0">
                  <a:pos x="75" y="12"/>
                </a:cxn>
                <a:cxn ang="0">
                  <a:pos x="79" y="11"/>
                </a:cxn>
                <a:cxn ang="0">
                  <a:pos x="83" y="10"/>
                </a:cxn>
                <a:cxn ang="0">
                  <a:pos x="88" y="9"/>
                </a:cxn>
                <a:cxn ang="0">
                  <a:pos x="95" y="8"/>
                </a:cxn>
                <a:cxn ang="0">
                  <a:pos x="103" y="5"/>
                </a:cxn>
                <a:cxn ang="0">
                  <a:pos x="111" y="4"/>
                </a:cxn>
                <a:cxn ang="0">
                  <a:pos x="121" y="3"/>
                </a:cxn>
                <a:cxn ang="0">
                  <a:pos x="132" y="2"/>
                </a:cxn>
                <a:cxn ang="0">
                  <a:pos x="144" y="1"/>
                </a:cxn>
                <a:cxn ang="0">
                  <a:pos x="157" y="0"/>
                </a:cxn>
                <a:cxn ang="0">
                  <a:pos x="170" y="0"/>
                </a:cxn>
                <a:cxn ang="0">
                  <a:pos x="185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2"/>
                </a:cxn>
                <a:cxn ang="0">
                  <a:pos x="222" y="39"/>
                </a:cxn>
                <a:cxn ang="0">
                  <a:pos x="226" y="50"/>
                </a:cxn>
                <a:cxn ang="0">
                  <a:pos x="240" y="115"/>
                </a:cxn>
                <a:cxn ang="0">
                  <a:pos x="247" y="143"/>
                </a:cxn>
                <a:cxn ang="0">
                  <a:pos x="247" y="146"/>
                </a:cxn>
                <a:cxn ang="0">
                  <a:pos x="248" y="150"/>
                </a:cxn>
                <a:cxn ang="0">
                  <a:pos x="248" y="159"/>
                </a:cxn>
                <a:cxn ang="0">
                  <a:pos x="244" y="169"/>
                </a:cxn>
                <a:cxn ang="0">
                  <a:pos x="0" y="162"/>
                </a:cxn>
                <a:cxn ang="0">
                  <a:pos x="25" y="149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5"/>
                </a:cxn>
                <a:cxn ang="0">
                  <a:pos x="32" y="24"/>
                </a:cxn>
                <a:cxn ang="0">
                  <a:pos x="37" y="22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8" y="23"/>
                </a:cxn>
                <a:cxn ang="0">
                  <a:pos x="68" y="27"/>
                </a:cxn>
              </a:cxnLst>
              <a:rect l="0" t="0" r="r" b="b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2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5"/>
                  </a:lnTo>
                  <a:lnTo>
                    <a:pt x="107" y="5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2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7"/>
                  </a:lnTo>
                  <a:lnTo>
                    <a:pt x="240" y="115"/>
                  </a:lnTo>
                  <a:lnTo>
                    <a:pt x="208" y="132"/>
                  </a:lnTo>
                  <a:lnTo>
                    <a:pt x="247" y="143"/>
                  </a:lnTo>
                  <a:lnTo>
                    <a:pt x="247" y="143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0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7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2" name="Freeform 208"/>
            <p:cNvSpPr>
              <a:spLocks/>
            </p:cNvSpPr>
            <p:nvPr/>
          </p:nvSpPr>
          <p:spPr bwMode="auto">
            <a:xfrm>
              <a:off x="1194" y="1367"/>
              <a:ext cx="79" cy="91"/>
            </a:xfrm>
            <a:custGeom>
              <a:avLst/>
              <a:gdLst/>
              <a:ahLst/>
              <a:cxnLst>
                <a:cxn ang="0">
                  <a:pos x="78" y="3"/>
                </a:cxn>
                <a:cxn ang="0">
                  <a:pos x="78" y="3"/>
                </a:cxn>
                <a:cxn ang="0">
                  <a:pos x="77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6"/>
                </a:cxn>
                <a:cxn ang="0">
                  <a:pos x="11" y="8"/>
                </a:cxn>
                <a:cxn ang="0">
                  <a:pos x="4" y="10"/>
                </a:cxn>
                <a:cxn ang="0">
                  <a:pos x="4" y="13"/>
                </a:cxn>
                <a:cxn ang="0">
                  <a:pos x="3" y="17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0" y="59"/>
                </a:cxn>
                <a:cxn ang="0">
                  <a:pos x="2" y="73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8" y="89"/>
                </a:cxn>
                <a:cxn ang="0">
                  <a:pos x="9" y="87"/>
                </a:cxn>
                <a:cxn ang="0">
                  <a:pos x="11" y="87"/>
                </a:cxn>
                <a:cxn ang="0">
                  <a:pos x="15" y="87"/>
                </a:cxn>
                <a:cxn ang="0">
                  <a:pos x="18" y="87"/>
                </a:cxn>
                <a:cxn ang="0">
                  <a:pos x="22" y="87"/>
                </a:cxn>
                <a:cxn ang="0">
                  <a:pos x="27" y="87"/>
                </a:cxn>
                <a:cxn ang="0">
                  <a:pos x="32" y="86"/>
                </a:cxn>
                <a:cxn ang="0">
                  <a:pos x="38" y="87"/>
                </a:cxn>
                <a:cxn ang="0">
                  <a:pos x="44" y="87"/>
                </a:cxn>
                <a:cxn ang="0">
                  <a:pos x="50" y="87"/>
                </a:cxn>
                <a:cxn ang="0">
                  <a:pos x="57" y="87"/>
                </a:cxn>
                <a:cxn ang="0">
                  <a:pos x="64" y="89"/>
                </a:cxn>
                <a:cxn ang="0">
                  <a:pos x="71" y="90"/>
                </a:cxn>
                <a:cxn ang="0">
                  <a:pos x="79" y="91"/>
                </a:cxn>
                <a:cxn ang="0">
                  <a:pos x="79" y="87"/>
                </a:cxn>
                <a:cxn ang="0">
                  <a:pos x="78" y="80"/>
                </a:cxn>
                <a:cxn ang="0">
                  <a:pos x="77" y="70"/>
                </a:cxn>
                <a:cxn ang="0">
                  <a:pos x="76" y="57"/>
                </a:cxn>
                <a:cxn ang="0">
                  <a:pos x="76" y="43"/>
                </a:cxn>
                <a:cxn ang="0">
                  <a:pos x="76" y="28"/>
                </a:cxn>
                <a:cxn ang="0">
                  <a:pos x="77" y="15"/>
                </a:cxn>
                <a:cxn ang="0">
                  <a:pos x="78" y="3"/>
                </a:cxn>
              </a:cxnLst>
              <a:rect l="0" t="0" r="r" b="b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0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2" y="73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11" y="87"/>
                  </a:lnTo>
                  <a:lnTo>
                    <a:pt x="15" y="87"/>
                  </a:lnTo>
                  <a:lnTo>
                    <a:pt x="18" y="87"/>
                  </a:lnTo>
                  <a:lnTo>
                    <a:pt x="22" y="87"/>
                  </a:lnTo>
                  <a:lnTo>
                    <a:pt x="27" y="87"/>
                  </a:lnTo>
                  <a:lnTo>
                    <a:pt x="32" y="86"/>
                  </a:lnTo>
                  <a:lnTo>
                    <a:pt x="38" y="87"/>
                  </a:lnTo>
                  <a:lnTo>
                    <a:pt x="44" y="87"/>
                  </a:lnTo>
                  <a:lnTo>
                    <a:pt x="50" y="87"/>
                  </a:lnTo>
                  <a:lnTo>
                    <a:pt x="57" y="87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7"/>
                  </a:lnTo>
                  <a:lnTo>
                    <a:pt x="78" y="80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3" name="Freeform 209"/>
            <p:cNvSpPr>
              <a:spLocks/>
            </p:cNvSpPr>
            <p:nvPr/>
          </p:nvSpPr>
          <p:spPr bwMode="auto">
            <a:xfrm>
              <a:off x="1202" y="1391"/>
              <a:ext cx="132" cy="90"/>
            </a:xfrm>
            <a:custGeom>
              <a:avLst/>
              <a:gdLst/>
              <a:ahLst/>
              <a:cxnLst>
                <a:cxn ang="0">
                  <a:pos x="1" y="68"/>
                </a:cxn>
                <a:cxn ang="0">
                  <a:pos x="0" y="80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9" y="89"/>
                </a:cxn>
                <a:cxn ang="0">
                  <a:pos x="91" y="88"/>
                </a:cxn>
                <a:cxn ang="0">
                  <a:pos x="94" y="86"/>
                </a:cxn>
                <a:cxn ang="0">
                  <a:pos x="98" y="83"/>
                </a:cxn>
                <a:cxn ang="0">
                  <a:pos x="103" y="80"/>
                </a:cxn>
                <a:cxn ang="0">
                  <a:pos x="107" y="76"/>
                </a:cxn>
                <a:cxn ang="0">
                  <a:pos x="112" y="72"/>
                </a:cxn>
                <a:cxn ang="0">
                  <a:pos x="117" y="67"/>
                </a:cxn>
                <a:cxn ang="0">
                  <a:pos x="121" y="61"/>
                </a:cxn>
                <a:cxn ang="0">
                  <a:pos x="125" y="55"/>
                </a:cxn>
                <a:cxn ang="0">
                  <a:pos x="128" y="48"/>
                </a:cxn>
                <a:cxn ang="0">
                  <a:pos x="131" y="40"/>
                </a:cxn>
                <a:cxn ang="0">
                  <a:pos x="132" y="32"/>
                </a:cxn>
                <a:cxn ang="0">
                  <a:pos x="132" y="24"/>
                </a:cxn>
                <a:cxn ang="0">
                  <a:pos x="129" y="14"/>
                </a:cxn>
                <a:cxn ang="0">
                  <a:pos x="129" y="13"/>
                </a:cxn>
                <a:cxn ang="0">
                  <a:pos x="128" y="12"/>
                </a:cxn>
                <a:cxn ang="0">
                  <a:pos x="127" y="10"/>
                </a:cxn>
                <a:cxn ang="0">
                  <a:pos x="126" y="7"/>
                </a:cxn>
                <a:cxn ang="0">
                  <a:pos x="124" y="5"/>
                </a:cxn>
                <a:cxn ang="0">
                  <a:pos x="120" y="3"/>
                </a:cxn>
                <a:cxn ang="0">
                  <a:pos x="117" y="2"/>
                </a:cxn>
                <a:cxn ang="0">
                  <a:pos x="113" y="0"/>
                </a:cxn>
                <a:cxn ang="0">
                  <a:pos x="113" y="3"/>
                </a:cxn>
                <a:cxn ang="0">
                  <a:pos x="114" y="6"/>
                </a:cxn>
                <a:cxn ang="0">
                  <a:pos x="117" y="12"/>
                </a:cxn>
                <a:cxn ang="0">
                  <a:pos x="118" y="20"/>
                </a:cxn>
                <a:cxn ang="0">
                  <a:pos x="118" y="30"/>
                </a:cxn>
                <a:cxn ang="0">
                  <a:pos x="117" y="40"/>
                </a:cxn>
                <a:cxn ang="0">
                  <a:pos x="114" y="52"/>
                </a:cxn>
                <a:cxn ang="0">
                  <a:pos x="108" y="65"/>
                </a:cxn>
                <a:cxn ang="0">
                  <a:pos x="108" y="65"/>
                </a:cxn>
                <a:cxn ang="0">
                  <a:pos x="108" y="65"/>
                </a:cxn>
                <a:cxn ang="0">
                  <a:pos x="107" y="66"/>
                </a:cxn>
                <a:cxn ang="0">
                  <a:pos x="106" y="67"/>
                </a:cxn>
                <a:cxn ang="0">
                  <a:pos x="105" y="67"/>
                </a:cxn>
                <a:cxn ang="0">
                  <a:pos x="103" y="68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6" y="72"/>
                </a:cxn>
                <a:cxn ang="0">
                  <a:pos x="92" y="73"/>
                </a:cxn>
                <a:cxn ang="0">
                  <a:pos x="90" y="73"/>
                </a:cxn>
                <a:cxn ang="0">
                  <a:pos x="85" y="74"/>
                </a:cxn>
                <a:cxn ang="0">
                  <a:pos x="82" y="74"/>
                </a:cxn>
                <a:cxn ang="0">
                  <a:pos x="78" y="74"/>
                </a:cxn>
                <a:cxn ang="0">
                  <a:pos x="73" y="73"/>
                </a:cxn>
                <a:cxn ang="0">
                  <a:pos x="69" y="73"/>
                </a:cxn>
                <a:cxn ang="0">
                  <a:pos x="69" y="84"/>
                </a:cxn>
                <a:cxn ang="0">
                  <a:pos x="3" y="77"/>
                </a:cxn>
                <a:cxn ang="0">
                  <a:pos x="1" y="68"/>
                </a:cxn>
              </a:cxnLst>
              <a:rect l="0" t="0" r="r" b="b"/>
              <a:pathLst>
                <a:path w="132" h="90">
                  <a:moveTo>
                    <a:pt x="1" y="68"/>
                  </a:moveTo>
                  <a:lnTo>
                    <a:pt x="0" y="8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1" y="88"/>
                  </a:lnTo>
                  <a:lnTo>
                    <a:pt x="94" y="86"/>
                  </a:lnTo>
                  <a:lnTo>
                    <a:pt x="98" y="83"/>
                  </a:lnTo>
                  <a:lnTo>
                    <a:pt x="103" y="80"/>
                  </a:lnTo>
                  <a:lnTo>
                    <a:pt x="107" y="76"/>
                  </a:lnTo>
                  <a:lnTo>
                    <a:pt x="112" y="72"/>
                  </a:lnTo>
                  <a:lnTo>
                    <a:pt x="117" y="67"/>
                  </a:lnTo>
                  <a:lnTo>
                    <a:pt x="121" y="61"/>
                  </a:lnTo>
                  <a:lnTo>
                    <a:pt x="125" y="55"/>
                  </a:lnTo>
                  <a:lnTo>
                    <a:pt x="128" y="48"/>
                  </a:lnTo>
                  <a:lnTo>
                    <a:pt x="131" y="40"/>
                  </a:lnTo>
                  <a:lnTo>
                    <a:pt x="132" y="32"/>
                  </a:lnTo>
                  <a:lnTo>
                    <a:pt x="132" y="24"/>
                  </a:lnTo>
                  <a:lnTo>
                    <a:pt x="129" y="14"/>
                  </a:lnTo>
                  <a:lnTo>
                    <a:pt x="129" y="13"/>
                  </a:lnTo>
                  <a:lnTo>
                    <a:pt x="128" y="12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4" y="5"/>
                  </a:lnTo>
                  <a:lnTo>
                    <a:pt x="120" y="3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13" y="3"/>
                  </a:lnTo>
                  <a:lnTo>
                    <a:pt x="114" y="6"/>
                  </a:lnTo>
                  <a:lnTo>
                    <a:pt x="117" y="12"/>
                  </a:lnTo>
                  <a:lnTo>
                    <a:pt x="118" y="20"/>
                  </a:lnTo>
                  <a:lnTo>
                    <a:pt x="118" y="30"/>
                  </a:lnTo>
                  <a:lnTo>
                    <a:pt x="117" y="40"/>
                  </a:lnTo>
                  <a:lnTo>
                    <a:pt x="114" y="52"/>
                  </a:lnTo>
                  <a:lnTo>
                    <a:pt x="108" y="65"/>
                  </a:lnTo>
                  <a:lnTo>
                    <a:pt x="108" y="65"/>
                  </a:lnTo>
                  <a:lnTo>
                    <a:pt x="108" y="65"/>
                  </a:lnTo>
                  <a:lnTo>
                    <a:pt x="107" y="66"/>
                  </a:lnTo>
                  <a:lnTo>
                    <a:pt x="106" y="67"/>
                  </a:lnTo>
                  <a:lnTo>
                    <a:pt x="105" y="67"/>
                  </a:lnTo>
                  <a:lnTo>
                    <a:pt x="103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2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85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3" y="73"/>
                  </a:lnTo>
                  <a:lnTo>
                    <a:pt x="69" y="73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4" name="Freeform 210"/>
            <p:cNvSpPr>
              <a:spLocks/>
            </p:cNvSpPr>
            <p:nvPr/>
          </p:nvSpPr>
          <p:spPr bwMode="auto">
            <a:xfrm>
              <a:off x="1186" y="1480"/>
              <a:ext cx="96" cy="32"/>
            </a:xfrm>
            <a:custGeom>
              <a:avLst/>
              <a:gdLst/>
              <a:ahLst/>
              <a:cxnLst>
                <a:cxn ang="0">
                  <a:pos x="96" y="12"/>
                </a:cxn>
                <a:cxn ang="0">
                  <a:pos x="1" y="0"/>
                </a:cxn>
                <a:cxn ang="0">
                  <a:pos x="0" y="12"/>
                </a:cxn>
                <a:cxn ang="0">
                  <a:pos x="93" y="32"/>
                </a:cxn>
                <a:cxn ang="0">
                  <a:pos x="96" y="12"/>
                </a:cxn>
              </a:cxnLst>
              <a:rect l="0" t="0" r="r" b="b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5" name="Freeform 211"/>
            <p:cNvSpPr>
              <a:spLocks/>
            </p:cNvSpPr>
            <p:nvPr/>
          </p:nvSpPr>
          <p:spPr bwMode="auto">
            <a:xfrm>
              <a:off x="1233" y="1491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6" name="Freeform 212"/>
            <p:cNvSpPr>
              <a:spLocks/>
            </p:cNvSpPr>
            <p:nvPr/>
          </p:nvSpPr>
          <p:spPr bwMode="auto">
            <a:xfrm>
              <a:off x="1191" y="1484"/>
              <a:ext cx="28" cy="10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7" y="10"/>
                </a:cxn>
                <a:cxn ang="0">
                  <a:pos x="28" y="4"/>
                </a:cxn>
              </a:cxnLst>
              <a:rect l="0" t="0" r="r" b="b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7" name="Freeform 213"/>
            <p:cNvSpPr>
              <a:spLocks/>
            </p:cNvSpPr>
            <p:nvPr/>
          </p:nvSpPr>
          <p:spPr bwMode="auto">
            <a:xfrm>
              <a:off x="1123" y="1493"/>
              <a:ext cx="162" cy="5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1" y="16"/>
                </a:cxn>
                <a:cxn ang="0">
                  <a:pos x="2" y="16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14" y="14"/>
                </a:cxn>
                <a:cxn ang="0">
                  <a:pos x="17" y="13"/>
                </a:cxn>
                <a:cxn ang="0">
                  <a:pos x="21" y="12"/>
                </a:cxn>
                <a:cxn ang="0">
                  <a:pos x="24" y="11"/>
                </a:cxn>
                <a:cxn ang="0">
                  <a:pos x="28" y="9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5"/>
                </a:cxn>
                <a:cxn ang="0">
                  <a:pos x="40" y="2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9"/>
                </a:cxn>
                <a:cxn ang="0">
                  <a:pos x="159" y="30"/>
                </a:cxn>
                <a:cxn ang="0">
                  <a:pos x="158" y="32"/>
                </a:cxn>
                <a:cxn ang="0">
                  <a:pos x="157" y="33"/>
                </a:cxn>
                <a:cxn ang="0">
                  <a:pos x="155" y="35"/>
                </a:cxn>
                <a:cxn ang="0">
                  <a:pos x="152" y="36"/>
                </a:cxn>
                <a:cxn ang="0">
                  <a:pos x="150" y="39"/>
                </a:cxn>
                <a:cxn ang="0">
                  <a:pos x="147" y="41"/>
                </a:cxn>
                <a:cxn ang="0">
                  <a:pos x="144" y="43"/>
                </a:cxn>
                <a:cxn ang="0">
                  <a:pos x="141" y="46"/>
                </a:cxn>
                <a:cxn ang="0">
                  <a:pos x="137" y="48"/>
                </a:cxn>
                <a:cxn ang="0">
                  <a:pos x="135" y="50"/>
                </a:cxn>
                <a:cxn ang="0">
                  <a:pos x="131" y="51"/>
                </a:cxn>
                <a:cxn ang="0">
                  <a:pos x="128" y="53"/>
                </a:cxn>
                <a:cxn ang="0">
                  <a:pos x="126" y="55"/>
                </a:cxn>
                <a:cxn ang="0">
                  <a:pos x="0" y="16"/>
                </a:cxn>
              </a:cxnLst>
              <a:rect l="0" t="0" r="r" b="b"/>
              <a:pathLst>
                <a:path w="162" h="55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9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0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1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8" name="Freeform 214"/>
            <p:cNvSpPr>
              <a:spLocks/>
            </p:cNvSpPr>
            <p:nvPr/>
          </p:nvSpPr>
          <p:spPr bwMode="auto">
            <a:xfrm>
              <a:off x="1285" y="1487"/>
              <a:ext cx="57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7" y="11"/>
                </a:cxn>
                <a:cxn ang="0">
                  <a:pos x="25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9" name="Freeform 215"/>
            <p:cNvSpPr>
              <a:spLocks/>
            </p:cNvSpPr>
            <p:nvPr/>
          </p:nvSpPr>
          <p:spPr bwMode="auto">
            <a:xfrm>
              <a:off x="1134" y="1377"/>
              <a:ext cx="32" cy="123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3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9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123"/>
                </a:cxn>
                <a:cxn ang="0">
                  <a:pos x="1" y="123"/>
                </a:cxn>
                <a:cxn ang="0">
                  <a:pos x="1" y="123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5" y="123"/>
                </a:cxn>
                <a:cxn ang="0">
                  <a:pos x="7" y="122"/>
                </a:cxn>
                <a:cxn ang="0">
                  <a:pos x="8" y="122"/>
                </a:cxn>
                <a:cxn ang="0">
                  <a:pos x="11" y="122"/>
                </a:cxn>
                <a:cxn ang="0">
                  <a:pos x="13" y="121"/>
                </a:cxn>
                <a:cxn ang="0">
                  <a:pos x="15" y="120"/>
                </a:cxn>
                <a:cxn ang="0">
                  <a:pos x="18" y="120"/>
                </a:cxn>
                <a:cxn ang="0">
                  <a:pos x="21" y="118"/>
                </a:cxn>
                <a:cxn ang="0">
                  <a:pos x="24" y="116"/>
                </a:cxn>
                <a:cxn ang="0">
                  <a:pos x="26" y="115"/>
                </a:cxn>
                <a:cxn ang="0">
                  <a:pos x="29" y="114"/>
                </a:cxn>
                <a:cxn ang="0">
                  <a:pos x="32" y="111"/>
                </a:cxn>
                <a:cxn ang="0">
                  <a:pos x="32" y="3"/>
                </a:cxn>
              </a:cxnLst>
              <a:rect l="0" t="0" r="r" b="b"/>
              <a:pathLst>
                <a:path w="32" h="123">
                  <a:moveTo>
                    <a:pt x="32" y="3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3"/>
                  </a:lnTo>
                  <a:lnTo>
                    <a:pt x="1" y="123"/>
                  </a:lnTo>
                  <a:lnTo>
                    <a:pt x="1" y="123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5" y="123"/>
                  </a:lnTo>
                  <a:lnTo>
                    <a:pt x="7" y="122"/>
                  </a:lnTo>
                  <a:lnTo>
                    <a:pt x="8" y="122"/>
                  </a:lnTo>
                  <a:lnTo>
                    <a:pt x="11" y="122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6"/>
                  </a:lnTo>
                  <a:lnTo>
                    <a:pt x="26" y="115"/>
                  </a:lnTo>
                  <a:lnTo>
                    <a:pt x="29" y="114"/>
                  </a:lnTo>
                  <a:lnTo>
                    <a:pt x="32" y="111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0" name="Freeform 216"/>
            <p:cNvSpPr>
              <a:spLocks/>
            </p:cNvSpPr>
            <p:nvPr/>
          </p:nvSpPr>
          <p:spPr bwMode="auto">
            <a:xfrm>
              <a:off x="1135" y="1379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1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4"/>
                </a:cxn>
                <a:cxn ang="0">
                  <a:pos x="2" y="102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7" y="102"/>
                </a:cxn>
                <a:cxn ang="0">
                  <a:pos x="10" y="101"/>
                </a:cxn>
                <a:cxn ang="0">
                  <a:pos x="11" y="101"/>
                </a:cxn>
                <a:cxn ang="0">
                  <a:pos x="13" y="100"/>
                </a:cxn>
                <a:cxn ang="0">
                  <a:pos x="16" y="99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3" y="96"/>
                </a:cxn>
                <a:cxn ang="0">
                  <a:pos x="25" y="94"/>
                </a:cxn>
                <a:cxn ang="0">
                  <a:pos x="27" y="93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2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7" y="102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6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1" name="Freeform 217"/>
            <p:cNvSpPr>
              <a:spLocks/>
            </p:cNvSpPr>
            <p:nvPr/>
          </p:nvSpPr>
          <p:spPr bwMode="auto">
            <a:xfrm>
              <a:off x="1137" y="1380"/>
              <a:ext cx="22" cy="8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22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2" y="84"/>
                </a:cxn>
                <a:cxn ang="0">
                  <a:pos x="3" y="84"/>
                </a:cxn>
                <a:cxn ang="0">
                  <a:pos x="4" y="83"/>
                </a:cxn>
                <a:cxn ang="0">
                  <a:pos x="5" y="83"/>
                </a:cxn>
                <a:cxn ang="0">
                  <a:pos x="7" y="83"/>
                </a:cxn>
                <a:cxn ang="0">
                  <a:pos x="9" y="81"/>
                </a:cxn>
                <a:cxn ang="0">
                  <a:pos x="10" y="81"/>
                </a:cxn>
                <a:cxn ang="0">
                  <a:pos x="12" y="80"/>
                </a:cxn>
                <a:cxn ang="0">
                  <a:pos x="14" y="80"/>
                </a:cxn>
                <a:cxn ang="0">
                  <a:pos x="16" y="79"/>
                </a:cxn>
                <a:cxn ang="0">
                  <a:pos x="18" y="78"/>
                </a:cxn>
                <a:cxn ang="0">
                  <a:pos x="19" y="77"/>
                </a:cxn>
                <a:cxn ang="0">
                  <a:pos x="22" y="76"/>
                </a:cxn>
                <a:cxn ang="0">
                  <a:pos x="22" y="1"/>
                </a:cxn>
              </a:cxnLst>
              <a:rect l="0" t="0" r="r" b="b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1"/>
                  </a:lnTo>
                  <a:lnTo>
                    <a:pt x="10" y="81"/>
                  </a:lnTo>
                  <a:lnTo>
                    <a:pt x="12" y="80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2" name="Freeform 218"/>
            <p:cNvSpPr>
              <a:spLocks/>
            </p:cNvSpPr>
            <p:nvPr/>
          </p:nvSpPr>
          <p:spPr bwMode="auto">
            <a:xfrm>
              <a:off x="1138" y="1380"/>
              <a:ext cx="17" cy="65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1" y="65"/>
                </a:cxn>
                <a:cxn ang="0">
                  <a:pos x="3" y="65"/>
                </a:cxn>
                <a:cxn ang="0">
                  <a:pos x="6" y="64"/>
                </a:cxn>
                <a:cxn ang="0">
                  <a:pos x="8" y="64"/>
                </a:cxn>
                <a:cxn ang="0">
                  <a:pos x="11" y="63"/>
                </a:cxn>
                <a:cxn ang="0">
                  <a:pos x="14" y="60"/>
                </a:cxn>
                <a:cxn ang="0">
                  <a:pos x="17" y="58"/>
                </a:cxn>
                <a:cxn ang="0">
                  <a:pos x="17" y="2"/>
                </a:cxn>
              </a:cxnLst>
              <a:rect l="0" t="0" r="r" b="b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0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3" name="Freeform 219"/>
            <p:cNvSpPr>
              <a:spLocks/>
            </p:cNvSpPr>
            <p:nvPr/>
          </p:nvSpPr>
          <p:spPr bwMode="auto">
            <a:xfrm>
              <a:off x="1138" y="1381"/>
              <a:ext cx="14" cy="47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7"/>
                </a:cxn>
                <a:cxn ang="0">
                  <a:pos x="1" y="47"/>
                </a:cxn>
                <a:cxn ang="0">
                  <a:pos x="1" y="45"/>
                </a:cxn>
                <a:cxn ang="0">
                  <a:pos x="3" y="45"/>
                </a:cxn>
                <a:cxn ang="0">
                  <a:pos x="4" y="45"/>
                </a:cxn>
                <a:cxn ang="0">
                  <a:pos x="7" y="44"/>
                </a:cxn>
                <a:cxn ang="0">
                  <a:pos x="9" y="44"/>
                </a:cxn>
                <a:cxn ang="0">
                  <a:pos x="11" y="43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4" name="Freeform 220"/>
            <p:cNvSpPr>
              <a:spLocks/>
            </p:cNvSpPr>
            <p:nvPr/>
          </p:nvSpPr>
          <p:spPr bwMode="auto">
            <a:xfrm>
              <a:off x="1139" y="1382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9" y="23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5" name="Freeform 221"/>
            <p:cNvSpPr>
              <a:spLocks/>
            </p:cNvSpPr>
            <p:nvPr/>
          </p:nvSpPr>
          <p:spPr bwMode="auto">
            <a:xfrm>
              <a:off x="1250" y="1459"/>
              <a:ext cx="14" cy="13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8" y="13"/>
                </a:cxn>
                <a:cxn ang="0">
                  <a:pos x="9" y="13"/>
                </a:cxn>
                <a:cxn ang="0">
                  <a:pos x="10" y="12"/>
                </a:cxn>
                <a:cxn ang="0">
                  <a:pos x="11" y="11"/>
                </a:cxn>
                <a:cxn ang="0">
                  <a:pos x="13" y="11"/>
                </a:cxn>
                <a:cxn ang="0">
                  <a:pos x="13" y="9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9"/>
                </a:cxn>
                <a:cxn ang="0">
                  <a:pos x="1" y="11"/>
                </a:cxn>
                <a:cxn ang="0">
                  <a:pos x="2" y="11"/>
                </a:cxn>
                <a:cxn ang="0">
                  <a:pos x="3" y="12"/>
                </a:cxn>
                <a:cxn ang="0">
                  <a:pos x="4" y="13"/>
                </a:cxn>
                <a:cxn ang="0">
                  <a:pos x="6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6" name="Freeform 222"/>
            <p:cNvSpPr>
              <a:spLocks/>
            </p:cNvSpPr>
            <p:nvPr/>
          </p:nvSpPr>
          <p:spPr bwMode="auto">
            <a:xfrm>
              <a:off x="1209" y="1459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5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6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7" name="Freeform 223"/>
            <p:cNvSpPr>
              <a:spLocks/>
            </p:cNvSpPr>
            <p:nvPr/>
          </p:nvSpPr>
          <p:spPr bwMode="auto">
            <a:xfrm>
              <a:off x="1221" y="1459"/>
              <a:ext cx="5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8" name="Freeform 224"/>
            <p:cNvSpPr>
              <a:spLocks/>
            </p:cNvSpPr>
            <p:nvPr/>
          </p:nvSpPr>
          <p:spPr bwMode="auto">
            <a:xfrm>
              <a:off x="1175" y="1367"/>
              <a:ext cx="19" cy="9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3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1" y="28"/>
                </a:cxn>
                <a:cxn ang="0">
                  <a:pos x="0" y="41"/>
                </a:cxn>
                <a:cxn ang="0">
                  <a:pos x="0" y="56"/>
                </a:cxn>
                <a:cxn ang="0">
                  <a:pos x="1" y="73"/>
                </a:cxn>
                <a:cxn ang="0">
                  <a:pos x="5" y="92"/>
                </a:cxn>
                <a:cxn ang="0">
                  <a:pos x="19" y="91"/>
                </a:cxn>
                <a:cxn ang="0">
                  <a:pos x="18" y="89"/>
                </a:cxn>
                <a:cxn ang="0">
                  <a:pos x="16" y="80"/>
                </a:cxn>
                <a:cxn ang="0">
                  <a:pos x="15" y="70"/>
                </a:cxn>
                <a:cxn ang="0">
                  <a:pos x="14" y="56"/>
                </a:cxn>
                <a:cxn ang="0">
                  <a:pos x="13" y="42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6" y="1"/>
                </a:cxn>
              </a:cxnLst>
              <a:rect l="0" t="0" r="r" b="b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0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9" name="Freeform 225"/>
            <p:cNvSpPr>
              <a:spLocks/>
            </p:cNvSpPr>
            <p:nvPr/>
          </p:nvSpPr>
          <p:spPr bwMode="auto">
            <a:xfrm>
              <a:off x="1273" y="1355"/>
              <a:ext cx="27" cy="10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1"/>
                </a:cxn>
                <a:cxn ang="0">
                  <a:pos x="25" y="4"/>
                </a:cxn>
                <a:cxn ang="0">
                  <a:pos x="22" y="9"/>
                </a:cxn>
                <a:cxn ang="0">
                  <a:pos x="20" y="18"/>
                </a:cxn>
                <a:cxn ang="0">
                  <a:pos x="18" y="32"/>
                </a:cxn>
                <a:cxn ang="0">
                  <a:pos x="16" y="49"/>
                </a:cxn>
                <a:cxn ang="0">
                  <a:pos x="18" y="73"/>
                </a:cxn>
                <a:cxn ang="0">
                  <a:pos x="20" y="103"/>
                </a:cxn>
                <a:cxn ang="0">
                  <a:pos x="5" y="103"/>
                </a:cxn>
                <a:cxn ang="0">
                  <a:pos x="5" y="101"/>
                </a:cxn>
                <a:cxn ang="0">
                  <a:pos x="4" y="91"/>
                </a:cxn>
                <a:cxn ang="0">
                  <a:pos x="2" y="80"/>
                </a:cxn>
                <a:cxn ang="0">
                  <a:pos x="1" y="64"/>
                </a:cxn>
                <a:cxn ang="0">
                  <a:pos x="0" y="47"/>
                </a:cxn>
                <a:cxn ang="0">
                  <a:pos x="1" y="31"/>
                </a:cxn>
                <a:cxn ang="0">
                  <a:pos x="4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3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1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0" name="Freeform 226"/>
            <p:cNvSpPr>
              <a:spLocks/>
            </p:cNvSpPr>
            <p:nvPr/>
          </p:nvSpPr>
          <p:spPr bwMode="auto">
            <a:xfrm>
              <a:off x="1175" y="1372"/>
              <a:ext cx="18" cy="8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3"/>
                </a:cxn>
                <a:cxn ang="0">
                  <a:pos x="5" y="8"/>
                </a:cxn>
                <a:cxn ang="0">
                  <a:pos x="2" y="15"/>
                </a:cxn>
                <a:cxn ang="0">
                  <a:pos x="1" y="24"/>
                </a:cxn>
                <a:cxn ang="0">
                  <a:pos x="0" y="36"/>
                </a:cxn>
                <a:cxn ang="0">
                  <a:pos x="1" y="50"/>
                </a:cxn>
                <a:cxn ang="0">
                  <a:pos x="2" y="65"/>
                </a:cxn>
                <a:cxn ang="0">
                  <a:pos x="5" y="80"/>
                </a:cxn>
                <a:cxn ang="0">
                  <a:pos x="16" y="80"/>
                </a:cxn>
                <a:cxn ang="0">
                  <a:pos x="16" y="78"/>
                </a:cxn>
                <a:cxn ang="0">
                  <a:pos x="15" y="71"/>
                </a:cxn>
                <a:cxn ang="0">
                  <a:pos x="14" y="61"/>
                </a:cxn>
                <a:cxn ang="0">
                  <a:pos x="13" y="50"/>
                </a:cxn>
                <a:cxn ang="0">
                  <a:pos x="12" y="37"/>
                </a:cxn>
                <a:cxn ang="0">
                  <a:pos x="12" y="24"/>
                </a:cxn>
                <a:cxn ang="0">
                  <a:pos x="14" y="1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1" name="Freeform 227"/>
            <p:cNvSpPr>
              <a:spLocks/>
            </p:cNvSpPr>
            <p:nvPr/>
          </p:nvSpPr>
          <p:spPr bwMode="auto">
            <a:xfrm>
              <a:off x="1176" y="1377"/>
              <a:ext cx="14" cy="6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3" y="13"/>
                </a:cxn>
                <a:cxn ang="0">
                  <a:pos x="1" y="21"/>
                </a:cxn>
                <a:cxn ang="0">
                  <a:pos x="0" y="31"/>
                </a:cxn>
                <a:cxn ang="0">
                  <a:pos x="0" y="42"/>
                </a:cxn>
                <a:cxn ang="0">
                  <a:pos x="1" y="55"/>
                </a:cxn>
                <a:cxn ang="0">
                  <a:pos x="4" y="69"/>
                </a:cxn>
                <a:cxn ang="0">
                  <a:pos x="14" y="68"/>
                </a:cxn>
                <a:cxn ang="0">
                  <a:pos x="13" y="67"/>
                </a:cxn>
                <a:cxn ang="0">
                  <a:pos x="13" y="61"/>
                </a:cxn>
                <a:cxn ang="0">
                  <a:pos x="12" y="53"/>
                </a:cxn>
                <a:cxn ang="0">
                  <a:pos x="11" y="42"/>
                </a:cxn>
                <a:cxn ang="0">
                  <a:pos x="10" y="32"/>
                </a:cxn>
                <a:cxn ang="0">
                  <a:pos x="10" y="20"/>
                </a:cxn>
                <a:cxn ang="0">
                  <a:pos x="12" y="1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5" y="2"/>
                </a:cxn>
              </a:cxnLst>
              <a:rect l="0" t="0" r="r" b="b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1" y="55"/>
                  </a:lnTo>
                  <a:lnTo>
                    <a:pt x="4" y="69"/>
                  </a:lnTo>
                  <a:lnTo>
                    <a:pt x="14" y="68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2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2" name="Freeform 228"/>
            <p:cNvSpPr>
              <a:spLocks/>
            </p:cNvSpPr>
            <p:nvPr/>
          </p:nvSpPr>
          <p:spPr bwMode="auto">
            <a:xfrm>
              <a:off x="1177" y="1383"/>
              <a:ext cx="12" cy="5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1"/>
                </a:cxn>
                <a:cxn ang="0">
                  <a:pos x="3" y="5"/>
                </a:cxn>
                <a:cxn ang="0">
                  <a:pos x="2" y="11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2" y="46"/>
                </a:cxn>
                <a:cxn ang="0">
                  <a:pos x="3" y="56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10" y="50"/>
                </a:cxn>
                <a:cxn ang="0">
                  <a:pos x="10" y="43"/>
                </a:cxn>
                <a:cxn ang="0">
                  <a:pos x="9" y="35"/>
                </a:cxn>
                <a:cxn ang="0">
                  <a:pos x="7" y="26"/>
                </a:cxn>
                <a:cxn ang="0">
                  <a:pos x="9" y="17"/>
                </a:cxn>
                <a:cxn ang="0">
                  <a:pos x="10" y="7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</a:cxnLst>
              <a:rect l="0" t="0" r="r" b="b"/>
              <a:pathLst>
                <a:path w="12" h="56">
                  <a:moveTo>
                    <a:pt x="4" y="1"/>
                  </a:moveTo>
                  <a:lnTo>
                    <a:pt x="3" y="1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3" name="Freeform 229"/>
            <p:cNvSpPr>
              <a:spLocks/>
            </p:cNvSpPr>
            <p:nvPr/>
          </p:nvSpPr>
          <p:spPr bwMode="auto">
            <a:xfrm>
              <a:off x="1177" y="1388"/>
              <a:ext cx="10" cy="4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8"/>
                </a:cxn>
                <a:cxn ang="0">
                  <a:pos x="2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3" y="45"/>
                </a:cxn>
                <a:cxn ang="0">
                  <a:pos x="10" y="45"/>
                </a:cxn>
                <a:cxn ang="0">
                  <a:pos x="10" y="43"/>
                </a:cxn>
                <a:cxn ang="0">
                  <a:pos x="9" y="40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4" name="Freeform 230"/>
            <p:cNvSpPr>
              <a:spLocks/>
            </p:cNvSpPr>
            <p:nvPr/>
          </p:nvSpPr>
          <p:spPr bwMode="auto">
            <a:xfrm>
              <a:off x="1179" y="1394"/>
              <a:ext cx="7" cy="32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0" y="27"/>
                </a:cxn>
                <a:cxn ang="0">
                  <a:pos x="1" y="32"/>
                </a:cxn>
                <a:cxn ang="0">
                  <a:pos x="5" y="32"/>
                </a:cxn>
                <a:cxn ang="0">
                  <a:pos x="5" y="31"/>
                </a:cxn>
                <a:cxn ang="0">
                  <a:pos x="5" y="29"/>
                </a:cxn>
                <a:cxn ang="0">
                  <a:pos x="4" y="25"/>
                </a:cxn>
                <a:cxn ang="0">
                  <a:pos x="4" y="20"/>
                </a:cxn>
                <a:cxn ang="0">
                  <a:pos x="4" y="15"/>
                </a:cxn>
                <a:cxn ang="0">
                  <a:pos x="4" y="9"/>
                </a:cxn>
                <a:cxn ang="0">
                  <a:pos x="4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7" h="32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5" name="Freeform 231"/>
            <p:cNvSpPr>
              <a:spLocks/>
            </p:cNvSpPr>
            <p:nvPr/>
          </p:nvSpPr>
          <p:spPr bwMode="auto">
            <a:xfrm>
              <a:off x="1274" y="1361"/>
              <a:ext cx="24" cy="90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2" y="1"/>
                </a:cxn>
                <a:cxn ang="0">
                  <a:pos x="21" y="3"/>
                </a:cxn>
                <a:cxn ang="0">
                  <a:pos x="19" y="8"/>
                </a:cxn>
                <a:cxn ang="0">
                  <a:pos x="17" y="16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8" y="90"/>
                </a:cxn>
                <a:cxn ang="0">
                  <a:pos x="5" y="90"/>
                </a:cxn>
                <a:cxn ang="0">
                  <a:pos x="4" y="88"/>
                </a:cxn>
                <a:cxn ang="0">
                  <a:pos x="3" y="81"/>
                </a:cxn>
                <a:cxn ang="0">
                  <a:pos x="1" y="69"/>
                </a:cxn>
                <a:cxn ang="0">
                  <a:pos x="0" y="56"/>
                </a:cxn>
                <a:cxn ang="0">
                  <a:pos x="0" y="41"/>
                </a:cxn>
                <a:cxn ang="0">
                  <a:pos x="1" y="27"/>
                </a:cxn>
                <a:cxn ang="0">
                  <a:pos x="4" y="13"/>
                </a:cxn>
                <a:cxn ang="0">
                  <a:pos x="7" y="0"/>
                </a:cxn>
                <a:cxn ang="0">
                  <a:pos x="24" y="1"/>
                </a:cxn>
              </a:cxnLst>
              <a:rect l="0" t="0" r="r" b="b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6" name="Freeform 232"/>
            <p:cNvSpPr>
              <a:spLocks/>
            </p:cNvSpPr>
            <p:nvPr/>
          </p:nvSpPr>
          <p:spPr bwMode="auto">
            <a:xfrm>
              <a:off x="1275" y="1368"/>
              <a:ext cx="19" cy="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0"/>
                </a:cxn>
                <a:cxn ang="0">
                  <a:pos x="18" y="2"/>
                </a:cxn>
                <a:cxn ang="0">
                  <a:pos x="17" y="7"/>
                </a:cxn>
                <a:cxn ang="0">
                  <a:pos x="14" y="13"/>
                </a:cxn>
                <a:cxn ang="0">
                  <a:pos x="13" y="22"/>
                </a:cxn>
                <a:cxn ang="0">
                  <a:pos x="12" y="36"/>
                </a:cxn>
                <a:cxn ang="0">
                  <a:pos x="13" y="54"/>
                </a:cxn>
                <a:cxn ang="0">
                  <a:pos x="14" y="76"/>
                </a:cxn>
                <a:cxn ang="0">
                  <a:pos x="4" y="76"/>
                </a:cxn>
                <a:cxn ang="0">
                  <a:pos x="4" y="74"/>
                </a:cxn>
                <a:cxn ang="0">
                  <a:pos x="3" y="68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3" y="9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9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7" name="Freeform 233"/>
            <p:cNvSpPr>
              <a:spLocks/>
            </p:cNvSpPr>
            <p:nvPr/>
          </p:nvSpPr>
          <p:spPr bwMode="auto">
            <a:xfrm>
              <a:off x="1277" y="1374"/>
              <a:ext cx="15" cy="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11" y="12"/>
                </a:cxn>
                <a:cxn ang="0">
                  <a:pos x="10" y="19"/>
                </a:cxn>
                <a:cxn ang="0">
                  <a:pos x="9" y="30"/>
                </a:cxn>
                <a:cxn ang="0">
                  <a:pos x="10" y="44"/>
                </a:cxn>
                <a:cxn ang="0">
                  <a:pos x="11" y="63"/>
                </a:cxn>
                <a:cxn ang="0">
                  <a:pos x="2" y="63"/>
                </a:cxn>
                <a:cxn ang="0">
                  <a:pos x="2" y="62"/>
                </a:cxn>
                <a:cxn ang="0">
                  <a:pos x="1" y="56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1" y="8"/>
                </a:cxn>
                <a:cxn ang="0">
                  <a:pos x="4" y="0"/>
                </a:cxn>
                <a:cxn ang="0">
                  <a:pos x="15" y="0"/>
                </a:cxn>
              </a:cxnLst>
              <a:rect l="0" t="0" r="r" b="b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8" name="Freeform 234"/>
            <p:cNvSpPr>
              <a:spLocks/>
            </p:cNvSpPr>
            <p:nvPr/>
          </p:nvSpPr>
          <p:spPr bwMode="auto">
            <a:xfrm>
              <a:off x="1277" y="1380"/>
              <a:ext cx="12" cy="5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4"/>
                </a:cxn>
                <a:cxn ang="0">
                  <a:pos x="9" y="9"/>
                </a:cxn>
                <a:cxn ang="0">
                  <a:pos x="9" y="15"/>
                </a:cxn>
                <a:cxn ang="0">
                  <a:pos x="8" y="24"/>
                </a:cxn>
                <a:cxn ang="0">
                  <a:pos x="8" y="36"/>
                </a:cxn>
                <a:cxn ang="0">
                  <a:pos x="9" y="50"/>
                </a:cxn>
                <a:cxn ang="0">
                  <a:pos x="2" y="50"/>
                </a:cxn>
                <a:cxn ang="0">
                  <a:pos x="2" y="49"/>
                </a:cxn>
                <a:cxn ang="0">
                  <a:pos x="2" y="45"/>
                </a:cxn>
                <a:cxn ang="0">
                  <a:pos x="1" y="38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5"/>
                </a:cxn>
                <a:cxn ang="0">
                  <a:pos x="2" y="7"/>
                </a:cxn>
                <a:cxn ang="0">
                  <a:pos x="4" y="0"/>
                </a:cxn>
                <a:cxn ang="0">
                  <a:pos x="12" y="1"/>
                </a:cxn>
              </a:cxnLst>
              <a:rect l="0" t="0" r="r" b="b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9" name="Freeform 235"/>
            <p:cNvSpPr>
              <a:spLocks/>
            </p:cNvSpPr>
            <p:nvPr/>
          </p:nvSpPr>
          <p:spPr bwMode="auto">
            <a:xfrm>
              <a:off x="1278" y="1387"/>
              <a:ext cx="9" cy="3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7"/>
                </a:cxn>
                <a:cxn ang="0">
                  <a:pos x="6" y="25"/>
                </a:cxn>
                <a:cxn ang="0">
                  <a:pos x="7" y="36"/>
                </a:cxn>
                <a:cxn ang="0">
                  <a:pos x="2" y="36"/>
                </a:cxn>
                <a:cxn ang="0">
                  <a:pos x="1" y="36"/>
                </a:cxn>
                <a:cxn ang="0">
                  <a:pos x="1" y="32"/>
                </a:cxn>
                <a:cxn ang="0">
                  <a:pos x="1" y="28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0" name="Rectangle 236"/>
            <p:cNvSpPr>
              <a:spLocks noChangeArrowheads="1"/>
            </p:cNvSpPr>
            <p:nvPr/>
          </p:nvSpPr>
          <p:spPr bwMode="auto">
            <a:xfrm>
              <a:off x="1155" y="1377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1" name="Freeform 237"/>
            <p:cNvSpPr>
              <a:spLocks/>
            </p:cNvSpPr>
            <p:nvPr/>
          </p:nvSpPr>
          <p:spPr bwMode="auto">
            <a:xfrm>
              <a:off x="1197" y="1375"/>
              <a:ext cx="46" cy="5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7"/>
                </a:cxn>
                <a:cxn ang="0">
                  <a:pos x="3" y="9"/>
                </a:cxn>
                <a:cxn ang="0">
                  <a:pos x="1" y="14"/>
                </a:cxn>
                <a:cxn ang="0">
                  <a:pos x="0" y="20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3" y="55"/>
                </a:cxn>
                <a:cxn ang="0">
                  <a:pos x="3" y="54"/>
                </a:cxn>
                <a:cxn ang="0">
                  <a:pos x="3" y="53"/>
                </a:cxn>
                <a:cxn ang="0">
                  <a:pos x="3" y="51"/>
                </a:cxn>
                <a:cxn ang="0">
                  <a:pos x="3" y="49"/>
                </a:cxn>
                <a:cxn ang="0">
                  <a:pos x="3" y="46"/>
                </a:cxn>
                <a:cxn ang="0">
                  <a:pos x="4" y="42"/>
                </a:cxn>
                <a:cxn ang="0">
                  <a:pos x="4" y="39"/>
                </a:cxn>
                <a:cxn ang="0">
                  <a:pos x="5" y="35"/>
                </a:cxn>
                <a:cxn ang="0">
                  <a:pos x="6" y="32"/>
                </a:cxn>
                <a:cxn ang="0">
                  <a:pos x="7" y="28"/>
                </a:cxn>
                <a:cxn ang="0">
                  <a:pos x="8" y="25"/>
                </a:cxn>
                <a:cxn ang="0">
                  <a:pos x="11" y="21"/>
                </a:cxn>
                <a:cxn ang="0">
                  <a:pos x="14" y="19"/>
                </a:cxn>
                <a:cxn ang="0">
                  <a:pos x="17" y="16"/>
                </a:cxn>
                <a:cxn ang="0">
                  <a:pos x="21" y="14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2"/>
                </a:cxn>
                <a:cxn ang="0">
                  <a:pos x="29" y="11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41" y="5"/>
                </a:cxn>
                <a:cxn ang="0">
                  <a:pos x="46" y="2"/>
                </a:cxn>
                <a:cxn ang="0">
                  <a:pos x="46" y="2"/>
                </a:cxn>
                <a:cxn ang="0">
                  <a:pos x="45" y="2"/>
                </a:cxn>
                <a:cxn ang="0">
                  <a:pos x="43" y="2"/>
                </a:cxn>
                <a:cxn ang="0">
                  <a:pos x="42" y="1"/>
                </a:cxn>
                <a:cxn ang="0">
                  <a:pos x="40" y="1"/>
                </a:cxn>
                <a:cxn ang="0">
                  <a:pos x="38" y="1"/>
                </a:cxn>
                <a:cxn ang="0">
                  <a:pos x="35" y="1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1"/>
                </a:cxn>
                <a:cxn ang="0">
                  <a:pos x="11" y="2"/>
                </a:cxn>
                <a:cxn ang="0">
                  <a:pos x="7" y="4"/>
                </a:cxn>
                <a:cxn ang="0">
                  <a:pos x="4" y="6"/>
                </a:cxn>
              </a:cxnLst>
              <a:rect l="0" t="0" r="r" b="b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2" name="Freeform 238"/>
            <p:cNvSpPr>
              <a:spLocks/>
            </p:cNvSpPr>
            <p:nvPr/>
          </p:nvSpPr>
          <p:spPr bwMode="auto">
            <a:xfrm>
              <a:off x="1133" y="1416"/>
              <a:ext cx="37" cy="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1"/>
                </a:cxn>
                <a:cxn ang="0">
                  <a:pos x="37" y="3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9" y="3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6"/>
                </a:cxn>
              </a:cxnLst>
              <a:rect l="0" t="0" r="r" b="b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3" name="Freeform 239"/>
            <p:cNvSpPr>
              <a:spLocks/>
            </p:cNvSpPr>
            <p:nvPr/>
          </p:nvSpPr>
          <p:spPr bwMode="auto">
            <a:xfrm>
              <a:off x="1133" y="1391"/>
              <a:ext cx="37" cy="1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2"/>
                </a:cxn>
                <a:cxn ang="0">
                  <a:pos x="32" y="3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5" y="4"/>
                </a:cxn>
                <a:cxn ang="0">
                  <a:pos x="22" y="3"/>
                </a:cxn>
                <a:cxn ang="0">
                  <a:pos x="19" y="3"/>
                </a:cxn>
                <a:cxn ang="0">
                  <a:pos x="15" y="3"/>
                </a:cxn>
                <a:cxn ang="0">
                  <a:pos x="13" y="3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6"/>
                </a:cxn>
              </a:cxnLst>
              <a:rect l="0" t="0" r="r" b="b"/>
              <a:pathLst>
                <a:path w="37" h="11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4" name="Freeform 240"/>
            <p:cNvSpPr>
              <a:spLocks/>
            </p:cNvSpPr>
            <p:nvPr/>
          </p:nvSpPr>
          <p:spPr bwMode="auto">
            <a:xfrm>
              <a:off x="1168" y="1380"/>
              <a:ext cx="61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8"/>
                </a:cxn>
                <a:cxn ang="0">
                  <a:pos x="19" y="112"/>
                </a:cxn>
                <a:cxn ang="0">
                  <a:pos x="18" y="98"/>
                </a:cxn>
                <a:cxn ang="0">
                  <a:pos x="61" y="104"/>
                </a:cxn>
                <a:cxn ang="0">
                  <a:pos x="61" y="98"/>
                </a:cxn>
                <a:cxn ang="0">
                  <a:pos x="30" y="94"/>
                </a:cxn>
                <a:cxn ang="0">
                  <a:pos x="29" y="81"/>
                </a:cxn>
                <a:cxn ang="0">
                  <a:pos x="9" y="81"/>
                </a:cxn>
                <a:cxn ang="0">
                  <a:pos x="8" y="80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4" y="58"/>
                </a:cxn>
                <a:cxn ang="0">
                  <a:pos x="2" y="46"/>
                </a:cxn>
                <a:cxn ang="0">
                  <a:pos x="1" y="34"/>
                </a:cxn>
                <a:cxn ang="0">
                  <a:pos x="2" y="18"/>
                </a:cxn>
                <a:cxn ang="0">
                  <a:pos x="6" y="3"/>
                </a:cxn>
                <a:cxn ang="0">
                  <a:pos x="0" y="0"/>
                </a:cxn>
              </a:cxnLst>
              <a:rect l="0" t="0" r="r" b="b"/>
              <a:pathLst>
                <a:path w="61" h="112">
                  <a:moveTo>
                    <a:pt x="0" y="0"/>
                  </a:moveTo>
                  <a:lnTo>
                    <a:pt x="0" y="108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4"/>
                  </a:lnTo>
                  <a:lnTo>
                    <a:pt x="29" y="81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6"/>
                  </a:lnTo>
                  <a:lnTo>
                    <a:pt x="1" y="34"/>
                  </a:lnTo>
                  <a:lnTo>
                    <a:pt x="2" y="18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5" name="Freeform 241"/>
            <p:cNvSpPr>
              <a:spLocks/>
            </p:cNvSpPr>
            <p:nvPr/>
          </p:nvSpPr>
          <p:spPr bwMode="auto">
            <a:xfrm>
              <a:off x="1198" y="1354"/>
              <a:ext cx="7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3" y="14"/>
                </a:cxn>
                <a:cxn ang="0">
                  <a:pos x="4" y="14"/>
                </a:cxn>
                <a:cxn ang="0">
                  <a:pos x="7" y="13"/>
                </a:cxn>
                <a:cxn ang="0">
                  <a:pos x="11" y="12"/>
                </a:cxn>
                <a:cxn ang="0">
                  <a:pos x="14" y="10"/>
                </a:cxn>
                <a:cxn ang="0">
                  <a:pos x="19" y="9"/>
                </a:cxn>
                <a:cxn ang="0">
                  <a:pos x="24" y="8"/>
                </a:cxn>
                <a:cxn ang="0">
                  <a:pos x="30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6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9"/>
                </a:cxn>
                <a:cxn ang="0">
                  <a:pos x="79" y="0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1" y="1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5"/>
                </a:cxn>
                <a:cxn ang="0">
                  <a:pos x="12" y="6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6" name="Freeform 242"/>
            <p:cNvSpPr>
              <a:spLocks/>
            </p:cNvSpPr>
            <p:nvPr/>
          </p:nvSpPr>
          <p:spPr bwMode="auto">
            <a:xfrm>
              <a:off x="1153" y="1494"/>
              <a:ext cx="132" cy="45"/>
            </a:xfrm>
            <a:custGeom>
              <a:avLst/>
              <a:gdLst/>
              <a:ahLst/>
              <a:cxnLst>
                <a:cxn ang="0">
                  <a:pos x="55" y="43"/>
                </a:cxn>
                <a:cxn ang="0">
                  <a:pos x="56" y="43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1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8" y="38"/>
                </a:cxn>
                <a:cxn ang="0">
                  <a:pos x="71" y="36"/>
                </a:cxn>
                <a:cxn ang="0">
                  <a:pos x="73" y="34"/>
                </a:cxn>
                <a:cxn ang="0">
                  <a:pos x="76" y="33"/>
                </a:cxn>
                <a:cxn ang="0">
                  <a:pos x="78" y="32"/>
                </a:cxn>
                <a:cxn ang="0">
                  <a:pos x="80" y="29"/>
                </a:cxn>
                <a:cxn ang="0">
                  <a:pos x="82" y="28"/>
                </a:cxn>
                <a:cxn ang="0">
                  <a:pos x="84" y="26"/>
                </a:cxn>
                <a:cxn ang="0">
                  <a:pos x="85" y="24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2" y="32"/>
                </a:cxn>
                <a:cxn ang="0">
                  <a:pos x="126" y="34"/>
                </a:cxn>
                <a:cxn ang="0">
                  <a:pos x="90" y="25"/>
                </a:cxn>
                <a:cxn ang="0">
                  <a:pos x="90" y="25"/>
                </a:cxn>
                <a:cxn ang="0">
                  <a:pos x="90" y="26"/>
                </a:cxn>
                <a:cxn ang="0">
                  <a:pos x="89" y="26"/>
                </a:cxn>
                <a:cxn ang="0">
                  <a:pos x="89" y="27"/>
                </a:cxn>
                <a:cxn ang="0">
                  <a:pos x="87" y="28"/>
                </a:cxn>
                <a:cxn ang="0">
                  <a:pos x="86" y="29"/>
                </a:cxn>
                <a:cxn ang="0">
                  <a:pos x="85" y="31"/>
                </a:cxn>
                <a:cxn ang="0">
                  <a:pos x="83" y="32"/>
                </a:cxn>
                <a:cxn ang="0">
                  <a:pos x="80" y="33"/>
                </a:cxn>
                <a:cxn ang="0">
                  <a:pos x="78" y="35"/>
                </a:cxn>
                <a:cxn ang="0">
                  <a:pos x="76" y="36"/>
                </a:cxn>
                <a:cxn ang="0">
                  <a:pos x="72" y="38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2" y="43"/>
                </a:cxn>
                <a:cxn ang="0">
                  <a:pos x="57" y="45"/>
                </a:cxn>
                <a:cxn ang="0">
                  <a:pos x="55" y="43"/>
                </a:cxn>
              </a:cxnLst>
              <a:rect l="0" t="0" r="r" b="b"/>
              <a:pathLst>
                <a:path w="132" h="45">
                  <a:moveTo>
                    <a:pt x="55" y="43"/>
                  </a:moveTo>
                  <a:lnTo>
                    <a:pt x="56" y="43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29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6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3"/>
                  </a:lnTo>
                  <a:lnTo>
                    <a:pt x="57" y="45"/>
                  </a:lnTo>
                  <a:lnTo>
                    <a:pt x="55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7" name="Freeform 243"/>
            <p:cNvSpPr>
              <a:spLocks/>
            </p:cNvSpPr>
            <p:nvPr/>
          </p:nvSpPr>
          <p:spPr bwMode="auto">
            <a:xfrm>
              <a:off x="1125" y="1506"/>
              <a:ext cx="135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40"/>
                </a:cxn>
                <a:cxn ang="0">
                  <a:pos x="135" y="4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8" name="Freeform 244"/>
            <p:cNvSpPr>
              <a:spLocks/>
            </p:cNvSpPr>
            <p:nvPr/>
          </p:nvSpPr>
          <p:spPr bwMode="auto">
            <a:xfrm>
              <a:off x="1148" y="1501"/>
              <a:ext cx="132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5"/>
                </a:cxn>
                <a:cxn ang="0">
                  <a:pos x="132" y="35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9" name="Freeform 245"/>
            <p:cNvSpPr>
              <a:spLocks/>
            </p:cNvSpPr>
            <p:nvPr/>
          </p:nvSpPr>
          <p:spPr bwMode="auto">
            <a:xfrm>
              <a:off x="1138" y="1502"/>
              <a:ext cx="133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9"/>
                </a:cxn>
                <a:cxn ang="0">
                  <a:pos x="133" y="39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3" h="39">
                  <a:moveTo>
                    <a:pt x="0" y="0"/>
                  </a:moveTo>
                  <a:lnTo>
                    <a:pt x="130" y="39"/>
                  </a:lnTo>
                  <a:lnTo>
                    <a:pt x="133" y="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0" name="Freeform 246"/>
            <p:cNvSpPr>
              <a:spLocks/>
            </p:cNvSpPr>
            <p:nvPr/>
          </p:nvSpPr>
          <p:spPr bwMode="auto">
            <a:xfrm>
              <a:off x="1107" y="1040"/>
              <a:ext cx="249" cy="209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3" y="14"/>
                </a:cxn>
                <a:cxn ang="0">
                  <a:pos x="75" y="13"/>
                </a:cxn>
                <a:cxn ang="0">
                  <a:pos x="79" y="11"/>
                </a:cxn>
                <a:cxn ang="0">
                  <a:pos x="83" y="10"/>
                </a:cxn>
                <a:cxn ang="0">
                  <a:pos x="88" y="9"/>
                </a:cxn>
                <a:cxn ang="0">
                  <a:pos x="95" y="8"/>
                </a:cxn>
                <a:cxn ang="0">
                  <a:pos x="103" y="6"/>
                </a:cxn>
                <a:cxn ang="0">
                  <a:pos x="111" y="4"/>
                </a:cxn>
                <a:cxn ang="0">
                  <a:pos x="121" y="3"/>
                </a:cxn>
                <a:cxn ang="0">
                  <a:pos x="132" y="2"/>
                </a:cxn>
                <a:cxn ang="0">
                  <a:pos x="144" y="1"/>
                </a:cxn>
                <a:cxn ang="0">
                  <a:pos x="157" y="0"/>
                </a:cxn>
                <a:cxn ang="0">
                  <a:pos x="170" y="0"/>
                </a:cxn>
                <a:cxn ang="0">
                  <a:pos x="185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4"/>
                </a:cxn>
                <a:cxn ang="0">
                  <a:pos x="222" y="39"/>
                </a:cxn>
                <a:cxn ang="0">
                  <a:pos x="226" y="50"/>
                </a:cxn>
                <a:cxn ang="0">
                  <a:pos x="240" y="117"/>
                </a:cxn>
                <a:cxn ang="0">
                  <a:pos x="247" y="145"/>
                </a:cxn>
                <a:cxn ang="0">
                  <a:pos x="247" y="146"/>
                </a:cxn>
                <a:cxn ang="0">
                  <a:pos x="248" y="152"/>
                </a:cxn>
                <a:cxn ang="0">
                  <a:pos x="248" y="160"/>
                </a:cxn>
                <a:cxn ang="0">
                  <a:pos x="244" y="170"/>
                </a:cxn>
                <a:cxn ang="0">
                  <a:pos x="0" y="163"/>
                </a:cxn>
                <a:cxn ang="0">
                  <a:pos x="25" y="150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5"/>
                </a:cxn>
                <a:cxn ang="0">
                  <a:pos x="32" y="24"/>
                </a:cxn>
                <a:cxn ang="0">
                  <a:pos x="37" y="23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8" y="23"/>
                </a:cxn>
                <a:cxn ang="0">
                  <a:pos x="68" y="27"/>
                </a:cxn>
              </a:cxnLst>
              <a:rect l="0" t="0" r="r" b="b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10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4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9"/>
                  </a:lnTo>
                  <a:lnTo>
                    <a:pt x="240" y="117"/>
                  </a:lnTo>
                  <a:lnTo>
                    <a:pt x="208" y="133"/>
                  </a:lnTo>
                  <a:lnTo>
                    <a:pt x="247" y="145"/>
                  </a:lnTo>
                  <a:lnTo>
                    <a:pt x="247" y="145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2"/>
                  </a:lnTo>
                  <a:lnTo>
                    <a:pt x="249" y="155"/>
                  </a:lnTo>
                  <a:lnTo>
                    <a:pt x="248" y="160"/>
                  </a:lnTo>
                  <a:lnTo>
                    <a:pt x="247" y="164"/>
                  </a:lnTo>
                  <a:lnTo>
                    <a:pt x="244" y="170"/>
                  </a:lnTo>
                  <a:lnTo>
                    <a:pt x="144" y="209"/>
                  </a:lnTo>
                  <a:lnTo>
                    <a:pt x="0" y="163"/>
                  </a:lnTo>
                  <a:lnTo>
                    <a:pt x="3" y="159"/>
                  </a:lnTo>
                  <a:lnTo>
                    <a:pt x="25" y="150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5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3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1" name="Freeform 247"/>
            <p:cNvSpPr>
              <a:spLocks/>
            </p:cNvSpPr>
            <p:nvPr/>
          </p:nvSpPr>
          <p:spPr bwMode="auto">
            <a:xfrm>
              <a:off x="1194" y="1055"/>
              <a:ext cx="79" cy="91"/>
            </a:xfrm>
            <a:custGeom>
              <a:avLst/>
              <a:gdLst/>
              <a:ahLst/>
              <a:cxnLst>
                <a:cxn ang="0">
                  <a:pos x="78" y="3"/>
                </a:cxn>
                <a:cxn ang="0">
                  <a:pos x="78" y="3"/>
                </a:cxn>
                <a:cxn ang="0">
                  <a:pos x="77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6"/>
                </a:cxn>
                <a:cxn ang="0">
                  <a:pos x="11" y="8"/>
                </a:cxn>
                <a:cxn ang="0">
                  <a:pos x="4" y="12"/>
                </a:cxn>
                <a:cxn ang="0">
                  <a:pos x="4" y="13"/>
                </a:cxn>
                <a:cxn ang="0">
                  <a:pos x="3" y="17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0" y="61"/>
                </a:cxn>
                <a:cxn ang="0">
                  <a:pos x="2" y="75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8" y="89"/>
                </a:cxn>
                <a:cxn ang="0">
                  <a:pos x="9" y="89"/>
                </a:cxn>
                <a:cxn ang="0">
                  <a:pos x="11" y="89"/>
                </a:cxn>
                <a:cxn ang="0">
                  <a:pos x="15" y="88"/>
                </a:cxn>
                <a:cxn ang="0">
                  <a:pos x="18" y="88"/>
                </a:cxn>
                <a:cxn ang="0">
                  <a:pos x="22" y="88"/>
                </a:cxn>
                <a:cxn ang="0">
                  <a:pos x="27" y="88"/>
                </a:cxn>
                <a:cxn ang="0">
                  <a:pos x="32" y="88"/>
                </a:cxn>
                <a:cxn ang="0">
                  <a:pos x="38" y="88"/>
                </a:cxn>
                <a:cxn ang="0">
                  <a:pos x="44" y="88"/>
                </a:cxn>
                <a:cxn ang="0">
                  <a:pos x="50" y="88"/>
                </a:cxn>
                <a:cxn ang="0">
                  <a:pos x="57" y="89"/>
                </a:cxn>
                <a:cxn ang="0">
                  <a:pos x="64" y="89"/>
                </a:cxn>
                <a:cxn ang="0">
                  <a:pos x="71" y="90"/>
                </a:cxn>
                <a:cxn ang="0">
                  <a:pos x="79" y="91"/>
                </a:cxn>
                <a:cxn ang="0">
                  <a:pos x="79" y="89"/>
                </a:cxn>
                <a:cxn ang="0">
                  <a:pos x="78" y="82"/>
                </a:cxn>
                <a:cxn ang="0">
                  <a:pos x="77" y="70"/>
                </a:cxn>
                <a:cxn ang="0">
                  <a:pos x="76" y="57"/>
                </a:cxn>
                <a:cxn ang="0">
                  <a:pos x="76" y="43"/>
                </a:cxn>
                <a:cxn ang="0">
                  <a:pos x="76" y="29"/>
                </a:cxn>
                <a:cxn ang="0">
                  <a:pos x="77" y="15"/>
                </a:cxn>
                <a:cxn ang="0">
                  <a:pos x="78" y="3"/>
                </a:cxn>
              </a:cxnLst>
              <a:rect l="0" t="0" r="r" b="b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2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9"/>
                  </a:lnTo>
                  <a:lnTo>
                    <a:pt x="11" y="89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8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9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9"/>
                  </a:lnTo>
                  <a:lnTo>
                    <a:pt x="78" y="82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9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2" name="Freeform 248"/>
            <p:cNvSpPr>
              <a:spLocks/>
            </p:cNvSpPr>
            <p:nvPr/>
          </p:nvSpPr>
          <p:spPr bwMode="auto">
            <a:xfrm>
              <a:off x="1202" y="1081"/>
              <a:ext cx="132" cy="90"/>
            </a:xfrm>
            <a:custGeom>
              <a:avLst/>
              <a:gdLst/>
              <a:ahLst/>
              <a:cxnLst>
                <a:cxn ang="0">
                  <a:pos x="1" y="67"/>
                </a:cxn>
                <a:cxn ang="0">
                  <a:pos x="0" y="78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9" y="88"/>
                </a:cxn>
                <a:cxn ang="0">
                  <a:pos x="91" y="87"/>
                </a:cxn>
                <a:cxn ang="0">
                  <a:pos x="94" y="85"/>
                </a:cxn>
                <a:cxn ang="0">
                  <a:pos x="98" y="83"/>
                </a:cxn>
                <a:cxn ang="0">
                  <a:pos x="103" y="79"/>
                </a:cxn>
                <a:cxn ang="0">
                  <a:pos x="107" y="74"/>
                </a:cxn>
                <a:cxn ang="0">
                  <a:pos x="112" y="71"/>
                </a:cxn>
                <a:cxn ang="0">
                  <a:pos x="117" y="65"/>
                </a:cxn>
                <a:cxn ang="0">
                  <a:pos x="121" y="59"/>
                </a:cxn>
                <a:cxn ang="0">
                  <a:pos x="125" y="53"/>
                </a:cxn>
                <a:cxn ang="0">
                  <a:pos x="128" y="46"/>
                </a:cxn>
                <a:cxn ang="0">
                  <a:pos x="131" y="39"/>
                </a:cxn>
                <a:cxn ang="0">
                  <a:pos x="132" y="31"/>
                </a:cxn>
                <a:cxn ang="0">
                  <a:pos x="132" y="22"/>
                </a:cxn>
                <a:cxn ang="0">
                  <a:pos x="129" y="12"/>
                </a:cxn>
                <a:cxn ang="0">
                  <a:pos x="129" y="12"/>
                </a:cxn>
                <a:cxn ang="0">
                  <a:pos x="128" y="10"/>
                </a:cxn>
                <a:cxn ang="0">
                  <a:pos x="127" y="9"/>
                </a:cxn>
                <a:cxn ang="0">
                  <a:pos x="126" y="7"/>
                </a:cxn>
                <a:cxn ang="0">
                  <a:pos x="124" y="3"/>
                </a:cxn>
                <a:cxn ang="0">
                  <a:pos x="120" y="2"/>
                </a:cxn>
                <a:cxn ang="0">
                  <a:pos x="117" y="0"/>
                </a:cxn>
                <a:cxn ang="0">
                  <a:pos x="113" y="0"/>
                </a:cxn>
                <a:cxn ang="0">
                  <a:pos x="113" y="1"/>
                </a:cxn>
                <a:cxn ang="0">
                  <a:pos x="114" y="4"/>
                </a:cxn>
                <a:cxn ang="0">
                  <a:pos x="117" y="11"/>
                </a:cxn>
                <a:cxn ang="0">
                  <a:pos x="118" y="18"/>
                </a:cxn>
                <a:cxn ang="0">
                  <a:pos x="118" y="29"/>
                </a:cxn>
                <a:cxn ang="0">
                  <a:pos x="117" y="39"/>
                </a:cxn>
                <a:cxn ang="0">
                  <a:pos x="114" y="51"/>
                </a:cxn>
                <a:cxn ang="0">
                  <a:pos x="108" y="63"/>
                </a:cxn>
                <a:cxn ang="0">
                  <a:pos x="108" y="63"/>
                </a:cxn>
                <a:cxn ang="0">
                  <a:pos x="108" y="64"/>
                </a:cxn>
                <a:cxn ang="0">
                  <a:pos x="107" y="64"/>
                </a:cxn>
                <a:cxn ang="0">
                  <a:pos x="106" y="65"/>
                </a:cxn>
                <a:cxn ang="0">
                  <a:pos x="105" y="66"/>
                </a:cxn>
                <a:cxn ang="0">
                  <a:pos x="103" y="67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6" y="70"/>
                </a:cxn>
                <a:cxn ang="0">
                  <a:pos x="92" y="71"/>
                </a:cxn>
                <a:cxn ang="0">
                  <a:pos x="90" y="72"/>
                </a:cxn>
                <a:cxn ang="0">
                  <a:pos x="85" y="72"/>
                </a:cxn>
                <a:cxn ang="0">
                  <a:pos x="82" y="72"/>
                </a:cxn>
                <a:cxn ang="0">
                  <a:pos x="78" y="72"/>
                </a:cxn>
                <a:cxn ang="0">
                  <a:pos x="73" y="72"/>
                </a:cxn>
                <a:cxn ang="0">
                  <a:pos x="69" y="71"/>
                </a:cxn>
                <a:cxn ang="0">
                  <a:pos x="69" y="83"/>
                </a:cxn>
                <a:cxn ang="0">
                  <a:pos x="3" y="76"/>
                </a:cxn>
                <a:cxn ang="0">
                  <a:pos x="1" y="67"/>
                </a:cxn>
              </a:cxnLst>
              <a:rect l="0" t="0" r="r" b="b"/>
              <a:pathLst>
                <a:path w="132" h="90">
                  <a:moveTo>
                    <a:pt x="1" y="67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4"/>
                  </a:lnTo>
                  <a:lnTo>
                    <a:pt x="112" y="71"/>
                  </a:lnTo>
                  <a:lnTo>
                    <a:pt x="117" y="65"/>
                  </a:lnTo>
                  <a:lnTo>
                    <a:pt x="121" y="59"/>
                  </a:lnTo>
                  <a:lnTo>
                    <a:pt x="125" y="53"/>
                  </a:lnTo>
                  <a:lnTo>
                    <a:pt x="128" y="46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8" y="10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3"/>
                  </a:lnTo>
                  <a:lnTo>
                    <a:pt x="120" y="2"/>
                  </a:lnTo>
                  <a:lnTo>
                    <a:pt x="117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4"/>
                  </a:lnTo>
                  <a:lnTo>
                    <a:pt x="117" y="11"/>
                  </a:lnTo>
                  <a:lnTo>
                    <a:pt x="118" y="18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3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5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92" y="71"/>
                  </a:lnTo>
                  <a:lnTo>
                    <a:pt x="90" y="72"/>
                  </a:lnTo>
                  <a:lnTo>
                    <a:pt x="85" y="72"/>
                  </a:lnTo>
                  <a:lnTo>
                    <a:pt x="82" y="72"/>
                  </a:lnTo>
                  <a:lnTo>
                    <a:pt x="78" y="72"/>
                  </a:lnTo>
                  <a:lnTo>
                    <a:pt x="73" y="72"/>
                  </a:lnTo>
                  <a:lnTo>
                    <a:pt x="69" y="71"/>
                  </a:lnTo>
                  <a:lnTo>
                    <a:pt x="69" y="83"/>
                  </a:lnTo>
                  <a:lnTo>
                    <a:pt x="3" y="76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3" name="Freeform 249"/>
            <p:cNvSpPr>
              <a:spLocks/>
            </p:cNvSpPr>
            <p:nvPr/>
          </p:nvSpPr>
          <p:spPr bwMode="auto">
            <a:xfrm>
              <a:off x="1186" y="1169"/>
              <a:ext cx="96" cy="31"/>
            </a:xfrm>
            <a:custGeom>
              <a:avLst/>
              <a:gdLst/>
              <a:ahLst/>
              <a:cxnLst>
                <a:cxn ang="0">
                  <a:pos x="96" y="11"/>
                </a:cxn>
                <a:cxn ang="0">
                  <a:pos x="1" y="0"/>
                </a:cxn>
                <a:cxn ang="0">
                  <a:pos x="0" y="11"/>
                </a:cxn>
                <a:cxn ang="0">
                  <a:pos x="93" y="31"/>
                </a:cxn>
                <a:cxn ang="0">
                  <a:pos x="96" y="11"/>
                </a:cxn>
              </a:cxnLst>
              <a:rect l="0" t="0" r="r" b="b"/>
              <a:pathLst>
                <a:path w="96" h="31">
                  <a:moveTo>
                    <a:pt x="96" y="11"/>
                  </a:moveTo>
                  <a:lnTo>
                    <a:pt x="1" y="0"/>
                  </a:lnTo>
                  <a:lnTo>
                    <a:pt x="0" y="11"/>
                  </a:lnTo>
                  <a:lnTo>
                    <a:pt x="93" y="31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4" name="Freeform 250"/>
            <p:cNvSpPr>
              <a:spLocks/>
            </p:cNvSpPr>
            <p:nvPr/>
          </p:nvSpPr>
          <p:spPr bwMode="auto">
            <a:xfrm>
              <a:off x="1233" y="1179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5" name="Freeform 251"/>
            <p:cNvSpPr>
              <a:spLocks/>
            </p:cNvSpPr>
            <p:nvPr/>
          </p:nvSpPr>
          <p:spPr bwMode="auto">
            <a:xfrm>
              <a:off x="1191" y="1172"/>
              <a:ext cx="28" cy="10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7" y="10"/>
                </a:cxn>
                <a:cxn ang="0">
                  <a:pos x="28" y="4"/>
                </a:cxn>
              </a:cxnLst>
              <a:rect l="0" t="0" r="r" b="b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6" name="Freeform 252"/>
            <p:cNvSpPr>
              <a:spLocks/>
            </p:cNvSpPr>
            <p:nvPr/>
          </p:nvSpPr>
          <p:spPr bwMode="auto">
            <a:xfrm>
              <a:off x="1123" y="1182"/>
              <a:ext cx="162" cy="5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7"/>
                </a:cxn>
                <a:cxn ang="0">
                  <a:pos x="1" y="17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10" y="14"/>
                </a:cxn>
                <a:cxn ang="0">
                  <a:pos x="14" y="14"/>
                </a:cxn>
                <a:cxn ang="0">
                  <a:pos x="17" y="13"/>
                </a:cxn>
                <a:cxn ang="0">
                  <a:pos x="21" y="12"/>
                </a:cxn>
                <a:cxn ang="0">
                  <a:pos x="24" y="11"/>
                </a:cxn>
                <a:cxn ang="0">
                  <a:pos x="28" y="10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8"/>
                </a:cxn>
                <a:cxn ang="0">
                  <a:pos x="159" y="29"/>
                </a:cxn>
                <a:cxn ang="0">
                  <a:pos x="158" y="31"/>
                </a:cxn>
                <a:cxn ang="0">
                  <a:pos x="157" y="33"/>
                </a:cxn>
                <a:cxn ang="0">
                  <a:pos x="155" y="34"/>
                </a:cxn>
                <a:cxn ang="0">
                  <a:pos x="152" y="36"/>
                </a:cxn>
                <a:cxn ang="0">
                  <a:pos x="150" y="39"/>
                </a:cxn>
                <a:cxn ang="0">
                  <a:pos x="147" y="41"/>
                </a:cxn>
                <a:cxn ang="0">
                  <a:pos x="144" y="43"/>
                </a:cxn>
                <a:cxn ang="0">
                  <a:pos x="141" y="46"/>
                </a:cxn>
                <a:cxn ang="0">
                  <a:pos x="137" y="48"/>
                </a:cxn>
                <a:cxn ang="0">
                  <a:pos x="135" y="49"/>
                </a:cxn>
                <a:cxn ang="0">
                  <a:pos x="131" y="52"/>
                </a:cxn>
                <a:cxn ang="0">
                  <a:pos x="128" y="53"/>
                </a:cxn>
                <a:cxn ang="0">
                  <a:pos x="126" y="54"/>
                </a:cxn>
                <a:cxn ang="0">
                  <a:pos x="0" y="17"/>
                </a:cxn>
              </a:cxnLst>
              <a:rect l="0" t="0" r="r" b="b"/>
              <a:pathLst>
                <a:path w="162" h="54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59" y="29"/>
                  </a:lnTo>
                  <a:lnTo>
                    <a:pt x="158" y="31"/>
                  </a:lnTo>
                  <a:lnTo>
                    <a:pt x="157" y="33"/>
                  </a:lnTo>
                  <a:lnTo>
                    <a:pt x="155" y="34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7" name="Freeform 253"/>
            <p:cNvSpPr>
              <a:spLocks/>
            </p:cNvSpPr>
            <p:nvPr/>
          </p:nvSpPr>
          <p:spPr bwMode="auto">
            <a:xfrm>
              <a:off x="1285" y="1176"/>
              <a:ext cx="57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7" y="11"/>
                </a:cxn>
                <a:cxn ang="0">
                  <a:pos x="25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8" name="Freeform 254"/>
            <p:cNvSpPr>
              <a:spLocks/>
            </p:cNvSpPr>
            <p:nvPr/>
          </p:nvSpPr>
          <p:spPr bwMode="auto">
            <a:xfrm>
              <a:off x="1134" y="1065"/>
              <a:ext cx="32" cy="1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3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9" y="3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124"/>
                </a:cxn>
                <a:cxn ang="0">
                  <a:pos x="1" y="124"/>
                </a:cxn>
                <a:cxn ang="0">
                  <a:pos x="1" y="124"/>
                </a:cxn>
                <a:cxn ang="0">
                  <a:pos x="3" y="124"/>
                </a:cxn>
                <a:cxn ang="0">
                  <a:pos x="4" y="124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8" y="123"/>
                </a:cxn>
                <a:cxn ang="0">
                  <a:pos x="11" y="122"/>
                </a:cxn>
                <a:cxn ang="0">
                  <a:pos x="13" y="122"/>
                </a:cxn>
                <a:cxn ang="0">
                  <a:pos x="15" y="121"/>
                </a:cxn>
                <a:cxn ang="0">
                  <a:pos x="18" y="120"/>
                </a:cxn>
                <a:cxn ang="0">
                  <a:pos x="21" y="118"/>
                </a:cxn>
                <a:cxn ang="0">
                  <a:pos x="24" y="117"/>
                </a:cxn>
                <a:cxn ang="0">
                  <a:pos x="26" y="116"/>
                </a:cxn>
                <a:cxn ang="0">
                  <a:pos x="29" y="114"/>
                </a:cxn>
                <a:cxn ang="0">
                  <a:pos x="32" y="113"/>
                </a:cxn>
                <a:cxn ang="0">
                  <a:pos x="32" y="4"/>
                </a:cxn>
              </a:cxnLst>
              <a:rect l="0" t="0" r="r" b="b"/>
              <a:pathLst>
                <a:path w="32" h="124">
                  <a:moveTo>
                    <a:pt x="32" y="4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3" y="124"/>
                  </a:lnTo>
                  <a:lnTo>
                    <a:pt x="4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1" y="122"/>
                  </a:lnTo>
                  <a:lnTo>
                    <a:pt x="13" y="122"/>
                  </a:lnTo>
                  <a:lnTo>
                    <a:pt x="15" y="121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7"/>
                  </a:lnTo>
                  <a:lnTo>
                    <a:pt x="26" y="116"/>
                  </a:lnTo>
                  <a:lnTo>
                    <a:pt x="29" y="114"/>
                  </a:lnTo>
                  <a:lnTo>
                    <a:pt x="32" y="113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9" name="Freeform 255"/>
            <p:cNvSpPr>
              <a:spLocks/>
            </p:cNvSpPr>
            <p:nvPr/>
          </p:nvSpPr>
          <p:spPr bwMode="auto">
            <a:xfrm>
              <a:off x="1135" y="1067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4"/>
                </a:cxn>
                <a:cxn ang="0">
                  <a:pos x="2" y="104"/>
                </a:cxn>
                <a:cxn ang="0">
                  <a:pos x="3" y="104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2"/>
                </a:cxn>
                <a:cxn ang="0">
                  <a:pos x="10" y="102"/>
                </a:cxn>
                <a:cxn ang="0">
                  <a:pos x="11" y="101"/>
                </a:cxn>
                <a:cxn ang="0">
                  <a:pos x="13" y="101"/>
                </a:cxn>
                <a:cxn ang="0">
                  <a:pos x="16" y="100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3" y="97"/>
                </a:cxn>
                <a:cxn ang="0">
                  <a:pos x="25" y="95"/>
                </a:cxn>
                <a:cxn ang="0">
                  <a:pos x="27" y="93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2"/>
                  </a:lnTo>
                  <a:lnTo>
                    <a:pt x="10" y="102"/>
                  </a:lnTo>
                  <a:lnTo>
                    <a:pt x="11" y="101"/>
                  </a:lnTo>
                  <a:lnTo>
                    <a:pt x="13" y="101"/>
                  </a:lnTo>
                  <a:lnTo>
                    <a:pt x="16" y="100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5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0" name="Freeform 256"/>
            <p:cNvSpPr>
              <a:spLocks/>
            </p:cNvSpPr>
            <p:nvPr/>
          </p:nvSpPr>
          <p:spPr bwMode="auto">
            <a:xfrm>
              <a:off x="1137" y="1068"/>
              <a:ext cx="22" cy="84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2" y="84"/>
                </a:cxn>
                <a:cxn ang="0">
                  <a:pos x="3" y="84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7" y="83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2" y="82"/>
                </a:cxn>
                <a:cxn ang="0">
                  <a:pos x="14" y="80"/>
                </a:cxn>
                <a:cxn ang="0">
                  <a:pos x="16" y="79"/>
                </a:cxn>
                <a:cxn ang="0">
                  <a:pos x="18" y="78"/>
                </a:cxn>
                <a:cxn ang="0">
                  <a:pos x="19" y="77"/>
                </a:cxn>
                <a:cxn ang="0">
                  <a:pos x="22" y="76"/>
                </a:cxn>
                <a:cxn ang="0">
                  <a:pos x="22" y="2"/>
                </a:cxn>
              </a:cxnLst>
              <a:rect l="0" t="0" r="r" b="b"/>
              <a:pathLst>
                <a:path w="22" h="84">
                  <a:moveTo>
                    <a:pt x="22" y="2"/>
                  </a:moveTo>
                  <a:lnTo>
                    <a:pt x="22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7" y="83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2" y="82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1" name="Freeform 257"/>
            <p:cNvSpPr>
              <a:spLocks/>
            </p:cNvSpPr>
            <p:nvPr/>
          </p:nvSpPr>
          <p:spPr bwMode="auto">
            <a:xfrm>
              <a:off x="1138" y="1069"/>
              <a:ext cx="17" cy="65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17" y="1"/>
                </a:cxn>
                <a:cxn ang="0">
                  <a:pos x="16" y="1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1" y="65"/>
                </a:cxn>
                <a:cxn ang="0">
                  <a:pos x="3" y="64"/>
                </a:cxn>
                <a:cxn ang="0">
                  <a:pos x="6" y="64"/>
                </a:cxn>
                <a:cxn ang="0">
                  <a:pos x="8" y="63"/>
                </a:cxn>
                <a:cxn ang="0">
                  <a:pos x="11" y="62"/>
                </a:cxn>
                <a:cxn ang="0">
                  <a:pos x="14" y="61"/>
                </a:cxn>
                <a:cxn ang="0">
                  <a:pos x="17" y="58"/>
                </a:cxn>
                <a:cxn ang="0">
                  <a:pos x="17" y="1"/>
                </a:cxn>
              </a:cxnLst>
              <a:rect l="0" t="0" r="r" b="b"/>
              <a:pathLst>
                <a:path w="17" h="65">
                  <a:moveTo>
                    <a:pt x="17" y="1"/>
                  </a:moveTo>
                  <a:lnTo>
                    <a:pt x="17" y="1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4"/>
                  </a:lnTo>
                  <a:lnTo>
                    <a:pt x="6" y="64"/>
                  </a:lnTo>
                  <a:lnTo>
                    <a:pt x="8" y="63"/>
                  </a:lnTo>
                  <a:lnTo>
                    <a:pt x="11" y="62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2" name="Freeform 258"/>
            <p:cNvSpPr>
              <a:spLocks/>
            </p:cNvSpPr>
            <p:nvPr/>
          </p:nvSpPr>
          <p:spPr bwMode="auto">
            <a:xfrm>
              <a:off x="1138" y="1070"/>
              <a:ext cx="14" cy="46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6"/>
                </a:cxn>
                <a:cxn ang="0">
                  <a:pos x="1" y="46"/>
                </a:cxn>
                <a:cxn ang="0">
                  <a:pos x="1" y="46"/>
                </a:cxn>
                <a:cxn ang="0">
                  <a:pos x="3" y="46"/>
                </a:cxn>
                <a:cxn ang="0">
                  <a:pos x="4" y="44"/>
                </a:cxn>
                <a:cxn ang="0">
                  <a:pos x="7" y="44"/>
                </a:cxn>
                <a:cxn ang="0">
                  <a:pos x="9" y="43"/>
                </a:cxn>
                <a:cxn ang="0">
                  <a:pos x="11" y="42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6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6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4"/>
                  </a:lnTo>
                  <a:lnTo>
                    <a:pt x="7" y="44"/>
                  </a:lnTo>
                  <a:lnTo>
                    <a:pt x="9" y="43"/>
                  </a:lnTo>
                  <a:lnTo>
                    <a:pt x="11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3" name="Freeform 259"/>
            <p:cNvSpPr>
              <a:spLocks/>
            </p:cNvSpPr>
            <p:nvPr/>
          </p:nvSpPr>
          <p:spPr bwMode="auto">
            <a:xfrm>
              <a:off x="1139" y="1070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5" y="27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9" y="23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7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4" name="Freeform 260"/>
            <p:cNvSpPr>
              <a:spLocks/>
            </p:cNvSpPr>
            <p:nvPr/>
          </p:nvSpPr>
          <p:spPr bwMode="auto">
            <a:xfrm>
              <a:off x="1250" y="1147"/>
              <a:ext cx="14" cy="14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8" y="14"/>
                </a:cxn>
                <a:cxn ang="0">
                  <a:pos x="9" y="13"/>
                </a:cxn>
                <a:cxn ang="0">
                  <a:pos x="10" y="13"/>
                </a:cxn>
                <a:cxn ang="0">
                  <a:pos x="11" y="12"/>
                </a:cxn>
                <a:cxn ang="0">
                  <a:pos x="13" y="11"/>
                </a:cxn>
                <a:cxn ang="0">
                  <a:pos x="13" y="10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2" y="12"/>
                </a:cxn>
                <a:cxn ang="0">
                  <a:pos x="3" y="13"/>
                </a:cxn>
                <a:cxn ang="0">
                  <a:pos x="4" y="13"/>
                </a:cxn>
                <a:cxn ang="0">
                  <a:pos x="6" y="14"/>
                </a:cxn>
                <a:cxn ang="0">
                  <a:pos x="7" y="14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lnTo>
                    <a:pt x="8" y="14"/>
                  </a:lnTo>
                  <a:lnTo>
                    <a:pt x="9" y="13"/>
                  </a:lnTo>
                  <a:lnTo>
                    <a:pt x="10" y="13"/>
                  </a:lnTo>
                  <a:lnTo>
                    <a:pt x="11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5" name="Freeform 261"/>
            <p:cNvSpPr>
              <a:spLocks/>
            </p:cNvSpPr>
            <p:nvPr/>
          </p:nvSpPr>
          <p:spPr bwMode="auto">
            <a:xfrm>
              <a:off x="1209" y="1147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5" y="7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3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5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6" name="Freeform 262"/>
            <p:cNvSpPr>
              <a:spLocks/>
            </p:cNvSpPr>
            <p:nvPr/>
          </p:nvSpPr>
          <p:spPr bwMode="auto">
            <a:xfrm>
              <a:off x="1221" y="1147"/>
              <a:ext cx="5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5" y="6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7" name="Freeform 263"/>
            <p:cNvSpPr>
              <a:spLocks/>
            </p:cNvSpPr>
            <p:nvPr/>
          </p:nvSpPr>
          <p:spPr bwMode="auto">
            <a:xfrm>
              <a:off x="1175" y="1055"/>
              <a:ext cx="19" cy="9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3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1" y="28"/>
                </a:cxn>
                <a:cxn ang="0">
                  <a:pos x="0" y="41"/>
                </a:cxn>
                <a:cxn ang="0">
                  <a:pos x="0" y="57"/>
                </a:cxn>
                <a:cxn ang="0">
                  <a:pos x="1" y="73"/>
                </a:cxn>
                <a:cxn ang="0">
                  <a:pos x="5" y="92"/>
                </a:cxn>
                <a:cxn ang="0">
                  <a:pos x="19" y="92"/>
                </a:cxn>
                <a:cxn ang="0">
                  <a:pos x="18" y="89"/>
                </a:cxn>
                <a:cxn ang="0">
                  <a:pos x="16" y="82"/>
                </a:cxn>
                <a:cxn ang="0">
                  <a:pos x="15" y="70"/>
                </a:cxn>
                <a:cxn ang="0">
                  <a:pos x="14" y="57"/>
                </a:cxn>
                <a:cxn ang="0">
                  <a:pos x="13" y="42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6" y="1"/>
                </a:cxn>
              </a:cxnLst>
              <a:rect l="0" t="0" r="r" b="b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7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2"/>
                  </a:lnTo>
                  <a:lnTo>
                    <a:pt x="18" y="89"/>
                  </a:lnTo>
                  <a:lnTo>
                    <a:pt x="16" y="82"/>
                  </a:lnTo>
                  <a:lnTo>
                    <a:pt x="15" y="70"/>
                  </a:lnTo>
                  <a:lnTo>
                    <a:pt x="14" y="57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8" name="Freeform 264"/>
            <p:cNvSpPr>
              <a:spLocks/>
            </p:cNvSpPr>
            <p:nvPr/>
          </p:nvSpPr>
          <p:spPr bwMode="auto">
            <a:xfrm>
              <a:off x="1273" y="1043"/>
              <a:ext cx="27" cy="104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1"/>
                </a:cxn>
                <a:cxn ang="0">
                  <a:pos x="25" y="4"/>
                </a:cxn>
                <a:cxn ang="0">
                  <a:pos x="22" y="10"/>
                </a:cxn>
                <a:cxn ang="0">
                  <a:pos x="20" y="19"/>
                </a:cxn>
                <a:cxn ang="0">
                  <a:pos x="18" y="32"/>
                </a:cxn>
                <a:cxn ang="0">
                  <a:pos x="16" y="49"/>
                </a:cxn>
                <a:cxn ang="0">
                  <a:pos x="18" y="74"/>
                </a:cxn>
                <a:cxn ang="0">
                  <a:pos x="20" y="104"/>
                </a:cxn>
                <a:cxn ang="0">
                  <a:pos x="5" y="104"/>
                </a:cxn>
                <a:cxn ang="0">
                  <a:pos x="5" y="101"/>
                </a:cxn>
                <a:cxn ang="0">
                  <a:pos x="4" y="92"/>
                </a:cxn>
                <a:cxn ang="0">
                  <a:pos x="2" y="80"/>
                </a:cxn>
                <a:cxn ang="0">
                  <a:pos x="1" y="64"/>
                </a:cxn>
                <a:cxn ang="0">
                  <a:pos x="0" y="47"/>
                </a:cxn>
                <a:cxn ang="0">
                  <a:pos x="1" y="31"/>
                </a:cxn>
                <a:cxn ang="0">
                  <a:pos x="4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4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9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4"/>
                  </a:lnTo>
                  <a:lnTo>
                    <a:pt x="20" y="104"/>
                  </a:lnTo>
                  <a:lnTo>
                    <a:pt x="5" y="104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9" name="Freeform 265"/>
            <p:cNvSpPr>
              <a:spLocks/>
            </p:cNvSpPr>
            <p:nvPr/>
          </p:nvSpPr>
          <p:spPr bwMode="auto">
            <a:xfrm>
              <a:off x="1175" y="1060"/>
              <a:ext cx="18" cy="81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3"/>
                </a:cxn>
                <a:cxn ang="0">
                  <a:pos x="5" y="8"/>
                </a:cxn>
                <a:cxn ang="0">
                  <a:pos x="2" y="15"/>
                </a:cxn>
                <a:cxn ang="0">
                  <a:pos x="1" y="25"/>
                </a:cxn>
                <a:cxn ang="0">
                  <a:pos x="0" y="37"/>
                </a:cxn>
                <a:cxn ang="0">
                  <a:pos x="1" y="50"/>
                </a:cxn>
                <a:cxn ang="0">
                  <a:pos x="2" y="65"/>
                </a:cxn>
                <a:cxn ang="0">
                  <a:pos x="5" y="81"/>
                </a:cxn>
                <a:cxn ang="0">
                  <a:pos x="16" y="80"/>
                </a:cxn>
                <a:cxn ang="0">
                  <a:pos x="16" y="78"/>
                </a:cxn>
                <a:cxn ang="0">
                  <a:pos x="15" y="72"/>
                </a:cxn>
                <a:cxn ang="0">
                  <a:pos x="14" y="61"/>
                </a:cxn>
                <a:cxn ang="0">
                  <a:pos x="13" y="50"/>
                </a:cxn>
                <a:cxn ang="0">
                  <a:pos x="12" y="37"/>
                </a:cxn>
                <a:cxn ang="0">
                  <a:pos x="12" y="24"/>
                </a:cxn>
                <a:cxn ang="0">
                  <a:pos x="14" y="1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8" h="81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5"/>
                  </a:lnTo>
                  <a:lnTo>
                    <a:pt x="0" y="37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1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2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0" name="Freeform 266"/>
            <p:cNvSpPr>
              <a:spLocks/>
            </p:cNvSpPr>
            <p:nvPr/>
          </p:nvSpPr>
          <p:spPr bwMode="auto">
            <a:xfrm>
              <a:off x="1176" y="1065"/>
              <a:ext cx="14" cy="6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3" y="13"/>
                </a:cxn>
                <a:cxn ang="0">
                  <a:pos x="1" y="21"/>
                </a:cxn>
                <a:cxn ang="0">
                  <a:pos x="0" y="32"/>
                </a:cxn>
                <a:cxn ang="0">
                  <a:pos x="0" y="44"/>
                </a:cxn>
                <a:cxn ang="0">
                  <a:pos x="1" y="56"/>
                </a:cxn>
                <a:cxn ang="0">
                  <a:pos x="4" y="69"/>
                </a:cxn>
                <a:cxn ang="0">
                  <a:pos x="14" y="69"/>
                </a:cxn>
                <a:cxn ang="0">
                  <a:pos x="13" y="67"/>
                </a:cxn>
                <a:cxn ang="0">
                  <a:pos x="13" y="61"/>
                </a:cxn>
                <a:cxn ang="0">
                  <a:pos x="12" y="53"/>
                </a:cxn>
                <a:cxn ang="0">
                  <a:pos x="11" y="44"/>
                </a:cxn>
                <a:cxn ang="0">
                  <a:pos x="10" y="32"/>
                </a:cxn>
                <a:cxn ang="0">
                  <a:pos x="10" y="20"/>
                </a:cxn>
                <a:cxn ang="0">
                  <a:pos x="12" y="1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2"/>
                </a:cxn>
                <a:cxn ang="0">
                  <a:pos x="5" y="2"/>
                </a:cxn>
              </a:cxnLst>
              <a:rect l="0" t="0" r="r" b="b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1" y="56"/>
                  </a:lnTo>
                  <a:lnTo>
                    <a:pt x="4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4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1" name="Freeform 267"/>
            <p:cNvSpPr>
              <a:spLocks/>
            </p:cNvSpPr>
            <p:nvPr/>
          </p:nvSpPr>
          <p:spPr bwMode="auto">
            <a:xfrm>
              <a:off x="1177" y="1071"/>
              <a:ext cx="12" cy="57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3"/>
                </a:cxn>
                <a:cxn ang="0">
                  <a:pos x="3" y="5"/>
                </a:cxn>
                <a:cxn ang="0">
                  <a:pos x="2" y="11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2" y="46"/>
                </a:cxn>
                <a:cxn ang="0">
                  <a:pos x="3" y="57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10" y="50"/>
                </a:cxn>
                <a:cxn ang="0">
                  <a:pos x="10" y="43"/>
                </a:cxn>
                <a:cxn ang="0">
                  <a:pos x="9" y="35"/>
                </a:cxn>
                <a:cxn ang="0">
                  <a:pos x="7" y="26"/>
                </a:cxn>
                <a:cxn ang="0">
                  <a:pos x="9" y="17"/>
                </a:cxn>
                <a:cxn ang="0">
                  <a:pos x="10" y="8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</a:cxnLst>
              <a:rect l="0" t="0" r="r" b="b"/>
              <a:pathLst>
                <a:path w="12" h="57">
                  <a:moveTo>
                    <a:pt x="4" y="1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2" name="Freeform 268"/>
            <p:cNvSpPr>
              <a:spLocks/>
            </p:cNvSpPr>
            <p:nvPr/>
          </p:nvSpPr>
          <p:spPr bwMode="auto">
            <a:xfrm>
              <a:off x="1177" y="1076"/>
              <a:ext cx="10" cy="4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9"/>
                </a:cxn>
                <a:cxn ang="0">
                  <a:pos x="2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2" y="37"/>
                </a:cxn>
                <a:cxn ang="0">
                  <a:pos x="3" y="45"/>
                </a:cxn>
                <a:cxn ang="0">
                  <a:pos x="10" y="45"/>
                </a:cxn>
                <a:cxn ang="0">
                  <a:pos x="10" y="44"/>
                </a:cxn>
                <a:cxn ang="0">
                  <a:pos x="9" y="41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9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9" y="41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3" name="Freeform 269"/>
            <p:cNvSpPr>
              <a:spLocks/>
            </p:cNvSpPr>
            <p:nvPr/>
          </p:nvSpPr>
          <p:spPr bwMode="auto">
            <a:xfrm>
              <a:off x="1179" y="1082"/>
              <a:ext cx="7" cy="34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1" y="34"/>
                </a:cxn>
                <a:cxn ang="0">
                  <a:pos x="5" y="34"/>
                </a:cxn>
                <a:cxn ang="0">
                  <a:pos x="5" y="32"/>
                </a:cxn>
                <a:cxn ang="0">
                  <a:pos x="5" y="29"/>
                </a:cxn>
                <a:cxn ang="0">
                  <a:pos x="4" y="25"/>
                </a:cxn>
                <a:cxn ang="0">
                  <a:pos x="4" y="21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4" y="4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7" h="34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1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4" y="4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4" name="Freeform 270"/>
            <p:cNvSpPr>
              <a:spLocks/>
            </p:cNvSpPr>
            <p:nvPr/>
          </p:nvSpPr>
          <p:spPr bwMode="auto">
            <a:xfrm>
              <a:off x="1274" y="1049"/>
              <a:ext cx="24" cy="91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2" y="1"/>
                </a:cxn>
                <a:cxn ang="0">
                  <a:pos x="21" y="4"/>
                </a:cxn>
                <a:cxn ang="0">
                  <a:pos x="19" y="8"/>
                </a:cxn>
                <a:cxn ang="0">
                  <a:pos x="17" y="16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8" y="91"/>
                </a:cxn>
                <a:cxn ang="0">
                  <a:pos x="5" y="91"/>
                </a:cxn>
                <a:cxn ang="0">
                  <a:pos x="4" y="88"/>
                </a:cxn>
                <a:cxn ang="0">
                  <a:pos x="3" y="81"/>
                </a:cxn>
                <a:cxn ang="0">
                  <a:pos x="1" y="70"/>
                </a:cxn>
                <a:cxn ang="0">
                  <a:pos x="0" y="56"/>
                </a:cxn>
                <a:cxn ang="0">
                  <a:pos x="0" y="42"/>
                </a:cxn>
                <a:cxn ang="0">
                  <a:pos x="1" y="27"/>
                </a:cxn>
                <a:cxn ang="0">
                  <a:pos x="4" y="13"/>
                </a:cxn>
                <a:cxn ang="0">
                  <a:pos x="7" y="0"/>
                </a:cxn>
                <a:cxn ang="0">
                  <a:pos x="24" y="1"/>
                </a:cxn>
              </a:cxnLst>
              <a:rect l="0" t="0" r="r" b="b"/>
              <a:pathLst>
                <a:path w="24" h="91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1"/>
                  </a:lnTo>
                  <a:lnTo>
                    <a:pt x="5" y="91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5" name="Freeform 271"/>
            <p:cNvSpPr>
              <a:spLocks/>
            </p:cNvSpPr>
            <p:nvPr/>
          </p:nvSpPr>
          <p:spPr bwMode="auto">
            <a:xfrm>
              <a:off x="1275" y="1056"/>
              <a:ext cx="19" cy="7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1"/>
                </a:cxn>
                <a:cxn ang="0">
                  <a:pos x="18" y="2"/>
                </a:cxn>
                <a:cxn ang="0">
                  <a:pos x="17" y="7"/>
                </a:cxn>
                <a:cxn ang="0">
                  <a:pos x="14" y="13"/>
                </a:cxn>
                <a:cxn ang="0">
                  <a:pos x="13" y="23"/>
                </a:cxn>
                <a:cxn ang="0">
                  <a:pos x="12" y="36"/>
                </a:cxn>
                <a:cxn ang="0">
                  <a:pos x="13" y="54"/>
                </a:cxn>
                <a:cxn ang="0">
                  <a:pos x="14" y="77"/>
                </a:cxn>
                <a:cxn ang="0">
                  <a:pos x="4" y="77"/>
                </a:cxn>
                <a:cxn ang="0">
                  <a:pos x="4" y="75"/>
                </a:cxn>
                <a:cxn ang="0">
                  <a:pos x="3" y="69"/>
                </a:cxn>
                <a:cxn ang="0">
                  <a:pos x="2" y="60"/>
                </a:cxn>
                <a:cxn ang="0">
                  <a:pos x="0" y="48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3" y="11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5"/>
                  </a:lnTo>
                  <a:lnTo>
                    <a:pt x="3" y="69"/>
                  </a:lnTo>
                  <a:lnTo>
                    <a:pt x="2" y="60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6" name="Freeform 272"/>
            <p:cNvSpPr>
              <a:spLocks/>
            </p:cNvSpPr>
            <p:nvPr/>
          </p:nvSpPr>
          <p:spPr bwMode="auto">
            <a:xfrm>
              <a:off x="1277" y="1062"/>
              <a:ext cx="15" cy="64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9" y="30"/>
                </a:cxn>
                <a:cxn ang="0">
                  <a:pos x="10" y="45"/>
                </a:cxn>
                <a:cxn ang="0">
                  <a:pos x="11" y="64"/>
                </a:cxn>
                <a:cxn ang="0">
                  <a:pos x="2" y="64"/>
                </a:cxn>
                <a:cxn ang="0">
                  <a:pos x="2" y="62"/>
                </a:cxn>
                <a:cxn ang="0">
                  <a:pos x="1" y="57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1" y="8"/>
                </a:cxn>
                <a:cxn ang="0">
                  <a:pos x="4" y="0"/>
                </a:cxn>
                <a:cxn ang="0">
                  <a:pos x="15" y="0"/>
                </a:cxn>
              </a:cxnLst>
              <a:rect l="0" t="0" r="r" b="b"/>
              <a:pathLst>
                <a:path w="15" h="64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20"/>
                  </a:lnTo>
                  <a:lnTo>
                    <a:pt x="9" y="30"/>
                  </a:lnTo>
                  <a:lnTo>
                    <a:pt x="10" y="45"/>
                  </a:lnTo>
                  <a:lnTo>
                    <a:pt x="11" y="64"/>
                  </a:lnTo>
                  <a:lnTo>
                    <a:pt x="2" y="64"/>
                  </a:lnTo>
                  <a:lnTo>
                    <a:pt x="2" y="62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7" name="Freeform 273"/>
            <p:cNvSpPr>
              <a:spLocks/>
            </p:cNvSpPr>
            <p:nvPr/>
          </p:nvSpPr>
          <p:spPr bwMode="auto">
            <a:xfrm>
              <a:off x="1277" y="1068"/>
              <a:ext cx="12" cy="51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4"/>
                </a:cxn>
                <a:cxn ang="0">
                  <a:pos x="9" y="9"/>
                </a:cxn>
                <a:cxn ang="0">
                  <a:pos x="9" y="16"/>
                </a:cxn>
                <a:cxn ang="0">
                  <a:pos x="8" y="24"/>
                </a:cxn>
                <a:cxn ang="0">
                  <a:pos x="8" y="36"/>
                </a:cxn>
                <a:cxn ang="0">
                  <a:pos x="9" y="51"/>
                </a:cxn>
                <a:cxn ang="0">
                  <a:pos x="2" y="51"/>
                </a:cxn>
                <a:cxn ang="0">
                  <a:pos x="2" y="50"/>
                </a:cxn>
                <a:cxn ang="0">
                  <a:pos x="2" y="45"/>
                </a:cxn>
                <a:cxn ang="0">
                  <a:pos x="1" y="39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5"/>
                </a:cxn>
                <a:cxn ang="0">
                  <a:pos x="2" y="7"/>
                </a:cxn>
                <a:cxn ang="0">
                  <a:pos x="4" y="0"/>
                </a:cxn>
                <a:cxn ang="0">
                  <a:pos x="12" y="1"/>
                </a:cxn>
              </a:cxnLst>
              <a:rect l="0" t="0" r="r" b="b"/>
              <a:pathLst>
                <a:path w="12" h="51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6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1"/>
                  </a:lnTo>
                  <a:lnTo>
                    <a:pt x="2" y="51"/>
                  </a:lnTo>
                  <a:lnTo>
                    <a:pt x="2" y="50"/>
                  </a:lnTo>
                  <a:lnTo>
                    <a:pt x="2" y="45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8" name="Freeform 274"/>
            <p:cNvSpPr>
              <a:spLocks/>
            </p:cNvSpPr>
            <p:nvPr/>
          </p:nvSpPr>
          <p:spPr bwMode="auto">
            <a:xfrm>
              <a:off x="1278" y="1075"/>
              <a:ext cx="9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7"/>
                </a:cxn>
                <a:cxn ang="0">
                  <a:pos x="6" y="25"/>
                </a:cxn>
                <a:cxn ang="0">
                  <a:pos x="7" y="37"/>
                </a:cxn>
                <a:cxn ang="0">
                  <a:pos x="2" y="37"/>
                </a:cxn>
                <a:cxn ang="0">
                  <a:pos x="1" y="36"/>
                </a:cxn>
                <a:cxn ang="0">
                  <a:pos x="1" y="32"/>
                </a:cxn>
                <a:cxn ang="0">
                  <a:pos x="1" y="28"/>
                </a:cxn>
                <a:cxn ang="0">
                  <a:pos x="0" y="23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9" h="37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7"/>
                  </a:lnTo>
                  <a:lnTo>
                    <a:pt x="2" y="37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9" name="Rectangle 275"/>
            <p:cNvSpPr>
              <a:spLocks noChangeArrowheads="1"/>
            </p:cNvSpPr>
            <p:nvPr/>
          </p:nvSpPr>
          <p:spPr bwMode="auto">
            <a:xfrm>
              <a:off x="1155" y="1065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0" name="Freeform 276"/>
            <p:cNvSpPr>
              <a:spLocks/>
            </p:cNvSpPr>
            <p:nvPr/>
          </p:nvSpPr>
          <p:spPr bwMode="auto">
            <a:xfrm>
              <a:off x="1197" y="1063"/>
              <a:ext cx="46" cy="5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7"/>
                </a:cxn>
                <a:cxn ang="0">
                  <a:pos x="3" y="9"/>
                </a:cxn>
                <a:cxn ang="0">
                  <a:pos x="1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3" y="55"/>
                </a:cxn>
                <a:cxn ang="0">
                  <a:pos x="3" y="55"/>
                </a:cxn>
                <a:cxn ang="0">
                  <a:pos x="3" y="54"/>
                </a:cxn>
                <a:cxn ang="0">
                  <a:pos x="3" y="51"/>
                </a:cxn>
                <a:cxn ang="0">
                  <a:pos x="3" y="49"/>
                </a:cxn>
                <a:cxn ang="0">
                  <a:pos x="3" y="46"/>
                </a:cxn>
                <a:cxn ang="0">
                  <a:pos x="4" y="43"/>
                </a:cxn>
                <a:cxn ang="0">
                  <a:pos x="4" y="39"/>
                </a:cxn>
                <a:cxn ang="0">
                  <a:pos x="5" y="35"/>
                </a:cxn>
                <a:cxn ang="0">
                  <a:pos x="6" y="32"/>
                </a:cxn>
                <a:cxn ang="0">
                  <a:pos x="7" y="28"/>
                </a:cxn>
                <a:cxn ang="0">
                  <a:pos x="8" y="25"/>
                </a:cxn>
                <a:cxn ang="0">
                  <a:pos x="11" y="21"/>
                </a:cxn>
                <a:cxn ang="0">
                  <a:pos x="14" y="19"/>
                </a:cxn>
                <a:cxn ang="0">
                  <a:pos x="17" y="16"/>
                </a:cxn>
                <a:cxn ang="0">
                  <a:pos x="21" y="15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2"/>
                </a:cxn>
                <a:cxn ang="0">
                  <a:pos x="29" y="11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41" y="5"/>
                </a:cxn>
                <a:cxn ang="0">
                  <a:pos x="46" y="2"/>
                </a:cxn>
                <a:cxn ang="0">
                  <a:pos x="46" y="2"/>
                </a:cxn>
                <a:cxn ang="0">
                  <a:pos x="45" y="2"/>
                </a:cxn>
                <a:cxn ang="0">
                  <a:pos x="43" y="2"/>
                </a:cxn>
                <a:cxn ang="0">
                  <a:pos x="42" y="2"/>
                </a:cxn>
                <a:cxn ang="0">
                  <a:pos x="40" y="1"/>
                </a:cxn>
                <a:cxn ang="0">
                  <a:pos x="38" y="1"/>
                </a:cxn>
                <a:cxn ang="0">
                  <a:pos x="35" y="1"/>
                </a:cxn>
                <a:cxn ang="0">
                  <a:pos x="32" y="1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2"/>
                </a:cxn>
                <a:cxn ang="0">
                  <a:pos x="11" y="2"/>
                </a:cxn>
                <a:cxn ang="0">
                  <a:pos x="7" y="4"/>
                </a:cxn>
                <a:cxn ang="0">
                  <a:pos x="4" y="6"/>
                </a:cxn>
              </a:cxnLst>
              <a:rect l="0" t="0" r="r" b="b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3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1" name="Freeform 277"/>
            <p:cNvSpPr>
              <a:spLocks/>
            </p:cNvSpPr>
            <p:nvPr/>
          </p:nvSpPr>
          <p:spPr bwMode="auto">
            <a:xfrm>
              <a:off x="1133" y="1104"/>
              <a:ext cx="3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2"/>
                </a:cxn>
                <a:cxn ang="0">
                  <a:pos x="37" y="3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3"/>
                </a:cxn>
                <a:cxn ang="0">
                  <a:pos x="9" y="3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7"/>
                </a:cxn>
              </a:cxnLst>
              <a:rect l="0" t="0" r="r" b="b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2" name="Freeform 278"/>
            <p:cNvSpPr>
              <a:spLocks/>
            </p:cNvSpPr>
            <p:nvPr/>
          </p:nvSpPr>
          <p:spPr bwMode="auto">
            <a:xfrm>
              <a:off x="1133" y="1079"/>
              <a:ext cx="37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2"/>
                </a:cxn>
                <a:cxn ang="0">
                  <a:pos x="32" y="3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5"/>
                </a:cxn>
                <a:cxn ang="0">
                  <a:pos x="28" y="4"/>
                </a:cxn>
                <a:cxn ang="0">
                  <a:pos x="25" y="4"/>
                </a:cxn>
                <a:cxn ang="0">
                  <a:pos x="22" y="3"/>
                </a:cxn>
                <a:cxn ang="0">
                  <a:pos x="19" y="3"/>
                </a:cxn>
                <a:cxn ang="0">
                  <a:pos x="15" y="3"/>
                </a:cxn>
                <a:cxn ang="0">
                  <a:pos x="13" y="4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7"/>
                </a:cxn>
              </a:cxnLst>
              <a:rect l="0" t="0" r="r" b="b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3" name="Freeform 279"/>
            <p:cNvSpPr>
              <a:spLocks/>
            </p:cNvSpPr>
            <p:nvPr/>
          </p:nvSpPr>
          <p:spPr bwMode="auto">
            <a:xfrm>
              <a:off x="1168" y="1068"/>
              <a:ext cx="61" cy="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0"/>
                </a:cxn>
                <a:cxn ang="0">
                  <a:pos x="19" y="113"/>
                </a:cxn>
                <a:cxn ang="0">
                  <a:pos x="18" y="98"/>
                </a:cxn>
                <a:cxn ang="0">
                  <a:pos x="61" y="105"/>
                </a:cxn>
                <a:cxn ang="0">
                  <a:pos x="61" y="99"/>
                </a:cxn>
                <a:cxn ang="0">
                  <a:pos x="30" y="96"/>
                </a:cxn>
                <a:cxn ang="0">
                  <a:pos x="29" y="83"/>
                </a:cxn>
                <a:cxn ang="0">
                  <a:pos x="9" y="83"/>
                </a:cxn>
                <a:cxn ang="0">
                  <a:pos x="8" y="80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4" y="59"/>
                </a:cxn>
                <a:cxn ang="0">
                  <a:pos x="2" y="48"/>
                </a:cxn>
                <a:cxn ang="0">
                  <a:pos x="1" y="34"/>
                </a:cxn>
                <a:cxn ang="0">
                  <a:pos x="2" y="20"/>
                </a:cxn>
                <a:cxn ang="0">
                  <a:pos x="6" y="3"/>
                </a:cxn>
                <a:cxn ang="0">
                  <a:pos x="0" y="0"/>
                </a:cxn>
              </a:cxnLst>
              <a:rect l="0" t="0" r="r" b="b"/>
              <a:pathLst>
                <a:path w="61" h="113">
                  <a:moveTo>
                    <a:pt x="0" y="0"/>
                  </a:moveTo>
                  <a:lnTo>
                    <a:pt x="0" y="110"/>
                  </a:lnTo>
                  <a:lnTo>
                    <a:pt x="19" y="113"/>
                  </a:lnTo>
                  <a:lnTo>
                    <a:pt x="18" y="98"/>
                  </a:lnTo>
                  <a:lnTo>
                    <a:pt x="61" y="105"/>
                  </a:lnTo>
                  <a:lnTo>
                    <a:pt x="61" y="99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9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4" name="Freeform 280"/>
            <p:cNvSpPr>
              <a:spLocks/>
            </p:cNvSpPr>
            <p:nvPr/>
          </p:nvSpPr>
          <p:spPr bwMode="auto">
            <a:xfrm>
              <a:off x="1198" y="1042"/>
              <a:ext cx="7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3" y="14"/>
                </a:cxn>
                <a:cxn ang="0">
                  <a:pos x="4" y="14"/>
                </a:cxn>
                <a:cxn ang="0">
                  <a:pos x="7" y="13"/>
                </a:cxn>
                <a:cxn ang="0">
                  <a:pos x="11" y="12"/>
                </a:cxn>
                <a:cxn ang="0">
                  <a:pos x="14" y="11"/>
                </a:cxn>
                <a:cxn ang="0">
                  <a:pos x="19" y="9"/>
                </a:cxn>
                <a:cxn ang="0">
                  <a:pos x="24" y="8"/>
                </a:cxn>
                <a:cxn ang="0">
                  <a:pos x="30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6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9"/>
                </a:cxn>
                <a:cxn ang="0">
                  <a:pos x="79" y="0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1" y="1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4"/>
                </a:cxn>
                <a:cxn ang="0">
                  <a:pos x="18" y="5"/>
                </a:cxn>
                <a:cxn ang="0">
                  <a:pos x="12" y="6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5" name="Freeform 281"/>
            <p:cNvSpPr>
              <a:spLocks/>
            </p:cNvSpPr>
            <p:nvPr/>
          </p:nvSpPr>
          <p:spPr bwMode="auto">
            <a:xfrm>
              <a:off x="1153" y="1183"/>
              <a:ext cx="132" cy="45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56" y="42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1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8" y="38"/>
                </a:cxn>
                <a:cxn ang="0">
                  <a:pos x="71" y="37"/>
                </a:cxn>
                <a:cxn ang="0">
                  <a:pos x="73" y="34"/>
                </a:cxn>
                <a:cxn ang="0">
                  <a:pos x="76" y="33"/>
                </a:cxn>
                <a:cxn ang="0">
                  <a:pos x="78" y="31"/>
                </a:cxn>
                <a:cxn ang="0">
                  <a:pos x="80" y="30"/>
                </a:cxn>
                <a:cxn ang="0">
                  <a:pos x="82" y="27"/>
                </a:cxn>
                <a:cxn ang="0">
                  <a:pos x="84" y="26"/>
                </a:cxn>
                <a:cxn ang="0">
                  <a:pos x="85" y="24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2" y="32"/>
                </a:cxn>
                <a:cxn ang="0">
                  <a:pos x="126" y="34"/>
                </a:cxn>
                <a:cxn ang="0">
                  <a:pos x="90" y="25"/>
                </a:cxn>
                <a:cxn ang="0">
                  <a:pos x="90" y="25"/>
                </a:cxn>
                <a:cxn ang="0">
                  <a:pos x="90" y="26"/>
                </a:cxn>
                <a:cxn ang="0">
                  <a:pos x="89" y="26"/>
                </a:cxn>
                <a:cxn ang="0">
                  <a:pos x="89" y="27"/>
                </a:cxn>
                <a:cxn ang="0">
                  <a:pos x="87" y="28"/>
                </a:cxn>
                <a:cxn ang="0">
                  <a:pos x="86" y="30"/>
                </a:cxn>
                <a:cxn ang="0">
                  <a:pos x="85" y="31"/>
                </a:cxn>
                <a:cxn ang="0">
                  <a:pos x="83" y="32"/>
                </a:cxn>
                <a:cxn ang="0">
                  <a:pos x="80" y="33"/>
                </a:cxn>
                <a:cxn ang="0">
                  <a:pos x="78" y="34"/>
                </a:cxn>
                <a:cxn ang="0">
                  <a:pos x="76" y="37"/>
                </a:cxn>
                <a:cxn ang="0">
                  <a:pos x="72" y="38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2" y="42"/>
                </a:cxn>
                <a:cxn ang="0">
                  <a:pos x="57" y="45"/>
                </a:cxn>
                <a:cxn ang="0">
                  <a:pos x="55" y="44"/>
                </a:cxn>
              </a:cxnLst>
              <a:rect l="0" t="0" r="r" b="b"/>
              <a:pathLst>
                <a:path w="132" h="45">
                  <a:moveTo>
                    <a:pt x="55" y="44"/>
                  </a:moveTo>
                  <a:lnTo>
                    <a:pt x="56" y="42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1"/>
                  </a:lnTo>
                  <a:lnTo>
                    <a:pt x="80" y="30"/>
                  </a:lnTo>
                  <a:lnTo>
                    <a:pt x="82" y="27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2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6" name="Freeform 282"/>
            <p:cNvSpPr>
              <a:spLocks/>
            </p:cNvSpPr>
            <p:nvPr/>
          </p:nvSpPr>
          <p:spPr bwMode="auto">
            <a:xfrm>
              <a:off x="1125" y="1195"/>
              <a:ext cx="135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40"/>
                </a:cxn>
                <a:cxn ang="0">
                  <a:pos x="135" y="4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7" name="Freeform 283"/>
            <p:cNvSpPr>
              <a:spLocks/>
            </p:cNvSpPr>
            <p:nvPr/>
          </p:nvSpPr>
          <p:spPr bwMode="auto">
            <a:xfrm>
              <a:off x="1148" y="1189"/>
              <a:ext cx="132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6"/>
                </a:cxn>
                <a:cxn ang="0">
                  <a:pos x="132" y="35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2" h="36">
                  <a:moveTo>
                    <a:pt x="0" y="0"/>
                  </a:moveTo>
                  <a:lnTo>
                    <a:pt x="130" y="36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8" name="Freeform 284"/>
            <p:cNvSpPr>
              <a:spLocks/>
            </p:cNvSpPr>
            <p:nvPr/>
          </p:nvSpPr>
          <p:spPr bwMode="auto">
            <a:xfrm>
              <a:off x="1138" y="1192"/>
              <a:ext cx="133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8"/>
                </a:cxn>
                <a:cxn ang="0">
                  <a:pos x="133" y="38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9" name="Freeform 285"/>
            <p:cNvSpPr>
              <a:spLocks/>
            </p:cNvSpPr>
            <p:nvPr/>
          </p:nvSpPr>
          <p:spPr bwMode="auto">
            <a:xfrm>
              <a:off x="1699" y="1106"/>
              <a:ext cx="249" cy="209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2" y="14"/>
                </a:cxn>
                <a:cxn ang="0">
                  <a:pos x="75" y="13"/>
                </a:cxn>
                <a:cxn ang="0">
                  <a:pos x="78" y="12"/>
                </a:cxn>
                <a:cxn ang="0">
                  <a:pos x="83" y="11"/>
                </a:cxn>
                <a:cxn ang="0">
                  <a:pos x="88" y="10"/>
                </a:cxn>
                <a:cxn ang="0">
                  <a:pos x="95" y="8"/>
                </a:cxn>
                <a:cxn ang="0">
                  <a:pos x="103" y="6"/>
                </a:cxn>
                <a:cxn ang="0">
                  <a:pos x="111" y="5"/>
                </a:cxn>
                <a:cxn ang="0">
                  <a:pos x="120" y="4"/>
                </a:cxn>
                <a:cxn ang="0">
                  <a:pos x="132" y="3"/>
                </a:cxn>
                <a:cxn ang="0">
                  <a:pos x="144" y="1"/>
                </a:cxn>
                <a:cxn ang="0">
                  <a:pos x="156" y="0"/>
                </a:cxn>
                <a:cxn ang="0">
                  <a:pos x="169" y="0"/>
                </a:cxn>
                <a:cxn ang="0">
                  <a:pos x="184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4"/>
                </a:cxn>
                <a:cxn ang="0">
                  <a:pos x="222" y="40"/>
                </a:cxn>
                <a:cxn ang="0">
                  <a:pos x="225" y="51"/>
                </a:cxn>
                <a:cxn ang="0">
                  <a:pos x="239" y="117"/>
                </a:cxn>
                <a:cxn ang="0">
                  <a:pos x="246" y="145"/>
                </a:cxn>
                <a:cxn ang="0">
                  <a:pos x="246" y="146"/>
                </a:cxn>
                <a:cxn ang="0">
                  <a:pos x="248" y="152"/>
                </a:cxn>
                <a:cxn ang="0">
                  <a:pos x="248" y="160"/>
                </a:cxn>
                <a:cxn ang="0">
                  <a:pos x="244" y="171"/>
                </a:cxn>
                <a:cxn ang="0">
                  <a:pos x="0" y="164"/>
                </a:cxn>
                <a:cxn ang="0">
                  <a:pos x="25" y="151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6"/>
                </a:cxn>
                <a:cxn ang="0">
                  <a:pos x="32" y="25"/>
                </a:cxn>
                <a:cxn ang="0">
                  <a:pos x="36" y="24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7" y="24"/>
                </a:cxn>
                <a:cxn ang="0">
                  <a:pos x="68" y="27"/>
                </a:cxn>
              </a:cxnLst>
              <a:rect l="0" t="0" r="r" b="b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1" y="14"/>
                  </a:lnTo>
                  <a:lnTo>
                    <a:pt x="72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3" y="11"/>
                  </a:lnTo>
                  <a:lnTo>
                    <a:pt x="85" y="11"/>
                  </a:lnTo>
                  <a:lnTo>
                    <a:pt x="88" y="10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0" y="4"/>
                  </a:lnTo>
                  <a:lnTo>
                    <a:pt x="126" y="3"/>
                  </a:lnTo>
                  <a:lnTo>
                    <a:pt x="132" y="3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49" y="1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0"/>
                  </a:lnTo>
                  <a:lnTo>
                    <a:pt x="177" y="0"/>
                  </a:lnTo>
                  <a:lnTo>
                    <a:pt x="184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2" y="32"/>
                  </a:lnTo>
                  <a:lnTo>
                    <a:pt x="216" y="34"/>
                  </a:lnTo>
                  <a:lnTo>
                    <a:pt x="219" y="37"/>
                  </a:lnTo>
                  <a:lnTo>
                    <a:pt x="222" y="40"/>
                  </a:lnTo>
                  <a:lnTo>
                    <a:pt x="224" y="45"/>
                  </a:lnTo>
                  <a:lnTo>
                    <a:pt x="225" y="51"/>
                  </a:lnTo>
                  <a:lnTo>
                    <a:pt x="245" y="69"/>
                  </a:lnTo>
                  <a:lnTo>
                    <a:pt x="239" y="117"/>
                  </a:lnTo>
                  <a:lnTo>
                    <a:pt x="208" y="133"/>
                  </a:lnTo>
                  <a:lnTo>
                    <a:pt x="246" y="145"/>
                  </a:lnTo>
                  <a:lnTo>
                    <a:pt x="246" y="145"/>
                  </a:lnTo>
                  <a:lnTo>
                    <a:pt x="246" y="146"/>
                  </a:lnTo>
                  <a:lnTo>
                    <a:pt x="248" y="149"/>
                  </a:lnTo>
                  <a:lnTo>
                    <a:pt x="248" y="152"/>
                  </a:lnTo>
                  <a:lnTo>
                    <a:pt x="249" y="156"/>
                  </a:lnTo>
                  <a:lnTo>
                    <a:pt x="248" y="160"/>
                  </a:lnTo>
                  <a:lnTo>
                    <a:pt x="246" y="165"/>
                  </a:lnTo>
                  <a:lnTo>
                    <a:pt x="244" y="171"/>
                  </a:lnTo>
                  <a:lnTo>
                    <a:pt x="144" y="209"/>
                  </a:lnTo>
                  <a:lnTo>
                    <a:pt x="0" y="164"/>
                  </a:lnTo>
                  <a:lnTo>
                    <a:pt x="2" y="159"/>
                  </a:lnTo>
                  <a:lnTo>
                    <a:pt x="25" y="151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2" y="25"/>
                  </a:lnTo>
                  <a:lnTo>
                    <a:pt x="34" y="24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7" y="24"/>
                  </a:lnTo>
                  <a:lnTo>
                    <a:pt x="61" y="25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0" name="Freeform 286"/>
            <p:cNvSpPr>
              <a:spLocks/>
            </p:cNvSpPr>
            <p:nvPr/>
          </p:nvSpPr>
          <p:spPr bwMode="auto">
            <a:xfrm>
              <a:off x="1785" y="1121"/>
              <a:ext cx="80" cy="92"/>
            </a:xfrm>
            <a:custGeom>
              <a:avLst/>
              <a:gdLst/>
              <a:ahLst/>
              <a:cxnLst>
                <a:cxn ang="0">
                  <a:pos x="79" y="4"/>
                </a:cxn>
                <a:cxn ang="0">
                  <a:pos x="79" y="4"/>
                </a:cxn>
                <a:cxn ang="0">
                  <a:pos x="77" y="4"/>
                </a:cxn>
                <a:cxn ang="0">
                  <a:pos x="75" y="3"/>
                </a:cxn>
                <a:cxn ang="0">
                  <a:pos x="73" y="3"/>
                </a:cxn>
                <a:cxn ang="0">
                  <a:pos x="69" y="2"/>
                </a:cxn>
                <a:cxn ang="0">
                  <a:pos x="66" y="2"/>
                </a:cxn>
                <a:cxn ang="0">
                  <a:pos x="61" y="2"/>
                </a:cxn>
                <a:cxn ang="0">
                  <a:pos x="56" y="0"/>
                </a:cxn>
                <a:cxn ang="0">
                  <a:pos x="51" y="0"/>
                </a:cxn>
                <a:cxn ang="0">
                  <a:pos x="45" y="2"/>
                </a:cxn>
                <a:cxn ang="0">
                  <a:pos x="39" y="2"/>
                </a:cxn>
                <a:cxn ang="0">
                  <a:pos x="32" y="3"/>
                </a:cxn>
                <a:cxn ang="0">
                  <a:pos x="26" y="4"/>
                </a:cxn>
                <a:cxn ang="0">
                  <a:pos x="19" y="6"/>
                </a:cxn>
                <a:cxn ang="0">
                  <a:pos x="12" y="9"/>
                </a:cxn>
                <a:cxn ang="0">
                  <a:pos x="5" y="12"/>
                </a:cxn>
                <a:cxn ang="0">
                  <a:pos x="5" y="13"/>
                </a:cxn>
                <a:cxn ang="0">
                  <a:pos x="4" y="18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47"/>
                </a:cxn>
                <a:cxn ang="0">
                  <a:pos x="0" y="61"/>
                </a:cxn>
                <a:cxn ang="0">
                  <a:pos x="3" y="75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9" y="89"/>
                </a:cxn>
                <a:cxn ang="0">
                  <a:pos x="10" y="89"/>
                </a:cxn>
                <a:cxn ang="0">
                  <a:pos x="12" y="89"/>
                </a:cxn>
                <a:cxn ang="0">
                  <a:pos x="16" y="88"/>
                </a:cxn>
                <a:cxn ang="0">
                  <a:pos x="19" y="88"/>
                </a:cxn>
                <a:cxn ang="0">
                  <a:pos x="23" y="88"/>
                </a:cxn>
                <a:cxn ang="0">
                  <a:pos x="27" y="88"/>
                </a:cxn>
                <a:cxn ang="0">
                  <a:pos x="33" y="88"/>
                </a:cxn>
                <a:cxn ang="0">
                  <a:pos x="39" y="88"/>
                </a:cxn>
                <a:cxn ang="0">
                  <a:pos x="45" y="88"/>
                </a:cxn>
                <a:cxn ang="0">
                  <a:pos x="51" y="88"/>
                </a:cxn>
                <a:cxn ang="0">
                  <a:pos x="58" y="89"/>
                </a:cxn>
                <a:cxn ang="0">
                  <a:pos x="65" y="89"/>
                </a:cxn>
                <a:cxn ang="0">
                  <a:pos x="72" y="90"/>
                </a:cxn>
                <a:cxn ang="0">
                  <a:pos x="80" y="92"/>
                </a:cxn>
                <a:cxn ang="0">
                  <a:pos x="80" y="89"/>
                </a:cxn>
                <a:cxn ang="0">
                  <a:pos x="79" y="82"/>
                </a:cxn>
                <a:cxn ang="0">
                  <a:pos x="77" y="71"/>
                </a:cxn>
                <a:cxn ang="0">
                  <a:pos x="76" y="58"/>
                </a:cxn>
                <a:cxn ang="0">
                  <a:pos x="76" y="44"/>
                </a:cxn>
                <a:cxn ang="0">
                  <a:pos x="76" y="30"/>
                </a:cxn>
                <a:cxn ang="0">
                  <a:pos x="77" y="16"/>
                </a:cxn>
                <a:cxn ang="0">
                  <a:pos x="79" y="4"/>
                </a:cxn>
              </a:cxnLst>
              <a:rect l="0" t="0" r="r" b="b"/>
              <a:pathLst>
                <a:path w="80" h="92">
                  <a:moveTo>
                    <a:pt x="79" y="4"/>
                  </a:moveTo>
                  <a:lnTo>
                    <a:pt x="79" y="4"/>
                  </a:lnTo>
                  <a:lnTo>
                    <a:pt x="77" y="4"/>
                  </a:lnTo>
                  <a:lnTo>
                    <a:pt x="75" y="3"/>
                  </a:lnTo>
                  <a:lnTo>
                    <a:pt x="73" y="3"/>
                  </a:lnTo>
                  <a:lnTo>
                    <a:pt x="69" y="2"/>
                  </a:lnTo>
                  <a:lnTo>
                    <a:pt x="66" y="2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2"/>
                  </a:lnTo>
                  <a:lnTo>
                    <a:pt x="39" y="2"/>
                  </a:lnTo>
                  <a:lnTo>
                    <a:pt x="32" y="3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2" y="9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4" y="18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3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9" y="89"/>
                  </a:lnTo>
                  <a:lnTo>
                    <a:pt x="10" y="89"/>
                  </a:lnTo>
                  <a:lnTo>
                    <a:pt x="12" y="89"/>
                  </a:lnTo>
                  <a:lnTo>
                    <a:pt x="16" y="88"/>
                  </a:lnTo>
                  <a:lnTo>
                    <a:pt x="19" y="88"/>
                  </a:lnTo>
                  <a:lnTo>
                    <a:pt x="23" y="88"/>
                  </a:lnTo>
                  <a:lnTo>
                    <a:pt x="27" y="88"/>
                  </a:lnTo>
                  <a:lnTo>
                    <a:pt x="33" y="88"/>
                  </a:lnTo>
                  <a:lnTo>
                    <a:pt x="39" y="88"/>
                  </a:lnTo>
                  <a:lnTo>
                    <a:pt x="45" y="88"/>
                  </a:lnTo>
                  <a:lnTo>
                    <a:pt x="51" y="88"/>
                  </a:lnTo>
                  <a:lnTo>
                    <a:pt x="58" y="89"/>
                  </a:lnTo>
                  <a:lnTo>
                    <a:pt x="65" y="89"/>
                  </a:lnTo>
                  <a:lnTo>
                    <a:pt x="72" y="90"/>
                  </a:lnTo>
                  <a:lnTo>
                    <a:pt x="80" y="92"/>
                  </a:lnTo>
                  <a:lnTo>
                    <a:pt x="80" y="89"/>
                  </a:lnTo>
                  <a:lnTo>
                    <a:pt x="79" y="82"/>
                  </a:lnTo>
                  <a:lnTo>
                    <a:pt x="77" y="71"/>
                  </a:lnTo>
                  <a:lnTo>
                    <a:pt x="76" y="58"/>
                  </a:lnTo>
                  <a:lnTo>
                    <a:pt x="76" y="44"/>
                  </a:lnTo>
                  <a:lnTo>
                    <a:pt x="76" y="30"/>
                  </a:lnTo>
                  <a:lnTo>
                    <a:pt x="77" y="16"/>
                  </a:lnTo>
                  <a:lnTo>
                    <a:pt x="79" y="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1" name="Freeform 287"/>
            <p:cNvSpPr>
              <a:spLocks/>
            </p:cNvSpPr>
            <p:nvPr/>
          </p:nvSpPr>
          <p:spPr bwMode="auto">
            <a:xfrm>
              <a:off x="1794" y="1147"/>
              <a:ext cx="131" cy="90"/>
            </a:xfrm>
            <a:custGeom>
              <a:avLst/>
              <a:gdLst/>
              <a:ahLst/>
              <a:cxnLst>
                <a:cxn ang="0">
                  <a:pos x="1" y="68"/>
                </a:cxn>
                <a:cxn ang="0">
                  <a:pos x="0" y="78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8" y="89"/>
                </a:cxn>
                <a:cxn ang="0">
                  <a:pos x="91" y="88"/>
                </a:cxn>
                <a:cxn ang="0">
                  <a:pos x="94" y="85"/>
                </a:cxn>
                <a:cxn ang="0">
                  <a:pos x="98" y="83"/>
                </a:cxn>
                <a:cxn ang="0">
                  <a:pos x="102" y="80"/>
                </a:cxn>
                <a:cxn ang="0">
                  <a:pos x="107" y="75"/>
                </a:cxn>
                <a:cxn ang="0">
                  <a:pos x="112" y="71"/>
                </a:cxn>
                <a:cxn ang="0">
                  <a:pos x="116" y="66"/>
                </a:cxn>
                <a:cxn ang="0">
                  <a:pos x="121" y="60"/>
                </a:cxn>
                <a:cxn ang="0">
                  <a:pos x="124" y="54"/>
                </a:cxn>
                <a:cxn ang="0">
                  <a:pos x="128" y="47"/>
                </a:cxn>
                <a:cxn ang="0">
                  <a:pos x="130" y="40"/>
                </a:cxn>
                <a:cxn ang="0">
                  <a:pos x="131" y="32"/>
                </a:cxn>
                <a:cxn ang="0">
                  <a:pos x="131" y="22"/>
                </a:cxn>
                <a:cxn ang="0">
                  <a:pos x="129" y="13"/>
                </a:cxn>
                <a:cxn ang="0">
                  <a:pos x="129" y="13"/>
                </a:cxn>
                <a:cxn ang="0">
                  <a:pos x="128" y="11"/>
                </a:cxn>
                <a:cxn ang="0">
                  <a:pos x="127" y="10"/>
                </a:cxn>
                <a:cxn ang="0">
                  <a:pos x="126" y="7"/>
                </a:cxn>
                <a:cxn ang="0">
                  <a:pos x="123" y="4"/>
                </a:cxn>
                <a:cxn ang="0">
                  <a:pos x="120" y="3"/>
                </a:cxn>
                <a:cxn ang="0">
                  <a:pos x="116" y="0"/>
                </a:cxn>
                <a:cxn ang="0">
                  <a:pos x="113" y="0"/>
                </a:cxn>
                <a:cxn ang="0">
                  <a:pos x="113" y="1"/>
                </a:cxn>
                <a:cxn ang="0">
                  <a:pos x="114" y="5"/>
                </a:cxn>
                <a:cxn ang="0">
                  <a:pos x="116" y="12"/>
                </a:cxn>
                <a:cxn ang="0">
                  <a:pos x="117" y="19"/>
                </a:cxn>
                <a:cxn ang="0">
                  <a:pos x="117" y="29"/>
                </a:cxn>
                <a:cxn ang="0">
                  <a:pos x="116" y="40"/>
                </a:cxn>
                <a:cxn ang="0">
                  <a:pos x="114" y="52"/>
                </a:cxn>
                <a:cxn ang="0">
                  <a:pos x="108" y="63"/>
                </a:cxn>
                <a:cxn ang="0">
                  <a:pos x="108" y="63"/>
                </a:cxn>
                <a:cxn ang="0">
                  <a:pos x="108" y="64"/>
                </a:cxn>
                <a:cxn ang="0">
                  <a:pos x="107" y="64"/>
                </a:cxn>
                <a:cxn ang="0">
                  <a:pos x="106" y="66"/>
                </a:cxn>
                <a:cxn ang="0">
                  <a:pos x="105" y="67"/>
                </a:cxn>
                <a:cxn ang="0">
                  <a:pos x="102" y="68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5" y="70"/>
                </a:cxn>
                <a:cxn ang="0">
                  <a:pos x="92" y="71"/>
                </a:cxn>
                <a:cxn ang="0">
                  <a:pos x="89" y="73"/>
                </a:cxn>
                <a:cxn ang="0">
                  <a:pos x="85" y="73"/>
                </a:cxn>
                <a:cxn ang="0">
                  <a:pos x="81" y="73"/>
                </a:cxn>
                <a:cxn ang="0">
                  <a:pos x="78" y="73"/>
                </a:cxn>
                <a:cxn ang="0">
                  <a:pos x="73" y="73"/>
                </a:cxn>
                <a:cxn ang="0">
                  <a:pos x="68" y="71"/>
                </a:cxn>
                <a:cxn ang="0">
                  <a:pos x="68" y="83"/>
                </a:cxn>
                <a:cxn ang="0">
                  <a:pos x="3" y="76"/>
                </a:cxn>
                <a:cxn ang="0">
                  <a:pos x="1" y="68"/>
                </a:cxn>
              </a:cxnLst>
              <a:rect l="0" t="0" r="r" b="b"/>
              <a:pathLst>
                <a:path w="131" h="90">
                  <a:moveTo>
                    <a:pt x="1" y="68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89"/>
                  </a:lnTo>
                  <a:lnTo>
                    <a:pt x="91" y="88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2" y="80"/>
                  </a:lnTo>
                  <a:lnTo>
                    <a:pt x="107" y="75"/>
                  </a:lnTo>
                  <a:lnTo>
                    <a:pt x="112" y="71"/>
                  </a:lnTo>
                  <a:lnTo>
                    <a:pt x="116" y="66"/>
                  </a:lnTo>
                  <a:lnTo>
                    <a:pt x="121" y="60"/>
                  </a:lnTo>
                  <a:lnTo>
                    <a:pt x="124" y="54"/>
                  </a:lnTo>
                  <a:lnTo>
                    <a:pt x="128" y="47"/>
                  </a:lnTo>
                  <a:lnTo>
                    <a:pt x="130" y="40"/>
                  </a:lnTo>
                  <a:lnTo>
                    <a:pt x="131" y="32"/>
                  </a:lnTo>
                  <a:lnTo>
                    <a:pt x="131" y="22"/>
                  </a:lnTo>
                  <a:lnTo>
                    <a:pt x="129" y="13"/>
                  </a:lnTo>
                  <a:lnTo>
                    <a:pt x="129" y="13"/>
                  </a:lnTo>
                  <a:lnTo>
                    <a:pt x="128" y="11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3" y="4"/>
                  </a:lnTo>
                  <a:lnTo>
                    <a:pt x="120" y="3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5"/>
                  </a:lnTo>
                  <a:lnTo>
                    <a:pt x="116" y="12"/>
                  </a:lnTo>
                  <a:lnTo>
                    <a:pt x="117" y="19"/>
                  </a:lnTo>
                  <a:lnTo>
                    <a:pt x="117" y="29"/>
                  </a:lnTo>
                  <a:lnTo>
                    <a:pt x="116" y="40"/>
                  </a:lnTo>
                  <a:lnTo>
                    <a:pt x="114" y="52"/>
                  </a:lnTo>
                  <a:lnTo>
                    <a:pt x="108" y="63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6"/>
                  </a:lnTo>
                  <a:lnTo>
                    <a:pt x="105" y="67"/>
                  </a:lnTo>
                  <a:lnTo>
                    <a:pt x="102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5" y="70"/>
                  </a:lnTo>
                  <a:lnTo>
                    <a:pt x="92" y="71"/>
                  </a:lnTo>
                  <a:lnTo>
                    <a:pt x="89" y="73"/>
                  </a:lnTo>
                  <a:lnTo>
                    <a:pt x="85" y="73"/>
                  </a:lnTo>
                  <a:lnTo>
                    <a:pt x="81" y="73"/>
                  </a:lnTo>
                  <a:lnTo>
                    <a:pt x="78" y="73"/>
                  </a:lnTo>
                  <a:lnTo>
                    <a:pt x="73" y="73"/>
                  </a:lnTo>
                  <a:lnTo>
                    <a:pt x="68" y="71"/>
                  </a:lnTo>
                  <a:lnTo>
                    <a:pt x="68" y="83"/>
                  </a:lnTo>
                  <a:lnTo>
                    <a:pt x="3" y="76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2" name="Freeform 288"/>
            <p:cNvSpPr>
              <a:spLocks/>
            </p:cNvSpPr>
            <p:nvPr/>
          </p:nvSpPr>
          <p:spPr bwMode="auto">
            <a:xfrm>
              <a:off x="1777" y="1236"/>
              <a:ext cx="97" cy="3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" y="0"/>
                </a:cxn>
                <a:cxn ang="0">
                  <a:pos x="0" y="10"/>
                </a:cxn>
                <a:cxn ang="0">
                  <a:pos x="94" y="30"/>
                </a:cxn>
                <a:cxn ang="0">
                  <a:pos x="97" y="10"/>
                </a:cxn>
              </a:cxnLst>
              <a:rect l="0" t="0" r="r" b="b"/>
              <a:pathLst>
                <a:path w="97" h="30">
                  <a:moveTo>
                    <a:pt x="97" y="1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94" y="30"/>
                  </a:lnTo>
                  <a:lnTo>
                    <a:pt x="97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3" name="Freeform 289"/>
            <p:cNvSpPr>
              <a:spLocks/>
            </p:cNvSpPr>
            <p:nvPr/>
          </p:nvSpPr>
          <p:spPr bwMode="auto">
            <a:xfrm>
              <a:off x="1825" y="1245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1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4" name="Freeform 290"/>
            <p:cNvSpPr>
              <a:spLocks/>
            </p:cNvSpPr>
            <p:nvPr/>
          </p:nvSpPr>
          <p:spPr bwMode="auto">
            <a:xfrm>
              <a:off x="1783" y="1238"/>
              <a:ext cx="28" cy="11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7" y="11"/>
                </a:cxn>
                <a:cxn ang="0">
                  <a:pos x="28" y="5"/>
                </a:cxn>
              </a:cxnLst>
              <a:rect l="0" t="0" r="r" b="b"/>
              <a:pathLst>
                <a:path w="28" h="11">
                  <a:moveTo>
                    <a:pt x="28" y="5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1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5" name="Freeform 291"/>
            <p:cNvSpPr>
              <a:spLocks/>
            </p:cNvSpPr>
            <p:nvPr/>
          </p:nvSpPr>
          <p:spPr bwMode="auto">
            <a:xfrm>
              <a:off x="1714" y="1249"/>
              <a:ext cx="162" cy="5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1" y="16"/>
                </a:cxn>
                <a:cxn ang="0">
                  <a:pos x="3" y="16"/>
                </a:cxn>
                <a:cxn ang="0">
                  <a:pos x="5" y="15"/>
                </a:cxn>
                <a:cxn ang="0">
                  <a:pos x="7" y="15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8" y="13"/>
                </a:cxn>
                <a:cxn ang="0">
                  <a:pos x="21" y="12"/>
                </a:cxn>
                <a:cxn ang="0">
                  <a:pos x="25" y="10"/>
                </a:cxn>
                <a:cxn ang="0">
                  <a:pos x="28" y="9"/>
                </a:cxn>
                <a:cxn ang="0">
                  <a:pos x="32" y="8"/>
                </a:cxn>
                <a:cxn ang="0">
                  <a:pos x="35" y="6"/>
                </a:cxn>
                <a:cxn ang="0">
                  <a:pos x="38" y="4"/>
                </a:cxn>
                <a:cxn ang="0">
                  <a:pos x="41" y="2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8"/>
                </a:cxn>
                <a:cxn ang="0">
                  <a:pos x="160" y="29"/>
                </a:cxn>
                <a:cxn ang="0">
                  <a:pos x="159" y="30"/>
                </a:cxn>
                <a:cxn ang="0">
                  <a:pos x="158" y="33"/>
                </a:cxn>
                <a:cxn ang="0">
                  <a:pos x="155" y="34"/>
                </a:cxn>
                <a:cxn ang="0">
                  <a:pos x="153" y="36"/>
                </a:cxn>
                <a:cxn ang="0">
                  <a:pos x="151" y="38"/>
                </a:cxn>
                <a:cxn ang="0">
                  <a:pos x="147" y="41"/>
                </a:cxn>
                <a:cxn ang="0">
                  <a:pos x="145" y="43"/>
                </a:cxn>
                <a:cxn ang="0">
                  <a:pos x="141" y="45"/>
                </a:cxn>
                <a:cxn ang="0">
                  <a:pos x="138" y="48"/>
                </a:cxn>
                <a:cxn ang="0">
                  <a:pos x="136" y="49"/>
                </a:cxn>
                <a:cxn ang="0">
                  <a:pos x="132" y="51"/>
                </a:cxn>
                <a:cxn ang="0">
                  <a:pos x="129" y="52"/>
                </a:cxn>
                <a:cxn ang="0">
                  <a:pos x="126" y="54"/>
                </a:cxn>
                <a:cxn ang="0">
                  <a:pos x="0" y="16"/>
                </a:cxn>
              </a:cxnLst>
              <a:rect l="0" t="0" r="r" b="b"/>
              <a:pathLst>
                <a:path w="162" h="54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8" y="13"/>
                  </a:lnTo>
                  <a:lnTo>
                    <a:pt x="21" y="12"/>
                  </a:lnTo>
                  <a:lnTo>
                    <a:pt x="25" y="10"/>
                  </a:lnTo>
                  <a:lnTo>
                    <a:pt x="28" y="9"/>
                  </a:lnTo>
                  <a:lnTo>
                    <a:pt x="32" y="8"/>
                  </a:lnTo>
                  <a:lnTo>
                    <a:pt x="35" y="6"/>
                  </a:lnTo>
                  <a:lnTo>
                    <a:pt x="38" y="4"/>
                  </a:lnTo>
                  <a:lnTo>
                    <a:pt x="41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60" y="29"/>
                  </a:lnTo>
                  <a:lnTo>
                    <a:pt x="159" y="30"/>
                  </a:lnTo>
                  <a:lnTo>
                    <a:pt x="158" y="33"/>
                  </a:lnTo>
                  <a:lnTo>
                    <a:pt x="155" y="34"/>
                  </a:lnTo>
                  <a:lnTo>
                    <a:pt x="153" y="36"/>
                  </a:lnTo>
                  <a:lnTo>
                    <a:pt x="151" y="38"/>
                  </a:lnTo>
                  <a:lnTo>
                    <a:pt x="147" y="41"/>
                  </a:lnTo>
                  <a:lnTo>
                    <a:pt x="145" y="43"/>
                  </a:lnTo>
                  <a:lnTo>
                    <a:pt x="141" y="45"/>
                  </a:lnTo>
                  <a:lnTo>
                    <a:pt x="138" y="48"/>
                  </a:lnTo>
                  <a:lnTo>
                    <a:pt x="136" y="49"/>
                  </a:lnTo>
                  <a:lnTo>
                    <a:pt x="132" y="51"/>
                  </a:lnTo>
                  <a:lnTo>
                    <a:pt x="129" y="52"/>
                  </a:lnTo>
                  <a:lnTo>
                    <a:pt x="126" y="5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6" name="Freeform 292"/>
            <p:cNvSpPr>
              <a:spLocks/>
            </p:cNvSpPr>
            <p:nvPr/>
          </p:nvSpPr>
          <p:spPr bwMode="auto">
            <a:xfrm>
              <a:off x="1876" y="1243"/>
              <a:ext cx="58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8" y="10"/>
                </a:cxn>
                <a:cxn ang="0">
                  <a:pos x="26" y="0"/>
                </a:cxn>
                <a:cxn ang="0">
                  <a:pos x="0" y="3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8" h="26">
                  <a:moveTo>
                    <a:pt x="6" y="26"/>
                  </a:moveTo>
                  <a:lnTo>
                    <a:pt x="58" y="10"/>
                  </a:lnTo>
                  <a:lnTo>
                    <a:pt x="26" y="0"/>
                  </a:lnTo>
                  <a:lnTo>
                    <a:pt x="0" y="3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7" name="Freeform 293"/>
            <p:cNvSpPr>
              <a:spLocks/>
            </p:cNvSpPr>
            <p:nvPr/>
          </p:nvSpPr>
          <p:spPr bwMode="auto">
            <a:xfrm>
              <a:off x="1726" y="1132"/>
              <a:ext cx="31" cy="124"/>
            </a:xfrm>
            <a:custGeom>
              <a:avLst/>
              <a:gdLst/>
              <a:ahLst/>
              <a:cxnLst>
                <a:cxn ang="0">
                  <a:pos x="31" y="3"/>
                </a:cxn>
                <a:cxn ang="0">
                  <a:pos x="31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9" y="2"/>
                </a:cxn>
                <a:cxn ang="0">
                  <a:pos x="27" y="1"/>
                </a:cxn>
                <a:cxn ang="0">
                  <a:pos x="26" y="1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1"/>
                </a:cxn>
                <a:cxn ang="0">
                  <a:pos x="9" y="1"/>
                </a:cxn>
                <a:cxn ang="0">
                  <a:pos x="6" y="2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4"/>
                </a:cxn>
                <a:cxn ang="0">
                  <a:pos x="1" y="124"/>
                </a:cxn>
                <a:cxn ang="0">
                  <a:pos x="1" y="124"/>
                </a:cxn>
                <a:cxn ang="0">
                  <a:pos x="2" y="124"/>
                </a:cxn>
                <a:cxn ang="0">
                  <a:pos x="3" y="124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8" y="123"/>
                </a:cxn>
                <a:cxn ang="0">
                  <a:pos x="10" y="121"/>
                </a:cxn>
                <a:cxn ang="0">
                  <a:pos x="13" y="121"/>
                </a:cxn>
                <a:cxn ang="0">
                  <a:pos x="15" y="120"/>
                </a:cxn>
                <a:cxn ang="0">
                  <a:pos x="17" y="119"/>
                </a:cxn>
                <a:cxn ang="0">
                  <a:pos x="21" y="118"/>
                </a:cxn>
                <a:cxn ang="0">
                  <a:pos x="23" y="117"/>
                </a:cxn>
                <a:cxn ang="0">
                  <a:pos x="26" y="116"/>
                </a:cxn>
                <a:cxn ang="0">
                  <a:pos x="29" y="113"/>
                </a:cxn>
                <a:cxn ang="0">
                  <a:pos x="31" y="112"/>
                </a:cxn>
                <a:cxn ang="0">
                  <a:pos x="31" y="3"/>
                </a:cxn>
              </a:cxnLst>
              <a:rect l="0" t="0" r="r" b="b"/>
              <a:pathLst>
                <a:path w="31" h="124">
                  <a:moveTo>
                    <a:pt x="31" y="3"/>
                  </a:moveTo>
                  <a:lnTo>
                    <a:pt x="31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2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2" y="124"/>
                  </a:lnTo>
                  <a:lnTo>
                    <a:pt x="3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0" y="121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7" y="119"/>
                  </a:lnTo>
                  <a:lnTo>
                    <a:pt x="21" y="118"/>
                  </a:lnTo>
                  <a:lnTo>
                    <a:pt x="23" y="117"/>
                  </a:lnTo>
                  <a:lnTo>
                    <a:pt x="26" y="116"/>
                  </a:lnTo>
                  <a:lnTo>
                    <a:pt x="29" y="113"/>
                  </a:lnTo>
                  <a:lnTo>
                    <a:pt x="31" y="112"/>
                  </a:lnTo>
                  <a:lnTo>
                    <a:pt x="31" y="3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8" name="Freeform 294"/>
            <p:cNvSpPr>
              <a:spLocks/>
            </p:cNvSpPr>
            <p:nvPr/>
          </p:nvSpPr>
          <p:spPr bwMode="auto">
            <a:xfrm>
              <a:off x="1727" y="1133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1" y="104"/>
                </a:cxn>
                <a:cxn ang="0">
                  <a:pos x="1" y="104"/>
                </a:cxn>
                <a:cxn ang="0">
                  <a:pos x="2" y="104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3"/>
                </a:cxn>
                <a:cxn ang="0">
                  <a:pos x="9" y="103"/>
                </a:cxn>
                <a:cxn ang="0">
                  <a:pos x="11" y="102"/>
                </a:cxn>
                <a:cxn ang="0">
                  <a:pos x="13" y="102"/>
                </a:cxn>
                <a:cxn ang="0">
                  <a:pos x="15" y="101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2" y="97"/>
                </a:cxn>
                <a:cxn ang="0">
                  <a:pos x="25" y="96"/>
                </a:cxn>
                <a:cxn ang="0">
                  <a:pos x="27" y="94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1" y="104"/>
                  </a:lnTo>
                  <a:lnTo>
                    <a:pt x="2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3"/>
                  </a:lnTo>
                  <a:lnTo>
                    <a:pt x="11" y="102"/>
                  </a:lnTo>
                  <a:lnTo>
                    <a:pt x="13" y="102"/>
                  </a:lnTo>
                  <a:lnTo>
                    <a:pt x="15" y="101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2" y="97"/>
                  </a:lnTo>
                  <a:lnTo>
                    <a:pt x="25" y="96"/>
                  </a:lnTo>
                  <a:lnTo>
                    <a:pt x="27" y="94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9" name="Freeform 295"/>
            <p:cNvSpPr>
              <a:spLocks/>
            </p:cNvSpPr>
            <p:nvPr/>
          </p:nvSpPr>
          <p:spPr bwMode="auto">
            <a:xfrm>
              <a:off x="1728" y="1134"/>
              <a:ext cx="22" cy="84"/>
            </a:xfrm>
            <a:custGeom>
              <a:avLst/>
              <a:gdLst/>
              <a:ahLst/>
              <a:cxnLst>
                <a:cxn ang="0">
                  <a:pos x="22" y="3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20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3" y="84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6" y="84"/>
                </a:cxn>
                <a:cxn ang="0">
                  <a:pos x="7" y="83"/>
                </a:cxn>
                <a:cxn ang="0">
                  <a:pos x="10" y="83"/>
                </a:cxn>
                <a:cxn ang="0">
                  <a:pos x="11" y="82"/>
                </a:cxn>
                <a:cxn ang="0">
                  <a:pos x="13" y="82"/>
                </a:cxn>
                <a:cxn ang="0">
                  <a:pos x="14" y="81"/>
                </a:cxn>
                <a:cxn ang="0">
                  <a:pos x="17" y="80"/>
                </a:cxn>
                <a:cxn ang="0">
                  <a:pos x="19" y="79"/>
                </a:cxn>
                <a:cxn ang="0">
                  <a:pos x="20" y="77"/>
                </a:cxn>
                <a:cxn ang="0">
                  <a:pos x="22" y="76"/>
                </a:cxn>
                <a:cxn ang="0">
                  <a:pos x="22" y="3"/>
                </a:cxn>
              </a:cxnLst>
              <a:rect l="0" t="0" r="r" b="b"/>
              <a:pathLst>
                <a:path w="22" h="84">
                  <a:moveTo>
                    <a:pt x="22" y="3"/>
                  </a:moveTo>
                  <a:lnTo>
                    <a:pt x="22" y="3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6" y="84"/>
                  </a:lnTo>
                  <a:lnTo>
                    <a:pt x="7" y="83"/>
                  </a:lnTo>
                  <a:lnTo>
                    <a:pt x="10" y="83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4" y="81"/>
                  </a:lnTo>
                  <a:lnTo>
                    <a:pt x="17" y="80"/>
                  </a:lnTo>
                  <a:lnTo>
                    <a:pt x="19" y="79"/>
                  </a:lnTo>
                  <a:lnTo>
                    <a:pt x="20" y="77"/>
                  </a:lnTo>
                  <a:lnTo>
                    <a:pt x="22" y="76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0" name="Freeform 296"/>
            <p:cNvSpPr>
              <a:spLocks/>
            </p:cNvSpPr>
            <p:nvPr/>
          </p:nvSpPr>
          <p:spPr bwMode="auto">
            <a:xfrm>
              <a:off x="1729" y="1135"/>
              <a:ext cx="18" cy="66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3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2" y="66"/>
                </a:cxn>
                <a:cxn ang="0">
                  <a:pos x="4" y="65"/>
                </a:cxn>
                <a:cxn ang="0">
                  <a:pos x="6" y="65"/>
                </a:cxn>
                <a:cxn ang="0">
                  <a:pos x="9" y="64"/>
                </a:cxn>
                <a:cxn ang="0">
                  <a:pos x="12" y="62"/>
                </a:cxn>
                <a:cxn ang="0">
                  <a:pos x="14" y="61"/>
                </a:cxn>
                <a:cxn ang="0">
                  <a:pos x="18" y="59"/>
                </a:cxn>
                <a:cxn ang="0">
                  <a:pos x="18" y="2"/>
                </a:cxn>
              </a:cxnLst>
              <a:rect l="0" t="0" r="r" b="b"/>
              <a:pathLst>
                <a:path w="18" h="66">
                  <a:moveTo>
                    <a:pt x="18" y="2"/>
                  </a:moveTo>
                  <a:lnTo>
                    <a:pt x="18" y="2"/>
                  </a:lnTo>
                  <a:lnTo>
                    <a:pt x="17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4" y="65"/>
                  </a:lnTo>
                  <a:lnTo>
                    <a:pt x="6" y="65"/>
                  </a:lnTo>
                  <a:lnTo>
                    <a:pt x="9" y="64"/>
                  </a:lnTo>
                  <a:lnTo>
                    <a:pt x="12" y="62"/>
                  </a:lnTo>
                  <a:lnTo>
                    <a:pt x="14" y="61"/>
                  </a:lnTo>
                  <a:lnTo>
                    <a:pt x="18" y="59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1" name="Freeform 297"/>
            <p:cNvSpPr>
              <a:spLocks/>
            </p:cNvSpPr>
            <p:nvPr/>
          </p:nvSpPr>
          <p:spPr bwMode="auto">
            <a:xfrm>
              <a:off x="1729" y="1137"/>
              <a:ext cx="14" cy="45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45"/>
                </a:cxn>
                <a:cxn ang="0">
                  <a:pos x="2" y="45"/>
                </a:cxn>
                <a:cxn ang="0">
                  <a:pos x="2" y="45"/>
                </a:cxn>
                <a:cxn ang="0">
                  <a:pos x="4" y="45"/>
                </a:cxn>
                <a:cxn ang="0">
                  <a:pos x="5" y="44"/>
                </a:cxn>
                <a:cxn ang="0">
                  <a:pos x="7" y="44"/>
                </a:cxn>
                <a:cxn ang="0">
                  <a:pos x="10" y="43"/>
                </a:cxn>
                <a:cxn ang="0">
                  <a:pos x="12" y="42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5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10" y="43"/>
                  </a:lnTo>
                  <a:lnTo>
                    <a:pt x="12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2" name="Freeform 298"/>
            <p:cNvSpPr>
              <a:spLocks/>
            </p:cNvSpPr>
            <p:nvPr/>
          </p:nvSpPr>
          <p:spPr bwMode="auto">
            <a:xfrm>
              <a:off x="1731" y="1137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4" y="27"/>
                </a:cxn>
                <a:cxn ang="0">
                  <a:pos x="5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4" y="27"/>
                  </a:lnTo>
                  <a:lnTo>
                    <a:pt x="5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3" name="Freeform 299"/>
            <p:cNvSpPr>
              <a:spLocks/>
            </p:cNvSpPr>
            <p:nvPr/>
          </p:nvSpPr>
          <p:spPr bwMode="auto">
            <a:xfrm>
              <a:off x="1841" y="1214"/>
              <a:ext cx="14" cy="14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9" y="14"/>
                </a:cxn>
                <a:cxn ang="0">
                  <a:pos x="10" y="13"/>
                </a:cxn>
                <a:cxn ang="0">
                  <a:pos x="11" y="13"/>
                </a:cxn>
                <a:cxn ang="0">
                  <a:pos x="12" y="11"/>
                </a:cxn>
                <a:cxn ang="0">
                  <a:pos x="13" y="10"/>
                </a:cxn>
                <a:cxn ang="0">
                  <a:pos x="13" y="9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2" y="10"/>
                </a:cxn>
                <a:cxn ang="0">
                  <a:pos x="3" y="11"/>
                </a:cxn>
                <a:cxn ang="0">
                  <a:pos x="4" y="13"/>
                </a:cxn>
                <a:cxn ang="0">
                  <a:pos x="5" y="13"/>
                </a:cxn>
                <a:cxn ang="0">
                  <a:pos x="6" y="14"/>
                </a:cxn>
                <a:cxn ang="0">
                  <a:pos x="7" y="14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lnTo>
                    <a:pt x="9" y="14"/>
                  </a:lnTo>
                  <a:lnTo>
                    <a:pt x="10" y="13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3" y="11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4" name="Freeform 300"/>
            <p:cNvSpPr>
              <a:spLocks/>
            </p:cNvSpPr>
            <p:nvPr/>
          </p:nvSpPr>
          <p:spPr bwMode="auto">
            <a:xfrm>
              <a:off x="1801" y="1214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4"/>
                </a:cxn>
                <a:cxn ang="0">
                  <a:pos x="7" y="3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5" name="Freeform 301"/>
            <p:cNvSpPr>
              <a:spLocks/>
            </p:cNvSpPr>
            <p:nvPr/>
          </p:nvSpPr>
          <p:spPr bwMode="auto">
            <a:xfrm>
              <a:off x="1812" y="1214"/>
              <a:ext cx="6" cy="7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6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7"/>
                </a:cxn>
                <a:cxn ang="0">
                  <a:pos x="4" y="7"/>
                </a:cxn>
              </a:cxnLst>
              <a:rect l="0" t="0" r="r" b="b"/>
              <a:pathLst>
                <a:path w="6" h="7">
                  <a:moveTo>
                    <a:pt x="4" y="7"/>
                  </a:moveTo>
                  <a:lnTo>
                    <a:pt x="5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6" name="Freeform 302"/>
            <p:cNvSpPr>
              <a:spLocks/>
            </p:cNvSpPr>
            <p:nvPr/>
          </p:nvSpPr>
          <p:spPr bwMode="auto">
            <a:xfrm>
              <a:off x="1767" y="1121"/>
              <a:ext cx="18" cy="9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4"/>
                </a:cxn>
                <a:cxn ang="0">
                  <a:pos x="3" y="9"/>
                </a:cxn>
                <a:cxn ang="0">
                  <a:pos x="2" y="17"/>
                </a:cxn>
                <a:cxn ang="0">
                  <a:pos x="1" y="29"/>
                </a:cxn>
                <a:cxn ang="0">
                  <a:pos x="0" y="41"/>
                </a:cxn>
                <a:cxn ang="0">
                  <a:pos x="0" y="58"/>
                </a:cxn>
                <a:cxn ang="0">
                  <a:pos x="1" y="74"/>
                </a:cxn>
                <a:cxn ang="0">
                  <a:pos x="4" y="93"/>
                </a:cxn>
                <a:cxn ang="0">
                  <a:pos x="18" y="93"/>
                </a:cxn>
                <a:cxn ang="0">
                  <a:pos x="17" y="89"/>
                </a:cxn>
                <a:cxn ang="0">
                  <a:pos x="16" y="82"/>
                </a:cxn>
                <a:cxn ang="0">
                  <a:pos x="15" y="71"/>
                </a:cxn>
                <a:cxn ang="0">
                  <a:pos x="14" y="58"/>
                </a:cxn>
                <a:cxn ang="0">
                  <a:pos x="13" y="43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2"/>
                </a:cxn>
              </a:cxnLst>
              <a:rect l="0" t="0" r="r" b="b"/>
              <a:pathLst>
                <a:path w="18" h="93">
                  <a:moveTo>
                    <a:pt x="6" y="2"/>
                  </a:moveTo>
                  <a:lnTo>
                    <a:pt x="6" y="4"/>
                  </a:lnTo>
                  <a:lnTo>
                    <a:pt x="3" y="9"/>
                  </a:lnTo>
                  <a:lnTo>
                    <a:pt x="2" y="17"/>
                  </a:lnTo>
                  <a:lnTo>
                    <a:pt x="1" y="29"/>
                  </a:lnTo>
                  <a:lnTo>
                    <a:pt x="0" y="41"/>
                  </a:lnTo>
                  <a:lnTo>
                    <a:pt x="0" y="58"/>
                  </a:lnTo>
                  <a:lnTo>
                    <a:pt x="1" y="74"/>
                  </a:lnTo>
                  <a:lnTo>
                    <a:pt x="4" y="93"/>
                  </a:lnTo>
                  <a:lnTo>
                    <a:pt x="18" y="93"/>
                  </a:lnTo>
                  <a:lnTo>
                    <a:pt x="17" y="89"/>
                  </a:lnTo>
                  <a:lnTo>
                    <a:pt x="16" y="82"/>
                  </a:lnTo>
                  <a:lnTo>
                    <a:pt x="15" y="71"/>
                  </a:lnTo>
                  <a:lnTo>
                    <a:pt x="14" y="58"/>
                  </a:lnTo>
                  <a:lnTo>
                    <a:pt x="13" y="43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7" name="Freeform 303"/>
            <p:cNvSpPr>
              <a:spLocks/>
            </p:cNvSpPr>
            <p:nvPr/>
          </p:nvSpPr>
          <p:spPr bwMode="auto">
            <a:xfrm>
              <a:off x="1865" y="1110"/>
              <a:ext cx="27" cy="104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2" y="9"/>
                </a:cxn>
                <a:cxn ang="0">
                  <a:pos x="20" y="18"/>
                </a:cxn>
                <a:cxn ang="0">
                  <a:pos x="17" y="31"/>
                </a:cxn>
                <a:cxn ang="0">
                  <a:pos x="16" y="49"/>
                </a:cxn>
                <a:cxn ang="0">
                  <a:pos x="17" y="73"/>
                </a:cxn>
                <a:cxn ang="0">
                  <a:pos x="20" y="104"/>
                </a:cxn>
                <a:cxn ang="0">
                  <a:pos x="4" y="104"/>
                </a:cxn>
                <a:cxn ang="0">
                  <a:pos x="4" y="100"/>
                </a:cxn>
                <a:cxn ang="0">
                  <a:pos x="3" y="92"/>
                </a:cxn>
                <a:cxn ang="0">
                  <a:pos x="2" y="79"/>
                </a:cxn>
                <a:cxn ang="0">
                  <a:pos x="1" y="64"/>
                </a:cxn>
                <a:cxn ang="0">
                  <a:pos x="0" y="47"/>
                </a:cxn>
                <a:cxn ang="0">
                  <a:pos x="1" y="30"/>
                </a:cxn>
                <a:cxn ang="0">
                  <a:pos x="3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4">
                  <a:moveTo>
                    <a:pt x="27" y="0"/>
                  </a:moveTo>
                  <a:lnTo>
                    <a:pt x="25" y="1"/>
                  </a:lnTo>
                  <a:lnTo>
                    <a:pt x="24" y="3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7" y="31"/>
                  </a:lnTo>
                  <a:lnTo>
                    <a:pt x="16" y="49"/>
                  </a:lnTo>
                  <a:lnTo>
                    <a:pt x="17" y="73"/>
                  </a:lnTo>
                  <a:lnTo>
                    <a:pt x="20" y="104"/>
                  </a:lnTo>
                  <a:lnTo>
                    <a:pt x="4" y="104"/>
                  </a:lnTo>
                  <a:lnTo>
                    <a:pt x="4" y="100"/>
                  </a:lnTo>
                  <a:lnTo>
                    <a:pt x="3" y="92"/>
                  </a:lnTo>
                  <a:lnTo>
                    <a:pt x="2" y="79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0"/>
                  </a:lnTo>
                  <a:lnTo>
                    <a:pt x="3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8" name="Freeform 304"/>
            <p:cNvSpPr>
              <a:spLocks/>
            </p:cNvSpPr>
            <p:nvPr/>
          </p:nvSpPr>
          <p:spPr bwMode="auto">
            <a:xfrm>
              <a:off x="1767" y="1126"/>
              <a:ext cx="17" cy="82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5"/>
                </a:cxn>
                <a:cxn ang="0">
                  <a:pos x="1" y="26"/>
                </a:cxn>
                <a:cxn ang="0">
                  <a:pos x="0" y="38"/>
                </a:cxn>
                <a:cxn ang="0">
                  <a:pos x="1" y="50"/>
                </a:cxn>
                <a:cxn ang="0">
                  <a:pos x="2" y="66"/>
                </a:cxn>
                <a:cxn ang="0">
                  <a:pos x="4" y="82"/>
                </a:cxn>
                <a:cxn ang="0">
                  <a:pos x="16" y="81"/>
                </a:cxn>
                <a:cxn ang="0">
                  <a:pos x="16" y="78"/>
                </a:cxn>
                <a:cxn ang="0">
                  <a:pos x="15" y="73"/>
                </a:cxn>
                <a:cxn ang="0">
                  <a:pos x="14" y="62"/>
                </a:cxn>
                <a:cxn ang="0">
                  <a:pos x="13" y="50"/>
                </a:cxn>
                <a:cxn ang="0">
                  <a:pos x="11" y="38"/>
                </a:cxn>
                <a:cxn ang="0">
                  <a:pos x="11" y="25"/>
                </a:cxn>
                <a:cxn ang="0">
                  <a:pos x="14" y="12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7" h="82">
                  <a:moveTo>
                    <a:pt x="6" y="2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5"/>
                  </a:lnTo>
                  <a:lnTo>
                    <a:pt x="1" y="26"/>
                  </a:lnTo>
                  <a:lnTo>
                    <a:pt x="0" y="38"/>
                  </a:lnTo>
                  <a:lnTo>
                    <a:pt x="1" y="50"/>
                  </a:lnTo>
                  <a:lnTo>
                    <a:pt x="2" y="66"/>
                  </a:lnTo>
                  <a:lnTo>
                    <a:pt x="4" y="82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5" y="73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1" y="38"/>
                  </a:lnTo>
                  <a:lnTo>
                    <a:pt x="11" y="25"/>
                  </a:lnTo>
                  <a:lnTo>
                    <a:pt x="14" y="1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9" name="Freeform 305"/>
            <p:cNvSpPr>
              <a:spLocks/>
            </p:cNvSpPr>
            <p:nvPr/>
          </p:nvSpPr>
          <p:spPr bwMode="auto">
            <a:xfrm>
              <a:off x="1768" y="1132"/>
              <a:ext cx="14" cy="69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5" y="2"/>
                </a:cxn>
                <a:cxn ang="0">
                  <a:pos x="3" y="7"/>
                </a:cxn>
                <a:cxn ang="0">
                  <a:pos x="2" y="13"/>
                </a:cxn>
                <a:cxn ang="0">
                  <a:pos x="1" y="21"/>
                </a:cxn>
                <a:cxn ang="0">
                  <a:pos x="0" y="32"/>
                </a:cxn>
                <a:cxn ang="0">
                  <a:pos x="0" y="43"/>
                </a:cxn>
                <a:cxn ang="0">
                  <a:pos x="1" y="56"/>
                </a:cxn>
                <a:cxn ang="0">
                  <a:pos x="3" y="69"/>
                </a:cxn>
                <a:cxn ang="0">
                  <a:pos x="14" y="69"/>
                </a:cxn>
                <a:cxn ang="0">
                  <a:pos x="13" y="67"/>
                </a:cxn>
                <a:cxn ang="0">
                  <a:pos x="13" y="61"/>
                </a:cxn>
                <a:cxn ang="0">
                  <a:pos x="12" y="53"/>
                </a:cxn>
                <a:cxn ang="0">
                  <a:pos x="10" y="43"/>
                </a:cxn>
                <a:cxn ang="0">
                  <a:pos x="9" y="32"/>
                </a:cxn>
                <a:cxn ang="0">
                  <a:pos x="9" y="20"/>
                </a:cxn>
                <a:cxn ang="0">
                  <a:pos x="12" y="9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0" y="0"/>
                </a:cxn>
                <a:cxn ang="0">
                  <a:pos x="8" y="1"/>
                </a:cxn>
                <a:cxn ang="0">
                  <a:pos x="5" y="1"/>
                </a:cxn>
              </a:cxnLst>
              <a:rect l="0" t="0" r="r" b="b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3" y="7"/>
                  </a:lnTo>
                  <a:lnTo>
                    <a:pt x="2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3"/>
                  </a:lnTo>
                  <a:lnTo>
                    <a:pt x="1" y="56"/>
                  </a:lnTo>
                  <a:lnTo>
                    <a:pt x="3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0" y="43"/>
                  </a:lnTo>
                  <a:lnTo>
                    <a:pt x="9" y="32"/>
                  </a:lnTo>
                  <a:lnTo>
                    <a:pt x="9" y="20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0" name="Freeform 306"/>
            <p:cNvSpPr>
              <a:spLocks/>
            </p:cNvSpPr>
            <p:nvPr/>
          </p:nvSpPr>
          <p:spPr bwMode="auto">
            <a:xfrm>
              <a:off x="1769" y="1138"/>
              <a:ext cx="12" cy="57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2"/>
                </a:cxn>
                <a:cxn ang="0">
                  <a:pos x="2" y="5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1" y="45"/>
                </a:cxn>
                <a:cxn ang="0">
                  <a:pos x="2" y="57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9" y="50"/>
                </a:cxn>
                <a:cxn ang="0">
                  <a:pos x="9" y="43"/>
                </a:cxn>
                <a:cxn ang="0">
                  <a:pos x="8" y="35"/>
                </a:cxn>
                <a:cxn ang="0">
                  <a:pos x="7" y="26"/>
                </a:cxn>
                <a:cxn ang="0">
                  <a:pos x="8" y="16"/>
                </a:cxn>
                <a:cxn ang="0">
                  <a:pos x="9" y="8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1"/>
                </a:cxn>
              </a:cxnLst>
              <a:rect l="0" t="0" r="r" b="b"/>
              <a:pathLst>
                <a:path w="12" h="57">
                  <a:moveTo>
                    <a:pt x="4" y="1"/>
                  </a:moveTo>
                  <a:lnTo>
                    <a:pt x="2" y="2"/>
                  </a:lnTo>
                  <a:lnTo>
                    <a:pt x="2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1" y="45"/>
                  </a:lnTo>
                  <a:lnTo>
                    <a:pt x="2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9" y="43"/>
                  </a:lnTo>
                  <a:lnTo>
                    <a:pt x="8" y="35"/>
                  </a:lnTo>
                  <a:lnTo>
                    <a:pt x="7" y="26"/>
                  </a:lnTo>
                  <a:lnTo>
                    <a:pt x="8" y="16"/>
                  </a:lnTo>
                  <a:lnTo>
                    <a:pt x="9" y="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1" name="Freeform 307"/>
            <p:cNvSpPr>
              <a:spLocks/>
            </p:cNvSpPr>
            <p:nvPr/>
          </p:nvSpPr>
          <p:spPr bwMode="auto">
            <a:xfrm>
              <a:off x="1769" y="1143"/>
              <a:ext cx="9" cy="4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1" y="9"/>
                </a:cxn>
                <a:cxn ang="0">
                  <a:pos x="1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1" y="37"/>
                </a:cxn>
                <a:cxn ang="0">
                  <a:pos x="2" y="45"/>
                </a:cxn>
                <a:cxn ang="0">
                  <a:pos x="9" y="45"/>
                </a:cxn>
                <a:cxn ang="0">
                  <a:pos x="9" y="44"/>
                </a:cxn>
                <a:cxn ang="0">
                  <a:pos x="8" y="40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9" h="45">
                  <a:moveTo>
                    <a:pt x="4" y="1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1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2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8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2" name="Freeform 308"/>
            <p:cNvSpPr>
              <a:spLocks/>
            </p:cNvSpPr>
            <p:nvPr/>
          </p:nvSpPr>
          <p:spPr bwMode="auto">
            <a:xfrm>
              <a:off x="1770" y="1148"/>
              <a:ext cx="7" cy="34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1" y="34"/>
                </a:cxn>
                <a:cxn ang="0">
                  <a:pos x="6" y="34"/>
                </a:cxn>
                <a:cxn ang="0">
                  <a:pos x="6" y="33"/>
                </a:cxn>
                <a:cxn ang="0">
                  <a:pos x="6" y="30"/>
                </a:cxn>
                <a:cxn ang="0">
                  <a:pos x="5" y="26"/>
                </a:cxn>
                <a:cxn ang="0">
                  <a:pos x="5" y="21"/>
                </a:cxn>
                <a:cxn ang="0">
                  <a:pos x="5" y="16"/>
                </a:cxn>
                <a:cxn ang="0">
                  <a:pos x="5" y="11"/>
                </a:cxn>
                <a:cxn ang="0">
                  <a:pos x="5" y="5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2"/>
                </a:cxn>
              </a:cxnLst>
              <a:rect l="0" t="0" r="r" b="b"/>
              <a:pathLst>
                <a:path w="7" h="34">
                  <a:moveTo>
                    <a:pt x="3" y="2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5" y="26"/>
                  </a:lnTo>
                  <a:lnTo>
                    <a:pt x="5" y="21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3" name="Freeform 309"/>
            <p:cNvSpPr>
              <a:spLocks/>
            </p:cNvSpPr>
            <p:nvPr/>
          </p:nvSpPr>
          <p:spPr bwMode="auto">
            <a:xfrm>
              <a:off x="1866" y="1116"/>
              <a:ext cx="23" cy="91"/>
            </a:xfrm>
            <a:custGeom>
              <a:avLst/>
              <a:gdLst/>
              <a:ahLst/>
              <a:cxnLst>
                <a:cxn ang="0">
                  <a:pos x="23" y="1"/>
                </a:cxn>
                <a:cxn ang="0">
                  <a:pos x="22" y="1"/>
                </a:cxn>
                <a:cxn ang="0">
                  <a:pos x="21" y="3"/>
                </a:cxn>
                <a:cxn ang="0">
                  <a:pos x="19" y="8"/>
                </a:cxn>
                <a:cxn ang="0">
                  <a:pos x="16" y="16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7" y="91"/>
                </a:cxn>
                <a:cxn ang="0">
                  <a:pos x="5" y="91"/>
                </a:cxn>
                <a:cxn ang="0">
                  <a:pos x="3" y="87"/>
                </a:cxn>
                <a:cxn ang="0">
                  <a:pos x="2" y="80"/>
                </a:cxn>
                <a:cxn ang="0">
                  <a:pos x="1" y="70"/>
                </a:cxn>
                <a:cxn ang="0">
                  <a:pos x="0" y="56"/>
                </a:cxn>
                <a:cxn ang="0">
                  <a:pos x="0" y="42"/>
                </a:cxn>
                <a:cxn ang="0">
                  <a:pos x="1" y="27"/>
                </a:cxn>
                <a:cxn ang="0">
                  <a:pos x="3" y="12"/>
                </a:cxn>
                <a:cxn ang="0">
                  <a:pos x="7" y="0"/>
                </a:cxn>
                <a:cxn ang="0">
                  <a:pos x="23" y="1"/>
                </a:cxn>
              </a:cxnLst>
              <a:rect l="0" t="0" r="r" b="b"/>
              <a:pathLst>
                <a:path w="23" h="91">
                  <a:moveTo>
                    <a:pt x="23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6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7" y="91"/>
                  </a:lnTo>
                  <a:lnTo>
                    <a:pt x="5" y="91"/>
                  </a:lnTo>
                  <a:lnTo>
                    <a:pt x="3" y="87"/>
                  </a:lnTo>
                  <a:lnTo>
                    <a:pt x="2" y="80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3" y="12"/>
                  </a:lnTo>
                  <a:lnTo>
                    <a:pt x="7" y="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4" name="Freeform 310"/>
            <p:cNvSpPr>
              <a:spLocks/>
            </p:cNvSpPr>
            <p:nvPr/>
          </p:nvSpPr>
          <p:spPr bwMode="auto">
            <a:xfrm>
              <a:off x="1867" y="1123"/>
              <a:ext cx="19" cy="7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1"/>
                </a:cxn>
                <a:cxn ang="0">
                  <a:pos x="18" y="2"/>
                </a:cxn>
                <a:cxn ang="0">
                  <a:pos x="16" y="7"/>
                </a:cxn>
                <a:cxn ang="0">
                  <a:pos x="14" y="12"/>
                </a:cxn>
                <a:cxn ang="0">
                  <a:pos x="13" y="23"/>
                </a:cxn>
                <a:cxn ang="0">
                  <a:pos x="12" y="36"/>
                </a:cxn>
                <a:cxn ang="0">
                  <a:pos x="13" y="53"/>
                </a:cxn>
                <a:cxn ang="0">
                  <a:pos x="14" y="77"/>
                </a:cxn>
                <a:cxn ang="0">
                  <a:pos x="4" y="77"/>
                </a:cxn>
                <a:cxn ang="0">
                  <a:pos x="4" y="74"/>
                </a:cxn>
                <a:cxn ang="0">
                  <a:pos x="2" y="69"/>
                </a:cxn>
                <a:cxn ang="0">
                  <a:pos x="1" y="59"/>
                </a:cxn>
                <a:cxn ang="0">
                  <a:pos x="0" y="48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2" y="10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6" y="7"/>
                  </a:lnTo>
                  <a:lnTo>
                    <a:pt x="14" y="12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3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4"/>
                  </a:lnTo>
                  <a:lnTo>
                    <a:pt x="2" y="69"/>
                  </a:lnTo>
                  <a:lnTo>
                    <a:pt x="1" y="59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5" name="Freeform 311"/>
            <p:cNvSpPr>
              <a:spLocks/>
            </p:cNvSpPr>
            <p:nvPr/>
          </p:nvSpPr>
          <p:spPr bwMode="auto">
            <a:xfrm>
              <a:off x="1868" y="1128"/>
              <a:ext cx="15" cy="6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2"/>
                </a:cxn>
                <a:cxn ang="0">
                  <a:pos x="14" y="3"/>
                </a:cxn>
                <a:cxn ang="0">
                  <a:pos x="13" y="6"/>
                </a:cxn>
                <a:cxn ang="0">
                  <a:pos x="12" y="12"/>
                </a:cxn>
                <a:cxn ang="0">
                  <a:pos x="11" y="20"/>
                </a:cxn>
                <a:cxn ang="0">
                  <a:pos x="10" y="31"/>
                </a:cxn>
                <a:cxn ang="0">
                  <a:pos x="11" y="46"/>
                </a:cxn>
                <a:cxn ang="0">
                  <a:pos x="12" y="65"/>
                </a:cxn>
                <a:cxn ang="0">
                  <a:pos x="3" y="65"/>
                </a:cxn>
                <a:cxn ang="0">
                  <a:pos x="3" y="62"/>
                </a:cxn>
                <a:cxn ang="0">
                  <a:pos x="1" y="58"/>
                </a:cxn>
                <a:cxn ang="0">
                  <a:pos x="0" y="50"/>
                </a:cxn>
                <a:cxn ang="0">
                  <a:pos x="0" y="40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" y="9"/>
                </a:cxn>
                <a:cxn ang="0">
                  <a:pos x="5" y="0"/>
                </a:cxn>
                <a:cxn ang="0">
                  <a:pos x="15" y="0"/>
                </a:cxn>
              </a:cxnLst>
              <a:rect l="0" t="0" r="r" b="b"/>
              <a:pathLst>
                <a:path w="15" h="65">
                  <a:moveTo>
                    <a:pt x="15" y="0"/>
                  </a:moveTo>
                  <a:lnTo>
                    <a:pt x="15" y="2"/>
                  </a:lnTo>
                  <a:lnTo>
                    <a:pt x="14" y="3"/>
                  </a:lnTo>
                  <a:lnTo>
                    <a:pt x="13" y="6"/>
                  </a:lnTo>
                  <a:lnTo>
                    <a:pt x="12" y="12"/>
                  </a:lnTo>
                  <a:lnTo>
                    <a:pt x="11" y="20"/>
                  </a:lnTo>
                  <a:lnTo>
                    <a:pt x="10" y="31"/>
                  </a:lnTo>
                  <a:lnTo>
                    <a:pt x="11" y="46"/>
                  </a:lnTo>
                  <a:lnTo>
                    <a:pt x="12" y="65"/>
                  </a:lnTo>
                  <a:lnTo>
                    <a:pt x="3" y="65"/>
                  </a:lnTo>
                  <a:lnTo>
                    <a:pt x="3" y="62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" y="9"/>
                  </a:lnTo>
                  <a:lnTo>
                    <a:pt x="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6" name="Freeform 312"/>
            <p:cNvSpPr>
              <a:spLocks/>
            </p:cNvSpPr>
            <p:nvPr/>
          </p:nvSpPr>
          <p:spPr bwMode="auto">
            <a:xfrm>
              <a:off x="1868" y="1134"/>
              <a:ext cx="13" cy="52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1" y="5"/>
                </a:cxn>
                <a:cxn ang="0">
                  <a:pos x="10" y="10"/>
                </a:cxn>
                <a:cxn ang="0">
                  <a:pos x="10" y="17"/>
                </a:cxn>
                <a:cxn ang="0">
                  <a:pos x="8" y="25"/>
                </a:cxn>
                <a:cxn ang="0">
                  <a:pos x="8" y="37"/>
                </a:cxn>
                <a:cxn ang="0">
                  <a:pos x="10" y="52"/>
                </a:cxn>
                <a:cxn ang="0">
                  <a:pos x="3" y="52"/>
                </a:cxn>
                <a:cxn ang="0">
                  <a:pos x="3" y="51"/>
                </a:cxn>
                <a:cxn ang="0">
                  <a:pos x="3" y="46"/>
                </a:cxn>
                <a:cxn ang="0">
                  <a:pos x="1" y="40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6"/>
                </a:cxn>
                <a:cxn ang="0">
                  <a:pos x="3" y="7"/>
                </a:cxn>
                <a:cxn ang="0">
                  <a:pos x="5" y="0"/>
                </a:cxn>
                <a:cxn ang="0">
                  <a:pos x="13" y="1"/>
                </a:cxn>
              </a:cxnLst>
              <a:rect l="0" t="0" r="r" b="b"/>
              <a:pathLst>
                <a:path w="13" h="52">
                  <a:moveTo>
                    <a:pt x="13" y="1"/>
                  </a:moveTo>
                  <a:lnTo>
                    <a:pt x="13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0" y="10"/>
                  </a:lnTo>
                  <a:lnTo>
                    <a:pt x="10" y="17"/>
                  </a:lnTo>
                  <a:lnTo>
                    <a:pt x="8" y="25"/>
                  </a:lnTo>
                  <a:lnTo>
                    <a:pt x="8" y="37"/>
                  </a:lnTo>
                  <a:lnTo>
                    <a:pt x="10" y="52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3" y="7"/>
                  </a:lnTo>
                  <a:lnTo>
                    <a:pt x="5" y="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7" name="Freeform 313"/>
            <p:cNvSpPr>
              <a:spLocks/>
            </p:cNvSpPr>
            <p:nvPr/>
          </p:nvSpPr>
          <p:spPr bwMode="auto">
            <a:xfrm>
              <a:off x="1869" y="1141"/>
              <a:ext cx="10" cy="3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9" y="2"/>
                </a:cxn>
                <a:cxn ang="0">
                  <a:pos x="9" y="4"/>
                </a:cxn>
                <a:cxn ang="0">
                  <a:pos x="7" y="6"/>
                </a:cxn>
                <a:cxn ang="0">
                  <a:pos x="6" y="11"/>
                </a:cxn>
                <a:cxn ang="0">
                  <a:pos x="6" y="18"/>
                </a:cxn>
                <a:cxn ang="0">
                  <a:pos x="6" y="26"/>
                </a:cxn>
                <a:cxn ang="0">
                  <a:pos x="7" y="38"/>
                </a:cxn>
                <a:cxn ang="0">
                  <a:pos x="3" y="38"/>
                </a:cxn>
                <a:cxn ang="0">
                  <a:pos x="2" y="37"/>
                </a:cxn>
                <a:cxn ang="0">
                  <a:pos x="2" y="33"/>
                </a:cxn>
                <a:cxn ang="0">
                  <a:pos x="2" y="28"/>
                </a:cxn>
                <a:cxn ang="0">
                  <a:pos x="0" y="24"/>
                </a:cxn>
                <a:cxn ang="0">
                  <a:pos x="0" y="17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10" y="0"/>
                </a:cxn>
              </a:cxnLst>
              <a:rect l="0" t="0" r="r" b="b"/>
              <a:pathLst>
                <a:path w="10" h="38">
                  <a:moveTo>
                    <a:pt x="10" y="0"/>
                  </a:moveTo>
                  <a:lnTo>
                    <a:pt x="10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11"/>
                  </a:lnTo>
                  <a:lnTo>
                    <a:pt x="6" y="18"/>
                  </a:lnTo>
                  <a:lnTo>
                    <a:pt x="6" y="2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8" name="Freeform 314"/>
            <p:cNvSpPr>
              <a:spLocks/>
            </p:cNvSpPr>
            <p:nvPr/>
          </p:nvSpPr>
          <p:spPr bwMode="auto">
            <a:xfrm>
              <a:off x="1789" y="1130"/>
              <a:ext cx="45" cy="55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3" y="7"/>
                </a:cxn>
                <a:cxn ang="0">
                  <a:pos x="2" y="9"/>
                </a:cxn>
                <a:cxn ang="0">
                  <a:pos x="1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5"/>
                </a:cxn>
                <a:cxn ang="0">
                  <a:pos x="2" y="55"/>
                </a:cxn>
                <a:cxn ang="0">
                  <a:pos x="2" y="55"/>
                </a:cxn>
                <a:cxn ang="0">
                  <a:pos x="2" y="53"/>
                </a:cxn>
                <a:cxn ang="0">
                  <a:pos x="2" y="51"/>
                </a:cxn>
                <a:cxn ang="0">
                  <a:pos x="2" y="49"/>
                </a:cxn>
                <a:cxn ang="0">
                  <a:pos x="2" y="45"/>
                </a:cxn>
                <a:cxn ang="0">
                  <a:pos x="3" y="43"/>
                </a:cxn>
                <a:cxn ang="0">
                  <a:pos x="3" y="38"/>
                </a:cxn>
                <a:cxn ang="0">
                  <a:pos x="5" y="35"/>
                </a:cxn>
                <a:cxn ang="0">
                  <a:pos x="6" y="31"/>
                </a:cxn>
                <a:cxn ang="0">
                  <a:pos x="7" y="28"/>
                </a:cxn>
                <a:cxn ang="0">
                  <a:pos x="8" y="24"/>
                </a:cxn>
                <a:cxn ang="0">
                  <a:pos x="10" y="21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21" y="15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1"/>
                </a:cxn>
                <a:cxn ang="0">
                  <a:pos x="29" y="10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41" y="4"/>
                </a:cxn>
                <a:cxn ang="0">
                  <a:pos x="45" y="2"/>
                </a:cxn>
                <a:cxn ang="0">
                  <a:pos x="45" y="2"/>
                </a:cxn>
                <a:cxn ang="0">
                  <a:pos x="44" y="2"/>
                </a:cxn>
                <a:cxn ang="0">
                  <a:pos x="43" y="2"/>
                </a:cxn>
                <a:cxn ang="0">
                  <a:pos x="42" y="2"/>
                </a:cxn>
                <a:cxn ang="0">
                  <a:pos x="40" y="1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7" y="3"/>
                </a:cxn>
                <a:cxn ang="0">
                  <a:pos x="3" y="5"/>
                </a:cxn>
              </a:cxnLst>
              <a:rect l="0" t="0" r="r" b="b"/>
              <a:pathLst>
                <a:path w="45" h="55">
                  <a:moveTo>
                    <a:pt x="3" y="5"/>
                  </a:moveTo>
                  <a:lnTo>
                    <a:pt x="3" y="7"/>
                  </a:lnTo>
                  <a:lnTo>
                    <a:pt x="2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8"/>
                  </a:lnTo>
                  <a:lnTo>
                    <a:pt x="5" y="35"/>
                  </a:lnTo>
                  <a:lnTo>
                    <a:pt x="6" y="31"/>
                  </a:lnTo>
                  <a:lnTo>
                    <a:pt x="7" y="28"/>
                  </a:lnTo>
                  <a:lnTo>
                    <a:pt x="8" y="24"/>
                  </a:lnTo>
                  <a:lnTo>
                    <a:pt x="10" y="21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1"/>
                  </a:lnTo>
                  <a:lnTo>
                    <a:pt x="29" y="10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4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7" y="3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9" name="Freeform 315"/>
            <p:cNvSpPr>
              <a:spLocks/>
            </p:cNvSpPr>
            <p:nvPr/>
          </p:nvSpPr>
          <p:spPr bwMode="auto">
            <a:xfrm>
              <a:off x="1725" y="1171"/>
              <a:ext cx="3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4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1" y="2"/>
                </a:cxn>
                <a:cxn ang="0">
                  <a:pos x="37" y="3"/>
                </a:cxn>
                <a:cxn ang="0">
                  <a:pos x="37" y="5"/>
                </a:cxn>
                <a:cxn ang="0">
                  <a:pos x="36" y="5"/>
                </a:cxn>
                <a:cxn ang="0">
                  <a:pos x="36" y="5"/>
                </a:cxn>
                <a:cxn ang="0">
                  <a:pos x="34" y="4"/>
                </a:cxn>
                <a:cxn ang="0">
                  <a:pos x="32" y="4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5" y="2"/>
                </a:cxn>
                <a:cxn ang="0">
                  <a:pos x="13" y="3"/>
                </a:cxn>
                <a:cxn ang="0">
                  <a:pos x="9" y="3"/>
                </a:cxn>
                <a:cxn ang="0">
                  <a:pos x="7" y="4"/>
                </a:cxn>
                <a:cxn ang="0">
                  <a:pos x="4" y="5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7"/>
                </a:cxn>
              </a:cxnLst>
              <a:rect l="0" t="0" r="r" b="b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4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0" name="Freeform 316"/>
            <p:cNvSpPr>
              <a:spLocks/>
            </p:cNvSpPr>
            <p:nvPr/>
          </p:nvSpPr>
          <p:spPr bwMode="auto">
            <a:xfrm>
              <a:off x="1725" y="1146"/>
              <a:ext cx="37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4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1" y="2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4" y="5"/>
                </a:cxn>
                <a:cxn ang="0">
                  <a:pos x="32" y="5"/>
                </a:cxn>
                <a:cxn ang="0">
                  <a:pos x="30" y="5"/>
                </a:cxn>
                <a:cxn ang="0">
                  <a:pos x="28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5" y="2"/>
                </a:cxn>
                <a:cxn ang="0">
                  <a:pos x="13" y="4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11"/>
                </a:cxn>
                <a:cxn ang="0">
                  <a:pos x="0" y="7"/>
                </a:cxn>
              </a:cxnLst>
              <a:rect l="0" t="0" r="r" b="b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1" name="Freeform 317"/>
            <p:cNvSpPr>
              <a:spLocks/>
            </p:cNvSpPr>
            <p:nvPr/>
          </p:nvSpPr>
          <p:spPr bwMode="auto">
            <a:xfrm>
              <a:off x="1760" y="1134"/>
              <a:ext cx="60" cy="1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0"/>
                </a:cxn>
                <a:cxn ang="0">
                  <a:pos x="18" y="114"/>
                </a:cxn>
                <a:cxn ang="0">
                  <a:pos x="17" y="98"/>
                </a:cxn>
                <a:cxn ang="0">
                  <a:pos x="60" y="105"/>
                </a:cxn>
                <a:cxn ang="0">
                  <a:pos x="60" y="100"/>
                </a:cxn>
                <a:cxn ang="0">
                  <a:pos x="30" y="96"/>
                </a:cxn>
                <a:cxn ang="0">
                  <a:pos x="29" y="83"/>
                </a:cxn>
                <a:cxn ang="0">
                  <a:pos x="9" y="83"/>
                </a:cxn>
                <a:cxn ang="0">
                  <a:pos x="8" y="81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3" y="60"/>
                </a:cxn>
                <a:cxn ang="0">
                  <a:pos x="2" y="48"/>
                </a:cxn>
                <a:cxn ang="0">
                  <a:pos x="1" y="34"/>
                </a:cxn>
                <a:cxn ang="0">
                  <a:pos x="2" y="20"/>
                </a:cxn>
                <a:cxn ang="0">
                  <a:pos x="6" y="4"/>
                </a:cxn>
                <a:cxn ang="0">
                  <a:pos x="0" y="0"/>
                </a:cxn>
              </a:cxnLst>
              <a:rect l="0" t="0" r="r" b="b"/>
              <a:pathLst>
                <a:path w="60" h="114">
                  <a:moveTo>
                    <a:pt x="0" y="0"/>
                  </a:moveTo>
                  <a:lnTo>
                    <a:pt x="0" y="110"/>
                  </a:lnTo>
                  <a:lnTo>
                    <a:pt x="18" y="114"/>
                  </a:lnTo>
                  <a:lnTo>
                    <a:pt x="17" y="98"/>
                  </a:lnTo>
                  <a:lnTo>
                    <a:pt x="60" y="105"/>
                  </a:lnTo>
                  <a:lnTo>
                    <a:pt x="60" y="100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3" y="60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2" name="Freeform 318"/>
            <p:cNvSpPr>
              <a:spLocks/>
            </p:cNvSpPr>
            <p:nvPr/>
          </p:nvSpPr>
          <p:spPr bwMode="auto">
            <a:xfrm>
              <a:off x="1790" y="1109"/>
              <a:ext cx="78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2" y="14"/>
                </a:cxn>
                <a:cxn ang="0">
                  <a:pos x="4" y="14"/>
                </a:cxn>
                <a:cxn ang="0">
                  <a:pos x="7" y="12"/>
                </a:cxn>
                <a:cxn ang="0">
                  <a:pos x="11" y="11"/>
                </a:cxn>
                <a:cxn ang="0">
                  <a:pos x="14" y="10"/>
                </a:cxn>
                <a:cxn ang="0">
                  <a:pos x="19" y="9"/>
                </a:cxn>
                <a:cxn ang="0">
                  <a:pos x="23" y="8"/>
                </a:cxn>
                <a:cxn ang="0">
                  <a:pos x="29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5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9"/>
                </a:cxn>
                <a:cxn ang="0">
                  <a:pos x="78" y="0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5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0" y="1"/>
                </a:cxn>
                <a:cxn ang="0">
                  <a:pos x="43" y="1"/>
                </a:cxn>
                <a:cxn ang="0">
                  <a:pos x="37" y="1"/>
                </a:cxn>
                <a:cxn ang="0">
                  <a:pos x="30" y="2"/>
                </a:cxn>
                <a:cxn ang="0">
                  <a:pos x="25" y="3"/>
                </a:cxn>
                <a:cxn ang="0">
                  <a:pos x="18" y="4"/>
                </a:cxn>
                <a:cxn ang="0">
                  <a:pos x="12" y="5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8" h="15">
                  <a:moveTo>
                    <a:pt x="0" y="15"/>
                  </a:moveTo>
                  <a:lnTo>
                    <a:pt x="0" y="15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11" y="11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3" y="8"/>
                  </a:lnTo>
                  <a:lnTo>
                    <a:pt x="29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5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0" y="1"/>
                  </a:lnTo>
                  <a:lnTo>
                    <a:pt x="43" y="1"/>
                  </a:lnTo>
                  <a:lnTo>
                    <a:pt x="37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18" y="4"/>
                  </a:lnTo>
                  <a:lnTo>
                    <a:pt x="12" y="5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3" name="Freeform 319"/>
            <p:cNvSpPr>
              <a:spLocks/>
            </p:cNvSpPr>
            <p:nvPr/>
          </p:nvSpPr>
          <p:spPr bwMode="auto">
            <a:xfrm>
              <a:off x="1745" y="1250"/>
              <a:ext cx="131" cy="44"/>
            </a:xfrm>
            <a:custGeom>
              <a:avLst/>
              <a:gdLst/>
              <a:ahLst/>
              <a:cxnLst>
                <a:cxn ang="0">
                  <a:pos x="54" y="43"/>
                </a:cxn>
                <a:cxn ang="0">
                  <a:pos x="56" y="42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0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7" y="37"/>
                </a:cxn>
                <a:cxn ang="0">
                  <a:pos x="71" y="36"/>
                </a:cxn>
                <a:cxn ang="0">
                  <a:pos x="73" y="34"/>
                </a:cxn>
                <a:cxn ang="0">
                  <a:pos x="75" y="33"/>
                </a:cxn>
                <a:cxn ang="0">
                  <a:pos x="78" y="30"/>
                </a:cxn>
                <a:cxn ang="0">
                  <a:pos x="80" y="29"/>
                </a:cxn>
                <a:cxn ang="0">
                  <a:pos x="81" y="27"/>
                </a:cxn>
                <a:cxn ang="0">
                  <a:pos x="84" y="26"/>
                </a:cxn>
                <a:cxn ang="0">
                  <a:pos x="85" y="23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131" y="32"/>
                </a:cxn>
                <a:cxn ang="0">
                  <a:pos x="126" y="34"/>
                </a:cxn>
                <a:cxn ang="0">
                  <a:pos x="89" y="25"/>
                </a:cxn>
                <a:cxn ang="0">
                  <a:pos x="89" y="25"/>
                </a:cxn>
                <a:cxn ang="0">
                  <a:pos x="89" y="26"/>
                </a:cxn>
                <a:cxn ang="0">
                  <a:pos x="88" y="26"/>
                </a:cxn>
                <a:cxn ang="0">
                  <a:pos x="88" y="27"/>
                </a:cxn>
                <a:cxn ang="0">
                  <a:pos x="87" y="28"/>
                </a:cxn>
                <a:cxn ang="0">
                  <a:pos x="86" y="29"/>
                </a:cxn>
                <a:cxn ang="0">
                  <a:pos x="85" y="30"/>
                </a:cxn>
                <a:cxn ang="0">
                  <a:pos x="82" y="32"/>
                </a:cxn>
                <a:cxn ang="0">
                  <a:pos x="80" y="33"/>
                </a:cxn>
                <a:cxn ang="0">
                  <a:pos x="78" y="34"/>
                </a:cxn>
                <a:cxn ang="0">
                  <a:pos x="75" y="36"/>
                </a:cxn>
                <a:cxn ang="0">
                  <a:pos x="72" y="37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1" y="42"/>
                </a:cxn>
                <a:cxn ang="0">
                  <a:pos x="57" y="44"/>
                </a:cxn>
                <a:cxn ang="0">
                  <a:pos x="54" y="43"/>
                </a:cxn>
              </a:cxnLst>
              <a:rect l="0" t="0" r="r" b="b"/>
              <a:pathLst>
                <a:path w="131" h="44">
                  <a:moveTo>
                    <a:pt x="54" y="43"/>
                  </a:moveTo>
                  <a:lnTo>
                    <a:pt x="56" y="42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0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7" y="37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5" y="33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1" y="27"/>
                  </a:lnTo>
                  <a:lnTo>
                    <a:pt x="84" y="26"/>
                  </a:lnTo>
                  <a:lnTo>
                    <a:pt x="85" y="23"/>
                  </a:lnTo>
                  <a:lnTo>
                    <a:pt x="0" y="2"/>
                  </a:lnTo>
                  <a:lnTo>
                    <a:pt x="5" y="0"/>
                  </a:lnTo>
                  <a:lnTo>
                    <a:pt x="131" y="32"/>
                  </a:lnTo>
                  <a:lnTo>
                    <a:pt x="126" y="34"/>
                  </a:lnTo>
                  <a:lnTo>
                    <a:pt x="89" y="25"/>
                  </a:lnTo>
                  <a:lnTo>
                    <a:pt x="89" y="25"/>
                  </a:lnTo>
                  <a:lnTo>
                    <a:pt x="89" y="26"/>
                  </a:lnTo>
                  <a:lnTo>
                    <a:pt x="88" y="26"/>
                  </a:lnTo>
                  <a:lnTo>
                    <a:pt x="88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0"/>
                  </a:lnTo>
                  <a:lnTo>
                    <a:pt x="82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5" y="36"/>
                  </a:lnTo>
                  <a:lnTo>
                    <a:pt x="72" y="37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4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4" name="Freeform 320"/>
            <p:cNvSpPr>
              <a:spLocks/>
            </p:cNvSpPr>
            <p:nvPr/>
          </p:nvSpPr>
          <p:spPr bwMode="auto">
            <a:xfrm>
              <a:off x="1717" y="1262"/>
              <a:ext cx="135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1" y="39"/>
                </a:cxn>
                <a:cxn ang="0">
                  <a:pos x="135" y="39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5" h="39">
                  <a:moveTo>
                    <a:pt x="0" y="0"/>
                  </a:moveTo>
                  <a:lnTo>
                    <a:pt x="131" y="39"/>
                  </a:lnTo>
                  <a:lnTo>
                    <a:pt x="135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5" name="Freeform 321"/>
            <p:cNvSpPr>
              <a:spLocks/>
            </p:cNvSpPr>
            <p:nvPr/>
          </p:nvSpPr>
          <p:spPr bwMode="auto">
            <a:xfrm>
              <a:off x="1740" y="1256"/>
              <a:ext cx="132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9" y="36"/>
                </a:cxn>
                <a:cxn ang="0">
                  <a:pos x="132" y="35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2" h="36">
                  <a:moveTo>
                    <a:pt x="0" y="0"/>
                  </a:moveTo>
                  <a:lnTo>
                    <a:pt x="129" y="36"/>
                  </a:lnTo>
                  <a:lnTo>
                    <a:pt x="132" y="35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6" name="Freeform 322"/>
            <p:cNvSpPr>
              <a:spLocks/>
            </p:cNvSpPr>
            <p:nvPr/>
          </p:nvSpPr>
          <p:spPr bwMode="auto">
            <a:xfrm>
              <a:off x="1729" y="1258"/>
              <a:ext cx="133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1" y="39"/>
                </a:cxn>
                <a:cxn ang="0">
                  <a:pos x="133" y="39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3" h="39">
                  <a:moveTo>
                    <a:pt x="0" y="0"/>
                  </a:moveTo>
                  <a:lnTo>
                    <a:pt x="131" y="39"/>
                  </a:lnTo>
                  <a:lnTo>
                    <a:pt x="133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7" name="Line 323"/>
            <p:cNvSpPr>
              <a:spLocks noChangeShapeType="1"/>
            </p:cNvSpPr>
            <p:nvPr/>
          </p:nvSpPr>
          <p:spPr bwMode="auto">
            <a:xfrm>
              <a:off x="2066" y="1569"/>
              <a:ext cx="2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79" name="Freeform 335"/>
            <p:cNvSpPr>
              <a:spLocks/>
            </p:cNvSpPr>
            <p:nvPr/>
          </p:nvSpPr>
          <p:spPr bwMode="auto">
            <a:xfrm>
              <a:off x="3046" y="1176"/>
              <a:ext cx="746" cy="719"/>
            </a:xfrm>
            <a:custGeom>
              <a:avLst/>
              <a:gdLst/>
              <a:ahLst/>
              <a:cxnLst>
                <a:cxn ang="0">
                  <a:pos x="1142" y="3"/>
                </a:cxn>
                <a:cxn ang="0">
                  <a:pos x="1116" y="0"/>
                </a:cxn>
                <a:cxn ang="0">
                  <a:pos x="1082" y="7"/>
                </a:cxn>
                <a:cxn ang="0">
                  <a:pos x="1036" y="24"/>
                </a:cxn>
                <a:cxn ang="0">
                  <a:pos x="956" y="56"/>
                </a:cxn>
                <a:cxn ang="0">
                  <a:pos x="904" y="73"/>
                </a:cxn>
                <a:cxn ang="0">
                  <a:pos x="866" y="77"/>
                </a:cxn>
                <a:cxn ang="0">
                  <a:pos x="798" y="75"/>
                </a:cxn>
                <a:cxn ang="0">
                  <a:pos x="719" y="65"/>
                </a:cxn>
                <a:cxn ang="0">
                  <a:pos x="632" y="56"/>
                </a:cxn>
                <a:cxn ang="0">
                  <a:pos x="574" y="58"/>
                </a:cxn>
                <a:cxn ang="0">
                  <a:pos x="524" y="65"/>
                </a:cxn>
                <a:cxn ang="0">
                  <a:pos x="464" y="76"/>
                </a:cxn>
                <a:cxn ang="0">
                  <a:pos x="398" y="89"/>
                </a:cxn>
                <a:cxn ang="0">
                  <a:pos x="274" y="117"/>
                </a:cxn>
                <a:cxn ang="0">
                  <a:pos x="190" y="144"/>
                </a:cxn>
                <a:cxn ang="0">
                  <a:pos x="131" y="169"/>
                </a:cxn>
                <a:cxn ang="0">
                  <a:pos x="82" y="198"/>
                </a:cxn>
                <a:cxn ang="0">
                  <a:pos x="47" y="232"/>
                </a:cxn>
                <a:cxn ang="0">
                  <a:pos x="23" y="273"/>
                </a:cxn>
                <a:cxn ang="0">
                  <a:pos x="8" y="323"/>
                </a:cxn>
                <a:cxn ang="0">
                  <a:pos x="1" y="378"/>
                </a:cxn>
                <a:cxn ang="0">
                  <a:pos x="0" y="434"/>
                </a:cxn>
                <a:cxn ang="0">
                  <a:pos x="6" y="489"/>
                </a:cxn>
                <a:cxn ang="0">
                  <a:pos x="17" y="539"/>
                </a:cxn>
                <a:cxn ang="0">
                  <a:pos x="33" y="582"/>
                </a:cxn>
                <a:cxn ang="0">
                  <a:pos x="51" y="615"/>
                </a:cxn>
                <a:cxn ang="0">
                  <a:pos x="77" y="638"/>
                </a:cxn>
                <a:cxn ang="0">
                  <a:pos x="110" y="656"/>
                </a:cxn>
                <a:cxn ang="0">
                  <a:pos x="159" y="670"/>
                </a:cxn>
                <a:cxn ang="0">
                  <a:pos x="248" y="683"/>
                </a:cxn>
                <a:cxn ang="0">
                  <a:pos x="342" y="692"/>
                </a:cxn>
                <a:cxn ang="0">
                  <a:pos x="401" y="700"/>
                </a:cxn>
                <a:cxn ang="0">
                  <a:pos x="492" y="710"/>
                </a:cxn>
                <a:cxn ang="0">
                  <a:pos x="631" y="717"/>
                </a:cxn>
                <a:cxn ang="0">
                  <a:pos x="708" y="719"/>
                </a:cxn>
                <a:cxn ang="0">
                  <a:pos x="753" y="719"/>
                </a:cxn>
                <a:cxn ang="0">
                  <a:pos x="791" y="719"/>
                </a:cxn>
                <a:cxn ang="0">
                  <a:pos x="824" y="718"/>
                </a:cxn>
                <a:cxn ang="0">
                  <a:pos x="876" y="712"/>
                </a:cxn>
                <a:cxn ang="0">
                  <a:pos x="931" y="700"/>
                </a:cxn>
                <a:cxn ang="0">
                  <a:pos x="977" y="687"/>
                </a:cxn>
                <a:cxn ang="0">
                  <a:pos x="1029" y="672"/>
                </a:cxn>
                <a:cxn ang="0">
                  <a:pos x="1096" y="652"/>
                </a:cxn>
                <a:cxn ang="0">
                  <a:pos x="1142" y="627"/>
                </a:cxn>
                <a:cxn ang="0">
                  <a:pos x="1168" y="601"/>
                </a:cxn>
                <a:cxn ang="0">
                  <a:pos x="1188" y="554"/>
                </a:cxn>
                <a:cxn ang="0">
                  <a:pos x="1196" y="498"/>
                </a:cxn>
                <a:cxn ang="0">
                  <a:pos x="1197" y="433"/>
                </a:cxn>
                <a:cxn ang="0">
                  <a:pos x="1196" y="361"/>
                </a:cxn>
                <a:cxn ang="0">
                  <a:pos x="1196" y="321"/>
                </a:cxn>
                <a:cxn ang="0">
                  <a:pos x="1197" y="271"/>
                </a:cxn>
                <a:cxn ang="0">
                  <a:pos x="1197" y="166"/>
                </a:cxn>
                <a:cxn ang="0">
                  <a:pos x="1194" y="103"/>
                </a:cxn>
                <a:cxn ang="0">
                  <a:pos x="1186" y="61"/>
                </a:cxn>
                <a:cxn ang="0">
                  <a:pos x="1173" y="28"/>
                </a:cxn>
              </a:cxnLst>
              <a:rect l="0" t="0" r="r" b="b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00FF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80" name="Line 336"/>
            <p:cNvSpPr>
              <a:spLocks noChangeShapeType="1"/>
            </p:cNvSpPr>
            <p:nvPr/>
          </p:nvSpPr>
          <p:spPr bwMode="auto">
            <a:xfrm flipV="1">
              <a:off x="2735" y="1558"/>
              <a:ext cx="30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4493" name="Rectangle 349"/>
          <p:cNvSpPr>
            <a:spLocks noChangeArrowheads="1"/>
          </p:cNvSpPr>
          <p:nvPr/>
        </p:nvSpPr>
        <p:spPr bwMode="auto">
          <a:xfrm>
            <a:off x="4908550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494" name="Line 350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495" name="Rectangle 351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496" name="Line 352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497" name="Text Box 353"/>
          <p:cNvSpPr txBox="1">
            <a:spLocks noChangeArrowheads="1"/>
          </p:cNvSpPr>
          <p:nvPr/>
        </p:nvSpPr>
        <p:spPr bwMode="auto">
          <a:xfrm>
            <a:off x="5965032" y="847725"/>
            <a:ext cx="267176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mic Sans MS" pitchFamily="-84" charset="0"/>
              </a:rPr>
              <a:t>Should arriving packet be allowed in? Departing packet let out?</a:t>
            </a:r>
          </a:p>
        </p:txBody>
      </p:sp>
      <p:sp>
        <p:nvSpPr>
          <p:cNvPr id="134500" name="Oval 356"/>
          <p:cNvSpPr>
            <a:spLocks noChangeArrowheads="1"/>
          </p:cNvSpPr>
          <p:nvPr/>
        </p:nvSpPr>
        <p:spPr bwMode="auto">
          <a:xfrm>
            <a:off x="4216400" y="1954162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501" name="Oval 357"/>
          <p:cNvSpPr>
            <a:spLocks noChangeArrowheads="1"/>
          </p:cNvSpPr>
          <p:nvPr/>
        </p:nvSpPr>
        <p:spPr bwMode="auto">
          <a:xfrm>
            <a:off x="4338638" y="2160588"/>
            <a:ext cx="350837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Simple firewall policy configuration</a:t>
            </a:r>
          </a:p>
        </p:txBody>
      </p:sp>
      <p:graphicFrame>
        <p:nvGraphicFramePr>
          <p:cNvPr id="1693699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25813"/>
        </p:xfrm>
        <a:graphic>
          <a:graphicData uri="http://schemas.openxmlformats.org/drawingml/2006/table">
            <a:tbl>
              <a:tblPr/>
              <a:tblGrid>
                <a:gridCol w="2333211"/>
                <a:gridCol w="2489752"/>
                <a:gridCol w="1718227"/>
                <a:gridCol w="1688410"/>
              </a:tblGrid>
              <a:tr h="582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Source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Dest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App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Action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any-inside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dmz-mail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SMTP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allow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any-inside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any-outside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SMTP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drop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any-inside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any-outside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HTTP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allow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any-inside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any-outside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FTP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allow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any-inside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any-outside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drop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any-outside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any-inside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drop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Conversations</a:t>
            </a:r>
            <a:endParaRPr lang="en-US"/>
          </a:p>
        </p:txBody>
      </p:sp>
      <p:sp>
        <p:nvSpPr>
          <p:cNvPr id="169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FTP consists of two flows, control flow and data flow</a:t>
            </a:r>
          </a:p>
          <a:p>
            <a:r>
              <a:rPr lang="en-US" smtClean="0"/>
              <a:t>Firewall must be smart enough to read control flow, identify subsequent data flow</a:t>
            </a:r>
          </a:p>
          <a:p>
            <a:r>
              <a:rPr lang="en-US" smtClean="0"/>
              <a:t>True for SIP as well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Stateful and stateless firewalls</a:t>
            </a:r>
            <a:endParaRPr lang="en-US"/>
          </a:p>
        </p:txBody>
      </p:sp>
      <p:sp>
        <p:nvSpPr>
          <p:cNvPr id="1695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Original firewalls were stateless</a:t>
            </a:r>
          </a:p>
          <a:p>
            <a:pPr lvl="1"/>
            <a:r>
              <a:rPr lang="en-US" smtClean="0"/>
              <a:t>Maintain static filter list, but no per flow state</a:t>
            </a:r>
          </a:p>
          <a:p>
            <a:pPr lvl="1"/>
            <a:r>
              <a:rPr lang="en-US" smtClean="0"/>
              <a:t>For TCP, only look at SYN</a:t>
            </a:r>
          </a:p>
          <a:p>
            <a:pPr lvl="2"/>
            <a:r>
              <a:rPr lang="en-US" smtClean="0"/>
              <a:t>Means that non-SYN TCP packets are allowed even if should be blocked</a:t>
            </a:r>
          </a:p>
          <a:p>
            <a:pPr lvl="1"/>
            <a:r>
              <a:rPr lang="en-US" smtClean="0"/>
              <a:t>No concept of conversation</a:t>
            </a:r>
          </a:p>
          <a:p>
            <a:r>
              <a:rPr lang="en-US" smtClean="0"/>
              <a:t>Modern firewalls are typically stateful</a:t>
            </a:r>
          </a:p>
          <a:p>
            <a:pPr lvl="1"/>
            <a:r>
              <a:rPr lang="en-US" smtClean="0"/>
              <a:t>Maintains dynamic list of all allowed flows</a:t>
            </a:r>
          </a:p>
          <a:p>
            <a:pPr lvl="1"/>
            <a:r>
              <a:rPr lang="en-US" smtClean="0"/>
              <a:t>Better capability, harder to scale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1815</Words>
  <Application>Microsoft Macintosh PowerPoint</Application>
  <PresentationFormat>On-screen Show (4:3)</PresentationFormat>
  <Paragraphs>319</Paragraphs>
  <Slides>34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Clip</vt:lpstr>
      <vt:lpstr>Lecture 18 – Networking Defense</vt:lpstr>
      <vt:lpstr>Firewalls</vt:lpstr>
      <vt:lpstr>Firewalls</vt:lpstr>
      <vt:lpstr>Firewalls: Why</vt:lpstr>
      <vt:lpstr>Firewalls not just protection from outside attackers</vt:lpstr>
      <vt:lpstr>Packet Filtering</vt:lpstr>
      <vt:lpstr>Simple firewall policy configuration</vt:lpstr>
      <vt:lpstr>Conversations</vt:lpstr>
      <vt:lpstr>Stateful and stateless firewalls</vt:lpstr>
      <vt:lpstr>Application gateways</vt:lpstr>
      <vt:lpstr>Limitations of firewalls and gateways</vt:lpstr>
      <vt:lpstr>IDS</vt:lpstr>
      <vt:lpstr>Intrusion detection</vt:lpstr>
      <vt:lpstr>Know Your Attacker</vt:lpstr>
      <vt:lpstr>Paradigms in Intrusion Detection</vt:lpstr>
      <vt:lpstr>The world’s simplest ID system</vt:lpstr>
      <vt:lpstr>Statistical analysis</vt:lpstr>
      <vt:lpstr>Rule-based systems</vt:lpstr>
      <vt:lpstr>Using an IDS</vt:lpstr>
      <vt:lpstr>Encryption, VPN</vt:lpstr>
      <vt:lpstr>Secure sockets layer (SSL)</vt:lpstr>
      <vt:lpstr>SSL (continued)</vt:lpstr>
      <vt:lpstr>IPsec: Network Layer Security</vt:lpstr>
      <vt:lpstr>Authentication Header (AH) Protocol</vt:lpstr>
      <vt:lpstr>ESP Protocol</vt:lpstr>
      <vt:lpstr>IEEE 802.11 security</vt:lpstr>
      <vt:lpstr>Wired Equivalent Privacy (WEP): </vt:lpstr>
      <vt:lpstr>WEP data encryption</vt:lpstr>
      <vt:lpstr>Breaking 802.11 WEP encryption</vt:lpstr>
      <vt:lpstr>What is a VPN?</vt:lpstr>
      <vt:lpstr>IP VPN benefits</vt:lpstr>
      <vt:lpstr>End-to-end VPNs</vt:lpstr>
      <vt:lpstr>Customer-based Network VPNs</vt:lpstr>
      <vt:lpstr>Provider-based Network VPNs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Bailey</dc:creator>
  <cp:lastModifiedBy>Michael</cp:lastModifiedBy>
  <cp:revision>34</cp:revision>
  <cp:lastPrinted>2012-09-18T16:35:50Z</cp:lastPrinted>
  <dcterms:created xsi:type="dcterms:W3CDTF">2012-09-25T16:41:13Z</dcterms:created>
  <dcterms:modified xsi:type="dcterms:W3CDTF">2016-04-13T18:02:06Z</dcterms:modified>
</cp:coreProperties>
</file>