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6" r:id="rId1"/>
  </p:sldMasterIdLst>
  <p:notesMasterIdLst>
    <p:notesMasterId r:id="rId34"/>
  </p:notesMasterIdLst>
  <p:handoutMasterIdLst>
    <p:handoutMasterId r:id="rId35"/>
  </p:handoutMasterIdLst>
  <p:sldIdLst>
    <p:sldId id="396" r:id="rId2"/>
    <p:sldId id="395" r:id="rId3"/>
    <p:sldId id="383" r:id="rId4"/>
    <p:sldId id="280" r:id="rId5"/>
    <p:sldId id="312" r:id="rId6"/>
    <p:sldId id="313" r:id="rId7"/>
    <p:sldId id="317" r:id="rId8"/>
    <p:sldId id="271" r:id="rId9"/>
    <p:sldId id="292" r:id="rId10"/>
    <p:sldId id="272" r:id="rId11"/>
    <p:sldId id="274" r:id="rId12"/>
    <p:sldId id="318" r:id="rId13"/>
    <p:sldId id="399" r:id="rId14"/>
    <p:sldId id="298" r:id="rId15"/>
    <p:sldId id="301" r:id="rId16"/>
    <p:sldId id="359" r:id="rId17"/>
    <p:sldId id="360" r:id="rId18"/>
    <p:sldId id="361" r:id="rId19"/>
    <p:sldId id="362" r:id="rId20"/>
    <p:sldId id="363" r:id="rId21"/>
    <p:sldId id="364" r:id="rId22"/>
    <p:sldId id="365" r:id="rId23"/>
    <p:sldId id="366" r:id="rId24"/>
    <p:sldId id="369" r:id="rId25"/>
    <p:sldId id="370" r:id="rId26"/>
    <p:sldId id="371" r:id="rId27"/>
    <p:sldId id="374" r:id="rId28"/>
    <p:sldId id="375" r:id="rId29"/>
    <p:sldId id="402" r:id="rId30"/>
    <p:sldId id="401" r:id="rId31"/>
    <p:sldId id="397" r:id="rId32"/>
    <p:sldId id="398" r:id="rId33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CCA5"/>
    <a:srgbClr val="FFE7BD"/>
    <a:srgbClr val="000066"/>
    <a:srgbClr val="FFCC33"/>
    <a:srgbClr val="F6D5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376" autoAdjust="0"/>
  </p:normalViewPr>
  <p:slideViewPr>
    <p:cSldViewPr>
      <p:cViewPr>
        <p:scale>
          <a:sx n="100" d="100"/>
          <a:sy n="100" d="100"/>
        </p:scale>
        <p:origin x="-4496" y="-14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5" Type="http://schemas.openxmlformats.org/officeDocument/2006/relationships/handoutMaster" Target="handoutMasters/handout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r>
              <a:rPr lang="en-US" smtClean="0"/>
              <a:t>1/8/2009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CA8ED654-8500-48DF-BCF2-0897B3CBDC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860665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r>
              <a:rPr lang="en-US" smtClean="0"/>
              <a:t>1/8/2009</a:t>
            </a: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37A447C-9508-4C41-BD71-3ADCEDCED29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86004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Airplanes</a:t>
            </a:r>
          </a:p>
          <a:p>
            <a:r>
              <a:rPr lang="en-US" dirty="0" smtClean="0"/>
              <a:t>Shoplifting</a:t>
            </a:r>
          </a:p>
          <a:p>
            <a:r>
              <a:rPr lang="en-US" dirty="0" smtClean="0"/>
              <a:t>Banks</a:t>
            </a:r>
          </a:p>
          <a:p>
            <a:r>
              <a:rPr lang="en-US" dirty="0" smtClean="0"/>
              <a:t>Cars</a:t>
            </a:r>
          </a:p>
          <a:p>
            <a:r>
              <a:rPr lang="en-US" dirty="0" smtClean="0"/>
              <a:t>Hospitals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 smtClean="0"/>
              <a:t>1/8/2009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7A447C-9508-4C41-BD71-3ADCEDCED293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A4778-BA88-4603-9144-8E8B23C11605}" type="datetimeFigureOut">
              <a:rPr lang="en-US" smtClean="0"/>
              <a:pPr/>
              <a:t>8/28/15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C614B-1432-4E95-99AD-A6EFF09860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609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A4778-BA88-4603-9144-8E8B23C11605}" type="datetimeFigureOut">
              <a:rPr lang="en-US" smtClean="0"/>
              <a:pPr/>
              <a:t>8/28/15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C614B-1432-4E95-99AD-A6EFF09860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987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A4778-BA88-4603-9144-8E8B23C11605}" type="datetimeFigureOut">
              <a:rPr lang="en-US" smtClean="0"/>
              <a:pPr/>
              <a:t>8/28/15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C614B-1432-4E95-99AD-A6EFF09860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690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A4778-BA88-4603-9144-8E8B23C11605}" type="datetimeFigureOut">
              <a:rPr lang="en-US" smtClean="0"/>
              <a:pPr/>
              <a:t>8/28/15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C614B-1432-4E95-99AD-A6EFF09860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625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A4778-BA88-4603-9144-8E8B23C11605}" type="datetimeFigureOut">
              <a:rPr lang="en-US" smtClean="0"/>
              <a:pPr/>
              <a:t>8/28/15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C614B-1432-4E95-99AD-A6EFF09860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305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A4778-BA88-4603-9144-8E8B23C11605}" type="datetimeFigureOut">
              <a:rPr lang="en-US" smtClean="0"/>
              <a:pPr/>
              <a:t>8/28/15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C614B-1432-4E95-99AD-A6EFF09860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88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A4778-BA88-4603-9144-8E8B23C11605}" type="datetimeFigureOut">
              <a:rPr lang="en-US" smtClean="0"/>
              <a:pPr/>
              <a:t>8/28/15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C614B-1432-4E95-99AD-A6EFF09860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776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A4778-BA88-4603-9144-8E8B23C11605}" type="datetimeFigureOut">
              <a:rPr lang="en-US" smtClean="0"/>
              <a:pPr/>
              <a:t>8/28/15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C614B-1432-4E95-99AD-A6EFF09860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195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A4778-BA88-4603-9144-8E8B23C11605}" type="datetimeFigureOut">
              <a:rPr lang="en-US" smtClean="0"/>
              <a:pPr/>
              <a:t>8/28/15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C614B-1432-4E95-99AD-A6EFF09860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070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A4778-BA88-4603-9144-8E8B23C11605}" type="datetimeFigureOut">
              <a:rPr lang="en-US" smtClean="0"/>
              <a:pPr/>
              <a:t>8/28/15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C614B-1432-4E95-99AD-A6EFF09860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875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A4778-BA88-4603-9144-8E8B23C11605}" type="datetimeFigureOut">
              <a:rPr lang="en-US" smtClean="0"/>
              <a:pPr/>
              <a:t>8/28/15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AC614B-1432-4E95-99AD-A6EFF09860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360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CA4778-BA88-4603-9144-8E8B23C11605}" type="datetimeFigureOut">
              <a:rPr lang="en-US" smtClean="0"/>
              <a:pPr/>
              <a:t>8/28/15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AC614B-1432-4E95-99AD-A6EFF09860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880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dom-to-tinker.com/blog/felten/security-mindset-and-harmless-failures/" TargetMode="External"/><Relationship Id="rId4" Type="http://schemas.openxmlformats.org/officeDocument/2006/relationships/hyperlink" Target="https://cubist.cs.washington.edu/Security/2007/11/22/why-a-computer-security-course-blog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schneier.com/blog/archives/2008/03/the_security_mi_1.html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1 – The Security Mindset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Michael Bailey</a:t>
            </a:r>
          </a:p>
          <a:p>
            <a:r>
              <a:rPr lang="en-US" dirty="0" smtClean="0"/>
              <a:t>University of Illinois</a:t>
            </a:r>
          </a:p>
          <a:p>
            <a:r>
              <a:rPr lang="en-US" dirty="0"/>
              <a:t>ECE 422/CS 461 </a:t>
            </a:r>
            <a:r>
              <a:rPr lang="en-US" dirty="0" smtClean="0"/>
              <a:t>– Fall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139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304800" y="3276600"/>
            <a:ext cx="2286000" cy="1828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895600" y="1905000"/>
            <a:ext cx="5943600" cy="3962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276600" y="3124200"/>
            <a:ext cx="5181600" cy="2438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733800" y="4343400"/>
            <a:ext cx="4267200" cy="914400"/>
          </a:xfrm>
          <a:prstGeom prst="rect">
            <a:avLst/>
          </a:prstGeom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“Insecurity”?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Hierarchy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496269" y="2133600"/>
            <a:ext cx="471795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Level-2 Problem: “Weakness”</a:t>
            </a:r>
          </a:p>
          <a:p>
            <a:pPr algn="ctr"/>
            <a:r>
              <a:rPr lang="en-US" dirty="0" smtClean="0"/>
              <a:t>Factors that predispose systems to vulnerability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52800" y="3288268"/>
            <a:ext cx="500489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Level-1 Problem: “Vulnerability”</a:t>
            </a:r>
          </a:p>
          <a:p>
            <a:pPr algn="ctr"/>
            <a:r>
              <a:rPr lang="en-US" dirty="0" smtClean="0"/>
              <a:t>Specific errors that could be exploited in an assault.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48100" y="4442936"/>
            <a:ext cx="402706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Level-0 Problem: “Assault”</a:t>
            </a:r>
          </a:p>
          <a:p>
            <a:pPr algn="ctr"/>
            <a:r>
              <a:rPr lang="en-US" dirty="0" smtClean="0"/>
              <a:t>Actual malicious attempt to cause harm.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57200" y="3429000"/>
            <a:ext cx="193193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“Attack”</a:t>
            </a:r>
          </a:p>
          <a:p>
            <a:pPr algn="ctr"/>
            <a:r>
              <a:rPr lang="en-US" sz="2200" dirty="0" smtClean="0"/>
              <a:t>Assault recipe,</a:t>
            </a:r>
            <a:br>
              <a:rPr lang="en-US" sz="2200" dirty="0" smtClean="0"/>
            </a:br>
            <a:r>
              <a:rPr lang="en-US" sz="2200" dirty="0" smtClean="0"/>
              <a:t>vulnerabilities </a:t>
            </a:r>
            <a:br>
              <a:rPr lang="en-US" sz="2200" dirty="0" smtClean="0"/>
            </a:br>
            <a:r>
              <a:rPr lang="en-US" sz="2200" dirty="0" smtClean="0"/>
              <a:t>are ingredients</a:t>
            </a:r>
            <a:endParaRPr lang="en-US" sz="2200" dirty="0"/>
          </a:p>
        </p:txBody>
      </p:sp>
      <p:cxnSp>
        <p:nvCxnSpPr>
          <p:cNvPr id="14" name="Straight Arrow Connector 13"/>
          <p:cNvCxnSpPr/>
          <p:nvPr/>
        </p:nvCxnSpPr>
        <p:spPr>
          <a:xfrm rot="10800000" flipV="1">
            <a:off x="2667000" y="3505200"/>
            <a:ext cx="914400" cy="457200"/>
          </a:xfrm>
          <a:prstGeom prst="straightConnector1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10800000">
            <a:off x="2743200" y="4267200"/>
            <a:ext cx="1219202" cy="381000"/>
          </a:xfrm>
          <a:prstGeom prst="straightConnector1">
            <a:avLst/>
          </a:prstGeom>
          <a:ln w="38100"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Thinking Like an Attacker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Look for weakest links – easiest to attack.</a:t>
            </a:r>
          </a:p>
          <a:p>
            <a:endParaRPr lang="en-US" smtClean="0"/>
          </a:p>
          <a:p>
            <a:r>
              <a:rPr lang="en-US" smtClean="0"/>
              <a:t>Identify assumptions that security depends on.</a:t>
            </a:r>
            <a:br>
              <a:rPr lang="en-US" smtClean="0"/>
            </a:br>
            <a:r>
              <a:rPr lang="en-US" smtClean="0"/>
              <a:t>Are they false?</a:t>
            </a:r>
          </a:p>
          <a:p>
            <a:endParaRPr lang="en-US" smtClean="0"/>
          </a:p>
          <a:p>
            <a:r>
              <a:rPr lang="en-US" smtClean="0"/>
              <a:t>Think outside the box:</a:t>
            </a:r>
            <a:br>
              <a:rPr lang="en-US" smtClean="0"/>
            </a:br>
            <a:r>
              <a:rPr lang="en-US" smtClean="0"/>
              <a:t>Not constrained by </a:t>
            </a:r>
            <a:br>
              <a:rPr lang="en-US" smtClean="0"/>
            </a:br>
            <a:r>
              <a:rPr lang="en-US" smtClean="0"/>
              <a:t>system designer’s </a:t>
            </a:r>
            <a:br>
              <a:rPr lang="en-US" smtClean="0"/>
            </a:br>
            <a:r>
              <a:rPr lang="en-US" smtClean="0"/>
              <a:t>worldview.</a:t>
            </a:r>
          </a:p>
          <a:p>
            <a:endParaRPr lang="en-US" smtClean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419600" y="3886200"/>
            <a:ext cx="4495800" cy="198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2400" dirty="0" smtClean="0"/>
              <a:t>Practice thinking like an attacker: </a:t>
            </a:r>
            <a:r>
              <a:rPr lang="en-US" sz="2400" i="1" dirty="0" smtClean="0"/>
              <a:t>For every system you interact with,</a:t>
            </a:r>
            <a:br>
              <a:rPr lang="en-US" sz="2400" i="1" dirty="0" smtClean="0"/>
            </a:br>
            <a:r>
              <a:rPr lang="en-US" sz="2400" i="1" dirty="0" smtClean="0"/>
              <a:t>think about what it means for it to be secure, and image how it could be exploited by an attacker</a:t>
            </a:r>
            <a:r>
              <a:rPr lang="en-US" sz="2400" dirty="0" smtClean="0"/>
              <a:t>.</a:t>
            </a:r>
            <a:endParaRPr lang="en-US" sz="2400" i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55575"/>
            <a:ext cx="8229600" cy="1252538"/>
          </a:xfrm>
        </p:spPr>
        <p:txBody>
          <a:bodyPr/>
          <a:lstStyle/>
          <a:p>
            <a:r>
              <a:rPr lang="en-US" dirty="0" smtClean="0"/>
              <a:t>Exercises</a:t>
            </a:r>
            <a:endParaRPr lang="en-US" dirty="0"/>
          </a:p>
        </p:txBody>
      </p:sp>
      <p:pic>
        <p:nvPicPr>
          <p:cNvPr id="5" name="Content Placeholder 4" descr="security-gate.jpg"/>
          <p:cNvPicPr>
            <a:picLocks noGrp="1" noChangeAspect="1"/>
          </p:cNvPicPr>
          <p:nvPr>
            <p:ph idx="4294967295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72288"/>
          </a:xfr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400" y="482600"/>
            <a:ext cx="5283200" cy="589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5914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Breaking into Siebel?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What are some security systems you interact with in everyday life?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Thinking as a Defender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mtClean="0"/>
              <a:t>Security policy</a:t>
            </a:r>
          </a:p>
          <a:p>
            <a:pPr lvl="1"/>
            <a:r>
              <a:rPr lang="en-US" smtClean="0"/>
              <a:t>What are we trying to protect?</a:t>
            </a:r>
          </a:p>
          <a:p>
            <a:pPr lvl="1"/>
            <a:r>
              <a:rPr lang="en-US" smtClean="0"/>
              <a:t>What properties are we trying to enforce?</a:t>
            </a:r>
          </a:p>
          <a:p>
            <a:r>
              <a:rPr lang="en-US" smtClean="0"/>
              <a:t>Threat model </a:t>
            </a:r>
          </a:p>
          <a:p>
            <a:pPr lvl="1"/>
            <a:r>
              <a:rPr lang="en-US" smtClean="0"/>
              <a:t>Who are the attackers? Capabilities? Motivations?</a:t>
            </a:r>
          </a:p>
          <a:p>
            <a:pPr lvl="1"/>
            <a:r>
              <a:rPr lang="en-US" smtClean="0"/>
              <a:t>What kind of attack are we trying  to prevent?</a:t>
            </a:r>
          </a:p>
          <a:p>
            <a:r>
              <a:rPr lang="en-US" smtClean="0"/>
              <a:t>Risk assessment</a:t>
            </a:r>
          </a:p>
          <a:p>
            <a:pPr lvl="1"/>
            <a:r>
              <a:rPr lang="en-US" smtClean="0"/>
              <a:t>What are the weaknesses of the system?</a:t>
            </a:r>
          </a:p>
          <a:p>
            <a:pPr lvl="1"/>
            <a:r>
              <a:rPr lang="en-US" smtClean="0"/>
              <a:t>What will successful attacks cost us?</a:t>
            </a:r>
          </a:p>
          <a:p>
            <a:pPr lvl="1"/>
            <a:r>
              <a:rPr lang="en-US" smtClean="0"/>
              <a:t>How likely?</a:t>
            </a:r>
          </a:p>
          <a:p>
            <a:r>
              <a:rPr lang="en-US" smtClean="0"/>
              <a:t>Countermeasures</a:t>
            </a:r>
          </a:p>
          <a:p>
            <a:pPr lvl="1"/>
            <a:r>
              <a:rPr lang="en-US" smtClean="0"/>
              <a:t>Costs vs. benefits?</a:t>
            </a:r>
          </a:p>
          <a:p>
            <a:pPr lvl="1"/>
            <a:r>
              <a:rPr lang="en-US" smtClean="0"/>
              <a:t>Technical vs. nontechnical?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6019800" y="4876800"/>
            <a:ext cx="2971800" cy="1828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US" sz="2400" dirty="0" smtClean="0"/>
              <a:t>Challenge is to think rationally and rigorously about risk.</a:t>
            </a:r>
            <a:br>
              <a:rPr lang="en-US" sz="2400" dirty="0" smtClean="0"/>
            </a:br>
            <a:r>
              <a:rPr lang="en-US" sz="2400" i="1" dirty="0" smtClean="0"/>
              <a:t>Rational paranoia.</a:t>
            </a:r>
            <a:endParaRPr lang="en-US" sz="2400" i="1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Security Policies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What assets are we trying to protect?</a:t>
            </a:r>
          </a:p>
          <a:p>
            <a:endParaRPr lang="en-US" smtClean="0"/>
          </a:p>
          <a:p>
            <a:r>
              <a:rPr lang="en-US" smtClean="0"/>
              <a:t>What properties are we trying to enforce?</a:t>
            </a:r>
          </a:p>
          <a:p>
            <a:pPr lvl="1"/>
            <a:r>
              <a:rPr lang="en-US" smtClean="0"/>
              <a:t>Confidentiality</a:t>
            </a:r>
          </a:p>
          <a:p>
            <a:pPr lvl="1"/>
            <a:r>
              <a:rPr lang="en-US" smtClean="0"/>
              <a:t>Integrity</a:t>
            </a:r>
          </a:p>
          <a:p>
            <a:pPr lvl="1"/>
            <a:r>
              <a:rPr lang="en-US" smtClean="0"/>
              <a:t>Availability</a:t>
            </a:r>
          </a:p>
          <a:p>
            <a:pPr lvl="1"/>
            <a:r>
              <a:rPr lang="en-US" smtClean="0"/>
              <a:t>Privacy</a:t>
            </a:r>
          </a:p>
          <a:p>
            <a:pPr lvl="1"/>
            <a:r>
              <a:rPr lang="en-US" smtClean="0"/>
              <a:t>Authenticity</a:t>
            </a:r>
            <a:br>
              <a:rPr lang="en-US" smtClean="0"/>
            </a:br>
            <a:endParaRPr lang="en-US" smtClean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 rot="5400000">
            <a:off x="1560789" y="5904190"/>
            <a:ext cx="4700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…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Threat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Who are our adversaries?</a:t>
            </a:r>
          </a:p>
          <a:p>
            <a:pPr lvl="1"/>
            <a:r>
              <a:rPr lang="en-US" smtClean="0"/>
              <a:t>Motives?</a:t>
            </a:r>
          </a:p>
          <a:p>
            <a:pPr lvl="1"/>
            <a:r>
              <a:rPr lang="en-US" smtClean="0"/>
              <a:t>Capabilities?</a:t>
            </a:r>
          </a:p>
          <a:p>
            <a:endParaRPr lang="en-US" smtClean="0"/>
          </a:p>
          <a:p>
            <a:r>
              <a:rPr lang="en-US" smtClean="0"/>
              <a:t>What kinds of attacks do we</a:t>
            </a:r>
            <a:br>
              <a:rPr lang="en-US" smtClean="0"/>
            </a:br>
            <a:r>
              <a:rPr lang="en-US" smtClean="0"/>
              <a:t>need to prevent?</a:t>
            </a:r>
            <a:br>
              <a:rPr lang="en-US" smtClean="0"/>
            </a:br>
            <a:r>
              <a:rPr lang="en-US" smtClean="0"/>
              <a:t>	(Think like the attacker!)</a:t>
            </a:r>
          </a:p>
          <a:p>
            <a:endParaRPr lang="en-US" smtClean="0"/>
          </a:p>
          <a:p>
            <a:r>
              <a:rPr lang="en-US" smtClean="0"/>
              <a:t>Limits:  Kinds of attacks we should ignore?</a:t>
            </a:r>
          </a:p>
          <a:p>
            <a:pPr lvl="1"/>
            <a:endParaRPr lang="en-US" dirty="0" smtClean="0"/>
          </a:p>
        </p:txBody>
      </p:sp>
      <p:pic>
        <p:nvPicPr>
          <p:cNvPr id="4" name="Picture 22" descr="C:\Users\jhalderm\AppData\Local\Microsoft\Windows\Temporary Internet Files\Content.IE5\UIVG91TD\MPj03211950000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42737" y="1905000"/>
            <a:ext cx="2391663" cy="3352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Assessing Risk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Remember: Controlled paranoia</a:t>
            </a:r>
          </a:p>
          <a:p>
            <a:endParaRPr lang="en-US" smtClean="0"/>
          </a:p>
          <a:p>
            <a:r>
              <a:rPr lang="en-US" smtClean="0"/>
              <a:t>What would security breaches cost us?</a:t>
            </a:r>
          </a:p>
          <a:p>
            <a:pPr lvl="1"/>
            <a:r>
              <a:rPr lang="en-US" smtClean="0"/>
              <a:t>Direct costs: Money, property, safety, ...</a:t>
            </a:r>
          </a:p>
          <a:p>
            <a:pPr lvl="1"/>
            <a:r>
              <a:rPr lang="en-US" smtClean="0"/>
              <a:t>Indirect costs: Reputation, future business, well being, …</a:t>
            </a:r>
          </a:p>
          <a:p>
            <a:r>
              <a:rPr lang="en-US" smtClean="0"/>
              <a:t>How likely are these costs?</a:t>
            </a:r>
          </a:p>
          <a:p>
            <a:pPr lvl="1"/>
            <a:r>
              <a:rPr lang="en-US" smtClean="0"/>
              <a:t>Probability of attacks?</a:t>
            </a:r>
          </a:p>
          <a:p>
            <a:pPr lvl="1"/>
            <a:r>
              <a:rPr lang="en-US" smtClean="0"/>
              <a:t>Probability of success?</a:t>
            </a:r>
          </a:p>
          <a:p>
            <a:pPr lvl="1"/>
            <a:endParaRPr lang="en-US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for this Course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Critical thinking</a:t>
            </a:r>
          </a:p>
          <a:p>
            <a:pPr lvl="1"/>
            <a:r>
              <a:rPr lang="en-US" smtClean="0"/>
              <a:t>	How to think like an attacker</a:t>
            </a:r>
          </a:p>
          <a:p>
            <a:pPr lvl="1"/>
            <a:r>
              <a:rPr lang="en-US" smtClean="0"/>
              <a:t>	How to reason about threats and risks</a:t>
            </a:r>
          </a:p>
          <a:p>
            <a:pPr lvl="1"/>
            <a:r>
              <a:rPr lang="en-US" smtClean="0"/>
              <a:t>	How to balance security costs and benefits</a:t>
            </a:r>
          </a:p>
          <a:p>
            <a:r>
              <a:rPr lang="en-US" smtClean="0"/>
              <a:t>Technical skills</a:t>
            </a:r>
          </a:p>
          <a:p>
            <a:pPr lvl="1"/>
            <a:r>
              <a:rPr lang="en-US" smtClean="0"/>
              <a:t>	How to protect yourself</a:t>
            </a:r>
          </a:p>
          <a:p>
            <a:pPr lvl="1"/>
            <a:r>
              <a:rPr lang="en-US" smtClean="0"/>
              <a:t>	How to manage and defend systems</a:t>
            </a:r>
          </a:p>
          <a:p>
            <a:pPr lvl="1"/>
            <a:r>
              <a:rPr lang="en-US" smtClean="0"/>
              <a:t>	How to design and program secure systems</a:t>
            </a:r>
          </a:p>
          <a:p>
            <a:r>
              <a:rPr lang="en-US" smtClean="0"/>
              <a:t>Learn to be a security-conscious citizen</a:t>
            </a:r>
          </a:p>
          <a:p>
            <a:r>
              <a:rPr lang="en-US" smtClean="0"/>
              <a:t>Learn to be a  1337 hax0r, but an ethical one!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046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Countermeasures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  <a:p>
            <a:r>
              <a:rPr lang="en-US" smtClean="0"/>
              <a:t>Technical countermeasures</a:t>
            </a:r>
          </a:p>
          <a:p>
            <a:endParaRPr lang="en-US" smtClean="0"/>
          </a:p>
          <a:p>
            <a:r>
              <a:rPr lang="en-US" smtClean="0"/>
              <a:t>Nontechnical countermeasures</a:t>
            </a:r>
          </a:p>
          <a:p>
            <a:pPr lvl="1"/>
            <a:r>
              <a:rPr lang="en-US" smtClean="0"/>
              <a:t>Law, policy (government, institutional), </a:t>
            </a:r>
            <a:br>
              <a:rPr lang="en-US" smtClean="0"/>
            </a:br>
            <a:r>
              <a:rPr lang="en-US" smtClean="0"/>
              <a:t>procedures, training, auditing, incentives, etc.</a:t>
            </a:r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Security Costs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No security mechanism is free</a:t>
            </a:r>
          </a:p>
          <a:p>
            <a:pPr lvl="1"/>
            <a:r>
              <a:rPr lang="en-US" smtClean="0"/>
              <a:t>Direct costs: </a:t>
            </a:r>
            <a:br>
              <a:rPr lang="en-US" smtClean="0"/>
            </a:br>
            <a:r>
              <a:rPr lang="en-US" smtClean="0"/>
              <a:t>Design, implementation, enforcement,</a:t>
            </a:r>
            <a:br>
              <a:rPr lang="en-US" smtClean="0"/>
            </a:br>
            <a:r>
              <a:rPr lang="en-US" smtClean="0"/>
              <a:t>false positives</a:t>
            </a:r>
          </a:p>
          <a:p>
            <a:pPr lvl="1"/>
            <a:r>
              <a:rPr lang="en-US" smtClean="0"/>
              <a:t>Indirect costs:</a:t>
            </a:r>
            <a:br>
              <a:rPr lang="en-US" smtClean="0"/>
            </a:br>
            <a:r>
              <a:rPr lang="en-US" smtClean="0"/>
              <a:t>Lost productivity, added complexity</a:t>
            </a:r>
          </a:p>
          <a:p>
            <a:r>
              <a:rPr lang="en-US" smtClean="0"/>
              <a:t>Challenge is rationally weigh costs vs. risk</a:t>
            </a:r>
          </a:p>
          <a:p>
            <a:pPr lvl="1"/>
            <a:r>
              <a:rPr lang="en-US" smtClean="0"/>
              <a:t>Human psychology makes reasoning about high cost/low probability events hard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Should you lock your door?</a:t>
            </a:r>
          </a:p>
          <a:p>
            <a:pPr lvl="1"/>
            <a:r>
              <a:rPr lang="en-US" smtClean="0"/>
              <a:t>Assets?</a:t>
            </a:r>
          </a:p>
          <a:p>
            <a:pPr lvl="1"/>
            <a:r>
              <a:rPr lang="en-US" smtClean="0"/>
              <a:t>Adversaries?</a:t>
            </a:r>
          </a:p>
          <a:p>
            <a:pPr lvl="1"/>
            <a:r>
              <a:rPr lang="en-US" smtClean="0"/>
              <a:t>Risk assessment?</a:t>
            </a:r>
          </a:p>
          <a:p>
            <a:pPr lvl="1"/>
            <a:r>
              <a:rPr lang="en-US" smtClean="0"/>
              <a:t>Countermeasures?</a:t>
            </a:r>
          </a:p>
          <a:p>
            <a:pPr lvl="1"/>
            <a:r>
              <a:rPr lang="en-US" smtClean="0"/>
              <a:t>Costs/benefits?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Should you lock your bike?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Secure 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mtClean="0"/>
              <a:t>Common mistake: </a:t>
            </a:r>
            <a:br>
              <a:rPr lang="en-US" smtClean="0"/>
            </a:br>
            <a:r>
              <a:rPr lang="en-US" smtClean="0"/>
              <a:t>Trying to convince yourself that the system is secure</a:t>
            </a:r>
          </a:p>
          <a:p>
            <a:r>
              <a:rPr lang="en-US" smtClean="0"/>
              <a:t>Better approach:</a:t>
            </a:r>
            <a:br>
              <a:rPr lang="en-US" smtClean="0"/>
            </a:br>
            <a:r>
              <a:rPr lang="en-US" smtClean="0"/>
              <a:t>Identify the weaknesses of your design and focus on correcting them</a:t>
            </a:r>
          </a:p>
          <a:p>
            <a:endParaRPr lang="en-US" smtClean="0"/>
          </a:p>
          <a:p>
            <a:r>
              <a:rPr lang="en-US" smtClean="0"/>
              <a:t>Secure design is a process</a:t>
            </a:r>
          </a:p>
          <a:p>
            <a:pPr lvl="1"/>
            <a:r>
              <a:rPr lang="en-US" smtClean="0"/>
              <a:t>Must be practiced continuously; can’t be retrofitted</a:t>
            </a:r>
          </a:p>
          <a:p>
            <a:endParaRPr lang="en-US" smtClean="0"/>
          </a:p>
          <a:p>
            <a:endParaRPr lang="en-US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Where to Focus Defenses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Trusted components</a:t>
            </a:r>
            <a:br>
              <a:rPr lang="en-US" smtClean="0"/>
            </a:br>
            <a:r>
              <a:rPr lang="en-US" smtClean="0"/>
              <a:t>Parts that must function correctly for the system to be secure.</a:t>
            </a:r>
          </a:p>
          <a:p>
            <a:endParaRPr lang="en-US" smtClean="0"/>
          </a:p>
          <a:p>
            <a:r>
              <a:rPr lang="en-US" smtClean="0"/>
              <a:t>Attack surface</a:t>
            </a:r>
            <a:br>
              <a:rPr lang="en-US" smtClean="0"/>
            </a:br>
            <a:r>
              <a:rPr lang="en-US" smtClean="0"/>
              <a:t>Parts of the system exposed to the attacker</a:t>
            </a:r>
          </a:p>
          <a:p>
            <a:endParaRPr lang="en-US" smtClean="0"/>
          </a:p>
          <a:p>
            <a:r>
              <a:rPr lang="en-US" smtClean="0"/>
              <a:t>Complexity vs. security?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Other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Defense-in-Depth</a:t>
            </a:r>
          </a:p>
          <a:p>
            <a:endParaRPr lang="en-US" smtClean="0"/>
          </a:p>
          <a:p>
            <a:r>
              <a:rPr lang="en-US" smtClean="0"/>
              <a:t>Diversity</a:t>
            </a:r>
          </a:p>
          <a:p>
            <a:endParaRPr lang="en-US" smtClean="0"/>
          </a:p>
          <a:p>
            <a:r>
              <a:rPr lang="en-US" smtClean="0"/>
              <a:t>Maintainability</a:t>
            </a:r>
          </a:p>
          <a:p>
            <a:endParaRPr lang="en-US" smtClean="0"/>
          </a:p>
          <a:p>
            <a:r>
              <a:rPr lang="en-US" smtClean="0"/>
              <a:t>…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Security Testing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Testing against requirements</a:t>
            </a:r>
          </a:p>
          <a:p>
            <a:pPr lvl="1"/>
            <a:r>
              <a:rPr lang="en-US" smtClean="0"/>
              <a:t>What are the right requirements?</a:t>
            </a:r>
          </a:p>
          <a:p>
            <a:endParaRPr lang="en-US" smtClean="0"/>
          </a:p>
          <a:p>
            <a:r>
              <a:rPr lang="en-US" smtClean="0"/>
              <a:t>Adversarial testing</a:t>
            </a:r>
          </a:p>
          <a:p>
            <a:pPr lvl="1"/>
            <a:r>
              <a:rPr lang="en-US" smtClean="0"/>
              <a:t>Black box testing</a:t>
            </a:r>
          </a:p>
          <a:p>
            <a:pPr lvl="1"/>
            <a:r>
              <a:rPr lang="en-US" smtClean="0"/>
              <a:t>White box testing</a:t>
            </a:r>
          </a:p>
          <a:p>
            <a:pPr lvl="1"/>
            <a:endParaRPr lang="en-US" smtClean="0"/>
          </a:p>
          <a:p>
            <a:r>
              <a:rPr lang="en-US" smtClean="0"/>
              <a:t>Example: Voting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Learning from Failures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Time-honored engineering </a:t>
            </a:r>
            <a:br>
              <a:rPr lang="en-US" smtClean="0"/>
            </a:br>
            <a:r>
              <a:rPr lang="en-US" smtClean="0"/>
              <a:t>practice, emerging in security</a:t>
            </a:r>
          </a:p>
          <a:p>
            <a:endParaRPr lang="en-US" smtClean="0"/>
          </a:p>
          <a:p>
            <a:r>
              <a:rPr lang="en-US" smtClean="0"/>
              <a:t>Identifying causes of failures</a:t>
            </a:r>
          </a:p>
          <a:p>
            <a:endParaRPr lang="en-US" smtClean="0"/>
          </a:p>
          <a:p>
            <a:r>
              <a:rPr lang="en-US" smtClean="0"/>
              <a:t>What can failure teach us?</a:t>
            </a:r>
          </a:p>
          <a:p>
            <a:endParaRPr lang="en-US" smtClean="0"/>
          </a:p>
          <a:p>
            <a:endParaRPr lang="en-US" dirty="0"/>
          </a:p>
        </p:txBody>
      </p:sp>
      <p:pic>
        <p:nvPicPr>
          <p:cNvPr id="4" name="Picture 9" descr="http://www.pubs.asce.org/ceonline/art/art02/1102feat3a.jpg"/>
          <p:cNvPicPr>
            <a:picLocks noChangeAspect="1" noChangeArrowheads="1"/>
          </p:cNvPicPr>
          <p:nvPr/>
        </p:nvPicPr>
        <p:blipFill>
          <a:blip r:embed="rId2" cstate="print"/>
          <a:srcRect l="14934" t="-49" r="42482" b="888"/>
          <a:stretch>
            <a:fillRect/>
          </a:stretch>
        </p:blipFill>
        <p:spPr bwMode="auto">
          <a:xfrm>
            <a:off x="6324600" y="1752600"/>
            <a:ext cx="2624137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500" y="1168400"/>
            <a:ext cx="6731000" cy="450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808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is Computer Security?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553200" y="4191000"/>
            <a:ext cx="2438400" cy="12192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Philosophy?</a:t>
            </a:r>
            <a:endParaRPr lang="en-US" sz="3200" dirty="0"/>
          </a:p>
        </p:txBody>
      </p:sp>
      <p:sp>
        <p:nvSpPr>
          <p:cNvPr id="11" name="Rectangle 10"/>
          <p:cNvSpPr/>
          <p:nvPr/>
        </p:nvSpPr>
        <p:spPr>
          <a:xfrm>
            <a:off x="6553200" y="2895600"/>
            <a:ext cx="24384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Engineering?</a:t>
            </a:r>
            <a:endParaRPr lang="en-US" sz="3200" dirty="0"/>
          </a:p>
        </p:txBody>
      </p:sp>
      <p:sp>
        <p:nvSpPr>
          <p:cNvPr id="12" name="Rectangle 11"/>
          <p:cNvSpPr/>
          <p:nvPr/>
        </p:nvSpPr>
        <p:spPr>
          <a:xfrm>
            <a:off x="6553200" y="5486400"/>
            <a:ext cx="2438400" cy="1219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Natural Sciences?</a:t>
            </a:r>
            <a:endParaRPr lang="en-US" sz="3200" dirty="0"/>
          </a:p>
        </p:txBody>
      </p:sp>
      <p:sp>
        <p:nvSpPr>
          <p:cNvPr id="13" name="Rectangle 12"/>
          <p:cNvSpPr/>
          <p:nvPr/>
        </p:nvSpPr>
        <p:spPr>
          <a:xfrm>
            <a:off x="6553200" y="1600200"/>
            <a:ext cx="2438400" cy="12192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Math?</a:t>
            </a:r>
            <a:endParaRPr lang="en-US" sz="3200" dirty="0"/>
          </a:p>
        </p:txBody>
      </p:sp>
      <p:pic>
        <p:nvPicPr>
          <p:cNvPr id="6146" name="Picture 2" descr="C:\Users\jhalderm\AppData\Local\Microsoft\Windows\Temporary Internet Files\Content.IE5\8RFUBX74\MC900250077[1]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891051"/>
            <a:ext cx="4495800" cy="450974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500" y="1193800"/>
            <a:ext cx="6210300" cy="447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2032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Learn More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Security Mindset. </a:t>
            </a:r>
            <a:r>
              <a:rPr lang="en-US" dirty="0">
                <a:hlinkClick r:id="rId2"/>
              </a:rPr>
              <a:t>https://www.schneier.com/blog/archives/2008/03/the_security_mi_1.</a:t>
            </a:r>
            <a:r>
              <a:rPr lang="en-US" dirty="0" smtClean="0">
                <a:hlinkClick r:id="rId2"/>
              </a:rPr>
              <a:t>html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https://freedom-to-tinker.com/blog/felten/security-mindset-and-harmless-failures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https://cubist.cs.washington.edu/Security/2007/11/22/why-a-computer-security-course-blog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90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2257266"/>
            <a:ext cx="508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7751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What’s the Difference?</a:t>
            </a:r>
            <a:endParaRPr lang="en-US" dirty="0"/>
          </a:p>
        </p:txBody>
      </p:sp>
      <p:pic>
        <p:nvPicPr>
          <p:cNvPr id="4" name="Picture 9" descr="http://www.pubs.asce.org/ceonline/art/art02/1102feat3a.jpg"/>
          <p:cNvPicPr>
            <a:picLocks noChangeAspect="1" noChangeArrowheads="1"/>
          </p:cNvPicPr>
          <p:nvPr/>
        </p:nvPicPr>
        <p:blipFill>
          <a:blip r:embed="rId2" cstate="print"/>
          <a:srcRect l="14934" t="-49" r="42482" b="888"/>
          <a:stretch>
            <a:fillRect/>
          </a:stretch>
        </p:blipFill>
        <p:spPr bwMode="auto">
          <a:xfrm>
            <a:off x="957263" y="1752600"/>
            <a:ext cx="2624137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WTC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91000" y="2514600"/>
            <a:ext cx="4191000" cy="30744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Meet the Adversary</a:t>
            </a:r>
            <a:endParaRPr lang="en-US" dirty="0"/>
          </a:p>
        </p:txBody>
      </p:sp>
      <p:sp>
        <p:nvSpPr>
          <p:cNvPr id="25" name="Content Placeholder 24"/>
          <p:cNvSpPr>
            <a:spLocks noGrp="1"/>
          </p:cNvSpPr>
          <p:nvPr>
            <p:ph idx="1"/>
          </p:nvPr>
        </p:nvSpPr>
        <p:spPr>
          <a:xfrm>
            <a:off x="457200" y="1600200"/>
            <a:ext cx="5105400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“Computer security studies how systems behave in the presence of an adversary.”</a:t>
            </a:r>
          </a:p>
          <a:p>
            <a:endParaRPr lang="en-US" dirty="0" smtClean="0"/>
          </a:p>
          <a:p>
            <a:r>
              <a:rPr lang="en-US" dirty="0" smtClean="0"/>
              <a:t>The adversary</a:t>
            </a:r>
          </a:p>
          <a:p>
            <a:pPr lvl="1"/>
            <a:r>
              <a:rPr lang="en-US" dirty="0" smtClean="0"/>
              <a:t>a.k.a. the attacker</a:t>
            </a:r>
          </a:p>
          <a:p>
            <a:pPr lvl="1"/>
            <a:r>
              <a:rPr lang="en-US" dirty="0" smtClean="0"/>
              <a:t>a.k.a. the bad guy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*	An intelligence that actively tries to cause the system to misbehave.</a:t>
            </a:r>
          </a:p>
        </p:txBody>
      </p:sp>
      <p:pic>
        <p:nvPicPr>
          <p:cNvPr id="1046" name="Picture 22" descr="C:\Users\jhalderm\AppData\Local\Microsoft\Windows\Temporary Internet Files\Content.IE5\UIVG91TD\MPj03211950000[1]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62600" y="1752600"/>
            <a:ext cx="3352800" cy="4876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“Know your enemy.”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Motives?</a:t>
            </a:r>
          </a:p>
          <a:p>
            <a:endParaRPr lang="en-US" smtClean="0"/>
          </a:p>
          <a:p>
            <a:r>
              <a:rPr lang="en-US" smtClean="0"/>
              <a:t>Capabilities?</a:t>
            </a:r>
          </a:p>
          <a:p>
            <a:endParaRPr lang="en-US" smtClean="0"/>
          </a:p>
          <a:p>
            <a:r>
              <a:rPr lang="en-US" smtClean="0"/>
              <a:t>Degrees of access?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Security Mindset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Thinking like an attacker</a:t>
            </a:r>
          </a:p>
          <a:p>
            <a:pPr lvl="1"/>
            <a:r>
              <a:rPr lang="en-US" dirty="0" smtClean="0"/>
              <a:t>Understand techniques for circumventing security.</a:t>
            </a:r>
          </a:p>
          <a:p>
            <a:pPr lvl="1"/>
            <a:r>
              <a:rPr lang="en-US" dirty="0" smtClean="0"/>
              <a:t>Look for ways security can break, </a:t>
            </a:r>
            <a:br>
              <a:rPr lang="en-US" dirty="0" smtClean="0"/>
            </a:br>
            <a:r>
              <a:rPr lang="en-US" dirty="0" smtClean="0"/>
              <a:t>not reasons why it won’t.</a:t>
            </a:r>
          </a:p>
          <a:p>
            <a:r>
              <a:rPr lang="en-US" dirty="0" smtClean="0"/>
              <a:t>Thinking like a defender</a:t>
            </a:r>
          </a:p>
          <a:p>
            <a:pPr lvl="1"/>
            <a:r>
              <a:rPr lang="en-US" dirty="0" smtClean="0"/>
              <a:t>Know what you’re defending, and against whom.</a:t>
            </a:r>
          </a:p>
          <a:p>
            <a:pPr lvl="1"/>
            <a:r>
              <a:rPr lang="en-US" dirty="0" smtClean="0"/>
              <a:t>Weigh benefits vs. costs:</a:t>
            </a:r>
            <a:br>
              <a:rPr lang="en-US" dirty="0" smtClean="0"/>
            </a:br>
            <a:r>
              <a:rPr lang="en-US" dirty="0" smtClean="0"/>
              <a:t>No system is ever completely secure.</a:t>
            </a:r>
          </a:p>
          <a:p>
            <a:pPr lvl="1"/>
            <a:r>
              <a:rPr lang="en-US" dirty="0" smtClean="0"/>
              <a:t>“Rational paranoia!”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High-Level Approaches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19200" y="3753791"/>
            <a:ext cx="205376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/>
              <a:t>Attacks</a:t>
            </a:r>
            <a:endParaRPr lang="en-US" sz="4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737354" y="3753791"/>
            <a:ext cx="241604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 smtClean="0"/>
              <a:t>Defenses</a:t>
            </a:r>
            <a:endParaRPr lang="en-US" sz="4400" b="1" dirty="0"/>
          </a:p>
        </p:txBody>
      </p:sp>
      <p:sp>
        <p:nvSpPr>
          <p:cNvPr id="6" name="Curved Down Arrow 5"/>
          <p:cNvSpPr/>
          <p:nvPr/>
        </p:nvSpPr>
        <p:spPr>
          <a:xfrm>
            <a:off x="2057400" y="1981200"/>
            <a:ext cx="5334000" cy="165004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Curved Down Arrow 6"/>
          <p:cNvSpPr/>
          <p:nvPr/>
        </p:nvSpPr>
        <p:spPr>
          <a:xfrm rot="10800000">
            <a:off x="1828801" y="4674554"/>
            <a:ext cx="5334000" cy="1650045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Study Attacks?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Identify vulnerabilities so they can be fixed.</a:t>
            </a:r>
          </a:p>
          <a:p>
            <a:r>
              <a:rPr lang="en-US" smtClean="0"/>
              <a:t>Create incentives for vendors to be careful.</a:t>
            </a:r>
          </a:p>
          <a:p>
            <a:r>
              <a:rPr lang="en-US" smtClean="0"/>
              <a:t>Learn about new classes of threats.</a:t>
            </a:r>
          </a:p>
          <a:p>
            <a:pPr lvl="1"/>
            <a:r>
              <a:rPr lang="en-US" smtClean="0"/>
              <a:t>Determine what we need to defend against.</a:t>
            </a:r>
          </a:p>
          <a:p>
            <a:pPr lvl="1"/>
            <a:r>
              <a:rPr lang="en-US" smtClean="0"/>
              <a:t>Help designers build stronger systems.</a:t>
            </a:r>
          </a:p>
          <a:p>
            <a:pPr lvl="1"/>
            <a:r>
              <a:rPr lang="en-US" smtClean="0"/>
              <a:t>Help users more accurately evaluate risk.</a:t>
            </a:r>
          </a:p>
          <a:p>
            <a:pPr lvl="1"/>
            <a:endParaRPr lang="en-US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6676</TotalTime>
  <Words>635</Words>
  <Application>Microsoft Macintosh PowerPoint</Application>
  <PresentationFormat>On-screen Show (4:3)</PresentationFormat>
  <Paragraphs>186</Paragraphs>
  <Slides>32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Lecture 1 – The Security Mindset</vt:lpstr>
      <vt:lpstr>Goals for this Course</vt:lpstr>
      <vt:lpstr>What is Computer Security?</vt:lpstr>
      <vt:lpstr>What’s the Difference?</vt:lpstr>
      <vt:lpstr>Meet the Adversary</vt:lpstr>
      <vt:lpstr>“Know your enemy.”</vt:lpstr>
      <vt:lpstr>The Security Mindset</vt:lpstr>
      <vt:lpstr>High-Level Approaches</vt:lpstr>
      <vt:lpstr>Why Study Attacks?</vt:lpstr>
      <vt:lpstr>“Insecurity”?</vt:lpstr>
      <vt:lpstr>Thinking Like an Attacker</vt:lpstr>
      <vt:lpstr>Exercises</vt:lpstr>
      <vt:lpstr>PowerPoint Presentation</vt:lpstr>
      <vt:lpstr>Exercises</vt:lpstr>
      <vt:lpstr>Exercises</vt:lpstr>
      <vt:lpstr>Thinking as a Defender</vt:lpstr>
      <vt:lpstr>Security Policies</vt:lpstr>
      <vt:lpstr>Threat Models</vt:lpstr>
      <vt:lpstr>Assessing Risk</vt:lpstr>
      <vt:lpstr>Countermeasures</vt:lpstr>
      <vt:lpstr>Security Costs</vt:lpstr>
      <vt:lpstr>Exercises</vt:lpstr>
      <vt:lpstr>Exercises</vt:lpstr>
      <vt:lpstr>Secure Design</vt:lpstr>
      <vt:lpstr>Where to Focus Defenses</vt:lpstr>
      <vt:lpstr>Other Principles</vt:lpstr>
      <vt:lpstr>Security Testing</vt:lpstr>
      <vt:lpstr>Learning from Failures</vt:lpstr>
      <vt:lpstr>PowerPoint Presentation</vt:lpstr>
      <vt:lpstr>PowerPoint Presentation</vt:lpstr>
      <vt:lpstr>To Learn More …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 </dc:creator>
  <cp:lastModifiedBy>Michael</cp:lastModifiedBy>
  <cp:revision>379</cp:revision>
  <dcterms:created xsi:type="dcterms:W3CDTF">2009-01-07T18:39:02Z</dcterms:created>
  <dcterms:modified xsi:type="dcterms:W3CDTF">2015-08-28T18:58:05Z</dcterms:modified>
</cp:coreProperties>
</file>