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2" r:id="rId1"/>
  </p:sldMasterIdLst>
  <p:notesMasterIdLst>
    <p:notesMasterId r:id="rId47"/>
  </p:notesMasterIdLst>
  <p:handoutMasterIdLst>
    <p:handoutMasterId r:id="rId48"/>
  </p:handoutMasterIdLst>
  <p:sldIdLst>
    <p:sldId id="466" r:id="rId2"/>
    <p:sldId id="467" r:id="rId3"/>
    <p:sldId id="468" r:id="rId4"/>
    <p:sldId id="469" r:id="rId5"/>
    <p:sldId id="470" r:id="rId6"/>
    <p:sldId id="471" r:id="rId7"/>
    <p:sldId id="258" r:id="rId8"/>
    <p:sldId id="259" r:id="rId9"/>
    <p:sldId id="260" r:id="rId10"/>
    <p:sldId id="261" r:id="rId11"/>
    <p:sldId id="262" r:id="rId12"/>
    <p:sldId id="265" r:id="rId13"/>
    <p:sldId id="266" r:id="rId14"/>
    <p:sldId id="263" r:id="rId15"/>
    <p:sldId id="264" r:id="rId16"/>
    <p:sldId id="268" r:id="rId17"/>
    <p:sldId id="271" r:id="rId18"/>
    <p:sldId id="272" r:id="rId19"/>
    <p:sldId id="273" r:id="rId20"/>
    <p:sldId id="274" r:id="rId21"/>
    <p:sldId id="460" r:id="rId22"/>
    <p:sldId id="290" r:id="rId23"/>
    <p:sldId id="396" r:id="rId24"/>
    <p:sldId id="465" r:id="rId25"/>
    <p:sldId id="393" r:id="rId26"/>
    <p:sldId id="395" r:id="rId27"/>
    <p:sldId id="397" r:id="rId28"/>
    <p:sldId id="398" r:id="rId29"/>
    <p:sldId id="472" r:id="rId30"/>
    <p:sldId id="473" r:id="rId31"/>
    <p:sldId id="474" r:id="rId32"/>
    <p:sldId id="475" r:id="rId33"/>
    <p:sldId id="476" r:id="rId34"/>
    <p:sldId id="477" r:id="rId35"/>
    <p:sldId id="311" r:id="rId36"/>
    <p:sldId id="294" r:id="rId37"/>
    <p:sldId id="400" r:id="rId38"/>
    <p:sldId id="401" r:id="rId39"/>
    <p:sldId id="402" r:id="rId40"/>
    <p:sldId id="403" r:id="rId41"/>
    <p:sldId id="451" r:id="rId42"/>
    <p:sldId id="452" r:id="rId43"/>
    <p:sldId id="454" r:id="rId44"/>
    <p:sldId id="455" r:id="rId45"/>
    <p:sldId id="456" r:id="rId46"/>
  </p:sldIdLst>
  <p:sldSz cx="9144000" cy="6858000" type="screen4x3"/>
  <p:notesSz cx="6934200" cy="9220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6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1096" autoAdjust="0"/>
  </p:normalViewPr>
  <p:slideViewPr>
    <p:cSldViewPr snapToGrid="0">
      <p:cViewPr varScale="1">
        <p:scale>
          <a:sx n="123" d="100"/>
          <a:sy n="123" d="100"/>
        </p:scale>
        <p:origin x="-2128" y="-104"/>
      </p:cViewPr>
      <p:guideLst>
        <p:guide orient="horz" pos="4319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presProps" Target="presProps.xml"/><Relationship Id="rId51" Type="http://schemas.openxmlformats.org/officeDocument/2006/relationships/viewProps" Target="viewProps.xml"/><Relationship Id="rId52" Type="http://schemas.openxmlformats.org/officeDocument/2006/relationships/theme" Target="theme/theme1.xml"/><Relationship Id="rId53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notesMaster" Target="notesMasters/notesMaster1.xml"/><Relationship Id="rId48" Type="http://schemas.openxmlformats.org/officeDocument/2006/relationships/handoutMaster" Target="handoutMasters/handoutMaster1.xml"/><Relationship Id="rId49" Type="http://schemas.openxmlformats.org/officeDocument/2006/relationships/printerSettings" Target="printerSettings/printerSettings1.bin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5">
  <dgm:title val=""/>
  <dgm:desc val=""/>
  <dgm:catLst>
    <dgm:cat type="accent2" pri="11500"/>
  </dgm:catLst>
  <dgm:styleLbl name="node0">
    <dgm:fillClrLst meth="cycle">
      <a:schemeClr val="accent2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alpha val="90000"/>
      </a:schemeClr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alpha val="90000"/>
      </a:schemeClr>
      <a:schemeClr val="accent2">
        <a:alpha val="5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/>
    <dgm:txEffectClrLst/>
  </dgm:styleLbl>
  <dgm:styleLbl name="lnNode1">
    <dgm:fillClrLst>
      <a:schemeClr val="accent2">
        <a:shade val="90000"/>
      </a:schemeClr>
      <a:schemeClr val="accent2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alpha val="2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  <a:alpha val="90000"/>
      </a:schemeClr>
      <a:schemeClr val="accent2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>
      <a:schemeClr val="accent2">
        <a:shade val="90000"/>
      </a:schemeClr>
      <a:schemeClr val="accent2">
        <a:tint val="50000"/>
      </a:schemeClr>
    </dgm:fillClrLst>
    <dgm:linClrLst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alpha val="90000"/>
      </a:schemeClr>
      <a:schemeClr val="accent2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alpha val="90000"/>
        <a:tint val="40000"/>
      </a:schemeClr>
      <a:schemeClr val="accent2">
        <a:alpha val="5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2ADCEA9-E31B-4BBC-9AC3-3BF43A34D99A}" type="doc">
      <dgm:prSet loTypeId="urn:microsoft.com/office/officeart/2005/8/layout/radial1" loCatId="relationship" qsTypeId="urn:microsoft.com/office/officeart/2005/8/quickstyle/simple3" qsCatId="simple" csTypeId="urn:microsoft.com/office/officeart/2005/8/colors/accent2_5" csCatId="accent2" phldr="1"/>
      <dgm:spPr/>
      <dgm:t>
        <a:bodyPr/>
        <a:lstStyle/>
        <a:p>
          <a:endParaRPr lang="en-US"/>
        </a:p>
      </dgm:t>
    </dgm:pt>
    <dgm:pt modelId="{87C84A4F-19E8-4580-8245-8C3B89DBE38C}">
      <dgm:prSet phldrT="[Text]" custT="1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2000" dirty="0" smtClean="0"/>
            <a:t>Access Point</a:t>
          </a:r>
          <a:endParaRPr lang="en-US" sz="2000" dirty="0"/>
        </a:p>
      </dgm:t>
    </dgm:pt>
    <dgm:pt modelId="{A3DB0E19-4700-4B80-AD6D-EE5A598A851D}" type="parTrans" cxnId="{9E8EA257-BBCA-438F-A901-9B0167A55EB1}">
      <dgm:prSet/>
      <dgm:spPr/>
      <dgm:t>
        <a:bodyPr/>
        <a:lstStyle/>
        <a:p>
          <a:endParaRPr lang="en-US"/>
        </a:p>
      </dgm:t>
    </dgm:pt>
    <dgm:pt modelId="{F6B38258-B43A-49C0-8609-F18310D94916}" type="sibTrans" cxnId="{9E8EA257-BBCA-438F-A901-9B0167A55EB1}">
      <dgm:prSet/>
      <dgm:spPr/>
      <dgm:t>
        <a:bodyPr/>
        <a:lstStyle/>
        <a:p>
          <a:endParaRPr lang="en-US"/>
        </a:p>
      </dgm:t>
    </dgm:pt>
    <dgm:pt modelId="{9D24DA73-62D9-4643-B2CF-5E7C00274E92}">
      <dgm:prSet phldrT="[Text]"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Client</a:t>
          </a:r>
          <a:endParaRPr lang="en-US" sz="1800" dirty="0"/>
        </a:p>
      </dgm:t>
    </dgm:pt>
    <dgm:pt modelId="{A471B63F-9F77-4BAC-96B9-2FF667B35D7F}" type="parTrans" cxnId="{ED7F9C97-C0D6-4A5E-BC88-DD71A8D427F5}">
      <dgm:prSet custT="1"/>
      <dgm:spPr>
        <a:ln w="28575">
          <a:solidFill>
            <a:schemeClr val="tx1"/>
          </a:solidFill>
          <a:prstDash val="dash"/>
        </a:ln>
      </dgm:spPr>
      <dgm:t>
        <a:bodyPr/>
        <a:lstStyle/>
        <a:p>
          <a:endParaRPr lang="en-US" sz="1800" dirty="0"/>
        </a:p>
      </dgm:t>
    </dgm:pt>
    <dgm:pt modelId="{0D78F11E-80B5-4C99-A8FD-EBB11D2946E8}" type="sibTrans" cxnId="{ED7F9C97-C0D6-4A5E-BC88-DD71A8D427F5}">
      <dgm:prSet/>
      <dgm:spPr/>
      <dgm:t>
        <a:bodyPr/>
        <a:lstStyle/>
        <a:p>
          <a:endParaRPr lang="en-US"/>
        </a:p>
      </dgm:t>
    </dgm:pt>
    <dgm:pt modelId="{D205124A-3C86-4354-BD6D-DB330F198D74}">
      <dgm:prSet phldrT="[Text]" custT="1"/>
      <dgm:spPr>
        <a:solidFill>
          <a:schemeClr val="accent5">
            <a:lumMod val="40000"/>
            <a:lumOff val="60000"/>
          </a:schemeClr>
        </a:solidFill>
      </dgm:spPr>
      <dgm:t>
        <a:bodyPr/>
        <a:lstStyle/>
        <a:p>
          <a:r>
            <a:rPr lang="en-US" sz="1800" dirty="0" smtClean="0"/>
            <a:t>Wired LAN</a:t>
          </a:r>
          <a:endParaRPr lang="en-US" sz="1800" dirty="0"/>
        </a:p>
      </dgm:t>
    </dgm:pt>
    <dgm:pt modelId="{52C7B1D5-6CC2-4DE0-9AF7-CCF40AEE5B9C}" type="parTrans" cxnId="{2E9A7D9A-C3BA-40EA-864B-36043BB3D2CF}">
      <dgm:prSet custT="1"/>
      <dgm:spPr>
        <a:ln w="28575">
          <a:solidFill>
            <a:schemeClr val="tx1"/>
          </a:solidFill>
        </a:ln>
      </dgm:spPr>
      <dgm:t>
        <a:bodyPr/>
        <a:lstStyle/>
        <a:p>
          <a:endParaRPr lang="en-US" sz="1800" dirty="0"/>
        </a:p>
      </dgm:t>
    </dgm:pt>
    <dgm:pt modelId="{8871FB27-AD56-4C89-B83F-2EDC675E1B8E}" type="sibTrans" cxnId="{2E9A7D9A-C3BA-40EA-864B-36043BB3D2CF}">
      <dgm:prSet/>
      <dgm:spPr/>
      <dgm:t>
        <a:bodyPr/>
        <a:lstStyle/>
        <a:p>
          <a:endParaRPr lang="en-US"/>
        </a:p>
      </dgm:t>
    </dgm:pt>
    <dgm:pt modelId="{D8BC3ED0-BEF5-4A55-A969-E8B7648A2F4A}">
      <dgm:prSet phldrT="[Text]" phldr="1"/>
      <dgm:spPr/>
      <dgm:t>
        <a:bodyPr/>
        <a:lstStyle/>
        <a:p>
          <a:endParaRPr lang="en-US" sz="1800" dirty="0"/>
        </a:p>
      </dgm:t>
    </dgm:pt>
    <dgm:pt modelId="{5B6C7903-953B-4B6F-87A4-DD6FEC8ED28A}" type="parTrans" cxnId="{77F03883-BFD7-4B88-B7F6-46F9657E81D6}">
      <dgm:prSet/>
      <dgm:spPr/>
      <dgm:t>
        <a:bodyPr/>
        <a:lstStyle/>
        <a:p>
          <a:endParaRPr lang="en-US"/>
        </a:p>
      </dgm:t>
    </dgm:pt>
    <dgm:pt modelId="{65E27AA9-A583-473B-9D44-77F042FC217E}" type="sibTrans" cxnId="{77F03883-BFD7-4B88-B7F6-46F9657E81D6}">
      <dgm:prSet/>
      <dgm:spPr/>
      <dgm:t>
        <a:bodyPr/>
        <a:lstStyle/>
        <a:p>
          <a:endParaRPr lang="en-US"/>
        </a:p>
      </dgm:t>
    </dgm:pt>
    <dgm:pt modelId="{0640A70E-4B52-4154-86A7-B350032A646C}">
      <dgm:prSet phldrT="[Text]" phldr="1"/>
      <dgm:spPr/>
      <dgm:t>
        <a:bodyPr/>
        <a:lstStyle/>
        <a:p>
          <a:endParaRPr lang="en-US" sz="1800" dirty="0"/>
        </a:p>
      </dgm:t>
    </dgm:pt>
    <dgm:pt modelId="{ED6B371B-EB48-4518-9AFE-44F9D2CE0788}" type="parTrans" cxnId="{88ABE5B1-DECE-49A3-B408-AE33BB9B9852}">
      <dgm:prSet/>
      <dgm:spPr/>
      <dgm:t>
        <a:bodyPr/>
        <a:lstStyle/>
        <a:p>
          <a:endParaRPr lang="en-US"/>
        </a:p>
      </dgm:t>
    </dgm:pt>
    <dgm:pt modelId="{46B41BC8-3986-4033-916C-D13431DF24F3}" type="sibTrans" cxnId="{88ABE5B1-DECE-49A3-B408-AE33BB9B9852}">
      <dgm:prSet/>
      <dgm:spPr/>
      <dgm:t>
        <a:bodyPr/>
        <a:lstStyle/>
        <a:p>
          <a:endParaRPr lang="en-US"/>
        </a:p>
      </dgm:t>
    </dgm:pt>
    <dgm:pt modelId="{64B1FA98-203C-417F-9420-82BFE603C86C}">
      <dgm:prSet phldrT="[Text]" phldr="1"/>
      <dgm:spPr/>
      <dgm:t>
        <a:bodyPr/>
        <a:lstStyle/>
        <a:p>
          <a:endParaRPr lang="en-US" sz="1800" dirty="0"/>
        </a:p>
      </dgm:t>
    </dgm:pt>
    <dgm:pt modelId="{6C180FD7-ADB9-44E0-BCF2-A610B037DB5E}" type="parTrans" cxnId="{A6D5ACB9-4150-4433-AF65-6EFC2C59B64C}">
      <dgm:prSet/>
      <dgm:spPr/>
      <dgm:t>
        <a:bodyPr/>
        <a:lstStyle/>
        <a:p>
          <a:endParaRPr lang="en-US"/>
        </a:p>
      </dgm:t>
    </dgm:pt>
    <dgm:pt modelId="{0772CDC9-C3B7-4AB5-B861-BBB97427F336}" type="sibTrans" cxnId="{A6D5ACB9-4150-4433-AF65-6EFC2C59B64C}">
      <dgm:prSet/>
      <dgm:spPr/>
      <dgm:t>
        <a:bodyPr/>
        <a:lstStyle/>
        <a:p>
          <a:endParaRPr lang="en-US"/>
        </a:p>
      </dgm:t>
    </dgm:pt>
    <dgm:pt modelId="{8AE94AFB-02AF-4911-8F8A-8D462665167B}">
      <dgm:prSet phldrT="[Text]" phldr="1"/>
      <dgm:spPr/>
      <dgm:t>
        <a:bodyPr/>
        <a:lstStyle/>
        <a:p>
          <a:endParaRPr lang="en-US" sz="1800" dirty="0"/>
        </a:p>
      </dgm:t>
    </dgm:pt>
    <dgm:pt modelId="{4F4CE0E2-926D-45E2-B64B-C8B6150830B9}" type="parTrans" cxnId="{8FBE9BA3-6C0B-4C0D-BF66-313925C62F8E}">
      <dgm:prSet/>
      <dgm:spPr/>
      <dgm:t>
        <a:bodyPr/>
        <a:lstStyle/>
        <a:p>
          <a:endParaRPr lang="en-US"/>
        </a:p>
      </dgm:t>
    </dgm:pt>
    <dgm:pt modelId="{1FEAF94A-DCD8-473C-B811-CDE50DB609D1}" type="sibTrans" cxnId="{8FBE9BA3-6C0B-4C0D-BF66-313925C62F8E}">
      <dgm:prSet/>
      <dgm:spPr/>
      <dgm:t>
        <a:bodyPr/>
        <a:lstStyle/>
        <a:p>
          <a:endParaRPr lang="en-US"/>
        </a:p>
      </dgm:t>
    </dgm:pt>
    <dgm:pt modelId="{58E2F798-0605-4697-87CA-7F4A41B85949}">
      <dgm:prSet phldrT="[Text]" phldr="1"/>
      <dgm:spPr/>
      <dgm:t>
        <a:bodyPr/>
        <a:lstStyle/>
        <a:p>
          <a:endParaRPr lang="en-US" sz="1800" dirty="0"/>
        </a:p>
      </dgm:t>
    </dgm:pt>
    <dgm:pt modelId="{A2CEF756-EDB9-48F6-B688-89F38556570D}" type="parTrans" cxnId="{99EFD46F-7CEE-4AF7-B20E-6B4E5D61701D}">
      <dgm:prSet/>
      <dgm:spPr/>
      <dgm:t>
        <a:bodyPr/>
        <a:lstStyle/>
        <a:p>
          <a:endParaRPr lang="en-US"/>
        </a:p>
      </dgm:t>
    </dgm:pt>
    <dgm:pt modelId="{4DD462BD-EA64-4C56-9789-5B7CFC860F8F}" type="sibTrans" cxnId="{99EFD46F-7CEE-4AF7-B20E-6B4E5D61701D}">
      <dgm:prSet/>
      <dgm:spPr/>
      <dgm:t>
        <a:bodyPr/>
        <a:lstStyle/>
        <a:p>
          <a:endParaRPr lang="en-US"/>
        </a:p>
      </dgm:t>
    </dgm:pt>
    <dgm:pt modelId="{FF07ACA1-BA30-4AD4-9F59-B20C0F0368B9}">
      <dgm:prSet phldrT="[Text]" phldr="1"/>
      <dgm:spPr/>
      <dgm:t>
        <a:bodyPr/>
        <a:lstStyle/>
        <a:p>
          <a:endParaRPr lang="en-US" sz="1800" dirty="0"/>
        </a:p>
      </dgm:t>
    </dgm:pt>
    <dgm:pt modelId="{49D76A4F-B847-4C3E-9415-CA110AD298A7}" type="parTrans" cxnId="{6FA3BAB3-3B02-4D5E-9D1D-E94621C29315}">
      <dgm:prSet/>
      <dgm:spPr/>
      <dgm:t>
        <a:bodyPr/>
        <a:lstStyle/>
        <a:p>
          <a:endParaRPr lang="en-US"/>
        </a:p>
      </dgm:t>
    </dgm:pt>
    <dgm:pt modelId="{74C2BE6E-C101-49A3-83FD-991A39AB830A}" type="sibTrans" cxnId="{6FA3BAB3-3B02-4D5E-9D1D-E94621C29315}">
      <dgm:prSet/>
      <dgm:spPr/>
      <dgm:t>
        <a:bodyPr/>
        <a:lstStyle/>
        <a:p>
          <a:endParaRPr lang="en-US"/>
        </a:p>
      </dgm:t>
    </dgm:pt>
    <dgm:pt modelId="{A0C25C8F-1538-4994-ACDF-FA71BDF76A21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Client</a:t>
          </a:r>
          <a:endParaRPr lang="en-US" sz="1800" dirty="0"/>
        </a:p>
      </dgm:t>
    </dgm:pt>
    <dgm:pt modelId="{0706E636-8B04-44B5-8B8D-92DE4B523537}" type="parTrans" cxnId="{AD554C24-87E4-47B4-B843-2B6FD1810758}">
      <dgm:prSet custT="1"/>
      <dgm:spPr>
        <a:ln w="28575">
          <a:solidFill>
            <a:schemeClr val="tx1"/>
          </a:solidFill>
          <a:prstDash val="dash"/>
        </a:ln>
      </dgm:spPr>
      <dgm:t>
        <a:bodyPr/>
        <a:lstStyle/>
        <a:p>
          <a:endParaRPr lang="en-US" sz="1800" dirty="0"/>
        </a:p>
      </dgm:t>
    </dgm:pt>
    <dgm:pt modelId="{02FCB953-CBEA-4EC8-B0B5-4B87F922D523}" type="sibTrans" cxnId="{AD554C24-87E4-47B4-B843-2B6FD1810758}">
      <dgm:prSet/>
      <dgm:spPr/>
      <dgm:t>
        <a:bodyPr/>
        <a:lstStyle/>
        <a:p>
          <a:endParaRPr lang="en-US"/>
        </a:p>
      </dgm:t>
    </dgm:pt>
    <dgm:pt modelId="{91B1F8BE-999E-4FA8-9B48-E80DE633AB6F}">
      <dgm:prSet custT="1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en-US" sz="1800" dirty="0" smtClean="0"/>
            <a:t>Client</a:t>
          </a:r>
          <a:endParaRPr lang="en-US" sz="1800" dirty="0"/>
        </a:p>
      </dgm:t>
    </dgm:pt>
    <dgm:pt modelId="{21CC82F4-1162-4308-A5C5-9F1885D94F7A}" type="parTrans" cxnId="{13AFECFA-8538-45E4-8565-1E02CBEF4B6A}">
      <dgm:prSet custT="1"/>
      <dgm:spPr>
        <a:ln w="28575">
          <a:solidFill>
            <a:schemeClr val="tx1"/>
          </a:solidFill>
          <a:prstDash val="dash"/>
        </a:ln>
      </dgm:spPr>
      <dgm:t>
        <a:bodyPr/>
        <a:lstStyle/>
        <a:p>
          <a:endParaRPr lang="en-US" sz="1800" dirty="0"/>
        </a:p>
      </dgm:t>
    </dgm:pt>
    <dgm:pt modelId="{E4F94E9A-E31B-4B6F-8213-8A183ABEC40E}" type="sibTrans" cxnId="{13AFECFA-8538-45E4-8565-1E02CBEF4B6A}">
      <dgm:prSet/>
      <dgm:spPr/>
      <dgm:t>
        <a:bodyPr/>
        <a:lstStyle/>
        <a:p>
          <a:endParaRPr lang="en-US"/>
        </a:p>
      </dgm:t>
    </dgm:pt>
    <dgm:pt modelId="{577EE36A-4A1C-4ACB-BB3A-13E7A5A1C772}" type="pres">
      <dgm:prSet presAssocID="{F2ADCEA9-E31B-4BBC-9AC3-3BF43A34D99A}" presName="cycle" presStyleCnt="0">
        <dgm:presLayoutVars>
          <dgm:chMax val="1"/>
          <dgm:dir/>
          <dgm:animLvl val="ctr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578598CD-42DA-4B7F-A9C9-C705D4D3986B}" type="pres">
      <dgm:prSet presAssocID="{87C84A4F-19E8-4580-8245-8C3B89DBE38C}" presName="centerShape" presStyleLbl="node0" presStyleIdx="0" presStyleCnt="1" custScaleX="173748" custScaleY="78249" custLinFactNeighborX="-222" custLinFactNeighborY="9498"/>
      <dgm:spPr>
        <a:prstGeom prst="roundRect">
          <a:avLst/>
        </a:prstGeom>
      </dgm:spPr>
      <dgm:t>
        <a:bodyPr/>
        <a:lstStyle/>
        <a:p>
          <a:endParaRPr lang="en-US"/>
        </a:p>
      </dgm:t>
    </dgm:pt>
    <dgm:pt modelId="{A332567E-3A21-467C-BC00-CC1FCED585CF}" type="pres">
      <dgm:prSet presAssocID="{A471B63F-9F77-4BAC-96B9-2FF667B35D7F}" presName="Name9" presStyleLbl="parChTrans1D2" presStyleIdx="0" presStyleCnt="4"/>
      <dgm:spPr/>
      <dgm:t>
        <a:bodyPr/>
        <a:lstStyle/>
        <a:p>
          <a:endParaRPr lang="en-US"/>
        </a:p>
      </dgm:t>
    </dgm:pt>
    <dgm:pt modelId="{287E7B8A-4AEC-47F2-B023-436615747DFE}" type="pres">
      <dgm:prSet presAssocID="{A471B63F-9F77-4BAC-96B9-2FF667B35D7F}" presName="connTx" presStyleLbl="parChTrans1D2" presStyleIdx="0" presStyleCnt="4"/>
      <dgm:spPr/>
      <dgm:t>
        <a:bodyPr/>
        <a:lstStyle/>
        <a:p>
          <a:endParaRPr lang="en-US"/>
        </a:p>
      </dgm:t>
    </dgm:pt>
    <dgm:pt modelId="{B5DB5C7D-40B8-4AF0-9AC8-13738D2123AD}" type="pres">
      <dgm:prSet presAssocID="{9D24DA73-62D9-4643-B2CF-5E7C00274E92}" presName="node" presStyleLbl="node1" presStyleIdx="0" presStyleCnt="4" custScaleX="118177" custScaleY="118177" custRadScaleRad="146217" custRadScaleInc="-14209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E3D1E7-203C-4F32-9F0E-6755A80632FC}" type="pres">
      <dgm:prSet presAssocID="{0706E636-8B04-44B5-8B8D-92DE4B523537}" presName="Name9" presStyleLbl="parChTrans1D2" presStyleIdx="1" presStyleCnt="4"/>
      <dgm:spPr/>
      <dgm:t>
        <a:bodyPr/>
        <a:lstStyle/>
        <a:p>
          <a:endParaRPr lang="en-US"/>
        </a:p>
      </dgm:t>
    </dgm:pt>
    <dgm:pt modelId="{0714C886-C650-4856-B463-7773283AA732}" type="pres">
      <dgm:prSet presAssocID="{0706E636-8B04-44B5-8B8D-92DE4B523537}" presName="connTx" presStyleLbl="parChTrans1D2" presStyleIdx="1" presStyleCnt="4"/>
      <dgm:spPr/>
      <dgm:t>
        <a:bodyPr/>
        <a:lstStyle/>
        <a:p>
          <a:endParaRPr lang="en-US"/>
        </a:p>
      </dgm:t>
    </dgm:pt>
    <dgm:pt modelId="{225035D0-BCB1-4B36-8371-DB0292E8D00F}" type="pres">
      <dgm:prSet presAssocID="{A0C25C8F-1538-4994-ACDF-FA71BDF76A21}" presName="node" presStyleLbl="node1" presStyleIdx="1" presStyleCnt="4" custScaleX="118177" custScaleY="118177" custRadScaleRad="86661" custRadScaleInc="-19805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9859C36-29AA-44F8-8517-E3B9009DA95D}" type="pres">
      <dgm:prSet presAssocID="{21CC82F4-1162-4308-A5C5-9F1885D94F7A}" presName="Name9" presStyleLbl="parChTrans1D2" presStyleIdx="2" presStyleCnt="4"/>
      <dgm:spPr/>
      <dgm:t>
        <a:bodyPr/>
        <a:lstStyle/>
        <a:p>
          <a:endParaRPr lang="en-US"/>
        </a:p>
      </dgm:t>
    </dgm:pt>
    <dgm:pt modelId="{ED74AEA2-494A-4602-88D6-6B18EA5E5E26}" type="pres">
      <dgm:prSet presAssocID="{21CC82F4-1162-4308-A5C5-9F1885D94F7A}" presName="connTx" presStyleLbl="parChTrans1D2" presStyleIdx="2" presStyleCnt="4"/>
      <dgm:spPr/>
      <dgm:t>
        <a:bodyPr/>
        <a:lstStyle/>
        <a:p>
          <a:endParaRPr lang="en-US"/>
        </a:p>
      </dgm:t>
    </dgm:pt>
    <dgm:pt modelId="{61FB15D0-B4AB-4DD3-AE1F-D7D49C8A45BF}" type="pres">
      <dgm:prSet presAssocID="{91B1F8BE-999E-4FA8-9B48-E80DE633AB6F}" presName="node" presStyleLbl="node1" presStyleIdx="2" presStyleCnt="4" custScaleX="118177" custScaleY="118177" custRadScaleRad="152396" custRadScaleInc="-25539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DD5298F-FE0F-4BCA-B606-60C2349A4FBD}" type="pres">
      <dgm:prSet presAssocID="{52C7B1D5-6CC2-4DE0-9AF7-CCF40AEE5B9C}" presName="Name9" presStyleLbl="parChTrans1D2" presStyleIdx="3" presStyleCnt="4"/>
      <dgm:spPr/>
      <dgm:t>
        <a:bodyPr/>
        <a:lstStyle/>
        <a:p>
          <a:endParaRPr lang="en-US"/>
        </a:p>
      </dgm:t>
    </dgm:pt>
    <dgm:pt modelId="{EA47499B-79FC-4187-B225-2F223EFD2D0C}" type="pres">
      <dgm:prSet presAssocID="{52C7B1D5-6CC2-4DE0-9AF7-CCF40AEE5B9C}" presName="connTx" presStyleLbl="parChTrans1D2" presStyleIdx="3" presStyleCnt="4"/>
      <dgm:spPr/>
      <dgm:t>
        <a:bodyPr/>
        <a:lstStyle/>
        <a:p>
          <a:endParaRPr lang="en-US"/>
        </a:p>
      </dgm:t>
    </dgm:pt>
    <dgm:pt modelId="{2A608DDC-8D5B-4902-8F62-FAC73DCD1633}" type="pres">
      <dgm:prSet presAssocID="{D205124A-3C86-4354-BD6D-DB330F198D74}" presName="node" presStyleLbl="node1" presStyleIdx="3" presStyleCnt="4" custScaleX="151115" custScaleY="57833" custRadScaleRad="93885" custRadScaleInc="-202305">
        <dgm:presLayoutVars>
          <dgm:bulletEnabled val="1"/>
        </dgm:presLayoutVars>
      </dgm:prSet>
      <dgm:spPr>
        <a:prstGeom prst="flowChartTerminator">
          <a:avLst/>
        </a:prstGeom>
      </dgm:spPr>
      <dgm:t>
        <a:bodyPr/>
        <a:lstStyle/>
        <a:p>
          <a:endParaRPr lang="en-US"/>
        </a:p>
      </dgm:t>
    </dgm:pt>
  </dgm:ptLst>
  <dgm:cxnLst>
    <dgm:cxn modelId="{AD554C24-87E4-47B4-B843-2B6FD1810758}" srcId="{87C84A4F-19E8-4580-8245-8C3B89DBE38C}" destId="{A0C25C8F-1538-4994-ACDF-FA71BDF76A21}" srcOrd="1" destOrd="0" parTransId="{0706E636-8B04-44B5-8B8D-92DE4B523537}" sibTransId="{02FCB953-CBEA-4EC8-B0B5-4B87F922D523}"/>
    <dgm:cxn modelId="{6FA3BAB3-3B02-4D5E-9D1D-E94621C29315}" srcId="{8AE94AFB-02AF-4911-8F8A-8D462665167B}" destId="{FF07ACA1-BA30-4AD4-9F59-B20C0F0368B9}" srcOrd="1" destOrd="0" parTransId="{49D76A4F-B847-4C3E-9415-CA110AD298A7}" sibTransId="{74C2BE6E-C101-49A3-83FD-991A39AB830A}"/>
    <dgm:cxn modelId="{88ABE5B1-DECE-49A3-B408-AE33BB9B9852}" srcId="{D8BC3ED0-BEF5-4A55-A969-E8B7648A2F4A}" destId="{0640A70E-4B52-4154-86A7-B350032A646C}" srcOrd="0" destOrd="0" parTransId="{ED6B371B-EB48-4518-9AFE-44F9D2CE0788}" sibTransId="{46B41BC8-3986-4033-916C-D13431DF24F3}"/>
    <dgm:cxn modelId="{8FBE9BA3-6C0B-4C0D-BF66-313925C62F8E}" srcId="{F2ADCEA9-E31B-4BBC-9AC3-3BF43A34D99A}" destId="{8AE94AFB-02AF-4911-8F8A-8D462665167B}" srcOrd="2" destOrd="0" parTransId="{4F4CE0E2-926D-45E2-B64B-C8B6150830B9}" sibTransId="{1FEAF94A-DCD8-473C-B811-CDE50DB609D1}"/>
    <dgm:cxn modelId="{DCEF0212-BF21-4CB6-BCF5-4903032EA578}" type="presOf" srcId="{21CC82F4-1162-4308-A5C5-9F1885D94F7A}" destId="{ED74AEA2-494A-4602-88D6-6B18EA5E5E26}" srcOrd="1" destOrd="0" presId="urn:microsoft.com/office/officeart/2005/8/layout/radial1"/>
    <dgm:cxn modelId="{A62E0431-FF18-47CB-87F1-01BAB5C92855}" type="presOf" srcId="{52C7B1D5-6CC2-4DE0-9AF7-CCF40AEE5B9C}" destId="{FDD5298F-FE0F-4BCA-B606-60C2349A4FBD}" srcOrd="0" destOrd="0" presId="urn:microsoft.com/office/officeart/2005/8/layout/radial1"/>
    <dgm:cxn modelId="{4CB0807F-0D8C-43CA-9151-D9A4202FAD19}" type="presOf" srcId="{9D24DA73-62D9-4643-B2CF-5E7C00274E92}" destId="{B5DB5C7D-40B8-4AF0-9AC8-13738D2123AD}" srcOrd="0" destOrd="0" presId="urn:microsoft.com/office/officeart/2005/8/layout/radial1"/>
    <dgm:cxn modelId="{2E9A7D9A-C3BA-40EA-864B-36043BB3D2CF}" srcId="{87C84A4F-19E8-4580-8245-8C3B89DBE38C}" destId="{D205124A-3C86-4354-BD6D-DB330F198D74}" srcOrd="3" destOrd="0" parTransId="{52C7B1D5-6CC2-4DE0-9AF7-CCF40AEE5B9C}" sibTransId="{8871FB27-AD56-4C89-B83F-2EDC675E1B8E}"/>
    <dgm:cxn modelId="{39695E9A-0442-456A-90DE-32AAA84B0038}" type="presOf" srcId="{A471B63F-9F77-4BAC-96B9-2FF667B35D7F}" destId="{A332567E-3A21-467C-BC00-CC1FCED585CF}" srcOrd="0" destOrd="0" presId="urn:microsoft.com/office/officeart/2005/8/layout/radial1"/>
    <dgm:cxn modelId="{93CE6DA2-1DC6-4819-A024-C97D45B4B786}" type="presOf" srcId="{91B1F8BE-999E-4FA8-9B48-E80DE633AB6F}" destId="{61FB15D0-B4AB-4DD3-AE1F-D7D49C8A45BF}" srcOrd="0" destOrd="0" presId="urn:microsoft.com/office/officeart/2005/8/layout/radial1"/>
    <dgm:cxn modelId="{E7DFFC5E-D1EC-4042-BCD1-46F71CC9CDC4}" type="presOf" srcId="{A0C25C8F-1538-4994-ACDF-FA71BDF76A21}" destId="{225035D0-BCB1-4B36-8371-DB0292E8D00F}" srcOrd="0" destOrd="0" presId="urn:microsoft.com/office/officeart/2005/8/layout/radial1"/>
    <dgm:cxn modelId="{4940005E-462D-470A-9854-E919AF6A6CC1}" type="presOf" srcId="{D205124A-3C86-4354-BD6D-DB330F198D74}" destId="{2A608DDC-8D5B-4902-8F62-FAC73DCD1633}" srcOrd="0" destOrd="0" presId="urn:microsoft.com/office/officeart/2005/8/layout/radial1"/>
    <dgm:cxn modelId="{A6D5ACB9-4150-4433-AF65-6EFC2C59B64C}" srcId="{D8BC3ED0-BEF5-4A55-A969-E8B7648A2F4A}" destId="{64B1FA98-203C-417F-9420-82BFE603C86C}" srcOrd="1" destOrd="0" parTransId="{6C180FD7-ADB9-44E0-BCF2-A610B037DB5E}" sibTransId="{0772CDC9-C3B7-4AB5-B861-BBB97427F336}"/>
    <dgm:cxn modelId="{ED7F9C97-C0D6-4A5E-BC88-DD71A8D427F5}" srcId="{87C84A4F-19E8-4580-8245-8C3B89DBE38C}" destId="{9D24DA73-62D9-4643-B2CF-5E7C00274E92}" srcOrd="0" destOrd="0" parTransId="{A471B63F-9F77-4BAC-96B9-2FF667B35D7F}" sibTransId="{0D78F11E-80B5-4C99-A8FD-EBB11D2946E8}"/>
    <dgm:cxn modelId="{99DD8389-6B2F-4623-93B3-80FE5A1A899A}" type="presOf" srcId="{52C7B1D5-6CC2-4DE0-9AF7-CCF40AEE5B9C}" destId="{EA47499B-79FC-4187-B225-2F223EFD2D0C}" srcOrd="1" destOrd="0" presId="urn:microsoft.com/office/officeart/2005/8/layout/radial1"/>
    <dgm:cxn modelId="{70473F13-2934-40DD-AB65-958312A63B1A}" type="presOf" srcId="{0706E636-8B04-44B5-8B8D-92DE4B523537}" destId="{14E3D1E7-203C-4F32-9F0E-6755A80632FC}" srcOrd="0" destOrd="0" presId="urn:microsoft.com/office/officeart/2005/8/layout/radial1"/>
    <dgm:cxn modelId="{842BF998-403C-4F52-8A14-B027A892A4F3}" type="presOf" srcId="{21CC82F4-1162-4308-A5C5-9F1885D94F7A}" destId="{29859C36-29AA-44F8-8517-E3B9009DA95D}" srcOrd="0" destOrd="0" presId="urn:microsoft.com/office/officeart/2005/8/layout/radial1"/>
    <dgm:cxn modelId="{13AFECFA-8538-45E4-8565-1E02CBEF4B6A}" srcId="{87C84A4F-19E8-4580-8245-8C3B89DBE38C}" destId="{91B1F8BE-999E-4FA8-9B48-E80DE633AB6F}" srcOrd="2" destOrd="0" parTransId="{21CC82F4-1162-4308-A5C5-9F1885D94F7A}" sibTransId="{E4F94E9A-E31B-4B6F-8213-8A183ABEC40E}"/>
    <dgm:cxn modelId="{F3769C10-018B-43F1-A73E-8800BEF5948A}" type="presOf" srcId="{A471B63F-9F77-4BAC-96B9-2FF667B35D7F}" destId="{287E7B8A-4AEC-47F2-B023-436615747DFE}" srcOrd="1" destOrd="0" presId="urn:microsoft.com/office/officeart/2005/8/layout/radial1"/>
    <dgm:cxn modelId="{E8FDE077-A6A7-49BA-A1C6-603DBAD98588}" type="presOf" srcId="{0706E636-8B04-44B5-8B8D-92DE4B523537}" destId="{0714C886-C650-4856-B463-7773283AA732}" srcOrd="1" destOrd="0" presId="urn:microsoft.com/office/officeart/2005/8/layout/radial1"/>
    <dgm:cxn modelId="{99EFD46F-7CEE-4AF7-B20E-6B4E5D61701D}" srcId="{8AE94AFB-02AF-4911-8F8A-8D462665167B}" destId="{58E2F798-0605-4697-87CA-7F4A41B85949}" srcOrd="0" destOrd="0" parTransId="{A2CEF756-EDB9-48F6-B688-89F38556570D}" sibTransId="{4DD462BD-EA64-4C56-9789-5B7CFC860F8F}"/>
    <dgm:cxn modelId="{9E8EA257-BBCA-438F-A901-9B0167A55EB1}" srcId="{F2ADCEA9-E31B-4BBC-9AC3-3BF43A34D99A}" destId="{87C84A4F-19E8-4580-8245-8C3B89DBE38C}" srcOrd="0" destOrd="0" parTransId="{A3DB0E19-4700-4B80-AD6D-EE5A598A851D}" sibTransId="{F6B38258-B43A-49C0-8609-F18310D94916}"/>
    <dgm:cxn modelId="{D64725DF-C3F8-48BC-A771-51B282DFF6C5}" type="presOf" srcId="{F2ADCEA9-E31B-4BBC-9AC3-3BF43A34D99A}" destId="{577EE36A-4A1C-4ACB-BB3A-13E7A5A1C772}" srcOrd="0" destOrd="0" presId="urn:microsoft.com/office/officeart/2005/8/layout/radial1"/>
    <dgm:cxn modelId="{5C02BACF-A5CC-4088-AB7D-0E6D280052DE}" type="presOf" srcId="{87C84A4F-19E8-4580-8245-8C3B89DBE38C}" destId="{578598CD-42DA-4B7F-A9C9-C705D4D3986B}" srcOrd="0" destOrd="0" presId="urn:microsoft.com/office/officeart/2005/8/layout/radial1"/>
    <dgm:cxn modelId="{77F03883-BFD7-4B88-B7F6-46F9657E81D6}" srcId="{F2ADCEA9-E31B-4BBC-9AC3-3BF43A34D99A}" destId="{D8BC3ED0-BEF5-4A55-A969-E8B7648A2F4A}" srcOrd="1" destOrd="0" parTransId="{5B6C7903-953B-4B6F-87A4-DD6FEC8ED28A}" sibTransId="{65E27AA9-A583-473B-9D44-77F042FC217E}"/>
    <dgm:cxn modelId="{A9D1C13F-EA3A-4F97-9DA1-25D0F91ACB4D}" type="presParOf" srcId="{577EE36A-4A1C-4ACB-BB3A-13E7A5A1C772}" destId="{578598CD-42DA-4B7F-A9C9-C705D4D3986B}" srcOrd="0" destOrd="0" presId="urn:microsoft.com/office/officeart/2005/8/layout/radial1"/>
    <dgm:cxn modelId="{F9D29EB9-A53E-48B1-904A-B39CADB62CC3}" type="presParOf" srcId="{577EE36A-4A1C-4ACB-BB3A-13E7A5A1C772}" destId="{A332567E-3A21-467C-BC00-CC1FCED585CF}" srcOrd="1" destOrd="0" presId="urn:microsoft.com/office/officeart/2005/8/layout/radial1"/>
    <dgm:cxn modelId="{35B3F3C8-A81A-4A0D-AF48-EBFB14CC9DFD}" type="presParOf" srcId="{A332567E-3A21-467C-BC00-CC1FCED585CF}" destId="{287E7B8A-4AEC-47F2-B023-436615747DFE}" srcOrd="0" destOrd="0" presId="urn:microsoft.com/office/officeart/2005/8/layout/radial1"/>
    <dgm:cxn modelId="{8DD40F13-4B2E-43ED-B657-F328CAD67B00}" type="presParOf" srcId="{577EE36A-4A1C-4ACB-BB3A-13E7A5A1C772}" destId="{B5DB5C7D-40B8-4AF0-9AC8-13738D2123AD}" srcOrd="2" destOrd="0" presId="urn:microsoft.com/office/officeart/2005/8/layout/radial1"/>
    <dgm:cxn modelId="{1F76F695-15B6-43BC-9412-D4A5A847FD4E}" type="presParOf" srcId="{577EE36A-4A1C-4ACB-BB3A-13E7A5A1C772}" destId="{14E3D1E7-203C-4F32-9F0E-6755A80632FC}" srcOrd="3" destOrd="0" presId="urn:microsoft.com/office/officeart/2005/8/layout/radial1"/>
    <dgm:cxn modelId="{30757FFF-D01C-40E2-9D4F-B9DAAA921D36}" type="presParOf" srcId="{14E3D1E7-203C-4F32-9F0E-6755A80632FC}" destId="{0714C886-C650-4856-B463-7773283AA732}" srcOrd="0" destOrd="0" presId="urn:microsoft.com/office/officeart/2005/8/layout/radial1"/>
    <dgm:cxn modelId="{394F8756-DD7E-4A54-B00D-5D3CF61CE6CD}" type="presParOf" srcId="{577EE36A-4A1C-4ACB-BB3A-13E7A5A1C772}" destId="{225035D0-BCB1-4B36-8371-DB0292E8D00F}" srcOrd="4" destOrd="0" presId="urn:microsoft.com/office/officeart/2005/8/layout/radial1"/>
    <dgm:cxn modelId="{625D2E7F-7DC8-4BD2-B964-9A3891F724B5}" type="presParOf" srcId="{577EE36A-4A1C-4ACB-BB3A-13E7A5A1C772}" destId="{29859C36-29AA-44F8-8517-E3B9009DA95D}" srcOrd="5" destOrd="0" presId="urn:microsoft.com/office/officeart/2005/8/layout/radial1"/>
    <dgm:cxn modelId="{88183403-4ED3-4640-A403-BB302CFB4913}" type="presParOf" srcId="{29859C36-29AA-44F8-8517-E3B9009DA95D}" destId="{ED74AEA2-494A-4602-88D6-6B18EA5E5E26}" srcOrd="0" destOrd="0" presId="urn:microsoft.com/office/officeart/2005/8/layout/radial1"/>
    <dgm:cxn modelId="{9938BE09-510B-42C3-966C-DB48A393FECD}" type="presParOf" srcId="{577EE36A-4A1C-4ACB-BB3A-13E7A5A1C772}" destId="{61FB15D0-B4AB-4DD3-AE1F-D7D49C8A45BF}" srcOrd="6" destOrd="0" presId="urn:microsoft.com/office/officeart/2005/8/layout/radial1"/>
    <dgm:cxn modelId="{D1568B5B-13E7-4B21-B119-770EE528EDF3}" type="presParOf" srcId="{577EE36A-4A1C-4ACB-BB3A-13E7A5A1C772}" destId="{FDD5298F-FE0F-4BCA-B606-60C2349A4FBD}" srcOrd="7" destOrd="0" presId="urn:microsoft.com/office/officeart/2005/8/layout/radial1"/>
    <dgm:cxn modelId="{E3D043C7-1C44-478C-9F3C-5AF15048C0A1}" type="presParOf" srcId="{FDD5298F-FE0F-4BCA-B606-60C2349A4FBD}" destId="{EA47499B-79FC-4187-B225-2F223EFD2D0C}" srcOrd="0" destOrd="0" presId="urn:microsoft.com/office/officeart/2005/8/layout/radial1"/>
    <dgm:cxn modelId="{7E3C4BA4-4C7E-480F-87EA-5262C2AA7A51}" type="presParOf" srcId="{577EE36A-4A1C-4ACB-BB3A-13E7A5A1C772}" destId="{2A608DDC-8D5B-4902-8F62-FAC73DCD1633}" srcOrd="8" destOrd="0" presId="urn:microsoft.com/office/officeart/2005/8/layout/radial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8598CD-42DA-4B7F-A9C9-C705D4D3986B}">
      <dsp:nvSpPr>
        <dsp:cNvPr id="0" name=""/>
        <dsp:cNvSpPr/>
      </dsp:nvSpPr>
      <dsp:spPr>
        <a:xfrm>
          <a:off x="1366835" y="1298149"/>
          <a:ext cx="1347482" cy="606851"/>
        </a:xfrm>
        <a:prstGeom prst="roundRect">
          <a:avLst/>
        </a:prstGeom>
        <a:gradFill rotWithShape="1">
          <a:gsLst>
            <a:gs pos="0">
              <a:schemeClr val="accent6">
                <a:tint val="50000"/>
                <a:satMod val="300000"/>
              </a:schemeClr>
            </a:gs>
            <a:gs pos="35000">
              <a:schemeClr val="accent6">
                <a:tint val="37000"/>
                <a:satMod val="300000"/>
              </a:schemeClr>
            </a:gs>
            <a:gs pos="100000">
              <a:schemeClr val="accent6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6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Access Point</a:t>
          </a:r>
          <a:endParaRPr lang="en-US" sz="2000" kern="1200" dirty="0"/>
        </a:p>
      </dsp:txBody>
      <dsp:txXfrm>
        <a:off x="1396459" y="1327773"/>
        <a:ext cx="1288234" cy="547603"/>
      </dsp:txXfrm>
    </dsp:sp>
    <dsp:sp modelId="{A332567E-3A21-467C-BC00-CC1FCED585CF}">
      <dsp:nvSpPr>
        <dsp:cNvPr id="0" name=""/>
        <dsp:cNvSpPr/>
      </dsp:nvSpPr>
      <dsp:spPr>
        <a:xfrm rot="12746733">
          <a:off x="1054482" y="1162770"/>
          <a:ext cx="647141" cy="35230"/>
        </a:xfrm>
        <a:custGeom>
          <a:avLst/>
          <a:gdLst/>
          <a:ahLst/>
          <a:cxnLst/>
          <a:rect l="0" t="0" r="0" b="0"/>
          <a:pathLst>
            <a:path>
              <a:moveTo>
                <a:pt x="0" y="17615"/>
              </a:moveTo>
              <a:lnTo>
                <a:pt x="647141" y="17615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 rot="10800000">
        <a:off x="1361875" y="1164207"/>
        <a:ext cx="32357" cy="32357"/>
      </dsp:txXfrm>
    </dsp:sp>
    <dsp:sp modelId="{B5DB5C7D-40B8-4AF0-9AC8-13738D2123AD}">
      <dsp:nvSpPr>
        <dsp:cNvPr id="0" name=""/>
        <dsp:cNvSpPr/>
      </dsp:nvSpPr>
      <dsp:spPr>
        <a:xfrm>
          <a:off x="260016" y="302684"/>
          <a:ext cx="916508" cy="916508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394235" y="436903"/>
        <a:ext cx="648070" cy="648070"/>
      </dsp:txXfrm>
    </dsp:sp>
    <dsp:sp modelId="{14E3D1E7-203C-4F32-9F0E-6755A80632FC}">
      <dsp:nvSpPr>
        <dsp:cNvPr id="0" name=""/>
        <dsp:cNvSpPr/>
      </dsp:nvSpPr>
      <dsp:spPr>
        <a:xfrm rot="16257585">
          <a:off x="1895441" y="1127786"/>
          <a:ext cx="305555" cy="35230"/>
        </a:xfrm>
        <a:custGeom>
          <a:avLst/>
          <a:gdLst/>
          <a:ahLst/>
          <a:cxnLst/>
          <a:rect l="0" t="0" r="0" b="0"/>
          <a:pathLst>
            <a:path>
              <a:moveTo>
                <a:pt x="0" y="17615"/>
              </a:moveTo>
              <a:lnTo>
                <a:pt x="305555" y="17615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40580" y="1137762"/>
        <a:ext cx="15277" cy="15277"/>
      </dsp:txXfrm>
    </dsp:sp>
    <dsp:sp modelId="{225035D0-BCB1-4B36-8371-DB0292E8D00F}">
      <dsp:nvSpPr>
        <dsp:cNvPr id="0" name=""/>
        <dsp:cNvSpPr/>
      </dsp:nvSpPr>
      <dsp:spPr>
        <a:xfrm>
          <a:off x="1600199" y="76201"/>
          <a:ext cx="916508" cy="916508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1734418" y="210420"/>
        <a:ext cx="648070" cy="648070"/>
      </dsp:txXfrm>
    </dsp:sp>
    <dsp:sp modelId="{29859C36-29AA-44F8-8517-E3B9009DA95D}">
      <dsp:nvSpPr>
        <dsp:cNvPr id="0" name=""/>
        <dsp:cNvSpPr/>
      </dsp:nvSpPr>
      <dsp:spPr>
        <a:xfrm rot="19741495">
          <a:off x="2394749" y="1160214"/>
          <a:ext cx="703508" cy="35230"/>
        </a:xfrm>
        <a:custGeom>
          <a:avLst/>
          <a:gdLst/>
          <a:ahLst/>
          <a:cxnLst/>
          <a:rect l="0" t="0" r="0" b="0"/>
          <a:pathLst>
            <a:path>
              <a:moveTo>
                <a:pt x="0" y="17615"/>
              </a:moveTo>
              <a:lnTo>
                <a:pt x="703508" y="17615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das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728915" y="1160241"/>
        <a:ext cx="35175" cy="35175"/>
      </dsp:txXfrm>
    </dsp:sp>
    <dsp:sp modelId="{61FB15D0-B4AB-4DD3-AE1F-D7D49C8A45BF}">
      <dsp:nvSpPr>
        <dsp:cNvPr id="0" name=""/>
        <dsp:cNvSpPr/>
      </dsp:nvSpPr>
      <dsp:spPr>
        <a:xfrm>
          <a:off x="2982743" y="302691"/>
          <a:ext cx="916508" cy="916508"/>
        </a:xfrm>
        <a:prstGeom prst="ellipse">
          <a:avLst/>
        </a:prstGeom>
        <a:gradFill rotWithShape="1">
          <a:gsLst>
            <a:gs pos="0">
              <a:schemeClr val="accent1">
                <a:tint val="50000"/>
                <a:satMod val="300000"/>
              </a:schemeClr>
            </a:gs>
            <a:gs pos="35000">
              <a:schemeClr val="accent1">
                <a:tint val="37000"/>
                <a:satMod val="300000"/>
              </a:schemeClr>
            </a:gs>
            <a:gs pos="100000">
              <a:schemeClr val="accent1">
                <a:tint val="15000"/>
                <a:satMod val="350000"/>
              </a:schemeClr>
            </a:gs>
          </a:gsLst>
          <a:lin ang="16200000" scaled="1"/>
        </a:gradFill>
        <a:ln w="9525" cap="flat" cmpd="sng" algn="ctr">
          <a:solidFill>
            <a:schemeClr val="accent1">
              <a:shade val="95000"/>
              <a:satMod val="10500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Client</a:t>
          </a:r>
          <a:endParaRPr lang="en-US" sz="1800" kern="1200" dirty="0"/>
        </a:p>
      </dsp:txBody>
      <dsp:txXfrm>
        <a:off x="3116962" y="436910"/>
        <a:ext cx="648070" cy="648070"/>
      </dsp:txXfrm>
    </dsp:sp>
    <dsp:sp modelId="{FDD5298F-FE0F-4BCA-B606-60C2349A4FBD}">
      <dsp:nvSpPr>
        <dsp:cNvPr id="0" name=""/>
        <dsp:cNvSpPr/>
      </dsp:nvSpPr>
      <dsp:spPr>
        <a:xfrm rot="5301608">
          <a:off x="1938169" y="2001679"/>
          <a:ext cx="228732" cy="35230"/>
        </a:xfrm>
        <a:custGeom>
          <a:avLst/>
          <a:gdLst/>
          <a:ahLst/>
          <a:cxnLst/>
          <a:rect l="0" t="0" r="0" b="0"/>
          <a:pathLst>
            <a:path>
              <a:moveTo>
                <a:pt x="0" y="17615"/>
              </a:moveTo>
              <a:lnTo>
                <a:pt x="228732" y="17615"/>
              </a:lnTo>
            </a:path>
          </a:pathLst>
        </a:custGeom>
        <a:noFill/>
        <a:ln w="28575" cap="flat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1800" kern="1200" dirty="0"/>
        </a:p>
      </dsp:txBody>
      <dsp:txXfrm>
        <a:off x="2046817" y="2013576"/>
        <a:ext cx="11436" cy="11436"/>
      </dsp:txXfrm>
    </dsp:sp>
    <dsp:sp modelId="{2A608DDC-8D5B-4902-8F62-FAC73DCD1633}">
      <dsp:nvSpPr>
        <dsp:cNvPr id="0" name=""/>
        <dsp:cNvSpPr/>
      </dsp:nvSpPr>
      <dsp:spPr>
        <a:xfrm>
          <a:off x="1476250" y="2133601"/>
          <a:ext cx="1171955" cy="448517"/>
        </a:xfrm>
        <a:prstGeom prst="flowChartTerminator">
          <a:avLst/>
        </a:prstGeom>
        <a:solidFill>
          <a:schemeClr val="accent5">
            <a:lumMod val="40000"/>
            <a:lumOff val="60000"/>
          </a:schemeClr>
        </a:soli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dkEdge">
          <a:bevelT w="8200" h="38100"/>
        </a:sp3d>
      </dsp:spPr>
      <dsp:style>
        <a:lnRef idx="0">
          <a:scrgbClr r="0" g="0" b="0"/>
        </a:lnRef>
        <a:fillRef idx="2">
          <a:scrgbClr r="0" g="0" b="0"/>
        </a:fillRef>
        <a:effectRef idx="1">
          <a:scrgbClr r="0" g="0" b="0"/>
        </a:effectRef>
        <a:fontRef idx="minor">
          <a:schemeClr val="dk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lvl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kern="1200" dirty="0" smtClean="0"/>
            <a:t>Wired LAN</a:t>
          </a:r>
          <a:endParaRPr lang="en-US" sz="1800" kern="1200" dirty="0"/>
        </a:p>
      </dsp:txBody>
      <dsp:txXfrm>
        <a:off x="1531484" y="2199280"/>
        <a:ext cx="1061487" cy="31715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1">
  <dgm:title val=""/>
  <dgm:desc val=""/>
  <dgm:catLst>
    <dgm:cat type="relationship" pri="22000"/>
    <dgm:cat type="cycle" pri="1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ycle">
    <dgm:varLst>
      <dgm:chMax val="1"/>
      <dgm:dir/>
      <dgm:animLvl val="ctr"/>
      <dgm:resizeHandles val="exact"/>
    </dgm:varLst>
    <dgm:choose name="Name0">
      <dgm:if name="Name1" func="var" arg="dir" op="equ" val="norm">
        <dgm:choose name="Name2">
          <dgm:if name="Name3" axis="ch ch" ptType="node node" st="1 1" cnt="1 0" func="cnt" op="lte" val="1">
            <dgm:alg type="cycle">
              <dgm:param type="stAng" val="90"/>
              <dgm:param type="spanAng" val="360"/>
              <dgm:param type="ctrShpMap" val="fNode"/>
            </dgm:alg>
          </dgm:if>
          <dgm:else name="Name4">
            <dgm:alg type="cycle">
              <dgm:param type="stAng" val="0"/>
              <dgm:param type="spanAng" val="360"/>
              <dgm:param type="ctrShpMap" val="fNode"/>
            </dgm:alg>
          </dgm:else>
        </dgm:choose>
      </dgm:if>
      <dgm:else name="Name5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node" refType="w" refFor="ch" refForName="centerShape" op="equ"/>
      <dgm:constr type="sp" refType="w" refFor="ch" refForName="node" fact="0.3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connTx" val="55"/>
      <dgm:constr type="primFontSz" for="des" forName="connTx" refType="primFontSz" refFor="ch" refForName="centerShape" op="lte" fact="0.8"/>
    </dgm:constrLst>
    <dgm:ruleLst/>
    <dgm:forEach name="Name6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05"/>
          <dgm:constr type="bMarg" refType="primFontSz" fact="0.05"/>
          <dgm:constr type="lMarg" refType="primFontSz" fact="0.05"/>
          <dgm:constr type="rMarg" refType="primFontSz" fact="0.05"/>
        </dgm:constrLst>
        <dgm:ruleLst>
          <dgm:rule type="primFontSz" val="5" fact="NaN" max="NaN"/>
        </dgm:ruleLst>
      </dgm:layoutNode>
      <dgm:forEach name="Name7" axis="ch">
        <dgm:forEach name="Name8" axis="self" ptType="parTrans">
          <dgm:layoutNode name="Name9">
            <dgm:alg type="conn">
              <dgm:param type="dim" val="1D"/>
              <dgm:param type="begPts" val="auto"/>
              <dgm:param type="endPts" val="auto"/>
              <dgm:param type="begSty" val="noArr"/>
              <dgm:param type="endSty" val="noArr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connDist"/>
              <dgm:constr type="userA" for="ch" refType="connDist"/>
              <dgm:constr type="w" val="1"/>
              <dgm:constr type="h" val="5"/>
              <dgm:constr type="begPad"/>
              <dgm:constr type="endPad"/>
            </dgm:constrLst>
            <dgm:ruleLst/>
            <dgm:layoutNode name="connTx">
              <dgm:alg type="tx">
                <dgm:param type="autoTxRot" val="grav"/>
              </dgm:alg>
              <dgm:shape xmlns:r="http://schemas.openxmlformats.org/officeDocument/2006/relationships" type="rect" r:blip="" hideGeom="1">
                <dgm:adjLst/>
              </dgm:shape>
              <dgm:presOf axis="self"/>
              <dgm:constrLst>
                <dgm:constr type="userA"/>
                <dgm:constr type="w" refType="userA" fact="0.05"/>
                <dgm:constr type="h" refType="userA" fact="0.05"/>
                <dgm:constr type="lMarg" val="1"/>
                <dgm:constr type="rMarg" val="1"/>
                <dgm:constr type="tMarg"/>
                <dgm:constr type="bMarg"/>
              </dgm:constrLst>
              <dgm:ruleLst>
                <dgm:rule type="w" val="NaN" fact="0.8" max="NaN"/>
                <dgm:rule type="h" val="NaN" fact="1" max="NaN"/>
                <dgm:rule type="primFontSz" val="5" fact="NaN" max="NaN"/>
              </dgm:ruleLst>
            </dgm:layoutNode>
          </dgm:layoutNode>
        </dgm:forEach>
        <dgm:forEach name="Name10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DAFFCCF7-218F-604D-8E0A-1C0B1EF78881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03FE2FF9-156C-0448-9A93-BC5FA52B969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23198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27775" y="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9EC0C6FB-C1E0-2D4C-B08A-94CEC554B545}" type="datetimeFigureOut">
              <a:rPr lang="en-US" smtClean="0"/>
              <a:pPr/>
              <a:t>10/2/15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62050" y="692150"/>
            <a:ext cx="4610100" cy="3457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3420" y="4379595"/>
            <a:ext cx="5547360" cy="4149090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27775" y="8757590"/>
            <a:ext cx="3004820" cy="4610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0C0E275E-A216-904D-9D69-19F31E9E9CD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86270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4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5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817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468048A3-7749-4439-920D-50C611E121AA}" type="slidenum">
              <a:rPr lang="en-GB"/>
              <a:pPr/>
              <a:t>44</a:t>
            </a:fld>
            <a:endParaRPr lang="en-GB"/>
          </a:p>
        </p:txBody>
      </p:sp>
      <p:sp>
        <p:nvSpPr>
          <p:cNvPr id="38913" name="Text Box 1"/>
          <p:cNvSpPr txBox="1">
            <a:spLocks noChangeArrowheads="1"/>
          </p:cNvSpPr>
          <p:nvPr/>
        </p:nvSpPr>
        <p:spPr bwMode="auto">
          <a:xfrm>
            <a:off x="1155700" y="691515"/>
            <a:ext cx="4614775" cy="34559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endParaRPr lang="en-US"/>
          </a:p>
        </p:txBody>
      </p:sp>
      <p:sp>
        <p:nvSpPr>
          <p:cNvPr id="389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3420" y="4379595"/>
            <a:ext cx="5534519" cy="423713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6819C28-E5FE-4667-9D0D-E87C58D38B8C}" type="slidenum">
              <a:rPr lang="en-GB"/>
              <a:pPr/>
              <a:t>45</a:t>
            </a:fld>
            <a:endParaRPr lang="en-GB"/>
          </a:p>
        </p:txBody>
      </p:sp>
      <p:sp>
        <p:nvSpPr>
          <p:cNvPr id="39937" name="Text Box 1"/>
          <p:cNvSpPr txBox="1">
            <a:spLocks noChangeArrowheads="1"/>
          </p:cNvSpPr>
          <p:nvPr/>
        </p:nvSpPr>
        <p:spPr bwMode="auto">
          <a:xfrm>
            <a:off x="1155700" y="691515"/>
            <a:ext cx="4614775" cy="34559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endParaRPr lang="en-US"/>
          </a:p>
        </p:txBody>
      </p:sp>
      <p:sp>
        <p:nvSpPr>
          <p:cNvPr id="399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3420" y="4379595"/>
            <a:ext cx="5534519" cy="423713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769699-0B79-42FE-AED2-7DD9982DD72A}" type="slidenum">
              <a:rPr lang="en-US" smtClean="0">
                <a:ea typeface="ヒラギノ角ゴ Pro W3" charset="0"/>
                <a:cs typeface="ヒラギノ角ゴ Pro W3" charset="0"/>
              </a:rPr>
              <a:pPr/>
              <a:t>7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3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994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1153859" indent="-230772" algn="just">
              <a:lnSpc>
                <a:spcPct val="84000"/>
              </a:lnSpc>
              <a:tabLst>
                <a:tab pos="1320527" algn="l"/>
                <a:tab pos="2243614" algn="l"/>
                <a:tab pos="3166701" algn="l"/>
                <a:tab pos="4089787" algn="l"/>
                <a:tab pos="5012874" algn="l"/>
                <a:tab pos="5935961" algn="l"/>
                <a:tab pos="6859048" algn="l"/>
                <a:tab pos="7782135" algn="l"/>
                <a:tab pos="8705221" algn="l"/>
                <a:tab pos="9628308" algn="l"/>
                <a:tab pos="10551395" algn="l"/>
                <a:tab pos="10615498" algn="l"/>
              </a:tabLst>
            </a:pPr>
            <a:endParaRPr lang="en-US" sz="1000" dirty="0" smtClean="0">
              <a:solidFill>
                <a:srgbClr val="000000"/>
              </a:solidFill>
              <a:cs typeface="Arial" charset="0"/>
              <a:sym typeface="Arial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CC6932F-67BE-44E9-A5A4-0495A03DA587}" type="slidenum">
              <a:rPr lang="en-US" smtClean="0">
                <a:ea typeface="ヒラギノ角ゴ Pro W3" charset="0"/>
                <a:cs typeface="ヒラギノ角ゴ Pro W3" charset="0"/>
              </a:rPr>
              <a:pPr/>
              <a:t>12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01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3012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0065">
              <a:spcBef>
                <a:spcPts val="454"/>
              </a:spcBef>
            </a:pPr>
            <a:endParaRPr lang="en-US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  <a:sym typeface="Times New Roman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t-IT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220524-DA73-4941-935B-54621BFCB649}" type="slidenum">
              <a:rPr lang="en-US" smtClean="0"/>
              <a:pPr/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it-IT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2997122-C771-418A-BE1A-826BA96E121D}" type="slidenum">
              <a:rPr lang="en-US" smtClean="0">
                <a:ea typeface="ヒラギノ角ゴ Pro W3" charset="0"/>
                <a:cs typeface="ヒラギノ角ゴ Pro W3" charset="0"/>
              </a:rPr>
              <a:pPr/>
              <a:t>15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C0E275E-A216-904D-9D69-19F31E9E9CDF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A82774-EFE4-41DE-9F27-46D464D0B406}" type="slidenum">
              <a:rPr lang="en-US" smtClean="0">
                <a:ea typeface="ヒラギノ角ゴ Pro W3" charset="0"/>
                <a:cs typeface="ヒラギノ角ゴ Pro W3" charset="0"/>
              </a:rPr>
              <a:pPr/>
              <a:t>18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5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506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0065">
              <a:spcBef>
                <a:spcPts val="454"/>
              </a:spcBef>
            </a:pPr>
            <a:r>
              <a:rPr lang="en-US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MAC addresses can be permanently burned in (BIA), or be a locally administered address (LAA) set by an administrator. </a:t>
            </a:r>
            <a:r>
              <a:rPr lang="en-US" sz="1100" dirty="0" smtClean="0">
                <a:solidFill>
                  <a:srgbClr val="000000"/>
                </a:solidFill>
                <a:cs typeface="Arial" charset="0"/>
                <a:sym typeface="Arial" charset="0"/>
              </a:rPr>
              <a:t>A MAC address starting out with 00-08-74 for instance is assigned by Dell, while one starting out with 00-0a-95 is assigned by Apple. Despite the IEEE limitations on LAAs, most OSs allow you to specify an arbitrary MAC for an interface.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11094A-D3FE-4787-B978-5B875676C392}" type="slidenum">
              <a:rPr lang="en-US" smtClean="0">
                <a:ea typeface="ヒラギノ角ゴ Pro W3" charset="0"/>
                <a:cs typeface="ヒラギノ角ゴ Pro W3" charset="0"/>
              </a:rPr>
              <a:pPr/>
              <a:t>33</a:t>
            </a:fld>
            <a:endParaRPr lang="en-US" smtClean="0">
              <a:ea typeface="ヒラギノ角ゴ Pro W3" charset="0"/>
              <a:cs typeface="ヒラギノ角ゴ Pro W3" charset="0"/>
            </a:endParaRPr>
          </a:p>
        </p:txBody>
      </p:sp>
      <p:sp>
        <p:nvSpPr>
          <p:cNvPr id="55299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5300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40065">
              <a:spcBef>
                <a:spcPts val="454"/>
              </a:spcBef>
            </a:pPr>
            <a:r>
              <a:rPr lang="en-US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  <a:sym typeface="Times New Roman" pitchFamily="18" charset="0"/>
              </a:rPr>
              <a:t>Sequence numbers are 32 bit numbers, wrapping to 0. ACKs include sequence number for the received package so sender can keep track of packets received by the receiver.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62D4840D-4B5B-4B31-9C9B-4A88CE9FBBCA}" type="slidenum">
              <a:rPr lang="en-GB"/>
              <a:pPr/>
              <a:t>43</a:t>
            </a:fld>
            <a:endParaRPr lang="en-GB"/>
          </a:p>
        </p:txBody>
      </p:sp>
      <p:sp>
        <p:nvSpPr>
          <p:cNvPr id="33793" name="Text Box 1"/>
          <p:cNvSpPr txBox="1">
            <a:spLocks noChangeArrowheads="1"/>
          </p:cNvSpPr>
          <p:nvPr/>
        </p:nvSpPr>
        <p:spPr bwMode="auto">
          <a:xfrm>
            <a:off x="1155700" y="691515"/>
            <a:ext cx="4614775" cy="3455975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lIns="92309" tIns="46154" rIns="92309" bIns="46154" anchor="ctr"/>
          <a:lstStyle/>
          <a:p>
            <a:endParaRPr lang="en-US"/>
          </a:p>
        </p:txBody>
      </p:sp>
      <p:sp>
        <p:nvSpPr>
          <p:cNvPr id="3379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93420" y="4379595"/>
            <a:ext cx="5534519" cy="4237131"/>
          </a:xfrm>
          <a:prstGeom prst="rect">
            <a:avLst/>
          </a:prstGeom>
          <a:noFill/>
          <a:ln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668EBA1-0AF9-F848-8B48-B66C57918B62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EFC8616-8E84-7C41-AE65-B38252B085E7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CE2786F-7093-3049-86AC-04508332F686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70808C-2B7D-8A4D-9744-2E7F882972DB}" type="datetime1">
              <a:rPr lang="en-US" smtClean="0"/>
              <a:t>10/2/15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1F1688CE-F6B2-42DE-B847-7BD665D2960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388F80A-0584-EC4C-861A-811EDE931B2B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49EAA3-7391-CD4F-A763-39A5D3E877DA}" type="datetime1">
              <a:rPr lang="en-US" smtClean="0"/>
              <a:t>10/2/15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98D30C90-279E-7D43-ADE3-6E753FDA56D7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B70CE37-9E02-A84E-9D6A-B28548DBD06B}" type="datetime1">
              <a:rPr lang="en-US" smtClean="0"/>
              <a:t>10/2/15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91152D2-0008-B640-8B0E-1B1A89CFD92A}" type="datetime1">
              <a:rPr lang="en-US" smtClean="0"/>
              <a:t>10/2/15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E765E3F-275D-154E-89D7-6596C0AEFF44}" type="datetime1">
              <a:rPr lang="en-US" smtClean="0"/>
              <a:t>10/2/15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03E7DE9-2A0A-9744-BD6C-44950468E85F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058F14CB-A0D3-DB4B-B76D-1B0957B31B5D}" type="datetime1">
              <a:rPr lang="en-US" smtClean="0"/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F4E9DE0C-EFE3-CE47-9792-88F31C147F5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</p:sldLayoutIdLst>
  <p:timing>
    <p:tnLst>
      <p:par>
        <p:cTn xmlns:p14="http://schemas.microsoft.com/office/powerpoint/2010/main" id="1" dur="indefinite" restart="never" nodeType="tmRoot"/>
      </p:par>
    </p:tnLst>
  </p:timing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b="1" kern="1200">
          <a:solidFill>
            <a:srgbClr val="0000FF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4" Type="http://schemas.openxmlformats.org/officeDocument/2006/relationships/diagramQuickStyle" Target="../diagrams/quickStyle1.xml"/><Relationship Id="rId5" Type="http://schemas.openxmlformats.org/officeDocument/2006/relationships/diagramColors" Target="../diagrams/colors1.xml"/><Relationship Id="rId6" Type="http://schemas.microsoft.com/office/2007/relationships/diagramDrawing" Target="../diagrams/drawing1.xml"/><Relationship Id="rId1" Type="http://schemas.openxmlformats.org/officeDocument/2006/relationships/slideLayout" Target="../slideLayouts/slideLayout2.xml"/><Relationship Id="rId2" Type="http://schemas.openxmlformats.org/officeDocument/2006/relationships/diagramData" Target="../diagrams/data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e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Lecture 11 – Networking Concepts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20873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Switching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2971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828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4290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553200" y="2438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5105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cxnSp>
        <p:nvCxnSpPr>
          <p:cNvPr id="18" name="Straight Connector 17"/>
          <p:cNvCxnSpPr>
            <a:stCxn id="8" idx="7"/>
            <a:endCxn id="10" idx="3"/>
          </p:cNvCxnSpPr>
          <p:nvPr/>
        </p:nvCxnSpPr>
        <p:spPr>
          <a:xfrm rot="5400000" flipH="1" flipV="1">
            <a:off x="2506663" y="2278063"/>
            <a:ext cx="549275" cy="10826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 rot="16200000" flipH="1">
            <a:off x="2049463" y="3878263"/>
            <a:ext cx="1235075" cy="854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9" idx="7"/>
          </p:cNvCxnSpPr>
          <p:nvPr/>
        </p:nvCxnSpPr>
        <p:spPr>
          <a:xfrm rot="5400000">
            <a:off x="3802063" y="4030663"/>
            <a:ext cx="777875" cy="10064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1"/>
            <a:endCxn id="10" idx="5"/>
          </p:cNvCxnSpPr>
          <p:nvPr/>
        </p:nvCxnSpPr>
        <p:spPr>
          <a:xfrm rot="16200000" flipV="1">
            <a:off x="3802063" y="2659063"/>
            <a:ext cx="1006475" cy="777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10" idx="6"/>
          </p:cNvCxnSpPr>
          <p:nvPr/>
        </p:nvCxnSpPr>
        <p:spPr>
          <a:xfrm rot="16200000" flipV="1">
            <a:off x="5200650" y="1085850"/>
            <a:ext cx="312738" cy="26368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5"/>
          </p:cNvCxnSpPr>
          <p:nvPr/>
        </p:nvCxnSpPr>
        <p:spPr>
          <a:xfrm rot="16200000" flipV="1">
            <a:off x="5326063" y="4106863"/>
            <a:ext cx="1082675" cy="11588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  <a:endCxn id="9" idx="6"/>
          </p:cNvCxnSpPr>
          <p:nvPr/>
        </p:nvCxnSpPr>
        <p:spPr>
          <a:xfrm rot="10800000">
            <a:off x="3810000" y="5219700"/>
            <a:ext cx="2514600" cy="304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4"/>
            <a:endCxn id="13" idx="0"/>
          </p:cNvCxnSpPr>
          <p:nvPr/>
        </p:nvCxnSpPr>
        <p:spPr>
          <a:xfrm rot="5400000">
            <a:off x="5943600" y="4076700"/>
            <a:ext cx="18288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688CE-F6B2-42DE-B847-7BD665D29604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23" name="Rectangle 22"/>
          <p:cNvSpPr/>
          <p:nvPr/>
        </p:nvSpPr>
        <p:spPr>
          <a:xfrm>
            <a:off x="8245475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26" name="Rectangle 25"/>
          <p:cNvSpPr/>
          <p:nvPr/>
        </p:nvSpPr>
        <p:spPr>
          <a:xfrm>
            <a:off x="7467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Switching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2971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828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4290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553200" y="2438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5105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8245475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2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64475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7467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Connector 17"/>
          <p:cNvCxnSpPr>
            <a:stCxn id="8" idx="7"/>
            <a:endCxn id="10" idx="3"/>
          </p:cNvCxnSpPr>
          <p:nvPr/>
        </p:nvCxnSpPr>
        <p:spPr>
          <a:xfrm rot="5400000" flipH="1" flipV="1">
            <a:off x="2506663" y="2278063"/>
            <a:ext cx="549275" cy="10826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 rot="16200000" flipH="1">
            <a:off x="2049463" y="3878263"/>
            <a:ext cx="1235075" cy="8540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9" idx="7"/>
          </p:cNvCxnSpPr>
          <p:nvPr/>
        </p:nvCxnSpPr>
        <p:spPr>
          <a:xfrm rot="5400000">
            <a:off x="3802063" y="4030663"/>
            <a:ext cx="777875" cy="10064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1"/>
            <a:endCxn id="10" idx="5"/>
          </p:cNvCxnSpPr>
          <p:nvPr/>
        </p:nvCxnSpPr>
        <p:spPr>
          <a:xfrm rot="16200000" flipV="1">
            <a:off x="3802063" y="2659063"/>
            <a:ext cx="1006475" cy="777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10" idx="6"/>
          </p:cNvCxnSpPr>
          <p:nvPr/>
        </p:nvCxnSpPr>
        <p:spPr>
          <a:xfrm rot="16200000" flipV="1">
            <a:off x="5200650" y="1085850"/>
            <a:ext cx="312738" cy="26368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5"/>
          </p:cNvCxnSpPr>
          <p:nvPr/>
        </p:nvCxnSpPr>
        <p:spPr>
          <a:xfrm rot="16200000" flipV="1">
            <a:off x="5326063" y="4106863"/>
            <a:ext cx="1082675" cy="1158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  <a:endCxn id="9" idx="6"/>
          </p:cNvCxnSpPr>
          <p:nvPr/>
        </p:nvCxnSpPr>
        <p:spPr>
          <a:xfrm rot="10800000">
            <a:off x="3810000" y="5219700"/>
            <a:ext cx="2514600" cy="3048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4"/>
            <a:endCxn id="13" idx="0"/>
          </p:cNvCxnSpPr>
          <p:nvPr/>
        </p:nvCxnSpPr>
        <p:spPr>
          <a:xfrm rot="5400000">
            <a:off x="5943600" y="4076700"/>
            <a:ext cx="1828800" cy="22860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688CE-F6B2-42DE-B847-7BD665D29604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Network Layers</a:t>
            </a:r>
          </a:p>
        </p:txBody>
      </p:sp>
      <p:sp>
        <p:nvSpPr>
          <p:cNvPr id="819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 rIns="129200">
            <a:normAutofit/>
          </a:bodyPr>
          <a:lstStyle/>
          <a:p>
            <a:pPr eaLnBrk="1" hangingPunct="1">
              <a:spcBef>
                <a:spcPts val="500"/>
              </a:spcBef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800" dirty="0" smtClean="0"/>
              <a:t>Network models typically use a </a:t>
            </a:r>
            <a:r>
              <a:rPr lang="en-US" sz="2800" dirty="0" smtClean="0">
                <a:solidFill>
                  <a:schemeClr val="accent6"/>
                </a:solidFill>
              </a:rPr>
              <a:t>stack</a:t>
            </a:r>
            <a:r>
              <a:rPr lang="en-US" sz="2800" dirty="0" smtClean="0"/>
              <a:t> of layers</a:t>
            </a:r>
          </a:p>
          <a:p>
            <a:pPr lvl="1" eaLnBrk="1" hangingPunct="1">
              <a:spcBef>
                <a:spcPts val="500"/>
              </a:spcBef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400" dirty="0" smtClean="0"/>
              <a:t>Higher layers use the services of lower layers via encapsulation</a:t>
            </a:r>
          </a:p>
          <a:p>
            <a:pPr lvl="1" eaLnBrk="1" hangingPunct="1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400" dirty="0" smtClean="0"/>
              <a:t>A layer can be implemented in hardware or software</a:t>
            </a:r>
          </a:p>
          <a:p>
            <a:pPr lvl="1" eaLnBrk="1" hangingPunct="1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400" dirty="0" smtClean="0"/>
              <a:t>The bottom-most layer must be in hardware</a:t>
            </a:r>
          </a:p>
          <a:p>
            <a:pPr eaLnBrk="1" hangingPunct="1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800" dirty="0" smtClean="0"/>
              <a:t>A network device may implement several layers</a:t>
            </a:r>
          </a:p>
          <a:p>
            <a:pPr eaLnBrk="1" hangingPunct="1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800" dirty="0" smtClean="0"/>
              <a:t>A communication channel between two nodes is established for each layer</a:t>
            </a:r>
          </a:p>
          <a:p>
            <a:pPr lvl="1" eaLnBrk="1" hangingPunct="1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400" dirty="0" smtClean="0"/>
              <a:t>Actual channel at the bottom layer</a:t>
            </a:r>
          </a:p>
          <a:p>
            <a:pPr lvl="1" eaLnBrk="1" hangingPunct="1">
              <a:tabLst>
                <a:tab pos="749300" algn="l"/>
                <a:tab pos="1663700" algn="l"/>
                <a:tab pos="2578100" algn="l"/>
                <a:tab pos="3492500" algn="l"/>
                <a:tab pos="4406900" algn="l"/>
                <a:tab pos="5321300" algn="l"/>
                <a:tab pos="6235700" algn="l"/>
                <a:tab pos="7150100" algn="l"/>
                <a:tab pos="8064500" algn="l"/>
                <a:tab pos="8978900" algn="l"/>
                <a:tab pos="9893300" algn="l"/>
              </a:tabLst>
              <a:defRPr/>
            </a:pPr>
            <a:r>
              <a:rPr lang="en-US" sz="2400" dirty="0" smtClean="0"/>
              <a:t>Virtual channel at higher layers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Rounded Rectangle 62"/>
          <p:cNvSpPr/>
          <p:nvPr/>
        </p:nvSpPr>
        <p:spPr>
          <a:xfrm>
            <a:off x="457200" y="5097463"/>
            <a:ext cx="8229600" cy="8382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400" dirty="0"/>
          </a:p>
        </p:txBody>
      </p:sp>
      <p:sp>
        <p:nvSpPr>
          <p:cNvPr id="11267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Layers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1295400"/>
            <a:ext cx="1147763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aptop"/>
          <p:cNvSpPr>
            <a:spLocks noEditPoints="1" noChangeArrowheads="1"/>
          </p:cNvSpPr>
          <p:nvPr/>
        </p:nvSpPr>
        <p:spPr bwMode="auto">
          <a:xfrm>
            <a:off x="577850" y="1508125"/>
            <a:ext cx="906463" cy="7778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17611" y="2481696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17611" y="3146215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17611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17611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23" name="Straight Arrow Connector 22"/>
          <p:cNvCxnSpPr>
            <a:stCxn id="0" idx="2"/>
            <a:endCxn id="0" idx="0"/>
          </p:cNvCxnSpPr>
          <p:nvPr/>
        </p:nvCxnSpPr>
        <p:spPr>
          <a:xfrm rot="5400000">
            <a:off x="850107" y="3629819"/>
            <a:ext cx="3619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0" idx="2"/>
            <a:endCxn id="0" idx="0"/>
          </p:cNvCxnSpPr>
          <p:nvPr/>
        </p:nvCxnSpPr>
        <p:spPr>
          <a:xfrm rot="5400000">
            <a:off x="849313" y="4294188"/>
            <a:ext cx="363537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0" idx="2"/>
            <a:endCxn id="0" idx="0"/>
          </p:cNvCxnSpPr>
          <p:nvPr/>
        </p:nvCxnSpPr>
        <p:spPr>
          <a:xfrm rot="5400000">
            <a:off x="850107" y="2964656"/>
            <a:ext cx="361950" cy="158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/>
          <p:cNvSpPr/>
          <p:nvPr/>
        </p:nvSpPr>
        <p:spPr>
          <a:xfrm>
            <a:off x="7539038" y="1295400"/>
            <a:ext cx="1147762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7659688" y="1508125"/>
            <a:ext cx="906462" cy="777875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7599406" y="2481696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lIns="0" rIns="0"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Application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599406" y="3146215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Transport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99406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599406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32" name="Straight Arrow Connector 31"/>
          <p:cNvCxnSpPr>
            <a:stCxn id="0" idx="2"/>
            <a:endCxn id="0" idx="0"/>
          </p:cNvCxnSpPr>
          <p:nvPr/>
        </p:nvCxnSpPr>
        <p:spPr>
          <a:xfrm rot="5400000">
            <a:off x="7931944" y="3629819"/>
            <a:ext cx="36195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stCxn id="0" idx="2"/>
            <a:endCxn id="0" idx="0"/>
          </p:cNvCxnSpPr>
          <p:nvPr/>
        </p:nvCxnSpPr>
        <p:spPr>
          <a:xfrm rot="5400000">
            <a:off x="7931150" y="4294188"/>
            <a:ext cx="363537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stCxn id="0" idx="2"/>
            <a:endCxn id="0" idx="0"/>
          </p:cNvCxnSpPr>
          <p:nvPr/>
        </p:nvCxnSpPr>
        <p:spPr>
          <a:xfrm rot="5400000">
            <a:off x="7931944" y="2964656"/>
            <a:ext cx="36195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2817813" y="1295400"/>
            <a:ext cx="1147762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modem"/>
          <p:cNvSpPr>
            <a:spLocks noEditPoints="1" noChangeArrowheads="1"/>
          </p:cNvSpPr>
          <p:nvPr/>
        </p:nvSpPr>
        <p:spPr bwMode="auto">
          <a:xfrm>
            <a:off x="2946400" y="1628775"/>
            <a:ext cx="898525" cy="2413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8209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36" name="Rectangle 35"/>
          <p:cNvSpPr/>
          <p:nvPr/>
        </p:nvSpPr>
        <p:spPr>
          <a:xfrm>
            <a:off x="2878209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 rot="5400000">
            <a:off x="3362325" y="4294188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rot="5400000">
            <a:off x="3059907" y="4293394"/>
            <a:ext cx="361950" cy="1587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5178425" y="1295400"/>
            <a:ext cx="1147763" cy="3662363"/>
          </a:xfrm>
          <a:prstGeom prst="round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modem"/>
          <p:cNvSpPr>
            <a:spLocks noEditPoints="1" noChangeArrowheads="1"/>
          </p:cNvSpPr>
          <p:nvPr/>
        </p:nvSpPr>
        <p:spPr bwMode="auto">
          <a:xfrm>
            <a:off x="5330825" y="1628775"/>
            <a:ext cx="898525" cy="2413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bg1">
              <a:lumMod val="50000"/>
              <a:lumOff val="5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5238807" y="3810734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Network</a:t>
            </a:r>
          </a:p>
        </p:txBody>
      </p:sp>
      <p:sp>
        <p:nvSpPr>
          <p:cNvPr id="40" name="Rectangle 39"/>
          <p:cNvSpPr/>
          <p:nvPr/>
        </p:nvSpPr>
        <p:spPr>
          <a:xfrm>
            <a:off x="5238807" y="4475253"/>
            <a:ext cx="1026984" cy="302054"/>
          </a:xfrm>
          <a:prstGeom prst="rect">
            <a:avLst/>
          </a:prstGeom>
          <a:ln/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t>Link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 rot="5400000">
            <a:off x="5722938" y="4294188"/>
            <a:ext cx="361950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 rot="5400000">
            <a:off x="5420519" y="4293394"/>
            <a:ext cx="361950" cy="1588"/>
          </a:xfrm>
          <a:prstGeom prst="straightConnector1">
            <a:avLst/>
          </a:prstGeom>
          <a:ln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Cloud 42"/>
          <p:cNvSpPr/>
          <p:nvPr/>
        </p:nvSpPr>
        <p:spPr>
          <a:xfrm>
            <a:off x="1524000" y="5208588"/>
            <a:ext cx="1371600" cy="604837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90"/>
                </a:solidFill>
                <a:latin typeface="Arial" pitchFamily="34" charset="0"/>
                <a:cs typeface="Arial" pitchFamily="34" charset="0"/>
              </a:rPr>
              <a:t>Ethernet</a:t>
            </a:r>
          </a:p>
        </p:txBody>
      </p:sp>
      <p:sp>
        <p:nvSpPr>
          <p:cNvPr id="44" name="Cloud 43"/>
          <p:cNvSpPr/>
          <p:nvPr/>
        </p:nvSpPr>
        <p:spPr>
          <a:xfrm>
            <a:off x="4114800" y="5208588"/>
            <a:ext cx="1066800" cy="604837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400" dirty="0">
                <a:solidFill>
                  <a:srgbClr val="000090"/>
                </a:solidFill>
                <a:latin typeface="Arial" pitchFamily="34" charset="0"/>
                <a:cs typeface="Arial" pitchFamily="34" charset="0"/>
              </a:rPr>
              <a:t>Fiber Optics</a:t>
            </a:r>
          </a:p>
        </p:txBody>
      </p:sp>
      <p:sp>
        <p:nvSpPr>
          <p:cNvPr id="45" name="Cloud 44"/>
          <p:cNvSpPr/>
          <p:nvPr/>
        </p:nvSpPr>
        <p:spPr>
          <a:xfrm>
            <a:off x="6621463" y="5208588"/>
            <a:ext cx="846137" cy="604837"/>
          </a:xfrm>
          <a:prstGeom prst="cloud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rIns="0" anchor="ctr"/>
          <a:lstStyle/>
          <a:p>
            <a:pPr algn="ctr">
              <a:defRPr/>
            </a:pPr>
            <a:r>
              <a:rPr lang="en-US" sz="1400" dirty="0">
                <a:solidFill>
                  <a:srgbClr val="000090"/>
                </a:solidFill>
                <a:latin typeface="Arial" pitchFamily="34" charset="0"/>
                <a:cs typeface="Arial" pitchFamily="34" charset="0"/>
              </a:rPr>
              <a:t>Wi-Fi</a:t>
            </a:r>
          </a:p>
        </p:txBody>
      </p:sp>
      <p:cxnSp>
        <p:nvCxnSpPr>
          <p:cNvPr id="46" name="Shape 45"/>
          <p:cNvCxnSpPr>
            <a:stCxn id="0" idx="2"/>
            <a:endCxn id="43" idx="2"/>
          </p:cNvCxnSpPr>
          <p:nvPr/>
        </p:nvCxnSpPr>
        <p:spPr>
          <a:xfrm rot="16200000" flipH="1">
            <a:off x="913606" y="4895057"/>
            <a:ext cx="733425" cy="49688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hape 46"/>
          <p:cNvCxnSpPr>
            <a:stCxn id="43" idx="0"/>
          </p:cNvCxnSpPr>
          <p:nvPr/>
        </p:nvCxnSpPr>
        <p:spPr>
          <a:xfrm flipV="1">
            <a:off x="2894013" y="4800600"/>
            <a:ext cx="230187" cy="709613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hape 47"/>
          <p:cNvCxnSpPr>
            <a:endCxn id="44" idx="2"/>
          </p:cNvCxnSpPr>
          <p:nvPr/>
        </p:nvCxnSpPr>
        <p:spPr>
          <a:xfrm rot="16200000" flipH="1">
            <a:off x="3494881" y="4887119"/>
            <a:ext cx="709613" cy="53657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hape 48"/>
          <p:cNvCxnSpPr>
            <a:stCxn id="44" idx="0"/>
            <a:endCxn id="0" idx="2"/>
          </p:cNvCxnSpPr>
          <p:nvPr/>
        </p:nvCxnSpPr>
        <p:spPr>
          <a:xfrm flipV="1">
            <a:off x="5180013" y="4776788"/>
            <a:ext cx="571500" cy="733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hape 49"/>
          <p:cNvCxnSpPr>
            <a:endCxn id="45" idx="2"/>
          </p:cNvCxnSpPr>
          <p:nvPr/>
        </p:nvCxnSpPr>
        <p:spPr>
          <a:xfrm rot="16200000" flipH="1">
            <a:off x="5967412" y="4852988"/>
            <a:ext cx="709613" cy="604838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hape 50"/>
          <p:cNvCxnSpPr>
            <a:stCxn id="45" idx="0"/>
            <a:endCxn id="0" idx="2"/>
          </p:cNvCxnSpPr>
          <p:nvPr/>
        </p:nvCxnSpPr>
        <p:spPr>
          <a:xfrm flipV="1">
            <a:off x="7467600" y="4776788"/>
            <a:ext cx="644525" cy="733425"/>
          </a:xfrm>
          <a:prstGeom prst="bent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14" idx="3"/>
            <a:endCxn id="10" idx="8"/>
          </p:cNvCxnSpPr>
          <p:nvPr/>
        </p:nvCxnSpPr>
        <p:spPr>
          <a:xfrm>
            <a:off x="1346200" y="1766888"/>
            <a:ext cx="1600200" cy="11112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stCxn id="13" idx="1"/>
            <a:endCxn id="15" idx="9"/>
          </p:cNvCxnSpPr>
          <p:nvPr/>
        </p:nvCxnSpPr>
        <p:spPr>
          <a:xfrm flipH="1">
            <a:off x="6229350" y="1766888"/>
            <a:ext cx="1571625" cy="11112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5" idx="8"/>
            <a:endCxn id="10" idx="9"/>
          </p:cNvCxnSpPr>
          <p:nvPr/>
        </p:nvCxnSpPr>
        <p:spPr>
          <a:xfrm flipH="1">
            <a:off x="3844925" y="1778000"/>
            <a:ext cx="1485900" cy="0"/>
          </a:xfrm>
          <a:prstGeom prst="line">
            <a:avLst/>
          </a:prstGeom>
          <a:ln>
            <a:solidFill>
              <a:schemeClr val="bg1">
                <a:lumMod val="50000"/>
                <a:lumOff val="50000"/>
              </a:schemeClr>
            </a:solidFill>
            <a:headEnd type="arrow" w="med" len="med"/>
            <a:tailEnd type="none" w="med" len="med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66" name="TextBox 65"/>
          <p:cNvSpPr txBox="1"/>
          <p:nvPr/>
        </p:nvSpPr>
        <p:spPr>
          <a:xfrm>
            <a:off x="3449638" y="5943600"/>
            <a:ext cx="147989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dirty="0">
                <a:solidFill>
                  <a:srgbClr val="000090"/>
                </a:solidFill>
              </a:rPr>
              <a:t>Physical Layer</a:t>
            </a:r>
          </a:p>
        </p:txBody>
      </p:sp>
      <p:cxnSp>
        <p:nvCxnSpPr>
          <p:cNvPr id="53" name="Straight Arrow Connector 52"/>
          <p:cNvCxnSpPr>
            <a:stCxn id="0" idx="3"/>
            <a:endCxn id="0" idx="1"/>
          </p:cNvCxnSpPr>
          <p:nvPr/>
        </p:nvCxnSpPr>
        <p:spPr>
          <a:xfrm>
            <a:off x="1544638" y="4625975"/>
            <a:ext cx="13335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0" idx="3"/>
            <a:endCxn id="0" idx="1"/>
          </p:cNvCxnSpPr>
          <p:nvPr/>
        </p:nvCxnSpPr>
        <p:spPr>
          <a:xfrm>
            <a:off x="3905250" y="4625975"/>
            <a:ext cx="13335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>
            <a:stCxn id="0" idx="3"/>
            <a:endCxn id="0" idx="1"/>
          </p:cNvCxnSpPr>
          <p:nvPr/>
        </p:nvCxnSpPr>
        <p:spPr>
          <a:xfrm>
            <a:off x="6265863" y="4625975"/>
            <a:ext cx="1333500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1531938" y="3960813"/>
            <a:ext cx="1333500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3892550" y="3960813"/>
            <a:ext cx="1333500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6253163" y="3960813"/>
            <a:ext cx="1333500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0" idx="3"/>
            <a:endCxn id="0" idx="1"/>
          </p:cNvCxnSpPr>
          <p:nvPr/>
        </p:nvCxnSpPr>
        <p:spPr>
          <a:xfrm>
            <a:off x="1544638" y="3297238"/>
            <a:ext cx="6054725" cy="15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>
            <a:stCxn id="0" idx="3"/>
            <a:endCxn id="0" idx="1"/>
          </p:cNvCxnSpPr>
          <p:nvPr/>
        </p:nvCxnSpPr>
        <p:spPr>
          <a:xfrm>
            <a:off x="1544638" y="2632075"/>
            <a:ext cx="6054725" cy="1588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56" name="Slide Number Placeholder 5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688CE-F6B2-42DE-B847-7BD665D29604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Protocols</a:t>
            </a:r>
          </a:p>
        </p:txBody>
      </p:sp>
      <p:sp>
        <p:nvSpPr>
          <p:cNvPr id="5123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/>
          <a:lstStyle/>
          <a:p>
            <a:pPr eaLnBrk="1" hangingPunct="1">
              <a:lnSpc>
                <a:spcPct val="90000"/>
              </a:lnSpc>
              <a:spcBef>
                <a:spcPct val="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A </a:t>
            </a:r>
            <a:r>
              <a:rPr lang="en-US" sz="2400" dirty="0" smtClean="0">
                <a:solidFill>
                  <a:schemeClr val="accent6"/>
                </a:solidFill>
              </a:rPr>
              <a:t>protocol</a:t>
            </a:r>
            <a:r>
              <a:rPr lang="en-US" sz="2400" dirty="0" smtClean="0"/>
              <a:t> defines the rules for communication between computers</a:t>
            </a:r>
          </a:p>
          <a:p>
            <a:pPr eaLnBrk="1" hangingPunct="1">
              <a:lnSpc>
                <a:spcPct val="90000"/>
              </a:lnSpc>
              <a:spcBef>
                <a:spcPts val="500"/>
              </a:spcBef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Protocols are broadly classified as connectionless and connection oriented</a:t>
            </a:r>
          </a:p>
          <a:p>
            <a:pPr eaLnBrk="1" hangingPunct="1"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Connectionless protocol </a:t>
            </a:r>
          </a:p>
          <a:p>
            <a:pPr lvl="1" eaLnBrk="1" hangingPunct="1"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000" dirty="0" smtClean="0"/>
              <a:t>Sends data out as soon as there is enough data to be transmitted</a:t>
            </a:r>
          </a:p>
          <a:p>
            <a:pPr lvl="1" eaLnBrk="1" hangingPunct="1"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000" dirty="0" smtClean="0"/>
              <a:t>E.g., user datagram protocol (UDP)</a:t>
            </a:r>
          </a:p>
          <a:p>
            <a:pPr eaLnBrk="1" hangingPunct="1">
              <a:lnSpc>
                <a:spcPct val="9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>
                <a:solidFill>
                  <a:schemeClr val="accent6"/>
                </a:solidFill>
              </a:rPr>
              <a:t>Connection-oriented protocol</a:t>
            </a:r>
            <a:endParaRPr lang="en-US" sz="2400" dirty="0" smtClean="0"/>
          </a:p>
          <a:p>
            <a:pPr lvl="1" eaLnBrk="1" hangingPunct="1">
              <a:lnSpc>
                <a:spcPct val="9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000" dirty="0" smtClean="0"/>
              <a:t>Provides a reliable connection stream between two nodes</a:t>
            </a:r>
          </a:p>
          <a:p>
            <a:pPr lvl="1" eaLnBrk="1" hangingPunct="1">
              <a:lnSpc>
                <a:spcPct val="9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000" dirty="0" smtClean="0"/>
              <a:t>Consists  of set up, transmission, and tear down phases</a:t>
            </a:r>
          </a:p>
          <a:p>
            <a:pPr lvl="1" eaLnBrk="1" hangingPunct="1">
              <a:lnSpc>
                <a:spcPct val="9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000" dirty="0" smtClean="0"/>
              <a:t>Creates virtual circuit-switched network</a:t>
            </a:r>
          </a:p>
          <a:p>
            <a:pPr lvl="1" eaLnBrk="1" hangingPunct="1">
              <a:lnSpc>
                <a:spcPct val="9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000" dirty="0" smtClean="0"/>
              <a:t>E.g., transmission control protocol (TCP)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686800" cy="1447800"/>
          </a:xfrm>
        </p:spPr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Encapsulation</a:t>
            </a:r>
          </a:p>
        </p:txBody>
      </p:sp>
      <p:sp>
        <p:nvSpPr>
          <p:cNvPr id="717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3200400"/>
          </a:xfrm>
        </p:spPr>
        <p:txBody>
          <a:bodyPr rIns="129200"/>
          <a:lstStyle/>
          <a:p>
            <a:pPr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400" dirty="0" smtClean="0"/>
              <a:t>A packet typically consists of </a:t>
            </a:r>
          </a:p>
          <a:p>
            <a:pPr lvl="1"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000" dirty="0" smtClean="0"/>
              <a:t>Control information for addressing the packet: </a:t>
            </a:r>
            <a:r>
              <a:rPr lang="en-US" sz="2000" dirty="0" smtClean="0">
                <a:solidFill>
                  <a:schemeClr val="accent6"/>
                </a:solidFill>
              </a:rPr>
              <a:t>header</a:t>
            </a:r>
            <a:r>
              <a:rPr lang="en-US" sz="2000" dirty="0" smtClean="0"/>
              <a:t> and </a:t>
            </a:r>
            <a:r>
              <a:rPr lang="en-US" sz="2000" dirty="0" smtClean="0">
                <a:solidFill>
                  <a:schemeClr val="accent6"/>
                </a:solidFill>
              </a:rPr>
              <a:t>footer</a:t>
            </a:r>
          </a:p>
          <a:p>
            <a:pPr lvl="1"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000" dirty="0" smtClean="0"/>
              <a:t>Data: </a:t>
            </a:r>
            <a:r>
              <a:rPr lang="en-US" sz="2000" dirty="0" smtClean="0">
                <a:solidFill>
                  <a:schemeClr val="accent6"/>
                </a:solidFill>
              </a:rPr>
              <a:t>payload</a:t>
            </a:r>
          </a:p>
          <a:p>
            <a:pPr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400" dirty="0" smtClean="0"/>
              <a:t>A network protocol N1 can use the services of another network protocol N2</a:t>
            </a:r>
          </a:p>
          <a:p>
            <a:pPr lvl="1"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000" dirty="0" smtClean="0"/>
              <a:t>A packet p1 of N1 is encapsulated into a packet p2 of N2</a:t>
            </a:r>
          </a:p>
          <a:p>
            <a:pPr lvl="1"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000" dirty="0" smtClean="0"/>
              <a:t>The payload of p2 is p1</a:t>
            </a:r>
          </a:p>
          <a:p>
            <a:pPr lvl="1" eaLnBrk="1" hangingPunct="1">
              <a:spcBef>
                <a:spcPts val="500"/>
              </a:spcBef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000" dirty="0" smtClean="0"/>
              <a:t>The control information of p2 is derived from that of p1</a:t>
            </a:r>
          </a:p>
        </p:txBody>
      </p:sp>
      <p:sp>
        <p:nvSpPr>
          <p:cNvPr id="7186" name="Rectangle 3"/>
          <p:cNvSpPr>
            <a:spLocks/>
          </p:cNvSpPr>
          <p:nvPr/>
        </p:nvSpPr>
        <p:spPr bwMode="auto">
          <a:xfrm>
            <a:off x="685800" y="4495800"/>
            <a:ext cx="7848600" cy="1828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7187" name="Line 4"/>
          <p:cNvSpPr>
            <a:spLocks noChangeShapeType="1"/>
          </p:cNvSpPr>
          <p:nvPr/>
        </p:nvSpPr>
        <p:spPr bwMode="auto">
          <a:xfrm>
            <a:off x="2286000" y="4495800"/>
            <a:ext cx="1588" cy="1828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188" name="Line 5"/>
          <p:cNvSpPr>
            <a:spLocks noChangeShapeType="1"/>
          </p:cNvSpPr>
          <p:nvPr/>
        </p:nvSpPr>
        <p:spPr bwMode="auto">
          <a:xfrm>
            <a:off x="7010400" y="4495800"/>
            <a:ext cx="1588" cy="1828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226" name="Rectangle 9"/>
          <p:cNvSpPr>
            <a:spLocks/>
          </p:cNvSpPr>
          <p:nvPr/>
        </p:nvSpPr>
        <p:spPr bwMode="auto">
          <a:xfrm>
            <a:off x="990600" y="5226050"/>
            <a:ext cx="1066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Header</a:t>
            </a:r>
          </a:p>
        </p:txBody>
      </p:sp>
      <p:sp>
        <p:nvSpPr>
          <p:cNvPr id="9227" name="Rectangle 12"/>
          <p:cNvSpPr>
            <a:spLocks/>
          </p:cNvSpPr>
          <p:nvPr/>
        </p:nvSpPr>
        <p:spPr bwMode="auto">
          <a:xfrm>
            <a:off x="4038600" y="5980113"/>
            <a:ext cx="11430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Payload</a:t>
            </a:r>
          </a:p>
        </p:txBody>
      </p:sp>
      <p:sp>
        <p:nvSpPr>
          <p:cNvPr id="9228" name="Rectangle 14"/>
          <p:cNvSpPr>
            <a:spLocks/>
          </p:cNvSpPr>
          <p:nvPr/>
        </p:nvSpPr>
        <p:spPr bwMode="auto">
          <a:xfrm>
            <a:off x="7315200" y="5227638"/>
            <a:ext cx="914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38100">
              <a:lnSpc>
                <a:spcPct val="100000"/>
              </a:lnSpc>
              <a:spcBef>
                <a:spcPts val="1125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Footer</a:t>
            </a:r>
          </a:p>
        </p:txBody>
      </p:sp>
      <p:sp>
        <p:nvSpPr>
          <p:cNvPr id="7180" name="Rectangle 6"/>
          <p:cNvSpPr>
            <a:spLocks/>
          </p:cNvSpPr>
          <p:nvPr/>
        </p:nvSpPr>
        <p:spPr bwMode="auto">
          <a:xfrm>
            <a:off x="2590800" y="4800600"/>
            <a:ext cx="4038600" cy="10668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>
              <a:defRPr/>
            </a:pPr>
            <a:endParaRPr lang="it-IT"/>
          </a:p>
        </p:txBody>
      </p:sp>
      <p:sp>
        <p:nvSpPr>
          <p:cNvPr id="9230" name="Rectangle 10"/>
          <p:cNvSpPr>
            <a:spLocks/>
          </p:cNvSpPr>
          <p:nvPr/>
        </p:nvSpPr>
        <p:spPr bwMode="auto">
          <a:xfrm>
            <a:off x="2743200" y="5227638"/>
            <a:ext cx="1066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38100" algn="ctr">
              <a:lnSpc>
                <a:spcPct val="100000"/>
              </a:lnSpc>
              <a:spcBef>
                <a:spcPts val="1125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Header</a:t>
            </a:r>
          </a:p>
        </p:txBody>
      </p:sp>
      <p:sp>
        <p:nvSpPr>
          <p:cNvPr id="9231" name="Rectangle 11"/>
          <p:cNvSpPr>
            <a:spLocks/>
          </p:cNvSpPr>
          <p:nvPr/>
        </p:nvSpPr>
        <p:spPr bwMode="auto">
          <a:xfrm>
            <a:off x="4152900" y="5227638"/>
            <a:ext cx="10668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38100" algn="ctr">
              <a:lnSpc>
                <a:spcPct val="100000"/>
              </a:lnSpc>
              <a:spcBef>
                <a:spcPts val="1125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Payload</a:t>
            </a:r>
          </a:p>
        </p:txBody>
      </p:sp>
      <p:sp>
        <p:nvSpPr>
          <p:cNvPr id="9232" name="Rectangle 13"/>
          <p:cNvSpPr>
            <a:spLocks/>
          </p:cNvSpPr>
          <p:nvPr/>
        </p:nvSpPr>
        <p:spPr bwMode="auto">
          <a:xfrm>
            <a:off x="5638800" y="5227638"/>
            <a:ext cx="914400" cy="35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39200" bIns="0"/>
          <a:lstStyle/>
          <a:p>
            <a:pPr marL="38100" algn="ctr">
              <a:lnSpc>
                <a:spcPct val="100000"/>
              </a:lnSpc>
              <a:spcBef>
                <a:spcPts val="1125"/>
              </a:spcBef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z="1800">
                <a:solidFill>
                  <a:schemeClr val="tx1"/>
                </a:solidFill>
                <a:cs typeface="Arial" charset="0"/>
              </a:rPr>
              <a:t>Footer</a:t>
            </a:r>
          </a:p>
        </p:txBody>
      </p:sp>
      <p:cxnSp>
        <p:nvCxnSpPr>
          <p:cNvPr id="9233" name="Straight Connector 18"/>
          <p:cNvCxnSpPr>
            <a:cxnSpLocks noChangeShapeType="1"/>
          </p:cNvCxnSpPr>
          <p:nvPr/>
        </p:nvCxnSpPr>
        <p:spPr bwMode="auto">
          <a:xfrm rot="5400000" flipH="1" flipV="1">
            <a:off x="3371851" y="5334000"/>
            <a:ext cx="1066800" cy="317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cxnSp>
        <p:nvCxnSpPr>
          <p:cNvPr id="9234" name="Straight Connector 19"/>
          <p:cNvCxnSpPr>
            <a:cxnSpLocks noChangeShapeType="1"/>
          </p:cNvCxnSpPr>
          <p:nvPr/>
        </p:nvCxnSpPr>
        <p:spPr bwMode="auto">
          <a:xfrm rot="5400000" flipH="1" flipV="1">
            <a:off x="4933951" y="5332412"/>
            <a:ext cx="1066800" cy="3175"/>
          </a:xfrm>
          <a:prstGeom prst="line">
            <a:avLst/>
          </a:prstGeom>
          <a:noFill/>
          <a:ln w="12700" algn="ctr">
            <a:solidFill>
              <a:srgbClr val="000000"/>
            </a:solidFill>
            <a:round/>
            <a:headEnd/>
            <a:tailEnd/>
          </a:ln>
        </p:spPr>
      </p:cxn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609600" y="5334000"/>
            <a:ext cx="5486400" cy="914400"/>
          </a:xfrm>
          <a:prstGeom prst="rect">
            <a:avLst/>
          </a:prstGeom>
          <a:ln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1524000" y="4038600"/>
            <a:ext cx="3657600" cy="9144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16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Packet Encapsulation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2438400" y="2590800"/>
            <a:ext cx="2743200" cy="914400"/>
          </a:xfrm>
          <a:prstGeom prst="rect">
            <a:avLst/>
          </a:prstGeom>
          <a:ln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352800" y="1219200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2000" dirty="0">
                <a:latin typeface="Arial" pitchFamily="34" charset="0"/>
                <a:cs typeface="Arial" pitchFamily="34" charset="0"/>
              </a:rPr>
              <a:t>Application Packet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352800" y="2590800"/>
            <a:ext cx="1828800" cy="9144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rgbClr val="000090"/>
                </a:solidFill>
                <a:latin typeface="Arial" pitchFamily="34" charset="0"/>
                <a:cs typeface="Arial" pitchFamily="34" charset="0"/>
              </a:rPr>
              <a:t>TCP Data</a:t>
            </a:r>
          </a:p>
        </p:txBody>
      </p:sp>
      <p:sp>
        <p:nvSpPr>
          <p:cNvPr id="13323" name="TextBox 16"/>
          <p:cNvSpPr txBox="1">
            <a:spLocks noChangeArrowheads="1"/>
          </p:cNvSpPr>
          <p:nvPr/>
        </p:nvSpPr>
        <p:spPr bwMode="auto">
          <a:xfrm>
            <a:off x="2397125" y="2687638"/>
            <a:ext cx="1025525" cy="665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Arial" charset="0"/>
              </a:rPr>
              <a:t>TCP</a:t>
            </a:r>
          </a:p>
          <a:p>
            <a:pPr algn="ctr"/>
            <a:r>
              <a:rPr lang="en-US" sz="2000">
                <a:cs typeface="Arial" charset="0"/>
              </a:rPr>
              <a:t>Header</a:t>
            </a:r>
          </a:p>
        </p:txBody>
      </p:sp>
      <p:sp>
        <p:nvSpPr>
          <p:cNvPr id="13324" name="TextBox 17"/>
          <p:cNvSpPr txBox="1">
            <a:spLocks noChangeArrowheads="1"/>
          </p:cNvSpPr>
          <p:nvPr/>
        </p:nvSpPr>
        <p:spPr bwMode="auto">
          <a:xfrm>
            <a:off x="1479550" y="4152900"/>
            <a:ext cx="102552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Arial" charset="0"/>
              </a:rPr>
              <a:t>IP</a:t>
            </a:r>
          </a:p>
          <a:p>
            <a:pPr algn="ctr"/>
            <a:r>
              <a:rPr lang="en-US" sz="2000">
                <a:cs typeface="Arial" charset="0"/>
              </a:rPr>
              <a:t>Header</a:t>
            </a:r>
          </a:p>
        </p:txBody>
      </p:sp>
      <p:sp>
        <p:nvSpPr>
          <p:cNvPr id="13325" name="TextBox 19"/>
          <p:cNvSpPr txBox="1">
            <a:spLocks noChangeArrowheads="1"/>
          </p:cNvSpPr>
          <p:nvPr/>
        </p:nvSpPr>
        <p:spPr bwMode="auto">
          <a:xfrm>
            <a:off x="533400" y="5486400"/>
            <a:ext cx="1025525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Arial" charset="0"/>
              </a:rPr>
              <a:t>Frame</a:t>
            </a:r>
          </a:p>
          <a:p>
            <a:pPr algn="ctr"/>
            <a:r>
              <a:rPr lang="en-US" sz="2000">
                <a:cs typeface="Arial" charset="0"/>
              </a:rPr>
              <a:t>Header</a:t>
            </a:r>
          </a:p>
        </p:txBody>
      </p:sp>
      <p:sp>
        <p:nvSpPr>
          <p:cNvPr id="13326" name="TextBox 20"/>
          <p:cNvSpPr txBox="1">
            <a:spLocks noChangeArrowheads="1"/>
          </p:cNvSpPr>
          <p:nvPr/>
        </p:nvSpPr>
        <p:spPr bwMode="auto">
          <a:xfrm>
            <a:off x="5156200" y="5486400"/>
            <a:ext cx="925513" cy="66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sz="2000">
                <a:cs typeface="Arial" charset="0"/>
              </a:rPr>
              <a:t>Frame</a:t>
            </a:r>
          </a:p>
          <a:p>
            <a:pPr algn="ctr"/>
            <a:r>
              <a:rPr lang="en-US" sz="2000">
                <a:cs typeface="Arial" charset="0"/>
              </a:rPr>
              <a:t>Footer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52800" y="2590800"/>
            <a:ext cx="182880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2438400" y="2590800"/>
            <a:ext cx="2743200" cy="9144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1524000" y="5334000"/>
            <a:ext cx="3657600" cy="914400"/>
          </a:xfrm>
          <a:prstGeom prst="rect">
            <a:avLst/>
          </a:prstGeom>
          <a:noFill/>
          <a:ln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29" name="Straight Connector 28"/>
          <p:cNvCxnSpPr/>
          <p:nvPr/>
        </p:nvCxnSpPr>
        <p:spPr>
          <a:xfrm rot="5400000">
            <a:off x="3124200" y="2362200"/>
            <a:ext cx="457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 rot="5400000">
            <a:off x="4953000" y="2362200"/>
            <a:ext cx="457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 rot="5400000">
            <a:off x="4914900" y="3771900"/>
            <a:ext cx="5334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 rot="5400000">
            <a:off x="2171700" y="3771900"/>
            <a:ext cx="5334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 rot="5400000">
            <a:off x="4953000" y="5181600"/>
            <a:ext cx="457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rot="5400000">
            <a:off x="1295400" y="5105400"/>
            <a:ext cx="457200" cy="0"/>
          </a:xfrm>
          <a:prstGeom prst="line">
            <a:avLst/>
          </a:prstGeom>
          <a:ln w="28575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36" name="TextBox 34"/>
          <p:cNvSpPr txBox="1">
            <a:spLocks noChangeArrowheads="1"/>
          </p:cNvSpPr>
          <p:nvPr/>
        </p:nvSpPr>
        <p:spPr bwMode="auto">
          <a:xfrm>
            <a:off x="6340475" y="5562600"/>
            <a:ext cx="184626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  <a:cs typeface="Arial" charset="0"/>
              </a:rPr>
              <a:t>Link Layer</a:t>
            </a:r>
          </a:p>
        </p:txBody>
      </p:sp>
      <p:sp>
        <p:nvSpPr>
          <p:cNvPr id="13337" name="TextBox 35"/>
          <p:cNvSpPr txBox="1">
            <a:spLocks noChangeArrowheads="1"/>
          </p:cNvSpPr>
          <p:nvPr/>
        </p:nvSpPr>
        <p:spPr bwMode="auto">
          <a:xfrm>
            <a:off x="6011863" y="4267200"/>
            <a:ext cx="250348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  <a:cs typeface="Arial" charset="0"/>
              </a:rPr>
              <a:t>Network Layer</a:t>
            </a:r>
          </a:p>
        </p:txBody>
      </p:sp>
      <p:sp>
        <p:nvSpPr>
          <p:cNvPr id="13338" name="TextBox 36"/>
          <p:cNvSpPr txBox="1">
            <a:spLocks noChangeArrowheads="1"/>
          </p:cNvSpPr>
          <p:nvPr/>
        </p:nvSpPr>
        <p:spPr bwMode="auto">
          <a:xfrm>
            <a:off x="5907088" y="2895600"/>
            <a:ext cx="2713037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  <a:cs typeface="Arial" charset="0"/>
              </a:rPr>
              <a:t>Transport Layer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322638" y="4065588"/>
            <a:ext cx="1828800" cy="838200"/>
          </a:xfrm>
          <a:prstGeom prst="rect">
            <a:avLst/>
          </a:prstGeom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2454275" y="4065588"/>
            <a:ext cx="854075" cy="8382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41" name="TextBox 40"/>
          <p:cNvSpPr txBox="1">
            <a:spLocks noChangeArrowheads="1"/>
          </p:cNvSpPr>
          <p:nvPr/>
        </p:nvSpPr>
        <p:spPr bwMode="auto">
          <a:xfrm>
            <a:off x="2514600" y="4249738"/>
            <a:ext cx="2438400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3200">
                <a:cs typeface="Arial" charset="0"/>
              </a:rPr>
              <a:t>IP Data</a:t>
            </a:r>
          </a:p>
        </p:txBody>
      </p:sp>
      <p:sp>
        <p:nvSpPr>
          <p:cNvPr id="42" name="Rectangle 41"/>
          <p:cNvSpPr/>
          <p:nvPr/>
        </p:nvSpPr>
        <p:spPr>
          <a:xfrm>
            <a:off x="1539875" y="5349875"/>
            <a:ext cx="3657600" cy="914400"/>
          </a:xfrm>
          <a:prstGeom prst="rect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3338513" y="5387975"/>
            <a:ext cx="1828800" cy="838200"/>
          </a:xfrm>
          <a:prstGeom prst="rect">
            <a:avLst/>
          </a:prstGeom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sz="20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2470150" y="5387975"/>
            <a:ext cx="852488" cy="83820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>
              <a:latin typeface="Arial" pitchFamily="34" charset="0"/>
              <a:cs typeface="Arial" pitchFamily="34" charset="0"/>
            </a:endParaRPr>
          </a:p>
        </p:txBody>
      </p:sp>
      <p:sp>
        <p:nvSpPr>
          <p:cNvPr id="13345" name="TextBox 21"/>
          <p:cNvSpPr txBox="1">
            <a:spLocks noChangeArrowheads="1"/>
          </p:cNvSpPr>
          <p:nvPr/>
        </p:nvSpPr>
        <p:spPr bwMode="auto">
          <a:xfrm>
            <a:off x="1828800" y="5410200"/>
            <a:ext cx="3165475" cy="769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400">
                <a:cs typeface="Arial" charset="0"/>
              </a:rPr>
              <a:t>Frame Data</a:t>
            </a:r>
          </a:p>
        </p:txBody>
      </p:sp>
      <p:sp>
        <p:nvSpPr>
          <p:cNvPr id="13346" name="TextBox 45"/>
          <p:cNvSpPr txBox="1">
            <a:spLocks noChangeArrowheads="1"/>
          </p:cNvSpPr>
          <p:nvPr/>
        </p:nvSpPr>
        <p:spPr bwMode="auto">
          <a:xfrm>
            <a:off x="5791200" y="1447800"/>
            <a:ext cx="2944813" cy="493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>
                <a:solidFill>
                  <a:schemeClr val="tx1"/>
                </a:solidFill>
                <a:cs typeface="Arial" charset="0"/>
              </a:rPr>
              <a:t>Application Layer</a:t>
            </a:r>
          </a:p>
        </p:txBody>
      </p:sp>
      <p:sp>
        <p:nvSpPr>
          <p:cNvPr id="36" name="Slide Number Placeholder 3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Network Interfaces</a:t>
            </a:r>
          </a:p>
        </p:txBody>
      </p:sp>
      <p:sp>
        <p:nvSpPr>
          <p:cNvPr id="1229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rIns="129200"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Network interface: device connecting a computer to a network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Ethernet card</a:t>
            </a:r>
          </a:p>
          <a:p>
            <a:pPr lvl="1"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err="1" smtClean="0"/>
              <a:t>WiFi</a:t>
            </a:r>
            <a:r>
              <a:rPr lang="en-US" dirty="0" smtClean="0"/>
              <a:t> adapter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A computer may have multiple network interfaces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Packets transmitted between network interfaces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Most local area networks, (including Ethernet and </a:t>
            </a:r>
            <a:r>
              <a:rPr lang="en-US" dirty="0" err="1" smtClean="0"/>
              <a:t>WiFi</a:t>
            </a:r>
            <a:r>
              <a:rPr lang="en-US" dirty="0" smtClean="0"/>
              <a:t>) broadcast frames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In regular mode, each network interface gets the frames intended for it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tabLst>
                <a:tab pos="292100" algn="l"/>
                <a:tab pos="762000" algn="l"/>
                <a:tab pos="1206500" algn="l"/>
                <a:tab pos="1676400" algn="l"/>
                <a:tab pos="2120900" algn="l"/>
                <a:tab pos="2590800" algn="l"/>
                <a:tab pos="3035300" algn="l"/>
                <a:tab pos="3505200" algn="l"/>
                <a:tab pos="3949700" algn="l"/>
                <a:tab pos="4419600" algn="l"/>
                <a:tab pos="4864100" algn="l"/>
                <a:tab pos="5334000" algn="l"/>
                <a:tab pos="5778500" algn="l"/>
                <a:tab pos="6248400" algn="l"/>
                <a:tab pos="6692900" algn="l"/>
                <a:tab pos="7162800" algn="l"/>
                <a:tab pos="7607300" algn="l"/>
                <a:tab pos="8077200" algn="l"/>
                <a:tab pos="8521700" algn="l"/>
                <a:tab pos="8991600" algn="l"/>
                <a:tab pos="9436100" algn="l"/>
                <a:tab pos="9448800" algn="l"/>
                <a:tab pos="9906000" algn="l"/>
              </a:tabLst>
              <a:defRPr/>
            </a:pPr>
            <a:r>
              <a:rPr lang="en-US" dirty="0" smtClean="0"/>
              <a:t>Traffic sniffing can be accomplished by configuring the network interface to read all frames (</a:t>
            </a:r>
            <a:r>
              <a:rPr lang="en-US" dirty="0" smtClean="0">
                <a:solidFill>
                  <a:schemeClr val="accent6"/>
                </a:solidFill>
              </a:rPr>
              <a:t>promiscuous mode</a:t>
            </a:r>
            <a:r>
              <a:rPr lang="en-US" dirty="0" smtClean="0"/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MAC Addresses</a:t>
            </a:r>
          </a:p>
        </p:txBody>
      </p:sp>
      <p:sp>
        <p:nvSpPr>
          <p:cNvPr id="13315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>
            <a:normAutofit fontScale="92500" lnSpcReduction="20000"/>
          </a:bodyPr>
          <a:lstStyle/>
          <a:p>
            <a:pPr eaLnBrk="1" hangingPunct="1">
              <a:lnSpc>
                <a:spcPct val="110000"/>
              </a:lnSpc>
              <a:spcBef>
                <a:spcPct val="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500" dirty="0" smtClean="0"/>
              <a:t>Most network interfaces come with a predefined MAC address 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500" dirty="0" smtClean="0"/>
              <a:t>A MAC address is a 48-bit number usually represented in hex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100" dirty="0" smtClean="0"/>
              <a:t>E.g., 00-1A-92-D4-BF-86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500" dirty="0" smtClean="0"/>
              <a:t>The first three octets of any MAC address are IEEE-assigned Organizationally Unique Identifiers</a:t>
            </a:r>
          </a:p>
          <a:p>
            <a:pPr lvl="1"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100" dirty="0" smtClean="0"/>
              <a:t>E.g., Cisco 00-1A-A1, D-Link 00-1B-11, </a:t>
            </a:r>
            <a:r>
              <a:rPr lang="en-US" sz="2100" dirty="0" err="1" smtClean="0"/>
              <a:t>ASUSTek</a:t>
            </a:r>
            <a:r>
              <a:rPr lang="en-US" sz="2100" dirty="0" smtClean="0"/>
              <a:t> 00-1A-92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500" dirty="0" smtClean="0"/>
              <a:t>The next three can be assigned by organizations as they please, with uniqueness being the only constraint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500" dirty="0" smtClean="0"/>
              <a:t>Organizations can utilize MAC addresses to identify computers on their network</a:t>
            </a:r>
          </a:p>
          <a:p>
            <a:pPr eaLnBrk="1" hangingPunct="1">
              <a:lnSpc>
                <a:spcPct val="110000"/>
              </a:lnSpc>
              <a:spcBef>
                <a:spcPts val="500"/>
              </a:spcBef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500" dirty="0" smtClean="0"/>
              <a:t>MAC address can be reconfigured by network interface driver software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Switch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4419600" cy="4525963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A </a:t>
            </a:r>
            <a:r>
              <a:rPr lang="en-US" dirty="0" smtClean="0">
                <a:solidFill>
                  <a:schemeClr val="accent6"/>
                </a:solidFill>
              </a:rPr>
              <a:t>switch</a:t>
            </a:r>
            <a:r>
              <a:rPr lang="en-US" dirty="0" smtClean="0"/>
              <a:t> is a common network device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Operates at the link layer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Has multiple ports, each connected to a computer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/>
              <a:t>Operation of a switch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Learn the MAC address of each computer connected to it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Forward frames only to the destination computer</a:t>
            </a:r>
          </a:p>
        </p:txBody>
      </p: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5029200" y="3810000"/>
            <a:ext cx="709613" cy="609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modem"/>
          <p:cNvSpPr>
            <a:spLocks noEditPoints="1" noChangeArrowheads="1"/>
          </p:cNvSpPr>
          <p:nvPr/>
        </p:nvSpPr>
        <p:spPr bwMode="auto">
          <a:xfrm>
            <a:off x="5638800" y="2971800"/>
            <a:ext cx="2362200" cy="381000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aptop"/>
          <p:cNvSpPr>
            <a:spLocks noEditPoints="1" noChangeArrowheads="1"/>
          </p:cNvSpPr>
          <p:nvPr/>
        </p:nvSpPr>
        <p:spPr bwMode="auto">
          <a:xfrm>
            <a:off x="6553200" y="4572000"/>
            <a:ext cx="709613" cy="609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aptop"/>
          <p:cNvSpPr>
            <a:spLocks noEditPoints="1" noChangeArrowheads="1"/>
          </p:cNvSpPr>
          <p:nvPr/>
        </p:nvSpPr>
        <p:spPr bwMode="auto">
          <a:xfrm>
            <a:off x="8077200" y="4038600"/>
            <a:ext cx="709613" cy="609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aptop"/>
          <p:cNvSpPr>
            <a:spLocks noEditPoints="1" noChangeArrowheads="1"/>
          </p:cNvSpPr>
          <p:nvPr/>
        </p:nvSpPr>
        <p:spPr bwMode="auto">
          <a:xfrm>
            <a:off x="5181600" y="1828800"/>
            <a:ext cx="709613" cy="609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6400800" y="1295400"/>
            <a:ext cx="709613" cy="609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4" name="laptop"/>
          <p:cNvSpPr>
            <a:spLocks noEditPoints="1" noChangeArrowheads="1"/>
          </p:cNvSpPr>
          <p:nvPr/>
        </p:nvSpPr>
        <p:spPr bwMode="auto">
          <a:xfrm>
            <a:off x="7620000" y="1676400"/>
            <a:ext cx="709613" cy="6096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8" name="Straight Connector 17"/>
          <p:cNvCxnSpPr>
            <a:stCxn id="13" idx="5"/>
            <a:endCxn id="8" idx="6"/>
          </p:cNvCxnSpPr>
          <p:nvPr/>
        </p:nvCxnSpPr>
        <p:spPr>
          <a:xfrm>
            <a:off x="6756400" y="1905000"/>
            <a:ext cx="63500" cy="1066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2" idx="5"/>
          </p:cNvCxnSpPr>
          <p:nvPr/>
        </p:nvCxnSpPr>
        <p:spPr>
          <a:xfrm>
            <a:off x="5537200" y="2438400"/>
            <a:ext cx="863600" cy="5334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endCxn id="7" idx="4"/>
          </p:cNvCxnSpPr>
          <p:nvPr/>
        </p:nvCxnSpPr>
        <p:spPr>
          <a:xfrm rot="10800000" flipV="1">
            <a:off x="5384800" y="3352800"/>
            <a:ext cx="7112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8" idx="7"/>
            <a:endCxn id="9" idx="4"/>
          </p:cNvCxnSpPr>
          <p:nvPr/>
        </p:nvCxnSpPr>
        <p:spPr>
          <a:xfrm>
            <a:off x="6819900" y="3352800"/>
            <a:ext cx="88900" cy="1219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4" idx="5"/>
          </p:cNvCxnSpPr>
          <p:nvPr/>
        </p:nvCxnSpPr>
        <p:spPr>
          <a:xfrm flipH="1">
            <a:off x="7239000" y="2286000"/>
            <a:ext cx="736600" cy="685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1" idx="4"/>
          </p:cNvCxnSpPr>
          <p:nvPr/>
        </p:nvCxnSpPr>
        <p:spPr>
          <a:xfrm flipH="1" flipV="1">
            <a:off x="7467600" y="3352800"/>
            <a:ext cx="965200" cy="6858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20" name="Slide Number Placeholder 1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Who recognizes this?</a:t>
            </a:r>
          </a:p>
        </p:txBody>
      </p:sp>
      <p:sp>
        <p:nvSpPr>
          <p:cNvPr id="101379" name="Text Box 3"/>
          <p:cNvSpPr txBox="1">
            <a:spLocks noChangeArrowheads="1"/>
          </p:cNvSpPr>
          <p:nvPr/>
        </p:nvSpPr>
        <p:spPr bwMode="auto">
          <a:xfrm>
            <a:off x="533400" y="2009775"/>
            <a:ext cx="8034338" cy="4473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2400">
                <a:latin typeface="Courier New" charset="0"/>
              </a:rPr>
              <a:t>int sockfd; </a:t>
            </a:r>
          </a:p>
          <a:p>
            <a:r>
              <a:rPr lang="en-US" sz="2400">
                <a:latin typeface="Courier New" charset="0"/>
              </a:rPr>
              <a:t>struct sockaddr_in addr; </a:t>
            </a:r>
          </a:p>
          <a:p>
            <a:endParaRPr lang="en-US" sz="2400">
              <a:latin typeface="Courier New" charset="0"/>
            </a:endParaRPr>
          </a:p>
          <a:p>
            <a:r>
              <a:rPr lang="en-US" sz="2400">
                <a:latin typeface="Courier New" charset="0"/>
              </a:rPr>
              <a:t>addr.sin_family = AF_INET; </a:t>
            </a:r>
          </a:p>
          <a:p>
            <a:r>
              <a:rPr lang="en-US" sz="2400">
                <a:latin typeface="Courier New" charset="0"/>
              </a:rPr>
              <a:t>addr.sin_addr.s_addr = </a:t>
            </a:r>
          </a:p>
          <a:p>
            <a:r>
              <a:rPr lang="en-US" sz="2400">
                <a:latin typeface="Courier New" charset="0"/>
              </a:rPr>
              <a:t>		inet_addr(SERV_HOST_ADDR); </a:t>
            </a:r>
          </a:p>
          <a:p>
            <a:r>
              <a:rPr lang="en-US" sz="2400">
                <a:latin typeface="Courier New" charset="0"/>
              </a:rPr>
              <a:t>addr.sin_port = htons(SERV_TCP_PORT); </a:t>
            </a:r>
          </a:p>
          <a:p>
            <a:endParaRPr lang="en-US" sz="2400">
              <a:latin typeface="Courier New" charset="0"/>
            </a:endParaRPr>
          </a:p>
          <a:p>
            <a:r>
              <a:rPr lang="en-US" sz="2400">
                <a:latin typeface="Courier New" charset="0"/>
              </a:rPr>
              <a:t>sockfd = </a:t>
            </a:r>
            <a:r>
              <a:rPr lang="en-US" sz="2400" b="1">
                <a:latin typeface="Courier New" charset="0"/>
              </a:rPr>
              <a:t>socket</a:t>
            </a:r>
            <a:r>
              <a:rPr lang="en-US" sz="2400">
                <a:latin typeface="Courier New" charset="0"/>
              </a:rPr>
              <a:t>(AF_INET, SOCK_STREAM, 0);</a:t>
            </a:r>
          </a:p>
          <a:p>
            <a:r>
              <a:rPr lang="en-US" sz="2400" b="1">
                <a:latin typeface="Courier New" charset="0"/>
              </a:rPr>
              <a:t>connect</a:t>
            </a:r>
            <a:r>
              <a:rPr lang="en-US" sz="2400">
                <a:latin typeface="Courier New" charset="0"/>
              </a:rPr>
              <a:t>(sockfd, (struct sockaddr *) &amp;addr, </a:t>
            </a:r>
          </a:p>
          <a:p>
            <a:r>
              <a:rPr lang="en-US" sz="2400">
                <a:latin typeface="Courier New" charset="0"/>
              </a:rPr>
              <a:t>		sizeof(serv_addr));</a:t>
            </a:r>
          </a:p>
          <a:p>
            <a:r>
              <a:rPr lang="en-US" sz="2400">
                <a:latin typeface="Courier New" charset="0"/>
              </a:rPr>
              <a:t>do_stuff(stdin, sockfd);</a:t>
            </a:r>
          </a:p>
        </p:txBody>
      </p:sp>
    </p:spTree>
    <p:extLst>
      <p:ext uri="{BB962C8B-B14F-4D97-AF65-F5344CB8AC3E}">
        <p14:creationId xmlns:p14="http://schemas.microsoft.com/office/powerpoint/2010/main" val="19078121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Switches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dirty="0" smtClean="0"/>
              <a:t>Switches can be arranged into a </a:t>
            </a:r>
            <a:r>
              <a:rPr lang="en-US" dirty="0" smtClean="0">
                <a:solidFill>
                  <a:schemeClr val="accent6"/>
                </a:solidFill>
              </a:rPr>
              <a:t>tree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Each port learns the MAC addresses of the machines in the segment (subtree) connected to it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Fragments to unknown MAC addresses are broadcast</a:t>
            </a:r>
          </a:p>
          <a:p>
            <a:pPr>
              <a:lnSpc>
                <a:spcPct val="120000"/>
              </a:lnSpc>
              <a:defRPr/>
            </a:pPr>
            <a:r>
              <a:rPr lang="en-US" dirty="0" smtClean="0"/>
              <a:t>Frames to MAC addresses in the same segment as the sender are ignored</a:t>
            </a:r>
            <a:endParaRPr lang="en-US" dirty="0"/>
          </a:p>
        </p:txBody>
      </p:sp>
      <p:sp>
        <p:nvSpPr>
          <p:cNvPr id="7" name="laptop"/>
          <p:cNvSpPr>
            <a:spLocks noEditPoints="1" noChangeArrowheads="1"/>
          </p:cNvSpPr>
          <p:nvPr/>
        </p:nvSpPr>
        <p:spPr bwMode="auto">
          <a:xfrm>
            <a:off x="3962400" y="38100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modem"/>
          <p:cNvSpPr>
            <a:spLocks noEditPoints="1" noChangeArrowheads="1"/>
          </p:cNvSpPr>
          <p:nvPr/>
        </p:nvSpPr>
        <p:spPr bwMode="auto">
          <a:xfrm>
            <a:off x="5638800" y="2514600"/>
            <a:ext cx="1143000" cy="238125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laptop"/>
          <p:cNvSpPr>
            <a:spLocks noEditPoints="1" noChangeArrowheads="1"/>
          </p:cNvSpPr>
          <p:nvPr/>
        </p:nvSpPr>
        <p:spPr bwMode="auto">
          <a:xfrm>
            <a:off x="7239000" y="57150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laptop"/>
          <p:cNvSpPr>
            <a:spLocks noEditPoints="1" noChangeArrowheads="1"/>
          </p:cNvSpPr>
          <p:nvPr/>
        </p:nvSpPr>
        <p:spPr bwMode="auto">
          <a:xfrm>
            <a:off x="7696200" y="25908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laptop"/>
          <p:cNvSpPr>
            <a:spLocks noEditPoints="1" noChangeArrowheads="1"/>
          </p:cNvSpPr>
          <p:nvPr/>
        </p:nvSpPr>
        <p:spPr bwMode="auto">
          <a:xfrm>
            <a:off x="4953000" y="16764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laptop"/>
          <p:cNvSpPr>
            <a:spLocks noEditPoints="1" noChangeArrowheads="1"/>
          </p:cNvSpPr>
          <p:nvPr/>
        </p:nvSpPr>
        <p:spPr bwMode="auto">
          <a:xfrm>
            <a:off x="5791200" y="12954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laptop"/>
          <p:cNvSpPr>
            <a:spLocks noEditPoints="1" noChangeArrowheads="1"/>
          </p:cNvSpPr>
          <p:nvPr/>
        </p:nvSpPr>
        <p:spPr bwMode="auto">
          <a:xfrm>
            <a:off x="7315200" y="16764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14" name="Straight Connector 13"/>
          <p:cNvCxnSpPr>
            <a:stCxn id="12" idx="5"/>
            <a:endCxn id="8" idx="6"/>
          </p:cNvCxnSpPr>
          <p:nvPr/>
        </p:nvCxnSpPr>
        <p:spPr>
          <a:xfrm>
            <a:off x="6019800" y="1676400"/>
            <a:ext cx="190500" cy="838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/>
          <p:cNvCxnSpPr>
            <a:stCxn id="11" idx="5"/>
            <a:endCxn id="8" idx="6"/>
          </p:cNvCxnSpPr>
          <p:nvPr/>
        </p:nvCxnSpPr>
        <p:spPr>
          <a:xfrm>
            <a:off x="5181600" y="2057400"/>
            <a:ext cx="10287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41" idx="7"/>
            <a:endCxn id="51" idx="6"/>
          </p:cNvCxnSpPr>
          <p:nvPr/>
        </p:nvCxnSpPr>
        <p:spPr>
          <a:xfrm flipH="1">
            <a:off x="5829300" y="3743325"/>
            <a:ext cx="914400" cy="10572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7" name="Straight Connector 16"/>
          <p:cNvCxnSpPr>
            <a:stCxn id="8" idx="7"/>
            <a:endCxn id="41" idx="6"/>
          </p:cNvCxnSpPr>
          <p:nvPr/>
        </p:nvCxnSpPr>
        <p:spPr>
          <a:xfrm>
            <a:off x="6210300" y="2752725"/>
            <a:ext cx="533400" cy="752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8" name="Straight Connector 17"/>
          <p:cNvCxnSpPr>
            <a:stCxn id="13" idx="5"/>
            <a:endCxn id="8" idx="6"/>
          </p:cNvCxnSpPr>
          <p:nvPr/>
        </p:nvCxnSpPr>
        <p:spPr>
          <a:xfrm flipH="1">
            <a:off x="6210300" y="2057400"/>
            <a:ext cx="1333500" cy="4572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10" idx="5"/>
            <a:endCxn id="41" idx="9"/>
          </p:cNvCxnSpPr>
          <p:nvPr/>
        </p:nvCxnSpPr>
        <p:spPr>
          <a:xfrm flipH="1">
            <a:off x="7315200" y="2971800"/>
            <a:ext cx="609600" cy="6810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0" name="modem"/>
          <p:cNvSpPr>
            <a:spLocks noEditPoints="1" noChangeArrowheads="1"/>
          </p:cNvSpPr>
          <p:nvPr/>
        </p:nvSpPr>
        <p:spPr bwMode="auto">
          <a:xfrm>
            <a:off x="4267200" y="3352800"/>
            <a:ext cx="1143000" cy="238125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1" name="modem"/>
          <p:cNvSpPr>
            <a:spLocks noEditPoints="1" noChangeArrowheads="1"/>
          </p:cNvSpPr>
          <p:nvPr/>
        </p:nvSpPr>
        <p:spPr bwMode="auto">
          <a:xfrm>
            <a:off x="6172200" y="3505200"/>
            <a:ext cx="1143000" cy="238125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modem"/>
          <p:cNvSpPr>
            <a:spLocks noEditPoints="1" noChangeArrowheads="1"/>
          </p:cNvSpPr>
          <p:nvPr/>
        </p:nvSpPr>
        <p:spPr bwMode="auto">
          <a:xfrm>
            <a:off x="7315200" y="5105400"/>
            <a:ext cx="1143000" cy="238125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44" name="Straight Connector 43"/>
          <p:cNvCxnSpPr>
            <a:stCxn id="8" idx="7"/>
            <a:endCxn id="40" idx="6"/>
          </p:cNvCxnSpPr>
          <p:nvPr/>
        </p:nvCxnSpPr>
        <p:spPr>
          <a:xfrm flipH="1">
            <a:off x="4838700" y="2752725"/>
            <a:ext cx="1371600" cy="600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stCxn id="41" idx="7"/>
            <a:endCxn id="42" idx="6"/>
          </p:cNvCxnSpPr>
          <p:nvPr/>
        </p:nvCxnSpPr>
        <p:spPr>
          <a:xfrm>
            <a:off x="6743700" y="3743325"/>
            <a:ext cx="1143000" cy="1362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1" name="modem"/>
          <p:cNvSpPr>
            <a:spLocks noEditPoints="1" noChangeArrowheads="1"/>
          </p:cNvSpPr>
          <p:nvPr/>
        </p:nvSpPr>
        <p:spPr bwMode="auto">
          <a:xfrm>
            <a:off x="5257800" y="4800600"/>
            <a:ext cx="1143000" cy="238125"/>
          </a:xfrm>
          <a:custGeom>
            <a:avLst/>
            <a:gdLst>
              <a:gd name="T0" fmla="*/ 0 w 21600"/>
              <a:gd name="T1" fmla="*/ 5152 h 21600"/>
              <a:gd name="T2" fmla="*/ 2941 w 21600"/>
              <a:gd name="T3" fmla="*/ 0 h 21600"/>
              <a:gd name="T4" fmla="*/ 18625 w 21600"/>
              <a:gd name="T5" fmla="*/ 0 h 21600"/>
              <a:gd name="T6" fmla="*/ 21600 w 21600"/>
              <a:gd name="T7" fmla="*/ 5152 h 21600"/>
              <a:gd name="T8" fmla="*/ 21600 w 21600"/>
              <a:gd name="T9" fmla="*/ 21600 h 21600"/>
              <a:gd name="T10" fmla="*/ 0 w 21600"/>
              <a:gd name="T11" fmla="*/ 21600 h 21600"/>
              <a:gd name="T12" fmla="*/ 10800 w 21600"/>
              <a:gd name="T13" fmla="*/ 0 h 21600"/>
              <a:gd name="T14" fmla="*/ 10800 w 21600"/>
              <a:gd name="T15" fmla="*/ 21600 h 21600"/>
              <a:gd name="T16" fmla="*/ 0 w 21600"/>
              <a:gd name="T17" fmla="*/ 13376 h 21600"/>
              <a:gd name="T18" fmla="*/ 21600 w 21600"/>
              <a:gd name="T19" fmla="*/ 13376 h 21600"/>
              <a:gd name="T20" fmla="*/ 400 w 21600"/>
              <a:gd name="T21" fmla="*/ 22400 h 21600"/>
              <a:gd name="T22" fmla="*/ 21200 w 21600"/>
              <a:gd name="T23" fmla="*/ 30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5152"/>
                </a:moveTo>
                <a:lnTo>
                  <a:pt x="2941" y="0"/>
                </a:lnTo>
                <a:lnTo>
                  <a:pt x="18625" y="0"/>
                </a:lnTo>
                <a:lnTo>
                  <a:pt x="21600" y="5152"/>
                </a:lnTo>
                <a:lnTo>
                  <a:pt x="21600" y="21600"/>
                </a:lnTo>
                <a:lnTo>
                  <a:pt x="0" y="21600"/>
                </a:lnTo>
                <a:lnTo>
                  <a:pt x="0" y="5152"/>
                </a:lnTo>
                <a:close/>
              </a:path>
              <a:path w="21600" h="21600" extrusionOk="0">
                <a:moveTo>
                  <a:pt x="0" y="5251"/>
                </a:moveTo>
                <a:lnTo>
                  <a:pt x="21600" y="5251"/>
                </a:lnTo>
                <a:moveTo>
                  <a:pt x="1961" y="11791"/>
                </a:moveTo>
                <a:lnTo>
                  <a:pt x="1961" y="14268"/>
                </a:lnTo>
                <a:lnTo>
                  <a:pt x="2806" y="14268"/>
                </a:lnTo>
                <a:lnTo>
                  <a:pt x="2806" y="11791"/>
                </a:lnTo>
                <a:lnTo>
                  <a:pt x="1961" y="11791"/>
                </a:lnTo>
                <a:close/>
              </a:path>
              <a:path w="21600" h="21600" extrusionOk="0">
                <a:moveTo>
                  <a:pt x="3685" y="11791"/>
                </a:moveTo>
                <a:lnTo>
                  <a:pt x="3685" y="14268"/>
                </a:lnTo>
                <a:lnTo>
                  <a:pt x="4530" y="14268"/>
                </a:lnTo>
                <a:lnTo>
                  <a:pt x="4530" y="11791"/>
                </a:lnTo>
                <a:lnTo>
                  <a:pt x="3685" y="11791"/>
                </a:lnTo>
                <a:close/>
              </a:path>
              <a:path w="21600" h="21600" extrusionOk="0">
                <a:moveTo>
                  <a:pt x="5408" y="11791"/>
                </a:moveTo>
                <a:lnTo>
                  <a:pt x="5408" y="14268"/>
                </a:lnTo>
                <a:lnTo>
                  <a:pt x="6254" y="14268"/>
                </a:lnTo>
                <a:lnTo>
                  <a:pt x="6254" y="11791"/>
                </a:lnTo>
                <a:lnTo>
                  <a:pt x="5408" y="11791"/>
                </a:lnTo>
                <a:close/>
              </a:path>
              <a:path w="21600" h="21600" extrusionOk="0">
                <a:moveTo>
                  <a:pt x="7132" y="11791"/>
                </a:moveTo>
                <a:lnTo>
                  <a:pt x="7132" y="14268"/>
                </a:lnTo>
                <a:lnTo>
                  <a:pt x="7977" y="14268"/>
                </a:lnTo>
                <a:lnTo>
                  <a:pt x="7977" y="11791"/>
                </a:lnTo>
                <a:lnTo>
                  <a:pt x="7132" y="11791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endParaRPr lang="en-US" sz="1100">
              <a:latin typeface="Arial" pitchFamily="34" charset="0"/>
              <a:cs typeface="Arial" pitchFamily="34" charset="0"/>
            </a:endParaRPr>
          </a:p>
        </p:txBody>
      </p:sp>
      <p:sp>
        <p:nvSpPr>
          <p:cNvPr id="69" name="laptop"/>
          <p:cNvSpPr>
            <a:spLocks noEditPoints="1" noChangeArrowheads="1"/>
          </p:cNvSpPr>
          <p:nvPr/>
        </p:nvSpPr>
        <p:spPr bwMode="auto">
          <a:xfrm>
            <a:off x="8229600" y="32004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0" name="laptop"/>
          <p:cNvSpPr>
            <a:spLocks noEditPoints="1" noChangeArrowheads="1"/>
          </p:cNvSpPr>
          <p:nvPr/>
        </p:nvSpPr>
        <p:spPr bwMode="auto">
          <a:xfrm>
            <a:off x="8077200" y="38862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71" name="Straight Connector 70"/>
          <p:cNvCxnSpPr>
            <a:stCxn id="69" idx="1"/>
            <a:endCxn id="41" idx="9"/>
          </p:cNvCxnSpPr>
          <p:nvPr/>
        </p:nvCxnSpPr>
        <p:spPr>
          <a:xfrm flipH="1">
            <a:off x="7315200" y="3327400"/>
            <a:ext cx="985838" cy="325438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stCxn id="70" idx="1"/>
            <a:endCxn id="41" idx="9"/>
          </p:cNvCxnSpPr>
          <p:nvPr/>
        </p:nvCxnSpPr>
        <p:spPr>
          <a:xfrm flipH="1" flipV="1">
            <a:off x="7315200" y="3652838"/>
            <a:ext cx="833438" cy="360362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1" name="laptop"/>
          <p:cNvSpPr>
            <a:spLocks noEditPoints="1" noChangeArrowheads="1"/>
          </p:cNvSpPr>
          <p:nvPr/>
        </p:nvSpPr>
        <p:spPr bwMode="auto">
          <a:xfrm>
            <a:off x="4648200" y="39624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2" name="laptop"/>
          <p:cNvSpPr>
            <a:spLocks noEditPoints="1" noChangeArrowheads="1"/>
          </p:cNvSpPr>
          <p:nvPr/>
        </p:nvSpPr>
        <p:spPr bwMode="auto">
          <a:xfrm>
            <a:off x="4572000" y="54102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3" name="laptop"/>
          <p:cNvSpPr>
            <a:spLocks noEditPoints="1" noChangeArrowheads="1"/>
          </p:cNvSpPr>
          <p:nvPr/>
        </p:nvSpPr>
        <p:spPr bwMode="auto">
          <a:xfrm>
            <a:off x="8153400" y="57150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4" name="laptop"/>
          <p:cNvSpPr>
            <a:spLocks noEditPoints="1" noChangeArrowheads="1"/>
          </p:cNvSpPr>
          <p:nvPr/>
        </p:nvSpPr>
        <p:spPr bwMode="auto">
          <a:xfrm>
            <a:off x="5867400" y="54864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5" name="laptop"/>
          <p:cNvSpPr>
            <a:spLocks noEditPoints="1" noChangeArrowheads="1"/>
          </p:cNvSpPr>
          <p:nvPr/>
        </p:nvSpPr>
        <p:spPr bwMode="auto">
          <a:xfrm>
            <a:off x="5257800" y="38100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6" name="laptop"/>
          <p:cNvSpPr>
            <a:spLocks noEditPoints="1" noChangeArrowheads="1"/>
          </p:cNvSpPr>
          <p:nvPr/>
        </p:nvSpPr>
        <p:spPr bwMode="auto">
          <a:xfrm>
            <a:off x="5257800" y="56388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7" name="laptop"/>
          <p:cNvSpPr>
            <a:spLocks noEditPoints="1" noChangeArrowheads="1"/>
          </p:cNvSpPr>
          <p:nvPr/>
        </p:nvSpPr>
        <p:spPr bwMode="auto">
          <a:xfrm>
            <a:off x="6553200" y="1371600"/>
            <a:ext cx="457200" cy="381000"/>
          </a:xfrm>
          <a:custGeom>
            <a:avLst/>
            <a:gdLst>
              <a:gd name="T0" fmla="*/ 3362 w 21600"/>
              <a:gd name="T1" fmla="*/ 0 h 21600"/>
              <a:gd name="T2" fmla="*/ 3362 w 21600"/>
              <a:gd name="T3" fmla="*/ 7173 h 21600"/>
              <a:gd name="T4" fmla="*/ 18327 w 21600"/>
              <a:gd name="T5" fmla="*/ 0 h 21600"/>
              <a:gd name="T6" fmla="*/ 18327 w 21600"/>
              <a:gd name="T7" fmla="*/ 7173 h 21600"/>
              <a:gd name="T8" fmla="*/ 10800 w 21600"/>
              <a:gd name="T9" fmla="*/ 0 h 21600"/>
              <a:gd name="T10" fmla="*/ 10800 w 21600"/>
              <a:gd name="T11" fmla="*/ 21600 h 21600"/>
              <a:gd name="T12" fmla="*/ 0 w 21600"/>
              <a:gd name="T13" fmla="*/ 21600 h 21600"/>
              <a:gd name="T14" fmla="*/ 21600 w 21600"/>
              <a:gd name="T15" fmla="*/ 21600 h 21600"/>
              <a:gd name="T16" fmla="*/ 4445 w 21600"/>
              <a:gd name="T17" fmla="*/ 1858 h 21600"/>
              <a:gd name="T18" fmla="*/ 17311 w 21600"/>
              <a:gd name="T19" fmla="*/ 12323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chemeClr val="accent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/>
          <a:lstStyle/>
          <a:p>
            <a:pPr algn="ctr">
              <a:defRPr/>
            </a:pPr>
            <a:endParaRPr lang="en-US" sz="1600" dirty="0"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99" name="Straight Connector 98"/>
          <p:cNvCxnSpPr>
            <a:stCxn id="97" idx="5"/>
            <a:endCxn id="8" idx="6"/>
          </p:cNvCxnSpPr>
          <p:nvPr/>
        </p:nvCxnSpPr>
        <p:spPr>
          <a:xfrm flipH="1">
            <a:off x="6210300" y="1752600"/>
            <a:ext cx="571500" cy="762000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2" name="Straight Connector 101"/>
          <p:cNvCxnSpPr>
            <a:stCxn id="40" idx="7"/>
            <a:endCxn id="7" idx="4"/>
          </p:cNvCxnSpPr>
          <p:nvPr/>
        </p:nvCxnSpPr>
        <p:spPr>
          <a:xfrm flipH="1">
            <a:off x="4191000" y="3590925"/>
            <a:ext cx="647700" cy="219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5" name="Straight Connector 104"/>
          <p:cNvCxnSpPr>
            <a:stCxn id="40" idx="7"/>
            <a:endCxn id="91" idx="4"/>
          </p:cNvCxnSpPr>
          <p:nvPr/>
        </p:nvCxnSpPr>
        <p:spPr>
          <a:xfrm>
            <a:off x="4838700" y="3590925"/>
            <a:ext cx="38100" cy="371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>
            <a:stCxn id="40" idx="7"/>
            <a:endCxn id="95" idx="4"/>
          </p:cNvCxnSpPr>
          <p:nvPr/>
        </p:nvCxnSpPr>
        <p:spPr>
          <a:xfrm>
            <a:off x="4838700" y="3590925"/>
            <a:ext cx="647700" cy="219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92" idx="4"/>
            <a:endCxn id="51" idx="7"/>
          </p:cNvCxnSpPr>
          <p:nvPr/>
        </p:nvCxnSpPr>
        <p:spPr>
          <a:xfrm flipV="1">
            <a:off x="4800600" y="5038725"/>
            <a:ext cx="1028700" cy="371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96" idx="4"/>
            <a:endCxn id="51" idx="7"/>
          </p:cNvCxnSpPr>
          <p:nvPr/>
        </p:nvCxnSpPr>
        <p:spPr>
          <a:xfrm flipV="1">
            <a:off x="5486400" y="5038725"/>
            <a:ext cx="342900" cy="6000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>
            <a:stCxn id="94" idx="4"/>
            <a:endCxn id="51" idx="7"/>
          </p:cNvCxnSpPr>
          <p:nvPr/>
        </p:nvCxnSpPr>
        <p:spPr>
          <a:xfrm flipH="1" flipV="1">
            <a:off x="5829300" y="5038725"/>
            <a:ext cx="266700" cy="4476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9" idx="4"/>
            <a:endCxn id="42" idx="7"/>
          </p:cNvCxnSpPr>
          <p:nvPr/>
        </p:nvCxnSpPr>
        <p:spPr>
          <a:xfrm flipV="1">
            <a:off x="7467600" y="5343525"/>
            <a:ext cx="419100" cy="371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93" idx="4"/>
            <a:endCxn id="42" idx="7"/>
          </p:cNvCxnSpPr>
          <p:nvPr/>
        </p:nvCxnSpPr>
        <p:spPr>
          <a:xfrm flipH="1" flipV="1">
            <a:off x="7886700" y="5343525"/>
            <a:ext cx="495300" cy="371475"/>
          </a:xfrm>
          <a:prstGeom prst="lin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45" name="Slide Number Placeholder 4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Types of Wireless Networks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4953000" cy="4800600"/>
          </a:xfrm>
        </p:spPr>
        <p:txBody>
          <a:bodyPr>
            <a:normAutofit fontScale="70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Infrastructure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Client machines establish a radio connection to a special network device, called access point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Access points connected to a wired network, which provides a gateway to the internet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Most common type of wireless network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dirty="0" smtClean="0">
                <a:solidFill>
                  <a:schemeClr val="accent6"/>
                </a:solidFill>
              </a:rPr>
              <a:t>Peer-to-peer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Multiple peer machines connect to each other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dirty="0" smtClean="0"/>
              <a:t>Typically used in ad-hoc networks and internet connection sharing</a:t>
            </a:r>
          </a:p>
        </p:txBody>
      </p:sp>
      <p:graphicFrame>
        <p:nvGraphicFramePr>
          <p:cNvPr id="7" name="Diagram 6"/>
          <p:cNvGraphicFramePr/>
          <p:nvPr/>
        </p:nvGraphicFramePr>
        <p:xfrm>
          <a:off x="4800600" y="1447800"/>
          <a:ext cx="3962400" cy="2819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2" name="Group 17"/>
          <p:cNvGrpSpPr/>
          <p:nvPr/>
        </p:nvGrpSpPr>
        <p:grpSpPr>
          <a:xfrm>
            <a:off x="5577840" y="4267200"/>
            <a:ext cx="2651760" cy="2209800"/>
            <a:chOff x="5943600" y="4343400"/>
            <a:chExt cx="2286000" cy="1905000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 bwMode="auto">
            <a:xfrm>
              <a:off x="6096000" y="4343400"/>
              <a:ext cx="533400" cy="533400"/>
            </a:xfrm>
            <a:prstGeom prst="ellips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rIns="0" anchor="ctr" anchorCtr="1">
              <a:norm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Peer</a:t>
              </a:r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 bwMode="auto">
            <a:xfrm>
              <a:off x="7696200" y="4495800"/>
              <a:ext cx="533400" cy="533400"/>
            </a:xfrm>
            <a:prstGeom prst="ellips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rIns="0" anchor="ctr" anchorCtr="1">
              <a:norm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Peer</a:t>
              </a:r>
            </a:p>
          </p:txBody>
        </p:sp>
        <p:sp>
          <p:nvSpPr>
            <p:cNvPr id="15" name="Oval 14"/>
            <p:cNvSpPr>
              <a:spLocks noChangeAspect="1"/>
            </p:cNvSpPr>
            <p:nvPr/>
          </p:nvSpPr>
          <p:spPr bwMode="auto">
            <a:xfrm>
              <a:off x="5943600" y="5486400"/>
              <a:ext cx="533400" cy="533400"/>
            </a:xfrm>
            <a:prstGeom prst="ellips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rIns="0" anchor="ctr" anchorCtr="1">
              <a:norm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Peer</a:t>
              </a:r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 bwMode="auto">
            <a:xfrm>
              <a:off x="7543800" y="5715000"/>
              <a:ext cx="533400" cy="533400"/>
            </a:xfrm>
            <a:prstGeom prst="ellipse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wrap="none" lIns="0" rIns="0" anchor="ctr" anchorCtr="1">
              <a:normAutofit/>
            </a:bodyPr>
            <a:lstStyle/>
            <a:p>
              <a:pPr algn="ctr">
                <a:defRPr/>
              </a:pPr>
              <a:r>
                <a:rPr lang="en-US" dirty="0">
                  <a:solidFill>
                    <a:schemeClr val="bg1"/>
                  </a:solidFill>
                </a:rPr>
                <a:t>Peer</a:t>
              </a:r>
            </a:p>
          </p:txBody>
        </p:sp>
        <p:cxnSp>
          <p:nvCxnSpPr>
            <p:cNvPr id="4108" name="Straight Connector 17"/>
            <p:cNvCxnSpPr>
              <a:cxnSpLocks noChangeShapeType="1"/>
              <a:stCxn id="13" idx="6"/>
              <a:endCxn id="14" idx="2"/>
            </p:cNvCxnSpPr>
            <p:nvPr/>
          </p:nvCxnSpPr>
          <p:spPr bwMode="auto">
            <a:xfrm>
              <a:off x="6629400" y="4610100"/>
              <a:ext cx="1066800" cy="1524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09" name="Straight Connector 18"/>
            <p:cNvCxnSpPr>
              <a:cxnSpLocks noChangeShapeType="1"/>
              <a:stCxn id="15" idx="7"/>
              <a:endCxn id="14" idx="3"/>
            </p:cNvCxnSpPr>
            <p:nvPr/>
          </p:nvCxnSpPr>
          <p:spPr bwMode="auto">
            <a:xfrm rot="5400000" flipH="1" flipV="1">
              <a:off x="6780213" y="4570413"/>
              <a:ext cx="612775" cy="1374775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10" name="Straight Connector 21"/>
            <p:cNvCxnSpPr>
              <a:cxnSpLocks noChangeShapeType="1"/>
              <a:stCxn id="15" idx="6"/>
              <a:endCxn id="16" idx="2"/>
            </p:cNvCxnSpPr>
            <p:nvPr/>
          </p:nvCxnSpPr>
          <p:spPr bwMode="auto">
            <a:xfrm>
              <a:off x="6477000" y="5753100"/>
              <a:ext cx="1066800" cy="2286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11" name="Straight Connector 24"/>
            <p:cNvCxnSpPr>
              <a:cxnSpLocks noChangeShapeType="1"/>
              <a:stCxn id="15" idx="0"/>
              <a:endCxn id="13" idx="4"/>
            </p:cNvCxnSpPr>
            <p:nvPr/>
          </p:nvCxnSpPr>
          <p:spPr bwMode="auto">
            <a:xfrm rot="5400000" flipH="1" flipV="1">
              <a:off x="5981700" y="5105400"/>
              <a:ext cx="609600" cy="1524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12" name="Straight Connector 28"/>
            <p:cNvCxnSpPr>
              <a:cxnSpLocks noChangeShapeType="1"/>
              <a:endCxn id="13" idx="5"/>
            </p:cNvCxnSpPr>
            <p:nvPr/>
          </p:nvCxnSpPr>
          <p:spPr bwMode="auto">
            <a:xfrm rot="10800000">
              <a:off x="6551613" y="4799013"/>
              <a:ext cx="1144587" cy="915987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  <p:cxnSp>
          <p:nvCxnSpPr>
            <p:cNvPr id="4113" name="Straight Connector 31"/>
            <p:cNvCxnSpPr>
              <a:cxnSpLocks noChangeShapeType="1"/>
              <a:stCxn id="16" idx="0"/>
              <a:endCxn id="14" idx="4"/>
            </p:cNvCxnSpPr>
            <p:nvPr/>
          </p:nvCxnSpPr>
          <p:spPr bwMode="auto">
            <a:xfrm rot="5400000" flipH="1" flipV="1">
              <a:off x="7543800" y="5295900"/>
              <a:ext cx="685800" cy="152400"/>
            </a:xfrm>
            <a:prstGeom prst="line">
              <a:avLst/>
            </a:prstGeom>
            <a:noFill/>
            <a:ln w="28575" algn="ctr">
              <a:solidFill>
                <a:schemeClr val="tx1"/>
              </a:solidFill>
              <a:prstDash val="lgDash"/>
              <a:round/>
              <a:headEnd/>
              <a:tailEnd/>
            </a:ln>
          </p:spPr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Internet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382000" cy="2743200"/>
          </a:xfrm>
        </p:spPr>
        <p:txBody>
          <a:bodyPr numCol="2" rtlCol="0">
            <a:normAutofit fontScale="70000" lnSpcReduction="20000"/>
          </a:bodyPr>
          <a:lstStyle/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Connectionless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Each packet is transported independently from other packets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 Unreliable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Delivery on a best effort basis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No acknowledgments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Packets may be lost, reordered, corrupted, or duplicated</a:t>
            </a:r>
          </a:p>
          <a:p>
            <a:pPr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dirty="0" smtClean="0"/>
              <a:t>IP packets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Encapsulate TCP and UDP packets</a:t>
            </a:r>
          </a:p>
          <a:p>
            <a:pPr lvl="1" eaLnBrk="1" fontAlgn="auto" hangingPunct="1">
              <a:lnSpc>
                <a:spcPct val="120000"/>
              </a:lnSpc>
              <a:spcAft>
                <a:spcPts val="0"/>
              </a:spcAft>
              <a:buFont typeface="Arial" pitchFamily="34" charset="0"/>
              <a:buChar char="–"/>
              <a:defRPr/>
            </a:pPr>
            <a:r>
              <a:rPr lang="en-US" dirty="0" smtClean="0"/>
              <a:t>Encapsulated into link-layer frames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914400" y="4343400"/>
            <a:ext cx="7924800" cy="19050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Data link frame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1600200" y="4800600"/>
            <a:ext cx="6781800" cy="12954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IP packet</a:t>
            </a:r>
          </a:p>
        </p:txBody>
      </p:sp>
      <p:sp>
        <p:nvSpPr>
          <p:cNvPr id="9" name="Rectangle 8"/>
          <p:cNvSpPr/>
          <p:nvPr/>
        </p:nvSpPr>
        <p:spPr bwMode="auto">
          <a:xfrm>
            <a:off x="2209800" y="5334000"/>
            <a:ext cx="4800600" cy="6096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dirty="0"/>
              <a:t>TCP or UDP packet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IP packet </a:t>
            </a:r>
            <a:r>
              <a:rPr lang="en-GB" dirty="0" smtClean="0"/>
              <a:t>layout</a:t>
            </a:r>
            <a:r>
              <a:rPr lang="en-GB" sz="2400" dirty="0" smtClean="0"/>
              <a:t/>
            </a:r>
            <a:br>
              <a:rPr lang="en-GB" sz="2400" dirty="0" smtClean="0"/>
            </a:br>
            <a:endParaRPr lang="en-GB" sz="2400" dirty="0"/>
          </a:p>
        </p:txBody>
      </p:sp>
      <p:pic>
        <p:nvPicPr>
          <p:cNvPr id="28672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423319"/>
            <a:ext cx="807720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Content Placeholder 6"/>
          <p:cNvSpPr txBox="1">
            <a:spLocks/>
          </p:cNvSpPr>
          <p:nvPr/>
        </p:nvSpPr>
        <p:spPr>
          <a:xfrm>
            <a:off x="2432013" y="3714185"/>
            <a:ext cx="4038600" cy="2895600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header includes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Source address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Destination address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Packet length (up to 64KB)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Time to live (up to 255)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IP protocol version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Fragmentation information</a:t>
            </a:r>
          </a:p>
          <a:p>
            <a:pPr marL="742950" marR="0" lvl="1" indent="-285750" algn="l" defTabSz="457200" rtl="0" eaLnBrk="1" fontAlgn="auto" latinLnBrk="0" hangingPunct="1">
              <a:lnSpc>
                <a:spcPct val="11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Transport layer protocol information (e.g., TCP)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1"/>
          <p:cNvSpPr>
            <a:spLocks/>
          </p:cNvSpPr>
          <p:nvPr/>
        </p:nvSpPr>
        <p:spPr bwMode="auto">
          <a:xfrm>
            <a:off x="2064990" y="1560463"/>
            <a:ext cx="6009680" cy="3310682"/>
          </a:xfrm>
          <a:prstGeom prst="rect">
            <a:avLst/>
          </a:prstGeom>
          <a:solidFill>
            <a:srgbClr val="FDE3BA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2" name="Rectangle 2"/>
          <p:cNvSpPr>
            <a:spLocks/>
          </p:cNvSpPr>
          <p:nvPr/>
        </p:nvSpPr>
        <p:spPr bwMode="auto">
          <a:xfrm>
            <a:off x="2066107" y="4862215"/>
            <a:ext cx="6001866" cy="634008"/>
          </a:xfrm>
          <a:prstGeom prst="rect">
            <a:avLst/>
          </a:prstGeom>
          <a:solidFill>
            <a:srgbClr val="FFEFCB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title"/>
          </p:nvPr>
        </p:nvSpPr>
        <p:spPr>
          <a:xfrm>
            <a:off x="196453" y="196453"/>
            <a:ext cx="7161609" cy="500063"/>
          </a:xfrm>
          <a:ln/>
        </p:spPr>
        <p:txBody>
          <a:bodyPr rIns="39686">
            <a:normAutofit fontScale="90000"/>
          </a:bodyPr>
          <a:lstStyle/>
          <a:p>
            <a:pPr marL="3349"/>
            <a:r>
              <a:rPr lang="en-US" sz="3500" dirty="0"/>
              <a:t>IPv4 Packet Header Format</a:t>
            </a:r>
          </a:p>
        </p:txBody>
      </p:sp>
      <p:sp>
        <p:nvSpPr>
          <p:cNvPr id="20484" name="Rectangle 4"/>
          <p:cNvSpPr>
            <a:spLocks/>
          </p:cNvSpPr>
          <p:nvPr/>
        </p:nvSpPr>
        <p:spPr bwMode="auto">
          <a:xfrm>
            <a:off x="2062758" y="5508501"/>
            <a:ext cx="6001867" cy="821531"/>
          </a:xfrm>
          <a:prstGeom prst="rect">
            <a:avLst/>
          </a:prstGeom>
          <a:solidFill>
            <a:srgbClr val="A3D979"/>
          </a:solidFill>
          <a:ln w="25400" cap="flat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5" name="Line 5"/>
          <p:cNvSpPr>
            <a:spLocks noChangeShapeType="1"/>
          </p:cNvSpPr>
          <p:nvPr/>
        </p:nvSpPr>
        <p:spPr bwMode="auto">
          <a:xfrm rot="10800000" flipH="1">
            <a:off x="2123033" y="2288233"/>
            <a:ext cx="5950521" cy="1674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6" name="Line 6"/>
          <p:cNvSpPr>
            <a:spLocks noChangeShapeType="1"/>
          </p:cNvSpPr>
          <p:nvPr/>
        </p:nvSpPr>
        <p:spPr bwMode="auto">
          <a:xfrm>
            <a:off x="2136428" y="2990330"/>
            <a:ext cx="5953869" cy="1116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7" name="Line 7"/>
          <p:cNvSpPr>
            <a:spLocks noChangeShapeType="1"/>
          </p:cNvSpPr>
          <p:nvPr/>
        </p:nvSpPr>
        <p:spPr bwMode="auto">
          <a:xfrm>
            <a:off x="2136428" y="3637732"/>
            <a:ext cx="5956102" cy="2232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8" name="Line 8"/>
          <p:cNvSpPr>
            <a:spLocks noChangeShapeType="1"/>
          </p:cNvSpPr>
          <p:nvPr/>
        </p:nvSpPr>
        <p:spPr bwMode="auto">
          <a:xfrm>
            <a:off x="5027414" y="1585020"/>
            <a:ext cx="1117" cy="2027039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89" name="Line 9"/>
          <p:cNvSpPr>
            <a:spLocks noChangeShapeType="1"/>
          </p:cNvSpPr>
          <p:nvPr/>
        </p:nvSpPr>
        <p:spPr bwMode="auto">
          <a:xfrm>
            <a:off x="3554015" y="1620739"/>
            <a:ext cx="1117" cy="6585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0" name="Line 10"/>
          <p:cNvSpPr>
            <a:spLocks noChangeShapeType="1"/>
          </p:cNvSpPr>
          <p:nvPr/>
        </p:nvSpPr>
        <p:spPr bwMode="auto">
          <a:xfrm>
            <a:off x="2830711" y="1620739"/>
            <a:ext cx="1117" cy="658564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1" name="Rectangle 11"/>
          <p:cNvSpPr>
            <a:spLocks/>
          </p:cNvSpPr>
          <p:nvPr/>
        </p:nvSpPr>
        <p:spPr bwMode="auto">
          <a:xfrm>
            <a:off x="2134195" y="1669851"/>
            <a:ext cx="605841" cy="40011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4-bit</a:t>
            </a:r>
          </a:p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version</a:t>
            </a:r>
          </a:p>
        </p:txBody>
      </p:sp>
      <p:sp>
        <p:nvSpPr>
          <p:cNvPr id="20492" name="Rectangle 12"/>
          <p:cNvSpPr>
            <a:spLocks/>
          </p:cNvSpPr>
          <p:nvPr/>
        </p:nvSpPr>
        <p:spPr bwMode="auto">
          <a:xfrm>
            <a:off x="2845222" y="1591717"/>
            <a:ext cx="555735" cy="600164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4-bit</a:t>
            </a:r>
          </a:p>
          <a:p>
            <a:r>
              <a:rPr lang="en-US" sz="1300" b="1" dirty="0" err="1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hdr</a:t>
            </a:r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len</a:t>
            </a:r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/>
            </a:r>
            <a:b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</a:br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(bytes)</a:t>
            </a:r>
          </a:p>
        </p:txBody>
      </p:sp>
      <p:sp>
        <p:nvSpPr>
          <p:cNvPr id="20493" name="Rectangle 13"/>
          <p:cNvSpPr>
            <a:spLocks/>
          </p:cNvSpPr>
          <p:nvPr/>
        </p:nvSpPr>
        <p:spPr bwMode="auto">
          <a:xfrm>
            <a:off x="3654475" y="1591717"/>
            <a:ext cx="1219979" cy="600164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8-bit</a:t>
            </a:r>
          </a:p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Type of Service</a:t>
            </a:r>
          </a:p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(TOS)</a:t>
            </a:r>
          </a:p>
        </p:txBody>
      </p:sp>
      <p:sp>
        <p:nvSpPr>
          <p:cNvPr id="20494" name="Rectangle 14"/>
          <p:cNvSpPr>
            <a:spLocks/>
          </p:cNvSpPr>
          <p:nvPr/>
        </p:nvSpPr>
        <p:spPr bwMode="auto">
          <a:xfrm>
            <a:off x="5274097" y="1763613"/>
            <a:ext cx="2287003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16-bit total length (bytes)</a:t>
            </a:r>
          </a:p>
        </p:txBody>
      </p:sp>
      <p:sp>
        <p:nvSpPr>
          <p:cNvPr id="20495" name="Rectangle 15"/>
          <p:cNvSpPr>
            <a:spLocks/>
          </p:cNvSpPr>
          <p:nvPr/>
        </p:nvSpPr>
        <p:spPr bwMode="auto">
          <a:xfrm>
            <a:off x="2762623" y="2493615"/>
            <a:ext cx="1614681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16-bit Identification</a:t>
            </a:r>
          </a:p>
        </p:txBody>
      </p:sp>
      <p:sp>
        <p:nvSpPr>
          <p:cNvPr id="20496" name="Line 16"/>
          <p:cNvSpPr>
            <a:spLocks noChangeShapeType="1"/>
          </p:cNvSpPr>
          <p:nvPr/>
        </p:nvSpPr>
        <p:spPr bwMode="auto">
          <a:xfrm>
            <a:off x="5688211" y="2318371"/>
            <a:ext cx="1117" cy="659680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Rectangle 17"/>
          <p:cNvSpPr>
            <a:spLocks/>
          </p:cNvSpPr>
          <p:nvPr/>
        </p:nvSpPr>
        <p:spPr bwMode="auto">
          <a:xfrm>
            <a:off x="5118943" y="2378646"/>
            <a:ext cx="435422" cy="40011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3-bit</a:t>
            </a:r>
          </a:p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Flags</a:t>
            </a:r>
          </a:p>
        </p:txBody>
      </p:sp>
      <p:sp>
        <p:nvSpPr>
          <p:cNvPr id="20498" name="Rectangle 18"/>
          <p:cNvSpPr>
            <a:spLocks/>
          </p:cNvSpPr>
          <p:nvPr/>
        </p:nvSpPr>
        <p:spPr bwMode="auto">
          <a:xfrm>
            <a:off x="5770811" y="2510359"/>
            <a:ext cx="1923604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13-bit Fragment Offset</a:t>
            </a:r>
          </a:p>
        </p:txBody>
      </p:sp>
      <p:sp>
        <p:nvSpPr>
          <p:cNvPr id="20499" name="Line 19"/>
          <p:cNvSpPr>
            <a:spLocks noChangeShapeType="1"/>
          </p:cNvSpPr>
          <p:nvPr/>
        </p:nvSpPr>
        <p:spPr bwMode="auto">
          <a:xfrm>
            <a:off x="3616523" y="3017119"/>
            <a:ext cx="1117" cy="60163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0" name="Rectangle 20"/>
          <p:cNvSpPr>
            <a:spLocks/>
          </p:cNvSpPr>
          <p:nvPr/>
        </p:nvSpPr>
        <p:spPr bwMode="auto">
          <a:xfrm>
            <a:off x="2333998" y="3051721"/>
            <a:ext cx="987982" cy="40011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8-bit Time to </a:t>
            </a:r>
          </a:p>
          <a:p>
            <a:r>
              <a:rPr lang="en-US" sz="13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Live (TTL)</a:t>
            </a:r>
          </a:p>
        </p:txBody>
      </p:sp>
      <p:sp>
        <p:nvSpPr>
          <p:cNvPr id="20501" name="Rectangle 21"/>
          <p:cNvSpPr>
            <a:spLocks/>
          </p:cNvSpPr>
          <p:nvPr/>
        </p:nvSpPr>
        <p:spPr bwMode="auto">
          <a:xfrm>
            <a:off x="3617641" y="3152180"/>
            <a:ext cx="1239635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8-bit Protocol</a:t>
            </a:r>
          </a:p>
        </p:txBody>
      </p:sp>
      <p:sp>
        <p:nvSpPr>
          <p:cNvPr id="20502" name="Rectangle 22"/>
          <p:cNvSpPr>
            <a:spLocks/>
          </p:cNvSpPr>
          <p:nvPr/>
        </p:nvSpPr>
        <p:spPr bwMode="auto">
          <a:xfrm>
            <a:off x="5365626" y="3166691"/>
            <a:ext cx="2052940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16-bit header checksum</a:t>
            </a:r>
          </a:p>
        </p:txBody>
      </p:sp>
      <p:sp>
        <p:nvSpPr>
          <p:cNvPr id="20503" name="Line 23"/>
          <p:cNvSpPr>
            <a:spLocks noChangeShapeType="1"/>
          </p:cNvSpPr>
          <p:nvPr/>
        </p:nvSpPr>
        <p:spPr bwMode="auto">
          <a:xfrm>
            <a:off x="2123033" y="4286250"/>
            <a:ext cx="5967264" cy="1117"/>
          </a:xfrm>
          <a:prstGeom prst="line">
            <a:avLst/>
          </a:prstGeom>
          <a:noFill/>
          <a:ln w="25400" cap="flat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4" name="Rectangle 24"/>
          <p:cNvSpPr>
            <a:spLocks/>
          </p:cNvSpPr>
          <p:nvPr/>
        </p:nvSpPr>
        <p:spPr bwMode="auto">
          <a:xfrm>
            <a:off x="3819674" y="3812976"/>
            <a:ext cx="2266339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32-bit Source IP Address</a:t>
            </a:r>
          </a:p>
        </p:txBody>
      </p:sp>
      <p:sp>
        <p:nvSpPr>
          <p:cNvPr id="20505" name="Rectangle 25"/>
          <p:cNvSpPr>
            <a:spLocks/>
          </p:cNvSpPr>
          <p:nvPr/>
        </p:nvSpPr>
        <p:spPr bwMode="auto">
          <a:xfrm>
            <a:off x="3650010" y="4434706"/>
            <a:ext cx="2661580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b="1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32-bit Destination IP Address</a:t>
            </a:r>
          </a:p>
        </p:txBody>
      </p:sp>
      <p:sp>
        <p:nvSpPr>
          <p:cNvPr id="20506" name="Rectangle 26"/>
          <p:cNvSpPr>
            <a:spLocks/>
          </p:cNvSpPr>
          <p:nvPr/>
        </p:nvSpPr>
        <p:spPr bwMode="auto">
          <a:xfrm>
            <a:off x="4400104" y="5070946"/>
            <a:ext cx="1304256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Options (if any)</a:t>
            </a:r>
          </a:p>
        </p:txBody>
      </p:sp>
      <p:sp>
        <p:nvSpPr>
          <p:cNvPr id="20507" name="Rectangle 27"/>
          <p:cNvSpPr>
            <a:spLocks/>
          </p:cNvSpPr>
          <p:nvPr/>
        </p:nvSpPr>
        <p:spPr bwMode="auto">
          <a:xfrm>
            <a:off x="3101951" y="5780857"/>
            <a:ext cx="3734778" cy="230832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500" dirty="0">
                <a:solidFill>
                  <a:schemeClr val="tx1"/>
                </a:solidFill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Payload (e.g., TCP/UDP packet, max size?)</a:t>
            </a:r>
          </a:p>
        </p:txBody>
      </p:sp>
      <p:sp>
        <p:nvSpPr>
          <p:cNvPr id="20508" name="Line 28"/>
          <p:cNvSpPr>
            <a:spLocks noChangeShapeType="1"/>
          </p:cNvSpPr>
          <p:nvPr/>
        </p:nvSpPr>
        <p:spPr bwMode="auto">
          <a:xfrm>
            <a:off x="8401721" y="1558231"/>
            <a:ext cx="2232" cy="1400845"/>
          </a:xfrm>
          <a:prstGeom prst="line">
            <a:avLst/>
          </a:prstGeom>
          <a:noFill/>
          <a:ln w="25400" cap="flat">
            <a:solidFill>
              <a:srgbClr val="114FFB"/>
            </a:solidFill>
            <a:prstDash val="solid"/>
            <a:round/>
            <a:headEnd type="stealth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9" name="Rectangle 29"/>
          <p:cNvSpPr>
            <a:spLocks/>
          </p:cNvSpPr>
          <p:nvPr/>
        </p:nvSpPr>
        <p:spPr bwMode="auto">
          <a:xfrm>
            <a:off x="8172897" y="3040558"/>
            <a:ext cx="556060" cy="400110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 anchor="ctr">
            <a:prstTxWarp prst="textNoShape">
              <a:avLst/>
            </a:prstTxWarp>
            <a:spAutoFit/>
          </a:bodyPr>
          <a:lstStyle/>
          <a:p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20-byte</a:t>
            </a:r>
          </a:p>
          <a:p>
            <a:r>
              <a:rPr lang="en-US" sz="1300" dirty="0">
                <a:solidFill>
                  <a:schemeClr val="tx1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Arial" pitchFamily="20" charset="0"/>
                <a:ea typeface="Arial" pitchFamily="20" charset="0"/>
                <a:cs typeface="Arial" pitchFamily="20" charset="0"/>
                <a:sym typeface="Arial" pitchFamily="20" charset="0"/>
              </a:rPr>
              <a:t>Header</a:t>
            </a:r>
          </a:p>
        </p:txBody>
      </p:sp>
      <p:sp>
        <p:nvSpPr>
          <p:cNvPr id="20510" name="Line 30"/>
          <p:cNvSpPr>
            <a:spLocks noChangeShapeType="1"/>
          </p:cNvSpPr>
          <p:nvPr/>
        </p:nvSpPr>
        <p:spPr bwMode="auto">
          <a:xfrm>
            <a:off x="8401721" y="3664521"/>
            <a:ext cx="2232" cy="1314896"/>
          </a:xfrm>
          <a:prstGeom prst="line">
            <a:avLst/>
          </a:prstGeom>
          <a:noFill/>
          <a:ln w="25400" cap="flat">
            <a:solidFill>
              <a:srgbClr val="114FFB"/>
            </a:solidFill>
            <a:prstDash val="solid"/>
            <a:round/>
            <a:headEnd type="none" w="med" len="med"/>
            <a:tailEnd type="stealth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1" name="Line 31"/>
          <p:cNvSpPr>
            <a:spLocks noChangeShapeType="1"/>
          </p:cNvSpPr>
          <p:nvPr/>
        </p:nvSpPr>
        <p:spPr bwMode="auto">
          <a:xfrm>
            <a:off x="1641947" y="1375172"/>
            <a:ext cx="339328" cy="440904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2" name="Rectangle 32"/>
          <p:cNvSpPr>
            <a:spLocks/>
          </p:cNvSpPr>
          <p:nvPr/>
        </p:nvSpPr>
        <p:spPr bwMode="auto">
          <a:xfrm>
            <a:off x="820416" y="1022449"/>
            <a:ext cx="1160859" cy="276820"/>
          </a:xfrm>
          <a:prstGeom prst="rect">
            <a:avLst/>
          </a:prstGeom>
          <a:noFill/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8" bIns="0" anchor="ctr">
            <a:prstTxWarp prst="textNoShape">
              <a:avLst/>
            </a:prstTxWarp>
          </a:bodyPr>
          <a:lstStyle/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usually IPv4</a:t>
            </a:r>
          </a:p>
        </p:txBody>
      </p:sp>
      <p:sp>
        <p:nvSpPr>
          <p:cNvPr id="20513" name="Line 33"/>
          <p:cNvSpPr>
            <a:spLocks noChangeShapeType="1"/>
          </p:cNvSpPr>
          <p:nvPr/>
        </p:nvSpPr>
        <p:spPr bwMode="auto">
          <a:xfrm flipH="1">
            <a:off x="3197945" y="1164208"/>
            <a:ext cx="277936" cy="360536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4" name="Rectangle 34"/>
          <p:cNvSpPr>
            <a:spLocks/>
          </p:cNvSpPr>
          <p:nvPr/>
        </p:nvSpPr>
        <p:spPr bwMode="auto">
          <a:xfrm>
            <a:off x="3528343" y="890736"/>
            <a:ext cx="1319530" cy="430887"/>
          </a:xfrm>
          <a:prstGeom prst="rect">
            <a:avLst/>
          </a:prstGeom>
          <a:noFill/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8" bIns="0" anchor="ctr">
            <a:prstTxWarp prst="textNoShape">
              <a:avLst/>
            </a:prstTxWarp>
            <a:spAutoFit/>
          </a:bodyPr>
          <a:lstStyle/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usually 20 bytes</a:t>
            </a:r>
            <a:b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</a:br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(without options)</a:t>
            </a:r>
          </a:p>
        </p:txBody>
      </p:sp>
      <p:sp>
        <p:nvSpPr>
          <p:cNvPr id="20515" name="Oval 35"/>
          <p:cNvSpPr>
            <a:spLocks/>
          </p:cNvSpPr>
          <p:nvPr/>
        </p:nvSpPr>
        <p:spPr bwMode="auto">
          <a:xfrm>
            <a:off x="1545952" y="2155404"/>
            <a:ext cx="6758657" cy="978917"/>
          </a:xfrm>
          <a:prstGeom prst="ellips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6" name="Line 36"/>
          <p:cNvSpPr>
            <a:spLocks noChangeShapeType="1"/>
          </p:cNvSpPr>
          <p:nvPr/>
        </p:nvSpPr>
        <p:spPr bwMode="auto">
          <a:xfrm rot="10800000" flipH="1">
            <a:off x="1812727" y="3268266"/>
            <a:ext cx="440904" cy="194221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7" name="Rectangle 37"/>
          <p:cNvSpPr>
            <a:spLocks/>
          </p:cNvSpPr>
          <p:nvPr/>
        </p:nvSpPr>
        <p:spPr bwMode="auto">
          <a:xfrm>
            <a:off x="123900" y="1835051"/>
            <a:ext cx="1625203" cy="276820"/>
          </a:xfrm>
          <a:prstGeom prst="rect">
            <a:avLst/>
          </a:prstGeom>
          <a:noFill/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8" bIns="0" anchor="ctr">
            <a:prstTxWarp prst="textNoShape">
              <a:avLst/>
            </a:prstTxWarp>
          </a:bodyPr>
          <a:lstStyle/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IP fragmentation</a:t>
            </a:r>
          </a:p>
        </p:txBody>
      </p:sp>
      <p:sp>
        <p:nvSpPr>
          <p:cNvPr id="20518" name="Line 38"/>
          <p:cNvSpPr>
            <a:spLocks noChangeShapeType="1"/>
          </p:cNvSpPr>
          <p:nvPr/>
        </p:nvSpPr>
        <p:spPr bwMode="auto">
          <a:xfrm>
            <a:off x="7639348" y="3527227"/>
            <a:ext cx="769070" cy="1780357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triangle" w="med" len="med"/>
            <a:tailEnd type="non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9" name="Rectangle 39"/>
          <p:cNvSpPr>
            <a:spLocks/>
          </p:cNvSpPr>
          <p:nvPr/>
        </p:nvSpPr>
        <p:spPr bwMode="auto">
          <a:xfrm>
            <a:off x="8402837" y="5331023"/>
            <a:ext cx="542036" cy="646331"/>
          </a:xfrm>
          <a:prstGeom prst="rect">
            <a:avLst/>
          </a:prstGeom>
          <a:noFill/>
          <a:ln w="38100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8" bIns="0" anchor="ctr">
            <a:prstTxWarp prst="textNoShape">
              <a:avLst/>
            </a:prstTxWarp>
            <a:spAutoFit/>
          </a:bodyPr>
          <a:lstStyle/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error</a:t>
            </a:r>
          </a:p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check</a:t>
            </a:r>
          </a:p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header</a:t>
            </a:r>
          </a:p>
        </p:txBody>
      </p:sp>
      <p:sp>
        <p:nvSpPr>
          <p:cNvPr id="20520" name="Rectangle 40"/>
          <p:cNvSpPr>
            <a:spLocks/>
          </p:cNvSpPr>
          <p:nvPr/>
        </p:nvSpPr>
        <p:spPr bwMode="auto">
          <a:xfrm>
            <a:off x="472827" y="3018234"/>
            <a:ext cx="1247257" cy="861774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8" bIns="0" anchor="ctr">
            <a:prstTxWarp prst="textNoShape">
              <a:avLst/>
            </a:prstTxWarp>
            <a:spAutoFit/>
          </a:bodyPr>
          <a:lstStyle/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max number</a:t>
            </a:r>
          </a:p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remaining hops</a:t>
            </a:r>
          </a:p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(decremented at </a:t>
            </a:r>
          </a:p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each router)</a:t>
            </a:r>
          </a:p>
        </p:txBody>
      </p:sp>
      <p:sp>
        <p:nvSpPr>
          <p:cNvPr id="20521" name="Rectangle 41"/>
          <p:cNvSpPr>
            <a:spLocks/>
          </p:cNvSpPr>
          <p:nvPr/>
        </p:nvSpPr>
        <p:spPr bwMode="auto">
          <a:xfrm>
            <a:off x="-13394" y="4160118"/>
            <a:ext cx="2008064" cy="892969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lIns="0" tIns="0" rIns="40638" bIns="0" anchor="ctr">
            <a:prstTxWarp prst="textNoShape">
              <a:avLst/>
            </a:prstTxWarp>
          </a:bodyPr>
          <a:lstStyle/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upper layer protocol</a:t>
            </a:r>
          </a:p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to deliver payload to,</a:t>
            </a:r>
          </a:p>
          <a:p>
            <a:pPr marL="40182" algn="r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e.g., ICMP (1), UDP (17), TCP (6)</a:t>
            </a:r>
          </a:p>
        </p:txBody>
      </p:sp>
      <p:sp>
        <p:nvSpPr>
          <p:cNvPr id="20522" name="Line 42"/>
          <p:cNvSpPr>
            <a:spLocks noChangeShapeType="1"/>
          </p:cNvSpPr>
          <p:nvPr/>
        </p:nvSpPr>
        <p:spPr bwMode="auto">
          <a:xfrm>
            <a:off x="1321594" y="2145357"/>
            <a:ext cx="405185" cy="263426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3" name="Line 43"/>
          <p:cNvSpPr>
            <a:spLocks noChangeShapeType="1"/>
          </p:cNvSpPr>
          <p:nvPr/>
        </p:nvSpPr>
        <p:spPr bwMode="auto">
          <a:xfrm rot="10800000" flipH="1">
            <a:off x="1902024" y="3543971"/>
            <a:ext cx="1976810" cy="1087189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24" name="Rectangle 44"/>
          <p:cNvSpPr>
            <a:spLocks/>
          </p:cNvSpPr>
          <p:nvPr/>
        </p:nvSpPr>
        <p:spPr bwMode="auto">
          <a:xfrm>
            <a:off x="467693" y="5272980"/>
            <a:ext cx="1109136" cy="861774"/>
          </a:xfrm>
          <a:prstGeom prst="rect">
            <a:avLst/>
          </a:prstGeom>
          <a:noFill/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40638" bIns="0" anchor="ctr">
            <a:prstTxWarp prst="textNoShape">
              <a:avLst/>
            </a:prstTxWarp>
            <a:spAutoFit/>
          </a:bodyPr>
          <a:lstStyle/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e.g. timestamp,</a:t>
            </a:r>
          </a:p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record route</a:t>
            </a:r>
          </a:p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taken, specify</a:t>
            </a:r>
          </a:p>
          <a:p>
            <a:pPr marL="40182"/>
            <a:r>
              <a:rPr lang="en-US" sz="1400" dirty="0">
                <a:solidFill>
                  <a:schemeClr val="tx1"/>
                </a:solidFill>
                <a:ea typeface="Gill Sans" pitchFamily="20" charset="0"/>
                <a:cs typeface="Gill Sans" pitchFamily="20" charset="0"/>
              </a:rPr>
              <a:t>route</a:t>
            </a:r>
          </a:p>
        </p:txBody>
      </p:sp>
      <p:sp>
        <p:nvSpPr>
          <p:cNvPr id="20525" name="Line 45"/>
          <p:cNvSpPr>
            <a:spLocks noChangeShapeType="1"/>
          </p:cNvSpPr>
          <p:nvPr/>
        </p:nvSpPr>
        <p:spPr bwMode="auto">
          <a:xfrm rot="10800000" flipH="1">
            <a:off x="1794867" y="5331024"/>
            <a:ext cx="440904" cy="194221"/>
          </a:xfrm>
          <a:prstGeom prst="line">
            <a:avLst/>
          </a:prstGeom>
          <a:noFill/>
          <a:ln w="38100" cap="flat">
            <a:solidFill>
              <a:srgbClr val="3365FB"/>
            </a:solidFill>
            <a:prstDash val="solid"/>
            <a:round/>
            <a:headEnd type="none" w="med" len="med"/>
            <a:tailEnd type="triangle" w="med" len="med"/>
          </a:ln>
        </p:spPr>
        <p:txBody>
          <a:bodyPr lIns="0" tIns="0" rIns="0" bIns="0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7" name="Slide Number Placeholder 4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IP Addressing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IP address used to route datagrams through network.</a:t>
            </a:r>
          </a:p>
          <a:p>
            <a:pPr>
              <a:lnSpc>
                <a:spcPct val="90000"/>
              </a:lnSpc>
            </a:pPr>
            <a:r>
              <a:rPr lang="en-US" sz="2800"/>
              <a:t>IPv4 32 bit address, IPv6 128 bit address.</a:t>
            </a:r>
          </a:p>
          <a:p>
            <a:pPr>
              <a:lnSpc>
                <a:spcPct val="90000"/>
              </a:lnSpc>
            </a:pPr>
            <a:r>
              <a:rPr lang="en-US" sz="2800"/>
              <a:t>Divided into two parts: network and host.</a:t>
            </a:r>
          </a:p>
          <a:p>
            <a:pPr>
              <a:lnSpc>
                <a:spcPct val="90000"/>
              </a:lnSpc>
            </a:pPr>
            <a:r>
              <a:rPr lang="en-US" sz="2800"/>
              <a:t>Network part: Used to route packets. (ZIP code)</a:t>
            </a:r>
          </a:p>
          <a:p>
            <a:pPr>
              <a:lnSpc>
                <a:spcPct val="90000"/>
              </a:lnSpc>
            </a:pPr>
            <a:r>
              <a:rPr lang="en-US" sz="2800"/>
              <a:t>Host part: Used to identify an individual host. (House number)</a:t>
            </a:r>
          </a:p>
          <a:p>
            <a:pPr>
              <a:lnSpc>
                <a:spcPct val="90000"/>
              </a:lnSpc>
            </a:pPr>
            <a:r>
              <a:rPr lang="en-US" sz="2800"/>
              <a:t>Usually represented in dotted decimal notation: 141.211.144.212</a:t>
            </a:r>
          </a:p>
          <a:p>
            <a:pPr>
              <a:lnSpc>
                <a:spcPct val="90000"/>
              </a:lnSpc>
            </a:pPr>
            <a:r>
              <a:rPr lang="en-US" sz="2800"/>
              <a:t>Each number represents 8 bits:  0-255.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GB" dirty="0"/>
              <a:t>Decimal representation of Internet </a:t>
            </a:r>
            <a:r>
              <a:rPr lang="en-GB" dirty="0" smtClean="0"/>
              <a:t>addresses</a:t>
            </a:r>
            <a:endParaRPr lang="en-GB" sz="2400" dirty="0"/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3470275" y="2012950"/>
            <a:ext cx="1081088" cy="2998788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3470275" y="2012950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1" name="Rectangle 5"/>
          <p:cNvSpPr>
            <a:spLocks noChangeArrowheads="1"/>
          </p:cNvSpPr>
          <p:nvPr/>
        </p:nvSpPr>
        <p:spPr bwMode="auto">
          <a:xfrm>
            <a:off x="4735513" y="2033588"/>
            <a:ext cx="1081087" cy="2978150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4735513" y="2033588"/>
            <a:ext cx="1101725" cy="2998787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3" name="Rectangle 7"/>
          <p:cNvSpPr>
            <a:spLocks noChangeArrowheads="1"/>
          </p:cNvSpPr>
          <p:nvPr/>
        </p:nvSpPr>
        <p:spPr bwMode="auto">
          <a:xfrm>
            <a:off x="5999163" y="2033588"/>
            <a:ext cx="1081087" cy="2998787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5999163" y="2033588"/>
            <a:ext cx="1101725" cy="3019425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5" name="Rectangle 9"/>
          <p:cNvSpPr>
            <a:spLocks noChangeArrowheads="1"/>
          </p:cNvSpPr>
          <p:nvPr/>
        </p:nvSpPr>
        <p:spPr bwMode="auto">
          <a:xfrm>
            <a:off x="2206625" y="2012950"/>
            <a:ext cx="1081088" cy="2959100"/>
          </a:xfrm>
          <a:prstGeom prst="rect">
            <a:avLst/>
          </a:prstGeom>
          <a:solidFill>
            <a:srgbClr val="FFDC99"/>
          </a:solidFill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6" name="Rectangle 10"/>
          <p:cNvSpPr>
            <a:spLocks noChangeArrowheads="1"/>
          </p:cNvSpPr>
          <p:nvPr/>
        </p:nvSpPr>
        <p:spPr bwMode="auto">
          <a:xfrm>
            <a:off x="2206625" y="2012950"/>
            <a:ext cx="1100138" cy="2978150"/>
          </a:xfrm>
          <a:prstGeom prst="rect">
            <a:avLst/>
          </a:prstGeom>
          <a:noFill/>
          <a:ln w="20638">
            <a:solidFill>
              <a:srgbClr val="FFDC99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07" name="Rectangle 11"/>
          <p:cNvSpPr>
            <a:spLocks noChangeArrowheads="1"/>
          </p:cNvSpPr>
          <p:nvPr/>
        </p:nvSpPr>
        <p:spPr bwMode="auto">
          <a:xfrm>
            <a:off x="2470150" y="1860550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octet 1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08" name="Rectangle 12"/>
          <p:cNvSpPr>
            <a:spLocks noChangeArrowheads="1"/>
          </p:cNvSpPr>
          <p:nvPr/>
        </p:nvSpPr>
        <p:spPr bwMode="auto">
          <a:xfrm>
            <a:off x="3706813" y="1860550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octet 2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09" name="Rectangle 13"/>
          <p:cNvSpPr>
            <a:spLocks noChangeArrowheads="1"/>
          </p:cNvSpPr>
          <p:nvPr/>
        </p:nvSpPr>
        <p:spPr bwMode="auto">
          <a:xfrm>
            <a:off x="4972050" y="1860550"/>
            <a:ext cx="4953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octet 3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0" name="Rectangle 14"/>
          <p:cNvSpPr>
            <a:spLocks noChangeArrowheads="1"/>
          </p:cNvSpPr>
          <p:nvPr/>
        </p:nvSpPr>
        <p:spPr bwMode="auto">
          <a:xfrm>
            <a:off x="1403350" y="2451100"/>
            <a:ext cx="6143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Class A: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1" name="Rectangle 15"/>
          <p:cNvSpPr>
            <a:spLocks noChangeArrowheads="1"/>
          </p:cNvSpPr>
          <p:nvPr/>
        </p:nvSpPr>
        <p:spPr bwMode="auto">
          <a:xfrm>
            <a:off x="2417763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 to 127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2" name="Rectangle 16"/>
          <p:cNvSpPr>
            <a:spLocks noChangeArrowheads="1"/>
          </p:cNvSpPr>
          <p:nvPr/>
        </p:nvSpPr>
        <p:spPr bwMode="auto">
          <a:xfrm>
            <a:off x="3654425" y="420528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3" name="Rectangle 17"/>
          <p:cNvSpPr>
            <a:spLocks noChangeArrowheads="1"/>
          </p:cNvSpPr>
          <p:nvPr/>
        </p:nvSpPr>
        <p:spPr bwMode="auto">
          <a:xfrm>
            <a:off x="4918075" y="420528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4" name="Rectangle 18"/>
          <p:cNvSpPr>
            <a:spLocks noChangeArrowheads="1"/>
          </p:cNvSpPr>
          <p:nvPr/>
        </p:nvSpPr>
        <p:spPr bwMode="auto">
          <a:xfrm>
            <a:off x="6242050" y="420528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 to 254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5" name="Rectangle 19"/>
          <p:cNvSpPr>
            <a:spLocks noChangeArrowheads="1"/>
          </p:cNvSpPr>
          <p:nvPr/>
        </p:nvSpPr>
        <p:spPr bwMode="auto">
          <a:xfrm>
            <a:off x="1403350" y="3022600"/>
            <a:ext cx="6143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Class B: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6" name="Rectangle 20"/>
          <p:cNvSpPr>
            <a:spLocks noChangeArrowheads="1"/>
          </p:cNvSpPr>
          <p:nvPr/>
        </p:nvSpPr>
        <p:spPr bwMode="auto">
          <a:xfrm>
            <a:off x="2325688" y="3043238"/>
            <a:ext cx="78105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128 to 191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7" name="Rectangle 21"/>
          <p:cNvSpPr>
            <a:spLocks noChangeArrowheads="1"/>
          </p:cNvSpPr>
          <p:nvPr/>
        </p:nvSpPr>
        <p:spPr bwMode="auto">
          <a:xfrm>
            <a:off x="1403350" y="3614738"/>
            <a:ext cx="62388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Class C: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8" name="Rectangle 22"/>
          <p:cNvSpPr>
            <a:spLocks noChangeArrowheads="1"/>
          </p:cNvSpPr>
          <p:nvPr/>
        </p:nvSpPr>
        <p:spPr bwMode="auto">
          <a:xfrm>
            <a:off x="2301875" y="3633788"/>
            <a:ext cx="8255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192 to 223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19" name="Rectangle 23"/>
          <p:cNvSpPr>
            <a:spLocks noChangeArrowheads="1"/>
          </p:cNvSpPr>
          <p:nvPr/>
        </p:nvSpPr>
        <p:spPr bwMode="auto">
          <a:xfrm>
            <a:off x="2301875" y="4205288"/>
            <a:ext cx="8255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224 to 239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0" name="Rectangle 24"/>
          <p:cNvSpPr>
            <a:spLocks noChangeArrowheads="1"/>
          </p:cNvSpPr>
          <p:nvPr/>
        </p:nvSpPr>
        <p:spPr bwMode="auto">
          <a:xfrm>
            <a:off x="561975" y="4184650"/>
            <a:ext cx="14303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Class D (multicast):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1" name="Rectangle 25"/>
          <p:cNvSpPr>
            <a:spLocks noChangeArrowheads="1"/>
          </p:cNvSpPr>
          <p:nvPr/>
        </p:nvSpPr>
        <p:spPr bwMode="auto">
          <a:xfrm>
            <a:off x="3549650" y="3368675"/>
            <a:ext cx="8159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Network ID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2" name="Rectangle 26"/>
          <p:cNvSpPr>
            <a:spLocks noChangeArrowheads="1"/>
          </p:cNvSpPr>
          <p:nvPr/>
        </p:nvSpPr>
        <p:spPr bwMode="auto">
          <a:xfrm>
            <a:off x="2960688" y="2778125"/>
            <a:ext cx="8159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Network ID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3" name="Rectangle 27"/>
          <p:cNvSpPr>
            <a:spLocks noChangeArrowheads="1"/>
          </p:cNvSpPr>
          <p:nvPr/>
        </p:nvSpPr>
        <p:spPr bwMode="auto">
          <a:xfrm>
            <a:off x="2312988" y="2165350"/>
            <a:ext cx="8159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Network ID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4" name="Rectangle 28"/>
          <p:cNvSpPr>
            <a:spLocks noChangeArrowheads="1"/>
          </p:cNvSpPr>
          <p:nvPr/>
        </p:nvSpPr>
        <p:spPr bwMode="auto">
          <a:xfrm>
            <a:off x="5613400" y="2778125"/>
            <a:ext cx="5508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Host ID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5" name="Rectangle 29"/>
          <p:cNvSpPr>
            <a:spLocks noChangeArrowheads="1"/>
          </p:cNvSpPr>
          <p:nvPr/>
        </p:nvSpPr>
        <p:spPr bwMode="auto">
          <a:xfrm>
            <a:off x="4946650" y="2165350"/>
            <a:ext cx="5508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Host ID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6" name="Rectangle 30"/>
          <p:cNvSpPr>
            <a:spLocks noChangeArrowheads="1"/>
          </p:cNvSpPr>
          <p:nvPr/>
        </p:nvSpPr>
        <p:spPr bwMode="auto">
          <a:xfrm>
            <a:off x="6269038" y="3368675"/>
            <a:ext cx="550862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Host ID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7" name="Rectangle 31"/>
          <p:cNvSpPr>
            <a:spLocks noChangeArrowheads="1"/>
          </p:cNvSpPr>
          <p:nvPr/>
        </p:nvSpPr>
        <p:spPr bwMode="auto">
          <a:xfrm>
            <a:off x="4002088" y="3940175"/>
            <a:ext cx="12842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Multicast address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28" name="Freeform 32"/>
          <p:cNvSpPr>
            <a:spLocks/>
          </p:cNvSpPr>
          <p:nvPr/>
        </p:nvSpPr>
        <p:spPr bwMode="auto">
          <a:xfrm>
            <a:off x="2144713" y="2360613"/>
            <a:ext cx="611187" cy="80962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385" y="0"/>
              </a:cxn>
            </a:cxnLst>
            <a:rect l="0" t="0" r="r" b="b"/>
            <a:pathLst>
              <a:path w="385" h="51">
                <a:moveTo>
                  <a:pt x="0" y="51"/>
                </a:moveTo>
                <a:lnTo>
                  <a:pt x="0" y="0"/>
                </a:lnTo>
                <a:lnTo>
                  <a:pt x="38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29" name="Freeform 33"/>
          <p:cNvSpPr>
            <a:spLocks/>
          </p:cNvSpPr>
          <p:nvPr/>
        </p:nvSpPr>
        <p:spPr bwMode="auto">
          <a:xfrm>
            <a:off x="2736850" y="2360613"/>
            <a:ext cx="569913" cy="80962"/>
          </a:xfrm>
          <a:custGeom>
            <a:avLst/>
            <a:gdLst/>
            <a:ahLst/>
            <a:cxnLst>
              <a:cxn ang="0">
                <a:pos x="359" y="51"/>
              </a:cxn>
              <a:cxn ang="0">
                <a:pos x="359" y="0"/>
              </a:cxn>
              <a:cxn ang="0">
                <a:pos x="0" y="0"/>
              </a:cxn>
            </a:cxnLst>
            <a:rect l="0" t="0" r="r" b="b"/>
            <a:pathLst>
              <a:path w="359" h="51">
                <a:moveTo>
                  <a:pt x="359" y="51"/>
                </a:moveTo>
                <a:lnTo>
                  <a:pt x="359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0" name="Freeform 34"/>
          <p:cNvSpPr>
            <a:spLocks/>
          </p:cNvSpPr>
          <p:nvPr/>
        </p:nvSpPr>
        <p:spPr bwMode="auto">
          <a:xfrm>
            <a:off x="2144713" y="2952750"/>
            <a:ext cx="1265237" cy="80963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797" y="0"/>
              </a:cxn>
            </a:cxnLst>
            <a:rect l="0" t="0" r="r" b="b"/>
            <a:pathLst>
              <a:path w="797" h="51">
                <a:moveTo>
                  <a:pt x="0" y="51"/>
                </a:moveTo>
                <a:lnTo>
                  <a:pt x="0" y="0"/>
                </a:lnTo>
                <a:lnTo>
                  <a:pt x="797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1" name="Freeform 35"/>
          <p:cNvSpPr>
            <a:spLocks/>
          </p:cNvSpPr>
          <p:nvPr/>
        </p:nvSpPr>
        <p:spPr bwMode="auto">
          <a:xfrm>
            <a:off x="3368675" y="2952750"/>
            <a:ext cx="1182688" cy="80963"/>
          </a:xfrm>
          <a:custGeom>
            <a:avLst/>
            <a:gdLst/>
            <a:ahLst/>
            <a:cxnLst>
              <a:cxn ang="0">
                <a:pos x="745" y="51"/>
              </a:cxn>
              <a:cxn ang="0">
                <a:pos x="745" y="0"/>
              </a:cxn>
              <a:cxn ang="0">
                <a:pos x="0" y="0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2" name="Freeform 36"/>
          <p:cNvSpPr>
            <a:spLocks/>
          </p:cNvSpPr>
          <p:nvPr/>
        </p:nvSpPr>
        <p:spPr bwMode="auto">
          <a:xfrm>
            <a:off x="2144713" y="3522663"/>
            <a:ext cx="1917700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0"/>
              </a:cxn>
              <a:cxn ang="0">
                <a:pos x="1208" y="0"/>
              </a:cxn>
            </a:cxnLst>
            <a:rect l="0" t="0" r="r" b="b"/>
            <a:pathLst>
              <a:path w="1208" h="52">
                <a:moveTo>
                  <a:pt x="0" y="52"/>
                </a:moveTo>
                <a:lnTo>
                  <a:pt x="0" y="0"/>
                </a:lnTo>
                <a:lnTo>
                  <a:pt x="120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3" name="Freeform 37"/>
          <p:cNvSpPr>
            <a:spLocks/>
          </p:cNvSpPr>
          <p:nvPr/>
        </p:nvSpPr>
        <p:spPr bwMode="auto">
          <a:xfrm>
            <a:off x="4021138" y="3522663"/>
            <a:ext cx="1816100" cy="82550"/>
          </a:xfrm>
          <a:custGeom>
            <a:avLst/>
            <a:gdLst/>
            <a:ahLst/>
            <a:cxnLst>
              <a:cxn ang="0">
                <a:pos x="1144" y="52"/>
              </a:cxn>
              <a:cxn ang="0">
                <a:pos x="1144" y="0"/>
              </a:cxn>
              <a:cxn ang="0">
                <a:pos x="0" y="0"/>
              </a:cxn>
            </a:cxnLst>
            <a:rect l="0" t="0" r="r" b="b"/>
            <a:pathLst>
              <a:path w="1144" h="52">
                <a:moveTo>
                  <a:pt x="1144" y="52"/>
                </a:moveTo>
                <a:lnTo>
                  <a:pt x="1144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4" name="Freeform 38"/>
          <p:cNvSpPr>
            <a:spLocks/>
          </p:cNvSpPr>
          <p:nvPr/>
        </p:nvSpPr>
        <p:spPr bwMode="auto">
          <a:xfrm>
            <a:off x="2144713" y="4114800"/>
            <a:ext cx="2590800" cy="80963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1632" y="0"/>
              </a:cxn>
            </a:cxnLst>
            <a:rect l="0" t="0" r="r" b="b"/>
            <a:pathLst>
              <a:path w="1632" h="51">
                <a:moveTo>
                  <a:pt x="0" y="51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5" name="Freeform 39"/>
          <p:cNvSpPr>
            <a:spLocks/>
          </p:cNvSpPr>
          <p:nvPr/>
        </p:nvSpPr>
        <p:spPr bwMode="auto">
          <a:xfrm>
            <a:off x="4652963" y="4114800"/>
            <a:ext cx="2447925" cy="80963"/>
          </a:xfrm>
          <a:custGeom>
            <a:avLst/>
            <a:gdLst/>
            <a:ahLst/>
            <a:cxnLst>
              <a:cxn ang="0">
                <a:pos x="1542" y="51"/>
              </a:cxn>
              <a:cxn ang="0">
                <a:pos x="1542" y="0"/>
              </a:cxn>
              <a:cxn ang="0">
                <a:pos x="0" y="0"/>
              </a:cxn>
            </a:cxnLst>
            <a:rect l="0" t="0" r="r" b="b"/>
            <a:pathLst>
              <a:path w="1542" h="51">
                <a:moveTo>
                  <a:pt x="1542" y="51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6" name="Freeform 40"/>
          <p:cNvSpPr>
            <a:spLocks/>
          </p:cNvSpPr>
          <p:nvPr/>
        </p:nvSpPr>
        <p:spPr bwMode="auto">
          <a:xfrm>
            <a:off x="3429000" y="2360613"/>
            <a:ext cx="1754188" cy="80962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1105" y="0"/>
              </a:cxn>
            </a:cxnLst>
            <a:rect l="0" t="0" r="r" b="b"/>
            <a:pathLst>
              <a:path w="1105" h="51">
                <a:moveTo>
                  <a:pt x="0" y="51"/>
                </a:moveTo>
                <a:lnTo>
                  <a:pt x="0" y="0"/>
                </a:lnTo>
                <a:lnTo>
                  <a:pt x="1105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7" name="Freeform 41"/>
          <p:cNvSpPr>
            <a:spLocks/>
          </p:cNvSpPr>
          <p:nvPr/>
        </p:nvSpPr>
        <p:spPr bwMode="auto">
          <a:xfrm>
            <a:off x="5164138" y="2360613"/>
            <a:ext cx="1957387" cy="80962"/>
          </a:xfrm>
          <a:custGeom>
            <a:avLst/>
            <a:gdLst/>
            <a:ahLst/>
            <a:cxnLst>
              <a:cxn ang="0">
                <a:pos x="1233" y="51"/>
              </a:cxn>
              <a:cxn ang="0">
                <a:pos x="1233" y="0"/>
              </a:cxn>
              <a:cxn ang="0">
                <a:pos x="0" y="0"/>
              </a:cxn>
            </a:cxnLst>
            <a:rect l="0" t="0" r="r" b="b"/>
            <a:pathLst>
              <a:path w="1233" h="51">
                <a:moveTo>
                  <a:pt x="1233" y="51"/>
                </a:moveTo>
                <a:lnTo>
                  <a:pt x="1233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8" name="Freeform 42"/>
          <p:cNvSpPr>
            <a:spLocks/>
          </p:cNvSpPr>
          <p:nvPr/>
        </p:nvSpPr>
        <p:spPr bwMode="auto">
          <a:xfrm>
            <a:off x="4694238" y="2952750"/>
            <a:ext cx="1285875" cy="80963"/>
          </a:xfrm>
          <a:custGeom>
            <a:avLst/>
            <a:gdLst/>
            <a:ahLst/>
            <a:cxnLst>
              <a:cxn ang="0">
                <a:pos x="0" y="51"/>
              </a:cxn>
              <a:cxn ang="0">
                <a:pos x="0" y="0"/>
              </a:cxn>
              <a:cxn ang="0">
                <a:pos x="810" y="0"/>
              </a:cxn>
            </a:cxnLst>
            <a:rect l="0" t="0" r="r" b="b"/>
            <a:pathLst>
              <a:path w="810" h="51">
                <a:moveTo>
                  <a:pt x="0" y="51"/>
                </a:moveTo>
                <a:lnTo>
                  <a:pt x="0" y="0"/>
                </a:lnTo>
                <a:lnTo>
                  <a:pt x="81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39" name="Freeform 43"/>
          <p:cNvSpPr>
            <a:spLocks/>
          </p:cNvSpPr>
          <p:nvPr/>
        </p:nvSpPr>
        <p:spPr bwMode="auto">
          <a:xfrm>
            <a:off x="5938838" y="2952750"/>
            <a:ext cx="1182687" cy="80963"/>
          </a:xfrm>
          <a:custGeom>
            <a:avLst/>
            <a:gdLst/>
            <a:ahLst/>
            <a:cxnLst>
              <a:cxn ang="0">
                <a:pos x="745" y="51"/>
              </a:cxn>
              <a:cxn ang="0">
                <a:pos x="745" y="0"/>
              </a:cxn>
              <a:cxn ang="0">
                <a:pos x="0" y="0"/>
              </a:cxn>
            </a:cxnLst>
            <a:rect l="0" t="0" r="r" b="b"/>
            <a:pathLst>
              <a:path w="745" h="51">
                <a:moveTo>
                  <a:pt x="745" y="51"/>
                </a:moveTo>
                <a:lnTo>
                  <a:pt x="745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40" name="Freeform 44"/>
          <p:cNvSpPr>
            <a:spLocks/>
          </p:cNvSpPr>
          <p:nvPr/>
        </p:nvSpPr>
        <p:spPr bwMode="auto">
          <a:xfrm>
            <a:off x="5959475" y="3522663"/>
            <a:ext cx="631825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0"/>
              </a:cxn>
              <a:cxn ang="0">
                <a:pos x="398" y="0"/>
              </a:cxn>
            </a:cxnLst>
            <a:rect l="0" t="0" r="r" b="b"/>
            <a:pathLst>
              <a:path w="398" h="52">
                <a:moveTo>
                  <a:pt x="0" y="52"/>
                </a:moveTo>
                <a:lnTo>
                  <a:pt x="0" y="0"/>
                </a:lnTo>
                <a:lnTo>
                  <a:pt x="398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41" name="Freeform 45"/>
          <p:cNvSpPr>
            <a:spLocks/>
          </p:cNvSpPr>
          <p:nvPr/>
        </p:nvSpPr>
        <p:spPr bwMode="auto">
          <a:xfrm>
            <a:off x="6550025" y="3522663"/>
            <a:ext cx="571500" cy="82550"/>
          </a:xfrm>
          <a:custGeom>
            <a:avLst/>
            <a:gdLst/>
            <a:ahLst/>
            <a:cxnLst>
              <a:cxn ang="0">
                <a:pos x="360" y="52"/>
              </a:cxn>
              <a:cxn ang="0">
                <a:pos x="360" y="0"/>
              </a:cxn>
              <a:cxn ang="0">
                <a:pos x="0" y="0"/>
              </a:cxn>
            </a:cxnLst>
            <a:rect l="0" t="0" r="r" b="b"/>
            <a:pathLst>
              <a:path w="360" h="52">
                <a:moveTo>
                  <a:pt x="360" y="52"/>
                </a:moveTo>
                <a:lnTo>
                  <a:pt x="360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42" name="Rectangle 46"/>
          <p:cNvSpPr>
            <a:spLocks noChangeArrowheads="1"/>
          </p:cNvSpPr>
          <p:nvPr/>
        </p:nvSpPr>
        <p:spPr bwMode="auto">
          <a:xfrm>
            <a:off x="3654425" y="3614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3" name="Rectangle 47"/>
          <p:cNvSpPr>
            <a:spLocks noChangeArrowheads="1"/>
          </p:cNvSpPr>
          <p:nvPr/>
        </p:nvSpPr>
        <p:spPr bwMode="auto">
          <a:xfrm>
            <a:off x="4918075" y="3614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4" name="Rectangle 48"/>
          <p:cNvSpPr>
            <a:spLocks noChangeArrowheads="1"/>
          </p:cNvSpPr>
          <p:nvPr/>
        </p:nvSpPr>
        <p:spPr bwMode="auto">
          <a:xfrm>
            <a:off x="6242050" y="3614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 to 254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5" name="Rectangle 49"/>
          <p:cNvSpPr>
            <a:spLocks noChangeArrowheads="1"/>
          </p:cNvSpPr>
          <p:nvPr/>
        </p:nvSpPr>
        <p:spPr bwMode="auto">
          <a:xfrm>
            <a:off x="3654425" y="30432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6" name="Rectangle 50"/>
          <p:cNvSpPr>
            <a:spLocks noChangeArrowheads="1"/>
          </p:cNvSpPr>
          <p:nvPr/>
        </p:nvSpPr>
        <p:spPr bwMode="auto">
          <a:xfrm>
            <a:off x="4918075" y="30432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7" name="Rectangle 51"/>
          <p:cNvSpPr>
            <a:spLocks noChangeArrowheads="1"/>
          </p:cNvSpPr>
          <p:nvPr/>
        </p:nvSpPr>
        <p:spPr bwMode="auto">
          <a:xfrm>
            <a:off x="6242050" y="30432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8" name="Rectangle 52"/>
          <p:cNvSpPr>
            <a:spLocks noChangeArrowheads="1"/>
          </p:cNvSpPr>
          <p:nvPr/>
        </p:nvSpPr>
        <p:spPr bwMode="auto">
          <a:xfrm>
            <a:off x="3654425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49" name="Rectangle 53"/>
          <p:cNvSpPr>
            <a:spLocks noChangeArrowheads="1"/>
          </p:cNvSpPr>
          <p:nvPr/>
        </p:nvSpPr>
        <p:spPr bwMode="auto">
          <a:xfrm>
            <a:off x="4918075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0" name="Rectangle 54"/>
          <p:cNvSpPr>
            <a:spLocks noChangeArrowheads="1"/>
          </p:cNvSpPr>
          <p:nvPr/>
        </p:nvSpPr>
        <p:spPr bwMode="auto">
          <a:xfrm>
            <a:off x="6242050" y="2471738"/>
            <a:ext cx="596900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1" name="Rectangle 55"/>
          <p:cNvSpPr>
            <a:spLocks noChangeArrowheads="1"/>
          </p:cNvSpPr>
          <p:nvPr/>
        </p:nvSpPr>
        <p:spPr bwMode="auto">
          <a:xfrm>
            <a:off x="4002088" y="3940175"/>
            <a:ext cx="1284287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Multicast address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2" name="Rectangle 56"/>
          <p:cNvSpPr>
            <a:spLocks noChangeArrowheads="1"/>
          </p:cNvSpPr>
          <p:nvPr/>
        </p:nvSpPr>
        <p:spPr bwMode="auto">
          <a:xfrm>
            <a:off x="3654425" y="4714875"/>
            <a:ext cx="5969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3" name="Rectangle 57"/>
          <p:cNvSpPr>
            <a:spLocks noChangeArrowheads="1"/>
          </p:cNvSpPr>
          <p:nvPr/>
        </p:nvSpPr>
        <p:spPr bwMode="auto">
          <a:xfrm>
            <a:off x="4918075" y="4714875"/>
            <a:ext cx="5969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0 to 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4" name="Rectangle 58"/>
          <p:cNvSpPr>
            <a:spLocks noChangeArrowheads="1"/>
          </p:cNvSpPr>
          <p:nvPr/>
        </p:nvSpPr>
        <p:spPr bwMode="auto">
          <a:xfrm>
            <a:off x="6242050" y="4714875"/>
            <a:ext cx="5969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 to 254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5" name="Rectangle 59"/>
          <p:cNvSpPr>
            <a:spLocks noChangeArrowheads="1"/>
          </p:cNvSpPr>
          <p:nvPr/>
        </p:nvSpPr>
        <p:spPr bwMode="auto">
          <a:xfrm>
            <a:off x="2301875" y="4714875"/>
            <a:ext cx="825500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240 to 255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6" name="Rectangle 60"/>
          <p:cNvSpPr>
            <a:spLocks noChangeArrowheads="1"/>
          </p:cNvSpPr>
          <p:nvPr/>
        </p:nvSpPr>
        <p:spPr bwMode="auto">
          <a:xfrm>
            <a:off x="623888" y="4695825"/>
            <a:ext cx="14128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Class E (reserved):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57" name="Freeform 61"/>
          <p:cNvSpPr>
            <a:spLocks/>
          </p:cNvSpPr>
          <p:nvPr/>
        </p:nvSpPr>
        <p:spPr bwMode="auto">
          <a:xfrm>
            <a:off x="2144713" y="4624388"/>
            <a:ext cx="2590800" cy="82550"/>
          </a:xfrm>
          <a:custGeom>
            <a:avLst/>
            <a:gdLst/>
            <a:ahLst/>
            <a:cxnLst>
              <a:cxn ang="0">
                <a:pos x="0" y="52"/>
              </a:cxn>
              <a:cxn ang="0">
                <a:pos x="0" y="0"/>
              </a:cxn>
              <a:cxn ang="0">
                <a:pos x="1632" y="0"/>
              </a:cxn>
            </a:cxnLst>
            <a:rect l="0" t="0" r="r" b="b"/>
            <a:pathLst>
              <a:path w="1632" h="52">
                <a:moveTo>
                  <a:pt x="0" y="52"/>
                </a:moveTo>
                <a:lnTo>
                  <a:pt x="0" y="0"/>
                </a:lnTo>
                <a:lnTo>
                  <a:pt x="1632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58" name="Freeform 62"/>
          <p:cNvSpPr>
            <a:spLocks/>
          </p:cNvSpPr>
          <p:nvPr/>
        </p:nvSpPr>
        <p:spPr bwMode="auto">
          <a:xfrm>
            <a:off x="4652963" y="4624388"/>
            <a:ext cx="2447925" cy="82550"/>
          </a:xfrm>
          <a:custGeom>
            <a:avLst/>
            <a:gdLst/>
            <a:ahLst/>
            <a:cxnLst>
              <a:cxn ang="0">
                <a:pos x="1542" y="52"/>
              </a:cxn>
              <a:cxn ang="0">
                <a:pos x="1542" y="0"/>
              </a:cxn>
              <a:cxn ang="0">
                <a:pos x="0" y="0"/>
              </a:cxn>
            </a:cxnLst>
            <a:rect l="0" t="0" r="r" b="b"/>
            <a:pathLst>
              <a:path w="1542" h="52">
                <a:moveTo>
                  <a:pt x="1542" y="52"/>
                </a:moveTo>
                <a:lnTo>
                  <a:pt x="1542" y="0"/>
                </a:lnTo>
                <a:lnTo>
                  <a:pt x="0" y="0"/>
                </a:lnTo>
              </a:path>
            </a:pathLst>
          </a:custGeom>
          <a:noFill/>
          <a:ln w="20638">
            <a:solidFill>
              <a:srgbClr val="000000"/>
            </a:solidFill>
            <a:prstDash val="solid"/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5759" name="Rectangle 63"/>
          <p:cNvSpPr>
            <a:spLocks noChangeArrowheads="1"/>
          </p:cNvSpPr>
          <p:nvPr/>
        </p:nvSpPr>
        <p:spPr bwMode="auto">
          <a:xfrm>
            <a:off x="7204075" y="2349500"/>
            <a:ext cx="73501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1.0.0.0 to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0" name="Rectangle 64"/>
          <p:cNvSpPr>
            <a:spLocks noChangeArrowheads="1"/>
          </p:cNvSpPr>
          <p:nvPr/>
        </p:nvSpPr>
        <p:spPr bwMode="auto">
          <a:xfrm>
            <a:off x="7213600" y="2533650"/>
            <a:ext cx="1239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127.255.255.255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1" name="Rectangle 65"/>
          <p:cNvSpPr>
            <a:spLocks noChangeArrowheads="1"/>
          </p:cNvSpPr>
          <p:nvPr/>
        </p:nvSpPr>
        <p:spPr bwMode="auto">
          <a:xfrm>
            <a:off x="7208838" y="2981325"/>
            <a:ext cx="9175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128.0.0.0 to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2" name="Rectangle 66"/>
          <p:cNvSpPr>
            <a:spLocks noChangeArrowheads="1"/>
          </p:cNvSpPr>
          <p:nvPr/>
        </p:nvSpPr>
        <p:spPr bwMode="auto">
          <a:xfrm>
            <a:off x="7213600" y="3165475"/>
            <a:ext cx="1239838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191.255.255.255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3" name="Rectangle 67"/>
          <p:cNvSpPr>
            <a:spLocks noChangeArrowheads="1"/>
          </p:cNvSpPr>
          <p:nvPr/>
        </p:nvSpPr>
        <p:spPr bwMode="auto">
          <a:xfrm>
            <a:off x="7208838" y="3532188"/>
            <a:ext cx="9175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192.0.0.0 to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4" name="Rectangle 68"/>
          <p:cNvSpPr>
            <a:spLocks noChangeArrowheads="1"/>
          </p:cNvSpPr>
          <p:nvPr/>
        </p:nvSpPr>
        <p:spPr bwMode="auto">
          <a:xfrm>
            <a:off x="7213600" y="3716338"/>
            <a:ext cx="1239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223.255.255.255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5" name="Rectangle 69"/>
          <p:cNvSpPr>
            <a:spLocks noChangeArrowheads="1"/>
          </p:cNvSpPr>
          <p:nvPr/>
        </p:nvSpPr>
        <p:spPr bwMode="auto">
          <a:xfrm>
            <a:off x="7208838" y="4124325"/>
            <a:ext cx="917575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224.0.0.0 to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6" name="Rectangle 70"/>
          <p:cNvSpPr>
            <a:spLocks noChangeArrowheads="1"/>
          </p:cNvSpPr>
          <p:nvPr/>
        </p:nvSpPr>
        <p:spPr bwMode="auto">
          <a:xfrm>
            <a:off x="7213600" y="4306888"/>
            <a:ext cx="1239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239.255.255.255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7" name="Rectangle 71"/>
          <p:cNvSpPr>
            <a:spLocks noChangeArrowheads="1"/>
          </p:cNvSpPr>
          <p:nvPr/>
        </p:nvSpPr>
        <p:spPr bwMode="auto">
          <a:xfrm>
            <a:off x="7208838" y="4633913"/>
            <a:ext cx="917575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240.0.0.0 to 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8" name="Rectangle 72"/>
          <p:cNvSpPr>
            <a:spLocks noChangeArrowheads="1"/>
          </p:cNvSpPr>
          <p:nvPr/>
        </p:nvSpPr>
        <p:spPr bwMode="auto">
          <a:xfrm>
            <a:off x="7213600" y="4818063"/>
            <a:ext cx="1239838" cy="19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255.255.255.255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285769" name="Rectangle 73"/>
          <p:cNvSpPr>
            <a:spLocks noChangeArrowheads="1"/>
          </p:cNvSpPr>
          <p:nvPr/>
        </p:nvSpPr>
        <p:spPr bwMode="auto">
          <a:xfrm>
            <a:off x="7140575" y="1860550"/>
            <a:ext cx="1477963" cy="198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l" eaLnBrk="0" hangingPunct="0"/>
            <a:r>
              <a:rPr lang="en-GB" sz="1300" u="none">
                <a:solidFill>
                  <a:srgbClr val="000000"/>
                </a:solidFill>
              </a:rPr>
              <a:t>Range of addresses</a:t>
            </a:r>
            <a:endParaRPr lang="en-GB" sz="2400" u="none">
              <a:latin typeface="Times" pitchFamily="-106" charset="0"/>
            </a:endParaRPr>
          </a:p>
        </p:txBody>
      </p:sp>
      <p:sp>
        <p:nvSpPr>
          <p:cNvPr id="75" name="Slide Number Placeholder 7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26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Classless Interdomain Routing (CIDR)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Clr>
                <a:schemeClr val="tx1"/>
              </a:buClr>
            </a:pPr>
            <a:r>
              <a:rPr lang="en-US" sz="2800"/>
              <a:t>Allow division between network and host portion on any bit boundary.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More efficient use of address space.</a:t>
            </a:r>
          </a:p>
          <a:p>
            <a:pPr lvl="1">
              <a:lnSpc>
                <a:spcPct val="80000"/>
              </a:lnSpc>
            </a:pPr>
            <a:r>
              <a:rPr lang="en-US" sz="2400"/>
              <a:t>Allows division/aggregation of sub-assignments.</a:t>
            </a:r>
          </a:p>
          <a:p>
            <a:pPr>
              <a:lnSpc>
                <a:spcPct val="80000"/>
              </a:lnSpc>
            </a:pPr>
            <a:r>
              <a:rPr lang="en-US" sz="2800"/>
              <a:t>Networks now identified by network address and the length of the network portion:  141.213.8.0/24</a:t>
            </a:r>
          </a:p>
          <a:p>
            <a:pPr>
              <a:lnSpc>
                <a:spcPct val="80000"/>
              </a:lnSpc>
            </a:pPr>
            <a:r>
              <a:rPr lang="en-US" sz="2800"/>
              <a:t>Hosts identified by address and network mask: 141.213.8.1, 255.255.255.0.</a:t>
            </a:r>
          </a:p>
          <a:p>
            <a:pPr>
              <a:lnSpc>
                <a:spcPct val="80000"/>
              </a:lnSpc>
            </a:pPr>
            <a:r>
              <a:rPr lang="en-US" sz="2800"/>
              <a:t>WHY? Rapid depletion of class B address space and poor utilization of the assigned address space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/>
              <a:t>IP subnets</a:t>
            </a:r>
          </a:p>
        </p:txBody>
      </p:sp>
      <p:graphicFrame>
        <p:nvGraphicFramePr>
          <p:cNvPr id="17609" name="Group 201"/>
          <p:cNvGraphicFramePr>
            <a:graphicFrameLocks noGrp="1"/>
          </p:cNvGraphicFramePr>
          <p:nvPr/>
        </p:nvGraphicFramePr>
        <p:xfrm>
          <a:off x="1752600" y="1219200"/>
          <a:ext cx="5410200" cy="5059680"/>
        </p:xfrm>
        <a:graphic>
          <a:graphicData uri="http://schemas.openxmlformats.org/drawingml/2006/table">
            <a:tbl>
              <a:tblPr/>
              <a:tblGrid>
                <a:gridCol w="1757363"/>
                <a:gridCol w="2343150"/>
                <a:gridCol w="1309687"/>
              </a:tblGrid>
              <a:tr h="4143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CIDR prefix length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Subnet Mask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Number of hosts</a:t>
                      </a:r>
                    </a:p>
                  </a:txBody>
                  <a:tcPr anchor="ctr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255.0.0.0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24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0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255.128.0.0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23</a:t>
                      </a: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/10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255.192.0.0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22</a:t>
                      </a: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825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/24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8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256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/25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255.255.255.128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7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128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/26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255.255.255.192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6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64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/27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255.255.255.224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5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32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/28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255.255.255.240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4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16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952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/29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255.255.255.248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3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8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8097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/30</a:t>
                      </a: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255.255.255.252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2</a:t>
                      </a:r>
                      <a:r>
                        <a:rPr kumimoji="0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-106" charset="0"/>
                        </a:rPr>
                        <a:t> = 4</a:t>
                      </a:r>
                      <a:endParaRPr kumimoji="0" lang="en-US" sz="20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-106" charset="0"/>
                      </a:endParaRPr>
                    </a:p>
                  </a:txBody>
                  <a:tcPr horzOverflow="overflow">
                    <a:lnL>
                      <a:noFill/>
                    </a:lnL>
                    <a:lnR cap="flat">
                      <a:noFill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Transmission Control Protocol</a:t>
            </a:r>
          </a:p>
        </p:txBody>
      </p:sp>
      <p:sp>
        <p:nvSpPr>
          <p:cNvPr id="36867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 rtlCol="0">
            <a:normAutofit fontScale="92500" lnSpcReduction="10000"/>
          </a:bodyPr>
          <a:lstStyle/>
          <a:p>
            <a:pPr eaLnBrk="1" fontAlgn="auto" hangingPunct="1"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TCP is a transport layer protocol guaranteeing reliable data transfer, in-order delivery of messages and the ability to distinguish data for multiple concurrent applications on the same host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Most popular application protocols, including WWW, FTP and SSH are built on top of TCP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TCP takes a stream of 8-bit byte data, packages it into appropriately sized segment and calls on IP to transmit these packets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Delivery order is maintained by marking each packet with a </a:t>
            </a:r>
            <a:r>
              <a:rPr lang="en-US" sz="2300" dirty="0" smtClean="0">
                <a:solidFill>
                  <a:schemeClr val="accent6"/>
                </a:solidFill>
              </a:rPr>
              <a:t>sequence number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Every time TCP receives a packet, it sends out an ACK to indicate successful receipt of the packet. </a:t>
            </a:r>
          </a:p>
          <a:p>
            <a:pPr eaLnBrk="1" fontAlgn="auto" hangingPunct="1"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300" dirty="0" smtClean="0"/>
              <a:t>TCP generally checks data transmitted by comparing a checksum of the data with a checksum encoded in the packet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03BEAED-DF6F-4AD2-9CAF-BEF20647D495}" type="datetime1">
              <a:rPr lang="en-US"/>
              <a:pPr>
                <a:defRPr/>
              </a:pPr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Networks: IP and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E38B25B-8416-4CB1-9E13-67134E2A0B33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997297"/>
      </p:ext>
    </p:extLst>
  </p:cSld>
  <p:clrMapOvr>
    <a:masterClrMapping/>
  </p:clrMapOvr>
  <p:transition xmlns:p14="http://schemas.microsoft.com/office/powerpoint/2010/main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view of network API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02062" cy="4114800"/>
          </a:xfrm>
        </p:spPr>
        <p:txBody>
          <a:bodyPr/>
          <a:lstStyle/>
          <a:p>
            <a:r>
              <a:rPr lang="en-US"/>
              <a:t>Start with host name (maybe)</a:t>
            </a:r>
          </a:p>
        </p:txBody>
      </p:sp>
      <p:sp>
        <p:nvSpPr>
          <p:cNvPr id="102404" name="Text Box 4"/>
          <p:cNvSpPr txBox="1">
            <a:spLocks noChangeArrowheads="1"/>
          </p:cNvSpPr>
          <p:nvPr/>
        </p:nvSpPr>
        <p:spPr bwMode="auto">
          <a:xfrm>
            <a:off x="4800600" y="1981200"/>
            <a:ext cx="1400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foo.bar.com</a:t>
            </a:r>
          </a:p>
        </p:txBody>
      </p:sp>
    </p:spTree>
    <p:extLst>
      <p:ext uri="{BB962C8B-B14F-4D97-AF65-F5344CB8AC3E}">
        <p14:creationId xmlns:p14="http://schemas.microsoft.com/office/powerpoint/2010/main" val="19814604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Ports</a:t>
            </a:r>
          </a:p>
        </p:txBody>
      </p:sp>
      <p:sp>
        <p:nvSpPr>
          <p:cNvPr id="43011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8013" cy="4724400"/>
          </a:xfrm>
        </p:spPr>
        <p:txBody>
          <a:bodyPr rIns="129200" rtlCol="0">
            <a:normAutofit fontScale="92500"/>
          </a:bodyPr>
          <a:lstStyle/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TCP supports multiple concurrent applications on the same server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Accomplishes this by having ports, 16 bit numbers identifying where data is directed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TCP header includes space for both a source and a destination port, thus allowing TCP to route all data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In most cases, both TCP and UDP use the same port numbers for the same applications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Ports 0 through 1023 are reserved for use by known protocols.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Ports 1024 through 49151 are known as user ports, and should be used by most user programs for listening to connections and the like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Ports 49152 through 65535 are private ports used for dynamic allocation by socket libraries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ADAE885-6561-43A3-9957-06ED9D958A1F}" type="datetime1">
              <a:rPr lang="en-US"/>
              <a:pPr>
                <a:defRPr/>
              </a:pPr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Networks: IP and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A0F023-E18C-4EE1-88A8-9027242E535D}" type="slidenum">
              <a:rPr lang="en-US"/>
              <a:pPr>
                <a:defRPr/>
              </a:pPr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075833"/>
      </p:ext>
    </p:extLst>
  </p:cSld>
  <p:clrMapOvr>
    <a:masterClrMapping/>
  </p:clrMapOvr>
  <p:transition xmlns:p14="http://schemas.microsoft.com/office/powerpoint/2010/main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TCP Packet Format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6C07D990-892C-43F9-8CE7-DEEF398A94F5}" type="datetime1">
              <a:rPr lang="en-US">
                <a:solidFill>
                  <a:srgbClr val="000000"/>
                </a:solidFill>
              </a:rPr>
              <a:pPr>
                <a:defRPr/>
              </a:pPr>
              <a:t>10/2/15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</a:rPr>
              <a:t>Networks: IP and TCP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3EFE65F-51FA-440C-90B1-4EB8B19CEF40}" type="slidenum">
              <a:rPr lang="en-US">
                <a:solidFill>
                  <a:srgbClr val="000000"/>
                </a:solidFill>
              </a:rPr>
              <a:pPr>
                <a:defRPr/>
              </a:pPr>
              <a:t>31</a:t>
            </a:fld>
            <a:endParaRPr lang="en-US">
              <a:solidFill>
                <a:srgbClr val="000000"/>
              </a:solidFill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3933114"/>
              </p:ext>
            </p:extLst>
          </p:nvPr>
        </p:nvGraphicFramePr>
        <p:xfrm>
          <a:off x="914400" y="1319213"/>
          <a:ext cx="7505297" cy="4945906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087936"/>
                <a:gridCol w="992901"/>
                <a:gridCol w="1040419"/>
                <a:gridCol w="116840"/>
                <a:gridCol w="1026300"/>
                <a:gridCol w="1625653"/>
                <a:gridCol w="1615248"/>
              </a:tblGrid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Bit Offset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0-3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4-7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8-15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16-18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19-31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Source Port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Destination Port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Sequence Number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Acknowledgment Number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96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Offset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Reserved</a:t>
                      </a:r>
                      <a:endParaRPr lang="en-US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Flags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Window Size</a:t>
                      </a:r>
                      <a:endParaRPr lang="en-US" b="1" dirty="0">
                        <a:solidFill>
                          <a:schemeClr val="bg2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128</a:t>
                      </a:r>
                      <a:endParaRPr lang="en-US" dirty="0"/>
                    </a:p>
                  </a:txBody>
                  <a:tcPr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Checksum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smtClean="0"/>
                        <a:t>Urgent Pointer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08834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160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Options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385586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&gt;=</a:t>
                      </a:r>
                      <a:r>
                        <a:rPr lang="en-US" baseline="0" dirty="0" smtClean="0"/>
                        <a:t> 160</a:t>
                      </a:r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Payload</a:t>
                      </a:r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73494553"/>
      </p:ext>
    </p:extLst>
  </p:cSld>
  <p:clrMapOvr>
    <a:masterClrMapping/>
  </p:clrMapOvr>
  <p:transition xmlns:p14="http://schemas.microsoft.com/office/powerpoint/2010/main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Establishing TCP Connections</a:t>
            </a:r>
          </a:p>
        </p:txBody>
      </p:sp>
      <p:sp>
        <p:nvSpPr>
          <p:cNvPr id="18435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2895600"/>
          </a:xfrm>
        </p:spPr>
        <p:txBody>
          <a:bodyPr rIns="129200" rtlCol="0">
            <a:normAutofit fontScale="77500" lnSpcReduction="20000"/>
          </a:bodyPr>
          <a:lstStyle/>
          <a:p>
            <a:pPr eaLnBrk="1" fontAlgn="auto" hangingPunct="1">
              <a:lnSpc>
                <a:spcPct val="12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TCP connections are established through a three way handshake.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server generally has a passive listener, waiting for a connection request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client requests a connection by sending out a SYN packet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server responds by sending a SYN/ACK packet, indicating an acknowledgment for the connection</a:t>
            </a:r>
          </a:p>
          <a:p>
            <a:pPr eaLnBrk="1" fontAlgn="auto" hangingPunct="1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62000" algn="l"/>
                <a:tab pos="1676400" algn="l"/>
                <a:tab pos="2590800" algn="l"/>
                <a:tab pos="3505200" algn="l"/>
                <a:tab pos="4419600" algn="l"/>
                <a:tab pos="5334000" algn="l"/>
                <a:tab pos="6248400" algn="l"/>
                <a:tab pos="7162800" algn="l"/>
                <a:tab pos="8077200" algn="l"/>
                <a:tab pos="8991600" algn="l"/>
                <a:tab pos="9906000" algn="l"/>
              </a:tabLst>
              <a:defRPr/>
            </a:pPr>
            <a:r>
              <a:rPr lang="en-US" sz="2600" dirty="0" smtClean="0"/>
              <a:t>The client responds by sending an ACK to the server thus establishing connection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0640D939-DAAC-4EE3-A6AD-1EBFD476341D}" type="datetime1">
              <a:rPr lang="en-US"/>
              <a:pPr>
                <a:defRPr/>
              </a:pPr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Networks: IP and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8EACD0-E56E-4B11-8B92-CA5DCE906A10}" type="slidenum">
              <a:rPr lang="en-US"/>
              <a:pPr>
                <a:defRPr/>
              </a:pPr>
              <a:t>32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429000" y="4418013"/>
            <a:ext cx="1981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rot="10800000">
            <a:off x="3429000" y="5105400"/>
            <a:ext cx="198120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62400" y="4114800"/>
            <a:ext cx="914400" cy="5334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SYN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x</a:t>
            </a:r>
          </a:p>
        </p:txBody>
      </p:sp>
      <p:sp>
        <p:nvSpPr>
          <p:cNvPr id="10" name="Rectangle 9"/>
          <p:cNvSpPr/>
          <p:nvPr/>
        </p:nvSpPr>
        <p:spPr>
          <a:xfrm>
            <a:off x="3962400" y="4800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SYN-ACK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y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Ack</a:t>
            </a:r>
            <a:r>
              <a:rPr lang="en-US" sz="1400" dirty="0">
                <a:solidFill>
                  <a:schemeClr val="bg1"/>
                </a:solidFill>
              </a:rPr>
              <a:t> = x + 1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3429000" y="5865813"/>
            <a:ext cx="1981200" cy="1587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3962400" y="5562600"/>
            <a:ext cx="914400" cy="6096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lIns="0" tIns="0" rIns="0" bIns="0" anchor="ctr"/>
          <a:lstStyle/>
          <a:p>
            <a:pPr algn="ctr">
              <a:defRPr/>
            </a:pPr>
            <a:r>
              <a:rPr lang="en-US" sz="1600" dirty="0">
                <a:solidFill>
                  <a:schemeClr val="bg1"/>
                </a:solidFill>
              </a:rPr>
              <a:t>ACK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Seq</a:t>
            </a:r>
            <a:r>
              <a:rPr lang="en-US" sz="1400" dirty="0">
                <a:solidFill>
                  <a:schemeClr val="bg1"/>
                </a:solidFill>
              </a:rPr>
              <a:t> = x + 1</a:t>
            </a:r>
          </a:p>
          <a:p>
            <a:pPr algn="ctr">
              <a:defRPr/>
            </a:pPr>
            <a:r>
              <a:rPr lang="en-US" sz="1400" dirty="0" err="1">
                <a:solidFill>
                  <a:schemeClr val="bg1"/>
                </a:solidFill>
              </a:rPr>
              <a:t>Ack</a:t>
            </a:r>
            <a:r>
              <a:rPr lang="en-US" sz="1400" dirty="0">
                <a:solidFill>
                  <a:schemeClr val="bg1"/>
                </a:solidFill>
              </a:rPr>
              <a:t> = y + 1</a:t>
            </a:r>
          </a:p>
        </p:txBody>
      </p:sp>
      <p:sp>
        <p:nvSpPr>
          <p:cNvPr id="20493" name="laptop"/>
          <p:cNvSpPr>
            <a:spLocks noEditPoints="1" noChangeArrowheads="1"/>
          </p:cNvSpPr>
          <p:nvPr/>
        </p:nvSpPr>
        <p:spPr bwMode="auto">
          <a:xfrm>
            <a:off x="2076450" y="4648200"/>
            <a:ext cx="1276350" cy="1057275"/>
          </a:xfrm>
          <a:custGeom>
            <a:avLst/>
            <a:gdLst>
              <a:gd name="T0" fmla="*/ 693656502 w 21600"/>
              <a:gd name="T1" fmla="*/ 0 h 21600"/>
              <a:gd name="T2" fmla="*/ 693656502 w 21600"/>
              <a:gd name="T3" fmla="*/ 841207236 h 21600"/>
              <a:gd name="T4" fmla="*/ 2147483647 w 21600"/>
              <a:gd name="T5" fmla="*/ 0 h 21600"/>
              <a:gd name="T6" fmla="*/ 2147483647 w 21600"/>
              <a:gd name="T7" fmla="*/ 841207236 h 21600"/>
              <a:gd name="T8" fmla="*/ 2147483647 w 21600"/>
              <a:gd name="T9" fmla="*/ 0 h 21600"/>
              <a:gd name="T10" fmla="*/ 2147483647 w 21600"/>
              <a:gd name="T11" fmla="*/ 2147483647 h 21600"/>
              <a:gd name="T12" fmla="*/ 0 w 21600"/>
              <a:gd name="T13" fmla="*/ 2147483647 h 21600"/>
              <a:gd name="T14" fmla="*/ 2147483647 w 21600"/>
              <a:gd name="T15" fmla="*/ 2147483647 h 2160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4445 w 21600"/>
              <a:gd name="T25" fmla="*/ 1858 h 21600"/>
              <a:gd name="T26" fmla="*/ 17311 w 21600"/>
              <a:gd name="T27" fmla="*/ 12323 h 2160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21600" h="21600" extrusionOk="0">
                <a:moveTo>
                  <a:pt x="3362" y="0"/>
                </a:moveTo>
                <a:lnTo>
                  <a:pt x="18327" y="0"/>
                </a:lnTo>
                <a:lnTo>
                  <a:pt x="18327" y="14347"/>
                </a:lnTo>
                <a:lnTo>
                  <a:pt x="3362" y="14347"/>
                </a:lnTo>
                <a:lnTo>
                  <a:pt x="3362" y="0"/>
                </a:lnTo>
                <a:close/>
              </a:path>
              <a:path w="21600" h="21600" extrusionOk="0">
                <a:moveTo>
                  <a:pt x="3340" y="15068"/>
                </a:moveTo>
                <a:lnTo>
                  <a:pt x="0" y="19877"/>
                </a:lnTo>
                <a:lnTo>
                  <a:pt x="21600" y="19877"/>
                </a:lnTo>
                <a:lnTo>
                  <a:pt x="18327" y="15068"/>
                </a:lnTo>
                <a:lnTo>
                  <a:pt x="3340" y="15068"/>
                </a:lnTo>
                <a:close/>
              </a:path>
              <a:path w="21600" h="21600" extrusionOk="0">
                <a:moveTo>
                  <a:pt x="0" y="19877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19877"/>
                </a:lnTo>
                <a:lnTo>
                  <a:pt x="0" y="19877"/>
                </a:lnTo>
                <a:close/>
              </a:path>
              <a:path w="21600" h="21600" extrusionOk="0">
                <a:moveTo>
                  <a:pt x="4186" y="1523"/>
                </a:moveTo>
                <a:lnTo>
                  <a:pt x="17547" y="1523"/>
                </a:lnTo>
                <a:lnTo>
                  <a:pt x="17547" y="12744"/>
                </a:lnTo>
                <a:lnTo>
                  <a:pt x="4186" y="12744"/>
                </a:lnTo>
                <a:lnTo>
                  <a:pt x="4186" y="1523"/>
                </a:lnTo>
                <a:close/>
              </a:path>
              <a:path w="21600" h="21600" extrusionOk="0">
                <a:moveTo>
                  <a:pt x="3318" y="15549"/>
                </a:moveTo>
                <a:lnTo>
                  <a:pt x="2917" y="16110"/>
                </a:lnTo>
                <a:lnTo>
                  <a:pt x="18727" y="16110"/>
                </a:lnTo>
                <a:lnTo>
                  <a:pt x="18327" y="15549"/>
                </a:lnTo>
                <a:lnTo>
                  <a:pt x="3318" y="15549"/>
                </a:lnTo>
                <a:close/>
              </a:path>
              <a:path w="21600" h="21600" extrusionOk="0">
                <a:moveTo>
                  <a:pt x="6213" y="18314"/>
                </a:moveTo>
                <a:lnTo>
                  <a:pt x="5946" y="18875"/>
                </a:lnTo>
                <a:lnTo>
                  <a:pt x="15766" y="18875"/>
                </a:lnTo>
                <a:lnTo>
                  <a:pt x="15499" y="18314"/>
                </a:lnTo>
                <a:lnTo>
                  <a:pt x="6213" y="18314"/>
                </a:lnTo>
                <a:close/>
              </a:path>
              <a:path w="21600" h="21600" extrusionOk="0">
                <a:moveTo>
                  <a:pt x="2828" y="16471"/>
                </a:moveTo>
                <a:lnTo>
                  <a:pt x="2405" y="17072"/>
                </a:lnTo>
                <a:lnTo>
                  <a:pt x="19284" y="17072"/>
                </a:lnTo>
                <a:lnTo>
                  <a:pt x="18839" y="16471"/>
                </a:lnTo>
                <a:lnTo>
                  <a:pt x="2828" y="16471"/>
                </a:lnTo>
                <a:close/>
              </a:path>
              <a:path w="21600" h="21600" extrusionOk="0">
                <a:moveTo>
                  <a:pt x="2316" y="17352"/>
                </a:moveTo>
                <a:lnTo>
                  <a:pt x="1871" y="17953"/>
                </a:lnTo>
                <a:lnTo>
                  <a:pt x="19863" y="17953"/>
                </a:lnTo>
                <a:lnTo>
                  <a:pt x="19395" y="17352"/>
                </a:lnTo>
                <a:lnTo>
                  <a:pt x="2316" y="17352"/>
                </a:lnTo>
                <a:close/>
              </a:path>
            </a:pathLst>
          </a:custGeom>
          <a:solidFill>
            <a:srgbClr val="C0C0C0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4" name="tower"/>
          <p:cNvSpPr>
            <a:spLocks noEditPoints="1" noChangeArrowheads="1"/>
          </p:cNvSpPr>
          <p:nvPr/>
        </p:nvSpPr>
        <p:spPr bwMode="auto">
          <a:xfrm>
            <a:off x="5572125" y="4191000"/>
            <a:ext cx="904875" cy="1809750"/>
          </a:xfrm>
          <a:custGeom>
            <a:avLst/>
            <a:gdLst>
              <a:gd name="T0" fmla="*/ 0 w 21600"/>
              <a:gd name="T1" fmla="*/ 2184 h 21600"/>
              <a:gd name="T2" fmla="*/ 6664 w 21600"/>
              <a:gd name="T3" fmla="*/ 0 h 21600"/>
              <a:gd name="T4" fmla="*/ 10800 w 21600"/>
              <a:gd name="T5" fmla="*/ 0 h 21600"/>
              <a:gd name="T6" fmla="*/ 21600 w 21600"/>
              <a:gd name="T7" fmla="*/ 0 h 21600"/>
              <a:gd name="T8" fmla="*/ 21600 w 21600"/>
              <a:gd name="T9" fmla="*/ 11649 h 21600"/>
              <a:gd name="T10" fmla="*/ 21600 w 21600"/>
              <a:gd name="T11" fmla="*/ 19416 h 21600"/>
              <a:gd name="T12" fmla="*/ 15166 w 21600"/>
              <a:gd name="T13" fmla="*/ 21600 h 21600"/>
              <a:gd name="T14" fmla="*/ 10570 w 21600"/>
              <a:gd name="T15" fmla="*/ 21600 h 21600"/>
              <a:gd name="T16" fmla="*/ 0 w 21600"/>
              <a:gd name="T17" fmla="*/ 21600 h 21600"/>
              <a:gd name="T18" fmla="*/ 0 w 21600"/>
              <a:gd name="T19" fmla="*/ 11528 h 21600"/>
              <a:gd name="T20" fmla="*/ 459 w 21600"/>
              <a:gd name="T21" fmla="*/ 22540 h 21600"/>
              <a:gd name="T22" fmla="*/ 21485 w 21600"/>
              <a:gd name="T23" fmla="*/ 270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 extrusionOk="0">
                <a:moveTo>
                  <a:pt x="0" y="2184"/>
                </a:moveTo>
                <a:lnTo>
                  <a:pt x="6664" y="0"/>
                </a:lnTo>
                <a:lnTo>
                  <a:pt x="10800" y="0"/>
                </a:lnTo>
                <a:lnTo>
                  <a:pt x="21600" y="0"/>
                </a:lnTo>
                <a:lnTo>
                  <a:pt x="21600" y="11649"/>
                </a:lnTo>
                <a:lnTo>
                  <a:pt x="21600" y="19416"/>
                </a:lnTo>
                <a:lnTo>
                  <a:pt x="15166" y="21600"/>
                </a:lnTo>
                <a:lnTo>
                  <a:pt x="10570" y="21600"/>
                </a:lnTo>
                <a:lnTo>
                  <a:pt x="0" y="21600"/>
                </a:lnTo>
                <a:lnTo>
                  <a:pt x="0" y="11528"/>
                </a:lnTo>
                <a:lnTo>
                  <a:pt x="0" y="2184"/>
                </a:lnTo>
                <a:close/>
              </a:path>
              <a:path w="21600" h="21600" extrusionOk="0">
                <a:moveTo>
                  <a:pt x="0" y="2184"/>
                </a:moveTo>
                <a:lnTo>
                  <a:pt x="0" y="2184"/>
                </a:lnTo>
                <a:lnTo>
                  <a:pt x="14706" y="2184"/>
                </a:lnTo>
                <a:lnTo>
                  <a:pt x="21600" y="0"/>
                </a:lnTo>
                <a:moveTo>
                  <a:pt x="0" y="2184"/>
                </a:moveTo>
                <a:lnTo>
                  <a:pt x="14706" y="2184"/>
                </a:lnTo>
                <a:lnTo>
                  <a:pt x="14706" y="5339"/>
                </a:lnTo>
                <a:lnTo>
                  <a:pt x="14706" y="17474"/>
                </a:lnTo>
                <a:lnTo>
                  <a:pt x="14706" y="21600"/>
                </a:lnTo>
                <a:moveTo>
                  <a:pt x="1149" y="3034"/>
                </a:moveTo>
                <a:lnTo>
                  <a:pt x="13328" y="3034"/>
                </a:lnTo>
                <a:lnTo>
                  <a:pt x="13328" y="3519"/>
                </a:lnTo>
                <a:lnTo>
                  <a:pt x="1149" y="3519"/>
                </a:lnTo>
                <a:lnTo>
                  <a:pt x="1149" y="3034"/>
                </a:lnTo>
                <a:moveTo>
                  <a:pt x="1149" y="4490"/>
                </a:moveTo>
                <a:lnTo>
                  <a:pt x="13328" y="4490"/>
                </a:lnTo>
                <a:lnTo>
                  <a:pt x="13328" y="4854"/>
                </a:lnTo>
                <a:lnTo>
                  <a:pt x="1149" y="4854"/>
                </a:lnTo>
                <a:lnTo>
                  <a:pt x="1149" y="4490"/>
                </a:lnTo>
                <a:moveTo>
                  <a:pt x="1149" y="5946"/>
                </a:moveTo>
                <a:lnTo>
                  <a:pt x="13328" y="5946"/>
                </a:lnTo>
                <a:lnTo>
                  <a:pt x="13328" y="6310"/>
                </a:lnTo>
                <a:lnTo>
                  <a:pt x="1149" y="6310"/>
                </a:lnTo>
                <a:lnTo>
                  <a:pt x="1149" y="5946"/>
                </a:lnTo>
              </a:path>
            </a:pathLst>
          </a:custGeom>
          <a:ln>
            <a:headEnd/>
            <a:tailEnd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/>
          <a:lstStyle/>
          <a:p>
            <a:pPr algn="r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01418"/>
      </p:ext>
    </p:extLst>
  </p:cSld>
  <p:clrMapOvr>
    <a:masterClrMapping/>
  </p:clrMapOvr>
  <p:transition xmlns:p14="http://schemas.microsoft.com/office/powerpoint/2010/main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TCP Data Transfer</a:t>
            </a:r>
          </a:p>
        </p:txBody>
      </p:sp>
      <p:sp>
        <p:nvSpPr>
          <p:cNvPr id="40963" name="Rectangle 2"/>
          <p:cNvSpPr>
            <a:spLocks noGrp="1" noChangeArrowheads="1"/>
          </p:cNvSpPr>
          <p:nvPr>
            <p:ph idx="1"/>
          </p:nvPr>
        </p:nvSpPr>
        <p:spPr/>
        <p:txBody>
          <a:bodyPr rIns="129200" rtlCol="0">
            <a:normAutofit fontScale="92500" lnSpcReduction="20000"/>
          </a:bodyPr>
          <a:lstStyle/>
          <a:p>
            <a:pPr eaLnBrk="1" fontAlgn="auto" hangingPunct="1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During connection initialization using the three way handshake, initial sequence numbers are exchanged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TCP header includes a 16 bit checksum of the data and parts of the header, including the source and destination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Acknowledgment or lack thereof is used by TCP to keep track of network congestion and control flow and such</a:t>
            </a:r>
          </a:p>
          <a:p>
            <a:pPr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•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TCP connections are cleanly terminated with a 4-way handshake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client which wishes to terminate the connection sends a FIN message to the other client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other client responds by sending an ACK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other client sends a FIN</a:t>
            </a:r>
          </a:p>
          <a:p>
            <a:pPr marL="779463" lvl="1" eaLnBrk="1" fontAlgn="auto" hangingPunct="1">
              <a:lnSpc>
                <a:spcPct val="110000"/>
              </a:lnSpc>
              <a:spcBef>
                <a:spcPts val="500"/>
              </a:spcBef>
              <a:spcAft>
                <a:spcPts val="0"/>
              </a:spcAft>
              <a:buFont typeface="Arial" pitchFamily="34" charset="0"/>
              <a:buChar char="–"/>
              <a:tabLst>
                <a:tab pos="774700" algn="l"/>
                <a:tab pos="1689100" algn="l"/>
                <a:tab pos="2603500" algn="l"/>
                <a:tab pos="3517900" algn="l"/>
                <a:tab pos="4432300" algn="l"/>
                <a:tab pos="5346700" algn="l"/>
                <a:tab pos="6261100" algn="l"/>
                <a:tab pos="7175500" algn="l"/>
                <a:tab pos="8089900" algn="l"/>
                <a:tab pos="9004300" algn="l"/>
                <a:tab pos="9918700" algn="l"/>
              </a:tabLst>
              <a:defRPr/>
            </a:pPr>
            <a:r>
              <a:rPr lang="en-US" sz="2300" dirty="0" smtClean="0"/>
              <a:t>The original client now sends an ACK, and the connection is terminated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E168A7A-691C-4EF4-A57E-A68AAD38528C}" type="datetime1">
              <a:rPr lang="en-US"/>
              <a:pPr>
                <a:defRPr/>
              </a:pPr>
              <a:t>10/2/15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Networks: IP and TCP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45CF7BA-67A0-406D-8BE0-DA5A306DB494}" type="slidenum">
              <a:rPr lang="en-US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597991"/>
      </p:ext>
    </p:extLst>
  </p:cSld>
  <p:clrMapOvr>
    <a:masterClrMapping/>
  </p:clrMapOvr>
  <p:transition xmlns:p14="http://schemas.microsoft.com/office/powerpoint/2010/main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TCP Data Transfer and Teardown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19BC38-4AE6-408F-BF14-451D1C2E2707}" type="slidenum">
              <a:rPr lang="en-US"/>
              <a:pPr>
                <a:defRPr/>
              </a:pPr>
              <a:t>34</a:t>
            </a:fld>
            <a:endParaRPr lang="en-US"/>
          </a:p>
        </p:txBody>
      </p:sp>
      <p:grpSp>
        <p:nvGrpSpPr>
          <p:cNvPr id="23558" name="Group 29"/>
          <p:cNvGrpSpPr>
            <a:grpSpLocks/>
          </p:cNvGrpSpPr>
          <p:nvPr/>
        </p:nvGrpSpPr>
        <p:grpSpPr bwMode="auto">
          <a:xfrm>
            <a:off x="1066800" y="1524000"/>
            <a:ext cx="6934200" cy="4941888"/>
            <a:chOff x="304800" y="1524000"/>
            <a:chExt cx="6934200" cy="4941888"/>
          </a:xfrm>
        </p:grpSpPr>
        <p:sp>
          <p:nvSpPr>
            <p:cNvPr id="23559" name="Line 2"/>
            <p:cNvSpPr>
              <a:spLocks noChangeShapeType="1"/>
            </p:cNvSpPr>
            <p:nvPr/>
          </p:nvSpPr>
          <p:spPr bwMode="auto">
            <a:xfrm>
              <a:off x="457200" y="1684338"/>
              <a:ext cx="1588" cy="43354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0" name="Line 3"/>
            <p:cNvSpPr>
              <a:spLocks noChangeShapeType="1"/>
            </p:cNvSpPr>
            <p:nvPr/>
          </p:nvSpPr>
          <p:spPr bwMode="auto">
            <a:xfrm>
              <a:off x="2286000" y="1600200"/>
              <a:ext cx="1588" cy="441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1" name="Line 4"/>
            <p:cNvSpPr>
              <a:spLocks noChangeShapeType="1"/>
            </p:cNvSpPr>
            <p:nvPr/>
          </p:nvSpPr>
          <p:spPr bwMode="auto">
            <a:xfrm>
              <a:off x="4800600" y="1524000"/>
              <a:ext cx="0" cy="449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2" name="Line 5"/>
            <p:cNvSpPr>
              <a:spLocks noChangeShapeType="1"/>
            </p:cNvSpPr>
            <p:nvPr/>
          </p:nvSpPr>
          <p:spPr bwMode="auto">
            <a:xfrm>
              <a:off x="7010400" y="1524000"/>
              <a:ext cx="1588" cy="4495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3" name="AutoShape 6"/>
            <p:cNvSpPr>
              <a:spLocks/>
            </p:cNvSpPr>
            <p:nvPr/>
          </p:nvSpPr>
          <p:spPr bwMode="auto">
            <a:xfrm>
              <a:off x="457200" y="1889125"/>
              <a:ext cx="1828800" cy="6096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4" name="AutoShape 7"/>
            <p:cNvSpPr>
              <a:spLocks/>
            </p:cNvSpPr>
            <p:nvPr/>
          </p:nvSpPr>
          <p:spPr bwMode="auto">
            <a:xfrm flipH="1">
              <a:off x="457200" y="2590800"/>
              <a:ext cx="1752600" cy="10668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5" name="Line 8"/>
            <p:cNvSpPr>
              <a:spLocks noChangeShapeType="1"/>
            </p:cNvSpPr>
            <p:nvPr/>
          </p:nvSpPr>
          <p:spPr bwMode="auto">
            <a:xfrm flipH="1">
              <a:off x="455613" y="4419600"/>
              <a:ext cx="1831975" cy="76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6" name="AutoShape 9"/>
            <p:cNvSpPr>
              <a:spLocks/>
            </p:cNvSpPr>
            <p:nvPr/>
          </p:nvSpPr>
          <p:spPr bwMode="auto">
            <a:xfrm>
              <a:off x="457200" y="5257800"/>
              <a:ext cx="1828800" cy="533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67" name="Rectangle 10"/>
            <p:cNvSpPr>
              <a:spLocks/>
            </p:cNvSpPr>
            <p:nvPr/>
          </p:nvSpPr>
          <p:spPr bwMode="auto">
            <a:xfrm>
              <a:off x="838200" y="1600200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Data seq=x</a:t>
              </a:r>
            </a:p>
          </p:txBody>
        </p:sp>
        <p:sp>
          <p:nvSpPr>
            <p:cNvPr id="23568" name="Rectangle 11"/>
            <p:cNvSpPr>
              <a:spLocks/>
            </p:cNvSpPr>
            <p:nvPr/>
          </p:nvSpPr>
          <p:spPr bwMode="auto">
            <a:xfrm>
              <a:off x="990600" y="2667000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seq=x+1</a:t>
              </a:r>
            </a:p>
          </p:txBody>
        </p:sp>
        <p:sp>
          <p:nvSpPr>
            <p:cNvPr id="23569" name="Rectangle 12"/>
            <p:cNvSpPr>
              <a:spLocks/>
            </p:cNvSpPr>
            <p:nvPr/>
          </p:nvSpPr>
          <p:spPr bwMode="auto">
            <a:xfrm>
              <a:off x="990600" y="4283075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Data seq=y</a:t>
              </a:r>
            </a:p>
          </p:txBody>
        </p:sp>
        <p:sp>
          <p:nvSpPr>
            <p:cNvPr id="23570" name="Rectangle 13"/>
            <p:cNvSpPr>
              <a:spLocks/>
            </p:cNvSpPr>
            <p:nvPr/>
          </p:nvSpPr>
          <p:spPr bwMode="auto">
            <a:xfrm>
              <a:off x="838200" y="5486400"/>
              <a:ext cx="914400" cy="508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seq=y+1</a:t>
              </a:r>
            </a:p>
          </p:txBody>
        </p:sp>
        <p:sp>
          <p:nvSpPr>
            <p:cNvPr id="23571" name="Rectangle 14"/>
            <p:cNvSpPr>
              <a:spLocks/>
            </p:cNvSpPr>
            <p:nvPr/>
          </p:nvSpPr>
          <p:spPr bwMode="auto">
            <a:xfrm>
              <a:off x="304800" y="6110288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Client</a:t>
              </a:r>
            </a:p>
          </p:txBody>
        </p:sp>
        <p:sp>
          <p:nvSpPr>
            <p:cNvPr id="23572" name="Rectangle 15"/>
            <p:cNvSpPr>
              <a:spLocks/>
            </p:cNvSpPr>
            <p:nvPr/>
          </p:nvSpPr>
          <p:spPr bwMode="auto">
            <a:xfrm>
              <a:off x="1981200" y="6096000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Server</a:t>
              </a:r>
            </a:p>
          </p:txBody>
        </p:sp>
        <p:sp>
          <p:nvSpPr>
            <p:cNvPr id="23573" name="Rectangle 16"/>
            <p:cNvSpPr>
              <a:spLocks/>
            </p:cNvSpPr>
            <p:nvPr/>
          </p:nvSpPr>
          <p:spPr bwMode="auto">
            <a:xfrm>
              <a:off x="4648200" y="6110288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Client</a:t>
              </a:r>
            </a:p>
          </p:txBody>
        </p:sp>
        <p:sp>
          <p:nvSpPr>
            <p:cNvPr id="23574" name="Rectangle 17"/>
            <p:cNvSpPr>
              <a:spLocks/>
            </p:cNvSpPr>
            <p:nvPr/>
          </p:nvSpPr>
          <p:spPr bwMode="auto">
            <a:xfrm>
              <a:off x="6324600" y="6096000"/>
              <a:ext cx="914400" cy="3556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112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800">
                  <a:solidFill>
                    <a:schemeClr val="tx1"/>
                  </a:solidFill>
                  <a:cs typeface="Arial" charset="0"/>
                </a:rPr>
                <a:t>Server</a:t>
              </a:r>
            </a:p>
          </p:txBody>
        </p:sp>
        <p:sp>
          <p:nvSpPr>
            <p:cNvPr id="23575" name="AutoShape 18"/>
            <p:cNvSpPr>
              <a:spLocks/>
            </p:cNvSpPr>
            <p:nvPr/>
          </p:nvSpPr>
          <p:spPr bwMode="auto">
            <a:xfrm>
              <a:off x="4876800" y="1965325"/>
              <a:ext cx="2209800" cy="549275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6" name="AutoShape 19"/>
            <p:cNvSpPr>
              <a:spLocks/>
            </p:cNvSpPr>
            <p:nvPr/>
          </p:nvSpPr>
          <p:spPr bwMode="auto">
            <a:xfrm flipH="1">
              <a:off x="4800600" y="2514600"/>
              <a:ext cx="2209800" cy="1295400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7" name="Line 20"/>
            <p:cNvSpPr>
              <a:spLocks noChangeShapeType="1"/>
            </p:cNvSpPr>
            <p:nvPr/>
          </p:nvSpPr>
          <p:spPr bwMode="auto">
            <a:xfrm flipH="1">
              <a:off x="4799013" y="3352800"/>
              <a:ext cx="2212975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3578" name="Rectangle 21"/>
            <p:cNvSpPr>
              <a:spLocks/>
            </p:cNvSpPr>
            <p:nvPr/>
          </p:nvSpPr>
          <p:spPr bwMode="auto">
            <a:xfrm>
              <a:off x="5257800" y="1676400"/>
              <a:ext cx="12192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Fin seq=x</a:t>
              </a:r>
            </a:p>
          </p:txBody>
        </p:sp>
        <p:sp>
          <p:nvSpPr>
            <p:cNvPr id="23579" name="Rectangle 22"/>
            <p:cNvSpPr>
              <a:spLocks/>
            </p:cNvSpPr>
            <p:nvPr/>
          </p:nvSpPr>
          <p:spPr bwMode="auto">
            <a:xfrm>
              <a:off x="5105400" y="2743200"/>
              <a:ext cx="12954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seq=x+1</a:t>
              </a:r>
            </a:p>
          </p:txBody>
        </p:sp>
        <p:sp>
          <p:nvSpPr>
            <p:cNvPr id="23580" name="Rectangle 23"/>
            <p:cNvSpPr>
              <a:spLocks/>
            </p:cNvSpPr>
            <p:nvPr/>
          </p:nvSpPr>
          <p:spPr bwMode="auto">
            <a:xfrm>
              <a:off x="4953000" y="3671888"/>
              <a:ext cx="15240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Fin seq=y</a:t>
              </a:r>
            </a:p>
          </p:txBody>
        </p:sp>
        <p:sp>
          <p:nvSpPr>
            <p:cNvPr id="23581" name="Rectangle 24"/>
            <p:cNvSpPr>
              <a:spLocks/>
            </p:cNvSpPr>
            <p:nvPr/>
          </p:nvSpPr>
          <p:spPr bwMode="auto">
            <a:xfrm>
              <a:off x="5257800" y="4572000"/>
              <a:ext cx="1371600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39200" bIns="0"/>
            <a:lstStyle/>
            <a:p>
              <a:pPr marL="38100">
                <a:lnSpc>
                  <a:spcPct val="100000"/>
                </a:lnSpc>
                <a:spcBef>
                  <a:spcPts val="875"/>
                </a:spcBef>
                <a:tabLst>
                  <a:tab pos="38100" algn="l"/>
                  <a:tab pos="952500" algn="l"/>
                  <a:tab pos="1866900" algn="l"/>
                  <a:tab pos="2781300" algn="l"/>
                  <a:tab pos="3695700" algn="l"/>
                  <a:tab pos="4610100" algn="l"/>
                  <a:tab pos="5524500" algn="l"/>
                  <a:tab pos="6438900" algn="l"/>
                  <a:tab pos="7353300" algn="l"/>
                  <a:tab pos="8267700" algn="l"/>
                  <a:tab pos="9182100" algn="l"/>
                  <a:tab pos="10096500" algn="l"/>
                </a:tabLst>
              </a:pPr>
              <a:r>
                <a:rPr lang="en-US" sz="1400">
                  <a:solidFill>
                    <a:schemeClr val="tx1"/>
                  </a:solidFill>
                  <a:cs typeface="Arial" charset="0"/>
                </a:rPr>
                <a:t>Ack seq=y+1</a:t>
              </a:r>
            </a:p>
          </p:txBody>
        </p:sp>
        <p:sp>
          <p:nvSpPr>
            <p:cNvPr id="23582" name="AutoShape 25"/>
            <p:cNvSpPr>
              <a:spLocks/>
            </p:cNvSpPr>
            <p:nvPr/>
          </p:nvSpPr>
          <p:spPr bwMode="auto">
            <a:xfrm>
              <a:off x="4800600" y="4265613"/>
              <a:ext cx="2209800" cy="534987"/>
            </a:xfrm>
            <a:custGeom>
              <a:avLst/>
              <a:gdLst>
                <a:gd name="T0" fmla="*/ 0 w 21600"/>
                <a:gd name="T1" fmla="*/ 0 h 21600"/>
                <a:gd name="T2" fmla="*/ 2147483647 w 21600"/>
                <a:gd name="T3" fmla="*/ 2147483647 h 21600"/>
                <a:gd name="T4" fmla="*/ 0 60000 65536"/>
                <a:gd name="T5" fmla="*/ 0 60000 65536"/>
                <a:gd name="T6" fmla="*/ 0 w 21600"/>
                <a:gd name="T7" fmla="*/ 0 h 21600"/>
                <a:gd name="T8" fmla="*/ 21600 w 21600"/>
                <a:gd name="T9" fmla="*/ 21600 h 21600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21600" h="21600">
                  <a:moveTo>
                    <a:pt x="0" y="0"/>
                  </a:moveTo>
                  <a:lnTo>
                    <a:pt x="21600" y="21600"/>
                  </a:lnTo>
                </a:path>
              </a:pathLst>
            </a:cu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720352342"/>
      </p:ext>
    </p:extLst>
  </p:cSld>
  <p:clrMapOvr>
    <a:masterClrMapping/>
  </p:clrMapOvr>
  <p:transition xmlns:p14="http://schemas.microsoft.com/office/powerpoint/2010/main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/>
              <a:t>Autonomous Systems (AS)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4876800"/>
            <a:ext cx="7772400" cy="1752600"/>
          </a:xfrm>
        </p:spPr>
        <p:txBody>
          <a:bodyPr/>
          <a:lstStyle/>
          <a:p>
            <a:r>
              <a:rPr lang="en-US" sz="2400"/>
              <a:t>The Internet is a collection of autonomous systems.</a:t>
            </a:r>
          </a:p>
          <a:p>
            <a:r>
              <a:rPr lang="en-US" sz="2400"/>
              <a:t>AS: A set of routers and networks under the same administrative control.</a:t>
            </a:r>
          </a:p>
          <a:p>
            <a:r>
              <a:rPr lang="en-US" sz="2400"/>
              <a:t>Inter-domain vs. intra-domain routing.</a:t>
            </a:r>
          </a:p>
        </p:txBody>
      </p:sp>
      <p:grpSp>
        <p:nvGrpSpPr>
          <p:cNvPr id="2" name="Group 28"/>
          <p:cNvGrpSpPr>
            <a:grpSpLocks/>
          </p:cNvGrpSpPr>
          <p:nvPr/>
        </p:nvGrpSpPr>
        <p:grpSpPr bwMode="auto">
          <a:xfrm>
            <a:off x="685800" y="1143000"/>
            <a:ext cx="7924800" cy="3432175"/>
            <a:chOff x="432" y="720"/>
            <a:chExt cx="4992" cy="2162"/>
          </a:xfrm>
        </p:grpSpPr>
        <p:sp>
          <p:nvSpPr>
            <p:cNvPr id="3077" name="Cloud"/>
            <p:cNvSpPr>
              <a:spLocks noChangeAspect="1" noEditPoints="1" noChangeArrowheads="1"/>
            </p:cNvSpPr>
            <p:nvPr/>
          </p:nvSpPr>
          <p:spPr bwMode="auto">
            <a:xfrm>
              <a:off x="3888" y="1728"/>
              <a:ext cx="1536" cy="1029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8" name="Cloud"/>
            <p:cNvSpPr>
              <a:spLocks noChangeAspect="1" noEditPoints="1" noChangeArrowheads="1"/>
            </p:cNvSpPr>
            <p:nvPr/>
          </p:nvSpPr>
          <p:spPr bwMode="auto">
            <a:xfrm>
              <a:off x="432" y="1536"/>
              <a:ext cx="1296" cy="86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9" name="Cloud"/>
            <p:cNvSpPr>
              <a:spLocks noChangeAspect="1" noEditPoints="1" noChangeArrowheads="1"/>
            </p:cNvSpPr>
            <p:nvPr/>
          </p:nvSpPr>
          <p:spPr bwMode="auto">
            <a:xfrm>
              <a:off x="2016" y="720"/>
              <a:ext cx="1728" cy="1158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80" name="Rectangle 8"/>
            <p:cNvSpPr>
              <a:spLocks noChangeArrowheads="1"/>
            </p:cNvSpPr>
            <p:nvPr/>
          </p:nvSpPr>
          <p:spPr bwMode="auto">
            <a:xfrm>
              <a:off x="1296" y="1728"/>
              <a:ext cx="24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 u="none">
                  <a:latin typeface="Arial Black" pitchFamily="-106" charset="0"/>
                </a:rPr>
                <a:t>R1</a:t>
              </a:r>
            </a:p>
          </p:txBody>
        </p:sp>
        <p:sp>
          <p:nvSpPr>
            <p:cNvPr id="3085" name="Rectangle 13"/>
            <p:cNvSpPr>
              <a:spLocks noChangeArrowheads="1"/>
            </p:cNvSpPr>
            <p:nvPr/>
          </p:nvSpPr>
          <p:spPr bwMode="auto">
            <a:xfrm>
              <a:off x="4176" y="1968"/>
              <a:ext cx="24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 u="none">
                  <a:latin typeface="Arial Black" pitchFamily="-106" charset="0"/>
                </a:rPr>
                <a:t>R5</a:t>
              </a:r>
            </a:p>
          </p:txBody>
        </p:sp>
        <p:sp>
          <p:nvSpPr>
            <p:cNvPr id="3086" name="Rectangle 14"/>
            <p:cNvSpPr>
              <a:spLocks noChangeArrowheads="1"/>
            </p:cNvSpPr>
            <p:nvPr/>
          </p:nvSpPr>
          <p:spPr bwMode="auto">
            <a:xfrm>
              <a:off x="3312" y="1104"/>
              <a:ext cx="24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 u="none">
                  <a:latin typeface="Arial Black" pitchFamily="-106" charset="0"/>
                </a:rPr>
                <a:t>R4</a:t>
              </a:r>
            </a:p>
          </p:txBody>
        </p:sp>
        <p:sp>
          <p:nvSpPr>
            <p:cNvPr id="3087" name="Rectangle 15"/>
            <p:cNvSpPr>
              <a:spLocks noChangeArrowheads="1"/>
            </p:cNvSpPr>
            <p:nvPr/>
          </p:nvSpPr>
          <p:spPr bwMode="auto">
            <a:xfrm>
              <a:off x="2256" y="1248"/>
              <a:ext cx="24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 u="none">
                  <a:latin typeface="Arial Black" pitchFamily="-106" charset="0"/>
                </a:rPr>
                <a:t>R2</a:t>
              </a:r>
            </a:p>
          </p:txBody>
        </p:sp>
        <p:sp>
          <p:nvSpPr>
            <p:cNvPr id="3088" name="Line 16"/>
            <p:cNvSpPr>
              <a:spLocks noChangeShapeType="1"/>
            </p:cNvSpPr>
            <p:nvPr/>
          </p:nvSpPr>
          <p:spPr bwMode="auto">
            <a:xfrm flipV="1">
              <a:off x="1536" y="1344"/>
              <a:ext cx="720" cy="52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0" name="Line 18"/>
            <p:cNvSpPr>
              <a:spLocks noChangeShapeType="1"/>
            </p:cNvSpPr>
            <p:nvPr/>
          </p:nvSpPr>
          <p:spPr bwMode="auto">
            <a:xfrm flipV="1">
              <a:off x="2496" y="1200"/>
              <a:ext cx="816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2" name="Line 20"/>
            <p:cNvSpPr>
              <a:spLocks noChangeShapeType="1"/>
            </p:cNvSpPr>
            <p:nvPr/>
          </p:nvSpPr>
          <p:spPr bwMode="auto">
            <a:xfrm>
              <a:off x="3552" y="1200"/>
              <a:ext cx="624" cy="86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3" name="Cloud"/>
            <p:cNvSpPr>
              <a:spLocks noChangeAspect="1" noEditPoints="1" noChangeArrowheads="1"/>
            </p:cNvSpPr>
            <p:nvPr/>
          </p:nvSpPr>
          <p:spPr bwMode="auto">
            <a:xfrm>
              <a:off x="2736" y="2400"/>
              <a:ext cx="720" cy="482"/>
            </a:xfrm>
            <a:custGeom>
              <a:avLst/>
              <a:gdLst>
                <a:gd name="T0" fmla="*/ 67 w 21600"/>
                <a:gd name="T1" fmla="*/ 10800 h 21600"/>
                <a:gd name="T2" fmla="*/ 10800 w 21600"/>
                <a:gd name="T3" fmla="*/ 21577 h 21600"/>
                <a:gd name="T4" fmla="*/ 21582 w 21600"/>
                <a:gd name="T5" fmla="*/ 10800 h 21600"/>
                <a:gd name="T6" fmla="*/ 10800 w 21600"/>
                <a:gd name="T7" fmla="*/ 1235 h 21600"/>
                <a:gd name="T8" fmla="*/ 2977 w 21600"/>
                <a:gd name="T9" fmla="*/ 3262 h 21600"/>
                <a:gd name="T10" fmla="*/ 17087 w 21600"/>
                <a:gd name="T11" fmla="*/ 17337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 extrusionOk="0">
                  <a:moveTo>
                    <a:pt x="1949" y="7180"/>
                  </a:moveTo>
                  <a:cubicBezTo>
                    <a:pt x="841" y="7336"/>
                    <a:pt x="-1" y="8613"/>
                    <a:pt x="-1" y="10137"/>
                  </a:cubicBezTo>
                  <a:cubicBezTo>
                    <a:pt x="-1" y="11192"/>
                    <a:pt x="409" y="12169"/>
                    <a:pt x="1074" y="12702"/>
                  </a:cubicBezTo>
                  <a:lnTo>
                    <a:pt x="1063" y="12668"/>
                  </a:lnTo>
                  <a:cubicBezTo>
                    <a:pt x="685" y="13217"/>
                    <a:pt x="474" y="13940"/>
                    <a:pt x="474" y="14690"/>
                  </a:cubicBezTo>
                  <a:cubicBezTo>
                    <a:pt x="475" y="16325"/>
                    <a:pt x="1451" y="17650"/>
                    <a:pt x="2655" y="17650"/>
                  </a:cubicBezTo>
                  <a:cubicBezTo>
                    <a:pt x="2739" y="17650"/>
                    <a:pt x="2824" y="17643"/>
                    <a:pt x="2909" y="17629"/>
                  </a:cubicBezTo>
                  <a:lnTo>
                    <a:pt x="2897" y="17649"/>
                  </a:lnTo>
                  <a:cubicBezTo>
                    <a:pt x="3585" y="19288"/>
                    <a:pt x="4863" y="20299"/>
                    <a:pt x="6247" y="20299"/>
                  </a:cubicBezTo>
                  <a:cubicBezTo>
                    <a:pt x="6947" y="20299"/>
                    <a:pt x="7635" y="20039"/>
                    <a:pt x="8235" y="19546"/>
                  </a:cubicBezTo>
                  <a:lnTo>
                    <a:pt x="8229" y="19550"/>
                  </a:lnTo>
                  <a:cubicBezTo>
                    <a:pt x="8855" y="20829"/>
                    <a:pt x="9908" y="21596"/>
                    <a:pt x="11036" y="21596"/>
                  </a:cubicBezTo>
                  <a:cubicBezTo>
                    <a:pt x="12523" y="21596"/>
                    <a:pt x="13836" y="20267"/>
                    <a:pt x="14267" y="18324"/>
                  </a:cubicBezTo>
                  <a:lnTo>
                    <a:pt x="14270" y="18350"/>
                  </a:lnTo>
                  <a:cubicBezTo>
                    <a:pt x="14730" y="18740"/>
                    <a:pt x="15260" y="18946"/>
                    <a:pt x="15802" y="18946"/>
                  </a:cubicBezTo>
                  <a:cubicBezTo>
                    <a:pt x="17390" y="18946"/>
                    <a:pt x="18682" y="17205"/>
                    <a:pt x="18694" y="15045"/>
                  </a:cubicBezTo>
                  <a:lnTo>
                    <a:pt x="18689" y="15035"/>
                  </a:lnTo>
                  <a:cubicBezTo>
                    <a:pt x="20357" y="14710"/>
                    <a:pt x="21597" y="12765"/>
                    <a:pt x="21597" y="10472"/>
                  </a:cubicBezTo>
                  <a:cubicBezTo>
                    <a:pt x="21597" y="9456"/>
                    <a:pt x="21350" y="8469"/>
                    <a:pt x="20896" y="7663"/>
                  </a:cubicBezTo>
                  <a:lnTo>
                    <a:pt x="20889" y="7661"/>
                  </a:lnTo>
                  <a:cubicBezTo>
                    <a:pt x="21031" y="7208"/>
                    <a:pt x="21105" y="6721"/>
                    <a:pt x="21105" y="6228"/>
                  </a:cubicBezTo>
                  <a:cubicBezTo>
                    <a:pt x="21105" y="4588"/>
                    <a:pt x="20299" y="3150"/>
                    <a:pt x="19139" y="2719"/>
                  </a:cubicBezTo>
                  <a:lnTo>
                    <a:pt x="19148" y="2712"/>
                  </a:lnTo>
                  <a:cubicBezTo>
                    <a:pt x="18940" y="1142"/>
                    <a:pt x="17933" y="-1"/>
                    <a:pt x="16758" y="-1"/>
                  </a:cubicBezTo>
                  <a:cubicBezTo>
                    <a:pt x="16044" y="-1"/>
                    <a:pt x="15367" y="426"/>
                    <a:pt x="14905" y="1165"/>
                  </a:cubicBezTo>
                  <a:lnTo>
                    <a:pt x="14909" y="1170"/>
                  </a:lnTo>
                  <a:cubicBezTo>
                    <a:pt x="14497" y="432"/>
                    <a:pt x="13855" y="-1"/>
                    <a:pt x="13174" y="-1"/>
                  </a:cubicBezTo>
                  <a:cubicBezTo>
                    <a:pt x="12347" y="-1"/>
                    <a:pt x="11590" y="637"/>
                    <a:pt x="11221" y="1645"/>
                  </a:cubicBezTo>
                  <a:lnTo>
                    <a:pt x="11229" y="1694"/>
                  </a:lnTo>
                  <a:cubicBezTo>
                    <a:pt x="10730" y="1024"/>
                    <a:pt x="10058" y="649"/>
                    <a:pt x="9358" y="649"/>
                  </a:cubicBezTo>
                  <a:cubicBezTo>
                    <a:pt x="8372" y="649"/>
                    <a:pt x="7466" y="1391"/>
                    <a:pt x="7003" y="2578"/>
                  </a:cubicBezTo>
                  <a:lnTo>
                    <a:pt x="6995" y="2602"/>
                  </a:lnTo>
                  <a:cubicBezTo>
                    <a:pt x="6477" y="2189"/>
                    <a:pt x="5888" y="1971"/>
                    <a:pt x="5288" y="1971"/>
                  </a:cubicBezTo>
                  <a:cubicBezTo>
                    <a:pt x="3423" y="1972"/>
                    <a:pt x="1912" y="4029"/>
                    <a:pt x="1912" y="6567"/>
                  </a:cubicBezTo>
                  <a:cubicBezTo>
                    <a:pt x="1911" y="6774"/>
                    <a:pt x="1922" y="6981"/>
                    <a:pt x="1942" y="7186"/>
                  </a:cubicBezTo>
                  <a:close/>
                </a:path>
                <a:path w="21600" h="21600" fill="none" extrusionOk="0">
                  <a:moveTo>
                    <a:pt x="1074" y="12702"/>
                  </a:moveTo>
                  <a:cubicBezTo>
                    <a:pt x="1407" y="12969"/>
                    <a:pt x="1786" y="13109"/>
                    <a:pt x="2172" y="13109"/>
                  </a:cubicBezTo>
                  <a:cubicBezTo>
                    <a:pt x="2228" y="13109"/>
                    <a:pt x="2285" y="13107"/>
                    <a:pt x="2341" y="13101"/>
                  </a:cubicBezTo>
                </a:path>
                <a:path w="21600" h="21600" fill="none" extrusionOk="0">
                  <a:moveTo>
                    <a:pt x="2909" y="17629"/>
                  </a:moveTo>
                  <a:cubicBezTo>
                    <a:pt x="3099" y="17599"/>
                    <a:pt x="3285" y="17535"/>
                    <a:pt x="3463" y="17439"/>
                  </a:cubicBezTo>
                </a:path>
                <a:path w="21600" h="21600" fill="none" extrusionOk="0">
                  <a:moveTo>
                    <a:pt x="7895" y="18680"/>
                  </a:moveTo>
                  <a:cubicBezTo>
                    <a:pt x="7983" y="18985"/>
                    <a:pt x="8095" y="19277"/>
                    <a:pt x="8229" y="19550"/>
                  </a:cubicBezTo>
                </a:path>
                <a:path w="21600" h="21600" fill="none" extrusionOk="0">
                  <a:moveTo>
                    <a:pt x="14267" y="18324"/>
                  </a:moveTo>
                  <a:cubicBezTo>
                    <a:pt x="14336" y="18013"/>
                    <a:pt x="14380" y="17693"/>
                    <a:pt x="14400" y="17370"/>
                  </a:cubicBezTo>
                </a:path>
                <a:path w="21600" h="21600" fill="none" extrusionOk="0">
                  <a:moveTo>
                    <a:pt x="18694" y="15045"/>
                  </a:moveTo>
                  <a:cubicBezTo>
                    <a:pt x="18694" y="15034"/>
                    <a:pt x="18695" y="15024"/>
                    <a:pt x="18695" y="15013"/>
                  </a:cubicBezTo>
                  <a:cubicBezTo>
                    <a:pt x="18695" y="13508"/>
                    <a:pt x="18063" y="12136"/>
                    <a:pt x="17069" y="11477"/>
                  </a:cubicBezTo>
                </a:path>
                <a:path w="21600" h="21600" fill="none" extrusionOk="0">
                  <a:moveTo>
                    <a:pt x="20165" y="8999"/>
                  </a:moveTo>
                  <a:cubicBezTo>
                    <a:pt x="20479" y="8635"/>
                    <a:pt x="20726" y="8177"/>
                    <a:pt x="20889" y="7661"/>
                  </a:cubicBezTo>
                </a:path>
                <a:path w="21600" h="21600" fill="none" extrusionOk="0">
                  <a:moveTo>
                    <a:pt x="19186" y="3344"/>
                  </a:moveTo>
                  <a:cubicBezTo>
                    <a:pt x="19186" y="3328"/>
                    <a:pt x="19187" y="3313"/>
                    <a:pt x="19187" y="3297"/>
                  </a:cubicBezTo>
                  <a:cubicBezTo>
                    <a:pt x="19187" y="3101"/>
                    <a:pt x="19174" y="2905"/>
                    <a:pt x="19148" y="2712"/>
                  </a:cubicBezTo>
                </a:path>
                <a:path w="21600" h="21600" fill="none" extrusionOk="0">
                  <a:moveTo>
                    <a:pt x="14905" y="1165"/>
                  </a:moveTo>
                  <a:cubicBezTo>
                    <a:pt x="14754" y="1408"/>
                    <a:pt x="14629" y="1679"/>
                    <a:pt x="14535" y="1971"/>
                  </a:cubicBezTo>
                </a:path>
                <a:path w="21600" h="21600" fill="none" extrusionOk="0">
                  <a:moveTo>
                    <a:pt x="11221" y="1645"/>
                  </a:moveTo>
                  <a:cubicBezTo>
                    <a:pt x="11140" y="1866"/>
                    <a:pt x="11080" y="2099"/>
                    <a:pt x="11041" y="2340"/>
                  </a:cubicBezTo>
                </a:path>
                <a:path w="21600" h="21600" fill="none" extrusionOk="0">
                  <a:moveTo>
                    <a:pt x="7645" y="3276"/>
                  </a:moveTo>
                  <a:cubicBezTo>
                    <a:pt x="7449" y="3016"/>
                    <a:pt x="7231" y="2790"/>
                    <a:pt x="6995" y="2602"/>
                  </a:cubicBezTo>
                </a:path>
                <a:path w="21600" h="21600" fill="none" extrusionOk="0">
                  <a:moveTo>
                    <a:pt x="1942" y="7186"/>
                  </a:moveTo>
                  <a:cubicBezTo>
                    <a:pt x="1966" y="7426"/>
                    <a:pt x="2004" y="7663"/>
                    <a:pt x="2056" y="7895"/>
                  </a:cubicBezTo>
                </a:path>
              </a:pathLst>
            </a:custGeom>
            <a:solidFill>
              <a:schemeClr val="bg1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>
              <a:outerShdw blurRad="63500" dist="107763" dir="2700000" algn="ctr" rotWithShape="0">
                <a:srgbClr val="000000">
                  <a:alpha val="74998"/>
                </a:srgbClr>
              </a:outerShdw>
            </a:effectLst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4" name="Rectangle 22"/>
            <p:cNvSpPr>
              <a:spLocks noChangeArrowheads="1"/>
            </p:cNvSpPr>
            <p:nvPr/>
          </p:nvSpPr>
          <p:spPr bwMode="auto">
            <a:xfrm>
              <a:off x="2976" y="2496"/>
              <a:ext cx="24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 u="none">
                  <a:latin typeface="Arial Black" pitchFamily="-106" charset="0"/>
                </a:rPr>
                <a:t>R6</a:t>
              </a:r>
            </a:p>
          </p:txBody>
        </p:sp>
        <p:sp>
          <p:nvSpPr>
            <p:cNvPr id="3096" name="Line 24"/>
            <p:cNvSpPr>
              <a:spLocks noChangeShapeType="1"/>
            </p:cNvSpPr>
            <p:nvPr/>
          </p:nvSpPr>
          <p:spPr bwMode="auto">
            <a:xfrm flipV="1">
              <a:off x="3072" y="1344"/>
              <a:ext cx="336" cy="1152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7" name="Rectangle 25"/>
            <p:cNvSpPr>
              <a:spLocks noChangeArrowheads="1"/>
            </p:cNvSpPr>
            <p:nvPr/>
          </p:nvSpPr>
          <p:spPr bwMode="auto">
            <a:xfrm>
              <a:off x="2688" y="864"/>
              <a:ext cx="240" cy="226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r>
                <a:rPr lang="en-US" sz="1400" u="none">
                  <a:latin typeface="Arial Black" pitchFamily="-106" charset="0"/>
                </a:rPr>
                <a:t>R3</a:t>
              </a:r>
            </a:p>
          </p:txBody>
        </p:sp>
        <p:sp>
          <p:nvSpPr>
            <p:cNvPr id="3098" name="Line 26"/>
            <p:cNvSpPr>
              <a:spLocks noChangeShapeType="1"/>
            </p:cNvSpPr>
            <p:nvPr/>
          </p:nvSpPr>
          <p:spPr bwMode="auto">
            <a:xfrm>
              <a:off x="2928" y="960"/>
              <a:ext cx="384" cy="144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99" name="Line 27"/>
            <p:cNvSpPr>
              <a:spLocks noChangeShapeType="1"/>
            </p:cNvSpPr>
            <p:nvPr/>
          </p:nvSpPr>
          <p:spPr bwMode="auto">
            <a:xfrm flipV="1">
              <a:off x="2448" y="960"/>
              <a:ext cx="240" cy="288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IP Routing</a:t>
            </a:r>
          </a:p>
        </p:txBody>
      </p:sp>
      <p:sp>
        <p:nvSpPr>
          <p:cNvPr id="9219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495800"/>
          </a:xfrm>
        </p:spPr>
        <p:txBody>
          <a:bodyPr/>
          <a:lstStyle/>
          <a:p>
            <a:pPr eaLnBrk="1" hangingPunct="1"/>
            <a:r>
              <a:rPr lang="en-US" smtClean="0"/>
              <a:t>A router bridges two or more networks</a:t>
            </a:r>
          </a:p>
          <a:p>
            <a:pPr lvl="1" eaLnBrk="1" hangingPunct="1"/>
            <a:r>
              <a:rPr lang="en-US" smtClean="0"/>
              <a:t>Operates at the network layer</a:t>
            </a:r>
          </a:p>
          <a:p>
            <a:pPr lvl="1" eaLnBrk="1" hangingPunct="1"/>
            <a:r>
              <a:rPr lang="en-US" smtClean="0"/>
              <a:t>Maintains tables to forward packets to the appropriate network</a:t>
            </a:r>
          </a:p>
          <a:p>
            <a:pPr lvl="1" eaLnBrk="1" hangingPunct="1"/>
            <a:r>
              <a:rPr lang="en-US" smtClean="0"/>
              <a:t>Forwarding decisions based solely on the destination address</a:t>
            </a:r>
          </a:p>
          <a:p>
            <a:pPr eaLnBrk="1" hangingPunct="1"/>
            <a:r>
              <a:rPr lang="en-US" smtClean="0"/>
              <a:t>Routing table</a:t>
            </a:r>
          </a:p>
          <a:p>
            <a:pPr lvl="1" eaLnBrk="1" hangingPunct="1"/>
            <a:r>
              <a:rPr lang="en-US" smtClean="0"/>
              <a:t>Maps ranges of addresses to LANs or other gateway routers</a:t>
            </a:r>
          </a:p>
          <a:p>
            <a:pPr lvl="1" eaLnBrk="1" hangingPunct="1"/>
            <a:endParaRPr lang="en-US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301750" y="1404938"/>
            <a:ext cx="5530850" cy="5245100"/>
            <a:chOff x="398" y="129"/>
            <a:chExt cx="3484" cy="3304"/>
          </a:xfrm>
        </p:grpSpPr>
        <p:sp>
          <p:nvSpPr>
            <p:cNvPr id="454659" name="Freeform 3"/>
            <p:cNvSpPr>
              <a:spLocks/>
            </p:cNvSpPr>
            <p:nvPr/>
          </p:nvSpPr>
          <p:spPr bwMode="auto">
            <a:xfrm>
              <a:off x="2031" y="2058"/>
              <a:ext cx="1794" cy="933"/>
            </a:xfrm>
            <a:custGeom>
              <a:avLst/>
              <a:gdLst/>
              <a:ahLst/>
              <a:cxnLst>
                <a:cxn ang="0">
                  <a:pos x="6" y="483"/>
                </a:cxn>
                <a:cxn ang="0">
                  <a:pos x="108" y="125"/>
                </a:cxn>
                <a:cxn ang="0">
                  <a:pos x="559" y="100"/>
                </a:cxn>
                <a:cxn ang="0">
                  <a:pos x="1128" y="29"/>
                </a:cxn>
                <a:cxn ang="0">
                  <a:pos x="1716" y="275"/>
                </a:cxn>
                <a:cxn ang="0">
                  <a:pos x="1596" y="827"/>
                </a:cxn>
                <a:cxn ang="0">
                  <a:pos x="1380" y="911"/>
                </a:cxn>
                <a:cxn ang="0">
                  <a:pos x="840" y="929"/>
                </a:cxn>
                <a:cxn ang="0">
                  <a:pos x="414" y="911"/>
                </a:cxn>
                <a:cxn ang="0">
                  <a:pos x="143" y="832"/>
                </a:cxn>
                <a:cxn ang="0">
                  <a:pos x="6" y="483"/>
                </a:cxn>
              </a:cxnLst>
              <a:rect l="0" t="0" r="r" b="b"/>
              <a:pathLst>
                <a:path w="1794" h="933">
                  <a:moveTo>
                    <a:pt x="6" y="483"/>
                  </a:moveTo>
                  <a:cubicBezTo>
                    <a:pt x="0" y="365"/>
                    <a:pt x="16" y="189"/>
                    <a:pt x="108" y="125"/>
                  </a:cubicBezTo>
                  <a:cubicBezTo>
                    <a:pt x="200" y="61"/>
                    <a:pt x="389" y="116"/>
                    <a:pt x="559" y="100"/>
                  </a:cubicBezTo>
                  <a:cubicBezTo>
                    <a:pt x="729" y="84"/>
                    <a:pt x="935" y="0"/>
                    <a:pt x="1128" y="29"/>
                  </a:cubicBezTo>
                  <a:cubicBezTo>
                    <a:pt x="1321" y="58"/>
                    <a:pt x="1638" y="142"/>
                    <a:pt x="1716" y="275"/>
                  </a:cubicBezTo>
                  <a:cubicBezTo>
                    <a:pt x="1794" y="408"/>
                    <a:pt x="1652" y="721"/>
                    <a:pt x="1596" y="827"/>
                  </a:cubicBezTo>
                  <a:cubicBezTo>
                    <a:pt x="1540" y="933"/>
                    <a:pt x="1506" y="894"/>
                    <a:pt x="1380" y="911"/>
                  </a:cubicBezTo>
                  <a:cubicBezTo>
                    <a:pt x="1254" y="928"/>
                    <a:pt x="1001" y="929"/>
                    <a:pt x="840" y="929"/>
                  </a:cubicBezTo>
                  <a:cubicBezTo>
                    <a:pt x="679" y="929"/>
                    <a:pt x="530" y="927"/>
                    <a:pt x="414" y="911"/>
                  </a:cubicBezTo>
                  <a:cubicBezTo>
                    <a:pt x="298" y="895"/>
                    <a:pt x="211" y="903"/>
                    <a:pt x="143" y="832"/>
                  </a:cubicBezTo>
                  <a:cubicBezTo>
                    <a:pt x="75" y="761"/>
                    <a:pt x="4" y="624"/>
                    <a:pt x="6" y="483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60" name="Freeform 4"/>
            <p:cNvSpPr>
              <a:spLocks/>
            </p:cNvSpPr>
            <p:nvPr/>
          </p:nvSpPr>
          <p:spPr bwMode="auto">
            <a:xfrm>
              <a:off x="1090" y="1594"/>
              <a:ext cx="1443" cy="816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6" y="782"/>
                </a:cxn>
                <a:cxn ang="0">
                  <a:pos x="1320" y="788"/>
                </a:cxn>
                <a:cxn ang="0">
                  <a:pos x="1443" y="5"/>
                </a:cxn>
                <a:cxn ang="0">
                  <a:pos x="0" y="0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61" name="Rectangle 5"/>
            <p:cNvSpPr>
              <a:spLocks noChangeArrowheads="1"/>
            </p:cNvSpPr>
            <p:nvPr/>
          </p:nvSpPr>
          <p:spPr bwMode="auto">
            <a:xfrm>
              <a:off x="1084" y="129"/>
              <a:ext cx="1460" cy="1470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62" name="Oval 6"/>
            <p:cNvSpPr>
              <a:spLocks noChangeArrowheads="1"/>
            </p:cNvSpPr>
            <p:nvPr/>
          </p:nvSpPr>
          <p:spPr bwMode="auto">
            <a:xfrm>
              <a:off x="1163" y="162"/>
              <a:ext cx="1320" cy="381"/>
            </a:xfrm>
            <a:prstGeom prst="ellipse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663" name="Freeform 7"/>
            <p:cNvSpPr>
              <a:spLocks/>
            </p:cNvSpPr>
            <p:nvPr/>
          </p:nvSpPr>
          <p:spPr bwMode="auto">
            <a:xfrm>
              <a:off x="2433" y="2249"/>
              <a:ext cx="342" cy="186"/>
            </a:xfrm>
            <a:custGeom>
              <a:avLst/>
              <a:gdLst/>
              <a:ahLst/>
              <a:cxnLst>
                <a:cxn ang="0">
                  <a:pos x="0" y="186"/>
                </a:cxn>
                <a:cxn ang="0">
                  <a:pos x="342" y="0"/>
                </a:cxn>
              </a:cxnLst>
              <a:rect l="0" t="0" r="r" b="b"/>
              <a:pathLst>
                <a:path w="342" h="186">
                  <a:moveTo>
                    <a:pt x="0" y="186"/>
                  </a:moveTo>
                  <a:lnTo>
                    <a:pt x="342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8"/>
            <p:cNvGrpSpPr>
              <a:grpSpLocks/>
            </p:cNvGrpSpPr>
            <p:nvPr/>
          </p:nvGrpSpPr>
          <p:grpSpPr bwMode="auto">
            <a:xfrm>
              <a:off x="2122" y="2359"/>
              <a:ext cx="316" cy="147"/>
              <a:chOff x="3600" y="219"/>
              <a:chExt cx="360" cy="175"/>
            </a:xfrm>
          </p:grpSpPr>
          <p:sp>
            <p:nvSpPr>
              <p:cNvPr id="454665" name="Oval 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66" name="Line 1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67" name="Line 1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68" name="Rectangle 1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454669" name="Oval 1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4" name="Group 1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4671" name="Line 1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72" name="Line 1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73" name="Line 1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5" name="Group 1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4675" name="Line 1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76" name="Line 2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77" name="Line 2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6" name="Group 22"/>
            <p:cNvGrpSpPr>
              <a:grpSpLocks/>
            </p:cNvGrpSpPr>
            <p:nvPr/>
          </p:nvGrpSpPr>
          <p:grpSpPr bwMode="auto">
            <a:xfrm>
              <a:off x="2344" y="2761"/>
              <a:ext cx="316" cy="147"/>
              <a:chOff x="3600" y="219"/>
              <a:chExt cx="360" cy="175"/>
            </a:xfrm>
          </p:grpSpPr>
          <p:sp>
            <p:nvSpPr>
              <p:cNvPr id="454679" name="Oval 23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80" name="Line 24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81" name="Line 25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82" name="Rectangle 26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454683" name="Oval 27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7" name="Group 28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4685" name="Line 2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86" name="Line 3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87" name="Line 3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8" name="Group 32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4689" name="Line 3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90" name="Line 3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691" name="Line 3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9" name="Group 36"/>
            <p:cNvGrpSpPr>
              <a:grpSpLocks/>
            </p:cNvGrpSpPr>
            <p:nvPr/>
          </p:nvGrpSpPr>
          <p:grpSpPr bwMode="auto">
            <a:xfrm>
              <a:off x="2769" y="2167"/>
              <a:ext cx="316" cy="147"/>
              <a:chOff x="3600" y="219"/>
              <a:chExt cx="360" cy="175"/>
            </a:xfrm>
          </p:grpSpPr>
          <p:sp>
            <p:nvSpPr>
              <p:cNvPr id="454693" name="Oval 37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94" name="Line 38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95" name="Line 39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696" name="Rectangle 40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454697" name="Oval 41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42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4699" name="Line 43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00" name="Line 44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01" name="Line 45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1" name="Group 46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4703" name="Line 4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04" name="Line 4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05" name="Line 4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2" name="Group 50"/>
            <p:cNvGrpSpPr>
              <a:grpSpLocks/>
            </p:cNvGrpSpPr>
            <p:nvPr/>
          </p:nvGrpSpPr>
          <p:grpSpPr bwMode="auto">
            <a:xfrm>
              <a:off x="2720" y="2586"/>
              <a:ext cx="315" cy="147"/>
              <a:chOff x="3600" y="219"/>
              <a:chExt cx="360" cy="175"/>
            </a:xfrm>
          </p:grpSpPr>
          <p:sp>
            <p:nvSpPr>
              <p:cNvPr id="454707" name="Oval 51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08" name="Line 52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09" name="Line 53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10" name="Rectangle 54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454711" name="Oval 55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3" name="Group 56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4713" name="Line 57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14" name="Line 58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15" name="Line 59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60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4717" name="Line 6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18" name="Line 6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19" name="Line 6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5" name="Group 64"/>
            <p:cNvGrpSpPr>
              <a:grpSpLocks/>
            </p:cNvGrpSpPr>
            <p:nvPr/>
          </p:nvGrpSpPr>
          <p:grpSpPr bwMode="auto">
            <a:xfrm>
              <a:off x="3120" y="2773"/>
              <a:ext cx="316" cy="147"/>
              <a:chOff x="3600" y="219"/>
              <a:chExt cx="360" cy="175"/>
            </a:xfrm>
          </p:grpSpPr>
          <p:sp>
            <p:nvSpPr>
              <p:cNvPr id="454721" name="Oval 65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22" name="Line 66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23" name="Line 67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24" name="Rectangle 68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454725" name="Oval 69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6" name="Group 70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4727" name="Line 71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28" name="Line 72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29" name="Line 73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74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4731" name="Line 7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32" name="Line 7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33" name="Line 7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grpSp>
          <p:nvGrpSpPr>
            <p:cNvPr id="18" name="Group 78"/>
            <p:cNvGrpSpPr>
              <a:grpSpLocks/>
            </p:cNvGrpSpPr>
            <p:nvPr/>
          </p:nvGrpSpPr>
          <p:grpSpPr bwMode="auto">
            <a:xfrm>
              <a:off x="3400" y="2360"/>
              <a:ext cx="316" cy="147"/>
              <a:chOff x="3600" y="219"/>
              <a:chExt cx="360" cy="175"/>
            </a:xfrm>
          </p:grpSpPr>
          <p:sp>
            <p:nvSpPr>
              <p:cNvPr id="454735" name="Oval 79"/>
              <p:cNvSpPr>
                <a:spLocks noChangeArrowheads="1"/>
              </p:cNvSpPr>
              <p:nvPr/>
            </p:nvSpPr>
            <p:spPr bwMode="auto">
              <a:xfrm>
                <a:off x="3603" y="297"/>
                <a:ext cx="357" cy="97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36" name="Line 80"/>
              <p:cNvSpPr>
                <a:spLocks noChangeShapeType="1"/>
              </p:cNvSpPr>
              <p:nvPr/>
            </p:nvSpPr>
            <p:spPr bwMode="auto">
              <a:xfrm>
                <a:off x="3603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37" name="Line 81"/>
              <p:cNvSpPr>
                <a:spLocks noChangeShapeType="1"/>
              </p:cNvSpPr>
              <p:nvPr/>
            </p:nvSpPr>
            <p:spPr bwMode="auto">
              <a:xfrm>
                <a:off x="3960" y="289"/>
                <a:ext cx="0" cy="6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38" name="Rectangle 82"/>
              <p:cNvSpPr>
                <a:spLocks noChangeArrowheads="1"/>
              </p:cNvSpPr>
              <p:nvPr/>
            </p:nvSpPr>
            <p:spPr bwMode="auto">
              <a:xfrm>
                <a:off x="3603" y="289"/>
                <a:ext cx="354" cy="5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454739" name="Oval 83"/>
              <p:cNvSpPr>
                <a:spLocks noChangeArrowheads="1"/>
              </p:cNvSpPr>
              <p:nvPr/>
            </p:nvSpPr>
            <p:spPr bwMode="auto">
              <a:xfrm>
                <a:off x="3600" y="219"/>
                <a:ext cx="357" cy="113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9" name="Group 84"/>
              <p:cNvGrpSpPr>
                <a:grpSpLocks/>
              </p:cNvGrpSpPr>
              <p:nvPr/>
            </p:nvGrpSpPr>
            <p:grpSpPr bwMode="auto">
              <a:xfrm>
                <a:off x="3686" y="244"/>
                <a:ext cx="177" cy="66"/>
                <a:chOff x="2848" y="848"/>
                <a:chExt cx="140" cy="98"/>
              </a:xfrm>
            </p:grpSpPr>
            <p:sp>
              <p:nvSpPr>
                <p:cNvPr id="454741" name="Line 85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42" name="Line 86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43" name="Line 87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88"/>
              <p:cNvGrpSpPr>
                <a:grpSpLocks/>
              </p:cNvGrpSpPr>
              <p:nvPr/>
            </p:nvGrpSpPr>
            <p:grpSpPr bwMode="auto">
              <a:xfrm flipV="1">
                <a:off x="3686" y="243"/>
                <a:ext cx="177" cy="66"/>
                <a:chOff x="2848" y="848"/>
                <a:chExt cx="140" cy="98"/>
              </a:xfrm>
            </p:grpSpPr>
            <p:sp>
              <p:nvSpPr>
                <p:cNvPr id="454745" name="Line 89"/>
                <p:cNvSpPr>
                  <a:spLocks noChangeShapeType="1"/>
                </p:cNvSpPr>
                <p:nvPr/>
              </p:nvSpPr>
              <p:spPr bwMode="auto">
                <a:xfrm flipV="1">
                  <a:off x="2848" y="848"/>
                  <a:ext cx="50" cy="2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46" name="Line 90"/>
                <p:cNvSpPr>
                  <a:spLocks noChangeShapeType="1"/>
                </p:cNvSpPr>
                <p:nvPr/>
              </p:nvSpPr>
              <p:spPr bwMode="auto">
                <a:xfrm>
                  <a:off x="2944" y="946"/>
                  <a:ext cx="44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454747" name="Line 91"/>
                <p:cNvSpPr>
                  <a:spLocks noChangeShapeType="1"/>
                </p:cNvSpPr>
                <p:nvPr/>
              </p:nvSpPr>
              <p:spPr bwMode="auto">
                <a:xfrm>
                  <a:off x="2894" y="850"/>
                  <a:ext cx="52" cy="96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</p:grpSp>
        </p:grpSp>
        <p:sp>
          <p:nvSpPr>
            <p:cNvPr id="454748" name="Freeform 92"/>
            <p:cNvSpPr>
              <a:spLocks/>
            </p:cNvSpPr>
            <p:nvPr/>
          </p:nvSpPr>
          <p:spPr bwMode="auto">
            <a:xfrm>
              <a:off x="3089" y="2245"/>
              <a:ext cx="318" cy="19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318" y="194"/>
                </a:cxn>
              </a:cxnLst>
              <a:rect l="0" t="0" r="r" b="b"/>
              <a:pathLst>
                <a:path w="318" h="194">
                  <a:moveTo>
                    <a:pt x="0" y="0"/>
                  </a:moveTo>
                  <a:lnTo>
                    <a:pt x="318" y="19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49" name="Freeform 93"/>
            <p:cNvSpPr>
              <a:spLocks/>
            </p:cNvSpPr>
            <p:nvPr/>
          </p:nvSpPr>
          <p:spPr bwMode="auto">
            <a:xfrm>
              <a:off x="2418" y="2492"/>
              <a:ext cx="303" cy="150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294" y="174"/>
                </a:cxn>
              </a:cxnLst>
              <a:rect l="0" t="0" r="r" b="b"/>
              <a:pathLst>
                <a:path w="294" h="174">
                  <a:moveTo>
                    <a:pt x="0" y="0"/>
                  </a:moveTo>
                  <a:lnTo>
                    <a:pt x="294" y="174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0" name="Freeform 94"/>
            <p:cNvSpPr>
              <a:spLocks/>
            </p:cNvSpPr>
            <p:nvPr/>
          </p:nvSpPr>
          <p:spPr bwMode="auto">
            <a:xfrm>
              <a:off x="3015" y="2477"/>
              <a:ext cx="396" cy="156"/>
            </a:xfrm>
            <a:custGeom>
              <a:avLst/>
              <a:gdLst/>
              <a:ahLst/>
              <a:cxnLst>
                <a:cxn ang="0">
                  <a:pos x="0" y="174"/>
                </a:cxn>
                <a:cxn ang="0">
                  <a:pos x="378" y="0"/>
                </a:cxn>
              </a:cxnLst>
              <a:rect l="0" t="0" r="r" b="b"/>
              <a:pathLst>
                <a:path w="378" h="174">
                  <a:moveTo>
                    <a:pt x="0" y="174"/>
                  </a:moveTo>
                  <a:lnTo>
                    <a:pt x="37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1" name="Freeform 95"/>
            <p:cNvSpPr>
              <a:spLocks/>
            </p:cNvSpPr>
            <p:nvPr/>
          </p:nvSpPr>
          <p:spPr bwMode="auto">
            <a:xfrm>
              <a:off x="3435" y="2511"/>
              <a:ext cx="130" cy="320"/>
            </a:xfrm>
            <a:custGeom>
              <a:avLst/>
              <a:gdLst/>
              <a:ahLst/>
              <a:cxnLst>
                <a:cxn ang="0">
                  <a:pos x="0" y="500"/>
                </a:cxn>
                <a:cxn ang="0">
                  <a:pos x="118" y="0"/>
                </a:cxn>
              </a:cxnLst>
              <a:rect l="0" t="0" r="r" b="b"/>
              <a:pathLst>
                <a:path w="118" h="500">
                  <a:moveTo>
                    <a:pt x="0" y="500"/>
                  </a:moveTo>
                  <a:lnTo>
                    <a:pt x="118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2" name="Freeform 96"/>
            <p:cNvSpPr>
              <a:spLocks/>
            </p:cNvSpPr>
            <p:nvPr/>
          </p:nvSpPr>
          <p:spPr bwMode="auto">
            <a:xfrm>
              <a:off x="2657" y="2847"/>
              <a:ext cx="464" cy="47"/>
            </a:xfrm>
            <a:custGeom>
              <a:avLst/>
              <a:gdLst/>
              <a:ahLst/>
              <a:cxnLst>
                <a:cxn ang="0">
                  <a:pos x="370" y="32"/>
                </a:cxn>
                <a:cxn ang="0">
                  <a:pos x="0" y="0"/>
                </a:cxn>
              </a:cxnLst>
              <a:rect l="0" t="0" r="r" b="b"/>
              <a:pathLst>
                <a:path w="370" h="32">
                  <a:moveTo>
                    <a:pt x="370" y="32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3" name="Freeform 97"/>
            <p:cNvSpPr>
              <a:spLocks/>
            </p:cNvSpPr>
            <p:nvPr/>
          </p:nvSpPr>
          <p:spPr bwMode="auto">
            <a:xfrm>
              <a:off x="2319" y="2507"/>
              <a:ext cx="122" cy="268"/>
            </a:xfrm>
            <a:custGeom>
              <a:avLst/>
              <a:gdLst/>
              <a:ahLst/>
              <a:cxnLst>
                <a:cxn ang="0">
                  <a:pos x="162" y="408"/>
                </a:cxn>
                <a:cxn ang="0">
                  <a:pos x="176" y="412"/>
                </a:cxn>
                <a:cxn ang="0">
                  <a:pos x="0" y="0"/>
                </a:cxn>
              </a:cxnLst>
              <a:rect l="0" t="0" r="r" b="b"/>
              <a:pathLst>
                <a:path w="176" h="412">
                  <a:moveTo>
                    <a:pt x="162" y="408"/>
                  </a:moveTo>
                  <a:lnTo>
                    <a:pt x="176" y="412"/>
                  </a:lnTo>
                  <a:lnTo>
                    <a:pt x="0" y="0"/>
                  </a:lnTo>
                </a:path>
              </a:pathLst>
            </a:cu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4" name="Rectangle 98"/>
            <p:cNvSpPr>
              <a:spLocks noChangeArrowheads="1"/>
            </p:cNvSpPr>
            <p:nvPr/>
          </p:nvSpPr>
          <p:spPr bwMode="auto">
            <a:xfrm>
              <a:off x="1128" y="2264"/>
              <a:ext cx="728" cy="150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5" name="Rectangle 99"/>
            <p:cNvSpPr>
              <a:spLocks noChangeArrowheads="1"/>
            </p:cNvSpPr>
            <p:nvPr/>
          </p:nvSpPr>
          <p:spPr bwMode="auto">
            <a:xfrm>
              <a:off x="1113" y="2279"/>
              <a:ext cx="723" cy="15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6" name="Line 100"/>
            <p:cNvSpPr>
              <a:spLocks noChangeShapeType="1"/>
            </p:cNvSpPr>
            <p:nvPr/>
          </p:nvSpPr>
          <p:spPr bwMode="auto">
            <a:xfrm>
              <a:off x="1759" y="2362"/>
              <a:ext cx="266" cy="0"/>
            </a:xfrm>
            <a:prstGeom prst="line">
              <a:avLst/>
            </a:prstGeom>
            <a:noFill/>
            <a:ln w="9525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57" name="Text Box 101"/>
            <p:cNvSpPr txBox="1">
              <a:spLocks noChangeArrowheads="1"/>
            </p:cNvSpPr>
            <p:nvPr/>
          </p:nvSpPr>
          <p:spPr bwMode="auto">
            <a:xfrm>
              <a:off x="2390" y="2183"/>
              <a:ext cx="19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>
                  <a:latin typeface="Arial" pitchFamily="-84" charset="0"/>
                </a:rPr>
                <a:t>1</a:t>
              </a:r>
            </a:p>
          </p:txBody>
        </p:sp>
        <p:sp>
          <p:nvSpPr>
            <p:cNvPr id="454758" name="Text Box 102"/>
            <p:cNvSpPr txBox="1">
              <a:spLocks noChangeArrowheads="1"/>
            </p:cNvSpPr>
            <p:nvPr/>
          </p:nvSpPr>
          <p:spPr bwMode="auto">
            <a:xfrm>
              <a:off x="2336" y="2459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Arial" pitchFamily="-84" charset="0"/>
                </a:rPr>
                <a:t>2</a:t>
              </a:r>
            </a:p>
          </p:txBody>
        </p:sp>
        <p:sp>
          <p:nvSpPr>
            <p:cNvPr id="454759" name="Text Box 103"/>
            <p:cNvSpPr txBox="1">
              <a:spLocks noChangeArrowheads="1"/>
            </p:cNvSpPr>
            <p:nvPr/>
          </p:nvSpPr>
          <p:spPr bwMode="auto">
            <a:xfrm>
              <a:off x="2178" y="2505"/>
              <a:ext cx="187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Arial" pitchFamily="-84" charset="0"/>
                </a:rPr>
                <a:t>3</a:t>
              </a:r>
            </a:p>
          </p:txBody>
        </p:sp>
        <p:sp>
          <p:nvSpPr>
            <p:cNvPr id="454760" name="Rectangle 104"/>
            <p:cNvSpPr>
              <a:spLocks noChangeArrowheads="1"/>
            </p:cNvSpPr>
            <p:nvPr/>
          </p:nvSpPr>
          <p:spPr bwMode="auto">
            <a:xfrm>
              <a:off x="1509" y="2281"/>
              <a:ext cx="269" cy="151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61" name="Text Box 105"/>
            <p:cNvSpPr txBox="1">
              <a:spLocks noChangeArrowheads="1"/>
            </p:cNvSpPr>
            <p:nvPr/>
          </p:nvSpPr>
          <p:spPr bwMode="auto">
            <a:xfrm>
              <a:off x="1479" y="2264"/>
              <a:ext cx="328" cy="17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200">
                  <a:latin typeface="Arial" pitchFamily="-84" charset="0"/>
                </a:rPr>
                <a:t>0111</a:t>
              </a:r>
            </a:p>
          </p:txBody>
        </p:sp>
        <p:sp>
          <p:nvSpPr>
            <p:cNvPr id="454762" name="Text Box 106"/>
            <p:cNvSpPr txBox="1">
              <a:spLocks noChangeArrowheads="1"/>
            </p:cNvSpPr>
            <p:nvPr/>
          </p:nvSpPr>
          <p:spPr bwMode="auto">
            <a:xfrm>
              <a:off x="398" y="1841"/>
              <a:ext cx="1019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600">
                  <a:latin typeface="Arial" pitchFamily="-84" charset="0"/>
                </a:rPr>
                <a:t>value in arriving</a:t>
              </a:r>
            </a:p>
            <a:p>
              <a:pPr eaLnBrk="1" hangingPunct="1"/>
              <a:r>
                <a:rPr lang="en-US" sz="1600">
                  <a:latin typeface="Arial" pitchFamily="-84" charset="0"/>
                </a:rPr>
                <a:t>packet’s header</a:t>
              </a:r>
            </a:p>
          </p:txBody>
        </p:sp>
        <p:sp>
          <p:nvSpPr>
            <p:cNvPr id="454763" name="Line 107"/>
            <p:cNvSpPr>
              <a:spLocks noChangeShapeType="1"/>
            </p:cNvSpPr>
            <p:nvPr/>
          </p:nvSpPr>
          <p:spPr bwMode="auto">
            <a:xfrm flipH="1">
              <a:off x="1269" y="2444"/>
              <a:ext cx="8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64" name="Text Box 108"/>
            <p:cNvSpPr txBox="1">
              <a:spLocks noChangeArrowheads="1"/>
            </p:cNvSpPr>
            <p:nvPr/>
          </p:nvSpPr>
          <p:spPr bwMode="auto">
            <a:xfrm>
              <a:off x="1244" y="261"/>
              <a:ext cx="117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latin typeface="Arial" pitchFamily="-84" charset="0"/>
                </a:rPr>
                <a:t>routing algorithm</a:t>
              </a:r>
            </a:p>
          </p:txBody>
        </p:sp>
        <p:sp>
          <p:nvSpPr>
            <p:cNvPr id="454765" name="Rectangle 109"/>
            <p:cNvSpPr>
              <a:spLocks noChangeArrowheads="1"/>
            </p:cNvSpPr>
            <p:nvPr/>
          </p:nvSpPr>
          <p:spPr bwMode="auto">
            <a:xfrm>
              <a:off x="1197" y="732"/>
              <a:ext cx="1263" cy="806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66" name="Text Box 110"/>
            <p:cNvSpPr txBox="1">
              <a:spLocks noChangeArrowheads="1"/>
            </p:cNvSpPr>
            <p:nvPr/>
          </p:nvSpPr>
          <p:spPr bwMode="auto">
            <a:xfrm>
              <a:off x="1248" y="702"/>
              <a:ext cx="1171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>
                  <a:latin typeface="Arial" pitchFamily="-84" charset="0"/>
                </a:rPr>
                <a:t>local forwarding table</a:t>
              </a:r>
            </a:p>
          </p:txBody>
        </p:sp>
        <p:sp>
          <p:nvSpPr>
            <p:cNvPr id="454767" name="Text Box 111"/>
            <p:cNvSpPr txBox="1">
              <a:spLocks noChangeArrowheads="1"/>
            </p:cNvSpPr>
            <p:nvPr/>
          </p:nvSpPr>
          <p:spPr bwMode="auto">
            <a:xfrm>
              <a:off x="1174" y="858"/>
              <a:ext cx="764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latin typeface="Arial" pitchFamily="-84" charset="0"/>
                </a:rPr>
                <a:t>header value</a:t>
              </a:r>
            </a:p>
          </p:txBody>
        </p:sp>
        <p:sp>
          <p:nvSpPr>
            <p:cNvPr id="454768" name="Text Box 112"/>
            <p:cNvSpPr txBox="1">
              <a:spLocks noChangeArrowheads="1"/>
            </p:cNvSpPr>
            <p:nvPr/>
          </p:nvSpPr>
          <p:spPr bwMode="auto">
            <a:xfrm>
              <a:off x="1846" y="859"/>
              <a:ext cx="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400">
                  <a:latin typeface="Arial" pitchFamily="-84" charset="0"/>
                </a:rPr>
                <a:t>output link</a:t>
              </a:r>
            </a:p>
          </p:txBody>
        </p:sp>
        <p:sp>
          <p:nvSpPr>
            <p:cNvPr id="454769" name="Line 113"/>
            <p:cNvSpPr>
              <a:spLocks noChangeShapeType="1"/>
            </p:cNvSpPr>
            <p:nvPr/>
          </p:nvSpPr>
          <p:spPr bwMode="auto">
            <a:xfrm>
              <a:off x="1908" y="866"/>
              <a:ext cx="5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0" name="Text Box 114"/>
            <p:cNvSpPr txBox="1">
              <a:spLocks noChangeArrowheads="1"/>
            </p:cNvSpPr>
            <p:nvPr/>
          </p:nvSpPr>
          <p:spPr bwMode="auto">
            <a:xfrm>
              <a:off x="1587" y="1037"/>
              <a:ext cx="32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r" eaLnBrk="1" hangingPunct="1"/>
              <a:r>
                <a:rPr lang="en-US" sz="1200">
                  <a:latin typeface="Arial" pitchFamily="-84" charset="0"/>
                </a:rPr>
                <a:t>0100</a:t>
              </a:r>
            </a:p>
            <a:p>
              <a:pPr algn="r" eaLnBrk="1" hangingPunct="1"/>
              <a:r>
                <a:rPr lang="en-US" sz="1200">
                  <a:latin typeface="Arial" pitchFamily="-84" charset="0"/>
                </a:rPr>
                <a:t>0101</a:t>
              </a:r>
            </a:p>
            <a:p>
              <a:pPr algn="r" eaLnBrk="1" hangingPunct="1"/>
              <a:r>
                <a:rPr lang="en-US" sz="1200">
                  <a:latin typeface="Arial" pitchFamily="-84" charset="0"/>
                </a:rPr>
                <a:t>0111</a:t>
              </a:r>
            </a:p>
            <a:p>
              <a:pPr algn="r" eaLnBrk="1" hangingPunct="1"/>
              <a:r>
                <a:rPr lang="en-US" sz="1200">
                  <a:latin typeface="Arial" pitchFamily="-84" charset="0"/>
                </a:rPr>
                <a:t>1001</a:t>
              </a:r>
            </a:p>
          </p:txBody>
        </p:sp>
        <p:sp>
          <p:nvSpPr>
            <p:cNvPr id="454771" name="Text Box 115"/>
            <p:cNvSpPr txBox="1">
              <a:spLocks noChangeArrowheads="1"/>
            </p:cNvSpPr>
            <p:nvPr/>
          </p:nvSpPr>
          <p:spPr bwMode="auto">
            <a:xfrm>
              <a:off x="1918" y="1037"/>
              <a:ext cx="16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US" sz="1200">
                  <a:latin typeface="Arial" pitchFamily="-84" charset="0"/>
                </a:rPr>
                <a:t>3</a:t>
              </a:r>
            </a:p>
            <a:p>
              <a:pPr algn="ctr" eaLnBrk="1" hangingPunct="1"/>
              <a:r>
                <a:rPr lang="en-US" sz="1200">
                  <a:latin typeface="Arial" pitchFamily="-84" charset="0"/>
                </a:rPr>
                <a:t>2</a:t>
              </a:r>
            </a:p>
            <a:p>
              <a:pPr algn="ctr" eaLnBrk="1" hangingPunct="1"/>
              <a:r>
                <a:rPr lang="en-US" sz="1200">
                  <a:latin typeface="Arial" pitchFamily="-84" charset="0"/>
                </a:rPr>
                <a:t>2</a:t>
              </a:r>
            </a:p>
            <a:p>
              <a:pPr algn="ctr" eaLnBrk="1" hangingPunct="1"/>
              <a:r>
                <a:rPr lang="en-US" sz="1200">
                  <a:latin typeface="Arial" pitchFamily="-84" charset="0"/>
                </a:rPr>
                <a:t>1</a:t>
              </a:r>
            </a:p>
          </p:txBody>
        </p:sp>
        <p:sp>
          <p:nvSpPr>
            <p:cNvPr id="454772" name="Line 116"/>
            <p:cNvSpPr>
              <a:spLocks noChangeShapeType="1"/>
            </p:cNvSpPr>
            <p:nvPr/>
          </p:nvSpPr>
          <p:spPr bwMode="auto">
            <a:xfrm>
              <a:off x="1197" y="1028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3" name="Line 117"/>
            <p:cNvSpPr>
              <a:spLocks noChangeShapeType="1"/>
            </p:cNvSpPr>
            <p:nvPr/>
          </p:nvSpPr>
          <p:spPr bwMode="auto">
            <a:xfrm>
              <a:off x="1192" y="872"/>
              <a:ext cx="12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4" name="AutoShape 118"/>
            <p:cNvSpPr>
              <a:spLocks noChangeArrowheads="1"/>
            </p:cNvSpPr>
            <p:nvPr/>
          </p:nvSpPr>
          <p:spPr bwMode="auto">
            <a:xfrm rot="5400000">
              <a:off x="1763" y="548"/>
              <a:ext cx="151" cy="172"/>
            </a:xfrm>
            <a:prstGeom prst="rightArrow">
              <a:avLst>
                <a:gd name="adj1" fmla="val 51167"/>
                <a:gd name="adj2" fmla="val 39736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5" name="Line 119"/>
            <p:cNvSpPr>
              <a:spLocks noChangeShapeType="1"/>
            </p:cNvSpPr>
            <p:nvPr/>
          </p:nvSpPr>
          <p:spPr bwMode="auto">
            <a:xfrm>
              <a:off x="1371" y="2086"/>
              <a:ext cx="229" cy="2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6" name="Freeform 120"/>
            <p:cNvSpPr>
              <a:spLocks/>
            </p:cNvSpPr>
            <p:nvPr/>
          </p:nvSpPr>
          <p:spPr bwMode="auto">
            <a:xfrm>
              <a:off x="2047" y="2395"/>
              <a:ext cx="554" cy="167"/>
            </a:xfrm>
            <a:custGeom>
              <a:avLst/>
              <a:gdLst/>
              <a:ahLst/>
              <a:cxnLst>
                <a:cxn ang="0">
                  <a:pos x="0" y="10"/>
                </a:cxn>
                <a:cxn ang="0">
                  <a:pos x="324" y="26"/>
                </a:cxn>
                <a:cxn ang="0">
                  <a:pos x="554" y="167"/>
                </a:cxn>
              </a:cxnLst>
              <a:rect l="0" t="0" r="r" b="b"/>
              <a:pathLst>
                <a:path w="554" h="167">
                  <a:moveTo>
                    <a:pt x="0" y="10"/>
                  </a:moveTo>
                  <a:cubicBezTo>
                    <a:pt x="102" y="0"/>
                    <a:pt x="240" y="5"/>
                    <a:pt x="324" y="26"/>
                  </a:cubicBezTo>
                  <a:cubicBezTo>
                    <a:pt x="416" y="52"/>
                    <a:pt x="502" y="120"/>
                    <a:pt x="554" y="167"/>
                  </a:cubicBezTo>
                </a:path>
              </a:pathLst>
            </a:custGeom>
            <a:noFill/>
            <a:ln w="57150" cmpd="sng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7" name="Freeform 121"/>
            <p:cNvSpPr>
              <a:spLocks/>
            </p:cNvSpPr>
            <p:nvPr/>
          </p:nvSpPr>
          <p:spPr bwMode="auto">
            <a:xfrm flipH="1">
              <a:off x="3518" y="2127"/>
              <a:ext cx="364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6" y="782"/>
                </a:cxn>
                <a:cxn ang="0">
                  <a:pos x="1320" y="788"/>
                </a:cxn>
                <a:cxn ang="0">
                  <a:pos x="1443" y="5"/>
                </a:cxn>
                <a:cxn ang="0">
                  <a:pos x="0" y="0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8" name="Freeform 122"/>
            <p:cNvSpPr>
              <a:spLocks/>
            </p:cNvSpPr>
            <p:nvPr/>
          </p:nvSpPr>
          <p:spPr bwMode="auto">
            <a:xfrm flipH="1">
              <a:off x="2881" y="1948"/>
              <a:ext cx="364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6" y="782"/>
                </a:cxn>
                <a:cxn ang="0">
                  <a:pos x="1320" y="788"/>
                </a:cxn>
                <a:cxn ang="0">
                  <a:pos x="1443" y="5"/>
                </a:cxn>
                <a:cxn ang="0">
                  <a:pos x="0" y="0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79" name="Freeform 123"/>
            <p:cNvSpPr>
              <a:spLocks/>
            </p:cNvSpPr>
            <p:nvPr/>
          </p:nvSpPr>
          <p:spPr bwMode="auto">
            <a:xfrm flipH="1" flipV="1">
              <a:off x="3302" y="2922"/>
              <a:ext cx="342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6" y="782"/>
                </a:cxn>
                <a:cxn ang="0">
                  <a:pos x="1320" y="788"/>
                </a:cxn>
                <a:cxn ang="0">
                  <a:pos x="1443" y="5"/>
                </a:cxn>
                <a:cxn ang="0">
                  <a:pos x="0" y="0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80" name="Freeform 124"/>
            <p:cNvSpPr>
              <a:spLocks/>
            </p:cNvSpPr>
            <p:nvPr/>
          </p:nvSpPr>
          <p:spPr bwMode="auto">
            <a:xfrm flipH="1" flipV="1">
              <a:off x="2452" y="2912"/>
              <a:ext cx="342" cy="23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6" y="782"/>
                </a:cxn>
                <a:cxn ang="0">
                  <a:pos x="1320" y="788"/>
                </a:cxn>
                <a:cxn ang="0">
                  <a:pos x="1443" y="5"/>
                </a:cxn>
                <a:cxn ang="0">
                  <a:pos x="0" y="0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54781" name="Freeform 125"/>
            <p:cNvSpPr>
              <a:spLocks/>
            </p:cNvSpPr>
            <p:nvPr/>
          </p:nvSpPr>
          <p:spPr bwMode="auto">
            <a:xfrm flipH="1" flipV="1">
              <a:off x="2855" y="2728"/>
              <a:ext cx="342" cy="28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1076" y="782"/>
                </a:cxn>
                <a:cxn ang="0">
                  <a:pos x="1320" y="788"/>
                </a:cxn>
                <a:cxn ang="0">
                  <a:pos x="1443" y="5"/>
                </a:cxn>
                <a:cxn ang="0">
                  <a:pos x="0" y="0"/>
                </a:cxn>
              </a:cxnLst>
              <a:rect l="0" t="0" r="r" b="b"/>
              <a:pathLst>
                <a:path w="1443" h="816">
                  <a:moveTo>
                    <a:pt x="0" y="0"/>
                  </a:moveTo>
                  <a:cubicBezTo>
                    <a:pt x="571" y="285"/>
                    <a:pt x="856" y="408"/>
                    <a:pt x="1076" y="782"/>
                  </a:cubicBezTo>
                  <a:cubicBezTo>
                    <a:pt x="1185" y="775"/>
                    <a:pt x="1220" y="816"/>
                    <a:pt x="1320" y="788"/>
                  </a:cubicBezTo>
                  <a:cubicBezTo>
                    <a:pt x="1264" y="347"/>
                    <a:pt x="1276" y="352"/>
                    <a:pt x="1443" y="5"/>
                  </a:cubicBezTo>
                  <a:cubicBezTo>
                    <a:pt x="867" y="5"/>
                    <a:pt x="233" y="0"/>
                    <a:pt x="0" y="0"/>
                  </a:cubicBezTo>
                  <a:close/>
                </a:path>
              </a:pathLst>
            </a:custGeom>
            <a:gradFill rotWithShape="1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21" name="Group 126"/>
            <p:cNvGrpSpPr>
              <a:grpSpLocks/>
            </p:cNvGrpSpPr>
            <p:nvPr/>
          </p:nvGrpSpPr>
          <p:grpSpPr bwMode="auto">
            <a:xfrm>
              <a:off x="2886" y="1668"/>
              <a:ext cx="347" cy="285"/>
              <a:chOff x="2886" y="1668"/>
              <a:chExt cx="347" cy="285"/>
            </a:xfrm>
          </p:grpSpPr>
          <p:sp>
            <p:nvSpPr>
              <p:cNvPr id="454783" name="Rectangle 127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84" name="Oval 128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85" name="Rectangle 129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86" name="Line 130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87" name="Line 131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88" name="Line 132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89" name="AutoShape 133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2" name="Group 134"/>
            <p:cNvGrpSpPr>
              <a:grpSpLocks/>
            </p:cNvGrpSpPr>
            <p:nvPr/>
          </p:nvGrpSpPr>
          <p:grpSpPr bwMode="auto">
            <a:xfrm>
              <a:off x="3524" y="1840"/>
              <a:ext cx="347" cy="285"/>
              <a:chOff x="2886" y="1668"/>
              <a:chExt cx="347" cy="285"/>
            </a:xfrm>
          </p:grpSpPr>
          <p:sp>
            <p:nvSpPr>
              <p:cNvPr id="454791" name="Rectangle 135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92" name="Oval 136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93" name="Rectangle 137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94" name="Line 138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95" name="Line 139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96" name="Line 140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797" name="AutoShape 141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3" name="Group 142"/>
            <p:cNvGrpSpPr>
              <a:grpSpLocks/>
            </p:cNvGrpSpPr>
            <p:nvPr/>
          </p:nvGrpSpPr>
          <p:grpSpPr bwMode="auto">
            <a:xfrm>
              <a:off x="3291" y="3148"/>
              <a:ext cx="347" cy="285"/>
              <a:chOff x="2886" y="1668"/>
              <a:chExt cx="347" cy="285"/>
            </a:xfrm>
          </p:grpSpPr>
          <p:sp>
            <p:nvSpPr>
              <p:cNvPr id="454799" name="Rectangle 143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0" name="Oval 144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1" name="Rectangle 145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2" name="Line 146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3" name="Line 147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4" name="Line 148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5" name="AutoShape 149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4" name="Group 150"/>
            <p:cNvGrpSpPr>
              <a:grpSpLocks/>
            </p:cNvGrpSpPr>
            <p:nvPr/>
          </p:nvGrpSpPr>
          <p:grpSpPr bwMode="auto">
            <a:xfrm>
              <a:off x="2853" y="3010"/>
              <a:ext cx="347" cy="285"/>
              <a:chOff x="2886" y="1668"/>
              <a:chExt cx="347" cy="285"/>
            </a:xfrm>
          </p:grpSpPr>
          <p:sp>
            <p:nvSpPr>
              <p:cNvPr id="454807" name="Rectangle 151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8" name="Oval 152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09" name="Rectangle 153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0" name="Line 154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1" name="Line 155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2" name="Line 156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3" name="AutoShape 157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25" name="Group 158"/>
            <p:cNvGrpSpPr>
              <a:grpSpLocks/>
            </p:cNvGrpSpPr>
            <p:nvPr/>
          </p:nvGrpSpPr>
          <p:grpSpPr bwMode="auto">
            <a:xfrm>
              <a:off x="2440" y="3131"/>
              <a:ext cx="347" cy="285"/>
              <a:chOff x="2886" y="1668"/>
              <a:chExt cx="347" cy="285"/>
            </a:xfrm>
          </p:grpSpPr>
          <p:sp>
            <p:nvSpPr>
              <p:cNvPr id="454815" name="Rectangle 159"/>
              <p:cNvSpPr>
                <a:spLocks noChangeArrowheads="1"/>
              </p:cNvSpPr>
              <p:nvPr/>
            </p:nvSpPr>
            <p:spPr bwMode="auto">
              <a:xfrm>
                <a:off x="2886" y="1668"/>
                <a:ext cx="347" cy="28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6" name="Oval 160"/>
              <p:cNvSpPr>
                <a:spLocks noChangeArrowheads="1"/>
              </p:cNvSpPr>
              <p:nvPr/>
            </p:nvSpPr>
            <p:spPr bwMode="auto">
              <a:xfrm>
                <a:off x="2905" y="1674"/>
                <a:ext cx="314" cy="74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7" name="Rectangle 161"/>
              <p:cNvSpPr>
                <a:spLocks noChangeArrowheads="1"/>
              </p:cNvSpPr>
              <p:nvPr/>
            </p:nvSpPr>
            <p:spPr bwMode="auto">
              <a:xfrm>
                <a:off x="2913" y="1785"/>
                <a:ext cx="300" cy="156"/>
              </a:xfrm>
              <a:prstGeom prst="rect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8" name="Line 162"/>
              <p:cNvSpPr>
                <a:spLocks noChangeShapeType="1"/>
              </p:cNvSpPr>
              <p:nvPr/>
            </p:nvSpPr>
            <p:spPr bwMode="auto">
              <a:xfrm>
                <a:off x="3082" y="1811"/>
                <a:ext cx="1" cy="13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19" name="Line 163"/>
              <p:cNvSpPr>
                <a:spLocks noChangeShapeType="1"/>
              </p:cNvSpPr>
              <p:nvPr/>
            </p:nvSpPr>
            <p:spPr bwMode="auto">
              <a:xfrm>
                <a:off x="2913" y="184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20" name="Line 164"/>
              <p:cNvSpPr>
                <a:spLocks noChangeShapeType="1"/>
              </p:cNvSpPr>
              <p:nvPr/>
            </p:nvSpPr>
            <p:spPr bwMode="auto">
              <a:xfrm>
                <a:off x="2912" y="1812"/>
                <a:ext cx="300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454821" name="AutoShape 165"/>
              <p:cNvSpPr>
                <a:spLocks noChangeArrowheads="1"/>
              </p:cNvSpPr>
              <p:nvPr/>
            </p:nvSpPr>
            <p:spPr bwMode="auto">
              <a:xfrm rot="5400000">
                <a:off x="3051" y="1745"/>
                <a:ext cx="29" cy="41"/>
              </a:xfrm>
              <a:prstGeom prst="rightArrow">
                <a:avLst>
                  <a:gd name="adj1" fmla="val 51167"/>
                  <a:gd name="adj2" fmla="val 39736"/>
                </a:avLst>
              </a:prstGeom>
              <a:solidFill>
                <a:schemeClr val="accent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</p:grpSp>
      <p:sp>
        <p:nvSpPr>
          <p:cNvPr id="454822" name="Rectangle 166"/>
          <p:cNvSpPr>
            <a:spLocks noGrp="1" noChangeArrowheads="1"/>
          </p:cNvSpPr>
          <p:nvPr>
            <p:ph type="title"/>
          </p:nvPr>
        </p:nvSpPr>
        <p:spPr>
          <a:xfrm>
            <a:off x="508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sz="3600"/>
              <a:t>Interplay between routing and forwarding</a:t>
            </a:r>
          </a:p>
        </p:txBody>
      </p:sp>
      <p:sp>
        <p:nvSpPr>
          <p:cNvPr id="168" name="Slide Number Placeholder 16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37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6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Internet inter-AS routing: BGP</a:t>
            </a:r>
            <a:endParaRPr lang="en-US" sz="2800"/>
          </a:p>
        </p:txBody>
      </p:sp>
      <p:sp>
        <p:nvSpPr>
          <p:cNvPr id="498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381000" indent="-381000">
              <a:lnSpc>
                <a:spcPct val="90000"/>
              </a:lnSpc>
            </a:pPr>
            <a:r>
              <a:rPr lang="en-US">
                <a:solidFill>
                  <a:srgbClr val="FF0000"/>
                </a:solidFill>
              </a:rPr>
              <a:t>BGP (Border Gateway Protocol):</a:t>
            </a:r>
            <a:r>
              <a:rPr lang="en-US"/>
              <a:t> </a:t>
            </a:r>
            <a:r>
              <a:rPr lang="en-US" i="1"/>
              <a:t>the</a:t>
            </a:r>
            <a:r>
              <a:rPr lang="en-US"/>
              <a:t> de facto standard</a:t>
            </a:r>
          </a:p>
          <a:p>
            <a:pPr marL="381000" indent="-381000">
              <a:lnSpc>
                <a:spcPct val="90000"/>
              </a:lnSpc>
            </a:pPr>
            <a:r>
              <a:rPr lang="en-US"/>
              <a:t>BGP provides each AS a means to:</a:t>
            </a:r>
          </a:p>
          <a:p>
            <a:pPr marL="800100" lvl="1" indent="-342900">
              <a:lnSpc>
                <a:spcPct val="90000"/>
              </a:lnSpc>
              <a:buFont typeface="ZapfDingbats" charset="2"/>
              <a:buAutoNum type="arabicPeriod"/>
            </a:pPr>
            <a:r>
              <a:rPr lang="en-US"/>
              <a:t>Obtain subnet reachability information from neighboring ASs.</a:t>
            </a:r>
          </a:p>
          <a:p>
            <a:pPr marL="800100" lvl="1" indent="-342900">
              <a:lnSpc>
                <a:spcPct val="90000"/>
              </a:lnSpc>
              <a:buFont typeface="ZapfDingbats" charset="2"/>
              <a:buAutoNum type="arabicPeriod"/>
            </a:pPr>
            <a:r>
              <a:rPr lang="en-US"/>
              <a:t>Propagate the reachability information to all routers internal to the AS.</a:t>
            </a:r>
          </a:p>
          <a:p>
            <a:pPr marL="800100" lvl="1" indent="-342900">
              <a:lnSpc>
                <a:spcPct val="90000"/>
              </a:lnSpc>
              <a:buFont typeface="ZapfDingbats" charset="2"/>
              <a:buAutoNum type="arabicPeriod"/>
            </a:pPr>
            <a:r>
              <a:rPr lang="en-US"/>
              <a:t>Determine “good” routes to subnets based on reachability information and policy.</a:t>
            </a:r>
          </a:p>
          <a:p>
            <a:pPr marL="381000" indent="-381000">
              <a:lnSpc>
                <a:spcPct val="90000"/>
              </a:lnSpc>
            </a:pPr>
            <a:r>
              <a:rPr lang="en-US"/>
              <a:t>Allows  a subnet to advertise its existence to rest of the Internet: </a:t>
            </a:r>
            <a:r>
              <a:rPr lang="en-US" i="1">
                <a:solidFill>
                  <a:schemeClr val="accent2"/>
                </a:solidFill>
              </a:rPr>
              <a:t>“I am here”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11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0"/>
            <a:ext cx="7772400" cy="1143000"/>
          </a:xfrm>
        </p:spPr>
        <p:txBody>
          <a:bodyPr/>
          <a:lstStyle/>
          <a:p>
            <a:r>
              <a:rPr lang="en-US"/>
              <a:t>BGP basics</a:t>
            </a:r>
          </a:p>
        </p:txBody>
      </p:sp>
      <p:sp>
        <p:nvSpPr>
          <p:cNvPr id="602115" name="Rectangle 3"/>
          <p:cNvSpPr>
            <a:spLocks noGrp="1" noChangeArrowheads="1"/>
          </p:cNvSpPr>
          <p:nvPr>
            <p:ph idx="1"/>
          </p:nvPr>
        </p:nvSpPr>
        <p:spPr>
          <a:xfrm>
            <a:off x="401638" y="995363"/>
            <a:ext cx="7902575" cy="2316162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/>
              <a:t>Pairs of routers (BGP peers) exchange routing info over semi-permanent TCP </a:t>
            </a:r>
            <a:r>
              <a:rPr lang="en-US" sz="2400" dirty="0" smtClean="0"/>
              <a:t>connections: </a:t>
            </a:r>
            <a:r>
              <a:rPr lang="en-US" sz="2400" dirty="0">
                <a:solidFill>
                  <a:srgbClr val="FF0000"/>
                </a:solidFill>
              </a:rPr>
              <a:t>BGP sessions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Note that BGP sessions do not correspond to physical links.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When AS2 advertises a prefix to AS1, AS2 is </a:t>
            </a:r>
            <a:r>
              <a:rPr lang="en-US" sz="2400" i="1" dirty="0">
                <a:solidFill>
                  <a:srgbClr val="FF0000"/>
                </a:solidFill>
              </a:rPr>
              <a:t>promising</a:t>
            </a:r>
            <a:r>
              <a:rPr lang="en-US" sz="2400" dirty="0"/>
              <a:t> it will forward any </a:t>
            </a:r>
            <a:r>
              <a:rPr lang="en-US" sz="2400" dirty="0" err="1"/>
              <a:t>datagrams</a:t>
            </a:r>
            <a:r>
              <a:rPr lang="en-US" sz="2400" dirty="0"/>
              <a:t> destined to that prefix towards the prefix.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AS2 can aggregate prefixes in its advertisement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976313" y="3644222"/>
            <a:ext cx="6829425" cy="3013075"/>
            <a:chOff x="0" y="878"/>
            <a:chExt cx="4302" cy="1898"/>
          </a:xfrm>
        </p:grpSpPr>
        <p:sp>
          <p:nvSpPr>
            <p:cNvPr id="602117" name="Freeform 5"/>
            <p:cNvSpPr>
              <a:spLocks/>
            </p:cNvSpPr>
            <p:nvPr/>
          </p:nvSpPr>
          <p:spPr bwMode="auto">
            <a:xfrm>
              <a:off x="2691" y="1091"/>
              <a:ext cx="1611" cy="1025"/>
            </a:xfrm>
            <a:custGeom>
              <a:avLst/>
              <a:gdLst/>
              <a:ahLst/>
              <a:cxnLst>
                <a:cxn ang="0">
                  <a:pos x="56" y="162"/>
                </a:cxn>
                <a:cxn ang="0">
                  <a:pos x="368" y="14"/>
                </a:cxn>
                <a:cxn ang="0">
                  <a:pos x="940" y="79"/>
                </a:cxn>
                <a:cxn ang="0">
                  <a:pos x="1144" y="239"/>
                </a:cxn>
                <a:cxn ang="0">
                  <a:pos x="1048" y="451"/>
                </a:cxn>
                <a:cxn ang="0">
                  <a:pos x="586" y="541"/>
                </a:cxn>
                <a:cxn ang="0">
                  <a:pos x="88" y="439"/>
                </a:cxn>
                <a:cxn ang="0">
                  <a:pos x="56" y="162"/>
                </a:cxn>
              </a:cxnLst>
              <a:rect l="0" t="0" r="r" b="b"/>
              <a:pathLst>
                <a:path w="1162" h="543">
                  <a:moveTo>
                    <a:pt x="56" y="162"/>
                  </a:moveTo>
                  <a:cubicBezTo>
                    <a:pt x="115" y="100"/>
                    <a:pt x="221" y="28"/>
                    <a:pt x="368" y="14"/>
                  </a:cubicBezTo>
                  <a:cubicBezTo>
                    <a:pt x="515" y="0"/>
                    <a:pt x="811" y="42"/>
                    <a:pt x="940" y="79"/>
                  </a:cubicBezTo>
                  <a:cubicBezTo>
                    <a:pt x="1069" y="116"/>
                    <a:pt x="1126" y="177"/>
                    <a:pt x="1144" y="239"/>
                  </a:cubicBezTo>
                  <a:cubicBezTo>
                    <a:pt x="1162" y="301"/>
                    <a:pt x="1141" y="401"/>
                    <a:pt x="1048" y="451"/>
                  </a:cubicBezTo>
                  <a:cubicBezTo>
                    <a:pt x="955" y="501"/>
                    <a:pt x="746" y="543"/>
                    <a:pt x="586" y="541"/>
                  </a:cubicBezTo>
                  <a:cubicBezTo>
                    <a:pt x="426" y="539"/>
                    <a:pt x="176" y="502"/>
                    <a:pt x="88" y="439"/>
                  </a:cubicBezTo>
                  <a:cubicBezTo>
                    <a:pt x="0" y="376"/>
                    <a:pt x="63" y="220"/>
                    <a:pt x="56" y="162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18" name="Freeform 6"/>
            <p:cNvSpPr>
              <a:spLocks/>
            </p:cNvSpPr>
            <p:nvPr/>
          </p:nvSpPr>
          <p:spPr bwMode="auto">
            <a:xfrm>
              <a:off x="0" y="878"/>
              <a:ext cx="1255" cy="1016"/>
            </a:xfrm>
            <a:custGeom>
              <a:avLst/>
              <a:gdLst/>
              <a:ahLst/>
              <a:cxnLst>
                <a:cxn ang="0">
                  <a:pos x="88" y="181"/>
                </a:cxn>
                <a:cxn ang="0">
                  <a:pos x="180" y="89"/>
                </a:cxn>
                <a:cxn ang="0">
                  <a:pos x="448" y="49"/>
                </a:cxn>
                <a:cxn ang="0">
                  <a:pos x="988" y="25"/>
                </a:cxn>
                <a:cxn ang="0">
                  <a:pos x="1181" y="197"/>
                </a:cxn>
                <a:cxn ang="0">
                  <a:pos x="889" y="413"/>
                </a:cxn>
                <a:cxn ang="0">
                  <a:pos x="307" y="425"/>
                </a:cxn>
                <a:cxn ang="0">
                  <a:pos x="36" y="337"/>
                </a:cxn>
                <a:cxn ang="0">
                  <a:pos x="88" y="181"/>
                </a:cxn>
              </a:cxnLst>
              <a:rect l="0" t="0" r="r" b="b"/>
              <a:pathLst>
                <a:path w="1198" h="451">
                  <a:moveTo>
                    <a:pt x="88" y="181"/>
                  </a:moveTo>
                  <a:cubicBezTo>
                    <a:pt x="159" y="143"/>
                    <a:pt x="120" y="111"/>
                    <a:pt x="180" y="89"/>
                  </a:cubicBezTo>
                  <a:cubicBezTo>
                    <a:pt x="240" y="67"/>
                    <a:pt x="313" y="60"/>
                    <a:pt x="448" y="49"/>
                  </a:cubicBezTo>
                  <a:cubicBezTo>
                    <a:pt x="583" y="38"/>
                    <a:pt x="866" y="0"/>
                    <a:pt x="988" y="25"/>
                  </a:cubicBezTo>
                  <a:cubicBezTo>
                    <a:pt x="1110" y="50"/>
                    <a:pt x="1198" y="132"/>
                    <a:pt x="1181" y="197"/>
                  </a:cubicBezTo>
                  <a:cubicBezTo>
                    <a:pt x="1164" y="262"/>
                    <a:pt x="1034" y="375"/>
                    <a:pt x="889" y="413"/>
                  </a:cubicBezTo>
                  <a:cubicBezTo>
                    <a:pt x="744" y="451"/>
                    <a:pt x="449" y="438"/>
                    <a:pt x="307" y="425"/>
                  </a:cubicBezTo>
                  <a:cubicBezTo>
                    <a:pt x="165" y="412"/>
                    <a:pt x="72" y="378"/>
                    <a:pt x="36" y="337"/>
                  </a:cubicBezTo>
                  <a:cubicBezTo>
                    <a:pt x="0" y="296"/>
                    <a:pt x="77" y="213"/>
                    <a:pt x="88" y="181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19" name="Freeform 7"/>
            <p:cNvSpPr>
              <a:spLocks/>
            </p:cNvSpPr>
            <p:nvPr/>
          </p:nvSpPr>
          <p:spPr bwMode="auto">
            <a:xfrm>
              <a:off x="810" y="1696"/>
              <a:ext cx="1676" cy="707"/>
            </a:xfrm>
            <a:custGeom>
              <a:avLst/>
              <a:gdLst/>
              <a:ahLst/>
              <a:cxnLst>
                <a:cxn ang="0">
                  <a:pos x="155" y="224"/>
                </a:cxn>
                <a:cxn ang="0">
                  <a:pos x="407" y="74"/>
                </a:cxn>
                <a:cxn ang="0">
                  <a:pos x="785" y="20"/>
                </a:cxn>
                <a:cxn ang="0">
                  <a:pos x="1157" y="194"/>
                </a:cxn>
                <a:cxn ang="0">
                  <a:pos x="1564" y="428"/>
                </a:cxn>
                <a:cxn ang="0">
                  <a:pos x="1272" y="644"/>
                </a:cxn>
                <a:cxn ang="0">
                  <a:pos x="690" y="656"/>
                </a:cxn>
                <a:cxn ang="0">
                  <a:pos x="89" y="596"/>
                </a:cxn>
                <a:cxn ang="0">
                  <a:pos x="155" y="224"/>
                </a:cxn>
              </a:cxnLst>
              <a:rect l="0" t="0" r="r" b="b"/>
              <a:pathLst>
                <a:path w="1583" h="682">
                  <a:moveTo>
                    <a:pt x="155" y="224"/>
                  </a:moveTo>
                  <a:cubicBezTo>
                    <a:pt x="208" y="137"/>
                    <a:pt x="302" y="108"/>
                    <a:pt x="407" y="74"/>
                  </a:cubicBezTo>
                  <a:cubicBezTo>
                    <a:pt x="512" y="40"/>
                    <a:pt x="660" y="0"/>
                    <a:pt x="785" y="20"/>
                  </a:cubicBezTo>
                  <a:cubicBezTo>
                    <a:pt x="910" y="40"/>
                    <a:pt x="1027" y="126"/>
                    <a:pt x="1157" y="194"/>
                  </a:cubicBezTo>
                  <a:cubicBezTo>
                    <a:pt x="1287" y="262"/>
                    <a:pt x="1545" y="353"/>
                    <a:pt x="1564" y="428"/>
                  </a:cubicBezTo>
                  <a:cubicBezTo>
                    <a:pt x="1583" y="503"/>
                    <a:pt x="1417" y="606"/>
                    <a:pt x="1272" y="644"/>
                  </a:cubicBezTo>
                  <a:cubicBezTo>
                    <a:pt x="1127" y="682"/>
                    <a:pt x="887" y="664"/>
                    <a:pt x="690" y="656"/>
                  </a:cubicBezTo>
                  <a:cubicBezTo>
                    <a:pt x="493" y="648"/>
                    <a:pt x="178" y="668"/>
                    <a:pt x="89" y="596"/>
                  </a:cubicBezTo>
                  <a:cubicBezTo>
                    <a:pt x="0" y="524"/>
                    <a:pt x="102" y="311"/>
                    <a:pt x="155" y="224"/>
                  </a:cubicBezTo>
                  <a:close/>
                </a:path>
              </a:pathLst>
            </a:custGeom>
            <a:solidFill>
              <a:srgbClr val="66CCFF"/>
            </a:solidFill>
            <a:ln w="9525">
              <a:noFill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0" name="Oval 8"/>
            <p:cNvSpPr>
              <a:spLocks noChangeArrowheads="1"/>
            </p:cNvSpPr>
            <p:nvPr/>
          </p:nvSpPr>
          <p:spPr bwMode="auto">
            <a:xfrm>
              <a:off x="261" y="161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1" name="Line 9"/>
            <p:cNvSpPr>
              <a:spLocks noChangeShapeType="1"/>
            </p:cNvSpPr>
            <p:nvPr/>
          </p:nvSpPr>
          <p:spPr bwMode="auto">
            <a:xfrm>
              <a:off x="261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2" name="Line 10"/>
            <p:cNvSpPr>
              <a:spLocks noChangeShapeType="1"/>
            </p:cNvSpPr>
            <p:nvPr/>
          </p:nvSpPr>
          <p:spPr bwMode="auto">
            <a:xfrm>
              <a:off x="574" y="160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3" name="Rectangle 11"/>
            <p:cNvSpPr>
              <a:spLocks noChangeArrowheads="1"/>
            </p:cNvSpPr>
            <p:nvPr/>
          </p:nvSpPr>
          <p:spPr bwMode="auto">
            <a:xfrm>
              <a:off x="261" y="160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24" name="Oval 12"/>
            <p:cNvSpPr>
              <a:spLocks noChangeArrowheads="1"/>
            </p:cNvSpPr>
            <p:nvPr/>
          </p:nvSpPr>
          <p:spPr bwMode="auto">
            <a:xfrm>
              <a:off x="258" y="154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5" name="Rectangle 13"/>
            <p:cNvSpPr>
              <a:spLocks noChangeArrowheads="1"/>
            </p:cNvSpPr>
            <p:nvPr/>
          </p:nvSpPr>
          <p:spPr bwMode="auto">
            <a:xfrm>
              <a:off x="345" y="1557"/>
              <a:ext cx="141" cy="124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6" name="Text Box 14"/>
            <p:cNvSpPr txBox="1">
              <a:spLocks noChangeArrowheads="1"/>
            </p:cNvSpPr>
            <p:nvPr/>
          </p:nvSpPr>
          <p:spPr bwMode="auto">
            <a:xfrm>
              <a:off x="265" y="1496"/>
              <a:ext cx="309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3b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27" name="Oval 15"/>
            <p:cNvSpPr>
              <a:spLocks noChangeArrowheads="1"/>
            </p:cNvSpPr>
            <p:nvPr/>
          </p:nvSpPr>
          <p:spPr bwMode="auto">
            <a:xfrm>
              <a:off x="1479" y="22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8" name="Line 16"/>
            <p:cNvSpPr>
              <a:spLocks noChangeShapeType="1"/>
            </p:cNvSpPr>
            <p:nvPr/>
          </p:nvSpPr>
          <p:spPr bwMode="auto">
            <a:xfrm>
              <a:off x="1479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29" name="Line 17"/>
            <p:cNvSpPr>
              <a:spLocks noChangeShapeType="1"/>
            </p:cNvSpPr>
            <p:nvPr/>
          </p:nvSpPr>
          <p:spPr bwMode="auto">
            <a:xfrm>
              <a:off x="1792" y="22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30" name="Rectangle 18"/>
            <p:cNvSpPr>
              <a:spLocks noChangeArrowheads="1"/>
            </p:cNvSpPr>
            <p:nvPr/>
          </p:nvSpPr>
          <p:spPr bwMode="auto">
            <a:xfrm>
              <a:off x="1479" y="22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31" name="Oval 19"/>
            <p:cNvSpPr>
              <a:spLocks noChangeArrowheads="1"/>
            </p:cNvSpPr>
            <p:nvPr/>
          </p:nvSpPr>
          <p:spPr bwMode="auto">
            <a:xfrm>
              <a:off x="1476" y="21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3" name="Group 20"/>
            <p:cNvGrpSpPr>
              <a:grpSpLocks/>
            </p:cNvGrpSpPr>
            <p:nvPr/>
          </p:nvGrpSpPr>
          <p:grpSpPr bwMode="auto">
            <a:xfrm>
              <a:off x="1497" y="2096"/>
              <a:ext cx="282" cy="250"/>
              <a:chOff x="2916" y="2429"/>
              <a:chExt cx="284" cy="250"/>
            </a:xfrm>
          </p:grpSpPr>
          <p:sp>
            <p:nvSpPr>
              <p:cNvPr id="602133" name="Rectangle 21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34" name="Text Box 22"/>
              <p:cNvSpPr txBox="1">
                <a:spLocks noChangeArrowheads="1"/>
              </p:cNvSpPr>
              <p:nvPr/>
            </p:nvSpPr>
            <p:spPr bwMode="auto">
              <a:xfrm>
                <a:off x="2916" y="2429"/>
                <a:ext cx="284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1d</a:t>
                </a:r>
              </a:p>
            </p:txBody>
          </p:sp>
        </p:grpSp>
        <p:sp>
          <p:nvSpPr>
            <p:cNvPr id="602135" name="Oval 23"/>
            <p:cNvSpPr>
              <a:spLocks noChangeArrowheads="1"/>
            </p:cNvSpPr>
            <p:nvPr/>
          </p:nvSpPr>
          <p:spPr bwMode="auto">
            <a:xfrm>
              <a:off x="822" y="1478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36" name="Line 24"/>
            <p:cNvSpPr>
              <a:spLocks noChangeShapeType="1"/>
            </p:cNvSpPr>
            <p:nvPr/>
          </p:nvSpPr>
          <p:spPr bwMode="auto">
            <a:xfrm>
              <a:off x="822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37" name="Line 25"/>
            <p:cNvSpPr>
              <a:spLocks noChangeShapeType="1"/>
            </p:cNvSpPr>
            <p:nvPr/>
          </p:nvSpPr>
          <p:spPr bwMode="auto">
            <a:xfrm>
              <a:off x="1135" y="1471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38" name="Rectangle 26"/>
            <p:cNvSpPr>
              <a:spLocks noChangeArrowheads="1"/>
            </p:cNvSpPr>
            <p:nvPr/>
          </p:nvSpPr>
          <p:spPr bwMode="auto">
            <a:xfrm>
              <a:off x="822" y="1471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39" name="Oval 27"/>
            <p:cNvSpPr>
              <a:spLocks noChangeArrowheads="1"/>
            </p:cNvSpPr>
            <p:nvPr/>
          </p:nvSpPr>
          <p:spPr bwMode="auto">
            <a:xfrm>
              <a:off x="819" y="1412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40" name="Rectangle 28"/>
            <p:cNvSpPr>
              <a:spLocks noChangeArrowheads="1"/>
            </p:cNvSpPr>
            <p:nvPr/>
          </p:nvSpPr>
          <p:spPr bwMode="auto">
            <a:xfrm>
              <a:off x="906" y="1425"/>
              <a:ext cx="142" cy="11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41" name="Text Box 29"/>
            <p:cNvSpPr txBox="1">
              <a:spLocks noChangeArrowheads="1"/>
            </p:cNvSpPr>
            <p:nvPr/>
          </p:nvSpPr>
          <p:spPr bwMode="auto">
            <a:xfrm>
              <a:off x="832" y="1364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3a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42" name="Oval 30"/>
            <p:cNvSpPr>
              <a:spLocks noChangeArrowheads="1"/>
            </p:cNvSpPr>
            <p:nvPr/>
          </p:nvSpPr>
          <p:spPr bwMode="auto">
            <a:xfrm>
              <a:off x="1443" y="182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43" name="Line 31"/>
            <p:cNvSpPr>
              <a:spLocks noChangeShapeType="1"/>
            </p:cNvSpPr>
            <p:nvPr/>
          </p:nvSpPr>
          <p:spPr bwMode="auto">
            <a:xfrm>
              <a:off x="1443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44" name="Line 32"/>
            <p:cNvSpPr>
              <a:spLocks noChangeShapeType="1"/>
            </p:cNvSpPr>
            <p:nvPr/>
          </p:nvSpPr>
          <p:spPr bwMode="auto">
            <a:xfrm>
              <a:off x="1756" y="181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45" name="Rectangle 33"/>
            <p:cNvSpPr>
              <a:spLocks noChangeArrowheads="1"/>
            </p:cNvSpPr>
            <p:nvPr/>
          </p:nvSpPr>
          <p:spPr bwMode="auto">
            <a:xfrm>
              <a:off x="1443" y="181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46" name="Oval 34"/>
            <p:cNvSpPr>
              <a:spLocks noChangeArrowheads="1"/>
            </p:cNvSpPr>
            <p:nvPr/>
          </p:nvSpPr>
          <p:spPr bwMode="auto">
            <a:xfrm>
              <a:off x="1440" y="1754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grpSp>
          <p:nvGrpSpPr>
            <p:cNvPr id="4" name="Group 35"/>
            <p:cNvGrpSpPr>
              <a:grpSpLocks/>
            </p:cNvGrpSpPr>
            <p:nvPr/>
          </p:nvGrpSpPr>
          <p:grpSpPr bwMode="auto">
            <a:xfrm>
              <a:off x="1464" y="1700"/>
              <a:ext cx="270" cy="250"/>
              <a:chOff x="2919" y="2429"/>
              <a:chExt cx="277" cy="250"/>
            </a:xfrm>
          </p:grpSpPr>
          <p:sp>
            <p:nvSpPr>
              <p:cNvPr id="602148" name="Rectangle 36"/>
              <p:cNvSpPr>
                <a:spLocks noChangeArrowheads="1"/>
              </p:cNvSpPr>
              <p:nvPr/>
            </p:nvSpPr>
            <p:spPr bwMode="auto">
              <a:xfrm>
                <a:off x="2982" y="2490"/>
                <a:ext cx="144" cy="132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49" name="Text Box 37"/>
              <p:cNvSpPr txBox="1">
                <a:spLocks noChangeArrowheads="1"/>
              </p:cNvSpPr>
              <p:nvPr/>
            </p:nvSpPr>
            <p:spPr bwMode="auto">
              <a:xfrm>
                <a:off x="2919" y="2429"/>
                <a:ext cx="277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1c</a:t>
                </a:r>
              </a:p>
            </p:txBody>
          </p:sp>
        </p:grpSp>
        <p:sp>
          <p:nvSpPr>
            <p:cNvPr id="602150" name="Line 38"/>
            <p:cNvSpPr>
              <a:spLocks noChangeShapeType="1"/>
            </p:cNvSpPr>
            <p:nvPr/>
          </p:nvSpPr>
          <p:spPr bwMode="auto">
            <a:xfrm>
              <a:off x="3238" y="1632"/>
              <a:ext cx="308" cy="96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1" name="Freeform 39"/>
            <p:cNvSpPr>
              <a:spLocks/>
            </p:cNvSpPr>
            <p:nvPr/>
          </p:nvSpPr>
          <p:spPr bwMode="auto">
            <a:xfrm>
              <a:off x="566" y="1502"/>
              <a:ext cx="252" cy="114"/>
            </a:xfrm>
            <a:custGeom>
              <a:avLst/>
              <a:gdLst/>
              <a:ahLst/>
              <a:cxnLst>
                <a:cxn ang="0">
                  <a:pos x="0" y="114"/>
                </a:cxn>
                <a:cxn ang="0">
                  <a:pos x="252" y="0"/>
                </a:cxn>
              </a:cxnLst>
              <a:rect l="0" t="0" r="r" b="b"/>
              <a:pathLst>
                <a:path w="252" h="114">
                  <a:moveTo>
                    <a:pt x="0" y="114"/>
                  </a:moveTo>
                  <a:lnTo>
                    <a:pt x="252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2" name="Freeform 40"/>
            <p:cNvSpPr>
              <a:spLocks/>
            </p:cNvSpPr>
            <p:nvPr/>
          </p:nvSpPr>
          <p:spPr bwMode="auto">
            <a:xfrm>
              <a:off x="1002" y="1562"/>
              <a:ext cx="444" cy="258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44" y="258"/>
                </a:cxn>
              </a:cxnLst>
              <a:rect l="0" t="0" r="r" b="b"/>
              <a:pathLst>
                <a:path w="444" h="258">
                  <a:moveTo>
                    <a:pt x="0" y="0"/>
                  </a:moveTo>
                  <a:lnTo>
                    <a:pt x="444" y="258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3" name="Freeform 41"/>
            <p:cNvSpPr>
              <a:spLocks/>
            </p:cNvSpPr>
            <p:nvPr/>
          </p:nvSpPr>
          <p:spPr bwMode="auto">
            <a:xfrm>
              <a:off x="2326" y="1680"/>
              <a:ext cx="654" cy="420"/>
            </a:xfrm>
            <a:custGeom>
              <a:avLst/>
              <a:gdLst/>
              <a:ahLst/>
              <a:cxnLst>
                <a:cxn ang="0">
                  <a:pos x="0" y="420"/>
                </a:cxn>
                <a:cxn ang="0">
                  <a:pos x="654" y="0"/>
                </a:cxn>
              </a:cxnLst>
              <a:rect l="0" t="0" r="r" b="b"/>
              <a:pathLst>
                <a:path w="654" h="420">
                  <a:moveTo>
                    <a:pt x="0" y="420"/>
                  </a:moveTo>
                  <a:lnTo>
                    <a:pt x="654" y="0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4" name="Oval 42"/>
            <p:cNvSpPr>
              <a:spLocks noChangeArrowheads="1"/>
            </p:cNvSpPr>
            <p:nvPr/>
          </p:nvSpPr>
          <p:spPr bwMode="auto">
            <a:xfrm>
              <a:off x="2925" y="1616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5" name="Line 43"/>
            <p:cNvSpPr>
              <a:spLocks noChangeShapeType="1"/>
            </p:cNvSpPr>
            <p:nvPr/>
          </p:nvSpPr>
          <p:spPr bwMode="auto">
            <a:xfrm>
              <a:off x="2925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6" name="Line 44"/>
            <p:cNvSpPr>
              <a:spLocks noChangeShapeType="1"/>
            </p:cNvSpPr>
            <p:nvPr/>
          </p:nvSpPr>
          <p:spPr bwMode="auto">
            <a:xfrm>
              <a:off x="3238" y="1609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7" name="Rectangle 45"/>
            <p:cNvSpPr>
              <a:spLocks noChangeArrowheads="1"/>
            </p:cNvSpPr>
            <p:nvPr/>
          </p:nvSpPr>
          <p:spPr bwMode="auto">
            <a:xfrm>
              <a:off x="2925" y="1609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58" name="Oval 46"/>
            <p:cNvSpPr>
              <a:spLocks noChangeArrowheads="1"/>
            </p:cNvSpPr>
            <p:nvPr/>
          </p:nvSpPr>
          <p:spPr bwMode="auto">
            <a:xfrm>
              <a:off x="2922" y="1550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59" name="Rectangle 47"/>
            <p:cNvSpPr>
              <a:spLocks noChangeArrowheads="1"/>
            </p:cNvSpPr>
            <p:nvPr/>
          </p:nvSpPr>
          <p:spPr bwMode="auto">
            <a:xfrm>
              <a:off x="3009" y="1563"/>
              <a:ext cx="141" cy="120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60" name="Text Box 48"/>
            <p:cNvSpPr txBox="1">
              <a:spLocks noChangeArrowheads="1"/>
            </p:cNvSpPr>
            <p:nvPr/>
          </p:nvSpPr>
          <p:spPr bwMode="auto">
            <a:xfrm>
              <a:off x="2935" y="1502"/>
              <a:ext cx="29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2a</a:t>
              </a:r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61" name="Text Box 49"/>
            <p:cNvSpPr txBox="1">
              <a:spLocks noChangeArrowheads="1"/>
            </p:cNvSpPr>
            <p:nvPr/>
          </p:nvSpPr>
          <p:spPr bwMode="auto">
            <a:xfrm>
              <a:off x="597" y="1590"/>
              <a:ext cx="442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AS3</a:t>
              </a:r>
              <a:endParaRPr lang="en-US"/>
            </a:p>
          </p:txBody>
        </p:sp>
        <p:sp>
          <p:nvSpPr>
            <p:cNvPr id="602162" name="Text Box 50"/>
            <p:cNvSpPr txBox="1">
              <a:spLocks noChangeArrowheads="1"/>
            </p:cNvSpPr>
            <p:nvPr/>
          </p:nvSpPr>
          <p:spPr bwMode="auto">
            <a:xfrm>
              <a:off x="957" y="2131"/>
              <a:ext cx="416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/>
                <a:t>AS1</a:t>
              </a:r>
              <a:endParaRPr lang="en-US"/>
            </a:p>
          </p:txBody>
        </p:sp>
        <p:sp>
          <p:nvSpPr>
            <p:cNvPr id="602163" name="Text Box 51"/>
            <p:cNvSpPr txBox="1">
              <a:spLocks noChangeArrowheads="1"/>
            </p:cNvSpPr>
            <p:nvPr/>
          </p:nvSpPr>
          <p:spPr bwMode="auto">
            <a:xfrm>
              <a:off x="3207" y="1790"/>
              <a:ext cx="409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AS2</a:t>
              </a:r>
            </a:p>
          </p:txBody>
        </p:sp>
        <p:sp>
          <p:nvSpPr>
            <p:cNvPr id="602164" name="Oval 52"/>
            <p:cNvSpPr>
              <a:spLocks noChangeArrowheads="1"/>
            </p:cNvSpPr>
            <p:nvPr/>
          </p:nvSpPr>
          <p:spPr bwMode="auto">
            <a:xfrm>
              <a:off x="1137" y="2030"/>
              <a:ext cx="313" cy="81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65" name="Line 53"/>
            <p:cNvSpPr>
              <a:spLocks noChangeShapeType="1"/>
            </p:cNvSpPr>
            <p:nvPr/>
          </p:nvSpPr>
          <p:spPr bwMode="auto">
            <a:xfrm>
              <a:off x="1137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66" name="Line 54"/>
            <p:cNvSpPr>
              <a:spLocks noChangeShapeType="1"/>
            </p:cNvSpPr>
            <p:nvPr/>
          </p:nvSpPr>
          <p:spPr bwMode="auto">
            <a:xfrm>
              <a:off x="1450" y="2023"/>
              <a:ext cx="0" cy="5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67" name="Rectangle 55"/>
            <p:cNvSpPr>
              <a:spLocks noChangeArrowheads="1"/>
            </p:cNvSpPr>
            <p:nvPr/>
          </p:nvSpPr>
          <p:spPr bwMode="auto">
            <a:xfrm>
              <a:off x="1137" y="2023"/>
              <a:ext cx="310" cy="49"/>
            </a:xfrm>
            <a:prstGeom prst="rect">
              <a:avLst/>
            </a:prstGeom>
            <a:solidFill>
              <a:schemeClr val="hlink"/>
            </a:solidFill>
            <a:ln w="12700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endParaRPr lang="en-US" sz="2400">
                <a:latin typeface="Times New Roman" pitchFamily="-84" charset="0"/>
              </a:endParaRPr>
            </a:p>
          </p:txBody>
        </p:sp>
        <p:sp>
          <p:nvSpPr>
            <p:cNvPr id="602168" name="Oval 56"/>
            <p:cNvSpPr>
              <a:spLocks noChangeArrowheads="1"/>
            </p:cNvSpPr>
            <p:nvPr/>
          </p:nvSpPr>
          <p:spPr bwMode="auto">
            <a:xfrm>
              <a:off x="1134" y="1968"/>
              <a:ext cx="313" cy="95"/>
            </a:xfrm>
            <a:prstGeom prst="ellipse">
              <a:avLst/>
            </a:prstGeom>
            <a:solidFill>
              <a:schemeClr val="hlink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69" name="Rectangle 57"/>
            <p:cNvSpPr>
              <a:spLocks noChangeArrowheads="1"/>
            </p:cNvSpPr>
            <p:nvPr/>
          </p:nvSpPr>
          <p:spPr bwMode="auto">
            <a:xfrm>
              <a:off x="1219" y="1995"/>
              <a:ext cx="142" cy="96"/>
            </a:xfrm>
            <a:prstGeom prst="rect">
              <a:avLst/>
            </a:prstGeom>
            <a:solidFill>
              <a:schemeClr val="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170" name="Text Box 58"/>
            <p:cNvSpPr txBox="1">
              <a:spLocks noChangeArrowheads="1"/>
            </p:cNvSpPr>
            <p:nvPr/>
          </p:nvSpPr>
          <p:spPr bwMode="auto">
            <a:xfrm>
              <a:off x="1162" y="1914"/>
              <a:ext cx="270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/>
              <a:r>
                <a:rPr lang="en-US" sz="2000"/>
                <a:t>1a</a:t>
              </a:r>
              <a:endParaRPr lang="en-US" sz="2400">
                <a:latin typeface="Times New Roman" pitchFamily="-84" charset="0"/>
              </a:endParaRPr>
            </a:p>
          </p:txBody>
        </p:sp>
        <p:grpSp>
          <p:nvGrpSpPr>
            <p:cNvPr id="5" name="Group 59"/>
            <p:cNvGrpSpPr>
              <a:grpSpLocks/>
            </p:cNvGrpSpPr>
            <p:nvPr/>
          </p:nvGrpSpPr>
          <p:grpSpPr bwMode="auto">
            <a:xfrm>
              <a:off x="3380" y="1320"/>
              <a:ext cx="316" cy="250"/>
              <a:chOff x="4320" y="1940"/>
              <a:chExt cx="316" cy="250"/>
            </a:xfrm>
          </p:grpSpPr>
          <p:sp>
            <p:nvSpPr>
              <p:cNvPr id="602172" name="Oval 60"/>
              <p:cNvSpPr>
                <a:spLocks noChangeArrowheads="1"/>
              </p:cNvSpPr>
              <p:nvPr/>
            </p:nvSpPr>
            <p:spPr bwMode="auto">
              <a:xfrm>
                <a:off x="4323" y="2054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73" name="Line 61"/>
              <p:cNvSpPr>
                <a:spLocks noChangeShapeType="1"/>
              </p:cNvSpPr>
              <p:nvPr/>
            </p:nvSpPr>
            <p:spPr bwMode="auto">
              <a:xfrm>
                <a:off x="4323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74" name="Line 62"/>
              <p:cNvSpPr>
                <a:spLocks noChangeShapeType="1"/>
              </p:cNvSpPr>
              <p:nvPr/>
            </p:nvSpPr>
            <p:spPr bwMode="auto">
              <a:xfrm>
                <a:off x="4636" y="2047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75" name="Rectangle 63"/>
              <p:cNvSpPr>
                <a:spLocks noChangeArrowheads="1"/>
              </p:cNvSpPr>
              <p:nvPr/>
            </p:nvSpPr>
            <p:spPr bwMode="auto">
              <a:xfrm>
                <a:off x="4323" y="2047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602176" name="Oval 64"/>
              <p:cNvSpPr>
                <a:spLocks noChangeArrowheads="1"/>
              </p:cNvSpPr>
              <p:nvPr/>
            </p:nvSpPr>
            <p:spPr bwMode="auto">
              <a:xfrm>
                <a:off x="4320" y="1988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77" name="Rectangle 65"/>
              <p:cNvSpPr>
                <a:spLocks noChangeArrowheads="1"/>
              </p:cNvSpPr>
              <p:nvPr/>
            </p:nvSpPr>
            <p:spPr bwMode="auto">
              <a:xfrm>
                <a:off x="4407" y="2001"/>
                <a:ext cx="141" cy="118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78" name="Text Box 66"/>
              <p:cNvSpPr txBox="1">
                <a:spLocks noChangeArrowheads="1"/>
              </p:cNvSpPr>
              <p:nvPr/>
            </p:nvSpPr>
            <p:spPr bwMode="auto">
              <a:xfrm>
                <a:off x="4333" y="1940"/>
                <a:ext cx="296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2c</a:t>
                </a:r>
                <a:endParaRPr lang="en-US" sz="2400">
                  <a:latin typeface="Times New Roman" pitchFamily="-84" charset="0"/>
                </a:endParaRPr>
              </a:p>
            </p:txBody>
          </p:sp>
        </p:grpSp>
        <p:grpSp>
          <p:nvGrpSpPr>
            <p:cNvPr id="6" name="Group 67"/>
            <p:cNvGrpSpPr>
              <a:grpSpLocks/>
            </p:cNvGrpSpPr>
            <p:nvPr/>
          </p:nvGrpSpPr>
          <p:grpSpPr bwMode="auto">
            <a:xfrm>
              <a:off x="3546" y="1610"/>
              <a:ext cx="316" cy="250"/>
              <a:chOff x="4596" y="2162"/>
              <a:chExt cx="316" cy="250"/>
            </a:xfrm>
          </p:grpSpPr>
          <p:sp>
            <p:nvSpPr>
              <p:cNvPr id="602180" name="Oval 68"/>
              <p:cNvSpPr>
                <a:spLocks noChangeArrowheads="1"/>
              </p:cNvSpPr>
              <p:nvPr/>
            </p:nvSpPr>
            <p:spPr bwMode="auto">
              <a:xfrm>
                <a:off x="4599" y="2276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81" name="Line 69"/>
              <p:cNvSpPr>
                <a:spLocks noChangeShapeType="1"/>
              </p:cNvSpPr>
              <p:nvPr/>
            </p:nvSpPr>
            <p:spPr bwMode="auto">
              <a:xfrm>
                <a:off x="4599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82" name="Line 70"/>
              <p:cNvSpPr>
                <a:spLocks noChangeShapeType="1"/>
              </p:cNvSpPr>
              <p:nvPr/>
            </p:nvSpPr>
            <p:spPr bwMode="auto">
              <a:xfrm>
                <a:off x="4912" y="2269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83" name="Rectangle 71"/>
              <p:cNvSpPr>
                <a:spLocks noChangeArrowheads="1"/>
              </p:cNvSpPr>
              <p:nvPr/>
            </p:nvSpPr>
            <p:spPr bwMode="auto">
              <a:xfrm>
                <a:off x="4599" y="2269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602184" name="Oval 72"/>
              <p:cNvSpPr>
                <a:spLocks noChangeArrowheads="1"/>
              </p:cNvSpPr>
              <p:nvPr/>
            </p:nvSpPr>
            <p:spPr bwMode="auto">
              <a:xfrm>
                <a:off x="4596" y="2210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85" name="Rectangle 73"/>
              <p:cNvSpPr>
                <a:spLocks noChangeArrowheads="1"/>
              </p:cNvSpPr>
              <p:nvPr/>
            </p:nvSpPr>
            <p:spPr bwMode="auto">
              <a:xfrm>
                <a:off x="4683" y="2223"/>
                <a:ext cx="142" cy="110"/>
              </a:xfrm>
              <a:prstGeom prst="rect">
                <a:avLst/>
              </a:prstGeom>
              <a:solidFill>
                <a:schemeClr val="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86" name="Text Box 74"/>
              <p:cNvSpPr txBox="1">
                <a:spLocks noChangeArrowheads="1"/>
              </p:cNvSpPr>
              <p:nvPr/>
            </p:nvSpPr>
            <p:spPr bwMode="auto">
              <a:xfrm>
                <a:off x="4603" y="2162"/>
                <a:ext cx="309" cy="25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pPr algn="ctr"/>
                <a:r>
                  <a:rPr lang="en-US" sz="2000"/>
                  <a:t>2b</a:t>
                </a:r>
                <a:endParaRPr lang="en-US" sz="2400">
                  <a:latin typeface="Times New Roman" pitchFamily="-84" charset="0"/>
                </a:endParaRPr>
              </a:p>
            </p:txBody>
          </p:sp>
        </p:grpSp>
        <p:grpSp>
          <p:nvGrpSpPr>
            <p:cNvPr id="7" name="Group 75"/>
            <p:cNvGrpSpPr>
              <a:grpSpLocks/>
            </p:cNvGrpSpPr>
            <p:nvPr/>
          </p:nvGrpSpPr>
          <p:grpSpPr bwMode="auto">
            <a:xfrm>
              <a:off x="2016" y="1980"/>
              <a:ext cx="316" cy="250"/>
              <a:chOff x="2016" y="1980"/>
              <a:chExt cx="316" cy="250"/>
            </a:xfrm>
          </p:grpSpPr>
          <p:sp>
            <p:nvSpPr>
              <p:cNvPr id="602188" name="Oval 76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89" name="Line 77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90" name="Line 78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91" name="Rectangle 79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602192" name="Oval 80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8" name="Group 81"/>
              <p:cNvGrpSpPr>
                <a:grpSpLocks/>
              </p:cNvGrpSpPr>
              <p:nvPr/>
            </p:nvGrpSpPr>
            <p:grpSpPr bwMode="auto">
              <a:xfrm>
                <a:off x="2034" y="1980"/>
                <a:ext cx="283" cy="250"/>
                <a:chOff x="2914" y="2429"/>
                <a:chExt cx="288" cy="250"/>
              </a:xfrm>
            </p:grpSpPr>
            <p:sp>
              <p:nvSpPr>
                <p:cNvPr id="602194" name="Rectangle 82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2195" name="Text Box 83"/>
                <p:cNvSpPr txBox="1">
                  <a:spLocks noChangeArrowheads="1"/>
                </p:cNvSpPr>
                <p:nvPr/>
              </p:nvSpPr>
              <p:spPr bwMode="auto">
                <a:xfrm>
                  <a:off x="2914" y="2429"/>
                  <a:ext cx="288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000"/>
                    <a:t>1b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</p:grp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428" y="1133"/>
              <a:ext cx="316" cy="250"/>
              <a:chOff x="2016" y="1980"/>
              <a:chExt cx="316" cy="250"/>
            </a:xfrm>
          </p:grpSpPr>
          <p:sp>
            <p:nvSpPr>
              <p:cNvPr id="602197" name="Oval 85"/>
              <p:cNvSpPr>
                <a:spLocks noChangeArrowheads="1"/>
              </p:cNvSpPr>
              <p:nvPr/>
            </p:nvSpPr>
            <p:spPr bwMode="auto">
              <a:xfrm>
                <a:off x="2019" y="2102"/>
                <a:ext cx="313" cy="81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98" name="Line 86"/>
              <p:cNvSpPr>
                <a:spLocks noChangeShapeType="1"/>
              </p:cNvSpPr>
              <p:nvPr/>
            </p:nvSpPr>
            <p:spPr bwMode="auto">
              <a:xfrm>
                <a:off x="2019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199" name="Line 87"/>
              <p:cNvSpPr>
                <a:spLocks noChangeShapeType="1"/>
              </p:cNvSpPr>
              <p:nvPr/>
            </p:nvSpPr>
            <p:spPr bwMode="auto">
              <a:xfrm>
                <a:off x="2332" y="2095"/>
                <a:ext cx="0" cy="5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2200" name="Rectangle 88"/>
              <p:cNvSpPr>
                <a:spLocks noChangeArrowheads="1"/>
              </p:cNvSpPr>
              <p:nvPr/>
            </p:nvSpPr>
            <p:spPr bwMode="auto">
              <a:xfrm>
                <a:off x="2019" y="2095"/>
                <a:ext cx="310" cy="49"/>
              </a:xfrm>
              <a:prstGeom prst="rect">
                <a:avLst/>
              </a:prstGeom>
              <a:solidFill>
                <a:schemeClr val="hlink"/>
              </a:solidFill>
              <a:ln w="12700">
                <a:noFill/>
                <a:miter lim="800000"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endParaRPr lang="en-US" sz="2400">
                  <a:latin typeface="Times New Roman" pitchFamily="-84" charset="0"/>
                </a:endParaRPr>
              </a:p>
            </p:txBody>
          </p:sp>
          <p:sp>
            <p:nvSpPr>
              <p:cNvPr id="602201" name="Oval 89"/>
              <p:cNvSpPr>
                <a:spLocks noChangeArrowheads="1"/>
              </p:cNvSpPr>
              <p:nvPr/>
            </p:nvSpPr>
            <p:spPr bwMode="auto">
              <a:xfrm>
                <a:off x="2016" y="2036"/>
                <a:ext cx="313" cy="95"/>
              </a:xfrm>
              <a:prstGeom prst="ellipse">
                <a:avLst/>
              </a:prstGeom>
              <a:solidFill>
                <a:schemeClr val="hlink"/>
              </a:solidFill>
              <a:ln w="127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grpSp>
            <p:nvGrpSpPr>
              <p:cNvPr id="10" name="Group 90"/>
              <p:cNvGrpSpPr>
                <a:grpSpLocks/>
              </p:cNvGrpSpPr>
              <p:nvPr/>
            </p:nvGrpSpPr>
            <p:grpSpPr bwMode="auto">
              <a:xfrm>
                <a:off x="2027" y="1980"/>
                <a:ext cx="296" cy="250"/>
                <a:chOff x="2907" y="2429"/>
                <a:chExt cx="301" cy="250"/>
              </a:xfrm>
            </p:grpSpPr>
            <p:sp>
              <p:nvSpPr>
                <p:cNvPr id="602203" name="Rectangle 91"/>
                <p:cNvSpPr>
                  <a:spLocks noChangeArrowheads="1"/>
                </p:cNvSpPr>
                <p:nvPr/>
              </p:nvSpPr>
              <p:spPr bwMode="auto">
                <a:xfrm>
                  <a:off x="2982" y="2490"/>
                  <a:ext cx="144" cy="132"/>
                </a:xfrm>
                <a:prstGeom prst="rect">
                  <a:avLst/>
                </a:prstGeom>
                <a:solidFill>
                  <a:schemeClr val="hlink"/>
                </a:solid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 anchor="ctr">
                  <a:prstTxWarp prst="textNoShape">
                    <a:avLst/>
                  </a:prstTxWarp>
                </a:bodyPr>
                <a:lstStyle/>
                <a:p>
                  <a:endParaRPr lang="en-US"/>
                </a:p>
              </p:txBody>
            </p:sp>
            <p:sp>
              <p:nvSpPr>
                <p:cNvPr id="602204" name="Text Box 92"/>
                <p:cNvSpPr txBox="1">
                  <a:spLocks noChangeArrowheads="1"/>
                </p:cNvSpPr>
                <p:nvPr/>
              </p:nvSpPr>
              <p:spPr bwMode="auto">
                <a:xfrm>
                  <a:off x="2907" y="2429"/>
                  <a:ext cx="301" cy="2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prstTxWarp prst="textNoShape">
                    <a:avLst/>
                  </a:prstTxWarp>
                  <a:spAutoFit/>
                </a:bodyPr>
                <a:lstStyle/>
                <a:p>
                  <a:pPr algn="ctr"/>
                  <a:r>
                    <a:rPr lang="en-US" sz="2000"/>
                    <a:t>3c</a:t>
                  </a:r>
                  <a:endParaRPr lang="en-US" sz="2400">
                    <a:latin typeface="Times New Roman" pitchFamily="-84" charset="0"/>
                  </a:endParaRPr>
                </a:p>
              </p:txBody>
            </p:sp>
          </p:grpSp>
        </p:grpSp>
        <p:sp>
          <p:nvSpPr>
            <p:cNvPr id="602205" name="Line 93"/>
            <p:cNvSpPr>
              <a:spLocks noChangeShapeType="1"/>
            </p:cNvSpPr>
            <p:nvPr/>
          </p:nvSpPr>
          <p:spPr bwMode="auto">
            <a:xfrm flipH="1">
              <a:off x="1372" y="1872"/>
              <a:ext cx="93" cy="102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06" name="Line 94"/>
            <p:cNvSpPr>
              <a:spLocks noChangeShapeType="1"/>
            </p:cNvSpPr>
            <p:nvPr/>
          </p:nvSpPr>
          <p:spPr bwMode="auto">
            <a:xfrm>
              <a:off x="1626" y="1897"/>
              <a:ext cx="0" cy="24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07" name="Line 95"/>
            <p:cNvSpPr>
              <a:spLocks noChangeShapeType="1"/>
            </p:cNvSpPr>
            <p:nvPr/>
          </p:nvSpPr>
          <p:spPr bwMode="auto">
            <a:xfrm>
              <a:off x="1728" y="1864"/>
              <a:ext cx="313" cy="2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08" name="Line 96"/>
            <p:cNvSpPr>
              <a:spLocks noChangeShapeType="1"/>
            </p:cNvSpPr>
            <p:nvPr/>
          </p:nvSpPr>
          <p:spPr bwMode="auto">
            <a:xfrm flipH="1">
              <a:off x="1804" y="2152"/>
              <a:ext cx="237" cy="7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09" name="Line 97"/>
            <p:cNvSpPr>
              <a:spLocks noChangeShapeType="1"/>
            </p:cNvSpPr>
            <p:nvPr/>
          </p:nvSpPr>
          <p:spPr bwMode="auto">
            <a:xfrm flipH="1" flipV="1">
              <a:off x="1440" y="2041"/>
              <a:ext cx="568" cy="5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0" name="Line 98"/>
            <p:cNvSpPr>
              <a:spLocks noChangeShapeType="1"/>
            </p:cNvSpPr>
            <p:nvPr/>
          </p:nvSpPr>
          <p:spPr bwMode="auto">
            <a:xfrm flipV="1">
              <a:off x="3185" y="1465"/>
              <a:ext cx="220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1" name="Line 99"/>
            <p:cNvSpPr>
              <a:spLocks noChangeShapeType="1"/>
            </p:cNvSpPr>
            <p:nvPr/>
          </p:nvSpPr>
          <p:spPr bwMode="auto">
            <a:xfrm>
              <a:off x="2948" y="2499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2" name="Line 100"/>
            <p:cNvSpPr>
              <a:spLocks noChangeShapeType="1"/>
            </p:cNvSpPr>
            <p:nvPr/>
          </p:nvSpPr>
          <p:spPr bwMode="auto">
            <a:xfrm>
              <a:off x="2960" y="2697"/>
              <a:ext cx="483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3" name="Text Box 101"/>
            <p:cNvSpPr txBox="1">
              <a:spLocks noChangeArrowheads="1"/>
            </p:cNvSpPr>
            <p:nvPr/>
          </p:nvSpPr>
          <p:spPr bwMode="auto">
            <a:xfrm>
              <a:off x="3483" y="2364"/>
              <a:ext cx="79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/>
                <a:t>eBGP session</a:t>
              </a:r>
            </a:p>
          </p:txBody>
        </p:sp>
        <p:sp>
          <p:nvSpPr>
            <p:cNvPr id="602214" name="Text Box 102"/>
            <p:cNvSpPr txBox="1">
              <a:spLocks noChangeArrowheads="1"/>
            </p:cNvSpPr>
            <p:nvPr/>
          </p:nvSpPr>
          <p:spPr bwMode="auto">
            <a:xfrm>
              <a:off x="3500" y="2584"/>
              <a:ext cx="760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US" sz="1400"/>
                <a:t>iBGP session</a:t>
              </a:r>
            </a:p>
          </p:txBody>
        </p:sp>
        <p:sp>
          <p:nvSpPr>
            <p:cNvPr id="602215" name="Line 103"/>
            <p:cNvSpPr>
              <a:spLocks noChangeShapeType="1"/>
            </p:cNvSpPr>
            <p:nvPr/>
          </p:nvSpPr>
          <p:spPr bwMode="auto">
            <a:xfrm flipH="1" flipV="1">
              <a:off x="695" y="1313"/>
              <a:ext cx="152" cy="11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6" name="Line 104"/>
            <p:cNvSpPr>
              <a:spLocks noChangeShapeType="1"/>
            </p:cNvSpPr>
            <p:nvPr/>
          </p:nvSpPr>
          <p:spPr bwMode="auto">
            <a:xfrm flipH="1">
              <a:off x="424" y="1330"/>
              <a:ext cx="93" cy="23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7" name="Line 105"/>
            <p:cNvSpPr>
              <a:spLocks noChangeShapeType="1"/>
            </p:cNvSpPr>
            <p:nvPr/>
          </p:nvSpPr>
          <p:spPr bwMode="auto">
            <a:xfrm>
              <a:off x="3625" y="1508"/>
              <a:ext cx="43" cy="14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2218" name="Line 106"/>
            <p:cNvSpPr>
              <a:spLocks noChangeShapeType="1"/>
            </p:cNvSpPr>
            <p:nvPr/>
          </p:nvSpPr>
          <p:spPr bwMode="auto">
            <a:xfrm>
              <a:off x="1381" y="2092"/>
              <a:ext cx="127" cy="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08" name="Slide Number Placeholder 10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view of network API</a:t>
            </a:r>
          </a:p>
        </p:txBody>
      </p:sp>
      <p:sp>
        <p:nvSpPr>
          <p:cNvPr id="1034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02062" cy="4114800"/>
          </a:xfrm>
        </p:spPr>
        <p:txBody>
          <a:bodyPr/>
          <a:lstStyle/>
          <a:p>
            <a:r>
              <a:rPr lang="en-US"/>
              <a:t>Start with host name</a:t>
            </a:r>
          </a:p>
          <a:p>
            <a:r>
              <a:rPr lang="en-US"/>
              <a:t>Get an IP address</a:t>
            </a:r>
          </a:p>
        </p:txBody>
      </p:sp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4800600" y="1981200"/>
            <a:ext cx="1400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foo.bar.com</a:t>
            </a:r>
          </a:p>
        </p:txBody>
      </p:sp>
      <p:sp>
        <p:nvSpPr>
          <p:cNvPr id="103429" name="Text Box 5"/>
          <p:cNvSpPr txBox="1">
            <a:spLocks noChangeArrowheads="1"/>
          </p:cNvSpPr>
          <p:nvPr/>
        </p:nvSpPr>
        <p:spPr bwMode="auto">
          <a:xfrm>
            <a:off x="5715000" y="22860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urier New" charset="0"/>
              </a:rPr>
              <a:t>gethostbyname()</a:t>
            </a:r>
          </a:p>
        </p:txBody>
      </p:sp>
      <p:sp>
        <p:nvSpPr>
          <p:cNvPr id="103430" name="Line 6"/>
          <p:cNvSpPr>
            <a:spLocks noChangeShapeType="1"/>
          </p:cNvSpPr>
          <p:nvPr/>
        </p:nvSpPr>
        <p:spPr bwMode="auto">
          <a:xfrm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3431" name="Text Box 7"/>
          <p:cNvSpPr txBox="1">
            <a:spLocks noChangeArrowheads="1"/>
          </p:cNvSpPr>
          <p:nvPr/>
        </p:nvSpPr>
        <p:spPr bwMode="auto">
          <a:xfrm>
            <a:off x="4953000" y="2667000"/>
            <a:ext cx="1019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10.5.4.3</a:t>
            </a:r>
          </a:p>
        </p:txBody>
      </p:sp>
    </p:spTree>
    <p:extLst>
      <p:ext uri="{BB962C8B-B14F-4D97-AF65-F5344CB8AC3E}">
        <p14:creationId xmlns:p14="http://schemas.microsoft.com/office/powerpoint/2010/main" val="1680652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DNS: Domain Name System</a:t>
            </a: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 typeface="ZapfDingbats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People:</a:t>
            </a:r>
            <a:r>
              <a:rPr lang="en-US" sz="2400" dirty="0"/>
              <a:t> many identifiers:</a:t>
            </a:r>
          </a:p>
          <a:p>
            <a:pPr lvl="1"/>
            <a:r>
              <a:rPr lang="en-US" sz="2000" dirty="0"/>
              <a:t>SSN, name, passport #</a:t>
            </a:r>
          </a:p>
          <a:p>
            <a:pPr>
              <a:buFont typeface="ZapfDingbats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Internet hosts, routers:</a:t>
            </a:r>
            <a:endParaRPr lang="en-US" sz="2400" dirty="0"/>
          </a:p>
          <a:p>
            <a:pPr lvl="1"/>
            <a:r>
              <a:rPr lang="en-US" sz="2000" dirty="0"/>
              <a:t>IP address (32 bit) - used for addressing </a:t>
            </a:r>
            <a:r>
              <a:rPr lang="en-US" sz="2000" dirty="0" err="1"/>
              <a:t>datagrams</a:t>
            </a:r>
            <a:endParaRPr lang="en-US" sz="2000" dirty="0"/>
          </a:p>
          <a:p>
            <a:pPr lvl="1"/>
            <a:r>
              <a:rPr lang="en-US" sz="2000" dirty="0"/>
              <a:t>“name”, e.g., </a:t>
            </a:r>
            <a:r>
              <a:rPr lang="en-US" sz="2000" dirty="0" smtClean="0"/>
              <a:t>www.eecs.umich.edu </a:t>
            </a:r>
            <a:r>
              <a:rPr lang="en-US" sz="2000" dirty="0"/>
              <a:t>- used by humans</a:t>
            </a:r>
          </a:p>
          <a:p>
            <a:pPr>
              <a:buFont typeface="ZapfDingbats" charset="2"/>
              <a:buNone/>
            </a:pPr>
            <a:r>
              <a:rPr lang="en-US" sz="2400" u="sng" dirty="0">
                <a:solidFill>
                  <a:srgbClr val="FF0000"/>
                </a:solidFill>
              </a:rPr>
              <a:t>Q:</a:t>
            </a:r>
            <a:r>
              <a:rPr lang="en-US" sz="2400" dirty="0"/>
              <a:t> map between IP addresses and name ?</a:t>
            </a:r>
          </a:p>
        </p:txBody>
      </p:sp>
      <p:sp>
        <p:nvSpPr>
          <p:cNvPr id="6148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495800" y="1600200"/>
            <a:ext cx="4152900" cy="4648200"/>
          </a:xfrm>
        </p:spPr>
        <p:txBody>
          <a:bodyPr/>
          <a:lstStyle/>
          <a:p>
            <a:pPr>
              <a:buFont typeface="ZapfDingbats" charset="2"/>
              <a:buNone/>
            </a:pPr>
            <a:r>
              <a:rPr lang="en-US" sz="2400">
                <a:solidFill>
                  <a:srgbClr val="FF0000"/>
                </a:solidFill>
              </a:rPr>
              <a:t>Domain Name System:</a:t>
            </a:r>
            <a:endParaRPr lang="en-US" sz="2400"/>
          </a:p>
          <a:p>
            <a:r>
              <a:rPr lang="en-US" sz="2000" i="1">
                <a:solidFill>
                  <a:schemeClr val="accent2"/>
                </a:solidFill>
              </a:rPr>
              <a:t>distributed database</a:t>
            </a:r>
            <a:r>
              <a:rPr lang="en-US" sz="2000"/>
              <a:t> implemented in hierarchy of many </a:t>
            </a:r>
            <a:r>
              <a:rPr lang="en-US" sz="2000" i="1">
                <a:solidFill>
                  <a:schemeClr val="accent2"/>
                </a:solidFill>
              </a:rPr>
              <a:t>name servers</a:t>
            </a:r>
            <a:endParaRPr lang="en-US" sz="2000"/>
          </a:p>
          <a:p>
            <a:r>
              <a:rPr lang="en-US" sz="2000" i="1">
                <a:solidFill>
                  <a:schemeClr val="accent2"/>
                </a:solidFill>
              </a:rPr>
              <a:t>application-layer protocol</a:t>
            </a:r>
            <a:r>
              <a:rPr lang="en-US" sz="2000"/>
              <a:t> host, routers, name servers to communicate to </a:t>
            </a:r>
            <a:r>
              <a:rPr lang="en-US" sz="2000" i="1">
                <a:solidFill>
                  <a:schemeClr val="accent2"/>
                </a:solidFill>
              </a:rPr>
              <a:t>resolve</a:t>
            </a:r>
            <a:r>
              <a:rPr lang="en-US" sz="2000">
                <a:solidFill>
                  <a:schemeClr val="accent2"/>
                </a:solidFill>
              </a:rPr>
              <a:t> </a:t>
            </a:r>
            <a:r>
              <a:rPr lang="en-US" sz="2000"/>
              <a:t>names (address/name translation)</a:t>
            </a:r>
          </a:p>
          <a:p>
            <a:pPr lvl="1"/>
            <a:r>
              <a:rPr lang="en-US" sz="2000"/>
              <a:t>note: core Internet function, implemented as application-layer protocol</a:t>
            </a:r>
          </a:p>
          <a:p>
            <a:pPr lvl="1"/>
            <a:r>
              <a:rPr lang="en-US" sz="2000"/>
              <a:t>complexity at network’s “edge”</a:t>
            </a:r>
            <a:endParaRPr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40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/>
              <a:t>DNS name servers</a:t>
            </a: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4610100" y="1466850"/>
            <a:ext cx="4200525" cy="4648200"/>
          </a:xfrm>
        </p:spPr>
        <p:txBody>
          <a:bodyPr/>
          <a:lstStyle/>
          <a:p>
            <a:r>
              <a:rPr lang="en-US" sz="2400" dirty="0"/>
              <a:t>no server has all name-to-IP address mappings</a:t>
            </a:r>
          </a:p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local name servers:</a:t>
            </a:r>
            <a:endParaRPr lang="en-US" sz="2400" dirty="0"/>
          </a:p>
          <a:p>
            <a:pPr lvl="1"/>
            <a:r>
              <a:rPr lang="en-US" sz="2000" dirty="0"/>
              <a:t>each ISP, company has </a:t>
            </a:r>
            <a:r>
              <a:rPr lang="en-US" sz="2000" i="1" dirty="0">
                <a:solidFill>
                  <a:schemeClr val="accent2"/>
                </a:solidFill>
              </a:rPr>
              <a:t>local (default) name server</a:t>
            </a:r>
            <a:endParaRPr lang="en-US" sz="2000" dirty="0"/>
          </a:p>
          <a:p>
            <a:pPr lvl="1"/>
            <a:r>
              <a:rPr lang="en-US" sz="2000" dirty="0"/>
              <a:t>host DNS query first goes to local name server</a:t>
            </a:r>
          </a:p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authoritative name server:</a:t>
            </a:r>
            <a:endParaRPr lang="en-US" sz="2400" dirty="0"/>
          </a:p>
          <a:p>
            <a:pPr lvl="1"/>
            <a:r>
              <a:rPr lang="en-US" sz="2000" dirty="0"/>
              <a:t>for a host: stores that host’s IP address, name</a:t>
            </a:r>
          </a:p>
          <a:p>
            <a:pPr lvl="1"/>
            <a:r>
              <a:rPr lang="en-US" sz="2000" dirty="0"/>
              <a:t>can perform name/address translation for that host’s name 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sz="half" idx="2"/>
          </p:nvPr>
        </p:nvSpPr>
        <p:spPr>
          <a:xfrm>
            <a:off x="476250" y="1504950"/>
            <a:ext cx="4191000" cy="4648200"/>
          </a:xfrm>
        </p:spPr>
        <p:txBody>
          <a:bodyPr/>
          <a:lstStyle/>
          <a:p>
            <a:pPr>
              <a:buFont typeface="ZapfDingbats" pitchFamily="82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Why not centralize DNS?</a:t>
            </a:r>
          </a:p>
          <a:p>
            <a:r>
              <a:rPr lang="en-US" sz="2400" dirty="0"/>
              <a:t>single point of failure</a:t>
            </a:r>
          </a:p>
          <a:p>
            <a:r>
              <a:rPr lang="en-US" sz="2400" dirty="0"/>
              <a:t>traffic volume</a:t>
            </a:r>
          </a:p>
          <a:p>
            <a:r>
              <a:rPr lang="en-US" sz="2400" dirty="0"/>
              <a:t>distant centralized database</a:t>
            </a:r>
            <a:endParaRPr lang="en-US" sz="2400" dirty="0" smtClean="0"/>
          </a:p>
          <a:p>
            <a:r>
              <a:rPr lang="en-US" sz="2400" dirty="0" smtClean="0"/>
              <a:t>Maintenance</a:t>
            </a:r>
          </a:p>
          <a:p>
            <a:pPr>
              <a:buFont typeface="ZapfDingbats" pitchFamily="82" charset="2"/>
              <a:buNone/>
            </a:pPr>
            <a:r>
              <a:rPr lang="en-US" sz="2400" dirty="0" smtClean="0"/>
              <a:t>doesn’t </a:t>
            </a:r>
            <a:r>
              <a:rPr lang="en-US" sz="2400" i="1" dirty="0"/>
              <a:t>scale!</a:t>
            </a:r>
            <a:endParaRPr lang="en-US" sz="2400" dirty="0"/>
          </a:p>
        </p:txBody>
      </p:sp>
      <p:pic>
        <p:nvPicPr>
          <p:cNvPr id="9" name="Picture 8" descr="top_records_requested_201204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75" y="4116068"/>
            <a:ext cx="4479925" cy="260540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41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 l="19882" t="37160" r="16461" b="32024"/>
          <a:stretch>
            <a:fillRect/>
          </a:stretch>
        </p:blipFill>
        <p:spPr bwMode="auto">
          <a:xfrm>
            <a:off x="1" y="1687286"/>
            <a:ext cx="6450558" cy="44198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56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Name Space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600371" y="1705909"/>
            <a:ext cx="2543629" cy="4401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/>
              <a:buChar char="•"/>
            </a:pPr>
            <a:r>
              <a:rPr lang="en-US" sz="1400" dirty="0" smtClean="0"/>
              <a:t>124537172 </a:t>
            </a:r>
            <a:r>
              <a:rPr lang="en-US" sz="1400" dirty="0" err="1" smtClean="0"/>
              <a:t>arin.net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217003127 </a:t>
            </a:r>
            <a:r>
              <a:rPr lang="en-US" sz="1400" dirty="0" err="1" smtClean="0"/>
              <a:t>verisign.com</a:t>
            </a:r>
            <a:r>
              <a:rPr lang="en-US" sz="1400" dirty="0" smtClean="0"/>
              <a:t> 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314529802 </a:t>
            </a:r>
            <a:r>
              <a:rPr lang="en-US" sz="1400" dirty="0" err="1" smtClean="0"/>
              <a:t>apnic.net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414526895 </a:t>
            </a:r>
            <a:r>
              <a:rPr lang="en-US" sz="1400" dirty="0" err="1" smtClean="0"/>
              <a:t>gslb.com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510917319 </a:t>
            </a:r>
            <a:r>
              <a:rPr lang="en-US" sz="1400" dirty="0" err="1" smtClean="0"/>
              <a:t>manitu.net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69167881 </a:t>
            </a:r>
            <a:r>
              <a:rPr lang="en-US" sz="1400" dirty="0" err="1" smtClean="0"/>
              <a:t>sorbs.net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78701029 </a:t>
            </a:r>
            <a:r>
              <a:rPr lang="en-US" sz="1400" dirty="0" err="1" smtClean="0"/>
              <a:t>msft.net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88595104 </a:t>
            </a:r>
            <a:r>
              <a:rPr lang="en-US" sz="1400" dirty="0" err="1" smtClean="0"/>
              <a:t>google.com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97520954 </a:t>
            </a:r>
            <a:r>
              <a:rPr lang="en-US" sz="1400" dirty="0" err="1" smtClean="0"/>
              <a:t>amazon.com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107450839 </a:t>
            </a:r>
            <a:r>
              <a:rPr lang="en-US" sz="1400" dirty="0" err="1" smtClean="0"/>
              <a:t>register.com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117034622 </a:t>
            </a:r>
            <a:r>
              <a:rPr lang="en-US" sz="1400" dirty="0" err="1" smtClean="0"/>
              <a:t>gtld-servers.net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126937887 </a:t>
            </a:r>
            <a:r>
              <a:rPr lang="en-US" sz="1400" dirty="0" err="1" smtClean="0"/>
              <a:t>facebook.com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136779616 </a:t>
            </a:r>
            <a:r>
              <a:rPr lang="en-US" sz="1400" dirty="0" err="1" smtClean="0"/>
              <a:t>coremetrics.com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146574735 </a:t>
            </a:r>
            <a:r>
              <a:rPr lang="en-US" sz="1400" dirty="0" err="1" smtClean="0"/>
              <a:t>msecnd.net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156570337 root-</a:t>
            </a:r>
            <a:r>
              <a:rPr lang="en-US" sz="1400" dirty="0" err="1" smtClean="0"/>
              <a:t>servers.net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165725087 </a:t>
            </a:r>
            <a:r>
              <a:rPr lang="en-US" sz="1400" dirty="0" err="1" smtClean="0"/>
              <a:t>amazonaws.com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175663948 </a:t>
            </a:r>
            <a:r>
              <a:rPr lang="en-US" sz="1400" dirty="0" err="1" smtClean="0"/>
              <a:t>akamai.net</a:t>
            </a:r>
            <a:r>
              <a:rPr lang="en-US" sz="1400" dirty="0" smtClean="0"/>
              <a:t> </a:t>
            </a:r>
          </a:p>
          <a:p>
            <a:pPr>
              <a:buFont typeface="Arial"/>
              <a:buChar char="•"/>
            </a:pPr>
            <a:r>
              <a:rPr lang="en-US" sz="1400" dirty="0" smtClean="0"/>
              <a:t> 185309527 </a:t>
            </a:r>
            <a:r>
              <a:rPr lang="en-US" sz="1400" dirty="0" err="1" smtClean="0"/>
              <a:t>weather.com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194943117 name-</a:t>
            </a:r>
            <a:r>
              <a:rPr lang="en-US" sz="1400" dirty="0" err="1" smtClean="0"/>
              <a:t>services.com</a:t>
            </a:r>
            <a:endParaRPr lang="en-US" sz="1400" dirty="0" smtClean="0"/>
          </a:p>
          <a:p>
            <a:pPr>
              <a:buFont typeface="Arial"/>
              <a:buChar char="•"/>
            </a:pPr>
            <a:r>
              <a:rPr lang="en-US" sz="1400" dirty="0" smtClean="0"/>
              <a:t> 204902683 </a:t>
            </a:r>
            <a:r>
              <a:rPr lang="en-US" sz="1400" dirty="0" err="1" smtClean="0"/>
              <a:t>yahoo.com</a:t>
            </a:r>
            <a:endParaRPr lang="en-US" sz="1400" dirty="0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3050"/>
            <a:ext cx="8229600" cy="1146175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Iterative Name Resolution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57200" y="3657600"/>
            <a:ext cx="3054350" cy="1987550"/>
            <a:chOff x="288" y="2304"/>
            <a:chExt cx="1924" cy="1252"/>
          </a:xfrm>
        </p:grpSpPr>
        <p:sp>
          <p:nvSpPr>
            <p:cNvPr id="11270" name="AutoShape 6"/>
            <p:cNvSpPr>
              <a:spLocks noChangeArrowheads="1"/>
            </p:cNvSpPr>
            <p:nvPr/>
          </p:nvSpPr>
          <p:spPr bwMode="auto">
            <a:xfrm>
              <a:off x="288" y="2304"/>
              <a:ext cx="1925" cy="125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Local Name Server</a:t>
              </a:r>
            </a:p>
          </p:txBody>
        </p:sp>
        <p:sp>
          <p:nvSpPr>
            <p:cNvPr id="11271" name="Rectangle 7"/>
            <p:cNvSpPr>
              <a:spLocks noChangeArrowheads="1"/>
            </p:cNvSpPr>
            <p:nvPr/>
          </p:nvSpPr>
          <p:spPr bwMode="auto">
            <a:xfrm>
              <a:off x="380" y="2629"/>
              <a:ext cx="779" cy="371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100000">
                  <a:srgbClr val="E5EEFF"/>
                </a:gs>
              </a:gsLst>
              <a:lin ang="16200000" scaled="1"/>
            </a:gra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2" charset="0"/>
                </a:rPr>
                <a:t>Application</a:t>
              </a:r>
            </a:p>
          </p:txBody>
        </p:sp>
        <p:sp>
          <p:nvSpPr>
            <p:cNvPr id="11272" name="AutoShape 8"/>
            <p:cNvSpPr>
              <a:spLocks noChangeArrowheads="1"/>
            </p:cNvSpPr>
            <p:nvPr/>
          </p:nvSpPr>
          <p:spPr bwMode="auto">
            <a:xfrm>
              <a:off x="1434" y="2629"/>
              <a:ext cx="642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1273" name="AutoShape 9"/>
            <p:cNvSpPr>
              <a:spLocks noChangeArrowheads="1"/>
            </p:cNvSpPr>
            <p:nvPr/>
          </p:nvSpPr>
          <p:spPr bwMode="auto">
            <a:xfrm>
              <a:off x="1514" y="3186"/>
              <a:ext cx="482" cy="324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1274" name="AutoShape 10"/>
            <p:cNvCxnSpPr>
              <a:cxnSpLocks noChangeShapeType="1"/>
              <a:stCxn id="11272" idx="2"/>
              <a:endCxn id="11273" idx="0"/>
            </p:cNvCxnSpPr>
            <p:nvPr/>
          </p:nvCxnSpPr>
          <p:spPr bwMode="auto">
            <a:xfrm>
              <a:off x="1755" y="3000"/>
              <a:ext cx="1" cy="288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5208588" y="4556125"/>
            <a:ext cx="1712912" cy="1987550"/>
            <a:chOff x="3281" y="2870"/>
            <a:chExt cx="1079" cy="1252"/>
          </a:xfrm>
        </p:grpSpPr>
        <p:sp>
          <p:nvSpPr>
            <p:cNvPr id="11276" name="AutoShape 12"/>
            <p:cNvSpPr>
              <a:spLocks noChangeArrowheads="1"/>
            </p:cNvSpPr>
            <p:nvPr/>
          </p:nvSpPr>
          <p:spPr bwMode="auto">
            <a:xfrm>
              <a:off x="3281" y="2870"/>
              <a:ext cx="1080" cy="12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google.com</a:t>
              </a:r>
            </a:p>
          </p:txBody>
        </p:sp>
        <p:sp>
          <p:nvSpPr>
            <p:cNvPr id="11277" name="AutoShape 13"/>
            <p:cNvSpPr>
              <a:spLocks noChangeArrowheads="1"/>
            </p:cNvSpPr>
            <p:nvPr/>
          </p:nvSpPr>
          <p:spPr bwMode="auto">
            <a:xfrm>
              <a:off x="3492" y="3148"/>
              <a:ext cx="658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1278" name="AutoShape 14"/>
            <p:cNvSpPr>
              <a:spLocks noChangeArrowheads="1"/>
            </p:cNvSpPr>
            <p:nvPr/>
          </p:nvSpPr>
          <p:spPr bwMode="auto">
            <a:xfrm>
              <a:off x="3575" y="3705"/>
              <a:ext cx="493" cy="325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1279" name="AutoShape 15"/>
            <p:cNvCxnSpPr>
              <a:cxnSpLocks noChangeShapeType="1"/>
            </p:cNvCxnSpPr>
            <p:nvPr/>
          </p:nvCxnSpPr>
          <p:spPr bwMode="auto">
            <a:xfrm flipH="1">
              <a:off x="3819" y="3520"/>
              <a:ext cx="1" cy="186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6978650" y="3268663"/>
            <a:ext cx="1697038" cy="1987550"/>
            <a:chOff x="4396" y="2059"/>
            <a:chExt cx="1069" cy="1252"/>
          </a:xfrm>
        </p:grpSpPr>
        <p:sp>
          <p:nvSpPr>
            <p:cNvPr id="11281" name="AutoShape 17"/>
            <p:cNvSpPr>
              <a:spLocks noChangeArrowheads="1"/>
            </p:cNvSpPr>
            <p:nvPr/>
          </p:nvSpPr>
          <p:spPr bwMode="auto">
            <a:xfrm>
              <a:off x="4396" y="2059"/>
              <a:ext cx="1070" cy="12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.com</a:t>
              </a:r>
            </a:p>
          </p:txBody>
        </p:sp>
        <p:sp>
          <p:nvSpPr>
            <p:cNvPr id="11282" name="AutoShape 18"/>
            <p:cNvSpPr>
              <a:spLocks noChangeArrowheads="1"/>
            </p:cNvSpPr>
            <p:nvPr/>
          </p:nvSpPr>
          <p:spPr bwMode="auto">
            <a:xfrm>
              <a:off x="4605" y="2337"/>
              <a:ext cx="652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1283" name="AutoShape 19"/>
            <p:cNvSpPr>
              <a:spLocks noChangeArrowheads="1"/>
            </p:cNvSpPr>
            <p:nvPr/>
          </p:nvSpPr>
          <p:spPr bwMode="auto">
            <a:xfrm>
              <a:off x="4686" y="2894"/>
              <a:ext cx="489" cy="325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1284" name="AutoShape 20"/>
            <p:cNvCxnSpPr>
              <a:cxnSpLocks noChangeShapeType="1"/>
            </p:cNvCxnSpPr>
            <p:nvPr/>
          </p:nvCxnSpPr>
          <p:spPr bwMode="auto">
            <a:xfrm flipH="1">
              <a:off x="4929" y="2709"/>
              <a:ext cx="1" cy="188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cxnSp>
        <p:nvCxnSpPr>
          <p:cNvPr id="11285" name="AutoShape 21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513138" y="2205038"/>
            <a:ext cx="3460750" cy="2446337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F79646"/>
            </a:solidFill>
            <a:miter lim="800000"/>
            <a:headEnd type="triangle" w="med" len="med"/>
            <a:tailEnd type="triangle" w="med" len="med"/>
          </a:ln>
          <a:effectLst>
            <a:outerShdw dist="109865" dir="634411" algn="ctr" rotWithShape="0">
              <a:srgbClr val="000000">
                <a:alpha val="38034"/>
              </a:srgbClr>
            </a:outerShdw>
          </a:effectLst>
        </p:spPr>
      </p:cxnSp>
      <p:cxnSp>
        <p:nvCxnSpPr>
          <p:cNvPr id="11286" name="AutoShape 22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513138" y="4262438"/>
            <a:ext cx="3465512" cy="388937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F79646"/>
            </a:solidFill>
            <a:miter lim="800000"/>
            <a:headEnd type="triangle" w="med" len="med"/>
            <a:tailEnd type="triangle" w="med" len="med"/>
          </a:ln>
          <a:effectLst>
            <a:outerShdw dist="109865" dir="634411" algn="ctr" rotWithShape="0">
              <a:srgbClr val="000000">
                <a:alpha val="38034"/>
              </a:srgbClr>
            </a:outerShdw>
          </a:effectLst>
        </p:spPr>
      </p:cxnSp>
      <p:sp>
        <p:nvSpPr>
          <p:cNvPr id="11287" name="Text Box 23"/>
          <p:cNvSpPr txBox="1">
            <a:spLocks noChangeArrowheads="1"/>
          </p:cNvSpPr>
          <p:nvPr/>
        </p:nvSpPr>
        <p:spPr bwMode="auto">
          <a:xfrm>
            <a:off x="4375150" y="3236913"/>
            <a:ext cx="752475" cy="29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79646"/>
                </a:solidFill>
              </a:rPr>
              <a:t>query</a:t>
            </a:r>
          </a:p>
        </p:txBody>
      </p:sp>
      <p:sp>
        <p:nvSpPr>
          <p:cNvPr id="11288" name="Text Box 24"/>
          <p:cNvSpPr txBox="1">
            <a:spLocks noChangeArrowheads="1"/>
          </p:cNvSpPr>
          <p:nvPr/>
        </p:nvSpPr>
        <p:spPr bwMode="auto">
          <a:xfrm>
            <a:off x="5518150" y="2838450"/>
            <a:ext cx="917575" cy="29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79646"/>
                </a:solidFill>
              </a:rPr>
              <a:t>answer</a:t>
            </a:r>
          </a:p>
        </p:txBody>
      </p:sp>
      <p:sp>
        <p:nvSpPr>
          <p:cNvPr id="11289" name="Text Box 25"/>
          <p:cNvSpPr txBox="1">
            <a:spLocks noChangeArrowheads="1"/>
          </p:cNvSpPr>
          <p:nvPr/>
        </p:nvSpPr>
        <p:spPr bwMode="auto">
          <a:xfrm>
            <a:off x="6126163" y="4310063"/>
            <a:ext cx="917575" cy="29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79646"/>
                </a:solidFill>
              </a:rPr>
              <a:t>answer</a:t>
            </a:r>
          </a:p>
        </p:txBody>
      </p:sp>
      <p:sp>
        <p:nvSpPr>
          <p:cNvPr id="11290" name="Text Box 26"/>
          <p:cNvSpPr txBox="1">
            <a:spLocks noChangeArrowheads="1"/>
          </p:cNvSpPr>
          <p:nvPr/>
        </p:nvSpPr>
        <p:spPr bwMode="auto">
          <a:xfrm>
            <a:off x="6213475" y="3852863"/>
            <a:ext cx="752475" cy="29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79646"/>
                </a:solidFill>
              </a:rPr>
              <a:t>query</a:t>
            </a: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6972300" y="1211263"/>
            <a:ext cx="1712913" cy="1987550"/>
            <a:chOff x="4392" y="763"/>
            <a:chExt cx="1079" cy="1252"/>
          </a:xfrm>
        </p:grpSpPr>
        <p:sp>
          <p:nvSpPr>
            <p:cNvPr id="11292" name="AutoShape 28"/>
            <p:cNvSpPr>
              <a:spLocks noChangeArrowheads="1"/>
            </p:cNvSpPr>
            <p:nvPr/>
          </p:nvSpPr>
          <p:spPr bwMode="auto">
            <a:xfrm>
              <a:off x="4392" y="763"/>
              <a:ext cx="1080" cy="12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>
                  <a:solidFill>
                    <a:srgbClr val="000000"/>
                  </a:solidFill>
                </a:rPr>
                <a:t>. (root)</a:t>
              </a:r>
            </a:p>
          </p:txBody>
        </p:sp>
        <p:sp>
          <p:nvSpPr>
            <p:cNvPr id="11293" name="AutoShape 29"/>
            <p:cNvSpPr>
              <a:spLocks noChangeArrowheads="1"/>
            </p:cNvSpPr>
            <p:nvPr/>
          </p:nvSpPr>
          <p:spPr bwMode="auto">
            <a:xfrm>
              <a:off x="4603" y="1041"/>
              <a:ext cx="658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000000"/>
                  </a:solidFill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1294" name="AutoShape 30"/>
            <p:cNvSpPr>
              <a:spLocks noChangeArrowheads="1"/>
            </p:cNvSpPr>
            <p:nvPr/>
          </p:nvSpPr>
          <p:spPr bwMode="auto">
            <a:xfrm>
              <a:off x="4686" y="1598"/>
              <a:ext cx="493" cy="325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solidFill>
                    <a:srgbClr val="FFFFFF"/>
                  </a:solidFill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1295" name="AutoShape 31"/>
            <p:cNvCxnSpPr>
              <a:cxnSpLocks noChangeShapeType="1"/>
            </p:cNvCxnSpPr>
            <p:nvPr/>
          </p:nvCxnSpPr>
          <p:spPr bwMode="auto">
            <a:xfrm flipH="1">
              <a:off x="4930" y="1413"/>
              <a:ext cx="1" cy="186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cxnSp>
        <p:nvCxnSpPr>
          <p:cNvPr id="11296" name="AutoShape 32"/>
          <p:cNvCxnSpPr>
            <a:cxnSpLocks noChangeShapeType="1"/>
            <a:stCxn id="0" idx="3"/>
            <a:endCxn id="0" idx="1"/>
          </p:cNvCxnSpPr>
          <p:nvPr/>
        </p:nvCxnSpPr>
        <p:spPr bwMode="auto">
          <a:xfrm>
            <a:off x="3513138" y="4651375"/>
            <a:ext cx="1697037" cy="898525"/>
          </a:xfrm>
          <a:prstGeom prst="curvedConnector3">
            <a:avLst>
              <a:gd name="adj1" fmla="val 50000"/>
            </a:avLst>
          </a:prstGeom>
          <a:noFill/>
          <a:ln w="25560">
            <a:solidFill>
              <a:srgbClr val="F79646"/>
            </a:solidFill>
            <a:miter lim="800000"/>
            <a:headEnd type="triangle" w="med" len="med"/>
            <a:tailEnd type="triangle" w="med" len="med"/>
          </a:ln>
          <a:effectLst>
            <a:outerShdw dist="109865" dir="634411" algn="ctr" rotWithShape="0">
              <a:srgbClr val="000000">
                <a:alpha val="38034"/>
              </a:srgbClr>
            </a:outerShdw>
          </a:effectLst>
        </p:spPr>
      </p:cxnSp>
      <p:sp>
        <p:nvSpPr>
          <p:cNvPr id="11297" name="Text Box 33"/>
          <p:cNvSpPr txBox="1">
            <a:spLocks noChangeArrowheads="1"/>
          </p:cNvSpPr>
          <p:nvPr/>
        </p:nvSpPr>
        <p:spPr bwMode="auto">
          <a:xfrm>
            <a:off x="4800600" y="2743200"/>
            <a:ext cx="306388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1298" name="Text Box 34"/>
          <p:cNvSpPr txBox="1">
            <a:spLocks noChangeArrowheads="1"/>
          </p:cNvSpPr>
          <p:nvPr/>
        </p:nvSpPr>
        <p:spPr bwMode="auto">
          <a:xfrm>
            <a:off x="5664200" y="3967163"/>
            <a:ext cx="306388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1299" name="Text Box 35"/>
          <p:cNvSpPr txBox="1">
            <a:spLocks noChangeArrowheads="1"/>
          </p:cNvSpPr>
          <p:nvPr/>
        </p:nvSpPr>
        <p:spPr bwMode="auto">
          <a:xfrm>
            <a:off x="4800600" y="5624513"/>
            <a:ext cx="306388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FFFFF"/>
                </a:solidFill>
              </a:rPr>
              <a:t>3</a:t>
            </a:r>
          </a:p>
        </p:txBody>
      </p:sp>
      <p:sp>
        <p:nvSpPr>
          <p:cNvPr id="11300" name="Text Box 36"/>
          <p:cNvSpPr txBox="1">
            <a:spLocks noChangeArrowheads="1"/>
          </p:cNvSpPr>
          <p:nvPr/>
        </p:nvSpPr>
        <p:spPr bwMode="auto">
          <a:xfrm>
            <a:off x="4375150" y="5037138"/>
            <a:ext cx="752475" cy="29051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79646"/>
                </a:solidFill>
              </a:rPr>
              <a:t>query</a:t>
            </a:r>
          </a:p>
        </p:txBody>
      </p:sp>
      <p:sp>
        <p:nvSpPr>
          <p:cNvPr id="11301" name="Text Box 37"/>
          <p:cNvSpPr txBox="1">
            <a:spLocks noChangeArrowheads="1"/>
          </p:cNvSpPr>
          <p:nvPr/>
        </p:nvSpPr>
        <p:spPr bwMode="auto">
          <a:xfrm>
            <a:off x="3932238" y="5540375"/>
            <a:ext cx="917575" cy="29051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6800" rIns="90000" bIns="46800" anchor="ctr">
            <a:spAutoFit/>
          </a:bodyPr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solidFill>
                  <a:srgbClr val="F79646"/>
                </a:solidFill>
              </a:rPr>
              <a:t>answer</a:t>
            </a:r>
          </a:p>
        </p:txBody>
      </p:sp>
      <p:sp>
        <p:nvSpPr>
          <p:cNvPr id="37" name="Slide Number Placeholder 3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43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31763"/>
            <a:ext cx="8229600" cy="1236663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dirty="0"/>
              <a:t>DNS Caching</a:t>
            </a:r>
          </a:p>
        </p:txBody>
      </p:sp>
      <p:sp>
        <p:nvSpPr>
          <p:cNvPr id="16388" name="Text Box 4"/>
          <p:cNvSpPr txBox="1">
            <a:spLocks noChangeArrowheads="1"/>
          </p:cNvSpPr>
          <p:nvPr/>
        </p:nvSpPr>
        <p:spPr bwMode="auto">
          <a:xfrm>
            <a:off x="161925" y="914400"/>
            <a:ext cx="486727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Step 1: query </a:t>
            </a:r>
            <a:r>
              <a:rPr lang="en-US" sz="2800" dirty="0" err="1"/>
              <a:t>yourdomain.org</a:t>
            </a:r>
            <a:endParaRPr lang="en-US" sz="2800" dirty="0"/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063" y="1462088"/>
            <a:ext cx="3054350" cy="1987550"/>
            <a:chOff x="235" y="921"/>
            <a:chExt cx="1924" cy="1252"/>
          </a:xfrm>
        </p:grpSpPr>
        <p:sp>
          <p:nvSpPr>
            <p:cNvPr id="16390" name="AutoShape 6"/>
            <p:cNvSpPr>
              <a:spLocks noChangeArrowheads="1"/>
            </p:cNvSpPr>
            <p:nvPr/>
          </p:nvSpPr>
          <p:spPr bwMode="auto">
            <a:xfrm>
              <a:off x="235" y="921"/>
              <a:ext cx="1925" cy="125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Machine</a:t>
              </a:r>
            </a:p>
          </p:txBody>
        </p:sp>
        <p:sp>
          <p:nvSpPr>
            <p:cNvPr id="16391" name="Rectangle 7"/>
            <p:cNvSpPr>
              <a:spLocks noChangeArrowheads="1"/>
            </p:cNvSpPr>
            <p:nvPr/>
          </p:nvSpPr>
          <p:spPr bwMode="auto">
            <a:xfrm>
              <a:off x="327" y="1246"/>
              <a:ext cx="779" cy="371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100000">
                  <a:srgbClr val="E5EEFF"/>
                </a:gs>
              </a:gsLst>
              <a:lin ang="16200000" scaled="1"/>
            </a:gra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Application</a:t>
              </a:r>
            </a:p>
          </p:txBody>
        </p:sp>
        <p:sp>
          <p:nvSpPr>
            <p:cNvPr id="16392" name="AutoShape 8"/>
            <p:cNvSpPr>
              <a:spLocks noChangeArrowheads="1"/>
            </p:cNvSpPr>
            <p:nvPr/>
          </p:nvSpPr>
          <p:spPr bwMode="auto">
            <a:xfrm>
              <a:off x="1381" y="1246"/>
              <a:ext cx="642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6393" name="AutoShape 9"/>
            <p:cNvSpPr>
              <a:spLocks noChangeArrowheads="1"/>
            </p:cNvSpPr>
            <p:nvPr/>
          </p:nvSpPr>
          <p:spPr bwMode="auto">
            <a:xfrm>
              <a:off x="1461" y="1803"/>
              <a:ext cx="482" cy="324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6394" name="AutoShape 10"/>
            <p:cNvCxnSpPr>
              <a:cxnSpLocks noChangeShapeType="1"/>
              <a:stCxn id="16392" idx="2"/>
              <a:endCxn id="16393" idx="0"/>
            </p:cNvCxnSpPr>
            <p:nvPr/>
          </p:nvCxnSpPr>
          <p:spPr bwMode="auto">
            <a:xfrm>
              <a:off x="1702" y="1617"/>
              <a:ext cx="2" cy="288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4343400" y="1371600"/>
            <a:ext cx="1712913" cy="1987550"/>
            <a:chOff x="2736" y="864"/>
            <a:chExt cx="1079" cy="1252"/>
          </a:xfrm>
        </p:grpSpPr>
        <p:sp>
          <p:nvSpPr>
            <p:cNvPr id="16396" name="AutoShape 12"/>
            <p:cNvSpPr>
              <a:spLocks noChangeArrowheads="1"/>
            </p:cNvSpPr>
            <p:nvPr/>
          </p:nvSpPr>
          <p:spPr bwMode="auto">
            <a:xfrm>
              <a:off x="2736" y="864"/>
              <a:ext cx="1080" cy="12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NS</a:t>
              </a:r>
            </a:p>
          </p:txBody>
        </p:sp>
        <p:sp>
          <p:nvSpPr>
            <p:cNvPr id="16397" name="AutoShape 13"/>
            <p:cNvSpPr>
              <a:spLocks noChangeArrowheads="1"/>
            </p:cNvSpPr>
            <p:nvPr/>
          </p:nvSpPr>
          <p:spPr bwMode="auto">
            <a:xfrm>
              <a:off x="2948" y="1142"/>
              <a:ext cx="658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6398" name="AutoShape 14"/>
            <p:cNvSpPr>
              <a:spLocks noChangeArrowheads="1"/>
            </p:cNvSpPr>
            <p:nvPr/>
          </p:nvSpPr>
          <p:spPr bwMode="auto">
            <a:xfrm>
              <a:off x="3030" y="1699"/>
              <a:ext cx="493" cy="325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6399" name="AutoShape 15"/>
            <p:cNvCxnSpPr>
              <a:cxnSpLocks noChangeShapeType="1"/>
            </p:cNvCxnSpPr>
            <p:nvPr/>
          </p:nvCxnSpPr>
          <p:spPr bwMode="auto">
            <a:xfrm flipH="1">
              <a:off x="3275" y="1514"/>
              <a:ext cx="1" cy="188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sp>
        <p:nvSpPr>
          <p:cNvPr id="16400" name="AutoShape 16"/>
          <p:cNvSpPr>
            <a:spLocks noChangeArrowheads="1"/>
          </p:cNvSpPr>
          <p:nvPr/>
        </p:nvSpPr>
        <p:spPr bwMode="auto">
          <a:xfrm>
            <a:off x="6846888" y="1335088"/>
            <a:ext cx="2057400" cy="2057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Authoritative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Name Server</a:t>
            </a:r>
          </a:p>
        </p:txBody>
      </p:sp>
      <p:cxnSp>
        <p:nvCxnSpPr>
          <p:cNvPr id="16401" name="AutoShape 17"/>
          <p:cNvCxnSpPr>
            <a:cxnSpLocks noChangeShapeType="1"/>
            <a:stCxn id="0" idx="3"/>
            <a:endCxn id="0" idx="1"/>
          </p:cNvCxnSpPr>
          <p:nvPr/>
        </p:nvCxnSpPr>
        <p:spPr bwMode="auto">
          <a:xfrm flipV="1">
            <a:off x="3429000" y="2363788"/>
            <a:ext cx="914400" cy="88900"/>
          </a:xfrm>
          <a:prstGeom prst="straightConnector1">
            <a:avLst/>
          </a:prstGeom>
          <a:noFill/>
          <a:ln w="45720">
            <a:solidFill>
              <a:srgbClr val="CC6633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02" name="AutoShape 18"/>
          <p:cNvCxnSpPr>
            <a:cxnSpLocks noChangeShapeType="1"/>
            <a:stCxn id="0" idx="3"/>
            <a:endCxn id="16400" idx="1"/>
          </p:cNvCxnSpPr>
          <p:nvPr/>
        </p:nvCxnSpPr>
        <p:spPr bwMode="auto">
          <a:xfrm flipV="1">
            <a:off x="6057900" y="2363788"/>
            <a:ext cx="788988" cy="1587"/>
          </a:xfrm>
          <a:prstGeom prst="straightConnector1">
            <a:avLst/>
          </a:prstGeom>
          <a:noFill/>
          <a:ln w="45720">
            <a:solidFill>
              <a:srgbClr val="CC6633"/>
            </a:solidFill>
            <a:round/>
            <a:headEnd/>
            <a:tailEnd type="triangle" w="med" len="med"/>
          </a:ln>
          <a:effectLst/>
        </p:spPr>
      </p:cxnSp>
      <p:sp>
        <p:nvSpPr>
          <p:cNvPr id="16403" name="Text Box 19"/>
          <p:cNvSpPr txBox="1">
            <a:spLocks noChangeArrowheads="1"/>
          </p:cNvSpPr>
          <p:nvPr/>
        </p:nvSpPr>
        <p:spPr bwMode="auto">
          <a:xfrm>
            <a:off x="161925" y="3578225"/>
            <a:ext cx="854392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Step 2: receive reply and cache at  local NS and host</a:t>
            </a:r>
          </a:p>
        </p:txBody>
      </p: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228600" y="4125913"/>
            <a:ext cx="3054350" cy="1987550"/>
            <a:chOff x="144" y="2599"/>
            <a:chExt cx="1924" cy="1252"/>
          </a:xfrm>
        </p:grpSpPr>
        <p:sp>
          <p:nvSpPr>
            <p:cNvPr id="16405" name="AutoShape 21"/>
            <p:cNvSpPr>
              <a:spLocks noChangeArrowheads="1"/>
            </p:cNvSpPr>
            <p:nvPr/>
          </p:nvSpPr>
          <p:spPr bwMode="auto">
            <a:xfrm>
              <a:off x="144" y="2599"/>
              <a:ext cx="1925" cy="1253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Machine</a:t>
              </a:r>
            </a:p>
          </p:txBody>
        </p:sp>
        <p:sp>
          <p:nvSpPr>
            <p:cNvPr id="16406" name="Rectangle 22"/>
            <p:cNvSpPr>
              <a:spLocks noChangeArrowheads="1"/>
            </p:cNvSpPr>
            <p:nvPr/>
          </p:nvSpPr>
          <p:spPr bwMode="auto">
            <a:xfrm>
              <a:off x="236" y="2924"/>
              <a:ext cx="779" cy="371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100000">
                  <a:srgbClr val="E5EEFF"/>
                </a:gs>
              </a:gsLst>
              <a:lin ang="16200000" scaled="1"/>
            </a:gra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Application</a:t>
              </a:r>
            </a:p>
          </p:txBody>
        </p:sp>
        <p:sp>
          <p:nvSpPr>
            <p:cNvPr id="16407" name="AutoShape 23"/>
            <p:cNvSpPr>
              <a:spLocks noChangeArrowheads="1"/>
            </p:cNvSpPr>
            <p:nvPr/>
          </p:nvSpPr>
          <p:spPr bwMode="auto">
            <a:xfrm>
              <a:off x="1290" y="2924"/>
              <a:ext cx="642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6408" name="AutoShape 24"/>
            <p:cNvSpPr>
              <a:spLocks noChangeArrowheads="1"/>
            </p:cNvSpPr>
            <p:nvPr/>
          </p:nvSpPr>
          <p:spPr bwMode="auto">
            <a:xfrm>
              <a:off x="1370" y="3481"/>
              <a:ext cx="482" cy="324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6409" name="AutoShape 25"/>
            <p:cNvCxnSpPr>
              <a:cxnSpLocks noChangeShapeType="1"/>
              <a:stCxn id="16407" idx="2"/>
              <a:endCxn id="16408" idx="0"/>
            </p:cNvCxnSpPr>
            <p:nvPr/>
          </p:nvCxnSpPr>
          <p:spPr bwMode="auto">
            <a:xfrm>
              <a:off x="1611" y="3295"/>
              <a:ext cx="1" cy="288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4416425" y="4035425"/>
            <a:ext cx="1712913" cy="1987550"/>
            <a:chOff x="2782" y="2542"/>
            <a:chExt cx="1079" cy="1252"/>
          </a:xfrm>
        </p:grpSpPr>
        <p:sp>
          <p:nvSpPr>
            <p:cNvPr id="16411" name="AutoShape 27"/>
            <p:cNvSpPr>
              <a:spLocks noChangeArrowheads="1"/>
            </p:cNvSpPr>
            <p:nvPr/>
          </p:nvSpPr>
          <p:spPr bwMode="auto">
            <a:xfrm>
              <a:off x="2782" y="2542"/>
              <a:ext cx="1080" cy="12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NS</a:t>
              </a:r>
            </a:p>
          </p:txBody>
        </p:sp>
        <p:sp>
          <p:nvSpPr>
            <p:cNvPr id="16412" name="AutoShape 28"/>
            <p:cNvSpPr>
              <a:spLocks noChangeArrowheads="1"/>
            </p:cNvSpPr>
            <p:nvPr/>
          </p:nvSpPr>
          <p:spPr bwMode="auto">
            <a:xfrm>
              <a:off x="2993" y="2820"/>
              <a:ext cx="658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6413" name="AutoShape 29"/>
            <p:cNvSpPr>
              <a:spLocks noChangeArrowheads="1"/>
            </p:cNvSpPr>
            <p:nvPr/>
          </p:nvSpPr>
          <p:spPr bwMode="auto">
            <a:xfrm>
              <a:off x="3075" y="3377"/>
              <a:ext cx="493" cy="325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6414" name="AutoShape 30"/>
            <p:cNvCxnSpPr>
              <a:cxnSpLocks noChangeShapeType="1"/>
            </p:cNvCxnSpPr>
            <p:nvPr/>
          </p:nvCxnSpPr>
          <p:spPr bwMode="auto">
            <a:xfrm flipH="1">
              <a:off x="3321" y="3192"/>
              <a:ext cx="1" cy="186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sp>
        <p:nvSpPr>
          <p:cNvPr id="16415" name="AutoShape 31"/>
          <p:cNvSpPr>
            <a:spLocks noChangeArrowheads="1"/>
          </p:cNvSpPr>
          <p:nvPr/>
        </p:nvSpPr>
        <p:spPr bwMode="auto">
          <a:xfrm>
            <a:off x="7027863" y="4000500"/>
            <a:ext cx="2057400" cy="2057400"/>
          </a:xfrm>
          <a:prstGeom prst="roundRect">
            <a:avLst>
              <a:gd name="adj" fmla="val 16667"/>
            </a:avLst>
          </a:prstGeom>
          <a:solidFill>
            <a:srgbClr val="CCFFFF"/>
          </a:solidFill>
          <a:ln w="9360">
            <a:solidFill>
              <a:srgbClr val="000000"/>
            </a:solidFill>
            <a:round/>
            <a:headEnd/>
            <a:tailEnd/>
          </a:ln>
          <a:effectLst/>
        </p:spPr>
        <p:txBody>
          <a:bodyPr wrap="none" lIns="90000" tIns="45000" rIns="90000" bIns="45000" anchor="ctr"/>
          <a:lstStyle/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Authoritative </a:t>
            </a:r>
          </a:p>
          <a:p>
            <a:pPr algn="ctr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Name Server</a:t>
            </a:r>
          </a:p>
        </p:txBody>
      </p:sp>
      <p:cxnSp>
        <p:nvCxnSpPr>
          <p:cNvPr id="16416" name="AutoShape 32"/>
          <p:cNvCxnSpPr>
            <a:cxnSpLocks noChangeShapeType="1"/>
            <a:stCxn id="0" idx="1"/>
            <a:endCxn id="0" idx="3"/>
          </p:cNvCxnSpPr>
          <p:nvPr/>
        </p:nvCxnSpPr>
        <p:spPr bwMode="auto">
          <a:xfrm flipH="1">
            <a:off x="3286125" y="5030788"/>
            <a:ext cx="1130300" cy="95250"/>
          </a:xfrm>
          <a:prstGeom prst="bentConnector3">
            <a:avLst>
              <a:gd name="adj1" fmla="val 50000"/>
            </a:avLst>
          </a:prstGeom>
          <a:noFill/>
          <a:ln w="45720">
            <a:solidFill>
              <a:srgbClr val="CC6633"/>
            </a:solidFill>
            <a:round/>
            <a:headEnd/>
            <a:tailEnd type="triangle" w="med" len="med"/>
          </a:ln>
          <a:effectLst/>
        </p:spPr>
      </p:cxnSp>
      <p:cxnSp>
        <p:nvCxnSpPr>
          <p:cNvPr id="16417" name="AutoShape 33"/>
          <p:cNvCxnSpPr>
            <a:cxnSpLocks noChangeShapeType="1"/>
            <a:stCxn id="16415" idx="1"/>
            <a:endCxn id="0" idx="3"/>
          </p:cNvCxnSpPr>
          <p:nvPr/>
        </p:nvCxnSpPr>
        <p:spPr bwMode="auto">
          <a:xfrm flipH="1">
            <a:off x="6130925" y="5029200"/>
            <a:ext cx="896938" cy="1588"/>
          </a:xfrm>
          <a:prstGeom prst="bentConnector3">
            <a:avLst>
              <a:gd name="adj1" fmla="val 50000"/>
            </a:avLst>
          </a:prstGeom>
          <a:noFill/>
          <a:ln w="45720">
            <a:solidFill>
              <a:srgbClr val="CC6633"/>
            </a:solidFill>
            <a:round/>
            <a:headEnd/>
            <a:tailEnd type="triangle" w="med" len="med"/>
          </a:ln>
          <a:effectLst/>
        </p:spPr>
      </p:cxnSp>
      <p:sp>
        <p:nvSpPr>
          <p:cNvPr id="16418" name="Text Box 34"/>
          <p:cNvSpPr txBox="1">
            <a:spLocks noChangeArrowheads="1"/>
          </p:cNvSpPr>
          <p:nvPr/>
        </p:nvSpPr>
        <p:spPr bwMode="auto">
          <a:xfrm>
            <a:off x="3478213" y="2036763"/>
            <a:ext cx="752475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query</a:t>
            </a:r>
          </a:p>
        </p:txBody>
      </p:sp>
      <p:sp>
        <p:nvSpPr>
          <p:cNvPr id="16419" name="Text Box 35"/>
          <p:cNvSpPr txBox="1">
            <a:spLocks noChangeArrowheads="1"/>
          </p:cNvSpPr>
          <p:nvPr/>
        </p:nvSpPr>
        <p:spPr bwMode="auto">
          <a:xfrm>
            <a:off x="6105525" y="1998663"/>
            <a:ext cx="752475" cy="287337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query</a:t>
            </a:r>
          </a:p>
        </p:txBody>
      </p:sp>
      <p:sp>
        <p:nvSpPr>
          <p:cNvPr id="16420" name="Text Box 36"/>
          <p:cNvSpPr txBox="1">
            <a:spLocks noChangeArrowheads="1"/>
          </p:cNvSpPr>
          <p:nvPr/>
        </p:nvSpPr>
        <p:spPr bwMode="auto">
          <a:xfrm>
            <a:off x="6088063" y="4572000"/>
            <a:ext cx="917575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answer</a:t>
            </a:r>
          </a:p>
        </p:txBody>
      </p:sp>
      <p:sp>
        <p:nvSpPr>
          <p:cNvPr id="16421" name="Text Box 37"/>
          <p:cNvSpPr txBox="1">
            <a:spLocks noChangeArrowheads="1"/>
          </p:cNvSpPr>
          <p:nvPr/>
        </p:nvSpPr>
        <p:spPr bwMode="auto">
          <a:xfrm>
            <a:off x="3425825" y="4572000"/>
            <a:ext cx="917575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answer</a:t>
            </a:r>
          </a:p>
        </p:txBody>
      </p:sp>
      <p:sp>
        <p:nvSpPr>
          <p:cNvPr id="38" name="Slide Number Placeholder 3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44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-131763"/>
            <a:ext cx="8229600" cy="1236663"/>
          </a:xfrm>
          <a:ln/>
        </p:spPr>
        <p:txBody>
          <a:bodyPr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DNS Caching (con'd)</a:t>
            </a:r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161925" y="914400"/>
            <a:ext cx="9058275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/>
              <a:t>Step 3: use cached results rather than querying the ANS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73063" y="1517650"/>
            <a:ext cx="3740150" cy="1392238"/>
            <a:chOff x="235" y="956"/>
            <a:chExt cx="2356" cy="877"/>
          </a:xfrm>
        </p:grpSpPr>
        <p:sp>
          <p:nvSpPr>
            <p:cNvPr id="17414" name="AutoShape 6"/>
            <p:cNvSpPr>
              <a:spLocks noChangeArrowheads="1"/>
            </p:cNvSpPr>
            <p:nvPr/>
          </p:nvSpPr>
          <p:spPr bwMode="auto">
            <a:xfrm>
              <a:off x="235" y="956"/>
              <a:ext cx="2357" cy="87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Machine 1</a:t>
              </a:r>
            </a:p>
          </p:txBody>
        </p:sp>
        <p:sp>
          <p:nvSpPr>
            <p:cNvPr id="17415" name="Rectangle 7"/>
            <p:cNvSpPr>
              <a:spLocks noChangeArrowheads="1"/>
            </p:cNvSpPr>
            <p:nvPr/>
          </p:nvSpPr>
          <p:spPr bwMode="auto">
            <a:xfrm>
              <a:off x="347" y="1184"/>
              <a:ext cx="954" cy="26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100000">
                  <a:srgbClr val="E5EEFF"/>
                </a:gs>
              </a:gsLst>
              <a:lin ang="16200000" scaled="1"/>
            </a:gra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Application</a:t>
              </a:r>
            </a:p>
          </p:txBody>
        </p:sp>
        <p:sp>
          <p:nvSpPr>
            <p:cNvPr id="17416" name="AutoShape 8"/>
            <p:cNvSpPr>
              <a:spLocks noChangeArrowheads="1"/>
            </p:cNvSpPr>
            <p:nvPr/>
          </p:nvSpPr>
          <p:spPr bwMode="auto">
            <a:xfrm>
              <a:off x="1638" y="1184"/>
              <a:ext cx="786" cy="2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7417" name="AutoShape 9"/>
            <p:cNvSpPr>
              <a:spLocks noChangeArrowheads="1"/>
            </p:cNvSpPr>
            <p:nvPr/>
          </p:nvSpPr>
          <p:spPr bwMode="auto">
            <a:xfrm>
              <a:off x="1735" y="1574"/>
              <a:ext cx="590" cy="227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7418" name="AutoShape 10"/>
            <p:cNvCxnSpPr>
              <a:cxnSpLocks noChangeShapeType="1"/>
              <a:stCxn id="17416" idx="2"/>
              <a:endCxn id="17417" idx="0"/>
            </p:cNvCxnSpPr>
            <p:nvPr/>
          </p:nvCxnSpPr>
          <p:spPr bwMode="auto">
            <a:xfrm flipH="1">
              <a:off x="2031" y="1443"/>
              <a:ext cx="1" cy="203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grpSp>
        <p:nvGrpSpPr>
          <p:cNvPr id="3" name="Group 11"/>
          <p:cNvGrpSpPr>
            <a:grpSpLocks/>
          </p:cNvGrpSpPr>
          <p:nvPr/>
        </p:nvGrpSpPr>
        <p:grpSpPr bwMode="auto">
          <a:xfrm>
            <a:off x="6629400" y="1371600"/>
            <a:ext cx="1712913" cy="1987550"/>
            <a:chOff x="4176" y="864"/>
            <a:chExt cx="1079" cy="1252"/>
          </a:xfrm>
        </p:grpSpPr>
        <p:sp>
          <p:nvSpPr>
            <p:cNvPr id="17420" name="AutoShape 12"/>
            <p:cNvSpPr>
              <a:spLocks noChangeArrowheads="1"/>
            </p:cNvSpPr>
            <p:nvPr/>
          </p:nvSpPr>
          <p:spPr bwMode="auto">
            <a:xfrm>
              <a:off x="4176" y="864"/>
              <a:ext cx="1080" cy="1253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NS</a:t>
              </a:r>
            </a:p>
          </p:txBody>
        </p:sp>
        <p:sp>
          <p:nvSpPr>
            <p:cNvPr id="17421" name="AutoShape 13"/>
            <p:cNvSpPr>
              <a:spLocks noChangeArrowheads="1"/>
            </p:cNvSpPr>
            <p:nvPr/>
          </p:nvSpPr>
          <p:spPr bwMode="auto">
            <a:xfrm>
              <a:off x="4388" y="1142"/>
              <a:ext cx="658" cy="371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7422" name="AutoShape 14"/>
            <p:cNvSpPr>
              <a:spLocks noChangeArrowheads="1"/>
            </p:cNvSpPr>
            <p:nvPr/>
          </p:nvSpPr>
          <p:spPr bwMode="auto">
            <a:xfrm>
              <a:off x="4470" y="1699"/>
              <a:ext cx="493" cy="325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7423" name="AutoShape 15"/>
            <p:cNvCxnSpPr>
              <a:cxnSpLocks noChangeShapeType="1"/>
            </p:cNvCxnSpPr>
            <p:nvPr/>
          </p:nvCxnSpPr>
          <p:spPr bwMode="auto">
            <a:xfrm flipH="1">
              <a:off x="4715" y="1514"/>
              <a:ext cx="1" cy="188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grpSp>
        <p:nvGrpSpPr>
          <p:cNvPr id="4" name="Group 16"/>
          <p:cNvGrpSpPr>
            <a:grpSpLocks/>
          </p:cNvGrpSpPr>
          <p:nvPr/>
        </p:nvGrpSpPr>
        <p:grpSpPr bwMode="auto">
          <a:xfrm>
            <a:off x="373063" y="3209925"/>
            <a:ext cx="3740150" cy="1392238"/>
            <a:chOff x="235" y="2022"/>
            <a:chExt cx="2356" cy="877"/>
          </a:xfrm>
        </p:grpSpPr>
        <p:sp>
          <p:nvSpPr>
            <p:cNvPr id="17425" name="AutoShape 17"/>
            <p:cNvSpPr>
              <a:spLocks noChangeArrowheads="1"/>
            </p:cNvSpPr>
            <p:nvPr/>
          </p:nvSpPr>
          <p:spPr bwMode="auto">
            <a:xfrm>
              <a:off x="235" y="2022"/>
              <a:ext cx="2357" cy="878"/>
            </a:xfrm>
            <a:prstGeom prst="roundRect">
              <a:avLst>
                <a:gd name="adj" fmla="val 16667"/>
              </a:avLst>
            </a:prstGeom>
            <a:solidFill>
              <a:srgbClr val="F2F2F2"/>
            </a:solidFill>
            <a:ln w="9360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lIns="90000" tIns="46800" rIns="90000" bIns="46800"/>
            <a:lstStyle/>
            <a:p>
              <a:pPr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/>
                <a:t>Local Machine 2</a:t>
              </a:r>
            </a:p>
          </p:txBody>
        </p:sp>
        <p:sp>
          <p:nvSpPr>
            <p:cNvPr id="17426" name="Rectangle 18"/>
            <p:cNvSpPr>
              <a:spLocks noChangeArrowheads="1"/>
            </p:cNvSpPr>
            <p:nvPr/>
          </p:nvSpPr>
          <p:spPr bwMode="auto">
            <a:xfrm>
              <a:off x="347" y="2249"/>
              <a:ext cx="954" cy="260"/>
            </a:xfrm>
            <a:prstGeom prst="rect">
              <a:avLst/>
            </a:prstGeom>
            <a:gradFill rotWithShape="0">
              <a:gsLst>
                <a:gs pos="0">
                  <a:srgbClr val="A3C4FF"/>
                </a:gs>
                <a:gs pos="100000">
                  <a:srgbClr val="E5EEFF"/>
                </a:gs>
              </a:gsLst>
              <a:lin ang="16200000" scaled="1"/>
            </a:gradFill>
            <a:ln w="9360">
              <a:solidFill>
                <a:srgbClr val="4A7EBB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90000" tIns="46800" rIns="9000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Application</a:t>
              </a:r>
            </a:p>
          </p:txBody>
        </p:sp>
        <p:sp>
          <p:nvSpPr>
            <p:cNvPr id="17427" name="AutoShape 19"/>
            <p:cNvSpPr>
              <a:spLocks noChangeArrowheads="1"/>
            </p:cNvSpPr>
            <p:nvPr/>
          </p:nvSpPr>
          <p:spPr bwMode="auto">
            <a:xfrm>
              <a:off x="1638" y="2249"/>
              <a:ext cx="786" cy="260"/>
            </a:xfrm>
            <a:prstGeom prst="roundRect">
              <a:avLst>
                <a:gd name="adj" fmla="val 16667"/>
              </a:avLst>
            </a:prstGeom>
            <a:gradFill rotWithShape="0">
              <a:gsLst>
                <a:gs pos="0">
                  <a:srgbClr val="FFBE86"/>
                </a:gs>
                <a:gs pos="100000">
                  <a:srgbClr val="FFEBDB"/>
                </a:gs>
              </a:gsLst>
              <a:lin ang="16200000" scaled="1"/>
            </a:gradFill>
            <a:ln w="9360">
              <a:solidFill>
                <a:srgbClr val="F69240"/>
              </a:solidFill>
              <a:miter lim="800000"/>
              <a:headEnd/>
              <a:tailEnd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  <p:txBody>
            <a:bodyPr lIns="0" tIns="46800" rIns="0" bIns="46800" anchor="ctr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Resolver</a:t>
              </a:r>
            </a:p>
          </p:txBody>
        </p:sp>
        <p:sp>
          <p:nvSpPr>
            <p:cNvPr id="17428" name="AutoShape 20"/>
            <p:cNvSpPr>
              <a:spLocks noChangeArrowheads="1"/>
            </p:cNvSpPr>
            <p:nvPr/>
          </p:nvSpPr>
          <p:spPr bwMode="auto">
            <a:xfrm>
              <a:off x="1735" y="2639"/>
              <a:ext cx="590" cy="227"/>
            </a:xfrm>
            <a:prstGeom prst="flowChartMagneticDisk">
              <a:avLst/>
            </a:prstGeom>
            <a:gradFill rotWithShape="0">
              <a:gsLst>
                <a:gs pos="0">
                  <a:srgbClr val="5D417E"/>
                </a:gs>
                <a:gs pos="100000">
                  <a:srgbClr val="7B57A8"/>
                </a:gs>
              </a:gsLst>
              <a:lin ang="16200000" scaled="1"/>
            </a:gradFill>
            <a:ln w="9360">
              <a:solidFill>
                <a:srgbClr val="7D60A0"/>
              </a:solidFill>
              <a:miter lim="800000"/>
              <a:headEnd/>
              <a:tailEnd/>
            </a:ln>
            <a:effectLst>
              <a:outerShdw dist="110430" dir="722555" algn="ctr" rotWithShape="0">
                <a:srgbClr val="000000">
                  <a:alpha val="35036"/>
                </a:srgbClr>
              </a:outerShdw>
            </a:effectLst>
          </p:spPr>
          <p:txBody>
            <a:bodyPr lIns="90000" tIns="46800" rIns="90000" bIns="46800"/>
            <a:lstStyle/>
            <a:p>
              <a:pPr algn="ctr">
                <a:lnSpc>
                  <a:spcPct val="76000"/>
                </a:lnSpc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en-GB" sz="1600">
                  <a:latin typeface="Calibri" pitchFamily="32" charset="0"/>
                </a:rPr>
                <a:t>cache</a:t>
              </a:r>
            </a:p>
          </p:txBody>
        </p:sp>
        <p:cxnSp>
          <p:nvCxnSpPr>
            <p:cNvPr id="17429" name="AutoShape 21"/>
            <p:cNvCxnSpPr>
              <a:cxnSpLocks noChangeShapeType="1"/>
              <a:stCxn id="17427" idx="2"/>
              <a:endCxn id="17428" idx="0"/>
            </p:cNvCxnSpPr>
            <p:nvPr/>
          </p:nvCxnSpPr>
          <p:spPr bwMode="auto">
            <a:xfrm flipH="1">
              <a:off x="2031" y="2509"/>
              <a:ext cx="1" cy="203"/>
            </a:xfrm>
            <a:prstGeom prst="straightConnector1">
              <a:avLst/>
            </a:prstGeom>
            <a:noFill/>
            <a:ln w="25560">
              <a:solidFill>
                <a:srgbClr val="000000"/>
              </a:solidFill>
              <a:miter lim="800000"/>
              <a:headEnd type="triangle" w="med" len="med"/>
              <a:tailEnd type="triangle" w="med" len="med"/>
            </a:ln>
            <a:effectLst>
              <a:outerShdw dist="109865" dir="634411" algn="ctr" rotWithShape="0">
                <a:srgbClr val="000000">
                  <a:alpha val="38034"/>
                </a:srgbClr>
              </a:outerShdw>
            </a:effectLst>
          </p:spPr>
        </p:cxnSp>
      </p:grpSp>
      <p:sp>
        <p:nvSpPr>
          <p:cNvPr id="17430" name="Text Box 22"/>
          <p:cNvSpPr txBox="1">
            <a:spLocks noChangeArrowheads="1"/>
          </p:cNvSpPr>
          <p:nvPr/>
        </p:nvSpPr>
        <p:spPr bwMode="auto">
          <a:xfrm>
            <a:off x="457200" y="5715000"/>
            <a:ext cx="7297738" cy="3968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800" dirty="0"/>
              <a:t>Step 4: Evict cache entries upon </a:t>
            </a:r>
            <a:r>
              <a:rPr lang="en-US" sz="2800" dirty="0" err="1"/>
              <a:t>ttl</a:t>
            </a:r>
            <a:r>
              <a:rPr lang="en-US" sz="2800" dirty="0"/>
              <a:t> expiration</a:t>
            </a:r>
          </a:p>
        </p:txBody>
      </p:sp>
      <p:cxnSp>
        <p:nvCxnSpPr>
          <p:cNvPr id="17431" name="AutoShape 23"/>
          <p:cNvCxnSpPr>
            <a:cxnSpLocks noChangeShapeType="1"/>
            <a:endCxn id="0" idx="3"/>
          </p:cNvCxnSpPr>
          <p:nvPr/>
        </p:nvCxnSpPr>
        <p:spPr bwMode="auto">
          <a:xfrm flipH="1">
            <a:off x="4114800" y="2365375"/>
            <a:ext cx="2514600" cy="1541463"/>
          </a:xfrm>
          <a:prstGeom prst="straightConnector1">
            <a:avLst/>
          </a:prstGeom>
          <a:noFill/>
          <a:ln w="64080">
            <a:solidFill>
              <a:srgbClr val="CC6633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17432" name="Text Box 24"/>
          <p:cNvSpPr txBox="1">
            <a:spLocks noChangeArrowheads="1"/>
          </p:cNvSpPr>
          <p:nvPr/>
        </p:nvSpPr>
        <p:spPr bwMode="auto">
          <a:xfrm>
            <a:off x="4505325" y="2971800"/>
            <a:ext cx="752475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query</a:t>
            </a:r>
          </a:p>
        </p:txBody>
      </p:sp>
      <p:sp>
        <p:nvSpPr>
          <p:cNvPr id="17433" name="Text Box 25"/>
          <p:cNvSpPr txBox="1">
            <a:spLocks noChangeArrowheads="1"/>
          </p:cNvSpPr>
          <p:nvPr/>
        </p:nvSpPr>
        <p:spPr bwMode="auto">
          <a:xfrm>
            <a:off x="4340225" y="3886200"/>
            <a:ext cx="917575" cy="2873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lIns="90000" tIns="45000" rIns="90000" bIns="450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/>
              <a:t>answer</a:t>
            </a:r>
          </a:p>
        </p:txBody>
      </p:sp>
      <p:cxnSp>
        <p:nvCxnSpPr>
          <p:cNvPr id="17434" name="AutoShape 26"/>
          <p:cNvCxnSpPr>
            <a:cxnSpLocks noChangeShapeType="1"/>
          </p:cNvCxnSpPr>
          <p:nvPr/>
        </p:nvCxnSpPr>
        <p:spPr bwMode="auto">
          <a:xfrm flipH="1">
            <a:off x="4114801" y="1371600"/>
            <a:ext cx="813459" cy="736600"/>
          </a:xfrm>
          <a:prstGeom prst="straightConnector1">
            <a:avLst/>
          </a:prstGeom>
          <a:noFill/>
          <a:ln w="64080">
            <a:solidFill>
              <a:srgbClr val="CC6633"/>
            </a:solidFill>
            <a:round/>
            <a:headEnd type="triangle" w="med" len="med"/>
            <a:tailEnd type="triangle" w="med" len="med"/>
          </a:ln>
          <a:effectLst/>
        </p:spPr>
      </p:cxn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45</a:t>
            </a:fld>
            <a:endParaRPr lang="en-US" dirty="0"/>
          </a:p>
        </p:txBody>
      </p:sp>
    </p:spTree>
  </p:cSld>
  <p:clrMapOvr>
    <a:masterClrMapping/>
  </p:clrMapOvr>
  <p:transition xmlns:p14="http://schemas.microsoft.com/office/powerpoint/2010/main" spd="med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view of network API</a:t>
            </a:r>
          </a:p>
        </p:txBody>
      </p:sp>
      <p:sp>
        <p:nvSpPr>
          <p:cNvPr id="1044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02062" cy="4114800"/>
          </a:xfrm>
        </p:spPr>
        <p:txBody>
          <a:bodyPr/>
          <a:lstStyle/>
          <a:p>
            <a:r>
              <a:rPr lang="en-US"/>
              <a:t>Start with host name</a:t>
            </a:r>
          </a:p>
          <a:p>
            <a:r>
              <a:rPr lang="en-US"/>
              <a:t>Get an IP address</a:t>
            </a:r>
          </a:p>
          <a:p>
            <a:r>
              <a:rPr lang="en-US"/>
              <a:t>Make a socket (protocol, address)</a:t>
            </a:r>
          </a:p>
        </p:txBody>
      </p:sp>
      <p:sp>
        <p:nvSpPr>
          <p:cNvPr id="104452" name="Text Box 4"/>
          <p:cNvSpPr txBox="1">
            <a:spLocks noChangeArrowheads="1"/>
          </p:cNvSpPr>
          <p:nvPr/>
        </p:nvSpPr>
        <p:spPr bwMode="auto">
          <a:xfrm>
            <a:off x="4800600" y="1981200"/>
            <a:ext cx="1400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foo.bar.com</a:t>
            </a:r>
          </a:p>
        </p:txBody>
      </p:sp>
      <p:sp>
        <p:nvSpPr>
          <p:cNvPr id="104453" name="Text Box 5"/>
          <p:cNvSpPr txBox="1">
            <a:spLocks noChangeArrowheads="1"/>
          </p:cNvSpPr>
          <p:nvPr/>
        </p:nvSpPr>
        <p:spPr bwMode="auto">
          <a:xfrm>
            <a:off x="5715000" y="22860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urier New" charset="0"/>
              </a:rPr>
              <a:t>gethostbyname()</a:t>
            </a:r>
          </a:p>
        </p:txBody>
      </p:sp>
      <p:sp>
        <p:nvSpPr>
          <p:cNvPr id="104454" name="Line 6"/>
          <p:cNvSpPr>
            <a:spLocks noChangeShapeType="1"/>
          </p:cNvSpPr>
          <p:nvPr/>
        </p:nvSpPr>
        <p:spPr bwMode="auto">
          <a:xfrm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4455" name="Text Box 7"/>
          <p:cNvSpPr txBox="1">
            <a:spLocks noChangeArrowheads="1"/>
          </p:cNvSpPr>
          <p:nvPr/>
        </p:nvSpPr>
        <p:spPr bwMode="auto">
          <a:xfrm>
            <a:off x="4953000" y="2667000"/>
            <a:ext cx="1019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10.5.4.3</a:t>
            </a:r>
          </a:p>
        </p:txBody>
      </p:sp>
      <p:sp>
        <p:nvSpPr>
          <p:cNvPr id="104456" name="Text Box 8"/>
          <p:cNvSpPr txBox="1">
            <a:spLocks noChangeArrowheads="1"/>
          </p:cNvSpPr>
          <p:nvPr/>
        </p:nvSpPr>
        <p:spPr bwMode="auto">
          <a:xfrm>
            <a:off x="4953000" y="3352800"/>
            <a:ext cx="968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sock_id</a:t>
            </a:r>
          </a:p>
        </p:txBody>
      </p:sp>
      <p:sp>
        <p:nvSpPr>
          <p:cNvPr id="104457" name="Text Box 9"/>
          <p:cNvSpPr txBox="1">
            <a:spLocks noChangeArrowheads="1"/>
          </p:cNvSpPr>
          <p:nvPr/>
        </p:nvSpPr>
        <p:spPr bwMode="auto">
          <a:xfrm>
            <a:off x="5715000" y="2971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urier New" charset="0"/>
              </a:rPr>
              <a:t>socket();connect();…</a:t>
            </a:r>
          </a:p>
        </p:txBody>
      </p:sp>
      <p:sp>
        <p:nvSpPr>
          <p:cNvPr id="104458" name="Line 10"/>
          <p:cNvSpPr>
            <a:spLocks noChangeShapeType="1"/>
          </p:cNvSpPr>
          <p:nvPr/>
        </p:nvSpPr>
        <p:spPr bwMode="auto">
          <a:xfrm>
            <a:off x="5486400" y="30480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09144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Classic view of network API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82688" y="2017713"/>
            <a:ext cx="3802062" cy="4114800"/>
          </a:xfrm>
        </p:spPr>
        <p:txBody>
          <a:bodyPr/>
          <a:lstStyle/>
          <a:p>
            <a:r>
              <a:rPr lang="en-US"/>
              <a:t>Start with host name</a:t>
            </a:r>
          </a:p>
          <a:p>
            <a:r>
              <a:rPr lang="en-US"/>
              <a:t>Get an IP address</a:t>
            </a:r>
          </a:p>
          <a:p>
            <a:r>
              <a:rPr lang="en-US"/>
              <a:t>Make a socket (protocol, address)</a:t>
            </a:r>
          </a:p>
          <a:p>
            <a:r>
              <a:rPr lang="en-US"/>
              <a:t>Send byte stream (TCP) or packets (UDP)</a:t>
            </a:r>
          </a:p>
        </p:txBody>
      </p:sp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4800600" y="1981200"/>
            <a:ext cx="1400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foo.bar.com</a:t>
            </a:r>
          </a:p>
        </p:txBody>
      </p:sp>
      <p:sp>
        <p:nvSpPr>
          <p:cNvPr id="105477" name="Text Box 5"/>
          <p:cNvSpPr txBox="1">
            <a:spLocks noChangeArrowheads="1"/>
          </p:cNvSpPr>
          <p:nvPr/>
        </p:nvSpPr>
        <p:spPr bwMode="auto">
          <a:xfrm>
            <a:off x="5715000" y="2286000"/>
            <a:ext cx="2232025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urier New" charset="0"/>
              </a:rPr>
              <a:t>gethostbyname()</a:t>
            </a:r>
          </a:p>
        </p:txBody>
      </p:sp>
      <p:sp>
        <p:nvSpPr>
          <p:cNvPr id="105478" name="Line 6"/>
          <p:cNvSpPr>
            <a:spLocks noChangeShapeType="1"/>
          </p:cNvSpPr>
          <p:nvPr/>
        </p:nvSpPr>
        <p:spPr bwMode="auto">
          <a:xfrm>
            <a:off x="5486400" y="23622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79" name="Text Box 7"/>
          <p:cNvSpPr txBox="1">
            <a:spLocks noChangeArrowheads="1"/>
          </p:cNvSpPr>
          <p:nvPr/>
        </p:nvSpPr>
        <p:spPr bwMode="auto">
          <a:xfrm>
            <a:off x="4953000" y="2667000"/>
            <a:ext cx="10191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10.5.4.3</a:t>
            </a:r>
          </a:p>
        </p:txBody>
      </p:sp>
      <p:sp>
        <p:nvSpPr>
          <p:cNvPr id="105480" name="Text Box 8"/>
          <p:cNvSpPr txBox="1">
            <a:spLocks noChangeArrowheads="1"/>
          </p:cNvSpPr>
          <p:nvPr/>
        </p:nvSpPr>
        <p:spPr bwMode="auto">
          <a:xfrm>
            <a:off x="4953000" y="3352800"/>
            <a:ext cx="9683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sock_id</a:t>
            </a:r>
          </a:p>
        </p:txBody>
      </p:sp>
      <p:sp>
        <p:nvSpPr>
          <p:cNvPr id="105481" name="Text Box 9"/>
          <p:cNvSpPr txBox="1">
            <a:spLocks noChangeArrowheads="1"/>
          </p:cNvSpPr>
          <p:nvPr/>
        </p:nvSpPr>
        <p:spPr bwMode="auto">
          <a:xfrm>
            <a:off x="5715000" y="2971800"/>
            <a:ext cx="29146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Courier New" charset="0"/>
              </a:rPr>
              <a:t>socket();connect();…</a:t>
            </a:r>
          </a:p>
        </p:txBody>
      </p:sp>
      <p:sp>
        <p:nvSpPr>
          <p:cNvPr id="105482" name="Text Box 10"/>
          <p:cNvSpPr txBox="1">
            <a:spLocks noChangeArrowheads="1"/>
          </p:cNvSpPr>
          <p:nvPr/>
        </p:nvSpPr>
        <p:spPr bwMode="auto">
          <a:xfrm>
            <a:off x="5257800" y="4876800"/>
            <a:ext cx="11842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TCP sock</a:t>
            </a:r>
          </a:p>
        </p:txBody>
      </p:sp>
      <p:sp>
        <p:nvSpPr>
          <p:cNvPr id="105483" name="Text Box 11"/>
          <p:cNvSpPr txBox="1">
            <a:spLocks noChangeArrowheads="1"/>
          </p:cNvSpPr>
          <p:nvPr/>
        </p:nvSpPr>
        <p:spPr bwMode="auto">
          <a:xfrm>
            <a:off x="7010400" y="4876800"/>
            <a:ext cx="1209675" cy="376238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UDP sock</a:t>
            </a:r>
          </a:p>
        </p:txBody>
      </p:sp>
      <p:sp>
        <p:nvSpPr>
          <p:cNvPr id="105484" name="Line 12"/>
          <p:cNvSpPr>
            <a:spLocks noChangeShapeType="1"/>
          </p:cNvSpPr>
          <p:nvPr/>
        </p:nvSpPr>
        <p:spPr bwMode="auto">
          <a:xfrm>
            <a:off x="5638800" y="44958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5" name="Line 13"/>
          <p:cNvSpPr>
            <a:spLocks noChangeShapeType="1"/>
          </p:cNvSpPr>
          <p:nvPr/>
        </p:nvSpPr>
        <p:spPr bwMode="auto">
          <a:xfrm>
            <a:off x="7391400" y="44958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6" name="Line 14"/>
          <p:cNvSpPr>
            <a:spLocks noChangeShapeType="1"/>
          </p:cNvSpPr>
          <p:nvPr/>
        </p:nvSpPr>
        <p:spPr bwMode="auto">
          <a:xfrm flipV="1">
            <a:off x="7543800" y="44958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7" name="Line 15"/>
          <p:cNvSpPr>
            <a:spLocks noChangeShapeType="1"/>
          </p:cNvSpPr>
          <p:nvPr/>
        </p:nvSpPr>
        <p:spPr bwMode="auto">
          <a:xfrm flipV="1">
            <a:off x="5791200" y="4495800"/>
            <a:ext cx="0" cy="3810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88" name="Oval 16"/>
          <p:cNvSpPr>
            <a:spLocks noChangeArrowheads="1"/>
          </p:cNvSpPr>
          <p:nvPr/>
        </p:nvSpPr>
        <p:spPr bwMode="auto">
          <a:xfrm>
            <a:off x="5334000" y="5334000"/>
            <a:ext cx="2895600" cy="533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89" name="Text Box 17"/>
          <p:cNvSpPr txBox="1">
            <a:spLocks noChangeArrowheads="1"/>
          </p:cNvSpPr>
          <p:nvPr/>
        </p:nvSpPr>
        <p:spPr bwMode="auto">
          <a:xfrm>
            <a:off x="6324600" y="5410200"/>
            <a:ext cx="10223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Network</a:t>
            </a:r>
          </a:p>
        </p:txBody>
      </p:sp>
      <p:sp>
        <p:nvSpPr>
          <p:cNvPr id="105490" name="Text Box 18"/>
          <p:cNvSpPr txBox="1">
            <a:spLocks noChangeArrowheads="1"/>
          </p:cNvSpPr>
          <p:nvPr/>
        </p:nvSpPr>
        <p:spPr bwMode="auto">
          <a:xfrm>
            <a:off x="4953000" y="4191000"/>
            <a:ext cx="1550988" cy="284163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sz="1200">
                <a:solidFill>
                  <a:schemeClr val="tx2"/>
                </a:solidFill>
                <a:latin typeface="Arial" charset="0"/>
              </a:rPr>
              <a:t>1,2,3,4,5,6,7,8,9 . . .</a:t>
            </a:r>
          </a:p>
        </p:txBody>
      </p:sp>
      <p:sp>
        <p:nvSpPr>
          <p:cNvPr id="105491" name="Rectangle 19"/>
          <p:cNvSpPr>
            <a:spLocks noChangeArrowheads="1"/>
          </p:cNvSpPr>
          <p:nvPr/>
        </p:nvSpPr>
        <p:spPr bwMode="auto">
          <a:xfrm>
            <a:off x="7010400" y="4191000"/>
            <a:ext cx="76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2" name="Rectangle 20"/>
          <p:cNvSpPr>
            <a:spLocks noChangeArrowheads="1"/>
          </p:cNvSpPr>
          <p:nvPr/>
        </p:nvSpPr>
        <p:spPr bwMode="auto">
          <a:xfrm>
            <a:off x="7162800" y="4191000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3" name="Rectangle 21"/>
          <p:cNvSpPr>
            <a:spLocks noChangeArrowheads="1"/>
          </p:cNvSpPr>
          <p:nvPr/>
        </p:nvSpPr>
        <p:spPr bwMode="auto">
          <a:xfrm>
            <a:off x="7391400" y="4191000"/>
            <a:ext cx="1524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4" name="Rectangle 22"/>
          <p:cNvSpPr>
            <a:spLocks noChangeArrowheads="1"/>
          </p:cNvSpPr>
          <p:nvPr/>
        </p:nvSpPr>
        <p:spPr bwMode="auto">
          <a:xfrm>
            <a:off x="7620000" y="4191000"/>
            <a:ext cx="76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5" name="Rectangle 23"/>
          <p:cNvSpPr>
            <a:spLocks noChangeArrowheads="1"/>
          </p:cNvSpPr>
          <p:nvPr/>
        </p:nvSpPr>
        <p:spPr bwMode="auto">
          <a:xfrm>
            <a:off x="7772400" y="4191000"/>
            <a:ext cx="76200" cy="228600"/>
          </a:xfrm>
          <a:prstGeom prst="rect">
            <a:avLst/>
          </a:prstGeom>
          <a:solidFill>
            <a:srgbClr val="EAEAEA"/>
          </a:solidFill>
          <a:ln w="9525">
            <a:solidFill>
              <a:schemeClr val="tx2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5496" name="Text Box 24"/>
          <p:cNvSpPr txBox="1">
            <a:spLocks noChangeArrowheads="1"/>
          </p:cNvSpPr>
          <p:nvPr/>
        </p:nvSpPr>
        <p:spPr bwMode="auto">
          <a:xfrm>
            <a:off x="7848600" y="4038600"/>
            <a:ext cx="412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…</a:t>
            </a:r>
          </a:p>
        </p:txBody>
      </p:sp>
      <p:sp>
        <p:nvSpPr>
          <p:cNvPr id="105497" name="Line 25"/>
          <p:cNvSpPr>
            <a:spLocks noChangeShapeType="1"/>
          </p:cNvSpPr>
          <p:nvPr/>
        </p:nvSpPr>
        <p:spPr bwMode="auto">
          <a:xfrm>
            <a:off x="5638800" y="52578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8" name="Line 26"/>
          <p:cNvSpPr>
            <a:spLocks noChangeShapeType="1"/>
          </p:cNvSpPr>
          <p:nvPr/>
        </p:nvSpPr>
        <p:spPr bwMode="auto">
          <a:xfrm flipV="1">
            <a:off x="5791200" y="52578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499" name="Text Box 27"/>
          <p:cNvSpPr txBox="1">
            <a:spLocks noChangeArrowheads="1"/>
          </p:cNvSpPr>
          <p:nvPr/>
        </p:nvSpPr>
        <p:spPr bwMode="auto">
          <a:xfrm>
            <a:off x="4953000" y="57912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Eventually arrive in order</a:t>
            </a:r>
          </a:p>
        </p:txBody>
      </p:sp>
      <p:sp>
        <p:nvSpPr>
          <p:cNvPr id="105500" name="Line 28"/>
          <p:cNvSpPr>
            <a:spLocks noChangeShapeType="1"/>
          </p:cNvSpPr>
          <p:nvPr/>
        </p:nvSpPr>
        <p:spPr bwMode="auto">
          <a:xfrm>
            <a:off x="7543800" y="5257800"/>
            <a:ext cx="0" cy="6096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1" name="Line 29"/>
          <p:cNvSpPr>
            <a:spLocks noChangeShapeType="1"/>
          </p:cNvSpPr>
          <p:nvPr/>
        </p:nvSpPr>
        <p:spPr bwMode="auto">
          <a:xfrm flipV="1">
            <a:off x="7696200" y="5257800"/>
            <a:ext cx="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05502" name="Text Box 30"/>
          <p:cNvSpPr txBox="1">
            <a:spLocks noChangeArrowheads="1"/>
          </p:cNvSpPr>
          <p:nvPr/>
        </p:nvSpPr>
        <p:spPr bwMode="auto">
          <a:xfrm>
            <a:off x="7010400" y="5791200"/>
            <a:ext cx="16002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>
                <a:solidFill>
                  <a:schemeClr val="tx2"/>
                </a:solidFill>
                <a:latin typeface="Arial" charset="0"/>
              </a:rPr>
              <a:t>May or may not arrive</a:t>
            </a:r>
          </a:p>
        </p:txBody>
      </p:sp>
      <p:sp>
        <p:nvSpPr>
          <p:cNvPr id="105503" name="Line 31"/>
          <p:cNvSpPr>
            <a:spLocks noChangeShapeType="1"/>
          </p:cNvSpPr>
          <p:nvPr/>
        </p:nvSpPr>
        <p:spPr bwMode="auto">
          <a:xfrm>
            <a:off x="5486400" y="3048000"/>
            <a:ext cx="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036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/>
          <p:cNvSpPr>
            <a:spLocks noGrp="1" noChangeArrowheads="1"/>
          </p:cNvSpPr>
          <p:nvPr>
            <p:ph type="title"/>
          </p:nvPr>
        </p:nvSpPr>
        <p:spPr/>
        <p:txBody>
          <a:bodyPr rIns="129200"/>
          <a:lstStyle/>
          <a:p>
            <a:pPr eaLnBrk="1" hangingPunct="1">
              <a:tabLst>
                <a:tab pos="38100" algn="l"/>
                <a:tab pos="952500" algn="l"/>
                <a:tab pos="1866900" algn="l"/>
                <a:tab pos="2781300" algn="l"/>
                <a:tab pos="3695700" algn="l"/>
                <a:tab pos="4610100" algn="l"/>
                <a:tab pos="5524500" algn="l"/>
                <a:tab pos="6438900" algn="l"/>
                <a:tab pos="7353300" algn="l"/>
                <a:tab pos="8267700" algn="l"/>
                <a:tab pos="9182100" algn="l"/>
                <a:tab pos="10096500" algn="l"/>
              </a:tabLst>
            </a:pPr>
            <a:r>
              <a:rPr lang="en-US" smtClean="0"/>
              <a:t>Circuit and Packet Switching</a:t>
            </a:r>
          </a:p>
        </p:txBody>
      </p:sp>
      <p:sp>
        <p:nvSpPr>
          <p:cNvPr id="4099" name="Rectangle 2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 rIns="129200" numCol="2">
            <a:normAutofit lnSpcReduction="10000"/>
          </a:bodyPr>
          <a:lstStyle/>
          <a:p>
            <a:pPr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800" dirty="0" smtClean="0"/>
              <a:t>Circuit switching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Legacy phone network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Single route through sequence of hardware devices established  when two nodes start communication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Data sent along route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Route maintained until communication ends</a:t>
            </a:r>
          </a:p>
          <a:p>
            <a:pPr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800" dirty="0" smtClean="0"/>
              <a:t>Packet switching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Internet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Data split into </a:t>
            </a:r>
            <a:r>
              <a:rPr lang="en-US" sz="2400" dirty="0" smtClean="0">
                <a:solidFill>
                  <a:schemeClr val="accent6"/>
                </a:solidFill>
              </a:rPr>
              <a:t>packets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Packets transported independently through network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Each packet handled on a </a:t>
            </a:r>
            <a:r>
              <a:rPr lang="en-US" sz="2400" dirty="0" smtClean="0">
                <a:solidFill>
                  <a:schemeClr val="accent6"/>
                </a:solidFill>
              </a:rPr>
              <a:t>best efforts</a:t>
            </a:r>
            <a:r>
              <a:rPr lang="en-US" sz="2400" dirty="0" smtClean="0"/>
              <a:t> basis</a:t>
            </a:r>
          </a:p>
          <a:p>
            <a:pPr lvl="1" eaLnBrk="1" hangingPunct="1">
              <a:lnSpc>
                <a:spcPct val="120000"/>
              </a:lnSpc>
              <a:tabLst>
                <a:tab pos="723900" algn="l"/>
                <a:tab pos="1638300" algn="l"/>
                <a:tab pos="2552700" algn="l"/>
                <a:tab pos="3467100" algn="l"/>
                <a:tab pos="4381500" algn="l"/>
                <a:tab pos="5295900" algn="l"/>
                <a:tab pos="6210300" algn="l"/>
                <a:tab pos="7124700" algn="l"/>
                <a:tab pos="8039100" algn="l"/>
                <a:tab pos="8953500" algn="l"/>
                <a:tab pos="9867900" algn="l"/>
                <a:tab pos="9880600" algn="l"/>
              </a:tabLst>
              <a:defRPr/>
            </a:pPr>
            <a:r>
              <a:rPr lang="en-US" sz="2400" dirty="0" smtClean="0"/>
              <a:t>Packets may follow different routes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E9DE0C-EFE3-CE47-9792-88F31C147F5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Switching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2971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828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4290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553200" y="2438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5105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738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082675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Connector 17"/>
          <p:cNvCxnSpPr>
            <a:stCxn id="8" idx="7"/>
            <a:endCxn id="10" idx="3"/>
          </p:cNvCxnSpPr>
          <p:nvPr/>
        </p:nvCxnSpPr>
        <p:spPr>
          <a:xfrm rot="5400000" flipH="1" flipV="1">
            <a:off x="2506663" y="2278063"/>
            <a:ext cx="549275" cy="10826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 rot="16200000" flipH="1">
            <a:off x="2049463" y="3878263"/>
            <a:ext cx="1235075" cy="8540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9" idx="7"/>
          </p:cNvCxnSpPr>
          <p:nvPr/>
        </p:nvCxnSpPr>
        <p:spPr>
          <a:xfrm rot="5400000">
            <a:off x="3802063" y="4030663"/>
            <a:ext cx="777875" cy="10064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1"/>
            <a:endCxn id="10" idx="5"/>
          </p:cNvCxnSpPr>
          <p:nvPr/>
        </p:nvCxnSpPr>
        <p:spPr>
          <a:xfrm rot="16200000" flipV="1">
            <a:off x="3802063" y="2659063"/>
            <a:ext cx="1006475" cy="777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10" idx="6"/>
          </p:cNvCxnSpPr>
          <p:nvPr/>
        </p:nvCxnSpPr>
        <p:spPr>
          <a:xfrm rot="16200000" flipV="1">
            <a:off x="5200650" y="1085850"/>
            <a:ext cx="312738" cy="2636838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5"/>
          </p:cNvCxnSpPr>
          <p:nvPr/>
        </p:nvCxnSpPr>
        <p:spPr>
          <a:xfrm rot="16200000" flipV="1">
            <a:off x="5326063" y="4106863"/>
            <a:ext cx="1082675" cy="1158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  <a:endCxn id="9" idx="6"/>
          </p:cNvCxnSpPr>
          <p:nvPr/>
        </p:nvCxnSpPr>
        <p:spPr>
          <a:xfrm rot="10800000">
            <a:off x="3810000" y="5219700"/>
            <a:ext cx="2514600" cy="304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4"/>
            <a:endCxn id="13" idx="0"/>
          </p:cNvCxnSpPr>
          <p:nvPr/>
        </p:nvCxnSpPr>
        <p:spPr>
          <a:xfrm rot="5400000">
            <a:off x="5943600" y="4076700"/>
            <a:ext cx="1828800" cy="228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688CE-F6B2-42DE-B847-7BD665D29604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Packet Switching</a:t>
            </a:r>
          </a:p>
        </p:txBody>
      </p:sp>
      <p:sp>
        <p:nvSpPr>
          <p:cNvPr id="8" name="Oval 7"/>
          <p:cNvSpPr/>
          <p:nvPr/>
        </p:nvSpPr>
        <p:spPr>
          <a:xfrm>
            <a:off x="1524000" y="2971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A</a:t>
            </a:r>
          </a:p>
        </p:txBody>
      </p:sp>
      <p:sp>
        <p:nvSpPr>
          <p:cNvPr id="9" name="Oval 8"/>
          <p:cNvSpPr/>
          <p:nvPr/>
        </p:nvSpPr>
        <p:spPr>
          <a:xfrm>
            <a:off x="2971800" y="48006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C</a:t>
            </a:r>
          </a:p>
        </p:txBody>
      </p:sp>
      <p:sp>
        <p:nvSpPr>
          <p:cNvPr id="10" name="Oval 9"/>
          <p:cNvSpPr/>
          <p:nvPr/>
        </p:nvSpPr>
        <p:spPr>
          <a:xfrm>
            <a:off x="3200400" y="18288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B</a:t>
            </a:r>
          </a:p>
        </p:txBody>
      </p:sp>
      <p:sp>
        <p:nvSpPr>
          <p:cNvPr id="11" name="Oval 10"/>
          <p:cNvSpPr/>
          <p:nvPr/>
        </p:nvSpPr>
        <p:spPr>
          <a:xfrm>
            <a:off x="4572000" y="34290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2" name="Oval 11"/>
          <p:cNvSpPr/>
          <p:nvPr/>
        </p:nvSpPr>
        <p:spPr>
          <a:xfrm>
            <a:off x="6553200" y="2438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F</a:t>
            </a:r>
          </a:p>
        </p:txBody>
      </p:sp>
      <p:sp>
        <p:nvSpPr>
          <p:cNvPr id="13" name="Oval 12"/>
          <p:cNvSpPr/>
          <p:nvPr/>
        </p:nvSpPr>
        <p:spPr>
          <a:xfrm>
            <a:off x="6324600" y="5105400"/>
            <a:ext cx="838200" cy="838200"/>
          </a:xfrm>
          <a:prstGeom prst="ellipse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D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04800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3</a:t>
            </a:r>
          </a:p>
        </p:txBody>
      </p:sp>
      <p:sp>
        <p:nvSpPr>
          <p:cNvPr id="15" name="Rectangle 14"/>
          <p:cNvSpPr/>
          <p:nvPr/>
        </p:nvSpPr>
        <p:spPr>
          <a:xfrm>
            <a:off x="693738" y="32004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2</a:t>
            </a:r>
          </a:p>
        </p:txBody>
      </p:sp>
      <p:sp>
        <p:nvSpPr>
          <p:cNvPr id="16" name="Rectangle 15"/>
          <p:cNvSpPr/>
          <p:nvPr/>
        </p:nvSpPr>
        <p:spPr>
          <a:xfrm>
            <a:off x="7467600" y="2667000"/>
            <a:ext cx="381000" cy="381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1</a:t>
            </a:r>
          </a:p>
        </p:txBody>
      </p:sp>
      <p:cxnSp>
        <p:nvCxnSpPr>
          <p:cNvPr id="18" name="Straight Connector 17"/>
          <p:cNvCxnSpPr>
            <a:stCxn id="8" idx="7"/>
            <a:endCxn id="10" idx="3"/>
          </p:cNvCxnSpPr>
          <p:nvPr/>
        </p:nvCxnSpPr>
        <p:spPr>
          <a:xfrm rot="5400000" flipH="1" flipV="1">
            <a:off x="2506663" y="2278063"/>
            <a:ext cx="549275" cy="108267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9" name="Straight Connector 18"/>
          <p:cNvCxnSpPr>
            <a:stCxn id="8" idx="5"/>
            <a:endCxn id="9" idx="1"/>
          </p:cNvCxnSpPr>
          <p:nvPr/>
        </p:nvCxnSpPr>
        <p:spPr>
          <a:xfrm rot="16200000" flipH="1">
            <a:off x="2049463" y="3878263"/>
            <a:ext cx="1235075" cy="8540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1" idx="3"/>
            <a:endCxn id="9" idx="7"/>
          </p:cNvCxnSpPr>
          <p:nvPr/>
        </p:nvCxnSpPr>
        <p:spPr>
          <a:xfrm rot="5400000">
            <a:off x="3802063" y="4030663"/>
            <a:ext cx="777875" cy="10064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11" idx="1"/>
            <a:endCxn id="10" idx="5"/>
          </p:cNvCxnSpPr>
          <p:nvPr/>
        </p:nvCxnSpPr>
        <p:spPr>
          <a:xfrm rot="16200000" flipV="1">
            <a:off x="3802063" y="2659063"/>
            <a:ext cx="1006475" cy="777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stCxn id="12" idx="1"/>
            <a:endCxn id="10" idx="6"/>
          </p:cNvCxnSpPr>
          <p:nvPr/>
        </p:nvCxnSpPr>
        <p:spPr>
          <a:xfrm rot="16200000" flipV="1">
            <a:off x="5200650" y="1085850"/>
            <a:ext cx="312738" cy="2636838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Straight Connector 30"/>
          <p:cNvCxnSpPr>
            <a:stCxn id="13" idx="1"/>
            <a:endCxn id="11" idx="5"/>
          </p:cNvCxnSpPr>
          <p:nvPr/>
        </p:nvCxnSpPr>
        <p:spPr>
          <a:xfrm rot="16200000" flipV="1">
            <a:off x="5326063" y="4106863"/>
            <a:ext cx="1082675" cy="1158875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4" name="Straight Connector 33"/>
          <p:cNvCxnSpPr>
            <a:stCxn id="13" idx="2"/>
            <a:endCxn id="9" idx="6"/>
          </p:cNvCxnSpPr>
          <p:nvPr/>
        </p:nvCxnSpPr>
        <p:spPr>
          <a:xfrm rot="10800000">
            <a:off x="3810000" y="5219700"/>
            <a:ext cx="2514600" cy="3048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38" name="Straight Connector 37"/>
          <p:cNvCxnSpPr>
            <a:stCxn id="12" idx="4"/>
            <a:endCxn id="13" idx="0"/>
          </p:cNvCxnSpPr>
          <p:nvPr/>
        </p:nvCxnSpPr>
        <p:spPr>
          <a:xfrm rot="5400000">
            <a:off x="5943600" y="4076700"/>
            <a:ext cx="1828800" cy="22860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F1688CE-F6B2-42DE-B847-7BD665D29604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388-w15-08_HTTPS_attack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388-w15-08_HTTPS_attack.pptx</Template>
  <TotalTime>546</TotalTime>
  <Words>2796</Words>
  <Application>Microsoft Macintosh PowerPoint</Application>
  <PresentationFormat>On-screen Show (4:3)</PresentationFormat>
  <Paragraphs>691</Paragraphs>
  <Slides>45</Slides>
  <Notes>11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46" baseType="lpstr">
      <vt:lpstr>388-w15-08_HTTPS_attack</vt:lpstr>
      <vt:lpstr>Lecture 11 – Networking Concepts</vt:lpstr>
      <vt:lpstr>Who recognizes this?</vt:lpstr>
      <vt:lpstr>Classic view of network API</vt:lpstr>
      <vt:lpstr>Classic view of network API</vt:lpstr>
      <vt:lpstr>Classic view of network API</vt:lpstr>
      <vt:lpstr>Classic view of network API</vt:lpstr>
      <vt:lpstr>Circuit and Packet Switching</vt:lpstr>
      <vt:lpstr>Packet Switching</vt:lpstr>
      <vt:lpstr>Packet Switching</vt:lpstr>
      <vt:lpstr>Packet Switching</vt:lpstr>
      <vt:lpstr>Packet Switching</vt:lpstr>
      <vt:lpstr>Network Layers</vt:lpstr>
      <vt:lpstr>Internet Layers</vt:lpstr>
      <vt:lpstr>Protocols</vt:lpstr>
      <vt:lpstr>Encapsulation</vt:lpstr>
      <vt:lpstr>Internet Packet Encapsulation</vt:lpstr>
      <vt:lpstr>Network Interfaces</vt:lpstr>
      <vt:lpstr>MAC Addresses</vt:lpstr>
      <vt:lpstr>Switch</vt:lpstr>
      <vt:lpstr>Combining Switches</vt:lpstr>
      <vt:lpstr>Types of Wireless Networks</vt:lpstr>
      <vt:lpstr>Internet Protocol</vt:lpstr>
      <vt:lpstr>IP packet layout </vt:lpstr>
      <vt:lpstr>IPv4 Packet Header Format</vt:lpstr>
      <vt:lpstr>IP Addressing</vt:lpstr>
      <vt:lpstr>Decimal representation of Internet addresses</vt:lpstr>
      <vt:lpstr>Classless Interdomain Routing (CIDR)</vt:lpstr>
      <vt:lpstr>IP subnets</vt:lpstr>
      <vt:lpstr>Transmission Control Protocol</vt:lpstr>
      <vt:lpstr>Ports</vt:lpstr>
      <vt:lpstr>TCP Packet Format</vt:lpstr>
      <vt:lpstr>Establishing TCP Connections</vt:lpstr>
      <vt:lpstr>TCP Data Transfer</vt:lpstr>
      <vt:lpstr>TCP Data Transfer and Teardown</vt:lpstr>
      <vt:lpstr>Autonomous Systems (AS)</vt:lpstr>
      <vt:lpstr>IP Routing</vt:lpstr>
      <vt:lpstr>Interplay between routing and forwarding</vt:lpstr>
      <vt:lpstr>Internet inter-AS routing: BGP</vt:lpstr>
      <vt:lpstr>BGP basics</vt:lpstr>
      <vt:lpstr>DNS: Domain Name System</vt:lpstr>
      <vt:lpstr>DNS name servers</vt:lpstr>
      <vt:lpstr>Name Space Distribution</vt:lpstr>
      <vt:lpstr>Iterative Name Resolution</vt:lpstr>
      <vt:lpstr>DNS Caching</vt:lpstr>
      <vt:lpstr>DNS Caching (con'd)</vt:lpstr>
    </vt:vector>
  </TitlesOfParts>
  <Company>University of Michigan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Bailey</dc:creator>
  <cp:lastModifiedBy>Michael</cp:lastModifiedBy>
  <cp:revision>51</cp:revision>
  <cp:lastPrinted>2012-09-18T16:35:50Z</cp:lastPrinted>
  <dcterms:created xsi:type="dcterms:W3CDTF">2015-02-18T04:33:09Z</dcterms:created>
  <dcterms:modified xsi:type="dcterms:W3CDTF">2015-10-02T14:26:15Z</dcterms:modified>
</cp:coreProperties>
</file>