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0"/>
  </p:notesMasterIdLst>
  <p:sldIdLst>
    <p:sldId id="394" r:id="rId2"/>
    <p:sldId id="260" r:id="rId3"/>
    <p:sldId id="393" r:id="rId4"/>
    <p:sldId id="265" r:id="rId5"/>
    <p:sldId id="263" r:id="rId6"/>
    <p:sldId id="266" r:id="rId7"/>
    <p:sldId id="267" r:id="rId8"/>
    <p:sldId id="269" r:id="rId9"/>
    <p:sldId id="270" r:id="rId10"/>
    <p:sldId id="271" r:id="rId11"/>
    <p:sldId id="280" r:id="rId12"/>
    <p:sldId id="283" r:id="rId13"/>
    <p:sldId id="279" r:id="rId14"/>
    <p:sldId id="284" r:id="rId15"/>
    <p:sldId id="281" r:id="rId16"/>
    <p:sldId id="282" r:id="rId17"/>
    <p:sldId id="277" r:id="rId18"/>
    <p:sldId id="285" r:id="rId19"/>
    <p:sldId id="272" r:id="rId20"/>
    <p:sldId id="288" r:id="rId21"/>
    <p:sldId id="290" r:id="rId22"/>
    <p:sldId id="291" r:id="rId23"/>
    <p:sldId id="292" r:id="rId24"/>
    <p:sldId id="293" r:id="rId25"/>
    <p:sldId id="295" r:id="rId26"/>
    <p:sldId id="296" r:id="rId27"/>
    <p:sldId id="297" r:id="rId28"/>
    <p:sldId id="298" r:id="rId29"/>
    <p:sldId id="299" r:id="rId30"/>
    <p:sldId id="300" r:id="rId31"/>
    <p:sldId id="301" r:id="rId32"/>
    <p:sldId id="302" r:id="rId33"/>
    <p:sldId id="303" r:id="rId34"/>
    <p:sldId id="304" r:id="rId35"/>
    <p:sldId id="305" r:id="rId36"/>
    <p:sldId id="307" r:id="rId37"/>
    <p:sldId id="308" r:id="rId38"/>
    <p:sldId id="306" r:id="rId39"/>
    <p:sldId id="309" r:id="rId40"/>
    <p:sldId id="310" r:id="rId41"/>
    <p:sldId id="312" r:id="rId42"/>
    <p:sldId id="313" r:id="rId43"/>
    <p:sldId id="315" r:id="rId44"/>
    <p:sldId id="314" r:id="rId45"/>
    <p:sldId id="316" r:id="rId46"/>
    <p:sldId id="317" r:id="rId47"/>
    <p:sldId id="318" r:id="rId48"/>
    <p:sldId id="322" r:id="rId49"/>
    <p:sldId id="324" r:id="rId50"/>
    <p:sldId id="325" r:id="rId51"/>
    <p:sldId id="346" r:id="rId52"/>
    <p:sldId id="347" r:id="rId53"/>
    <p:sldId id="348" r:id="rId54"/>
    <p:sldId id="326" r:id="rId55"/>
    <p:sldId id="339" r:id="rId56"/>
    <p:sldId id="345" r:id="rId57"/>
    <p:sldId id="349" r:id="rId58"/>
    <p:sldId id="328"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xmlns:mv="urn:schemas-microsoft-com:mac:vml" xmlns:mc="http://schemas.openxmlformats.org/markup-compatibility/2006">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xmlns:mv="urn:schemas-microsoft-com:mac:vml" xmlns:mc="http://schemas.openxmlformats.org/markup-compatibility/2006"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72" autoAdjust="0"/>
    <p:restoredTop sz="77135" autoAdjust="0"/>
  </p:normalViewPr>
  <p:slideViewPr>
    <p:cSldViewPr>
      <p:cViewPr>
        <p:scale>
          <a:sx n="75" d="100"/>
          <a:sy n="75" d="100"/>
        </p:scale>
        <p:origin x="-2712" y="-1456"/>
      </p:cViewPr>
      <p:guideLst>
        <p:guide orient="horz" pos="2160"/>
        <p:guide pos="2880"/>
      </p:guideLst>
    </p:cSldViewPr>
  </p:slideViewPr>
  <p:outlineViewPr>
    <p:cViewPr>
      <p:scale>
        <a:sx n="33" d="100"/>
        <a:sy n="33" d="100"/>
      </p:scale>
      <p:origin x="0" y="46308"/>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notesMaster" Target="notesMasters/notesMaster1.xml"/><Relationship Id="rId61" Type="http://schemas.openxmlformats.org/officeDocument/2006/relationships/printerSettings" Target="printerSettings/printerSettings1.bin"/><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349F5-8D7E-4776-AABD-2405072C492C}" type="datetimeFigureOut">
              <a:rPr lang="en-US" smtClean="0"/>
              <a:pPr/>
              <a:t>10/23/15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EDBFAA-E3FF-41DC-96EC-6BC8A2B7A07F}" type="slidenum">
              <a:rPr lang="en-US" smtClean="0"/>
              <a:pPr/>
              <a:t>‹#›</a:t>
            </a:fld>
            <a:endParaRPr lang="en-US"/>
          </a:p>
        </p:txBody>
      </p:sp>
    </p:spTree>
    <p:extLst>
      <p:ext uri="{BB962C8B-B14F-4D97-AF65-F5344CB8AC3E}">
        <p14:creationId xmlns:p14="http://schemas.microsoft.com/office/powerpoint/2010/main" val="1231806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37A447C-9508-4C41-BD71-3ADCEDCED293}" type="slidenum">
              <a:rPr lang="en-US" smtClean="0">
                <a:solidFill>
                  <a:prstClr val="black"/>
                </a:solidFill>
              </a:rPr>
              <a:pPr/>
              <a:t>2</a:t>
            </a:fld>
            <a:endParaRPr lang="en-US">
              <a:solidFill>
                <a:prstClr val="black"/>
              </a:solidFill>
            </a:endParaRPr>
          </a:p>
        </p:txBody>
      </p:sp>
      <p:sp>
        <p:nvSpPr>
          <p:cNvPr id="5" name="Date Placeholder 4"/>
          <p:cNvSpPr>
            <a:spLocks noGrp="1"/>
          </p:cNvSpPr>
          <p:nvPr>
            <p:ph type="dt" idx="11"/>
          </p:nvPr>
        </p:nvSpPr>
        <p:spPr/>
        <p:txBody>
          <a:bodyPr/>
          <a:lstStyle/>
          <a:p>
            <a:r>
              <a:rPr lang="en-US" smtClean="0">
                <a:solidFill>
                  <a:prstClr val="black"/>
                </a:solidFill>
              </a:rPr>
              <a:t>1/8/2009</a:t>
            </a:r>
            <a:endParaRPr lang="en-US">
              <a:solidFill>
                <a:prstClr val="black"/>
              </a:solidFill>
            </a:endParaRPr>
          </a:p>
        </p:txBody>
      </p:sp>
    </p:spTree>
    <p:extLst>
      <p:ext uri="{BB962C8B-B14F-4D97-AF65-F5344CB8AC3E}">
        <p14:creationId xmlns:p14="http://schemas.microsoft.com/office/powerpoint/2010/main" val="17279893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look at </a:t>
            </a:r>
            <a:r>
              <a:rPr lang="en-US" dirty="0" err="1" smtClean="0"/>
              <a:t>example.c</a:t>
            </a:r>
            <a:r>
              <a:rPr lang="en-US" baseline="0" dirty="0" smtClean="0"/>
              <a:t> in x86</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18</a:t>
            </a:fld>
            <a:endParaRPr lang="en-US"/>
          </a:p>
        </p:txBody>
      </p:sp>
    </p:spTree>
    <p:extLst>
      <p:ext uri="{BB962C8B-B14F-4D97-AF65-F5344CB8AC3E}">
        <p14:creationId xmlns:p14="http://schemas.microsoft.com/office/powerpoint/2010/main" val="1058665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Store the previous FP on the stack</a:t>
            </a:r>
          </a:p>
        </p:txBody>
      </p:sp>
      <p:sp>
        <p:nvSpPr>
          <p:cNvPr id="4" name="Slide Number Placeholder 3"/>
          <p:cNvSpPr>
            <a:spLocks noGrp="1"/>
          </p:cNvSpPr>
          <p:nvPr>
            <p:ph type="sldNum" sz="quarter" idx="10"/>
          </p:nvPr>
        </p:nvSpPr>
        <p:spPr/>
        <p:txBody>
          <a:bodyPr/>
          <a:lstStyle/>
          <a:p>
            <a:fld id="{E4EDBFAA-E3FF-41DC-96EC-6BC8A2B7A07F}" type="slidenum">
              <a:rPr lang="en-US" smtClean="0"/>
              <a:pPr/>
              <a:t>19</a:t>
            </a:fld>
            <a:endParaRPr lang="en-US"/>
          </a:p>
        </p:txBody>
      </p:sp>
    </p:spTree>
    <p:extLst>
      <p:ext uri="{BB962C8B-B14F-4D97-AF65-F5344CB8AC3E}">
        <p14:creationId xmlns:p14="http://schemas.microsoft.com/office/powerpoint/2010/main" val="3647273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Move the FP to the</a:t>
            </a:r>
            <a:r>
              <a:rPr lang="en-US" baseline="0" dirty="0" smtClean="0"/>
              <a:t> current frame</a:t>
            </a:r>
            <a:endParaRPr lang="en-US" dirty="0" smtClean="0"/>
          </a:p>
        </p:txBody>
      </p:sp>
      <p:sp>
        <p:nvSpPr>
          <p:cNvPr id="4" name="Slide Number Placeholder 3"/>
          <p:cNvSpPr>
            <a:spLocks noGrp="1"/>
          </p:cNvSpPr>
          <p:nvPr>
            <p:ph type="sldNum" sz="quarter" idx="10"/>
          </p:nvPr>
        </p:nvSpPr>
        <p:spPr/>
        <p:txBody>
          <a:bodyPr/>
          <a:lstStyle/>
          <a:p>
            <a:fld id="{E4EDBFAA-E3FF-41DC-96EC-6BC8A2B7A07F}" type="slidenum">
              <a:rPr lang="en-US" smtClean="0"/>
              <a:pPr/>
              <a:t>20</a:t>
            </a:fld>
            <a:endParaRPr lang="en-US"/>
          </a:p>
        </p:txBody>
      </p:sp>
    </p:spTree>
    <p:extLst>
      <p:ext uri="{BB962C8B-B14F-4D97-AF65-F5344CB8AC3E}">
        <p14:creationId xmlns:p14="http://schemas.microsoft.com/office/powerpoint/2010/main" val="3647273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Allocate local variables</a:t>
            </a:r>
          </a:p>
        </p:txBody>
      </p:sp>
      <p:sp>
        <p:nvSpPr>
          <p:cNvPr id="4" name="Slide Number Placeholder 3"/>
          <p:cNvSpPr>
            <a:spLocks noGrp="1"/>
          </p:cNvSpPr>
          <p:nvPr>
            <p:ph type="sldNum" sz="quarter" idx="10"/>
          </p:nvPr>
        </p:nvSpPr>
        <p:spPr/>
        <p:txBody>
          <a:bodyPr/>
          <a:lstStyle/>
          <a:p>
            <a:fld id="{E4EDBFAA-E3FF-41DC-96EC-6BC8A2B7A07F}" type="slidenum">
              <a:rPr lang="en-US" smtClean="0"/>
              <a:pPr/>
              <a:t>21</a:t>
            </a:fld>
            <a:endParaRPr lang="en-US"/>
          </a:p>
        </p:txBody>
      </p:sp>
    </p:spTree>
    <p:extLst>
      <p:ext uri="{BB962C8B-B14F-4D97-AF65-F5344CB8AC3E}">
        <p14:creationId xmlns:p14="http://schemas.microsoft.com/office/powerpoint/2010/main" val="3647273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a:t>
            </a:r>
            <a:r>
              <a:rPr lang="en-US" baseline="0" dirty="0" smtClean="0"/>
              <a:t> the second argument on the stack</a:t>
            </a:r>
            <a:endParaRPr lang="en-US" dirty="0" smtClean="0"/>
          </a:p>
        </p:txBody>
      </p:sp>
      <p:sp>
        <p:nvSpPr>
          <p:cNvPr id="4" name="Slide Number Placeholder 3"/>
          <p:cNvSpPr>
            <a:spLocks noGrp="1"/>
          </p:cNvSpPr>
          <p:nvPr>
            <p:ph type="sldNum" sz="quarter" idx="10"/>
          </p:nvPr>
        </p:nvSpPr>
        <p:spPr/>
        <p:txBody>
          <a:bodyPr/>
          <a:lstStyle/>
          <a:p>
            <a:fld id="{E4EDBFAA-E3FF-41DC-96EC-6BC8A2B7A07F}" type="slidenum">
              <a:rPr lang="en-US" smtClean="0"/>
              <a:pPr/>
              <a:t>22</a:t>
            </a:fld>
            <a:endParaRPr lang="en-US"/>
          </a:p>
        </p:txBody>
      </p:sp>
    </p:spTree>
    <p:extLst>
      <p:ext uri="{BB962C8B-B14F-4D97-AF65-F5344CB8AC3E}">
        <p14:creationId xmlns:p14="http://schemas.microsoft.com/office/powerpoint/2010/main" val="36472734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Put</a:t>
            </a:r>
            <a:r>
              <a:rPr lang="en-US" baseline="0" dirty="0" smtClean="0"/>
              <a:t> the first argument on the stack</a:t>
            </a:r>
            <a:endParaRPr lang="en-US" dirty="0" smtClean="0"/>
          </a:p>
        </p:txBody>
      </p:sp>
      <p:sp>
        <p:nvSpPr>
          <p:cNvPr id="4" name="Slide Number Placeholder 3"/>
          <p:cNvSpPr>
            <a:spLocks noGrp="1"/>
          </p:cNvSpPr>
          <p:nvPr>
            <p:ph type="sldNum" sz="quarter" idx="10"/>
          </p:nvPr>
        </p:nvSpPr>
        <p:spPr/>
        <p:txBody>
          <a:bodyPr/>
          <a:lstStyle/>
          <a:p>
            <a:fld id="{E4EDBFAA-E3FF-41DC-96EC-6BC8A2B7A07F}" type="slidenum">
              <a:rPr lang="en-US" smtClean="0"/>
              <a:pPr/>
              <a:t>23</a:t>
            </a:fld>
            <a:endParaRPr lang="en-US"/>
          </a:p>
        </p:txBody>
      </p:sp>
    </p:spTree>
    <p:extLst>
      <p:ext uri="{BB962C8B-B14F-4D97-AF65-F5344CB8AC3E}">
        <p14:creationId xmlns:p14="http://schemas.microsoft.com/office/powerpoint/2010/main" val="3647273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Call the function.</a:t>
            </a:r>
            <a:r>
              <a:rPr lang="en-US" baseline="0" dirty="0" smtClean="0"/>
              <a:t> This will push the return address on the stack, and jump to the function</a:t>
            </a:r>
            <a:endParaRPr lang="en-US" dirty="0" smtClean="0"/>
          </a:p>
        </p:txBody>
      </p:sp>
      <p:sp>
        <p:nvSpPr>
          <p:cNvPr id="4" name="Slide Number Placeholder 3"/>
          <p:cNvSpPr>
            <a:spLocks noGrp="1"/>
          </p:cNvSpPr>
          <p:nvPr>
            <p:ph type="sldNum" sz="quarter" idx="10"/>
          </p:nvPr>
        </p:nvSpPr>
        <p:spPr/>
        <p:txBody>
          <a:bodyPr/>
          <a:lstStyle/>
          <a:p>
            <a:fld id="{E4EDBFAA-E3FF-41DC-96EC-6BC8A2B7A07F}" type="slidenum">
              <a:rPr lang="en-US" smtClean="0"/>
              <a:pPr/>
              <a:t>24</a:t>
            </a:fld>
            <a:endParaRPr lang="en-US"/>
          </a:p>
        </p:txBody>
      </p:sp>
    </p:spTree>
    <p:extLst>
      <p:ext uri="{BB962C8B-B14F-4D97-AF65-F5344CB8AC3E}">
        <p14:creationId xmlns:p14="http://schemas.microsoft.com/office/powerpoint/2010/main" val="3647273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Push the previous FP to the stack</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25</a:t>
            </a:fld>
            <a:endParaRPr lang="en-US"/>
          </a:p>
        </p:txBody>
      </p:sp>
    </p:spTree>
    <p:extLst>
      <p:ext uri="{BB962C8B-B14F-4D97-AF65-F5344CB8AC3E}">
        <p14:creationId xmlns:p14="http://schemas.microsoft.com/office/powerpoint/2010/main" val="208771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Update the</a:t>
            </a:r>
            <a:r>
              <a:rPr lang="en-US" baseline="0" dirty="0" smtClean="0"/>
              <a:t> frame pointer</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26</a:t>
            </a:fld>
            <a:endParaRPr lang="en-US"/>
          </a:p>
        </p:txBody>
      </p:sp>
    </p:spTree>
    <p:extLst>
      <p:ext uri="{BB962C8B-B14F-4D97-AF65-F5344CB8AC3E}">
        <p14:creationId xmlns:p14="http://schemas.microsoft.com/office/powerpoint/2010/main" val="2087711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Allocate 16 bytes</a:t>
            </a:r>
            <a:r>
              <a:rPr lang="en-US" baseline="0" dirty="0" smtClean="0"/>
              <a:t> on the stack for local variables/buffers</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27</a:t>
            </a:fld>
            <a:endParaRPr lang="en-US"/>
          </a:p>
        </p:txBody>
      </p:sp>
    </p:spTree>
    <p:extLst>
      <p:ext uri="{BB962C8B-B14F-4D97-AF65-F5344CB8AC3E}">
        <p14:creationId xmlns:p14="http://schemas.microsoft.com/office/powerpoint/2010/main" val="208771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37A447C-9508-4C41-BD71-3ADCEDCED293}" type="slidenum">
              <a:rPr lang="en-US" smtClean="0">
                <a:solidFill>
                  <a:prstClr val="black"/>
                </a:solidFill>
              </a:rPr>
              <a:pPr/>
              <a:t>3</a:t>
            </a:fld>
            <a:endParaRPr lang="en-US">
              <a:solidFill>
                <a:prstClr val="black"/>
              </a:solidFill>
            </a:endParaRPr>
          </a:p>
        </p:txBody>
      </p:sp>
      <p:sp>
        <p:nvSpPr>
          <p:cNvPr id="5" name="Date Placeholder 4"/>
          <p:cNvSpPr>
            <a:spLocks noGrp="1"/>
          </p:cNvSpPr>
          <p:nvPr>
            <p:ph type="dt" idx="11"/>
          </p:nvPr>
        </p:nvSpPr>
        <p:spPr/>
        <p:txBody>
          <a:bodyPr/>
          <a:lstStyle/>
          <a:p>
            <a:r>
              <a:rPr lang="en-US" smtClean="0">
                <a:solidFill>
                  <a:prstClr val="black"/>
                </a:solidFill>
              </a:rPr>
              <a:t>1/8/2009</a:t>
            </a:r>
            <a:endParaRPr lang="en-US">
              <a:solidFill>
                <a:prstClr val="black"/>
              </a:solidFill>
            </a:endParaRPr>
          </a:p>
        </p:txBody>
      </p:sp>
    </p:spTree>
    <p:extLst>
      <p:ext uri="{BB962C8B-B14F-4D97-AF65-F5344CB8AC3E}">
        <p14:creationId xmlns:p14="http://schemas.microsoft.com/office/powerpoint/2010/main" val="32259469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Leave</a:t>
            </a:r>
            <a:r>
              <a:rPr lang="en-US" baseline="0" dirty="0" smtClean="0"/>
              <a:t> is a macro for:</a:t>
            </a:r>
            <a:r>
              <a:rPr lang="en-US" dirty="0" smtClean="0"/>
              <a:t/>
            </a:r>
            <a:br>
              <a:rPr lang="en-US" dirty="0" smtClean="0"/>
            </a:br>
            <a:r>
              <a:rPr lang="en-US" baseline="0" dirty="0" smtClean="0"/>
              <a:t>  </a:t>
            </a:r>
            <a:r>
              <a:rPr lang="en-US" baseline="0" dirty="0" err="1" smtClean="0"/>
              <a:t>mov</a:t>
            </a:r>
            <a:r>
              <a:rPr lang="en-US" dirty="0" smtClean="0"/>
              <a:t> %</a:t>
            </a:r>
            <a:r>
              <a:rPr lang="en-US" dirty="0" err="1" smtClean="0"/>
              <a:t>ebp</a:t>
            </a:r>
            <a:r>
              <a:rPr lang="en-US" dirty="0" smtClean="0"/>
              <a:t>, %</a:t>
            </a:r>
            <a:r>
              <a:rPr lang="en-US" dirty="0" err="1" smtClean="0"/>
              <a:t>esp</a:t>
            </a:r>
            <a:endParaRPr lang="en-US" dirty="0" smtClean="0"/>
          </a:p>
          <a:p>
            <a:r>
              <a:rPr lang="en-US" dirty="0" smtClean="0"/>
              <a:t>  pop %</a:t>
            </a:r>
            <a:r>
              <a:rPr lang="en-US" dirty="0" err="1" smtClean="0"/>
              <a:t>ebp</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28</a:t>
            </a:fld>
            <a:endParaRPr lang="en-US"/>
          </a:p>
        </p:txBody>
      </p:sp>
    </p:spTree>
    <p:extLst>
      <p:ext uri="{BB962C8B-B14F-4D97-AF65-F5344CB8AC3E}">
        <p14:creationId xmlns:p14="http://schemas.microsoft.com/office/powerpoint/2010/main" val="2087711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Leave:</a:t>
            </a:r>
            <a:br>
              <a:rPr lang="en-US" dirty="0" smtClean="0"/>
            </a:br>
            <a:r>
              <a:rPr lang="en-US" baseline="0" dirty="0" smtClean="0"/>
              <a:t>  </a:t>
            </a:r>
            <a:r>
              <a:rPr lang="en-US" baseline="0" dirty="0" err="1" smtClean="0"/>
              <a:t>mov</a:t>
            </a:r>
            <a:r>
              <a:rPr lang="en-US" dirty="0" smtClean="0"/>
              <a:t> %</a:t>
            </a:r>
            <a:r>
              <a:rPr lang="en-US" dirty="0" err="1" smtClean="0"/>
              <a:t>ebp</a:t>
            </a:r>
            <a:r>
              <a:rPr lang="en-US" dirty="0" smtClean="0"/>
              <a:t>, %</a:t>
            </a:r>
            <a:r>
              <a:rPr lang="en-US" dirty="0" err="1" smtClean="0"/>
              <a:t>esp</a:t>
            </a:r>
            <a:endParaRPr lang="en-US" dirty="0" smtClean="0"/>
          </a:p>
          <a:p>
            <a:r>
              <a:rPr lang="en-US" dirty="0" smtClean="0"/>
              <a:t>  pop %</a:t>
            </a:r>
            <a:r>
              <a:rPr lang="en-US" dirty="0" err="1" smtClean="0"/>
              <a:t>ebp</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29</a:t>
            </a:fld>
            <a:endParaRPr lang="en-US"/>
          </a:p>
        </p:txBody>
      </p:sp>
    </p:spTree>
    <p:extLst>
      <p:ext uri="{BB962C8B-B14F-4D97-AF65-F5344CB8AC3E}">
        <p14:creationId xmlns:p14="http://schemas.microsoft.com/office/powerpoint/2010/main" val="2087711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Leave:</a:t>
            </a:r>
            <a:br>
              <a:rPr lang="en-US" dirty="0" smtClean="0"/>
            </a:br>
            <a:r>
              <a:rPr lang="en-US" baseline="0" dirty="0" smtClean="0"/>
              <a:t>  </a:t>
            </a:r>
            <a:r>
              <a:rPr lang="en-US" baseline="0" dirty="0" err="1" smtClean="0"/>
              <a:t>mov</a:t>
            </a:r>
            <a:r>
              <a:rPr lang="en-US" dirty="0" smtClean="0"/>
              <a:t> %</a:t>
            </a:r>
            <a:r>
              <a:rPr lang="en-US" dirty="0" err="1" smtClean="0"/>
              <a:t>ebp</a:t>
            </a:r>
            <a:r>
              <a:rPr lang="en-US" dirty="0" smtClean="0"/>
              <a:t>, %</a:t>
            </a:r>
            <a:r>
              <a:rPr lang="en-US" dirty="0" err="1" smtClean="0"/>
              <a:t>esp</a:t>
            </a:r>
            <a:endParaRPr lang="en-US" dirty="0" smtClean="0"/>
          </a:p>
          <a:p>
            <a:r>
              <a:rPr lang="en-US" dirty="0" smtClean="0"/>
              <a:t>  pop %</a:t>
            </a:r>
            <a:r>
              <a:rPr lang="en-US" dirty="0" err="1" smtClean="0"/>
              <a:t>ebp</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30</a:t>
            </a:fld>
            <a:endParaRPr lang="en-US"/>
          </a:p>
        </p:txBody>
      </p:sp>
    </p:spTree>
    <p:extLst>
      <p:ext uri="{BB962C8B-B14F-4D97-AF65-F5344CB8AC3E}">
        <p14:creationId xmlns:p14="http://schemas.microsoft.com/office/powerpoint/2010/main" val="2087711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a:t>
            </a:r>
            <a:r>
              <a:rPr lang="en-US" baseline="0" dirty="0" smtClean="0"/>
              <a:t>: </a:t>
            </a:r>
          </a:p>
          <a:p>
            <a:r>
              <a:rPr lang="en-US" baseline="0" dirty="0" smtClean="0"/>
              <a:t> pop %</a:t>
            </a:r>
            <a:r>
              <a:rPr lang="en-US" baseline="0" dirty="0" err="1" smtClean="0"/>
              <a:t>eip</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31</a:t>
            </a:fld>
            <a:endParaRPr lang="en-US"/>
          </a:p>
        </p:txBody>
      </p:sp>
    </p:spTree>
    <p:extLst>
      <p:ext uri="{BB962C8B-B14F-4D97-AF65-F5344CB8AC3E}">
        <p14:creationId xmlns:p14="http://schemas.microsoft.com/office/powerpoint/2010/main" val="2087711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a:t>
            </a:r>
            <a:r>
              <a:rPr lang="en-US" baseline="0" dirty="0" smtClean="0"/>
              <a:t>: </a:t>
            </a:r>
          </a:p>
          <a:p>
            <a:r>
              <a:rPr lang="en-US" baseline="0" dirty="0" smtClean="0"/>
              <a:t> pop %</a:t>
            </a:r>
            <a:r>
              <a:rPr lang="en-US" baseline="0" dirty="0" err="1" smtClean="0"/>
              <a:t>eip</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32</a:t>
            </a:fld>
            <a:endParaRPr lang="en-US"/>
          </a:p>
        </p:txBody>
      </p:sp>
    </p:spTree>
    <p:extLst>
      <p:ext uri="{BB962C8B-B14F-4D97-AF65-F5344CB8AC3E}">
        <p14:creationId xmlns:p14="http://schemas.microsoft.com/office/powerpoint/2010/main" val="2087711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a:t>
            </a:r>
            <a:r>
              <a:rPr lang="en-US" baseline="0" dirty="0" smtClean="0"/>
              <a:t>: </a:t>
            </a:r>
          </a:p>
          <a:p>
            <a:r>
              <a:rPr lang="en-US" baseline="0" dirty="0" smtClean="0"/>
              <a:t> pop %</a:t>
            </a:r>
            <a:r>
              <a:rPr lang="en-US" baseline="0" dirty="0" err="1" smtClean="0"/>
              <a:t>eip</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33</a:t>
            </a:fld>
            <a:endParaRPr lang="en-US"/>
          </a:p>
        </p:txBody>
      </p:sp>
    </p:spTree>
    <p:extLst>
      <p:ext uri="{BB962C8B-B14F-4D97-AF65-F5344CB8AC3E}">
        <p14:creationId xmlns:p14="http://schemas.microsoft.com/office/powerpoint/2010/main" val="2087711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Ret</a:t>
            </a:r>
            <a:r>
              <a:rPr lang="en-US" baseline="0" dirty="0" smtClean="0"/>
              <a:t>: </a:t>
            </a:r>
          </a:p>
          <a:p>
            <a:r>
              <a:rPr lang="en-US" baseline="0" dirty="0" smtClean="0"/>
              <a:t> pop %</a:t>
            </a:r>
            <a:r>
              <a:rPr lang="en-US" baseline="0" dirty="0" err="1" smtClean="0"/>
              <a:t>eip</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34</a:t>
            </a:fld>
            <a:endParaRPr lang="en-US"/>
          </a:p>
        </p:txBody>
      </p:sp>
    </p:spTree>
    <p:extLst>
      <p:ext uri="{BB962C8B-B14F-4D97-AF65-F5344CB8AC3E}">
        <p14:creationId xmlns:p14="http://schemas.microsoft.com/office/powerpoint/2010/main" val="2087711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change our</a:t>
            </a:r>
            <a:r>
              <a:rPr lang="en-US" baseline="0" dirty="0" smtClean="0"/>
              <a:t> program slightly. Here, in main, we’re going to make a 256 character buffer, and fill it with a null-terminated string of 255 ‘A’ characters.</a:t>
            </a:r>
          </a:p>
          <a:p>
            <a:r>
              <a:rPr lang="en-US" baseline="0" dirty="0" smtClean="0"/>
              <a:t>Then, we’ll call foo, which is going to allocate a 16-byte buffer, and try to copy our 256-character string to it.</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35</a:t>
            </a:fld>
            <a:endParaRPr lang="en-US"/>
          </a:p>
        </p:txBody>
      </p:sp>
    </p:spTree>
    <p:extLst>
      <p:ext uri="{BB962C8B-B14F-4D97-AF65-F5344CB8AC3E}">
        <p14:creationId xmlns:p14="http://schemas.microsoft.com/office/powerpoint/2010/main" val="19913585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a:t>
            </a:r>
            <a:r>
              <a:rPr lang="en-US" baseline="0" dirty="0" smtClean="0"/>
              <a:t> look at the stack, as we go through this example. We’ll stay in C for now.</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36</a:t>
            </a:fld>
            <a:endParaRPr lang="en-US"/>
          </a:p>
        </p:txBody>
      </p:sp>
    </p:spTree>
    <p:extLst>
      <p:ext uri="{BB962C8B-B14F-4D97-AF65-F5344CB8AC3E}">
        <p14:creationId xmlns:p14="http://schemas.microsoft.com/office/powerpoint/2010/main" val="12533317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37</a:t>
            </a:fld>
            <a:endParaRPr lang="en-US"/>
          </a:p>
        </p:txBody>
      </p:sp>
    </p:spTree>
    <p:extLst>
      <p:ext uri="{BB962C8B-B14F-4D97-AF65-F5344CB8AC3E}">
        <p14:creationId xmlns:p14="http://schemas.microsoft.com/office/powerpoint/2010/main" val="1168792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function call in c is like a jump (to a procedure)</a:t>
            </a:r>
            <a:r>
              <a:rPr lang="en-US" baseline="0" dirty="0" smtClean="0"/>
              <a:t> – but when you are done with the function, we return to where we called it.</a:t>
            </a:r>
            <a:endParaRPr lang="en-US" dirty="0" smtClean="0"/>
          </a:p>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10</a:t>
            </a:fld>
            <a:endParaRPr lang="en-US"/>
          </a:p>
        </p:txBody>
      </p:sp>
    </p:spTree>
    <p:extLst>
      <p:ext uri="{BB962C8B-B14F-4D97-AF65-F5344CB8AC3E}">
        <p14:creationId xmlns:p14="http://schemas.microsoft.com/office/powerpoint/2010/main" val="10586655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38</a:t>
            </a:fld>
            <a:endParaRPr lang="en-US"/>
          </a:p>
        </p:txBody>
      </p:sp>
    </p:spTree>
    <p:extLst>
      <p:ext uri="{BB962C8B-B14F-4D97-AF65-F5344CB8AC3E}">
        <p14:creationId xmlns:p14="http://schemas.microsoft.com/office/powerpoint/2010/main" val="11687927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39</a:t>
            </a:fld>
            <a:endParaRPr lang="en-US"/>
          </a:p>
        </p:txBody>
      </p:sp>
    </p:spTree>
    <p:extLst>
      <p:ext uri="{BB962C8B-B14F-4D97-AF65-F5344CB8AC3E}">
        <p14:creationId xmlns:p14="http://schemas.microsoft.com/office/powerpoint/2010/main" val="11687927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40</a:t>
            </a:fld>
            <a:endParaRPr lang="en-US"/>
          </a:p>
        </p:txBody>
      </p:sp>
    </p:spTree>
    <p:extLst>
      <p:ext uri="{BB962C8B-B14F-4D97-AF65-F5344CB8AC3E}">
        <p14:creationId xmlns:p14="http://schemas.microsoft.com/office/powerpoint/2010/main" val="11687927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41</a:t>
            </a:fld>
            <a:endParaRPr lang="en-US"/>
          </a:p>
        </p:txBody>
      </p:sp>
    </p:spTree>
    <p:extLst>
      <p:ext uri="{BB962C8B-B14F-4D97-AF65-F5344CB8AC3E}">
        <p14:creationId xmlns:p14="http://schemas.microsoft.com/office/powerpoint/2010/main" val="11687927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42</a:t>
            </a:fld>
            <a:endParaRPr lang="en-US"/>
          </a:p>
        </p:txBody>
      </p:sp>
    </p:spTree>
    <p:extLst>
      <p:ext uri="{BB962C8B-B14F-4D97-AF65-F5344CB8AC3E}">
        <p14:creationId xmlns:p14="http://schemas.microsoft.com/office/powerpoint/2010/main" val="11687927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43</a:t>
            </a:fld>
            <a:endParaRPr lang="en-US"/>
          </a:p>
        </p:txBody>
      </p:sp>
    </p:spTree>
    <p:extLst>
      <p:ext uri="{BB962C8B-B14F-4D97-AF65-F5344CB8AC3E}">
        <p14:creationId xmlns:p14="http://schemas.microsoft.com/office/powerpoint/2010/main" val="11687927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44</a:t>
            </a:fld>
            <a:endParaRPr lang="en-US"/>
          </a:p>
        </p:txBody>
      </p:sp>
    </p:spTree>
    <p:extLst>
      <p:ext uri="{BB962C8B-B14F-4D97-AF65-F5344CB8AC3E}">
        <p14:creationId xmlns:p14="http://schemas.microsoft.com/office/powerpoint/2010/main" val="11687927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45</a:t>
            </a:fld>
            <a:endParaRPr lang="en-US"/>
          </a:p>
        </p:txBody>
      </p:sp>
    </p:spTree>
    <p:extLst>
      <p:ext uri="{BB962C8B-B14F-4D97-AF65-F5344CB8AC3E}">
        <p14:creationId xmlns:p14="http://schemas.microsoft.com/office/powerpoint/2010/main" val="11687927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46</a:t>
            </a:fld>
            <a:endParaRPr lang="en-US"/>
          </a:p>
        </p:txBody>
      </p:sp>
    </p:spTree>
    <p:extLst>
      <p:ext uri="{BB962C8B-B14F-4D97-AF65-F5344CB8AC3E}">
        <p14:creationId xmlns:p14="http://schemas.microsoft.com/office/powerpoint/2010/main" val="11687927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47</a:t>
            </a:fld>
            <a:endParaRPr lang="en-US"/>
          </a:p>
        </p:txBody>
      </p:sp>
    </p:spTree>
    <p:extLst>
      <p:ext uri="{BB962C8B-B14F-4D97-AF65-F5344CB8AC3E}">
        <p14:creationId xmlns:p14="http://schemas.microsoft.com/office/powerpoint/2010/main" val="1168792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order to do this, we’ll use a stack.</a:t>
            </a:r>
            <a:r>
              <a:rPr lang="en-US" baseline="0" dirty="0" smtClean="0"/>
              <a:t> On our stack, we’ll put some frames…</a:t>
            </a:r>
            <a:endParaRPr lang="en-US" dirty="0" smtClean="0"/>
          </a:p>
          <a:p>
            <a:r>
              <a:rPr lang="en-US" dirty="0" smtClean="0"/>
              <a:t>The</a:t>
            </a:r>
            <a:r>
              <a:rPr lang="en-US" baseline="0" dirty="0" smtClean="0"/>
              <a:t> stack frame contains all the local information to an instance of a function. </a:t>
            </a:r>
            <a:r>
              <a:rPr lang="en-US" dirty="0" smtClean="0"/>
              <a:t>In</a:t>
            </a:r>
            <a:r>
              <a:rPr lang="en-US" baseline="0" dirty="0" smtClean="0"/>
              <a:t> addition to our stack pointer (SP), compilers/programmers often use a Frame Pointer (FP), so that local variables are a constant offset from FP while the SP moves throughout the execution of the function. In this case, we see the main stack frame – for now it contains some local variables defined in the function main. </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11</a:t>
            </a:fld>
            <a:endParaRPr lang="en-US"/>
          </a:p>
        </p:txBody>
      </p:sp>
    </p:spTree>
    <p:extLst>
      <p:ext uri="{BB962C8B-B14F-4D97-AF65-F5344CB8AC3E}">
        <p14:creationId xmlns:p14="http://schemas.microsoft.com/office/powerpoint/2010/main" val="144748725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you’ll need</a:t>
            </a:r>
            <a:r>
              <a:rPr lang="en-US" baseline="0" dirty="0" smtClean="0"/>
              <a:t> to get padding right. For me, I needed [7] for this to “work”</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49</a:t>
            </a:fld>
            <a:endParaRPr lang="en-US"/>
          </a:p>
        </p:txBody>
      </p:sp>
    </p:spTree>
    <p:extLst>
      <p:ext uri="{BB962C8B-B14F-4D97-AF65-F5344CB8AC3E}">
        <p14:creationId xmlns:p14="http://schemas.microsoft.com/office/powerpoint/2010/main" val="19913585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we’ve set</a:t>
            </a:r>
            <a:r>
              <a:rPr lang="en-US" baseline="0" dirty="0" smtClean="0"/>
              <a:t> the return address to point to some memory. Great! When we return, we will be executing code off the stack!</a:t>
            </a:r>
          </a:p>
          <a:p>
            <a:r>
              <a:rPr lang="en-US" baseline="0" dirty="0" smtClean="0"/>
              <a:t>(arbitrary code/</a:t>
            </a:r>
            <a:r>
              <a:rPr lang="en-US" baseline="0" dirty="0" err="1" smtClean="0"/>
              <a:t>etc</a:t>
            </a:r>
            <a:r>
              <a:rPr lang="en-US" baseline="0" dirty="0" smtClean="0"/>
              <a:t>)</a:t>
            </a:r>
          </a:p>
        </p:txBody>
      </p:sp>
      <p:sp>
        <p:nvSpPr>
          <p:cNvPr id="4" name="Slide Number Placeholder 3"/>
          <p:cNvSpPr>
            <a:spLocks noGrp="1"/>
          </p:cNvSpPr>
          <p:nvPr>
            <p:ph type="sldNum" sz="quarter" idx="10"/>
          </p:nvPr>
        </p:nvSpPr>
        <p:spPr/>
        <p:txBody>
          <a:bodyPr/>
          <a:lstStyle/>
          <a:p>
            <a:fld id="{E4EDBFAA-E3FF-41DC-96EC-6BC8A2B7A07F}" type="slidenum">
              <a:rPr lang="en-US" smtClean="0"/>
              <a:pPr/>
              <a:t>50</a:t>
            </a:fld>
            <a:endParaRPr lang="en-US"/>
          </a:p>
        </p:txBody>
      </p:sp>
    </p:spTree>
    <p:extLst>
      <p:ext uri="{BB962C8B-B14F-4D97-AF65-F5344CB8AC3E}">
        <p14:creationId xmlns:p14="http://schemas.microsoft.com/office/powerpoint/2010/main" val="11687927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we’ve set</a:t>
            </a:r>
            <a:r>
              <a:rPr lang="en-US" baseline="0" dirty="0" smtClean="0"/>
              <a:t> the return address to point to some memory. Great! When we return, we will be executing code off the stack!</a:t>
            </a:r>
          </a:p>
          <a:p>
            <a:r>
              <a:rPr lang="en-US" baseline="0" dirty="0" smtClean="0"/>
              <a:t>(arbitrary code/</a:t>
            </a:r>
            <a:r>
              <a:rPr lang="en-US" baseline="0" dirty="0" err="1" smtClean="0"/>
              <a:t>etc</a:t>
            </a:r>
            <a:r>
              <a:rPr lang="en-US" baseline="0" dirty="0" smtClean="0"/>
              <a:t>)</a:t>
            </a:r>
          </a:p>
        </p:txBody>
      </p:sp>
      <p:sp>
        <p:nvSpPr>
          <p:cNvPr id="4" name="Slide Number Placeholder 3"/>
          <p:cNvSpPr>
            <a:spLocks noGrp="1"/>
          </p:cNvSpPr>
          <p:nvPr>
            <p:ph type="sldNum" sz="quarter" idx="10"/>
          </p:nvPr>
        </p:nvSpPr>
        <p:spPr/>
        <p:txBody>
          <a:bodyPr/>
          <a:lstStyle/>
          <a:p>
            <a:fld id="{E4EDBFAA-E3FF-41DC-96EC-6BC8A2B7A07F}" type="slidenum">
              <a:rPr lang="en-US" smtClean="0"/>
              <a:pPr/>
              <a:t>51</a:t>
            </a:fld>
            <a:endParaRPr lang="en-US"/>
          </a:p>
        </p:txBody>
      </p:sp>
    </p:spTree>
    <p:extLst>
      <p:ext uri="{BB962C8B-B14F-4D97-AF65-F5344CB8AC3E}">
        <p14:creationId xmlns:p14="http://schemas.microsoft.com/office/powerpoint/2010/main" val="11687927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we’ve set</a:t>
            </a:r>
            <a:r>
              <a:rPr lang="en-US" baseline="0" dirty="0" smtClean="0"/>
              <a:t> the return address to point to some memory. Great! When we return, we will be executing code off the stack!</a:t>
            </a:r>
          </a:p>
          <a:p>
            <a:r>
              <a:rPr lang="en-US" baseline="0" dirty="0" smtClean="0"/>
              <a:t>(arbitrary code/</a:t>
            </a:r>
            <a:r>
              <a:rPr lang="en-US" baseline="0" dirty="0" err="1" smtClean="0"/>
              <a:t>etc</a:t>
            </a:r>
            <a:r>
              <a:rPr lang="en-US" baseline="0" dirty="0" smtClean="0"/>
              <a:t>)</a:t>
            </a:r>
          </a:p>
        </p:txBody>
      </p:sp>
      <p:sp>
        <p:nvSpPr>
          <p:cNvPr id="4" name="Slide Number Placeholder 3"/>
          <p:cNvSpPr>
            <a:spLocks noGrp="1"/>
          </p:cNvSpPr>
          <p:nvPr>
            <p:ph type="sldNum" sz="quarter" idx="10"/>
          </p:nvPr>
        </p:nvSpPr>
        <p:spPr/>
        <p:txBody>
          <a:bodyPr/>
          <a:lstStyle/>
          <a:p>
            <a:fld id="{E4EDBFAA-E3FF-41DC-96EC-6BC8A2B7A07F}" type="slidenum">
              <a:rPr lang="en-US" smtClean="0"/>
              <a:pPr/>
              <a:t>52</a:t>
            </a:fld>
            <a:endParaRPr lang="en-US"/>
          </a:p>
        </p:txBody>
      </p:sp>
    </p:spTree>
    <p:extLst>
      <p:ext uri="{BB962C8B-B14F-4D97-AF65-F5344CB8AC3E}">
        <p14:creationId xmlns:p14="http://schemas.microsoft.com/office/powerpoint/2010/main" val="11687927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we’ve set</a:t>
            </a:r>
            <a:r>
              <a:rPr lang="en-US" baseline="0" dirty="0" smtClean="0"/>
              <a:t> the return address to point to some memory. Great! When we return, we will be executing code off the stack!</a:t>
            </a:r>
          </a:p>
          <a:p>
            <a:r>
              <a:rPr lang="en-US" baseline="0" dirty="0" smtClean="0"/>
              <a:t>(arbitrary code/</a:t>
            </a:r>
            <a:r>
              <a:rPr lang="en-US" baseline="0" dirty="0" err="1" smtClean="0"/>
              <a:t>etc</a:t>
            </a:r>
            <a:r>
              <a:rPr lang="en-US" baseline="0" dirty="0" smtClean="0"/>
              <a:t>)</a:t>
            </a:r>
          </a:p>
        </p:txBody>
      </p:sp>
      <p:sp>
        <p:nvSpPr>
          <p:cNvPr id="4" name="Slide Number Placeholder 3"/>
          <p:cNvSpPr>
            <a:spLocks noGrp="1"/>
          </p:cNvSpPr>
          <p:nvPr>
            <p:ph type="sldNum" sz="quarter" idx="10"/>
          </p:nvPr>
        </p:nvSpPr>
        <p:spPr/>
        <p:txBody>
          <a:bodyPr/>
          <a:lstStyle/>
          <a:p>
            <a:fld id="{E4EDBFAA-E3FF-41DC-96EC-6BC8A2B7A07F}" type="slidenum">
              <a:rPr lang="en-US" smtClean="0"/>
              <a:pPr/>
              <a:t>53</a:t>
            </a:fld>
            <a:endParaRPr lang="en-US"/>
          </a:p>
        </p:txBody>
      </p:sp>
    </p:spTree>
    <p:extLst>
      <p:ext uri="{BB962C8B-B14F-4D97-AF65-F5344CB8AC3E}">
        <p14:creationId xmlns:p14="http://schemas.microsoft.com/office/powerpoint/2010/main" val="11687927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54</a:t>
            </a:fld>
            <a:endParaRPr lang="en-US"/>
          </a:p>
        </p:txBody>
      </p:sp>
    </p:spTree>
    <p:extLst>
      <p:ext uri="{BB962C8B-B14F-4D97-AF65-F5344CB8AC3E}">
        <p14:creationId xmlns:p14="http://schemas.microsoft.com/office/powerpoint/2010/main" val="9510716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nop</a:t>
            </a:r>
            <a:r>
              <a:rPr lang="en-US" dirty="0" smtClean="0"/>
              <a:t> sled + </a:t>
            </a:r>
            <a:r>
              <a:rPr lang="en-US" dirty="0" err="1" smtClean="0"/>
              <a:t>jmp</a:t>
            </a:r>
            <a:r>
              <a:rPr lang="en-US" dirty="0" smtClean="0"/>
              <a:t> -1 + return to stack</a:t>
            </a:r>
          </a:p>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55</a:t>
            </a:fld>
            <a:endParaRPr lang="en-US"/>
          </a:p>
        </p:txBody>
      </p:sp>
    </p:spTree>
    <p:extLst>
      <p:ext uri="{BB962C8B-B14F-4D97-AF65-F5344CB8AC3E}">
        <p14:creationId xmlns:p14="http://schemas.microsoft.com/office/powerpoint/2010/main" val="9510716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56</a:t>
            </a:fld>
            <a:endParaRPr lang="en-US"/>
          </a:p>
        </p:txBody>
      </p:sp>
    </p:spTree>
    <p:extLst>
      <p:ext uri="{BB962C8B-B14F-4D97-AF65-F5344CB8AC3E}">
        <p14:creationId xmlns:p14="http://schemas.microsoft.com/office/powerpoint/2010/main" val="3338768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call our</a:t>
            </a:r>
            <a:r>
              <a:rPr lang="en-US" baseline="0" dirty="0" smtClean="0"/>
              <a:t> function, foo. We’ll start by pushing our function arguments onto the stack</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12</a:t>
            </a:fld>
            <a:endParaRPr lang="en-US"/>
          </a:p>
        </p:txBody>
      </p:sp>
    </p:spTree>
    <p:extLst>
      <p:ext uri="{BB962C8B-B14F-4D97-AF65-F5344CB8AC3E}">
        <p14:creationId xmlns:p14="http://schemas.microsoft.com/office/powerpoint/2010/main" val="4150548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When we return from foo, we’ll want to continue running where we left off in main. To do that, we’ll store the instruction to jump back to on the stack, as our </a:t>
            </a:r>
            <a:r>
              <a:rPr lang="en-US" b="1" baseline="0" dirty="0" smtClean="0"/>
              <a:t>return address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13</a:t>
            </a:fld>
            <a:endParaRPr lang="en-US"/>
          </a:p>
        </p:txBody>
      </p:sp>
    </p:spTree>
    <p:extLst>
      <p:ext uri="{BB962C8B-B14F-4D97-AF65-F5344CB8AC3E}">
        <p14:creationId xmlns:p14="http://schemas.microsoft.com/office/powerpoint/2010/main" val="4150548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want to update the FP, but we also need to be able to restore it back to main’s stack frame when we return. To do that, the function foo will store the previous FP value on the stack. </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14</a:t>
            </a:fld>
            <a:endParaRPr lang="en-US"/>
          </a:p>
        </p:txBody>
      </p:sp>
    </p:spTree>
    <p:extLst>
      <p:ext uri="{BB962C8B-B14F-4D97-AF65-F5344CB8AC3E}">
        <p14:creationId xmlns:p14="http://schemas.microsoft.com/office/powerpoint/2010/main" val="4150548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can update our FP</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15</a:t>
            </a:fld>
            <a:endParaRPr lang="en-US"/>
          </a:p>
        </p:txBody>
      </p:sp>
    </p:spTree>
    <p:extLst>
      <p:ext uri="{BB962C8B-B14F-4D97-AF65-F5344CB8AC3E}">
        <p14:creationId xmlns:p14="http://schemas.microsoft.com/office/powerpoint/2010/main" val="4150548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the function foo can allocate space for its local variables, and reference them based off its FP.</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16</a:t>
            </a:fld>
            <a:endParaRPr lang="en-US"/>
          </a:p>
        </p:txBody>
      </p:sp>
    </p:spTree>
    <p:extLst>
      <p:ext uri="{BB962C8B-B14F-4D97-AF65-F5344CB8AC3E}">
        <p14:creationId xmlns:p14="http://schemas.microsoft.com/office/powerpoint/2010/main" val="4150548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white">
                    <a:tint val="95000"/>
                  </a:prstClr>
                </a:solidFill>
              </a:rPr>
              <a:pPr/>
              <a:t>10/23/15</a:t>
            </a:fld>
            <a:endParaRPr lang="en-US">
              <a:solidFill>
                <a:prstClr val="white">
                  <a:tint val="95000"/>
                </a:prstClr>
              </a:solidFill>
            </a:endParaRPr>
          </a:p>
        </p:txBody>
      </p:sp>
      <p:sp>
        <p:nvSpPr>
          <p:cNvPr id="5" name="Footer Placeholder 4"/>
          <p:cNvSpPr>
            <a:spLocks noGrp="1"/>
          </p:cNvSpPr>
          <p:nvPr>
            <p:ph type="ftr" sz="quarter" idx="11"/>
          </p:nvPr>
        </p:nvSpPr>
        <p:spPr/>
        <p:txBody>
          <a:bodyPr/>
          <a:lstStyle/>
          <a:p>
            <a:endParaRPr lang="en-US">
              <a:solidFill>
                <a:prstClr val="white">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white">
                    <a:tint val="95000"/>
                  </a:prstClr>
                </a:solidFill>
              </a:rPr>
              <a:pPr/>
              <a:t>‹#›</a:t>
            </a:fld>
            <a:endParaRPr lang="en-US">
              <a:solidFill>
                <a:prstClr val="white">
                  <a:tint val="95000"/>
                </a:prstClr>
              </a:solidFill>
            </a:endParaRPr>
          </a:p>
        </p:txBody>
      </p:sp>
    </p:spTree>
    <p:extLst>
      <p:ext uri="{BB962C8B-B14F-4D97-AF65-F5344CB8AC3E}">
        <p14:creationId xmlns:p14="http://schemas.microsoft.com/office/powerpoint/2010/main" val="307553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black">
                    <a:tint val="95000"/>
                  </a:prstClr>
                </a:solidFill>
              </a:rPr>
              <a:pPr/>
              <a:t>10/23/15</a:t>
            </a:fld>
            <a:endParaRPr lang="en-US">
              <a:solidFill>
                <a:prstClr val="black">
                  <a:tint val="95000"/>
                </a:prstClr>
              </a:solidFill>
            </a:endParaRPr>
          </a:p>
        </p:txBody>
      </p:sp>
      <p:sp>
        <p:nvSpPr>
          <p:cNvPr id="5" name="Footer Placeholder 4"/>
          <p:cNvSpPr>
            <a:spLocks noGrp="1"/>
          </p:cNvSpPr>
          <p:nvPr>
            <p:ph type="ftr" sz="quarter" idx="11"/>
          </p:nvPr>
        </p:nvSpPr>
        <p:spPr/>
        <p:txBody>
          <a:bodyPr/>
          <a:lstStyle/>
          <a:p>
            <a:endParaRPr lang="en-US">
              <a:solidFill>
                <a:prstClr val="black">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715832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black">
                    <a:tint val="95000"/>
                  </a:prstClr>
                </a:solidFill>
              </a:rPr>
              <a:pPr/>
              <a:t>10/23/15</a:t>
            </a:fld>
            <a:endParaRPr lang="en-US">
              <a:solidFill>
                <a:prstClr val="black">
                  <a:tint val="95000"/>
                </a:prstClr>
              </a:solidFill>
            </a:endParaRPr>
          </a:p>
        </p:txBody>
      </p:sp>
      <p:sp>
        <p:nvSpPr>
          <p:cNvPr id="5" name="Footer Placeholder 4"/>
          <p:cNvSpPr>
            <a:spLocks noGrp="1"/>
          </p:cNvSpPr>
          <p:nvPr>
            <p:ph type="ftr" sz="quarter" idx="11"/>
          </p:nvPr>
        </p:nvSpPr>
        <p:spPr/>
        <p:txBody>
          <a:bodyPr/>
          <a:lstStyle/>
          <a:p>
            <a:endParaRPr lang="en-US">
              <a:solidFill>
                <a:prstClr val="black">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975310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black">
                    <a:tint val="95000"/>
                  </a:prstClr>
                </a:solidFill>
              </a:rPr>
              <a:pPr/>
              <a:t>10/23/15</a:t>
            </a:fld>
            <a:endParaRPr lang="en-US">
              <a:solidFill>
                <a:prstClr val="black">
                  <a:tint val="95000"/>
                </a:prstClr>
              </a:solidFill>
            </a:endParaRPr>
          </a:p>
        </p:txBody>
      </p:sp>
      <p:sp>
        <p:nvSpPr>
          <p:cNvPr id="5" name="Footer Placeholder 4"/>
          <p:cNvSpPr>
            <a:spLocks noGrp="1"/>
          </p:cNvSpPr>
          <p:nvPr>
            <p:ph type="ftr" sz="quarter" idx="11"/>
          </p:nvPr>
        </p:nvSpPr>
        <p:spPr/>
        <p:txBody>
          <a:bodyPr/>
          <a:lstStyle/>
          <a:p>
            <a:endParaRPr lang="en-US">
              <a:solidFill>
                <a:prstClr val="black">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23674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white">
                    <a:tint val="95000"/>
                  </a:prstClr>
                </a:solidFill>
              </a:rPr>
              <a:pPr/>
              <a:t>10/23/15</a:t>
            </a:fld>
            <a:endParaRPr lang="en-US">
              <a:solidFill>
                <a:prstClr val="white">
                  <a:tint val="95000"/>
                </a:prstClr>
              </a:solidFill>
            </a:endParaRPr>
          </a:p>
        </p:txBody>
      </p:sp>
      <p:sp>
        <p:nvSpPr>
          <p:cNvPr id="5" name="Footer Placeholder 4"/>
          <p:cNvSpPr>
            <a:spLocks noGrp="1"/>
          </p:cNvSpPr>
          <p:nvPr>
            <p:ph type="ftr" sz="quarter" idx="11"/>
          </p:nvPr>
        </p:nvSpPr>
        <p:spPr/>
        <p:txBody>
          <a:bodyPr/>
          <a:lstStyle/>
          <a:p>
            <a:endParaRPr lang="en-US">
              <a:solidFill>
                <a:prstClr val="white">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white">
                    <a:tint val="95000"/>
                  </a:prstClr>
                </a:solidFill>
              </a:rPr>
              <a:pPr/>
              <a:t>‹#›</a:t>
            </a:fld>
            <a:endParaRPr lang="en-US">
              <a:solidFill>
                <a:prstClr val="white">
                  <a:tint val="95000"/>
                </a:prstClr>
              </a:solidFill>
            </a:endParaRPr>
          </a:p>
        </p:txBody>
      </p:sp>
    </p:spTree>
    <p:extLst>
      <p:ext uri="{BB962C8B-B14F-4D97-AF65-F5344CB8AC3E}">
        <p14:creationId xmlns:p14="http://schemas.microsoft.com/office/powerpoint/2010/main" val="4287501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CA4778-BA88-4603-9144-8E8B23C11605}" type="datetimeFigureOut">
              <a:rPr lang="en-US" smtClean="0">
                <a:solidFill>
                  <a:prstClr val="black">
                    <a:tint val="95000"/>
                  </a:prstClr>
                </a:solidFill>
              </a:rPr>
              <a:pPr/>
              <a:t>10/23/15</a:t>
            </a:fld>
            <a:endParaRPr lang="en-US">
              <a:solidFill>
                <a:prstClr val="black">
                  <a:tint val="95000"/>
                </a:prstClr>
              </a:solidFill>
            </a:endParaRPr>
          </a:p>
        </p:txBody>
      </p:sp>
      <p:sp>
        <p:nvSpPr>
          <p:cNvPr id="6" name="Footer Placeholder 5"/>
          <p:cNvSpPr>
            <a:spLocks noGrp="1"/>
          </p:cNvSpPr>
          <p:nvPr>
            <p:ph type="ftr" sz="quarter" idx="11"/>
          </p:nvPr>
        </p:nvSpPr>
        <p:spPr/>
        <p:txBody>
          <a:bodyPr/>
          <a:lstStyle/>
          <a:p>
            <a:endParaRPr lang="en-US">
              <a:solidFill>
                <a:prstClr val="black">
                  <a:tint val="95000"/>
                </a:prstClr>
              </a:solidFill>
            </a:endParaRPr>
          </a:p>
        </p:txBody>
      </p:sp>
      <p:sp>
        <p:nvSpPr>
          <p:cNvPr id="7" name="Slide Number Placeholder 6"/>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2116561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CA4778-BA88-4603-9144-8E8B23C11605}" type="datetimeFigureOut">
              <a:rPr lang="en-US" smtClean="0">
                <a:solidFill>
                  <a:prstClr val="black">
                    <a:tint val="95000"/>
                  </a:prstClr>
                </a:solidFill>
              </a:rPr>
              <a:pPr/>
              <a:t>10/23/15</a:t>
            </a:fld>
            <a:endParaRPr lang="en-US">
              <a:solidFill>
                <a:prstClr val="black">
                  <a:tint val="95000"/>
                </a:prstClr>
              </a:solidFill>
            </a:endParaRPr>
          </a:p>
        </p:txBody>
      </p:sp>
      <p:sp>
        <p:nvSpPr>
          <p:cNvPr id="8" name="Footer Placeholder 7"/>
          <p:cNvSpPr>
            <a:spLocks noGrp="1"/>
          </p:cNvSpPr>
          <p:nvPr>
            <p:ph type="ftr" sz="quarter" idx="11"/>
          </p:nvPr>
        </p:nvSpPr>
        <p:spPr/>
        <p:txBody>
          <a:bodyPr/>
          <a:lstStyle/>
          <a:p>
            <a:endParaRPr lang="en-US">
              <a:solidFill>
                <a:prstClr val="black">
                  <a:tint val="95000"/>
                </a:prstClr>
              </a:solidFill>
            </a:endParaRPr>
          </a:p>
        </p:txBody>
      </p:sp>
      <p:sp>
        <p:nvSpPr>
          <p:cNvPr id="9" name="Slide Number Placeholder 8"/>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2082407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CA4778-BA88-4603-9144-8E8B23C11605}" type="datetimeFigureOut">
              <a:rPr lang="en-US" smtClean="0">
                <a:solidFill>
                  <a:prstClr val="black">
                    <a:tint val="95000"/>
                  </a:prstClr>
                </a:solidFill>
              </a:rPr>
              <a:pPr/>
              <a:t>10/23/15</a:t>
            </a:fld>
            <a:endParaRPr lang="en-US">
              <a:solidFill>
                <a:prstClr val="black">
                  <a:tint val="95000"/>
                </a:prstClr>
              </a:solidFill>
            </a:endParaRPr>
          </a:p>
        </p:txBody>
      </p:sp>
      <p:sp>
        <p:nvSpPr>
          <p:cNvPr id="4" name="Footer Placeholder 3"/>
          <p:cNvSpPr>
            <a:spLocks noGrp="1"/>
          </p:cNvSpPr>
          <p:nvPr>
            <p:ph type="ftr" sz="quarter" idx="11"/>
          </p:nvPr>
        </p:nvSpPr>
        <p:spPr/>
        <p:txBody>
          <a:bodyPr/>
          <a:lstStyle/>
          <a:p>
            <a:endParaRPr lang="en-US">
              <a:solidFill>
                <a:prstClr val="black">
                  <a:tint val="95000"/>
                </a:prstClr>
              </a:solidFill>
            </a:endParaRPr>
          </a:p>
        </p:txBody>
      </p:sp>
      <p:sp>
        <p:nvSpPr>
          <p:cNvPr id="5" name="Slide Number Placeholder 4"/>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236802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CA4778-BA88-4603-9144-8E8B23C11605}" type="datetimeFigureOut">
              <a:rPr lang="en-US" smtClean="0">
                <a:solidFill>
                  <a:prstClr val="black">
                    <a:tint val="95000"/>
                  </a:prstClr>
                </a:solidFill>
              </a:rPr>
              <a:pPr/>
              <a:t>10/23/15</a:t>
            </a:fld>
            <a:endParaRPr lang="en-US">
              <a:solidFill>
                <a:prstClr val="black">
                  <a:tint val="95000"/>
                </a:prstClr>
              </a:solidFill>
            </a:endParaRPr>
          </a:p>
        </p:txBody>
      </p:sp>
      <p:sp>
        <p:nvSpPr>
          <p:cNvPr id="3" name="Footer Placeholder 2"/>
          <p:cNvSpPr>
            <a:spLocks noGrp="1"/>
          </p:cNvSpPr>
          <p:nvPr>
            <p:ph type="ftr" sz="quarter" idx="11"/>
          </p:nvPr>
        </p:nvSpPr>
        <p:spPr/>
        <p:txBody>
          <a:bodyPr/>
          <a:lstStyle/>
          <a:p>
            <a:endParaRPr lang="en-US">
              <a:solidFill>
                <a:prstClr val="black">
                  <a:tint val="95000"/>
                </a:prstClr>
              </a:solidFill>
            </a:endParaRPr>
          </a:p>
        </p:txBody>
      </p:sp>
      <p:sp>
        <p:nvSpPr>
          <p:cNvPr id="4" name="Slide Number Placeholder 3"/>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220370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CA4778-BA88-4603-9144-8E8B23C11605}" type="datetimeFigureOut">
              <a:rPr lang="en-US" smtClean="0">
                <a:solidFill>
                  <a:prstClr val="black">
                    <a:tint val="95000"/>
                  </a:prstClr>
                </a:solidFill>
              </a:rPr>
              <a:pPr/>
              <a:t>10/23/15</a:t>
            </a:fld>
            <a:endParaRPr lang="en-US">
              <a:solidFill>
                <a:prstClr val="black">
                  <a:tint val="95000"/>
                </a:prstClr>
              </a:solidFill>
            </a:endParaRPr>
          </a:p>
        </p:txBody>
      </p:sp>
      <p:sp>
        <p:nvSpPr>
          <p:cNvPr id="6" name="Footer Placeholder 5"/>
          <p:cNvSpPr>
            <a:spLocks noGrp="1"/>
          </p:cNvSpPr>
          <p:nvPr>
            <p:ph type="ftr" sz="quarter" idx="11"/>
          </p:nvPr>
        </p:nvSpPr>
        <p:spPr/>
        <p:txBody>
          <a:bodyPr/>
          <a:lstStyle/>
          <a:p>
            <a:endParaRPr lang="en-US">
              <a:solidFill>
                <a:prstClr val="black">
                  <a:tint val="95000"/>
                </a:prstClr>
              </a:solidFill>
            </a:endParaRPr>
          </a:p>
        </p:txBody>
      </p:sp>
      <p:sp>
        <p:nvSpPr>
          <p:cNvPr id="7" name="Slide Number Placeholder 6"/>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84175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CA4778-BA88-4603-9144-8E8B23C11605}" type="datetimeFigureOut">
              <a:rPr lang="en-US" smtClean="0">
                <a:solidFill>
                  <a:prstClr val="black">
                    <a:tint val="95000"/>
                  </a:prstClr>
                </a:solidFill>
              </a:rPr>
              <a:pPr/>
              <a:t>10/23/15</a:t>
            </a:fld>
            <a:endParaRPr lang="en-US">
              <a:solidFill>
                <a:prstClr val="black">
                  <a:tint val="95000"/>
                </a:prstClr>
              </a:solidFill>
            </a:endParaRPr>
          </a:p>
        </p:txBody>
      </p:sp>
      <p:sp>
        <p:nvSpPr>
          <p:cNvPr id="6" name="Footer Placeholder 5"/>
          <p:cNvSpPr>
            <a:spLocks noGrp="1"/>
          </p:cNvSpPr>
          <p:nvPr>
            <p:ph type="ftr" sz="quarter" idx="11"/>
          </p:nvPr>
        </p:nvSpPr>
        <p:spPr/>
        <p:txBody>
          <a:bodyPr/>
          <a:lstStyle/>
          <a:p>
            <a:endParaRPr lang="en-US">
              <a:solidFill>
                <a:prstClr val="white">
                  <a:shade val="50000"/>
                </a:prstClr>
              </a:solidFill>
            </a:endParaRPr>
          </a:p>
        </p:txBody>
      </p:sp>
      <p:sp>
        <p:nvSpPr>
          <p:cNvPr id="7" name="Slide Number Placeholder 6"/>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29050405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CA4778-BA88-4603-9144-8E8B23C11605}" type="datetimeFigureOut">
              <a:rPr lang="en-US" smtClean="0">
                <a:solidFill>
                  <a:prstClr val="black">
                    <a:tint val="95000"/>
                  </a:prstClr>
                </a:solidFill>
              </a:rPr>
              <a:pPr/>
              <a:t>10/23/15</a:t>
            </a:fld>
            <a:endParaRPr lang="en-US">
              <a:solidFill>
                <a:prstClr val="black">
                  <a:tint val="9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9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82723245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a:t>
            </a:r>
            <a:r>
              <a:rPr lang="en-US" dirty="0" smtClean="0"/>
              <a:t>15 </a:t>
            </a:r>
            <a:r>
              <a:rPr lang="en-US" dirty="0" smtClean="0"/>
              <a:t>– </a:t>
            </a:r>
            <a:r>
              <a:rPr lang="en-US" dirty="0" smtClean="0"/>
              <a:t>Control Flow</a:t>
            </a:r>
            <a:endParaRPr lang="en-US" dirty="0"/>
          </a:p>
        </p:txBody>
      </p:sp>
      <p:sp>
        <p:nvSpPr>
          <p:cNvPr id="3" name="Subtitle 2"/>
          <p:cNvSpPr>
            <a:spLocks noGrp="1"/>
          </p:cNvSpPr>
          <p:nvPr>
            <p:ph type="subTitle" idx="1"/>
          </p:nvPr>
        </p:nvSpPr>
        <p:spPr/>
        <p:txBody>
          <a:bodyPr>
            <a:normAutofit/>
          </a:bodyPr>
          <a:lstStyle/>
          <a:p>
            <a:r>
              <a:rPr lang="en-US" dirty="0" smtClean="0"/>
              <a:t>Michael Bailey</a:t>
            </a:r>
          </a:p>
          <a:p>
            <a:r>
              <a:rPr lang="en-US" dirty="0" smtClean="0"/>
              <a:t>University of Illinois</a:t>
            </a:r>
          </a:p>
          <a:p>
            <a:r>
              <a:rPr lang="en-US" dirty="0"/>
              <a:t>ECE 422/CS 461 </a:t>
            </a:r>
            <a:r>
              <a:rPr lang="en-US" dirty="0" smtClean="0"/>
              <a:t>– </a:t>
            </a:r>
            <a:r>
              <a:rPr lang="en-US" dirty="0" smtClean="0"/>
              <a:t>Fall 2015</a:t>
            </a:r>
            <a:endParaRPr lang="en-US" dirty="0"/>
          </a:p>
        </p:txBody>
      </p:sp>
    </p:spTree>
    <p:extLst>
      <p:ext uri="{BB962C8B-B14F-4D97-AF65-F5344CB8AC3E}">
        <p14:creationId xmlns:p14="http://schemas.microsoft.com/office/powerpoint/2010/main" val="257211013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a:t>
            </a:r>
            <a:r>
              <a:rPr lang="en-US" dirty="0" err="1" smtClean="0"/>
              <a:t>xample.c</a:t>
            </a:r>
            <a:endParaRPr lang="en-US" dirty="0"/>
          </a:p>
        </p:txBody>
      </p:sp>
      <p:sp>
        <p:nvSpPr>
          <p:cNvPr id="3" name="Content Placeholder 2"/>
          <p:cNvSpPr>
            <a:spLocks noGrp="1"/>
          </p:cNvSpPr>
          <p:nvPr>
            <p:ph idx="1"/>
          </p:nvPr>
        </p:nvSpPr>
        <p:spPr/>
        <p:txBody>
          <a:bodyPr/>
          <a:lstStyle/>
          <a:p>
            <a:pPr marL="118872" indent="0">
              <a:buNone/>
            </a:pPr>
            <a:r>
              <a:rPr lang="en-US" b="1" dirty="0" smtClean="0">
                <a:latin typeface="Courier New" pitchFamily="49" charset="0"/>
                <a:cs typeface="Courier New" pitchFamily="49" charset="0"/>
              </a:rPr>
              <a:t>void foo(</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b) {</a:t>
            </a:r>
            <a:endParaRPr lang="en-US" b="1" dirty="0">
              <a:latin typeface="Courier New" pitchFamily="49" charset="0"/>
              <a:cs typeface="Courier New" pitchFamily="49" charset="0"/>
            </a:endParaRPr>
          </a:p>
          <a:p>
            <a:pPr marL="118872" indent="0">
              <a:buNone/>
            </a:pPr>
            <a:r>
              <a:rPr lang="en-US" b="1" dirty="0" smtClean="0">
                <a:latin typeface="Courier New" pitchFamily="49" charset="0"/>
                <a:cs typeface="Courier New" pitchFamily="49" charset="0"/>
              </a:rPr>
              <a:t>    char buf1[10];</a:t>
            </a:r>
          </a:p>
          <a:p>
            <a:pPr marL="118872" indent="0">
              <a:buNone/>
            </a:pPr>
            <a:r>
              <a:rPr lang="en-US" b="1" dirty="0" smtClean="0">
                <a:latin typeface="Courier New" pitchFamily="49" charset="0"/>
                <a:cs typeface="Courier New" pitchFamily="49" charset="0"/>
              </a:rPr>
              <a:t>}</a:t>
            </a:r>
          </a:p>
          <a:p>
            <a:pPr marL="118872" indent="0">
              <a:buNone/>
            </a:pPr>
            <a:endParaRPr lang="en-US" b="1" dirty="0">
              <a:latin typeface="Courier New" pitchFamily="49" charset="0"/>
              <a:cs typeface="Courier New" pitchFamily="49" charset="0"/>
            </a:endParaRPr>
          </a:p>
          <a:p>
            <a:pPr marL="118872" indent="0">
              <a:buNone/>
            </a:pPr>
            <a:r>
              <a:rPr lang="en-US" b="1" dirty="0" smtClean="0">
                <a:latin typeface="Courier New" pitchFamily="49" charset="0"/>
                <a:cs typeface="Courier New" pitchFamily="49" charset="0"/>
              </a:rPr>
              <a:t>void main() {</a:t>
            </a:r>
          </a:p>
          <a:p>
            <a:pPr marL="118872" indent="0">
              <a:buNone/>
            </a:pPr>
            <a:r>
              <a:rPr lang="en-US" b="1" dirty="0" smtClean="0">
                <a:latin typeface="Courier New" pitchFamily="49" charset="0"/>
                <a:cs typeface="Courier New" pitchFamily="49" charset="0"/>
              </a:rPr>
              <a:t>    foo(3,6);</a:t>
            </a:r>
          </a:p>
          <a:p>
            <a:pPr marL="118872" indent="0">
              <a:buNone/>
            </a:pPr>
            <a:r>
              <a:rPr lang="en-US" b="1" dirty="0">
                <a:latin typeface="Courier New" pitchFamily="49" charset="0"/>
                <a:cs typeface="Courier New" pitchFamily="49" charset="0"/>
              </a:rPr>
              <a:t>}</a:t>
            </a:r>
          </a:p>
        </p:txBody>
      </p:sp>
    </p:spTree>
    <p:extLst>
      <p:ext uri="{BB962C8B-B14F-4D97-AF65-F5344CB8AC3E}">
        <p14:creationId xmlns:p14="http://schemas.microsoft.com/office/powerpoint/2010/main" val="3668256610"/>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3186111" y="4038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5" name="Rectangle 14"/>
          <p:cNvSpPr/>
          <p:nvPr/>
        </p:nvSpPr>
        <p:spPr>
          <a:xfrm>
            <a:off x="3187295" y="3429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C stack frames</a:t>
            </a:r>
            <a:endParaRPr lang="en-US" dirty="0"/>
          </a:p>
        </p:txBody>
      </p:sp>
      <p:sp>
        <p:nvSpPr>
          <p:cNvPr id="4" name="Rectangle 3"/>
          <p:cNvSpPr/>
          <p:nvPr/>
        </p:nvSpPr>
        <p:spPr>
          <a:xfrm>
            <a:off x="3190673" y="4648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cxnSp>
        <p:nvCxnSpPr>
          <p:cNvPr id="8" name="Straight Arrow Connector 7"/>
          <p:cNvCxnSpPr/>
          <p:nvPr/>
        </p:nvCxnSpPr>
        <p:spPr>
          <a:xfrm>
            <a:off x="2667000" y="464568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186112" y="4651374"/>
            <a:ext cx="2771775" cy="606425"/>
          </a:xfrm>
          <a:prstGeom prst="rect">
            <a:avLst/>
          </a:prstGeom>
          <a:solidFill>
            <a:schemeClr val="bg1">
              <a:alpha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943600" y="3771900"/>
            <a:ext cx="457200" cy="1569660"/>
          </a:xfrm>
          <a:prstGeom prst="rect">
            <a:avLst/>
          </a:prstGeom>
          <a:noFill/>
        </p:spPr>
        <p:txBody>
          <a:bodyPr wrap="square" rtlCol="0">
            <a:spAutoFit/>
          </a:bodyPr>
          <a:lstStyle/>
          <a:p>
            <a:r>
              <a:rPr lang="en-US" sz="9600" dirty="0" smtClean="0"/>
              <a:t>}</a:t>
            </a:r>
            <a:endParaRPr lang="en-US" sz="9600" dirty="0"/>
          </a:p>
        </p:txBody>
      </p:sp>
      <p:sp>
        <p:nvSpPr>
          <p:cNvPr id="10" name="TextBox 9"/>
          <p:cNvSpPr txBox="1"/>
          <p:nvPr/>
        </p:nvSpPr>
        <p:spPr>
          <a:xfrm>
            <a:off x="6477000" y="4305300"/>
            <a:ext cx="2514600" cy="646331"/>
          </a:xfrm>
          <a:prstGeom prst="rect">
            <a:avLst/>
          </a:prstGeom>
          <a:noFill/>
        </p:spPr>
        <p:txBody>
          <a:bodyPr wrap="square" rtlCol="0">
            <a:spAutoFit/>
          </a:bodyPr>
          <a:lstStyle/>
          <a:p>
            <a:r>
              <a:rPr lang="en-US" sz="3600" b="1" dirty="0" smtClean="0"/>
              <a:t>main</a:t>
            </a:r>
            <a:endParaRPr lang="en-US" sz="3600" b="1" dirty="0"/>
          </a:p>
        </p:txBody>
      </p:sp>
      <p:sp>
        <p:nvSpPr>
          <p:cNvPr id="11" name="TextBox 10"/>
          <p:cNvSpPr txBox="1"/>
          <p:nvPr/>
        </p:nvSpPr>
        <p:spPr>
          <a:xfrm>
            <a:off x="3352800" y="4696480"/>
            <a:ext cx="2514600" cy="523220"/>
          </a:xfrm>
          <a:prstGeom prst="rect">
            <a:avLst/>
          </a:prstGeom>
          <a:noFill/>
        </p:spPr>
        <p:txBody>
          <a:bodyPr wrap="square" rtlCol="0">
            <a:spAutoFit/>
          </a:bodyPr>
          <a:lstStyle/>
          <a:p>
            <a:r>
              <a:rPr lang="en-US" sz="2800" b="1" i="1" dirty="0" smtClean="0"/>
              <a:t>Local variables</a:t>
            </a:r>
            <a:endParaRPr lang="en-US" sz="2800" b="1" i="1" dirty="0"/>
          </a:p>
        </p:txBody>
      </p:sp>
      <p:cxnSp>
        <p:nvCxnSpPr>
          <p:cNvPr id="12" name="Straight Arrow Connector 11"/>
          <p:cNvCxnSpPr/>
          <p:nvPr/>
        </p:nvCxnSpPr>
        <p:spPr>
          <a:xfrm flipH="1">
            <a:off x="5957887" y="52578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133600" y="4353580"/>
            <a:ext cx="685800" cy="523220"/>
          </a:xfrm>
          <a:prstGeom prst="rect">
            <a:avLst/>
          </a:prstGeom>
          <a:noFill/>
        </p:spPr>
        <p:txBody>
          <a:bodyPr wrap="square" rtlCol="0">
            <a:spAutoFit/>
          </a:bodyPr>
          <a:lstStyle/>
          <a:p>
            <a:r>
              <a:rPr lang="en-US" sz="2800" b="1" dirty="0" smtClean="0"/>
              <a:t>SP</a:t>
            </a:r>
            <a:endParaRPr lang="en-US" sz="2800" b="1" dirty="0"/>
          </a:p>
        </p:txBody>
      </p:sp>
      <p:sp>
        <p:nvSpPr>
          <p:cNvPr id="14" name="TextBox 13"/>
          <p:cNvSpPr txBox="1"/>
          <p:nvPr/>
        </p:nvSpPr>
        <p:spPr>
          <a:xfrm>
            <a:off x="6481560" y="4991100"/>
            <a:ext cx="685800" cy="523220"/>
          </a:xfrm>
          <a:prstGeom prst="rect">
            <a:avLst/>
          </a:prstGeom>
          <a:noFill/>
        </p:spPr>
        <p:txBody>
          <a:bodyPr wrap="square" rtlCol="0">
            <a:spAutoFit/>
          </a:bodyPr>
          <a:lstStyle/>
          <a:p>
            <a:r>
              <a:rPr lang="en-US" sz="2800" b="1" dirty="0" smtClean="0"/>
              <a:t>FP</a:t>
            </a:r>
            <a:endParaRPr lang="en-US" sz="2800" b="1" dirty="0"/>
          </a:p>
        </p:txBody>
      </p:sp>
      <p:sp>
        <p:nvSpPr>
          <p:cNvPr id="16" name="Rectangle 15"/>
          <p:cNvSpPr/>
          <p:nvPr/>
        </p:nvSpPr>
        <p:spPr>
          <a:xfrm>
            <a:off x="3187295" y="2819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7" name="Rectangle 16"/>
          <p:cNvSpPr/>
          <p:nvPr/>
        </p:nvSpPr>
        <p:spPr>
          <a:xfrm>
            <a:off x="3187700" y="2209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8" name="Rectangle 17"/>
          <p:cNvSpPr/>
          <p:nvPr/>
        </p:nvSpPr>
        <p:spPr>
          <a:xfrm>
            <a:off x="3187700" y="1600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425103209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3187295" y="3429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5" name="Rectangle 24"/>
          <p:cNvSpPr/>
          <p:nvPr/>
        </p:nvSpPr>
        <p:spPr>
          <a:xfrm>
            <a:off x="3187295" y="2819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6" name="Rectangle 25"/>
          <p:cNvSpPr/>
          <p:nvPr/>
        </p:nvSpPr>
        <p:spPr>
          <a:xfrm>
            <a:off x="3187700" y="2209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7" name="Rectangle 26"/>
          <p:cNvSpPr/>
          <p:nvPr/>
        </p:nvSpPr>
        <p:spPr>
          <a:xfrm>
            <a:off x="3187700" y="1600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C stack frames</a:t>
            </a:r>
            <a:endParaRPr lang="en-US" dirty="0"/>
          </a:p>
        </p:txBody>
      </p:sp>
      <p:sp>
        <p:nvSpPr>
          <p:cNvPr id="4" name="Rectangle 3"/>
          <p:cNvSpPr/>
          <p:nvPr/>
        </p:nvSpPr>
        <p:spPr>
          <a:xfrm>
            <a:off x="3190673" y="4648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sp>
        <p:nvSpPr>
          <p:cNvPr id="7" name="Rectangle 6"/>
          <p:cNvSpPr/>
          <p:nvPr/>
        </p:nvSpPr>
        <p:spPr>
          <a:xfrm>
            <a:off x="3190673" y="4038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cxnSp>
        <p:nvCxnSpPr>
          <p:cNvPr id="8" name="Straight Arrow Connector 7"/>
          <p:cNvCxnSpPr/>
          <p:nvPr/>
        </p:nvCxnSpPr>
        <p:spPr>
          <a:xfrm>
            <a:off x="2667000" y="404878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186112" y="4051300"/>
            <a:ext cx="2771775" cy="1206500"/>
          </a:xfrm>
          <a:prstGeom prst="rect">
            <a:avLst/>
          </a:prstGeom>
          <a:solidFill>
            <a:schemeClr val="bg1">
              <a:alpha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943600" y="3771900"/>
            <a:ext cx="457200" cy="1569660"/>
          </a:xfrm>
          <a:prstGeom prst="rect">
            <a:avLst/>
          </a:prstGeom>
          <a:noFill/>
        </p:spPr>
        <p:txBody>
          <a:bodyPr wrap="square" rtlCol="0">
            <a:spAutoFit/>
          </a:bodyPr>
          <a:lstStyle/>
          <a:p>
            <a:r>
              <a:rPr lang="en-US" sz="9600" dirty="0" smtClean="0"/>
              <a:t>}</a:t>
            </a:r>
            <a:endParaRPr lang="en-US" sz="9600" dirty="0"/>
          </a:p>
        </p:txBody>
      </p:sp>
      <p:sp>
        <p:nvSpPr>
          <p:cNvPr id="13" name="TextBox 12"/>
          <p:cNvSpPr txBox="1"/>
          <p:nvPr/>
        </p:nvSpPr>
        <p:spPr>
          <a:xfrm>
            <a:off x="6477000" y="4306669"/>
            <a:ext cx="2514600" cy="646331"/>
          </a:xfrm>
          <a:prstGeom prst="rect">
            <a:avLst/>
          </a:prstGeom>
          <a:noFill/>
        </p:spPr>
        <p:txBody>
          <a:bodyPr wrap="square" rtlCol="0">
            <a:spAutoFit/>
          </a:bodyPr>
          <a:lstStyle/>
          <a:p>
            <a:r>
              <a:rPr lang="en-US" sz="3600" b="1" dirty="0" smtClean="0"/>
              <a:t>main</a:t>
            </a:r>
            <a:endParaRPr lang="en-US" sz="3600" b="1" dirty="0"/>
          </a:p>
        </p:txBody>
      </p:sp>
      <p:sp>
        <p:nvSpPr>
          <p:cNvPr id="14" name="TextBox 13"/>
          <p:cNvSpPr txBox="1"/>
          <p:nvPr/>
        </p:nvSpPr>
        <p:spPr>
          <a:xfrm>
            <a:off x="3352800" y="4696480"/>
            <a:ext cx="2514600" cy="523220"/>
          </a:xfrm>
          <a:prstGeom prst="rect">
            <a:avLst/>
          </a:prstGeom>
          <a:noFill/>
        </p:spPr>
        <p:txBody>
          <a:bodyPr wrap="square" rtlCol="0">
            <a:spAutoFit/>
          </a:bodyPr>
          <a:lstStyle/>
          <a:p>
            <a:r>
              <a:rPr lang="en-US" sz="2800" b="1" i="1" dirty="0" smtClean="0"/>
              <a:t>Local variables</a:t>
            </a:r>
            <a:endParaRPr lang="en-US" sz="2800" b="1" i="1" dirty="0"/>
          </a:p>
        </p:txBody>
      </p:sp>
      <p:sp>
        <p:nvSpPr>
          <p:cNvPr id="15" name="TextBox 14"/>
          <p:cNvSpPr txBox="1"/>
          <p:nvPr/>
        </p:nvSpPr>
        <p:spPr>
          <a:xfrm>
            <a:off x="3352800" y="4089400"/>
            <a:ext cx="2514600" cy="523220"/>
          </a:xfrm>
          <a:prstGeom prst="rect">
            <a:avLst/>
          </a:prstGeom>
          <a:noFill/>
        </p:spPr>
        <p:txBody>
          <a:bodyPr wrap="square" rtlCol="0">
            <a:spAutoFit/>
          </a:bodyPr>
          <a:lstStyle/>
          <a:p>
            <a:r>
              <a:rPr lang="en-US" sz="2800" b="1" i="1" dirty="0"/>
              <a:t>f</a:t>
            </a:r>
            <a:r>
              <a:rPr lang="en-US" sz="2800" b="1" i="1" dirty="0" smtClean="0"/>
              <a:t>unction </a:t>
            </a:r>
            <a:r>
              <a:rPr lang="en-US" sz="2800" b="1" i="1" dirty="0" err="1" smtClean="0"/>
              <a:t>args</a:t>
            </a:r>
            <a:endParaRPr lang="en-US" sz="2800" b="1" i="1" dirty="0"/>
          </a:p>
        </p:txBody>
      </p:sp>
      <p:cxnSp>
        <p:nvCxnSpPr>
          <p:cNvPr id="19" name="Straight Arrow Connector 18"/>
          <p:cNvCxnSpPr/>
          <p:nvPr/>
        </p:nvCxnSpPr>
        <p:spPr>
          <a:xfrm flipH="1">
            <a:off x="5957887" y="525528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133600" y="3743980"/>
            <a:ext cx="685800" cy="523220"/>
          </a:xfrm>
          <a:prstGeom prst="rect">
            <a:avLst/>
          </a:prstGeom>
          <a:noFill/>
        </p:spPr>
        <p:txBody>
          <a:bodyPr wrap="square" rtlCol="0">
            <a:spAutoFit/>
          </a:bodyPr>
          <a:lstStyle/>
          <a:p>
            <a:r>
              <a:rPr lang="en-US" sz="2800" b="1" dirty="0" smtClean="0"/>
              <a:t>SP</a:t>
            </a:r>
            <a:endParaRPr lang="en-US" sz="2800" b="1" dirty="0"/>
          </a:p>
        </p:txBody>
      </p:sp>
      <p:sp>
        <p:nvSpPr>
          <p:cNvPr id="21" name="TextBox 20"/>
          <p:cNvSpPr txBox="1"/>
          <p:nvPr/>
        </p:nvSpPr>
        <p:spPr>
          <a:xfrm>
            <a:off x="6481560" y="4988580"/>
            <a:ext cx="685800" cy="523220"/>
          </a:xfrm>
          <a:prstGeom prst="rect">
            <a:avLst/>
          </a:prstGeom>
          <a:noFill/>
        </p:spPr>
        <p:txBody>
          <a:bodyPr wrap="square" rtlCol="0">
            <a:spAutoFit/>
          </a:bodyPr>
          <a:lstStyle/>
          <a:p>
            <a:r>
              <a:rPr lang="en-US" sz="2800" b="1" dirty="0" smtClean="0"/>
              <a:t>FP</a:t>
            </a:r>
            <a:endParaRPr lang="en-US" sz="2800" b="1" dirty="0"/>
          </a:p>
        </p:txBody>
      </p:sp>
    </p:spTree>
    <p:extLst>
      <p:ext uri="{BB962C8B-B14F-4D97-AF65-F5344CB8AC3E}">
        <p14:creationId xmlns:p14="http://schemas.microsoft.com/office/powerpoint/2010/main" val="2260539774"/>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3187295" y="3429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5" name="Rectangle 24"/>
          <p:cNvSpPr/>
          <p:nvPr/>
        </p:nvSpPr>
        <p:spPr>
          <a:xfrm>
            <a:off x="3187295" y="2819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6" name="Rectangle 25"/>
          <p:cNvSpPr/>
          <p:nvPr/>
        </p:nvSpPr>
        <p:spPr>
          <a:xfrm>
            <a:off x="3187700" y="2209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7" name="Rectangle 26"/>
          <p:cNvSpPr/>
          <p:nvPr/>
        </p:nvSpPr>
        <p:spPr>
          <a:xfrm>
            <a:off x="3187700" y="1600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C stack frames</a:t>
            </a:r>
            <a:endParaRPr lang="en-US" dirty="0"/>
          </a:p>
        </p:txBody>
      </p:sp>
      <p:sp>
        <p:nvSpPr>
          <p:cNvPr id="4" name="Rectangle 3"/>
          <p:cNvSpPr/>
          <p:nvPr/>
        </p:nvSpPr>
        <p:spPr>
          <a:xfrm>
            <a:off x="3190673" y="4648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sp>
        <p:nvSpPr>
          <p:cNvPr id="7" name="Rectangle 6"/>
          <p:cNvSpPr/>
          <p:nvPr/>
        </p:nvSpPr>
        <p:spPr>
          <a:xfrm>
            <a:off x="3190673" y="4038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cxnSp>
        <p:nvCxnSpPr>
          <p:cNvPr id="8" name="Straight Arrow Connector 7"/>
          <p:cNvCxnSpPr/>
          <p:nvPr/>
        </p:nvCxnSpPr>
        <p:spPr>
          <a:xfrm>
            <a:off x="2667000" y="343918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190673" y="34417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sp>
        <p:nvSpPr>
          <p:cNvPr id="9" name="Rectangle 8"/>
          <p:cNvSpPr/>
          <p:nvPr/>
        </p:nvSpPr>
        <p:spPr>
          <a:xfrm>
            <a:off x="3186112" y="4051300"/>
            <a:ext cx="2771775" cy="1206500"/>
          </a:xfrm>
          <a:prstGeom prst="rect">
            <a:avLst/>
          </a:prstGeom>
          <a:solidFill>
            <a:schemeClr val="bg1">
              <a:alpha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943600" y="3771900"/>
            <a:ext cx="457200" cy="1569660"/>
          </a:xfrm>
          <a:prstGeom prst="rect">
            <a:avLst/>
          </a:prstGeom>
          <a:noFill/>
        </p:spPr>
        <p:txBody>
          <a:bodyPr wrap="square" rtlCol="0">
            <a:spAutoFit/>
          </a:bodyPr>
          <a:lstStyle/>
          <a:p>
            <a:r>
              <a:rPr lang="en-US" sz="9600" dirty="0" smtClean="0"/>
              <a:t>}</a:t>
            </a:r>
            <a:endParaRPr lang="en-US" sz="9600" dirty="0"/>
          </a:p>
        </p:txBody>
      </p:sp>
      <p:sp>
        <p:nvSpPr>
          <p:cNvPr id="13" name="TextBox 12"/>
          <p:cNvSpPr txBox="1"/>
          <p:nvPr/>
        </p:nvSpPr>
        <p:spPr>
          <a:xfrm>
            <a:off x="6477000" y="4306669"/>
            <a:ext cx="2514600" cy="646331"/>
          </a:xfrm>
          <a:prstGeom prst="rect">
            <a:avLst/>
          </a:prstGeom>
          <a:noFill/>
        </p:spPr>
        <p:txBody>
          <a:bodyPr wrap="square" rtlCol="0">
            <a:spAutoFit/>
          </a:bodyPr>
          <a:lstStyle/>
          <a:p>
            <a:r>
              <a:rPr lang="en-US" sz="3600" b="1" dirty="0" smtClean="0"/>
              <a:t>main</a:t>
            </a:r>
            <a:endParaRPr lang="en-US" sz="3600" b="1" dirty="0"/>
          </a:p>
        </p:txBody>
      </p:sp>
      <p:sp>
        <p:nvSpPr>
          <p:cNvPr id="14" name="TextBox 13"/>
          <p:cNvSpPr txBox="1"/>
          <p:nvPr/>
        </p:nvSpPr>
        <p:spPr>
          <a:xfrm>
            <a:off x="3352800" y="4696480"/>
            <a:ext cx="2514600" cy="523220"/>
          </a:xfrm>
          <a:prstGeom prst="rect">
            <a:avLst/>
          </a:prstGeom>
          <a:noFill/>
        </p:spPr>
        <p:txBody>
          <a:bodyPr wrap="square" rtlCol="0">
            <a:spAutoFit/>
          </a:bodyPr>
          <a:lstStyle/>
          <a:p>
            <a:r>
              <a:rPr lang="en-US" sz="2800" b="1" i="1" dirty="0" smtClean="0"/>
              <a:t>Local variables</a:t>
            </a:r>
            <a:endParaRPr lang="en-US" sz="2800" b="1" i="1" dirty="0"/>
          </a:p>
        </p:txBody>
      </p:sp>
      <p:sp>
        <p:nvSpPr>
          <p:cNvPr id="15" name="TextBox 14"/>
          <p:cNvSpPr txBox="1"/>
          <p:nvPr/>
        </p:nvSpPr>
        <p:spPr>
          <a:xfrm>
            <a:off x="3352800" y="4089400"/>
            <a:ext cx="2514600" cy="523220"/>
          </a:xfrm>
          <a:prstGeom prst="rect">
            <a:avLst/>
          </a:prstGeom>
          <a:noFill/>
        </p:spPr>
        <p:txBody>
          <a:bodyPr wrap="square" rtlCol="0">
            <a:spAutoFit/>
          </a:bodyPr>
          <a:lstStyle/>
          <a:p>
            <a:r>
              <a:rPr lang="en-US" sz="2800" b="1" i="1" dirty="0"/>
              <a:t>f</a:t>
            </a:r>
            <a:r>
              <a:rPr lang="en-US" sz="2800" b="1" i="1" dirty="0" smtClean="0"/>
              <a:t>unction </a:t>
            </a:r>
            <a:r>
              <a:rPr lang="en-US" sz="2800" b="1" i="1" dirty="0" err="1" smtClean="0"/>
              <a:t>args</a:t>
            </a:r>
            <a:endParaRPr lang="en-US" sz="2800" b="1" i="1" dirty="0"/>
          </a:p>
        </p:txBody>
      </p:sp>
      <p:sp>
        <p:nvSpPr>
          <p:cNvPr id="16" name="TextBox 15"/>
          <p:cNvSpPr txBox="1"/>
          <p:nvPr/>
        </p:nvSpPr>
        <p:spPr>
          <a:xfrm>
            <a:off x="3352800" y="3479800"/>
            <a:ext cx="2514600" cy="523220"/>
          </a:xfrm>
          <a:prstGeom prst="rect">
            <a:avLst/>
          </a:prstGeom>
          <a:noFill/>
        </p:spPr>
        <p:txBody>
          <a:bodyPr wrap="square" rtlCol="0">
            <a:spAutoFit/>
          </a:bodyPr>
          <a:lstStyle/>
          <a:p>
            <a:r>
              <a:rPr lang="en-US" sz="2800" b="1" i="1" dirty="0"/>
              <a:t>r</a:t>
            </a:r>
            <a:r>
              <a:rPr lang="en-US" sz="2800" b="1" i="1" dirty="0" smtClean="0"/>
              <a:t>eturn address</a:t>
            </a:r>
            <a:endParaRPr lang="en-US" sz="2800" b="1" i="1" dirty="0"/>
          </a:p>
        </p:txBody>
      </p:sp>
      <p:cxnSp>
        <p:nvCxnSpPr>
          <p:cNvPr id="19" name="Straight Arrow Connector 18"/>
          <p:cNvCxnSpPr/>
          <p:nvPr/>
        </p:nvCxnSpPr>
        <p:spPr>
          <a:xfrm flipH="1">
            <a:off x="5957887" y="525528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133600" y="3134380"/>
            <a:ext cx="685800" cy="523220"/>
          </a:xfrm>
          <a:prstGeom prst="rect">
            <a:avLst/>
          </a:prstGeom>
          <a:noFill/>
        </p:spPr>
        <p:txBody>
          <a:bodyPr wrap="square" rtlCol="0">
            <a:spAutoFit/>
          </a:bodyPr>
          <a:lstStyle/>
          <a:p>
            <a:r>
              <a:rPr lang="en-US" sz="2800" b="1" dirty="0" smtClean="0"/>
              <a:t>SP</a:t>
            </a:r>
            <a:endParaRPr lang="en-US" sz="2800" b="1" dirty="0"/>
          </a:p>
        </p:txBody>
      </p:sp>
      <p:sp>
        <p:nvSpPr>
          <p:cNvPr id="21" name="TextBox 20"/>
          <p:cNvSpPr txBox="1"/>
          <p:nvPr/>
        </p:nvSpPr>
        <p:spPr>
          <a:xfrm>
            <a:off x="6481560" y="4988580"/>
            <a:ext cx="685800" cy="523220"/>
          </a:xfrm>
          <a:prstGeom prst="rect">
            <a:avLst/>
          </a:prstGeom>
          <a:noFill/>
        </p:spPr>
        <p:txBody>
          <a:bodyPr wrap="square" rtlCol="0">
            <a:spAutoFit/>
          </a:bodyPr>
          <a:lstStyle/>
          <a:p>
            <a:r>
              <a:rPr lang="en-US" sz="2800" b="1" dirty="0" smtClean="0"/>
              <a:t>FP</a:t>
            </a:r>
            <a:endParaRPr lang="en-US" sz="2800" b="1" dirty="0"/>
          </a:p>
        </p:txBody>
      </p:sp>
    </p:spTree>
    <p:extLst>
      <p:ext uri="{BB962C8B-B14F-4D97-AF65-F5344CB8AC3E}">
        <p14:creationId xmlns:p14="http://schemas.microsoft.com/office/powerpoint/2010/main" val="133939387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3187295" y="3429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34" name="Rectangle 33"/>
          <p:cNvSpPr/>
          <p:nvPr/>
        </p:nvSpPr>
        <p:spPr>
          <a:xfrm>
            <a:off x="3187295" y="2819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35" name="Rectangle 34"/>
          <p:cNvSpPr/>
          <p:nvPr/>
        </p:nvSpPr>
        <p:spPr>
          <a:xfrm>
            <a:off x="3187700" y="2209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36" name="Rectangle 35"/>
          <p:cNvSpPr/>
          <p:nvPr/>
        </p:nvSpPr>
        <p:spPr>
          <a:xfrm>
            <a:off x="3187700" y="1600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C stack frames</a:t>
            </a:r>
            <a:endParaRPr lang="en-US" dirty="0"/>
          </a:p>
        </p:txBody>
      </p:sp>
      <p:sp>
        <p:nvSpPr>
          <p:cNvPr id="4" name="Rectangle 3"/>
          <p:cNvSpPr/>
          <p:nvPr/>
        </p:nvSpPr>
        <p:spPr>
          <a:xfrm>
            <a:off x="3190673" y="4648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sp>
        <p:nvSpPr>
          <p:cNvPr id="7" name="Rectangle 6"/>
          <p:cNvSpPr/>
          <p:nvPr/>
        </p:nvSpPr>
        <p:spPr>
          <a:xfrm>
            <a:off x="3190673" y="4038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cxnSp>
        <p:nvCxnSpPr>
          <p:cNvPr id="8" name="Straight Arrow Connector 7"/>
          <p:cNvCxnSpPr/>
          <p:nvPr/>
        </p:nvCxnSpPr>
        <p:spPr>
          <a:xfrm>
            <a:off x="2667000" y="28194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190673" y="34417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sp>
        <p:nvSpPr>
          <p:cNvPr id="11" name="Rectangle 10"/>
          <p:cNvSpPr/>
          <p:nvPr/>
        </p:nvSpPr>
        <p:spPr>
          <a:xfrm>
            <a:off x="3190673" y="28321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sp>
        <p:nvSpPr>
          <p:cNvPr id="9" name="Rectangle 8"/>
          <p:cNvSpPr/>
          <p:nvPr/>
        </p:nvSpPr>
        <p:spPr>
          <a:xfrm>
            <a:off x="3186112" y="4051300"/>
            <a:ext cx="2771775" cy="1206500"/>
          </a:xfrm>
          <a:prstGeom prst="rect">
            <a:avLst/>
          </a:prstGeom>
          <a:solidFill>
            <a:schemeClr val="bg1">
              <a:alpha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943600" y="3771900"/>
            <a:ext cx="457200" cy="1569660"/>
          </a:xfrm>
          <a:prstGeom prst="rect">
            <a:avLst/>
          </a:prstGeom>
          <a:noFill/>
        </p:spPr>
        <p:txBody>
          <a:bodyPr wrap="square" rtlCol="0">
            <a:spAutoFit/>
          </a:bodyPr>
          <a:lstStyle/>
          <a:p>
            <a:r>
              <a:rPr lang="en-US" sz="9600" dirty="0" smtClean="0"/>
              <a:t>}</a:t>
            </a:r>
            <a:endParaRPr lang="en-US" sz="9600" dirty="0"/>
          </a:p>
        </p:txBody>
      </p:sp>
      <p:sp>
        <p:nvSpPr>
          <p:cNvPr id="13" name="TextBox 12"/>
          <p:cNvSpPr txBox="1"/>
          <p:nvPr/>
        </p:nvSpPr>
        <p:spPr>
          <a:xfrm>
            <a:off x="6477000" y="4306669"/>
            <a:ext cx="2514600" cy="646331"/>
          </a:xfrm>
          <a:prstGeom prst="rect">
            <a:avLst/>
          </a:prstGeom>
          <a:noFill/>
        </p:spPr>
        <p:txBody>
          <a:bodyPr wrap="square" rtlCol="0">
            <a:spAutoFit/>
          </a:bodyPr>
          <a:lstStyle/>
          <a:p>
            <a:r>
              <a:rPr lang="en-US" sz="3600" b="1" dirty="0" smtClean="0"/>
              <a:t>main</a:t>
            </a:r>
            <a:endParaRPr lang="en-US" sz="3600" b="1" dirty="0"/>
          </a:p>
        </p:txBody>
      </p:sp>
      <p:sp>
        <p:nvSpPr>
          <p:cNvPr id="14" name="TextBox 13"/>
          <p:cNvSpPr txBox="1"/>
          <p:nvPr/>
        </p:nvSpPr>
        <p:spPr>
          <a:xfrm>
            <a:off x="3352800" y="4696480"/>
            <a:ext cx="2514600" cy="523220"/>
          </a:xfrm>
          <a:prstGeom prst="rect">
            <a:avLst/>
          </a:prstGeom>
          <a:noFill/>
        </p:spPr>
        <p:txBody>
          <a:bodyPr wrap="square" rtlCol="0">
            <a:spAutoFit/>
          </a:bodyPr>
          <a:lstStyle/>
          <a:p>
            <a:r>
              <a:rPr lang="en-US" sz="2800" b="1" i="1" dirty="0" smtClean="0"/>
              <a:t>Local variables</a:t>
            </a:r>
            <a:endParaRPr lang="en-US" sz="2800" b="1" i="1" dirty="0"/>
          </a:p>
        </p:txBody>
      </p:sp>
      <p:sp>
        <p:nvSpPr>
          <p:cNvPr id="15" name="TextBox 14"/>
          <p:cNvSpPr txBox="1"/>
          <p:nvPr/>
        </p:nvSpPr>
        <p:spPr>
          <a:xfrm>
            <a:off x="3352800" y="4089400"/>
            <a:ext cx="2514600" cy="523220"/>
          </a:xfrm>
          <a:prstGeom prst="rect">
            <a:avLst/>
          </a:prstGeom>
          <a:noFill/>
        </p:spPr>
        <p:txBody>
          <a:bodyPr wrap="square" rtlCol="0">
            <a:spAutoFit/>
          </a:bodyPr>
          <a:lstStyle/>
          <a:p>
            <a:r>
              <a:rPr lang="en-US" sz="2800" b="1" i="1" dirty="0"/>
              <a:t>f</a:t>
            </a:r>
            <a:r>
              <a:rPr lang="en-US" sz="2800" b="1" i="1" dirty="0" smtClean="0"/>
              <a:t>unction </a:t>
            </a:r>
            <a:r>
              <a:rPr lang="en-US" sz="2800" b="1" i="1" dirty="0" err="1" smtClean="0"/>
              <a:t>args</a:t>
            </a:r>
            <a:endParaRPr lang="en-US" sz="2800" b="1" i="1" dirty="0"/>
          </a:p>
        </p:txBody>
      </p:sp>
      <p:sp>
        <p:nvSpPr>
          <p:cNvPr id="16" name="TextBox 15"/>
          <p:cNvSpPr txBox="1"/>
          <p:nvPr/>
        </p:nvSpPr>
        <p:spPr>
          <a:xfrm>
            <a:off x="3352800" y="3479800"/>
            <a:ext cx="2514600" cy="523220"/>
          </a:xfrm>
          <a:prstGeom prst="rect">
            <a:avLst/>
          </a:prstGeom>
          <a:noFill/>
        </p:spPr>
        <p:txBody>
          <a:bodyPr wrap="square" rtlCol="0">
            <a:spAutoFit/>
          </a:bodyPr>
          <a:lstStyle/>
          <a:p>
            <a:r>
              <a:rPr lang="en-US" sz="2800" b="1" i="1" dirty="0"/>
              <a:t>r</a:t>
            </a:r>
            <a:r>
              <a:rPr lang="en-US" sz="2800" b="1" i="1" dirty="0" smtClean="0"/>
              <a:t>eturn address</a:t>
            </a:r>
            <a:endParaRPr lang="en-US" sz="2800" b="1" i="1" dirty="0"/>
          </a:p>
        </p:txBody>
      </p:sp>
      <p:sp>
        <p:nvSpPr>
          <p:cNvPr id="17" name="TextBox 16"/>
          <p:cNvSpPr txBox="1"/>
          <p:nvPr/>
        </p:nvSpPr>
        <p:spPr>
          <a:xfrm>
            <a:off x="5943600" y="1321374"/>
            <a:ext cx="457200" cy="1726626"/>
          </a:xfrm>
          <a:prstGeom prst="rect">
            <a:avLst/>
          </a:prstGeom>
          <a:noFill/>
        </p:spPr>
        <p:txBody>
          <a:bodyPr wrap="square" rtlCol="0">
            <a:spAutoFit/>
          </a:bodyPr>
          <a:lstStyle/>
          <a:p>
            <a:r>
              <a:rPr lang="en-US" sz="9600" dirty="0" smtClean="0"/>
              <a:t>}</a:t>
            </a:r>
            <a:endParaRPr lang="en-US" sz="9600" dirty="0"/>
          </a:p>
        </p:txBody>
      </p:sp>
      <p:sp>
        <p:nvSpPr>
          <p:cNvPr id="18" name="TextBox 17"/>
          <p:cNvSpPr txBox="1"/>
          <p:nvPr/>
        </p:nvSpPr>
        <p:spPr>
          <a:xfrm>
            <a:off x="6477000" y="1896526"/>
            <a:ext cx="2514600" cy="646331"/>
          </a:xfrm>
          <a:prstGeom prst="rect">
            <a:avLst/>
          </a:prstGeom>
          <a:noFill/>
        </p:spPr>
        <p:txBody>
          <a:bodyPr wrap="square" rtlCol="0">
            <a:spAutoFit/>
          </a:bodyPr>
          <a:lstStyle/>
          <a:p>
            <a:r>
              <a:rPr lang="en-US" sz="3600" b="1" dirty="0" smtClean="0"/>
              <a:t>foo</a:t>
            </a:r>
            <a:endParaRPr lang="en-US" sz="3600" b="1" dirty="0"/>
          </a:p>
        </p:txBody>
      </p:sp>
      <p:sp>
        <p:nvSpPr>
          <p:cNvPr id="20" name="TextBox 19"/>
          <p:cNvSpPr txBox="1"/>
          <p:nvPr/>
        </p:nvSpPr>
        <p:spPr>
          <a:xfrm>
            <a:off x="2133600" y="2514600"/>
            <a:ext cx="685800" cy="523220"/>
          </a:xfrm>
          <a:prstGeom prst="rect">
            <a:avLst/>
          </a:prstGeom>
          <a:noFill/>
        </p:spPr>
        <p:txBody>
          <a:bodyPr wrap="square" rtlCol="0">
            <a:spAutoFit/>
          </a:bodyPr>
          <a:lstStyle/>
          <a:p>
            <a:r>
              <a:rPr lang="en-US" sz="2800" b="1" dirty="0" smtClean="0"/>
              <a:t>SP</a:t>
            </a:r>
            <a:endParaRPr lang="en-US" sz="2800" b="1" dirty="0"/>
          </a:p>
        </p:txBody>
      </p:sp>
      <p:sp>
        <p:nvSpPr>
          <p:cNvPr id="22" name="TextBox 21"/>
          <p:cNvSpPr txBox="1"/>
          <p:nvPr/>
        </p:nvSpPr>
        <p:spPr>
          <a:xfrm>
            <a:off x="3352800" y="2882900"/>
            <a:ext cx="2514600" cy="523220"/>
          </a:xfrm>
          <a:prstGeom prst="rect">
            <a:avLst/>
          </a:prstGeom>
          <a:noFill/>
        </p:spPr>
        <p:txBody>
          <a:bodyPr wrap="square" rtlCol="0">
            <a:spAutoFit/>
          </a:bodyPr>
          <a:lstStyle/>
          <a:p>
            <a:r>
              <a:rPr lang="en-US" sz="2800" b="1" i="1" dirty="0"/>
              <a:t>m</a:t>
            </a:r>
            <a:r>
              <a:rPr lang="en-US" sz="2800" b="1" i="1" dirty="0" smtClean="0"/>
              <a:t>ain’s FP</a:t>
            </a:r>
            <a:endParaRPr lang="en-US" sz="2800" b="1" i="1" dirty="0"/>
          </a:p>
        </p:txBody>
      </p:sp>
      <p:cxnSp>
        <p:nvCxnSpPr>
          <p:cNvPr id="24" name="Straight Arrow Connector 23"/>
          <p:cNvCxnSpPr/>
          <p:nvPr/>
        </p:nvCxnSpPr>
        <p:spPr>
          <a:xfrm flipH="1">
            <a:off x="5957887" y="525528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481560" y="4988580"/>
            <a:ext cx="685800" cy="523220"/>
          </a:xfrm>
          <a:prstGeom prst="rect">
            <a:avLst/>
          </a:prstGeom>
          <a:noFill/>
        </p:spPr>
        <p:txBody>
          <a:bodyPr wrap="square" rtlCol="0">
            <a:spAutoFit/>
          </a:bodyPr>
          <a:lstStyle/>
          <a:p>
            <a:r>
              <a:rPr lang="en-US" sz="2800" b="1" dirty="0" smtClean="0"/>
              <a:t>FP</a:t>
            </a:r>
            <a:endParaRPr lang="en-US" sz="2800" b="1" dirty="0"/>
          </a:p>
        </p:txBody>
      </p:sp>
    </p:spTree>
    <p:extLst>
      <p:ext uri="{BB962C8B-B14F-4D97-AF65-F5344CB8AC3E}">
        <p14:creationId xmlns:p14="http://schemas.microsoft.com/office/powerpoint/2010/main" val="42070069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3187295" y="3429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34" name="Rectangle 33"/>
          <p:cNvSpPr/>
          <p:nvPr/>
        </p:nvSpPr>
        <p:spPr>
          <a:xfrm>
            <a:off x="3187295" y="2819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35" name="Rectangle 34"/>
          <p:cNvSpPr/>
          <p:nvPr/>
        </p:nvSpPr>
        <p:spPr>
          <a:xfrm>
            <a:off x="3187700" y="2209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36" name="Rectangle 35"/>
          <p:cNvSpPr/>
          <p:nvPr/>
        </p:nvSpPr>
        <p:spPr>
          <a:xfrm>
            <a:off x="3187700" y="1600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C stack frames</a:t>
            </a:r>
            <a:endParaRPr lang="en-US" dirty="0"/>
          </a:p>
        </p:txBody>
      </p:sp>
      <p:sp>
        <p:nvSpPr>
          <p:cNvPr id="4" name="Rectangle 3"/>
          <p:cNvSpPr/>
          <p:nvPr/>
        </p:nvSpPr>
        <p:spPr>
          <a:xfrm>
            <a:off x="3190673" y="4648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sp>
        <p:nvSpPr>
          <p:cNvPr id="7" name="Rectangle 6"/>
          <p:cNvSpPr/>
          <p:nvPr/>
        </p:nvSpPr>
        <p:spPr>
          <a:xfrm>
            <a:off x="3190673" y="4038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cxnSp>
        <p:nvCxnSpPr>
          <p:cNvPr id="8" name="Straight Arrow Connector 7"/>
          <p:cNvCxnSpPr/>
          <p:nvPr/>
        </p:nvCxnSpPr>
        <p:spPr>
          <a:xfrm>
            <a:off x="2667000" y="28194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190673" y="34417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sp>
        <p:nvSpPr>
          <p:cNvPr id="11" name="Rectangle 10"/>
          <p:cNvSpPr/>
          <p:nvPr/>
        </p:nvSpPr>
        <p:spPr>
          <a:xfrm>
            <a:off x="3190673" y="28321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sp>
        <p:nvSpPr>
          <p:cNvPr id="9" name="Rectangle 8"/>
          <p:cNvSpPr/>
          <p:nvPr/>
        </p:nvSpPr>
        <p:spPr>
          <a:xfrm>
            <a:off x="3186112" y="4051300"/>
            <a:ext cx="2771775" cy="1206500"/>
          </a:xfrm>
          <a:prstGeom prst="rect">
            <a:avLst/>
          </a:prstGeom>
          <a:solidFill>
            <a:schemeClr val="bg1">
              <a:alpha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943600" y="3771900"/>
            <a:ext cx="457200" cy="1569660"/>
          </a:xfrm>
          <a:prstGeom prst="rect">
            <a:avLst/>
          </a:prstGeom>
          <a:noFill/>
        </p:spPr>
        <p:txBody>
          <a:bodyPr wrap="square" rtlCol="0">
            <a:spAutoFit/>
          </a:bodyPr>
          <a:lstStyle/>
          <a:p>
            <a:r>
              <a:rPr lang="en-US" sz="9600" dirty="0" smtClean="0"/>
              <a:t>}</a:t>
            </a:r>
            <a:endParaRPr lang="en-US" sz="9600" dirty="0"/>
          </a:p>
        </p:txBody>
      </p:sp>
      <p:sp>
        <p:nvSpPr>
          <p:cNvPr id="13" name="TextBox 12"/>
          <p:cNvSpPr txBox="1"/>
          <p:nvPr/>
        </p:nvSpPr>
        <p:spPr>
          <a:xfrm>
            <a:off x="6477000" y="4306669"/>
            <a:ext cx="2514600" cy="646331"/>
          </a:xfrm>
          <a:prstGeom prst="rect">
            <a:avLst/>
          </a:prstGeom>
          <a:noFill/>
        </p:spPr>
        <p:txBody>
          <a:bodyPr wrap="square" rtlCol="0">
            <a:spAutoFit/>
          </a:bodyPr>
          <a:lstStyle/>
          <a:p>
            <a:r>
              <a:rPr lang="en-US" sz="3600" b="1" dirty="0" smtClean="0"/>
              <a:t>main</a:t>
            </a:r>
            <a:endParaRPr lang="en-US" sz="3600" b="1" dirty="0"/>
          </a:p>
        </p:txBody>
      </p:sp>
      <p:sp>
        <p:nvSpPr>
          <p:cNvPr id="14" name="TextBox 13"/>
          <p:cNvSpPr txBox="1"/>
          <p:nvPr/>
        </p:nvSpPr>
        <p:spPr>
          <a:xfrm>
            <a:off x="3352800" y="4696480"/>
            <a:ext cx="2514600" cy="523220"/>
          </a:xfrm>
          <a:prstGeom prst="rect">
            <a:avLst/>
          </a:prstGeom>
          <a:noFill/>
        </p:spPr>
        <p:txBody>
          <a:bodyPr wrap="square" rtlCol="0">
            <a:spAutoFit/>
          </a:bodyPr>
          <a:lstStyle/>
          <a:p>
            <a:r>
              <a:rPr lang="en-US" sz="2800" b="1" i="1" dirty="0" smtClean="0"/>
              <a:t>Local variables</a:t>
            </a:r>
            <a:endParaRPr lang="en-US" sz="2800" b="1" i="1" dirty="0"/>
          </a:p>
        </p:txBody>
      </p:sp>
      <p:sp>
        <p:nvSpPr>
          <p:cNvPr id="15" name="TextBox 14"/>
          <p:cNvSpPr txBox="1"/>
          <p:nvPr/>
        </p:nvSpPr>
        <p:spPr>
          <a:xfrm>
            <a:off x="3352800" y="4089400"/>
            <a:ext cx="2514600" cy="523220"/>
          </a:xfrm>
          <a:prstGeom prst="rect">
            <a:avLst/>
          </a:prstGeom>
          <a:noFill/>
        </p:spPr>
        <p:txBody>
          <a:bodyPr wrap="square" rtlCol="0">
            <a:spAutoFit/>
          </a:bodyPr>
          <a:lstStyle/>
          <a:p>
            <a:r>
              <a:rPr lang="en-US" sz="2800" b="1" i="1" dirty="0"/>
              <a:t>f</a:t>
            </a:r>
            <a:r>
              <a:rPr lang="en-US" sz="2800" b="1" i="1" dirty="0" smtClean="0"/>
              <a:t>unction </a:t>
            </a:r>
            <a:r>
              <a:rPr lang="en-US" sz="2800" b="1" i="1" dirty="0" err="1" smtClean="0"/>
              <a:t>args</a:t>
            </a:r>
            <a:endParaRPr lang="en-US" sz="2800" b="1" i="1" dirty="0"/>
          </a:p>
        </p:txBody>
      </p:sp>
      <p:sp>
        <p:nvSpPr>
          <p:cNvPr id="16" name="TextBox 15"/>
          <p:cNvSpPr txBox="1"/>
          <p:nvPr/>
        </p:nvSpPr>
        <p:spPr>
          <a:xfrm>
            <a:off x="3352800" y="3479800"/>
            <a:ext cx="2514600" cy="523220"/>
          </a:xfrm>
          <a:prstGeom prst="rect">
            <a:avLst/>
          </a:prstGeom>
          <a:noFill/>
        </p:spPr>
        <p:txBody>
          <a:bodyPr wrap="square" rtlCol="0">
            <a:spAutoFit/>
          </a:bodyPr>
          <a:lstStyle/>
          <a:p>
            <a:r>
              <a:rPr lang="en-US" sz="2800" b="1" i="1" dirty="0"/>
              <a:t>r</a:t>
            </a:r>
            <a:r>
              <a:rPr lang="en-US" sz="2800" b="1" i="1" dirty="0" smtClean="0"/>
              <a:t>eturn address</a:t>
            </a:r>
            <a:endParaRPr lang="en-US" sz="2800" b="1" i="1" dirty="0"/>
          </a:p>
        </p:txBody>
      </p:sp>
      <p:sp>
        <p:nvSpPr>
          <p:cNvPr id="17" name="TextBox 16"/>
          <p:cNvSpPr txBox="1"/>
          <p:nvPr/>
        </p:nvSpPr>
        <p:spPr>
          <a:xfrm>
            <a:off x="5943600" y="1321374"/>
            <a:ext cx="457200" cy="1726626"/>
          </a:xfrm>
          <a:prstGeom prst="rect">
            <a:avLst/>
          </a:prstGeom>
          <a:noFill/>
        </p:spPr>
        <p:txBody>
          <a:bodyPr wrap="square" rtlCol="0">
            <a:spAutoFit/>
          </a:bodyPr>
          <a:lstStyle/>
          <a:p>
            <a:r>
              <a:rPr lang="en-US" sz="9600" dirty="0" smtClean="0"/>
              <a:t>}</a:t>
            </a:r>
            <a:endParaRPr lang="en-US" sz="9600" dirty="0"/>
          </a:p>
        </p:txBody>
      </p:sp>
      <p:sp>
        <p:nvSpPr>
          <p:cNvPr id="18" name="TextBox 17"/>
          <p:cNvSpPr txBox="1"/>
          <p:nvPr/>
        </p:nvSpPr>
        <p:spPr>
          <a:xfrm>
            <a:off x="6477000" y="1896526"/>
            <a:ext cx="2514600" cy="646331"/>
          </a:xfrm>
          <a:prstGeom prst="rect">
            <a:avLst/>
          </a:prstGeom>
          <a:noFill/>
        </p:spPr>
        <p:txBody>
          <a:bodyPr wrap="square" rtlCol="0">
            <a:spAutoFit/>
          </a:bodyPr>
          <a:lstStyle/>
          <a:p>
            <a:r>
              <a:rPr lang="en-US" sz="3600" b="1" dirty="0" smtClean="0"/>
              <a:t>foo</a:t>
            </a:r>
            <a:endParaRPr lang="en-US" sz="3600" b="1" dirty="0"/>
          </a:p>
        </p:txBody>
      </p:sp>
      <p:sp>
        <p:nvSpPr>
          <p:cNvPr id="20" name="TextBox 19"/>
          <p:cNvSpPr txBox="1"/>
          <p:nvPr/>
        </p:nvSpPr>
        <p:spPr>
          <a:xfrm>
            <a:off x="2133600" y="2514600"/>
            <a:ext cx="685800" cy="523220"/>
          </a:xfrm>
          <a:prstGeom prst="rect">
            <a:avLst/>
          </a:prstGeom>
          <a:noFill/>
        </p:spPr>
        <p:txBody>
          <a:bodyPr wrap="square" rtlCol="0">
            <a:spAutoFit/>
          </a:bodyPr>
          <a:lstStyle/>
          <a:p>
            <a:r>
              <a:rPr lang="en-US" sz="2800" b="1" dirty="0" smtClean="0"/>
              <a:t>SP</a:t>
            </a:r>
            <a:endParaRPr lang="en-US" sz="2800" b="1" dirty="0"/>
          </a:p>
        </p:txBody>
      </p:sp>
      <p:sp>
        <p:nvSpPr>
          <p:cNvPr id="22" name="TextBox 21"/>
          <p:cNvSpPr txBox="1"/>
          <p:nvPr/>
        </p:nvSpPr>
        <p:spPr>
          <a:xfrm>
            <a:off x="3352800" y="2882900"/>
            <a:ext cx="2514600" cy="523220"/>
          </a:xfrm>
          <a:prstGeom prst="rect">
            <a:avLst/>
          </a:prstGeom>
          <a:noFill/>
        </p:spPr>
        <p:txBody>
          <a:bodyPr wrap="square" rtlCol="0">
            <a:spAutoFit/>
          </a:bodyPr>
          <a:lstStyle/>
          <a:p>
            <a:r>
              <a:rPr lang="en-US" sz="2800" b="1" i="1" dirty="0"/>
              <a:t>m</a:t>
            </a:r>
            <a:r>
              <a:rPr lang="en-US" sz="2800" b="1" i="1" dirty="0" smtClean="0"/>
              <a:t>ain’s FP</a:t>
            </a:r>
            <a:endParaRPr lang="en-US" sz="2800" b="1" i="1" dirty="0"/>
          </a:p>
        </p:txBody>
      </p:sp>
      <p:cxnSp>
        <p:nvCxnSpPr>
          <p:cNvPr id="31" name="Straight Arrow Connector 30"/>
          <p:cNvCxnSpPr/>
          <p:nvPr/>
        </p:nvCxnSpPr>
        <p:spPr>
          <a:xfrm flipH="1">
            <a:off x="5972401" y="2821214"/>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496074" y="2554514"/>
            <a:ext cx="685800" cy="523220"/>
          </a:xfrm>
          <a:prstGeom prst="rect">
            <a:avLst/>
          </a:prstGeom>
          <a:noFill/>
        </p:spPr>
        <p:txBody>
          <a:bodyPr wrap="square" rtlCol="0">
            <a:spAutoFit/>
          </a:bodyPr>
          <a:lstStyle/>
          <a:p>
            <a:r>
              <a:rPr lang="en-US" sz="2800" b="1" dirty="0" smtClean="0"/>
              <a:t>FP</a:t>
            </a:r>
            <a:endParaRPr lang="en-US" sz="2800" b="1" dirty="0"/>
          </a:p>
        </p:txBody>
      </p:sp>
    </p:spTree>
    <p:extLst>
      <p:ext uri="{BB962C8B-B14F-4D97-AF65-F5344CB8AC3E}">
        <p14:creationId xmlns:p14="http://schemas.microsoft.com/office/powerpoint/2010/main" val="310734095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3187295" y="3429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7" name="Rectangle 26"/>
          <p:cNvSpPr/>
          <p:nvPr/>
        </p:nvSpPr>
        <p:spPr>
          <a:xfrm>
            <a:off x="3187295" y="2819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8" name="Rectangle 27"/>
          <p:cNvSpPr/>
          <p:nvPr/>
        </p:nvSpPr>
        <p:spPr>
          <a:xfrm>
            <a:off x="3187700" y="2209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9" name="Rectangle 28"/>
          <p:cNvSpPr/>
          <p:nvPr/>
        </p:nvSpPr>
        <p:spPr>
          <a:xfrm>
            <a:off x="3187700" y="1600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C stack frames</a:t>
            </a:r>
            <a:endParaRPr lang="en-US" dirty="0"/>
          </a:p>
        </p:txBody>
      </p:sp>
      <p:sp>
        <p:nvSpPr>
          <p:cNvPr id="4" name="Rectangle 3"/>
          <p:cNvSpPr/>
          <p:nvPr/>
        </p:nvSpPr>
        <p:spPr>
          <a:xfrm>
            <a:off x="3190673" y="4648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sp>
        <p:nvSpPr>
          <p:cNvPr id="7" name="Rectangle 6"/>
          <p:cNvSpPr/>
          <p:nvPr/>
        </p:nvSpPr>
        <p:spPr>
          <a:xfrm>
            <a:off x="3190673" y="4038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cxnSp>
        <p:nvCxnSpPr>
          <p:cNvPr id="8" name="Straight Arrow Connector 7"/>
          <p:cNvCxnSpPr/>
          <p:nvPr/>
        </p:nvCxnSpPr>
        <p:spPr>
          <a:xfrm>
            <a:off x="2667000" y="22098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190673" y="34417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sp>
        <p:nvSpPr>
          <p:cNvPr id="11" name="Rectangle 10"/>
          <p:cNvSpPr/>
          <p:nvPr/>
        </p:nvSpPr>
        <p:spPr>
          <a:xfrm>
            <a:off x="3190673" y="28321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sp>
        <p:nvSpPr>
          <p:cNvPr id="9" name="Rectangle 8"/>
          <p:cNvSpPr/>
          <p:nvPr/>
        </p:nvSpPr>
        <p:spPr>
          <a:xfrm>
            <a:off x="3187700" y="4051300"/>
            <a:ext cx="2767012" cy="1206500"/>
          </a:xfrm>
          <a:prstGeom prst="rect">
            <a:avLst/>
          </a:prstGeom>
          <a:solidFill>
            <a:schemeClr val="bg1">
              <a:alpha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943600" y="3771900"/>
            <a:ext cx="457200" cy="1569660"/>
          </a:xfrm>
          <a:prstGeom prst="rect">
            <a:avLst/>
          </a:prstGeom>
          <a:noFill/>
        </p:spPr>
        <p:txBody>
          <a:bodyPr wrap="square" rtlCol="0">
            <a:spAutoFit/>
          </a:bodyPr>
          <a:lstStyle/>
          <a:p>
            <a:r>
              <a:rPr lang="en-US" sz="9600" dirty="0" smtClean="0"/>
              <a:t>}</a:t>
            </a:r>
            <a:endParaRPr lang="en-US" sz="9600" dirty="0"/>
          </a:p>
        </p:txBody>
      </p:sp>
      <p:sp>
        <p:nvSpPr>
          <p:cNvPr id="13" name="TextBox 12"/>
          <p:cNvSpPr txBox="1"/>
          <p:nvPr/>
        </p:nvSpPr>
        <p:spPr>
          <a:xfrm>
            <a:off x="6477000" y="4306669"/>
            <a:ext cx="2514600" cy="646331"/>
          </a:xfrm>
          <a:prstGeom prst="rect">
            <a:avLst/>
          </a:prstGeom>
          <a:noFill/>
        </p:spPr>
        <p:txBody>
          <a:bodyPr wrap="square" rtlCol="0">
            <a:spAutoFit/>
          </a:bodyPr>
          <a:lstStyle/>
          <a:p>
            <a:r>
              <a:rPr lang="en-US" sz="3600" b="1" dirty="0" smtClean="0"/>
              <a:t>main</a:t>
            </a:r>
            <a:endParaRPr lang="en-US" sz="3600" b="1" dirty="0"/>
          </a:p>
        </p:txBody>
      </p:sp>
      <p:sp>
        <p:nvSpPr>
          <p:cNvPr id="14" name="TextBox 13"/>
          <p:cNvSpPr txBox="1"/>
          <p:nvPr/>
        </p:nvSpPr>
        <p:spPr>
          <a:xfrm>
            <a:off x="3352800" y="4696480"/>
            <a:ext cx="2514600" cy="523220"/>
          </a:xfrm>
          <a:prstGeom prst="rect">
            <a:avLst/>
          </a:prstGeom>
          <a:noFill/>
        </p:spPr>
        <p:txBody>
          <a:bodyPr wrap="square" rtlCol="0">
            <a:spAutoFit/>
          </a:bodyPr>
          <a:lstStyle/>
          <a:p>
            <a:r>
              <a:rPr lang="en-US" sz="2800" b="1" i="1" dirty="0" smtClean="0"/>
              <a:t>Local variables</a:t>
            </a:r>
            <a:endParaRPr lang="en-US" sz="2800" b="1" i="1" dirty="0"/>
          </a:p>
        </p:txBody>
      </p:sp>
      <p:sp>
        <p:nvSpPr>
          <p:cNvPr id="15" name="TextBox 14"/>
          <p:cNvSpPr txBox="1"/>
          <p:nvPr/>
        </p:nvSpPr>
        <p:spPr>
          <a:xfrm>
            <a:off x="3352800" y="4089400"/>
            <a:ext cx="2514600" cy="523220"/>
          </a:xfrm>
          <a:prstGeom prst="rect">
            <a:avLst/>
          </a:prstGeom>
          <a:noFill/>
        </p:spPr>
        <p:txBody>
          <a:bodyPr wrap="square" rtlCol="0">
            <a:spAutoFit/>
          </a:bodyPr>
          <a:lstStyle/>
          <a:p>
            <a:r>
              <a:rPr lang="en-US" sz="2800" b="1" i="1" dirty="0"/>
              <a:t>f</a:t>
            </a:r>
            <a:r>
              <a:rPr lang="en-US" sz="2800" b="1" i="1" dirty="0" smtClean="0"/>
              <a:t>unction </a:t>
            </a:r>
            <a:r>
              <a:rPr lang="en-US" sz="2800" b="1" i="1" dirty="0" err="1" smtClean="0"/>
              <a:t>args</a:t>
            </a:r>
            <a:endParaRPr lang="en-US" sz="2800" b="1" i="1" dirty="0"/>
          </a:p>
        </p:txBody>
      </p:sp>
      <p:sp>
        <p:nvSpPr>
          <p:cNvPr id="16" name="TextBox 15"/>
          <p:cNvSpPr txBox="1"/>
          <p:nvPr/>
        </p:nvSpPr>
        <p:spPr>
          <a:xfrm>
            <a:off x="3352800" y="3479800"/>
            <a:ext cx="2514600" cy="523220"/>
          </a:xfrm>
          <a:prstGeom prst="rect">
            <a:avLst/>
          </a:prstGeom>
          <a:noFill/>
        </p:spPr>
        <p:txBody>
          <a:bodyPr wrap="square" rtlCol="0">
            <a:spAutoFit/>
          </a:bodyPr>
          <a:lstStyle/>
          <a:p>
            <a:r>
              <a:rPr lang="en-US" sz="2800" b="1" i="1" dirty="0"/>
              <a:t>r</a:t>
            </a:r>
            <a:r>
              <a:rPr lang="en-US" sz="2800" b="1" i="1" dirty="0" smtClean="0"/>
              <a:t>eturn address</a:t>
            </a:r>
            <a:endParaRPr lang="en-US" sz="2800" b="1" i="1" dirty="0"/>
          </a:p>
        </p:txBody>
      </p:sp>
      <p:sp>
        <p:nvSpPr>
          <p:cNvPr id="17" name="TextBox 16"/>
          <p:cNvSpPr txBox="1"/>
          <p:nvPr/>
        </p:nvSpPr>
        <p:spPr>
          <a:xfrm>
            <a:off x="5943600" y="1321374"/>
            <a:ext cx="457200" cy="1726626"/>
          </a:xfrm>
          <a:prstGeom prst="rect">
            <a:avLst/>
          </a:prstGeom>
          <a:noFill/>
        </p:spPr>
        <p:txBody>
          <a:bodyPr wrap="square" rtlCol="0">
            <a:spAutoFit/>
          </a:bodyPr>
          <a:lstStyle/>
          <a:p>
            <a:r>
              <a:rPr lang="en-US" sz="9600" dirty="0" smtClean="0"/>
              <a:t>}</a:t>
            </a:r>
            <a:endParaRPr lang="en-US" sz="9600" dirty="0"/>
          </a:p>
        </p:txBody>
      </p:sp>
      <p:sp>
        <p:nvSpPr>
          <p:cNvPr id="18" name="TextBox 17"/>
          <p:cNvSpPr txBox="1"/>
          <p:nvPr/>
        </p:nvSpPr>
        <p:spPr>
          <a:xfrm>
            <a:off x="6477000" y="1896526"/>
            <a:ext cx="2514600" cy="646331"/>
          </a:xfrm>
          <a:prstGeom prst="rect">
            <a:avLst/>
          </a:prstGeom>
          <a:noFill/>
        </p:spPr>
        <p:txBody>
          <a:bodyPr wrap="square" rtlCol="0">
            <a:spAutoFit/>
          </a:bodyPr>
          <a:lstStyle/>
          <a:p>
            <a:r>
              <a:rPr lang="en-US" sz="3600" b="1" dirty="0" smtClean="0"/>
              <a:t>foo</a:t>
            </a:r>
            <a:endParaRPr lang="en-US" sz="3600" b="1" dirty="0"/>
          </a:p>
        </p:txBody>
      </p:sp>
      <p:sp>
        <p:nvSpPr>
          <p:cNvPr id="20" name="TextBox 19"/>
          <p:cNvSpPr txBox="1"/>
          <p:nvPr/>
        </p:nvSpPr>
        <p:spPr>
          <a:xfrm>
            <a:off x="2133600" y="1905000"/>
            <a:ext cx="685800" cy="523220"/>
          </a:xfrm>
          <a:prstGeom prst="rect">
            <a:avLst/>
          </a:prstGeom>
          <a:noFill/>
        </p:spPr>
        <p:txBody>
          <a:bodyPr wrap="square" rtlCol="0">
            <a:spAutoFit/>
          </a:bodyPr>
          <a:lstStyle/>
          <a:p>
            <a:r>
              <a:rPr lang="en-US" sz="2800" b="1" dirty="0" smtClean="0"/>
              <a:t>SP</a:t>
            </a:r>
            <a:endParaRPr lang="en-US" sz="2800" b="1" dirty="0"/>
          </a:p>
        </p:txBody>
      </p:sp>
      <p:sp>
        <p:nvSpPr>
          <p:cNvPr id="22" name="TextBox 21"/>
          <p:cNvSpPr txBox="1"/>
          <p:nvPr/>
        </p:nvSpPr>
        <p:spPr>
          <a:xfrm>
            <a:off x="3352800" y="2882900"/>
            <a:ext cx="2514600" cy="523220"/>
          </a:xfrm>
          <a:prstGeom prst="rect">
            <a:avLst/>
          </a:prstGeom>
          <a:noFill/>
        </p:spPr>
        <p:txBody>
          <a:bodyPr wrap="square" rtlCol="0">
            <a:spAutoFit/>
          </a:bodyPr>
          <a:lstStyle/>
          <a:p>
            <a:r>
              <a:rPr lang="en-US" sz="2800" b="1" i="1" dirty="0"/>
              <a:t>m</a:t>
            </a:r>
            <a:r>
              <a:rPr lang="en-US" sz="2800" b="1" i="1" dirty="0" smtClean="0"/>
              <a:t>ain’s FP</a:t>
            </a:r>
            <a:endParaRPr lang="en-US" sz="2800" b="1" i="1" dirty="0"/>
          </a:p>
        </p:txBody>
      </p:sp>
      <p:sp>
        <p:nvSpPr>
          <p:cNvPr id="21" name="Rectangle 20"/>
          <p:cNvSpPr/>
          <p:nvPr/>
        </p:nvSpPr>
        <p:spPr>
          <a:xfrm>
            <a:off x="3186113" y="2209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sp>
        <p:nvSpPr>
          <p:cNvPr id="23" name="Rectangle 22"/>
          <p:cNvSpPr/>
          <p:nvPr/>
        </p:nvSpPr>
        <p:spPr>
          <a:xfrm>
            <a:off x="3189287" y="1612900"/>
            <a:ext cx="2760663" cy="1206500"/>
          </a:xfrm>
          <a:prstGeom prst="rect">
            <a:avLst/>
          </a:prstGeom>
          <a:solidFill>
            <a:schemeClr val="bg1">
              <a:alpha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3352800" y="2257425"/>
            <a:ext cx="2514600" cy="523220"/>
          </a:xfrm>
          <a:prstGeom prst="rect">
            <a:avLst/>
          </a:prstGeom>
          <a:noFill/>
        </p:spPr>
        <p:txBody>
          <a:bodyPr wrap="square" rtlCol="0">
            <a:spAutoFit/>
          </a:bodyPr>
          <a:lstStyle/>
          <a:p>
            <a:r>
              <a:rPr lang="en-US" sz="2800" b="1" i="1" dirty="0" smtClean="0"/>
              <a:t>Local variables</a:t>
            </a:r>
            <a:endParaRPr lang="en-US" sz="2800" b="1" i="1" dirty="0"/>
          </a:p>
        </p:txBody>
      </p:sp>
      <p:cxnSp>
        <p:nvCxnSpPr>
          <p:cNvPr id="30" name="Straight Arrow Connector 29"/>
          <p:cNvCxnSpPr/>
          <p:nvPr/>
        </p:nvCxnSpPr>
        <p:spPr>
          <a:xfrm flipH="1">
            <a:off x="5972401" y="2821214"/>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496074" y="2554514"/>
            <a:ext cx="685800" cy="523220"/>
          </a:xfrm>
          <a:prstGeom prst="rect">
            <a:avLst/>
          </a:prstGeom>
          <a:noFill/>
        </p:spPr>
        <p:txBody>
          <a:bodyPr wrap="square" rtlCol="0">
            <a:spAutoFit/>
          </a:bodyPr>
          <a:lstStyle/>
          <a:p>
            <a:r>
              <a:rPr lang="en-US" sz="2800" b="1" dirty="0" smtClean="0"/>
              <a:t>FP</a:t>
            </a:r>
            <a:endParaRPr lang="en-US" sz="2800" b="1" dirty="0"/>
          </a:p>
        </p:txBody>
      </p:sp>
    </p:spTree>
    <p:extLst>
      <p:ext uri="{BB962C8B-B14F-4D97-AF65-F5344CB8AC3E}">
        <p14:creationId xmlns:p14="http://schemas.microsoft.com/office/powerpoint/2010/main" val="319069945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stack frames (x86 specific)</a:t>
            </a:r>
            <a:endParaRPr lang="en-US" dirty="0"/>
          </a:p>
        </p:txBody>
      </p:sp>
      <p:sp>
        <p:nvSpPr>
          <p:cNvPr id="3" name="Content Placeholder 2"/>
          <p:cNvSpPr>
            <a:spLocks noGrp="1"/>
          </p:cNvSpPr>
          <p:nvPr>
            <p:ph idx="1"/>
          </p:nvPr>
        </p:nvSpPr>
        <p:spPr/>
        <p:txBody>
          <a:bodyPr/>
          <a:lstStyle/>
          <a:p>
            <a:pPr marL="118872" indent="0">
              <a:buNone/>
            </a:pPr>
            <a:r>
              <a:rPr lang="en-US" dirty="0" smtClean="0"/>
              <a:t>Grows toward lower address</a:t>
            </a:r>
          </a:p>
          <a:p>
            <a:pPr marL="118872" indent="0">
              <a:buNone/>
            </a:pPr>
            <a:r>
              <a:rPr lang="en-US" dirty="0" smtClean="0"/>
              <a:t>Starts ~end of VA space</a:t>
            </a:r>
          </a:p>
          <a:p>
            <a:pPr marL="118872" indent="0">
              <a:buNone/>
            </a:pPr>
            <a:r>
              <a:rPr lang="en-US" dirty="0" smtClean="0"/>
              <a:t>Two related registers</a:t>
            </a:r>
          </a:p>
          <a:p>
            <a:pPr marL="118872" indent="0">
              <a:buNone/>
            </a:pPr>
            <a:r>
              <a:rPr lang="en-US" dirty="0"/>
              <a:t>	</a:t>
            </a:r>
            <a:r>
              <a:rPr lang="en-US" dirty="0" smtClean="0"/>
              <a:t>%ESP - Stack Pointer</a:t>
            </a:r>
          </a:p>
          <a:p>
            <a:pPr marL="118872" indent="0">
              <a:buNone/>
            </a:pPr>
            <a:r>
              <a:rPr lang="en-US" dirty="0"/>
              <a:t>	</a:t>
            </a:r>
            <a:r>
              <a:rPr lang="en-US" dirty="0" smtClean="0"/>
              <a:t>%EBP - Frame Pointer</a:t>
            </a:r>
          </a:p>
          <a:p>
            <a:pPr marL="118872" indent="0">
              <a:buNone/>
            </a:pPr>
            <a:endParaRPr lang="en-US" dirty="0"/>
          </a:p>
        </p:txBody>
      </p:sp>
      <p:grpSp>
        <p:nvGrpSpPr>
          <p:cNvPr id="25" name="Group 24"/>
          <p:cNvGrpSpPr/>
          <p:nvPr/>
        </p:nvGrpSpPr>
        <p:grpSpPr>
          <a:xfrm>
            <a:off x="6776190" y="2244595"/>
            <a:ext cx="2095162" cy="2001336"/>
            <a:chOff x="5138940" y="2171700"/>
            <a:chExt cx="3829074" cy="3657600"/>
          </a:xfrm>
        </p:grpSpPr>
        <p:sp>
          <p:nvSpPr>
            <p:cNvPr id="4" name="Rectangle 3"/>
            <p:cNvSpPr/>
            <p:nvPr/>
          </p:nvSpPr>
          <p:spPr>
            <a:xfrm>
              <a:off x="5659235" y="40005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5659235" y="33909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659640" y="27813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659640" y="21717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662613" y="52197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sp>
          <p:nvSpPr>
            <p:cNvPr id="9" name="Rectangle 8"/>
            <p:cNvSpPr/>
            <p:nvPr/>
          </p:nvSpPr>
          <p:spPr>
            <a:xfrm>
              <a:off x="5662613" y="46101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cxnSp>
          <p:nvCxnSpPr>
            <p:cNvPr id="10" name="Straight Arrow Connector 9"/>
            <p:cNvCxnSpPr/>
            <p:nvPr/>
          </p:nvCxnSpPr>
          <p:spPr>
            <a:xfrm>
              <a:off x="5138940" y="27813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662613" y="4013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sp>
          <p:nvSpPr>
            <p:cNvPr id="12" name="Rectangle 11"/>
            <p:cNvSpPr/>
            <p:nvPr/>
          </p:nvSpPr>
          <p:spPr>
            <a:xfrm>
              <a:off x="5662613" y="3403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sp>
          <p:nvSpPr>
            <p:cNvPr id="13" name="Rectangle 12"/>
            <p:cNvSpPr/>
            <p:nvPr/>
          </p:nvSpPr>
          <p:spPr>
            <a:xfrm>
              <a:off x="5659640" y="4622800"/>
              <a:ext cx="2767012" cy="1206500"/>
            </a:xfrm>
            <a:prstGeom prst="rect">
              <a:avLst/>
            </a:prstGeom>
            <a:solidFill>
              <a:schemeClr val="bg1">
                <a:alpha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658053" y="27813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latin typeface="Courier New" pitchFamily="49" charset="0"/>
                <a:cs typeface="Courier New" pitchFamily="49" charset="0"/>
              </a:endParaRPr>
            </a:p>
          </p:txBody>
        </p:sp>
        <p:sp>
          <p:nvSpPr>
            <p:cNvPr id="21" name="Rectangle 20"/>
            <p:cNvSpPr/>
            <p:nvPr/>
          </p:nvSpPr>
          <p:spPr>
            <a:xfrm>
              <a:off x="5661227" y="2184400"/>
              <a:ext cx="2760663" cy="1206500"/>
            </a:xfrm>
            <a:prstGeom prst="rect">
              <a:avLst/>
            </a:prstGeom>
            <a:solidFill>
              <a:schemeClr val="bg1">
                <a:alpha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flipH="1">
              <a:off x="8444341" y="3392714"/>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5624878" y="1790700"/>
            <a:ext cx="3246474" cy="523220"/>
          </a:xfrm>
          <a:prstGeom prst="rect">
            <a:avLst/>
          </a:prstGeom>
          <a:noFill/>
        </p:spPr>
        <p:txBody>
          <a:bodyPr wrap="square" rtlCol="0">
            <a:spAutoFit/>
          </a:bodyPr>
          <a:lstStyle/>
          <a:p>
            <a:r>
              <a:rPr lang="en-US" sz="2800" b="1" dirty="0" smtClean="0"/>
              <a:t>Low address   </a:t>
            </a:r>
            <a:r>
              <a:rPr lang="en-US" sz="2800" b="1" dirty="0" smtClean="0">
                <a:latin typeface="Courier New" pitchFamily="49" charset="0"/>
                <a:cs typeface="Courier New" pitchFamily="49" charset="0"/>
              </a:rPr>
              <a:t>0x00</a:t>
            </a:r>
            <a:endParaRPr lang="en-US" sz="2800" b="1" dirty="0">
              <a:latin typeface="Courier New" pitchFamily="49" charset="0"/>
              <a:cs typeface="Courier New" pitchFamily="49" charset="0"/>
            </a:endParaRPr>
          </a:p>
        </p:txBody>
      </p:sp>
      <p:sp>
        <p:nvSpPr>
          <p:cNvPr id="27" name="TextBox 26"/>
          <p:cNvSpPr txBox="1"/>
          <p:nvPr/>
        </p:nvSpPr>
        <p:spPr>
          <a:xfrm>
            <a:off x="5624876" y="4245931"/>
            <a:ext cx="3246475" cy="523220"/>
          </a:xfrm>
          <a:prstGeom prst="rect">
            <a:avLst/>
          </a:prstGeom>
          <a:noFill/>
        </p:spPr>
        <p:txBody>
          <a:bodyPr wrap="square" rtlCol="0">
            <a:spAutoFit/>
          </a:bodyPr>
          <a:lstStyle/>
          <a:p>
            <a:r>
              <a:rPr lang="en-US" sz="2800" b="1" dirty="0" smtClean="0"/>
              <a:t>High address   </a:t>
            </a:r>
            <a:r>
              <a:rPr lang="en-US" sz="2800" b="1" dirty="0" smtClean="0">
                <a:latin typeface="Courier New" pitchFamily="49" charset="0"/>
                <a:cs typeface="Courier New" pitchFamily="49" charset="0"/>
              </a:rPr>
              <a:t>0xff</a:t>
            </a:r>
            <a:endParaRPr lang="en-US" sz="2800" b="1" dirty="0">
              <a:latin typeface="Courier New" pitchFamily="49" charset="0"/>
              <a:cs typeface="Courier New" pitchFamily="49" charset="0"/>
            </a:endParaRPr>
          </a:p>
        </p:txBody>
      </p:sp>
      <p:cxnSp>
        <p:nvCxnSpPr>
          <p:cNvPr id="29" name="Straight Arrow Connector 28"/>
          <p:cNvCxnSpPr/>
          <p:nvPr/>
        </p:nvCxnSpPr>
        <p:spPr>
          <a:xfrm flipV="1">
            <a:off x="7818552" y="2642554"/>
            <a:ext cx="0" cy="1167446"/>
          </a:xfrm>
          <a:prstGeom prst="straightConnector1">
            <a:avLst/>
          </a:prstGeom>
          <a:ln w="34925">
            <a:solidFill>
              <a:schemeClr val="tx1"/>
            </a:solidFill>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644364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a:t>
            </a:r>
            <a:r>
              <a:rPr lang="en-US" dirty="0" err="1" smtClean="0"/>
              <a:t>xample.c</a:t>
            </a:r>
            <a:endParaRPr lang="en-US" dirty="0"/>
          </a:p>
        </p:txBody>
      </p:sp>
      <p:sp>
        <p:nvSpPr>
          <p:cNvPr id="3" name="Content Placeholder 2"/>
          <p:cNvSpPr>
            <a:spLocks noGrp="1"/>
          </p:cNvSpPr>
          <p:nvPr>
            <p:ph idx="1"/>
          </p:nvPr>
        </p:nvSpPr>
        <p:spPr/>
        <p:txBody>
          <a:bodyPr/>
          <a:lstStyle/>
          <a:p>
            <a:pPr marL="118872" indent="0">
              <a:buNone/>
            </a:pPr>
            <a:r>
              <a:rPr lang="en-US" b="1" dirty="0" smtClean="0">
                <a:latin typeface="Courier New" pitchFamily="49" charset="0"/>
                <a:cs typeface="Courier New" pitchFamily="49" charset="0"/>
              </a:rPr>
              <a:t>void foo(</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a, </a:t>
            </a:r>
            <a:r>
              <a:rPr lang="en-US" b="1" dirty="0" err="1" smtClean="0">
                <a:latin typeface="Courier New" pitchFamily="49" charset="0"/>
                <a:cs typeface="Courier New" pitchFamily="49" charset="0"/>
              </a:rPr>
              <a:t>int</a:t>
            </a:r>
            <a:r>
              <a:rPr lang="en-US" b="1" dirty="0" smtClean="0">
                <a:latin typeface="Courier New" pitchFamily="49" charset="0"/>
                <a:cs typeface="Courier New" pitchFamily="49" charset="0"/>
              </a:rPr>
              <a:t> b) {</a:t>
            </a:r>
            <a:endParaRPr lang="en-US" b="1" dirty="0">
              <a:latin typeface="Courier New" pitchFamily="49" charset="0"/>
              <a:cs typeface="Courier New" pitchFamily="49" charset="0"/>
            </a:endParaRPr>
          </a:p>
          <a:p>
            <a:pPr marL="118872" indent="0">
              <a:buNone/>
            </a:pPr>
            <a:r>
              <a:rPr lang="en-US" b="1" dirty="0" smtClean="0">
                <a:latin typeface="Courier New" pitchFamily="49" charset="0"/>
                <a:cs typeface="Courier New" pitchFamily="49" charset="0"/>
              </a:rPr>
              <a:t>    char buf1[10];</a:t>
            </a:r>
          </a:p>
          <a:p>
            <a:pPr marL="118872" indent="0">
              <a:buNone/>
            </a:pPr>
            <a:r>
              <a:rPr lang="en-US" b="1" dirty="0" smtClean="0">
                <a:latin typeface="Courier New" pitchFamily="49" charset="0"/>
                <a:cs typeface="Courier New" pitchFamily="49" charset="0"/>
              </a:rPr>
              <a:t>}</a:t>
            </a:r>
          </a:p>
          <a:p>
            <a:pPr marL="118872" indent="0">
              <a:buNone/>
            </a:pPr>
            <a:endParaRPr lang="en-US" b="1" dirty="0">
              <a:latin typeface="Courier New" pitchFamily="49" charset="0"/>
              <a:cs typeface="Courier New" pitchFamily="49" charset="0"/>
            </a:endParaRPr>
          </a:p>
          <a:p>
            <a:pPr marL="118872" indent="0">
              <a:buNone/>
            </a:pPr>
            <a:r>
              <a:rPr lang="en-US" b="1" dirty="0" smtClean="0">
                <a:latin typeface="Courier New" pitchFamily="49" charset="0"/>
                <a:cs typeface="Courier New" pitchFamily="49" charset="0"/>
              </a:rPr>
              <a:t>void main() {</a:t>
            </a:r>
          </a:p>
          <a:p>
            <a:pPr marL="118872" indent="0">
              <a:buNone/>
            </a:pPr>
            <a:r>
              <a:rPr lang="en-US" b="1" dirty="0" smtClean="0">
                <a:latin typeface="Courier New" pitchFamily="49" charset="0"/>
                <a:cs typeface="Courier New" pitchFamily="49" charset="0"/>
              </a:rPr>
              <a:t>    foo(3,6);</a:t>
            </a:r>
          </a:p>
          <a:p>
            <a:pPr marL="118872" indent="0">
              <a:buNone/>
            </a:pPr>
            <a:r>
              <a:rPr lang="en-US" b="1" dirty="0">
                <a:latin typeface="Courier New" pitchFamily="49" charset="0"/>
                <a:cs typeface="Courier New" pitchFamily="49" charset="0"/>
              </a:rPr>
              <a:t>}</a:t>
            </a:r>
          </a:p>
        </p:txBody>
      </p:sp>
    </p:spTree>
    <p:extLst>
      <p:ext uri="{BB962C8B-B14F-4D97-AF65-F5344CB8AC3E}">
        <p14:creationId xmlns:p14="http://schemas.microsoft.com/office/powerpoint/2010/main" val="170736006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943599"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err="1" smtClean="0"/>
              <a:t>example.s</a:t>
            </a:r>
            <a:r>
              <a:rPr lang="en-US" dirty="0" smtClean="0"/>
              <a:t> (x86)</a:t>
            </a:r>
            <a:endParaRPr lang="en-US" dirty="0"/>
          </a:p>
        </p:txBody>
      </p:sp>
      <p:sp>
        <p:nvSpPr>
          <p:cNvPr id="3" name="Content Placeholder 2"/>
          <p:cNvSpPr>
            <a:spLocks noGrp="1"/>
          </p:cNvSpPr>
          <p:nvPr>
            <p:ph idx="1"/>
          </p:nvPr>
        </p:nvSpPr>
        <p:spPr>
          <a:xfrm>
            <a:off x="76200" y="1775191"/>
            <a:ext cx="8229600" cy="4625609"/>
          </a:xfrm>
        </p:spPr>
        <p:txBody>
          <a:bodyPr>
            <a:normAutofit fontScale="92500" lnSpcReduction="10000"/>
          </a:bodyPr>
          <a:lstStyle/>
          <a:p>
            <a:pPr marL="118872" indent="0">
              <a:buNone/>
            </a:pPr>
            <a:r>
              <a:rPr lang="en-US" b="1" dirty="0">
                <a:latin typeface="Courier New" pitchFamily="49" charset="0"/>
                <a:cs typeface="Courier New" pitchFamily="49" charset="0"/>
              </a:rPr>
              <a:t>main:</a:t>
            </a:r>
          </a:p>
          <a:p>
            <a:pPr marL="118872" indent="0">
              <a:buNone/>
            </a:pP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pushl</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ebp</a:t>
            </a:r>
            <a:endParaRPr lang="en-US" b="1" dirty="0">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movl</a:t>
            </a:r>
            <a:r>
              <a:rPr lang="en-US" b="1" dirty="0" smtClean="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subl</a:t>
            </a:r>
            <a:r>
              <a:rPr lang="en-US" b="1" dirty="0" smtClean="0">
                <a:solidFill>
                  <a:schemeClr val="bg2">
                    <a:lumMod val="90000"/>
                  </a:schemeClr>
                </a:solidFill>
                <a:latin typeface="Courier New" pitchFamily="49" charset="0"/>
                <a:cs typeface="Courier New" pitchFamily="49" charset="0"/>
              </a:rPr>
              <a:t>   $8, </a:t>
            </a:r>
            <a:r>
              <a:rPr lang="en-US" b="1" dirty="0">
                <a:solidFill>
                  <a:schemeClr val="bg2">
                    <a:lumMod val="90000"/>
                  </a:schemeClr>
                </a:solidFill>
                <a:latin typeface="Courier New" pitchFamily="49" charset="0"/>
                <a:cs typeface="Courier New" pitchFamily="49" charset="0"/>
              </a:rPr>
              <a:t>%</a:t>
            </a:r>
            <a:r>
              <a:rPr lang="en-US" b="1" dirty="0" err="1">
                <a:solidFill>
                  <a:schemeClr val="bg2">
                    <a:lumMod val="90000"/>
                  </a:schemeClr>
                </a:solidFill>
                <a:latin typeface="Courier New" pitchFamily="49" charset="0"/>
                <a:cs typeface="Courier New" pitchFamily="49" charset="0"/>
              </a:rPr>
              <a:t>esp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movl</a:t>
            </a:r>
            <a:r>
              <a:rPr lang="en-US" b="1" dirty="0" smtClean="0">
                <a:solidFill>
                  <a:schemeClr val="bg2">
                    <a:lumMod val="90000"/>
                  </a:schemeClr>
                </a:solidFill>
                <a:latin typeface="Courier New" pitchFamily="49" charset="0"/>
                <a:cs typeface="Courier New" pitchFamily="49" charset="0"/>
              </a:rPr>
              <a:t>   $</a:t>
            </a:r>
            <a:r>
              <a:rPr lang="en-US" b="1" dirty="0">
                <a:solidFill>
                  <a:schemeClr val="bg2">
                    <a:lumMod val="90000"/>
                  </a:schemeClr>
                </a:solidFill>
                <a:latin typeface="Courier New" pitchFamily="49" charset="0"/>
                <a:cs typeface="Courier New" pitchFamily="49" charset="0"/>
              </a:rPr>
              <a:t>6, 4(%</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movl</a:t>
            </a:r>
            <a:r>
              <a:rPr lang="en-US" b="1" dirty="0" smtClean="0">
                <a:solidFill>
                  <a:schemeClr val="bg2">
                    <a:lumMod val="90000"/>
                  </a:schemeClr>
                </a:solidFill>
                <a:latin typeface="Courier New" pitchFamily="49" charset="0"/>
                <a:cs typeface="Courier New" pitchFamily="49" charset="0"/>
              </a:rPr>
              <a:t>   $</a:t>
            </a:r>
            <a:r>
              <a:rPr lang="en-US" b="1" dirty="0">
                <a:solidFill>
                  <a:schemeClr val="bg2">
                    <a:lumMod val="90000"/>
                  </a:schemeClr>
                </a:solidFill>
                <a:latin typeface="Courier New" pitchFamily="49" charset="0"/>
                <a:cs typeface="Courier New" pitchFamily="49" charset="0"/>
              </a:rPr>
              <a:t>3,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call   foo</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leave</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ret</a:t>
            </a:r>
            <a:endParaRPr lang="en-US" b="1" dirty="0">
              <a:solidFill>
                <a:schemeClr val="bg2">
                  <a:lumMod val="90000"/>
                </a:schemeClr>
              </a:solidFill>
              <a:latin typeface="Courier New" pitchFamily="49" charset="0"/>
              <a:cs typeface="Courier New" pitchFamily="49" charset="0"/>
            </a:endParaRPr>
          </a:p>
        </p:txBody>
      </p:sp>
      <p:sp>
        <p:nvSpPr>
          <p:cNvPr id="5" name="Rectangle 4"/>
          <p:cNvSpPr/>
          <p:nvPr/>
        </p:nvSpPr>
        <p:spPr>
          <a:xfrm>
            <a:off x="5943600"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7" name="Rectangle 6"/>
          <p:cNvSpPr/>
          <p:nvPr/>
        </p:nvSpPr>
        <p:spPr>
          <a:xfrm>
            <a:off x="5943600"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943600" y="3733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943601" y="3124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458026" y="55626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706256" y="6705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949397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5" name="Content Placeholder 4"/>
          <p:cNvSpPr>
            <a:spLocks noGrp="1"/>
          </p:cNvSpPr>
          <p:nvPr>
            <p:ph idx="1"/>
          </p:nvPr>
        </p:nvSpPr>
        <p:spPr>
          <a:xfrm>
            <a:off x="457200" y="1775191"/>
            <a:ext cx="8229600" cy="4778009"/>
          </a:xfrm>
        </p:spPr>
        <p:txBody>
          <a:bodyPr>
            <a:normAutofit fontScale="92500" lnSpcReduction="20000"/>
          </a:bodyPr>
          <a:lstStyle/>
          <a:p>
            <a:r>
              <a:rPr lang="en-US" dirty="0" smtClean="0"/>
              <a:t>Computer</a:t>
            </a:r>
          </a:p>
          <a:p>
            <a:pPr lvl="1"/>
            <a:r>
              <a:rPr lang="en-US" dirty="0" smtClean="0"/>
              <a:t>CPU</a:t>
            </a:r>
          </a:p>
          <a:p>
            <a:pPr lvl="1"/>
            <a:r>
              <a:rPr lang="en-US" dirty="0" smtClean="0"/>
              <a:t>Instructions</a:t>
            </a:r>
          </a:p>
          <a:p>
            <a:r>
              <a:rPr lang="en-US" dirty="0" smtClean="0"/>
              <a:t>The Stack (x86)</a:t>
            </a:r>
          </a:p>
          <a:p>
            <a:pPr lvl="1"/>
            <a:r>
              <a:rPr lang="en-US" dirty="0" smtClean="0"/>
              <a:t>What is a stack</a:t>
            </a:r>
          </a:p>
          <a:p>
            <a:pPr lvl="1"/>
            <a:r>
              <a:rPr lang="en-US" dirty="0" smtClean="0"/>
              <a:t>How it is used by programs</a:t>
            </a:r>
          </a:p>
          <a:p>
            <a:pPr lvl="1"/>
            <a:r>
              <a:rPr lang="en-US" dirty="0" smtClean="0"/>
              <a:t>Technical details</a:t>
            </a:r>
          </a:p>
          <a:p>
            <a:r>
              <a:rPr lang="en-US" dirty="0" smtClean="0"/>
              <a:t>Buffer overflows</a:t>
            </a:r>
          </a:p>
          <a:p>
            <a:endParaRPr lang="en-US" dirty="0"/>
          </a:p>
          <a:p>
            <a:r>
              <a:rPr lang="en-US" dirty="0" smtClean="0"/>
              <a:t>Adapted from Aleph One’s “Smashing the Stack for Fun and Profit”</a:t>
            </a:r>
          </a:p>
          <a:p>
            <a:endParaRPr lang="en-US" dirty="0" smtClean="0"/>
          </a:p>
        </p:txBody>
      </p:sp>
    </p:spTree>
    <p:extLst>
      <p:ext uri="{BB962C8B-B14F-4D97-AF65-F5344CB8AC3E}">
        <p14:creationId xmlns:p14="http://schemas.microsoft.com/office/powerpoint/2010/main" val="383639274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943599"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err="1" smtClean="0"/>
              <a:t>example.s</a:t>
            </a:r>
            <a:r>
              <a:rPr lang="en-US" dirty="0" smtClean="0"/>
              <a:t> (x86)</a:t>
            </a:r>
            <a:endParaRPr lang="en-US" dirty="0"/>
          </a:p>
        </p:txBody>
      </p:sp>
      <p:sp>
        <p:nvSpPr>
          <p:cNvPr id="3" name="Content Placeholder 2"/>
          <p:cNvSpPr>
            <a:spLocks noGrp="1"/>
          </p:cNvSpPr>
          <p:nvPr>
            <p:ph idx="1"/>
          </p:nvPr>
        </p:nvSpPr>
        <p:spPr>
          <a:xfrm>
            <a:off x="76200" y="1775191"/>
            <a:ext cx="8229600" cy="4625609"/>
          </a:xfrm>
        </p:spPr>
        <p:txBody>
          <a:bodyPr>
            <a:normAutofit fontScale="92500" lnSpcReduction="10000"/>
          </a:bodyPr>
          <a:lstStyle/>
          <a:p>
            <a:pPr marL="118872" indent="0">
              <a:buNone/>
            </a:pPr>
            <a:r>
              <a:rPr lang="en-US" b="1" dirty="0">
                <a:latin typeface="Courier New" pitchFamily="49" charset="0"/>
                <a:cs typeface="Courier New" pitchFamily="49" charset="0"/>
              </a:rPr>
              <a:t>main:</a:t>
            </a:r>
          </a:p>
          <a:p>
            <a:pPr marL="118872" indent="0">
              <a:buNone/>
            </a:pP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pushl</a:t>
            </a: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latin typeface="Courier New" pitchFamily="49" charset="0"/>
                <a:cs typeface="Courier New" pitchFamily="49" charset="0"/>
              </a:rPr>
              <a:t>  </a:t>
            </a:r>
            <a:r>
              <a:rPr lang="en-US" b="1" dirty="0" err="1" smtClean="0">
                <a:latin typeface="Courier New" pitchFamily="49" charset="0"/>
                <a:cs typeface="Courier New" pitchFamily="49" charset="0"/>
              </a:rPr>
              <a:t>movl</a:t>
            </a:r>
            <a:r>
              <a:rPr lang="en-US" b="1" dirty="0" smtClean="0">
                <a:latin typeface="Courier New" pitchFamily="49" charset="0"/>
                <a:cs typeface="Courier New" pitchFamily="49" charset="0"/>
              </a:rPr>
              <a:t>   %</a:t>
            </a:r>
            <a:r>
              <a:rPr lang="en-US" b="1" dirty="0" err="1">
                <a:latin typeface="Courier New" pitchFamily="49" charset="0"/>
                <a:cs typeface="Courier New" pitchFamily="49" charset="0"/>
              </a:rPr>
              <a:t>esp</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ebp</a:t>
            </a:r>
            <a:endParaRPr lang="en-US" b="1" dirty="0">
              <a:latin typeface="Courier New" pitchFamily="49" charset="0"/>
              <a:cs typeface="Courier New" pitchFamily="49" charset="0"/>
            </a:endParaRPr>
          </a:p>
          <a:p>
            <a:pPr marL="118872" indent="0">
              <a:buNone/>
            </a:pP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subl</a:t>
            </a:r>
            <a:r>
              <a:rPr lang="en-US" b="1" dirty="0" smtClean="0">
                <a:solidFill>
                  <a:schemeClr val="bg2">
                    <a:lumMod val="90000"/>
                  </a:schemeClr>
                </a:solidFill>
                <a:latin typeface="Courier New" pitchFamily="49" charset="0"/>
                <a:cs typeface="Courier New" pitchFamily="49" charset="0"/>
              </a:rPr>
              <a:t>   $8, </a:t>
            </a:r>
            <a:r>
              <a:rPr lang="en-US" b="1" dirty="0">
                <a:solidFill>
                  <a:schemeClr val="bg2">
                    <a:lumMod val="90000"/>
                  </a:schemeClr>
                </a:solidFill>
                <a:latin typeface="Courier New" pitchFamily="49" charset="0"/>
                <a:cs typeface="Courier New" pitchFamily="49" charset="0"/>
              </a:rPr>
              <a:t>%</a:t>
            </a:r>
            <a:r>
              <a:rPr lang="en-US" b="1" dirty="0" err="1">
                <a:solidFill>
                  <a:schemeClr val="bg2">
                    <a:lumMod val="90000"/>
                  </a:schemeClr>
                </a:solidFill>
                <a:latin typeface="Courier New" pitchFamily="49" charset="0"/>
                <a:cs typeface="Courier New" pitchFamily="49" charset="0"/>
              </a:rPr>
              <a:t>esp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movl</a:t>
            </a:r>
            <a:r>
              <a:rPr lang="en-US" b="1" dirty="0" smtClean="0">
                <a:solidFill>
                  <a:schemeClr val="bg2">
                    <a:lumMod val="90000"/>
                  </a:schemeClr>
                </a:solidFill>
                <a:latin typeface="Courier New" pitchFamily="49" charset="0"/>
                <a:cs typeface="Courier New" pitchFamily="49" charset="0"/>
              </a:rPr>
              <a:t>   $</a:t>
            </a:r>
            <a:r>
              <a:rPr lang="en-US" b="1" dirty="0">
                <a:solidFill>
                  <a:schemeClr val="bg2">
                    <a:lumMod val="90000"/>
                  </a:schemeClr>
                </a:solidFill>
                <a:latin typeface="Courier New" pitchFamily="49" charset="0"/>
                <a:cs typeface="Courier New" pitchFamily="49" charset="0"/>
              </a:rPr>
              <a:t>6, 4(%</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movl</a:t>
            </a:r>
            <a:r>
              <a:rPr lang="en-US" b="1" dirty="0" smtClean="0">
                <a:solidFill>
                  <a:schemeClr val="bg2">
                    <a:lumMod val="90000"/>
                  </a:schemeClr>
                </a:solidFill>
                <a:latin typeface="Courier New" pitchFamily="49" charset="0"/>
                <a:cs typeface="Courier New" pitchFamily="49" charset="0"/>
              </a:rPr>
              <a:t>   $</a:t>
            </a:r>
            <a:r>
              <a:rPr lang="en-US" b="1" dirty="0">
                <a:solidFill>
                  <a:schemeClr val="bg2">
                    <a:lumMod val="90000"/>
                  </a:schemeClr>
                </a:solidFill>
                <a:latin typeface="Courier New" pitchFamily="49" charset="0"/>
                <a:cs typeface="Courier New" pitchFamily="49" charset="0"/>
              </a:rPr>
              <a:t>3,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call   foo</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leave</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ret</a:t>
            </a:r>
            <a:endParaRPr lang="en-US" b="1" dirty="0">
              <a:solidFill>
                <a:schemeClr val="bg2">
                  <a:lumMod val="90000"/>
                </a:schemeClr>
              </a:solidFill>
              <a:latin typeface="Courier New" pitchFamily="49" charset="0"/>
              <a:cs typeface="Courier New" pitchFamily="49" charset="0"/>
            </a:endParaRPr>
          </a:p>
        </p:txBody>
      </p:sp>
      <p:sp>
        <p:nvSpPr>
          <p:cNvPr id="5" name="Rectangle 4"/>
          <p:cNvSpPr/>
          <p:nvPr/>
        </p:nvSpPr>
        <p:spPr>
          <a:xfrm>
            <a:off x="5943600"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7" name="Rectangle 6"/>
          <p:cNvSpPr/>
          <p:nvPr/>
        </p:nvSpPr>
        <p:spPr>
          <a:xfrm>
            <a:off x="5943600"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943600" y="3733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943601" y="3124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458026" y="55626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706256" y="5562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122813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943599"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err="1" smtClean="0"/>
              <a:t>example.s</a:t>
            </a:r>
            <a:r>
              <a:rPr lang="en-US" dirty="0" smtClean="0"/>
              <a:t> (x86)</a:t>
            </a:r>
            <a:endParaRPr lang="en-US" dirty="0"/>
          </a:p>
        </p:txBody>
      </p:sp>
      <p:sp>
        <p:nvSpPr>
          <p:cNvPr id="3" name="Content Placeholder 2"/>
          <p:cNvSpPr>
            <a:spLocks noGrp="1"/>
          </p:cNvSpPr>
          <p:nvPr>
            <p:ph idx="1"/>
          </p:nvPr>
        </p:nvSpPr>
        <p:spPr>
          <a:xfrm>
            <a:off x="76200" y="1775191"/>
            <a:ext cx="8229600" cy="4625609"/>
          </a:xfrm>
        </p:spPr>
        <p:txBody>
          <a:bodyPr>
            <a:normAutofit fontScale="92500" lnSpcReduction="10000"/>
          </a:bodyPr>
          <a:lstStyle/>
          <a:p>
            <a:pPr marL="118872" indent="0">
              <a:buNone/>
            </a:pPr>
            <a:r>
              <a:rPr lang="en-US" b="1" dirty="0">
                <a:latin typeface="Courier New" pitchFamily="49" charset="0"/>
                <a:cs typeface="Courier New" pitchFamily="49" charset="0"/>
              </a:rPr>
              <a:t>main:</a:t>
            </a:r>
          </a:p>
          <a:p>
            <a:pPr marL="118872" indent="0">
              <a:buNone/>
            </a:pP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pushl</a:t>
            </a: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movl</a:t>
            </a:r>
            <a:r>
              <a:rPr lang="en-US" b="1" dirty="0" smtClean="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subl</a:t>
            </a:r>
            <a:r>
              <a:rPr lang="en-US" b="1" dirty="0" smtClean="0">
                <a:latin typeface="Courier New" pitchFamily="49" charset="0"/>
                <a:cs typeface="Courier New" pitchFamily="49" charset="0"/>
              </a:rPr>
              <a:t>   $8, </a:t>
            </a:r>
            <a:r>
              <a:rPr lang="en-US" b="1" dirty="0">
                <a:latin typeface="Courier New" pitchFamily="49" charset="0"/>
                <a:cs typeface="Courier New" pitchFamily="49" charset="0"/>
              </a:rPr>
              <a:t>%</a:t>
            </a:r>
            <a:r>
              <a:rPr lang="en-US" b="1" dirty="0" err="1">
                <a:latin typeface="Courier New" pitchFamily="49" charset="0"/>
                <a:cs typeface="Courier New" pitchFamily="49" charset="0"/>
              </a:rPr>
              <a:t>esp</a:t>
            </a:r>
            <a:endParaRPr lang="en-US" b="1" dirty="0">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movl</a:t>
            </a:r>
            <a:r>
              <a:rPr lang="en-US" b="1" dirty="0" smtClean="0">
                <a:solidFill>
                  <a:schemeClr val="bg2">
                    <a:lumMod val="90000"/>
                  </a:schemeClr>
                </a:solidFill>
                <a:latin typeface="Courier New" pitchFamily="49" charset="0"/>
                <a:cs typeface="Courier New" pitchFamily="49" charset="0"/>
              </a:rPr>
              <a:t>   $</a:t>
            </a:r>
            <a:r>
              <a:rPr lang="en-US" b="1" dirty="0">
                <a:solidFill>
                  <a:schemeClr val="bg2">
                    <a:lumMod val="90000"/>
                  </a:schemeClr>
                </a:solidFill>
                <a:latin typeface="Courier New" pitchFamily="49" charset="0"/>
                <a:cs typeface="Courier New" pitchFamily="49" charset="0"/>
              </a:rPr>
              <a:t>6, 4(%</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movl</a:t>
            </a:r>
            <a:r>
              <a:rPr lang="en-US" b="1" dirty="0" smtClean="0">
                <a:solidFill>
                  <a:schemeClr val="bg2">
                    <a:lumMod val="90000"/>
                  </a:schemeClr>
                </a:solidFill>
                <a:latin typeface="Courier New" pitchFamily="49" charset="0"/>
                <a:cs typeface="Courier New" pitchFamily="49" charset="0"/>
              </a:rPr>
              <a:t>   $</a:t>
            </a:r>
            <a:r>
              <a:rPr lang="en-US" b="1" dirty="0">
                <a:solidFill>
                  <a:schemeClr val="bg2">
                    <a:lumMod val="90000"/>
                  </a:schemeClr>
                </a:solidFill>
                <a:latin typeface="Courier New" pitchFamily="49" charset="0"/>
                <a:cs typeface="Courier New" pitchFamily="49" charset="0"/>
              </a:rPr>
              <a:t>3,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call   foo</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leave</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ret</a:t>
            </a:r>
            <a:endParaRPr lang="en-US" b="1" dirty="0">
              <a:solidFill>
                <a:schemeClr val="bg2">
                  <a:lumMod val="90000"/>
                </a:schemeClr>
              </a:solidFill>
              <a:latin typeface="Courier New" pitchFamily="49" charset="0"/>
              <a:cs typeface="Courier New" pitchFamily="49" charset="0"/>
            </a:endParaRPr>
          </a:p>
        </p:txBody>
      </p:sp>
      <p:sp>
        <p:nvSpPr>
          <p:cNvPr id="5" name="Rectangle 4"/>
          <p:cNvSpPr/>
          <p:nvPr/>
        </p:nvSpPr>
        <p:spPr>
          <a:xfrm>
            <a:off x="5943600"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7" name="Rectangle 6"/>
          <p:cNvSpPr/>
          <p:nvPr/>
        </p:nvSpPr>
        <p:spPr>
          <a:xfrm>
            <a:off x="5943600"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943600" y="3733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943601" y="3124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458026" y="43434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706256" y="5562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5529222"/>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example.s</a:t>
            </a:r>
            <a:r>
              <a:rPr lang="en-US" dirty="0" smtClean="0"/>
              <a:t> (x86)</a:t>
            </a:r>
            <a:endParaRPr lang="en-US" dirty="0"/>
          </a:p>
        </p:txBody>
      </p:sp>
      <p:sp>
        <p:nvSpPr>
          <p:cNvPr id="3" name="Content Placeholder 2"/>
          <p:cNvSpPr>
            <a:spLocks noGrp="1"/>
          </p:cNvSpPr>
          <p:nvPr>
            <p:ph idx="1"/>
          </p:nvPr>
        </p:nvSpPr>
        <p:spPr>
          <a:xfrm>
            <a:off x="76200" y="1775191"/>
            <a:ext cx="8229600" cy="4625609"/>
          </a:xfrm>
        </p:spPr>
        <p:txBody>
          <a:bodyPr>
            <a:normAutofit fontScale="92500" lnSpcReduction="10000"/>
          </a:bodyPr>
          <a:lstStyle/>
          <a:p>
            <a:pPr marL="118872" indent="0">
              <a:buNone/>
            </a:pPr>
            <a:r>
              <a:rPr lang="en-US" b="1" dirty="0">
                <a:latin typeface="Courier New" pitchFamily="49" charset="0"/>
                <a:cs typeface="Courier New" pitchFamily="49" charset="0"/>
              </a:rPr>
              <a:t>main:</a:t>
            </a:r>
          </a:p>
          <a:p>
            <a:pPr marL="118872" indent="0">
              <a:buNone/>
            </a:pP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pushl</a:t>
            </a: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movl</a:t>
            </a:r>
            <a:r>
              <a:rPr lang="en-US" b="1" dirty="0" smtClean="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subl</a:t>
            </a:r>
            <a:r>
              <a:rPr lang="en-US" b="1" dirty="0" smtClean="0">
                <a:solidFill>
                  <a:schemeClr val="bg2">
                    <a:lumMod val="90000"/>
                  </a:schemeClr>
                </a:solidFill>
                <a:latin typeface="Courier New" pitchFamily="49" charset="0"/>
                <a:cs typeface="Courier New" pitchFamily="49" charset="0"/>
              </a:rPr>
              <a:t>   $8, </a:t>
            </a:r>
            <a:r>
              <a:rPr lang="en-US" b="1" dirty="0">
                <a:solidFill>
                  <a:schemeClr val="bg2">
                    <a:lumMod val="90000"/>
                  </a:schemeClr>
                </a:solidFill>
                <a:latin typeface="Courier New" pitchFamily="49" charset="0"/>
                <a:cs typeface="Courier New" pitchFamily="49" charset="0"/>
              </a:rPr>
              <a:t>%</a:t>
            </a:r>
            <a:r>
              <a:rPr lang="en-US" b="1" dirty="0" err="1">
                <a:solidFill>
                  <a:schemeClr val="bg2">
                    <a:lumMod val="90000"/>
                  </a:schemeClr>
                </a:solidFill>
                <a:latin typeface="Courier New" pitchFamily="49" charset="0"/>
                <a:cs typeface="Courier New" pitchFamily="49" charset="0"/>
              </a:rPr>
              <a:t>esp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latin typeface="Courier New" pitchFamily="49" charset="0"/>
                <a:cs typeface="Courier New" pitchFamily="49" charset="0"/>
              </a:rPr>
              <a:t>  </a:t>
            </a:r>
            <a:r>
              <a:rPr lang="en-US" b="1" dirty="0" err="1" smtClean="0">
                <a:latin typeface="Courier New" pitchFamily="49" charset="0"/>
                <a:cs typeface="Courier New" pitchFamily="49" charset="0"/>
              </a:rPr>
              <a:t>movl</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6, 4(%</a:t>
            </a:r>
            <a:r>
              <a:rPr lang="en-US" b="1" dirty="0" err="1">
                <a:latin typeface="Courier New" pitchFamily="49" charset="0"/>
                <a:cs typeface="Courier New" pitchFamily="49" charset="0"/>
              </a:rPr>
              <a:t>esp</a:t>
            </a:r>
            <a:r>
              <a:rPr lang="en-US" b="1" dirty="0">
                <a:latin typeface="Courier New" pitchFamily="49" charset="0"/>
                <a:cs typeface="Courier New" pitchFamily="49" charset="0"/>
              </a:rPr>
              <a:t>)</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movl</a:t>
            </a:r>
            <a:r>
              <a:rPr lang="en-US" b="1" dirty="0" smtClean="0">
                <a:solidFill>
                  <a:schemeClr val="bg2">
                    <a:lumMod val="90000"/>
                  </a:schemeClr>
                </a:solidFill>
                <a:latin typeface="Courier New" pitchFamily="49" charset="0"/>
                <a:cs typeface="Courier New" pitchFamily="49" charset="0"/>
              </a:rPr>
              <a:t>   $</a:t>
            </a:r>
            <a:r>
              <a:rPr lang="en-US" b="1" dirty="0">
                <a:solidFill>
                  <a:schemeClr val="bg2">
                    <a:lumMod val="90000"/>
                  </a:schemeClr>
                </a:solidFill>
                <a:latin typeface="Courier New" pitchFamily="49" charset="0"/>
                <a:cs typeface="Courier New" pitchFamily="49" charset="0"/>
              </a:rPr>
              <a:t>3,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call   foo</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leave</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ret</a:t>
            </a:r>
            <a:endParaRPr lang="en-US" b="1" dirty="0">
              <a:solidFill>
                <a:schemeClr val="bg2">
                  <a:lumMod val="90000"/>
                </a:schemeClr>
              </a:solidFill>
              <a:latin typeface="Courier New" pitchFamily="49" charset="0"/>
              <a:cs typeface="Courier New" pitchFamily="49" charset="0"/>
            </a:endParaRPr>
          </a:p>
        </p:txBody>
      </p:sp>
      <p:sp>
        <p:nvSpPr>
          <p:cNvPr id="5" name="Rectangle 4"/>
          <p:cNvSpPr/>
          <p:nvPr/>
        </p:nvSpPr>
        <p:spPr>
          <a:xfrm>
            <a:off x="5943600"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8" name="Rectangle 7"/>
          <p:cNvSpPr/>
          <p:nvPr/>
        </p:nvSpPr>
        <p:spPr>
          <a:xfrm>
            <a:off x="5943600"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943601"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458026" y="43434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706256" y="5562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943600" y="49530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6</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5943599" y="3733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4" name="Rectangle 13"/>
          <p:cNvSpPr/>
          <p:nvPr/>
        </p:nvSpPr>
        <p:spPr>
          <a:xfrm>
            <a:off x="5943600" y="3124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457253802"/>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5943600" y="3733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5" name="Rectangle 14"/>
          <p:cNvSpPr/>
          <p:nvPr/>
        </p:nvSpPr>
        <p:spPr>
          <a:xfrm>
            <a:off x="5943601" y="3124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943599"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err="1" smtClean="0"/>
              <a:t>example.s</a:t>
            </a:r>
            <a:r>
              <a:rPr lang="en-US" dirty="0" smtClean="0"/>
              <a:t> (x86)</a:t>
            </a:r>
            <a:endParaRPr lang="en-US" dirty="0"/>
          </a:p>
        </p:txBody>
      </p:sp>
      <p:sp>
        <p:nvSpPr>
          <p:cNvPr id="3" name="Content Placeholder 2"/>
          <p:cNvSpPr>
            <a:spLocks noGrp="1"/>
          </p:cNvSpPr>
          <p:nvPr>
            <p:ph idx="1"/>
          </p:nvPr>
        </p:nvSpPr>
        <p:spPr>
          <a:xfrm>
            <a:off x="76200" y="1775191"/>
            <a:ext cx="8229600" cy="4625609"/>
          </a:xfrm>
        </p:spPr>
        <p:txBody>
          <a:bodyPr>
            <a:normAutofit fontScale="92500" lnSpcReduction="10000"/>
          </a:bodyPr>
          <a:lstStyle/>
          <a:p>
            <a:pPr marL="118872" indent="0">
              <a:buNone/>
            </a:pPr>
            <a:r>
              <a:rPr lang="en-US" b="1" dirty="0">
                <a:latin typeface="Courier New" pitchFamily="49" charset="0"/>
                <a:cs typeface="Courier New" pitchFamily="49" charset="0"/>
              </a:rPr>
              <a:t>main:</a:t>
            </a:r>
          </a:p>
          <a:p>
            <a:pPr marL="118872" indent="0">
              <a:buNone/>
            </a:pP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pushl</a:t>
            </a: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movl</a:t>
            </a:r>
            <a:r>
              <a:rPr lang="en-US" b="1" dirty="0" smtClean="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subl</a:t>
            </a:r>
            <a:r>
              <a:rPr lang="en-US" b="1" dirty="0" smtClean="0">
                <a:solidFill>
                  <a:schemeClr val="bg2">
                    <a:lumMod val="90000"/>
                  </a:schemeClr>
                </a:solidFill>
                <a:latin typeface="Courier New" pitchFamily="49" charset="0"/>
                <a:cs typeface="Courier New" pitchFamily="49" charset="0"/>
              </a:rPr>
              <a:t>   $8, </a:t>
            </a:r>
            <a:r>
              <a:rPr lang="en-US" b="1" dirty="0">
                <a:solidFill>
                  <a:schemeClr val="bg2">
                    <a:lumMod val="90000"/>
                  </a:schemeClr>
                </a:solidFill>
                <a:latin typeface="Courier New" pitchFamily="49" charset="0"/>
                <a:cs typeface="Courier New" pitchFamily="49" charset="0"/>
              </a:rPr>
              <a:t>%</a:t>
            </a:r>
            <a:r>
              <a:rPr lang="en-US" b="1" dirty="0" err="1">
                <a:solidFill>
                  <a:schemeClr val="bg2">
                    <a:lumMod val="90000"/>
                  </a:schemeClr>
                </a:solidFill>
                <a:latin typeface="Courier New" pitchFamily="49" charset="0"/>
                <a:cs typeface="Courier New" pitchFamily="49" charset="0"/>
              </a:rPr>
              <a:t>esp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latin typeface="Courier New" pitchFamily="49" charset="0"/>
                <a:cs typeface="Courier New" pitchFamily="49" charset="0"/>
              </a:rPr>
              <a:t>  </a:t>
            </a:r>
            <a:r>
              <a:rPr lang="en-US" b="1" dirty="0" err="1" smtClean="0">
                <a:solidFill>
                  <a:schemeClr val="bg2"/>
                </a:solidFill>
                <a:latin typeface="Courier New" pitchFamily="49" charset="0"/>
                <a:cs typeface="Courier New" pitchFamily="49" charset="0"/>
              </a:rPr>
              <a:t>movl</a:t>
            </a:r>
            <a:r>
              <a:rPr lang="en-US" b="1" dirty="0" smtClean="0">
                <a:solidFill>
                  <a:schemeClr val="bg2"/>
                </a:solidFill>
                <a:latin typeface="Courier New" pitchFamily="49" charset="0"/>
                <a:cs typeface="Courier New" pitchFamily="49" charset="0"/>
              </a:rPr>
              <a:t>   $</a:t>
            </a:r>
            <a:r>
              <a:rPr lang="en-US" b="1" dirty="0">
                <a:solidFill>
                  <a:schemeClr val="bg2"/>
                </a:solidFill>
                <a:latin typeface="Courier New" pitchFamily="49" charset="0"/>
                <a:cs typeface="Courier New" pitchFamily="49" charset="0"/>
              </a:rPr>
              <a:t>6, 4(%</a:t>
            </a:r>
            <a:r>
              <a:rPr lang="en-US" b="1" dirty="0" err="1">
                <a:solidFill>
                  <a:schemeClr val="bg2"/>
                </a:solidFill>
                <a:latin typeface="Courier New" pitchFamily="49" charset="0"/>
                <a:cs typeface="Courier New" pitchFamily="49" charset="0"/>
              </a:rPr>
              <a:t>esp</a:t>
            </a:r>
            <a:r>
              <a:rPr lang="en-US" b="1" dirty="0">
                <a:solidFill>
                  <a:schemeClr val="bg2"/>
                </a:solidFill>
                <a:latin typeface="Courier New" pitchFamily="49" charset="0"/>
                <a:cs typeface="Courier New" pitchFamily="49" charset="0"/>
              </a:rPr>
              <a:t>)</a:t>
            </a:r>
          </a:p>
          <a:p>
            <a:pPr marL="118872" indent="0">
              <a:buNone/>
            </a:pPr>
            <a:r>
              <a:rPr lang="en-US" b="1" dirty="0">
                <a:latin typeface="Courier New" pitchFamily="49" charset="0"/>
                <a:cs typeface="Courier New" pitchFamily="49" charset="0"/>
              </a:rPr>
              <a:t>  </a:t>
            </a:r>
            <a:r>
              <a:rPr lang="en-US" b="1" dirty="0" err="1" smtClean="0">
                <a:latin typeface="Courier New" pitchFamily="49" charset="0"/>
                <a:cs typeface="Courier New" pitchFamily="49" charset="0"/>
              </a:rPr>
              <a:t>movl</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3, (%</a:t>
            </a:r>
            <a:r>
              <a:rPr lang="en-US" b="1" dirty="0" err="1">
                <a:latin typeface="Courier New" pitchFamily="49" charset="0"/>
                <a:cs typeface="Courier New" pitchFamily="49" charset="0"/>
              </a:rPr>
              <a:t>esp</a:t>
            </a:r>
            <a:r>
              <a:rPr lang="en-US" b="1" dirty="0">
                <a:latin typeface="Courier New" pitchFamily="49" charset="0"/>
                <a:cs typeface="Courier New" pitchFamily="49" charset="0"/>
              </a:rPr>
              <a:t>)</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call   foo</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leave</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ret</a:t>
            </a:r>
            <a:endParaRPr lang="en-US" b="1" dirty="0">
              <a:solidFill>
                <a:schemeClr val="bg2">
                  <a:lumMod val="90000"/>
                </a:schemeClr>
              </a:solidFill>
              <a:latin typeface="Courier New" pitchFamily="49" charset="0"/>
              <a:cs typeface="Courier New" pitchFamily="49" charset="0"/>
            </a:endParaRPr>
          </a:p>
        </p:txBody>
      </p:sp>
      <p:sp>
        <p:nvSpPr>
          <p:cNvPr id="5" name="Rectangle 4"/>
          <p:cNvSpPr/>
          <p:nvPr/>
        </p:nvSpPr>
        <p:spPr>
          <a:xfrm>
            <a:off x="5943600"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7" name="Rectangle 6"/>
          <p:cNvSpPr/>
          <p:nvPr/>
        </p:nvSpPr>
        <p:spPr>
          <a:xfrm>
            <a:off x="5943600"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943600"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943601"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458026" y="43434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706256" y="5562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943600" y="49530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6</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5943600" y="43434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Courier New" pitchFamily="49" charset="0"/>
                <a:cs typeface="Courier New" pitchFamily="49" charset="0"/>
              </a:rPr>
              <a:t>3</a:t>
            </a:r>
          </a:p>
        </p:txBody>
      </p:sp>
    </p:spTree>
    <p:extLst>
      <p:ext uri="{BB962C8B-B14F-4D97-AF65-F5344CB8AC3E}">
        <p14:creationId xmlns:p14="http://schemas.microsoft.com/office/powerpoint/2010/main" val="3964066722"/>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5943601" y="3124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943599"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err="1" smtClean="0"/>
              <a:t>example.s</a:t>
            </a:r>
            <a:r>
              <a:rPr lang="en-US" dirty="0" smtClean="0"/>
              <a:t> (x86)</a:t>
            </a:r>
            <a:endParaRPr lang="en-US" dirty="0"/>
          </a:p>
        </p:txBody>
      </p:sp>
      <p:sp>
        <p:nvSpPr>
          <p:cNvPr id="3" name="Content Placeholder 2"/>
          <p:cNvSpPr>
            <a:spLocks noGrp="1"/>
          </p:cNvSpPr>
          <p:nvPr>
            <p:ph idx="1"/>
          </p:nvPr>
        </p:nvSpPr>
        <p:spPr>
          <a:xfrm>
            <a:off x="76200" y="1775191"/>
            <a:ext cx="8229600" cy="4625609"/>
          </a:xfrm>
        </p:spPr>
        <p:txBody>
          <a:bodyPr>
            <a:normAutofit fontScale="92500" lnSpcReduction="10000"/>
          </a:bodyPr>
          <a:lstStyle/>
          <a:p>
            <a:pPr marL="118872" indent="0">
              <a:buNone/>
            </a:pPr>
            <a:r>
              <a:rPr lang="en-US" b="1" dirty="0">
                <a:latin typeface="Courier New" pitchFamily="49" charset="0"/>
                <a:cs typeface="Courier New" pitchFamily="49" charset="0"/>
              </a:rPr>
              <a:t>main:</a:t>
            </a:r>
          </a:p>
          <a:p>
            <a:pPr marL="118872" indent="0">
              <a:buNone/>
            </a:pP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pushl</a:t>
            </a: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movl</a:t>
            </a:r>
            <a:r>
              <a:rPr lang="en-US" b="1" dirty="0" smtClean="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ebp</a:t>
            </a:r>
            <a:endParaRPr lang="en-US" b="1" dirty="0" smtClean="0">
              <a:solidFill>
                <a:schemeClr val="bg2">
                  <a:lumMod val="90000"/>
                </a:schemeClr>
              </a:solidFill>
              <a:latin typeface="Courier New" pitchFamily="49" charset="0"/>
              <a:cs typeface="Courier New" pitchFamily="49" charset="0"/>
            </a:endParaRPr>
          </a:p>
          <a:p>
            <a:pPr marL="118872" indent="0">
              <a:buNone/>
            </a:pP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subl</a:t>
            </a:r>
            <a:r>
              <a:rPr lang="en-US" b="1" dirty="0" smtClean="0">
                <a:solidFill>
                  <a:schemeClr val="bg2">
                    <a:lumMod val="90000"/>
                  </a:schemeClr>
                </a:solidFill>
                <a:latin typeface="Courier New" pitchFamily="49" charset="0"/>
                <a:cs typeface="Courier New" pitchFamily="49" charset="0"/>
              </a:rPr>
              <a:t>   $8, </a:t>
            </a:r>
            <a:r>
              <a:rPr lang="en-US" b="1" dirty="0">
                <a:solidFill>
                  <a:schemeClr val="bg2">
                    <a:lumMod val="90000"/>
                  </a:schemeClr>
                </a:solidFill>
                <a:latin typeface="Courier New" pitchFamily="49" charset="0"/>
                <a:cs typeface="Courier New" pitchFamily="49" charset="0"/>
              </a:rPr>
              <a:t>%</a:t>
            </a:r>
            <a:r>
              <a:rPr lang="en-US" b="1" dirty="0" err="1">
                <a:solidFill>
                  <a:schemeClr val="bg2">
                    <a:lumMod val="90000"/>
                  </a:schemeClr>
                </a:solidFill>
                <a:latin typeface="Courier New" pitchFamily="49" charset="0"/>
                <a:cs typeface="Courier New" pitchFamily="49" charset="0"/>
              </a:rPr>
              <a:t>esp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latin typeface="Courier New" pitchFamily="49" charset="0"/>
                <a:cs typeface="Courier New" pitchFamily="49" charset="0"/>
              </a:rPr>
              <a:t>  </a:t>
            </a:r>
            <a:r>
              <a:rPr lang="en-US" b="1" dirty="0" err="1" smtClean="0">
                <a:solidFill>
                  <a:schemeClr val="bg2"/>
                </a:solidFill>
                <a:latin typeface="Courier New" pitchFamily="49" charset="0"/>
                <a:cs typeface="Courier New" pitchFamily="49" charset="0"/>
              </a:rPr>
              <a:t>movl</a:t>
            </a:r>
            <a:r>
              <a:rPr lang="en-US" b="1" dirty="0" smtClean="0">
                <a:solidFill>
                  <a:schemeClr val="bg2"/>
                </a:solidFill>
                <a:latin typeface="Courier New" pitchFamily="49" charset="0"/>
                <a:cs typeface="Courier New" pitchFamily="49" charset="0"/>
              </a:rPr>
              <a:t>   $</a:t>
            </a:r>
            <a:r>
              <a:rPr lang="en-US" b="1" dirty="0">
                <a:solidFill>
                  <a:schemeClr val="bg2"/>
                </a:solidFill>
                <a:latin typeface="Courier New" pitchFamily="49" charset="0"/>
                <a:cs typeface="Courier New" pitchFamily="49" charset="0"/>
              </a:rPr>
              <a:t>6, 4(%</a:t>
            </a:r>
            <a:r>
              <a:rPr lang="en-US" b="1" dirty="0" err="1">
                <a:solidFill>
                  <a:schemeClr val="bg2"/>
                </a:solidFill>
                <a:latin typeface="Courier New" pitchFamily="49" charset="0"/>
                <a:cs typeface="Courier New" pitchFamily="49" charset="0"/>
              </a:rPr>
              <a:t>esp</a:t>
            </a:r>
            <a:r>
              <a:rPr lang="en-US" b="1" dirty="0">
                <a:solidFill>
                  <a:schemeClr val="bg2"/>
                </a:solidFill>
                <a:latin typeface="Courier New" pitchFamily="49" charset="0"/>
                <a:cs typeface="Courier New" pitchFamily="49" charset="0"/>
              </a:rPr>
              <a:t>)</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movl</a:t>
            </a:r>
            <a:r>
              <a:rPr lang="en-US" b="1" dirty="0" smtClean="0">
                <a:solidFill>
                  <a:schemeClr val="bg2">
                    <a:lumMod val="90000"/>
                  </a:schemeClr>
                </a:solidFill>
                <a:latin typeface="Courier New" pitchFamily="49" charset="0"/>
                <a:cs typeface="Courier New" pitchFamily="49" charset="0"/>
              </a:rPr>
              <a:t>   $</a:t>
            </a:r>
            <a:r>
              <a:rPr lang="en-US" b="1" dirty="0">
                <a:solidFill>
                  <a:schemeClr val="bg2">
                    <a:lumMod val="90000"/>
                  </a:schemeClr>
                </a:solidFill>
                <a:latin typeface="Courier New" pitchFamily="49" charset="0"/>
                <a:cs typeface="Courier New" pitchFamily="49" charset="0"/>
              </a:rPr>
              <a:t>3,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a:t>
            </a:r>
          </a:p>
          <a:p>
            <a:pPr marL="118872" indent="0">
              <a:buNone/>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call   foo</a:t>
            </a:r>
            <a:endParaRPr lang="en-US" b="1" dirty="0">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leave</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ret</a:t>
            </a:r>
            <a:endParaRPr lang="en-US" b="1" dirty="0">
              <a:solidFill>
                <a:schemeClr val="bg2">
                  <a:lumMod val="90000"/>
                </a:schemeClr>
              </a:solidFill>
              <a:latin typeface="Courier New" pitchFamily="49" charset="0"/>
              <a:cs typeface="Courier New" pitchFamily="49" charset="0"/>
            </a:endParaRPr>
          </a:p>
        </p:txBody>
      </p:sp>
      <p:sp>
        <p:nvSpPr>
          <p:cNvPr id="5" name="Rectangle 4"/>
          <p:cNvSpPr/>
          <p:nvPr/>
        </p:nvSpPr>
        <p:spPr>
          <a:xfrm>
            <a:off x="5943600"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7" name="Rectangle 6"/>
          <p:cNvSpPr/>
          <p:nvPr/>
        </p:nvSpPr>
        <p:spPr>
          <a:xfrm>
            <a:off x="5943600"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943600"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943601"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458026" y="37338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706256" y="5562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943600" y="49530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6</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5943600" y="43434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Courier New" pitchFamily="49" charset="0"/>
                <a:cs typeface="Courier New" pitchFamily="49" charset="0"/>
              </a:rPr>
              <a:t>3</a:t>
            </a:r>
          </a:p>
        </p:txBody>
      </p:sp>
      <p:sp>
        <p:nvSpPr>
          <p:cNvPr id="14" name="Rectangle 13"/>
          <p:cNvSpPr/>
          <p:nvPr/>
        </p:nvSpPr>
        <p:spPr>
          <a:xfrm>
            <a:off x="5943601" y="3733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return</a:t>
            </a:r>
            <a:endParaRPr lang="en-US" sz="3200" b="1" i="1" dirty="0">
              <a:solidFill>
                <a:schemeClr val="tx1"/>
              </a:solidFill>
              <a:latin typeface="Courier New" pitchFamily="49" charset="0"/>
              <a:cs typeface="Courier New" pitchFamily="49" charset="0"/>
            </a:endParaRPr>
          </a:p>
        </p:txBody>
      </p:sp>
      <p:cxnSp>
        <p:nvCxnSpPr>
          <p:cNvPr id="16" name="Elbow Connector 15"/>
          <p:cNvCxnSpPr/>
          <p:nvPr/>
        </p:nvCxnSpPr>
        <p:spPr>
          <a:xfrm rot="10800000" flipV="1">
            <a:off x="2095500" y="4038600"/>
            <a:ext cx="4229100" cy="1485900"/>
          </a:xfrm>
          <a:prstGeom prst="bentConnector3">
            <a:avLst>
              <a:gd name="adj1" fmla="val 25225"/>
            </a:avLst>
          </a:prstGeom>
          <a:ln w="34925">
            <a:solidFill>
              <a:schemeClr val="tx1"/>
            </a:solidFill>
            <a:prstDash val="sysDot"/>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294202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example.s</a:t>
            </a:r>
            <a:r>
              <a:rPr lang="en-US" dirty="0" smtClean="0"/>
              <a:t> (x86)</a:t>
            </a:r>
            <a:endParaRPr lang="en-US" dirty="0"/>
          </a:p>
        </p:txBody>
      </p:sp>
      <p:sp>
        <p:nvSpPr>
          <p:cNvPr id="4" name="Content Placeholder 2"/>
          <p:cNvSpPr>
            <a:spLocks noGrp="1"/>
          </p:cNvSpPr>
          <p:nvPr>
            <p:ph idx="1"/>
          </p:nvPr>
        </p:nvSpPr>
        <p:spPr>
          <a:xfrm>
            <a:off x="76200" y="1775191"/>
            <a:ext cx="8229600" cy="4625609"/>
          </a:xfrm>
        </p:spPr>
        <p:txBody>
          <a:bodyPr>
            <a:normAutofit/>
          </a:bodyPr>
          <a:lstStyle/>
          <a:p>
            <a:pPr marL="118872" indent="0">
              <a:buNone/>
            </a:pPr>
            <a:r>
              <a:rPr lang="en-US" b="1" dirty="0">
                <a:latin typeface="Courier New" pitchFamily="49" charset="0"/>
                <a:cs typeface="Courier New" pitchFamily="49" charset="0"/>
              </a:rPr>
              <a:t>f</a:t>
            </a:r>
            <a:r>
              <a:rPr lang="en-US" b="1" dirty="0" smtClean="0">
                <a:latin typeface="Courier New" pitchFamily="49" charset="0"/>
                <a:cs typeface="Courier New" pitchFamily="49" charset="0"/>
              </a:rPr>
              <a:t>oo:</a:t>
            </a:r>
          </a:p>
          <a:p>
            <a:pPr marL="118872" indent="0">
              <a:buNone/>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 </a:t>
            </a:r>
            <a:r>
              <a:rPr lang="en-US" b="1" dirty="0" err="1" smtClean="0">
                <a:latin typeface="Courier New" pitchFamily="49" charset="0"/>
                <a:cs typeface="Courier New" pitchFamily="49" charset="0"/>
              </a:rPr>
              <a:t>pushl</a:t>
            </a:r>
            <a:r>
              <a:rPr lang="en-US" b="1" dirty="0" smtClean="0">
                <a:latin typeface="Courier New" pitchFamily="49" charset="0"/>
                <a:cs typeface="Courier New" pitchFamily="49" charset="0"/>
              </a:rPr>
              <a:t>  %</a:t>
            </a:r>
            <a:r>
              <a:rPr lang="en-US" b="1" dirty="0" err="1">
                <a:latin typeface="Courier New" pitchFamily="49" charset="0"/>
                <a:cs typeface="Courier New" pitchFamily="49" charset="0"/>
              </a:rPr>
              <a:t>ebp</a:t>
            </a:r>
            <a:endParaRPr lang="en-US" b="1" dirty="0">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movl</a:t>
            </a:r>
            <a:r>
              <a:rPr lang="en-US" b="1" dirty="0" smtClean="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subl</a:t>
            </a:r>
            <a:r>
              <a:rPr lang="en-US" b="1" dirty="0" smtClean="0">
                <a:solidFill>
                  <a:schemeClr val="bg2">
                    <a:lumMod val="90000"/>
                  </a:schemeClr>
                </a:solidFill>
                <a:latin typeface="Courier New" pitchFamily="49" charset="0"/>
                <a:cs typeface="Courier New" pitchFamily="49" charset="0"/>
              </a:rPr>
              <a:t>   $</a:t>
            </a:r>
            <a:r>
              <a:rPr lang="en-US" b="1" dirty="0">
                <a:solidFill>
                  <a:schemeClr val="bg2">
                    <a:lumMod val="90000"/>
                  </a:schemeClr>
                </a:solidFill>
                <a:latin typeface="Courier New" pitchFamily="49" charset="0"/>
                <a:cs typeface="Courier New" pitchFamily="49" charset="0"/>
              </a:rPr>
              <a:t>16, %</a:t>
            </a:r>
            <a:r>
              <a:rPr lang="en-US" b="1" dirty="0" err="1">
                <a:solidFill>
                  <a:schemeClr val="bg2">
                    <a:lumMod val="90000"/>
                  </a:schemeClr>
                </a:solidFill>
                <a:latin typeface="Courier New" pitchFamily="49" charset="0"/>
                <a:cs typeface="Courier New" pitchFamily="49" charset="0"/>
              </a:rPr>
              <a:t>esp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leave</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ret</a:t>
            </a:r>
            <a:endParaRPr lang="en-US" b="1" dirty="0">
              <a:solidFill>
                <a:schemeClr val="bg2">
                  <a:lumMod val="90000"/>
                </a:schemeClr>
              </a:solidFill>
              <a:latin typeface="Courier New" pitchFamily="49" charset="0"/>
              <a:cs typeface="Courier New" pitchFamily="49" charset="0"/>
            </a:endParaRPr>
          </a:p>
        </p:txBody>
      </p:sp>
      <p:sp>
        <p:nvSpPr>
          <p:cNvPr id="5" name="Rectangle 4"/>
          <p:cNvSpPr/>
          <p:nvPr/>
        </p:nvSpPr>
        <p:spPr>
          <a:xfrm>
            <a:off x="5943601" y="3124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943599"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943600"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8" name="Rectangle 7"/>
          <p:cNvSpPr/>
          <p:nvPr/>
        </p:nvSpPr>
        <p:spPr>
          <a:xfrm>
            <a:off x="5943600"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943600"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0" name="Rectangle 9"/>
          <p:cNvSpPr/>
          <p:nvPr/>
        </p:nvSpPr>
        <p:spPr>
          <a:xfrm>
            <a:off x="5943601"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1" name="Straight Arrow Connector 10"/>
          <p:cNvCxnSpPr/>
          <p:nvPr/>
        </p:nvCxnSpPr>
        <p:spPr>
          <a:xfrm>
            <a:off x="5458026" y="31242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8706256" y="5562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43600" y="49530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6</a:t>
            </a:r>
            <a:endParaRPr lang="en-US" sz="3200" b="1" dirty="0">
              <a:solidFill>
                <a:schemeClr val="tx1"/>
              </a:solidFill>
              <a:latin typeface="Courier New" pitchFamily="49" charset="0"/>
              <a:cs typeface="Courier New" pitchFamily="49" charset="0"/>
            </a:endParaRPr>
          </a:p>
        </p:txBody>
      </p:sp>
      <p:sp>
        <p:nvSpPr>
          <p:cNvPr id="14" name="Rectangle 13"/>
          <p:cNvSpPr/>
          <p:nvPr/>
        </p:nvSpPr>
        <p:spPr>
          <a:xfrm>
            <a:off x="5943600" y="43434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Courier New" pitchFamily="49" charset="0"/>
                <a:cs typeface="Courier New" pitchFamily="49" charset="0"/>
              </a:rPr>
              <a:t>3</a:t>
            </a:r>
          </a:p>
        </p:txBody>
      </p:sp>
      <p:sp>
        <p:nvSpPr>
          <p:cNvPr id="15" name="Rectangle 14"/>
          <p:cNvSpPr/>
          <p:nvPr/>
        </p:nvSpPr>
        <p:spPr>
          <a:xfrm>
            <a:off x="5943601" y="3733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return</a:t>
            </a:r>
            <a:endParaRPr lang="en-US" sz="3200" b="1" i="1" dirty="0">
              <a:solidFill>
                <a:schemeClr val="tx1"/>
              </a:solidFill>
              <a:latin typeface="Courier New" pitchFamily="49" charset="0"/>
              <a:cs typeface="Courier New" pitchFamily="49" charset="0"/>
            </a:endParaRPr>
          </a:p>
        </p:txBody>
      </p:sp>
      <p:sp>
        <p:nvSpPr>
          <p:cNvPr id="16" name="Rectangle 15"/>
          <p:cNvSpPr/>
          <p:nvPr/>
        </p:nvSpPr>
        <p:spPr>
          <a:xfrm>
            <a:off x="5943600" y="3124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m</a:t>
            </a:r>
            <a:r>
              <a:rPr lang="en-US" sz="3200" b="1" i="1" dirty="0" smtClean="0">
                <a:solidFill>
                  <a:schemeClr val="tx1"/>
                </a:solidFill>
                <a:latin typeface="Courier New" pitchFamily="49" charset="0"/>
                <a:cs typeface="Courier New" pitchFamily="49" charset="0"/>
              </a:rPr>
              <a:t>ain FP</a:t>
            </a:r>
            <a:endParaRPr lang="en-US" sz="3200" b="1" i="1" dirty="0">
              <a:solidFill>
                <a:schemeClr val="tx1"/>
              </a:solidFill>
              <a:latin typeface="Courier New" pitchFamily="49" charset="0"/>
              <a:cs typeface="Courier New" pitchFamily="49" charset="0"/>
            </a:endParaRPr>
          </a:p>
        </p:txBody>
      </p:sp>
      <p:cxnSp>
        <p:nvCxnSpPr>
          <p:cNvPr id="17" name="Elbow Connector 16"/>
          <p:cNvCxnSpPr/>
          <p:nvPr/>
        </p:nvCxnSpPr>
        <p:spPr>
          <a:xfrm rot="5400000">
            <a:off x="4991100" y="4381500"/>
            <a:ext cx="2133600" cy="228600"/>
          </a:xfrm>
          <a:prstGeom prst="bentConnector4">
            <a:avLst>
              <a:gd name="adj1" fmla="val 0"/>
              <a:gd name="adj2" fmla="val 325000"/>
            </a:avLst>
          </a:prstGeom>
          <a:ln w="34925">
            <a:solidFill>
              <a:schemeClr val="tx1"/>
            </a:solidFill>
            <a:prstDash val="sysDot"/>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336775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example.s</a:t>
            </a:r>
            <a:r>
              <a:rPr lang="en-US" dirty="0" smtClean="0"/>
              <a:t> (x86)</a:t>
            </a:r>
            <a:endParaRPr lang="en-US" dirty="0"/>
          </a:p>
        </p:txBody>
      </p:sp>
      <p:sp>
        <p:nvSpPr>
          <p:cNvPr id="4" name="Content Placeholder 2"/>
          <p:cNvSpPr>
            <a:spLocks noGrp="1"/>
          </p:cNvSpPr>
          <p:nvPr>
            <p:ph idx="1"/>
          </p:nvPr>
        </p:nvSpPr>
        <p:spPr>
          <a:xfrm>
            <a:off x="76200" y="1775191"/>
            <a:ext cx="8229600" cy="4625609"/>
          </a:xfrm>
        </p:spPr>
        <p:txBody>
          <a:bodyPr>
            <a:normAutofit/>
          </a:bodyPr>
          <a:lstStyle/>
          <a:p>
            <a:pPr marL="118872" indent="0">
              <a:buNone/>
            </a:pPr>
            <a:r>
              <a:rPr lang="en-US" b="1" dirty="0">
                <a:latin typeface="Courier New" pitchFamily="49" charset="0"/>
                <a:cs typeface="Courier New" pitchFamily="49" charset="0"/>
              </a:rPr>
              <a:t>f</a:t>
            </a:r>
            <a:r>
              <a:rPr lang="en-US" b="1" dirty="0" smtClean="0">
                <a:latin typeface="Courier New" pitchFamily="49" charset="0"/>
                <a:cs typeface="Courier New" pitchFamily="49" charset="0"/>
              </a:rPr>
              <a:t>oo:</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pushl</a:t>
            </a:r>
            <a:r>
              <a:rPr lang="en-US" b="1" dirty="0" smtClean="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latin typeface="Courier New" pitchFamily="49" charset="0"/>
                <a:cs typeface="Courier New" pitchFamily="49" charset="0"/>
              </a:rPr>
              <a:t>  </a:t>
            </a:r>
            <a:r>
              <a:rPr lang="en-US" b="1" dirty="0" err="1" smtClean="0">
                <a:latin typeface="Courier New" pitchFamily="49" charset="0"/>
                <a:cs typeface="Courier New" pitchFamily="49" charset="0"/>
              </a:rPr>
              <a:t>movl</a:t>
            </a:r>
            <a:r>
              <a:rPr lang="en-US" b="1" dirty="0" smtClean="0">
                <a:latin typeface="Courier New" pitchFamily="49" charset="0"/>
                <a:cs typeface="Courier New" pitchFamily="49" charset="0"/>
              </a:rPr>
              <a:t>   %</a:t>
            </a:r>
            <a:r>
              <a:rPr lang="en-US" b="1" dirty="0" err="1">
                <a:latin typeface="Courier New" pitchFamily="49" charset="0"/>
                <a:cs typeface="Courier New" pitchFamily="49" charset="0"/>
              </a:rPr>
              <a:t>esp</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ebp</a:t>
            </a:r>
            <a:endParaRPr lang="en-US" b="1" dirty="0">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subl</a:t>
            </a:r>
            <a:r>
              <a:rPr lang="en-US" b="1" dirty="0" smtClean="0">
                <a:solidFill>
                  <a:schemeClr val="bg2">
                    <a:lumMod val="90000"/>
                  </a:schemeClr>
                </a:solidFill>
                <a:latin typeface="Courier New" pitchFamily="49" charset="0"/>
                <a:cs typeface="Courier New" pitchFamily="49" charset="0"/>
              </a:rPr>
              <a:t>   $</a:t>
            </a:r>
            <a:r>
              <a:rPr lang="en-US" b="1" dirty="0">
                <a:solidFill>
                  <a:schemeClr val="bg2">
                    <a:lumMod val="90000"/>
                  </a:schemeClr>
                </a:solidFill>
                <a:latin typeface="Courier New" pitchFamily="49" charset="0"/>
                <a:cs typeface="Courier New" pitchFamily="49" charset="0"/>
              </a:rPr>
              <a:t>16, %</a:t>
            </a:r>
            <a:r>
              <a:rPr lang="en-US" b="1" dirty="0" err="1">
                <a:solidFill>
                  <a:schemeClr val="bg2">
                    <a:lumMod val="90000"/>
                  </a:schemeClr>
                </a:solidFill>
                <a:latin typeface="Courier New" pitchFamily="49" charset="0"/>
                <a:cs typeface="Courier New" pitchFamily="49" charset="0"/>
              </a:rPr>
              <a:t>esp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leave</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ret</a:t>
            </a:r>
            <a:endParaRPr lang="en-US" b="1" dirty="0">
              <a:solidFill>
                <a:schemeClr val="bg2">
                  <a:lumMod val="90000"/>
                </a:schemeClr>
              </a:solidFill>
              <a:latin typeface="Courier New" pitchFamily="49" charset="0"/>
              <a:cs typeface="Courier New" pitchFamily="49" charset="0"/>
            </a:endParaRPr>
          </a:p>
        </p:txBody>
      </p:sp>
      <p:sp>
        <p:nvSpPr>
          <p:cNvPr id="5" name="Rectangle 4"/>
          <p:cNvSpPr/>
          <p:nvPr/>
        </p:nvSpPr>
        <p:spPr>
          <a:xfrm>
            <a:off x="5943601" y="3124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943599"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943600"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8" name="Rectangle 7"/>
          <p:cNvSpPr/>
          <p:nvPr/>
        </p:nvSpPr>
        <p:spPr>
          <a:xfrm>
            <a:off x="5943600"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943600"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0" name="Rectangle 9"/>
          <p:cNvSpPr/>
          <p:nvPr/>
        </p:nvSpPr>
        <p:spPr>
          <a:xfrm>
            <a:off x="5943601"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1" name="Straight Arrow Connector 10"/>
          <p:cNvCxnSpPr/>
          <p:nvPr/>
        </p:nvCxnSpPr>
        <p:spPr>
          <a:xfrm>
            <a:off x="5458026" y="31242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8706256" y="31242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43600" y="49530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6</a:t>
            </a:r>
            <a:endParaRPr lang="en-US" sz="3200" b="1" dirty="0">
              <a:solidFill>
                <a:schemeClr val="tx1"/>
              </a:solidFill>
              <a:latin typeface="Courier New" pitchFamily="49" charset="0"/>
              <a:cs typeface="Courier New" pitchFamily="49" charset="0"/>
            </a:endParaRPr>
          </a:p>
        </p:txBody>
      </p:sp>
      <p:sp>
        <p:nvSpPr>
          <p:cNvPr id="14" name="Rectangle 13"/>
          <p:cNvSpPr/>
          <p:nvPr/>
        </p:nvSpPr>
        <p:spPr>
          <a:xfrm>
            <a:off x="5943600" y="43434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Courier New" pitchFamily="49" charset="0"/>
                <a:cs typeface="Courier New" pitchFamily="49" charset="0"/>
              </a:rPr>
              <a:t>3</a:t>
            </a:r>
          </a:p>
        </p:txBody>
      </p:sp>
      <p:sp>
        <p:nvSpPr>
          <p:cNvPr id="15" name="Rectangle 14"/>
          <p:cNvSpPr/>
          <p:nvPr/>
        </p:nvSpPr>
        <p:spPr>
          <a:xfrm>
            <a:off x="5943601" y="3733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return</a:t>
            </a:r>
            <a:endParaRPr lang="en-US" sz="3200" b="1" i="1" dirty="0">
              <a:solidFill>
                <a:schemeClr val="tx1"/>
              </a:solidFill>
              <a:latin typeface="Courier New" pitchFamily="49" charset="0"/>
              <a:cs typeface="Courier New" pitchFamily="49" charset="0"/>
            </a:endParaRPr>
          </a:p>
        </p:txBody>
      </p:sp>
      <p:sp>
        <p:nvSpPr>
          <p:cNvPr id="16" name="Rectangle 15"/>
          <p:cNvSpPr/>
          <p:nvPr/>
        </p:nvSpPr>
        <p:spPr>
          <a:xfrm>
            <a:off x="5943600" y="3124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m</a:t>
            </a:r>
            <a:r>
              <a:rPr lang="en-US" sz="3200" b="1" i="1" dirty="0" smtClean="0">
                <a:solidFill>
                  <a:schemeClr val="tx1"/>
                </a:solidFill>
                <a:latin typeface="Courier New" pitchFamily="49" charset="0"/>
                <a:cs typeface="Courier New" pitchFamily="49" charset="0"/>
              </a:rPr>
              <a:t>ain FP</a:t>
            </a:r>
            <a:endParaRPr lang="en-US" sz="3200" b="1" i="1" dirty="0">
              <a:solidFill>
                <a:schemeClr val="tx1"/>
              </a:solidFill>
              <a:latin typeface="Courier New" pitchFamily="49" charset="0"/>
              <a:cs typeface="Courier New" pitchFamily="49" charset="0"/>
            </a:endParaRPr>
          </a:p>
        </p:txBody>
      </p:sp>
      <p:cxnSp>
        <p:nvCxnSpPr>
          <p:cNvPr id="17" name="Elbow Connector 16"/>
          <p:cNvCxnSpPr/>
          <p:nvPr/>
        </p:nvCxnSpPr>
        <p:spPr>
          <a:xfrm rot="5400000">
            <a:off x="4991100" y="4381500"/>
            <a:ext cx="2133600" cy="228600"/>
          </a:xfrm>
          <a:prstGeom prst="bentConnector4">
            <a:avLst>
              <a:gd name="adj1" fmla="val 0"/>
              <a:gd name="adj2" fmla="val 325000"/>
            </a:avLst>
          </a:prstGeom>
          <a:ln w="34925">
            <a:solidFill>
              <a:schemeClr val="tx1"/>
            </a:solidFill>
            <a:prstDash val="sysDot"/>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24642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5943600" y="2514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err="1" smtClean="0"/>
              <a:t>example.s</a:t>
            </a:r>
            <a:r>
              <a:rPr lang="en-US" dirty="0" smtClean="0"/>
              <a:t> (x86)</a:t>
            </a:r>
            <a:endParaRPr lang="en-US" dirty="0"/>
          </a:p>
        </p:txBody>
      </p:sp>
      <p:sp>
        <p:nvSpPr>
          <p:cNvPr id="4" name="Content Placeholder 2"/>
          <p:cNvSpPr>
            <a:spLocks noGrp="1"/>
          </p:cNvSpPr>
          <p:nvPr>
            <p:ph idx="1"/>
          </p:nvPr>
        </p:nvSpPr>
        <p:spPr>
          <a:xfrm>
            <a:off x="76200" y="1775191"/>
            <a:ext cx="8229600" cy="4625609"/>
          </a:xfrm>
        </p:spPr>
        <p:txBody>
          <a:bodyPr>
            <a:normAutofit/>
          </a:bodyPr>
          <a:lstStyle/>
          <a:p>
            <a:pPr marL="118872" indent="0">
              <a:buNone/>
            </a:pPr>
            <a:r>
              <a:rPr lang="en-US" b="1" dirty="0">
                <a:latin typeface="Courier New" pitchFamily="49" charset="0"/>
                <a:cs typeface="Courier New" pitchFamily="49" charset="0"/>
              </a:rPr>
              <a:t>f</a:t>
            </a:r>
            <a:r>
              <a:rPr lang="en-US" b="1" dirty="0" smtClean="0">
                <a:latin typeface="Courier New" pitchFamily="49" charset="0"/>
                <a:cs typeface="Courier New" pitchFamily="49" charset="0"/>
              </a:rPr>
              <a:t>oo:</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pushl</a:t>
            </a:r>
            <a:r>
              <a:rPr lang="en-US" b="1" dirty="0" smtClean="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movl</a:t>
            </a:r>
            <a:r>
              <a:rPr lang="en-US" b="1" dirty="0" smtClean="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latin typeface="Courier New" pitchFamily="49" charset="0"/>
                <a:cs typeface="Courier New" pitchFamily="49" charset="0"/>
              </a:rPr>
              <a:t>  </a:t>
            </a:r>
            <a:r>
              <a:rPr lang="en-US" b="1" dirty="0" err="1" smtClean="0">
                <a:latin typeface="Courier New" pitchFamily="49" charset="0"/>
                <a:cs typeface="Courier New" pitchFamily="49" charset="0"/>
              </a:rPr>
              <a:t>subl</a:t>
            </a:r>
            <a:r>
              <a:rPr lang="en-US" b="1" dirty="0" smtClean="0">
                <a:latin typeface="Courier New" pitchFamily="49" charset="0"/>
                <a:cs typeface="Courier New" pitchFamily="49" charset="0"/>
              </a:rPr>
              <a:t>   $</a:t>
            </a:r>
            <a:r>
              <a:rPr lang="en-US" b="1" dirty="0">
                <a:latin typeface="Courier New" pitchFamily="49" charset="0"/>
                <a:cs typeface="Courier New" pitchFamily="49" charset="0"/>
              </a:rPr>
              <a:t>16, %</a:t>
            </a:r>
            <a:r>
              <a:rPr lang="en-US" b="1" dirty="0" err="1">
                <a:latin typeface="Courier New" pitchFamily="49" charset="0"/>
                <a:cs typeface="Courier New" pitchFamily="49" charset="0"/>
              </a:rPr>
              <a:t>esp</a:t>
            </a:r>
            <a:endParaRPr lang="en-US" b="1" dirty="0">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leave</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ret</a:t>
            </a:r>
            <a:endParaRPr lang="en-US" b="1" dirty="0">
              <a:solidFill>
                <a:schemeClr val="bg2">
                  <a:lumMod val="90000"/>
                </a:schemeClr>
              </a:solidFill>
              <a:latin typeface="Courier New" pitchFamily="49" charset="0"/>
              <a:cs typeface="Courier New" pitchFamily="49" charset="0"/>
            </a:endParaRPr>
          </a:p>
        </p:txBody>
      </p:sp>
      <p:sp>
        <p:nvSpPr>
          <p:cNvPr id="5" name="Rectangle 4"/>
          <p:cNvSpPr/>
          <p:nvPr/>
        </p:nvSpPr>
        <p:spPr>
          <a:xfrm>
            <a:off x="5943601" y="3124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943599"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943600"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8" name="Rectangle 7"/>
          <p:cNvSpPr/>
          <p:nvPr/>
        </p:nvSpPr>
        <p:spPr>
          <a:xfrm>
            <a:off x="5943600"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943600"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0" name="Rectangle 9"/>
          <p:cNvSpPr/>
          <p:nvPr/>
        </p:nvSpPr>
        <p:spPr>
          <a:xfrm>
            <a:off x="5943601"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1" name="Straight Arrow Connector 10"/>
          <p:cNvCxnSpPr/>
          <p:nvPr/>
        </p:nvCxnSpPr>
        <p:spPr>
          <a:xfrm>
            <a:off x="5458026" y="16002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8706256" y="31242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43600" y="49530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6</a:t>
            </a:r>
            <a:endParaRPr lang="en-US" sz="3200" b="1" dirty="0">
              <a:solidFill>
                <a:schemeClr val="tx1"/>
              </a:solidFill>
              <a:latin typeface="Courier New" pitchFamily="49" charset="0"/>
              <a:cs typeface="Courier New" pitchFamily="49" charset="0"/>
            </a:endParaRPr>
          </a:p>
        </p:txBody>
      </p:sp>
      <p:sp>
        <p:nvSpPr>
          <p:cNvPr id="14" name="Rectangle 13"/>
          <p:cNvSpPr/>
          <p:nvPr/>
        </p:nvSpPr>
        <p:spPr>
          <a:xfrm>
            <a:off x="5943600" y="43434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Courier New" pitchFamily="49" charset="0"/>
                <a:cs typeface="Courier New" pitchFamily="49" charset="0"/>
              </a:rPr>
              <a:t>3</a:t>
            </a:r>
          </a:p>
        </p:txBody>
      </p:sp>
      <p:sp>
        <p:nvSpPr>
          <p:cNvPr id="15" name="Rectangle 14"/>
          <p:cNvSpPr/>
          <p:nvPr/>
        </p:nvSpPr>
        <p:spPr>
          <a:xfrm>
            <a:off x="5943601" y="3733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return</a:t>
            </a:r>
            <a:endParaRPr lang="en-US" sz="3200" b="1" i="1" dirty="0">
              <a:solidFill>
                <a:schemeClr val="tx1"/>
              </a:solidFill>
              <a:latin typeface="Courier New" pitchFamily="49" charset="0"/>
              <a:cs typeface="Courier New" pitchFamily="49" charset="0"/>
            </a:endParaRPr>
          </a:p>
        </p:txBody>
      </p:sp>
      <p:sp>
        <p:nvSpPr>
          <p:cNvPr id="16" name="Rectangle 15"/>
          <p:cNvSpPr/>
          <p:nvPr/>
        </p:nvSpPr>
        <p:spPr>
          <a:xfrm>
            <a:off x="5943600" y="3124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m</a:t>
            </a:r>
            <a:r>
              <a:rPr lang="en-US" sz="3200" b="1" i="1" dirty="0" smtClean="0">
                <a:solidFill>
                  <a:schemeClr val="tx1"/>
                </a:solidFill>
                <a:latin typeface="Courier New" pitchFamily="49" charset="0"/>
                <a:cs typeface="Courier New" pitchFamily="49" charset="0"/>
              </a:rPr>
              <a:t>ain FP</a:t>
            </a:r>
            <a:endParaRPr lang="en-US" sz="3200" b="1" i="1" dirty="0">
              <a:solidFill>
                <a:schemeClr val="tx1"/>
              </a:solidFill>
              <a:latin typeface="Courier New" pitchFamily="49" charset="0"/>
              <a:cs typeface="Courier New" pitchFamily="49" charset="0"/>
            </a:endParaRPr>
          </a:p>
        </p:txBody>
      </p:sp>
      <p:cxnSp>
        <p:nvCxnSpPr>
          <p:cNvPr id="17" name="Elbow Connector 16"/>
          <p:cNvCxnSpPr/>
          <p:nvPr/>
        </p:nvCxnSpPr>
        <p:spPr>
          <a:xfrm rot="5400000">
            <a:off x="4991100" y="4381500"/>
            <a:ext cx="2133600" cy="228600"/>
          </a:xfrm>
          <a:prstGeom prst="bentConnector4">
            <a:avLst>
              <a:gd name="adj1" fmla="val 0"/>
              <a:gd name="adj2" fmla="val 325000"/>
            </a:avLst>
          </a:prstGeom>
          <a:ln w="34925">
            <a:solidFill>
              <a:schemeClr val="tx1"/>
            </a:solidFill>
            <a:prstDash val="sysDot"/>
            <a:tailEnd type="arrow" w="lg"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943600" y="1600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3" name="TextBox 2"/>
          <p:cNvSpPr txBox="1"/>
          <p:nvPr/>
        </p:nvSpPr>
        <p:spPr>
          <a:xfrm>
            <a:off x="6984929" y="1859459"/>
            <a:ext cx="679994" cy="769441"/>
          </a:xfrm>
          <a:prstGeom prst="rect">
            <a:avLst/>
          </a:prstGeom>
          <a:noFill/>
        </p:spPr>
        <p:txBody>
          <a:bodyPr wrap="none" rtlCol="0">
            <a:spAutoFit/>
          </a:bodyPr>
          <a:lstStyle/>
          <a:p>
            <a:r>
              <a:rPr lang="en-US" sz="4400" b="1" dirty="0" smtClean="0"/>
              <a:t>…</a:t>
            </a:r>
            <a:endParaRPr lang="en-US" sz="4400" b="1" dirty="0"/>
          </a:p>
        </p:txBody>
      </p:sp>
    </p:spTree>
    <p:extLst>
      <p:ext uri="{BB962C8B-B14F-4D97-AF65-F5344CB8AC3E}">
        <p14:creationId xmlns:p14="http://schemas.microsoft.com/office/powerpoint/2010/main" val="91811242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5943600" y="2514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err="1" smtClean="0"/>
              <a:t>example.s</a:t>
            </a:r>
            <a:r>
              <a:rPr lang="en-US" dirty="0" smtClean="0"/>
              <a:t> (x86)</a:t>
            </a:r>
            <a:endParaRPr lang="en-US" dirty="0"/>
          </a:p>
        </p:txBody>
      </p:sp>
      <p:sp>
        <p:nvSpPr>
          <p:cNvPr id="4" name="Content Placeholder 2"/>
          <p:cNvSpPr>
            <a:spLocks noGrp="1"/>
          </p:cNvSpPr>
          <p:nvPr>
            <p:ph idx="1"/>
          </p:nvPr>
        </p:nvSpPr>
        <p:spPr>
          <a:xfrm>
            <a:off x="76200" y="1775191"/>
            <a:ext cx="8229600" cy="4625609"/>
          </a:xfrm>
        </p:spPr>
        <p:txBody>
          <a:bodyPr>
            <a:normAutofit/>
          </a:bodyPr>
          <a:lstStyle/>
          <a:p>
            <a:pPr marL="118872" indent="0">
              <a:buNone/>
            </a:pPr>
            <a:r>
              <a:rPr lang="en-US" b="1" dirty="0">
                <a:latin typeface="Courier New" pitchFamily="49" charset="0"/>
                <a:cs typeface="Courier New" pitchFamily="49" charset="0"/>
              </a:rPr>
              <a:t>f</a:t>
            </a:r>
            <a:r>
              <a:rPr lang="en-US" b="1" dirty="0" smtClean="0">
                <a:latin typeface="Courier New" pitchFamily="49" charset="0"/>
                <a:cs typeface="Courier New" pitchFamily="49" charset="0"/>
              </a:rPr>
              <a:t>oo:</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pushl</a:t>
            </a:r>
            <a:r>
              <a:rPr lang="en-US" b="1" dirty="0" smtClean="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movl</a:t>
            </a:r>
            <a:r>
              <a:rPr lang="en-US" b="1" dirty="0" smtClean="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subl</a:t>
            </a:r>
            <a:r>
              <a:rPr lang="en-US" b="1" dirty="0" smtClean="0">
                <a:solidFill>
                  <a:schemeClr val="bg2">
                    <a:lumMod val="90000"/>
                  </a:schemeClr>
                </a:solidFill>
                <a:latin typeface="Courier New" pitchFamily="49" charset="0"/>
                <a:cs typeface="Courier New" pitchFamily="49" charset="0"/>
              </a:rPr>
              <a:t>   $</a:t>
            </a:r>
            <a:r>
              <a:rPr lang="en-US" b="1" dirty="0">
                <a:solidFill>
                  <a:schemeClr val="bg2">
                    <a:lumMod val="90000"/>
                  </a:schemeClr>
                </a:solidFill>
                <a:latin typeface="Courier New" pitchFamily="49" charset="0"/>
                <a:cs typeface="Courier New" pitchFamily="49" charset="0"/>
              </a:rPr>
              <a:t>16, %</a:t>
            </a:r>
            <a:r>
              <a:rPr lang="en-US" b="1" dirty="0" err="1">
                <a:solidFill>
                  <a:schemeClr val="bg2">
                    <a:lumMod val="90000"/>
                  </a:schemeClr>
                </a:solidFill>
                <a:latin typeface="Courier New" pitchFamily="49" charset="0"/>
                <a:cs typeface="Courier New" pitchFamily="49" charset="0"/>
              </a:rPr>
              <a:t>esp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leave</a:t>
            </a:r>
            <a:endParaRPr lang="en-US" b="1" dirty="0">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ret</a:t>
            </a:r>
            <a:endParaRPr lang="en-US" b="1" dirty="0">
              <a:solidFill>
                <a:schemeClr val="bg2">
                  <a:lumMod val="90000"/>
                </a:schemeClr>
              </a:solidFill>
              <a:latin typeface="Courier New" pitchFamily="49" charset="0"/>
              <a:cs typeface="Courier New" pitchFamily="49" charset="0"/>
            </a:endParaRPr>
          </a:p>
        </p:txBody>
      </p:sp>
      <p:sp>
        <p:nvSpPr>
          <p:cNvPr id="5" name="Rectangle 4"/>
          <p:cNvSpPr/>
          <p:nvPr/>
        </p:nvSpPr>
        <p:spPr>
          <a:xfrm>
            <a:off x="5943601" y="3124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943599"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943600"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8" name="Rectangle 7"/>
          <p:cNvSpPr/>
          <p:nvPr/>
        </p:nvSpPr>
        <p:spPr>
          <a:xfrm>
            <a:off x="5943600"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943600"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0" name="Rectangle 9"/>
          <p:cNvSpPr/>
          <p:nvPr/>
        </p:nvSpPr>
        <p:spPr>
          <a:xfrm>
            <a:off x="5943601"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1" name="Straight Arrow Connector 10"/>
          <p:cNvCxnSpPr/>
          <p:nvPr/>
        </p:nvCxnSpPr>
        <p:spPr>
          <a:xfrm>
            <a:off x="5458026" y="16002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8706256" y="31242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43600" y="49530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6</a:t>
            </a:r>
            <a:endParaRPr lang="en-US" sz="3200" b="1" dirty="0">
              <a:solidFill>
                <a:schemeClr val="tx1"/>
              </a:solidFill>
              <a:latin typeface="Courier New" pitchFamily="49" charset="0"/>
              <a:cs typeface="Courier New" pitchFamily="49" charset="0"/>
            </a:endParaRPr>
          </a:p>
        </p:txBody>
      </p:sp>
      <p:sp>
        <p:nvSpPr>
          <p:cNvPr id="14" name="Rectangle 13"/>
          <p:cNvSpPr/>
          <p:nvPr/>
        </p:nvSpPr>
        <p:spPr>
          <a:xfrm>
            <a:off x="5943600" y="43434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Courier New" pitchFamily="49" charset="0"/>
                <a:cs typeface="Courier New" pitchFamily="49" charset="0"/>
              </a:rPr>
              <a:t>3</a:t>
            </a:r>
          </a:p>
        </p:txBody>
      </p:sp>
      <p:sp>
        <p:nvSpPr>
          <p:cNvPr id="15" name="Rectangle 14"/>
          <p:cNvSpPr/>
          <p:nvPr/>
        </p:nvSpPr>
        <p:spPr>
          <a:xfrm>
            <a:off x="5943601" y="3733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return</a:t>
            </a:r>
            <a:endParaRPr lang="en-US" sz="3200" b="1" i="1" dirty="0">
              <a:solidFill>
                <a:schemeClr val="tx1"/>
              </a:solidFill>
              <a:latin typeface="Courier New" pitchFamily="49" charset="0"/>
              <a:cs typeface="Courier New" pitchFamily="49" charset="0"/>
            </a:endParaRPr>
          </a:p>
        </p:txBody>
      </p:sp>
      <p:sp>
        <p:nvSpPr>
          <p:cNvPr id="16" name="Rectangle 15"/>
          <p:cNvSpPr/>
          <p:nvPr/>
        </p:nvSpPr>
        <p:spPr>
          <a:xfrm>
            <a:off x="5943600" y="3124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m</a:t>
            </a:r>
            <a:r>
              <a:rPr lang="en-US" sz="3200" b="1" i="1" dirty="0" smtClean="0">
                <a:solidFill>
                  <a:schemeClr val="tx1"/>
                </a:solidFill>
                <a:latin typeface="Courier New" pitchFamily="49" charset="0"/>
                <a:cs typeface="Courier New" pitchFamily="49" charset="0"/>
              </a:rPr>
              <a:t>ain FP</a:t>
            </a:r>
            <a:endParaRPr lang="en-US" sz="3200" b="1" i="1" dirty="0">
              <a:solidFill>
                <a:schemeClr val="tx1"/>
              </a:solidFill>
              <a:latin typeface="Courier New" pitchFamily="49" charset="0"/>
              <a:cs typeface="Courier New" pitchFamily="49" charset="0"/>
            </a:endParaRPr>
          </a:p>
        </p:txBody>
      </p:sp>
      <p:cxnSp>
        <p:nvCxnSpPr>
          <p:cNvPr id="17" name="Elbow Connector 16"/>
          <p:cNvCxnSpPr/>
          <p:nvPr/>
        </p:nvCxnSpPr>
        <p:spPr>
          <a:xfrm rot="5400000">
            <a:off x="4991100" y="4381500"/>
            <a:ext cx="2133600" cy="228600"/>
          </a:xfrm>
          <a:prstGeom prst="bentConnector4">
            <a:avLst>
              <a:gd name="adj1" fmla="val 0"/>
              <a:gd name="adj2" fmla="val 325000"/>
            </a:avLst>
          </a:prstGeom>
          <a:ln w="34925">
            <a:solidFill>
              <a:schemeClr val="tx1"/>
            </a:solidFill>
            <a:prstDash val="sysDot"/>
            <a:tailEnd type="arrow" w="lg"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943600" y="1600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3" name="TextBox 2"/>
          <p:cNvSpPr txBox="1"/>
          <p:nvPr/>
        </p:nvSpPr>
        <p:spPr>
          <a:xfrm>
            <a:off x="6984929" y="1859459"/>
            <a:ext cx="679994" cy="769441"/>
          </a:xfrm>
          <a:prstGeom prst="rect">
            <a:avLst/>
          </a:prstGeom>
          <a:noFill/>
        </p:spPr>
        <p:txBody>
          <a:bodyPr wrap="none" rtlCol="0">
            <a:spAutoFit/>
          </a:bodyPr>
          <a:lstStyle/>
          <a:p>
            <a:r>
              <a:rPr lang="en-US" sz="4400" b="1" dirty="0" smtClean="0"/>
              <a:t>…</a:t>
            </a:r>
            <a:endParaRPr lang="en-US" sz="4400" b="1" dirty="0"/>
          </a:p>
        </p:txBody>
      </p:sp>
      <p:sp>
        <p:nvSpPr>
          <p:cNvPr id="20" name="TextBox 19"/>
          <p:cNvSpPr txBox="1"/>
          <p:nvPr/>
        </p:nvSpPr>
        <p:spPr>
          <a:xfrm>
            <a:off x="1676400" y="5257800"/>
            <a:ext cx="3429000" cy="954107"/>
          </a:xfrm>
          <a:prstGeom prst="rect">
            <a:avLst/>
          </a:prstGeom>
          <a:noFill/>
          <a:ln w="31750">
            <a:solidFill>
              <a:schemeClr val="tx1"/>
            </a:solidFill>
          </a:ln>
        </p:spPr>
        <p:txBody>
          <a:bodyPr wrap="square" rtlCol="0">
            <a:spAutoFit/>
          </a:bodyPr>
          <a:lstStyle/>
          <a:p>
            <a:r>
              <a:rPr lang="en-US" sz="2800" b="1" dirty="0">
                <a:latin typeface="Courier New" pitchFamily="49" charset="0"/>
                <a:cs typeface="Courier New" pitchFamily="49" charset="0"/>
              </a:rPr>
              <a:t> </a:t>
            </a:r>
            <a:r>
              <a:rPr lang="en-US" sz="2800" b="1" baseline="0" dirty="0" err="1" smtClean="0">
                <a:latin typeface="Courier New" pitchFamily="49" charset="0"/>
                <a:cs typeface="Courier New" pitchFamily="49" charset="0"/>
              </a:rPr>
              <a:t>mov</a:t>
            </a: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ebp</a:t>
            </a: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esp</a:t>
            </a:r>
            <a:endParaRPr lang="en-US" sz="2800" b="1" dirty="0" smtClean="0">
              <a:latin typeface="Courier New" pitchFamily="49" charset="0"/>
              <a:cs typeface="Courier New" pitchFamily="49" charset="0"/>
            </a:endParaRPr>
          </a:p>
          <a:p>
            <a:r>
              <a:rPr lang="en-US" sz="2800" b="1" dirty="0" smtClean="0">
                <a:latin typeface="Courier New" pitchFamily="49" charset="0"/>
                <a:cs typeface="Courier New" pitchFamily="49" charset="0"/>
              </a:rPr>
              <a:t> pop %</a:t>
            </a:r>
            <a:r>
              <a:rPr lang="en-US" sz="2800" b="1" dirty="0" err="1" smtClean="0">
                <a:latin typeface="Courier New" pitchFamily="49" charset="0"/>
                <a:cs typeface="Courier New" pitchFamily="49" charset="0"/>
              </a:rPr>
              <a:t>ebp</a:t>
            </a:r>
            <a:endParaRPr lang="en-US" sz="2800" b="1" dirty="0">
              <a:latin typeface="Courier New" pitchFamily="49" charset="0"/>
              <a:cs typeface="Courier New" pitchFamily="49" charset="0"/>
            </a:endParaRPr>
          </a:p>
        </p:txBody>
      </p:sp>
    </p:spTree>
    <p:extLst>
      <p:ext uri="{BB962C8B-B14F-4D97-AF65-F5344CB8AC3E}">
        <p14:creationId xmlns:p14="http://schemas.microsoft.com/office/powerpoint/2010/main" val="3858320314"/>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5943600" y="2514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err="1" smtClean="0"/>
              <a:t>example.s</a:t>
            </a:r>
            <a:r>
              <a:rPr lang="en-US" dirty="0" smtClean="0"/>
              <a:t> (x86)</a:t>
            </a:r>
            <a:endParaRPr lang="en-US" dirty="0"/>
          </a:p>
        </p:txBody>
      </p:sp>
      <p:sp>
        <p:nvSpPr>
          <p:cNvPr id="4" name="Content Placeholder 2"/>
          <p:cNvSpPr>
            <a:spLocks noGrp="1"/>
          </p:cNvSpPr>
          <p:nvPr>
            <p:ph idx="1"/>
          </p:nvPr>
        </p:nvSpPr>
        <p:spPr>
          <a:xfrm>
            <a:off x="76200" y="1775191"/>
            <a:ext cx="8229600" cy="4625609"/>
          </a:xfrm>
        </p:spPr>
        <p:txBody>
          <a:bodyPr>
            <a:normAutofit/>
          </a:bodyPr>
          <a:lstStyle/>
          <a:p>
            <a:pPr marL="118872" indent="0">
              <a:buNone/>
            </a:pPr>
            <a:r>
              <a:rPr lang="en-US" b="1" dirty="0">
                <a:latin typeface="Courier New" pitchFamily="49" charset="0"/>
                <a:cs typeface="Courier New" pitchFamily="49" charset="0"/>
              </a:rPr>
              <a:t>f</a:t>
            </a:r>
            <a:r>
              <a:rPr lang="en-US" b="1" dirty="0" smtClean="0">
                <a:latin typeface="Courier New" pitchFamily="49" charset="0"/>
                <a:cs typeface="Courier New" pitchFamily="49" charset="0"/>
              </a:rPr>
              <a:t>oo:</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pushl</a:t>
            </a:r>
            <a:r>
              <a:rPr lang="en-US" b="1" dirty="0" smtClean="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movl</a:t>
            </a:r>
            <a:r>
              <a:rPr lang="en-US" b="1" dirty="0" smtClean="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subl</a:t>
            </a:r>
            <a:r>
              <a:rPr lang="en-US" b="1" dirty="0" smtClean="0">
                <a:solidFill>
                  <a:schemeClr val="bg2">
                    <a:lumMod val="90000"/>
                  </a:schemeClr>
                </a:solidFill>
                <a:latin typeface="Courier New" pitchFamily="49" charset="0"/>
                <a:cs typeface="Courier New" pitchFamily="49" charset="0"/>
              </a:rPr>
              <a:t>   $</a:t>
            </a:r>
            <a:r>
              <a:rPr lang="en-US" b="1" dirty="0">
                <a:solidFill>
                  <a:schemeClr val="bg2">
                    <a:lumMod val="90000"/>
                  </a:schemeClr>
                </a:solidFill>
                <a:latin typeface="Courier New" pitchFamily="49" charset="0"/>
                <a:cs typeface="Courier New" pitchFamily="49" charset="0"/>
              </a:rPr>
              <a:t>16, %</a:t>
            </a:r>
            <a:r>
              <a:rPr lang="en-US" b="1" dirty="0" err="1">
                <a:solidFill>
                  <a:schemeClr val="bg2">
                    <a:lumMod val="90000"/>
                  </a:schemeClr>
                </a:solidFill>
                <a:latin typeface="Courier New" pitchFamily="49" charset="0"/>
                <a:cs typeface="Courier New" pitchFamily="49" charset="0"/>
              </a:rPr>
              <a:t>esp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leave</a:t>
            </a:r>
            <a:endParaRPr lang="en-US" b="1" dirty="0">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ret</a:t>
            </a:r>
            <a:endParaRPr lang="en-US" b="1" dirty="0">
              <a:solidFill>
                <a:schemeClr val="bg2">
                  <a:lumMod val="90000"/>
                </a:schemeClr>
              </a:solidFill>
              <a:latin typeface="Courier New" pitchFamily="49" charset="0"/>
              <a:cs typeface="Courier New" pitchFamily="49" charset="0"/>
            </a:endParaRPr>
          </a:p>
        </p:txBody>
      </p:sp>
      <p:sp>
        <p:nvSpPr>
          <p:cNvPr id="5" name="Rectangle 4"/>
          <p:cNvSpPr/>
          <p:nvPr/>
        </p:nvSpPr>
        <p:spPr>
          <a:xfrm>
            <a:off x="5943601" y="3124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943599"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943600"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8" name="Rectangle 7"/>
          <p:cNvSpPr/>
          <p:nvPr/>
        </p:nvSpPr>
        <p:spPr>
          <a:xfrm>
            <a:off x="5943600"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943600"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0" name="Rectangle 9"/>
          <p:cNvSpPr/>
          <p:nvPr/>
        </p:nvSpPr>
        <p:spPr>
          <a:xfrm>
            <a:off x="5943601"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1" name="Straight Arrow Connector 10"/>
          <p:cNvCxnSpPr/>
          <p:nvPr/>
        </p:nvCxnSpPr>
        <p:spPr>
          <a:xfrm>
            <a:off x="5458026" y="31242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8706256" y="31242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43600" y="49530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6</a:t>
            </a:r>
            <a:endParaRPr lang="en-US" sz="3200" b="1" dirty="0">
              <a:solidFill>
                <a:schemeClr val="tx1"/>
              </a:solidFill>
              <a:latin typeface="Courier New" pitchFamily="49" charset="0"/>
              <a:cs typeface="Courier New" pitchFamily="49" charset="0"/>
            </a:endParaRPr>
          </a:p>
        </p:txBody>
      </p:sp>
      <p:sp>
        <p:nvSpPr>
          <p:cNvPr id="14" name="Rectangle 13"/>
          <p:cNvSpPr/>
          <p:nvPr/>
        </p:nvSpPr>
        <p:spPr>
          <a:xfrm>
            <a:off x="5943600" y="43434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Courier New" pitchFamily="49" charset="0"/>
                <a:cs typeface="Courier New" pitchFamily="49" charset="0"/>
              </a:rPr>
              <a:t>3</a:t>
            </a:r>
          </a:p>
        </p:txBody>
      </p:sp>
      <p:sp>
        <p:nvSpPr>
          <p:cNvPr id="15" name="Rectangle 14"/>
          <p:cNvSpPr/>
          <p:nvPr/>
        </p:nvSpPr>
        <p:spPr>
          <a:xfrm>
            <a:off x="5943601" y="3733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return</a:t>
            </a:r>
            <a:endParaRPr lang="en-US" sz="3200" b="1" i="1" dirty="0">
              <a:solidFill>
                <a:schemeClr val="tx1"/>
              </a:solidFill>
              <a:latin typeface="Courier New" pitchFamily="49" charset="0"/>
              <a:cs typeface="Courier New" pitchFamily="49" charset="0"/>
            </a:endParaRPr>
          </a:p>
        </p:txBody>
      </p:sp>
      <p:sp>
        <p:nvSpPr>
          <p:cNvPr id="16" name="Rectangle 15"/>
          <p:cNvSpPr/>
          <p:nvPr/>
        </p:nvSpPr>
        <p:spPr>
          <a:xfrm>
            <a:off x="5943600" y="3124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m</a:t>
            </a:r>
            <a:r>
              <a:rPr lang="en-US" sz="3200" b="1" i="1" dirty="0" smtClean="0">
                <a:solidFill>
                  <a:schemeClr val="tx1"/>
                </a:solidFill>
                <a:latin typeface="Courier New" pitchFamily="49" charset="0"/>
                <a:cs typeface="Courier New" pitchFamily="49" charset="0"/>
              </a:rPr>
              <a:t>ain FP</a:t>
            </a:r>
            <a:endParaRPr lang="en-US" sz="3200" b="1" i="1" dirty="0">
              <a:solidFill>
                <a:schemeClr val="tx1"/>
              </a:solidFill>
              <a:latin typeface="Courier New" pitchFamily="49" charset="0"/>
              <a:cs typeface="Courier New" pitchFamily="49" charset="0"/>
            </a:endParaRPr>
          </a:p>
        </p:txBody>
      </p:sp>
      <p:cxnSp>
        <p:nvCxnSpPr>
          <p:cNvPr id="17" name="Elbow Connector 16"/>
          <p:cNvCxnSpPr/>
          <p:nvPr/>
        </p:nvCxnSpPr>
        <p:spPr>
          <a:xfrm rot="5400000">
            <a:off x="4991100" y="4381500"/>
            <a:ext cx="2133600" cy="228600"/>
          </a:xfrm>
          <a:prstGeom prst="bentConnector4">
            <a:avLst>
              <a:gd name="adj1" fmla="val 0"/>
              <a:gd name="adj2" fmla="val 325000"/>
            </a:avLst>
          </a:prstGeom>
          <a:ln w="34925">
            <a:solidFill>
              <a:schemeClr val="tx1"/>
            </a:solidFill>
            <a:prstDash val="sysDot"/>
            <a:tailEnd type="arrow" w="lg"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943600" y="1600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3" name="TextBox 2"/>
          <p:cNvSpPr txBox="1"/>
          <p:nvPr/>
        </p:nvSpPr>
        <p:spPr>
          <a:xfrm>
            <a:off x="6984929" y="1859459"/>
            <a:ext cx="679994" cy="769441"/>
          </a:xfrm>
          <a:prstGeom prst="rect">
            <a:avLst/>
          </a:prstGeom>
          <a:noFill/>
        </p:spPr>
        <p:txBody>
          <a:bodyPr wrap="none" rtlCol="0">
            <a:spAutoFit/>
          </a:bodyPr>
          <a:lstStyle/>
          <a:p>
            <a:r>
              <a:rPr lang="en-US" sz="4400" b="1" dirty="0" smtClean="0"/>
              <a:t>…</a:t>
            </a:r>
            <a:endParaRPr lang="en-US" sz="4400" b="1" dirty="0"/>
          </a:p>
        </p:txBody>
      </p:sp>
      <p:sp>
        <p:nvSpPr>
          <p:cNvPr id="20" name="TextBox 19"/>
          <p:cNvSpPr txBox="1"/>
          <p:nvPr/>
        </p:nvSpPr>
        <p:spPr>
          <a:xfrm>
            <a:off x="1676400" y="5257800"/>
            <a:ext cx="3429000" cy="954107"/>
          </a:xfrm>
          <a:prstGeom prst="rect">
            <a:avLst/>
          </a:prstGeom>
          <a:noFill/>
          <a:ln w="31750">
            <a:solidFill>
              <a:schemeClr val="tx1"/>
            </a:solidFill>
          </a:ln>
        </p:spPr>
        <p:txBody>
          <a:bodyPr wrap="square" rtlCol="0">
            <a:spAutoFit/>
          </a:bodyPr>
          <a:lstStyle/>
          <a:p>
            <a:r>
              <a:rPr lang="en-US" sz="2800" b="1" dirty="0">
                <a:latin typeface="Courier New" pitchFamily="49" charset="0"/>
                <a:cs typeface="Courier New" pitchFamily="49" charset="0"/>
              </a:rPr>
              <a:t> </a:t>
            </a:r>
            <a:r>
              <a:rPr lang="en-US" sz="2800" b="1" baseline="0" dirty="0" err="1" smtClean="0">
                <a:latin typeface="Courier New" pitchFamily="49" charset="0"/>
                <a:cs typeface="Courier New" pitchFamily="49" charset="0"/>
              </a:rPr>
              <a:t>mov</a:t>
            </a: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ebp</a:t>
            </a: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esp</a:t>
            </a:r>
            <a:endParaRPr lang="en-US" sz="2800" b="1" dirty="0" smtClean="0">
              <a:latin typeface="Courier New" pitchFamily="49" charset="0"/>
              <a:cs typeface="Courier New" pitchFamily="49" charset="0"/>
            </a:endParaRPr>
          </a:p>
          <a:p>
            <a:r>
              <a:rPr lang="en-US" sz="2800" b="1" dirty="0" smtClean="0">
                <a:solidFill>
                  <a:schemeClr val="bg2">
                    <a:lumMod val="90000"/>
                  </a:schemeClr>
                </a:solidFill>
                <a:latin typeface="Courier New" pitchFamily="49" charset="0"/>
                <a:cs typeface="Courier New" pitchFamily="49" charset="0"/>
              </a:rPr>
              <a:t> pop %</a:t>
            </a:r>
            <a:r>
              <a:rPr lang="en-US" sz="2800" b="1" dirty="0" err="1" smtClean="0">
                <a:solidFill>
                  <a:schemeClr val="bg2">
                    <a:lumMod val="90000"/>
                  </a:schemeClr>
                </a:solidFill>
                <a:latin typeface="Courier New" pitchFamily="49" charset="0"/>
                <a:cs typeface="Courier New" pitchFamily="49" charset="0"/>
              </a:rPr>
              <a:t>ebp</a:t>
            </a:r>
            <a:endParaRPr lang="en-US" sz="2800" b="1" dirty="0">
              <a:solidFill>
                <a:schemeClr val="bg2">
                  <a:lumMod val="9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272238882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a:t>
            </a:r>
            <a:endParaRPr lang="en-US" dirty="0"/>
          </a:p>
        </p:txBody>
      </p:sp>
      <p:sp>
        <p:nvSpPr>
          <p:cNvPr id="5" name="Content Placeholder 4"/>
          <p:cNvSpPr>
            <a:spLocks noGrp="1"/>
          </p:cNvSpPr>
          <p:nvPr>
            <p:ph idx="1"/>
          </p:nvPr>
        </p:nvSpPr>
        <p:spPr>
          <a:xfrm>
            <a:off x="457200" y="1775191"/>
            <a:ext cx="7010400" cy="4778009"/>
          </a:xfrm>
        </p:spPr>
        <p:txBody>
          <a:bodyPr>
            <a:normAutofit lnSpcReduction="10000"/>
          </a:bodyPr>
          <a:lstStyle/>
          <a:p>
            <a:r>
              <a:rPr lang="en-US" dirty="0" smtClean="0"/>
              <a:t>Executes assembly instructions</a:t>
            </a:r>
          </a:p>
          <a:p>
            <a:pPr lvl="1"/>
            <a:r>
              <a:rPr lang="en-US" dirty="0" smtClean="0"/>
              <a:t>ADD, SUB, MULT, XOR, CMP, JMP, …</a:t>
            </a:r>
          </a:p>
          <a:p>
            <a:r>
              <a:rPr lang="en-US" dirty="0" smtClean="0"/>
              <a:t>Has built-in “variables” called registers</a:t>
            </a:r>
          </a:p>
          <a:p>
            <a:r>
              <a:rPr lang="en-US" dirty="0" smtClean="0"/>
              <a:t>General Purpose</a:t>
            </a:r>
          </a:p>
          <a:p>
            <a:pPr lvl="1"/>
            <a:r>
              <a:rPr lang="en-US" dirty="0" smtClean="0"/>
              <a:t>EAX, EBX, ECX, EDX, EDI, ESI</a:t>
            </a:r>
          </a:p>
          <a:p>
            <a:r>
              <a:rPr lang="en-US" dirty="0" smtClean="0"/>
              <a:t>Special Purpose:</a:t>
            </a:r>
          </a:p>
          <a:p>
            <a:pPr lvl="1"/>
            <a:r>
              <a:rPr lang="en-US" dirty="0" smtClean="0"/>
              <a:t>EIP: Instruction Pointer</a:t>
            </a:r>
          </a:p>
          <a:p>
            <a:pPr lvl="1"/>
            <a:r>
              <a:rPr lang="en-US" dirty="0" smtClean="0"/>
              <a:t>ESP: Stack Pointer</a:t>
            </a:r>
          </a:p>
          <a:p>
            <a:pPr lvl="1"/>
            <a:r>
              <a:rPr lang="en-US" dirty="0" smtClean="0"/>
              <a:t>EBP: Frame/Base Pointer</a:t>
            </a:r>
          </a:p>
        </p:txBody>
      </p:sp>
    </p:spTree>
    <p:extLst>
      <p:ext uri="{BB962C8B-B14F-4D97-AF65-F5344CB8AC3E}">
        <p14:creationId xmlns:p14="http://schemas.microsoft.com/office/powerpoint/2010/main" val="1055115026"/>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5943600" y="3124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8" name="Rectangle 17"/>
          <p:cNvSpPr/>
          <p:nvPr/>
        </p:nvSpPr>
        <p:spPr>
          <a:xfrm>
            <a:off x="5943600" y="2514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err="1" smtClean="0"/>
              <a:t>example.s</a:t>
            </a:r>
            <a:r>
              <a:rPr lang="en-US" dirty="0" smtClean="0"/>
              <a:t> (x86)</a:t>
            </a:r>
            <a:endParaRPr lang="en-US" dirty="0"/>
          </a:p>
        </p:txBody>
      </p:sp>
      <p:sp>
        <p:nvSpPr>
          <p:cNvPr id="4" name="Content Placeholder 2"/>
          <p:cNvSpPr>
            <a:spLocks noGrp="1"/>
          </p:cNvSpPr>
          <p:nvPr>
            <p:ph idx="1"/>
          </p:nvPr>
        </p:nvSpPr>
        <p:spPr>
          <a:xfrm>
            <a:off x="76200" y="1775191"/>
            <a:ext cx="8229600" cy="4625609"/>
          </a:xfrm>
        </p:spPr>
        <p:txBody>
          <a:bodyPr>
            <a:normAutofit/>
          </a:bodyPr>
          <a:lstStyle/>
          <a:p>
            <a:pPr marL="118872" indent="0">
              <a:buNone/>
            </a:pPr>
            <a:r>
              <a:rPr lang="en-US" b="1" dirty="0">
                <a:latin typeface="Courier New" pitchFamily="49" charset="0"/>
                <a:cs typeface="Courier New" pitchFamily="49" charset="0"/>
              </a:rPr>
              <a:t>f</a:t>
            </a:r>
            <a:r>
              <a:rPr lang="en-US" b="1" dirty="0" smtClean="0">
                <a:latin typeface="Courier New" pitchFamily="49" charset="0"/>
                <a:cs typeface="Courier New" pitchFamily="49" charset="0"/>
              </a:rPr>
              <a:t>oo:</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pushl</a:t>
            </a:r>
            <a:r>
              <a:rPr lang="en-US" b="1" dirty="0" smtClean="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movl</a:t>
            </a:r>
            <a:r>
              <a:rPr lang="en-US" b="1" dirty="0" smtClean="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subl</a:t>
            </a:r>
            <a:r>
              <a:rPr lang="en-US" b="1" dirty="0" smtClean="0">
                <a:solidFill>
                  <a:schemeClr val="bg2">
                    <a:lumMod val="90000"/>
                  </a:schemeClr>
                </a:solidFill>
                <a:latin typeface="Courier New" pitchFamily="49" charset="0"/>
                <a:cs typeface="Courier New" pitchFamily="49" charset="0"/>
              </a:rPr>
              <a:t>   $</a:t>
            </a:r>
            <a:r>
              <a:rPr lang="en-US" b="1" dirty="0">
                <a:solidFill>
                  <a:schemeClr val="bg2">
                    <a:lumMod val="90000"/>
                  </a:schemeClr>
                </a:solidFill>
                <a:latin typeface="Courier New" pitchFamily="49" charset="0"/>
                <a:cs typeface="Courier New" pitchFamily="49" charset="0"/>
              </a:rPr>
              <a:t>16, %</a:t>
            </a:r>
            <a:r>
              <a:rPr lang="en-US" b="1" dirty="0" err="1">
                <a:solidFill>
                  <a:schemeClr val="bg2">
                    <a:lumMod val="90000"/>
                  </a:schemeClr>
                </a:solidFill>
                <a:latin typeface="Courier New" pitchFamily="49" charset="0"/>
                <a:cs typeface="Courier New" pitchFamily="49" charset="0"/>
              </a:rPr>
              <a:t>esp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leave</a:t>
            </a:r>
            <a:endParaRPr lang="en-US" b="1" dirty="0">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ret</a:t>
            </a:r>
            <a:endParaRPr lang="en-US" b="1" dirty="0">
              <a:solidFill>
                <a:schemeClr val="bg2">
                  <a:lumMod val="90000"/>
                </a:schemeClr>
              </a:solidFill>
              <a:latin typeface="Courier New" pitchFamily="49" charset="0"/>
              <a:cs typeface="Courier New" pitchFamily="49" charset="0"/>
            </a:endParaRPr>
          </a:p>
        </p:txBody>
      </p:sp>
      <p:sp>
        <p:nvSpPr>
          <p:cNvPr id="6" name="Rectangle 5"/>
          <p:cNvSpPr/>
          <p:nvPr/>
        </p:nvSpPr>
        <p:spPr>
          <a:xfrm>
            <a:off x="5943599"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943600"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8" name="Rectangle 7"/>
          <p:cNvSpPr/>
          <p:nvPr/>
        </p:nvSpPr>
        <p:spPr>
          <a:xfrm>
            <a:off x="5943600"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943600"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0" name="Rectangle 9"/>
          <p:cNvSpPr/>
          <p:nvPr/>
        </p:nvSpPr>
        <p:spPr>
          <a:xfrm>
            <a:off x="5943601"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1" name="Straight Arrow Connector 10"/>
          <p:cNvCxnSpPr/>
          <p:nvPr/>
        </p:nvCxnSpPr>
        <p:spPr>
          <a:xfrm>
            <a:off x="5458026" y="37338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8706256" y="5562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43600" y="49530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6</a:t>
            </a:r>
            <a:endParaRPr lang="en-US" sz="3200" b="1" dirty="0">
              <a:solidFill>
                <a:schemeClr val="tx1"/>
              </a:solidFill>
              <a:latin typeface="Courier New" pitchFamily="49" charset="0"/>
              <a:cs typeface="Courier New" pitchFamily="49" charset="0"/>
            </a:endParaRPr>
          </a:p>
        </p:txBody>
      </p:sp>
      <p:sp>
        <p:nvSpPr>
          <p:cNvPr id="14" name="Rectangle 13"/>
          <p:cNvSpPr/>
          <p:nvPr/>
        </p:nvSpPr>
        <p:spPr>
          <a:xfrm>
            <a:off x="5943600" y="43434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Courier New" pitchFamily="49" charset="0"/>
                <a:cs typeface="Courier New" pitchFamily="49" charset="0"/>
              </a:rPr>
              <a:t>3</a:t>
            </a:r>
          </a:p>
        </p:txBody>
      </p:sp>
      <p:sp>
        <p:nvSpPr>
          <p:cNvPr id="15" name="Rectangle 14"/>
          <p:cNvSpPr/>
          <p:nvPr/>
        </p:nvSpPr>
        <p:spPr>
          <a:xfrm>
            <a:off x="5943601" y="3733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return</a:t>
            </a:r>
            <a:endParaRPr lang="en-US" sz="3200" b="1" i="1" dirty="0">
              <a:solidFill>
                <a:schemeClr val="tx1"/>
              </a:solidFill>
              <a:latin typeface="Courier New" pitchFamily="49" charset="0"/>
              <a:cs typeface="Courier New" pitchFamily="49" charset="0"/>
            </a:endParaRPr>
          </a:p>
        </p:txBody>
      </p:sp>
      <p:sp>
        <p:nvSpPr>
          <p:cNvPr id="19" name="Rectangle 18"/>
          <p:cNvSpPr/>
          <p:nvPr/>
        </p:nvSpPr>
        <p:spPr>
          <a:xfrm>
            <a:off x="5943600" y="1600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3" name="TextBox 2"/>
          <p:cNvSpPr txBox="1"/>
          <p:nvPr/>
        </p:nvSpPr>
        <p:spPr>
          <a:xfrm>
            <a:off x="6984929" y="1859459"/>
            <a:ext cx="679994" cy="769441"/>
          </a:xfrm>
          <a:prstGeom prst="rect">
            <a:avLst/>
          </a:prstGeom>
          <a:noFill/>
        </p:spPr>
        <p:txBody>
          <a:bodyPr wrap="none" rtlCol="0">
            <a:spAutoFit/>
          </a:bodyPr>
          <a:lstStyle/>
          <a:p>
            <a:r>
              <a:rPr lang="en-US" sz="4400" b="1" dirty="0" smtClean="0"/>
              <a:t>…</a:t>
            </a:r>
            <a:endParaRPr lang="en-US" sz="4400" b="1" dirty="0"/>
          </a:p>
        </p:txBody>
      </p:sp>
      <p:sp>
        <p:nvSpPr>
          <p:cNvPr id="20" name="TextBox 19"/>
          <p:cNvSpPr txBox="1"/>
          <p:nvPr/>
        </p:nvSpPr>
        <p:spPr>
          <a:xfrm>
            <a:off x="1676400" y="5257800"/>
            <a:ext cx="3429000" cy="954107"/>
          </a:xfrm>
          <a:prstGeom prst="rect">
            <a:avLst/>
          </a:prstGeom>
          <a:noFill/>
          <a:ln w="31750">
            <a:solidFill>
              <a:schemeClr val="tx1"/>
            </a:solidFill>
          </a:ln>
        </p:spPr>
        <p:txBody>
          <a:bodyPr wrap="square" rtlCol="0">
            <a:spAutoFit/>
          </a:bodyPr>
          <a:lstStyle/>
          <a:p>
            <a:r>
              <a:rPr lang="en-US" sz="2800" b="1" dirty="0">
                <a:solidFill>
                  <a:schemeClr val="bg2">
                    <a:lumMod val="90000"/>
                  </a:schemeClr>
                </a:solidFill>
                <a:latin typeface="Courier New" pitchFamily="49" charset="0"/>
                <a:cs typeface="Courier New" pitchFamily="49" charset="0"/>
              </a:rPr>
              <a:t> </a:t>
            </a:r>
            <a:r>
              <a:rPr lang="en-US" sz="2800" b="1" baseline="0" dirty="0" err="1" smtClean="0">
                <a:solidFill>
                  <a:schemeClr val="bg2">
                    <a:lumMod val="90000"/>
                  </a:schemeClr>
                </a:solidFill>
                <a:latin typeface="Courier New" pitchFamily="49" charset="0"/>
                <a:cs typeface="Courier New" pitchFamily="49" charset="0"/>
              </a:rPr>
              <a:t>mov</a:t>
            </a:r>
            <a:r>
              <a:rPr lang="en-US" sz="2800" b="1" dirty="0" smtClean="0">
                <a:solidFill>
                  <a:schemeClr val="bg2">
                    <a:lumMod val="90000"/>
                  </a:schemeClr>
                </a:solidFill>
                <a:latin typeface="Courier New" pitchFamily="49" charset="0"/>
                <a:cs typeface="Courier New" pitchFamily="49" charset="0"/>
              </a:rPr>
              <a:t> %</a:t>
            </a:r>
            <a:r>
              <a:rPr lang="en-US" sz="2800" b="1" dirty="0" err="1" smtClean="0">
                <a:solidFill>
                  <a:schemeClr val="bg2">
                    <a:lumMod val="90000"/>
                  </a:schemeClr>
                </a:solidFill>
                <a:latin typeface="Courier New" pitchFamily="49" charset="0"/>
                <a:cs typeface="Courier New" pitchFamily="49" charset="0"/>
              </a:rPr>
              <a:t>ebp</a:t>
            </a:r>
            <a:r>
              <a:rPr lang="en-US" sz="2800" b="1" dirty="0" smtClean="0">
                <a:solidFill>
                  <a:schemeClr val="bg2">
                    <a:lumMod val="90000"/>
                  </a:schemeClr>
                </a:solidFill>
                <a:latin typeface="Courier New" pitchFamily="49" charset="0"/>
                <a:cs typeface="Courier New" pitchFamily="49" charset="0"/>
              </a:rPr>
              <a:t>, %</a:t>
            </a:r>
            <a:r>
              <a:rPr lang="en-US" sz="2800" b="1" dirty="0" err="1" smtClean="0">
                <a:solidFill>
                  <a:schemeClr val="bg2">
                    <a:lumMod val="90000"/>
                  </a:schemeClr>
                </a:solidFill>
                <a:latin typeface="Courier New" pitchFamily="49" charset="0"/>
                <a:cs typeface="Courier New" pitchFamily="49" charset="0"/>
              </a:rPr>
              <a:t>esp</a:t>
            </a:r>
            <a:endParaRPr lang="en-US" sz="2800" b="1" dirty="0" smtClean="0">
              <a:solidFill>
                <a:schemeClr val="bg2">
                  <a:lumMod val="90000"/>
                </a:schemeClr>
              </a:solidFill>
              <a:latin typeface="Courier New" pitchFamily="49" charset="0"/>
              <a:cs typeface="Courier New" pitchFamily="49" charset="0"/>
            </a:endParaRPr>
          </a:p>
          <a:p>
            <a:r>
              <a:rPr lang="en-US" sz="2800" b="1" dirty="0" smtClean="0">
                <a:latin typeface="Courier New" pitchFamily="49" charset="0"/>
                <a:cs typeface="Courier New" pitchFamily="49" charset="0"/>
              </a:rPr>
              <a:t> pop %</a:t>
            </a:r>
            <a:r>
              <a:rPr lang="en-US" sz="2800" b="1" dirty="0" err="1" smtClean="0">
                <a:latin typeface="Courier New" pitchFamily="49" charset="0"/>
                <a:cs typeface="Courier New" pitchFamily="49" charset="0"/>
              </a:rPr>
              <a:t>ebp</a:t>
            </a:r>
            <a:endParaRPr lang="en-US" sz="2800" b="1" dirty="0">
              <a:latin typeface="Courier New" pitchFamily="49" charset="0"/>
              <a:cs typeface="Courier New" pitchFamily="49" charset="0"/>
            </a:endParaRPr>
          </a:p>
        </p:txBody>
      </p:sp>
    </p:spTree>
    <p:extLst>
      <p:ext uri="{BB962C8B-B14F-4D97-AF65-F5344CB8AC3E}">
        <p14:creationId xmlns:p14="http://schemas.microsoft.com/office/powerpoint/2010/main" val="272238882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5943600" y="3124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8" name="Rectangle 17"/>
          <p:cNvSpPr/>
          <p:nvPr/>
        </p:nvSpPr>
        <p:spPr>
          <a:xfrm>
            <a:off x="5943600" y="2514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err="1" smtClean="0"/>
              <a:t>example.s</a:t>
            </a:r>
            <a:r>
              <a:rPr lang="en-US" dirty="0" smtClean="0"/>
              <a:t> (x86)</a:t>
            </a:r>
            <a:endParaRPr lang="en-US" dirty="0"/>
          </a:p>
        </p:txBody>
      </p:sp>
      <p:sp>
        <p:nvSpPr>
          <p:cNvPr id="4" name="Content Placeholder 2"/>
          <p:cNvSpPr>
            <a:spLocks noGrp="1"/>
          </p:cNvSpPr>
          <p:nvPr>
            <p:ph idx="1"/>
          </p:nvPr>
        </p:nvSpPr>
        <p:spPr>
          <a:xfrm>
            <a:off x="76200" y="1775191"/>
            <a:ext cx="8229600" cy="4625609"/>
          </a:xfrm>
        </p:spPr>
        <p:txBody>
          <a:bodyPr>
            <a:normAutofit/>
          </a:bodyPr>
          <a:lstStyle/>
          <a:p>
            <a:pPr marL="118872" indent="0">
              <a:buNone/>
            </a:pPr>
            <a:r>
              <a:rPr lang="en-US" b="1" dirty="0">
                <a:latin typeface="Courier New" pitchFamily="49" charset="0"/>
                <a:cs typeface="Courier New" pitchFamily="49" charset="0"/>
              </a:rPr>
              <a:t>f</a:t>
            </a:r>
            <a:r>
              <a:rPr lang="en-US" b="1" dirty="0" smtClean="0">
                <a:latin typeface="Courier New" pitchFamily="49" charset="0"/>
                <a:cs typeface="Courier New" pitchFamily="49" charset="0"/>
              </a:rPr>
              <a:t>oo:</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pushl</a:t>
            </a:r>
            <a:r>
              <a:rPr lang="en-US" b="1" dirty="0" smtClean="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movl</a:t>
            </a:r>
            <a:r>
              <a:rPr lang="en-US" b="1" dirty="0" smtClean="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smtClean="0">
                <a:solidFill>
                  <a:schemeClr val="bg2">
                    <a:lumMod val="90000"/>
                  </a:schemeClr>
                </a:solidFill>
                <a:latin typeface="Courier New" pitchFamily="49" charset="0"/>
                <a:cs typeface="Courier New" pitchFamily="49" charset="0"/>
              </a:rPr>
              <a:t>subl</a:t>
            </a:r>
            <a:r>
              <a:rPr lang="en-US" b="1" dirty="0" smtClean="0">
                <a:solidFill>
                  <a:schemeClr val="bg2">
                    <a:lumMod val="90000"/>
                  </a:schemeClr>
                </a:solidFill>
                <a:latin typeface="Courier New" pitchFamily="49" charset="0"/>
                <a:cs typeface="Courier New" pitchFamily="49" charset="0"/>
              </a:rPr>
              <a:t>   $</a:t>
            </a:r>
            <a:r>
              <a:rPr lang="en-US" b="1" dirty="0">
                <a:solidFill>
                  <a:schemeClr val="bg2">
                    <a:lumMod val="90000"/>
                  </a:schemeClr>
                </a:solidFill>
                <a:latin typeface="Courier New" pitchFamily="49" charset="0"/>
                <a:cs typeface="Courier New" pitchFamily="49" charset="0"/>
              </a:rPr>
              <a:t>16, %</a:t>
            </a:r>
            <a:r>
              <a:rPr lang="en-US" b="1" dirty="0" err="1">
                <a:solidFill>
                  <a:schemeClr val="bg2">
                    <a:lumMod val="90000"/>
                  </a:schemeClr>
                </a:solidFill>
                <a:latin typeface="Courier New" pitchFamily="49" charset="0"/>
                <a:cs typeface="Courier New" pitchFamily="49" charset="0"/>
              </a:rPr>
              <a:t>esp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smtClean="0">
                <a:solidFill>
                  <a:schemeClr val="bg2">
                    <a:lumMod val="90000"/>
                  </a:schemeClr>
                </a:solidFill>
                <a:latin typeface="Courier New" pitchFamily="49" charset="0"/>
                <a:cs typeface="Courier New" pitchFamily="49" charset="0"/>
              </a:rPr>
              <a:t>leave</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latin typeface="Courier New" pitchFamily="49" charset="0"/>
                <a:cs typeface="Courier New" pitchFamily="49" charset="0"/>
              </a:rPr>
              <a:t>  </a:t>
            </a:r>
            <a:r>
              <a:rPr lang="en-US" b="1" dirty="0" smtClean="0">
                <a:latin typeface="Courier New" pitchFamily="49" charset="0"/>
                <a:cs typeface="Courier New" pitchFamily="49" charset="0"/>
              </a:rPr>
              <a:t>ret</a:t>
            </a:r>
            <a:endParaRPr lang="en-US" b="1" dirty="0">
              <a:latin typeface="Courier New" pitchFamily="49" charset="0"/>
              <a:cs typeface="Courier New" pitchFamily="49" charset="0"/>
            </a:endParaRPr>
          </a:p>
        </p:txBody>
      </p:sp>
      <p:sp>
        <p:nvSpPr>
          <p:cNvPr id="6" name="Rectangle 5"/>
          <p:cNvSpPr/>
          <p:nvPr/>
        </p:nvSpPr>
        <p:spPr>
          <a:xfrm>
            <a:off x="5943599"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943600"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8" name="Rectangle 7"/>
          <p:cNvSpPr/>
          <p:nvPr/>
        </p:nvSpPr>
        <p:spPr>
          <a:xfrm>
            <a:off x="5943600"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943600"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0" name="Rectangle 9"/>
          <p:cNvSpPr/>
          <p:nvPr/>
        </p:nvSpPr>
        <p:spPr>
          <a:xfrm>
            <a:off x="5943601"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1" name="Straight Arrow Connector 10"/>
          <p:cNvCxnSpPr/>
          <p:nvPr/>
        </p:nvCxnSpPr>
        <p:spPr>
          <a:xfrm>
            <a:off x="5458026" y="43434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8706256" y="5562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43600" y="49530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6</a:t>
            </a:r>
            <a:endParaRPr lang="en-US" sz="3200" b="1" dirty="0">
              <a:solidFill>
                <a:schemeClr val="tx1"/>
              </a:solidFill>
              <a:latin typeface="Courier New" pitchFamily="49" charset="0"/>
              <a:cs typeface="Courier New" pitchFamily="49" charset="0"/>
            </a:endParaRPr>
          </a:p>
        </p:txBody>
      </p:sp>
      <p:sp>
        <p:nvSpPr>
          <p:cNvPr id="14" name="Rectangle 13"/>
          <p:cNvSpPr/>
          <p:nvPr/>
        </p:nvSpPr>
        <p:spPr>
          <a:xfrm>
            <a:off x="5943600" y="43434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Courier New" pitchFamily="49" charset="0"/>
                <a:cs typeface="Courier New" pitchFamily="49" charset="0"/>
              </a:rPr>
              <a:t>3</a:t>
            </a:r>
          </a:p>
        </p:txBody>
      </p:sp>
      <p:sp>
        <p:nvSpPr>
          <p:cNvPr id="15" name="Rectangle 14"/>
          <p:cNvSpPr/>
          <p:nvPr/>
        </p:nvSpPr>
        <p:spPr>
          <a:xfrm>
            <a:off x="5943601" y="3733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return</a:t>
            </a:r>
            <a:endParaRPr lang="en-US" sz="3200" b="1" i="1" dirty="0">
              <a:solidFill>
                <a:schemeClr val="tx1"/>
              </a:solidFill>
              <a:latin typeface="Courier New" pitchFamily="49" charset="0"/>
              <a:cs typeface="Courier New" pitchFamily="49" charset="0"/>
            </a:endParaRPr>
          </a:p>
        </p:txBody>
      </p:sp>
      <p:sp>
        <p:nvSpPr>
          <p:cNvPr id="19" name="Rectangle 18"/>
          <p:cNvSpPr/>
          <p:nvPr/>
        </p:nvSpPr>
        <p:spPr>
          <a:xfrm>
            <a:off x="5943600" y="1600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3" name="TextBox 2"/>
          <p:cNvSpPr txBox="1"/>
          <p:nvPr/>
        </p:nvSpPr>
        <p:spPr>
          <a:xfrm>
            <a:off x="6984929" y="1859459"/>
            <a:ext cx="679994" cy="769441"/>
          </a:xfrm>
          <a:prstGeom prst="rect">
            <a:avLst/>
          </a:prstGeom>
          <a:noFill/>
        </p:spPr>
        <p:txBody>
          <a:bodyPr wrap="none" rtlCol="0">
            <a:spAutoFit/>
          </a:bodyPr>
          <a:lstStyle/>
          <a:p>
            <a:r>
              <a:rPr lang="en-US" sz="4400" b="1" dirty="0" smtClean="0"/>
              <a:t>…</a:t>
            </a:r>
            <a:endParaRPr lang="en-US" sz="4400" b="1" dirty="0"/>
          </a:p>
        </p:txBody>
      </p:sp>
      <p:sp>
        <p:nvSpPr>
          <p:cNvPr id="20" name="TextBox 19"/>
          <p:cNvSpPr txBox="1"/>
          <p:nvPr/>
        </p:nvSpPr>
        <p:spPr>
          <a:xfrm>
            <a:off x="1676400" y="5257800"/>
            <a:ext cx="3429000" cy="954107"/>
          </a:xfrm>
          <a:prstGeom prst="rect">
            <a:avLst/>
          </a:prstGeom>
          <a:noFill/>
          <a:ln w="31750">
            <a:solidFill>
              <a:schemeClr val="tx1"/>
            </a:solidFill>
          </a:ln>
        </p:spPr>
        <p:txBody>
          <a:bodyPr wrap="square" rtlCol="0">
            <a:spAutoFit/>
          </a:bodyPr>
          <a:lstStyle/>
          <a:p>
            <a:r>
              <a:rPr lang="en-US" sz="2800" b="1" dirty="0">
                <a:solidFill>
                  <a:schemeClr val="bg2">
                    <a:lumMod val="90000"/>
                  </a:schemeClr>
                </a:solidFill>
                <a:latin typeface="Courier New" pitchFamily="49" charset="0"/>
                <a:cs typeface="Courier New" pitchFamily="49" charset="0"/>
              </a:rPr>
              <a:t> </a:t>
            </a:r>
            <a:r>
              <a:rPr lang="en-US" sz="2800" b="1" baseline="0" dirty="0" err="1" smtClean="0">
                <a:solidFill>
                  <a:schemeClr val="bg2">
                    <a:lumMod val="90000"/>
                  </a:schemeClr>
                </a:solidFill>
                <a:latin typeface="Courier New" pitchFamily="49" charset="0"/>
                <a:cs typeface="Courier New" pitchFamily="49" charset="0"/>
              </a:rPr>
              <a:t>mov</a:t>
            </a:r>
            <a:r>
              <a:rPr lang="en-US" sz="2800" b="1" dirty="0" smtClean="0">
                <a:solidFill>
                  <a:schemeClr val="bg2">
                    <a:lumMod val="90000"/>
                  </a:schemeClr>
                </a:solidFill>
                <a:latin typeface="Courier New" pitchFamily="49" charset="0"/>
                <a:cs typeface="Courier New" pitchFamily="49" charset="0"/>
              </a:rPr>
              <a:t> %</a:t>
            </a:r>
            <a:r>
              <a:rPr lang="en-US" sz="2800" b="1" dirty="0" err="1" smtClean="0">
                <a:solidFill>
                  <a:schemeClr val="bg2">
                    <a:lumMod val="90000"/>
                  </a:schemeClr>
                </a:solidFill>
                <a:latin typeface="Courier New" pitchFamily="49" charset="0"/>
                <a:cs typeface="Courier New" pitchFamily="49" charset="0"/>
              </a:rPr>
              <a:t>ebp</a:t>
            </a:r>
            <a:r>
              <a:rPr lang="en-US" sz="2800" b="1" dirty="0" smtClean="0">
                <a:solidFill>
                  <a:schemeClr val="bg2">
                    <a:lumMod val="90000"/>
                  </a:schemeClr>
                </a:solidFill>
                <a:latin typeface="Courier New" pitchFamily="49" charset="0"/>
                <a:cs typeface="Courier New" pitchFamily="49" charset="0"/>
              </a:rPr>
              <a:t>, %</a:t>
            </a:r>
            <a:r>
              <a:rPr lang="en-US" sz="2800" b="1" dirty="0" err="1" smtClean="0">
                <a:solidFill>
                  <a:schemeClr val="bg2">
                    <a:lumMod val="90000"/>
                  </a:schemeClr>
                </a:solidFill>
                <a:latin typeface="Courier New" pitchFamily="49" charset="0"/>
                <a:cs typeface="Courier New" pitchFamily="49" charset="0"/>
              </a:rPr>
              <a:t>esp</a:t>
            </a:r>
            <a:endParaRPr lang="en-US" sz="2800" b="1" dirty="0" smtClean="0">
              <a:solidFill>
                <a:schemeClr val="bg2">
                  <a:lumMod val="90000"/>
                </a:schemeClr>
              </a:solidFill>
              <a:latin typeface="Courier New" pitchFamily="49" charset="0"/>
              <a:cs typeface="Courier New" pitchFamily="49" charset="0"/>
            </a:endParaRPr>
          </a:p>
          <a:p>
            <a:r>
              <a:rPr lang="en-US" sz="2800" b="1" dirty="0" smtClean="0">
                <a:solidFill>
                  <a:schemeClr val="bg2">
                    <a:lumMod val="90000"/>
                  </a:schemeClr>
                </a:solidFill>
                <a:latin typeface="Courier New" pitchFamily="49" charset="0"/>
                <a:cs typeface="Courier New" pitchFamily="49" charset="0"/>
              </a:rPr>
              <a:t> pop %</a:t>
            </a:r>
            <a:r>
              <a:rPr lang="en-US" sz="2800" b="1" dirty="0" err="1" smtClean="0">
                <a:solidFill>
                  <a:schemeClr val="bg2">
                    <a:lumMod val="90000"/>
                  </a:schemeClr>
                </a:solidFill>
                <a:latin typeface="Courier New" pitchFamily="49" charset="0"/>
                <a:cs typeface="Courier New" pitchFamily="49" charset="0"/>
              </a:rPr>
              <a:t>ebp</a:t>
            </a:r>
            <a:endParaRPr lang="en-US" sz="2800" b="1" dirty="0">
              <a:solidFill>
                <a:schemeClr val="bg2">
                  <a:lumMod val="9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161440747"/>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5943600" y="3733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1" name="Rectangle 20"/>
          <p:cNvSpPr/>
          <p:nvPr/>
        </p:nvSpPr>
        <p:spPr>
          <a:xfrm>
            <a:off x="5943600" y="3124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8" name="Rectangle 17"/>
          <p:cNvSpPr/>
          <p:nvPr/>
        </p:nvSpPr>
        <p:spPr>
          <a:xfrm>
            <a:off x="5943600" y="2514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err="1" smtClean="0"/>
              <a:t>example.s</a:t>
            </a:r>
            <a:r>
              <a:rPr lang="en-US" dirty="0" smtClean="0"/>
              <a:t> (x86)</a:t>
            </a:r>
            <a:endParaRPr lang="en-US" dirty="0"/>
          </a:p>
        </p:txBody>
      </p:sp>
      <p:sp>
        <p:nvSpPr>
          <p:cNvPr id="4" name="Content Placeholder 2"/>
          <p:cNvSpPr>
            <a:spLocks noGrp="1"/>
          </p:cNvSpPr>
          <p:nvPr>
            <p:ph idx="1"/>
          </p:nvPr>
        </p:nvSpPr>
        <p:spPr>
          <a:xfrm>
            <a:off x="76200" y="1775191"/>
            <a:ext cx="8229600" cy="4625609"/>
          </a:xfrm>
        </p:spPr>
        <p:txBody>
          <a:bodyPr>
            <a:normAutofit fontScale="92500" lnSpcReduction="10000"/>
          </a:bodyPr>
          <a:lstStyle/>
          <a:p>
            <a:pPr marL="118872" indent="0">
              <a:buNone/>
            </a:pPr>
            <a:r>
              <a:rPr lang="en-US" b="1" dirty="0">
                <a:latin typeface="Courier New" pitchFamily="49" charset="0"/>
                <a:cs typeface="Courier New" pitchFamily="49" charset="0"/>
              </a:rPr>
              <a:t>main:</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pushl</a:t>
            </a: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movl</a:t>
            </a: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subl</a:t>
            </a:r>
            <a:r>
              <a:rPr lang="en-US" b="1" dirty="0">
                <a:solidFill>
                  <a:schemeClr val="bg2">
                    <a:lumMod val="90000"/>
                  </a:schemeClr>
                </a:solidFill>
                <a:latin typeface="Courier New" pitchFamily="49" charset="0"/>
                <a:cs typeface="Courier New" pitchFamily="49" charset="0"/>
              </a:rPr>
              <a:t>   $8, %</a:t>
            </a:r>
            <a:r>
              <a:rPr lang="en-US" b="1" dirty="0" err="1">
                <a:solidFill>
                  <a:schemeClr val="bg2">
                    <a:lumMod val="90000"/>
                  </a:schemeClr>
                </a:solidFill>
                <a:latin typeface="Courier New" pitchFamily="49" charset="0"/>
                <a:cs typeface="Courier New" pitchFamily="49" charset="0"/>
              </a:rPr>
              <a:t>esp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movl</a:t>
            </a:r>
            <a:r>
              <a:rPr lang="en-US" b="1" dirty="0">
                <a:solidFill>
                  <a:schemeClr val="bg2">
                    <a:lumMod val="90000"/>
                  </a:schemeClr>
                </a:solidFill>
                <a:latin typeface="Courier New" pitchFamily="49" charset="0"/>
                <a:cs typeface="Courier New" pitchFamily="49" charset="0"/>
              </a:rPr>
              <a:t>   $6, 4(%</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movl</a:t>
            </a:r>
            <a:r>
              <a:rPr lang="en-US" b="1" dirty="0">
                <a:solidFill>
                  <a:schemeClr val="bg2">
                    <a:lumMod val="90000"/>
                  </a:schemeClr>
                </a:solidFill>
                <a:latin typeface="Courier New" pitchFamily="49" charset="0"/>
                <a:cs typeface="Courier New" pitchFamily="49" charset="0"/>
              </a:rPr>
              <a:t>   $3,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a:t>
            </a:r>
          </a:p>
          <a:p>
            <a:pPr marL="118872" indent="0">
              <a:buNone/>
            </a:pPr>
            <a:r>
              <a:rPr lang="en-US" b="1" dirty="0">
                <a:solidFill>
                  <a:schemeClr val="bg2">
                    <a:lumMod val="90000"/>
                  </a:schemeClr>
                </a:solidFill>
                <a:latin typeface="Courier New" pitchFamily="49" charset="0"/>
                <a:cs typeface="Courier New" pitchFamily="49" charset="0"/>
              </a:rPr>
              <a:t>  call   foo</a:t>
            </a:r>
          </a:p>
          <a:p>
            <a:pPr marL="118872" indent="0">
              <a:buNone/>
            </a:pPr>
            <a:r>
              <a:rPr lang="en-US" b="1" dirty="0">
                <a:latin typeface="Courier New" pitchFamily="49" charset="0"/>
                <a:cs typeface="Courier New" pitchFamily="49" charset="0"/>
              </a:rPr>
              <a:t>  leave</a:t>
            </a:r>
          </a:p>
          <a:p>
            <a:pPr marL="118872" indent="0">
              <a:buNone/>
            </a:pPr>
            <a:r>
              <a:rPr lang="en-US" b="1" dirty="0">
                <a:solidFill>
                  <a:schemeClr val="bg2">
                    <a:lumMod val="90000"/>
                  </a:schemeClr>
                </a:solidFill>
                <a:latin typeface="Courier New" pitchFamily="49" charset="0"/>
                <a:cs typeface="Courier New" pitchFamily="49" charset="0"/>
              </a:rPr>
              <a:t>  ret</a:t>
            </a:r>
          </a:p>
          <a:p>
            <a:pPr marL="118872" indent="0">
              <a:buNone/>
            </a:pPr>
            <a:endParaRPr lang="en-US" b="1" dirty="0">
              <a:latin typeface="Courier New" pitchFamily="49" charset="0"/>
              <a:cs typeface="Courier New" pitchFamily="49" charset="0"/>
            </a:endParaRPr>
          </a:p>
        </p:txBody>
      </p:sp>
      <p:sp>
        <p:nvSpPr>
          <p:cNvPr id="6" name="Rectangle 5"/>
          <p:cNvSpPr/>
          <p:nvPr/>
        </p:nvSpPr>
        <p:spPr>
          <a:xfrm>
            <a:off x="5943599"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943600"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8" name="Rectangle 7"/>
          <p:cNvSpPr/>
          <p:nvPr/>
        </p:nvSpPr>
        <p:spPr>
          <a:xfrm>
            <a:off x="5943600"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943600"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0" name="Rectangle 9"/>
          <p:cNvSpPr/>
          <p:nvPr/>
        </p:nvSpPr>
        <p:spPr>
          <a:xfrm>
            <a:off x="5943601"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1" name="Straight Arrow Connector 10"/>
          <p:cNvCxnSpPr/>
          <p:nvPr/>
        </p:nvCxnSpPr>
        <p:spPr>
          <a:xfrm>
            <a:off x="5458026" y="43434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8706256" y="5562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943600" y="49530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6</a:t>
            </a:r>
            <a:endParaRPr lang="en-US" sz="3200" b="1" dirty="0">
              <a:solidFill>
                <a:schemeClr val="tx1"/>
              </a:solidFill>
              <a:latin typeface="Courier New" pitchFamily="49" charset="0"/>
              <a:cs typeface="Courier New" pitchFamily="49" charset="0"/>
            </a:endParaRPr>
          </a:p>
        </p:txBody>
      </p:sp>
      <p:sp>
        <p:nvSpPr>
          <p:cNvPr id="14" name="Rectangle 13"/>
          <p:cNvSpPr/>
          <p:nvPr/>
        </p:nvSpPr>
        <p:spPr>
          <a:xfrm>
            <a:off x="5943600" y="43434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Courier New" pitchFamily="49" charset="0"/>
                <a:cs typeface="Courier New" pitchFamily="49" charset="0"/>
              </a:rPr>
              <a:t>3</a:t>
            </a:r>
          </a:p>
        </p:txBody>
      </p:sp>
      <p:sp>
        <p:nvSpPr>
          <p:cNvPr id="19" name="Rectangle 18"/>
          <p:cNvSpPr/>
          <p:nvPr/>
        </p:nvSpPr>
        <p:spPr>
          <a:xfrm>
            <a:off x="5943600" y="1600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3" name="TextBox 2"/>
          <p:cNvSpPr txBox="1"/>
          <p:nvPr/>
        </p:nvSpPr>
        <p:spPr>
          <a:xfrm>
            <a:off x="6984929" y="1859459"/>
            <a:ext cx="679994" cy="769441"/>
          </a:xfrm>
          <a:prstGeom prst="rect">
            <a:avLst/>
          </a:prstGeom>
          <a:noFill/>
        </p:spPr>
        <p:txBody>
          <a:bodyPr wrap="none" rtlCol="0">
            <a:spAutoFit/>
          </a:bodyPr>
          <a:lstStyle/>
          <a:p>
            <a:r>
              <a:rPr lang="en-US" sz="4400" b="1" dirty="0" smtClean="0"/>
              <a:t>…</a:t>
            </a:r>
            <a:endParaRPr lang="en-US" sz="4400" b="1" dirty="0"/>
          </a:p>
        </p:txBody>
      </p:sp>
      <p:sp>
        <p:nvSpPr>
          <p:cNvPr id="23" name="TextBox 22"/>
          <p:cNvSpPr txBox="1"/>
          <p:nvPr/>
        </p:nvSpPr>
        <p:spPr>
          <a:xfrm>
            <a:off x="2209800" y="5715000"/>
            <a:ext cx="3429000" cy="954107"/>
          </a:xfrm>
          <a:prstGeom prst="rect">
            <a:avLst/>
          </a:prstGeom>
          <a:noFill/>
          <a:ln w="31750">
            <a:solidFill>
              <a:schemeClr val="tx1"/>
            </a:solidFill>
          </a:ln>
        </p:spPr>
        <p:txBody>
          <a:bodyPr wrap="square" rtlCol="0">
            <a:spAutoFit/>
          </a:bodyPr>
          <a:lstStyle/>
          <a:p>
            <a:r>
              <a:rPr lang="en-US" sz="2800" b="1" dirty="0">
                <a:latin typeface="Courier New" pitchFamily="49" charset="0"/>
                <a:cs typeface="Courier New" pitchFamily="49" charset="0"/>
              </a:rPr>
              <a:t> </a:t>
            </a:r>
            <a:r>
              <a:rPr lang="en-US" sz="2800" b="1" baseline="0" dirty="0" err="1" smtClean="0">
                <a:latin typeface="Courier New" pitchFamily="49" charset="0"/>
                <a:cs typeface="Courier New" pitchFamily="49" charset="0"/>
              </a:rPr>
              <a:t>mov</a:t>
            </a: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ebp</a:t>
            </a: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esp</a:t>
            </a:r>
            <a:endParaRPr lang="en-US" sz="2800" b="1" dirty="0" smtClean="0">
              <a:latin typeface="Courier New" pitchFamily="49" charset="0"/>
              <a:cs typeface="Courier New" pitchFamily="49" charset="0"/>
            </a:endParaRPr>
          </a:p>
          <a:p>
            <a:r>
              <a:rPr lang="en-US" sz="2800" b="1" dirty="0" smtClean="0">
                <a:latin typeface="Courier New" pitchFamily="49" charset="0"/>
                <a:cs typeface="Courier New" pitchFamily="49" charset="0"/>
              </a:rPr>
              <a:t> pop %</a:t>
            </a:r>
            <a:r>
              <a:rPr lang="en-US" sz="2800" b="1" dirty="0" err="1" smtClean="0">
                <a:latin typeface="Courier New" pitchFamily="49" charset="0"/>
                <a:cs typeface="Courier New" pitchFamily="49" charset="0"/>
              </a:rPr>
              <a:t>ebp</a:t>
            </a:r>
            <a:endParaRPr lang="en-US" sz="2800" b="1" dirty="0">
              <a:latin typeface="Courier New" pitchFamily="49" charset="0"/>
              <a:cs typeface="Courier New" pitchFamily="49" charset="0"/>
            </a:endParaRPr>
          </a:p>
        </p:txBody>
      </p:sp>
    </p:spTree>
    <p:extLst>
      <p:ext uri="{BB962C8B-B14F-4D97-AF65-F5344CB8AC3E}">
        <p14:creationId xmlns:p14="http://schemas.microsoft.com/office/powerpoint/2010/main" val="113395862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5943600"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2" name="Rectangle 21"/>
          <p:cNvSpPr/>
          <p:nvPr/>
        </p:nvSpPr>
        <p:spPr>
          <a:xfrm>
            <a:off x="5943600" y="3733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1" name="Rectangle 20"/>
          <p:cNvSpPr/>
          <p:nvPr/>
        </p:nvSpPr>
        <p:spPr>
          <a:xfrm>
            <a:off x="5943600" y="3124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8" name="Rectangle 17"/>
          <p:cNvSpPr/>
          <p:nvPr/>
        </p:nvSpPr>
        <p:spPr>
          <a:xfrm>
            <a:off x="5943600" y="2514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err="1" smtClean="0"/>
              <a:t>example.s</a:t>
            </a:r>
            <a:r>
              <a:rPr lang="en-US" dirty="0" smtClean="0"/>
              <a:t> (x86)</a:t>
            </a:r>
            <a:endParaRPr lang="en-US" dirty="0"/>
          </a:p>
        </p:txBody>
      </p:sp>
      <p:sp>
        <p:nvSpPr>
          <p:cNvPr id="4" name="Content Placeholder 2"/>
          <p:cNvSpPr>
            <a:spLocks noGrp="1"/>
          </p:cNvSpPr>
          <p:nvPr>
            <p:ph idx="1"/>
          </p:nvPr>
        </p:nvSpPr>
        <p:spPr>
          <a:xfrm>
            <a:off x="76200" y="1775191"/>
            <a:ext cx="8229600" cy="4625609"/>
          </a:xfrm>
        </p:spPr>
        <p:txBody>
          <a:bodyPr>
            <a:normAutofit fontScale="92500" lnSpcReduction="10000"/>
          </a:bodyPr>
          <a:lstStyle/>
          <a:p>
            <a:pPr marL="118872" indent="0">
              <a:buNone/>
            </a:pPr>
            <a:r>
              <a:rPr lang="en-US" b="1" dirty="0">
                <a:latin typeface="Courier New" pitchFamily="49" charset="0"/>
                <a:cs typeface="Courier New" pitchFamily="49" charset="0"/>
              </a:rPr>
              <a:t>main:</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pushl</a:t>
            </a: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movl</a:t>
            </a: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subl</a:t>
            </a:r>
            <a:r>
              <a:rPr lang="en-US" b="1" dirty="0">
                <a:solidFill>
                  <a:schemeClr val="bg2">
                    <a:lumMod val="90000"/>
                  </a:schemeClr>
                </a:solidFill>
                <a:latin typeface="Courier New" pitchFamily="49" charset="0"/>
                <a:cs typeface="Courier New" pitchFamily="49" charset="0"/>
              </a:rPr>
              <a:t>   $8, %</a:t>
            </a:r>
            <a:r>
              <a:rPr lang="en-US" b="1" dirty="0" err="1">
                <a:solidFill>
                  <a:schemeClr val="bg2">
                    <a:lumMod val="90000"/>
                  </a:schemeClr>
                </a:solidFill>
                <a:latin typeface="Courier New" pitchFamily="49" charset="0"/>
                <a:cs typeface="Courier New" pitchFamily="49" charset="0"/>
              </a:rPr>
              <a:t>esp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movl</a:t>
            </a:r>
            <a:r>
              <a:rPr lang="en-US" b="1" dirty="0">
                <a:solidFill>
                  <a:schemeClr val="bg2">
                    <a:lumMod val="90000"/>
                  </a:schemeClr>
                </a:solidFill>
                <a:latin typeface="Courier New" pitchFamily="49" charset="0"/>
                <a:cs typeface="Courier New" pitchFamily="49" charset="0"/>
              </a:rPr>
              <a:t>   $6, 4(%</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movl</a:t>
            </a:r>
            <a:r>
              <a:rPr lang="en-US" b="1" dirty="0">
                <a:solidFill>
                  <a:schemeClr val="bg2">
                    <a:lumMod val="90000"/>
                  </a:schemeClr>
                </a:solidFill>
                <a:latin typeface="Courier New" pitchFamily="49" charset="0"/>
                <a:cs typeface="Courier New" pitchFamily="49" charset="0"/>
              </a:rPr>
              <a:t>   $3,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a:t>
            </a:r>
          </a:p>
          <a:p>
            <a:pPr marL="118872" indent="0">
              <a:buNone/>
            </a:pPr>
            <a:r>
              <a:rPr lang="en-US" b="1" dirty="0">
                <a:solidFill>
                  <a:schemeClr val="bg2">
                    <a:lumMod val="90000"/>
                  </a:schemeClr>
                </a:solidFill>
                <a:latin typeface="Courier New" pitchFamily="49" charset="0"/>
                <a:cs typeface="Courier New" pitchFamily="49" charset="0"/>
              </a:rPr>
              <a:t>  call   foo</a:t>
            </a:r>
          </a:p>
          <a:p>
            <a:pPr marL="118872" indent="0">
              <a:buNone/>
            </a:pPr>
            <a:r>
              <a:rPr lang="en-US" b="1" dirty="0">
                <a:latin typeface="Courier New" pitchFamily="49" charset="0"/>
                <a:cs typeface="Courier New" pitchFamily="49" charset="0"/>
              </a:rPr>
              <a:t>  leave</a:t>
            </a:r>
          </a:p>
          <a:p>
            <a:pPr marL="118872" indent="0">
              <a:buNone/>
            </a:pPr>
            <a:r>
              <a:rPr lang="en-US" b="1" dirty="0">
                <a:solidFill>
                  <a:schemeClr val="bg2">
                    <a:lumMod val="90000"/>
                  </a:schemeClr>
                </a:solidFill>
                <a:latin typeface="Courier New" pitchFamily="49" charset="0"/>
                <a:cs typeface="Courier New" pitchFamily="49" charset="0"/>
              </a:rPr>
              <a:t>  ret</a:t>
            </a:r>
          </a:p>
          <a:p>
            <a:pPr marL="118872" indent="0">
              <a:buNone/>
            </a:pPr>
            <a:endParaRPr lang="en-US" b="1" dirty="0">
              <a:latin typeface="Courier New" pitchFamily="49" charset="0"/>
              <a:cs typeface="Courier New" pitchFamily="49" charset="0"/>
            </a:endParaRPr>
          </a:p>
        </p:txBody>
      </p:sp>
      <p:sp>
        <p:nvSpPr>
          <p:cNvPr id="6" name="Rectangle 5"/>
          <p:cNvSpPr/>
          <p:nvPr/>
        </p:nvSpPr>
        <p:spPr>
          <a:xfrm>
            <a:off x="5943599"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943600"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8" name="Rectangle 7"/>
          <p:cNvSpPr/>
          <p:nvPr/>
        </p:nvSpPr>
        <p:spPr>
          <a:xfrm>
            <a:off x="5943600"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0" name="Rectangle 9"/>
          <p:cNvSpPr/>
          <p:nvPr/>
        </p:nvSpPr>
        <p:spPr>
          <a:xfrm>
            <a:off x="5943601"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1" name="Straight Arrow Connector 10"/>
          <p:cNvCxnSpPr/>
          <p:nvPr/>
        </p:nvCxnSpPr>
        <p:spPr>
          <a:xfrm>
            <a:off x="5458026" y="55626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8706256" y="5562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943600" y="1600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3" name="TextBox 2"/>
          <p:cNvSpPr txBox="1"/>
          <p:nvPr/>
        </p:nvSpPr>
        <p:spPr>
          <a:xfrm>
            <a:off x="6984929" y="1859459"/>
            <a:ext cx="679994" cy="769441"/>
          </a:xfrm>
          <a:prstGeom prst="rect">
            <a:avLst/>
          </a:prstGeom>
          <a:noFill/>
        </p:spPr>
        <p:txBody>
          <a:bodyPr wrap="none" rtlCol="0">
            <a:spAutoFit/>
          </a:bodyPr>
          <a:lstStyle/>
          <a:p>
            <a:r>
              <a:rPr lang="en-US" sz="4400" b="1" dirty="0" smtClean="0"/>
              <a:t>…</a:t>
            </a:r>
            <a:endParaRPr lang="en-US" sz="4400" b="1" dirty="0"/>
          </a:p>
        </p:txBody>
      </p:sp>
      <p:sp>
        <p:nvSpPr>
          <p:cNvPr id="23" name="TextBox 22"/>
          <p:cNvSpPr txBox="1"/>
          <p:nvPr/>
        </p:nvSpPr>
        <p:spPr>
          <a:xfrm>
            <a:off x="2209800" y="5715000"/>
            <a:ext cx="3429000" cy="954107"/>
          </a:xfrm>
          <a:prstGeom prst="rect">
            <a:avLst/>
          </a:prstGeom>
          <a:noFill/>
          <a:ln w="31750">
            <a:solidFill>
              <a:schemeClr val="tx1"/>
            </a:solidFill>
          </a:ln>
        </p:spPr>
        <p:txBody>
          <a:bodyPr wrap="square" rtlCol="0">
            <a:spAutoFit/>
          </a:bodyPr>
          <a:lstStyle/>
          <a:p>
            <a:r>
              <a:rPr lang="en-US" sz="2800" b="1" dirty="0">
                <a:latin typeface="Courier New" pitchFamily="49" charset="0"/>
                <a:cs typeface="Courier New" pitchFamily="49" charset="0"/>
              </a:rPr>
              <a:t> </a:t>
            </a:r>
            <a:r>
              <a:rPr lang="en-US" sz="2800" b="1" baseline="0" dirty="0" err="1" smtClean="0">
                <a:latin typeface="Courier New" pitchFamily="49" charset="0"/>
                <a:cs typeface="Courier New" pitchFamily="49" charset="0"/>
              </a:rPr>
              <a:t>mov</a:t>
            </a: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ebp</a:t>
            </a: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esp</a:t>
            </a:r>
            <a:endParaRPr lang="en-US" sz="2800" b="1" dirty="0" smtClean="0">
              <a:latin typeface="Courier New" pitchFamily="49" charset="0"/>
              <a:cs typeface="Courier New" pitchFamily="49" charset="0"/>
            </a:endParaRPr>
          </a:p>
          <a:p>
            <a:r>
              <a:rPr lang="en-US" sz="2800" b="1" dirty="0" smtClean="0">
                <a:latin typeface="Courier New" pitchFamily="49" charset="0"/>
                <a:cs typeface="Courier New" pitchFamily="49" charset="0"/>
              </a:rPr>
              <a:t> </a:t>
            </a:r>
            <a:r>
              <a:rPr lang="en-US" sz="2800" b="1" dirty="0" smtClean="0">
                <a:solidFill>
                  <a:schemeClr val="bg2">
                    <a:lumMod val="90000"/>
                  </a:schemeClr>
                </a:solidFill>
                <a:latin typeface="Courier New" pitchFamily="49" charset="0"/>
                <a:cs typeface="Courier New" pitchFamily="49" charset="0"/>
              </a:rPr>
              <a:t>pop %</a:t>
            </a:r>
            <a:r>
              <a:rPr lang="en-US" sz="2800" b="1" dirty="0" err="1" smtClean="0">
                <a:solidFill>
                  <a:schemeClr val="bg2">
                    <a:lumMod val="90000"/>
                  </a:schemeClr>
                </a:solidFill>
                <a:latin typeface="Courier New" pitchFamily="49" charset="0"/>
                <a:cs typeface="Courier New" pitchFamily="49" charset="0"/>
              </a:rPr>
              <a:t>ebp</a:t>
            </a:r>
            <a:endParaRPr lang="en-US" sz="2800" b="1" dirty="0">
              <a:solidFill>
                <a:schemeClr val="bg2">
                  <a:lumMod val="9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15500364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943600" y="5562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2" name="Rectangle 21"/>
          <p:cNvSpPr/>
          <p:nvPr/>
        </p:nvSpPr>
        <p:spPr>
          <a:xfrm>
            <a:off x="5943600" y="3733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1" name="Rectangle 20"/>
          <p:cNvSpPr/>
          <p:nvPr/>
        </p:nvSpPr>
        <p:spPr>
          <a:xfrm>
            <a:off x="5943600" y="3124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8" name="Rectangle 17"/>
          <p:cNvSpPr/>
          <p:nvPr/>
        </p:nvSpPr>
        <p:spPr>
          <a:xfrm>
            <a:off x="5943600" y="2514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err="1" smtClean="0"/>
              <a:t>example.s</a:t>
            </a:r>
            <a:r>
              <a:rPr lang="en-US" dirty="0" smtClean="0"/>
              <a:t> (x86)</a:t>
            </a:r>
            <a:endParaRPr lang="en-US" dirty="0"/>
          </a:p>
        </p:txBody>
      </p:sp>
      <p:sp>
        <p:nvSpPr>
          <p:cNvPr id="4" name="Content Placeholder 2"/>
          <p:cNvSpPr>
            <a:spLocks noGrp="1"/>
          </p:cNvSpPr>
          <p:nvPr>
            <p:ph idx="1"/>
          </p:nvPr>
        </p:nvSpPr>
        <p:spPr>
          <a:xfrm>
            <a:off x="76200" y="1775191"/>
            <a:ext cx="8229600" cy="4625609"/>
          </a:xfrm>
        </p:spPr>
        <p:txBody>
          <a:bodyPr>
            <a:normAutofit fontScale="92500" lnSpcReduction="10000"/>
          </a:bodyPr>
          <a:lstStyle/>
          <a:p>
            <a:pPr marL="118872" indent="0">
              <a:buNone/>
            </a:pPr>
            <a:r>
              <a:rPr lang="en-US" b="1" dirty="0">
                <a:latin typeface="Courier New" pitchFamily="49" charset="0"/>
                <a:cs typeface="Courier New" pitchFamily="49" charset="0"/>
              </a:rPr>
              <a:t>main:</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pushl</a:t>
            </a: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movl</a:t>
            </a: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ebp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subl</a:t>
            </a:r>
            <a:r>
              <a:rPr lang="en-US" b="1" dirty="0">
                <a:solidFill>
                  <a:schemeClr val="bg2">
                    <a:lumMod val="90000"/>
                  </a:schemeClr>
                </a:solidFill>
                <a:latin typeface="Courier New" pitchFamily="49" charset="0"/>
                <a:cs typeface="Courier New" pitchFamily="49" charset="0"/>
              </a:rPr>
              <a:t>   $8, %</a:t>
            </a:r>
            <a:r>
              <a:rPr lang="en-US" b="1" dirty="0" err="1">
                <a:solidFill>
                  <a:schemeClr val="bg2">
                    <a:lumMod val="90000"/>
                  </a:schemeClr>
                </a:solidFill>
                <a:latin typeface="Courier New" pitchFamily="49" charset="0"/>
                <a:cs typeface="Courier New" pitchFamily="49" charset="0"/>
              </a:rPr>
              <a:t>esp</a:t>
            </a:r>
            <a:endParaRPr lang="en-US" b="1" dirty="0">
              <a:solidFill>
                <a:schemeClr val="bg2">
                  <a:lumMod val="90000"/>
                </a:schemeClr>
              </a:solidFill>
              <a:latin typeface="Courier New" pitchFamily="49" charset="0"/>
              <a:cs typeface="Courier New" pitchFamily="49" charset="0"/>
            </a:endParaRP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movl</a:t>
            </a:r>
            <a:r>
              <a:rPr lang="en-US" b="1" dirty="0">
                <a:solidFill>
                  <a:schemeClr val="bg2">
                    <a:lumMod val="90000"/>
                  </a:schemeClr>
                </a:solidFill>
                <a:latin typeface="Courier New" pitchFamily="49" charset="0"/>
                <a:cs typeface="Courier New" pitchFamily="49" charset="0"/>
              </a:rPr>
              <a:t>   $6, 4(%</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a:t>
            </a:r>
          </a:p>
          <a:p>
            <a:pPr marL="118872" indent="0">
              <a:buNone/>
            </a:pPr>
            <a:r>
              <a:rPr lang="en-US" b="1" dirty="0">
                <a:solidFill>
                  <a:schemeClr val="bg2">
                    <a:lumMod val="90000"/>
                  </a:schemeClr>
                </a:solidFill>
                <a:latin typeface="Courier New" pitchFamily="49" charset="0"/>
                <a:cs typeface="Courier New" pitchFamily="49" charset="0"/>
              </a:rPr>
              <a:t>  </a:t>
            </a:r>
            <a:r>
              <a:rPr lang="en-US" b="1" dirty="0" err="1">
                <a:solidFill>
                  <a:schemeClr val="bg2">
                    <a:lumMod val="90000"/>
                  </a:schemeClr>
                </a:solidFill>
                <a:latin typeface="Courier New" pitchFamily="49" charset="0"/>
                <a:cs typeface="Courier New" pitchFamily="49" charset="0"/>
              </a:rPr>
              <a:t>movl</a:t>
            </a:r>
            <a:r>
              <a:rPr lang="en-US" b="1" dirty="0">
                <a:solidFill>
                  <a:schemeClr val="bg2">
                    <a:lumMod val="90000"/>
                  </a:schemeClr>
                </a:solidFill>
                <a:latin typeface="Courier New" pitchFamily="49" charset="0"/>
                <a:cs typeface="Courier New" pitchFamily="49" charset="0"/>
              </a:rPr>
              <a:t>   $3, (%</a:t>
            </a:r>
            <a:r>
              <a:rPr lang="en-US" b="1" dirty="0" err="1">
                <a:solidFill>
                  <a:schemeClr val="bg2">
                    <a:lumMod val="90000"/>
                  </a:schemeClr>
                </a:solidFill>
                <a:latin typeface="Courier New" pitchFamily="49" charset="0"/>
                <a:cs typeface="Courier New" pitchFamily="49" charset="0"/>
              </a:rPr>
              <a:t>esp</a:t>
            </a:r>
            <a:r>
              <a:rPr lang="en-US" b="1" dirty="0">
                <a:solidFill>
                  <a:schemeClr val="bg2">
                    <a:lumMod val="90000"/>
                  </a:schemeClr>
                </a:solidFill>
                <a:latin typeface="Courier New" pitchFamily="49" charset="0"/>
                <a:cs typeface="Courier New" pitchFamily="49" charset="0"/>
              </a:rPr>
              <a:t>)</a:t>
            </a:r>
          </a:p>
          <a:p>
            <a:pPr marL="118872" indent="0">
              <a:buNone/>
            </a:pPr>
            <a:r>
              <a:rPr lang="en-US" b="1" dirty="0">
                <a:solidFill>
                  <a:schemeClr val="bg2">
                    <a:lumMod val="90000"/>
                  </a:schemeClr>
                </a:solidFill>
                <a:latin typeface="Courier New" pitchFamily="49" charset="0"/>
                <a:cs typeface="Courier New" pitchFamily="49" charset="0"/>
              </a:rPr>
              <a:t>  call   foo</a:t>
            </a:r>
          </a:p>
          <a:p>
            <a:pPr marL="118872" indent="0">
              <a:buNone/>
            </a:pPr>
            <a:r>
              <a:rPr lang="en-US" b="1" dirty="0">
                <a:latin typeface="Courier New" pitchFamily="49" charset="0"/>
                <a:cs typeface="Courier New" pitchFamily="49" charset="0"/>
              </a:rPr>
              <a:t>  leave</a:t>
            </a:r>
          </a:p>
          <a:p>
            <a:pPr marL="118872" indent="0">
              <a:buNone/>
            </a:pPr>
            <a:r>
              <a:rPr lang="en-US" b="1" dirty="0">
                <a:solidFill>
                  <a:schemeClr val="bg2">
                    <a:lumMod val="90000"/>
                  </a:schemeClr>
                </a:solidFill>
                <a:latin typeface="Courier New" pitchFamily="49" charset="0"/>
                <a:cs typeface="Courier New" pitchFamily="49" charset="0"/>
              </a:rPr>
              <a:t>  ret</a:t>
            </a:r>
          </a:p>
          <a:p>
            <a:pPr marL="118872" indent="0">
              <a:buNone/>
            </a:pPr>
            <a:endParaRPr lang="en-US" b="1" dirty="0">
              <a:latin typeface="Courier New" pitchFamily="49" charset="0"/>
              <a:cs typeface="Courier New" pitchFamily="49" charset="0"/>
            </a:endParaRPr>
          </a:p>
        </p:txBody>
      </p:sp>
      <p:sp>
        <p:nvSpPr>
          <p:cNvPr id="6" name="Rectangle 5"/>
          <p:cNvSpPr/>
          <p:nvPr/>
        </p:nvSpPr>
        <p:spPr>
          <a:xfrm>
            <a:off x="5943599"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943600"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943600"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10" name="Rectangle 9"/>
          <p:cNvSpPr/>
          <p:nvPr/>
        </p:nvSpPr>
        <p:spPr>
          <a:xfrm>
            <a:off x="5943601"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2" name="Straight Arrow Connector 11"/>
          <p:cNvCxnSpPr/>
          <p:nvPr/>
        </p:nvCxnSpPr>
        <p:spPr>
          <a:xfrm flipH="1">
            <a:off x="8706256" y="66294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943600" y="1600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3" name="TextBox 2"/>
          <p:cNvSpPr txBox="1"/>
          <p:nvPr/>
        </p:nvSpPr>
        <p:spPr>
          <a:xfrm>
            <a:off x="6984929" y="1859459"/>
            <a:ext cx="679994" cy="769441"/>
          </a:xfrm>
          <a:prstGeom prst="rect">
            <a:avLst/>
          </a:prstGeom>
          <a:noFill/>
        </p:spPr>
        <p:txBody>
          <a:bodyPr wrap="none" rtlCol="0">
            <a:spAutoFit/>
          </a:bodyPr>
          <a:lstStyle/>
          <a:p>
            <a:r>
              <a:rPr lang="en-US" sz="4400" b="1" dirty="0" smtClean="0"/>
              <a:t>…</a:t>
            </a:r>
            <a:endParaRPr lang="en-US" sz="4400" b="1" dirty="0"/>
          </a:p>
        </p:txBody>
      </p:sp>
      <p:sp>
        <p:nvSpPr>
          <p:cNvPr id="23" name="TextBox 22"/>
          <p:cNvSpPr txBox="1"/>
          <p:nvPr/>
        </p:nvSpPr>
        <p:spPr>
          <a:xfrm>
            <a:off x="2209800" y="5715000"/>
            <a:ext cx="3429000" cy="954107"/>
          </a:xfrm>
          <a:prstGeom prst="rect">
            <a:avLst/>
          </a:prstGeom>
          <a:noFill/>
          <a:ln w="31750">
            <a:solidFill>
              <a:schemeClr val="tx1"/>
            </a:solidFill>
          </a:ln>
        </p:spPr>
        <p:txBody>
          <a:bodyPr wrap="square" rtlCol="0">
            <a:spAutoFit/>
          </a:bodyPr>
          <a:lstStyle/>
          <a:p>
            <a:r>
              <a:rPr lang="en-US" sz="2800" b="1" dirty="0">
                <a:solidFill>
                  <a:schemeClr val="bg2">
                    <a:lumMod val="90000"/>
                  </a:schemeClr>
                </a:solidFill>
                <a:latin typeface="Courier New" pitchFamily="49" charset="0"/>
                <a:cs typeface="Courier New" pitchFamily="49" charset="0"/>
              </a:rPr>
              <a:t> </a:t>
            </a:r>
            <a:r>
              <a:rPr lang="en-US" sz="2800" b="1" baseline="0" dirty="0" err="1" smtClean="0">
                <a:solidFill>
                  <a:schemeClr val="bg2">
                    <a:lumMod val="90000"/>
                  </a:schemeClr>
                </a:solidFill>
                <a:latin typeface="Courier New" pitchFamily="49" charset="0"/>
                <a:cs typeface="Courier New" pitchFamily="49" charset="0"/>
              </a:rPr>
              <a:t>mov</a:t>
            </a:r>
            <a:r>
              <a:rPr lang="en-US" sz="2800" b="1" dirty="0" smtClean="0">
                <a:solidFill>
                  <a:schemeClr val="bg2">
                    <a:lumMod val="90000"/>
                  </a:schemeClr>
                </a:solidFill>
                <a:latin typeface="Courier New" pitchFamily="49" charset="0"/>
                <a:cs typeface="Courier New" pitchFamily="49" charset="0"/>
              </a:rPr>
              <a:t> %</a:t>
            </a:r>
            <a:r>
              <a:rPr lang="en-US" sz="2800" b="1" dirty="0" err="1" smtClean="0">
                <a:solidFill>
                  <a:schemeClr val="bg2">
                    <a:lumMod val="90000"/>
                  </a:schemeClr>
                </a:solidFill>
                <a:latin typeface="Courier New" pitchFamily="49" charset="0"/>
                <a:cs typeface="Courier New" pitchFamily="49" charset="0"/>
              </a:rPr>
              <a:t>ebp</a:t>
            </a:r>
            <a:r>
              <a:rPr lang="en-US" sz="2800" b="1" dirty="0" smtClean="0">
                <a:solidFill>
                  <a:schemeClr val="bg2">
                    <a:lumMod val="90000"/>
                  </a:schemeClr>
                </a:solidFill>
                <a:latin typeface="Courier New" pitchFamily="49" charset="0"/>
                <a:cs typeface="Courier New" pitchFamily="49" charset="0"/>
              </a:rPr>
              <a:t>, %</a:t>
            </a:r>
            <a:r>
              <a:rPr lang="en-US" sz="2800" b="1" dirty="0" err="1" smtClean="0">
                <a:solidFill>
                  <a:schemeClr val="bg2">
                    <a:lumMod val="90000"/>
                  </a:schemeClr>
                </a:solidFill>
                <a:latin typeface="Courier New" pitchFamily="49" charset="0"/>
                <a:cs typeface="Courier New" pitchFamily="49" charset="0"/>
              </a:rPr>
              <a:t>esp</a:t>
            </a:r>
            <a:endParaRPr lang="en-US" sz="2800" b="1" dirty="0" smtClean="0">
              <a:solidFill>
                <a:schemeClr val="bg2">
                  <a:lumMod val="90000"/>
                </a:schemeClr>
              </a:solidFill>
              <a:latin typeface="Courier New" pitchFamily="49" charset="0"/>
              <a:cs typeface="Courier New" pitchFamily="49" charset="0"/>
            </a:endParaRPr>
          </a:p>
          <a:p>
            <a:r>
              <a:rPr lang="en-US" sz="2800" b="1" dirty="0" smtClean="0">
                <a:latin typeface="Courier New" pitchFamily="49" charset="0"/>
                <a:cs typeface="Courier New" pitchFamily="49" charset="0"/>
              </a:rPr>
              <a:t> pop %</a:t>
            </a:r>
            <a:r>
              <a:rPr lang="en-US" sz="2800" b="1" dirty="0" err="1" smtClean="0">
                <a:latin typeface="Courier New" pitchFamily="49" charset="0"/>
                <a:cs typeface="Courier New" pitchFamily="49" charset="0"/>
              </a:rPr>
              <a:t>ebp</a:t>
            </a:r>
            <a:endParaRPr lang="en-US" sz="2800" b="1" dirty="0">
              <a:latin typeface="Courier New" pitchFamily="49" charset="0"/>
              <a:cs typeface="Courier New" pitchFamily="49" charset="0"/>
            </a:endParaRPr>
          </a:p>
        </p:txBody>
      </p:sp>
      <p:cxnSp>
        <p:nvCxnSpPr>
          <p:cNvPr id="11" name="Straight Arrow Connector 10"/>
          <p:cNvCxnSpPr/>
          <p:nvPr/>
        </p:nvCxnSpPr>
        <p:spPr>
          <a:xfrm>
            <a:off x="5458026" y="61722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7090708"/>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 overflow example</a:t>
            </a:r>
            <a:endParaRPr lang="en-US" dirty="0"/>
          </a:p>
        </p:txBody>
      </p:sp>
      <p:sp>
        <p:nvSpPr>
          <p:cNvPr id="3" name="Content Placeholder 2"/>
          <p:cNvSpPr>
            <a:spLocks noGrp="1"/>
          </p:cNvSpPr>
          <p:nvPr>
            <p:ph idx="1"/>
          </p:nvPr>
        </p:nvSpPr>
        <p:spPr>
          <a:xfrm>
            <a:off x="152400" y="1851391"/>
            <a:ext cx="8229600" cy="4625609"/>
          </a:xfrm>
        </p:spPr>
        <p:txBody>
          <a:bodyPr>
            <a:noAutofit/>
          </a:bodyPr>
          <a:lstStyle/>
          <a:p>
            <a:pPr marL="118872" indent="0">
              <a:buNone/>
            </a:pPr>
            <a:r>
              <a:rPr lang="en-US" sz="2400" b="1" dirty="0" smtClean="0">
                <a:latin typeface="Courier New" pitchFamily="49" charset="0"/>
                <a:cs typeface="Courier New" pitchFamily="49" charset="0"/>
              </a:rPr>
              <a:t>void foo(char *</a:t>
            </a:r>
            <a:r>
              <a:rPr lang="en-US" sz="2400" b="1" dirty="0" err="1" smtClean="0">
                <a:latin typeface="Courier New" pitchFamily="49" charset="0"/>
                <a:cs typeface="Courier New" pitchFamily="49" charset="0"/>
              </a:rPr>
              <a:t>str</a:t>
            </a:r>
            <a:r>
              <a:rPr lang="en-US" sz="2400" b="1" dirty="0" smtClean="0">
                <a:latin typeface="Courier New" pitchFamily="49" charset="0"/>
                <a:cs typeface="Courier New" pitchFamily="49" charset="0"/>
              </a:rPr>
              <a:t>) {</a:t>
            </a:r>
          </a:p>
          <a:p>
            <a:pPr marL="118872" indent="0">
              <a:buNone/>
            </a:pPr>
            <a:r>
              <a:rPr lang="en-US" sz="2400" b="1" dirty="0" smtClean="0">
                <a:latin typeface="Courier New" pitchFamily="49" charset="0"/>
                <a:cs typeface="Courier New" pitchFamily="49" charset="0"/>
              </a:rPr>
              <a:t>   char buffer[16];</a:t>
            </a:r>
          </a:p>
          <a:p>
            <a:pPr marL="118872" indent="0">
              <a:buNone/>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strcpy</a:t>
            </a:r>
            <a:r>
              <a:rPr lang="en-US" sz="2400" b="1" dirty="0" smtClean="0">
                <a:latin typeface="Courier New" pitchFamily="49" charset="0"/>
                <a:cs typeface="Courier New" pitchFamily="49" charset="0"/>
              </a:rPr>
              <a:t>(buffer, </a:t>
            </a:r>
            <a:r>
              <a:rPr lang="en-US" sz="2400" b="1" dirty="0" err="1" smtClean="0">
                <a:latin typeface="Courier New" pitchFamily="49" charset="0"/>
                <a:cs typeface="Courier New" pitchFamily="49" charset="0"/>
              </a:rPr>
              <a:t>str</a:t>
            </a:r>
            <a:r>
              <a:rPr lang="en-US" sz="2400" b="1" dirty="0" smtClean="0">
                <a:latin typeface="Courier New" pitchFamily="49" charset="0"/>
                <a:cs typeface="Courier New" pitchFamily="49" charset="0"/>
              </a:rPr>
              <a:t>);</a:t>
            </a:r>
          </a:p>
          <a:p>
            <a:pPr marL="118872" indent="0">
              <a:buNone/>
            </a:pPr>
            <a:r>
              <a:rPr lang="en-US" sz="2400" b="1" dirty="0" smtClean="0">
                <a:latin typeface="Courier New" pitchFamily="49" charset="0"/>
                <a:cs typeface="Courier New" pitchFamily="49" charset="0"/>
              </a:rPr>
              <a:t>}</a:t>
            </a:r>
          </a:p>
          <a:p>
            <a:pPr marL="118872" indent="0">
              <a:buNone/>
            </a:pPr>
            <a:endParaRPr lang="en-US" sz="2400" b="1" dirty="0" smtClean="0">
              <a:latin typeface="Courier New" pitchFamily="49" charset="0"/>
              <a:cs typeface="Courier New" pitchFamily="49" charset="0"/>
            </a:endParaRPr>
          </a:p>
          <a:p>
            <a:pPr marL="118872" indent="0">
              <a:buNone/>
            </a:pPr>
            <a:r>
              <a:rPr lang="en-US" sz="2400" b="1" dirty="0">
                <a:latin typeface="Courier New" pitchFamily="49" charset="0"/>
                <a:cs typeface="Courier New" pitchFamily="49" charset="0"/>
              </a:rPr>
              <a:t>void main() {</a:t>
            </a:r>
          </a:p>
          <a:p>
            <a:pPr marL="118872" indent="0">
              <a:buNone/>
            </a:pPr>
            <a:r>
              <a:rPr lang="en-US" sz="2400" b="1" dirty="0">
                <a:latin typeface="Courier New" pitchFamily="49" charset="0"/>
                <a:cs typeface="Courier New" pitchFamily="49" charset="0"/>
              </a:rPr>
              <a:t>  char </a:t>
            </a:r>
            <a:r>
              <a:rPr lang="en-US" sz="2400" b="1" dirty="0" err="1">
                <a:latin typeface="Courier New" pitchFamily="49" charset="0"/>
                <a:cs typeface="Courier New" pitchFamily="49" charset="0"/>
              </a:rPr>
              <a:t>buf</a:t>
            </a:r>
            <a:r>
              <a:rPr lang="en-US" sz="2400" b="1" dirty="0">
                <a:latin typeface="Courier New" pitchFamily="49" charset="0"/>
                <a:cs typeface="Courier New" pitchFamily="49" charset="0"/>
              </a:rPr>
              <a:t>[256];</a:t>
            </a:r>
          </a:p>
          <a:p>
            <a:pPr marL="118872" indent="0">
              <a:buNone/>
            </a:pP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memset</a:t>
            </a: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buf</a:t>
            </a:r>
            <a:r>
              <a:rPr lang="en-US" sz="2400" b="1" dirty="0">
                <a:latin typeface="Courier New" pitchFamily="49" charset="0"/>
                <a:cs typeface="Courier New" pitchFamily="49" charset="0"/>
              </a:rPr>
              <a:t>, ‘A’, 255);</a:t>
            </a:r>
          </a:p>
          <a:p>
            <a:pPr marL="118872" indent="0">
              <a:buNone/>
            </a:pP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buf</a:t>
            </a:r>
            <a:r>
              <a:rPr lang="en-US" sz="2400" b="1" dirty="0">
                <a:latin typeface="Courier New" pitchFamily="49" charset="0"/>
                <a:cs typeface="Courier New" pitchFamily="49" charset="0"/>
              </a:rPr>
              <a:t>[255] = ‘\x00’;</a:t>
            </a:r>
          </a:p>
          <a:p>
            <a:pPr marL="118872" indent="0">
              <a:buNone/>
            </a:pPr>
            <a:r>
              <a:rPr lang="en-US" sz="2400" b="1" dirty="0">
                <a:latin typeface="Courier New" pitchFamily="49" charset="0"/>
                <a:cs typeface="Courier New" pitchFamily="49" charset="0"/>
              </a:rPr>
              <a:t>  foo(</a:t>
            </a:r>
            <a:r>
              <a:rPr lang="en-US" sz="2400" b="1" dirty="0" err="1">
                <a:latin typeface="Courier New" pitchFamily="49" charset="0"/>
                <a:cs typeface="Courier New" pitchFamily="49" charset="0"/>
              </a:rPr>
              <a:t>buf</a:t>
            </a:r>
            <a:r>
              <a:rPr lang="en-US" sz="2400" b="1" dirty="0">
                <a:latin typeface="Courier New" pitchFamily="49" charset="0"/>
                <a:cs typeface="Courier New" pitchFamily="49" charset="0"/>
              </a:rPr>
              <a:t>);</a:t>
            </a:r>
          </a:p>
          <a:p>
            <a:pPr marL="118872" indent="0">
              <a:buNone/>
            </a:pPr>
            <a:r>
              <a:rPr lang="en-US" sz="2400" b="1" dirty="0">
                <a:latin typeface="Courier New" pitchFamily="49" charset="0"/>
                <a:cs typeface="Courier New" pitchFamily="49" charset="0"/>
              </a:rPr>
              <a:t>}</a:t>
            </a:r>
          </a:p>
        </p:txBody>
      </p:sp>
    </p:spTree>
    <p:extLst>
      <p:ext uri="{BB962C8B-B14F-4D97-AF65-F5344CB8AC3E}">
        <p14:creationId xmlns:p14="http://schemas.microsoft.com/office/powerpoint/2010/main" val="2432506054"/>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 overflow example</a:t>
            </a:r>
            <a:endParaRPr lang="en-US" dirty="0"/>
          </a:p>
        </p:txBody>
      </p:sp>
      <p:sp>
        <p:nvSpPr>
          <p:cNvPr id="3" name="Content Placeholder 2"/>
          <p:cNvSpPr>
            <a:spLocks noGrp="1"/>
          </p:cNvSpPr>
          <p:nvPr>
            <p:ph idx="1"/>
          </p:nvPr>
        </p:nvSpPr>
        <p:spPr>
          <a:xfrm>
            <a:off x="152400" y="1851391"/>
            <a:ext cx="8229600" cy="4625609"/>
          </a:xfrm>
        </p:spPr>
        <p:txBody>
          <a:bodyPr>
            <a:noAutofit/>
          </a:bodyPr>
          <a:lstStyle/>
          <a:p>
            <a:pPr marL="118872" indent="0">
              <a:buNone/>
            </a:pPr>
            <a:r>
              <a:rPr lang="en-US" sz="2400" b="1" dirty="0" smtClean="0">
                <a:latin typeface="Courier New" pitchFamily="49" charset="0"/>
                <a:cs typeface="Courier New" pitchFamily="49" charset="0"/>
              </a:rPr>
              <a:t>void foo(char *</a:t>
            </a:r>
            <a:r>
              <a:rPr lang="en-US" sz="2400" b="1" dirty="0" err="1" smtClean="0">
                <a:latin typeface="Courier New" pitchFamily="49" charset="0"/>
                <a:cs typeface="Courier New" pitchFamily="49" charset="0"/>
              </a:rPr>
              <a:t>str</a:t>
            </a:r>
            <a:r>
              <a:rPr lang="en-US" sz="2400" b="1" dirty="0" smtClean="0">
                <a:latin typeface="Courier New" pitchFamily="49" charset="0"/>
                <a:cs typeface="Courier New" pitchFamily="49" charset="0"/>
              </a:rPr>
              <a:t>) {</a:t>
            </a:r>
          </a:p>
          <a:p>
            <a:pPr marL="118872" indent="0">
              <a:buNone/>
            </a:pPr>
            <a:r>
              <a:rPr lang="en-US" sz="2400" b="1" dirty="0" smtClean="0">
                <a:latin typeface="Courier New" pitchFamily="49" charset="0"/>
                <a:cs typeface="Courier New" pitchFamily="49" charset="0"/>
              </a:rPr>
              <a:t>   char buffer[16];</a:t>
            </a:r>
          </a:p>
          <a:p>
            <a:pPr marL="118872" indent="0">
              <a:buNone/>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strcpy</a:t>
            </a:r>
            <a:r>
              <a:rPr lang="en-US" sz="2400" b="1" dirty="0" smtClean="0">
                <a:latin typeface="Courier New" pitchFamily="49" charset="0"/>
                <a:cs typeface="Courier New" pitchFamily="49" charset="0"/>
              </a:rPr>
              <a:t>(buffer, </a:t>
            </a:r>
            <a:r>
              <a:rPr lang="en-US" sz="2400" b="1" dirty="0" err="1" smtClean="0">
                <a:latin typeface="Courier New" pitchFamily="49" charset="0"/>
                <a:cs typeface="Courier New" pitchFamily="49" charset="0"/>
              </a:rPr>
              <a:t>str</a:t>
            </a:r>
            <a:r>
              <a:rPr lang="en-US" sz="2400" b="1" dirty="0" smtClean="0">
                <a:latin typeface="Courier New" pitchFamily="49" charset="0"/>
                <a:cs typeface="Courier New" pitchFamily="49" charset="0"/>
              </a:rPr>
              <a:t>);</a:t>
            </a:r>
          </a:p>
          <a:p>
            <a:pPr marL="118872" indent="0">
              <a:buNone/>
            </a:pPr>
            <a:r>
              <a:rPr lang="en-US" sz="2400" b="1" dirty="0" smtClean="0">
                <a:latin typeface="Courier New" pitchFamily="49" charset="0"/>
                <a:cs typeface="Courier New" pitchFamily="49" charset="0"/>
              </a:rPr>
              <a:t>}</a:t>
            </a:r>
          </a:p>
          <a:p>
            <a:pPr marL="118872" indent="0">
              <a:buNone/>
            </a:pPr>
            <a:endParaRPr lang="en-US" sz="2400" b="1" dirty="0" smtClean="0">
              <a:latin typeface="Courier New" pitchFamily="49" charset="0"/>
              <a:cs typeface="Courier New" pitchFamily="49" charset="0"/>
            </a:endParaRPr>
          </a:p>
          <a:p>
            <a:pPr marL="118872" indent="0">
              <a:buNone/>
            </a:pPr>
            <a:r>
              <a:rPr lang="en-US" sz="2400" b="1" dirty="0">
                <a:latin typeface="Courier New" pitchFamily="49" charset="0"/>
                <a:cs typeface="Courier New" pitchFamily="49" charset="0"/>
              </a:rPr>
              <a:t>void </a:t>
            </a:r>
            <a:r>
              <a:rPr lang="en-US" sz="2400" b="1" dirty="0" smtClean="0">
                <a:latin typeface="Courier New" pitchFamily="49" charset="0"/>
                <a:cs typeface="Courier New" pitchFamily="49" charset="0"/>
              </a:rPr>
              <a:t>main() </a:t>
            </a:r>
            <a:r>
              <a:rPr lang="en-US" sz="2400" b="1" dirty="0">
                <a:latin typeface="Courier New" pitchFamily="49" charset="0"/>
                <a:cs typeface="Courier New" pitchFamily="49" charset="0"/>
              </a:rPr>
              <a:t>{</a:t>
            </a:r>
          </a:p>
          <a:p>
            <a:pPr marL="118872" indent="0">
              <a:buNone/>
            </a:pPr>
            <a:r>
              <a:rPr lang="en-US" sz="2400" b="1" dirty="0" smtClean="0">
                <a:latin typeface="Courier New" pitchFamily="49" charset="0"/>
                <a:cs typeface="Courier New" pitchFamily="49" charset="0"/>
              </a:rPr>
              <a:t>  char </a:t>
            </a:r>
            <a:r>
              <a:rPr lang="en-US" sz="2400" b="1" dirty="0" err="1" smtClean="0">
                <a:latin typeface="Courier New" pitchFamily="49" charset="0"/>
                <a:cs typeface="Courier New" pitchFamily="49" charset="0"/>
              </a:rPr>
              <a:t>buf</a:t>
            </a:r>
            <a:r>
              <a:rPr lang="en-US" sz="2400" b="1" dirty="0" smtClean="0">
                <a:latin typeface="Courier New" pitchFamily="49" charset="0"/>
                <a:cs typeface="Courier New" pitchFamily="49" charset="0"/>
              </a:rPr>
              <a:t>[256];</a:t>
            </a:r>
          </a:p>
          <a:p>
            <a:pPr marL="118872" indent="0">
              <a:buNone/>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memset</a:t>
            </a:r>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buf</a:t>
            </a:r>
            <a:r>
              <a:rPr lang="en-US" sz="2400" b="1" dirty="0" smtClean="0">
                <a:latin typeface="Courier New" pitchFamily="49" charset="0"/>
                <a:cs typeface="Courier New" pitchFamily="49" charset="0"/>
              </a:rPr>
              <a:t>, ‘A’, 255);</a:t>
            </a:r>
          </a:p>
          <a:p>
            <a:pPr marL="118872" indent="0">
              <a:buNone/>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buf</a:t>
            </a:r>
            <a:r>
              <a:rPr lang="en-US" sz="2400" b="1" dirty="0" smtClean="0">
                <a:latin typeface="Courier New" pitchFamily="49" charset="0"/>
                <a:cs typeface="Courier New" pitchFamily="49" charset="0"/>
              </a:rPr>
              <a:t>[255] = ‘\x00’;</a:t>
            </a:r>
          </a:p>
          <a:p>
            <a:pPr marL="118872" indent="0">
              <a:buNone/>
            </a:pPr>
            <a:r>
              <a:rPr lang="en-US" sz="2400" b="1" dirty="0" smtClean="0">
                <a:latin typeface="Courier New" pitchFamily="49" charset="0"/>
                <a:cs typeface="Courier New" pitchFamily="49" charset="0"/>
              </a:rPr>
              <a:t>  foo(</a:t>
            </a:r>
            <a:r>
              <a:rPr lang="en-US" sz="2400" b="1" dirty="0" err="1" smtClean="0">
                <a:latin typeface="Courier New" pitchFamily="49" charset="0"/>
                <a:cs typeface="Courier New" pitchFamily="49" charset="0"/>
              </a:rPr>
              <a:t>buf</a:t>
            </a:r>
            <a:r>
              <a:rPr lang="en-US" sz="2400" b="1" dirty="0" smtClean="0">
                <a:latin typeface="Courier New" pitchFamily="49" charset="0"/>
                <a:cs typeface="Courier New" pitchFamily="49" charset="0"/>
              </a:rPr>
              <a:t>);</a:t>
            </a:r>
          </a:p>
          <a:p>
            <a:pPr marL="118872" indent="0">
              <a:buNone/>
            </a:pPr>
            <a:r>
              <a:rPr lang="en-US" sz="2400" b="1" dirty="0" smtClean="0">
                <a:latin typeface="Courier New" pitchFamily="49" charset="0"/>
                <a:cs typeface="Courier New" pitchFamily="49" charset="0"/>
              </a:rPr>
              <a:t>}</a:t>
            </a:r>
          </a:p>
        </p:txBody>
      </p:sp>
      <p:sp>
        <p:nvSpPr>
          <p:cNvPr id="4" name="Rectangle 3"/>
          <p:cNvSpPr/>
          <p:nvPr/>
        </p:nvSpPr>
        <p:spPr>
          <a:xfrm>
            <a:off x="5715000" y="5943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571500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71500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715000"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71500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715001"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200650" y="653415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534400" y="67818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5613754"/>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 overflow example</a:t>
            </a:r>
            <a:endParaRPr lang="en-US" dirty="0"/>
          </a:p>
        </p:txBody>
      </p:sp>
      <p:sp>
        <p:nvSpPr>
          <p:cNvPr id="3" name="Content Placeholder 2"/>
          <p:cNvSpPr>
            <a:spLocks noGrp="1"/>
          </p:cNvSpPr>
          <p:nvPr>
            <p:ph idx="1"/>
          </p:nvPr>
        </p:nvSpPr>
        <p:spPr>
          <a:xfrm>
            <a:off x="152400" y="1851391"/>
            <a:ext cx="8229600" cy="4625609"/>
          </a:xfrm>
        </p:spPr>
        <p:txBody>
          <a:bodyPr>
            <a:noAutofit/>
          </a:bodyPr>
          <a:lstStyle/>
          <a:p>
            <a:pPr marL="118872" indent="0">
              <a:buNone/>
            </a:pPr>
            <a:r>
              <a:rPr lang="en-US" sz="2400" b="1" dirty="0" smtClean="0">
                <a:solidFill>
                  <a:schemeClr val="bg2">
                    <a:lumMod val="90000"/>
                  </a:schemeClr>
                </a:solidFill>
                <a:latin typeface="Courier New" pitchFamily="49" charset="0"/>
                <a:cs typeface="Courier New" pitchFamily="49" charset="0"/>
              </a:rPr>
              <a:t>void foo(char *</a:t>
            </a:r>
            <a:r>
              <a:rPr lang="en-US" sz="2400" b="1" dirty="0" err="1" smtClean="0">
                <a:solidFill>
                  <a:schemeClr val="bg2">
                    <a:lumMod val="90000"/>
                  </a:schemeClr>
                </a:solidFill>
                <a:latin typeface="Courier New" pitchFamily="49" charset="0"/>
                <a:cs typeface="Courier New" pitchFamily="49" charset="0"/>
              </a:rPr>
              <a:t>str</a:t>
            </a:r>
            <a:r>
              <a:rPr lang="en-US" sz="2400" b="1" dirty="0" smtClean="0">
                <a:solidFill>
                  <a:schemeClr val="bg2">
                    <a:lumMod val="90000"/>
                  </a:schemeClr>
                </a:solidFill>
                <a:latin typeface="Courier New" pitchFamily="49" charset="0"/>
                <a:cs typeface="Courier New" pitchFamily="49" charset="0"/>
              </a:rPr>
              <a:t>) {</a:t>
            </a:r>
          </a:p>
          <a:p>
            <a:pPr marL="118872" indent="0">
              <a:buNone/>
            </a:pPr>
            <a:r>
              <a:rPr lang="en-US" sz="2400" b="1" dirty="0" smtClean="0">
                <a:solidFill>
                  <a:schemeClr val="bg2">
                    <a:lumMod val="90000"/>
                  </a:schemeClr>
                </a:solidFill>
                <a:latin typeface="Courier New" pitchFamily="49" charset="0"/>
                <a:cs typeface="Courier New" pitchFamily="49" charset="0"/>
              </a:rPr>
              <a:t>   char buffer[16];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strcpy</a:t>
            </a:r>
            <a:r>
              <a:rPr lang="en-US" sz="2400" b="1" dirty="0" smtClean="0">
                <a:solidFill>
                  <a:schemeClr val="bg2">
                    <a:lumMod val="90000"/>
                  </a:schemeClr>
                </a:solidFill>
                <a:latin typeface="Courier New" pitchFamily="49" charset="0"/>
                <a:cs typeface="Courier New" pitchFamily="49" charset="0"/>
              </a:rPr>
              <a:t>(buffer, </a:t>
            </a:r>
            <a:r>
              <a:rPr lang="en-US" sz="2400" b="1" dirty="0" err="1" smtClean="0">
                <a:solidFill>
                  <a:schemeClr val="bg2">
                    <a:lumMod val="90000"/>
                  </a:schemeClr>
                </a:solidFill>
                <a:latin typeface="Courier New" pitchFamily="49" charset="0"/>
                <a:cs typeface="Courier New" pitchFamily="49" charset="0"/>
              </a:rPr>
              <a:t>str</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a:p>
            <a:pPr marL="118872" indent="0">
              <a:buNone/>
            </a:pPr>
            <a:endParaRPr lang="en-US" sz="2400" b="1" dirty="0" smtClean="0">
              <a:latin typeface="Courier New" pitchFamily="49" charset="0"/>
              <a:cs typeface="Courier New" pitchFamily="49" charset="0"/>
            </a:endParaRPr>
          </a:p>
          <a:p>
            <a:pPr marL="118872" indent="0">
              <a:buNone/>
            </a:pPr>
            <a:r>
              <a:rPr lang="en-US" sz="2400" b="1" dirty="0" smtClean="0">
                <a:latin typeface="Courier New" pitchFamily="49" charset="0"/>
                <a:cs typeface="Courier New" pitchFamily="49" charset="0"/>
              </a:rPr>
              <a:t>void main() {</a:t>
            </a:r>
          </a:p>
          <a:p>
            <a:pPr marL="118872" indent="0">
              <a:buNone/>
            </a:pPr>
            <a:r>
              <a:rPr lang="en-US" sz="2400" b="1" dirty="0" smtClean="0">
                <a:latin typeface="Courier New" pitchFamily="49" charset="0"/>
                <a:cs typeface="Courier New" pitchFamily="49" charset="0"/>
              </a:rPr>
              <a:t>  char </a:t>
            </a:r>
            <a:r>
              <a:rPr lang="en-US" sz="2400" b="1" dirty="0" err="1" smtClean="0">
                <a:latin typeface="Courier New" pitchFamily="49" charset="0"/>
                <a:cs typeface="Courier New" pitchFamily="49" charset="0"/>
              </a:rPr>
              <a:t>buf</a:t>
            </a:r>
            <a:r>
              <a:rPr lang="en-US" sz="2400" b="1" dirty="0" smtClean="0">
                <a:latin typeface="Courier New" pitchFamily="49" charset="0"/>
                <a:cs typeface="Courier New" pitchFamily="49" charset="0"/>
              </a:rPr>
              <a:t>[256];</a:t>
            </a:r>
          </a:p>
          <a:p>
            <a:pPr marL="118872" indent="0">
              <a:buNone/>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memset</a:t>
            </a:r>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buf</a:t>
            </a:r>
            <a:r>
              <a:rPr lang="en-US" sz="2400" b="1" dirty="0" smtClean="0">
                <a:latin typeface="Courier New" pitchFamily="49" charset="0"/>
                <a:cs typeface="Courier New" pitchFamily="49" charset="0"/>
              </a:rPr>
              <a:t>, ‘A’, 255);</a:t>
            </a:r>
          </a:p>
          <a:p>
            <a:pPr marL="118872" indent="0">
              <a:buNone/>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buf</a:t>
            </a:r>
            <a:r>
              <a:rPr lang="en-US" sz="2400" b="1" dirty="0" smtClean="0">
                <a:latin typeface="Courier New" pitchFamily="49" charset="0"/>
                <a:cs typeface="Courier New" pitchFamily="49" charset="0"/>
              </a:rPr>
              <a:t>[255] = ‘\x00’;</a:t>
            </a:r>
          </a:p>
          <a:p>
            <a:pPr marL="118872" indent="0">
              <a:buNone/>
            </a:pPr>
            <a:r>
              <a:rPr lang="en-US" sz="2400" b="1" dirty="0" smtClean="0">
                <a:solidFill>
                  <a:schemeClr val="bg2">
                    <a:lumMod val="90000"/>
                  </a:schemeClr>
                </a:solidFill>
                <a:latin typeface="Courier New" pitchFamily="49" charset="0"/>
                <a:cs typeface="Courier New" pitchFamily="49" charset="0"/>
              </a:rPr>
              <a:t>  foo(</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p:txBody>
      </p:sp>
      <p:sp>
        <p:nvSpPr>
          <p:cNvPr id="4" name="Rectangle 3"/>
          <p:cNvSpPr/>
          <p:nvPr/>
        </p:nvSpPr>
        <p:spPr>
          <a:xfrm>
            <a:off x="5715000" y="5943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571500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71500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715000"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71500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715001"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200650" y="47244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515349" y="5943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715000" y="4724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5715000" y="5943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1623446956"/>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 overflow example</a:t>
            </a:r>
            <a:endParaRPr lang="en-US" dirty="0"/>
          </a:p>
        </p:txBody>
      </p:sp>
      <p:sp>
        <p:nvSpPr>
          <p:cNvPr id="3" name="Content Placeholder 2"/>
          <p:cNvSpPr>
            <a:spLocks noGrp="1"/>
          </p:cNvSpPr>
          <p:nvPr>
            <p:ph idx="1"/>
          </p:nvPr>
        </p:nvSpPr>
        <p:spPr>
          <a:xfrm>
            <a:off x="152400" y="1851391"/>
            <a:ext cx="8229600" cy="4625609"/>
          </a:xfrm>
        </p:spPr>
        <p:txBody>
          <a:bodyPr>
            <a:noAutofit/>
          </a:bodyPr>
          <a:lstStyle/>
          <a:p>
            <a:pPr marL="118872" indent="0">
              <a:buNone/>
            </a:pPr>
            <a:r>
              <a:rPr lang="en-US" sz="2400" b="1" dirty="0" smtClean="0">
                <a:solidFill>
                  <a:schemeClr val="bg2">
                    <a:lumMod val="90000"/>
                  </a:schemeClr>
                </a:solidFill>
                <a:latin typeface="Courier New" pitchFamily="49" charset="0"/>
                <a:cs typeface="Courier New" pitchFamily="49" charset="0"/>
              </a:rPr>
              <a:t>void foo(char *</a:t>
            </a:r>
            <a:r>
              <a:rPr lang="en-US" sz="2400" b="1" dirty="0" err="1" smtClean="0">
                <a:solidFill>
                  <a:schemeClr val="bg2">
                    <a:lumMod val="90000"/>
                  </a:schemeClr>
                </a:solidFill>
                <a:latin typeface="Courier New" pitchFamily="49" charset="0"/>
                <a:cs typeface="Courier New" pitchFamily="49" charset="0"/>
              </a:rPr>
              <a:t>str</a:t>
            </a:r>
            <a:r>
              <a:rPr lang="en-US" sz="2400" b="1" dirty="0" smtClean="0">
                <a:solidFill>
                  <a:schemeClr val="bg2">
                    <a:lumMod val="90000"/>
                  </a:schemeClr>
                </a:solidFill>
                <a:latin typeface="Courier New" pitchFamily="49" charset="0"/>
                <a:cs typeface="Courier New" pitchFamily="49" charset="0"/>
              </a:rPr>
              <a:t>) {</a:t>
            </a:r>
          </a:p>
          <a:p>
            <a:pPr marL="118872" indent="0">
              <a:buNone/>
            </a:pPr>
            <a:r>
              <a:rPr lang="en-US" sz="2400" b="1" dirty="0" smtClean="0">
                <a:solidFill>
                  <a:schemeClr val="bg2">
                    <a:lumMod val="90000"/>
                  </a:schemeClr>
                </a:solidFill>
                <a:latin typeface="Courier New" pitchFamily="49" charset="0"/>
                <a:cs typeface="Courier New" pitchFamily="49" charset="0"/>
              </a:rPr>
              <a:t>   char buffer[16];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strcpy</a:t>
            </a:r>
            <a:r>
              <a:rPr lang="en-US" sz="2400" b="1" dirty="0" smtClean="0">
                <a:solidFill>
                  <a:schemeClr val="bg2">
                    <a:lumMod val="90000"/>
                  </a:schemeClr>
                </a:solidFill>
                <a:latin typeface="Courier New" pitchFamily="49" charset="0"/>
                <a:cs typeface="Courier New" pitchFamily="49" charset="0"/>
              </a:rPr>
              <a:t>(buffer, </a:t>
            </a:r>
            <a:r>
              <a:rPr lang="en-US" sz="2400" b="1" dirty="0" err="1" smtClean="0">
                <a:solidFill>
                  <a:schemeClr val="bg2">
                    <a:lumMod val="90000"/>
                  </a:schemeClr>
                </a:solidFill>
                <a:latin typeface="Courier New" pitchFamily="49" charset="0"/>
                <a:cs typeface="Courier New" pitchFamily="49" charset="0"/>
              </a:rPr>
              <a:t>str</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a:p>
            <a:pPr marL="118872" indent="0">
              <a:buNone/>
            </a:pPr>
            <a:endParaRPr lang="en-US" sz="2400" b="1" dirty="0" smtClean="0">
              <a:latin typeface="Courier New" pitchFamily="49" charset="0"/>
              <a:cs typeface="Courier New" pitchFamily="49" charset="0"/>
            </a:endParaRPr>
          </a:p>
          <a:p>
            <a:pPr marL="118872" indent="0">
              <a:buNone/>
            </a:pPr>
            <a:r>
              <a:rPr lang="en-US" sz="2400" b="1" dirty="0" smtClean="0">
                <a:latin typeface="Courier New" pitchFamily="49" charset="0"/>
                <a:cs typeface="Courier New" pitchFamily="49" charset="0"/>
              </a:rPr>
              <a:t>void main() {</a:t>
            </a:r>
          </a:p>
          <a:p>
            <a:pPr marL="118872" indent="0">
              <a:buNone/>
            </a:pPr>
            <a:r>
              <a:rPr lang="en-US" sz="2400" b="1" dirty="0" smtClean="0">
                <a:solidFill>
                  <a:schemeClr val="bg2">
                    <a:lumMod val="90000"/>
                  </a:schemeClr>
                </a:solidFill>
                <a:latin typeface="Courier New" pitchFamily="49" charset="0"/>
                <a:cs typeface="Courier New" pitchFamily="49" charset="0"/>
              </a:rPr>
              <a:t>  char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memset</a:t>
            </a:r>
            <a:r>
              <a:rPr lang="en-US" sz="2400" b="1" dirty="0" smtClean="0">
                <a:solidFill>
                  <a:schemeClr val="bg2">
                    <a:lumMod val="90000"/>
                  </a:schemeClr>
                </a:solidFill>
                <a:latin typeface="Courier New" pitchFamily="49" charset="0"/>
                <a:cs typeface="Courier New" pitchFamily="49" charset="0"/>
              </a:rPr>
              <a:t>(</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 ‘A’, 255);</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[255] = ‘\x00’;</a:t>
            </a:r>
          </a:p>
          <a:p>
            <a:pPr marL="118872" indent="0">
              <a:buNone/>
            </a:pPr>
            <a:r>
              <a:rPr lang="en-US" sz="2400" b="1" dirty="0" smtClean="0">
                <a:latin typeface="Courier New" pitchFamily="49" charset="0"/>
                <a:cs typeface="Courier New" pitchFamily="49" charset="0"/>
              </a:rPr>
              <a:t>  foo(</a:t>
            </a:r>
            <a:r>
              <a:rPr lang="en-US" sz="2400" b="1" dirty="0" err="1" smtClean="0">
                <a:latin typeface="Courier New" pitchFamily="49" charset="0"/>
                <a:cs typeface="Courier New" pitchFamily="49" charset="0"/>
              </a:rPr>
              <a:t>buf</a:t>
            </a:r>
            <a:r>
              <a:rPr lang="en-US" sz="2400" b="1" dirty="0" smtClean="0">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p:txBody>
      </p:sp>
      <p:sp>
        <p:nvSpPr>
          <p:cNvPr id="4" name="Rectangle 3"/>
          <p:cNvSpPr/>
          <p:nvPr/>
        </p:nvSpPr>
        <p:spPr>
          <a:xfrm>
            <a:off x="5715000" y="5943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571500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71500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715000"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71500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715001"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200650" y="41148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515349" y="5943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715000" y="4724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5715000" y="5943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14" name="Rectangle 13"/>
          <p:cNvSpPr/>
          <p:nvPr/>
        </p:nvSpPr>
        <p:spPr>
          <a:xfrm>
            <a:off x="5715000" y="4114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f</a:t>
            </a:r>
            <a:r>
              <a:rPr lang="en-US" sz="3200" b="1" i="1" dirty="0" smtClean="0">
                <a:solidFill>
                  <a:schemeClr val="tx1"/>
                </a:solidFill>
                <a:latin typeface="Courier New" pitchFamily="49" charset="0"/>
                <a:cs typeface="Courier New" pitchFamily="49" charset="0"/>
              </a:rPr>
              <a:t>oo_arg1</a:t>
            </a:r>
            <a:endParaRPr lang="en-US" sz="3200" b="1" i="1" dirty="0">
              <a:solidFill>
                <a:schemeClr val="tx1"/>
              </a:solidFill>
              <a:latin typeface="Courier New" pitchFamily="49" charset="0"/>
              <a:cs typeface="Courier New" pitchFamily="49" charset="0"/>
            </a:endParaRPr>
          </a:p>
        </p:txBody>
      </p:sp>
      <p:cxnSp>
        <p:nvCxnSpPr>
          <p:cNvPr id="16" name="Elbow Connector 15"/>
          <p:cNvCxnSpPr>
            <a:cxnSpLocks noChangeAspect="1"/>
          </p:cNvCxnSpPr>
          <p:nvPr/>
        </p:nvCxnSpPr>
        <p:spPr>
          <a:xfrm rot="16200000" flipH="1">
            <a:off x="8230780" y="4477524"/>
            <a:ext cx="380999" cy="112751"/>
          </a:xfrm>
          <a:prstGeom prst="bentConnector4">
            <a:avLst>
              <a:gd name="adj1" fmla="val 0"/>
              <a:gd name="adj2" fmla="val 302748"/>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6435532"/>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 overflow example</a:t>
            </a:r>
            <a:endParaRPr lang="en-US" dirty="0"/>
          </a:p>
        </p:txBody>
      </p:sp>
      <p:sp>
        <p:nvSpPr>
          <p:cNvPr id="3" name="Content Placeholder 2"/>
          <p:cNvSpPr>
            <a:spLocks noGrp="1"/>
          </p:cNvSpPr>
          <p:nvPr>
            <p:ph idx="1"/>
          </p:nvPr>
        </p:nvSpPr>
        <p:spPr>
          <a:xfrm>
            <a:off x="152400" y="1851391"/>
            <a:ext cx="8229600" cy="4625609"/>
          </a:xfrm>
        </p:spPr>
        <p:txBody>
          <a:bodyPr>
            <a:noAutofit/>
          </a:bodyPr>
          <a:lstStyle/>
          <a:p>
            <a:pPr marL="118872" indent="0">
              <a:buNone/>
            </a:pPr>
            <a:r>
              <a:rPr lang="en-US" sz="2400" b="1" dirty="0" smtClean="0">
                <a:solidFill>
                  <a:schemeClr val="bg2">
                    <a:lumMod val="90000"/>
                  </a:schemeClr>
                </a:solidFill>
                <a:latin typeface="Courier New" pitchFamily="49" charset="0"/>
                <a:cs typeface="Courier New" pitchFamily="49" charset="0"/>
              </a:rPr>
              <a:t>void foo(char *</a:t>
            </a:r>
            <a:r>
              <a:rPr lang="en-US" sz="2400" b="1" dirty="0" err="1" smtClean="0">
                <a:solidFill>
                  <a:schemeClr val="bg2">
                    <a:lumMod val="90000"/>
                  </a:schemeClr>
                </a:solidFill>
                <a:latin typeface="Courier New" pitchFamily="49" charset="0"/>
                <a:cs typeface="Courier New" pitchFamily="49" charset="0"/>
              </a:rPr>
              <a:t>str</a:t>
            </a:r>
            <a:r>
              <a:rPr lang="en-US" sz="2400" b="1" dirty="0" smtClean="0">
                <a:solidFill>
                  <a:schemeClr val="bg2">
                    <a:lumMod val="90000"/>
                  </a:schemeClr>
                </a:solidFill>
                <a:latin typeface="Courier New" pitchFamily="49" charset="0"/>
                <a:cs typeface="Courier New" pitchFamily="49" charset="0"/>
              </a:rPr>
              <a:t>) {</a:t>
            </a:r>
          </a:p>
          <a:p>
            <a:pPr marL="118872" indent="0">
              <a:buNone/>
            </a:pPr>
            <a:r>
              <a:rPr lang="en-US" sz="2400" b="1" dirty="0" smtClean="0">
                <a:solidFill>
                  <a:schemeClr val="bg2">
                    <a:lumMod val="90000"/>
                  </a:schemeClr>
                </a:solidFill>
                <a:latin typeface="Courier New" pitchFamily="49" charset="0"/>
                <a:cs typeface="Courier New" pitchFamily="49" charset="0"/>
              </a:rPr>
              <a:t>   char buffer[16];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strcpy</a:t>
            </a:r>
            <a:r>
              <a:rPr lang="en-US" sz="2400" b="1" dirty="0" smtClean="0">
                <a:solidFill>
                  <a:schemeClr val="bg2">
                    <a:lumMod val="90000"/>
                  </a:schemeClr>
                </a:solidFill>
                <a:latin typeface="Courier New" pitchFamily="49" charset="0"/>
                <a:cs typeface="Courier New" pitchFamily="49" charset="0"/>
              </a:rPr>
              <a:t>(buffer, </a:t>
            </a:r>
            <a:r>
              <a:rPr lang="en-US" sz="2400" b="1" dirty="0" err="1" smtClean="0">
                <a:solidFill>
                  <a:schemeClr val="bg2">
                    <a:lumMod val="90000"/>
                  </a:schemeClr>
                </a:solidFill>
                <a:latin typeface="Courier New" pitchFamily="49" charset="0"/>
                <a:cs typeface="Courier New" pitchFamily="49" charset="0"/>
              </a:rPr>
              <a:t>str</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a:p>
            <a:pPr marL="118872" indent="0">
              <a:buNone/>
            </a:pPr>
            <a:endParaRPr lang="en-US" sz="2400" b="1" dirty="0" smtClean="0">
              <a:latin typeface="Courier New" pitchFamily="49" charset="0"/>
              <a:cs typeface="Courier New" pitchFamily="49" charset="0"/>
            </a:endParaRPr>
          </a:p>
          <a:p>
            <a:pPr marL="118872" indent="0">
              <a:buNone/>
            </a:pPr>
            <a:r>
              <a:rPr lang="en-US" sz="2400" b="1" dirty="0" smtClean="0">
                <a:latin typeface="Courier New" pitchFamily="49" charset="0"/>
                <a:cs typeface="Courier New" pitchFamily="49" charset="0"/>
              </a:rPr>
              <a:t>void main() {</a:t>
            </a:r>
          </a:p>
          <a:p>
            <a:pPr marL="118872" indent="0">
              <a:buNone/>
            </a:pPr>
            <a:r>
              <a:rPr lang="en-US" sz="2400" b="1" dirty="0" smtClean="0">
                <a:solidFill>
                  <a:schemeClr val="bg2">
                    <a:lumMod val="90000"/>
                  </a:schemeClr>
                </a:solidFill>
                <a:latin typeface="Courier New" pitchFamily="49" charset="0"/>
                <a:cs typeface="Courier New" pitchFamily="49" charset="0"/>
              </a:rPr>
              <a:t>  char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memset</a:t>
            </a:r>
            <a:r>
              <a:rPr lang="en-US" sz="2400" b="1" dirty="0" smtClean="0">
                <a:solidFill>
                  <a:schemeClr val="bg2">
                    <a:lumMod val="90000"/>
                  </a:schemeClr>
                </a:solidFill>
                <a:latin typeface="Courier New" pitchFamily="49" charset="0"/>
                <a:cs typeface="Courier New" pitchFamily="49" charset="0"/>
              </a:rPr>
              <a:t>(</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 ‘A’, 255);</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[255] = ‘\x00’;</a:t>
            </a:r>
          </a:p>
          <a:p>
            <a:pPr marL="118872" indent="0">
              <a:buNone/>
            </a:pPr>
            <a:r>
              <a:rPr lang="en-US" sz="2400" b="1" dirty="0" smtClean="0">
                <a:latin typeface="Courier New" pitchFamily="49" charset="0"/>
                <a:cs typeface="Courier New" pitchFamily="49" charset="0"/>
              </a:rPr>
              <a:t>  foo(</a:t>
            </a:r>
            <a:r>
              <a:rPr lang="en-US" sz="2400" b="1" dirty="0" err="1" smtClean="0">
                <a:latin typeface="Courier New" pitchFamily="49" charset="0"/>
                <a:cs typeface="Courier New" pitchFamily="49" charset="0"/>
              </a:rPr>
              <a:t>buf</a:t>
            </a:r>
            <a:r>
              <a:rPr lang="en-US" sz="2400" b="1" dirty="0" smtClean="0">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p:txBody>
      </p:sp>
      <p:sp>
        <p:nvSpPr>
          <p:cNvPr id="4" name="Rectangle 3"/>
          <p:cNvSpPr/>
          <p:nvPr/>
        </p:nvSpPr>
        <p:spPr>
          <a:xfrm>
            <a:off x="5715000" y="5943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571500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71500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715000"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71500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715001"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200650" y="35052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515349" y="5943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715000" y="4724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5715000" y="5943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14" name="Rectangle 13"/>
          <p:cNvSpPr/>
          <p:nvPr/>
        </p:nvSpPr>
        <p:spPr>
          <a:xfrm>
            <a:off x="5715000" y="4114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f</a:t>
            </a:r>
            <a:r>
              <a:rPr lang="en-US" sz="3200" b="1" i="1" dirty="0" smtClean="0">
                <a:solidFill>
                  <a:schemeClr val="tx1"/>
                </a:solidFill>
                <a:latin typeface="Courier New" pitchFamily="49" charset="0"/>
                <a:cs typeface="Courier New" pitchFamily="49" charset="0"/>
              </a:rPr>
              <a:t>oo_arg1</a:t>
            </a:r>
            <a:endParaRPr lang="en-US" sz="3200" b="1" i="1" dirty="0">
              <a:solidFill>
                <a:schemeClr val="tx1"/>
              </a:solidFill>
              <a:latin typeface="Courier New" pitchFamily="49" charset="0"/>
              <a:cs typeface="Courier New" pitchFamily="49" charset="0"/>
            </a:endParaRPr>
          </a:p>
        </p:txBody>
      </p:sp>
      <p:cxnSp>
        <p:nvCxnSpPr>
          <p:cNvPr id="16" name="Elbow Connector 15"/>
          <p:cNvCxnSpPr>
            <a:cxnSpLocks noChangeAspect="1"/>
          </p:cNvCxnSpPr>
          <p:nvPr/>
        </p:nvCxnSpPr>
        <p:spPr>
          <a:xfrm rot="16200000" flipH="1">
            <a:off x="8230780" y="4477524"/>
            <a:ext cx="380999" cy="112751"/>
          </a:xfrm>
          <a:prstGeom prst="bentConnector4">
            <a:avLst>
              <a:gd name="adj1" fmla="val 0"/>
              <a:gd name="adj2" fmla="val 302748"/>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715000" y="3505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return</a:t>
            </a:r>
            <a:endParaRPr lang="en-US" sz="3200" b="1" i="1" dirty="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257487730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a:t>
            </a:r>
            <a:endParaRPr lang="en-US" dirty="0"/>
          </a:p>
        </p:txBody>
      </p:sp>
      <p:sp>
        <p:nvSpPr>
          <p:cNvPr id="3" name="Content Placeholder 2"/>
          <p:cNvSpPr>
            <a:spLocks noGrp="1"/>
          </p:cNvSpPr>
          <p:nvPr>
            <p:ph idx="1"/>
          </p:nvPr>
        </p:nvSpPr>
        <p:spPr>
          <a:xfrm>
            <a:off x="457200" y="1775191"/>
            <a:ext cx="4191000" cy="4625609"/>
          </a:xfrm>
        </p:spPr>
        <p:txBody>
          <a:bodyPr/>
          <a:lstStyle/>
          <a:p>
            <a:pPr marL="118872" indent="0">
              <a:buNone/>
            </a:pPr>
            <a:r>
              <a:rPr lang="en-US" b="1" dirty="0">
                <a:latin typeface="Courier New" pitchFamily="49" charset="0"/>
                <a:cs typeface="Courier New" pitchFamily="49" charset="0"/>
              </a:rPr>
              <a:t>p</a:t>
            </a:r>
            <a:r>
              <a:rPr lang="en-US" b="1" dirty="0" smtClean="0">
                <a:latin typeface="Courier New" pitchFamily="49" charset="0"/>
                <a:cs typeface="Courier New" pitchFamily="49" charset="0"/>
              </a:rPr>
              <a:t>ush 0x0a</a:t>
            </a:r>
            <a:endParaRPr lang="en-US" b="1" dirty="0">
              <a:latin typeface="Courier New" pitchFamily="49" charset="0"/>
              <a:cs typeface="Courier New" pitchFamily="49" charset="0"/>
            </a:endParaRPr>
          </a:p>
        </p:txBody>
      </p:sp>
      <p:sp>
        <p:nvSpPr>
          <p:cNvPr id="4" name="Rectangle 3"/>
          <p:cNvSpPr/>
          <p:nvPr/>
        </p:nvSpPr>
        <p:spPr>
          <a:xfrm>
            <a:off x="5695545"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Courier New" pitchFamily="49" charset="0"/>
                <a:cs typeface="Courier New" pitchFamily="49" charset="0"/>
              </a:rPr>
              <a:t>0a</a:t>
            </a:r>
            <a:endParaRPr lang="en-US" sz="3200" b="1" dirty="0">
              <a:latin typeface="Courier New" pitchFamily="49" charset="0"/>
              <a:cs typeface="Courier New" pitchFamily="49" charset="0"/>
            </a:endParaRPr>
          </a:p>
        </p:txBody>
      </p:sp>
      <p:cxnSp>
        <p:nvCxnSpPr>
          <p:cNvPr id="7" name="Straight Arrow Connector 6"/>
          <p:cNvCxnSpPr/>
          <p:nvPr/>
        </p:nvCxnSpPr>
        <p:spPr>
          <a:xfrm>
            <a:off x="5209972" y="55626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96473"/>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 overflow example</a:t>
            </a:r>
            <a:endParaRPr lang="en-US" dirty="0"/>
          </a:p>
        </p:txBody>
      </p:sp>
      <p:sp>
        <p:nvSpPr>
          <p:cNvPr id="3" name="Content Placeholder 2"/>
          <p:cNvSpPr>
            <a:spLocks noGrp="1"/>
          </p:cNvSpPr>
          <p:nvPr>
            <p:ph idx="1"/>
          </p:nvPr>
        </p:nvSpPr>
        <p:spPr>
          <a:xfrm>
            <a:off x="152400" y="1851391"/>
            <a:ext cx="8229600" cy="4625609"/>
          </a:xfrm>
        </p:spPr>
        <p:txBody>
          <a:bodyPr>
            <a:noAutofit/>
          </a:bodyPr>
          <a:lstStyle/>
          <a:p>
            <a:pPr marL="118872" indent="0">
              <a:buNone/>
            </a:pPr>
            <a:r>
              <a:rPr lang="en-US" sz="2400" b="1" dirty="0" smtClean="0">
                <a:latin typeface="Courier New" pitchFamily="49" charset="0"/>
                <a:cs typeface="Courier New" pitchFamily="49" charset="0"/>
              </a:rPr>
              <a:t>void foo(char *</a:t>
            </a:r>
            <a:r>
              <a:rPr lang="en-US" sz="2400" b="1" dirty="0" err="1" smtClean="0">
                <a:latin typeface="Courier New" pitchFamily="49" charset="0"/>
                <a:cs typeface="Courier New" pitchFamily="49" charset="0"/>
              </a:rPr>
              <a:t>str</a:t>
            </a:r>
            <a:r>
              <a:rPr lang="en-US" sz="2400" b="1" dirty="0" smtClean="0">
                <a:latin typeface="Courier New" pitchFamily="49" charset="0"/>
                <a:cs typeface="Courier New" pitchFamily="49" charset="0"/>
              </a:rPr>
              <a:t>) {</a:t>
            </a:r>
          </a:p>
          <a:p>
            <a:pPr marL="118872" indent="0">
              <a:buNone/>
            </a:pPr>
            <a:r>
              <a:rPr lang="en-US" sz="2400" b="1" dirty="0" smtClean="0">
                <a:solidFill>
                  <a:schemeClr val="bg2">
                    <a:lumMod val="90000"/>
                  </a:schemeClr>
                </a:solidFill>
                <a:latin typeface="Courier New" pitchFamily="49" charset="0"/>
                <a:cs typeface="Courier New" pitchFamily="49" charset="0"/>
              </a:rPr>
              <a:t>   char buffer[16];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strcpy</a:t>
            </a:r>
            <a:r>
              <a:rPr lang="en-US" sz="2400" b="1" dirty="0" smtClean="0">
                <a:solidFill>
                  <a:schemeClr val="bg2">
                    <a:lumMod val="90000"/>
                  </a:schemeClr>
                </a:solidFill>
                <a:latin typeface="Courier New" pitchFamily="49" charset="0"/>
                <a:cs typeface="Courier New" pitchFamily="49" charset="0"/>
              </a:rPr>
              <a:t>(buffer, </a:t>
            </a:r>
            <a:r>
              <a:rPr lang="en-US" sz="2400" b="1" dirty="0" err="1" smtClean="0">
                <a:solidFill>
                  <a:schemeClr val="bg2">
                    <a:lumMod val="90000"/>
                  </a:schemeClr>
                </a:solidFill>
                <a:latin typeface="Courier New" pitchFamily="49" charset="0"/>
                <a:cs typeface="Courier New" pitchFamily="49" charset="0"/>
              </a:rPr>
              <a:t>str</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a:p>
            <a:pPr marL="118872" indent="0">
              <a:buNone/>
            </a:pPr>
            <a:endParaRPr lang="en-US" sz="2400" b="1" dirty="0" smtClean="0">
              <a:latin typeface="Courier New" pitchFamily="49" charset="0"/>
              <a:cs typeface="Courier New" pitchFamily="49" charset="0"/>
            </a:endParaRPr>
          </a:p>
          <a:p>
            <a:pPr marL="118872" indent="0">
              <a:buNone/>
            </a:pPr>
            <a:r>
              <a:rPr lang="en-US" sz="2400" b="1" dirty="0" smtClean="0">
                <a:solidFill>
                  <a:schemeClr val="bg2">
                    <a:lumMod val="90000"/>
                  </a:schemeClr>
                </a:solidFill>
                <a:latin typeface="Courier New" pitchFamily="49" charset="0"/>
                <a:cs typeface="Courier New" pitchFamily="49" charset="0"/>
              </a:rPr>
              <a:t>void main() {</a:t>
            </a:r>
          </a:p>
          <a:p>
            <a:pPr marL="118872" indent="0">
              <a:buNone/>
            </a:pPr>
            <a:r>
              <a:rPr lang="en-US" sz="2400" b="1" dirty="0" smtClean="0">
                <a:solidFill>
                  <a:schemeClr val="bg2">
                    <a:lumMod val="90000"/>
                  </a:schemeClr>
                </a:solidFill>
                <a:latin typeface="Courier New" pitchFamily="49" charset="0"/>
                <a:cs typeface="Courier New" pitchFamily="49" charset="0"/>
              </a:rPr>
              <a:t>  char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memset</a:t>
            </a:r>
            <a:r>
              <a:rPr lang="en-US" sz="2400" b="1" dirty="0" smtClean="0">
                <a:solidFill>
                  <a:schemeClr val="bg2">
                    <a:lumMod val="90000"/>
                  </a:schemeClr>
                </a:solidFill>
                <a:latin typeface="Courier New" pitchFamily="49" charset="0"/>
                <a:cs typeface="Courier New" pitchFamily="49" charset="0"/>
              </a:rPr>
              <a:t>(</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 ‘A’, 255);</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[255] = ‘\x00’;</a:t>
            </a:r>
          </a:p>
          <a:p>
            <a:pPr marL="118872" indent="0">
              <a:buNone/>
            </a:pPr>
            <a:r>
              <a:rPr lang="en-US" sz="2400" b="1" dirty="0" smtClean="0">
                <a:solidFill>
                  <a:schemeClr val="bg2">
                    <a:lumMod val="90000"/>
                  </a:schemeClr>
                </a:solidFill>
                <a:latin typeface="Courier New" pitchFamily="49" charset="0"/>
                <a:cs typeface="Courier New" pitchFamily="49" charset="0"/>
              </a:rPr>
              <a:t>  foo(</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p:txBody>
      </p:sp>
      <p:sp>
        <p:nvSpPr>
          <p:cNvPr id="4" name="Rectangle 3"/>
          <p:cNvSpPr/>
          <p:nvPr/>
        </p:nvSpPr>
        <p:spPr>
          <a:xfrm>
            <a:off x="5715000" y="5943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571500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71500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715000"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71500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715001"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200650" y="28956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515349" y="2895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715000" y="4724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5715000" y="5943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14" name="Rectangle 13"/>
          <p:cNvSpPr/>
          <p:nvPr/>
        </p:nvSpPr>
        <p:spPr>
          <a:xfrm>
            <a:off x="5715000" y="4114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f</a:t>
            </a:r>
            <a:r>
              <a:rPr lang="en-US" sz="3200" b="1" i="1" dirty="0" smtClean="0">
                <a:solidFill>
                  <a:schemeClr val="tx1"/>
                </a:solidFill>
                <a:latin typeface="Courier New" pitchFamily="49" charset="0"/>
                <a:cs typeface="Courier New" pitchFamily="49" charset="0"/>
              </a:rPr>
              <a:t>oo_arg1</a:t>
            </a:r>
            <a:endParaRPr lang="en-US" sz="3200" b="1" i="1" dirty="0">
              <a:solidFill>
                <a:schemeClr val="tx1"/>
              </a:solidFill>
              <a:latin typeface="Courier New" pitchFamily="49" charset="0"/>
              <a:cs typeface="Courier New" pitchFamily="49" charset="0"/>
            </a:endParaRPr>
          </a:p>
        </p:txBody>
      </p:sp>
      <p:cxnSp>
        <p:nvCxnSpPr>
          <p:cNvPr id="16" name="Elbow Connector 15"/>
          <p:cNvCxnSpPr>
            <a:cxnSpLocks noChangeAspect="1"/>
          </p:cNvCxnSpPr>
          <p:nvPr/>
        </p:nvCxnSpPr>
        <p:spPr>
          <a:xfrm rot="16200000" flipH="1">
            <a:off x="8230780" y="4477524"/>
            <a:ext cx="380999" cy="112751"/>
          </a:xfrm>
          <a:prstGeom prst="bentConnector4">
            <a:avLst>
              <a:gd name="adj1" fmla="val 0"/>
              <a:gd name="adj2" fmla="val 302748"/>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715000" y="3505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return</a:t>
            </a:r>
            <a:endParaRPr lang="en-US" sz="3200" b="1" i="1" dirty="0">
              <a:solidFill>
                <a:schemeClr val="tx1"/>
              </a:solidFill>
              <a:latin typeface="Courier New" pitchFamily="49" charset="0"/>
              <a:cs typeface="Courier New" pitchFamily="49" charset="0"/>
            </a:endParaRPr>
          </a:p>
        </p:txBody>
      </p:sp>
      <p:sp>
        <p:nvSpPr>
          <p:cNvPr id="18" name="Rectangle 17"/>
          <p:cNvSpPr/>
          <p:nvPr/>
        </p:nvSpPr>
        <p:spPr>
          <a:xfrm>
            <a:off x="5715000" y="2895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m</a:t>
            </a:r>
            <a:r>
              <a:rPr lang="en-US" sz="3200" b="1" i="1" dirty="0" smtClean="0">
                <a:solidFill>
                  <a:schemeClr val="tx1"/>
                </a:solidFill>
                <a:latin typeface="Courier New" pitchFamily="49" charset="0"/>
                <a:cs typeface="Courier New" pitchFamily="49" charset="0"/>
              </a:rPr>
              <a:t>ain FP</a:t>
            </a:r>
            <a:endParaRPr lang="en-US" sz="3200" b="1" i="1" dirty="0">
              <a:solidFill>
                <a:schemeClr val="tx1"/>
              </a:solidFill>
              <a:latin typeface="Courier New" pitchFamily="49" charset="0"/>
              <a:cs typeface="Courier New" pitchFamily="49" charset="0"/>
            </a:endParaRPr>
          </a:p>
        </p:txBody>
      </p:sp>
      <p:cxnSp>
        <p:nvCxnSpPr>
          <p:cNvPr id="28" name="Elbow Connector 27"/>
          <p:cNvCxnSpPr/>
          <p:nvPr/>
        </p:nvCxnSpPr>
        <p:spPr>
          <a:xfrm rot="16200000" flipH="1">
            <a:off x="6986893" y="4452837"/>
            <a:ext cx="2743199" cy="238326"/>
          </a:xfrm>
          <a:prstGeom prst="bentConnector4">
            <a:avLst>
              <a:gd name="adj1" fmla="val 0"/>
              <a:gd name="adj2" fmla="val 283845"/>
            </a:avLst>
          </a:prstGeom>
          <a:ln w="317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62687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715000" y="2286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Buffer overflow example</a:t>
            </a:r>
            <a:endParaRPr lang="en-US" dirty="0"/>
          </a:p>
        </p:txBody>
      </p:sp>
      <p:sp>
        <p:nvSpPr>
          <p:cNvPr id="3" name="Content Placeholder 2"/>
          <p:cNvSpPr>
            <a:spLocks noGrp="1"/>
          </p:cNvSpPr>
          <p:nvPr>
            <p:ph idx="1"/>
          </p:nvPr>
        </p:nvSpPr>
        <p:spPr>
          <a:xfrm>
            <a:off x="152400" y="1851391"/>
            <a:ext cx="8229600" cy="4625609"/>
          </a:xfrm>
        </p:spPr>
        <p:txBody>
          <a:bodyPr>
            <a:noAutofit/>
          </a:bodyPr>
          <a:lstStyle/>
          <a:p>
            <a:pPr marL="118872" indent="0">
              <a:buNone/>
            </a:pPr>
            <a:r>
              <a:rPr lang="en-US" sz="2400" b="1" dirty="0" smtClean="0">
                <a:latin typeface="Courier New" pitchFamily="49" charset="0"/>
                <a:cs typeface="Courier New" pitchFamily="49" charset="0"/>
              </a:rPr>
              <a:t>void foo(char *</a:t>
            </a:r>
            <a:r>
              <a:rPr lang="en-US" sz="2400" b="1" dirty="0" err="1" smtClean="0">
                <a:latin typeface="Courier New" pitchFamily="49" charset="0"/>
                <a:cs typeface="Courier New" pitchFamily="49" charset="0"/>
              </a:rPr>
              <a:t>str</a:t>
            </a:r>
            <a:r>
              <a:rPr lang="en-US" sz="2400" b="1" dirty="0" smtClean="0">
                <a:latin typeface="Courier New" pitchFamily="49" charset="0"/>
                <a:cs typeface="Courier New" pitchFamily="49" charset="0"/>
              </a:rPr>
              <a:t>) {</a:t>
            </a:r>
          </a:p>
          <a:p>
            <a:pPr marL="118872" indent="0">
              <a:buNone/>
            </a:pPr>
            <a:r>
              <a:rPr lang="en-US" sz="2400" b="1" dirty="0" smtClean="0">
                <a:latin typeface="Courier New" pitchFamily="49" charset="0"/>
                <a:cs typeface="Courier New" pitchFamily="49" charset="0"/>
              </a:rPr>
              <a:t>   char buffer[16];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strcpy</a:t>
            </a:r>
            <a:r>
              <a:rPr lang="en-US" sz="2400" b="1" dirty="0" smtClean="0">
                <a:solidFill>
                  <a:schemeClr val="bg2">
                    <a:lumMod val="90000"/>
                  </a:schemeClr>
                </a:solidFill>
                <a:latin typeface="Courier New" pitchFamily="49" charset="0"/>
                <a:cs typeface="Courier New" pitchFamily="49" charset="0"/>
              </a:rPr>
              <a:t>(buffer, </a:t>
            </a:r>
            <a:r>
              <a:rPr lang="en-US" sz="2400" b="1" dirty="0" err="1" smtClean="0">
                <a:solidFill>
                  <a:schemeClr val="bg2">
                    <a:lumMod val="90000"/>
                  </a:schemeClr>
                </a:solidFill>
                <a:latin typeface="Courier New" pitchFamily="49" charset="0"/>
                <a:cs typeface="Courier New" pitchFamily="49" charset="0"/>
              </a:rPr>
              <a:t>str</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a:p>
            <a:pPr marL="118872" indent="0">
              <a:buNone/>
            </a:pPr>
            <a:endParaRPr lang="en-US" sz="2400" b="1" dirty="0" smtClean="0">
              <a:latin typeface="Courier New" pitchFamily="49" charset="0"/>
              <a:cs typeface="Courier New" pitchFamily="49" charset="0"/>
            </a:endParaRPr>
          </a:p>
          <a:p>
            <a:pPr marL="118872" indent="0">
              <a:buNone/>
            </a:pPr>
            <a:r>
              <a:rPr lang="en-US" sz="2400" b="1" dirty="0" smtClean="0">
                <a:solidFill>
                  <a:schemeClr val="bg2">
                    <a:lumMod val="90000"/>
                  </a:schemeClr>
                </a:solidFill>
                <a:latin typeface="Courier New" pitchFamily="49" charset="0"/>
                <a:cs typeface="Courier New" pitchFamily="49" charset="0"/>
              </a:rPr>
              <a:t>void main() {</a:t>
            </a:r>
          </a:p>
          <a:p>
            <a:pPr marL="118872" indent="0">
              <a:buNone/>
            </a:pPr>
            <a:r>
              <a:rPr lang="en-US" sz="2400" b="1" dirty="0" smtClean="0">
                <a:solidFill>
                  <a:schemeClr val="bg2">
                    <a:lumMod val="90000"/>
                  </a:schemeClr>
                </a:solidFill>
                <a:latin typeface="Courier New" pitchFamily="49" charset="0"/>
                <a:cs typeface="Courier New" pitchFamily="49" charset="0"/>
              </a:rPr>
              <a:t>  char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memset</a:t>
            </a:r>
            <a:r>
              <a:rPr lang="en-US" sz="2400" b="1" dirty="0" smtClean="0">
                <a:solidFill>
                  <a:schemeClr val="bg2">
                    <a:lumMod val="90000"/>
                  </a:schemeClr>
                </a:solidFill>
                <a:latin typeface="Courier New" pitchFamily="49" charset="0"/>
                <a:cs typeface="Courier New" pitchFamily="49" charset="0"/>
              </a:rPr>
              <a:t>(</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 ‘A’, 255);</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[255] = ‘\x00’;</a:t>
            </a:r>
          </a:p>
          <a:p>
            <a:pPr marL="118872" indent="0">
              <a:buNone/>
            </a:pPr>
            <a:r>
              <a:rPr lang="en-US" sz="2400" b="1" dirty="0" smtClean="0">
                <a:solidFill>
                  <a:schemeClr val="bg2">
                    <a:lumMod val="90000"/>
                  </a:schemeClr>
                </a:solidFill>
                <a:latin typeface="Courier New" pitchFamily="49" charset="0"/>
                <a:cs typeface="Courier New" pitchFamily="49" charset="0"/>
              </a:rPr>
              <a:t>  foo(</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p:txBody>
      </p:sp>
      <p:sp>
        <p:nvSpPr>
          <p:cNvPr id="4" name="Rectangle 3"/>
          <p:cNvSpPr/>
          <p:nvPr/>
        </p:nvSpPr>
        <p:spPr>
          <a:xfrm>
            <a:off x="5715000" y="5943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571500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71500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715000"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71500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715001"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200650" y="16764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515349" y="2895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715000" y="4724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5715000" y="5943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14" name="Rectangle 13"/>
          <p:cNvSpPr/>
          <p:nvPr/>
        </p:nvSpPr>
        <p:spPr>
          <a:xfrm>
            <a:off x="5715000" y="4114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f</a:t>
            </a:r>
            <a:r>
              <a:rPr lang="en-US" sz="3200" b="1" i="1" dirty="0" smtClean="0">
                <a:solidFill>
                  <a:schemeClr val="tx1"/>
                </a:solidFill>
                <a:latin typeface="Courier New" pitchFamily="49" charset="0"/>
                <a:cs typeface="Courier New" pitchFamily="49" charset="0"/>
              </a:rPr>
              <a:t>oo_arg1</a:t>
            </a:r>
            <a:endParaRPr lang="en-US" sz="3200" b="1" i="1" dirty="0">
              <a:solidFill>
                <a:schemeClr val="tx1"/>
              </a:solidFill>
              <a:latin typeface="Courier New" pitchFamily="49" charset="0"/>
              <a:cs typeface="Courier New" pitchFamily="49" charset="0"/>
            </a:endParaRPr>
          </a:p>
        </p:txBody>
      </p:sp>
      <p:cxnSp>
        <p:nvCxnSpPr>
          <p:cNvPr id="16" name="Elbow Connector 15"/>
          <p:cNvCxnSpPr>
            <a:cxnSpLocks noChangeAspect="1"/>
          </p:cNvCxnSpPr>
          <p:nvPr/>
        </p:nvCxnSpPr>
        <p:spPr>
          <a:xfrm rot="16200000" flipH="1">
            <a:off x="8230780" y="4477524"/>
            <a:ext cx="380999" cy="112751"/>
          </a:xfrm>
          <a:prstGeom prst="bentConnector4">
            <a:avLst>
              <a:gd name="adj1" fmla="val 0"/>
              <a:gd name="adj2" fmla="val 302748"/>
            </a:avLst>
          </a:prstGeom>
          <a:ln w="28575">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715000" y="3505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smtClean="0">
                <a:solidFill>
                  <a:schemeClr val="tx1"/>
                </a:solidFill>
                <a:latin typeface="Courier New" pitchFamily="49" charset="0"/>
                <a:cs typeface="Courier New" pitchFamily="49" charset="0"/>
              </a:rPr>
              <a:t>return</a:t>
            </a:r>
            <a:endParaRPr lang="en-US" sz="3200" b="1" i="1" dirty="0">
              <a:solidFill>
                <a:schemeClr val="tx1"/>
              </a:solidFill>
              <a:latin typeface="Courier New" pitchFamily="49" charset="0"/>
              <a:cs typeface="Courier New" pitchFamily="49" charset="0"/>
            </a:endParaRPr>
          </a:p>
        </p:txBody>
      </p:sp>
      <p:sp>
        <p:nvSpPr>
          <p:cNvPr id="18" name="Rectangle 17"/>
          <p:cNvSpPr/>
          <p:nvPr/>
        </p:nvSpPr>
        <p:spPr>
          <a:xfrm>
            <a:off x="5715000" y="2895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a:solidFill>
                  <a:schemeClr val="tx1"/>
                </a:solidFill>
                <a:latin typeface="Courier New" pitchFamily="49" charset="0"/>
                <a:cs typeface="Courier New" pitchFamily="49" charset="0"/>
              </a:rPr>
              <a:t>m</a:t>
            </a:r>
            <a:r>
              <a:rPr lang="en-US" sz="3200" b="1" i="1" dirty="0" smtClean="0">
                <a:solidFill>
                  <a:schemeClr val="tx1"/>
                </a:solidFill>
                <a:latin typeface="Courier New" pitchFamily="49" charset="0"/>
                <a:cs typeface="Courier New" pitchFamily="49" charset="0"/>
              </a:rPr>
              <a:t>ain FP</a:t>
            </a:r>
            <a:endParaRPr lang="en-US" sz="3200" b="1" i="1" dirty="0">
              <a:solidFill>
                <a:schemeClr val="tx1"/>
              </a:solidFill>
              <a:latin typeface="Courier New" pitchFamily="49" charset="0"/>
              <a:cs typeface="Courier New" pitchFamily="49" charset="0"/>
            </a:endParaRPr>
          </a:p>
        </p:txBody>
      </p:sp>
      <p:cxnSp>
        <p:nvCxnSpPr>
          <p:cNvPr id="28" name="Elbow Connector 27"/>
          <p:cNvCxnSpPr/>
          <p:nvPr/>
        </p:nvCxnSpPr>
        <p:spPr>
          <a:xfrm rot="16200000" flipH="1">
            <a:off x="6986893" y="4452837"/>
            <a:ext cx="2743199" cy="238326"/>
          </a:xfrm>
          <a:prstGeom prst="bentConnector4">
            <a:avLst>
              <a:gd name="adj1" fmla="val 0"/>
              <a:gd name="adj2" fmla="val 283845"/>
            </a:avLst>
          </a:prstGeom>
          <a:ln w="3175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715000" y="1676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2518080997"/>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715000" y="2286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Buffer overflow example</a:t>
            </a:r>
            <a:endParaRPr lang="en-US" dirty="0"/>
          </a:p>
        </p:txBody>
      </p:sp>
      <p:sp>
        <p:nvSpPr>
          <p:cNvPr id="3" name="Content Placeholder 2"/>
          <p:cNvSpPr>
            <a:spLocks noGrp="1"/>
          </p:cNvSpPr>
          <p:nvPr>
            <p:ph idx="1"/>
          </p:nvPr>
        </p:nvSpPr>
        <p:spPr>
          <a:xfrm>
            <a:off x="152400" y="1851391"/>
            <a:ext cx="8229600" cy="4625609"/>
          </a:xfrm>
        </p:spPr>
        <p:txBody>
          <a:bodyPr>
            <a:noAutofit/>
          </a:bodyPr>
          <a:lstStyle/>
          <a:p>
            <a:pPr marL="118872" indent="0">
              <a:buNone/>
            </a:pPr>
            <a:r>
              <a:rPr lang="en-US" sz="2400" b="1" dirty="0" smtClean="0">
                <a:latin typeface="Courier New" pitchFamily="49" charset="0"/>
                <a:cs typeface="Courier New" pitchFamily="49" charset="0"/>
              </a:rPr>
              <a:t>void foo(char *</a:t>
            </a:r>
            <a:r>
              <a:rPr lang="en-US" sz="2400" b="1" dirty="0" err="1" smtClean="0">
                <a:latin typeface="Courier New" pitchFamily="49" charset="0"/>
                <a:cs typeface="Courier New" pitchFamily="49" charset="0"/>
              </a:rPr>
              <a:t>str</a:t>
            </a:r>
            <a:r>
              <a:rPr lang="en-US" sz="2400" b="1" dirty="0" smtClean="0">
                <a:latin typeface="Courier New" pitchFamily="49" charset="0"/>
                <a:cs typeface="Courier New" pitchFamily="49" charset="0"/>
              </a:rPr>
              <a:t>) {</a:t>
            </a:r>
          </a:p>
          <a:p>
            <a:pPr marL="118872" indent="0">
              <a:buNone/>
            </a:pPr>
            <a:r>
              <a:rPr lang="en-US" sz="2400" b="1" dirty="0" smtClean="0">
                <a:solidFill>
                  <a:schemeClr val="bg2">
                    <a:lumMod val="90000"/>
                  </a:schemeClr>
                </a:solidFill>
                <a:latin typeface="Courier New" pitchFamily="49" charset="0"/>
                <a:cs typeface="Courier New" pitchFamily="49" charset="0"/>
              </a:rPr>
              <a:t>   char buffer[16];</a:t>
            </a:r>
          </a:p>
          <a:p>
            <a:pPr marL="118872" indent="0">
              <a:buNone/>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strcpy</a:t>
            </a:r>
            <a:r>
              <a:rPr lang="en-US" sz="2400" b="1" dirty="0" smtClean="0">
                <a:latin typeface="Courier New" pitchFamily="49" charset="0"/>
                <a:cs typeface="Courier New" pitchFamily="49" charset="0"/>
              </a:rPr>
              <a:t>(buffer, </a:t>
            </a:r>
            <a:r>
              <a:rPr lang="en-US" sz="2400" b="1" dirty="0" err="1" smtClean="0">
                <a:latin typeface="Courier New" pitchFamily="49" charset="0"/>
                <a:cs typeface="Courier New" pitchFamily="49" charset="0"/>
              </a:rPr>
              <a:t>str</a:t>
            </a:r>
            <a:r>
              <a:rPr lang="en-US" sz="2400" b="1" dirty="0" smtClean="0">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a:p>
            <a:pPr marL="118872" indent="0">
              <a:buNone/>
            </a:pPr>
            <a:endParaRPr lang="en-US" sz="2400" b="1" dirty="0" smtClean="0">
              <a:latin typeface="Courier New" pitchFamily="49" charset="0"/>
              <a:cs typeface="Courier New" pitchFamily="49" charset="0"/>
            </a:endParaRPr>
          </a:p>
          <a:p>
            <a:pPr marL="118872" indent="0">
              <a:buNone/>
            </a:pPr>
            <a:r>
              <a:rPr lang="en-US" sz="2400" b="1" dirty="0" smtClean="0">
                <a:solidFill>
                  <a:schemeClr val="bg2">
                    <a:lumMod val="90000"/>
                  </a:schemeClr>
                </a:solidFill>
                <a:latin typeface="Courier New" pitchFamily="49" charset="0"/>
                <a:cs typeface="Courier New" pitchFamily="49" charset="0"/>
              </a:rPr>
              <a:t>void main() {</a:t>
            </a:r>
          </a:p>
          <a:p>
            <a:pPr marL="118872" indent="0">
              <a:buNone/>
            </a:pPr>
            <a:r>
              <a:rPr lang="en-US" sz="2400" b="1" dirty="0" smtClean="0">
                <a:solidFill>
                  <a:schemeClr val="bg2">
                    <a:lumMod val="90000"/>
                  </a:schemeClr>
                </a:solidFill>
                <a:latin typeface="Courier New" pitchFamily="49" charset="0"/>
                <a:cs typeface="Courier New" pitchFamily="49" charset="0"/>
              </a:rPr>
              <a:t>  char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memset</a:t>
            </a:r>
            <a:r>
              <a:rPr lang="en-US" sz="2400" b="1" dirty="0" smtClean="0">
                <a:solidFill>
                  <a:schemeClr val="bg2">
                    <a:lumMod val="90000"/>
                  </a:schemeClr>
                </a:solidFill>
                <a:latin typeface="Courier New" pitchFamily="49" charset="0"/>
                <a:cs typeface="Courier New" pitchFamily="49" charset="0"/>
              </a:rPr>
              <a:t>(</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 ‘A’, 255);</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[255] = ‘\x00’;</a:t>
            </a:r>
          </a:p>
          <a:p>
            <a:pPr marL="118872" indent="0">
              <a:buNone/>
            </a:pPr>
            <a:r>
              <a:rPr lang="en-US" sz="2400" b="1" dirty="0" smtClean="0">
                <a:solidFill>
                  <a:schemeClr val="bg2">
                    <a:lumMod val="90000"/>
                  </a:schemeClr>
                </a:solidFill>
                <a:latin typeface="Courier New" pitchFamily="49" charset="0"/>
                <a:cs typeface="Courier New" pitchFamily="49" charset="0"/>
              </a:rPr>
              <a:t>  foo(</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p:txBody>
      </p:sp>
      <p:sp>
        <p:nvSpPr>
          <p:cNvPr id="4" name="Rectangle 3"/>
          <p:cNvSpPr/>
          <p:nvPr/>
        </p:nvSpPr>
        <p:spPr>
          <a:xfrm>
            <a:off x="5715000" y="5943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571500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71500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715000"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71500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715001"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200650" y="16764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515349" y="2895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715000" y="4724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5715000" y="5943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14" name="Rectangle 13"/>
          <p:cNvSpPr/>
          <p:nvPr/>
        </p:nvSpPr>
        <p:spPr>
          <a:xfrm>
            <a:off x="5715000" y="4114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0x41414141</a:t>
            </a:r>
            <a:endParaRPr lang="en-US" sz="3200" b="1" dirty="0">
              <a:solidFill>
                <a:schemeClr val="tx1"/>
              </a:solidFill>
              <a:latin typeface="Courier New" pitchFamily="49" charset="0"/>
              <a:cs typeface="Courier New" pitchFamily="49" charset="0"/>
            </a:endParaRPr>
          </a:p>
        </p:txBody>
      </p:sp>
      <p:sp>
        <p:nvSpPr>
          <p:cNvPr id="17" name="Rectangle 16"/>
          <p:cNvSpPr/>
          <p:nvPr/>
        </p:nvSpPr>
        <p:spPr>
          <a:xfrm>
            <a:off x="5715000" y="3505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0x41414141</a:t>
            </a:r>
            <a:endParaRPr lang="en-US" sz="3200" b="1" dirty="0">
              <a:solidFill>
                <a:schemeClr val="tx1"/>
              </a:solidFill>
              <a:latin typeface="Courier New" pitchFamily="49" charset="0"/>
              <a:cs typeface="Courier New" pitchFamily="49" charset="0"/>
            </a:endParaRPr>
          </a:p>
        </p:txBody>
      </p:sp>
      <p:sp>
        <p:nvSpPr>
          <p:cNvPr id="18" name="Rectangle 17"/>
          <p:cNvSpPr/>
          <p:nvPr/>
        </p:nvSpPr>
        <p:spPr>
          <a:xfrm>
            <a:off x="5715000" y="2895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0x41414141</a:t>
            </a:r>
            <a:endParaRPr lang="en-US" sz="3200" b="1" dirty="0">
              <a:solidFill>
                <a:schemeClr val="tx1"/>
              </a:solidFill>
              <a:latin typeface="Courier New" pitchFamily="49" charset="0"/>
              <a:cs typeface="Courier New" pitchFamily="49" charset="0"/>
            </a:endParaRPr>
          </a:p>
        </p:txBody>
      </p:sp>
      <p:sp>
        <p:nvSpPr>
          <p:cNvPr id="21" name="Rectangle 20"/>
          <p:cNvSpPr/>
          <p:nvPr/>
        </p:nvSpPr>
        <p:spPr>
          <a:xfrm>
            <a:off x="5715000" y="1676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2" name="Rectangle 21"/>
          <p:cNvSpPr/>
          <p:nvPr/>
        </p:nvSpPr>
        <p:spPr>
          <a:xfrm>
            <a:off x="5715000" y="1676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spTree>
    <p:extLst>
      <p:ext uri="{BB962C8B-B14F-4D97-AF65-F5344CB8AC3E}">
        <p14:creationId xmlns:p14="http://schemas.microsoft.com/office/powerpoint/2010/main" val="907568035"/>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715000" y="2286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Buffer overflow example</a:t>
            </a:r>
            <a:endParaRPr lang="en-US" dirty="0"/>
          </a:p>
        </p:txBody>
      </p:sp>
      <p:sp>
        <p:nvSpPr>
          <p:cNvPr id="3" name="Content Placeholder 2"/>
          <p:cNvSpPr>
            <a:spLocks noGrp="1"/>
          </p:cNvSpPr>
          <p:nvPr>
            <p:ph idx="1"/>
          </p:nvPr>
        </p:nvSpPr>
        <p:spPr>
          <a:xfrm>
            <a:off x="152400" y="1851391"/>
            <a:ext cx="8229600" cy="4625609"/>
          </a:xfrm>
        </p:spPr>
        <p:txBody>
          <a:bodyPr>
            <a:noAutofit/>
          </a:bodyPr>
          <a:lstStyle/>
          <a:p>
            <a:pPr marL="118872" indent="0">
              <a:buNone/>
            </a:pPr>
            <a:r>
              <a:rPr lang="en-US" sz="2400" b="1" dirty="0" smtClean="0">
                <a:latin typeface="Courier New" pitchFamily="49" charset="0"/>
                <a:cs typeface="Courier New" pitchFamily="49" charset="0"/>
              </a:rPr>
              <a:t>void foo(char *</a:t>
            </a:r>
            <a:r>
              <a:rPr lang="en-US" sz="2400" b="1" dirty="0" err="1" smtClean="0">
                <a:latin typeface="Courier New" pitchFamily="49" charset="0"/>
                <a:cs typeface="Courier New" pitchFamily="49" charset="0"/>
              </a:rPr>
              <a:t>str</a:t>
            </a:r>
            <a:r>
              <a:rPr lang="en-US" sz="2400" b="1" dirty="0" smtClean="0">
                <a:latin typeface="Courier New" pitchFamily="49" charset="0"/>
                <a:cs typeface="Courier New" pitchFamily="49" charset="0"/>
              </a:rPr>
              <a:t>) {</a:t>
            </a:r>
          </a:p>
          <a:p>
            <a:pPr marL="118872" indent="0">
              <a:buNone/>
            </a:pPr>
            <a:r>
              <a:rPr lang="en-US" sz="2400" b="1" dirty="0" smtClean="0">
                <a:solidFill>
                  <a:schemeClr val="bg2">
                    <a:lumMod val="90000"/>
                  </a:schemeClr>
                </a:solidFill>
                <a:latin typeface="Courier New" pitchFamily="49" charset="0"/>
                <a:cs typeface="Courier New" pitchFamily="49" charset="0"/>
              </a:rPr>
              <a:t>   char buffer[16];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strcpy</a:t>
            </a:r>
            <a:r>
              <a:rPr lang="en-US" sz="2400" b="1" dirty="0" smtClean="0">
                <a:solidFill>
                  <a:schemeClr val="bg2">
                    <a:lumMod val="90000"/>
                  </a:schemeClr>
                </a:solidFill>
                <a:latin typeface="Courier New" pitchFamily="49" charset="0"/>
                <a:cs typeface="Courier New" pitchFamily="49" charset="0"/>
              </a:rPr>
              <a:t>(buffer, </a:t>
            </a:r>
            <a:r>
              <a:rPr lang="en-US" sz="2400" b="1" dirty="0" err="1" smtClean="0">
                <a:solidFill>
                  <a:schemeClr val="bg2">
                    <a:lumMod val="90000"/>
                  </a:schemeClr>
                </a:solidFill>
                <a:latin typeface="Courier New" pitchFamily="49" charset="0"/>
                <a:cs typeface="Courier New" pitchFamily="49" charset="0"/>
              </a:rPr>
              <a:t>str</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latin typeface="Courier New" pitchFamily="49" charset="0"/>
                <a:cs typeface="Courier New" pitchFamily="49" charset="0"/>
              </a:rPr>
              <a:t>}</a:t>
            </a:r>
          </a:p>
          <a:p>
            <a:pPr marL="118872" indent="0">
              <a:buNone/>
            </a:pPr>
            <a:endParaRPr lang="en-US" sz="2400" b="1" dirty="0" smtClean="0">
              <a:latin typeface="Courier New" pitchFamily="49" charset="0"/>
              <a:cs typeface="Courier New" pitchFamily="49" charset="0"/>
            </a:endParaRPr>
          </a:p>
          <a:p>
            <a:pPr marL="118872" indent="0">
              <a:buNone/>
            </a:pPr>
            <a:r>
              <a:rPr lang="en-US" sz="2400" b="1" dirty="0" smtClean="0">
                <a:solidFill>
                  <a:schemeClr val="bg2">
                    <a:lumMod val="90000"/>
                  </a:schemeClr>
                </a:solidFill>
                <a:latin typeface="Courier New" pitchFamily="49" charset="0"/>
                <a:cs typeface="Courier New" pitchFamily="49" charset="0"/>
              </a:rPr>
              <a:t>void main() {</a:t>
            </a:r>
          </a:p>
          <a:p>
            <a:pPr marL="118872" indent="0">
              <a:buNone/>
            </a:pPr>
            <a:r>
              <a:rPr lang="en-US" sz="2400" b="1" dirty="0" smtClean="0">
                <a:solidFill>
                  <a:schemeClr val="bg2">
                    <a:lumMod val="90000"/>
                  </a:schemeClr>
                </a:solidFill>
                <a:latin typeface="Courier New" pitchFamily="49" charset="0"/>
                <a:cs typeface="Courier New" pitchFamily="49" charset="0"/>
              </a:rPr>
              <a:t>  char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memset</a:t>
            </a:r>
            <a:r>
              <a:rPr lang="en-US" sz="2400" b="1" dirty="0" smtClean="0">
                <a:solidFill>
                  <a:schemeClr val="bg2">
                    <a:lumMod val="90000"/>
                  </a:schemeClr>
                </a:solidFill>
                <a:latin typeface="Courier New" pitchFamily="49" charset="0"/>
                <a:cs typeface="Courier New" pitchFamily="49" charset="0"/>
              </a:rPr>
              <a:t>(</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 ‘A’, 255);</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[255] = ‘\x00’;</a:t>
            </a:r>
          </a:p>
          <a:p>
            <a:pPr marL="118872" indent="0">
              <a:buNone/>
            </a:pPr>
            <a:r>
              <a:rPr lang="en-US" sz="2400" b="1" dirty="0" smtClean="0">
                <a:solidFill>
                  <a:schemeClr val="bg2">
                    <a:lumMod val="90000"/>
                  </a:schemeClr>
                </a:solidFill>
                <a:latin typeface="Courier New" pitchFamily="49" charset="0"/>
                <a:cs typeface="Courier New" pitchFamily="49" charset="0"/>
              </a:rPr>
              <a:t>  foo(</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p:txBody>
      </p:sp>
      <p:sp>
        <p:nvSpPr>
          <p:cNvPr id="4" name="Rectangle 3"/>
          <p:cNvSpPr/>
          <p:nvPr/>
        </p:nvSpPr>
        <p:spPr>
          <a:xfrm>
            <a:off x="5715000" y="5943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571500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71500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715000"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71500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715001"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200650" y="16764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515349" y="2895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715000" y="4724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5715000" y="5943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14" name="Rectangle 13"/>
          <p:cNvSpPr/>
          <p:nvPr/>
        </p:nvSpPr>
        <p:spPr>
          <a:xfrm>
            <a:off x="5715000" y="4114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0x41414141</a:t>
            </a:r>
            <a:endParaRPr lang="en-US" sz="3200" b="1" dirty="0">
              <a:solidFill>
                <a:schemeClr val="tx1"/>
              </a:solidFill>
              <a:latin typeface="Courier New" pitchFamily="49" charset="0"/>
              <a:cs typeface="Courier New" pitchFamily="49" charset="0"/>
            </a:endParaRPr>
          </a:p>
        </p:txBody>
      </p:sp>
      <p:sp>
        <p:nvSpPr>
          <p:cNvPr id="17" name="Rectangle 16"/>
          <p:cNvSpPr/>
          <p:nvPr/>
        </p:nvSpPr>
        <p:spPr>
          <a:xfrm>
            <a:off x="5715000" y="3505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0x41414141</a:t>
            </a:r>
            <a:endParaRPr lang="en-US" sz="3200" b="1" dirty="0">
              <a:solidFill>
                <a:schemeClr val="tx1"/>
              </a:solidFill>
              <a:latin typeface="Courier New" pitchFamily="49" charset="0"/>
              <a:cs typeface="Courier New" pitchFamily="49" charset="0"/>
            </a:endParaRPr>
          </a:p>
        </p:txBody>
      </p:sp>
      <p:sp>
        <p:nvSpPr>
          <p:cNvPr id="18" name="Rectangle 17"/>
          <p:cNvSpPr/>
          <p:nvPr/>
        </p:nvSpPr>
        <p:spPr>
          <a:xfrm>
            <a:off x="5715000" y="2895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0x41414141</a:t>
            </a:r>
            <a:endParaRPr lang="en-US" sz="3200" b="1" dirty="0">
              <a:solidFill>
                <a:schemeClr val="tx1"/>
              </a:solidFill>
              <a:latin typeface="Courier New" pitchFamily="49" charset="0"/>
              <a:cs typeface="Courier New" pitchFamily="49" charset="0"/>
            </a:endParaRPr>
          </a:p>
        </p:txBody>
      </p:sp>
      <p:sp>
        <p:nvSpPr>
          <p:cNvPr id="21" name="Rectangle 20"/>
          <p:cNvSpPr/>
          <p:nvPr/>
        </p:nvSpPr>
        <p:spPr>
          <a:xfrm>
            <a:off x="5715000" y="1676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2" name="Rectangle 21"/>
          <p:cNvSpPr/>
          <p:nvPr/>
        </p:nvSpPr>
        <p:spPr>
          <a:xfrm>
            <a:off x="5715000" y="1676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sp>
        <p:nvSpPr>
          <p:cNvPr id="23" name="TextBox 22"/>
          <p:cNvSpPr txBox="1"/>
          <p:nvPr/>
        </p:nvSpPr>
        <p:spPr>
          <a:xfrm>
            <a:off x="990600" y="2958405"/>
            <a:ext cx="3429000" cy="1384995"/>
          </a:xfrm>
          <a:prstGeom prst="rect">
            <a:avLst/>
          </a:prstGeom>
          <a:solidFill>
            <a:schemeClr val="bg1"/>
          </a:solidFill>
          <a:ln w="31750">
            <a:solidFill>
              <a:schemeClr val="tx1"/>
            </a:solidFill>
          </a:ln>
        </p:spPr>
        <p:txBody>
          <a:bodyPr wrap="square" rtlCol="0">
            <a:spAutoFit/>
          </a:bodyPr>
          <a:lstStyle/>
          <a:p>
            <a:r>
              <a:rPr lang="en-US" sz="2800" b="1" dirty="0">
                <a:latin typeface="Courier New" pitchFamily="49" charset="0"/>
                <a:cs typeface="Courier New" pitchFamily="49" charset="0"/>
              </a:rPr>
              <a:t> </a:t>
            </a:r>
            <a:r>
              <a:rPr lang="en-US" sz="2800" b="1" baseline="0" dirty="0" err="1" smtClean="0">
                <a:latin typeface="Courier New" pitchFamily="49" charset="0"/>
                <a:cs typeface="Courier New" pitchFamily="49" charset="0"/>
              </a:rPr>
              <a:t>mov</a:t>
            </a: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ebp</a:t>
            </a: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esp</a:t>
            </a:r>
            <a:endParaRPr lang="en-US" sz="2800" b="1" dirty="0" smtClean="0">
              <a:latin typeface="Courier New" pitchFamily="49" charset="0"/>
              <a:cs typeface="Courier New" pitchFamily="49" charset="0"/>
            </a:endParaRPr>
          </a:p>
          <a:p>
            <a:r>
              <a:rPr lang="en-US" sz="2800" b="1" dirty="0" smtClean="0">
                <a:latin typeface="Courier New" pitchFamily="49" charset="0"/>
                <a:cs typeface="Courier New" pitchFamily="49" charset="0"/>
              </a:rPr>
              <a:t> pop %</a:t>
            </a:r>
            <a:r>
              <a:rPr lang="en-US" sz="2800" b="1" dirty="0" err="1" smtClean="0">
                <a:latin typeface="Courier New" pitchFamily="49" charset="0"/>
                <a:cs typeface="Courier New" pitchFamily="49" charset="0"/>
              </a:rPr>
              <a:t>ebp</a:t>
            </a:r>
            <a:endParaRPr lang="en-US" sz="2800" b="1" dirty="0" smtClean="0">
              <a:latin typeface="Courier New" pitchFamily="49" charset="0"/>
              <a:cs typeface="Courier New" pitchFamily="49" charset="0"/>
            </a:endParaRPr>
          </a:p>
          <a:p>
            <a:r>
              <a:rPr lang="en-US" sz="2800" b="1" dirty="0">
                <a:latin typeface="Courier New" pitchFamily="49" charset="0"/>
                <a:cs typeface="Courier New" pitchFamily="49" charset="0"/>
              </a:rPr>
              <a:t> </a:t>
            </a:r>
            <a:r>
              <a:rPr lang="en-US" sz="2800" b="1" dirty="0" smtClean="0">
                <a:latin typeface="Courier New" pitchFamily="49" charset="0"/>
                <a:cs typeface="Courier New" pitchFamily="49" charset="0"/>
              </a:rPr>
              <a:t>ret</a:t>
            </a:r>
            <a:endParaRPr lang="en-US" sz="2800" b="1" dirty="0">
              <a:latin typeface="Courier New" pitchFamily="49" charset="0"/>
              <a:cs typeface="Courier New" pitchFamily="49" charset="0"/>
            </a:endParaRPr>
          </a:p>
        </p:txBody>
      </p:sp>
    </p:spTree>
    <p:extLst>
      <p:ext uri="{BB962C8B-B14F-4D97-AF65-F5344CB8AC3E}">
        <p14:creationId xmlns:p14="http://schemas.microsoft.com/office/powerpoint/2010/main" val="2943988645"/>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715000" y="1676400"/>
            <a:ext cx="2762655" cy="12192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AAAAAA…</a:t>
            </a: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Buffer overflow example</a:t>
            </a:r>
            <a:endParaRPr lang="en-US" dirty="0"/>
          </a:p>
        </p:txBody>
      </p:sp>
      <p:sp>
        <p:nvSpPr>
          <p:cNvPr id="3" name="Content Placeholder 2"/>
          <p:cNvSpPr>
            <a:spLocks noGrp="1"/>
          </p:cNvSpPr>
          <p:nvPr>
            <p:ph idx="1"/>
          </p:nvPr>
        </p:nvSpPr>
        <p:spPr>
          <a:xfrm>
            <a:off x="152400" y="1851391"/>
            <a:ext cx="8229600" cy="4625609"/>
          </a:xfrm>
        </p:spPr>
        <p:txBody>
          <a:bodyPr>
            <a:noAutofit/>
          </a:bodyPr>
          <a:lstStyle/>
          <a:p>
            <a:pPr marL="118872" indent="0">
              <a:buNone/>
            </a:pPr>
            <a:r>
              <a:rPr lang="en-US" sz="2400" b="1" dirty="0" smtClean="0">
                <a:latin typeface="Courier New" pitchFamily="49" charset="0"/>
                <a:cs typeface="Courier New" pitchFamily="49" charset="0"/>
              </a:rPr>
              <a:t>void foo(char *</a:t>
            </a:r>
            <a:r>
              <a:rPr lang="en-US" sz="2400" b="1" dirty="0" err="1" smtClean="0">
                <a:latin typeface="Courier New" pitchFamily="49" charset="0"/>
                <a:cs typeface="Courier New" pitchFamily="49" charset="0"/>
              </a:rPr>
              <a:t>str</a:t>
            </a:r>
            <a:r>
              <a:rPr lang="en-US" sz="2400" b="1" dirty="0" smtClean="0">
                <a:latin typeface="Courier New" pitchFamily="49" charset="0"/>
                <a:cs typeface="Courier New" pitchFamily="49" charset="0"/>
              </a:rPr>
              <a:t>) {</a:t>
            </a:r>
          </a:p>
          <a:p>
            <a:pPr marL="118872" indent="0">
              <a:buNone/>
            </a:pPr>
            <a:r>
              <a:rPr lang="en-US" sz="2400" b="1" dirty="0" smtClean="0">
                <a:solidFill>
                  <a:schemeClr val="bg2">
                    <a:lumMod val="90000"/>
                  </a:schemeClr>
                </a:solidFill>
                <a:latin typeface="Courier New" pitchFamily="49" charset="0"/>
                <a:cs typeface="Courier New" pitchFamily="49" charset="0"/>
              </a:rPr>
              <a:t>   char buffer[16];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strcpy</a:t>
            </a:r>
            <a:r>
              <a:rPr lang="en-US" sz="2400" b="1" dirty="0" smtClean="0">
                <a:solidFill>
                  <a:schemeClr val="bg2">
                    <a:lumMod val="90000"/>
                  </a:schemeClr>
                </a:solidFill>
                <a:latin typeface="Courier New" pitchFamily="49" charset="0"/>
                <a:cs typeface="Courier New" pitchFamily="49" charset="0"/>
              </a:rPr>
              <a:t>(buffer, </a:t>
            </a:r>
            <a:r>
              <a:rPr lang="en-US" sz="2400" b="1" dirty="0" err="1" smtClean="0">
                <a:solidFill>
                  <a:schemeClr val="bg2">
                    <a:lumMod val="90000"/>
                  </a:schemeClr>
                </a:solidFill>
                <a:latin typeface="Courier New" pitchFamily="49" charset="0"/>
                <a:cs typeface="Courier New" pitchFamily="49" charset="0"/>
              </a:rPr>
              <a:t>str</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latin typeface="Courier New" pitchFamily="49" charset="0"/>
                <a:cs typeface="Courier New" pitchFamily="49" charset="0"/>
              </a:rPr>
              <a:t>}</a:t>
            </a:r>
          </a:p>
          <a:p>
            <a:pPr marL="118872" indent="0">
              <a:buNone/>
            </a:pPr>
            <a:endParaRPr lang="en-US" sz="2400" b="1" dirty="0" smtClean="0">
              <a:latin typeface="Courier New" pitchFamily="49" charset="0"/>
              <a:cs typeface="Courier New" pitchFamily="49" charset="0"/>
            </a:endParaRPr>
          </a:p>
          <a:p>
            <a:pPr marL="118872" indent="0">
              <a:buNone/>
            </a:pPr>
            <a:r>
              <a:rPr lang="en-US" sz="2400" b="1" dirty="0" smtClean="0">
                <a:solidFill>
                  <a:schemeClr val="bg2">
                    <a:lumMod val="90000"/>
                  </a:schemeClr>
                </a:solidFill>
                <a:latin typeface="Courier New" pitchFamily="49" charset="0"/>
                <a:cs typeface="Courier New" pitchFamily="49" charset="0"/>
              </a:rPr>
              <a:t>void main() {</a:t>
            </a:r>
          </a:p>
          <a:p>
            <a:pPr marL="118872" indent="0">
              <a:buNone/>
            </a:pPr>
            <a:r>
              <a:rPr lang="en-US" sz="2400" b="1" dirty="0" smtClean="0">
                <a:solidFill>
                  <a:schemeClr val="bg2">
                    <a:lumMod val="90000"/>
                  </a:schemeClr>
                </a:solidFill>
                <a:latin typeface="Courier New" pitchFamily="49" charset="0"/>
                <a:cs typeface="Courier New" pitchFamily="49" charset="0"/>
              </a:rPr>
              <a:t>  char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memset</a:t>
            </a:r>
            <a:r>
              <a:rPr lang="en-US" sz="2400" b="1" dirty="0" smtClean="0">
                <a:solidFill>
                  <a:schemeClr val="bg2">
                    <a:lumMod val="90000"/>
                  </a:schemeClr>
                </a:solidFill>
                <a:latin typeface="Courier New" pitchFamily="49" charset="0"/>
                <a:cs typeface="Courier New" pitchFamily="49" charset="0"/>
              </a:rPr>
              <a:t>(</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 ‘A’, 255);</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[255] = ‘\x00’;</a:t>
            </a:r>
          </a:p>
          <a:p>
            <a:pPr marL="118872" indent="0">
              <a:buNone/>
            </a:pPr>
            <a:r>
              <a:rPr lang="en-US" sz="2400" b="1" dirty="0" smtClean="0">
                <a:solidFill>
                  <a:schemeClr val="bg2">
                    <a:lumMod val="90000"/>
                  </a:schemeClr>
                </a:solidFill>
                <a:latin typeface="Courier New" pitchFamily="49" charset="0"/>
                <a:cs typeface="Courier New" pitchFamily="49" charset="0"/>
              </a:rPr>
              <a:t>  foo(</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p:txBody>
      </p:sp>
      <p:sp>
        <p:nvSpPr>
          <p:cNvPr id="4" name="Rectangle 3"/>
          <p:cNvSpPr/>
          <p:nvPr/>
        </p:nvSpPr>
        <p:spPr>
          <a:xfrm>
            <a:off x="5715000" y="5943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571500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71500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715000"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71500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715001"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200650" y="28956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515349" y="2895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715000" y="4724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5715000" y="5943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14" name="Rectangle 13"/>
          <p:cNvSpPr/>
          <p:nvPr/>
        </p:nvSpPr>
        <p:spPr>
          <a:xfrm>
            <a:off x="5715000" y="4114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0x41414141</a:t>
            </a:r>
            <a:endParaRPr lang="en-US" sz="3200" b="1" dirty="0">
              <a:solidFill>
                <a:schemeClr val="tx1"/>
              </a:solidFill>
              <a:latin typeface="Courier New" pitchFamily="49" charset="0"/>
              <a:cs typeface="Courier New" pitchFamily="49" charset="0"/>
            </a:endParaRPr>
          </a:p>
        </p:txBody>
      </p:sp>
      <p:sp>
        <p:nvSpPr>
          <p:cNvPr id="17" name="Rectangle 16"/>
          <p:cNvSpPr/>
          <p:nvPr/>
        </p:nvSpPr>
        <p:spPr>
          <a:xfrm>
            <a:off x="5715000" y="3505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0x41414141</a:t>
            </a:r>
            <a:endParaRPr lang="en-US" sz="3200" b="1" dirty="0">
              <a:solidFill>
                <a:schemeClr val="tx1"/>
              </a:solidFill>
              <a:latin typeface="Courier New" pitchFamily="49" charset="0"/>
              <a:cs typeface="Courier New" pitchFamily="49" charset="0"/>
            </a:endParaRPr>
          </a:p>
        </p:txBody>
      </p:sp>
      <p:sp>
        <p:nvSpPr>
          <p:cNvPr id="18" name="Rectangle 17"/>
          <p:cNvSpPr/>
          <p:nvPr/>
        </p:nvSpPr>
        <p:spPr>
          <a:xfrm>
            <a:off x="5715000" y="2895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0x41414141</a:t>
            </a:r>
            <a:endParaRPr lang="en-US" sz="3200" b="1" dirty="0">
              <a:solidFill>
                <a:schemeClr val="tx1"/>
              </a:solidFill>
              <a:latin typeface="Courier New" pitchFamily="49" charset="0"/>
              <a:cs typeface="Courier New" pitchFamily="49" charset="0"/>
            </a:endParaRPr>
          </a:p>
        </p:txBody>
      </p:sp>
      <p:sp>
        <p:nvSpPr>
          <p:cNvPr id="23" name="TextBox 22"/>
          <p:cNvSpPr txBox="1"/>
          <p:nvPr/>
        </p:nvSpPr>
        <p:spPr>
          <a:xfrm>
            <a:off x="990600" y="2958405"/>
            <a:ext cx="3429000" cy="1384995"/>
          </a:xfrm>
          <a:prstGeom prst="rect">
            <a:avLst/>
          </a:prstGeom>
          <a:solidFill>
            <a:schemeClr val="bg1"/>
          </a:solidFill>
          <a:ln w="31750">
            <a:solidFill>
              <a:schemeClr val="tx1"/>
            </a:solidFill>
          </a:ln>
        </p:spPr>
        <p:txBody>
          <a:bodyPr wrap="square" rtlCol="0">
            <a:spAutoFit/>
          </a:bodyPr>
          <a:lstStyle/>
          <a:p>
            <a:r>
              <a:rPr lang="en-US" sz="2800" b="1" dirty="0">
                <a:latin typeface="Courier New" pitchFamily="49" charset="0"/>
                <a:cs typeface="Courier New" pitchFamily="49" charset="0"/>
              </a:rPr>
              <a:t> </a:t>
            </a:r>
            <a:r>
              <a:rPr lang="en-US" sz="2800" b="1" baseline="0" dirty="0" err="1" smtClean="0">
                <a:latin typeface="Courier New" pitchFamily="49" charset="0"/>
                <a:cs typeface="Courier New" pitchFamily="49" charset="0"/>
              </a:rPr>
              <a:t>mov</a:t>
            </a: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ebp</a:t>
            </a: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esp</a:t>
            </a:r>
            <a:endParaRPr lang="en-US" sz="2800" b="1" dirty="0" smtClean="0">
              <a:latin typeface="Courier New" pitchFamily="49" charset="0"/>
              <a:cs typeface="Courier New" pitchFamily="49" charset="0"/>
            </a:endParaRPr>
          </a:p>
          <a:p>
            <a:r>
              <a:rPr lang="en-US" sz="2800" b="1" dirty="0" smtClean="0">
                <a:solidFill>
                  <a:schemeClr val="bg2">
                    <a:lumMod val="90000"/>
                  </a:schemeClr>
                </a:solidFill>
                <a:latin typeface="Courier New" pitchFamily="49" charset="0"/>
                <a:cs typeface="Courier New" pitchFamily="49" charset="0"/>
              </a:rPr>
              <a:t> pop %</a:t>
            </a:r>
            <a:r>
              <a:rPr lang="en-US" sz="2800" b="1" dirty="0" err="1" smtClean="0">
                <a:solidFill>
                  <a:schemeClr val="bg2">
                    <a:lumMod val="90000"/>
                  </a:schemeClr>
                </a:solidFill>
                <a:latin typeface="Courier New" pitchFamily="49" charset="0"/>
                <a:cs typeface="Courier New" pitchFamily="49" charset="0"/>
              </a:rPr>
              <a:t>ebp</a:t>
            </a:r>
            <a:endParaRPr lang="en-US" sz="2800" b="1" dirty="0" smtClean="0">
              <a:solidFill>
                <a:schemeClr val="bg2">
                  <a:lumMod val="90000"/>
                </a:schemeClr>
              </a:solidFill>
              <a:latin typeface="Courier New" pitchFamily="49" charset="0"/>
              <a:cs typeface="Courier New" pitchFamily="49" charset="0"/>
            </a:endParaRPr>
          </a:p>
          <a:p>
            <a:r>
              <a:rPr lang="en-US" sz="2800" b="1" dirty="0">
                <a:solidFill>
                  <a:schemeClr val="bg2">
                    <a:lumMod val="90000"/>
                  </a:schemeClr>
                </a:solidFill>
                <a:latin typeface="Courier New" pitchFamily="49" charset="0"/>
                <a:cs typeface="Courier New" pitchFamily="49" charset="0"/>
              </a:rPr>
              <a:t> </a:t>
            </a:r>
            <a:r>
              <a:rPr lang="en-US" sz="2800" b="1" dirty="0" smtClean="0">
                <a:solidFill>
                  <a:schemeClr val="bg2">
                    <a:lumMod val="90000"/>
                  </a:schemeClr>
                </a:solidFill>
                <a:latin typeface="Courier New" pitchFamily="49" charset="0"/>
                <a:cs typeface="Courier New" pitchFamily="49" charset="0"/>
              </a:rPr>
              <a:t>ret</a:t>
            </a:r>
            <a:endParaRPr lang="en-US" sz="2800" b="1" dirty="0">
              <a:solidFill>
                <a:schemeClr val="bg2">
                  <a:lumMod val="9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823241078"/>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715000" y="1676400"/>
            <a:ext cx="2762655" cy="12192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AAAAAA…</a:t>
            </a: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Buffer overflow example</a:t>
            </a:r>
            <a:endParaRPr lang="en-US" dirty="0"/>
          </a:p>
        </p:txBody>
      </p:sp>
      <p:sp>
        <p:nvSpPr>
          <p:cNvPr id="3" name="Content Placeholder 2"/>
          <p:cNvSpPr>
            <a:spLocks noGrp="1"/>
          </p:cNvSpPr>
          <p:nvPr>
            <p:ph idx="1"/>
          </p:nvPr>
        </p:nvSpPr>
        <p:spPr>
          <a:xfrm>
            <a:off x="152400" y="1851391"/>
            <a:ext cx="8229600" cy="4625609"/>
          </a:xfrm>
        </p:spPr>
        <p:txBody>
          <a:bodyPr>
            <a:noAutofit/>
          </a:bodyPr>
          <a:lstStyle/>
          <a:p>
            <a:pPr marL="118872" indent="0">
              <a:buNone/>
            </a:pPr>
            <a:r>
              <a:rPr lang="en-US" sz="2400" b="1" dirty="0" smtClean="0">
                <a:latin typeface="Courier New" pitchFamily="49" charset="0"/>
                <a:cs typeface="Courier New" pitchFamily="49" charset="0"/>
              </a:rPr>
              <a:t>void foo(char *</a:t>
            </a:r>
            <a:r>
              <a:rPr lang="en-US" sz="2400" b="1" dirty="0" err="1" smtClean="0">
                <a:latin typeface="Courier New" pitchFamily="49" charset="0"/>
                <a:cs typeface="Courier New" pitchFamily="49" charset="0"/>
              </a:rPr>
              <a:t>str</a:t>
            </a:r>
            <a:r>
              <a:rPr lang="en-US" sz="2400" b="1" dirty="0" smtClean="0">
                <a:latin typeface="Courier New" pitchFamily="49" charset="0"/>
                <a:cs typeface="Courier New" pitchFamily="49" charset="0"/>
              </a:rPr>
              <a:t>) {</a:t>
            </a:r>
          </a:p>
          <a:p>
            <a:pPr marL="118872" indent="0">
              <a:buNone/>
            </a:pPr>
            <a:r>
              <a:rPr lang="en-US" sz="2400" b="1" dirty="0" smtClean="0">
                <a:solidFill>
                  <a:schemeClr val="bg2">
                    <a:lumMod val="90000"/>
                  </a:schemeClr>
                </a:solidFill>
                <a:latin typeface="Courier New" pitchFamily="49" charset="0"/>
                <a:cs typeface="Courier New" pitchFamily="49" charset="0"/>
              </a:rPr>
              <a:t>   char buffer[16];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strcpy</a:t>
            </a:r>
            <a:r>
              <a:rPr lang="en-US" sz="2400" b="1" dirty="0" smtClean="0">
                <a:solidFill>
                  <a:schemeClr val="bg2">
                    <a:lumMod val="90000"/>
                  </a:schemeClr>
                </a:solidFill>
                <a:latin typeface="Courier New" pitchFamily="49" charset="0"/>
                <a:cs typeface="Courier New" pitchFamily="49" charset="0"/>
              </a:rPr>
              <a:t>(buffer, </a:t>
            </a:r>
            <a:r>
              <a:rPr lang="en-US" sz="2400" b="1" dirty="0" err="1" smtClean="0">
                <a:solidFill>
                  <a:schemeClr val="bg2">
                    <a:lumMod val="90000"/>
                  </a:schemeClr>
                </a:solidFill>
                <a:latin typeface="Courier New" pitchFamily="49" charset="0"/>
                <a:cs typeface="Courier New" pitchFamily="49" charset="0"/>
              </a:rPr>
              <a:t>str</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latin typeface="Courier New" pitchFamily="49" charset="0"/>
                <a:cs typeface="Courier New" pitchFamily="49" charset="0"/>
              </a:rPr>
              <a:t>}</a:t>
            </a:r>
          </a:p>
          <a:p>
            <a:pPr marL="118872" indent="0">
              <a:buNone/>
            </a:pPr>
            <a:endParaRPr lang="en-US" sz="2400" b="1" dirty="0" smtClean="0">
              <a:latin typeface="Courier New" pitchFamily="49" charset="0"/>
              <a:cs typeface="Courier New" pitchFamily="49" charset="0"/>
            </a:endParaRPr>
          </a:p>
          <a:p>
            <a:pPr marL="118872" indent="0">
              <a:buNone/>
            </a:pPr>
            <a:r>
              <a:rPr lang="en-US" sz="2400" b="1" dirty="0" smtClean="0">
                <a:solidFill>
                  <a:schemeClr val="bg2">
                    <a:lumMod val="90000"/>
                  </a:schemeClr>
                </a:solidFill>
                <a:latin typeface="Courier New" pitchFamily="49" charset="0"/>
                <a:cs typeface="Courier New" pitchFamily="49" charset="0"/>
              </a:rPr>
              <a:t>void main() {</a:t>
            </a:r>
          </a:p>
          <a:p>
            <a:pPr marL="118872" indent="0">
              <a:buNone/>
            </a:pPr>
            <a:r>
              <a:rPr lang="en-US" sz="2400" b="1" dirty="0" smtClean="0">
                <a:solidFill>
                  <a:schemeClr val="bg2">
                    <a:lumMod val="90000"/>
                  </a:schemeClr>
                </a:solidFill>
                <a:latin typeface="Courier New" pitchFamily="49" charset="0"/>
                <a:cs typeface="Courier New" pitchFamily="49" charset="0"/>
              </a:rPr>
              <a:t>  char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memset</a:t>
            </a:r>
            <a:r>
              <a:rPr lang="en-US" sz="2400" b="1" dirty="0" smtClean="0">
                <a:solidFill>
                  <a:schemeClr val="bg2">
                    <a:lumMod val="90000"/>
                  </a:schemeClr>
                </a:solidFill>
                <a:latin typeface="Courier New" pitchFamily="49" charset="0"/>
                <a:cs typeface="Courier New" pitchFamily="49" charset="0"/>
              </a:rPr>
              <a:t>(</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 ‘A’, 255);</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[255] = ‘\x00’;</a:t>
            </a:r>
          </a:p>
          <a:p>
            <a:pPr marL="118872" indent="0">
              <a:buNone/>
            </a:pPr>
            <a:r>
              <a:rPr lang="en-US" sz="2400" b="1" dirty="0" smtClean="0">
                <a:solidFill>
                  <a:schemeClr val="bg2">
                    <a:lumMod val="90000"/>
                  </a:schemeClr>
                </a:solidFill>
                <a:latin typeface="Courier New" pitchFamily="49" charset="0"/>
                <a:cs typeface="Courier New" pitchFamily="49" charset="0"/>
              </a:rPr>
              <a:t>  foo(</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p:txBody>
      </p:sp>
      <p:sp>
        <p:nvSpPr>
          <p:cNvPr id="4" name="Rectangle 3"/>
          <p:cNvSpPr/>
          <p:nvPr/>
        </p:nvSpPr>
        <p:spPr>
          <a:xfrm>
            <a:off x="5715000" y="5943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571500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71500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715000"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0x41414141</a:t>
            </a: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71500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715001"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200650" y="35052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895927" y="622935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715000" y="4724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5715000" y="5943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14" name="Rectangle 13"/>
          <p:cNvSpPr/>
          <p:nvPr/>
        </p:nvSpPr>
        <p:spPr>
          <a:xfrm>
            <a:off x="5715000" y="4114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0x41414141</a:t>
            </a:r>
            <a:endParaRPr lang="en-US" sz="3200" b="1" dirty="0">
              <a:solidFill>
                <a:schemeClr val="tx1"/>
              </a:solidFill>
              <a:latin typeface="Courier New" pitchFamily="49" charset="0"/>
              <a:cs typeface="Courier New" pitchFamily="49" charset="0"/>
            </a:endParaRPr>
          </a:p>
        </p:txBody>
      </p:sp>
      <p:sp>
        <p:nvSpPr>
          <p:cNvPr id="17" name="Rectangle 16"/>
          <p:cNvSpPr/>
          <p:nvPr/>
        </p:nvSpPr>
        <p:spPr>
          <a:xfrm>
            <a:off x="5715000" y="3505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0x41414141</a:t>
            </a:r>
            <a:endParaRPr lang="en-US" sz="3200" b="1" dirty="0">
              <a:solidFill>
                <a:schemeClr val="tx1"/>
              </a:solidFill>
              <a:latin typeface="Courier New" pitchFamily="49" charset="0"/>
              <a:cs typeface="Courier New" pitchFamily="49" charset="0"/>
            </a:endParaRPr>
          </a:p>
        </p:txBody>
      </p:sp>
      <p:sp>
        <p:nvSpPr>
          <p:cNvPr id="23" name="TextBox 22"/>
          <p:cNvSpPr txBox="1"/>
          <p:nvPr/>
        </p:nvSpPr>
        <p:spPr>
          <a:xfrm>
            <a:off x="990600" y="2958405"/>
            <a:ext cx="3429000" cy="1384995"/>
          </a:xfrm>
          <a:prstGeom prst="rect">
            <a:avLst/>
          </a:prstGeom>
          <a:solidFill>
            <a:schemeClr val="bg1"/>
          </a:solidFill>
          <a:ln w="31750">
            <a:solidFill>
              <a:schemeClr val="tx1"/>
            </a:solidFill>
          </a:ln>
        </p:spPr>
        <p:txBody>
          <a:bodyPr wrap="square" rtlCol="0">
            <a:spAutoFit/>
          </a:bodyPr>
          <a:lstStyle/>
          <a:p>
            <a:r>
              <a:rPr lang="en-US" sz="2800" b="1" dirty="0">
                <a:latin typeface="Courier New" pitchFamily="49" charset="0"/>
                <a:cs typeface="Courier New" pitchFamily="49" charset="0"/>
              </a:rPr>
              <a:t> </a:t>
            </a:r>
            <a:r>
              <a:rPr lang="en-US" sz="2800" b="1" baseline="0" dirty="0" err="1" smtClean="0">
                <a:solidFill>
                  <a:schemeClr val="bg2">
                    <a:lumMod val="90000"/>
                  </a:schemeClr>
                </a:solidFill>
                <a:latin typeface="Courier New" pitchFamily="49" charset="0"/>
                <a:cs typeface="Courier New" pitchFamily="49" charset="0"/>
              </a:rPr>
              <a:t>mov</a:t>
            </a:r>
            <a:r>
              <a:rPr lang="en-US" sz="2800" b="1" dirty="0" smtClean="0">
                <a:solidFill>
                  <a:schemeClr val="bg2">
                    <a:lumMod val="90000"/>
                  </a:schemeClr>
                </a:solidFill>
                <a:latin typeface="Courier New" pitchFamily="49" charset="0"/>
                <a:cs typeface="Courier New" pitchFamily="49" charset="0"/>
              </a:rPr>
              <a:t> %</a:t>
            </a:r>
            <a:r>
              <a:rPr lang="en-US" sz="2800" b="1" dirty="0" err="1" smtClean="0">
                <a:solidFill>
                  <a:schemeClr val="bg2">
                    <a:lumMod val="90000"/>
                  </a:schemeClr>
                </a:solidFill>
                <a:latin typeface="Courier New" pitchFamily="49" charset="0"/>
                <a:cs typeface="Courier New" pitchFamily="49" charset="0"/>
              </a:rPr>
              <a:t>ebp</a:t>
            </a:r>
            <a:r>
              <a:rPr lang="en-US" sz="2800" b="1" dirty="0" smtClean="0">
                <a:solidFill>
                  <a:schemeClr val="bg2">
                    <a:lumMod val="90000"/>
                  </a:schemeClr>
                </a:solidFill>
                <a:latin typeface="Courier New" pitchFamily="49" charset="0"/>
                <a:cs typeface="Courier New" pitchFamily="49" charset="0"/>
              </a:rPr>
              <a:t>, %</a:t>
            </a:r>
            <a:r>
              <a:rPr lang="en-US" sz="2800" b="1" dirty="0" err="1" smtClean="0">
                <a:solidFill>
                  <a:schemeClr val="bg2">
                    <a:lumMod val="90000"/>
                  </a:schemeClr>
                </a:solidFill>
                <a:latin typeface="Courier New" pitchFamily="49" charset="0"/>
                <a:cs typeface="Courier New" pitchFamily="49" charset="0"/>
              </a:rPr>
              <a:t>esp</a:t>
            </a:r>
            <a:endParaRPr lang="en-US" sz="2800" b="1" dirty="0" smtClean="0">
              <a:solidFill>
                <a:schemeClr val="bg2">
                  <a:lumMod val="90000"/>
                </a:schemeClr>
              </a:solidFill>
              <a:latin typeface="Courier New" pitchFamily="49" charset="0"/>
              <a:cs typeface="Courier New" pitchFamily="49" charset="0"/>
            </a:endParaRPr>
          </a:p>
          <a:p>
            <a:r>
              <a:rPr lang="en-US" sz="2800" b="1" dirty="0" smtClean="0">
                <a:latin typeface="Courier New" pitchFamily="49" charset="0"/>
                <a:cs typeface="Courier New" pitchFamily="49" charset="0"/>
              </a:rPr>
              <a:t> pop %</a:t>
            </a:r>
            <a:r>
              <a:rPr lang="en-US" sz="2800" b="1" dirty="0" err="1" smtClean="0">
                <a:latin typeface="Courier New" pitchFamily="49" charset="0"/>
                <a:cs typeface="Courier New" pitchFamily="49" charset="0"/>
              </a:rPr>
              <a:t>ebp</a:t>
            </a:r>
            <a:endParaRPr lang="en-US" sz="2800" b="1" dirty="0" smtClean="0">
              <a:latin typeface="Courier New" pitchFamily="49" charset="0"/>
              <a:cs typeface="Courier New" pitchFamily="49" charset="0"/>
            </a:endParaRPr>
          </a:p>
          <a:p>
            <a:r>
              <a:rPr lang="en-US" sz="2800" b="1" dirty="0">
                <a:solidFill>
                  <a:schemeClr val="bg2">
                    <a:lumMod val="90000"/>
                  </a:schemeClr>
                </a:solidFill>
                <a:latin typeface="Courier New" pitchFamily="49" charset="0"/>
                <a:cs typeface="Courier New" pitchFamily="49" charset="0"/>
              </a:rPr>
              <a:t> </a:t>
            </a:r>
            <a:r>
              <a:rPr lang="en-US" sz="2800" b="1" dirty="0" smtClean="0">
                <a:solidFill>
                  <a:schemeClr val="bg2">
                    <a:lumMod val="90000"/>
                  </a:schemeClr>
                </a:solidFill>
                <a:latin typeface="Courier New" pitchFamily="49" charset="0"/>
                <a:cs typeface="Courier New" pitchFamily="49" charset="0"/>
              </a:rPr>
              <a:t>ret</a:t>
            </a:r>
            <a:endParaRPr lang="en-US" sz="2800" b="1" dirty="0">
              <a:solidFill>
                <a:schemeClr val="bg2">
                  <a:lumMod val="90000"/>
                </a:schemeClr>
              </a:solidFill>
              <a:latin typeface="Courier New" pitchFamily="49" charset="0"/>
              <a:cs typeface="Courier New" pitchFamily="49" charset="0"/>
            </a:endParaRPr>
          </a:p>
        </p:txBody>
      </p:sp>
      <p:sp>
        <p:nvSpPr>
          <p:cNvPr id="15" name="TextBox 14"/>
          <p:cNvSpPr txBox="1"/>
          <p:nvPr/>
        </p:nvSpPr>
        <p:spPr>
          <a:xfrm>
            <a:off x="3505200" y="5867400"/>
            <a:ext cx="415498" cy="707886"/>
          </a:xfrm>
          <a:prstGeom prst="rect">
            <a:avLst/>
          </a:prstGeom>
          <a:noFill/>
        </p:spPr>
        <p:txBody>
          <a:bodyPr wrap="none" rtlCol="0">
            <a:spAutoFit/>
          </a:bodyPr>
          <a:lstStyle/>
          <a:p>
            <a:r>
              <a:rPr lang="en-US" sz="4000" b="1" dirty="0" smtClean="0"/>
              <a:t>?</a:t>
            </a:r>
            <a:endParaRPr lang="en-US" sz="4000" b="1" dirty="0"/>
          </a:p>
        </p:txBody>
      </p:sp>
    </p:spTree>
    <p:extLst>
      <p:ext uri="{BB962C8B-B14F-4D97-AF65-F5344CB8AC3E}">
        <p14:creationId xmlns:p14="http://schemas.microsoft.com/office/powerpoint/2010/main" val="1815008503"/>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715000" y="1676400"/>
            <a:ext cx="2762655" cy="12192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AAAAAA…</a:t>
            </a: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Buffer overflow example</a:t>
            </a:r>
            <a:endParaRPr lang="en-US" dirty="0"/>
          </a:p>
        </p:txBody>
      </p:sp>
      <p:sp>
        <p:nvSpPr>
          <p:cNvPr id="3" name="Content Placeholder 2"/>
          <p:cNvSpPr>
            <a:spLocks noGrp="1"/>
          </p:cNvSpPr>
          <p:nvPr>
            <p:ph idx="1"/>
          </p:nvPr>
        </p:nvSpPr>
        <p:spPr>
          <a:xfrm>
            <a:off x="152400" y="1851391"/>
            <a:ext cx="8229600" cy="4625609"/>
          </a:xfrm>
        </p:spPr>
        <p:txBody>
          <a:bodyPr>
            <a:noAutofit/>
          </a:bodyPr>
          <a:lstStyle/>
          <a:p>
            <a:pPr marL="118872" indent="0">
              <a:buNone/>
            </a:pPr>
            <a:r>
              <a:rPr lang="en-US" sz="2400" b="1" dirty="0" smtClean="0">
                <a:latin typeface="Courier New" pitchFamily="49" charset="0"/>
                <a:cs typeface="Courier New" pitchFamily="49" charset="0"/>
              </a:rPr>
              <a:t>void foo(char *</a:t>
            </a:r>
            <a:r>
              <a:rPr lang="en-US" sz="2400" b="1" dirty="0" err="1" smtClean="0">
                <a:latin typeface="Courier New" pitchFamily="49" charset="0"/>
                <a:cs typeface="Courier New" pitchFamily="49" charset="0"/>
              </a:rPr>
              <a:t>str</a:t>
            </a:r>
            <a:r>
              <a:rPr lang="en-US" sz="2400" b="1" dirty="0" smtClean="0">
                <a:latin typeface="Courier New" pitchFamily="49" charset="0"/>
                <a:cs typeface="Courier New" pitchFamily="49" charset="0"/>
              </a:rPr>
              <a:t>) {</a:t>
            </a:r>
          </a:p>
          <a:p>
            <a:pPr marL="118872" indent="0">
              <a:buNone/>
            </a:pPr>
            <a:r>
              <a:rPr lang="en-US" sz="2400" b="1" dirty="0" smtClean="0">
                <a:solidFill>
                  <a:schemeClr val="bg2">
                    <a:lumMod val="90000"/>
                  </a:schemeClr>
                </a:solidFill>
                <a:latin typeface="Courier New" pitchFamily="49" charset="0"/>
                <a:cs typeface="Courier New" pitchFamily="49" charset="0"/>
              </a:rPr>
              <a:t>   char buffer[16];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strcpy</a:t>
            </a:r>
            <a:r>
              <a:rPr lang="en-US" sz="2400" b="1" dirty="0" smtClean="0">
                <a:solidFill>
                  <a:schemeClr val="bg2">
                    <a:lumMod val="90000"/>
                  </a:schemeClr>
                </a:solidFill>
                <a:latin typeface="Courier New" pitchFamily="49" charset="0"/>
                <a:cs typeface="Courier New" pitchFamily="49" charset="0"/>
              </a:rPr>
              <a:t>(buffer, </a:t>
            </a:r>
            <a:r>
              <a:rPr lang="en-US" sz="2400" b="1" dirty="0" err="1" smtClean="0">
                <a:solidFill>
                  <a:schemeClr val="bg2">
                    <a:lumMod val="90000"/>
                  </a:schemeClr>
                </a:solidFill>
                <a:latin typeface="Courier New" pitchFamily="49" charset="0"/>
                <a:cs typeface="Courier New" pitchFamily="49" charset="0"/>
              </a:rPr>
              <a:t>str</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latin typeface="Courier New" pitchFamily="49" charset="0"/>
                <a:cs typeface="Courier New" pitchFamily="49" charset="0"/>
              </a:rPr>
              <a:t>}</a:t>
            </a:r>
          </a:p>
          <a:p>
            <a:pPr marL="118872" indent="0">
              <a:buNone/>
            </a:pPr>
            <a:endParaRPr lang="en-US" sz="2400" b="1" dirty="0" smtClean="0">
              <a:latin typeface="Courier New" pitchFamily="49" charset="0"/>
              <a:cs typeface="Courier New" pitchFamily="49" charset="0"/>
            </a:endParaRPr>
          </a:p>
          <a:p>
            <a:pPr marL="118872" indent="0">
              <a:buNone/>
            </a:pPr>
            <a:r>
              <a:rPr lang="en-US" sz="2400" b="1" dirty="0" smtClean="0">
                <a:solidFill>
                  <a:schemeClr val="bg2">
                    <a:lumMod val="90000"/>
                  </a:schemeClr>
                </a:solidFill>
                <a:latin typeface="Courier New" pitchFamily="49" charset="0"/>
                <a:cs typeface="Courier New" pitchFamily="49" charset="0"/>
              </a:rPr>
              <a:t>void main() {</a:t>
            </a:r>
          </a:p>
          <a:p>
            <a:pPr marL="118872" indent="0">
              <a:buNone/>
            </a:pPr>
            <a:r>
              <a:rPr lang="en-US" sz="2400" b="1" dirty="0" smtClean="0">
                <a:solidFill>
                  <a:schemeClr val="bg2">
                    <a:lumMod val="90000"/>
                  </a:schemeClr>
                </a:solidFill>
                <a:latin typeface="Courier New" pitchFamily="49" charset="0"/>
                <a:cs typeface="Courier New" pitchFamily="49" charset="0"/>
              </a:rPr>
              <a:t>  char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memset</a:t>
            </a:r>
            <a:r>
              <a:rPr lang="en-US" sz="2400" b="1" dirty="0" smtClean="0">
                <a:solidFill>
                  <a:schemeClr val="bg2">
                    <a:lumMod val="90000"/>
                  </a:schemeClr>
                </a:solidFill>
                <a:latin typeface="Courier New" pitchFamily="49" charset="0"/>
                <a:cs typeface="Courier New" pitchFamily="49" charset="0"/>
              </a:rPr>
              <a:t>(</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 ‘A’, 255);</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[255] = ‘\x00’;</a:t>
            </a:r>
          </a:p>
          <a:p>
            <a:pPr marL="118872" indent="0">
              <a:buNone/>
            </a:pPr>
            <a:r>
              <a:rPr lang="en-US" sz="2400" b="1" dirty="0" smtClean="0">
                <a:solidFill>
                  <a:schemeClr val="bg2">
                    <a:lumMod val="90000"/>
                  </a:schemeClr>
                </a:solidFill>
                <a:latin typeface="Courier New" pitchFamily="49" charset="0"/>
                <a:cs typeface="Courier New" pitchFamily="49" charset="0"/>
              </a:rPr>
              <a:t>  foo(</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p:txBody>
      </p:sp>
      <p:sp>
        <p:nvSpPr>
          <p:cNvPr id="4" name="Rectangle 3"/>
          <p:cNvSpPr/>
          <p:nvPr/>
        </p:nvSpPr>
        <p:spPr>
          <a:xfrm>
            <a:off x="5715000" y="5943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571500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71500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0x41414141</a:t>
            </a: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715000"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0x41414141</a:t>
            </a: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71500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715001"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200650" y="41148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895927" y="622935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715000" y="4724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5715000" y="5943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14" name="Rectangle 13"/>
          <p:cNvSpPr/>
          <p:nvPr/>
        </p:nvSpPr>
        <p:spPr>
          <a:xfrm>
            <a:off x="5715000" y="4114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0x41414141</a:t>
            </a:r>
            <a:endParaRPr lang="en-US" sz="3200" b="1" dirty="0">
              <a:solidFill>
                <a:schemeClr val="tx1"/>
              </a:solidFill>
              <a:latin typeface="Courier New" pitchFamily="49" charset="0"/>
              <a:cs typeface="Courier New" pitchFamily="49" charset="0"/>
            </a:endParaRPr>
          </a:p>
        </p:txBody>
      </p:sp>
      <p:sp>
        <p:nvSpPr>
          <p:cNvPr id="23" name="TextBox 22"/>
          <p:cNvSpPr txBox="1"/>
          <p:nvPr/>
        </p:nvSpPr>
        <p:spPr>
          <a:xfrm>
            <a:off x="990600" y="2958405"/>
            <a:ext cx="3429000" cy="1384995"/>
          </a:xfrm>
          <a:prstGeom prst="rect">
            <a:avLst/>
          </a:prstGeom>
          <a:solidFill>
            <a:schemeClr val="bg1"/>
          </a:solidFill>
          <a:ln w="31750">
            <a:solidFill>
              <a:schemeClr val="tx1"/>
            </a:solidFill>
          </a:ln>
        </p:spPr>
        <p:txBody>
          <a:bodyPr wrap="square" rtlCol="0">
            <a:spAutoFit/>
          </a:bodyPr>
          <a:lstStyle/>
          <a:p>
            <a:r>
              <a:rPr lang="en-US" sz="2800" b="1" dirty="0">
                <a:latin typeface="Courier New" pitchFamily="49" charset="0"/>
                <a:cs typeface="Courier New" pitchFamily="49" charset="0"/>
              </a:rPr>
              <a:t> </a:t>
            </a:r>
            <a:r>
              <a:rPr lang="en-US" sz="2800" b="1" baseline="0" dirty="0" err="1" smtClean="0">
                <a:solidFill>
                  <a:schemeClr val="bg2">
                    <a:lumMod val="90000"/>
                  </a:schemeClr>
                </a:solidFill>
                <a:latin typeface="Courier New" pitchFamily="49" charset="0"/>
                <a:cs typeface="Courier New" pitchFamily="49" charset="0"/>
              </a:rPr>
              <a:t>mov</a:t>
            </a:r>
            <a:r>
              <a:rPr lang="en-US" sz="2800" b="1" dirty="0" smtClean="0">
                <a:solidFill>
                  <a:schemeClr val="bg2">
                    <a:lumMod val="90000"/>
                  </a:schemeClr>
                </a:solidFill>
                <a:latin typeface="Courier New" pitchFamily="49" charset="0"/>
                <a:cs typeface="Courier New" pitchFamily="49" charset="0"/>
              </a:rPr>
              <a:t> %</a:t>
            </a:r>
            <a:r>
              <a:rPr lang="en-US" sz="2800" b="1" dirty="0" err="1" smtClean="0">
                <a:solidFill>
                  <a:schemeClr val="bg2">
                    <a:lumMod val="90000"/>
                  </a:schemeClr>
                </a:solidFill>
                <a:latin typeface="Courier New" pitchFamily="49" charset="0"/>
                <a:cs typeface="Courier New" pitchFamily="49" charset="0"/>
              </a:rPr>
              <a:t>ebp</a:t>
            </a:r>
            <a:r>
              <a:rPr lang="en-US" sz="2800" b="1" dirty="0" smtClean="0">
                <a:solidFill>
                  <a:schemeClr val="bg2">
                    <a:lumMod val="90000"/>
                  </a:schemeClr>
                </a:solidFill>
                <a:latin typeface="Courier New" pitchFamily="49" charset="0"/>
                <a:cs typeface="Courier New" pitchFamily="49" charset="0"/>
              </a:rPr>
              <a:t>, %</a:t>
            </a:r>
            <a:r>
              <a:rPr lang="en-US" sz="2800" b="1" dirty="0" err="1" smtClean="0">
                <a:solidFill>
                  <a:schemeClr val="bg2">
                    <a:lumMod val="90000"/>
                  </a:schemeClr>
                </a:solidFill>
                <a:latin typeface="Courier New" pitchFamily="49" charset="0"/>
                <a:cs typeface="Courier New" pitchFamily="49" charset="0"/>
              </a:rPr>
              <a:t>esp</a:t>
            </a:r>
            <a:endParaRPr lang="en-US" sz="2800" b="1" dirty="0" smtClean="0">
              <a:solidFill>
                <a:schemeClr val="bg2">
                  <a:lumMod val="90000"/>
                </a:schemeClr>
              </a:solidFill>
              <a:latin typeface="Courier New" pitchFamily="49" charset="0"/>
              <a:cs typeface="Courier New" pitchFamily="49" charset="0"/>
            </a:endParaRPr>
          </a:p>
          <a:p>
            <a:r>
              <a:rPr lang="en-US" sz="2800" b="1" dirty="0" smtClean="0">
                <a:solidFill>
                  <a:schemeClr val="bg2">
                    <a:lumMod val="90000"/>
                  </a:schemeClr>
                </a:solidFill>
                <a:latin typeface="Courier New" pitchFamily="49" charset="0"/>
                <a:cs typeface="Courier New" pitchFamily="49" charset="0"/>
              </a:rPr>
              <a:t> pop %</a:t>
            </a:r>
            <a:r>
              <a:rPr lang="en-US" sz="2800" b="1" dirty="0" err="1" smtClean="0">
                <a:solidFill>
                  <a:schemeClr val="bg2">
                    <a:lumMod val="90000"/>
                  </a:schemeClr>
                </a:solidFill>
                <a:latin typeface="Courier New" pitchFamily="49" charset="0"/>
                <a:cs typeface="Courier New" pitchFamily="49" charset="0"/>
              </a:rPr>
              <a:t>ebp</a:t>
            </a:r>
            <a:endParaRPr lang="en-US" sz="2800" b="1" dirty="0" smtClean="0">
              <a:solidFill>
                <a:schemeClr val="bg2">
                  <a:lumMod val="90000"/>
                </a:schemeClr>
              </a:solidFill>
              <a:latin typeface="Courier New" pitchFamily="49" charset="0"/>
              <a:cs typeface="Courier New" pitchFamily="49" charset="0"/>
            </a:endParaRPr>
          </a:p>
          <a:p>
            <a:r>
              <a:rPr lang="en-US" sz="2800" b="1" dirty="0">
                <a:latin typeface="Courier New" pitchFamily="49" charset="0"/>
                <a:cs typeface="Courier New" pitchFamily="49" charset="0"/>
              </a:rPr>
              <a:t> </a:t>
            </a:r>
            <a:r>
              <a:rPr lang="en-US" sz="2800" b="1" dirty="0" smtClean="0">
                <a:latin typeface="Courier New" pitchFamily="49" charset="0"/>
                <a:cs typeface="Courier New" pitchFamily="49" charset="0"/>
              </a:rPr>
              <a:t>ret</a:t>
            </a:r>
            <a:endParaRPr lang="en-US" sz="2800" b="1" dirty="0">
              <a:latin typeface="Courier New" pitchFamily="49" charset="0"/>
              <a:cs typeface="Courier New" pitchFamily="49" charset="0"/>
            </a:endParaRPr>
          </a:p>
        </p:txBody>
      </p:sp>
      <p:sp>
        <p:nvSpPr>
          <p:cNvPr id="15" name="TextBox 14"/>
          <p:cNvSpPr txBox="1"/>
          <p:nvPr/>
        </p:nvSpPr>
        <p:spPr>
          <a:xfrm>
            <a:off x="3505200" y="5867400"/>
            <a:ext cx="415498" cy="707886"/>
          </a:xfrm>
          <a:prstGeom prst="rect">
            <a:avLst/>
          </a:prstGeom>
          <a:noFill/>
        </p:spPr>
        <p:txBody>
          <a:bodyPr wrap="none" rtlCol="0">
            <a:spAutoFit/>
          </a:bodyPr>
          <a:lstStyle/>
          <a:p>
            <a:r>
              <a:rPr lang="en-US" sz="4000" b="1" dirty="0" smtClean="0"/>
              <a:t>?</a:t>
            </a:r>
            <a:endParaRPr lang="en-US" sz="4000" b="1" dirty="0"/>
          </a:p>
        </p:txBody>
      </p:sp>
    </p:spTree>
    <p:extLst>
      <p:ext uri="{BB962C8B-B14F-4D97-AF65-F5344CB8AC3E}">
        <p14:creationId xmlns:p14="http://schemas.microsoft.com/office/powerpoint/2010/main" val="1445666248"/>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715000" y="1676400"/>
            <a:ext cx="2762655" cy="12192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AAAAAA…</a:t>
            </a: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Buffer overflow example</a:t>
            </a:r>
            <a:endParaRPr lang="en-US" dirty="0"/>
          </a:p>
        </p:txBody>
      </p:sp>
      <p:sp>
        <p:nvSpPr>
          <p:cNvPr id="3" name="Content Placeholder 2"/>
          <p:cNvSpPr>
            <a:spLocks noGrp="1"/>
          </p:cNvSpPr>
          <p:nvPr>
            <p:ph idx="1"/>
          </p:nvPr>
        </p:nvSpPr>
        <p:spPr>
          <a:xfrm>
            <a:off x="152400" y="1851391"/>
            <a:ext cx="8229600" cy="4625609"/>
          </a:xfrm>
        </p:spPr>
        <p:txBody>
          <a:bodyPr>
            <a:noAutofit/>
          </a:bodyPr>
          <a:lstStyle/>
          <a:p>
            <a:pPr marL="118872" indent="0">
              <a:buNone/>
            </a:pPr>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eip</a:t>
            </a:r>
            <a:r>
              <a:rPr lang="en-US" sz="2400" b="1" dirty="0" smtClean="0">
                <a:latin typeface="Courier New" pitchFamily="49" charset="0"/>
                <a:cs typeface="Courier New" pitchFamily="49" charset="0"/>
              </a:rPr>
              <a:t> = 0x41414141</a:t>
            </a:r>
            <a:br>
              <a:rPr lang="en-US" sz="2400" b="1" dirty="0" smtClean="0">
                <a:latin typeface="Courier New" pitchFamily="49" charset="0"/>
                <a:cs typeface="Courier New" pitchFamily="49" charset="0"/>
              </a:rPr>
            </a:br>
            <a:endParaRPr lang="en-US" sz="2400" b="1" dirty="0" smtClean="0">
              <a:latin typeface="Courier New" pitchFamily="49" charset="0"/>
              <a:cs typeface="Courier New" pitchFamily="49" charset="0"/>
            </a:endParaRPr>
          </a:p>
          <a:p>
            <a:pPr marL="118872" indent="0">
              <a:buNone/>
            </a:pPr>
            <a:endParaRPr lang="en-US" sz="2400" b="1" dirty="0">
              <a:latin typeface="Courier New" pitchFamily="49" charset="0"/>
              <a:cs typeface="Courier New" pitchFamily="49" charset="0"/>
            </a:endParaRPr>
          </a:p>
          <a:p>
            <a:pPr marL="118872" indent="0">
              <a:buNone/>
            </a:pPr>
            <a:r>
              <a:rPr lang="en-US" sz="2400" b="1" dirty="0" smtClean="0">
                <a:latin typeface="Courier New" pitchFamily="49" charset="0"/>
                <a:cs typeface="Courier New" pitchFamily="49" charset="0"/>
              </a:rPr>
              <a:t>???</a:t>
            </a:r>
          </a:p>
        </p:txBody>
      </p:sp>
      <p:sp>
        <p:nvSpPr>
          <p:cNvPr id="4" name="Rectangle 3"/>
          <p:cNvSpPr/>
          <p:nvPr/>
        </p:nvSpPr>
        <p:spPr>
          <a:xfrm>
            <a:off x="5715000" y="5943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571500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71500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0x41414141</a:t>
            </a: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715000"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0x41414141</a:t>
            </a: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71500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715001"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200650" y="41148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3895927" y="622935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715000" y="4724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5715000" y="5943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14" name="Rectangle 13"/>
          <p:cNvSpPr/>
          <p:nvPr/>
        </p:nvSpPr>
        <p:spPr>
          <a:xfrm>
            <a:off x="5715000" y="4114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0x41414141</a:t>
            </a:r>
            <a:endParaRPr lang="en-US" sz="3200" b="1" dirty="0">
              <a:solidFill>
                <a:schemeClr val="tx1"/>
              </a:solidFill>
              <a:latin typeface="Courier New" pitchFamily="49" charset="0"/>
              <a:cs typeface="Courier New" pitchFamily="49" charset="0"/>
            </a:endParaRPr>
          </a:p>
        </p:txBody>
      </p:sp>
      <p:sp>
        <p:nvSpPr>
          <p:cNvPr id="15" name="TextBox 14"/>
          <p:cNvSpPr txBox="1"/>
          <p:nvPr/>
        </p:nvSpPr>
        <p:spPr>
          <a:xfrm>
            <a:off x="3505200" y="5867400"/>
            <a:ext cx="415498" cy="707886"/>
          </a:xfrm>
          <a:prstGeom prst="rect">
            <a:avLst/>
          </a:prstGeom>
          <a:noFill/>
        </p:spPr>
        <p:txBody>
          <a:bodyPr wrap="none" rtlCol="0">
            <a:spAutoFit/>
          </a:bodyPr>
          <a:lstStyle/>
          <a:p>
            <a:r>
              <a:rPr lang="en-US" sz="4000" b="1" dirty="0" smtClean="0"/>
              <a:t>?</a:t>
            </a:r>
            <a:endParaRPr lang="en-US" sz="4000" b="1" dirty="0"/>
          </a:p>
        </p:txBody>
      </p:sp>
    </p:spTree>
    <p:extLst>
      <p:ext uri="{BB962C8B-B14F-4D97-AF65-F5344CB8AC3E}">
        <p14:creationId xmlns:p14="http://schemas.microsoft.com/office/powerpoint/2010/main" val="1191470719"/>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 overflow FTW</a:t>
            </a:r>
            <a:endParaRPr lang="en-US" dirty="0"/>
          </a:p>
        </p:txBody>
      </p:sp>
      <p:sp>
        <p:nvSpPr>
          <p:cNvPr id="3" name="Content Placeholder 2"/>
          <p:cNvSpPr>
            <a:spLocks noGrp="1"/>
          </p:cNvSpPr>
          <p:nvPr>
            <p:ph idx="1"/>
          </p:nvPr>
        </p:nvSpPr>
        <p:spPr/>
        <p:txBody>
          <a:bodyPr/>
          <a:lstStyle/>
          <a:p>
            <a:r>
              <a:rPr lang="en-US" dirty="0" smtClean="0"/>
              <a:t>Success! Program crashed!</a:t>
            </a:r>
          </a:p>
          <a:p>
            <a:r>
              <a:rPr lang="en-US" dirty="0" smtClean="0"/>
              <a:t>Can we do better?</a:t>
            </a:r>
            <a:endParaRPr lang="en-US" dirty="0"/>
          </a:p>
          <a:p>
            <a:pPr lvl="1"/>
            <a:r>
              <a:rPr lang="en-US" dirty="0" smtClean="0"/>
              <a:t>Yes</a:t>
            </a:r>
          </a:p>
          <a:p>
            <a:pPr lvl="2"/>
            <a:r>
              <a:rPr lang="en-US" dirty="0" smtClean="0"/>
              <a:t>How?</a:t>
            </a:r>
          </a:p>
        </p:txBody>
      </p:sp>
    </p:spTree>
    <p:extLst>
      <p:ext uri="{BB962C8B-B14F-4D97-AF65-F5344CB8AC3E}">
        <p14:creationId xmlns:p14="http://schemas.microsoft.com/office/powerpoint/2010/main" val="3693843988"/>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Exploiting buffer overflows</a:t>
            </a:r>
            <a:endParaRPr lang="en-US" dirty="0"/>
          </a:p>
        </p:txBody>
      </p:sp>
      <p:sp>
        <p:nvSpPr>
          <p:cNvPr id="3" name="Content Placeholder 2"/>
          <p:cNvSpPr>
            <a:spLocks noGrp="1"/>
          </p:cNvSpPr>
          <p:nvPr>
            <p:ph idx="1"/>
          </p:nvPr>
        </p:nvSpPr>
        <p:spPr>
          <a:xfrm>
            <a:off x="152400" y="1851391"/>
            <a:ext cx="8229600" cy="4625609"/>
          </a:xfrm>
        </p:spPr>
        <p:txBody>
          <a:bodyPr>
            <a:noAutofit/>
          </a:bodyPr>
          <a:lstStyle/>
          <a:p>
            <a:pPr marL="118872" indent="0">
              <a:buNone/>
            </a:pPr>
            <a:r>
              <a:rPr lang="en-US" sz="2400" b="1" dirty="0" smtClean="0">
                <a:solidFill>
                  <a:schemeClr val="bg2">
                    <a:lumMod val="75000"/>
                  </a:schemeClr>
                </a:solidFill>
                <a:latin typeface="Courier New" pitchFamily="49" charset="0"/>
                <a:cs typeface="Courier New" pitchFamily="49" charset="0"/>
              </a:rPr>
              <a:t>void foo(char *</a:t>
            </a:r>
            <a:r>
              <a:rPr lang="en-US" sz="2400" b="1" dirty="0" err="1" smtClean="0">
                <a:solidFill>
                  <a:schemeClr val="bg2">
                    <a:lumMod val="75000"/>
                  </a:schemeClr>
                </a:solidFill>
                <a:latin typeface="Courier New" pitchFamily="49" charset="0"/>
                <a:cs typeface="Courier New" pitchFamily="49" charset="0"/>
              </a:rPr>
              <a:t>str</a:t>
            </a:r>
            <a:r>
              <a:rPr lang="en-US" sz="2400" b="1" dirty="0" smtClean="0">
                <a:solidFill>
                  <a:schemeClr val="bg2">
                    <a:lumMod val="75000"/>
                  </a:schemeClr>
                </a:solidFill>
                <a:latin typeface="Courier New" pitchFamily="49" charset="0"/>
                <a:cs typeface="Courier New" pitchFamily="49" charset="0"/>
              </a:rPr>
              <a:t>) {</a:t>
            </a:r>
          </a:p>
          <a:p>
            <a:pPr marL="118872" indent="0">
              <a:buNone/>
            </a:pPr>
            <a:r>
              <a:rPr lang="en-US" sz="2400" b="1" dirty="0" smtClean="0">
                <a:solidFill>
                  <a:schemeClr val="bg2">
                    <a:lumMod val="75000"/>
                  </a:schemeClr>
                </a:solidFill>
                <a:latin typeface="Courier New" pitchFamily="49" charset="0"/>
                <a:cs typeface="Courier New" pitchFamily="49" charset="0"/>
              </a:rPr>
              <a:t>   char buffer[16];</a:t>
            </a:r>
          </a:p>
          <a:p>
            <a:pPr marL="118872" indent="0">
              <a:buNone/>
            </a:pPr>
            <a:r>
              <a:rPr lang="en-US" sz="2400" b="1" dirty="0" smtClean="0">
                <a:solidFill>
                  <a:schemeClr val="bg2">
                    <a:lumMod val="75000"/>
                  </a:schemeClr>
                </a:solidFill>
                <a:latin typeface="Courier New" pitchFamily="49" charset="0"/>
                <a:cs typeface="Courier New" pitchFamily="49" charset="0"/>
              </a:rPr>
              <a:t>   </a:t>
            </a:r>
            <a:r>
              <a:rPr lang="en-US" sz="2400" b="1" dirty="0" err="1" smtClean="0">
                <a:solidFill>
                  <a:schemeClr val="bg2">
                    <a:lumMod val="75000"/>
                  </a:schemeClr>
                </a:solidFill>
                <a:latin typeface="Courier New" pitchFamily="49" charset="0"/>
                <a:cs typeface="Courier New" pitchFamily="49" charset="0"/>
              </a:rPr>
              <a:t>strcpy</a:t>
            </a:r>
            <a:r>
              <a:rPr lang="en-US" sz="2400" b="1" dirty="0" smtClean="0">
                <a:solidFill>
                  <a:schemeClr val="bg2">
                    <a:lumMod val="75000"/>
                  </a:schemeClr>
                </a:solidFill>
                <a:latin typeface="Courier New" pitchFamily="49" charset="0"/>
                <a:cs typeface="Courier New" pitchFamily="49" charset="0"/>
              </a:rPr>
              <a:t>(buffer, </a:t>
            </a:r>
            <a:r>
              <a:rPr lang="en-US" sz="2400" b="1" dirty="0" err="1" smtClean="0">
                <a:solidFill>
                  <a:schemeClr val="bg2">
                    <a:lumMod val="75000"/>
                  </a:schemeClr>
                </a:solidFill>
                <a:latin typeface="Courier New" pitchFamily="49" charset="0"/>
                <a:cs typeface="Courier New" pitchFamily="49" charset="0"/>
              </a:rPr>
              <a:t>str</a:t>
            </a:r>
            <a:r>
              <a:rPr lang="en-US" sz="2400" b="1" dirty="0" smtClean="0">
                <a:solidFill>
                  <a:schemeClr val="bg2">
                    <a:lumMod val="75000"/>
                  </a:schemeClr>
                </a:solidFill>
                <a:latin typeface="Courier New" pitchFamily="49" charset="0"/>
                <a:cs typeface="Courier New" pitchFamily="49" charset="0"/>
              </a:rPr>
              <a:t>);</a:t>
            </a:r>
          </a:p>
          <a:p>
            <a:pPr marL="118872" indent="0">
              <a:buNone/>
            </a:pPr>
            <a:r>
              <a:rPr lang="en-US" sz="2400" b="1" dirty="0" smtClean="0">
                <a:solidFill>
                  <a:schemeClr val="bg2">
                    <a:lumMod val="75000"/>
                  </a:schemeClr>
                </a:solidFill>
                <a:latin typeface="Courier New" pitchFamily="49" charset="0"/>
                <a:cs typeface="Courier New" pitchFamily="49" charset="0"/>
              </a:rPr>
              <a:t>}</a:t>
            </a:r>
          </a:p>
          <a:p>
            <a:pPr marL="118872" indent="0">
              <a:buNone/>
            </a:pPr>
            <a:endParaRPr lang="en-US" sz="2400" b="1" dirty="0" smtClean="0">
              <a:solidFill>
                <a:schemeClr val="bg2">
                  <a:lumMod val="75000"/>
                </a:schemeClr>
              </a:solidFill>
              <a:latin typeface="Courier New" pitchFamily="49" charset="0"/>
              <a:cs typeface="Courier New" pitchFamily="49" charset="0"/>
            </a:endParaRPr>
          </a:p>
          <a:p>
            <a:pPr marL="118872" indent="0">
              <a:buNone/>
            </a:pPr>
            <a:r>
              <a:rPr lang="en-US" sz="2400" b="1" dirty="0">
                <a:solidFill>
                  <a:schemeClr val="bg2">
                    <a:lumMod val="75000"/>
                  </a:schemeClr>
                </a:solidFill>
                <a:latin typeface="Courier New" pitchFamily="49" charset="0"/>
                <a:cs typeface="Courier New" pitchFamily="49" charset="0"/>
              </a:rPr>
              <a:t>void main() {</a:t>
            </a:r>
          </a:p>
          <a:p>
            <a:pPr marL="118872" indent="0">
              <a:buNone/>
            </a:pPr>
            <a:r>
              <a:rPr lang="en-US" sz="2400" b="1" dirty="0">
                <a:solidFill>
                  <a:schemeClr val="bg2">
                    <a:lumMod val="75000"/>
                  </a:schemeClr>
                </a:solidFill>
                <a:latin typeface="Courier New" pitchFamily="49" charset="0"/>
                <a:cs typeface="Courier New" pitchFamily="49" charset="0"/>
              </a:rPr>
              <a:t>  char </a:t>
            </a:r>
            <a:r>
              <a:rPr lang="en-US" sz="2400" b="1" dirty="0" err="1">
                <a:solidFill>
                  <a:schemeClr val="bg2">
                    <a:lumMod val="75000"/>
                  </a:schemeClr>
                </a:solidFill>
                <a:latin typeface="Courier New" pitchFamily="49" charset="0"/>
                <a:cs typeface="Courier New" pitchFamily="49" charset="0"/>
              </a:rPr>
              <a:t>buf</a:t>
            </a:r>
            <a:r>
              <a:rPr lang="en-US" sz="2400" b="1" dirty="0">
                <a:solidFill>
                  <a:schemeClr val="bg2">
                    <a:lumMod val="75000"/>
                  </a:schemeClr>
                </a:solidFill>
                <a:latin typeface="Courier New" pitchFamily="49" charset="0"/>
                <a:cs typeface="Courier New" pitchFamily="49" charset="0"/>
              </a:rPr>
              <a:t>[256];</a:t>
            </a:r>
          </a:p>
          <a:p>
            <a:pPr marL="118872" indent="0">
              <a:buNone/>
            </a:pPr>
            <a:r>
              <a:rPr lang="en-US" sz="2400" b="1" dirty="0">
                <a:solidFill>
                  <a:schemeClr val="bg2">
                    <a:lumMod val="75000"/>
                  </a:schemeClr>
                </a:solidFill>
                <a:latin typeface="Courier New" pitchFamily="49" charset="0"/>
                <a:cs typeface="Courier New" pitchFamily="49" charset="0"/>
              </a:rPr>
              <a:t>  </a:t>
            </a:r>
            <a:r>
              <a:rPr lang="en-US" sz="2400" b="1" dirty="0" err="1">
                <a:solidFill>
                  <a:schemeClr val="bg2">
                    <a:lumMod val="75000"/>
                  </a:schemeClr>
                </a:solidFill>
                <a:latin typeface="Courier New" pitchFamily="49" charset="0"/>
                <a:cs typeface="Courier New" pitchFamily="49" charset="0"/>
              </a:rPr>
              <a:t>memset</a:t>
            </a:r>
            <a:r>
              <a:rPr lang="en-US" sz="2400" b="1" dirty="0">
                <a:solidFill>
                  <a:schemeClr val="bg2">
                    <a:lumMod val="75000"/>
                  </a:schemeClr>
                </a:solidFill>
                <a:latin typeface="Courier New" pitchFamily="49" charset="0"/>
                <a:cs typeface="Courier New" pitchFamily="49" charset="0"/>
              </a:rPr>
              <a:t>(</a:t>
            </a:r>
            <a:r>
              <a:rPr lang="en-US" sz="2400" b="1" dirty="0" err="1">
                <a:solidFill>
                  <a:schemeClr val="bg2">
                    <a:lumMod val="75000"/>
                  </a:schemeClr>
                </a:solidFill>
                <a:latin typeface="Courier New" pitchFamily="49" charset="0"/>
                <a:cs typeface="Courier New" pitchFamily="49" charset="0"/>
              </a:rPr>
              <a:t>buf</a:t>
            </a:r>
            <a:r>
              <a:rPr lang="en-US" sz="2400" b="1" dirty="0">
                <a:solidFill>
                  <a:schemeClr val="bg2">
                    <a:lumMod val="75000"/>
                  </a:schemeClr>
                </a:solidFill>
                <a:latin typeface="Courier New" pitchFamily="49" charset="0"/>
                <a:cs typeface="Courier New" pitchFamily="49" charset="0"/>
              </a:rPr>
              <a:t>, ‘A’, 255);</a:t>
            </a:r>
          </a:p>
          <a:p>
            <a:pPr marL="118872" indent="0">
              <a:buNone/>
            </a:pPr>
            <a:r>
              <a:rPr lang="en-US" sz="2400" b="1" dirty="0">
                <a:solidFill>
                  <a:schemeClr val="bg2">
                    <a:lumMod val="75000"/>
                  </a:schemeClr>
                </a:solidFill>
                <a:latin typeface="Courier New" pitchFamily="49" charset="0"/>
                <a:cs typeface="Courier New" pitchFamily="49" charset="0"/>
              </a:rPr>
              <a:t>  </a:t>
            </a:r>
            <a:r>
              <a:rPr lang="en-US" sz="2400" b="1" dirty="0" err="1">
                <a:solidFill>
                  <a:schemeClr val="bg2">
                    <a:lumMod val="75000"/>
                  </a:schemeClr>
                </a:solidFill>
                <a:latin typeface="Courier New" pitchFamily="49" charset="0"/>
                <a:cs typeface="Courier New" pitchFamily="49" charset="0"/>
              </a:rPr>
              <a:t>buf</a:t>
            </a:r>
            <a:r>
              <a:rPr lang="en-US" sz="2400" b="1" dirty="0">
                <a:solidFill>
                  <a:schemeClr val="bg2">
                    <a:lumMod val="75000"/>
                  </a:schemeClr>
                </a:solidFill>
                <a:latin typeface="Courier New" pitchFamily="49" charset="0"/>
                <a:cs typeface="Courier New" pitchFamily="49" charset="0"/>
              </a:rPr>
              <a:t>[255] = ‘\x00</a:t>
            </a:r>
            <a:r>
              <a:rPr lang="en-US" sz="2400" b="1" dirty="0" smtClean="0">
                <a:solidFill>
                  <a:schemeClr val="bg2">
                    <a:lumMod val="75000"/>
                  </a:schemeClr>
                </a:solidFill>
                <a:latin typeface="Courier New" pitchFamily="49" charset="0"/>
                <a:cs typeface="Courier New" pitchFamily="49" charset="0"/>
              </a:rPr>
              <a:t>’;</a:t>
            </a:r>
          </a:p>
          <a:p>
            <a:pPr marL="118872" indent="0">
              <a:buNone/>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int</a:t>
            </a:r>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buf</a:t>
            </a:r>
            <a:r>
              <a:rPr lang="en-US" sz="2400" b="1" dirty="0" smtClean="0">
                <a:latin typeface="Courier New" pitchFamily="49" charset="0"/>
                <a:cs typeface="Courier New" pitchFamily="49" charset="0"/>
              </a:rPr>
              <a:t>)[5] = (</a:t>
            </a:r>
            <a:r>
              <a:rPr lang="en-US" sz="2400" b="1" dirty="0" err="1" smtClean="0">
                <a:latin typeface="Courier New" pitchFamily="49" charset="0"/>
                <a:cs typeface="Courier New" pitchFamily="49" charset="0"/>
              </a:rPr>
              <a:t>int</a:t>
            </a:r>
            <a:r>
              <a:rPr lang="en-US" sz="2400" b="1" dirty="0" smtClean="0">
                <a:latin typeface="Courier New" pitchFamily="49" charset="0"/>
                <a:cs typeface="Courier New" pitchFamily="49" charset="0"/>
              </a:rPr>
              <a:t>)</a:t>
            </a:r>
            <a:r>
              <a:rPr lang="en-US" sz="2400" b="1" dirty="0" err="1" smtClean="0">
                <a:latin typeface="Courier New" pitchFamily="49" charset="0"/>
                <a:cs typeface="Courier New" pitchFamily="49" charset="0"/>
              </a:rPr>
              <a:t>buf</a:t>
            </a:r>
            <a:r>
              <a:rPr lang="en-US" sz="2400" b="1" dirty="0" smtClean="0">
                <a:latin typeface="Courier New" pitchFamily="49" charset="0"/>
                <a:cs typeface="Courier New" pitchFamily="49" charset="0"/>
              </a:rPr>
              <a:t>;</a:t>
            </a:r>
            <a:endParaRPr lang="en-US" sz="2400" b="1" dirty="0">
              <a:latin typeface="Courier New" pitchFamily="49" charset="0"/>
              <a:cs typeface="Courier New" pitchFamily="49" charset="0"/>
            </a:endParaRPr>
          </a:p>
          <a:p>
            <a:pPr marL="118872" indent="0">
              <a:buNone/>
            </a:pPr>
            <a:r>
              <a:rPr lang="en-US" sz="2400" b="1" dirty="0">
                <a:solidFill>
                  <a:schemeClr val="bg2">
                    <a:lumMod val="75000"/>
                  </a:schemeClr>
                </a:solidFill>
                <a:latin typeface="Courier New" pitchFamily="49" charset="0"/>
                <a:cs typeface="Courier New" pitchFamily="49" charset="0"/>
              </a:rPr>
              <a:t>  foo(</a:t>
            </a:r>
            <a:r>
              <a:rPr lang="en-US" sz="2400" b="1" dirty="0" err="1">
                <a:solidFill>
                  <a:schemeClr val="bg2">
                    <a:lumMod val="75000"/>
                  </a:schemeClr>
                </a:solidFill>
                <a:latin typeface="Courier New" pitchFamily="49" charset="0"/>
                <a:cs typeface="Courier New" pitchFamily="49" charset="0"/>
              </a:rPr>
              <a:t>buf</a:t>
            </a:r>
            <a:r>
              <a:rPr lang="en-US" sz="2400" b="1" dirty="0">
                <a:solidFill>
                  <a:schemeClr val="bg2">
                    <a:lumMod val="75000"/>
                  </a:schemeClr>
                </a:solidFill>
                <a:latin typeface="Courier New" pitchFamily="49" charset="0"/>
                <a:cs typeface="Courier New" pitchFamily="49" charset="0"/>
              </a:rPr>
              <a:t>);</a:t>
            </a:r>
          </a:p>
          <a:p>
            <a:pPr marL="118872" indent="0">
              <a:buNone/>
            </a:pPr>
            <a:r>
              <a:rPr lang="en-US" sz="2400" b="1" dirty="0">
                <a:solidFill>
                  <a:schemeClr val="bg2">
                    <a:lumMod val="75000"/>
                  </a:schemeClr>
                </a:solidFill>
                <a:latin typeface="Courier New" pitchFamily="49" charset="0"/>
                <a:cs typeface="Courier New" pitchFamily="49" charset="0"/>
              </a:rPr>
              <a:t>}</a:t>
            </a:r>
          </a:p>
        </p:txBody>
      </p:sp>
    </p:spTree>
    <p:extLst>
      <p:ext uri="{BB962C8B-B14F-4D97-AF65-F5344CB8AC3E}">
        <p14:creationId xmlns:p14="http://schemas.microsoft.com/office/powerpoint/2010/main" val="31536125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a:t>
            </a:r>
            <a:endParaRPr lang="en-US" dirty="0"/>
          </a:p>
        </p:txBody>
      </p:sp>
      <p:sp>
        <p:nvSpPr>
          <p:cNvPr id="3" name="Content Placeholder 2"/>
          <p:cNvSpPr>
            <a:spLocks noGrp="1"/>
          </p:cNvSpPr>
          <p:nvPr>
            <p:ph idx="1"/>
          </p:nvPr>
        </p:nvSpPr>
        <p:spPr>
          <a:xfrm>
            <a:off x="457200" y="1775191"/>
            <a:ext cx="4191000" cy="4625609"/>
          </a:xfrm>
        </p:spPr>
        <p:txBody>
          <a:bodyPr/>
          <a:lstStyle/>
          <a:p>
            <a:pPr marL="118872" indent="0">
              <a:buNone/>
            </a:pPr>
            <a:r>
              <a:rPr lang="en-US" b="1" dirty="0">
                <a:latin typeface="Courier New" pitchFamily="49" charset="0"/>
                <a:cs typeface="Courier New" pitchFamily="49" charset="0"/>
              </a:rPr>
              <a:t>p</a:t>
            </a:r>
            <a:r>
              <a:rPr lang="en-US" b="1" dirty="0" smtClean="0">
                <a:latin typeface="Courier New" pitchFamily="49" charset="0"/>
                <a:cs typeface="Courier New" pitchFamily="49" charset="0"/>
              </a:rPr>
              <a:t>ush 0x0a</a:t>
            </a:r>
          </a:p>
          <a:p>
            <a:pPr marL="118872" indent="0">
              <a:buNone/>
            </a:pPr>
            <a:r>
              <a:rPr lang="en-US" b="1" dirty="0" smtClean="0">
                <a:latin typeface="Courier New" pitchFamily="49" charset="0"/>
                <a:cs typeface="Courier New" pitchFamily="49" charset="0"/>
              </a:rPr>
              <a:t>push 0x6c</a:t>
            </a:r>
            <a:endParaRPr lang="en-US" b="1" dirty="0">
              <a:latin typeface="Courier New" pitchFamily="49" charset="0"/>
              <a:cs typeface="Courier New" pitchFamily="49" charset="0"/>
            </a:endParaRPr>
          </a:p>
        </p:txBody>
      </p:sp>
      <p:sp>
        <p:nvSpPr>
          <p:cNvPr id="4" name="Rectangle 3"/>
          <p:cNvSpPr/>
          <p:nvPr/>
        </p:nvSpPr>
        <p:spPr>
          <a:xfrm>
            <a:off x="5695545"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Courier New" pitchFamily="49" charset="0"/>
                <a:cs typeface="Courier New" pitchFamily="49" charset="0"/>
              </a:rPr>
              <a:t>0a</a:t>
            </a:r>
            <a:endParaRPr lang="en-US" sz="3200" b="1" dirty="0">
              <a:latin typeface="Courier New" pitchFamily="49" charset="0"/>
              <a:cs typeface="Courier New" pitchFamily="49" charset="0"/>
            </a:endParaRPr>
          </a:p>
        </p:txBody>
      </p:sp>
      <p:sp>
        <p:nvSpPr>
          <p:cNvPr id="5" name="Rectangle 4"/>
          <p:cNvSpPr/>
          <p:nvPr/>
        </p:nvSpPr>
        <p:spPr>
          <a:xfrm>
            <a:off x="5695545" y="49530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Courier New" pitchFamily="49" charset="0"/>
                <a:cs typeface="Courier New" pitchFamily="49" charset="0"/>
              </a:rPr>
              <a:t>6c</a:t>
            </a:r>
            <a:endParaRPr lang="en-US" sz="3200" b="1" dirty="0">
              <a:latin typeface="Courier New" pitchFamily="49" charset="0"/>
              <a:cs typeface="Courier New" pitchFamily="49" charset="0"/>
            </a:endParaRPr>
          </a:p>
        </p:txBody>
      </p:sp>
      <p:cxnSp>
        <p:nvCxnSpPr>
          <p:cNvPr id="6" name="Straight Arrow Connector 5"/>
          <p:cNvCxnSpPr/>
          <p:nvPr/>
        </p:nvCxnSpPr>
        <p:spPr>
          <a:xfrm>
            <a:off x="5209972" y="49530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577774"/>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715000" y="2286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Exploiting buffer overflows</a:t>
            </a:r>
            <a:endParaRPr lang="en-US" dirty="0"/>
          </a:p>
        </p:txBody>
      </p:sp>
      <p:sp>
        <p:nvSpPr>
          <p:cNvPr id="3" name="Content Placeholder 2"/>
          <p:cNvSpPr>
            <a:spLocks noGrp="1"/>
          </p:cNvSpPr>
          <p:nvPr>
            <p:ph idx="1"/>
          </p:nvPr>
        </p:nvSpPr>
        <p:spPr>
          <a:xfrm>
            <a:off x="152400" y="1851391"/>
            <a:ext cx="8229600" cy="4625609"/>
          </a:xfrm>
          <a:noFill/>
        </p:spPr>
        <p:txBody>
          <a:bodyPr>
            <a:noAutofit/>
          </a:bodyPr>
          <a:lstStyle/>
          <a:p>
            <a:pPr marL="118872" indent="0">
              <a:buNone/>
            </a:pPr>
            <a:r>
              <a:rPr lang="en-US" sz="2400" b="1" dirty="0" smtClean="0">
                <a:latin typeface="Courier New" pitchFamily="49" charset="0"/>
                <a:cs typeface="Courier New" pitchFamily="49" charset="0"/>
              </a:rPr>
              <a:t>void foo(char *</a:t>
            </a:r>
            <a:r>
              <a:rPr lang="en-US" sz="2400" b="1" dirty="0" err="1" smtClean="0">
                <a:latin typeface="Courier New" pitchFamily="49" charset="0"/>
                <a:cs typeface="Courier New" pitchFamily="49" charset="0"/>
              </a:rPr>
              <a:t>str</a:t>
            </a:r>
            <a:r>
              <a:rPr lang="en-US" sz="2400" b="1" dirty="0" smtClean="0">
                <a:latin typeface="Courier New" pitchFamily="49" charset="0"/>
                <a:cs typeface="Courier New" pitchFamily="49" charset="0"/>
              </a:rPr>
              <a:t>) {</a:t>
            </a:r>
          </a:p>
          <a:p>
            <a:pPr marL="118872" indent="0">
              <a:buNone/>
            </a:pPr>
            <a:r>
              <a:rPr lang="en-US" sz="2400" b="1" dirty="0" smtClean="0">
                <a:solidFill>
                  <a:schemeClr val="bg2">
                    <a:lumMod val="90000"/>
                  </a:schemeClr>
                </a:solidFill>
                <a:latin typeface="Courier New" pitchFamily="49" charset="0"/>
                <a:cs typeface="Courier New" pitchFamily="49" charset="0"/>
              </a:rPr>
              <a:t>   char buffer[16];</a:t>
            </a:r>
          </a:p>
          <a:p>
            <a:pPr marL="118872" indent="0">
              <a:buNone/>
            </a:pPr>
            <a:r>
              <a:rPr lang="en-US" sz="2400" b="1" dirty="0" smtClean="0">
                <a:latin typeface="Courier New" pitchFamily="49" charset="0"/>
                <a:cs typeface="Courier New" pitchFamily="49" charset="0"/>
              </a:rPr>
              <a:t>   </a:t>
            </a:r>
            <a:r>
              <a:rPr lang="en-US" sz="2400" b="1" dirty="0" err="1" smtClean="0">
                <a:latin typeface="Courier New" pitchFamily="49" charset="0"/>
                <a:cs typeface="Courier New" pitchFamily="49" charset="0"/>
              </a:rPr>
              <a:t>strcpy</a:t>
            </a:r>
            <a:r>
              <a:rPr lang="en-US" sz="2400" b="1" dirty="0" smtClean="0">
                <a:latin typeface="Courier New" pitchFamily="49" charset="0"/>
                <a:cs typeface="Courier New" pitchFamily="49" charset="0"/>
              </a:rPr>
              <a:t>(buffer, </a:t>
            </a:r>
            <a:r>
              <a:rPr lang="en-US" sz="2400" b="1" dirty="0" err="1" smtClean="0">
                <a:latin typeface="Courier New" pitchFamily="49" charset="0"/>
                <a:cs typeface="Courier New" pitchFamily="49" charset="0"/>
              </a:rPr>
              <a:t>str</a:t>
            </a:r>
            <a:r>
              <a:rPr lang="en-US" sz="2400" b="1" dirty="0" smtClean="0">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a:p>
            <a:pPr marL="118872" indent="0">
              <a:buNone/>
            </a:pPr>
            <a:endParaRPr lang="en-US" sz="2400" b="1" dirty="0" smtClean="0">
              <a:latin typeface="Courier New" pitchFamily="49" charset="0"/>
              <a:cs typeface="Courier New" pitchFamily="49" charset="0"/>
            </a:endParaRPr>
          </a:p>
          <a:p>
            <a:pPr marL="118872" indent="0">
              <a:buNone/>
            </a:pPr>
            <a:r>
              <a:rPr lang="en-US" sz="2400" b="1" dirty="0" smtClean="0">
                <a:solidFill>
                  <a:schemeClr val="bg2">
                    <a:lumMod val="90000"/>
                  </a:schemeClr>
                </a:solidFill>
                <a:latin typeface="Courier New" pitchFamily="49" charset="0"/>
                <a:cs typeface="Courier New" pitchFamily="49" charset="0"/>
              </a:rPr>
              <a:t>void main() {</a:t>
            </a:r>
          </a:p>
          <a:p>
            <a:pPr marL="118872" indent="0">
              <a:buNone/>
            </a:pPr>
            <a:r>
              <a:rPr lang="en-US" sz="2400" b="1" dirty="0" smtClean="0">
                <a:solidFill>
                  <a:schemeClr val="bg2">
                    <a:lumMod val="90000"/>
                  </a:schemeClr>
                </a:solidFill>
                <a:latin typeface="Courier New" pitchFamily="49" charset="0"/>
                <a:cs typeface="Courier New" pitchFamily="49" charset="0"/>
              </a:rPr>
              <a:t>  char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memset</a:t>
            </a:r>
            <a:r>
              <a:rPr lang="en-US" sz="2400" b="1" dirty="0" smtClean="0">
                <a:solidFill>
                  <a:schemeClr val="bg2">
                    <a:lumMod val="90000"/>
                  </a:schemeClr>
                </a:solidFill>
                <a:latin typeface="Courier New" pitchFamily="49" charset="0"/>
                <a:cs typeface="Courier New" pitchFamily="49" charset="0"/>
              </a:rPr>
              <a:t>(</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 ‘A’, 255);</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[255] = ‘\x00’;</a:t>
            </a:r>
          </a:p>
          <a:p>
            <a:pPr marL="118872" indent="0">
              <a:buNone/>
            </a:pPr>
            <a:r>
              <a:rPr lang="en-US" sz="2400" b="1" dirty="0">
                <a:solidFill>
                  <a:schemeClr val="bg2">
                    <a:lumMod val="90000"/>
                  </a:schemeClr>
                </a:solidFill>
                <a:latin typeface="Courier New" pitchFamily="49" charset="0"/>
                <a:cs typeface="Courier New" pitchFamily="49" charset="0"/>
              </a:rPr>
              <a:t> ((</a:t>
            </a:r>
            <a:r>
              <a:rPr lang="en-US" sz="2400" b="1" dirty="0" err="1">
                <a:solidFill>
                  <a:schemeClr val="bg2">
                    <a:lumMod val="90000"/>
                  </a:schemeClr>
                </a:solidFill>
                <a:latin typeface="Courier New" pitchFamily="49" charset="0"/>
                <a:cs typeface="Courier New" pitchFamily="49" charset="0"/>
              </a:rPr>
              <a:t>int</a:t>
            </a:r>
            <a:r>
              <a:rPr lang="en-US" sz="2400" b="1" dirty="0">
                <a:solidFill>
                  <a:schemeClr val="bg2">
                    <a:lumMod val="90000"/>
                  </a:schemeClr>
                </a:solidFill>
                <a:latin typeface="Courier New" pitchFamily="49" charset="0"/>
                <a:cs typeface="Courier New" pitchFamily="49" charset="0"/>
              </a:rPr>
              <a:t>*)</a:t>
            </a:r>
            <a:r>
              <a:rPr lang="en-US" sz="2400" b="1" dirty="0" err="1">
                <a:solidFill>
                  <a:schemeClr val="bg2">
                    <a:lumMod val="90000"/>
                  </a:schemeClr>
                </a:solidFill>
                <a:latin typeface="Courier New" pitchFamily="49" charset="0"/>
                <a:cs typeface="Courier New" pitchFamily="49" charset="0"/>
              </a:rPr>
              <a:t>buf</a:t>
            </a:r>
            <a:r>
              <a:rPr lang="en-US" sz="2400" b="1" dirty="0">
                <a:solidFill>
                  <a:schemeClr val="bg2">
                    <a:lumMod val="90000"/>
                  </a:schemeClr>
                </a:solidFill>
                <a:latin typeface="Courier New" pitchFamily="49" charset="0"/>
                <a:cs typeface="Courier New" pitchFamily="49" charset="0"/>
              </a:rPr>
              <a:t>)[5] = (</a:t>
            </a:r>
            <a:r>
              <a:rPr lang="en-US" sz="2400" b="1" dirty="0" err="1">
                <a:solidFill>
                  <a:schemeClr val="bg2">
                    <a:lumMod val="90000"/>
                  </a:schemeClr>
                </a:solidFill>
                <a:latin typeface="Courier New" pitchFamily="49" charset="0"/>
                <a:cs typeface="Courier New" pitchFamily="49" charset="0"/>
              </a:rPr>
              <a:t>int</a:t>
            </a:r>
            <a:r>
              <a:rPr lang="en-US" sz="2400" b="1" dirty="0">
                <a:solidFill>
                  <a:schemeClr val="bg2">
                    <a:lumMod val="90000"/>
                  </a:schemeClr>
                </a:solidFill>
                <a:latin typeface="Courier New" pitchFamily="49" charset="0"/>
                <a:cs typeface="Courier New" pitchFamily="49" charset="0"/>
              </a:rPr>
              <a:t>)</a:t>
            </a:r>
            <a:r>
              <a:rPr lang="en-US" sz="2400" b="1" dirty="0" err="1">
                <a:solidFill>
                  <a:schemeClr val="bg2">
                    <a:lumMod val="90000"/>
                  </a:schemeClr>
                </a:solidFill>
                <a:latin typeface="Courier New" pitchFamily="49" charset="0"/>
                <a:cs typeface="Courier New" pitchFamily="49" charset="0"/>
              </a:rPr>
              <a:t>buf</a:t>
            </a:r>
            <a:r>
              <a:rPr lang="en-US" sz="2400" b="1" dirty="0">
                <a:solidFill>
                  <a:schemeClr val="bg2">
                    <a:lumMod val="90000"/>
                  </a:schemeClr>
                </a:solidFill>
                <a:latin typeface="Courier New" pitchFamily="49" charset="0"/>
                <a:cs typeface="Courier New" pitchFamily="49" charset="0"/>
              </a:rPr>
              <a:t>;</a:t>
            </a:r>
            <a:endParaRPr lang="en-US" sz="2400" b="1" dirty="0" smtClean="0">
              <a:solidFill>
                <a:schemeClr val="bg2">
                  <a:lumMod val="90000"/>
                </a:schemeClr>
              </a:solidFill>
              <a:latin typeface="Courier New" pitchFamily="49" charset="0"/>
              <a:cs typeface="Courier New" pitchFamily="49" charset="0"/>
            </a:endParaRPr>
          </a:p>
          <a:p>
            <a:pPr marL="118872" indent="0">
              <a:buNone/>
            </a:pPr>
            <a:r>
              <a:rPr lang="en-US" sz="2400" b="1" dirty="0" smtClean="0">
                <a:solidFill>
                  <a:schemeClr val="bg2">
                    <a:lumMod val="90000"/>
                  </a:schemeClr>
                </a:solidFill>
                <a:latin typeface="Courier New" pitchFamily="49" charset="0"/>
                <a:cs typeface="Courier New" pitchFamily="49" charset="0"/>
              </a:rPr>
              <a:t>  foo(</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p:txBody>
      </p:sp>
      <p:sp>
        <p:nvSpPr>
          <p:cNvPr id="4" name="Rectangle 3"/>
          <p:cNvSpPr/>
          <p:nvPr/>
        </p:nvSpPr>
        <p:spPr>
          <a:xfrm>
            <a:off x="5715000" y="5943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571500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71500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715000"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71500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715001"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200650" y="16764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515349" y="2895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715000" y="4724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5715000" y="5943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14" name="Rectangle 13"/>
          <p:cNvSpPr/>
          <p:nvPr/>
        </p:nvSpPr>
        <p:spPr>
          <a:xfrm>
            <a:off x="5715000" y="4114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0x41414141</a:t>
            </a:r>
            <a:endParaRPr lang="en-US" sz="3200" b="1" dirty="0">
              <a:solidFill>
                <a:schemeClr val="tx1"/>
              </a:solidFill>
              <a:latin typeface="Courier New" pitchFamily="49" charset="0"/>
              <a:cs typeface="Courier New" pitchFamily="49" charset="0"/>
            </a:endParaRPr>
          </a:p>
        </p:txBody>
      </p:sp>
      <p:sp>
        <p:nvSpPr>
          <p:cNvPr id="17" name="Rectangle 16"/>
          <p:cNvSpPr/>
          <p:nvPr/>
        </p:nvSpPr>
        <p:spPr>
          <a:xfrm>
            <a:off x="5715000" y="3505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buf</a:t>
            </a:r>
            <a:endParaRPr lang="en-US" sz="3200" b="1" i="1" dirty="0">
              <a:solidFill>
                <a:schemeClr val="tx1"/>
              </a:solidFill>
              <a:latin typeface="Courier New" pitchFamily="49" charset="0"/>
              <a:cs typeface="Courier New" pitchFamily="49" charset="0"/>
            </a:endParaRPr>
          </a:p>
        </p:txBody>
      </p:sp>
      <p:sp>
        <p:nvSpPr>
          <p:cNvPr id="18" name="Rectangle 17"/>
          <p:cNvSpPr/>
          <p:nvPr/>
        </p:nvSpPr>
        <p:spPr>
          <a:xfrm>
            <a:off x="5715000" y="2895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0x41414141</a:t>
            </a:r>
            <a:endParaRPr lang="en-US" sz="3200" b="1" dirty="0">
              <a:solidFill>
                <a:schemeClr val="tx1"/>
              </a:solidFill>
              <a:latin typeface="Courier New" pitchFamily="49" charset="0"/>
              <a:cs typeface="Courier New" pitchFamily="49" charset="0"/>
            </a:endParaRPr>
          </a:p>
        </p:txBody>
      </p:sp>
      <p:sp>
        <p:nvSpPr>
          <p:cNvPr id="21" name="Rectangle 20"/>
          <p:cNvSpPr/>
          <p:nvPr/>
        </p:nvSpPr>
        <p:spPr>
          <a:xfrm>
            <a:off x="5715000" y="1676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22" name="Rectangle 21"/>
          <p:cNvSpPr/>
          <p:nvPr/>
        </p:nvSpPr>
        <p:spPr>
          <a:xfrm>
            <a:off x="5715000" y="1676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cxnSp>
        <p:nvCxnSpPr>
          <p:cNvPr id="16" name="Elbow Connector 15"/>
          <p:cNvCxnSpPr/>
          <p:nvPr/>
        </p:nvCxnSpPr>
        <p:spPr>
          <a:xfrm rot="16200000" flipH="1">
            <a:off x="7934527" y="4181273"/>
            <a:ext cx="914400" cy="171855"/>
          </a:xfrm>
          <a:prstGeom prst="bentConnector4">
            <a:avLst>
              <a:gd name="adj1" fmla="val -596"/>
              <a:gd name="adj2" fmla="val 233019"/>
            </a:avLst>
          </a:prstGeom>
          <a:ln w="31750">
            <a:solidFill>
              <a:schemeClr val="tx1"/>
            </a:solidFill>
            <a:prstDash val="sysDash"/>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003679"/>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715000" y="1676400"/>
            <a:ext cx="2762655" cy="12192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AAAAAAA…</a:t>
            </a: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Exploiting buffer overflows</a:t>
            </a:r>
            <a:endParaRPr lang="en-US" dirty="0"/>
          </a:p>
        </p:txBody>
      </p:sp>
      <p:sp>
        <p:nvSpPr>
          <p:cNvPr id="3" name="Content Placeholder 2"/>
          <p:cNvSpPr>
            <a:spLocks noGrp="1"/>
          </p:cNvSpPr>
          <p:nvPr>
            <p:ph idx="1"/>
          </p:nvPr>
        </p:nvSpPr>
        <p:spPr>
          <a:xfrm>
            <a:off x="152400" y="1851391"/>
            <a:ext cx="8229600" cy="4625609"/>
          </a:xfrm>
          <a:noFill/>
        </p:spPr>
        <p:txBody>
          <a:bodyPr>
            <a:noAutofit/>
          </a:bodyPr>
          <a:lstStyle/>
          <a:p>
            <a:pPr marL="118872" indent="0">
              <a:buNone/>
            </a:pPr>
            <a:r>
              <a:rPr lang="en-US" sz="2400" b="1" dirty="0" smtClean="0">
                <a:latin typeface="Courier New" pitchFamily="49" charset="0"/>
                <a:cs typeface="Courier New" pitchFamily="49" charset="0"/>
              </a:rPr>
              <a:t>void foo(char *</a:t>
            </a:r>
            <a:r>
              <a:rPr lang="en-US" sz="2400" b="1" dirty="0" err="1" smtClean="0">
                <a:latin typeface="Courier New" pitchFamily="49" charset="0"/>
                <a:cs typeface="Courier New" pitchFamily="49" charset="0"/>
              </a:rPr>
              <a:t>str</a:t>
            </a:r>
            <a:r>
              <a:rPr lang="en-US" sz="2400" b="1" dirty="0" smtClean="0">
                <a:latin typeface="Courier New" pitchFamily="49" charset="0"/>
                <a:cs typeface="Courier New" pitchFamily="49" charset="0"/>
              </a:rPr>
              <a:t>) {</a:t>
            </a:r>
          </a:p>
          <a:p>
            <a:pPr marL="118872" indent="0">
              <a:buNone/>
            </a:pPr>
            <a:r>
              <a:rPr lang="en-US" sz="2400" b="1" dirty="0" smtClean="0">
                <a:solidFill>
                  <a:schemeClr val="bg2">
                    <a:lumMod val="90000"/>
                  </a:schemeClr>
                </a:solidFill>
                <a:latin typeface="Courier New" pitchFamily="49" charset="0"/>
                <a:cs typeface="Courier New" pitchFamily="49" charset="0"/>
              </a:rPr>
              <a:t>   char buffer[16];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strcpy</a:t>
            </a:r>
            <a:r>
              <a:rPr lang="en-US" sz="2400" b="1" dirty="0" smtClean="0">
                <a:solidFill>
                  <a:schemeClr val="bg2">
                    <a:lumMod val="90000"/>
                  </a:schemeClr>
                </a:solidFill>
                <a:latin typeface="Courier New" pitchFamily="49" charset="0"/>
                <a:cs typeface="Courier New" pitchFamily="49" charset="0"/>
              </a:rPr>
              <a:t>(buffer, </a:t>
            </a:r>
            <a:r>
              <a:rPr lang="en-US" sz="2400" b="1" dirty="0" err="1" smtClean="0">
                <a:solidFill>
                  <a:schemeClr val="bg2">
                    <a:lumMod val="90000"/>
                  </a:schemeClr>
                </a:solidFill>
                <a:latin typeface="Courier New" pitchFamily="49" charset="0"/>
                <a:cs typeface="Courier New" pitchFamily="49" charset="0"/>
              </a:rPr>
              <a:t>str</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latin typeface="Courier New" pitchFamily="49" charset="0"/>
                <a:cs typeface="Courier New" pitchFamily="49" charset="0"/>
              </a:rPr>
              <a:t>}</a:t>
            </a:r>
          </a:p>
          <a:p>
            <a:pPr marL="118872" indent="0">
              <a:buNone/>
            </a:pPr>
            <a:endParaRPr lang="en-US" sz="2400" b="1" dirty="0" smtClean="0">
              <a:latin typeface="Courier New" pitchFamily="49" charset="0"/>
              <a:cs typeface="Courier New" pitchFamily="49" charset="0"/>
            </a:endParaRPr>
          </a:p>
          <a:p>
            <a:pPr marL="118872" indent="0">
              <a:buNone/>
            </a:pPr>
            <a:r>
              <a:rPr lang="en-US" sz="2400" b="1" dirty="0" smtClean="0">
                <a:solidFill>
                  <a:schemeClr val="bg2">
                    <a:lumMod val="90000"/>
                  </a:schemeClr>
                </a:solidFill>
                <a:latin typeface="Courier New" pitchFamily="49" charset="0"/>
                <a:cs typeface="Courier New" pitchFamily="49" charset="0"/>
              </a:rPr>
              <a:t>void main() {</a:t>
            </a:r>
          </a:p>
          <a:p>
            <a:pPr marL="118872" indent="0">
              <a:buNone/>
            </a:pPr>
            <a:r>
              <a:rPr lang="en-US" sz="2400" b="1" dirty="0" smtClean="0">
                <a:solidFill>
                  <a:schemeClr val="bg2">
                    <a:lumMod val="90000"/>
                  </a:schemeClr>
                </a:solidFill>
                <a:latin typeface="Courier New" pitchFamily="49" charset="0"/>
                <a:cs typeface="Courier New" pitchFamily="49" charset="0"/>
              </a:rPr>
              <a:t>  char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memset</a:t>
            </a:r>
            <a:r>
              <a:rPr lang="en-US" sz="2400" b="1" dirty="0" smtClean="0">
                <a:solidFill>
                  <a:schemeClr val="bg2">
                    <a:lumMod val="90000"/>
                  </a:schemeClr>
                </a:solidFill>
                <a:latin typeface="Courier New" pitchFamily="49" charset="0"/>
                <a:cs typeface="Courier New" pitchFamily="49" charset="0"/>
              </a:rPr>
              <a:t>(</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 ‘A’, 255);</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[255] = ‘\x00’;</a:t>
            </a:r>
          </a:p>
          <a:p>
            <a:pPr marL="118872" indent="0">
              <a:buNone/>
            </a:pPr>
            <a:r>
              <a:rPr lang="en-US" sz="2400" b="1" dirty="0">
                <a:solidFill>
                  <a:schemeClr val="bg2">
                    <a:lumMod val="90000"/>
                  </a:schemeClr>
                </a:solidFill>
                <a:latin typeface="Courier New" pitchFamily="49" charset="0"/>
                <a:cs typeface="Courier New" pitchFamily="49" charset="0"/>
              </a:rPr>
              <a:t> ((</a:t>
            </a:r>
            <a:r>
              <a:rPr lang="en-US" sz="2400" b="1" dirty="0" err="1">
                <a:solidFill>
                  <a:schemeClr val="bg2">
                    <a:lumMod val="90000"/>
                  </a:schemeClr>
                </a:solidFill>
                <a:latin typeface="Courier New" pitchFamily="49" charset="0"/>
                <a:cs typeface="Courier New" pitchFamily="49" charset="0"/>
              </a:rPr>
              <a:t>int</a:t>
            </a:r>
            <a:r>
              <a:rPr lang="en-US" sz="2400" b="1" dirty="0">
                <a:solidFill>
                  <a:schemeClr val="bg2">
                    <a:lumMod val="90000"/>
                  </a:schemeClr>
                </a:solidFill>
                <a:latin typeface="Courier New" pitchFamily="49" charset="0"/>
                <a:cs typeface="Courier New" pitchFamily="49" charset="0"/>
              </a:rPr>
              <a:t>*)</a:t>
            </a:r>
            <a:r>
              <a:rPr lang="en-US" sz="2400" b="1" dirty="0" err="1">
                <a:solidFill>
                  <a:schemeClr val="bg2">
                    <a:lumMod val="90000"/>
                  </a:schemeClr>
                </a:solidFill>
                <a:latin typeface="Courier New" pitchFamily="49" charset="0"/>
                <a:cs typeface="Courier New" pitchFamily="49" charset="0"/>
              </a:rPr>
              <a:t>buf</a:t>
            </a:r>
            <a:r>
              <a:rPr lang="en-US" sz="2400" b="1" dirty="0">
                <a:solidFill>
                  <a:schemeClr val="bg2">
                    <a:lumMod val="90000"/>
                  </a:schemeClr>
                </a:solidFill>
                <a:latin typeface="Courier New" pitchFamily="49" charset="0"/>
                <a:cs typeface="Courier New" pitchFamily="49" charset="0"/>
              </a:rPr>
              <a:t>)[5] = (</a:t>
            </a:r>
            <a:r>
              <a:rPr lang="en-US" sz="2400" b="1" dirty="0" err="1">
                <a:solidFill>
                  <a:schemeClr val="bg2">
                    <a:lumMod val="90000"/>
                  </a:schemeClr>
                </a:solidFill>
                <a:latin typeface="Courier New" pitchFamily="49" charset="0"/>
                <a:cs typeface="Courier New" pitchFamily="49" charset="0"/>
              </a:rPr>
              <a:t>int</a:t>
            </a:r>
            <a:r>
              <a:rPr lang="en-US" sz="2400" b="1" dirty="0">
                <a:solidFill>
                  <a:schemeClr val="bg2">
                    <a:lumMod val="90000"/>
                  </a:schemeClr>
                </a:solidFill>
                <a:latin typeface="Courier New" pitchFamily="49" charset="0"/>
                <a:cs typeface="Courier New" pitchFamily="49" charset="0"/>
              </a:rPr>
              <a:t>)</a:t>
            </a:r>
            <a:r>
              <a:rPr lang="en-US" sz="2400" b="1" dirty="0" err="1">
                <a:solidFill>
                  <a:schemeClr val="bg2">
                    <a:lumMod val="90000"/>
                  </a:schemeClr>
                </a:solidFill>
                <a:latin typeface="Courier New" pitchFamily="49" charset="0"/>
                <a:cs typeface="Courier New" pitchFamily="49" charset="0"/>
              </a:rPr>
              <a:t>buf</a:t>
            </a:r>
            <a:r>
              <a:rPr lang="en-US" sz="2400" b="1" dirty="0">
                <a:solidFill>
                  <a:schemeClr val="bg2">
                    <a:lumMod val="90000"/>
                  </a:schemeClr>
                </a:solidFill>
                <a:latin typeface="Courier New" pitchFamily="49" charset="0"/>
                <a:cs typeface="Courier New" pitchFamily="49" charset="0"/>
              </a:rPr>
              <a:t>;</a:t>
            </a:r>
            <a:endParaRPr lang="en-US" sz="2400" b="1" dirty="0" smtClean="0">
              <a:solidFill>
                <a:schemeClr val="bg2">
                  <a:lumMod val="90000"/>
                </a:schemeClr>
              </a:solidFill>
              <a:latin typeface="Courier New" pitchFamily="49" charset="0"/>
              <a:cs typeface="Courier New" pitchFamily="49" charset="0"/>
            </a:endParaRPr>
          </a:p>
          <a:p>
            <a:pPr marL="118872" indent="0">
              <a:buNone/>
            </a:pPr>
            <a:r>
              <a:rPr lang="en-US" sz="2400" b="1" dirty="0" smtClean="0">
                <a:solidFill>
                  <a:schemeClr val="bg2">
                    <a:lumMod val="90000"/>
                  </a:schemeClr>
                </a:solidFill>
                <a:latin typeface="Courier New" pitchFamily="49" charset="0"/>
                <a:cs typeface="Courier New" pitchFamily="49" charset="0"/>
              </a:rPr>
              <a:t>  foo(</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p:txBody>
      </p:sp>
      <p:sp>
        <p:nvSpPr>
          <p:cNvPr id="4" name="Rectangle 3"/>
          <p:cNvSpPr/>
          <p:nvPr/>
        </p:nvSpPr>
        <p:spPr>
          <a:xfrm>
            <a:off x="5715000" y="5943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571500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71500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715000"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71500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715001"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200650" y="28956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8515349" y="2895600"/>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715000" y="4724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5715000" y="5943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14" name="Rectangle 13"/>
          <p:cNvSpPr/>
          <p:nvPr/>
        </p:nvSpPr>
        <p:spPr>
          <a:xfrm>
            <a:off x="5715000" y="4114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0x41414141</a:t>
            </a:r>
            <a:endParaRPr lang="en-US" sz="3200" b="1" dirty="0">
              <a:solidFill>
                <a:schemeClr val="tx1"/>
              </a:solidFill>
              <a:latin typeface="Courier New" pitchFamily="49" charset="0"/>
              <a:cs typeface="Courier New" pitchFamily="49" charset="0"/>
            </a:endParaRPr>
          </a:p>
        </p:txBody>
      </p:sp>
      <p:sp>
        <p:nvSpPr>
          <p:cNvPr id="17" name="Rectangle 16"/>
          <p:cNvSpPr/>
          <p:nvPr/>
        </p:nvSpPr>
        <p:spPr>
          <a:xfrm>
            <a:off x="5715000" y="3505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buf</a:t>
            </a:r>
            <a:endParaRPr lang="en-US" sz="3200" b="1" i="1" dirty="0">
              <a:solidFill>
                <a:schemeClr val="tx1"/>
              </a:solidFill>
              <a:latin typeface="Courier New" pitchFamily="49" charset="0"/>
              <a:cs typeface="Courier New" pitchFamily="49" charset="0"/>
            </a:endParaRPr>
          </a:p>
        </p:txBody>
      </p:sp>
      <p:sp>
        <p:nvSpPr>
          <p:cNvPr id="18" name="Rectangle 17"/>
          <p:cNvSpPr/>
          <p:nvPr/>
        </p:nvSpPr>
        <p:spPr>
          <a:xfrm>
            <a:off x="5715000" y="2895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0x41414141</a:t>
            </a:r>
            <a:endParaRPr lang="en-US" sz="3200" b="1" dirty="0">
              <a:solidFill>
                <a:schemeClr val="tx1"/>
              </a:solidFill>
              <a:latin typeface="Courier New" pitchFamily="49" charset="0"/>
              <a:cs typeface="Courier New" pitchFamily="49" charset="0"/>
            </a:endParaRPr>
          </a:p>
        </p:txBody>
      </p:sp>
      <p:cxnSp>
        <p:nvCxnSpPr>
          <p:cNvPr id="16" name="Elbow Connector 15"/>
          <p:cNvCxnSpPr/>
          <p:nvPr/>
        </p:nvCxnSpPr>
        <p:spPr>
          <a:xfrm rot="16200000" flipH="1">
            <a:off x="7934527" y="4181273"/>
            <a:ext cx="914400" cy="171855"/>
          </a:xfrm>
          <a:prstGeom prst="bentConnector4">
            <a:avLst>
              <a:gd name="adj1" fmla="val -596"/>
              <a:gd name="adj2" fmla="val 233019"/>
            </a:avLst>
          </a:prstGeom>
          <a:ln w="31750">
            <a:solidFill>
              <a:schemeClr val="tx1"/>
            </a:solidFill>
            <a:prstDash val="sysDash"/>
            <a:tailEnd type="arrow" w="lg"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2958405"/>
            <a:ext cx="3429000" cy="1384995"/>
          </a:xfrm>
          <a:prstGeom prst="rect">
            <a:avLst/>
          </a:prstGeom>
          <a:solidFill>
            <a:schemeClr val="bg1"/>
          </a:solidFill>
          <a:ln w="31750">
            <a:solidFill>
              <a:schemeClr val="tx1"/>
            </a:solidFill>
          </a:ln>
        </p:spPr>
        <p:txBody>
          <a:bodyPr wrap="square" rtlCol="0">
            <a:spAutoFit/>
          </a:bodyPr>
          <a:lstStyle/>
          <a:p>
            <a:r>
              <a:rPr lang="en-US" sz="2800" b="1" dirty="0">
                <a:latin typeface="Courier New" pitchFamily="49" charset="0"/>
                <a:cs typeface="Courier New" pitchFamily="49" charset="0"/>
              </a:rPr>
              <a:t> </a:t>
            </a:r>
            <a:r>
              <a:rPr lang="en-US" sz="2800" b="1" baseline="0" dirty="0" err="1" smtClean="0">
                <a:latin typeface="Courier New" pitchFamily="49" charset="0"/>
                <a:cs typeface="Courier New" pitchFamily="49" charset="0"/>
              </a:rPr>
              <a:t>mov</a:t>
            </a: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ebp</a:t>
            </a:r>
            <a:r>
              <a:rPr lang="en-US" sz="2800" b="1" dirty="0" smtClean="0">
                <a:latin typeface="Courier New" pitchFamily="49" charset="0"/>
                <a:cs typeface="Courier New" pitchFamily="49" charset="0"/>
              </a:rPr>
              <a:t>, %</a:t>
            </a:r>
            <a:r>
              <a:rPr lang="en-US" sz="2800" b="1" dirty="0" err="1" smtClean="0">
                <a:latin typeface="Courier New" pitchFamily="49" charset="0"/>
                <a:cs typeface="Courier New" pitchFamily="49" charset="0"/>
              </a:rPr>
              <a:t>esp</a:t>
            </a:r>
            <a:endParaRPr lang="en-US" sz="2800" b="1" dirty="0" smtClean="0">
              <a:latin typeface="Courier New" pitchFamily="49" charset="0"/>
              <a:cs typeface="Courier New" pitchFamily="49" charset="0"/>
            </a:endParaRPr>
          </a:p>
          <a:p>
            <a:r>
              <a:rPr lang="en-US" sz="2800" b="1" dirty="0" smtClean="0">
                <a:latin typeface="Courier New" pitchFamily="49" charset="0"/>
                <a:cs typeface="Courier New" pitchFamily="49" charset="0"/>
              </a:rPr>
              <a:t> </a:t>
            </a:r>
            <a:r>
              <a:rPr lang="en-US" sz="2800" b="1" dirty="0" smtClean="0">
                <a:solidFill>
                  <a:schemeClr val="bg2">
                    <a:lumMod val="90000"/>
                  </a:schemeClr>
                </a:solidFill>
                <a:latin typeface="Courier New" pitchFamily="49" charset="0"/>
                <a:cs typeface="Courier New" pitchFamily="49" charset="0"/>
              </a:rPr>
              <a:t>pop %</a:t>
            </a:r>
            <a:r>
              <a:rPr lang="en-US" sz="2800" b="1" dirty="0" err="1" smtClean="0">
                <a:solidFill>
                  <a:schemeClr val="bg2">
                    <a:lumMod val="90000"/>
                  </a:schemeClr>
                </a:solidFill>
                <a:latin typeface="Courier New" pitchFamily="49" charset="0"/>
                <a:cs typeface="Courier New" pitchFamily="49" charset="0"/>
              </a:rPr>
              <a:t>ebp</a:t>
            </a:r>
            <a:endParaRPr lang="en-US" sz="2800" b="1" dirty="0" smtClean="0">
              <a:solidFill>
                <a:schemeClr val="bg2">
                  <a:lumMod val="90000"/>
                </a:schemeClr>
              </a:solidFill>
              <a:latin typeface="Courier New" pitchFamily="49" charset="0"/>
              <a:cs typeface="Courier New" pitchFamily="49" charset="0"/>
            </a:endParaRPr>
          </a:p>
          <a:p>
            <a:r>
              <a:rPr lang="en-US" sz="2800" b="1" dirty="0">
                <a:solidFill>
                  <a:schemeClr val="bg2">
                    <a:lumMod val="90000"/>
                  </a:schemeClr>
                </a:solidFill>
                <a:latin typeface="Courier New" pitchFamily="49" charset="0"/>
                <a:cs typeface="Courier New" pitchFamily="49" charset="0"/>
              </a:rPr>
              <a:t> </a:t>
            </a:r>
            <a:r>
              <a:rPr lang="en-US" sz="2800" b="1" dirty="0" smtClean="0">
                <a:solidFill>
                  <a:schemeClr val="bg2">
                    <a:lumMod val="90000"/>
                  </a:schemeClr>
                </a:solidFill>
                <a:latin typeface="Courier New" pitchFamily="49" charset="0"/>
                <a:cs typeface="Courier New" pitchFamily="49" charset="0"/>
              </a:rPr>
              <a:t>ret</a:t>
            </a:r>
            <a:endParaRPr lang="en-US" sz="2800" b="1" dirty="0">
              <a:solidFill>
                <a:schemeClr val="bg2">
                  <a:lumMod val="9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3422752766"/>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715000" y="1676400"/>
            <a:ext cx="2762655" cy="12192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AAAAAAA…</a:t>
            </a: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Exploiting buffer overflows</a:t>
            </a:r>
            <a:endParaRPr lang="en-US" dirty="0"/>
          </a:p>
        </p:txBody>
      </p:sp>
      <p:sp>
        <p:nvSpPr>
          <p:cNvPr id="3" name="Content Placeholder 2"/>
          <p:cNvSpPr>
            <a:spLocks noGrp="1"/>
          </p:cNvSpPr>
          <p:nvPr>
            <p:ph idx="1"/>
          </p:nvPr>
        </p:nvSpPr>
        <p:spPr>
          <a:xfrm>
            <a:off x="152400" y="1851391"/>
            <a:ext cx="8229600" cy="4625609"/>
          </a:xfrm>
          <a:noFill/>
        </p:spPr>
        <p:txBody>
          <a:bodyPr>
            <a:noAutofit/>
          </a:bodyPr>
          <a:lstStyle/>
          <a:p>
            <a:pPr marL="118872" indent="0">
              <a:buNone/>
            </a:pPr>
            <a:r>
              <a:rPr lang="en-US" sz="2400" b="1" dirty="0" smtClean="0">
                <a:latin typeface="Courier New" pitchFamily="49" charset="0"/>
                <a:cs typeface="Courier New" pitchFamily="49" charset="0"/>
              </a:rPr>
              <a:t>void foo(char *</a:t>
            </a:r>
            <a:r>
              <a:rPr lang="en-US" sz="2400" b="1" dirty="0" err="1" smtClean="0">
                <a:latin typeface="Courier New" pitchFamily="49" charset="0"/>
                <a:cs typeface="Courier New" pitchFamily="49" charset="0"/>
              </a:rPr>
              <a:t>str</a:t>
            </a:r>
            <a:r>
              <a:rPr lang="en-US" sz="2400" b="1" dirty="0" smtClean="0">
                <a:latin typeface="Courier New" pitchFamily="49" charset="0"/>
                <a:cs typeface="Courier New" pitchFamily="49" charset="0"/>
              </a:rPr>
              <a:t>) {</a:t>
            </a:r>
          </a:p>
          <a:p>
            <a:pPr marL="118872" indent="0">
              <a:buNone/>
            </a:pPr>
            <a:r>
              <a:rPr lang="en-US" sz="2400" b="1" dirty="0" smtClean="0">
                <a:solidFill>
                  <a:schemeClr val="bg2">
                    <a:lumMod val="90000"/>
                  </a:schemeClr>
                </a:solidFill>
                <a:latin typeface="Courier New" pitchFamily="49" charset="0"/>
                <a:cs typeface="Courier New" pitchFamily="49" charset="0"/>
              </a:rPr>
              <a:t>   char buffer[16];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strcpy</a:t>
            </a:r>
            <a:r>
              <a:rPr lang="en-US" sz="2400" b="1" dirty="0" smtClean="0">
                <a:solidFill>
                  <a:schemeClr val="bg2">
                    <a:lumMod val="90000"/>
                  </a:schemeClr>
                </a:solidFill>
                <a:latin typeface="Courier New" pitchFamily="49" charset="0"/>
                <a:cs typeface="Courier New" pitchFamily="49" charset="0"/>
              </a:rPr>
              <a:t>(buffer, </a:t>
            </a:r>
            <a:r>
              <a:rPr lang="en-US" sz="2400" b="1" dirty="0" err="1" smtClean="0">
                <a:solidFill>
                  <a:schemeClr val="bg2">
                    <a:lumMod val="90000"/>
                  </a:schemeClr>
                </a:solidFill>
                <a:latin typeface="Courier New" pitchFamily="49" charset="0"/>
                <a:cs typeface="Courier New" pitchFamily="49" charset="0"/>
              </a:rPr>
              <a:t>str</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latin typeface="Courier New" pitchFamily="49" charset="0"/>
                <a:cs typeface="Courier New" pitchFamily="49" charset="0"/>
              </a:rPr>
              <a:t>}</a:t>
            </a:r>
          </a:p>
          <a:p>
            <a:pPr marL="118872" indent="0">
              <a:buNone/>
            </a:pPr>
            <a:endParaRPr lang="en-US" sz="2400" b="1" dirty="0" smtClean="0">
              <a:latin typeface="Courier New" pitchFamily="49" charset="0"/>
              <a:cs typeface="Courier New" pitchFamily="49" charset="0"/>
            </a:endParaRPr>
          </a:p>
          <a:p>
            <a:pPr marL="118872" indent="0">
              <a:buNone/>
            </a:pPr>
            <a:r>
              <a:rPr lang="en-US" sz="2400" b="1" dirty="0" smtClean="0">
                <a:solidFill>
                  <a:schemeClr val="bg2">
                    <a:lumMod val="90000"/>
                  </a:schemeClr>
                </a:solidFill>
                <a:latin typeface="Courier New" pitchFamily="49" charset="0"/>
                <a:cs typeface="Courier New" pitchFamily="49" charset="0"/>
              </a:rPr>
              <a:t>void main() {</a:t>
            </a:r>
          </a:p>
          <a:p>
            <a:pPr marL="118872" indent="0">
              <a:buNone/>
            </a:pPr>
            <a:r>
              <a:rPr lang="en-US" sz="2400" b="1" dirty="0" smtClean="0">
                <a:solidFill>
                  <a:schemeClr val="bg2">
                    <a:lumMod val="90000"/>
                  </a:schemeClr>
                </a:solidFill>
                <a:latin typeface="Courier New" pitchFamily="49" charset="0"/>
                <a:cs typeface="Courier New" pitchFamily="49" charset="0"/>
              </a:rPr>
              <a:t>  char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memset</a:t>
            </a:r>
            <a:r>
              <a:rPr lang="en-US" sz="2400" b="1" dirty="0" smtClean="0">
                <a:solidFill>
                  <a:schemeClr val="bg2">
                    <a:lumMod val="90000"/>
                  </a:schemeClr>
                </a:solidFill>
                <a:latin typeface="Courier New" pitchFamily="49" charset="0"/>
                <a:cs typeface="Courier New" pitchFamily="49" charset="0"/>
              </a:rPr>
              <a:t>(</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 ‘A’, 255);</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[255] = ‘\x00’;</a:t>
            </a:r>
          </a:p>
          <a:p>
            <a:pPr marL="118872" indent="0">
              <a:buNone/>
            </a:pPr>
            <a:r>
              <a:rPr lang="en-US" sz="2400" b="1" dirty="0">
                <a:solidFill>
                  <a:schemeClr val="bg2">
                    <a:lumMod val="90000"/>
                  </a:schemeClr>
                </a:solidFill>
                <a:latin typeface="Courier New" pitchFamily="49" charset="0"/>
                <a:cs typeface="Courier New" pitchFamily="49" charset="0"/>
              </a:rPr>
              <a:t> ((</a:t>
            </a:r>
            <a:r>
              <a:rPr lang="en-US" sz="2400" b="1" dirty="0" err="1">
                <a:solidFill>
                  <a:schemeClr val="bg2">
                    <a:lumMod val="90000"/>
                  </a:schemeClr>
                </a:solidFill>
                <a:latin typeface="Courier New" pitchFamily="49" charset="0"/>
                <a:cs typeface="Courier New" pitchFamily="49" charset="0"/>
              </a:rPr>
              <a:t>int</a:t>
            </a:r>
            <a:r>
              <a:rPr lang="en-US" sz="2400" b="1" dirty="0">
                <a:solidFill>
                  <a:schemeClr val="bg2">
                    <a:lumMod val="90000"/>
                  </a:schemeClr>
                </a:solidFill>
                <a:latin typeface="Courier New" pitchFamily="49" charset="0"/>
                <a:cs typeface="Courier New" pitchFamily="49" charset="0"/>
              </a:rPr>
              <a:t>*)</a:t>
            </a:r>
            <a:r>
              <a:rPr lang="en-US" sz="2400" b="1" dirty="0" err="1">
                <a:solidFill>
                  <a:schemeClr val="bg2">
                    <a:lumMod val="90000"/>
                  </a:schemeClr>
                </a:solidFill>
                <a:latin typeface="Courier New" pitchFamily="49" charset="0"/>
                <a:cs typeface="Courier New" pitchFamily="49" charset="0"/>
              </a:rPr>
              <a:t>buf</a:t>
            </a:r>
            <a:r>
              <a:rPr lang="en-US" sz="2400" b="1" dirty="0">
                <a:solidFill>
                  <a:schemeClr val="bg2">
                    <a:lumMod val="90000"/>
                  </a:schemeClr>
                </a:solidFill>
                <a:latin typeface="Courier New" pitchFamily="49" charset="0"/>
                <a:cs typeface="Courier New" pitchFamily="49" charset="0"/>
              </a:rPr>
              <a:t>)[5] = (</a:t>
            </a:r>
            <a:r>
              <a:rPr lang="en-US" sz="2400" b="1" dirty="0" err="1">
                <a:solidFill>
                  <a:schemeClr val="bg2">
                    <a:lumMod val="90000"/>
                  </a:schemeClr>
                </a:solidFill>
                <a:latin typeface="Courier New" pitchFamily="49" charset="0"/>
                <a:cs typeface="Courier New" pitchFamily="49" charset="0"/>
              </a:rPr>
              <a:t>int</a:t>
            </a:r>
            <a:r>
              <a:rPr lang="en-US" sz="2400" b="1" dirty="0">
                <a:solidFill>
                  <a:schemeClr val="bg2">
                    <a:lumMod val="90000"/>
                  </a:schemeClr>
                </a:solidFill>
                <a:latin typeface="Courier New" pitchFamily="49" charset="0"/>
                <a:cs typeface="Courier New" pitchFamily="49" charset="0"/>
              </a:rPr>
              <a:t>)</a:t>
            </a:r>
            <a:r>
              <a:rPr lang="en-US" sz="2400" b="1" dirty="0" err="1">
                <a:solidFill>
                  <a:schemeClr val="bg2">
                    <a:lumMod val="90000"/>
                  </a:schemeClr>
                </a:solidFill>
                <a:latin typeface="Courier New" pitchFamily="49" charset="0"/>
                <a:cs typeface="Courier New" pitchFamily="49" charset="0"/>
              </a:rPr>
              <a:t>buf</a:t>
            </a:r>
            <a:r>
              <a:rPr lang="en-US" sz="2400" b="1" dirty="0">
                <a:solidFill>
                  <a:schemeClr val="bg2">
                    <a:lumMod val="90000"/>
                  </a:schemeClr>
                </a:solidFill>
                <a:latin typeface="Courier New" pitchFamily="49" charset="0"/>
                <a:cs typeface="Courier New" pitchFamily="49" charset="0"/>
              </a:rPr>
              <a:t>;</a:t>
            </a:r>
            <a:endParaRPr lang="en-US" sz="2400" b="1" dirty="0" smtClean="0">
              <a:solidFill>
                <a:schemeClr val="bg2">
                  <a:lumMod val="90000"/>
                </a:schemeClr>
              </a:solidFill>
              <a:latin typeface="Courier New" pitchFamily="49" charset="0"/>
              <a:cs typeface="Courier New" pitchFamily="49" charset="0"/>
            </a:endParaRPr>
          </a:p>
          <a:p>
            <a:pPr marL="118872" indent="0">
              <a:buNone/>
            </a:pPr>
            <a:r>
              <a:rPr lang="en-US" sz="2400" b="1" dirty="0" smtClean="0">
                <a:solidFill>
                  <a:schemeClr val="bg2">
                    <a:lumMod val="90000"/>
                  </a:schemeClr>
                </a:solidFill>
                <a:latin typeface="Courier New" pitchFamily="49" charset="0"/>
                <a:cs typeface="Courier New" pitchFamily="49" charset="0"/>
              </a:rPr>
              <a:t>  foo(</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p:txBody>
      </p:sp>
      <p:sp>
        <p:nvSpPr>
          <p:cNvPr id="4" name="Rectangle 3"/>
          <p:cNvSpPr/>
          <p:nvPr/>
        </p:nvSpPr>
        <p:spPr>
          <a:xfrm>
            <a:off x="5715000" y="5943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571500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71500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715000"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0x41414141</a:t>
            </a: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71500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715001"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200650" y="35052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419600" y="6313714"/>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715000" y="4724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5715000" y="5943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14" name="Rectangle 13"/>
          <p:cNvSpPr/>
          <p:nvPr/>
        </p:nvSpPr>
        <p:spPr>
          <a:xfrm>
            <a:off x="5715000" y="4114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0x41414141</a:t>
            </a:r>
            <a:endParaRPr lang="en-US" sz="3200" b="1" dirty="0">
              <a:solidFill>
                <a:schemeClr val="tx1"/>
              </a:solidFill>
              <a:latin typeface="Courier New" pitchFamily="49" charset="0"/>
              <a:cs typeface="Courier New" pitchFamily="49" charset="0"/>
            </a:endParaRPr>
          </a:p>
        </p:txBody>
      </p:sp>
      <p:sp>
        <p:nvSpPr>
          <p:cNvPr id="17" name="Rectangle 16"/>
          <p:cNvSpPr/>
          <p:nvPr/>
        </p:nvSpPr>
        <p:spPr>
          <a:xfrm>
            <a:off x="5715000" y="35052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buf</a:t>
            </a:r>
            <a:endParaRPr lang="en-US" sz="3200" b="1" i="1" dirty="0">
              <a:solidFill>
                <a:schemeClr val="tx1"/>
              </a:solidFill>
              <a:latin typeface="Courier New" pitchFamily="49" charset="0"/>
              <a:cs typeface="Courier New" pitchFamily="49" charset="0"/>
            </a:endParaRPr>
          </a:p>
        </p:txBody>
      </p:sp>
      <p:cxnSp>
        <p:nvCxnSpPr>
          <p:cNvPr id="16" name="Elbow Connector 15"/>
          <p:cNvCxnSpPr/>
          <p:nvPr/>
        </p:nvCxnSpPr>
        <p:spPr>
          <a:xfrm rot="16200000" flipH="1">
            <a:off x="7934527" y="4181273"/>
            <a:ext cx="914400" cy="171855"/>
          </a:xfrm>
          <a:prstGeom prst="bentConnector4">
            <a:avLst>
              <a:gd name="adj1" fmla="val -596"/>
              <a:gd name="adj2" fmla="val 233019"/>
            </a:avLst>
          </a:prstGeom>
          <a:ln w="31750">
            <a:solidFill>
              <a:schemeClr val="tx1"/>
            </a:solidFill>
            <a:prstDash val="sysDash"/>
            <a:tailEnd type="arrow" w="lg"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2958405"/>
            <a:ext cx="3429000" cy="1384995"/>
          </a:xfrm>
          <a:prstGeom prst="rect">
            <a:avLst/>
          </a:prstGeom>
          <a:solidFill>
            <a:schemeClr val="bg1"/>
          </a:solidFill>
          <a:ln w="31750">
            <a:solidFill>
              <a:schemeClr val="tx1"/>
            </a:solidFill>
          </a:ln>
        </p:spPr>
        <p:txBody>
          <a:bodyPr wrap="square" rtlCol="0">
            <a:spAutoFit/>
          </a:bodyPr>
          <a:lstStyle/>
          <a:p>
            <a:r>
              <a:rPr lang="en-US" sz="2800" b="1" dirty="0">
                <a:solidFill>
                  <a:schemeClr val="bg2">
                    <a:lumMod val="90000"/>
                  </a:schemeClr>
                </a:solidFill>
                <a:latin typeface="Courier New" pitchFamily="49" charset="0"/>
                <a:cs typeface="Courier New" pitchFamily="49" charset="0"/>
              </a:rPr>
              <a:t> </a:t>
            </a:r>
            <a:r>
              <a:rPr lang="en-US" sz="2800" b="1" baseline="0" dirty="0" err="1" smtClean="0">
                <a:solidFill>
                  <a:schemeClr val="bg2">
                    <a:lumMod val="90000"/>
                  </a:schemeClr>
                </a:solidFill>
                <a:latin typeface="Courier New" pitchFamily="49" charset="0"/>
                <a:cs typeface="Courier New" pitchFamily="49" charset="0"/>
              </a:rPr>
              <a:t>mov</a:t>
            </a:r>
            <a:r>
              <a:rPr lang="en-US" sz="2800" b="1" dirty="0" smtClean="0">
                <a:solidFill>
                  <a:schemeClr val="bg2">
                    <a:lumMod val="90000"/>
                  </a:schemeClr>
                </a:solidFill>
                <a:latin typeface="Courier New" pitchFamily="49" charset="0"/>
                <a:cs typeface="Courier New" pitchFamily="49" charset="0"/>
              </a:rPr>
              <a:t> %</a:t>
            </a:r>
            <a:r>
              <a:rPr lang="en-US" sz="2800" b="1" dirty="0" err="1" smtClean="0">
                <a:solidFill>
                  <a:schemeClr val="bg2">
                    <a:lumMod val="90000"/>
                  </a:schemeClr>
                </a:solidFill>
                <a:latin typeface="Courier New" pitchFamily="49" charset="0"/>
                <a:cs typeface="Courier New" pitchFamily="49" charset="0"/>
              </a:rPr>
              <a:t>ebp</a:t>
            </a:r>
            <a:r>
              <a:rPr lang="en-US" sz="2800" b="1" dirty="0" smtClean="0">
                <a:solidFill>
                  <a:schemeClr val="bg2">
                    <a:lumMod val="90000"/>
                  </a:schemeClr>
                </a:solidFill>
                <a:latin typeface="Courier New" pitchFamily="49" charset="0"/>
                <a:cs typeface="Courier New" pitchFamily="49" charset="0"/>
              </a:rPr>
              <a:t>, %</a:t>
            </a:r>
            <a:r>
              <a:rPr lang="en-US" sz="2800" b="1" dirty="0" err="1" smtClean="0">
                <a:solidFill>
                  <a:schemeClr val="bg2">
                    <a:lumMod val="90000"/>
                  </a:schemeClr>
                </a:solidFill>
                <a:latin typeface="Courier New" pitchFamily="49" charset="0"/>
                <a:cs typeface="Courier New" pitchFamily="49" charset="0"/>
              </a:rPr>
              <a:t>esp</a:t>
            </a:r>
            <a:endParaRPr lang="en-US" sz="2800" b="1" dirty="0" smtClean="0">
              <a:solidFill>
                <a:schemeClr val="bg2">
                  <a:lumMod val="90000"/>
                </a:schemeClr>
              </a:solidFill>
              <a:latin typeface="Courier New" pitchFamily="49" charset="0"/>
              <a:cs typeface="Courier New" pitchFamily="49" charset="0"/>
            </a:endParaRPr>
          </a:p>
          <a:p>
            <a:r>
              <a:rPr lang="en-US" sz="2800" b="1" dirty="0" smtClean="0">
                <a:latin typeface="Courier New" pitchFamily="49" charset="0"/>
                <a:cs typeface="Courier New" pitchFamily="49" charset="0"/>
              </a:rPr>
              <a:t> pop %</a:t>
            </a:r>
            <a:r>
              <a:rPr lang="en-US" sz="2800" b="1" dirty="0" err="1" smtClean="0">
                <a:latin typeface="Courier New" pitchFamily="49" charset="0"/>
                <a:cs typeface="Courier New" pitchFamily="49" charset="0"/>
              </a:rPr>
              <a:t>ebp</a:t>
            </a:r>
            <a:endParaRPr lang="en-US" sz="2800" b="1" dirty="0" smtClean="0">
              <a:latin typeface="Courier New" pitchFamily="49" charset="0"/>
              <a:cs typeface="Courier New" pitchFamily="49" charset="0"/>
            </a:endParaRPr>
          </a:p>
          <a:p>
            <a:r>
              <a:rPr lang="en-US" sz="2800" b="1" dirty="0">
                <a:solidFill>
                  <a:schemeClr val="bg2">
                    <a:lumMod val="90000"/>
                  </a:schemeClr>
                </a:solidFill>
                <a:latin typeface="Courier New" pitchFamily="49" charset="0"/>
                <a:cs typeface="Courier New" pitchFamily="49" charset="0"/>
              </a:rPr>
              <a:t> </a:t>
            </a:r>
            <a:r>
              <a:rPr lang="en-US" sz="2800" b="1" dirty="0" smtClean="0">
                <a:solidFill>
                  <a:schemeClr val="bg2">
                    <a:lumMod val="90000"/>
                  </a:schemeClr>
                </a:solidFill>
                <a:latin typeface="Courier New" pitchFamily="49" charset="0"/>
                <a:cs typeface="Courier New" pitchFamily="49" charset="0"/>
              </a:rPr>
              <a:t>ret</a:t>
            </a:r>
            <a:endParaRPr lang="en-US" sz="2800" b="1" dirty="0">
              <a:solidFill>
                <a:schemeClr val="bg2">
                  <a:lumMod val="90000"/>
                </a:schemeClr>
              </a:solidFill>
              <a:latin typeface="Courier New" pitchFamily="49" charset="0"/>
              <a:cs typeface="Courier New" pitchFamily="49" charset="0"/>
            </a:endParaRPr>
          </a:p>
        </p:txBody>
      </p:sp>
    </p:spTree>
    <p:extLst>
      <p:ext uri="{BB962C8B-B14F-4D97-AF65-F5344CB8AC3E}">
        <p14:creationId xmlns:p14="http://schemas.microsoft.com/office/powerpoint/2010/main" val="4143443297"/>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715000" y="1676400"/>
            <a:ext cx="2762655" cy="12192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AAAAAAA…</a:t>
            </a: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Exploiting buffer overflows</a:t>
            </a:r>
            <a:endParaRPr lang="en-US" dirty="0"/>
          </a:p>
        </p:txBody>
      </p:sp>
      <p:sp>
        <p:nvSpPr>
          <p:cNvPr id="3" name="Content Placeholder 2"/>
          <p:cNvSpPr>
            <a:spLocks noGrp="1"/>
          </p:cNvSpPr>
          <p:nvPr>
            <p:ph idx="1"/>
          </p:nvPr>
        </p:nvSpPr>
        <p:spPr>
          <a:xfrm>
            <a:off x="152400" y="1851391"/>
            <a:ext cx="8229600" cy="4625609"/>
          </a:xfrm>
          <a:noFill/>
        </p:spPr>
        <p:txBody>
          <a:bodyPr>
            <a:noAutofit/>
          </a:bodyPr>
          <a:lstStyle/>
          <a:p>
            <a:pPr marL="118872" indent="0">
              <a:buNone/>
            </a:pPr>
            <a:r>
              <a:rPr lang="en-US" sz="2400" b="1" dirty="0" smtClean="0">
                <a:latin typeface="Courier New" pitchFamily="49" charset="0"/>
                <a:cs typeface="Courier New" pitchFamily="49" charset="0"/>
              </a:rPr>
              <a:t>void foo(char *</a:t>
            </a:r>
            <a:r>
              <a:rPr lang="en-US" sz="2400" b="1" dirty="0" err="1" smtClean="0">
                <a:latin typeface="Courier New" pitchFamily="49" charset="0"/>
                <a:cs typeface="Courier New" pitchFamily="49" charset="0"/>
              </a:rPr>
              <a:t>str</a:t>
            </a:r>
            <a:r>
              <a:rPr lang="en-US" sz="2400" b="1" dirty="0" smtClean="0">
                <a:latin typeface="Courier New" pitchFamily="49" charset="0"/>
                <a:cs typeface="Courier New" pitchFamily="49" charset="0"/>
              </a:rPr>
              <a:t>) {</a:t>
            </a:r>
          </a:p>
          <a:p>
            <a:pPr marL="118872" indent="0">
              <a:buNone/>
            </a:pPr>
            <a:r>
              <a:rPr lang="en-US" sz="2400" b="1" dirty="0" smtClean="0">
                <a:solidFill>
                  <a:schemeClr val="bg2">
                    <a:lumMod val="90000"/>
                  </a:schemeClr>
                </a:solidFill>
                <a:latin typeface="Courier New" pitchFamily="49" charset="0"/>
                <a:cs typeface="Courier New" pitchFamily="49" charset="0"/>
              </a:rPr>
              <a:t>   char buffer[16];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strcpy</a:t>
            </a:r>
            <a:r>
              <a:rPr lang="en-US" sz="2400" b="1" dirty="0" smtClean="0">
                <a:solidFill>
                  <a:schemeClr val="bg2">
                    <a:lumMod val="90000"/>
                  </a:schemeClr>
                </a:solidFill>
                <a:latin typeface="Courier New" pitchFamily="49" charset="0"/>
                <a:cs typeface="Courier New" pitchFamily="49" charset="0"/>
              </a:rPr>
              <a:t>(buffer, </a:t>
            </a:r>
            <a:r>
              <a:rPr lang="en-US" sz="2400" b="1" dirty="0" err="1" smtClean="0">
                <a:solidFill>
                  <a:schemeClr val="bg2">
                    <a:lumMod val="90000"/>
                  </a:schemeClr>
                </a:solidFill>
                <a:latin typeface="Courier New" pitchFamily="49" charset="0"/>
                <a:cs typeface="Courier New" pitchFamily="49" charset="0"/>
              </a:rPr>
              <a:t>str</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latin typeface="Courier New" pitchFamily="49" charset="0"/>
                <a:cs typeface="Courier New" pitchFamily="49" charset="0"/>
              </a:rPr>
              <a:t>}</a:t>
            </a:r>
          </a:p>
          <a:p>
            <a:pPr marL="118872" indent="0">
              <a:buNone/>
            </a:pPr>
            <a:endParaRPr lang="en-US" sz="2400" b="1" dirty="0" smtClean="0">
              <a:latin typeface="Courier New" pitchFamily="49" charset="0"/>
              <a:cs typeface="Courier New" pitchFamily="49" charset="0"/>
            </a:endParaRPr>
          </a:p>
          <a:p>
            <a:pPr marL="118872" indent="0">
              <a:buNone/>
            </a:pPr>
            <a:r>
              <a:rPr lang="en-US" sz="2400" b="1" dirty="0" smtClean="0">
                <a:solidFill>
                  <a:schemeClr val="bg2">
                    <a:lumMod val="90000"/>
                  </a:schemeClr>
                </a:solidFill>
                <a:latin typeface="Courier New" pitchFamily="49" charset="0"/>
                <a:cs typeface="Courier New" pitchFamily="49" charset="0"/>
              </a:rPr>
              <a:t>void main() {</a:t>
            </a:r>
          </a:p>
          <a:p>
            <a:pPr marL="118872" indent="0">
              <a:buNone/>
            </a:pPr>
            <a:r>
              <a:rPr lang="en-US" sz="2400" b="1" dirty="0" smtClean="0">
                <a:solidFill>
                  <a:schemeClr val="bg2">
                    <a:lumMod val="90000"/>
                  </a:schemeClr>
                </a:solidFill>
                <a:latin typeface="Courier New" pitchFamily="49" charset="0"/>
                <a:cs typeface="Courier New" pitchFamily="49" charset="0"/>
              </a:rPr>
              <a:t>  char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[256];</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memset</a:t>
            </a:r>
            <a:r>
              <a:rPr lang="en-US" sz="2400" b="1" dirty="0" smtClean="0">
                <a:solidFill>
                  <a:schemeClr val="bg2">
                    <a:lumMod val="90000"/>
                  </a:schemeClr>
                </a:solidFill>
                <a:latin typeface="Courier New" pitchFamily="49" charset="0"/>
                <a:cs typeface="Courier New" pitchFamily="49" charset="0"/>
              </a:rPr>
              <a:t>(</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 ‘A’, 255);</a:t>
            </a:r>
          </a:p>
          <a:p>
            <a:pPr marL="118872" indent="0">
              <a:buNone/>
            </a:pPr>
            <a:r>
              <a:rPr lang="en-US" sz="2400" b="1" dirty="0" smtClean="0">
                <a:solidFill>
                  <a:schemeClr val="bg2">
                    <a:lumMod val="90000"/>
                  </a:schemeClr>
                </a:solidFill>
                <a:latin typeface="Courier New" pitchFamily="49" charset="0"/>
                <a:cs typeface="Courier New" pitchFamily="49" charset="0"/>
              </a:rPr>
              <a:t>  </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[255] = ‘\x00’;</a:t>
            </a:r>
          </a:p>
          <a:p>
            <a:pPr marL="118872" indent="0">
              <a:buNone/>
            </a:pPr>
            <a:r>
              <a:rPr lang="en-US" sz="2400" b="1" dirty="0">
                <a:solidFill>
                  <a:schemeClr val="bg2">
                    <a:lumMod val="90000"/>
                  </a:schemeClr>
                </a:solidFill>
                <a:latin typeface="Courier New" pitchFamily="49" charset="0"/>
                <a:cs typeface="Courier New" pitchFamily="49" charset="0"/>
              </a:rPr>
              <a:t> ((</a:t>
            </a:r>
            <a:r>
              <a:rPr lang="en-US" sz="2400" b="1" dirty="0" err="1">
                <a:solidFill>
                  <a:schemeClr val="bg2">
                    <a:lumMod val="90000"/>
                  </a:schemeClr>
                </a:solidFill>
                <a:latin typeface="Courier New" pitchFamily="49" charset="0"/>
                <a:cs typeface="Courier New" pitchFamily="49" charset="0"/>
              </a:rPr>
              <a:t>int</a:t>
            </a:r>
            <a:r>
              <a:rPr lang="en-US" sz="2400" b="1" dirty="0">
                <a:solidFill>
                  <a:schemeClr val="bg2">
                    <a:lumMod val="90000"/>
                  </a:schemeClr>
                </a:solidFill>
                <a:latin typeface="Courier New" pitchFamily="49" charset="0"/>
                <a:cs typeface="Courier New" pitchFamily="49" charset="0"/>
              </a:rPr>
              <a:t>*)</a:t>
            </a:r>
            <a:r>
              <a:rPr lang="en-US" sz="2400" b="1" dirty="0" err="1">
                <a:solidFill>
                  <a:schemeClr val="bg2">
                    <a:lumMod val="90000"/>
                  </a:schemeClr>
                </a:solidFill>
                <a:latin typeface="Courier New" pitchFamily="49" charset="0"/>
                <a:cs typeface="Courier New" pitchFamily="49" charset="0"/>
              </a:rPr>
              <a:t>buf</a:t>
            </a:r>
            <a:r>
              <a:rPr lang="en-US" sz="2400" b="1" dirty="0">
                <a:solidFill>
                  <a:schemeClr val="bg2">
                    <a:lumMod val="90000"/>
                  </a:schemeClr>
                </a:solidFill>
                <a:latin typeface="Courier New" pitchFamily="49" charset="0"/>
                <a:cs typeface="Courier New" pitchFamily="49" charset="0"/>
              </a:rPr>
              <a:t>)[5] = (</a:t>
            </a:r>
            <a:r>
              <a:rPr lang="en-US" sz="2400" b="1" dirty="0" err="1">
                <a:solidFill>
                  <a:schemeClr val="bg2">
                    <a:lumMod val="90000"/>
                  </a:schemeClr>
                </a:solidFill>
                <a:latin typeface="Courier New" pitchFamily="49" charset="0"/>
                <a:cs typeface="Courier New" pitchFamily="49" charset="0"/>
              </a:rPr>
              <a:t>int</a:t>
            </a:r>
            <a:r>
              <a:rPr lang="en-US" sz="2400" b="1" dirty="0">
                <a:solidFill>
                  <a:schemeClr val="bg2">
                    <a:lumMod val="90000"/>
                  </a:schemeClr>
                </a:solidFill>
                <a:latin typeface="Courier New" pitchFamily="49" charset="0"/>
                <a:cs typeface="Courier New" pitchFamily="49" charset="0"/>
              </a:rPr>
              <a:t>)</a:t>
            </a:r>
            <a:r>
              <a:rPr lang="en-US" sz="2400" b="1" dirty="0" err="1">
                <a:solidFill>
                  <a:schemeClr val="bg2">
                    <a:lumMod val="90000"/>
                  </a:schemeClr>
                </a:solidFill>
                <a:latin typeface="Courier New" pitchFamily="49" charset="0"/>
                <a:cs typeface="Courier New" pitchFamily="49" charset="0"/>
              </a:rPr>
              <a:t>buf</a:t>
            </a:r>
            <a:r>
              <a:rPr lang="en-US" sz="2400" b="1" dirty="0">
                <a:solidFill>
                  <a:schemeClr val="bg2">
                    <a:lumMod val="90000"/>
                  </a:schemeClr>
                </a:solidFill>
                <a:latin typeface="Courier New" pitchFamily="49" charset="0"/>
                <a:cs typeface="Courier New" pitchFamily="49" charset="0"/>
              </a:rPr>
              <a:t>;</a:t>
            </a:r>
            <a:endParaRPr lang="en-US" sz="2400" b="1" dirty="0" smtClean="0">
              <a:solidFill>
                <a:schemeClr val="bg2">
                  <a:lumMod val="90000"/>
                </a:schemeClr>
              </a:solidFill>
              <a:latin typeface="Courier New" pitchFamily="49" charset="0"/>
              <a:cs typeface="Courier New" pitchFamily="49" charset="0"/>
            </a:endParaRPr>
          </a:p>
          <a:p>
            <a:pPr marL="118872" indent="0">
              <a:buNone/>
            </a:pPr>
            <a:r>
              <a:rPr lang="en-US" sz="2400" b="1" dirty="0" smtClean="0">
                <a:solidFill>
                  <a:schemeClr val="bg2">
                    <a:lumMod val="90000"/>
                  </a:schemeClr>
                </a:solidFill>
                <a:latin typeface="Courier New" pitchFamily="49" charset="0"/>
                <a:cs typeface="Courier New" pitchFamily="49" charset="0"/>
              </a:rPr>
              <a:t>  foo(</a:t>
            </a:r>
            <a:r>
              <a:rPr lang="en-US" sz="2400" b="1" dirty="0" err="1" smtClean="0">
                <a:solidFill>
                  <a:schemeClr val="bg2">
                    <a:lumMod val="90000"/>
                  </a:schemeClr>
                </a:solidFill>
                <a:latin typeface="Courier New" pitchFamily="49" charset="0"/>
                <a:cs typeface="Courier New" pitchFamily="49" charset="0"/>
              </a:rPr>
              <a:t>buf</a:t>
            </a:r>
            <a:r>
              <a:rPr lang="en-US" sz="2400" b="1" dirty="0" smtClean="0">
                <a:solidFill>
                  <a:schemeClr val="bg2">
                    <a:lumMod val="90000"/>
                  </a:schemeClr>
                </a:solidFill>
                <a:latin typeface="Courier New" pitchFamily="49" charset="0"/>
                <a:cs typeface="Courier New" pitchFamily="49" charset="0"/>
              </a:rPr>
              <a:t>);</a:t>
            </a:r>
          </a:p>
          <a:p>
            <a:pPr marL="118872" indent="0">
              <a:buNone/>
            </a:pPr>
            <a:r>
              <a:rPr lang="en-US" sz="2400" b="1" dirty="0" smtClean="0">
                <a:solidFill>
                  <a:schemeClr val="bg2">
                    <a:lumMod val="90000"/>
                  </a:schemeClr>
                </a:solidFill>
                <a:latin typeface="Courier New" pitchFamily="49" charset="0"/>
                <a:cs typeface="Courier New" pitchFamily="49" charset="0"/>
              </a:rPr>
              <a:t>}</a:t>
            </a:r>
          </a:p>
        </p:txBody>
      </p:sp>
      <p:sp>
        <p:nvSpPr>
          <p:cNvPr id="4" name="Rectangle 3"/>
          <p:cNvSpPr/>
          <p:nvPr/>
        </p:nvSpPr>
        <p:spPr>
          <a:xfrm>
            <a:off x="5715000" y="5943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5" name="Rectangle 4"/>
          <p:cNvSpPr/>
          <p:nvPr/>
        </p:nvSpPr>
        <p:spPr>
          <a:xfrm>
            <a:off x="5715000" y="41148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715000" y="35052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bg2">
                    <a:lumMod val="50000"/>
                  </a:schemeClr>
                </a:solidFill>
                <a:latin typeface="Courier New" pitchFamily="49" charset="0"/>
                <a:cs typeface="Courier New" pitchFamily="49" charset="0"/>
              </a:rPr>
              <a:t>buf</a:t>
            </a:r>
            <a:endParaRPr lang="en-US" sz="3200" b="1" i="1" dirty="0">
              <a:solidFill>
                <a:schemeClr val="bg2">
                  <a:lumMod val="50000"/>
                </a:schemeClr>
              </a:solidFill>
              <a:latin typeface="Courier New" pitchFamily="49" charset="0"/>
              <a:cs typeface="Courier New" pitchFamily="49" charset="0"/>
            </a:endParaRPr>
          </a:p>
        </p:txBody>
      </p:sp>
      <p:sp>
        <p:nvSpPr>
          <p:cNvPr id="7" name="Rectangle 6"/>
          <p:cNvSpPr/>
          <p:nvPr/>
        </p:nvSpPr>
        <p:spPr>
          <a:xfrm>
            <a:off x="5715000" y="28956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0x41414141</a:t>
            </a:r>
            <a:endParaRPr lang="en-US" sz="3200" b="1" dirty="0">
              <a:solidFill>
                <a:schemeClr val="bg2">
                  <a:lumMod val="50000"/>
                </a:schemeClr>
              </a:solidFill>
              <a:latin typeface="Courier New" pitchFamily="49" charset="0"/>
              <a:cs typeface="Courier New" pitchFamily="49" charset="0"/>
            </a:endParaRPr>
          </a:p>
        </p:txBody>
      </p:sp>
      <p:sp>
        <p:nvSpPr>
          <p:cNvPr id="8" name="Rectangle 7"/>
          <p:cNvSpPr/>
          <p:nvPr/>
        </p:nvSpPr>
        <p:spPr>
          <a:xfrm>
            <a:off x="5715000" y="5334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sp>
        <p:nvSpPr>
          <p:cNvPr id="9" name="Rectangle 8"/>
          <p:cNvSpPr/>
          <p:nvPr/>
        </p:nvSpPr>
        <p:spPr>
          <a:xfrm>
            <a:off x="5715001" y="4724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dirty="0">
              <a:solidFill>
                <a:schemeClr val="bg2">
                  <a:lumMod val="50000"/>
                </a:schemeClr>
              </a:solidFill>
              <a:latin typeface="Courier New" pitchFamily="49" charset="0"/>
              <a:cs typeface="Courier New" pitchFamily="49" charset="0"/>
            </a:endParaRPr>
          </a:p>
        </p:txBody>
      </p:sp>
      <p:cxnSp>
        <p:nvCxnSpPr>
          <p:cNvPr id="10" name="Straight Arrow Connector 9"/>
          <p:cNvCxnSpPr/>
          <p:nvPr/>
        </p:nvCxnSpPr>
        <p:spPr>
          <a:xfrm>
            <a:off x="5200650" y="41148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4419600" y="6313714"/>
            <a:ext cx="523673" cy="0"/>
          </a:xfrm>
          <a:prstGeom prst="straightConnector1">
            <a:avLst/>
          </a:prstGeom>
          <a:ln w="34925">
            <a:solidFill>
              <a:schemeClr val="accent4">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5715000" y="4724400"/>
            <a:ext cx="2762655" cy="12192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AAAAAAA…</a:t>
            </a:r>
            <a:endParaRPr lang="en-US" sz="3200" b="1" dirty="0">
              <a:solidFill>
                <a:schemeClr val="tx1"/>
              </a:solidFill>
              <a:latin typeface="Courier New" pitchFamily="49" charset="0"/>
              <a:cs typeface="Courier New" pitchFamily="49" charset="0"/>
            </a:endParaRPr>
          </a:p>
        </p:txBody>
      </p:sp>
      <p:sp>
        <p:nvSpPr>
          <p:cNvPr id="13" name="Rectangle 12"/>
          <p:cNvSpPr/>
          <p:nvPr/>
        </p:nvSpPr>
        <p:spPr>
          <a:xfrm>
            <a:off x="5715000" y="5943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i="1" dirty="0" err="1" smtClean="0">
                <a:solidFill>
                  <a:schemeClr val="tx1"/>
                </a:solidFill>
                <a:latin typeface="Courier New" pitchFamily="49" charset="0"/>
                <a:cs typeface="Courier New" pitchFamily="49" charset="0"/>
              </a:rPr>
              <a:t>prev</a:t>
            </a:r>
            <a:r>
              <a:rPr lang="en-US" sz="3200" b="1" i="1" dirty="0" smtClean="0">
                <a:solidFill>
                  <a:schemeClr val="tx1"/>
                </a:solidFill>
                <a:latin typeface="Courier New" pitchFamily="49" charset="0"/>
                <a:cs typeface="Courier New" pitchFamily="49" charset="0"/>
              </a:rPr>
              <a:t> FP</a:t>
            </a:r>
            <a:endParaRPr lang="en-US" sz="3200" b="1" i="1" dirty="0">
              <a:solidFill>
                <a:schemeClr val="tx1"/>
              </a:solidFill>
              <a:latin typeface="Courier New" pitchFamily="49" charset="0"/>
              <a:cs typeface="Courier New" pitchFamily="49" charset="0"/>
            </a:endParaRPr>
          </a:p>
        </p:txBody>
      </p:sp>
      <p:sp>
        <p:nvSpPr>
          <p:cNvPr id="14" name="Rectangle 13"/>
          <p:cNvSpPr/>
          <p:nvPr/>
        </p:nvSpPr>
        <p:spPr>
          <a:xfrm>
            <a:off x="5715000" y="41148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tx1"/>
                </a:solidFill>
                <a:latin typeface="Courier New" pitchFamily="49" charset="0"/>
                <a:cs typeface="Courier New" pitchFamily="49" charset="0"/>
              </a:rPr>
              <a:t>0x41414141</a:t>
            </a:r>
            <a:endParaRPr lang="en-US" sz="3200" b="1" dirty="0">
              <a:solidFill>
                <a:schemeClr val="tx1"/>
              </a:solidFill>
              <a:latin typeface="Courier New" pitchFamily="49" charset="0"/>
              <a:cs typeface="Courier New" pitchFamily="49" charset="0"/>
            </a:endParaRPr>
          </a:p>
        </p:txBody>
      </p:sp>
      <p:cxnSp>
        <p:nvCxnSpPr>
          <p:cNvPr id="16" name="Elbow Connector 15"/>
          <p:cNvCxnSpPr/>
          <p:nvPr/>
        </p:nvCxnSpPr>
        <p:spPr>
          <a:xfrm rot="16200000" flipH="1">
            <a:off x="7934527" y="4181273"/>
            <a:ext cx="914400" cy="171855"/>
          </a:xfrm>
          <a:prstGeom prst="bentConnector4">
            <a:avLst>
              <a:gd name="adj1" fmla="val -596"/>
              <a:gd name="adj2" fmla="val 233019"/>
            </a:avLst>
          </a:prstGeom>
          <a:ln w="31750">
            <a:solidFill>
              <a:schemeClr val="tx1"/>
            </a:solidFill>
            <a:prstDash val="sysDash"/>
            <a:tailEnd type="arrow" w="lg"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2958405"/>
            <a:ext cx="3429000" cy="1384995"/>
          </a:xfrm>
          <a:prstGeom prst="rect">
            <a:avLst/>
          </a:prstGeom>
          <a:solidFill>
            <a:schemeClr val="bg1"/>
          </a:solidFill>
          <a:ln w="31750">
            <a:solidFill>
              <a:schemeClr val="tx1"/>
            </a:solidFill>
          </a:ln>
        </p:spPr>
        <p:txBody>
          <a:bodyPr wrap="square" rtlCol="0">
            <a:spAutoFit/>
          </a:bodyPr>
          <a:lstStyle/>
          <a:p>
            <a:r>
              <a:rPr lang="en-US" sz="2800" b="1" dirty="0">
                <a:solidFill>
                  <a:schemeClr val="bg2">
                    <a:lumMod val="90000"/>
                  </a:schemeClr>
                </a:solidFill>
                <a:latin typeface="Courier New" pitchFamily="49" charset="0"/>
                <a:cs typeface="Courier New" pitchFamily="49" charset="0"/>
              </a:rPr>
              <a:t> </a:t>
            </a:r>
            <a:r>
              <a:rPr lang="en-US" sz="2800" b="1" baseline="0" dirty="0" err="1" smtClean="0">
                <a:solidFill>
                  <a:schemeClr val="bg2">
                    <a:lumMod val="90000"/>
                  </a:schemeClr>
                </a:solidFill>
                <a:latin typeface="Courier New" pitchFamily="49" charset="0"/>
                <a:cs typeface="Courier New" pitchFamily="49" charset="0"/>
              </a:rPr>
              <a:t>mov</a:t>
            </a:r>
            <a:r>
              <a:rPr lang="en-US" sz="2800" b="1" dirty="0" smtClean="0">
                <a:solidFill>
                  <a:schemeClr val="bg2">
                    <a:lumMod val="90000"/>
                  </a:schemeClr>
                </a:solidFill>
                <a:latin typeface="Courier New" pitchFamily="49" charset="0"/>
                <a:cs typeface="Courier New" pitchFamily="49" charset="0"/>
              </a:rPr>
              <a:t> %</a:t>
            </a:r>
            <a:r>
              <a:rPr lang="en-US" sz="2800" b="1" dirty="0" err="1" smtClean="0">
                <a:solidFill>
                  <a:schemeClr val="bg2">
                    <a:lumMod val="90000"/>
                  </a:schemeClr>
                </a:solidFill>
                <a:latin typeface="Courier New" pitchFamily="49" charset="0"/>
                <a:cs typeface="Courier New" pitchFamily="49" charset="0"/>
              </a:rPr>
              <a:t>ebp</a:t>
            </a:r>
            <a:r>
              <a:rPr lang="en-US" sz="2800" b="1" dirty="0" smtClean="0">
                <a:solidFill>
                  <a:schemeClr val="bg2">
                    <a:lumMod val="90000"/>
                  </a:schemeClr>
                </a:solidFill>
                <a:latin typeface="Courier New" pitchFamily="49" charset="0"/>
                <a:cs typeface="Courier New" pitchFamily="49" charset="0"/>
              </a:rPr>
              <a:t>, %</a:t>
            </a:r>
            <a:r>
              <a:rPr lang="en-US" sz="2800" b="1" dirty="0" err="1" smtClean="0">
                <a:solidFill>
                  <a:schemeClr val="bg2">
                    <a:lumMod val="90000"/>
                  </a:schemeClr>
                </a:solidFill>
                <a:latin typeface="Courier New" pitchFamily="49" charset="0"/>
                <a:cs typeface="Courier New" pitchFamily="49" charset="0"/>
              </a:rPr>
              <a:t>esp</a:t>
            </a:r>
            <a:endParaRPr lang="en-US" sz="2800" b="1" dirty="0" smtClean="0">
              <a:solidFill>
                <a:schemeClr val="bg2">
                  <a:lumMod val="90000"/>
                </a:schemeClr>
              </a:solidFill>
              <a:latin typeface="Courier New" pitchFamily="49" charset="0"/>
              <a:cs typeface="Courier New" pitchFamily="49" charset="0"/>
            </a:endParaRPr>
          </a:p>
          <a:p>
            <a:r>
              <a:rPr lang="en-US" sz="2800" b="1" dirty="0" smtClean="0">
                <a:solidFill>
                  <a:schemeClr val="bg2">
                    <a:lumMod val="90000"/>
                  </a:schemeClr>
                </a:solidFill>
                <a:latin typeface="Courier New" pitchFamily="49" charset="0"/>
                <a:cs typeface="Courier New" pitchFamily="49" charset="0"/>
              </a:rPr>
              <a:t> pop %</a:t>
            </a:r>
            <a:r>
              <a:rPr lang="en-US" sz="2800" b="1" dirty="0" err="1" smtClean="0">
                <a:solidFill>
                  <a:schemeClr val="bg2">
                    <a:lumMod val="90000"/>
                  </a:schemeClr>
                </a:solidFill>
                <a:latin typeface="Courier New" pitchFamily="49" charset="0"/>
                <a:cs typeface="Courier New" pitchFamily="49" charset="0"/>
              </a:rPr>
              <a:t>ebp</a:t>
            </a:r>
            <a:endParaRPr lang="en-US" sz="2800" b="1" dirty="0" smtClean="0">
              <a:solidFill>
                <a:schemeClr val="bg2">
                  <a:lumMod val="90000"/>
                </a:schemeClr>
              </a:solidFill>
              <a:latin typeface="Courier New" pitchFamily="49" charset="0"/>
              <a:cs typeface="Courier New" pitchFamily="49" charset="0"/>
            </a:endParaRPr>
          </a:p>
          <a:p>
            <a:r>
              <a:rPr lang="en-US" sz="2800" b="1" dirty="0">
                <a:latin typeface="Courier New" pitchFamily="49" charset="0"/>
                <a:cs typeface="Courier New" pitchFamily="49" charset="0"/>
              </a:rPr>
              <a:t> </a:t>
            </a:r>
            <a:r>
              <a:rPr lang="en-US" sz="2800" b="1" dirty="0" smtClean="0">
                <a:latin typeface="Courier New" pitchFamily="49" charset="0"/>
                <a:cs typeface="Courier New" pitchFamily="49" charset="0"/>
              </a:rPr>
              <a:t>ret</a:t>
            </a:r>
            <a:endParaRPr lang="en-US" sz="2800" b="1" dirty="0">
              <a:latin typeface="Courier New" pitchFamily="49" charset="0"/>
              <a:cs typeface="Courier New" pitchFamily="49" charset="0"/>
            </a:endParaRPr>
          </a:p>
        </p:txBody>
      </p:sp>
      <p:cxnSp>
        <p:nvCxnSpPr>
          <p:cNvPr id="19" name="Straight Arrow Connector 18"/>
          <p:cNvCxnSpPr/>
          <p:nvPr/>
        </p:nvCxnSpPr>
        <p:spPr>
          <a:xfrm>
            <a:off x="5229427" y="4735284"/>
            <a:ext cx="485573" cy="0"/>
          </a:xfrm>
          <a:prstGeom prst="straightConnector1">
            <a:avLst/>
          </a:prstGeom>
          <a:ln w="34925">
            <a:solidFill>
              <a:schemeClr val="accent3">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7109328"/>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(slightly) more realistic vulnerability</a:t>
            </a:r>
            <a:endParaRPr lang="en-US" dirty="0"/>
          </a:p>
        </p:txBody>
      </p:sp>
      <p:sp>
        <p:nvSpPr>
          <p:cNvPr id="3" name="Content Placeholder 2"/>
          <p:cNvSpPr>
            <a:spLocks noGrp="1"/>
          </p:cNvSpPr>
          <p:nvPr>
            <p:ph idx="1"/>
          </p:nvPr>
        </p:nvSpPr>
        <p:spPr/>
        <p:txBody>
          <a:bodyPr>
            <a:normAutofit/>
          </a:bodyPr>
          <a:lstStyle/>
          <a:p>
            <a:pPr marL="118872" indent="0">
              <a:buNone/>
            </a:pPr>
            <a:r>
              <a:rPr lang="en-US" sz="2800" b="1" dirty="0">
                <a:latin typeface="Courier New" pitchFamily="49" charset="0"/>
                <a:cs typeface="Courier New" pitchFamily="49" charset="0"/>
              </a:rPr>
              <a:t>void </a:t>
            </a:r>
            <a:r>
              <a:rPr lang="en-US" sz="2800" b="1" dirty="0" smtClean="0">
                <a:latin typeface="Courier New" pitchFamily="49" charset="0"/>
                <a:cs typeface="Courier New" pitchFamily="49" charset="0"/>
              </a:rPr>
              <a:t>main()</a:t>
            </a:r>
            <a:endParaRPr lang="en-US" sz="2800" b="1" dirty="0">
              <a:latin typeface="Courier New" pitchFamily="49" charset="0"/>
              <a:cs typeface="Courier New" pitchFamily="49" charset="0"/>
            </a:endParaRPr>
          </a:p>
          <a:p>
            <a:pPr marL="118872" indent="0">
              <a:buNone/>
            </a:pPr>
            <a:r>
              <a:rPr lang="en-US" sz="2800" b="1" dirty="0" smtClean="0">
                <a:latin typeface="Courier New" pitchFamily="49" charset="0"/>
                <a:cs typeface="Courier New" pitchFamily="49" charset="0"/>
              </a:rPr>
              <a:t>{</a:t>
            </a:r>
            <a:endParaRPr lang="en-US" sz="2800" b="1" dirty="0">
              <a:latin typeface="Courier New" pitchFamily="49" charset="0"/>
              <a:cs typeface="Courier New" pitchFamily="49" charset="0"/>
            </a:endParaRPr>
          </a:p>
          <a:p>
            <a:pPr marL="118872" indent="0">
              <a:buNone/>
            </a:pPr>
            <a:r>
              <a:rPr lang="en-US" sz="2800" b="1" dirty="0">
                <a:latin typeface="Courier New" pitchFamily="49" charset="0"/>
                <a:cs typeface="Courier New" pitchFamily="49" charset="0"/>
              </a:rPr>
              <a:t>    char buffer[100];</a:t>
            </a:r>
          </a:p>
          <a:p>
            <a:pPr marL="118872" indent="0">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printf</a:t>
            </a:r>
            <a:r>
              <a:rPr lang="en-US" sz="2800" b="1" dirty="0">
                <a:latin typeface="Courier New" pitchFamily="49" charset="0"/>
                <a:cs typeface="Courier New" pitchFamily="49" charset="0"/>
              </a:rPr>
              <a:t>("Enter name: ");</a:t>
            </a:r>
          </a:p>
          <a:p>
            <a:pPr marL="118872" indent="0">
              <a:buNone/>
            </a:pPr>
            <a:r>
              <a:rPr lang="en-US" sz="2800" b="1" dirty="0">
                <a:latin typeface="Courier New" pitchFamily="49" charset="0"/>
                <a:cs typeface="Courier New" pitchFamily="49" charset="0"/>
              </a:rPr>
              <a:t>    gets(buffer); </a:t>
            </a:r>
          </a:p>
          <a:p>
            <a:pPr marL="118872" indent="0">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printf</a:t>
            </a:r>
            <a:r>
              <a:rPr lang="en-US" sz="2800" b="1" dirty="0">
                <a:latin typeface="Courier New" pitchFamily="49" charset="0"/>
                <a:cs typeface="Courier New" pitchFamily="49" charset="0"/>
              </a:rPr>
              <a:t>("Hello, %s!\n", buffer); </a:t>
            </a:r>
          </a:p>
          <a:p>
            <a:pPr marL="118872" indent="0">
              <a:buNone/>
            </a:pPr>
            <a:r>
              <a:rPr lang="en-US" sz="2800" b="1" dirty="0">
                <a:latin typeface="Courier New" pitchFamily="49" charset="0"/>
                <a:cs typeface="Courier New" pitchFamily="49" charset="0"/>
              </a:rPr>
              <a:t>}</a:t>
            </a:r>
          </a:p>
          <a:p>
            <a:pPr marL="118872" indent="0">
              <a:buNone/>
            </a:pPr>
            <a:endParaRPr lang="en-US" sz="2800" b="1" dirty="0">
              <a:latin typeface="Courier New" pitchFamily="49" charset="0"/>
              <a:cs typeface="Courier New" pitchFamily="49" charset="0"/>
            </a:endParaRPr>
          </a:p>
        </p:txBody>
      </p:sp>
    </p:spTree>
    <p:extLst>
      <p:ext uri="{BB962C8B-B14F-4D97-AF65-F5344CB8AC3E}">
        <p14:creationId xmlns:p14="http://schemas.microsoft.com/office/powerpoint/2010/main" val="2866475401"/>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(slightly) more realistic vulnerability</a:t>
            </a:r>
            <a:endParaRPr lang="en-US" dirty="0"/>
          </a:p>
        </p:txBody>
      </p:sp>
      <p:sp>
        <p:nvSpPr>
          <p:cNvPr id="3" name="Content Placeholder 2"/>
          <p:cNvSpPr>
            <a:spLocks noGrp="1"/>
          </p:cNvSpPr>
          <p:nvPr>
            <p:ph idx="1"/>
          </p:nvPr>
        </p:nvSpPr>
        <p:spPr/>
        <p:txBody>
          <a:bodyPr>
            <a:normAutofit fontScale="92500" lnSpcReduction="20000"/>
          </a:bodyPr>
          <a:lstStyle/>
          <a:p>
            <a:pPr marL="118872" indent="0">
              <a:buNone/>
            </a:pPr>
            <a:r>
              <a:rPr lang="en-US" sz="2800" b="1" dirty="0">
                <a:latin typeface="Courier New" pitchFamily="49" charset="0"/>
                <a:cs typeface="Courier New" pitchFamily="49" charset="0"/>
              </a:rPr>
              <a:t>void </a:t>
            </a:r>
            <a:r>
              <a:rPr lang="en-US" sz="2800" b="1" dirty="0" smtClean="0">
                <a:latin typeface="Courier New" pitchFamily="49" charset="0"/>
                <a:cs typeface="Courier New" pitchFamily="49" charset="0"/>
              </a:rPr>
              <a:t>main()</a:t>
            </a:r>
            <a:endParaRPr lang="en-US" sz="2800" b="1" dirty="0">
              <a:latin typeface="Courier New" pitchFamily="49" charset="0"/>
              <a:cs typeface="Courier New" pitchFamily="49" charset="0"/>
            </a:endParaRPr>
          </a:p>
          <a:p>
            <a:pPr marL="118872" indent="0">
              <a:buNone/>
            </a:pPr>
            <a:r>
              <a:rPr lang="en-US" sz="2800" b="1" dirty="0" smtClean="0">
                <a:latin typeface="Courier New" pitchFamily="49" charset="0"/>
                <a:cs typeface="Courier New" pitchFamily="49" charset="0"/>
              </a:rPr>
              <a:t>{</a:t>
            </a:r>
            <a:endParaRPr lang="en-US" sz="2800" b="1" dirty="0">
              <a:latin typeface="Courier New" pitchFamily="49" charset="0"/>
              <a:cs typeface="Courier New" pitchFamily="49" charset="0"/>
            </a:endParaRPr>
          </a:p>
          <a:p>
            <a:pPr marL="118872" indent="0">
              <a:buNone/>
            </a:pPr>
            <a:r>
              <a:rPr lang="en-US" sz="2800" b="1" dirty="0">
                <a:latin typeface="Courier New" pitchFamily="49" charset="0"/>
                <a:cs typeface="Courier New" pitchFamily="49" charset="0"/>
              </a:rPr>
              <a:t>    char buffer[100];</a:t>
            </a:r>
          </a:p>
          <a:p>
            <a:pPr marL="118872" indent="0">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printf</a:t>
            </a:r>
            <a:r>
              <a:rPr lang="en-US" sz="2800" b="1" dirty="0">
                <a:latin typeface="Courier New" pitchFamily="49" charset="0"/>
                <a:cs typeface="Courier New" pitchFamily="49" charset="0"/>
              </a:rPr>
              <a:t>("Enter name: ");</a:t>
            </a:r>
          </a:p>
          <a:p>
            <a:pPr marL="118872" indent="0">
              <a:buNone/>
            </a:pPr>
            <a:r>
              <a:rPr lang="en-US" sz="2800" b="1" dirty="0">
                <a:latin typeface="Courier New" pitchFamily="49" charset="0"/>
                <a:cs typeface="Courier New" pitchFamily="49" charset="0"/>
              </a:rPr>
              <a:t>    gets(buffer); </a:t>
            </a:r>
          </a:p>
          <a:p>
            <a:pPr marL="118872" indent="0">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printf</a:t>
            </a:r>
            <a:r>
              <a:rPr lang="en-US" sz="2800" b="1" dirty="0">
                <a:latin typeface="Courier New" pitchFamily="49" charset="0"/>
                <a:cs typeface="Courier New" pitchFamily="49" charset="0"/>
              </a:rPr>
              <a:t>("Hello, %s!\n", buffer); </a:t>
            </a:r>
          </a:p>
          <a:p>
            <a:pPr marL="118872" indent="0">
              <a:buNone/>
            </a:pPr>
            <a:r>
              <a:rPr lang="en-US" sz="2800" b="1" dirty="0">
                <a:latin typeface="Courier New" pitchFamily="49" charset="0"/>
                <a:cs typeface="Courier New" pitchFamily="49" charset="0"/>
              </a:rPr>
              <a:t>}</a:t>
            </a:r>
          </a:p>
          <a:p>
            <a:pPr marL="118872" indent="0">
              <a:buNone/>
            </a:pPr>
            <a:endParaRPr lang="en-US" sz="2800" b="1" dirty="0" smtClean="0">
              <a:latin typeface="Courier New" pitchFamily="49" charset="0"/>
              <a:cs typeface="Courier New" pitchFamily="49" charset="0"/>
            </a:endParaRPr>
          </a:p>
          <a:p>
            <a:pPr marL="118872" indent="0">
              <a:buNone/>
            </a:pPr>
            <a:r>
              <a:rPr lang="en-US" sz="2800" b="1" dirty="0">
                <a:latin typeface="Courier New" pitchFamily="49" charset="0"/>
                <a:cs typeface="Courier New" pitchFamily="49" charset="0"/>
              </a:rPr>
              <a:t>p</a:t>
            </a:r>
            <a:r>
              <a:rPr lang="en-US" sz="2800" b="1" dirty="0" smtClean="0">
                <a:latin typeface="Courier New" pitchFamily="49" charset="0"/>
                <a:cs typeface="Courier New" pitchFamily="49" charset="0"/>
              </a:rPr>
              <a:t>ython –c “print ‘\x90’*110 + \</a:t>
            </a:r>
          </a:p>
          <a:p>
            <a:pPr marL="118872" indent="0">
              <a:buNone/>
            </a:pPr>
            <a:r>
              <a:rPr lang="en-US" sz="2800" b="1" dirty="0" smtClean="0">
                <a:latin typeface="Courier New" pitchFamily="49" charset="0"/>
                <a:cs typeface="Courier New" pitchFamily="49" charset="0"/>
              </a:rPr>
              <a:t>‘\</a:t>
            </a:r>
            <a:r>
              <a:rPr lang="en-US" sz="2800" b="1" dirty="0" err="1" smtClean="0">
                <a:latin typeface="Courier New" pitchFamily="49" charset="0"/>
                <a:cs typeface="Courier New" pitchFamily="49" charset="0"/>
              </a:rPr>
              <a:t>xeb</a:t>
            </a:r>
            <a:r>
              <a:rPr lang="en-US" sz="2800" b="1" dirty="0" smtClean="0">
                <a:latin typeface="Courier New" pitchFamily="49" charset="0"/>
                <a:cs typeface="Courier New" pitchFamily="49" charset="0"/>
              </a:rPr>
              <a:t>\</a:t>
            </a:r>
            <a:r>
              <a:rPr lang="en-US" sz="2800" b="1" dirty="0" err="1" smtClean="0">
                <a:latin typeface="Courier New" pitchFamily="49" charset="0"/>
                <a:cs typeface="Courier New" pitchFamily="49" charset="0"/>
              </a:rPr>
              <a:t>xfe</a:t>
            </a:r>
            <a:r>
              <a:rPr lang="en-US" sz="2800" b="1" dirty="0" smtClean="0">
                <a:latin typeface="Courier New" pitchFamily="49" charset="0"/>
                <a:cs typeface="Courier New" pitchFamily="49" charset="0"/>
              </a:rPr>
              <a:t>’ </a:t>
            </a:r>
            <a:r>
              <a:rPr lang="en-US" sz="2800" b="1" dirty="0">
                <a:latin typeface="Courier New" pitchFamily="49" charset="0"/>
                <a:cs typeface="Courier New" pitchFamily="49" charset="0"/>
              </a:rPr>
              <a:t>+ ‘\</a:t>
            </a:r>
            <a:r>
              <a:rPr lang="en-US" sz="2800" b="1" dirty="0" smtClean="0">
                <a:latin typeface="Courier New" pitchFamily="49" charset="0"/>
                <a:cs typeface="Courier New" pitchFamily="49" charset="0"/>
              </a:rPr>
              <a:t>x00\xd0\</a:t>
            </a:r>
            <a:r>
              <a:rPr lang="en-US" sz="2800" b="1" dirty="0" err="1" smtClean="0">
                <a:latin typeface="Courier New" pitchFamily="49" charset="0"/>
                <a:cs typeface="Courier New" pitchFamily="49" charset="0"/>
              </a:rPr>
              <a:t>xff</a:t>
            </a:r>
            <a:r>
              <a:rPr lang="en-US" sz="2800" b="1" dirty="0" smtClean="0">
                <a:latin typeface="Courier New" pitchFamily="49" charset="0"/>
                <a:cs typeface="Courier New" pitchFamily="49" charset="0"/>
              </a:rPr>
              <a:t>\</a:t>
            </a:r>
            <a:r>
              <a:rPr lang="en-US" sz="2800" b="1" dirty="0" err="1" smtClean="0">
                <a:latin typeface="Courier New" pitchFamily="49" charset="0"/>
                <a:cs typeface="Courier New" pitchFamily="49" charset="0"/>
              </a:rPr>
              <a:t>xff</a:t>
            </a:r>
            <a:r>
              <a:rPr lang="en-US" sz="2800" b="1" dirty="0" smtClean="0">
                <a:latin typeface="Courier New" pitchFamily="49" charset="0"/>
                <a:cs typeface="Courier New" pitchFamily="49" charset="0"/>
              </a:rPr>
              <a:t>’” | \</a:t>
            </a:r>
          </a:p>
          <a:p>
            <a:pPr marL="118872" indent="0">
              <a:buNone/>
            </a:pPr>
            <a:r>
              <a:rPr lang="en-US" sz="2800" b="1" dirty="0" smtClean="0">
                <a:latin typeface="Courier New" pitchFamily="49" charset="0"/>
                <a:cs typeface="Courier New" pitchFamily="49" charset="0"/>
              </a:rPr>
              <a:t>./</a:t>
            </a:r>
            <a:r>
              <a:rPr lang="en-US" sz="2800" b="1" dirty="0" err="1" smtClean="0">
                <a:latin typeface="Courier New" pitchFamily="49" charset="0"/>
                <a:cs typeface="Courier New" pitchFamily="49" charset="0"/>
              </a:rPr>
              <a:t>a.out</a:t>
            </a:r>
            <a:endParaRPr lang="en-US" sz="2800" b="1" dirty="0">
              <a:latin typeface="Courier New" pitchFamily="49" charset="0"/>
              <a:cs typeface="Courier New" pitchFamily="49" charset="0"/>
            </a:endParaRPr>
          </a:p>
        </p:txBody>
      </p:sp>
    </p:spTree>
    <p:extLst>
      <p:ext uri="{BB962C8B-B14F-4D97-AF65-F5344CB8AC3E}">
        <p14:creationId xmlns:p14="http://schemas.microsoft.com/office/powerpoint/2010/main" val="1085067858"/>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attack payload</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5715000" y="2514600"/>
            <a:ext cx="2762655" cy="34290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solidFill>
                  <a:schemeClr val="tx1"/>
                </a:solidFill>
                <a:latin typeface="Courier New" pitchFamily="49" charset="0"/>
                <a:cs typeface="Courier New" pitchFamily="49" charset="0"/>
              </a:rPr>
              <a:t>nop</a:t>
            </a:r>
            <a:endParaRPr lang="en-US" sz="3200" b="1" dirty="0" smtClean="0">
              <a:solidFill>
                <a:schemeClr val="tx1"/>
              </a:solidFill>
              <a:latin typeface="Courier New" pitchFamily="49" charset="0"/>
              <a:cs typeface="Courier New" pitchFamily="49" charset="0"/>
            </a:endParaRPr>
          </a:p>
          <a:p>
            <a:pPr algn="ctr"/>
            <a:r>
              <a:rPr lang="en-US" sz="3200" b="1" dirty="0" err="1">
                <a:solidFill>
                  <a:schemeClr val="tx1"/>
                </a:solidFill>
                <a:latin typeface="Courier New" pitchFamily="49" charset="0"/>
                <a:cs typeface="Courier New" pitchFamily="49" charset="0"/>
              </a:rPr>
              <a:t>nop</a:t>
            </a:r>
            <a:endParaRPr lang="en-US" sz="3200" b="1" dirty="0">
              <a:solidFill>
                <a:schemeClr val="tx1"/>
              </a:solidFill>
              <a:latin typeface="Courier New" pitchFamily="49" charset="0"/>
              <a:cs typeface="Courier New" pitchFamily="49" charset="0"/>
            </a:endParaRPr>
          </a:p>
          <a:p>
            <a:pPr algn="ctr"/>
            <a:r>
              <a:rPr lang="en-US" sz="3200" b="1" dirty="0" err="1">
                <a:solidFill>
                  <a:schemeClr val="tx1"/>
                </a:solidFill>
                <a:latin typeface="Courier New" pitchFamily="49" charset="0"/>
                <a:cs typeface="Courier New" pitchFamily="49" charset="0"/>
              </a:rPr>
              <a:t>nop</a:t>
            </a:r>
            <a:endParaRPr lang="en-US" sz="3200" b="1" dirty="0">
              <a:solidFill>
                <a:schemeClr val="tx1"/>
              </a:solidFill>
              <a:latin typeface="Courier New" pitchFamily="49" charset="0"/>
              <a:cs typeface="Courier New" pitchFamily="49" charset="0"/>
            </a:endParaRPr>
          </a:p>
          <a:p>
            <a:pPr algn="ctr"/>
            <a:r>
              <a:rPr lang="en-US" sz="3200" b="1" dirty="0" err="1">
                <a:solidFill>
                  <a:schemeClr val="tx1"/>
                </a:solidFill>
                <a:latin typeface="Courier New" pitchFamily="49" charset="0"/>
                <a:cs typeface="Courier New" pitchFamily="49" charset="0"/>
              </a:rPr>
              <a:t>nop</a:t>
            </a:r>
            <a:endParaRPr lang="en-US" sz="3200" b="1" dirty="0">
              <a:solidFill>
                <a:schemeClr val="tx1"/>
              </a:solidFill>
              <a:latin typeface="Courier New" pitchFamily="49" charset="0"/>
              <a:cs typeface="Courier New" pitchFamily="49" charset="0"/>
            </a:endParaRPr>
          </a:p>
          <a:p>
            <a:pPr algn="ctr"/>
            <a:r>
              <a:rPr lang="en-US" sz="3200" b="1" dirty="0" smtClean="0">
                <a:solidFill>
                  <a:schemeClr val="tx1"/>
                </a:solidFill>
                <a:latin typeface="Courier New" pitchFamily="49" charset="0"/>
                <a:cs typeface="Courier New" pitchFamily="49" charset="0"/>
              </a:rPr>
              <a:t>…</a:t>
            </a:r>
          </a:p>
          <a:p>
            <a:pPr algn="ctr"/>
            <a:r>
              <a:rPr lang="en-US" sz="3200" b="1" dirty="0" err="1">
                <a:solidFill>
                  <a:schemeClr val="tx1"/>
                </a:solidFill>
                <a:latin typeface="Courier New" pitchFamily="49" charset="0"/>
                <a:cs typeface="Courier New" pitchFamily="49" charset="0"/>
              </a:rPr>
              <a:t>j</a:t>
            </a:r>
            <a:r>
              <a:rPr lang="en-US" sz="3200" b="1" dirty="0" err="1" smtClean="0">
                <a:solidFill>
                  <a:schemeClr val="tx1"/>
                </a:solidFill>
                <a:latin typeface="Courier New" pitchFamily="49" charset="0"/>
                <a:cs typeface="Courier New" pitchFamily="49" charset="0"/>
              </a:rPr>
              <a:t>mp</a:t>
            </a:r>
            <a:r>
              <a:rPr lang="en-US" sz="3200" b="1" dirty="0" smtClean="0">
                <a:solidFill>
                  <a:schemeClr val="tx1"/>
                </a:solidFill>
                <a:latin typeface="Courier New" pitchFamily="49" charset="0"/>
                <a:cs typeface="Courier New" pitchFamily="49" charset="0"/>
              </a:rPr>
              <a:t> -2</a:t>
            </a:r>
            <a:br>
              <a:rPr lang="en-US" sz="3200" b="1" dirty="0" smtClean="0">
                <a:solidFill>
                  <a:schemeClr val="tx1"/>
                </a:solidFill>
                <a:latin typeface="Courier New" pitchFamily="49" charset="0"/>
                <a:cs typeface="Courier New" pitchFamily="49" charset="0"/>
              </a:rPr>
            </a:br>
            <a:r>
              <a:rPr lang="en-US" sz="3200" b="1" dirty="0" smtClean="0">
                <a:solidFill>
                  <a:schemeClr val="tx1"/>
                </a:solidFill>
                <a:latin typeface="Courier New" pitchFamily="49" charset="0"/>
                <a:cs typeface="Courier New" pitchFamily="49" charset="0"/>
              </a:rPr>
              <a:t>0xffffd000</a:t>
            </a:r>
            <a:endParaRPr lang="en-US" sz="3200" b="1" dirty="0">
              <a:solidFill>
                <a:schemeClr val="tx1"/>
              </a:solidFill>
              <a:latin typeface="Courier New" pitchFamily="49" charset="0"/>
              <a:cs typeface="Courier New" pitchFamily="49" charset="0"/>
            </a:endParaRPr>
          </a:p>
        </p:txBody>
      </p:sp>
      <p:sp>
        <p:nvSpPr>
          <p:cNvPr id="5" name="TextBox 4"/>
          <p:cNvSpPr txBox="1"/>
          <p:nvPr/>
        </p:nvSpPr>
        <p:spPr>
          <a:xfrm>
            <a:off x="3429000" y="2286000"/>
            <a:ext cx="2332690" cy="523220"/>
          </a:xfrm>
          <a:prstGeom prst="rect">
            <a:avLst/>
          </a:prstGeom>
          <a:noFill/>
        </p:spPr>
        <p:txBody>
          <a:bodyPr wrap="none" rtlCol="0">
            <a:spAutoFit/>
          </a:bodyPr>
          <a:lstStyle/>
          <a:p>
            <a:r>
              <a:rPr lang="en-US" sz="2800" b="1" dirty="0" smtClean="0">
                <a:latin typeface="Courier New" pitchFamily="49" charset="0"/>
                <a:cs typeface="Courier New" pitchFamily="49" charset="0"/>
              </a:rPr>
              <a:t>0xffffd000</a:t>
            </a:r>
            <a:endParaRPr lang="en-US" sz="2800" b="1" dirty="0">
              <a:latin typeface="Courier New" pitchFamily="49" charset="0"/>
              <a:cs typeface="Courier New" pitchFamily="49" charset="0"/>
            </a:endParaRPr>
          </a:p>
        </p:txBody>
      </p:sp>
      <p:cxnSp>
        <p:nvCxnSpPr>
          <p:cNvPr id="6" name="Straight Arrow Connector 5"/>
          <p:cNvCxnSpPr/>
          <p:nvPr/>
        </p:nvCxnSpPr>
        <p:spPr>
          <a:xfrm>
            <a:off x="5229427" y="5682342"/>
            <a:ext cx="485573" cy="0"/>
          </a:xfrm>
          <a:prstGeom prst="straightConnector1">
            <a:avLst/>
          </a:prstGeom>
          <a:ln w="34925">
            <a:solidFill>
              <a:schemeClr val="accent3">
                <a:lumMod val="50000"/>
              </a:schemeClr>
            </a:solidFill>
            <a:tailEnd type="arrow" w="lg"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743200" y="5420380"/>
            <a:ext cx="2547492" cy="523220"/>
          </a:xfrm>
          <a:prstGeom prst="rect">
            <a:avLst/>
          </a:prstGeom>
          <a:noFill/>
        </p:spPr>
        <p:txBody>
          <a:bodyPr wrap="none" rtlCol="0">
            <a:spAutoFit/>
          </a:bodyPr>
          <a:lstStyle/>
          <a:p>
            <a:r>
              <a:rPr lang="en-US" sz="2800" b="1" dirty="0">
                <a:latin typeface="Courier New" pitchFamily="49" charset="0"/>
                <a:cs typeface="Courier New" pitchFamily="49" charset="0"/>
              </a:rPr>
              <a:t>r</a:t>
            </a:r>
            <a:r>
              <a:rPr lang="en-US" sz="2800" b="1" dirty="0" smtClean="0">
                <a:latin typeface="Courier New" pitchFamily="49" charset="0"/>
                <a:cs typeface="Courier New" pitchFamily="49" charset="0"/>
              </a:rPr>
              <a:t>eturn </a:t>
            </a:r>
            <a:r>
              <a:rPr lang="en-US" sz="2800" b="1" dirty="0" err="1" smtClean="0">
                <a:latin typeface="Courier New" pitchFamily="49" charset="0"/>
                <a:cs typeface="Courier New" pitchFamily="49" charset="0"/>
              </a:rPr>
              <a:t>addr</a:t>
            </a:r>
            <a:endParaRPr lang="en-US" sz="2800" b="1" dirty="0">
              <a:latin typeface="Courier New" pitchFamily="49" charset="0"/>
              <a:cs typeface="Courier New" pitchFamily="49" charset="0"/>
            </a:endParaRPr>
          </a:p>
        </p:txBody>
      </p:sp>
    </p:spTree>
    <p:extLst>
      <p:ext uri="{BB962C8B-B14F-4D97-AF65-F5344CB8AC3E}">
        <p14:creationId xmlns:p14="http://schemas.microsoft.com/office/powerpoint/2010/main" val="3739159708"/>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Buffer overflows</a:t>
            </a:r>
            <a:endParaRPr lang="en-US" dirty="0"/>
          </a:p>
        </p:txBody>
      </p:sp>
      <p:sp>
        <p:nvSpPr>
          <p:cNvPr id="3" name="Content Placeholder 2"/>
          <p:cNvSpPr>
            <a:spLocks noGrp="1"/>
          </p:cNvSpPr>
          <p:nvPr>
            <p:ph idx="1"/>
          </p:nvPr>
        </p:nvSpPr>
        <p:spPr/>
        <p:txBody>
          <a:bodyPr/>
          <a:lstStyle/>
          <a:p>
            <a:r>
              <a:rPr lang="en-US" dirty="0" smtClean="0"/>
              <a:t>Not just for the return address</a:t>
            </a:r>
          </a:p>
          <a:p>
            <a:pPr lvl="1"/>
            <a:r>
              <a:rPr lang="en-US" dirty="0" smtClean="0"/>
              <a:t>Function pointers</a:t>
            </a:r>
          </a:p>
          <a:p>
            <a:pPr lvl="1"/>
            <a:r>
              <a:rPr lang="en-US" dirty="0" smtClean="0"/>
              <a:t>Arbitrary data</a:t>
            </a:r>
          </a:p>
          <a:p>
            <a:pPr lvl="1"/>
            <a:r>
              <a:rPr lang="en-US" dirty="0" smtClean="0"/>
              <a:t>C++: exceptions</a:t>
            </a:r>
          </a:p>
          <a:p>
            <a:pPr lvl="1"/>
            <a:r>
              <a:rPr lang="en-US" dirty="0" smtClean="0"/>
              <a:t>C++: objects</a:t>
            </a:r>
          </a:p>
          <a:p>
            <a:pPr lvl="1"/>
            <a:r>
              <a:rPr lang="en-US" dirty="0" smtClean="0"/>
              <a:t>Heap/free list</a:t>
            </a:r>
          </a:p>
          <a:p>
            <a:r>
              <a:rPr lang="en-US" dirty="0" smtClean="0"/>
              <a:t>Any code pointer!</a:t>
            </a:r>
          </a:p>
          <a:p>
            <a:pPr lvl="1"/>
            <a:endParaRPr lang="en-US" dirty="0"/>
          </a:p>
        </p:txBody>
      </p:sp>
    </p:spTree>
    <p:extLst>
      <p:ext uri="{BB962C8B-B14F-4D97-AF65-F5344CB8AC3E}">
        <p14:creationId xmlns:p14="http://schemas.microsoft.com/office/powerpoint/2010/main" val="1871838579"/>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2 (to be continued)</a:t>
            </a:r>
            <a:endParaRPr lang="en-US" dirty="0"/>
          </a:p>
        </p:txBody>
      </p:sp>
      <p:sp>
        <p:nvSpPr>
          <p:cNvPr id="3" name="Content Placeholder 2"/>
          <p:cNvSpPr>
            <a:spLocks noGrp="1"/>
          </p:cNvSpPr>
          <p:nvPr>
            <p:ph idx="1"/>
          </p:nvPr>
        </p:nvSpPr>
        <p:spPr/>
        <p:txBody>
          <a:bodyPr>
            <a:normAutofit/>
          </a:bodyPr>
          <a:lstStyle/>
          <a:p>
            <a:r>
              <a:rPr lang="en-US" dirty="0" err="1" smtClean="0"/>
              <a:t>Shellcode</a:t>
            </a:r>
            <a:endParaRPr lang="en-US" dirty="0"/>
          </a:p>
          <a:p>
            <a:r>
              <a:rPr lang="en-US" dirty="0" smtClean="0"/>
              <a:t>Common vulnerabilities</a:t>
            </a:r>
          </a:p>
          <a:p>
            <a:pPr lvl="1"/>
            <a:r>
              <a:rPr lang="en-US" dirty="0" smtClean="0"/>
              <a:t>Buffer overflow</a:t>
            </a:r>
          </a:p>
          <a:p>
            <a:pPr lvl="1"/>
            <a:r>
              <a:rPr lang="en-US" dirty="0" smtClean="0"/>
              <a:t>Integer overflow</a:t>
            </a:r>
          </a:p>
          <a:p>
            <a:pPr lvl="1"/>
            <a:r>
              <a:rPr lang="en-US" dirty="0" smtClean="0"/>
              <a:t>Shell injection</a:t>
            </a:r>
          </a:p>
          <a:p>
            <a:r>
              <a:rPr lang="en-US" dirty="0" smtClean="0"/>
              <a:t>Defenses</a:t>
            </a:r>
          </a:p>
          <a:p>
            <a:pPr lvl="1"/>
            <a:r>
              <a:rPr lang="en-US" dirty="0" smtClean="0"/>
              <a:t>Input sanitization</a:t>
            </a:r>
          </a:p>
          <a:p>
            <a:pPr lvl="1"/>
            <a:r>
              <a:rPr lang="en-US" dirty="0" smtClean="0"/>
              <a:t>System modifications</a:t>
            </a:r>
          </a:p>
          <a:p>
            <a:pPr lvl="1"/>
            <a:endParaRPr lang="en-US" dirty="0"/>
          </a:p>
        </p:txBody>
      </p:sp>
    </p:spTree>
    <p:extLst>
      <p:ext uri="{BB962C8B-B14F-4D97-AF65-F5344CB8AC3E}">
        <p14:creationId xmlns:p14="http://schemas.microsoft.com/office/powerpoint/2010/main" val="78412784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Stack</a:t>
            </a:r>
            <a:endParaRPr lang="en-US" dirty="0"/>
          </a:p>
        </p:txBody>
      </p:sp>
      <p:sp>
        <p:nvSpPr>
          <p:cNvPr id="3" name="Content Placeholder 2"/>
          <p:cNvSpPr>
            <a:spLocks noGrp="1"/>
          </p:cNvSpPr>
          <p:nvPr>
            <p:ph idx="1"/>
          </p:nvPr>
        </p:nvSpPr>
        <p:spPr>
          <a:xfrm>
            <a:off x="457200" y="1775191"/>
            <a:ext cx="4191000" cy="4625609"/>
          </a:xfrm>
        </p:spPr>
        <p:txBody>
          <a:bodyPr/>
          <a:lstStyle/>
          <a:p>
            <a:pPr marL="118872" indent="0">
              <a:buNone/>
            </a:pPr>
            <a:r>
              <a:rPr lang="en-US" b="1" dirty="0">
                <a:latin typeface="Courier New" pitchFamily="49" charset="0"/>
                <a:cs typeface="Courier New" pitchFamily="49" charset="0"/>
              </a:rPr>
              <a:t>p</a:t>
            </a:r>
            <a:r>
              <a:rPr lang="en-US" b="1" dirty="0" smtClean="0">
                <a:latin typeface="Courier New" pitchFamily="49" charset="0"/>
                <a:cs typeface="Courier New" pitchFamily="49" charset="0"/>
              </a:rPr>
              <a:t>ush 0x0a</a:t>
            </a:r>
          </a:p>
          <a:p>
            <a:pPr marL="118872" indent="0">
              <a:buNone/>
            </a:pPr>
            <a:r>
              <a:rPr lang="en-US" b="1" dirty="0" smtClean="0">
                <a:latin typeface="Courier New" pitchFamily="49" charset="0"/>
                <a:cs typeface="Courier New" pitchFamily="49" charset="0"/>
              </a:rPr>
              <a:t>push 0x6c</a:t>
            </a:r>
          </a:p>
          <a:p>
            <a:pPr marL="118872" indent="0">
              <a:buNone/>
            </a:pPr>
            <a:r>
              <a:rPr lang="en-US" b="1" dirty="0">
                <a:latin typeface="Courier New" pitchFamily="49" charset="0"/>
                <a:cs typeface="Courier New" pitchFamily="49" charset="0"/>
              </a:rPr>
              <a:t>p</a:t>
            </a:r>
            <a:r>
              <a:rPr lang="en-US" b="1" dirty="0" smtClean="0">
                <a:latin typeface="Courier New" pitchFamily="49" charset="0"/>
                <a:cs typeface="Courier New" pitchFamily="49" charset="0"/>
              </a:rPr>
              <a:t>ush 0xff</a:t>
            </a:r>
            <a:endParaRPr lang="en-US" b="1" dirty="0">
              <a:latin typeface="Courier New" pitchFamily="49" charset="0"/>
              <a:cs typeface="Courier New" pitchFamily="49" charset="0"/>
            </a:endParaRPr>
          </a:p>
        </p:txBody>
      </p:sp>
      <p:sp>
        <p:nvSpPr>
          <p:cNvPr id="4" name="Rectangle 3"/>
          <p:cNvSpPr/>
          <p:nvPr/>
        </p:nvSpPr>
        <p:spPr>
          <a:xfrm>
            <a:off x="5695545"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Courier New" pitchFamily="49" charset="0"/>
                <a:cs typeface="Courier New" pitchFamily="49" charset="0"/>
              </a:rPr>
              <a:t>0a</a:t>
            </a:r>
            <a:endParaRPr lang="en-US" sz="3200" b="1" dirty="0">
              <a:latin typeface="Courier New" pitchFamily="49" charset="0"/>
              <a:cs typeface="Courier New" pitchFamily="49" charset="0"/>
            </a:endParaRPr>
          </a:p>
        </p:txBody>
      </p:sp>
      <p:sp>
        <p:nvSpPr>
          <p:cNvPr id="5" name="Rectangle 4"/>
          <p:cNvSpPr/>
          <p:nvPr/>
        </p:nvSpPr>
        <p:spPr>
          <a:xfrm>
            <a:off x="5695545" y="49530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Courier New" pitchFamily="49" charset="0"/>
                <a:cs typeface="Courier New" pitchFamily="49" charset="0"/>
              </a:rPr>
              <a:t>6c</a:t>
            </a:r>
            <a:endParaRPr lang="en-US" sz="3200" b="1" dirty="0">
              <a:latin typeface="Courier New" pitchFamily="49" charset="0"/>
              <a:cs typeface="Courier New" pitchFamily="49" charset="0"/>
            </a:endParaRPr>
          </a:p>
        </p:txBody>
      </p:sp>
      <p:sp>
        <p:nvSpPr>
          <p:cNvPr id="6" name="Rectangle 5"/>
          <p:cNvSpPr/>
          <p:nvPr/>
        </p:nvSpPr>
        <p:spPr>
          <a:xfrm>
            <a:off x="5695545" y="43434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latin typeface="Courier New" pitchFamily="49" charset="0"/>
                <a:cs typeface="Courier New" pitchFamily="49" charset="0"/>
              </a:rPr>
              <a:t>ff</a:t>
            </a:r>
            <a:endParaRPr lang="en-US" sz="3200" b="1" dirty="0">
              <a:latin typeface="Courier New" pitchFamily="49" charset="0"/>
              <a:cs typeface="Courier New" pitchFamily="49" charset="0"/>
            </a:endParaRPr>
          </a:p>
        </p:txBody>
      </p:sp>
      <p:cxnSp>
        <p:nvCxnSpPr>
          <p:cNvPr id="7" name="Straight Arrow Connector 6"/>
          <p:cNvCxnSpPr/>
          <p:nvPr/>
        </p:nvCxnSpPr>
        <p:spPr>
          <a:xfrm>
            <a:off x="5209972" y="43434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876976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695545"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solidFill>
                  <a:schemeClr val="bg2">
                    <a:lumMod val="50000"/>
                  </a:schemeClr>
                </a:solidFill>
                <a:latin typeface="Courier New" pitchFamily="49" charset="0"/>
                <a:cs typeface="Courier New" pitchFamily="49" charset="0"/>
              </a:rPr>
              <a:t>ff</a:t>
            </a: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Stack</a:t>
            </a:r>
            <a:endParaRPr lang="en-US" dirty="0"/>
          </a:p>
        </p:txBody>
      </p:sp>
      <p:sp>
        <p:nvSpPr>
          <p:cNvPr id="3" name="Content Placeholder 2"/>
          <p:cNvSpPr>
            <a:spLocks noGrp="1"/>
          </p:cNvSpPr>
          <p:nvPr>
            <p:ph idx="1"/>
          </p:nvPr>
        </p:nvSpPr>
        <p:spPr>
          <a:xfrm>
            <a:off x="457200" y="1775191"/>
            <a:ext cx="4191000" cy="4625609"/>
          </a:xfrm>
        </p:spPr>
        <p:txBody>
          <a:bodyPr/>
          <a:lstStyle/>
          <a:p>
            <a:pPr marL="118872" indent="0">
              <a:buNone/>
            </a:pPr>
            <a:r>
              <a:rPr lang="en-US" b="1" dirty="0">
                <a:latin typeface="Courier New" pitchFamily="49" charset="0"/>
                <a:cs typeface="Courier New" pitchFamily="49" charset="0"/>
              </a:rPr>
              <a:t>p</a:t>
            </a:r>
            <a:r>
              <a:rPr lang="en-US" b="1" dirty="0" smtClean="0">
                <a:latin typeface="Courier New" pitchFamily="49" charset="0"/>
                <a:cs typeface="Courier New" pitchFamily="49" charset="0"/>
              </a:rPr>
              <a:t>ush 0x0a</a:t>
            </a:r>
          </a:p>
          <a:p>
            <a:pPr marL="118872" indent="0">
              <a:buNone/>
            </a:pPr>
            <a:r>
              <a:rPr lang="en-US" b="1" dirty="0" smtClean="0">
                <a:latin typeface="Courier New" pitchFamily="49" charset="0"/>
                <a:cs typeface="Courier New" pitchFamily="49" charset="0"/>
              </a:rPr>
              <a:t>push 0x6c</a:t>
            </a:r>
          </a:p>
          <a:p>
            <a:pPr marL="118872" indent="0">
              <a:buNone/>
            </a:pPr>
            <a:r>
              <a:rPr lang="en-US" b="1" dirty="0">
                <a:latin typeface="Courier New" pitchFamily="49" charset="0"/>
                <a:cs typeface="Courier New" pitchFamily="49" charset="0"/>
              </a:rPr>
              <a:t>p</a:t>
            </a:r>
            <a:r>
              <a:rPr lang="en-US" b="1" dirty="0" smtClean="0">
                <a:latin typeface="Courier New" pitchFamily="49" charset="0"/>
                <a:cs typeface="Courier New" pitchFamily="49" charset="0"/>
              </a:rPr>
              <a:t>ush 0xff</a:t>
            </a:r>
          </a:p>
          <a:p>
            <a:pPr marL="118872" indent="0">
              <a:buNone/>
            </a:pPr>
            <a:r>
              <a:rPr lang="en-US" b="1" dirty="0" smtClean="0">
                <a:latin typeface="Courier New" pitchFamily="49" charset="0"/>
                <a:cs typeface="Courier New" pitchFamily="49" charset="0"/>
              </a:rPr>
              <a:t>pop  r1   #0xff</a:t>
            </a:r>
          </a:p>
          <a:p>
            <a:pPr marL="118872" indent="0">
              <a:buNone/>
            </a:pPr>
            <a:endParaRPr lang="en-US" b="1" dirty="0">
              <a:latin typeface="Courier New" pitchFamily="49" charset="0"/>
              <a:cs typeface="Courier New" pitchFamily="49" charset="0"/>
            </a:endParaRPr>
          </a:p>
        </p:txBody>
      </p:sp>
      <p:sp>
        <p:nvSpPr>
          <p:cNvPr id="4" name="Rectangle 3"/>
          <p:cNvSpPr/>
          <p:nvPr/>
        </p:nvSpPr>
        <p:spPr>
          <a:xfrm>
            <a:off x="5695545"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Courier New" pitchFamily="49" charset="0"/>
                <a:cs typeface="Courier New" pitchFamily="49" charset="0"/>
              </a:rPr>
              <a:t>0a</a:t>
            </a:r>
            <a:endParaRPr lang="en-US" sz="3200" b="1" dirty="0">
              <a:latin typeface="Courier New" pitchFamily="49" charset="0"/>
              <a:cs typeface="Courier New" pitchFamily="49" charset="0"/>
            </a:endParaRPr>
          </a:p>
        </p:txBody>
      </p:sp>
      <p:sp>
        <p:nvSpPr>
          <p:cNvPr id="5" name="Rectangle 4"/>
          <p:cNvSpPr/>
          <p:nvPr/>
        </p:nvSpPr>
        <p:spPr>
          <a:xfrm>
            <a:off x="5695545" y="49530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Courier New" pitchFamily="49" charset="0"/>
                <a:cs typeface="Courier New" pitchFamily="49" charset="0"/>
              </a:rPr>
              <a:t>6c</a:t>
            </a:r>
            <a:endParaRPr lang="en-US" sz="3200" b="1" dirty="0">
              <a:latin typeface="Courier New" pitchFamily="49" charset="0"/>
              <a:cs typeface="Courier New" pitchFamily="49" charset="0"/>
            </a:endParaRPr>
          </a:p>
        </p:txBody>
      </p:sp>
      <p:cxnSp>
        <p:nvCxnSpPr>
          <p:cNvPr id="7" name="Straight Arrow Connector 6"/>
          <p:cNvCxnSpPr/>
          <p:nvPr/>
        </p:nvCxnSpPr>
        <p:spPr>
          <a:xfrm>
            <a:off x="5209972" y="49530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35154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695545"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6c</a:t>
            </a: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695545"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solidFill>
                  <a:schemeClr val="bg2">
                    <a:lumMod val="50000"/>
                  </a:schemeClr>
                </a:solidFill>
                <a:latin typeface="Courier New" pitchFamily="49" charset="0"/>
                <a:cs typeface="Courier New" pitchFamily="49" charset="0"/>
              </a:rPr>
              <a:t>ff</a:t>
            </a: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Stack</a:t>
            </a:r>
            <a:endParaRPr lang="en-US" dirty="0"/>
          </a:p>
        </p:txBody>
      </p:sp>
      <p:sp>
        <p:nvSpPr>
          <p:cNvPr id="3" name="Content Placeholder 2"/>
          <p:cNvSpPr>
            <a:spLocks noGrp="1"/>
          </p:cNvSpPr>
          <p:nvPr>
            <p:ph idx="1"/>
          </p:nvPr>
        </p:nvSpPr>
        <p:spPr>
          <a:xfrm>
            <a:off x="457200" y="1775191"/>
            <a:ext cx="4191000" cy="4625609"/>
          </a:xfrm>
        </p:spPr>
        <p:txBody>
          <a:bodyPr/>
          <a:lstStyle/>
          <a:p>
            <a:pPr marL="118872" indent="0">
              <a:buNone/>
            </a:pPr>
            <a:r>
              <a:rPr lang="en-US" b="1" dirty="0">
                <a:latin typeface="Courier New" pitchFamily="49" charset="0"/>
                <a:cs typeface="Courier New" pitchFamily="49" charset="0"/>
              </a:rPr>
              <a:t>p</a:t>
            </a:r>
            <a:r>
              <a:rPr lang="en-US" b="1" dirty="0" smtClean="0">
                <a:latin typeface="Courier New" pitchFamily="49" charset="0"/>
                <a:cs typeface="Courier New" pitchFamily="49" charset="0"/>
              </a:rPr>
              <a:t>ush 0x0a</a:t>
            </a:r>
          </a:p>
          <a:p>
            <a:pPr marL="118872" indent="0">
              <a:buNone/>
            </a:pPr>
            <a:r>
              <a:rPr lang="en-US" b="1" dirty="0" smtClean="0">
                <a:latin typeface="Courier New" pitchFamily="49" charset="0"/>
                <a:cs typeface="Courier New" pitchFamily="49" charset="0"/>
              </a:rPr>
              <a:t>push 0x6c</a:t>
            </a:r>
          </a:p>
          <a:p>
            <a:pPr marL="118872" indent="0">
              <a:buNone/>
            </a:pPr>
            <a:r>
              <a:rPr lang="en-US" b="1" dirty="0">
                <a:latin typeface="Courier New" pitchFamily="49" charset="0"/>
                <a:cs typeface="Courier New" pitchFamily="49" charset="0"/>
              </a:rPr>
              <a:t>p</a:t>
            </a:r>
            <a:r>
              <a:rPr lang="en-US" b="1" dirty="0" smtClean="0">
                <a:latin typeface="Courier New" pitchFamily="49" charset="0"/>
                <a:cs typeface="Courier New" pitchFamily="49" charset="0"/>
              </a:rPr>
              <a:t>ush 0xff</a:t>
            </a:r>
          </a:p>
          <a:p>
            <a:pPr marL="118872" indent="0">
              <a:buNone/>
            </a:pPr>
            <a:r>
              <a:rPr lang="en-US" b="1" dirty="0" smtClean="0">
                <a:latin typeface="Courier New" pitchFamily="49" charset="0"/>
                <a:cs typeface="Courier New" pitchFamily="49" charset="0"/>
              </a:rPr>
              <a:t>pop  r1   #0xff</a:t>
            </a:r>
          </a:p>
          <a:p>
            <a:pPr marL="118872" indent="0">
              <a:buNone/>
            </a:pPr>
            <a:r>
              <a:rPr lang="en-US" b="1" dirty="0">
                <a:latin typeface="Courier New" pitchFamily="49" charset="0"/>
                <a:cs typeface="Courier New" pitchFamily="49" charset="0"/>
              </a:rPr>
              <a:t>p</a:t>
            </a:r>
            <a:r>
              <a:rPr lang="en-US" b="1" dirty="0" smtClean="0">
                <a:latin typeface="Courier New" pitchFamily="49" charset="0"/>
                <a:cs typeface="Courier New" pitchFamily="49" charset="0"/>
              </a:rPr>
              <a:t>op  r2   #0x6c</a:t>
            </a:r>
          </a:p>
        </p:txBody>
      </p:sp>
      <p:sp>
        <p:nvSpPr>
          <p:cNvPr id="4" name="Rectangle 3"/>
          <p:cNvSpPr/>
          <p:nvPr/>
        </p:nvSpPr>
        <p:spPr>
          <a:xfrm>
            <a:off x="5695545"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Courier New" pitchFamily="49" charset="0"/>
                <a:cs typeface="Courier New" pitchFamily="49" charset="0"/>
              </a:rPr>
              <a:t>0a</a:t>
            </a:r>
            <a:endParaRPr lang="en-US" sz="3200" b="1" dirty="0">
              <a:latin typeface="Courier New" pitchFamily="49" charset="0"/>
              <a:cs typeface="Courier New" pitchFamily="49" charset="0"/>
            </a:endParaRPr>
          </a:p>
        </p:txBody>
      </p:sp>
      <p:cxnSp>
        <p:nvCxnSpPr>
          <p:cNvPr id="7" name="Straight Arrow Connector 6"/>
          <p:cNvCxnSpPr/>
          <p:nvPr/>
        </p:nvCxnSpPr>
        <p:spPr>
          <a:xfrm>
            <a:off x="5209972" y="55626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69146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695545" y="49530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schemeClr val="bg2">
                    <a:lumMod val="50000"/>
                  </a:schemeClr>
                </a:solidFill>
                <a:latin typeface="Courier New" pitchFamily="49" charset="0"/>
                <a:cs typeface="Courier New" pitchFamily="49" charset="0"/>
              </a:rPr>
              <a:t>6c</a:t>
            </a:r>
            <a:endParaRPr lang="en-US" sz="3200" b="1" dirty="0">
              <a:solidFill>
                <a:schemeClr val="bg2">
                  <a:lumMod val="50000"/>
                </a:schemeClr>
              </a:solidFill>
              <a:latin typeface="Courier New" pitchFamily="49" charset="0"/>
              <a:cs typeface="Courier New" pitchFamily="49" charset="0"/>
            </a:endParaRPr>
          </a:p>
        </p:txBody>
      </p:sp>
      <p:sp>
        <p:nvSpPr>
          <p:cNvPr id="6" name="Rectangle 5"/>
          <p:cNvSpPr/>
          <p:nvPr/>
        </p:nvSpPr>
        <p:spPr>
          <a:xfrm>
            <a:off x="5695545" y="4343400"/>
            <a:ext cx="2762655" cy="609600"/>
          </a:xfrm>
          <a:prstGeom prst="rect">
            <a:avLst/>
          </a:prstGeom>
          <a:solidFill>
            <a:schemeClr val="tx2">
              <a:lumMod val="40000"/>
              <a:lumOff val="6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err="1" smtClean="0">
                <a:solidFill>
                  <a:schemeClr val="bg2">
                    <a:lumMod val="50000"/>
                  </a:schemeClr>
                </a:solidFill>
                <a:latin typeface="Courier New" pitchFamily="49" charset="0"/>
                <a:cs typeface="Courier New" pitchFamily="49" charset="0"/>
              </a:rPr>
              <a:t>ff</a:t>
            </a:r>
            <a:endParaRPr lang="en-US" sz="3200" b="1" dirty="0">
              <a:solidFill>
                <a:schemeClr val="bg2">
                  <a:lumMod val="50000"/>
                </a:schemeClr>
              </a:solidFill>
              <a:latin typeface="Courier New" pitchFamily="49" charset="0"/>
              <a:cs typeface="Courier New" pitchFamily="49" charset="0"/>
            </a:endParaRPr>
          </a:p>
        </p:txBody>
      </p:sp>
      <p:sp>
        <p:nvSpPr>
          <p:cNvPr id="2" name="Title 1"/>
          <p:cNvSpPr>
            <a:spLocks noGrp="1"/>
          </p:cNvSpPr>
          <p:nvPr>
            <p:ph type="title"/>
          </p:nvPr>
        </p:nvSpPr>
        <p:spPr/>
        <p:txBody>
          <a:bodyPr/>
          <a:lstStyle/>
          <a:p>
            <a:r>
              <a:rPr lang="en-US" dirty="0" smtClean="0"/>
              <a:t>Stack</a:t>
            </a:r>
            <a:endParaRPr lang="en-US" dirty="0"/>
          </a:p>
        </p:txBody>
      </p:sp>
      <p:sp>
        <p:nvSpPr>
          <p:cNvPr id="3" name="Content Placeholder 2"/>
          <p:cNvSpPr>
            <a:spLocks noGrp="1"/>
          </p:cNvSpPr>
          <p:nvPr>
            <p:ph idx="1"/>
          </p:nvPr>
        </p:nvSpPr>
        <p:spPr>
          <a:xfrm>
            <a:off x="457200" y="1775191"/>
            <a:ext cx="4191000" cy="4625609"/>
          </a:xfrm>
        </p:spPr>
        <p:txBody>
          <a:bodyPr/>
          <a:lstStyle/>
          <a:p>
            <a:pPr marL="118872" indent="0">
              <a:buNone/>
            </a:pPr>
            <a:r>
              <a:rPr lang="en-US" b="1" dirty="0">
                <a:latin typeface="Courier New" pitchFamily="49" charset="0"/>
                <a:cs typeface="Courier New" pitchFamily="49" charset="0"/>
              </a:rPr>
              <a:t>p</a:t>
            </a:r>
            <a:r>
              <a:rPr lang="en-US" b="1" dirty="0" smtClean="0">
                <a:latin typeface="Courier New" pitchFamily="49" charset="0"/>
                <a:cs typeface="Courier New" pitchFamily="49" charset="0"/>
              </a:rPr>
              <a:t>ush 0x0a</a:t>
            </a:r>
          </a:p>
          <a:p>
            <a:pPr marL="118872" indent="0">
              <a:buNone/>
            </a:pPr>
            <a:r>
              <a:rPr lang="en-US" b="1" dirty="0" smtClean="0">
                <a:latin typeface="Courier New" pitchFamily="49" charset="0"/>
                <a:cs typeface="Courier New" pitchFamily="49" charset="0"/>
              </a:rPr>
              <a:t>push 0x6c</a:t>
            </a:r>
          </a:p>
          <a:p>
            <a:pPr marL="118872" indent="0">
              <a:buNone/>
            </a:pPr>
            <a:r>
              <a:rPr lang="en-US" b="1" dirty="0">
                <a:latin typeface="Courier New" pitchFamily="49" charset="0"/>
                <a:cs typeface="Courier New" pitchFamily="49" charset="0"/>
              </a:rPr>
              <a:t>p</a:t>
            </a:r>
            <a:r>
              <a:rPr lang="en-US" b="1" dirty="0" smtClean="0">
                <a:latin typeface="Courier New" pitchFamily="49" charset="0"/>
                <a:cs typeface="Courier New" pitchFamily="49" charset="0"/>
              </a:rPr>
              <a:t>ush 0xff</a:t>
            </a:r>
          </a:p>
          <a:p>
            <a:pPr marL="118872" indent="0">
              <a:buNone/>
            </a:pPr>
            <a:r>
              <a:rPr lang="en-US" b="1" dirty="0" smtClean="0">
                <a:latin typeface="Courier New" pitchFamily="49" charset="0"/>
                <a:cs typeface="Courier New" pitchFamily="49" charset="0"/>
              </a:rPr>
              <a:t>pop  r1   #0xff</a:t>
            </a:r>
          </a:p>
          <a:p>
            <a:pPr marL="118872" indent="0">
              <a:buNone/>
            </a:pPr>
            <a:r>
              <a:rPr lang="en-US" b="1" dirty="0">
                <a:latin typeface="Courier New" pitchFamily="49" charset="0"/>
                <a:cs typeface="Courier New" pitchFamily="49" charset="0"/>
              </a:rPr>
              <a:t>p</a:t>
            </a:r>
            <a:r>
              <a:rPr lang="en-US" b="1" dirty="0" smtClean="0">
                <a:latin typeface="Courier New" pitchFamily="49" charset="0"/>
                <a:cs typeface="Courier New" pitchFamily="49" charset="0"/>
              </a:rPr>
              <a:t>op  r2   #0x6c</a:t>
            </a:r>
          </a:p>
          <a:p>
            <a:pPr marL="118872" indent="0">
              <a:buNone/>
            </a:pPr>
            <a:r>
              <a:rPr lang="en-US" b="1" dirty="0">
                <a:latin typeface="Courier New" pitchFamily="49" charset="0"/>
                <a:cs typeface="Courier New" pitchFamily="49" charset="0"/>
              </a:rPr>
              <a:t>p</a:t>
            </a:r>
            <a:r>
              <a:rPr lang="en-US" b="1" dirty="0" smtClean="0">
                <a:latin typeface="Courier New" pitchFamily="49" charset="0"/>
                <a:cs typeface="Courier New" pitchFamily="49" charset="0"/>
              </a:rPr>
              <a:t>ush 0x88</a:t>
            </a:r>
          </a:p>
        </p:txBody>
      </p:sp>
      <p:sp>
        <p:nvSpPr>
          <p:cNvPr id="4" name="Rectangle 3"/>
          <p:cNvSpPr/>
          <p:nvPr/>
        </p:nvSpPr>
        <p:spPr>
          <a:xfrm>
            <a:off x="5695545" y="55626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Courier New" pitchFamily="49" charset="0"/>
                <a:cs typeface="Courier New" pitchFamily="49" charset="0"/>
              </a:rPr>
              <a:t>0a</a:t>
            </a:r>
            <a:endParaRPr lang="en-US" sz="3200" b="1" dirty="0">
              <a:latin typeface="Courier New" pitchFamily="49" charset="0"/>
              <a:cs typeface="Courier New" pitchFamily="49" charset="0"/>
            </a:endParaRPr>
          </a:p>
        </p:txBody>
      </p:sp>
      <p:sp>
        <p:nvSpPr>
          <p:cNvPr id="7" name="Rectangle 6"/>
          <p:cNvSpPr/>
          <p:nvPr/>
        </p:nvSpPr>
        <p:spPr>
          <a:xfrm>
            <a:off x="5695545" y="4953000"/>
            <a:ext cx="2762655" cy="609600"/>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Courier New" pitchFamily="49" charset="0"/>
                <a:cs typeface="Courier New" pitchFamily="49" charset="0"/>
              </a:rPr>
              <a:t>88</a:t>
            </a:r>
            <a:endParaRPr lang="en-US" sz="3200" b="1" dirty="0">
              <a:latin typeface="Courier New" pitchFamily="49" charset="0"/>
              <a:cs typeface="Courier New" pitchFamily="49" charset="0"/>
            </a:endParaRPr>
          </a:p>
        </p:txBody>
      </p:sp>
      <p:cxnSp>
        <p:nvCxnSpPr>
          <p:cNvPr id="8" name="Straight Arrow Connector 7"/>
          <p:cNvCxnSpPr/>
          <p:nvPr/>
        </p:nvCxnSpPr>
        <p:spPr>
          <a:xfrm>
            <a:off x="5209972" y="4953000"/>
            <a:ext cx="485573" cy="0"/>
          </a:xfrm>
          <a:prstGeom prst="straightConnector1">
            <a:avLst/>
          </a:prstGeom>
          <a:ln w="34925">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096116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5705</TotalTime>
  <Words>3538</Words>
  <Application>Microsoft Macintosh PowerPoint</Application>
  <PresentationFormat>On-screen Show (4:3)</PresentationFormat>
  <Paragraphs>818</Paragraphs>
  <Slides>58</Slides>
  <Notes>47</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Lecture 15 – Control Flow</vt:lpstr>
      <vt:lpstr>Outline</vt:lpstr>
      <vt:lpstr>CPU</vt:lpstr>
      <vt:lpstr>Stack</vt:lpstr>
      <vt:lpstr>Stack</vt:lpstr>
      <vt:lpstr>Stack</vt:lpstr>
      <vt:lpstr>Stack</vt:lpstr>
      <vt:lpstr>Stack</vt:lpstr>
      <vt:lpstr>Stack</vt:lpstr>
      <vt:lpstr>example.c</vt:lpstr>
      <vt:lpstr>C stack frames</vt:lpstr>
      <vt:lpstr>C stack frames</vt:lpstr>
      <vt:lpstr>C stack frames</vt:lpstr>
      <vt:lpstr>C stack frames</vt:lpstr>
      <vt:lpstr>C stack frames</vt:lpstr>
      <vt:lpstr>C stack frames</vt:lpstr>
      <vt:lpstr>C stack frames (x86 specific)</vt:lpstr>
      <vt:lpstr>example.c</vt:lpstr>
      <vt:lpstr>example.s (x86)</vt:lpstr>
      <vt:lpstr>example.s (x86)</vt:lpstr>
      <vt:lpstr>example.s (x86)</vt:lpstr>
      <vt:lpstr>example.s (x86)</vt:lpstr>
      <vt:lpstr>example.s (x86)</vt:lpstr>
      <vt:lpstr>example.s (x86)</vt:lpstr>
      <vt:lpstr>example.s (x86)</vt:lpstr>
      <vt:lpstr>example.s (x86)</vt:lpstr>
      <vt:lpstr>example.s (x86)</vt:lpstr>
      <vt:lpstr>example.s (x86)</vt:lpstr>
      <vt:lpstr>example.s (x86)</vt:lpstr>
      <vt:lpstr>example.s (x86)</vt:lpstr>
      <vt:lpstr>example.s (x86)</vt:lpstr>
      <vt:lpstr>example.s (x86)</vt:lpstr>
      <vt:lpstr>example.s (x86)</vt:lpstr>
      <vt:lpstr>example.s (x86)</vt:lpstr>
      <vt:lpstr>Buffer overflow example</vt:lpstr>
      <vt:lpstr>Buffer overflow example</vt:lpstr>
      <vt:lpstr>Buffer overflow example</vt:lpstr>
      <vt:lpstr>Buffer overflow example</vt:lpstr>
      <vt:lpstr>Buffer overflow example</vt:lpstr>
      <vt:lpstr>Buffer overflow example</vt:lpstr>
      <vt:lpstr>Buffer overflow example</vt:lpstr>
      <vt:lpstr>Buffer overflow example</vt:lpstr>
      <vt:lpstr>Buffer overflow example</vt:lpstr>
      <vt:lpstr>Buffer overflow example</vt:lpstr>
      <vt:lpstr>Buffer overflow example</vt:lpstr>
      <vt:lpstr>Buffer overflow example</vt:lpstr>
      <vt:lpstr>Buffer overflow example</vt:lpstr>
      <vt:lpstr>Buffer overflow FTW</vt:lpstr>
      <vt:lpstr>Exploiting buffer overflows</vt:lpstr>
      <vt:lpstr>Exploiting buffer overflows</vt:lpstr>
      <vt:lpstr>Exploiting buffer overflows</vt:lpstr>
      <vt:lpstr>Exploiting buffer overflows</vt:lpstr>
      <vt:lpstr>Exploiting buffer overflows</vt:lpstr>
      <vt:lpstr>(slightly) more realistic vulnerability</vt:lpstr>
      <vt:lpstr>(slightly) more realistic vulnerability</vt:lpstr>
      <vt:lpstr>Simple attack payload</vt:lpstr>
      <vt:lpstr>Buffer overflows</vt:lpstr>
      <vt:lpstr>Part 2 (to be continued)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Hijacking</dc:title>
  <dc:creator>Eric</dc:creator>
  <cp:lastModifiedBy>Michael</cp:lastModifiedBy>
  <cp:revision>833</cp:revision>
  <dcterms:created xsi:type="dcterms:W3CDTF">2015-03-08T19:12:53Z</dcterms:created>
  <dcterms:modified xsi:type="dcterms:W3CDTF">2015-10-23T18:03:51Z</dcterms:modified>
</cp:coreProperties>
</file>