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59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60" r:id="rId22"/>
    <p:sldId id="361" r:id="rId23"/>
    <p:sldId id="362" r:id="rId24"/>
    <p:sldId id="363" r:id="rId25"/>
    <p:sldId id="334" r:id="rId26"/>
    <p:sldId id="335" r:id="rId27"/>
    <p:sldId id="336" r:id="rId28"/>
  </p:sldIdLst>
  <p:sldSz cx="6858000" cy="9144000" type="screen4x3"/>
  <p:notesSz cx="9220200" cy="693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40" autoAdjust="0"/>
  </p:normalViewPr>
  <p:slideViewPr>
    <p:cSldViewPr>
      <p:cViewPr varScale="1">
        <p:scale>
          <a:sx n="36" d="100"/>
          <a:sy n="36" d="100"/>
        </p:scale>
        <p:origin x="-1832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-1906" y="-82"/>
      </p:cViewPr>
      <p:guideLst>
        <p:guide orient="horz" pos="2184"/>
        <p:guide pos="29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3180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56D3BB21-9655-4972-A63B-5DD70F0409DE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85885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3180" y="6585885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B5ADEE34-6DED-4B2C-8EDC-FB60E69D0B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9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2646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C7C915FD-9815-4A51-81C5-B8115E7A8CEA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461963"/>
            <a:ext cx="3929063" cy="523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10100" y="462280"/>
            <a:ext cx="4149090" cy="5951855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86287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2646" y="6586287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80EF120E-EEF2-4965-96F5-DE3864F37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47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>
              <a:defRPr/>
            </a:pPr>
            <a:r>
              <a:rPr lang="en-US" dirty="0" smtClean="0"/>
              <a:t>Questions</a:t>
            </a:r>
            <a:r>
              <a:rPr lang="en-US" baseline="0" dirty="0" smtClean="0"/>
              <a:t> to ask students:</a:t>
            </a:r>
          </a:p>
          <a:p>
            <a:pPr marL="0" lvl="1">
              <a:defRPr/>
            </a:pPr>
            <a:r>
              <a:rPr lang="en-US" baseline="0" dirty="0" smtClean="0"/>
              <a:t>What is integrity?  What is the threat model we are concerned with (what can Mallory do)?</a:t>
            </a:r>
          </a:p>
          <a:p>
            <a:pPr marL="0" lvl="1">
              <a:defRPr/>
            </a:pPr>
            <a:r>
              <a:rPr lang="en-US" baseline="0" dirty="0" smtClean="0"/>
              <a:t>Why is it important?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b="1" dirty="0" smtClean="0"/>
              <a:t>Reasons for larger key size:</a:t>
            </a:r>
          </a:p>
          <a:p>
            <a:pPr lvl="1">
              <a:buNone/>
            </a:pPr>
            <a:r>
              <a:rPr lang="en-US" dirty="0" smtClean="0"/>
              <a:t>- Unlike w/ symmetric key, p and q can’t be chosen uniformly at random (only primes will do)</a:t>
            </a:r>
          </a:p>
          <a:p>
            <a:pPr lvl="1">
              <a:buFontTx/>
              <a:buChar char="-"/>
            </a:pPr>
            <a:r>
              <a:rPr lang="en-US" dirty="0" smtClean="0"/>
              <a:t> Also, can attack by factoring (known factoring algorithms are better than dumb brute force)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 Need some cushion for when factoring algorithms improve</a:t>
            </a:r>
          </a:p>
          <a:p>
            <a:pPr lvl="1">
              <a:buFontTx/>
              <a:buNone/>
            </a:pPr>
            <a:endParaRPr lang="en-US" baseline="0" dirty="0" smtClean="0"/>
          </a:p>
          <a:p>
            <a:pPr lvl="1">
              <a:buFontTx/>
              <a:buNone/>
            </a:pPr>
            <a:r>
              <a:rPr lang="en-US" b="1" baseline="0" dirty="0" smtClean="0"/>
              <a:t>Good advice today: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en-US" baseline="0" dirty="0" smtClean="0"/>
              <a:t>2048-bit p and q seem safe for foreseeable future.</a:t>
            </a:r>
          </a:p>
          <a:p>
            <a:pPr lvl="1">
              <a:buFontTx/>
              <a:buNone/>
            </a:pPr>
            <a:r>
              <a:rPr lang="en-US" baseline="0" dirty="0" smtClean="0"/>
              <a:t>Some people still use 1024-bit (risky) or smaller (know insecure!).</a:t>
            </a:r>
          </a:p>
          <a:p>
            <a:pPr lvl="1">
              <a:buFontTx/>
              <a:buNone/>
            </a:pPr>
            <a:r>
              <a:rPr lang="en-US" baseline="0" dirty="0" smtClean="0"/>
              <a:t>Use 4096-bit if you’re paranoid.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3087">
              <a:defRPr/>
            </a:pPr>
            <a:r>
              <a:rPr lang="en-US" dirty="0" smtClean="0"/>
              <a:t>Encryption functions sometimes</a:t>
            </a:r>
            <a:r>
              <a:rPr lang="en-US" baseline="0" dirty="0" smtClean="0"/>
              <a:t> become insecure if the adversary can tamper with the message, as we’ll see in a future homework.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23087">
              <a:defRPr/>
            </a:pPr>
            <a:r>
              <a:rPr lang="en-US" dirty="0" smtClean="0"/>
              <a:t>2</a:t>
            </a:r>
            <a:r>
              <a:rPr lang="en-US" baseline="30000" dirty="0" smtClean="0"/>
              <a:t>128 </a:t>
            </a:r>
            <a:r>
              <a:rPr lang="en-US" dirty="0" smtClean="0"/>
              <a:t>is approx. 10</a:t>
            </a:r>
            <a:r>
              <a:rPr lang="en-US" baseline="30000" dirty="0" smtClean="0"/>
              <a:t>39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1 trillion guesses/sec., takes 10 quadrillion times lifetime of universe</a:t>
            </a:r>
          </a:p>
          <a:p>
            <a:endParaRPr lang="en-US" dirty="0" smtClean="0"/>
          </a:p>
          <a:p>
            <a:r>
              <a:rPr lang="en-US" b="1" dirty="0" smtClean="0"/>
              <a:t>Birthday paradox:</a:t>
            </a:r>
            <a:r>
              <a:rPr lang="en-US" dirty="0" smtClean="0"/>
              <a:t> By the pigeonhole principle, 100% probability of two same birthdays with 367 people;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but counter-intuitively, reach 99% probability with only 57 people, and 50% probability with just 23 people</a:t>
            </a:r>
          </a:p>
          <a:p>
            <a:r>
              <a:rPr lang="en-US" baseline="0" dirty="0" smtClean="0"/>
              <a:t>Intuition?  (23 choose 2) = 253 pairs – chances for a collision</a:t>
            </a:r>
          </a:p>
          <a:p>
            <a:endParaRPr lang="en-US" baseline="0" dirty="0" smtClean="0"/>
          </a:p>
          <a:p>
            <a:r>
              <a:rPr lang="en-US" b="1" dirty="0" smtClean="0"/>
              <a:t>Floyd’s cycle-finding algorithm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1. Each key should have only one purpose:</a:t>
            </a:r>
          </a:p>
          <a:p>
            <a:r>
              <a:rPr lang="en-US" dirty="0"/>
              <a:t>- diff RSA keys for signing, encrypting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diff symmetric keys for encrypting, </a:t>
            </a:r>
            <a:r>
              <a:rPr lang="en-US" dirty="0" err="1"/>
              <a:t>MACing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diff keys for Alice-&gt;Bob and Bob-&gt;Alice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diff keys for diff protocols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reason: prevent attacker from “repurposing” content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example: reflection attack</a:t>
            </a:r>
          </a:p>
          <a:p>
            <a:endParaRPr lang="en-US" dirty="0"/>
          </a:p>
          <a:p>
            <a:r>
              <a:rPr lang="en-US" b="1" dirty="0"/>
              <a:t>2. Vulnerability of a key increases…</a:t>
            </a:r>
          </a:p>
          <a:p>
            <a:r>
              <a:rPr lang="en-US" dirty="0"/>
              <a:t>consequences: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change your keys periodically, use session keys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take care to erase keys from memory when you’re done with them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don’t let your keys get swapped out to disk</a:t>
            </a:r>
          </a:p>
          <a:p>
            <a:endParaRPr lang="en-US" dirty="0" smtClean="0"/>
          </a:p>
          <a:p>
            <a:r>
              <a:rPr lang="en-US" b="1" dirty="0" smtClean="0"/>
              <a:t>3. Keep your keys far from the attacker</a:t>
            </a:r>
          </a:p>
          <a:p>
            <a:r>
              <a:rPr lang="en-US" dirty="0"/>
              <a:t>- memory of networked, unguarded PC: bad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memory of non-networked, guarded PC: not as bad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stored in tamper-resistant device: better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stored in tamper resistant device, locked in safe: best</a:t>
            </a:r>
          </a:p>
          <a:p>
            <a:endParaRPr lang="en-US" dirty="0" smtClean="0"/>
          </a:p>
          <a:p>
            <a:r>
              <a:rPr lang="en-US" b="1" dirty="0" smtClean="0"/>
              <a:t>4.</a:t>
            </a:r>
            <a:r>
              <a:rPr lang="en-US" b="1" baseline="0" dirty="0" smtClean="0"/>
              <a:t> P</a:t>
            </a:r>
            <a:r>
              <a:rPr lang="en-US" b="1" dirty="0"/>
              <a:t>rotect yourself against compromise of old keys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- bad practice: Alice tells Bob, “Here’s the new key: ...” encrypted under old key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aseline="0" dirty="0" smtClean="0"/>
              <a:t>     </a:t>
            </a:r>
            <a:r>
              <a:rPr lang="en-US" dirty="0"/>
              <a:t>adversary can record this, then attack old key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get old key, then he can get new key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worse yet: if long chain of keys, he can attack anyone, chain unravels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      chain as strong as its weakest link!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goal: “forward secrecy”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            learning old key doesn’t help adversary learn new key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how to do? </a:t>
            </a:r>
          </a:p>
          <a:p>
            <a:r>
              <a:rPr lang="en-US" dirty="0"/>
              <a:t>                – use Diffie-Hellman to negotiate a fresh secret</a:t>
            </a:r>
          </a:p>
          <a:p>
            <a:r>
              <a:rPr lang="en-US" dirty="0"/>
              <a:t>                - can use old key to provide integrity </a:t>
            </a:r>
          </a:p>
          <a:p>
            <a:r>
              <a:rPr lang="en-US" dirty="0" smtClean="0"/>
              <a:t>                         (</a:t>
            </a:r>
            <a:r>
              <a:rPr lang="en-US" dirty="0"/>
              <a:t>as long as attacker doesn’t know it today,</a:t>
            </a:r>
          </a:p>
          <a:p>
            <a:r>
              <a:rPr lang="en-US" dirty="0"/>
              <a:t>                           learning old key tomorrow won’t let attacker </a:t>
            </a:r>
          </a:p>
          <a:p>
            <a:r>
              <a:rPr lang="en-US" dirty="0" smtClean="0"/>
              <a:t>                             </a:t>
            </a:r>
            <a:r>
              <a:rPr lang="en-US" dirty="0"/>
              <a:t>discover new key)</a:t>
            </a:r>
          </a:p>
          <a:p>
            <a:r>
              <a:rPr lang="en-US" dirty="0"/>
              <a:t>  </a:t>
            </a:r>
          </a:p>
          <a:p>
            <a:r>
              <a:rPr lang="en-US" dirty="0"/>
              <a:t>       also: actively destroy old key when you’re done with 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find all copies, write zeroes over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existing scheme is impractical</a:t>
            </a:r>
          </a:p>
          <a:p>
            <a:r>
              <a:rPr lang="en-US" dirty="0" smtClean="0"/>
              <a:t>Alice would have to share an integrity key with everybody</a:t>
            </a:r>
          </a:p>
          <a:p>
            <a:r>
              <a:rPr lang="en-US" dirty="0" smtClean="0"/>
              <a:t>but then anybody could put integrity mark on message</a:t>
            </a:r>
          </a:p>
          <a:p>
            <a:r>
              <a:rPr lang="en-US" dirty="0" smtClean="0"/>
              <a:t>    recall that Alice and Bob know the same key, so Bob can make </a:t>
            </a:r>
            <a:r>
              <a:rPr lang="en-US" dirty="0" err="1" smtClean="0"/>
              <a:t>integ</a:t>
            </a:r>
            <a:r>
              <a:rPr lang="en-US" dirty="0" smtClean="0"/>
              <a:t> marks</a:t>
            </a:r>
          </a:p>
          <a:p>
            <a:r>
              <a:rPr lang="en-US" dirty="0" smtClean="0"/>
              <a:t>        not a problem if only Alice and Bob (Bob tricking himself?)</a:t>
            </a:r>
          </a:p>
          <a:p>
            <a:r>
              <a:rPr lang="en-US" dirty="0" smtClean="0"/>
              <a:t>        trouble if many recipients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23087">
              <a:defRPr/>
            </a:pPr>
            <a:r>
              <a:rPr lang="en-US" dirty="0" smtClean="0"/>
              <a:t>For both, use RSA twice, once for each purpose (w/ separate key-pairs)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6934199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FEFB0-7A1A-44E6-B9DF-D284AB76E538}" type="datetimeFigureOut">
              <a:rPr lang="en-US" smtClean="0"/>
              <a:pPr/>
              <a:t>9/11/15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6 </a:t>
            </a:r>
            <a:r>
              <a:rPr lang="en-US" dirty="0" smtClean="0"/>
              <a:t>– Public-key Crypto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Bailey</a:t>
            </a:r>
          </a:p>
          <a:p>
            <a:r>
              <a:rPr lang="en-US" dirty="0" smtClean="0"/>
              <a:t>University of Illinois</a:t>
            </a:r>
          </a:p>
          <a:p>
            <a:r>
              <a:rPr lang="en-US" dirty="0"/>
              <a:t>ECE 422/CS 461 </a:t>
            </a:r>
            <a:r>
              <a:rPr lang="en-US" dirty="0" smtClean="0"/>
              <a:t>– Fall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3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6199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Why RSA works</a:t>
            </a:r>
          </a:p>
          <a:p>
            <a:pPr>
              <a:spcBef>
                <a:spcPts val="1200"/>
              </a:spcBef>
            </a:pPr>
            <a:r>
              <a:rPr lang="en-US" sz="3000" b="1" dirty="0" smtClean="0"/>
              <a:t>“It works” theorem:</a:t>
            </a:r>
          </a:p>
          <a:p>
            <a:pPr lvl="1">
              <a:spcBef>
                <a:spcPts val="600"/>
              </a:spcBef>
              <a:buNone/>
            </a:pPr>
            <a:r>
              <a:rPr lang="en-US" dirty="0" smtClean="0"/>
              <a:t>For all 0 &lt; </a:t>
            </a:r>
            <a:r>
              <a:rPr lang="en-US" b="1" dirty="0" smtClean="0"/>
              <a:t>x</a:t>
            </a:r>
            <a:r>
              <a:rPr lang="en-US" dirty="0" smtClean="0"/>
              <a:t> &lt; </a:t>
            </a:r>
            <a:r>
              <a:rPr lang="en-US" b="1" dirty="0" smtClean="0"/>
              <a:t>N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can show that </a:t>
            </a:r>
            <a:r>
              <a:rPr lang="en-US" b="1" i="1" dirty="0" smtClean="0"/>
              <a:t>D</a:t>
            </a:r>
            <a:r>
              <a:rPr lang="en-US" dirty="0" smtClean="0"/>
              <a:t>(</a:t>
            </a:r>
            <a:r>
              <a:rPr lang="en-US" b="1" i="1" dirty="0" smtClean="0"/>
              <a:t>E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)) = </a:t>
            </a:r>
            <a:r>
              <a:rPr lang="en-US" b="1" dirty="0" smtClean="0"/>
              <a:t>x</a:t>
            </a:r>
          </a:p>
          <a:p>
            <a:r>
              <a:rPr lang="en-US" sz="3000" dirty="0" smtClean="0"/>
              <a:t>Proof:</a:t>
            </a:r>
          </a:p>
          <a:p>
            <a:pPr lvl="1">
              <a:spcBef>
                <a:spcPts val="600"/>
              </a:spcBef>
              <a:buNone/>
              <a:tabLst>
                <a:tab pos="1543050" algn="l"/>
              </a:tabLst>
            </a:pPr>
            <a:r>
              <a:rPr lang="en-US" sz="2600" b="1" i="1" dirty="0" smtClean="0"/>
              <a:t>D</a:t>
            </a:r>
            <a:r>
              <a:rPr lang="en-US" sz="2600" dirty="0" smtClean="0"/>
              <a:t>(</a:t>
            </a:r>
            <a:r>
              <a:rPr lang="en-US" sz="2600" b="1" i="1" dirty="0" smtClean="0"/>
              <a:t>E</a:t>
            </a:r>
            <a:r>
              <a:rPr lang="en-US" sz="2600" dirty="0" smtClean="0"/>
              <a:t>(</a:t>
            </a:r>
            <a:r>
              <a:rPr lang="en-US" sz="2600" b="1" dirty="0" smtClean="0"/>
              <a:t>x</a:t>
            </a:r>
            <a:r>
              <a:rPr lang="en-US" sz="2600" dirty="0" smtClean="0"/>
              <a:t>))	= (</a:t>
            </a:r>
            <a:r>
              <a:rPr lang="en-US" sz="2600" b="1" dirty="0" err="1" smtClean="0"/>
              <a:t>x</a:t>
            </a:r>
            <a:r>
              <a:rPr lang="en-US" sz="2600" b="1" baseline="30000" dirty="0" err="1" smtClean="0"/>
              <a:t>e</a:t>
            </a:r>
            <a:r>
              <a:rPr lang="en-US" sz="2600" dirty="0" smtClean="0"/>
              <a:t> mod </a:t>
            </a:r>
            <a:r>
              <a:rPr lang="en-US" sz="2600" b="1" dirty="0" err="1" smtClean="0"/>
              <a:t>pq</a:t>
            </a:r>
            <a:r>
              <a:rPr lang="en-US" sz="2600" dirty="0" smtClean="0"/>
              <a:t>)</a:t>
            </a:r>
            <a:r>
              <a:rPr lang="en-US" sz="2600" b="1" baseline="30000" dirty="0" smtClean="0"/>
              <a:t>d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br>
              <a:rPr lang="en-US" sz="2600" b="1" dirty="0" smtClean="0"/>
            </a:br>
            <a:r>
              <a:rPr lang="en-US" sz="2600" dirty="0" smtClean="0"/>
              <a:t>	= </a:t>
            </a:r>
            <a:r>
              <a:rPr lang="en-US" sz="2600" b="1" dirty="0" err="1" smtClean="0"/>
              <a:t>x</a:t>
            </a:r>
            <a:r>
              <a:rPr lang="en-US" sz="2600" b="1" baseline="30000" dirty="0" err="1" smtClean="0"/>
              <a:t>ed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br>
              <a:rPr lang="en-US" sz="2600" b="1" dirty="0" smtClean="0"/>
            </a:br>
            <a:r>
              <a:rPr lang="en-US" sz="2600" b="1" dirty="0" smtClean="0"/>
              <a:t>	</a:t>
            </a:r>
            <a:r>
              <a:rPr lang="en-US" sz="2600" dirty="0" smtClean="0"/>
              <a:t>= </a:t>
            </a:r>
            <a:r>
              <a:rPr lang="en-US" sz="2600" b="1" dirty="0" err="1" smtClean="0"/>
              <a:t>x</a:t>
            </a:r>
            <a:r>
              <a:rPr lang="en-US" sz="2600" b="1" baseline="30000" dirty="0" err="1" smtClean="0"/>
              <a:t>a</a:t>
            </a:r>
            <a:r>
              <a:rPr lang="en-US" sz="2600" baseline="30000" dirty="0" smtClean="0"/>
              <a:t>(</a:t>
            </a:r>
            <a:r>
              <a:rPr lang="en-US" sz="2600" b="1" baseline="30000" dirty="0" smtClean="0"/>
              <a:t>p</a:t>
            </a:r>
            <a:r>
              <a:rPr lang="en-US" sz="2600" baseline="30000" dirty="0" smtClean="0"/>
              <a:t>-1)(</a:t>
            </a:r>
            <a:r>
              <a:rPr lang="en-US" sz="2600" b="1" baseline="30000" dirty="0" smtClean="0"/>
              <a:t>q</a:t>
            </a:r>
            <a:r>
              <a:rPr lang="en-US" sz="2600" baseline="30000" dirty="0" smtClean="0"/>
              <a:t>-1)+1</a:t>
            </a:r>
            <a:r>
              <a:rPr lang="en-US" sz="2600" dirty="0" smtClean="0"/>
              <a:t> mod </a:t>
            </a:r>
            <a:r>
              <a:rPr lang="en-US" sz="2600" b="1" dirty="0" smtClean="0"/>
              <a:t>pq  </a:t>
            </a:r>
            <a:r>
              <a:rPr lang="en-US" sz="2600" dirty="0" smtClean="0"/>
              <a:t>for some </a:t>
            </a:r>
            <a:r>
              <a:rPr lang="en-US" sz="2600" b="1" dirty="0" smtClean="0"/>
              <a:t>a</a:t>
            </a:r>
            <a:r>
              <a:rPr lang="en-US" sz="2600" dirty="0" smtClean="0"/>
              <a:t> </a:t>
            </a:r>
            <a:r>
              <a:rPr lang="en-US" sz="2400" dirty="0" smtClean="0"/>
              <a:t>	      (because </a:t>
            </a:r>
            <a:r>
              <a:rPr lang="en-US" sz="2400" b="1" dirty="0" smtClean="0"/>
              <a:t>ed</a:t>
            </a:r>
            <a:r>
              <a:rPr lang="en-US" sz="2400" dirty="0" smtClean="0"/>
              <a:t> mod (</a:t>
            </a:r>
            <a:r>
              <a:rPr lang="en-US" sz="2400" b="1" dirty="0" smtClean="0"/>
              <a:t>p</a:t>
            </a:r>
            <a:r>
              <a:rPr lang="en-US" sz="2400" dirty="0" smtClean="0"/>
              <a:t>-1)(</a:t>
            </a:r>
            <a:r>
              <a:rPr lang="en-US" sz="2400" b="1" dirty="0" smtClean="0"/>
              <a:t>q</a:t>
            </a:r>
            <a:r>
              <a:rPr lang="en-US" sz="2400" dirty="0" smtClean="0"/>
              <a:t>-1) = 1)</a:t>
            </a:r>
          </a:p>
          <a:p>
            <a:pPr lvl="1">
              <a:spcBef>
                <a:spcPts val="600"/>
              </a:spcBef>
              <a:buNone/>
              <a:tabLst>
                <a:tab pos="1543050" algn="l"/>
              </a:tabLst>
            </a:pPr>
            <a:r>
              <a:rPr lang="en-US" sz="2400" dirty="0" smtClean="0"/>
              <a:t>	</a:t>
            </a:r>
            <a:r>
              <a:rPr lang="en-US" sz="2600" dirty="0" smtClean="0"/>
              <a:t>	= (</a:t>
            </a:r>
            <a:r>
              <a:rPr lang="en-US" sz="2600" b="1" dirty="0" smtClean="0"/>
              <a:t>x</a:t>
            </a:r>
            <a:r>
              <a:rPr lang="en-US" sz="2600" baseline="30000" dirty="0" smtClean="0"/>
              <a:t>(</a:t>
            </a:r>
            <a:r>
              <a:rPr lang="en-US" sz="2600" b="1" baseline="30000" dirty="0" smtClean="0"/>
              <a:t>p</a:t>
            </a:r>
            <a:r>
              <a:rPr lang="en-US" sz="2600" baseline="30000" dirty="0" smtClean="0"/>
              <a:t>-1)(</a:t>
            </a:r>
            <a:r>
              <a:rPr lang="en-US" sz="2600" b="1" baseline="30000" dirty="0" smtClean="0"/>
              <a:t>q</a:t>
            </a:r>
            <a:r>
              <a:rPr lang="en-US" sz="2600" baseline="30000" dirty="0" smtClean="0"/>
              <a:t>-1)</a:t>
            </a:r>
            <a:r>
              <a:rPr lang="en-US" sz="2600" dirty="0" smtClean="0"/>
              <a:t>)</a:t>
            </a:r>
            <a:r>
              <a:rPr lang="en-US" sz="2600" b="1" baseline="30000" dirty="0" smtClean="0"/>
              <a:t>a</a:t>
            </a:r>
            <a:r>
              <a:rPr lang="en-US" sz="2600" b="1" dirty="0" smtClean="0"/>
              <a:t>x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= (</a:t>
            </a:r>
            <a:r>
              <a:rPr lang="en-US" sz="2600" b="1" dirty="0" smtClean="0"/>
              <a:t>x</a:t>
            </a:r>
            <a:r>
              <a:rPr lang="en-US" sz="2600" baseline="30000" dirty="0" smtClean="0"/>
              <a:t>(</a:t>
            </a:r>
            <a:r>
              <a:rPr lang="en-US" sz="2600" b="1" baseline="30000" dirty="0" smtClean="0"/>
              <a:t>p</a:t>
            </a:r>
            <a:r>
              <a:rPr lang="en-US" sz="2600" baseline="30000" dirty="0" smtClean="0"/>
              <a:t>-1)(</a:t>
            </a:r>
            <a:r>
              <a:rPr lang="en-US" sz="2600" b="1" baseline="30000" dirty="0" smtClean="0"/>
              <a:t>q</a:t>
            </a:r>
            <a:r>
              <a:rPr lang="en-US" sz="2600" baseline="30000" dirty="0" smtClean="0"/>
              <a:t>-1)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r>
              <a:rPr lang="en-US" sz="2600" dirty="0" smtClean="0"/>
              <a:t>)</a:t>
            </a:r>
            <a:r>
              <a:rPr lang="en-US" sz="2600" b="1" baseline="30000" dirty="0" smtClean="0"/>
              <a:t>a</a:t>
            </a:r>
            <a:r>
              <a:rPr lang="en-US" sz="2600" b="1" dirty="0" smtClean="0"/>
              <a:t>x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= 1</a:t>
            </a:r>
            <a:r>
              <a:rPr lang="en-US" sz="2600" b="1" baseline="30000" dirty="0" smtClean="0"/>
              <a:t>a</a:t>
            </a:r>
            <a:r>
              <a:rPr lang="en-US" sz="2600" b="1" dirty="0" smtClean="0"/>
              <a:t>x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     </a:t>
            </a:r>
            <a:r>
              <a:rPr lang="en-US" sz="2400" dirty="0" smtClean="0"/>
              <a:t>(because of the fact that if </a:t>
            </a:r>
            <a:r>
              <a:rPr lang="en-US" sz="2400" b="1" dirty="0" smtClean="0"/>
              <a:t>p</a:t>
            </a:r>
            <a:r>
              <a:rPr lang="en-US" sz="2400" dirty="0" smtClean="0"/>
              <a:t>,</a:t>
            </a:r>
            <a:r>
              <a:rPr lang="en-US" sz="2400" b="1" dirty="0" smtClean="0"/>
              <a:t>q</a:t>
            </a:r>
            <a:r>
              <a:rPr lang="en-US" sz="2400" dirty="0" smtClean="0"/>
              <a:t> 	      are prime, then for all 0 &lt; </a:t>
            </a:r>
            <a:r>
              <a:rPr lang="en-US" sz="2400" b="1" dirty="0" smtClean="0"/>
              <a:t>x </a:t>
            </a:r>
            <a:r>
              <a:rPr lang="en-US" sz="2400" dirty="0" smtClean="0"/>
              <a:t>&lt; </a:t>
            </a:r>
            <a:r>
              <a:rPr lang="en-US" sz="2400" b="1" dirty="0" smtClean="0"/>
              <a:t>N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	      </a:t>
            </a:r>
            <a:r>
              <a:rPr lang="en-US" sz="2400" b="1" dirty="0" smtClean="0"/>
              <a:t>x</a:t>
            </a:r>
            <a:r>
              <a:rPr lang="en-US" sz="2400" baseline="30000" dirty="0" smtClean="0"/>
              <a:t>(</a:t>
            </a:r>
            <a:r>
              <a:rPr lang="en-US" sz="2400" b="1" baseline="30000" dirty="0" smtClean="0"/>
              <a:t>p</a:t>
            </a:r>
            <a:r>
              <a:rPr lang="en-US" sz="2400" baseline="30000" dirty="0" smtClean="0"/>
              <a:t>-1)(</a:t>
            </a:r>
            <a:r>
              <a:rPr lang="en-US" sz="2400" b="1" baseline="30000" dirty="0" smtClean="0"/>
              <a:t>q</a:t>
            </a:r>
            <a:r>
              <a:rPr lang="en-US" sz="2400" baseline="30000" dirty="0" smtClean="0"/>
              <a:t>-1)</a:t>
            </a:r>
            <a:r>
              <a:rPr lang="en-US" sz="2400" dirty="0" smtClean="0"/>
              <a:t> mod </a:t>
            </a:r>
            <a:r>
              <a:rPr lang="en-US" sz="2400" b="1" dirty="0" smtClean="0"/>
              <a:t>pq</a:t>
            </a:r>
            <a:r>
              <a:rPr lang="en-US" sz="2400" dirty="0" smtClean="0"/>
              <a:t> = 1)</a:t>
            </a:r>
          </a:p>
          <a:p>
            <a:pPr lvl="1">
              <a:spcBef>
                <a:spcPts val="0"/>
              </a:spcBef>
              <a:buNone/>
              <a:tabLst>
                <a:tab pos="1543050" algn="l"/>
              </a:tabLst>
            </a:pPr>
            <a:r>
              <a:rPr lang="en-US" sz="2400" dirty="0" smtClean="0"/>
              <a:t>	</a:t>
            </a:r>
            <a:r>
              <a:rPr lang="en-US" sz="2600" dirty="0" smtClean="0"/>
              <a:t>	= </a:t>
            </a:r>
            <a:r>
              <a:rPr lang="en-US" sz="2600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86750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Is RSA secure?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u="sng" dirty="0" smtClean="0"/>
              <a:t>Best known</a:t>
            </a:r>
            <a:r>
              <a:rPr lang="en-US" dirty="0" smtClean="0"/>
              <a:t> way to compute </a:t>
            </a:r>
            <a:r>
              <a:rPr lang="en-US" b="1" dirty="0" smtClean="0"/>
              <a:t>d</a:t>
            </a:r>
            <a:r>
              <a:rPr lang="en-US" dirty="0" smtClean="0"/>
              <a:t> from </a:t>
            </a:r>
            <a:r>
              <a:rPr lang="en-US" b="1" dirty="0" smtClean="0"/>
              <a:t>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is factoring </a:t>
            </a:r>
            <a:r>
              <a:rPr lang="en-US" b="1" dirty="0" smtClean="0"/>
              <a:t>N</a:t>
            </a:r>
            <a:r>
              <a:rPr lang="en-US" dirty="0" smtClean="0"/>
              <a:t> into </a:t>
            </a:r>
            <a:r>
              <a:rPr lang="en-US" b="1" dirty="0" smtClean="0"/>
              <a:t>p</a:t>
            </a:r>
            <a:r>
              <a:rPr lang="en-US" dirty="0" smtClean="0"/>
              <a:t> and </a:t>
            </a:r>
            <a:r>
              <a:rPr lang="en-US" b="1" dirty="0" smtClean="0"/>
              <a:t>q</a:t>
            </a:r>
            <a:r>
              <a:rPr lang="en-US" dirty="0" smtClean="0"/>
              <a:t>.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u="sng" dirty="0" smtClean="0"/>
              <a:t>Best known</a:t>
            </a:r>
            <a:r>
              <a:rPr lang="en-US" i="1" dirty="0" smtClean="0"/>
              <a:t> </a:t>
            </a:r>
            <a:r>
              <a:rPr lang="en-US" dirty="0" smtClean="0"/>
              <a:t>factoring algorithm:</a:t>
            </a:r>
            <a:br>
              <a:rPr lang="en-US" dirty="0" smtClean="0"/>
            </a:br>
            <a:r>
              <a:rPr lang="en-US" b="1" dirty="0" smtClean="0">
                <a:solidFill>
                  <a:schemeClr val="accent1"/>
                </a:solidFill>
              </a:rPr>
              <a:t>General number field sieve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Takes more than polynomial time</a:t>
            </a:r>
            <a:br>
              <a:rPr lang="en-US" dirty="0" smtClean="0"/>
            </a:br>
            <a:r>
              <a:rPr lang="en-US" dirty="0" smtClean="0"/>
              <a:t>but less than exponential time</a:t>
            </a:r>
            <a:br>
              <a:rPr lang="en-US" dirty="0" smtClean="0"/>
            </a:br>
            <a:r>
              <a:rPr lang="en-US" dirty="0" smtClean="0"/>
              <a:t>to factor </a:t>
            </a:r>
            <a:r>
              <a:rPr lang="en-US" b="1" dirty="0" smtClean="0"/>
              <a:t>n</a:t>
            </a:r>
            <a:r>
              <a:rPr lang="en-US" dirty="0" smtClean="0"/>
              <a:t>-bit number.</a:t>
            </a:r>
          </a:p>
          <a:p>
            <a:pPr marL="285750" lvl="1">
              <a:buNone/>
            </a:pPr>
            <a:r>
              <a:rPr lang="en-US" dirty="0" smtClean="0"/>
              <a:t>	(Still takes way too long if </a:t>
            </a:r>
            <a:r>
              <a:rPr lang="en-US" b="1" dirty="0" smtClean="0"/>
              <a:t>p</a:t>
            </a:r>
            <a:r>
              <a:rPr lang="en-US" dirty="0" smtClean="0"/>
              <a:t>,</a:t>
            </a:r>
            <a:r>
              <a:rPr lang="en-US" b="1" dirty="0" smtClean="0"/>
              <a:t>q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are large enough and random.)</a:t>
            </a:r>
          </a:p>
          <a:p>
            <a:pPr marL="285750" lvl="1">
              <a:spcBef>
                <a:spcPts val="3000"/>
              </a:spcBef>
              <a:buNone/>
            </a:pPr>
            <a:r>
              <a:rPr lang="en-US" dirty="0" smtClean="0"/>
              <a:t>Fingers crossed…</a:t>
            </a:r>
            <a:br>
              <a:rPr lang="en-US" dirty="0" smtClean="0"/>
            </a:br>
            <a:r>
              <a:rPr lang="en-US" dirty="0" smtClean="0"/>
              <a:t>	but can’t rule out a breakthrough!</a:t>
            </a:r>
          </a:p>
        </p:txBody>
      </p:sp>
    </p:spTree>
    <p:extLst>
      <p:ext uri="{BB962C8B-B14F-4D97-AF65-F5344CB8AC3E}">
        <p14:creationId xmlns:p14="http://schemas.microsoft.com/office/powerpoint/2010/main" val="3293695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515100" cy="8305799"/>
          </a:xfrm>
        </p:spPr>
        <p:txBody>
          <a:bodyPr/>
          <a:lstStyle/>
          <a:p>
            <a:r>
              <a:rPr lang="en-US" dirty="0" smtClean="0"/>
              <a:t>Signing with the public key for confidentiality or secrecy: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Does this provide integrity?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69117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49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34100" cy="7543799"/>
          </a:xfrm>
        </p:spPr>
        <p:txBody>
          <a:bodyPr>
            <a:normAutofit/>
          </a:bodyPr>
          <a:lstStyle/>
          <a:p>
            <a:r>
              <a:rPr lang="en-US" dirty="0" smtClean="0"/>
              <a:t>Signing with private key for integrity/authentication.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Does this provide confidentiality?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2362200"/>
            <a:ext cx="6870700" cy="383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77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467599"/>
          </a:xfrm>
        </p:spPr>
        <p:txBody>
          <a:bodyPr>
            <a:normAutofit/>
          </a:bodyPr>
          <a:lstStyle/>
          <a:p>
            <a:r>
              <a:rPr lang="en-US" sz="3000" i="1" dirty="0" smtClean="0"/>
              <a:t>Subtle fact:</a:t>
            </a:r>
            <a:r>
              <a:rPr lang="en-US" sz="3000" dirty="0" smtClean="0"/>
              <a:t>  RSA can be used for </a:t>
            </a:r>
            <a:br>
              <a:rPr lang="en-US" sz="3000" dirty="0" smtClean="0"/>
            </a:br>
            <a:r>
              <a:rPr lang="en-US" sz="3000" dirty="0" smtClean="0"/>
              <a:t>either confidentiality or integrity</a:t>
            </a:r>
          </a:p>
          <a:p>
            <a:pPr lvl="1">
              <a:spcBef>
                <a:spcPts val="1800"/>
              </a:spcBef>
              <a:buNone/>
            </a:pPr>
            <a:r>
              <a:rPr lang="en-US" b="1" dirty="0" smtClean="0"/>
              <a:t>RSA for confidentiality:</a:t>
            </a:r>
          </a:p>
          <a:p>
            <a:pPr lvl="1">
              <a:buNone/>
            </a:pPr>
            <a:r>
              <a:rPr lang="en-US" dirty="0" smtClean="0"/>
              <a:t>	Encrypt with public key</a:t>
            </a:r>
            <a:br>
              <a:rPr lang="en-US" dirty="0" smtClean="0"/>
            </a:br>
            <a:r>
              <a:rPr lang="en-US" dirty="0" smtClean="0"/>
              <a:t>Decrypt with private key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600" dirty="0" smtClean="0"/>
              <a:t>“your eyes only” message</a:t>
            </a:r>
          </a:p>
          <a:p>
            <a:pPr lvl="1">
              <a:spcBef>
                <a:spcPts val="1800"/>
              </a:spcBef>
              <a:buNone/>
            </a:pPr>
            <a:r>
              <a:rPr lang="en-US" b="1" dirty="0" smtClean="0"/>
              <a:t>RSA for integrity:</a:t>
            </a:r>
          </a:p>
          <a:p>
            <a:pPr lvl="1">
              <a:buNone/>
            </a:pPr>
            <a:r>
              <a:rPr lang="en-US" dirty="0" smtClean="0"/>
              <a:t>	Encrypt (“sign”) with private key</a:t>
            </a:r>
            <a:br>
              <a:rPr lang="en-US" dirty="0" smtClean="0"/>
            </a:br>
            <a:r>
              <a:rPr lang="en-US" dirty="0" smtClean="0"/>
              <a:t>Decrypt (“verify”) with public key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600" dirty="0" smtClean="0"/>
              <a:t>called a </a:t>
            </a:r>
            <a:r>
              <a:rPr lang="en-US" sz="2600" b="1" dirty="0" smtClean="0">
                <a:solidFill>
                  <a:schemeClr val="accent1"/>
                </a:solidFill>
              </a:rPr>
              <a:t>digital signature</a:t>
            </a:r>
          </a:p>
          <a:p>
            <a:pPr lvl="1">
              <a:spcBef>
                <a:spcPts val="240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[What if we want both confidentiality</a:t>
            </a:r>
            <a:br>
              <a:rPr lang="en-US" sz="2400" dirty="0" smtClean="0">
                <a:solidFill>
                  <a:schemeClr val="accent5"/>
                </a:solidFill>
              </a:rPr>
            </a:br>
            <a:r>
              <a:rPr lang="en-US" sz="2400" dirty="0" smtClean="0">
                <a:solidFill>
                  <a:schemeClr val="accent5"/>
                </a:solidFill>
              </a:rPr>
              <a:t>and integrity on the same message?]</a:t>
            </a:r>
          </a:p>
        </p:txBody>
      </p:sp>
    </p:spTree>
    <p:extLst>
      <p:ext uri="{BB962C8B-B14F-4D97-AF65-F5344CB8AC3E}">
        <p14:creationId xmlns:p14="http://schemas.microsoft.com/office/powerpoint/2010/main" val="103589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924799"/>
          </a:xfrm>
        </p:spPr>
        <p:txBody>
          <a:bodyPr>
            <a:normAutofit/>
          </a:bodyPr>
          <a:lstStyle/>
          <a:p>
            <a:r>
              <a:rPr lang="en-US" b="1" dirty="0" smtClean="0"/>
              <a:t>How to have both confidentiality and integrity (using RSA)?</a:t>
            </a:r>
          </a:p>
          <a:p>
            <a:pPr indent="-514350"/>
            <a:r>
              <a:rPr lang="en-US" dirty="0" smtClean="0"/>
              <a:t>Alice (A) wants to send a secret message to Bob (B) so that Bob can verify that it comes from Alice.</a:t>
            </a:r>
          </a:p>
          <a:p>
            <a:pPr indent="-514350"/>
            <a:r>
              <a:rPr lang="en-US" dirty="0" smtClean="0"/>
              <a:t>Which </a:t>
            </a:r>
            <a:r>
              <a:rPr lang="en-US" dirty="0" err="1" smtClean="0"/>
              <a:t>one(s</a:t>
            </a:r>
            <a:r>
              <a:rPr lang="en-US" dirty="0" smtClean="0"/>
              <a:t>) is/are secure?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E(E(M, PR</a:t>
            </a:r>
            <a:r>
              <a:rPr lang="en-US" baseline="-25000" dirty="0" smtClean="0"/>
              <a:t>A</a:t>
            </a:r>
            <a:r>
              <a:rPr lang="en-US" dirty="0" smtClean="0"/>
              <a:t>), PU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E(E(M, PU</a:t>
            </a:r>
            <a:r>
              <a:rPr lang="en-US" baseline="-25000" dirty="0" smtClean="0"/>
              <a:t>B</a:t>
            </a:r>
            <a:r>
              <a:rPr lang="en-US" dirty="0" smtClean="0"/>
              <a:t>), PR</a:t>
            </a:r>
            <a:r>
              <a:rPr lang="en-US" baseline="-25000" dirty="0" smtClean="0"/>
              <a:t>A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C=E(M, PR</a:t>
            </a:r>
            <a:r>
              <a:rPr lang="en-US" baseline="-25000" dirty="0" smtClean="0"/>
              <a:t>A</a:t>
            </a:r>
            <a:r>
              <a:rPr lang="en-US" dirty="0" smtClean="0"/>
              <a:t>)  E(MAC(C), PU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</a:p>
          <a:p>
            <a:pPr marL="1257300" lvl="1" indent="-514350"/>
            <a:r>
              <a:rPr lang="en-US" dirty="0" smtClean="0"/>
              <a:t>Send C||MAC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C=E(M, PU</a:t>
            </a:r>
            <a:r>
              <a:rPr lang="en-US" baseline="-25000" dirty="0" smtClean="0"/>
              <a:t>B</a:t>
            </a:r>
            <a:r>
              <a:rPr lang="en-US" dirty="0" smtClean="0"/>
              <a:t>)  E(MAC(C), PR</a:t>
            </a:r>
            <a:r>
              <a:rPr lang="en-US" baseline="-25000" dirty="0" smtClean="0"/>
              <a:t>A</a:t>
            </a:r>
            <a:r>
              <a:rPr lang="en-US" dirty="0" smtClean="0"/>
              <a:t>)</a:t>
            </a:r>
          </a:p>
          <a:p>
            <a:pPr marL="514350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30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772399"/>
          </a:xfrm>
        </p:spPr>
        <p:txBody>
          <a:bodyPr>
            <a:normAutofit lnSpcReduction="10000"/>
          </a:bodyPr>
          <a:lstStyle/>
          <a:p>
            <a:r>
              <a:rPr lang="en-US" sz="3000" b="1" dirty="0" smtClean="0"/>
              <a:t>RSA drawback: Performance</a:t>
            </a:r>
          </a:p>
          <a:p>
            <a:pPr lvl="1">
              <a:buNone/>
            </a:pPr>
            <a:r>
              <a:rPr lang="en-US" sz="2600" dirty="0" smtClean="0"/>
              <a:t>Factor of 1000 or more slower than AES.</a:t>
            </a:r>
          </a:p>
          <a:p>
            <a:pPr lvl="1">
              <a:buNone/>
            </a:pPr>
            <a:r>
              <a:rPr lang="en-US" sz="2600" dirty="0" smtClean="0"/>
              <a:t>Dominated by exponentiation – cost</a:t>
            </a:r>
            <a:br>
              <a:rPr lang="en-US" sz="2600" dirty="0" smtClean="0"/>
            </a:br>
            <a:r>
              <a:rPr lang="en-US" sz="2600" dirty="0" smtClean="0"/>
              <a:t>goes up (roughly) as cube of key size.</a:t>
            </a:r>
          </a:p>
          <a:p>
            <a:pPr lvl="1">
              <a:buNone/>
            </a:pPr>
            <a:r>
              <a:rPr lang="en-US" sz="2600" dirty="0" smtClean="0"/>
              <a:t>Message must be shorter than </a:t>
            </a:r>
            <a:r>
              <a:rPr lang="en-US" sz="2600" b="1" dirty="0" smtClean="0"/>
              <a:t>N</a:t>
            </a:r>
            <a:r>
              <a:rPr lang="en-US" sz="2600" dirty="0" smtClean="0"/>
              <a:t>.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[How big should the RSA keys be?]</a:t>
            </a:r>
          </a:p>
          <a:p>
            <a:r>
              <a:rPr lang="en-US" sz="2800" b="1" dirty="0" smtClean="0"/>
              <a:t>Use in practice:</a:t>
            </a:r>
          </a:p>
          <a:p>
            <a:pPr lvl="1">
              <a:buNone/>
            </a:pPr>
            <a:r>
              <a:rPr lang="en-US" sz="2600" i="1" dirty="0" smtClean="0"/>
              <a:t>Encryption: </a:t>
            </a:r>
            <a:br>
              <a:rPr lang="en-US" sz="2600" i="1" dirty="0" smtClean="0"/>
            </a:br>
            <a:r>
              <a:rPr lang="en-US" sz="2600" dirty="0" smtClean="0"/>
              <a:t>Use RSA to encrypt a random </a:t>
            </a:r>
            <a:r>
              <a:rPr lang="en-US" sz="2600" b="1" dirty="0" smtClean="0"/>
              <a:t>x </a:t>
            </a:r>
            <a:r>
              <a:rPr lang="en-US" sz="2600" dirty="0" smtClean="0"/>
              <a:t>&lt;</a:t>
            </a:r>
            <a:r>
              <a:rPr lang="en-US" sz="2600" b="1" dirty="0" smtClean="0"/>
              <a:t> N</a:t>
            </a:r>
            <a:r>
              <a:rPr lang="en-US" sz="2600" dirty="0" smtClean="0"/>
              <a:t>, compute </a:t>
            </a:r>
            <a:r>
              <a:rPr lang="en-US" sz="2600" b="1" dirty="0" smtClean="0"/>
              <a:t>k</a:t>
            </a:r>
            <a:r>
              <a:rPr lang="en-US" sz="2600" dirty="0" smtClean="0"/>
              <a:t> := PRF(</a:t>
            </a:r>
            <a:r>
              <a:rPr lang="en-US" sz="2600" b="1" dirty="0" smtClean="0"/>
              <a:t>x</a:t>
            </a:r>
            <a:r>
              <a:rPr lang="en-US" sz="2600" dirty="0" smtClean="0"/>
              <a:t>), encrypt message using a symmetric cipher and key </a:t>
            </a:r>
            <a:r>
              <a:rPr lang="en-US" sz="2600" b="1" dirty="0" smtClean="0"/>
              <a:t>k</a:t>
            </a:r>
          </a:p>
          <a:p>
            <a:pPr lvl="1">
              <a:buNone/>
            </a:pPr>
            <a:r>
              <a:rPr lang="en-US" sz="2600" i="1" dirty="0" smtClean="0"/>
              <a:t>Signing: </a:t>
            </a:r>
            <a:br>
              <a:rPr lang="en-US" sz="2600" i="1" dirty="0" smtClean="0"/>
            </a:br>
            <a:r>
              <a:rPr lang="en-US" sz="2600" dirty="0" smtClean="0"/>
              <a:t>Compute </a:t>
            </a:r>
            <a:r>
              <a:rPr lang="en-US" sz="2600" b="1" dirty="0" smtClean="0"/>
              <a:t>v</a:t>
            </a:r>
            <a:r>
              <a:rPr lang="en-US" sz="2600" dirty="0" smtClean="0"/>
              <a:t> := PRF(</a:t>
            </a:r>
            <a:r>
              <a:rPr lang="en-US" sz="2600" b="1" dirty="0" smtClean="0"/>
              <a:t>m</a:t>
            </a:r>
            <a:r>
              <a:rPr lang="en-US" sz="2600" dirty="0" smtClean="0"/>
              <a:t>), use RSA to sign a carefully padded version of </a:t>
            </a:r>
            <a:r>
              <a:rPr lang="en-US" sz="2600" b="1" dirty="0" smtClean="0"/>
              <a:t>v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(many gotchas!)</a:t>
            </a:r>
          </a:p>
          <a:p>
            <a:pPr lvl="1">
              <a:spcBef>
                <a:spcPts val="1800"/>
              </a:spcBef>
              <a:buNone/>
            </a:pPr>
            <a:r>
              <a:rPr lang="en-US" sz="2600" dirty="0" smtClean="0"/>
              <a:t>Almost always should use crypto libraries to get the details right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44961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True or false:</a:t>
            </a:r>
          </a:p>
          <a:p>
            <a:r>
              <a:rPr lang="en-US" dirty="0" smtClean="0"/>
              <a:t>Public-key encryption is more secure from cryptanalysis than symmetric encryption.</a:t>
            </a:r>
          </a:p>
        </p:txBody>
      </p:sp>
    </p:spTree>
    <p:extLst>
      <p:ext uri="{BB962C8B-B14F-4D97-AF65-F5344CB8AC3E}">
        <p14:creationId xmlns:p14="http://schemas.microsoft.com/office/powerpoint/2010/main" val="976308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True or false:</a:t>
            </a:r>
          </a:p>
          <a:p>
            <a:r>
              <a:rPr lang="en-US" dirty="0" smtClean="0"/>
              <a:t>Public-key encryption is a general-purpose technique that has made symmetric encryption obsolete</a:t>
            </a:r>
          </a:p>
        </p:txBody>
      </p:sp>
    </p:spTree>
    <p:extLst>
      <p:ext uri="{BB962C8B-B14F-4D97-AF65-F5344CB8AC3E}">
        <p14:creationId xmlns:p14="http://schemas.microsoft.com/office/powerpoint/2010/main" val="521066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True or false</a:t>
            </a:r>
            <a:r>
              <a:rPr lang="en-US" dirty="0" smtClean="0"/>
              <a:t>:</a:t>
            </a:r>
          </a:p>
          <a:p>
            <a:r>
              <a:rPr lang="en-US" dirty="0" smtClean="0"/>
              <a:t>Key distribution is trivial when using public-key encryption, compared to the cumbersome handshaking involved with key distribution centers for symmetric encryption.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0"/>
            <a:ext cx="6172200" cy="81534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Review:  </a:t>
            </a:r>
            <a:r>
              <a:rPr lang="en-US" b="1" dirty="0" smtClean="0">
                <a:solidFill>
                  <a:schemeClr val="accent1"/>
                </a:solidFill>
              </a:rPr>
              <a:t>Integrity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sz="2600" i="1" dirty="0" smtClean="0"/>
              <a:t>Problem:</a:t>
            </a:r>
            <a:r>
              <a:rPr lang="en-US" sz="2600" dirty="0" smtClean="0"/>
              <a:t> Sending a message over an </a:t>
            </a:r>
            <a:r>
              <a:rPr lang="en-US" sz="2600" b="1" dirty="0" smtClean="0"/>
              <a:t>untrusted channel </a:t>
            </a:r>
            <a:r>
              <a:rPr lang="en-US" sz="2600" dirty="0" smtClean="0"/>
              <a:t>without being changed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sz="2600" i="1" dirty="0" smtClean="0"/>
              <a:t>Provably-secure solution:</a:t>
            </a:r>
            <a:r>
              <a:rPr lang="en-US" sz="2600" dirty="0" smtClean="0"/>
              <a:t> </a:t>
            </a:r>
            <a:r>
              <a:rPr lang="en-US" sz="2600" b="1" dirty="0" smtClean="0">
                <a:solidFill>
                  <a:schemeClr val="accent1"/>
                </a:solidFill>
              </a:rPr>
              <a:t>Random function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sz="2600" i="1" dirty="0" smtClean="0"/>
              <a:t>Practical solution: </a:t>
            </a:r>
          </a:p>
          <a:p>
            <a:pPr marL="285750" lvl="1">
              <a:spcBef>
                <a:spcPts val="1800"/>
              </a:spcBef>
              <a:buNone/>
            </a:pPr>
            <a:endParaRPr lang="en-US" dirty="0" smtClean="0"/>
          </a:p>
          <a:p>
            <a:pPr marL="285750" lvl="1">
              <a:spcBef>
                <a:spcPts val="1200"/>
              </a:spcBef>
              <a:buNone/>
              <a:tabLst>
                <a:tab pos="1485900" algn="l"/>
              </a:tabLst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b="1" dirty="0" smtClean="0">
                <a:solidFill>
                  <a:schemeClr val="accent1"/>
                </a:solidFill>
              </a:rPr>
              <a:t>Pseudorandom function</a:t>
            </a:r>
            <a:r>
              <a:rPr lang="en-US" sz="2600" dirty="0" smtClean="0"/>
              <a:t> (</a:t>
            </a:r>
            <a:r>
              <a:rPr lang="en-US" sz="2600" b="1" dirty="0" smtClean="0">
                <a:solidFill>
                  <a:schemeClr val="accent1"/>
                </a:solidFill>
              </a:rPr>
              <a:t>PRF</a:t>
            </a:r>
            <a:r>
              <a:rPr lang="en-US" sz="2600" dirty="0" smtClean="0"/>
              <a:t>) </a:t>
            </a:r>
          </a:p>
          <a:p>
            <a:pPr marL="285750" lvl="1">
              <a:spcBef>
                <a:spcPts val="400"/>
              </a:spcBef>
              <a:buNone/>
              <a:tabLst>
                <a:tab pos="1485900" algn="l"/>
              </a:tabLst>
            </a:pPr>
            <a:r>
              <a:rPr lang="en-US" sz="2600" dirty="0" smtClean="0"/>
              <a:t>	Input: 	arbitrary-length </a:t>
            </a:r>
            <a:r>
              <a:rPr lang="en-US" sz="2600" b="1" dirty="0" smtClean="0"/>
              <a:t>k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Output: 	fixed-length value</a:t>
            </a:r>
          </a:p>
          <a:p>
            <a:pPr marL="285750" lvl="1">
              <a:spcBef>
                <a:spcPts val="400"/>
              </a:spcBef>
              <a:buNone/>
            </a:pPr>
            <a:r>
              <a:rPr lang="en-US" sz="2600" dirty="0" smtClean="0"/>
              <a:t>	Secure if practically indistinguishable from a random function, unless know </a:t>
            </a:r>
            <a:r>
              <a:rPr lang="en-US" sz="2600" b="1" dirty="0" smtClean="0"/>
              <a:t>k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sz="2600" i="1" dirty="0" smtClean="0"/>
              <a:t>Real-world use:</a:t>
            </a:r>
          </a:p>
          <a:p>
            <a:pPr marL="285750" lvl="2" indent="0">
              <a:spcBef>
                <a:spcPts val="400"/>
              </a:spcBef>
              <a:buNone/>
            </a:pPr>
            <a:r>
              <a:rPr lang="en-US" sz="2600" b="1" dirty="0" smtClean="0">
                <a:solidFill>
                  <a:schemeClr val="accent1"/>
                </a:solidFill>
              </a:rPr>
              <a:t>Message authentication codes</a:t>
            </a:r>
            <a:r>
              <a:rPr lang="en-US" sz="2600" dirty="0" smtClean="0"/>
              <a:t> (</a:t>
            </a:r>
            <a:r>
              <a:rPr lang="en-US" sz="2600" b="1" dirty="0" smtClean="0">
                <a:solidFill>
                  <a:schemeClr val="accent1"/>
                </a:solidFill>
              </a:rPr>
              <a:t>MACs</a:t>
            </a:r>
            <a:r>
              <a:rPr lang="en-US" sz="2600" dirty="0" smtClean="0"/>
              <a:t>) built on cryptographic hash functions </a:t>
            </a:r>
          </a:p>
          <a:p>
            <a:pPr marL="285750" lvl="2" indent="0">
              <a:spcBef>
                <a:spcPts val="400"/>
              </a:spcBef>
              <a:buNone/>
              <a:tabLst>
                <a:tab pos="571500" algn="l"/>
              </a:tabLst>
            </a:pPr>
            <a:r>
              <a:rPr lang="en-US" sz="2600" dirty="0" smtClean="0"/>
              <a:t>	Popular example: </a:t>
            </a:r>
            <a:r>
              <a:rPr lang="en-US" sz="2600" b="1" dirty="0" smtClean="0">
                <a:solidFill>
                  <a:schemeClr val="accent1"/>
                </a:solidFill>
              </a:rPr>
              <a:t>HMAC-SHA256</a:t>
            </a:r>
            <a:r>
              <a:rPr lang="en-US" sz="2600" b="1" baseline="-25000" dirty="0" smtClean="0"/>
              <a:t>k</a:t>
            </a:r>
            <a:r>
              <a:rPr lang="en-US" sz="2600" dirty="0" smtClean="0"/>
              <a:t>(</a:t>
            </a:r>
            <a:r>
              <a:rPr lang="en-US" sz="2600" b="1" dirty="0" smtClean="0"/>
              <a:t>m</a:t>
            </a:r>
            <a:r>
              <a:rPr lang="en-US" sz="2600" dirty="0" smtClean="0"/>
              <a:t>)</a:t>
            </a:r>
          </a:p>
          <a:p>
            <a:pPr marL="285750" lvl="2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accent5"/>
                </a:solidFill>
              </a:rPr>
              <a:t>[</a:t>
            </a:r>
            <a:r>
              <a:rPr lang="en-US" u="sng" dirty="0" smtClean="0">
                <a:solidFill>
                  <a:schemeClr val="accent5"/>
                </a:solidFill>
              </a:rPr>
              <a:t>Cautions</a:t>
            </a:r>
            <a:r>
              <a:rPr lang="en-US" dirty="0" smtClean="0">
                <a:solidFill>
                  <a:schemeClr val="accent5"/>
                </a:solidFill>
              </a:rPr>
              <a:t>?!]</a:t>
            </a:r>
            <a:endParaRPr lang="en-US" dirty="0" smtClean="0"/>
          </a:p>
          <a:p>
            <a:pPr>
              <a:spcBef>
                <a:spcPts val="4200"/>
              </a:spcBef>
            </a:pPr>
            <a:endParaRPr lang="en-US" sz="2400" dirty="0" smtClean="0"/>
          </a:p>
        </p:txBody>
      </p:sp>
      <p:grpSp>
        <p:nvGrpSpPr>
          <p:cNvPr id="3" name="Group 15"/>
          <p:cNvGrpSpPr/>
          <p:nvPr/>
        </p:nvGrpSpPr>
        <p:grpSpPr>
          <a:xfrm>
            <a:off x="685800" y="2743200"/>
            <a:ext cx="5791200" cy="1055132"/>
            <a:chOff x="685800" y="4812268"/>
            <a:chExt cx="5791200" cy="1055132"/>
          </a:xfrm>
        </p:grpSpPr>
        <p:grpSp>
          <p:nvGrpSpPr>
            <p:cNvPr id="12" name="Group 2"/>
            <p:cNvGrpSpPr/>
            <p:nvPr/>
          </p:nvGrpSpPr>
          <p:grpSpPr>
            <a:xfrm>
              <a:off x="685800" y="4876800"/>
              <a:ext cx="5791200" cy="990600"/>
              <a:chOff x="990600" y="1588532"/>
              <a:chExt cx="5791200" cy="99060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905000" y="2209800"/>
                <a:ext cx="396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914400" algn="l"/>
                    <a:tab pos="1374775" algn="l"/>
                  </a:tabLst>
                </a:pPr>
                <a:r>
                  <a:rPr lang="en-US" dirty="0" smtClean="0"/>
                  <a:t>e.g.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“Attack at dawn”, 628369867…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28800" y="1600200"/>
                <a:ext cx="1388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v </a:t>
                </a:r>
                <a:r>
                  <a:rPr lang="en-US" dirty="0" smtClean="0"/>
                  <a:t>:=</a:t>
                </a:r>
                <a:r>
                  <a:rPr lang="en-US" b="1" dirty="0" smtClean="0"/>
                  <a:t> </a:t>
                </a:r>
                <a:r>
                  <a:rPr lang="en-US" b="1" i="1" dirty="0" smtClean="0"/>
                  <a:t>f</a:t>
                </a:r>
                <a:r>
                  <a:rPr lang="en-US" b="1" baseline="-25000" dirty="0" smtClean="0"/>
                  <a:t>k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m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004560" y="1588532"/>
                <a:ext cx="777240" cy="750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Bob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10" idx="3"/>
                <a:endCxn id="11" idx="1"/>
              </p:cNvCxnSpPr>
              <p:nvPr/>
            </p:nvCxnSpPr>
            <p:spPr>
              <a:xfrm>
                <a:off x="1752600" y="1963670"/>
                <a:ext cx="1463040" cy="58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endCxn id="6" idx="1"/>
              </p:cNvCxnSpPr>
              <p:nvPr/>
            </p:nvCxnSpPr>
            <p:spPr>
              <a:xfrm flipV="1">
                <a:off x="4191000" y="1963670"/>
                <a:ext cx="1813560" cy="586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351350" y="1600200"/>
                <a:ext cx="1566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err="1" smtClean="0"/>
                  <a:t>m</a:t>
                </a:r>
                <a:r>
                  <a:rPr lang="en-US" b="1" dirty="0" smtClean="0"/>
                  <a:t>'</a:t>
                </a:r>
                <a:r>
                  <a:rPr lang="en-US" dirty="0" smtClean="0"/>
                  <a:t>, </a:t>
                </a:r>
                <a:r>
                  <a:rPr lang="en-US" b="1" dirty="0" err="1" smtClean="0"/>
                  <a:t>v</a:t>
                </a:r>
                <a:r>
                  <a:rPr lang="en-US" b="1" dirty="0" smtClean="0"/>
                  <a:t>’ </a:t>
                </a:r>
                <a:r>
                  <a:rPr lang="en-US" dirty="0" smtClean="0"/>
                  <a:t>=?</a:t>
                </a:r>
                <a:r>
                  <a:rPr lang="en-US" b="1" dirty="0" smtClean="0"/>
                  <a:t> </a:t>
                </a:r>
                <a:r>
                  <a:rPr lang="en-US" b="1" i="1" dirty="0" err="1" smtClean="0"/>
                  <a:t>f</a:t>
                </a:r>
                <a:r>
                  <a:rPr lang="en-US" b="1" baseline="-25000" dirty="0" err="1" smtClean="0"/>
                  <a:t>k</a:t>
                </a:r>
                <a:r>
                  <a:rPr lang="en-US" dirty="0" err="1" smtClean="0"/>
                  <a:t>(</a:t>
                </a:r>
                <a:r>
                  <a:rPr lang="en-US" b="1" dirty="0" err="1" smtClean="0"/>
                  <a:t>m</a:t>
                </a:r>
                <a:r>
                  <a:rPr lang="en-US" b="1" dirty="0" smtClean="0"/>
                  <a:t>’</a:t>
                </a:r>
                <a:r>
                  <a:rPr lang="en-US" dirty="0" smtClean="0"/>
                  <a:t>)</a:t>
                </a:r>
                <a:endParaRPr lang="en-US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90600" y="1588532"/>
                <a:ext cx="762000" cy="750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Alice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15640" y="1740933"/>
                <a:ext cx="1051560" cy="45719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Mallory</a:t>
                </a:r>
                <a:endParaRPr 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85800" y="48122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81726" y="48122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3858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Attacks against RSA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Brute force: trying all possible private keys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Mathematical attacks: factoring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Timing attacks: using the running time of decryption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Hardware-based fault attack: induce faults in hardware to generate digital signatures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Chosen </a:t>
            </a:r>
            <a:r>
              <a:rPr lang="en-US" dirty="0" err="1" smtClean="0"/>
              <a:t>ciphertext</a:t>
            </a:r>
            <a:r>
              <a:rPr lang="en-US" dirty="0" smtClean="0"/>
              <a:t> attack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25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Building 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secure channel</a:t>
            </a:r>
          </a:p>
          <a:p>
            <a:r>
              <a:rPr lang="en-US" sz="2800" dirty="0" smtClean="0"/>
              <a:t>What if you want confidentiality and integrity at the same time?</a:t>
            </a:r>
          </a:p>
          <a:p>
            <a:pPr>
              <a:spcBef>
                <a:spcPts val="1800"/>
              </a:spcBef>
            </a:pPr>
            <a:r>
              <a:rPr lang="en-US" sz="2800" b="1" dirty="0" smtClean="0"/>
              <a:t>Encrypt, then add integrity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not the other way around. </a:t>
            </a:r>
            <a:br>
              <a:rPr lang="en-US" sz="2800" dirty="0" smtClean="0"/>
            </a:br>
            <a:r>
              <a:rPr lang="en-US" sz="2800" dirty="0" smtClean="0"/>
              <a:t>(some reasons are subtle)</a:t>
            </a:r>
          </a:p>
          <a:p>
            <a:pPr>
              <a:spcBef>
                <a:spcPts val="1800"/>
              </a:spcBef>
            </a:pPr>
            <a:r>
              <a:rPr lang="en-US" sz="2800" b="1" dirty="0" smtClean="0"/>
              <a:t>Use separate keys</a:t>
            </a:r>
            <a:r>
              <a:rPr lang="en-US" sz="2800" dirty="0" smtClean="0"/>
              <a:t> for </a:t>
            </a:r>
            <a:br>
              <a:rPr lang="en-US" sz="2800" dirty="0" smtClean="0"/>
            </a:br>
            <a:r>
              <a:rPr lang="en-US" sz="2800" dirty="0" smtClean="0"/>
              <a:t>confidentiality and integrity.</a:t>
            </a:r>
          </a:p>
          <a:p>
            <a:pPr lvl="1">
              <a:spcBef>
                <a:spcPts val="1800"/>
              </a:spcBef>
              <a:buNone/>
            </a:pPr>
            <a:r>
              <a:rPr lang="en-US" sz="2600" dirty="0" smtClean="0"/>
              <a:t>Need two shared keys, </a:t>
            </a:r>
            <a:br>
              <a:rPr lang="en-US" sz="2600" dirty="0" smtClean="0"/>
            </a:br>
            <a:r>
              <a:rPr lang="en-US" sz="2600" dirty="0" smtClean="0"/>
              <a:t>but only have one? </a:t>
            </a:r>
            <a:br>
              <a:rPr lang="en-US" sz="2600" dirty="0" smtClean="0"/>
            </a:br>
            <a:r>
              <a:rPr lang="en-US" sz="2600" dirty="0" smtClean="0"/>
              <a:t>That’s what PRGs are for!  </a:t>
            </a:r>
          </a:p>
          <a:p>
            <a:pPr lvl="1">
              <a:spcBef>
                <a:spcPts val="1800"/>
              </a:spcBef>
              <a:buNone/>
            </a:pPr>
            <a:r>
              <a:rPr lang="en-US" sz="2600" dirty="0" smtClean="0"/>
              <a:t>If there’s a reverse (Bob to Alice) channel, use separate keys for that too</a:t>
            </a:r>
          </a:p>
        </p:txBody>
      </p:sp>
    </p:spTree>
    <p:extLst>
      <p:ext uri="{BB962C8B-B14F-4D97-AF65-F5344CB8AC3E}">
        <p14:creationId xmlns:p14="http://schemas.microsoft.com/office/powerpoint/2010/main" val="186745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8229599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Issue:  How big should keys be?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sz="2400" dirty="0" smtClean="0"/>
              <a:t>Want prob. of guessing to be infinitesimal… but watch out for Moore’s law – safe size gets </a:t>
            </a:r>
            <a:br>
              <a:rPr lang="en-US" sz="2400" dirty="0" smtClean="0"/>
            </a:br>
            <a:r>
              <a:rPr lang="en-US" sz="2400" dirty="0" smtClean="0"/>
              <a:t>1 bit larger every 18 months</a:t>
            </a:r>
          </a:p>
          <a:p>
            <a:pPr marL="285750" lvl="1">
              <a:buNone/>
            </a:pPr>
            <a:r>
              <a:rPr lang="en-US" sz="2400" dirty="0" smtClean="0"/>
              <a:t>128 bits usually safe for ciphers/PRGs</a:t>
            </a:r>
          </a:p>
          <a:p>
            <a:r>
              <a:rPr lang="en-US" sz="3000" dirty="0" smtClean="0"/>
              <a:t>Need larger values for MACs/PRFs </a:t>
            </a:r>
            <a:br>
              <a:rPr lang="en-US" sz="3000" dirty="0" smtClean="0"/>
            </a:br>
            <a:r>
              <a:rPr lang="en-US" sz="3000" dirty="0" smtClean="0"/>
              <a:t>due to </a:t>
            </a:r>
            <a:r>
              <a:rPr lang="en-US" sz="3000" b="1" dirty="0" smtClean="0">
                <a:solidFill>
                  <a:schemeClr val="accent1"/>
                </a:solidFill>
              </a:rPr>
              <a:t>birthday attack</a:t>
            </a:r>
          </a:p>
          <a:p>
            <a:pPr lvl="1">
              <a:buNone/>
            </a:pPr>
            <a:r>
              <a:rPr lang="en-US" sz="2400" dirty="0" smtClean="0"/>
              <a:t>Often trouble if adversary can find </a:t>
            </a:r>
            <a:br>
              <a:rPr lang="en-US" sz="2400" dirty="0" smtClean="0"/>
            </a:br>
            <a:r>
              <a:rPr lang="en-US" sz="2400" u="sng" dirty="0" smtClean="0"/>
              <a:t>any two messages</a:t>
            </a:r>
            <a:r>
              <a:rPr lang="en-US" sz="2400" dirty="0" smtClean="0"/>
              <a:t> with same MAC</a:t>
            </a:r>
          </a:p>
          <a:p>
            <a:pPr marL="457200" lvl="1" indent="0">
              <a:buNone/>
              <a:tabLst>
                <a:tab pos="1543050" algn="l"/>
              </a:tabLst>
            </a:pPr>
            <a:r>
              <a:rPr lang="en-US" sz="2400" dirty="0" smtClean="0"/>
              <a:t>Attack: 	Generate random values, </a:t>
            </a:r>
            <a:br>
              <a:rPr lang="en-US" sz="2400" dirty="0" smtClean="0"/>
            </a:br>
            <a:r>
              <a:rPr lang="en-US" sz="2400" dirty="0" smtClean="0"/>
              <a:t>	look for  coincidence.</a:t>
            </a:r>
          </a:p>
          <a:p>
            <a:pPr marL="914400" lvl="1" indent="-457200">
              <a:spcBef>
                <a:spcPts val="0"/>
              </a:spcBef>
              <a:buNone/>
            </a:pPr>
            <a:r>
              <a:rPr lang="en-US" sz="2400" dirty="0" smtClean="0"/>
              <a:t>Requires O(2</a:t>
            </a:r>
            <a:r>
              <a:rPr lang="en-US" sz="2400" baseline="30000" dirty="0" smtClean="0"/>
              <a:t>|k|/2</a:t>
            </a:r>
            <a:r>
              <a:rPr lang="en-US" sz="2400" dirty="0" smtClean="0"/>
              <a:t>) time, O(2</a:t>
            </a:r>
            <a:r>
              <a:rPr lang="en-US" sz="2400" baseline="30000" dirty="0" smtClean="0"/>
              <a:t>|k|/2</a:t>
            </a:r>
            <a:r>
              <a:rPr lang="en-US" sz="2400" dirty="0" smtClean="0"/>
              <a:t>) space.</a:t>
            </a:r>
          </a:p>
          <a:p>
            <a:pPr marL="914400" lvl="1" indent="-457200">
              <a:spcBef>
                <a:spcPts val="0"/>
              </a:spcBef>
              <a:buNone/>
            </a:pPr>
            <a:r>
              <a:rPr lang="en-US" sz="2400" dirty="0" smtClean="0"/>
              <a:t>For 128-bit output, takes 2</a:t>
            </a:r>
            <a:r>
              <a:rPr lang="en-US" sz="2400" baseline="30000" dirty="0" smtClean="0"/>
              <a:t>64</a:t>
            </a:r>
            <a:r>
              <a:rPr lang="en-US" sz="2400" dirty="0" smtClean="0"/>
              <a:t> steps: doable!</a:t>
            </a:r>
          </a:p>
          <a:p>
            <a:pPr marL="914400" lvl="1" indent="-45720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[Puzzle: Do it in constant space?]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dirty="0" smtClean="0"/>
              <a:t>Upshot: Want output of MACs/PRFs </a:t>
            </a:r>
            <a:br>
              <a:rPr lang="en-US" dirty="0" smtClean="0"/>
            </a:br>
            <a:r>
              <a:rPr lang="en-US" dirty="0" smtClean="0"/>
              <a:t>to be twice as big as cipher keys </a:t>
            </a:r>
            <a:br>
              <a:rPr lang="en-US" dirty="0" smtClean="0"/>
            </a:br>
            <a:r>
              <a:rPr lang="en-US" sz="2400" dirty="0" smtClean="0"/>
              <a:t>e.g. use HMAC-SHA256 along side AES-128</a:t>
            </a:r>
          </a:p>
        </p:txBody>
      </p:sp>
    </p:spTree>
    <p:extLst>
      <p:ext uri="{BB962C8B-B14F-4D97-AF65-F5344CB8AC3E}">
        <p14:creationId xmlns:p14="http://schemas.microsoft.com/office/powerpoint/2010/main" val="4027783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Exercise:</a:t>
            </a:r>
          </a:p>
          <a:p>
            <a:r>
              <a:rPr lang="en-US" dirty="0" smtClean="0"/>
              <a:t>100 people all communicating with each other, how many keys are needed?  (using symmetric key crypto)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57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467599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The hard part of crypto</a:t>
            </a:r>
            <a:br>
              <a:rPr lang="en-US" sz="2800" dirty="0" smtClean="0"/>
            </a:br>
            <a:r>
              <a:rPr lang="en-US" sz="3800" b="1" dirty="0" smtClean="0">
                <a:solidFill>
                  <a:schemeClr val="accent1"/>
                </a:solidFill>
              </a:rPr>
              <a:t>Key-management</a:t>
            </a:r>
          </a:p>
          <a:p>
            <a:pPr>
              <a:spcBef>
                <a:spcPts val="1200"/>
              </a:spcBef>
            </a:pPr>
            <a:r>
              <a:rPr lang="en-US" sz="3300" b="1" dirty="0" smtClean="0"/>
              <a:t>Principles:</a:t>
            </a:r>
          </a:p>
          <a:p>
            <a:pPr marL="515938" indent="-801688">
              <a:spcBef>
                <a:spcPts val="1200"/>
              </a:spcBef>
              <a:tabLst>
                <a:tab pos="512763" algn="l"/>
              </a:tabLst>
            </a:pPr>
            <a:r>
              <a:rPr lang="en-US" dirty="0" smtClean="0"/>
              <a:t>0. 	</a:t>
            </a:r>
            <a:r>
              <a:rPr lang="en-US" sz="3100" dirty="0" smtClean="0"/>
              <a:t>Always remember, </a:t>
            </a:r>
            <a:br>
              <a:rPr lang="en-US" sz="3100" dirty="0" smtClean="0"/>
            </a:br>
            <a:r>
              <a:rPr lang="en-US" sz="3100" dirty="0" smtClean="0"/>
              <a:t>key management is the hard part!</a:t>
            </a:r>
          </a:p>
          <a:p>
            <a:pPr marL="515938" indent="-515938">
              <a:spcBef>
                <a:spcPts val="1200"/>
              </a:spcBef>
              <a:buAutoNum type="arabicPeriod"/>
              <a:tabLst>
                <a:tab pos="512763" algn="l"/>
              </a:tabLst>
            </a:pPr>
            <a:r>
              <a:rPr lang="en-US" sz="3100" dirty="0" smtClean="0"/>
              <a:t>Each key should have only one purpose.</a:t>
            </a:r>
          </a:p>
          <a:p>
            <a:pPr marL="515938" indent="-515938">
              <a:spcBef>
                <a:spcPts val="1200"/>
              </a:spcBef>
              <a:buAutoNum type="arabicPeriod"/>
              <a:tabLst>
                <a:tab pos="512763" algn="l"/>
              </a:tabLst>
            </a:pPr>
            <a:r>
              <a:rPr lang="en-US" sz="3100" dirty="0" smtClean="0"/>
              <a:t>Vulnerability of a key increases:</a:t>
            </a:r>
          </a:p>
          <a:p>
            <a:pPr marL="1144588" lvl="1" indent="-346075">
              <a:buAutoNum type="alphaLcPeriod"/>
            </a:pPr>
            <a:r>
              <a:rPr lang="en-US" dirty="0" smtClean="0"/>
              <a:t>The more you use it.</a:t>
            </a:r>
          </a:p>
          <a:p>
            <a:pPr marL="1144588" lvl="1" indent="-346075">
              <a:spcBef>
                <a:spcPts val="0"/>
              </a:spcBef>
              <a:buAutoNum type="alphaLcPeriod"/>
            </a:pPr>
            <a:r>
              <a:rPr lang="en-US" dirty="0" smtClean="0"/>
              <a:t>The more places you store it.</a:t>
            </a:r>
          </a:p>
          <a:p>
            <a:pPr marL="1144588" lvl="1" indent="-346075">
              <a:spcBef>
                <a:spcPts val="0"/>
              </a:spcBef>
              <a:buAutoNum type="alphaLcPeriod"/>
            </a:pPr>
            <a:r>
              <a:rPr lang="en-US" dirty="0" smtClean="0"/>
              <a:t>The longer you have it.</a:t>
            </a:r>
          </a:p>
          <a:p>
            <a:pPr marL="461963" indent="-461963">
              <a:spcBef>
                <a:spcPts val="1200"/>
              </a:spcBef>
              <a:buAutoNum type="arabicPeriod"/>
            </a:pPr>
            <a:r>
              <a:rPr lang="en-US" sz="3100" dirty="0" smtClean="0"/>
              <a:t>Keep your keys far from the attacker.</a:t>
            </a:r>
          </a:p>
          <a:p>
            <a:pPr marL="461963" indent="-461963">
              <a:spcBef>
                <a:spcPts val="1200"/>
              </a:spcBef>
              <a:buAutoNum type="arabicPeriod"/>
            </a:pPr>
            <a:r>
              <a:rPr lang="en-US" sz="3100" dirty="0" smtClean="0"/>
              <a:t>Protect yourself against compromise</a:t>
            </a:r>
            <a:br>
              <a:rPr lang="en-US" sz="3100" dirty="0" smtClean="0"/>
            </a:br>
            <a:r>
              <a:rPr lang="en-US" sz="3100" dirty="0" smtClean="0"/>
              <a:t>of old keys.</a:t>
            </a:r>
          </a:p>
          <a:p>
            <a:pPr marL="458788" lvl="1" indent="-1588">
              <a:buNone/>
            </a:pPr>
            <a:r>
              <a:rPr lang="en-US" sz="3100" dirty="0" smtClean="0"/>
              <a:t>Goal: </a:t>
            </a:r>
            <a:r>
              <a:rPr lang="en-US" sz="3100" b="1" dirty="0" smtClean="0">
                <a:solidFill>
                  <a:schemeClr val="accent1"/>
                </a:solidFill>
              </a:rPr>
              <a:t>forward secrecy </a:t>
            </a:r>
            <a:r>
              <a:rPr lang="en-US" sz="3100" dirty="0" smtClean="0"/>
              <a:t>—</a:t>
            </a:r>
            <a:r>
              <a:rPr lang="en-US" sz="3100" b="1" dirty="0" smtClean="0">
                <a:solidFill>
                  <a:schemeClr val="accent1"/>
                </a:solidFill>
              </a:rPr>
              <a:t> </a:t>
            </a:r>
            <a:r>
              <a:rPr lang="en-US" sz="3100" dirty="0" smtClean="0"/>
              <a:t>learning old key shouldn’t help adversary learn new key.</a:t>
            </a:r>
          </a:p>
          <a:p>
            <a:pPr marL="458788" lvl="1" indent="-1588">
              <a:buNone/>
            </a:pPr>
            <a:r>
              <a:rPr lang="en-US" dirty="0" smtClean="0">
                <a:solidFill>
                  <a:schemeClr val="accent5"/>
                </a:solidFill>
              </a:rPr>
              <a:t>[How can we get this?]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93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210300" cy="830579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Exercise</a:t>
            </a:r>
          </a:p>
          <a:p>
            <a:r>
              <a:rPr lang="en-US" dirty="0" smtClean="0"/>
              <a:t>Suppose Bob uses RSA crypto with a very large modulus </a:t>
            </a:r>
            <a:r>
              <a:rPr lang="en-US" b="1" dirty="0" err="1" smtClean="0"/>
              <a:t>n</a:t>
            </a:r>
            <a:r>
              <a:rPr lang="en-US" dirty="0" smtClean="0"/>
              <a:t> for which the factorization cannot be found in a reasonable amount of time.</a:t>
            </a:r>
          </a:p>
          <a:p>
            <a:r>
              <a:rPr lang="en-US" dirty="0" smtClean="0"/>
              <a:t>Suppose Alice sends a message to Bob by representing each alphabet letter as an integer between 0 and 25 (A-&gt;0, …, Z-&gt;25) and then encrypting each number separately using RSA with large </a:t>
            </a:r>
            <a:r>
              <a:rPr lang="en-US" b="1" dirty="0" err="1" smtClean="0"/>
              <a:t>e</a:t>
            </a:r>
            <a:r>
              <a:rPr lang="en-US" dirty="0" smtClean="0"/>
              <a:t> and large </a:t>
            </a:r>
            <a:r>
              <a:rPr lang="en-US" b="1" dirty="0" err="1" smtClean="0"/>
              <a:t>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 this method secure?</a:t>
            </a:r>
          </a:p>
          <a:p>
            <a:r>
              <a:rPr lang="en-US" dirty="0" smtClean="0"/>
              <a:t>If yes, why?</a:t>
            </a:r>
          </a:p>
          <a:p>
            <a:r>
              <a:rPr lang="en-US" dirty="0" smtClean="0"/>
              <a:t>If not, how to efficiently attack this encryption method?</a:t>
            </a:r>
          </a:p>
        </p:txBody>
      </p:sp>
    </p:spTree>
    <p:extLst>
      <p:ext uri="{BB962C8B-B14F-4D97-AF65-F5344CB8AC3E}">
        <p14:creationId xmlns:p14="http://schemas.microsoft.com/office/powerpoint/2010/main" val="2158320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34100" cy="8153399"/>
          </a:xfrm>
        </p:spPr>
        <p:txBody>
          <a:bodyPr>
            <a:normAutofit/>
          </a:bodyPr>
          <a:lstStyle/>
          <a:p>
            <a:r>
              <a:rPr lang="en-US" b="1" dirty="0" smtClean="0"/>
              <a:t>Solution:</a:t>
            </a:r>
          </a:p>
          <a:p>
            <a:r>
              <a:rPr lang="en-US" dirty="0" smtClean="0"/>
              <a:t>For a set of message block values SM = {0, 1, 2, ..., 25}. The set of corresponding </a:t>
            </a:r>
            <a:r>
              <a:rPr lang="en-US" dirty="0" err="1" smtClean="0"/>
              <a:t>ciphertext</a:t>
            </a:r>
            <a:r>
              <a:rPr lang="en-US" dirty="0" smtClean="0"/>
              <a:t> block values SC = {0</a:t>
            </a:r>
            <a:r>
              <a:rPr lang="en-US" i="1" baseline="30000" dirty="0" smtClean="0"/>
              <a:t>e</a:t>
            </a:r>
            <a:r>
              <a:rPr lang="en-US" i="1" dirty="0" smtClean="0"/>
              <a:t> </a:t>
            </a:r>
            <a:r>
              <a:rPr lang="en-US" dirty="0" smtClean="0"/>
              <a:t>mod </a:t>
            </a:r>
            <a:r>
              <a:rPr lang="en-US" i="1" dirty="0" smtClean="0"/>
              <a:t>N</a:t>
            </a:r>
            <a:r>
              <a:rPr lang="en-US" dirty="0" smtClean="0"/>
              <a:t>, 1</a:t>
            </a:r>
            <a:r>
              <a:rPr lang="en-US" i="1" baseline="30000" dirty="0" smtClean="0"/>
              <a:t>e</a:t>
            </a:r>
            <a:r>
              <a:rPr lang="en-US" i="1" dirty="0" smtClean="0"/>
              <a:t> </a:t>
            </a:r>
            <a:r>
              <a:rPr lang="en-US" dirty="0" smtClean="0"/>
              <a:t>mod </a:t>
            </a:r>
            <a:r>
              <a:rPr lang="en-US" i="1" dirty="0" smtClean="0"/>
              <a:t>N</a:t>
            </a:r>
            <a:r>
              <a:rPr lang="en-US" dirty="0" smtClean="0"/>
              <a:t>, ..., 25</a:t>
            </a:r>
            <a:r>
              <a:rPr lang="en-US" i="1" baseline="30000" dirty="0" smtClean="0"/>
              <a:t>e</a:t>
            </a:r>
            <a:r>
              <a:rPr lang="en-US" i="1" dirty="0" smtClean="0"/>
              <a:t> </a:t>
            </a:r>
            <a:r>
              <a:rPr lang="en-US" dirty="0" smtClean="0"/>
              <a:t>mod </a:t>
            </a:r>
            <a:r>
              <a:rPr lang="en-US" i="1" dirty="0" smtClean="0"/>
              <a:t>N</a:t>
            </a:r>
            <a:r>
              <a:rPr lang="en-US" dirty="0" smtClean="0"/>
              <a:t>}, and can be computed by everybody with the knowledge of the public key of Bob. </a:t>
            </a:r>
          </a:p>
          <a:p>
            <a:r>
              <a:rPr lang="en-US" dirty="0" smtClean="0"/>
              <a:t>The most efficient attack is to compute </a:t>
            </a:r>
            <a:r>
              <a:rPr lang="en-US" i="1" dirty="0" smtClean="0"/>
              <a:t>M</a:t>
            </a:r>
            <a:r>
              <a:rPr lang="en-US" i="1" baseline="30000" dirty="0" smtClean="0"/>
              <a:t>e</a:t>
            </a:r>
            <a:r>
              <a:rPr lang="en-US" i="1" dirty="0" smtClean="0"/>
              <a:t> </a:t>
            </a:r>
            <a:r>
              <a:rPr lang="en-US" dirty="0" smtClean="0"/>
              <a:t>mod </a:t>
            </a:r>
            <a:r>
              <a:rPr lang="en-US" i="1" dirty="0" smtClean="0"/>
              <a:t>N </a:t>
            </a:r>
            <a:r>
              <a:rPr lang="en-US" dirty="0" smtClean="0"/>
              <a:t>for all possible values of </a:t>
            </a:r>
            <a:r>
              <a:rPr lang="en-US" i="1" dirty="0" smtClean="0"/>
              <a:t>M</a:t>
            </a:r>
            <a:r>
              <a:rPr lang="en-US" dirty="0" smtClean="0"/>
              <a:t>, then create a look-up table with a </a:t>
            </a:r>
            <a:r>
              <a:rPr lang="en-US" dirty="0" err="1" smtClean="0"/>
              <a:t>ciphertext</a:t>
            </a:r>
            <a:r>
              <a:rPr lang="en-US" dirty="0" smtClean="0"/>
              <a:t> as an index, and the corresponding plaintext as a value of the appropriate location in the table.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80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 Far:</a:t>
            </a:r>
            <a:endParaRPr lang="en-US" dirty="0" smtClean="0"/>
          </a:p>
          <a:p>
            <a:pPr marL="0" lvl="1" indent="0">
              <a:buNone/>
            </a:pPr>
            <a:r>
              <a:rPr lang="en-US" sz="3200" dirty="0" smtClean="0"/>
              <a:t>The Security Mindset</a:t>
            </a:r>
          </a:p>
          <a:p>
            <a:pPr marL="0" lvl="1" indent="0">
              <a:buNone/>
            </a:pPr>
            <a:r>
              <a:rPr lang="en-US" sz="3200" dirty="0" smtClean="0"/>
              <a:t>Message Integrity</a:t>
            </a:r>
          </a:p>
          <a:p>
            <a:pPr marL="0" lvl="1" indent="0">
              <a:buNone/>
            </a:pPr>
            <a:r>
              <a:rPr lang="en-US" sz="3200" dirty="0" smtClean="0"/>
              <a:t>Confidentiality</a:t>
            </a:r>
          </a:p>
          <a:p>
            <a:pPr marL="0" lvl="1" indent="0">
              <a:buNone/>
            </a:pPr>
            <a:r>
              <a:rPr lang="en-US" sz="3200" dirty="0" smtClean="0"/>
              <a:t>Key Exchange</a:t>
            </a:r>
          </a:p>
          <a:p>
            <a:pPr marL="0" lvl="1" indent="0">
              <a:buNone/>
            </a:pPr>
            <a:r>
              <a:rPr lang="en-US" sz="3200" dirty="0" smtClean="0"/>
              <a:t>Building a Secure Channel</a:t>
            </a:r>
          </a:p>
          <a:p>
            <a:pPr marL="0" lvl="1" indent="0">
              <a:buNone/>
            </a:pPr>
            <a:r>
              <a:rPr lang="en-US" sz="3200" dirty="0" smtClean="0"/>
              <a:t>Public Key Crypto</a:t>
            </a:r>
          </a:p>
          <a:p>
            <a:r>
              <a:rPr lang="en-US" b="1" dirty="0" smtClean="0"/>
              <a:t>Next Week:</a:t>
            </a:r>
            <a:endParaRPr lang="en-US" dirty="0" smtClean="0"/>
          </a:p>
          <a:p>
            <a:pPr marL="0" lvl="1" indent="0"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Begin Web Security Unit</a:t>
            </a:r>
          </a:p>
          <a:p>
            <a:pPr marL="0" lvl="1" indent="0">
              <a:buNone/>
            </a:pPr>
            <a:r>
              <a:rPr lang="en-US" sz="3200" dirty="0" smtClean="0">
                <a:solidFill>
                  <a:schemeClr val="accent1"/>
                </a:solidFill>
              </a:rPr>
              <a:t>HTTPS: Secure channels for the web</a:t>
            </a:r>
          </a:p>
        </p:txBody>
      </p:sp>
    </p:spTree>
    <p:extLst>
      <p:ext uri="{BB962C8B-B14F-4D97-AF65-F5344CB8AC3E}">
        <p14:creationId xmlns:p14="http://schemas.microsoft.com/office/powerpoint/2010/main" val="2277021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54379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3500" b="1" dirty="0" smtClean="0"/>
              <a:t>Review:  </a:t>
            </a:r>
            <a:r>
              <a:rPr lang="en-US" sz="3500" b="1" dirty="0" smtClean="0">
                <a:solidFill>
                  <a:schemeClr val="accent1"/>
                </a:solidFill>
              </a:rPr>
              <a:t>Confidentiality</a:t>
            </a:r>
          </a:p>
          <a:p>
            <a:pPr marL="228600" indent="-228600">
              <a:spcBef>
                <a:spcPts val="1200"/>
              </a:spcBef>
            </a:pPr>
            <a:r>
              <a:rPr lang="en-US" sz="2800" i="1" dirty="0" smtClean="0"/>
              <a:t>Problem:</a:t>
            </a:r>
            <a:r>
              <a:rPr lang="en-US" sz="2800" dirty="0" smtClean="0"/>
              <a:t> Sending message in the presence of an </a:t>
            </a:r>
            <a:r>
              <a:rPr lang="en-US" sz="2800" b="1" dirty="0" smtClean="0"/>
              <a:t>eavesdropper</a:t>
            </a:r>
            <a:r>
              <a:rPr lang="en-US" sz="2800" dirty="0" smtClean="0"/>
              <a:t> without revealing it</a:t>
            </a:r>
          </a:p>
          <a:p>
            <a:pPr marL="228600" indent="-228600">
              <a:spcBef>
                <a:spcPts val="1200"/>
              </a:spcBef>
            </a:pPr>
            <a:r>
              <a:rPr lang="en-US" sz="2800" i="1" dirty="0" smtClean="0"/>
              <a:t>Provably-secure solution: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accent1"/>
                </a:solidFill>
              </a:rPr>
              <a:t>One-time pad</a:t>
            </a:r>
          </a:p>
          <a:p>
            <a:pPr>
              <a:spcBef>
                <a:spcPts val="1200"/>
              </a:spcBef>
              <a:tabLst>
                <a:tab pos="514350" algn="l"/>
                <a:tab pos="1485900" algn="l"/>
              </a:tabLst>
            </a:pPr>
            <a:r>
              <a:rPr lang="en-US" sz="2800" i="1" dirty="0" smtClean="0"/>
              <a:t>Practical solution: </a:t>
            </a:r>
          </a:p>
          <a:p>
            <a:pPr marL="514350" lvl="1">
              <a:spcBef>
                <a:spcPts val="400"/>
              </a:spcBef>
              <a:buNone/>
              <a:tabLst>
                <a:tab pos="1485900" algn="l"/>
              </a:tabLst>
            </a:pPr>
            <a:r>
              <a:rPr lang="en-US" b="1" dirty="0" smtClean="0">
                <a:solidFill>
                  <a:schemeClr val="accent1"/>
                </a:solidFill>
              </a:rPr>
              <a:t>Pseudorandom </a:t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 smtClean="0">
                <a:solidFill>
                  <a:schemeClr val="accent1"/>
                </a:solidFill>
              </a:rPr>
              <a:t>generator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accent1"/>
                </a:solidFill>
              </a:rPr>
              <a:t>PRG</a:t>
            </a:r>
            <a:r>
              <a:rPr lang="en-US" dirty="0" smtClean="0"/>
              <a:t>)</a:t>
            </a:r>
          </a:p>
          <a:p>
            <a:pPr marL="228600" lvl="2" indent="0">
              <a:spcBef>
                <a:spcPts val="400"/>
              </a:spcBef>
              <a:buNone/>
              <a:tabLst>
                <a:tab pos="514350" algn="l"/>
                <a:tab pos="1485900" algn="l"/>
              </a:tabLst>
            </a:pPr>
            <a:r>
              <a:rPr lang="en-US" sz="2800" dirty="0" smtClean="0"/>
              <a:t>Input:	fixed-length </a:t>
            </a:r>
            <a:r>
              <a:rPr lang="en-US" sz="2800" b="1" dirty="0" smtClean="0"/>
              <a:t>k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Output:	arbitrary-length stream</a:t>
            </a:r>
          </a:p>
          <a:p>
            <a:pPr marL="228600" lvl="2" indent="0">
              <a:spcBef>
                <a:spcPts val="400"/>
              </a:spcBef>
              <a:buNone/>
              <a:tabLst>
                <a:tab pos="514350" algn="l"/>
                <a:tab pos="1485900" algn="l"/>
              </a:tabLst>
            </a:pPr>
            <a:r>
              <a:rPr lang="en-US" sz="2800" dirty="0" smtClean="0"/>
              <a:t>Secure if practically indistinguishable from a random stream, unless know </a:t>
            </a:r>
            <a:r>
              <a:rPr lang="en-US" sz="2800" b="1" dirty="0" smtClean="0"/>
              <a:t>k</a:t>
            </a:r>
          </a:p>
          <a:p>
            <a:pPr>
              <a:spcBef>
                <a:spcPts val="1800"/>
              </a:spcBef>
            </a:pPr>
            <a:r>
              <a:rPr lang="en-US" sz="2800" i="1" dirty="0" smtClean="0"/>
              <a:t>Real-world use:</a:t>
            </a:r>
          </a:p>
          <a:p>
            <a:pPr marL="514350" lvl="1"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Stream ciphers</a:t>
            </a:r>
            <a:r>
              <a:rPr lang="en-US" dirty="0" smtClean="0"/>
              <a:t> (can’t reuse </a:t>
            </a:r>
            <a:r>
              <a:rPr lang="en-US" b="1" dirty="0" smtClean="0"/>
              <a:t>k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Popular example: </a:t>
            </a:r>
            <a:r>
              <a:rPr lang="en-US" b="1" dirty="0" smtClean="0">
                <a:solidFill>
                  <a:schemeClr val="accent1"/>
                </a:solidFill>
              </a:rPr>
              <a:t>AES-128</a:t>
            </a:r>
            <a:r>
              <a:rPr lang="en-US" dirty="0" smtClean="0"/>
              <a:t> + </a:t>
            </a:r>
            <a:r>
              <a:rPr lang="en-US" b="1" dirty="0" smtClean="0">
                <a:solidFill>
                  <a:schemeClr val="accent1"/>
                </a:solidFill>
              </a:rPr>
              <a:t>CTR mode</a:t>
            </a:r>
          </a:p>
          <a:p>
            <a:pPr marL="514350" lvl="1">
              <a:spcBef>
                <a:spcPts val="400"/>
              </a:spcBef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Block ciphers</a:t>
            </a:r>
            <a:r>
              <a:rPr lang="en-US" dirty="0" smtClean="0"/>
              <a:t> (need </a:t>
            </a:r>
            <a:r>
              <a:rPr lang="en-US" b="1" dirty="0" smtClean="0"/>
              <a:t>padding</a:t>
            </a:r>
            <a:r>
              <a:rPr lang="en-US" dirty="0" smtClean="0"/>
              <a:t>/</a:t>
            </a:r>
            <a:r>
              <a:rPr lang="en-US" b="1" dirty="0" smtClean="0"/>
              <a:t>IV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Popular example: </a:t>
            </a:r>
            <a:r>
              <a:rPr lang="en-US" b="1" dirty="0" smtClean="0">
                <a:solidFill>
                  <a:schemeClr val="accent1"/>
                </a:solidFill>
              </a:rPr>
              <a:t>AES-128</a:t>
            </a:r>
            <a:r>
              <a:rPr lang="en-US" dirty="0" smtClean="0"/>
              <a:t> + </a:t>
            </a:r>
            <a:r>
              <a:rPr lang="en-US" b="1" dirty="0" smtClean="0">
                <a:solidFill>
                  <a:schemeClr val="accent1"/>
                </a:solidFill>
              </a:rPr>
              <a:t>CBC mode</a:t>
            </a:r>
          </a:p>
          <a:p>
            <a:pPr marL="514350" lvl="1">
              <a:buNone/>
            </a:pPr>
            <a:r>
              <a:rPr lang="en-US" sz="2600" dirty="0" smtClean="0">
                <a:solidFill>
                  <a:schemeClr val="accent5"/>
                </a:solidFill>
              </a:rPr>
              <a:t>[</a:t>
            </a:r>
            <a:r>
              <a:rPr lang="en-US" sz="2600" u="sng" dirty="0" smtClean="0">
                <a:solidFill>
                  <a:schemeClr val="accent5"/>
                </a:solidFill>
              </a:rPr>
              <a:t>Cautions</a:t>
            </a:r>
            <a:r>
              <a:rPr lang="en-US" sz="2600" dirty="0" smtClean="0">
                <a:solidFill>
                  <a:schemeClr val="accent5"/>
                </a:solidFill>
              </a:rPr>
              <a:t>?!]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52800" y="2362200"/>
            <a:ext cx="3383526" cy="1067899"/>
            <a:chOff x="1813621" y="2361100"/>
            <a:chExt cx="3383526" cy="1067899"/>
          </a:xfrm>
        </p:grpSpPr>
        <p:grpSp>
          <p:nvGrpSpPr>
            <p:cNvPr id="4" name="Group 3"/>
            <p:cNvGrpSpPr/>
            <p:nvPr/>
          </p:nvGrpSpPr>
          <p:grpSpPr>
            <a:xfrm>
              <a:off x="1813621" y="2361100"/>
              <a:ext cx="3383526" cy="1055132"/>
              <a:chOff x="1966021" y="4863976"/>
              <a:chExt cx="3383526" cy="1055132"/>
            </a:xfrm>
          </p:grpSpPr>
          <p:grpSp>
            <p:nvGrpSpPr>
              <p:cNvPr id="8" name="Group 3"/>
              <p:cNvGrpSpPr/>
              <p:nvPr/>
            </p:nvGrpSpPr>
            <p:grpSpPr>
              <a:xfrm>
                <a:off x="1966021" y="4928508"/>
                <a:ext cx="3383526" cy="990600"/>
                <a:chOff x="2270821" y="1640240"/>
                <a:chExt cx="3383526" cy="990600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2270821" y="2261508"/>
                  <a:ext cx="10150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c </a:t>
                  </a:r>
                  <a:r>
                    <a:rPr lang="en-US" dirty="0" smtClean="0"/>
                    <a:t>:= </a:t>
                  </a:r>
                  <a:r>
                    <a:rPr lang="en-US" b="1" i="1" dirty="0" smtClean="0"/>
                    <a:t>E</a:t>
                  </a:r>
                  <a:r>
                    <a:rPr lang="en-US" b="1" baseline="-25000" dirty="0" smtClean="0"/>
                    <a:t>k</a:t>
                  </a:r>
                  <a:r>
                    <a:rPr lang="en-US" dirty="0" smtClean="0"/>
                    <a:t>(</a:t>
                  </a:r>
                  <a:r>
                    <a:rPr lang="en-US" b="1" dirty="0" smtClean="0"/>
                    <a:t>p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4724707" y="1640240"/>
                  <a:ext cx="777240" cy="6212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Bob</a:t>
                  </a:r>
                  <a:endParaRPr lang="en-US" dirty="0"/>
                </a:p>
              </p:txBody>
            </p:sp>
            <p:cxnSp>
              <p:nvCxnSpPr>
                <p:cNvPr id="13" name="Straight Arrow Connector 12"/>
                <p:cNvCxnSpPr>
                  <a:stCxn id="15" idx="3"/>
                  <a:endCxn id="12" idx="1"/>
                </p:cNvCxnSpPr>
                <p:nvPr/>
              </p:nvCxnSpPr>
              <p:spPr>
                <a:xfrm>
                  <a:off x="3133442" y="1950874"/>
                  <a:ext cx="1591265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4605663" y="2261508"/>
                  <a:ext cx="10486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p</a:t>
                  </a:r>
                  <a:r>
                    <a:rPr lang="en-US" dirty="0" smtClean="0"/>
                    <a:t> := </a:t>
                  </a:r>
                  <a:r>
                    <a:rPr lang="en-US" b="1" i="1" dirty="0" smtClean="0"/>
                    <a:t>D</a:t>
                  </a:r>
                  <a:r>
                    <a:rPr lang="en-US" b="1" baseline="-25000" dirty="0" smtClean="0"/>
                    <a:t>k</a:t>
                  </a:r>
                  <a:r>
                    <a:rPr lang="en-US" dirty="0" smtClean="0"/>
                    <a:t>(</a:t>
                  </a:r>
                  <a:r>
                    <a:rPr lang="en-US" b="1" dirty="0" smtClean="0"/>
                    <a:t>c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2371442" y="1640240"/>
                  <a:ext cx="762000" cy="6212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Alice</a:t>
                  </a:r>
                  <a:endParaRPr lang="en-US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2066642" y="4863976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k</a:t>
                </a:r>
                <a:endParaRPr lang="en-US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01873" y="4863976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k</a:t>
                </a:r>
                <a:endParaRPr lang="en-US" b="1" dirty="0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2951660" y="2971800"/>
              <a:ext cx="1051560" cy="4571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endCxn id="5" idx="0"/>
            </p:cNvCxnSpPr>
            <p:nvPr/>
          </p:nvCxnSpPr>
          <p:spPr>
            <a:xfrm rot="5400000">
              <a:off x="3363142" y="2857501"/>
              <a:ext cx="228598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2728021" y="2385592"/>
              <a:ext cx="2808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3426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8000999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Review:  </a:t>
            </a:r>
            <a:r>
              <a:rPr lang="en-US" sz="3000" b="1" dirty="0" smtClean="0">
                <a:solidFill>
                  <a:schemeClr val="accent1"/>
                </a:solidFill>
              </a:rPr>
              <a:t>Diffie-Hellman Key Exchange</a:t>
            </a:r>
          </a:p>
          <a:p>
            <a:pPr marL="0" lvl="1" indent="0">
              <a:buNone/>
            </a:pPr>
            <a:r>
              <a:rPr lang="en-US" sz="2600" dirty="0" smtClean="0"/>
              <a:t>Lets Alice and Bob </a:t>
            </a:r>
            <a:r>
              <a:rPr lang="en-US" sz="2600" b="1" dirty="0" smtClean="0"/>
              <a:t>agree</a:t>
            </a:r>
            <a:r>
              <a:rPr lang="en-US" sz="2600" dirty="0" smtClean="0"/>
              <a:t> </a:t>
            </a:r>
            <a:r>
              <a:rPr lang="en-US" sz="2600" b="1" dirty="0" smtClean="0"/>
              <a:t>on a shared secret </a:t>
            </a:r>
            <a:r>
              <a:rPr lang="en-US" sz="2600" dirty="0" smtClean="0"/>
              <a:t>value by having a public conversation</a:t>
            </a:r>
          </a:p>
          <a:p>
            <a:pPr marL="0" lvl="1" indent="0">
              <a:buNone/>
            </a:pPr>
            <a:endParaRPr lang="en-US" sz="2600" dirty="0" smtClean="0"/>
          </a:p>
          <a:p>
            <a:pPr marL="514350" lvl="1" indent="-514350">
              <a:spcBef>
                <a:spcPts val="600"/>
              </a:spcBef>
              <a:buNone/>
            </a:pPr>
            <a:r>
              <a:rPr lang="en-US" sz="2400" dirty="0" smtClean="0"/>
              <a:t> </a:t>
            </a:r>
            <a:r>
              <a:rPr lang="en-US" dirty="0" smtClean="0"/>
              <a:t> </a:t>
            </a:r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None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None/>
            </a:pPr>
            <a:r>
              <a:rPr lang="en-US" sz="2400" dirty="0" smtClean="0"/>
              <a:t> </a:t>
            </a:r>
          </a:p>
          <a:p>
            <a:pPr marL="514350" lvl="1" indent="-514350">
              <a:buNone/>
            </a:pPr>
            <a:r>
              <a:rPr lang="en-US" sz="2400" i="1" dirty="0" smtClean="0"/>
              <a:t>Problem: </a:t>
            </a:r>
            <a:r>
              <a:rPr lang="en-US" sz="2400" b="1" dirty="0" smtClean="0">
                <a:solidFill>
                  <a:schemeClr val="accent1"/>
                </a:solidFill>
              </a:rPr>
              <a:t>Man-in-the-middle attacks</a:t>
            </a:r>
          </a:p>
          <a:p>
            <a:pPr marL="514350" lvl="1" indent="-514350">
              <a:buNone/>
            </a:pPr>
            <a:endParaRPr lang="en-US" sz="2400" b="1" dirty="0" smtClean="0">
              <a:solidFill>
                <a:schemeClr val="accent1"/>
              </a:solidFill>
            </a:endParaRPr>
          </a:p>
          <a:p>
            <a:pPr marL="342900" lvl="1" indent="-342900">
              <a:spcBef>
                <a:spcPts val="1800"/>
              </a:spcBef>
              <a:buNone/>
            </a:pP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400" u="sng" dirty="0" smtClean="0"/>
              <a:t>Caution</a:t>
            </a:r>
            <a:r>
              <a:rPr lang="en-US" sz="2400" dirty="0" smtClean="0"/>
              <a:t>:</a:t>
            </a:r>
            <a:r>
              <a:rPr lang="en-US" sz="2400" i="1" dirty="0" smtClean="0"/>
              <a:t> </a:t>
            </a:r>
            <a:r>
              <a:rPr lang="en-US" sz="2400" dirty="0" smtClean="0"/>
              <a:t>D-H gives you a shared secret, but don’t know who’s on the other end!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685800" y="1828800"/>
            <a:ext cx="5771889" cy="4043065"/>
            <a:chOff x="838200" y="1752600"/>
            <a:chExt cx="5771889" cy="4043065"/>
          </a:xfrm>
        </p:grpSpPr>
        <p:cxnSp>
          <p:nvCxnSpPr>
            <p:cNvPr id="29" name="Straight Connector 28"/>
            <p:cNvCxnSpPr/>
            <p:nvPr/>
          </p:nvCxnSpPr>
          <p:spPr>
            <a:xfrm rot="16200000" flipH="1">
              <a:off x="1828801" y="3597726"/>
              <a:ext cx="3505198" cy="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838381" y="1752600"/>
              <a:ext cx="5486219" cy="2408367"/>
              <a:chOff x="838381" y="2103567"/>
              <a:chExt cx="5486219" cy="240836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838381" y="2103567"/>
                <a:ext cx="258481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Alice</a:t>
                </a:r>
                <a:br>
                  <a:rPr lang="en-US" sz="2400" b="1" dirty="0" smtClean="0"/>
                </a:br>
                <a:r>
                  <a:rPr lang="en-US" sz="2400" dirty="0" smtClean="0"/>
                  <a:t>Generates random </a:t>
                </a:r>
                <a:br>
                  <a:rPr lang="en-US" sz="2400" dirty="0" smtClean="0"/>
                </a:br>
                <a:r>
                  <a:rPr lang="en-US" sz="2400" dirty="0" smtClean="0"/>
                  <a:t>secret </a:t>
                </a:r>
                <a:r>
                  <a:rPr lang="en-US" sz="2400" b="1" dirty="0" smtClean="0"/>
                  <a:t>a </a:t>
                </a:r>
                <a:r>
                  <a:rPr lang="en-US" sz="2100" dirty="0" smtClean="0"/>
                  <a:t>(0 &lt; </a:t>
                </a:r>
                <a:r>
                  <a:rPr lang="en-US" sz="2100" b="1" dirty="0" smtClean="0"/>
                  <a:t>a</a:t>
                </a:r>
                <a:r>
                  <a:rPr lang="en-US" sz="2100" dirty="0" smtClean="0"/>
                  <a:t> &lt; </a:t>
                </a:r>
                <a:r>
                  <a:rPr lang="en-US" sz="2100" b="1" dirty="0" smtClean="0"/>
                  <a:t>p</a:t>
                </a:r>
                <a:r>
                  <a:rPr lang="en-US" sz="2100" dirty="0" smtClean="0"/>
                  <a:t>)</a:t>
                </a:r>
                <a:endParaRPr lang="en-US" sz="21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808719" y="2103567"/>
                <a:ext cx="251588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b="1" dirty="0" smtClean="0"/>
                  <a:t>Bob</a:t>
                </a:r>
                <a:br>
                  <a:rPr lang="en-US" sz="2400" b="1" dirty="0" smtClean="0"/>
                </a:br>
                <a:r>
                  <a:rPr lang="en-US" sz="2400" dirty="0" smtClean="0"/>
                  <a:t>Generates random</a:t>
                </a:r>
                <a:br>
                  <a:rPr lang="en-US" sz="2400" dirty="0" smtClean="0"/>
                </a:br>
                <a:r>
                  <a:rPr lang="en-US" sz="2400" dirty="0" smtClean="0"/>
                  <a:t>secret </a:t>
                </a:r>
                <a:r>
                  <a:rPr lang="en-US" sz="2400" b="1" dirty="0" smtClean="0"/>
                  <a:t>b </a:t>
                </a:r>
                <a:r>
                  <a:rPr lang="en-US" sz="2100" dirty="0" smtClean="0"/>
                  <a:t>(0 &lt; </a:t>
                </a:r>
                <a:r>
                  <a:rPr lang="en-US" sz="2100" b="1" dirty="0" smtClean="0"/>
                  <a:t>b</a:t>
                </a:r>
                <a:r>
                  <a:rPr lang="en-US" sz="2100" dirty="0" smtClean="0"/>
                  <a:t> &lt; </a:t>
                </a:r>
                <a:r>
                  <a:rPr lang="en-US" sz="2100" b="1" dirty="0" smtClean="0"/>
                  <a:t>p</a:t>
                </a:r>
                <a:r>
                  <a:rPr lang="en-US" sz="2100" dirty="0" smtClean="0"/>
                  <a:t>)</a:t>
                </a:r>
                <a:endParaRPr lang="en-US" sz="2100" dirty="0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949587" y="3322767"/>
                <a:ext cx="5229871" cy="1189167"/>
                <a:chOff x="949587" y="3246567"/>
                <a:chExt cx="5229871" cy="1189167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1902096" y="3246567"/>
                  <a:ext cx="129830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err="1" smtClean="0"/>
                    <a:t>g</a:t>
                  </a:r>
                  <a:r>
                    <a:rPr lang="en-US" sz="2400" b="1" baseline="30000" dirty="0" err="1" smtClean="0"/>
                    <a:t>a</a:t>
                  </a:r>
                  <a:r>
                    <a:rPr lang="en-US" sz="2400" b="1" dirty="0" smtClean="0"/>
                    <a:t> </a:t>
                  </a:r>
                  <a:r>
                    <a:rPr lang="en-US" sz="2400" dirty="0" smtClean="0"/>
                    <a:t>mod</a:t>
                  </a:r>
                  <a:r>
                    <a:rPr lang="en-US" sz="2400" b="1" dirty="0" smtClean="0"/>
                    <a:t> p</a:t>
                  </a:r>
                  <a:endParaRPr lang="en-US" sz="2400" dirty="0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5319060" y="3417595"/>
                  <a:ext cx="860398" cy="8305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Bob</a:t>
                  </a:r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1793114" y="3702009"/>
                  <a:ext cx="3525946" cy="175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949587" y="3417595"/>
                  <a:ext cx="843528" cy="8305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Alice</a:t>
                  </a:r>
                  <a:endParaRPr 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949587" y="3346159"/>
                  <a:ext cx="2984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a</a:t>
                  </a:r>
                  <a:endParaRPr lang="en-US" b="1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5852593" y="3346159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b</a:t>
                  </a:r>
                  <a:endParaRPr lang="en-US" b="1" dirty="0"/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 rot="10800000" flipV="1">
                  <a:off x="1819842" y="3974069"/>
                  <a:ext cx="3505994" cy="79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3962400" y="3974069"/>
                  <a:ext cx="13131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err="1" smtClean="0"/>
                    <a:t>g</a:t>
                  </a:r>
                  <a:r>
                    <a:rPr lang="en-US" sz="2400" b="1" baseline="30000" dirty="0" err="1" smtClean="0"/>
                    <a:t>b</a:t>
                  </a:r>
                  <a:r>
                    <a:rPr lang="en-US" sz="2400" b="1" dirty="0" smtClean="0"/>
                    <a:t> </a:t>
                  </a:r>
                  <a:r>
                    <a:rPr lang="en-US" sz="2400" dirty="0" smtClean="0"/>
                    <a:t>mod</a:t>
                  </a:r>
                  <a:r>
                    <a:rPr lang="en-US" sz="2400" b="1" dirty="0" smtClean="0"/>
                    <a:t> p</a:t>
                  </a:r>
                  <a:endParaRPr lang="en-US" sz="2400" dirty="0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838200" y="4191000"/>
              <a:ext cx="27638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42900" algn="l"/>
                </a:tabLst>
              </a:pPr>
              <a:r>
                <a:rPr lang="en-US" sz="2400" dirty="0" smtClean="0"/>
                <a:t>Computes </a:t>
              </a:r>
              <a:r>
                <a:rPr lang="en-US" sz="2400" b="1" dirty="0" smtClean="0"/>
                <a:t>x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= (</a:t>
              </a:r>
              <a:r>
                <a:rPr lang="en-US" sz="2400" b="1" dirty="0" err="1" smtClean="0"/>
                <a:t>g</a:t>
              </a:r>
              <a:r>
                <a:rPr lang="en-US" sz="2400" b="1" baseline="30000" dirty="0" err="1" smtClean="0"/>
                <a:t>b</a:t>
              </a:r>
              <a:r>
                <a:rPr lang="en-US" sz="2400" dirty="0" smtClean="0"/>
                <a:t> mod </a:t>
              </a:r>
              <a:r>
                <a:rPr lang="en-US" sz="2400" b="1" dirty="0" smtClean="0"/>
                <a:t>p</a:t>
              </a:r>
              <a:r>
                <a:rPr lang="en-US" sz="2400" dirty="0" smtClean="0"/>
                <a:t>)</a:t>
              </a:r>
              <a:r>
                <a:rPr lang="en-US" sz="2400" b="1" baseline="30000" dirty="0" smtClean="0"/>
                <a:t>a</a:t>
              </a:r>
              <a:r>
                <a:rPr lang="en-US" sz="2400" dirty="0" smtClean="0"/>
                <a:t> mod </a:t>
              </a:r>
              <a:r>
                <a:rPr lang="en-US" sz="2400" b="1" dirty="0" smtClean="0"/>
                <a:t>p</a:t>
              </a:r>
              <a:r>
                <a:rPr lang="en-US" sz="2400" dirty="0" smtClean="0"/>
                <a:t> </a:t>
              </a:r>
              <a:br>
                <a:rPr lang="en-US" sz="2400" dirty="0" smtClean="0"/>
              </a:br>
              <a:r>
                <a:rPr lang="en-US" sz="2400" dirty="0" smtClean="0"/>
                <a:t>= </a:t>
              </a:r>
              <a:r>
                <a:rPr lang="en-US" sz="2400" b="1" dirty="0" err="1" smtClean="0"/>
                <a:t>g</a:t>
              </a:r>
              <a:r>
                <a:rPr lang="en-US" sz="2400" b="1" baseline="30000" dirty="0" err="1" smtClean="0"/>
                <a:t>ba</a:t>
              </a:r>
              <a:r>
                <a:rPr lang="en-US" sz="2400" dirty="0" smtClean="0"/>
                <a:t> mod </a:t>
              </a:r>
              <a:r>
                <a:rPr lang="en-US" sz="2400" b="1" dirty="0" smtClean="0"/>
                <a:t>p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93961" y="4191000"/>
              <a:ext cx="271612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342900" algn="l"/>
                </a:tabLst>
              </a:pPr>
              <a:r>
                <a:rPr lang="en-US" sz="2400" dirty="0" smtClean="0"/>
                <a:t>Computes </a:t>
              </a:r>
              <a:r>
                <a:rPr lang="en-US" sz="2400" b="1" dirty="0" smtClean="0"/>
                <a:t>x′</a:t>
              </a:r>
              <a:endParaRPr lang="en-US" sz="2400" baseline="-25000" dirty="0" smtClean="0"/>
            </a:p>
            <a:p>
              <a:pPr>
                <a:tabLst>
                  <a:tab pos="342900" algn="l"/>
                </a:tabLst>
              </a:pPr>
              <a:r>
                <a:rPr lang="en-US" sz="2400" dirty="0" smtClean="0"/>
                <a:t>= (</a:t>
              </a:r>
              <a:r>
                <a:rPr lang="en-US" sz="2400" b="1" dirty="0" err="1" smtClean="0"/>
                <a:t>g</a:t>
              </a:r>
              <a:r>
                <a:rPr lang="en-US" sz="2400" b="1" baseline="30000" dirty="0" err="1" smtClean="0"/>
                <a:t>a</a:t>
              </a:r>
              <a:r>
                <a:rPr lang="en-US" sz="2400" dirty="0" smtClean="0"/>
                <a:t> mod </a:t>
              </a:r>
              <a:r>
                <a:rPr lang="en-US" sz="2400" b="1" dirty="0" smtClean="0"/>
                <a:t>p</a:t>
              </a:r>
              <a:r>
                <a:rPr lang="en-US" sz="2400" dirty="0" smtClean="0"/>
                <a:t>)</a:t>
              </a:r>
              <a:r>
                <a:rPr lang="en-US" sz="2400" b="1" baseline="30000" dirty="0" smtClean="0"/>
                <a:t>b</a:t>
              </a:r>
              <a:r>
                <a:rPr lang="en-US" sz="2400" dirty="0" smtClean="0"/>
                <a:t> mod </a:t>
              </a:r>
              <a:r>
                <a:rPr lang="en-US" sz="2400" b="1" dirty="0" smtClean="0"/>
                <a:t>p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= </a:t>
              </a:r>
              <a:r>
                <a:rPr lang="en-US" sz="2400" b="1" dirty="0" smtClean="0"/>
                <a:t>g</a:t>
              </a:r>
              <a:r>
                <a:rPr lang="en-US" sz="2400" b="1" baseline="30000" dirty="0" smtClean="0"/>
                <a:t>ab</a:t>
              </a:r>
              <a:r>
                <a:rPr lang="en-US" sz="2400" dirty="0" smtClean="0"/>
                <a:t> mod </a:t>
              </a:r>
              <a:r>
                <a:rPr lang="en-US" sz="2400" b="1" dirty="0" smtClean="0"/>
                <a:t>p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24233" y="5334000"/>
              <a:ext cx="1066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en-US" sz="2400" b="1" dirty="0" smtClean="0"/>
                <a:t>x</a:t>
              </a:r>
              <a:r>
                <a:rPr lang="en-US" sz="2400" dirty="0" smtClean="0"/>
                <a:t> == </a:t>
              </a:r>
              <a:r>
                <a:rPr lang="en-US" sz="2400" b="1" dirty="0" smtClean="0"/>
                <a:t>x′</a:t>
              </a:r>
              <a:r>
                <a:rPr lang="en-US" sz="2400" dirty="0" smtClean="0"/>
                <a:t>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83560" y="6324600"/>
            <a:ext cx="5160040" cy="915498"/>
            <a:chOff x="457200" y="1065701"/>
            <a:chExt cx="5943600" cy="1054517"/>
          </a:xfrm>
        </p:grpSpPr>
        <p:sp>
          <p:nvSpPr>
            <p:cNvPr id="34" name="TextBox 33"/>
            <p:cNvSpPr txBox="1"/>
            <p:nvPr/>
          </p:nvSpPr>
          <p:spPr>
            <a:xfrm>
              <a:off x="1305615" y="1143000"/>
              <a:ext cx="1155607" cy="417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g</a:t>
              </a:r>
              <a:r>
                <a:rPr lang="en-US" b="1" baseline="30000" dirty="0" err="1" smtClean="0"/>
                <a:t>a</a:t>
              </a:r>
              <a:r>
                <a:rPr lang="en-US" b="1" dirty="0" smtClean="0"/>
                <a:t> </a:t>
              </a:r>
              <a:r>
                <a:rPr lang="en-US" dirty="0" smtClean="0"/>
                <a:t>mod</a:t>
              </a:r>
              <a:r>
                <a:rPr lang="en-US" b="1" dirty="0" smtClean="0"/>
                <a:t> p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40402" y="1138236"/>
              <a:ext cx="860398" cy="830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Bob</a:t>
              </a:r>
              <a:endParaRPr lang="en-US" sz="16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57200" y="1137137"/>
              <a:ext cx="843528" cy="830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Alice</a:t>
              </a:r>
              <a:endParaRPr 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7200" y="1065701"/>
              <a:ext cx="308419" cy="347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a</a:t>
              </a:r>
              <a:endParaRPr lang="en-US" sz="1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73935" y="1066800"/>
              <a:ext cx="317478" cy="347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b</a:t>
              </a:r>
              <a:endParaRPr lang="en-US" sz="14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676400" y="1702713"/>
              <a:ext cx="1169160" cy="4175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g</a:t>
              </a:r>
              <a:r>
                <a:rPr lang="en-US" b="1" baseline="30000" dirty="0" err="1" smtClean="0">
                  <a:solidFill>
                    <a:schemeClr val="accent2"/>
                  </a:solidFill>
                </a:rPr>
                <a:t>u</a:t>
              </a:r>
              <a:r>
                <a:rPr lang="en-US" b="1" dirty="0" smtClean="0"/>
                <a:t> </a:t>
              </a:r>
              <a:r>
                <a:rPr lang="en-US" dirty="0" smtClean="0"/>
                <a:t>mod</a:t>
              </a:r>
              <a:r>
                <a:rPr lang="en-US" b="1" dirty="0" smtClean="0"/>
                <a:t> p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875653" y="1134836"/>
              <a:ext cx="1086747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Mallory</a:t>
              </a:r>
              <a:endParaRPr lang="en-US" sz="16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72615" y="1143000"/>
              <a:ext cx="1156477" cy="417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g</a:t>
              </a:r>
              <a:r>
                <a:rPr lang="en-US" b="1" baseline="30000" dirty="0" err="1" smtClean="0">
                  <a:solidFill>
                    <a:schemeClr val="accent2"/>
                  </a:solidFill>
                </a:rPr>
                <a:t>v</a:t>
              </a:r>
              <a:r>
                <a:rPr lang="en-US" b="1" dirty="0" smtClean="0"/>
                <a:t> </a:t>
              </a:r>
              <a:r>
                <a:rPr lang="en-US" dirty="0" smtClean="0"/>
                <a:t>mod</a:t>
              </a:r>
              <a:r>
                <a:rPr lang="en-US" b="1" dirty="0" smtClean="0"/>
                <a:t> p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43400" y="1700892"/>
              <a:ext cx="1169160" cy="417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g</a:t>
              </a:r>
              <a:r>
                <a:rPr lang="en-US" b="1" baseline="30000" dirty="0" err="1" smtClean="0"/>
                <a:t>b</a:t>
              </a:r>
              <a:r>
                <a:rPr lang="en-US" b="1" dirty="0" smtClean="0"/>
                <a:t> </a:t>
              </a:r>
              <a:r>
                <a:rPr lang="en-US" dirty="0" smtClean="0"/>
                <a:t>mod</a:t>
              </a:r>
              <a:r>
                <a:rPr lang="en-US" b="1" dirty="0" smtClean="0"/>
                <a:t> p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35792" y="1066800"/>
              <a:ext cx="317478" cy="347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u</a:t>
              </a:r>
              <a:endParaRPr lang="en-US" sz="1400" b="1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63920" y="1066800"/>
              <a:ext cx="304795" cy="347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/>
                <a:t>v</a:t>
              </a:r>
              <a:endParaRPr lang="en-US" sz="1400" b="1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H="1" flipV="1">
              <a:off x="1295400" y="1751635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3967727" y="1546673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 flipV="1">
              <a:off x="3962400" y="1749814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1300727" y="1546673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Rectangle 48"/>
          <p:cNvSpPr/>
          <p:nvPr/>
        </p:nvSpPr>
        <p:spPr>
          <a:xfrm>
            <a:off x="2868384" y="3995057"/>
            <a:ext cx="657496" cy="34834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5400000">
            <a:off x="2982686" y="3880757"/>
            <a:ext cx="228598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3087459" y="3751491"/>
            <a:ext cx="476250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432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Suppose Alice publishes data to lots of people, and they all want to verify integrity…</a:t>
            </a:r>
          </a:p>
          <a:p>
            <a:pPr marL="1828800" lvl="1" indent="-4763">
              <a:buNone/>
            </a:pPr>
            <a:r>
              <a:rPr lang="en-US" sz="2600" dirty="0" smtClean="0"/>
              <a:t>Can’t share an integrity key with </a:t>
            </a:r>
            <a:r>
              <a:rPr lang="en-US" sz="2600" i="1" dirty="0" smtClean="0"/>
              <a:t>everybody</a:t>
            </a:r>
            <a:r>
              <a:rPr lang="en-US" sz="2600" dirty="0" smtClean="0"/>
              <a:t>, or else </a:t>
            </a:r>
            <a:r>
              <a:rPr lang="en-US" sz="2600" i="1" dirty="0" smtClean="0"/>
              <a:t>anybody </a:t>
            </a:r>
            <a:r>
              <a:rPr lang="en-US" sz="2600" dirty="0" smtClean="0"/>
              <a:t>could forge messages</a:t>
            </a:r>
          </a:p>
          <a:p>
            <a:r>
              <a:rPr lang="en-US" sz="2800" dirty="0" smtClean="0"/>
              <a:t>Suppose Bob wants to receive data from lots of people, confidentially…</a:t>
            </a:r>
          </a:p>
          <a:p>
            <a:pPr marL="1828800" lvl="1" indent="0">
              <a:buNone/>
            </a:pPr>
            <a:r>
              <a:rPr lang="en-US" sz="2600" dirty="0" smtClean="0"/>
              <a:t>Schemes we’ve discussed would require a separate key shared with each person</a:t>
            </a:r>
          </a:p>
          <a:p>
            <a:r>
              <a:rPr lang="en-US" sz="2600" dirty="0" smtClean="0">
                <a:solidFill>
                  <a:schemeClr val="accent5"/>
                </a:solidFill>
              </a:rPr>
              <a:t>[What to do?]</a:t>
            </a:r>
            <a:endParaRPr lang="en-US" sz="2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20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391399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Solution:</a:t>
            </a:r>
            <a:br>
              <a:rPr lang="en-US" sz="2600" dirty="0" smtClean="0"/>
            </a:br>
            <a:r>
              <a:rPr lang="en-US" b="1" dirty="0" smtClean="0">
                <a:solidFill>
                  <a:schemeClr val="accent1"/>
                </a:solidFill>
              </a:rPr>
              <a:t>Public-key Crypto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600" dirty="0" smtClean="0"/>
              <a:t>So far, encryption key == decryption key</a:t>
            </a:r>
            <a:br>
              <a:rPr lang="en-US" sz="2600" dirty="0" smtClean="0"/>
            </a:br>
            <a:r>
              <a:rPr lang="en-US" sz="2600" dirty="0" smtClean="0"/>
              <a:t>“</a:t>
            </a:r>
            <a:r>
              <a:rPr lang="en-US" sz="2600" b="1" dirty="0" smtClean="0">
                <a:solidFill>
                  <a:schemeClr val="accent1"/>
                </a:solidFill>
              </a:rPr>
              <a:t>symmetric key crypto</a:t>
            </a:r>
            <a:r>
              <a:rPr lang="en-US" sz="2600" dirty="0" smtClean="0"/>
              <a:t>”</a:t>
            </a:r>
          </a:p>
          <a:p>
            <a:pPr lvl="1">
              <a:buNone/>
            </a:pPr>
            <a:r>
              <a:rPr lang="en-US" sz="2600" b="1" dirty="0" smtClean="0"/>
              <a:t>New idea:</a:t>
            </a:r>
            <a:r>
              <a:rPr lang="en-US" sz="2600" dirty="0" smtClean="0"/>
              <a:t> Keys are distinct, and </a:t>
            </a:r>
            <a:br>
              <a:rPr lang="en-US" sz="2600" dirty="0" smtClean="0"/>
            </a:br>
            <a:r>
              <a:rPr lang="en-US" sz="2600" i="1" dirty="0" smtClean="0"/>
              <a:t>you can’t find one from the other</a:t>
            </a:r>
          </a:p>
          <a:p>
            <a:pPr lvl="1">
              <a:spcBef>
                <a:spcPts val="2400"/>
              </a:spcBef>
              <a:buNone/>
            </a:pPr>
            <a:r>
              <a:rPr lang="en-US" sz="2600" dirty="0" smtClean="0"/>
              <a:t>Almost always used by splitting key-pair</a:t>
            </a:r>
          </a:p>
          <a:p>
            <a:pPr lvl="1">
              <a:buNone/>
            </a:pPr>
            <a:r>
              <a:rPr lang="en-US" sz="2400" dirty="0" smtClean="0"/>
              <a:t>	Alice keeps one key private (“</a:t>
            </a:r>
            <a:r>
              <a:rPr lang="en-US" sz="2400" b="1" dirty="0" smtClean="0">
                <a:solidFill>
                  <a:schemeClr val="accent1"/>
                </a:solidFill>
              </a:rPr>
              <a:t>private key</a:t>
            </a:r>
            <a:r>
              <a:rPr lang="en-US" sz="2400" dirty="0" smtClean="0"/>
              <a:t>”)</a:t>
            </a:r>
            <a:br>
              <a:rPr lang="en-US" sz="2400" dirty="0" smtClean="0"/>
            </a:br>
            <a:r>
              <a:rPr lang="en-US" sz="2400" dirty="0" smtClean="0"/>
              <a:t>Publishes the other key (“</a:t>
            </a:r>
            <a:r>
              <a:rPr lang="en-US" sz="2400" b="1" dirty="0" smtClean="0">
                <a:solidFill>
                  <a:schemeClr val="accent1"/>
                </a:solidFill>
              </a:rPr>
              <a:t>public key</a:t>
            </a:r>
            <a:r>
              <a:rPr lang="en-US" sz="2400" dirty="0" smtClean="0"/>
              <a:t>”)</a:t>
            </a:r>
          </a:p>
          <a:p>
            <a:pPr lvl="1">
              <a:spcBef>
                <a:spcPts val="2400"/>
              </a:spcBef>
              <a:buNone/>
            </a:pPr>
            <a:r>
              <a:rPr lang="en-US" sz="2600" dirty="0" smtClean="0"/>
              <a:t>Many applications</a:t>
            </a:r>
          </a:p>
          <a:p>
            <a:pPr lvl="1">
              <a:buNone/>
            </a:pPr>
            <a:r>
              <a:rPr lang="en-US" sz="2600" dirty="0" smtClean="0"/>
              <a:t>Invented in 1976 by Diffie and Hellman </a:t>
            </a:r>
            <a:r>
              <a:rPr lang="en-US" sz="2400" dirty="0" smtClean="0"/>
              <a:t>(earlier by Clifford Cocks of British intelligence, in secret)</a:t>
            </a:r>
          </a:p>
          <a:p>
            <a:pPr marL="461963" lvl="1" indent="-4763">
              <a:spcBef>
                <a:spcPts val="2400"/>
              </a:spcBef>
              <a:buNone/>
              <a:tabLst>
                <a:tab pos="742950" algn="l"/>
                <a:tab pos="1144588" algn="l"/>
                <a:tab pos="1376363" algn="l"/>
              </a:tabLst>
            </a:pPr>
            <a:r>
              <a:rPr lang="en-US" sz="2600" dirty="0" smtClean="0"/>
              <a:t>Best known, most common </a:t>
            </a:r>
            <a:br>
              <a:rPr lang="en-US" sz="2600" dirty="0" smtClean="0"/>
            </a:br>
            <a:r>
              <a:rPr lang="en-US" sz="2600" dirty="0" smtClean="0"/>
              <a:t>public-key algorithm: </a:t>
            </a:r>
            <a:r>
              <a:rPr lang="en-US" sz="2600" b="1" dirty="0" smtClean="0">
                <a:solidFill>
                  <a:schemeClr val="accent1"/>
                </a:solidFill>
              </a:rPr>
              <a:t>RSA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</a:t>
            </a:r>
            <a:r>
              <a:rPr lang="en-US" sz="2400" dirty="0" err="1" smtClean="0"/>
              <a:t>Rivest</a:t>
            </a:r>
            <a:r>
              <a:rPr lang="en-US" sz="2400" dirty="0" smtClean="0"/>
              <a:t>, Shamir, and </a:t>
            </a:r>
            <a:r>
              <a:rPr lang="en-US" sz="2400" dirty="0" err="1" smtClean="0"/>
              <a:t>Adleman</a:t>
            </a:r>
            <a:r>
              <a:rPr lang="en-US" sz="2400" dirty="0" smtClean="0"/>
              <a:t> 1978</a:t>
            </a:r>
          </a:p>
        </p:txBody>
      </p:sp>
    </p:spTree>
    <p:extLst>
      <p:ext uri="{BB962C8B-B14F-4D97-AF65-F5344CB8AC3E}">
        <p14:creationId xmlns:p14="http://schemas.microsoft.com/office/powerpoint/2010/main" val="66872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815339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Requirements for a public key crypto system to be secure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Computationally easy for B to generate a key pair: </a:t>
            </a:r>
            <a:r>
              <a:rPr lang="en-US" dirty="0" err="1" smtClean="0"/>
              <a:t>PU</a:t>
            </a:r>
            <a:r>
              <a:rPr lang="en-US" baseline="-25000" dirty="0" err="1" smtClean="0">
                <a:latin typeface="+mj-lt"/>
                <a:cs typeface="Subscript"/>
              </a:rPr>
              <a:t>b</a:t>
            </a:r>
            <a:r>
              <a:rPr lang="en-US" dirty="0" smtClean="0"/>
              <a:t>, </a:t>
            </a:r>
            <a:r>
              <a:rPr lang="en-US" dirty="0" err="1" smtClean="0"/>
              <a:t>PR</a:t>
            </a:r>
            <a:r>
              <a:rPr lang="en-US" baseline="-25000" dirty="0" err="1" smtClean="0">
                <a:cs typeface="Subscript"/>
              </a:rPr>
              <a:t>b</a:t>
            </a:r>
            <a:endParaRPr lang="en-US" baseline="-25000" dirty="0" smtClean="0">
              <a:cs typeface="Subscrip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Computationally easy for sender A to generate the </a:t>
            </a:r>
            <a:r>
              <a:rPr lang="en-US" dirty="0" err="1" smtClean="0"/>
              <a:t>ciphertext</a:t>
            </a:r>
            <a:r>
              <a:rPr lang="en-US" dirty="0" smtClean="0"/>
              <a:t> for message M: C=</a:t>
            </a:r>
            <a:r>
              <a:rPr lang="en-US" dirty="0" err="1" smtClean="0"/>
              <a:t>E(PU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, 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Computationally easy for receiver B to decrypt the </a:t>
            </a:r>
            <a:r>
              <a:rPr lang="en-US" dirty="0" err="1" smtClean="0"/>
              <a:t>ciphertext</a:t>
            </a:r>
            <a:r>
              <a:rPr lang="en-US" dirty="0" smtClean="0"/>
              <a:t>: M=</a:t>
            </a:r>
            <a:r>
              <a:rPr lang="en-US" dirty="0" err="1" smtClean="0"/>
              <a:t>D(PR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, 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 infeasible to guess </a:t>
            </a:r>
            <a:r>
              <a:rPr lang="en-US" dirty="0" err="1" smtClean="0"/>
              <a:t>PR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 knowing </a:t>
            </a:r>
            <a:r>
              <a:rPr lang="en-US" dirty="0" err="1" smtClean="0"/>
              <a:t>PU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 infeasible to recover M from </a:t>
            </a:r>
            <a:r>
              <a:rPr lang="en-US" dirty="0" err="1" smtClean="0"/>
              <a:t>PU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 and 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28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rsa-pho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37678" y="838200"/>
            <a:ext cx="5982644" cy="4343400"/>
          </a:xfrm>
        </p:spPr>
      </p:pic>
      <p:pic>
        <p:nvPicPr>
          <p:cNvPr id="4" name="Picture 3" descr="rsa_tit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44" y="5433060"/>
            <a:ext cx="6324556" cy="16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How RSA works</a:t>
            </a:r>
          </a:p>
          <a:p>
            <a:pPr>
              <a:spcBef>
                <a:spcPts val="1200"/>
              </a:spcBef>
            </a:pPr>
            <a:r>
              <a:rPr lang="en-US" sz="2800" b="1" dirty="0" smtClean="0"/>
              <a:t>Key generation: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Pick large (say, 1024 bits) </a:t>
            </a:r>
            <a:br>
              <a:rPr lang="en-US" sz="2600" dirty="0" smtClean="0"/>
            </a:br>
            <a:r>
              <a:rPr lang="en-US" sz="2600" dirty="0" smtClean="0"/>
              <a:t>random primes </a:t>
            </a:r>
            <a:r>
              <a:rPr lang="en-US" sz="2600" b="1" dirty="0" smtClean="0"/>
              <a:t>p</a:t>
            </a:r>
            <a:r>
              <a:rPr lang="en-US" sz="2600" dirty="0" smtClean="0"/>
              <a:t> and </a:t>
            </a:r>
            <a:r>
              <a:rPr lang="en-US" sz="2600" b="1" dirty="0" smtClean="0"/>
              <a:t>q</a:t>
            </a:r>
            <a:endParaRPr lang="en-US" sz="2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Compute </a:t>
            </a:r>
            <a:r>
              <a:rPr lang="en-US" sz="2600" b="1" dirty="0" smtClean="0"/>
              <a:t>N</a:t>
            </a:r>
            <a:r>
              <a:rPr lang="en-US" sz="2600" dirty="0" smtClean="0"/>
              <a:t> := </a:t>
            </a:r>
            <a:r>
              <a:rPr lang="en-US" sz="2600" b="1" dirty="0" smtClean="0"/>
              <a:t>pq</a:t>
            </a:r>
            <a:br>
              <a:rPr lang="en-US" sz="2600" b="1" dirty="0" smtClean="0"/>
            </a:br>
            <a:r>
              <a:rPr lang="en-US" sz="2600" dirty="0" smtClean="0"/>
              <a:t>(RSA uses multiplication mod </a:t>
            </a:r>
            <a:r>
              <a:rPr lang="en-US" sz="2600" b="1" dirty="0" smtClean="0"/>
              <a:t>N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Pick </a:t>
            </a:r>
            <a:r>
              <a:rPr lang="en-US" sz="2600" b="1" dirty="0" smtClean="0"/>
              <a:t>e</a:t>
            </a:r>
            <a:r>
              <a:rPr lang="en-US" sz="2600" dirty="0" smtClean="0"/>
              <a:t> to be relatively prime to </a:t>
            </a:r>
            <a:br>
              <a:rPr lang="en-US" sz="2600" dirty="0" smtClean="0"/>
            </a:br>
            <a:r>
              <a:rPr lang="en-US" sz="2600" dirty="0" smtClean="0"/>
              <a:t>(</a:t>
            </a:r>
            <a:r>
              <a:rPr lang="en-US" sz="2600" b="1" dirty="0" smtClean="0"/>
              <a:t>p</a:t>
            </a:r>
            <a:r>
              <a:rPr lang="en-US" sz="2600" dirty="0" smtClean="0"/>
              <a:t>-1)(</a:t>
            </a:r>
            <a:r>
              <a:rPr lang="en-US" sz="2600" b="1" dirty="0" smtClean="0"/>
              <a:t>q</a:t>
            </a:r>
            <a:r>
              <a:rPr lang="en-US" sz="2600" dirty="0" smtClean="0"/>
              <a:t>-1)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Find </a:t>
            </a:r>
            <a:r>
              <a:rPr lang="en-US" sz="2600" b="1" dirty="0" smtClean="0"/>
              <a:t>d</a:t>
            </a:r>
            <a:r>
              <a:rPr lang="en-US" sz="2600" dirty="0" smtClean="0"/>
              <a:t> so that </a:t>
            </a:r>
            <a:r>
              <a:rPr lang="en-US" sz="2600" b="1" dirty="0" smtClean="0"/>
              <a:t>ed</a:t>
            </a:r>
            <a:r>
              <a:rPr lang="en-US" sz="2600" dirty="0" smtClean="0"/>
              <a:t> mod (</a:t>
            </a:r>
            <a:r>
              <a:rPr lang="en-US" sz="2600" b="1" dirty="0" smtClean="0"/>
              <a:t>p</a:t>
            </a:r>
            <a:r>
              <a:rPr lang="en-US" sz="2600" dirty="0" smtClean="0"/>
              <a:t>-1)(</a:t>
            </a:r>
            <a:r>
              <a:rPr lang="en-US" sz="2600" b="1" dirty="0" smtClean="0"/>
              <a:t>q</a:t>
            </a:r>
            <a:r>
              <a:rPr lang="en-US" sz="2600" dirty="0" smtClean="0"/>
              <a:t>-1) = 1</a:t>
            </a:r>
            <a:endParaRPr lang="en-US" sz="2600" b="1" dirty="0" smtClean="0"/>
          </a:p>
          <a:p>
            <a:pPr marL="971550" lvl="1" indent="-514350">
              <a:buFont typeface="+mj-lt"/>
              <a:buAutoNum type="arabicPeriod"/>
              <a:tabLst>
                <a:tab pos="2290763" algn="l"/>
                <a:tab pos="3887788" algn="l"/>
              </a:tabLst>
            </a:pPr>
            <a:r>
              <a:rPr lang="en-US" sz="2600" dirty="0" smtClean="0"/>
              <a:t>Finally: 	</a:t>
            </a:r>
            <a:r>
              <a:rPr lang="en-US" sz="2600" b="1" dirty="0" smtClean="0"/>
              <a:t>Public key</a:t>
            </a:r>
            <a:r>
              <a:rPr lang="en-US" sz="2600" dirty="0" smtClean="0"/>
              <a:t> 	is  </a:t>
            </a:r>
            <a:r>
              <a:rPr lang="en-US" sz="2600" dirty="0" smtClean="0">
                <a:solidFill>
                  <a:schemeClr val="accent1"/>
                </a:solidFill>
              </a:rPr>
              <a:t>(</a:t>
            </a:r>
            <a:r>
              <a:rPr lang="en-US" sz="2600" b="1" dirty="0" err="1" smtClean="0">
                <a:solidFill>
                  <a:schemeClr val="accent1"/>
                </a:solidFill>
              </a:rPr>
              <a:t>e</a:t>
            </a:r>
            <a:r>
              <a:rPr lang="en-US" sz="2600" dirty="0" err="1" smtClean="0">
                <a:solidFill>
                  <a:schemeClr val="accent1"/>
                </a:solidFill>
              </a:rPr>
              <a:t>,</a:t>
            </a:r>
            <a:r>
              <a:rPr lang="en-US" sz="2600" b="1" dirty="0" err="1" smtClean="0">
                <a:solidFill>
                  <a:schemeClr val="accent1"/>
                </a:solidFill>
              </a:rPr>
              <a:t>N</a:t>
            </a:r>
            <a:r>
              <a:rPr lang="en-US" sz="2600" dirty="0" smtClean="0">
                <a:solidFill>
                  <a:schemeClr val="accent1"/>
                </a:solidFill>
              </a:rPr>
              <a:t>)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 	</a:t>
            </a:r>
            <a:r>
              <a:rPr lang="en-US" sz="2600" b="1" dirty="0" smtClean="0"/>
              <a:t>Private key</a:t>
            </a:r>
            <a:r>
              <a:rPr lang="en-US" sz="2600" dirty="0" smtClean="0"/>
              <a:t>	is  </a:t>
            </a:r>
            <a:r>
              <a:rPr lang="en-US" sz="2600" dirty="0" smtClean="0">
                <a:solidFill>
                  <a:schemeClr val="accent1"/>
                </a:solidFill>
              </a:rPr>
              <a:t>(</a:t>
            </a:r>
            <a:r>
              <a:rPr lang="en-US" sz="2600" b="1" dirty="0" err="1" smtClean="0">
                <a:solidFill>
                  <a:schemeClr val="accent1"/>
                </a:solidFill>
              </a:rPr>
              <a:t>d</a:t>
            </a:r>
            <a:r>
              <a:rPr lang="en-US" sz="2600" dirty="0" err="1" smtClean="0">
                <a:solidFill>
                  <a:schemeClr val="accent1"/>
                </a:solidFill>
              </a:rPr>
              <a:t>,</a:t>
            </a:r>
            <a:r>
              <a:rPr lang="en-US" sz="2600" b="1" dirty="0" err="1" smtClean="0">
                <a:solidFill>
                  <a:schemeClr val="accent1"/>
                </a:solidFill>
              </a:rPr>
              <a:t>N</a:t>
            </a:r>
            <a:r>
              <a:rPr lang="en-US" sz="2600" dirty="0" smtClean="0">
                <a:solidFill>
                  <a:schemeClr val="accent1"/>
                </a:solidFill>
              </a:rPr>
              <a:t>)</a:t>
            </a:r>
          </a:p>
          <a:p>
            <a:pPr>
              <a:tabLst>
                <a:tab pos="2000250" algn="l"/>
                <a:tab pos="2682875" algn="l"/>
              </a:tabLst>
            </a:pPr>
            <a:r>
              <a:rPr lang="en-US" sz="2800" b="1" dirty="0" smtClean="0"/>
              <a:t>To encrypt:</a:t>
            </a:r>
            <a:r>
              <a:rPr lang="en-US" sz="2800" dirty="0" smtClean="0"/>
              <a:t> 	</a:t>
            </a:r>
            <a:r>
              <a:rPr lang="en-US" sz="2800" b="1" i="1" dirty="0" smtClean="0"/>
              <a:t>E</a:t>
            </a:r>
            <a:r>
              <a:rPr lang="en-US" sz="2800" dirty="0" smtClean="0"/>
              <a:t>(</a:t>
            </a:r>
            <a:r>
              <a:rPr lang="en-US" sz="2800" b="1" dirty="0" smtClean="0"/>
              <a:t>x</a:t>
            </a:r>
            <a:r>
              <a:rPr lang="en-US" sz="2800" dirty="0" smtClean="0"/>
              <a:t>)	= </a:t>
            </a:r>
            <a:r>
              <a:rPr lang="en-US" sz="2800" b="1" dirty="0" err="1" smtClean="0"/>
              <a:t>x</a:t>
            </a:r>
            <a:r>
              <a:rPr lang="en-US" sz="2800" b="1" baseline="30000" dirty="0" err="1" smtClean="0"/>
              <a:t>e</a:t>
            </a:r>
            <a:r>
              <a:rPr lang="en-US" sz="2800" dirty="0" smtClean="0"/>
              <a:t> mod </a:t>
            </a:r>
            <a:r>
              <a:rPr lang="en-US" sz="2800" b="1" dirty="0" smtClean="0"/>
              <a:t>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To decrypt:</a:t>
            </a:r>
            <a:r>
              <a:rPr lang="en-US" sz="2800" dirty="0" smtClean="0"/>
              <a:t> 	</a:t>
            </a:r>
            <a:r>
              <a:rPr lang="en-US" sz="2800" b="1" i="1" dirty="0" smtClean="0"/>
              <a:t>D</a:t>
            </a:r>
            <a:r>
              <a:rPr lang="en-US" sz="2800" dirty="0" smtClean="0"/>
              <a:t>(</a:t>
            </a:r>
            <a:r>
              <a:rPr lang="en-US" sz="2800" b="1" dirty="0" smtClean="0"/>
              <a:t>x</a:t>
            </a:r>
            <a:r>
              <a:rPr lang="en-US" sz="2800" dirty="0" smtClean="0"/>
              <a:t>)	= </a:t>
            </a:r>
            <a:r>
              <a:rPr lang="en-US" sz="2800" b="1" dirty="0" err="1" smtClean="0"/>
              <a:t>x</a:t>
            </a:r>
            <a:r>
              <a:rPr lang="en-US" sz="2800" b="1" baseline="30000" dirty="0" err="1" smtClean="0"/>
              <a:t>d</a:t>
            </a:r>
            <a:r>
              <a:rPr lang="en-US" sz="2800" dirty="0" smtClean="0"/>
              <a:t> mod </a:t>
            </a:r>
            <a:r>
              <a:rPr lang="en-US" sz="2800" b="1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92149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4352</TotalTime>
  <Words>1181</Words>
  <Application>Microsoft Macintosh PowerPoint</Application>
  <PresentationFormat>On-screen Show (4:3)</PresentationFormat>
  <Paragraphs>283</Paragraphs>
  <Slides>27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Lecture 6 – Public-key Crypto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Integrity</dc:title>
  <dc:creator>J. Alex Halderman</dc:creator>
  <cp:lastModifiedBy>Michael</cp:lastModifiedBy>
  <cp:revision>129</cp:revision>
  <dcterms:created xsi:type="dcterms:W3CDTF">2010-09-14T01:44:10Z</dcterms:created>
  <dcterms:modified xsi:type="dcterms:W3CDTF">2015-09-11T20:28:07Z</dcterms:modified>
</cp:coreProperties>
</file>