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56" r:id="rId2"/>
    <p:sldId id="268" r:id="rId3"/>
    <p:sldId id="267" r:id="rId4"/>
    <p:sldId id="273" r:id="rId5"/>
    <p:sldId id="269" r:id="rId6"/>
    <p:sldId id="263" r:id="rId7"/>
    <p:sldId id="270" r:id="rId8"/>
    <p:sldId id="272" r:id="rId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31"/>
    <a:srgbClr val="F0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275" autoAdjust="0"/>
  </p:normalViewPr>
  <p:slideViewPr>
    <p:cSldViewPr snapToGrid="0">
      <p:cViewPr varScale="1">
        <p:scale>
          <a:sx n="106" d="100"/>
          <a:sy n="106" d="100"/>
        </p:scale>
        <p:origin x="14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9EDAA-4823-45A3-8DE8-8735397AAB9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84E34-EB4E-4D51-9EA5-E86B365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6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Aries + Aries Planning</a:t>
            </a:r>
          </a:p>
          <a:p>
            <a:r>
              <a:rPr lang="en-US" dirty="0"/>
              <a:t>WellView</a:t>
            </a:r>
          </a:p>
          <a:p>
            <a:r>
              <a:rPr lang="en-US" dirty="0"/>
              <a:t>Enertia</a:t>
            </a:r>
          </a:p>
          <a:p>
            <a:r>
              <a:rPr lang="en-US" dirty="0"/>
              <a:t>ProCount</a:t>
            </a:r>
          </a:p>
          <a:p>
            <a:r>
              <a:rPr lang="en-US" dirty="0"/>
              <a:t>GIS Database</a:t>
            </a:r>
          </a:p>
          <a:p>
            <a:r>
              <a:rPr lang="en-US" dirty="0"/>
              <a:t>FracSchedule</a:t>
            </a:r>
          </a:p>
          <a:p>
            <a:r>
              <a:rPr lang="en-US" dirty="0"/>
              <a:t>SigmaFlow</a:t>
            </a:r>
          </a:p>
          <a:p>
            <a:r>
              <a:rPr lang="en-US" dirty="0"/>
              <a:t>Petra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84E34-EB4E-4D51-9EA5-E86B3656FA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9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0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0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7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6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8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9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0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2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1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7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3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0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3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otfire.anteroresources.com/spotfire/wp/analysis?file=/Analysis/Data_Warehouse/Master%20Data/Reports/Critical%20Date%20Report/Master%20Data%20Critical%20Date%20Repor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B5B4-A34A-4085-A71D-32F18404E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401" y="1283516"/>
            <a:ext cx="7766936" cy="2423372"/>
          </a:xfrm>
        </p:spPr>
        <p:txBody>
          <a:bodyPr anchor="ctr"/>
          <a:lstStyle/>
          <a:p>
            <a:pPr algn="ctr"/>
            <a:r>
              <a:rPr lang="en-US" cap="small" dirty="0"/>
              <a:t>Critical Date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707BA-8E06-45C8-BD8E-6B925668A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554" y="4292315"/>
            <a:ext cx="5599962" cy="10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6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979C-2B12-4EAA-A0A8-5BA45090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100"/>
          </a:xfrm>
        </p:spPr>
        <p:txBody>
          <a:bodyPr>
            <a:normAutofit fontScale="90000"/>
          </a:bodyPr>
          <a:lstStyle/>
          <a:p>
            <a:r>
              <a:rPr lang="en-US" sz="4000" cap="small" dirty="0"/>
              <a:t>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F7B9-DB1E-4B2E-BBC0-A58426F0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831"/>
            <a:ext cx="8971984" cy="2878420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Displays well data combined from 9 systems providing key details and dates for critical milestones in the life cycle of an Antero well.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Used by a variety of users and groups. There are 40 users across 10 departments 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FE295-2DE7-4FD2-99D5-79DBFF3F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886" y="6456759"/>
            <a:ext cx="2082114" cy="4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3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CFE295-2DE7-4FD2-99D5-79DBFF3F8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886" y="6456759"/>
            <a:ext cx="2082114" cy="40124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23D4D8-1C3A-4535-A86B-61ECB6CC8E8C}"/>
              </a:ext>
            </a:extLst>
          </p:cNvPr>
          <p:cNvGrpSpPr/>
          <p:nvPr/>
        </p:nvGrpSpPr>
        <p:grpSpPr>
          <a:xfrm>
            <a:off x="964669" y="3271620"/>
            <a:ext cx="1905199" cy="626243"/>
            <a:chOff x="6096000" y="5015974"/>
            <a:chExt cx="1905199" cy="626243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BCEC4D48-A0C2-4EC6-96BA-E2248C14E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82" r="62821"/>
            <a:stretch/>
          </p:blipFill>
          <p:spPr>
            <a:xfrm>
              <a:off x="6096000" y="5015974"/>
              <a:ext cx="1770647" cy="441577"/>
            </a:xfrm>
            <a:prstGeom prst="rect">
              <a:avLst/>
            </a:prstGeom>
          </p:spPr>
        </p:pic>
        <p:sp>
          <p:nvSpPr>
            <p:cNvPr id="9" name="TextBox 44">
              <a:extLst>
                <a:ext uri="{FF2B5EF4-FFF2-40B4-BE49-F238E27FC236}">
                  <a16:creationId xmlns:a16="http://schemas.microsoft.com/office/drawing/2014/main" id="{10A87E07-40BC-45CF-83B0-929F7F8EE589}"/>
                </a:ext>
              </a:extLst>
            </p:cNvPr>
            <p:cNvSpPr txBox="1"/>
            <p:nvPr/>
          </p:nvSpPr>
          <p:spPr>
            <a:xfrm>
              <a:off x="6978162" y="5272885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cap="small" dirty="0">
                  <a:latin typeface="Arial Black" panose="020B0A04020102020204" pitchFamily="34" charset="0"/>
                </a:rPr>
                <a:t>Aries</a:t>
              </a:r>
              <a:r>
                <a:rPr lang="en-US" dirty="0">
                  <a:latin typeface="Arial Black" panose="020B0A04020102020204" pitchFamily="34" charset="0"/>
                </a:rPr>
                <a:t>®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C271ACE-DA57-400E-8B98-A330625C1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9" y="4522596"/>
            <a:ext cx="1611517" cy="6270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9B40D9-E2BC-4911-875D-0FA465533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1914" y="5797482"/>
            <a:ext cx="2247619" cy="57142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E6659C6-736E-47AF-8F27-039E6E9B9CE0}"/>
              </a:ext>
            </a:extLst>
          </p:cNvPr>
          <p:cNvGrpSpPr/>
          <p:nvPr/>
        </p:nvGrpSpPr>
        <p:grpSpPr>
          <a:xfrm>
            <a:off x="3871353" y="4576828"/>
            <a:ext cx="2583946" cy="541525"/>
            <a:chOff x="5316368" y="4324652"/>
            <a:chExt cx="2583946" cy="541525"/>
          </a:xfrm>
        </p:grpSpPr>
        <p:pic>
          <p:nvPicPr>
            <p:cNvPr id="1026" name="Picture 2" descr="ms-excel-logo | Excel Help">
              <a:extLst>
                <a:ext uri="{FF2B5EF4-FFF2-40B4-BE49-F238E27FC236}">
                  <a16:creationId xmlns:a16="http://schemas.microsoft.com/office/drawing/2014/main" id="{EC341CF0-C502-4CCE-9A52-C91C23B27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50539">
              <a:off x="5316368" y="4324652"/>
              <a:ext cx="347928" cy="34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BB35BB4B-D06A-4DCB-BEC3-DB40894175C4}"/>
                </a:ext>
              </a:extLst>
            </p:cNvPr>
            <p:cNvSpPr txBox="1"/>
            <p:nvPr/>
          </p:nvSpPr>
          <p:spPr>
            <a:xfrm>
              <a:off x="5417840" y="4404512"/>
              <a:ext cx="24824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F0A800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Frac</a:t>
              </a:r>
              <a:r>
                <a:rPr lang="en-US" sz="2400" b="1" dirty="0">
                  <a:solidFill>
                    <a:srgbClr val="00613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Schedule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3E1653-1721-4A7A-99DA-7140681CBB8D}"/>
              </a:ext>
            </a:extLst>
          </p:cNvPr>
          <p:cNvGrpSpPr/>
          <p:nvPr/>
        </p:nvGrpSpPr>
        <p:grpSpPr>
          <a:xfrm>
            <a:off x="4022550" y="3362585"/>
            <a:ext cx="1781712" cy="709826"/>
            <a:chOff x="5282368" y="2830700"/>
            <a:chExt cx="1781712" cy="70982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EE5873-B8C7-4A20-8B41-A35B90336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82368" y="2830700"/>
              <a:ext cx="1023037" cy="47454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417E8E-63AA-42FE-868A-AFFD90544D26}"/>
                </a:ext>
              </a:extLst>
            </p:cNvPr>
            <p:cNvSpPr/>
            <p:nvPr/>
          </p:nvSpPr>
          <p:spPr>
            <a:xfrm>
              <a:off x="5708709" y="3171194"/>
              <a:ext cx="13553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A1DA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ProCount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5879BC-ACF5-45C9-8868-EAB382E28F62}"/>
              </a:ext>
            </a:extLst>
          </p:cNvPr>
          <p:cNvGrpSpPr/>
          <p:nvPr/>
        </p:nvGrpSpPr>
        <p:grpSpPr>
          <a:xfrm>
            <a:off x="6371816" y="5498590"/>
            <a:ext cx="1025213" cy="528937"/>
            <a:chOff x="7323921" y="4593599"/>
            <a:chExt cx="1025213" cy="528937"/>
          </a:xfrm>
        </p:grpSpPr>
        <p:pic>
          <p:nvPicPr>
            <p:cNvPr id="1032" name="Picture 8" descr="https://spglobal.scene7.com/is/image/spglobalcom/sandp-1?$responsive$">
              <a:extLst>
                <a:ext uri="{FF2B5EF4-FFF2-40B4-BE49-F238E27FC236}">
                  <a16:creationId xmlns:a16="http://schemas.microsoft.com/office/drawing/2014/main" id="{0A80289E-49AA-424A-BB70-BA5057C39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3921" y="4898271"/>
              <a:ext cx="1025213" cy="224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514C3F-1F25-4B9D-9EA7-C96620CC783C}"/>
                </a:ext>
              </a:extLst>
            </p:cNvPr>
            <p:cNvSpPr/>
            <p:nvPr/>
          </p:nvSpPr>
          <p:spPr>
            <a:xfrm>
              <a:off x="7323921" y="4593599"/>
              <a:ext cx="7137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 Black" panose="020B0A04020102020204" pitchFamily="34" charset="0"/>
                  <a:cs typeface="Aharoni" panose="02010803020104030203" pitchFamily="2" charset="-79"/>
                </a:rPr>
                <a:t>Petra</a:t>
              </a:r>
              <a:endParaRPr lang="en-US" sz="1400" dirty="0"/>
            </a:p>
          </p:txBody>
        </p:sp>
      </p:grpSp>
      <p:pic>
        <p:nvPicPr>
          <p:cNvPr id="1036" name="Picture 12" descr="Sigmaflow Case Study | Richter">
            <a:extLst>
              <a:ext uri="{FF2B5EF4-FFF2-40B4-BE49-F238E27FC236}">
                <a16:creationId xmlns:a16="http://schemas.microsoft.com/office/drawing/2014/main" id="{1D1277B2-69B2-466B-83C7-EDA293E77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7" b="23481"/>
          <a:stretch/>
        </p:blipFill>
        <p:spPr bwMode="auto">
          <a:xfrm>
            <a:off x="7613337" y="4373175"/>
            <a:ext cx="1357923" cy="65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6973ADD-8CF3-41EF-8060-899C9D366A16}"/>
              </a:ext>
            </a:extLst>
          </p:cNvPr>
          <p:cNvGrpSpPr/>
          <p:nvPr/>
        </p:nvGrpSpPr>
        <p:grpSpPr>
          <a:xfrm>
            <a:off x="6852941" y="3071087"/>
            <a:ext cx="1439358" cy="830899"/>
            <a:chOff x="7450280" y="2326739"/>
            <a:chExt cx="1439358" cy="83089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FE62A9B-2AEE-4102-AFD7-907935A765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50280" y="2326739"/>
              <a:ext cx="1237556" cy="830899"/>
              <a:chOff x="993157" y="3167308"/>
              <a:chExt cx="1607320" cy="1079160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25841F3-ABF4-4EA0-88B2-4328D82425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74893"/>
              <a:stretch/>
            </p:blipFill>
            <p:spPr>
              <a:xfrm>
                <a:off x="993157" y="3167308"/>
                <a:ext cx="1406011" cy="1079160"/>
              </a:xfrm>
              <a:prstGeom prst="rect">
                <a:avLst/>
              </a:prstGeom>
            </p:spPr>
          </p:pic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EA18B925-5B10-4E47-B532-597516991163}"/>
                  </a:ext>
                </a:extLst>
              </p:cNvPr>
              <p:cNvSpPr/>
              <p:nvPr/>
            </p:nvSpPr>
            <p:spPr>
              <a:xfrm rot="13806260">
                <a:off x="2155819" y="3612941"/>
                <a:ext cx="407406" cy="48191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BAA7EC-E31B-4C2E-B4C4-30E098E8EFD4}"/>
                </a:ext>
              </a:extLst>
            </p:cNvPr>
            <p:cNvSpPr txBox="1"/>
            <p:nvPr/>
          </p:nvSpPr>
          <p:spPr>
            <a:xfrm>
              <a:off x="7839222" y="2695939"/>
              <a:ext cx="105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rgbClr val="F0A800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GIS </a:t>
              </a:r>
              <a:r>
                <a:rPr lang="en-US" sz="1400" b="1" dirty="0">
                  <a:solidFill>
                    <a:srgbClr val="00613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Data</a:t>
              </a:r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DFBB2DCB-AB96-4DA1-B4B3-27C1C303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100"/>
          </a:xfrm>
        </p:spPr>
        <p:txBody>
          <a:bodyPr>
            <a:normAutofit fontScale="90000"/>
          </a:bodyPr>
          <a:lstStyle/>
          <a:p>
            <a:r>
              <a:rPr lang="en-US" sz="4000" cap="small" dirty="0"/>
              <a:t>Overview</a:t>
            </a:r>
            <a:br>
              <a:rPr lang="en-US" dirty="0"/>
            </a:br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28DA0565-6257-4ADF-9DD7-2D07F220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831"/>
            <a:ext cx="8971984" cy="1339331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Displays well data combined from </a:t>
            </a:r>
            <a:r>
              <a:rPr lang="en-US" sz="2400" b="1" dirty="0"/>
              <a:t>9 systems </a:t>
            </a:r>
            <a:r>
              <a:rPr lang="en-US" sz="2400" dirty="0"/>
              <a:t>providing key details and dates for critical milestones in the life cycle of an Antero well. 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58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CFE295-2DE7-4FD2-99D5-79DBFF3F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886" y="6456759"/>
            <a:ext cx="2082114" cy="401241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DFBB2DCB-AB96-4DA1-B4B3-27C1C303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100"/>
          </a:xfrm>
        </p:spPr>
        <p:txBody>
          <a:bodyPr>
            <a:normAutofit fontScale="90000"/>
          </a:bodyPr>
          <a:lstStyle/>
          <a:p>
            <a:r>
              <a:rPr lang="en-US" sz="4000" cap="small" dirty="0"/>
              <a:t>Overview</a:t>
            </a:r>
            <a:br>
              <a:rPr lang="en-US" dirty="0"/>
            </a:br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28DA0565-6257-4ADF-9DD7-2D07F220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831"/>
            <a:ext cx="8971984" cy="1339331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Displays </a:t>
            </a:r>
            <a:r>
              <a:rPr lang="en-US" sz="2400" b="1" u="sng" dirty="0"/>
              <a:t>well data</a:t>
            </a:r>
            <a:r>
              <a:rPr lang="en-US" sz="2400" b="1" dirty="0"/>
              <a:t> </a:t>
            </a:r>
            <a:r>
              <a:rPr lang="en-US" sz="2400" dirty="0"/>
              <a:t>combined from 9 systems providing key details and dates for critical milestones in the life cycle of an Antero well. 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25BF774-04C0-4309-AD5F-51E658F2CAC0}"/>
              </a:ext>
            </a:extLst>
          </p:cNvPr>
          <p:cNvSpPr txBox="1">
            <a:spLocks/>
          </p:cNvSpPr>
          <p:nvPr/>
        </p:nvSpPr>
        <p:spPr>
          <a:xfrm>
            <a:off x="676656" y="2996261"/>
            <a:ext cx="10199567" cy="3252139"/>
          </a:xfrm>
          <a:prstGeom prst="rect">
            <a:avLst/>
          </a:prstGeom>
        </p:spPr>
        <p:txBody>
          <a:bodyPr vert="horz" lIns="91440" tIns="45720" rIns="91440" bIns="45720" numCol="4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Current Well Ops (Status)</a:t>
            </a:r>
          </a:p>
          <a:p>
            <a:r>
              <a:rPr lang="en-US" sz="1600" dirty="0"/>
              <a:t>Current Well </a:t>
            </a:r>
            <a:r>
              <a:rPr lang="en-US" sz="1600" dirty="0" err="1"/>
              <a:t>Substatus</a:t>
            </a:r>
            <a:endParaRPr lang="en-US" sz="1600" dirty="0"/>
          </a:p>
          <a:p>
            <a:r>
              <a:rPr lang="en-US" sz="1600" dirty="0"/>
              <a:t>Well Configuration</a:t>
            </a:r>
          </a:p>
          <a:p>
            <a:r>
              <a:rPr lang="en-US" sz="1600" dirty="0"/>
              <a:t>Producing Formation</a:t>
            </a:r>
          </a:p>
          <a:p>
            <a:r>
              <a:rPr lang="en-US" sz="1600" dirty="0"/>
              <a:t>Field Name (Prospect)</a:t>
            </a:r>
          </a:p>
          <a:p>
            <a:r>
              <a:rPr lang="en-US" sz="1600" dirty="0"/>
              <a:t>State, County</a:t>
            </a:r>
          </a:p>
          <a:p>
            <a:r>
              <a:rPr lang="en-US" sz="1600" dirty="0"/>
              <a:t>Pad AFE #</a:t>
            </a:r>
          </a:p>
          <a:p>
            <a:r>
              <a:rPr lang="en-US" sz="1600" dirty="0"/>
              <a:t>Cost Center #</a:t>
            </a:r>
          </a:p>
          <a:p>
            <a:r>
              <a:rPr lang="en-US" sz="1600" dirty="0"/>
              <a:t>API/UWI</a:t>
            </a:r>
          </a:p>
          <a:p>
            <a:r>
              <a:rPr lang="en-US" sz="1600" dirty="0"/>
              <a:t>Pad Name</a:t>
            </a:r>
          </a:p>
          <a:p>
            <a:r>
              <a:rPr lang="en-US" sz="1600" dirty="0"/>
              <a:t>Operator</a:t>
            </a:r>
          </a:p>
          <a:p>
            <a:r>
              <a:rPr lang="en-US" sz="1600" dirty="0"/>
              <a:t>Working Interest %</a:t>
            </a:r>
          </a:p>
          <a:p>
            <a:r>
              <a:rPr lang="en-US" sz="1600" dirty="0"/>
              <a:t>Conductor Spud Date</a:t>
            </a:r>
          </a:p>
          <a:p>
            <a:r>
              <a:rPr lang="en-US" sz="1600" dirty="0"/>
              <a:t>Small Rig Name</a:t>
            </a:r>
          </a:p>
          <a:p>
            <a:r>
              <a:rPr lang="en-US" sz="1600" dirty="0"/>
              <a:t>Surface Spud Date</a:t>
            </a:r>
          </a:p>
          <a:p>
            <a:r>
              <a:rPr lang="en-US" sz="1600" dirty="0"/>
              <a:t>Big Rig Name </a:t>
            </a:r>
          </a:p>
          <a:p>
            <a:r>
              <a:rPr lang="en-US" sz="1600" dirty="0"/>
              <a:t>Resume Drilling Operations Date</a:t>
            </a:r>
          </a:p>
          <a:p>
            <a:r>
              <a:rPr lang="en-US" sz="1600" dirty="0"/>
              <a:t>RR Date</a:t>
            </a:r>
          </a:p>
          <a:p>
            <a:r>
              <a:rPr lang="en-US" sz="1600" dirty="0"/>
              <a:t>Completion Date</a:t>
            </a:r>
          </a:p>
          <a:p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Production Date</a:t>
            </a:r>
          </a:p>
          <a:p>
            <a:r>
              <a:rPr lang="en-US" sz="1600" dirty="0"/>
              <a:t>First Sales Date (Gas)</a:t>
            </a:r>
          </a:p>
          <a:p>
            <a:r>
              <a:rPr lang="en-US" sz="1600" dirty="0"/>
              <a:t>First Sales Date (Oil)</a:t>
            </a:r>
          </a:p>
          <a:p>
            <a:r>
              <a:rPr lang="en-US" sz="1600" dirty="0"/>
              <a:t>Shut In Date</a:t>
            </a:r>
          </a:p>
          <a:p>
            <a:r>
              <a:rPr lang="en-US" sz="1600" dirty="0"/>
              <a:t>Total Measured Depth</a:t>
            </a:r>
          </a:p>
          <a:p>
            <a:r>
              <a:rPr lang="en-US" sz="1600" dirty="0"/>
              <a:t>Gross Lateral Length</a:t>
            </a:r>
          </a:p>
          <a:p>
            <a:r>
              <a:rPr lang="en-US" sz="1600" dirty="0"/>
              <a:t>Pad Ready to RU Frac Date</a:t>
            </a:r>
          </a:p>
          <a:p>
            <a:r>
              <a:rPr lang="en-US" sz="1600" dirty="0"/>
              <a:t>Surface Location Shape</a:t>
            </a:r>
          </a:p>
          <a:p>
            <a:r>
              <a:rPr lang="en-US" sz="1600" dirty="0"/>
              <a:t>Surface Latitude and Longitude (NAD27)</a:t>
            </a:r>
          </a:p>
          <a:p>
            <a:r>
              <a:rPr lang="en-US" sz="1600" dirty="0"/>
              <a:t>Bottom Hole Latitude and Longitude (NAD27)</a:t>
            </a:r>
          </a:p>
          <a:p>
            <a:r>
              <a:rPr lang="en-US" sz="1600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407702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CFE295-2DE7-4FD2-99D5-79DBFF3F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886" y="6456759"/>
            <a:ext cx="2082114" cy="40124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75942F-F504-4574-9A53-25CF77641EB8}"/>
              </a:ext>
            </a:extLst>
          </p:cNvPr>
          <p:cNvSpPr txBox="1">
            <a:spLocks/>
          </p:cNvSpPr>
          <p:nvPr/>
        </p:nvSpPr>
        <p:spPr>
          <a:xfrm>
            <a:off x="1348965" y="2798101"/>
            <a:ext cx="7807342" cy="210945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Accounting                      </a:t>
            </a:r>
          </a:p>
          <a:p>
            <a:r>
              <a:rPr lang="en-US" dirty="0"/>
              <a:t>Drilling &amp; Completions          </a:t>
            </a:r>
          </a:p>
          <a:p>
            <a:r>
              <a:rPr lang="en-US" dirty="0"/>
              <a:t>HSSE                            </a:t>
            </a:r>
          </a:p>
          <a:p>
            <a:r>
              <a:rPr lang="en-US" dirty="0"/>
              <a:t>Land                            </a:t>
            </a:r>
          </a:p>
          <a:p>
            <a:r>
              <a:rPr lang="en-US" dirty="0"/>
              <a:t>Land Administration             </a:t>
            </a:r>
          </a:p>
          <a:p>
            <a:r>
              <a:rPr lang="en-US" dirty="0"/>
              <a:t>Lease Operations-Corporate      </a:t>
            </a:r>
          </a:p>
          <a:p>
            <a:r>
              <a:rPr lang="en-US" dirty="0"/>
              <a:t>Lease Operations-Field          </a:t>
            </a:r>
          </a:p>
          <a:p>
            <a:r>
              <a:rPr lang="en-US" dirty="0"/>
              <a:t>Legal                           </a:t>
            </a:r>
          </a:p>
          <a:p>
            <a:r>
              <a:rPr lang="en-US" dirty="0"/>
              <a:t>Reservoir Engineering &amp; Planning</a:t>
            </a:r>
          </a:p>
          <a:p>
            <a:r>
              <a:rPr lang="en-US" dirty="0"/>
              <a:t>Water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DF7D9BE-ECB2-4288-AF35-5E02DA0B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100"/>
          </a:xfrm>
        </p:spPr>
        <p:txBody>
          <a:bodyPr>
            <a:normAutofit fontScale="90000"/>
          </a:bodyPr>
          <a:lstStyle/>
          <a:p>
            <a:r>
              <a:rPr lang="en-US" sz="4000" cap="small" dirty="0"/>
              <a:t>Overview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4753B3E-EB64-409F-8C3A-C8671159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831"/>
            <a:ext cx="8971984" cy="968139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Used by a variety of users and groups. There are 40 users across </a:t>
            </a:r>
            <a:r>
              <a:rPr lang="en-US" sz="2400" b="1" u="sng" dirty="0"/>
              <a:t>10 departments</a:t>
            </a:r>
            <a:r>
              <a:rPr lang="en-US" sz="2400" b="1" dirty="0"/>
              <a:t> 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1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CFE295-2DE7-4FD2-99D5-79DBFF3F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886" y="6456759"/>
            <a:ext cx="2082114" cy="40124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75942F-F504-4574-9A53-25CF77641EB8}"/>
              </a:ext>
            </a:extLst>
          </p:cNvPr>
          <p:cNvSpPr txBox="1">
            <a:spLocks/>
          </p:cNvSpPr>
          <p:nvPr/>
        </p:nvSpPr>
        <p:spPr>
          <a:xfrm>
            <a:off x="677334" y="2672280"/>
            <a:ext cx="9406549" cy="3920151"/>
          </a:xfrm>
          <a:prstGeom prst="rect">
            <a:avLst/>
          </a:prstGeom>
        </p:spPr>
        <p:txBody>
          <a:bodyPr vert="horz" lIns="91440" tIns="45720" rIns="91440" bIns="45720" numCol="4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Adam </a:t>
            </a:r>
            <a:r>
              <a:rPr lang="en-US" sz="1600" dirty="0" err="1"/>
              <a:t>Wratchford</a:t>
            </a:r>
            <a:r>
              <a:rPr lang="en-US" sz="1600" dirty="0"/>
              <a:t>   </a:t>
            </a:r>
          </a:p>
          <a:p>
            <a:r>
              <a:rPr lang="en-US" sz="1600" dirty="0"/>
              <a:t>Andrew Carlson    </a:t>
            </a:r>
          </a:p>
          <a:p>
            <a:r>
              <a:rPr lang="en-US" sz="1600" dirty="0"/>
              <a:t>Caroline Daves    </a:t>
            </a:r>
          </a:p>
          <a:p>
            <a:r>
              <a:rPr lang="en-US" sz="1600" dirty="0"/>
              <a:t>Cheyenne Padilla  </a:t>
            </a:r>
          </a:p>
          <a:p>
            <a:r>
              <a:rPr lang="en-US" sz="1600" dirty="0"/>
              <a:t>Cody Goff         </a:t>
            </a:r>
          </a:p>
          <a:p>
            <a:r>
              <a:rPr lang="en-US" sz="1600" dirty="0"/>
              <a:t>Craig LeFevre     </a:t>
            </a:r>
          </a:p>
          <a:p>
            <a:r>
              <a:rPr lang="en-US" sz="1600" dirty="0"/>
              <a:t>Daniel Wood       </a:t>
            </a:r>
          </a:p>
          <a:p>
            <a:r>
              <a:rPr lang="en-US" sz="1600" dirty="0"/>
              <a:t>David Ranieri     </a:t>
            </a:r>
          </a:p>
          <a:p>
            <a:r>
              <a:rPr lang="en-US" sz="1600" dirty="0"/>
              <a:t>Donna </a:t>
            </a:r>
            <a:r>
              <a:rPr lang="en-US" sz="1600" dirty="0" err="1"/>
              <a:t>Zarbock</a:t>
            </a:r>
            <a:r>
              <a:rPr lang="en-US" sz="1600" dirty="0"/>
              <a:t>     </a:t>
            </a:r>
          </a:p>
          <a:p>
            <a:r>
              <a:rPr lang="en-US" sz="1600" dirty="0"/>
              <a:t>James McCoy       </a:t>
            </a:r>
          </a:p>
          <a:p>
            <a:r>
              <a:rPr lang="en-US" sz="1600" dirty="0"/>
              <a:t>Jamie Chapman     </a:t>
            </a:r>
          </a:p>
          <a:p>
            <a:r>
              <a:rPr lang="en-US" sz="1600" dirty="0"/>
              <a:t>Jamie Raphael     </a:t>
            </a:r>
          </a:p>
          <a:p>
            <a:r>
              <a:rPr lang="en-US" sz="1600" dirty="0"/>
              <a:t>Jason Parson      </a:t>
            </a:r>
          </a:p>
          <a:p>
            <a:r>
              <a:rPr lang="en-US" sz="1600" dirty="0"/>
              <a:t>Jeffrey </a:t>
            </a:r>
            <a:r>
              <a:rPr lang="en-US" sz="1600" dirty="0" err="1"/>
              <a:t>Stensgaard</a:t>
            </a:r>
            <a:endParaRPr lang="en-US" sz="1600" dirty="0"/>
          </a:p>
          <a:p>
            <a:r>
              <a:rPr lang="en-US" sz="1600" dirty="0"/>
              <a:t>Joseph </a:t>
            </a:r>
            <a:r>
              <a:rPr lang="en-US" sz="1600" dirty="0" err="1"/>
              <a:t>Jenko</a:t>
            </a:r>
            <a:r>
              <a:rPr lang="en-US" sz="1600" dirty="0"/>
              <a:t>      </a:t>
            </a:r>
          </a:p>
          <a:p>
            <a:r>
              <a:rPr lang="en-US" sz="1600" dirty="0"/>
              <a:t>Kenneth Mick      </a:t>
            </a:r>
          </a:p>
          <a:p>
            <a:r>
              <a:rPr lang="en-US" sz="1600" dirty="0"/>
              <a:t>Krystal </a:t>
            </a:r>
            <a:r>
              <a:rPr lang="en-US" sz="1600" dirty="0" err="1"/>
              <a:t>Dardano</a:t>
            </a:r>
            <a:r>
              <a:rPr lang="en-US" sz="1600" dirty="0"/>
              <a:t>   </a:t>
            </a:r>
          </a:p>
          <a:p>
            <a:r>
              <a:rPr lang="en-US" sz="1600" dirty="0"/>
              <a:t>Larry </a:t>
            </a:r>
            <a:r>
              <a:rPr lang="en-US" sz="1600" dirty="0" err="1"/>
              <a:t>Scheuvront</a:t>
            </a:r>
            <a:r>
              <a:rPr lang="en-US" sz="1600" dirty="0"/>
              <a:t>  </a:t>
            </a:r>
          </a:p>
          <a:p>
            <a:r>
              <a:rPr lang="en-US" sz="1600" dirty="0"/>
              <a:t>Mallory Turco     </a:t>
            </a:r>
          </a:p>
          <a:p>
            <a:r>
              <a:rPr lang="en-US" sz="1600" dirty="0"/>
              <a:t>Matt Bergman      </a:t>
            </a:r>
          </a:p>
          <a:p>
            <a:r>
              <a:rPr lang="en-US" sz="1600" dirty="0"/>
              <a:t>Max Green         </a:t>
            </a:r>
          </a:p>
          <a:p>
            <a:r>
              <a:rPr lang="en-US" sz="1600" dirty="0"/>
              <a:t>Max Knop          </a:t>
            </a:r>
          </a:p>
          <a:p>
            <a:r>
              <a:rPr lang="en-US" sz="1600" dirty="0"/>
              <a:t>Megan Davis       </a:t>
            </a:r>
          </a:p>
          <a:p>
            <a:r>
              <a:rPr lang="en-US" sz="1600" dirty="0"/>
              <a:t>Michael Gray      </a:t>
            </a:r>
          </a:p>
          <a:p>
            <a:r>
              <a:rPr lang="en-US" sz="1600" dirty="0"/>
              <a:t>Michael McCormick </a:t>
            </a:r>
          </a:p>
          <a:p>
            <a:r>
              <a:rPr lang="en-US" sz="1600" dirty="0"/>
              <a:t>Michael Starkey   </a:t>
            </a:r>
          </a:p>
          <a:p>
            <a:r>
              <a:rPr lang="en-US" sz="1600" dirty="0"/>
              <a:t>Nathan Wright     </a:t>
            </a:r>
          </a:p>
          <a:p>
            <a:r>
              <a:rPr lang="en-US" sz="1600" dirty="0"/>
              <a:t>Oksana Slyvko     </a:t>
            </a:r>
          </a:p>
          <a:p>
            <a:r>
              <a:rPr lang="en-US" sz="1600" dirty="0"/>
              <a:t>Rachel McKinney   </a:t>
            </a:r>
          </a:p>
          <a:p>
            <a:r>
              <a:rPr lang="en-US" sz="1600" dirty="0"/>
              <a:t>Raymond Custer    </a:t>
            </a:r>
          </a:p>
          <a:p>
            <a:r>
              <a:rPr lang="en-US" sz="1600" dirty="0"/>
              <a:t>Robert Beeler     </a:t>
            </a:r>
          </a:p>
          <a:p>
            <a:r>
              <a:rPr lang="en-US" sz="1600" dirty="0"/>
              <a:t>Rocky Maxson      </a:t>
            </a:r>
          </a:p>
          <a:p>
            <a:r>
              <a:rPr lang="en-US" sz="1600" dirty="0"/>
              <a:t>Rosemary Diener   </a:t>
            </a:r>
          </a:p>
          <a:p>
            <a:r>
              <a:rPr lang="en-US" sz="1600" dirty="0"/>
              <a:t>Ryan Dial         </a:t>
            </a:r>
          </a:p>
          <a:p>
            <a:r>
              <a:rPr lang="en-US" sz="1600" dirty="0"/>
              <a:t>Serhiy Slyvko     </a:t>
            </a:r>
          </a:p>
          <a:p>
            <a:r>
              <a:rPr lang="en-US" sz="1600" dirty="0"/>
              <a:t>Stefan Gaspar     </a:t>
            </a:r>
          </a:p>
          <a:p>
            <a:r>
              <a:rPr lang="en-US" sz="1600" dirty="0"/>
              <a:t>Steven Cooper     </a:t>
            </a:r>
          </a:p>
          <a:p>
            <a:r>
              <a:rPr lang="en-US" sz="1600" dirty="0"/>
              <a:t>Steven Lee        </a:t>
            </a:r>
          </a:p>
          <a:p>
            <a:r>
              <a:rPr lang="en-US" sz="1600" dirty="0"/>
              <a:t>Tom Kuhn          </a:t>
            </a:r>
          </a:p>
          <a:p>
            <a:r>
              <a:rPr lang="en-US" sz="1600" dirty="0"/>
              <a:t>Tyler Adams  </a:t>
            </a:r>
            <a:endParaRPr lang="en-US" sz="1600" dirty="0">
              <a:effectLst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B53209-572B-43EF-B858-FCA273C1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100"/>
          </a:xfrm>
        </p:spPr>
        <p:txBody>
          <a:bodyPr>
            <a:normAutofit fontScale="90000"/>
          </a:bodyPr>
          <a:lstStyle/>
          <a:p>
            <a:r>
              <a:rPr lang="en-US" sz="4000" cap="small" dirty="0"/>
              <a:t>Overview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D9B2D2-508E-4221-920D-200A113D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831"/>
            <a:ext cx="8971984" cy="968139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Used by a variety of users and groups. There are </a:t>
            </a:r>
            <a:r>
              <a:rPr lang="en-US" sz="2400" b="1" u="sng" dirty="0"/>
              <a:t>40 users</a:t>
            </a:r>
            <a:r>
              <a:rPr lang="en-US" sz="2400" dirty="0"/>
              <a:t> across 10 departments 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42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CFE295-2DE7-4FD2-99D5-79DBFF3F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886" y="6456759"/>
            <a:ext cx="2082114" cy="4012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217EAC-A355-48AD-A6B5-DC0DD2F3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14" y="2649282"/>
            <a:ext cx="9483441" cy="35084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0164316-0376-464B-9AA3-5E9AB0864F84}"/>
              </a:ext>
            </a:extLst>
          </p:cNvPr>
          <p:cNvSpPr/>
          <p:nvPr/>
        </p:nvSpPr>
        <p:spPr>
          <a:xfrm>
            <a:off x="561314" y="6288047"/>
            <a:ext cx="9126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https://spotfire.anteroresources.com/spotfire/wp/analysis?file=/Analys ...</a:t>
            </a:r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719910A-C1D1-4757-8ECB-4E29F2D9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100"/>
          </a:xfrm>
        </p:spPr>
        <p:txBody>
          <a:bodyPr>
            <a:normAutofit fontScale="90000"/>
          </a:bodyPr>
          <a:lstStyle/>
          <a:p>
            <a:r>
              <a:rPr lang="en-US" sz="4000" cap="small" dirty="0"/>
              <a:t>Overview</a:t>
            </a:r>
            <a:br>
              <a:rPr lang="en-US" dirty="0"/>
            </a:b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409182B-AB4C-485C-9A75-02F57D28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831"/>
            <a:ext cx="8971984" cy="968139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The data is accessed through the Master Data Critical Date Report hosted in Tibco Spotfire 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461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B5B4-A34A-4085-A71D-32F18404E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401" y="1283516"/>
            <a:ext cx="7766936" cy="2423372"/>
          </a:xfrm>
        </p:spPr>
        <p:txBody>
          <a:bodyPr anchor="ctr"/>
          <a:lstStyle/>
          <a:p>
            <a:pPr algn="ctr"/>
            <a:r>
              <a:rPr lang="en-US" cap="small" dirty="0"/>
              <a:t>Questions / Comments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707BA-8E06-45C8-BD8E-6B925668A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554" y="4292315"/>
            <a:ext cx="5599962" cy="10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4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435</TotalTime>
  <Words>394</Words>
  <Application>Microsoft Office PowerPoint</Application>
  <PresentationFormat>Widescreen</PresentationFormat>
  <Paragraphs>111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Arial</vt:lpstr>
      <vt:lpstr>Arial Black</vt:lpstr>
      <vt:lpstr>Calibri</vt:lpstr>
      <vt:lpstr>Trebuchet MS</vt:lpstr>
      <vt:lpstr>Wingdings 3</vt:lpstr>
      <vt:lpstr>Facet</vt:lpstr>
      <vt:lpstr>Critical Date Report</vt:lpstr>
      <vt:lpstr>Overview </vt:lpstr>
      <vt:lpstr>Overview </vt:lpstr>
      <vt:lpstr>Overview </vt:lpstr>
      <vt:lpstr>Overview </vt:lpstr>
      <vt:lpstr>Overview </vt:lpstr>
      <vt:lpstr>Overview </vt:lpstr>
      <vt:lpstr>Questions /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 overview</dc:title>
  <dc:creator>Meghan Volosin</dc:creator>
  <cp:lastModifiedBy>Jason Smith</cp:lastModifiedBy>
  <cp:revision>33</cp:revision>
  <cp:lastPrinted>2022-12-14T15:31:47Z</cp:lastPrinted>
  <dcterms:created xsi:type="dcterms:W3CDTF">2022-12-14T14:51:40Z</dcterms:created>
  <dcterms:modified xsi:type="dcterms:W3CDTF">2025-03-28T01:00:11Z</dcterms:modified>
</cp:coreProperties>
</file>