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8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9.xml" ContentType="application/vnd.openxmlformats-officedocument.presentationml.notesSlide+xml"/>
  <Override PartName="/ppt/embeddings/oleObject1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0"/>
    <p:restoredTop sz="73905" autoAdjust="0"/>
  </p:normalViewPr>
  <p:slideViewPr>
    <p:cSldViewPr>
      <p:cViewPr>
        <p:scale>
          <a:sx n="72" d="100"/>
          <a:sy n="72" d="100"/>
        </p:scale>
        <p:origin x="-4304" y="-18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4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2B963-281D-0642-81B7-06A60C2985AD}" type="datetime1">
              <a:rPr kumimoji="1" lang="ja-JP" altLang="en-US" smtClean="0"/>
              <a:t>1/23/17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0D84D-3FA6-A54D-8102-6AE4EC2CC5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906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EE9D497-FB4E-3041-93C1-90E0C07422CD}" type="datetime1">
              <a:rPr lang="ja-JP" altLang="en-US" smtClean="0"/>
              <a:t>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462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ja-JP" baseline="0" dirty="0" smtClean="0"/>
              <a:t>In the previous plot, we already see that the self-diffusion constant of Brownian particles is determined through the long-time limit of the mean square displacements.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ja-JP" baseline="0" dirty="0" smtClean="0"/>
              <a:t>In this plot, we derive the definition of the diffusion constant in an alternative way using the linear response theory.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ja-JP" baseline="0" dirty="0" smtClean="0"/>
              <a:t>The result is an example of t</a:t>
            </a:r>
            <a:r>
              <a:rPr kumimoji="1" lang="en-US" altLang="ja-JP" dirty="0" smtClean="0"/>
              <a:t>he so-called Green-Kubo</a:t>
            </a:r>
            <a:r>
              <a:rPr kumimoji="1" lang="en-US" altLang="ja-JP" baseline="0" dirty="0" smtClean="0"/>
              <a:t> formula, which can define transport coefficients in terms of equilibrium correlation functions of corresponding variables.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02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kumimoji="1" lang="en-US" altLang="ja-JP" dirty="0" smtClean="0"/>
              <a:t>Let us consider a Brownian particle under the influence of an external drift force in the</a:t>
            </a:r>
            <a:r>
              <a:rPr kumimoji="1" lang="en-US" altLang="ja-JP" baseline="0" dirty="0" smtClean="0"/>
              <a:t> x-direction.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The </a:t>
            </a:r>
            <a:r>
              <a:rPr kumimoji="1" lang="en-US" altLang="ja-JP" baseline="0" dirty="0" err="1" smtClean="0"/>
              <a:t>Langevin</a:t>
            </a:r>
            <a:r>
              <a:rPr kumimoji="1" lang="en-US" altLang="ja-JP" baseline="0" dirty="0" smtClean="0"/>
              <a:t> equation is simply modified by just adding the external force on the right hand side as shown in Eq.(41)..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8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kumimoji="1" lang="en-US" altLang="ja-JP" dirty="0" smtClean="0"/>
              <a:t>Here</a:t>
            </a:r>
            <a:r>
              <a:rPr kumimoji="1" lang="en-US" altLang="ja-JP" baseline="0" dirty="0" smtClean="0"/>
              <a:t> we take steady state average of Eq.(41) under external force.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Using the properties of random force, the each term in Eq.(41) becomes as shown in the following equations.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8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kumimoji="1" lang="en-US" altLang="ja-JP" dirty="0" smtClean="0"/>
              <a:t>By</a:t>
            </a:r>
            <a:r>
              <a:rPr kumimoji="1" lang="en-US" altLang="ja-JP" baseline="0" dirty="0" smtClean="0"/>
              <a:t> </a:t>
            </a:r>
            <a:r>
              <a:rPr kumimoji="1" lang="en-US" altLang="ja-JP" dirty="0" smtClean="0"/>
              <a:t>taking</a:t>
            </a:r>
            <a:r>
              <a:rPr kumimoji="1" lang="en-US" altLang="ja-JP" baseline="0" dirty="0" smtClean="0"/>
              <a:t> care of the x component only, the steady drift velocity is determined to be F_0 divided by the friction constant ¥zeta.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Then using the Einstein relation, the last term of Eq.(42) is obtained.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And finally solving for D, the diffusion constant is determined in Eq.(43).</a:t>
            </a:r>
          </a:p>
          <a:p>
            <a:pPr marL="171450" indent="-171450">
              <a:buFont typeface="Arial"/>
              <a:buChar char="•"/>
            </a:pPr>
            <a:endParaRPr kumimoji="1" lang="en-US" altLang="ja-JP" baseline="0" dirty="0" smtClean="0"/>
          </a:p>
          <a:p>
            <a:pPr marL="171450" indent="-171450">
              <a:buFont typeface="Arial"/>
              <a:buChar char="•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kumimoji="1" lang="en-US" altLang="ja-JP" dirty="0" smtClean="0"/>
              <a:t>Let us</a:t>
            </a:r>
            <a:r>
              <a:rPr kumimoji="1" lang="en-US" altLang="ja-JP" baseline="0" dirty="0" smtClean="0"/>
              <a:t> now introduce the result of the linear response theory. Its formal derivation is not treated in this course, but will be found in several text books including </a:t>
            </a:r>
            <a:r>
              <a:rPr kumimoji="1" lang="is-IS" altLang="ja-JP" baseline="0" dirty="0" smtClean="0"/>
              <a:t>…</a:t>
            </a:r>
          </a:p>
          <a:p>
            <a:pPr marL="171450" indent="-171450">
              <a:buFont typeface="Arial"/>
              <a:buChar char="•"/>
            </a:pPr>
            <a:r>
              <a:rPr kumimoji="1" lang="is-IS" altLang="ja-JP" baseline="0" dirty="0" smtClean="0"/>
              <a:t>We assume that the system is evolving in time with Hamiltonian H_0 at equilibrium.</a:t>
            </a:r>
          </a:p>
          <a:p>
            <a:pPr marL="171450" indent="-171450">
              <a:buFont typeface="Arial"/>
              <a:buChar char="•"/>
            </a:pPr>
            <a:r>
              <a:rPr kumimoji="1" lang="is-IS" altLang="ja-JP" baseline="0" dirty="0" smtClean="0"/>
              <a:t>Then an external force F(t), which is conjugate with the variable A, is applied to the system giving rize to change in the Hamiltinan to H_0+H’(t), where H’(t) is represented by A times F(t).</a:t>
            </a:r>
          </a:p>
          <a:p>
            <a:pPr marL="171450" indent="-171450">
              <a:buFont typeface="Arial"/>
              <a:buChar char="•"/>
            </a:pPr>
            <a:r>
              <a:rPr kumimoji="1" lang="is-IS" altLang="ja-JP" baseline="0" dirty="0" smtClean="0"/>
              <a:t>While the average value of variable B is B_0 at equilibrium under Hamiltonian H_0, the temporal average value starts to deviate with the amount of ¥Delt B averaged with H_0+H’(t).</a:t>
            </a:r>
          </a:p>
          <a:p>
            <a:pPr marL="171450" indent="-171450">
              <a:buFont typeface="Arial"/>
              <a:buChar char="•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kumimoji="1" lang="en-US" altLang="ja-JP" dirty="0" smtClean="0"/>
              <a:t>According to the linear response theory, the</a:t>
            </a:r>
            <a:r>
              <a:rPr kumimoji="1" lang="en-US" altLang="ja-JP" baseline="0" dirty="0" smtClean="0"/>
              <a:t> time evolution of ¥Delta B under external force is given by taking c</a:t>
            </a:r>
            <a:r>
              <a:rPr kumimoji="1" lang="en-US" altLang="ja-JP" dirty="0" smtClean="0"/>
              <a:t>onvolute product of ¥</a:t>
            </a:r>
            <a:r>
              <a:rPr kumimoji="1" lang="en-US" altLang="ja-JP" dirty="0" err="1" smtClean="0"/>
              <a:t>Phi_BA</a:t>
            </a:r>
            <a:r>
              <a:rPr kumimoji="1" lang="en-US" altLang="ja-JP" baseline="0" dirty="0" smtClean="0"/>
              <a:t>, the response function, with the external force and the integrating it from - infinity to t as shown in Eq. (44).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This result is very useful because Eq.(44) predicts the temporal value of B under the influence of external force solely from the equilibrium properties of the system via the response function is defined as the cross correlation function of A dot and B purely at equilibrium.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8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kumimoji="1" lang="en-US" altLang="ja-JP" dirty="0" smtClean="0"/>
              <a:t>From here, we try to apply the linear response theory to define the self-diffusion constant</a:t>
            </a:r>
            <a:r>
              <a:rPr kumimoji="1" lang="en-US" altLang="ja-JP" baseline="0" dirty="0" smtClean="0"/>
              <a:t> using equilibrium correlation function.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Now we assume A corresponds to the x-component of particle position, B is the velocity, the external force F is conjugate to the particle position with amplitude F_0 multiplied with the Heaviside step function ¥Theta(t) which equals to 1 for t larger than 0, or 0 otherwise.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The figure represents the external force as a function of time 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8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kumimoji="1" lang="en-US" altLang="ja-JP" dirty="0" smtClean="0"/>
              <a:t>From the linear response function </a:t>
            </a:r>
            <a:r>
              <a:rPr kumimoji="1" lang="en-US" altLang="ja-JP" dirty="0" err="1" smtClean="0"/>
              <a:t>Eqs</a:t>
            </a:r>
            <a:r>
              <a:rPr kumimoji="1" lang="en-US" altLang="ja-JP" dirty="0" smtClean="0"/>
              <a:t>.(44) and (45), the drift velocity under Hamiltonian H_0+H’</a:t>
            </a:r>
            <a:r>
              <a:rPr kumimoji="1" lang="en-US" altLang="ja-JP" baseline="0" dirty="0" smtClean="0"/>
              <a:t> is represented by integral of velocity autocorrelation function from 0 to t because F=0 for t smaller than 0.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baseline="0" dirty="0" smtClean="0"/>
              <a:t>The figure represents the time evolution of the drift velocity after the application of external drift force at t=0.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8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kumimoji="1" lang="en-US" altLang="ja-JP" dirty="0" smtClean="0"/>
              <a:t>From </a:t>
            </a:r>
            <a:r>
              <a:rPr kumimoji="1" lang="en-US" altLang="ja-JP" dirty="0" err="1" smtClean="0"/>
              <a:t>Eqs</a:t>
            </a:r>
            <a:r>
              <a:rPr kumimoji="1" lang="en-US" altLang="ja-JP" dirty="0" smtClean="0"/>
              <a:t>.(43) and (46), the self</a:t>
            </a:r>
            <a:r>
              <a:rPr kumimoji="1" lang="en-US" altLang="ja-JP" baseline="0" dirty="0" smtClean="0"/>
              <a:t> diffusion constant of the Brownian particle is obtained by taking the t=infinity limit.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ja-JP" baseline="0" dirty="0" smtClean="0"/>
              <a:t>The final result is shown as Eq.(47), which is an example of t</a:t>
            </a:r>
            <a:r>
              <a:rPr kumimoji="1" lang="en-US" altLang="ja-JP" dirty="0" smtClean="0"/>
              <a:t>he so-called Green-Kubo</a:t>
            </a:r>
            <a:r>
              <a:rPr kumimoji="1" lang="en-US" altLang="ja-JP" baseline="0" dirty="0" smtClean="0"/>
              <a:t> formula, which can define transport coefficients in terms of equilibrium correlation functions of corresponding variables.</a:t>
            </a:r>
            <a:endParaRPr kumimoji="1" lang="ja-JP" altLang="en-US" dirty="0" smtClean="0"/>
          </a:p>
          <a:p>
            <a:pPr marL="171450" indent="-171450">
              <a:buFont typeface="Arial"/>
              <a:buChar char="•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16304" y="6484888"/>
            <a:ext cx="4367808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88506"/>
            <a:ext cx="7890176" cy="3694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8000" y="1295400"/>
            <a:ext cx="109728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7888" y="6453336"/>
            <a:ext cx="7968207" cy="420441"/>
          </a:xfrm>
          <a:prstGeom prst="rect">
            <a:avLst/>
          </a:prstGeom>
          <a:noFill/>
        </p:spPr>
        <p:txBody>
          <a:bodyPr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  <a:latin typeface="+mn-lt"/>
                <a:cs typeface="+mn-cs"/>
              </a:rPr>
              <a:t>Stochastic Processes: Data Analysis and Computer Simulation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447800"/>
            <a:ext cx="10972800" cy="838200"/>
          </a:xfrm>
        </p:spPr>
        <p:txBody>
          <a:bodyPr/>
          <a:lstStyle>
            <a:lvl1pPr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" y="2420888"/>
            <a:ext cx="10972800" cy="792088"/>
          </a:xfrm>
        </p:spPr>
        <p:txBody>
          <a:bodyPr/>
          <a:lstStyle>
            <a:lvl1pPr marL="0" indent="0" algn="ctr">
              <a:buNone/>
              <a:defRPr sz="4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0704513" y="6160219"/>
            <a:ext cx="1428751" cy="365125"/>
          </a:xfrm>
        </p:spPr>
        <p:txBody>
          <a:bodyPr/>
          <a:lstStyle>
            <a:lvl1pPr algn="r">
              <a:defRPr baseline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023B52E-C3FC-A848-B8A7-4DBA8B1017FE}" type="datetime1">
              <a:rPr lang="ja-JP" altLang="en-US" smtClean="0"/>
              <a:t>1/23/17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96201" y="6487888"/>
            <a:ext cx="3664520" cy="378001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R. Yamamoto, Kyoto University</a:t>
            </a:r>
            <a:endParaRPr lang="en-US" dirty="0" smtClean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492876"/>
            <a:ext cx="1524000" cy="365125"/>
          </a:xfrm>
        </p:spPr>
        <p:txBody>
          <a:bodyPr/>
          <a:lstStyle>
            <a:lvl1pPr>
              <a:defRPr sz="2400"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75801-1A6B-394A-B005-5786EC074A9B}" type="datetime1">
              <a:rPr lang="ja-JP" alt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R. Yamamoto, Kyoto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DB193-1D39-D94F-8E40-C5EC80DBC0CC}" type="datetime1">
              <a:rPr lang="ja-JP" alt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R. Yamamoto, Kyoto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78962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" y="6477000"/>
            <a:ext cx="7968207" cy="369887"/>
          </a:xfrm>
          <a:prstGeom prst="rect">
            <a:avLst/>
          </a:prstGeom>
          <a:noFill/>
        </p:spPr>
        <p:txBody>
          <a:bodyPr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  <a:latin typeface="+mn-lt"/>
                <a:cs typeface="+mn-cs"/>
              </a:rPr>
              <a:t>Stochastic Processes: Data Analysis and Computer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066801"/>
            <a:ext cx="11176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</p:spPr>
        <p:txBody>
          <a:bodyPr/>
          <a:lstStyle>
            <a:lvl1pPr marL="182880" algn="l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0704513" y="6142039"/>
            <a:ext cx="1428751" cy="365125"/>
          </a:xfrm>
        </p:spPr>
        <p:txBody>
          <a:bodyPr/>
          <a:lstStyle>
            <a:lvl1pPr algn="r">
              <a:defRPr baseline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D58C5EB-780A-E642-8BB9-48AF6B9A0C93}" type="datetime1">
              <a:rPr lang="ja-JP" altLang="en-US" smtClean="0"/>
              <a:t>1/23/17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92876"/>
            <a:ext cx="5486400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algn="r">
              <a:defRPr/>
            </a:pPr>
            <a:r>
              <a:rPr lang="en-US" smtClean="0"/>
              <a:t>R. Yamamoto, Kyoto University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sz="2400"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59CBC-7087-6D41-8C71-6B6BCC6E0EE3}" type="datetime1">
              <a:rPr lang="ja-JP" alt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R. Yamamoto, Kyoto University</a:t>
            </a:r>
            <a:endParaRPr lang="en-US" altLang="ja-JP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F621-4695-46C1-8607-7F4A48817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28752" y="6488114"/>
            <a:ext cx="4667249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Ryoichi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cs typeface="+mn-cs"/>
              </a:rPr>
              <a:t> Yamamoto, Kyoto University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1"/>
            <a:ext cx="56896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6896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42E31EE-E339-0841-B520-05F3A10B4FBF}" type="datetime1">
              <a:rPr lang="ja-JP" altLang="en-US" smtClean="0"/>
              <a:t>1/23/17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0" y="6492876"/>
            <a:ext cx="5472608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R. Yamamoto, Kyoto University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58546F-1E4E-426D-9940-5EB4B4A74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28752" y="6488114"/>
            <a:ext cx="4667249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76401"/>
            <a:ext cx="5386917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9060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76401"/>
            <a:ext cx="5389033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C45F164-7935-224C-A922-3217B740A4E7}" type="datetime1">
              <a:rPr lang="ja-JP" altLang="en-US" smtClean="0"/>
              <a:t>1/23/17</a:t>
            </a:fld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R. Yamamoto, Kyoto University</a:t>
            </a:r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22400" y="6477000"/>
            <a:ext cx="46736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4905C6B-2FEB-1741-BBF6-BD111E1D4EA0}" type="datetime1">
              <a:rPr lang="ja-JP" alt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R. Yamamoto, Kyoto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8ABFDA-DAF0-4496-8136-3108F5781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22400" y="6477000"/>
            <a:ext cx="46736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31FF03F-3229-1D47-9BC7-23D3C122EEFB}" type="datetime1">
              <a:rPr lang="ja-JP" altLang="en-US" smtClean="0"/>
              <a:t>1/23/17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R. Yamamoto, Kyoto University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C05FB1-C35B-4870-BC50-C1BF2D042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42E05-CAC7-5E43-8B86-8A3E0256E9A3}" type="datetime1">
              <a:rPr lang="ja-JP" altLang="en-US" smtClean="0"/>
              <a:t>1/23/17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R. Yamamoto, Kyoto University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プレースホルダーまでドラッグするかアイコンをクリックして図を追加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26716-BD6C-D348-A5AA-41DF31DB35E1}" type="datetime1">
              <a:rPr lang="ja-JP" altLang="en-US" smtClean="0"/>
              <a:t>1/23/17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R. Yamamoto, Kyoto University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062BAB6-2670-A84E-B27B-9C88D5D27877}" type="datetime1">
              <a:rPr lang="ja-JP" alt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ja-JP" smtClean="0"/>
              <a:t>R. Yamamoto, Kyoto University</a:t>
            </a:r>
            <a:endParaRPr lang="en-US" altLang="ja-JP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6" r:id="rId3"/>
    <p:sldLayoutId id="2147483673" r:id="rId4"/>
    <p:sldLayoutId id="2147483674" r:id="rId5"/>
    <p:sldLayoutId id="2147483675" r:id="rId6"/>
    <p:sldLayoutId id="214748367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package" Target="../embeddings/Microsoft_Word_Document1.docx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package" Target="../embeddings/Microsoft_Word_Document2.docx"/><Relationship Id="rId9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package" Target="../embeddings/Microsoft_Word_Document3.docx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package" Target="../embeddings/Microsoft_Word_Document4.docx"/><Relationship Id="rId6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package" Target="../embeddings/Microsoft_Word_Document5.docx"/><Relationship Id="rId6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package" Target="../embeddings/Microsoft_Word_Document6.docx"/><Relationship Id="rId6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.bin"/><Relationship Id="rId12" Type="http://schemas.openxmlformats.org/officeDocument/2006/relationships/image" Target="../media/image12.emf"/><Relationship Id="rId13" Type="http://schemas.openxmlformats.org/officeDocument/2006/relationships/oleObject" Target="../embeddings/oleObject11.bin"/><Relationship Id="rId14" Type="http://schemas.openxmlformats.org/officeDocument/2006/relationships/image" Target="../media/image13.emf"/><Relationship Id="rId15" Type="http://schemas.openxmlformats.org/officeDocument/2006/relationships/oleObject" Target="../embeddings/oleObject12.bin"/><Relationship Id="rId16" Type="http://schemas.openxmlformats.org/officeDocument/2006/relationships/image" Target="../media/image1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package" Target="../embeddings/Microsoft_Word_Document7.docx"/><Relationship Id="rId6" Type="http://schemas.openxmlformats.org/officeDocument/2006/relationships/image" Target="../media/image9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6.bin"/><Relationship Id="rId12" Type="http://schemas.openxmlformats.org/officeDocument/2006/relationships/image" Target="../media/image12.emf"/><Relationship Id="rId13" Type="http://schemas.openxmlformats.org/officeDocument/2006/relationships/image" Target="../media/image17.png"/><Relationship Id="rId14" Type="http://schemas.openxmlformats.org/officeDocument/2006/relationships/oleObject" Target="../embeddings/oleObject17.bin"/><Relationship Id="rId15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3.bin"/><Relationship Id="rId5" Type="http://schemas.openxmlformats.org/officeDocument/2006/relationships/package" Target="../embeddings/Microsoft_Word_Document8.docx"/><Relationship Id="rId6" Type="http://schemas.openxmlformats.org/officeDocument/2006/relationships/image" Target="../media/image15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6.e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8.bin"/><Relationship Id="rId5" Type="http://schemas.openxmlformats.org/officeDocument/2006/relationships/package" Target="../embeddings/Microsoft_Word_Document9.docx"/><Relationship Id="rId6" Type="http://schemas.openxmlformats.org/officeDocument/2006/relationships/image" Target="../media/image1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Brownian </a:t>
            </a:r>
            <a:r>
              <a:rPr lang="en-US" dirty="0"/>
              <a:t>motion 1: basic </a:t>
            </a:r>
            <a:r>
              <a:rPr lang="en-US" dirty="0" smtClean="0"/>
              <a:t>theories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/>
              <a:t>L</a:t>
            </a:r>
            <a:r>
              <a:rPr lang="en-US" sz="3600" smtClean="0"/>
              <a:t>inear </a:t>
            </a:r>
            <a:r>
              <a:rPr lang="en-US" sz="3600" dirty="0"/>
              <a:t>response theory and the Green-Kubo </a:t>
            </a:r>
            <a:r>
              <a:rPr lang="en-US" sz="3600" dirty="0" smtClean="0"/>
              <a:t>formula</a:t>
            </a:r>
            <a:endParaRPr lang="en-US" sz="36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R. Yamamoto, Kyoto University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dirty="0"/>
              <a:t>The linear response theory and the </a:t>
            </a:r>
            <a:r>
              <a:rPr lang="en-US" altLang="ja-JP" sz="4400" dirty="0" smtClean="0"/>
              <a:t>G-K formula</a:t>
            </a:r>
            <a:endParaRPr lang="ja-JP" altLang="en-US" sz="44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 smtClean="0"/>
              <a:t>R. Yamamoto, Kyoto University</a:t>
            </a:r>
            <a:endParaRPr lang="en-US" dirty="0"/>
          </a:p>
        </p:txBody>
      </p:sp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85145"/>
              </p:ext>
            </p:extLst>
          </p:nvPr>
        </p:nvGraphicFramePr>
        <p:xfrm>
          <a:off x="473075" y="1228725"/>
          <a:ext cx="11239500" cy="485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" name="文書" r:id="rId5" imgW="4495800" imgH="1943100" progId="Word.Document.12">
                  <p:embed/>
                </p:oleObj>
              </mc:Choice>
              <mc:Fallback>
                <p:oleObj name="文書" r:id="rId5" imgW="4495800" imgH="1943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075" y="1228725"/>
                        <a:ext cx="11239500" cy="485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オブジェクト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360910"/>
              </p:ext>
            </p:extLst>
          </p:nvPr>
        </p:nvGraphicFramePr>
        <p:xfrm>
          <a:off x="47328" y="1916832"/>
          <a:ext cx="8044179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" name="文書" r:id="rId8" imgW="5397500" imgH="1689100" progId="Word.Document.12">
                  <p:embed/>
                </p:oleObj>
              </mc:Choice>
              <mc:Fallback>
                <p:oleObj name="文書" r:id="rId8" imgW="5397500" imgH="1689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328" y="1916832"/>
                        <a:ext cx="8044179" cy="2520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4840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dirty="0"/>
              <a:t>The linear response theory and the </a:t>
            </a:r>
            <a:r>
              <a:rPr lang="en-US" altLang="ja-JP" sz="4400" dirty="0" smtClean="0"/>
              <a:t>G-K formula</a:t>
            </a:r>
            <a:endParaRPr lang="ja-JP" altLang="en-US" sz="44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 smtClean="0"/>
              <a:t>R. Yamamoto, Kyoto University</a:t>
            </a:r>
            <a:endParaRPr lang="en-US" dirty="0"/>
          </a:p>
        </p:txBody>
      </p:sp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991355"/>
              </p:ext>
            </p:extLst>
          </p:nvPr>
        </p:nvGraphicFramePr>
        <p:xfrm>
          <a:off x="473075" y="1004888"/>
          <a:ext cx="11239500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文書" r:id="rId5" imgW="4495800" imgH="1714500" progId="Word.Document.12">
                  <p:embed/>
                </p:oleObj>
              </mc:Choice>
              <mc:Fallback>
                <p:oleObj name="文書" r:id="rId5" imgW="4495800" imgH="1714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075" y="1004888"/>
                        <a:ext cx="11239500" cy="428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090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dirty="0"/>
              <a:t>The linear response theory and the </a:t>
            </a:r>
            <a:r>
              <a:rPr lang="en-US" altLang="ja-JP" sz="4400" dirty="0" smtClean="0"/>
              <a:t>G-K formula</a:t>
            </a:r>
            <a:endParaRPr lang="ja-JP" altLang="en-US" sz="44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 smtClean="0"/>
              <a:t>R. Yamamoto, Kyoto University</a:t>
            </a:r>
            <a:endParaRPr lang="en-US" dirty="0"/>
          </a:p>
        </p:txBody>
      </p:sp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464338"/>
              </p:ext>
            </p:extLst>
          </p:nvPr>
        </p:nvGraphicFramePr>
        <p:xfrm>
          <a:off x="473075" y="1211684"/>
          <a:ext cx="11239500" cy="387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文書" r:id="rId5" imgW="4495800" imgH="1549400" progId="Word.Document.12">
                  <p:embed/>
                </p:oleObj>
              </mc:Choice>
              <mc:Fallback>
                <p:oleObj name="文書" r:id="rId5" imgW="4495800" imgH="1549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075" y="1211684"/>
                        <a:ext cx="11239500" cy="387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8674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dirty="0"/>
              <a:t>The linear response theory and the </a:t>
            </a:r>
            <a:r>
              <a:rPr lang="en-US" altLang="ja-JP" sz="4400" dirty="0" smtClean="0"/>
              <a:t>G-K formula</a:t>
            </a:r>
            <a:endParaRPr lang="ja-JP" altLang="en-US" sz="44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 smtClean="0"/>
              <a:t>R. Yamamoto, Kyoto University</a:t>
            </a:r>
            <a:endParaRPr lang="en-US" dirty="0"/>
          </a:p>
        </p:txBody>
      </p:sp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198362"/>
              </p:ext>
            </p:extLst>
          </p:nvPr>
        </p:nvGraphicFramePr>
        <p:xfrm>
          <a:off x="473075" y="1155700"/>
          <a:ext cx="11239500" cy="479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文書" r:id="rId5" imgW="4495800" imgH="1917700" progId="Word.Document.12">
                  <p:embed/>
                </p:oleObj>
              </mc:Choice>
              <mc:Fallback>
                <p:oleObj name="文書" r:id="rId5" imgW="4495800" imgH="1917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075" y="1155700"/>
                        <a:ext cx="11239500" cy="479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008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dirty="0"/>
              <a:t>The linear response theory and the </a:t>
            </a:r>
            <a:r>
              <a:rPr lang="en-US" altLang="ja-JP" sz="4400" dirty="0" smtClean="0"/>
              <a:t>G-K formula</a:t>
            </a:r>
            <a:endParaRPr lang="ja-JP" altLang="en-US" sz="44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 smtClean="0"/>
              <a:t>R. Yamamoto, Kyoto University</a:t>
            </a:r>
            <a:endParaRPr lang="en-US" dirty="0"/>
          </a:p>
        </p:txBody>
      </p:sp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511328"/>
              </p:ext>
            </p:extLst>
          </p:nvPr>
        </p:nvGraphicFramePr>
        <p:xfrm>
          <a:off x="473075" y="1166813"/>
          <a:ext cx="11239500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文書" r:id="rId5" imgW="4495800" imgH="2019300" progId="Word.Document.12">
                  <p:embed/>
                </p:oleObj>
              </mc:Choice>
              <mc:Fallback>
                <p:oleObj name="文書" r:id="rId5" imgW="4495800" imgH="2019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075" y="1166813"/>
                        <a:ext cx="11239500" cy="504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1060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dirty="0"/>
              <a:t>The linear response theory and the </a:t>
            </a:r>
            <a:r>
              <a:rPr lang="en-US" altLang="ja-JP" sz="4400" dirty="0" smtClean="0"/>
              <a:t>G-K formula</a:t>
            </a:r>
            <a:endParaRPr lang="ja-JP" altLang="en-US" sz="44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 smtClean="0"/>
              <a:t>R. Yamamoto, Kyoto University</a:t>
            </a:r>
            <a:endParaRPr lang="en-US" dirty="0"/>
          </a:p>
        </p:txBody>
      </p:sp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012580"/>
              </p:ext>
            </p:extLst>
          </p:nvPr>
        </p:nvGraphicFramePr>
        <p:xfrm>
          <a:off x="473075" y="1124744"/>
          <a:ext cx="11239500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1" name="文書" r:id="rId5" imgW="4495800" imgH="1028700" progId="Word.Document.12">
                  <p:embed/>
                </p:oleObj>
              </mc:Choice>
              <mc:Fallback>
                <p:oleObj name="文書" r:id="rId5" imgW="4495800" imgH="1028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075" y="1124744"/>
                        <a:ext cx="11239500" cy="257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矢印コネクタ 6"/>
          <p:cNvCxnSpPr/>
          <p:nvPr/>
        </p:nvCxnSpPr>
        <p:spPr>
          <a:xfrm>
            <a:off x="1919040" y="6021688"/>
            <a:ext cx="360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2423096" y="4509120"/>
            <a:ext cx="0" cy="18722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1861245" y="6020888"/>
            <a:ext cx="1872208" cy="40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892181"/>
              </p:ext>
            </p:extLst>
          </p:nvPr>
        </p:nvGraphicFramePr>
        <p:xfrm>
          <a:off x="1645221" y="4117578"/>
          <a:ext cx="7207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2" name="Equation" r:id="rId7" imgW="317500" imgH="203200" progId="Equation.DSMT4">
                  <p:embed/>
                </p:oleObj>
              </mc:Choice>
              <mc:Fallback>
                <p:oleObj name="Equation" r:id="rId7" imgW="3175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45221" y="4117578"/>
                        <a:ext cx="720725" cy="463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オブジェクト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99473"/>
              </p:ext>
            </p:extLst>
          </p:nvPr>
        </p:nvGraphicFramePr>
        <p:xfrm>
          <a:off x="5678364" y="5876925"/>
          <a:ext cx="2016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3" name="Equation" r:id="rId9" imgW="88900" imgH="139700" progId="Equation.DSMT4">
                  <p:embed/>
                </p:oleObj>
              </mc:Choice>
              <mc:Fallback>
                <p:oleObj name="Equation" r:id="rId9" imgW="889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78364" y="5876925"/>
                        <a:ext cx="201612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オブジェクト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397696"/>
              </p:ext>
            </p:extLst>
          </p:nvPr>
        </p:nvGraphicFramePr>
        <p:xfrm>
          <a:off x="3647232" y="6093296"/>
          <a:ext cx="204787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4" name="Equation" r:id="rId11" imgW="114300" imgH="152400" progId="Equation.DSMT4">
                  <p:embed/>
                </p:oleObj>
              </mc:Choice>
              <mc:Fallback>
                <p:oleObj name="Equation" r:id="rId11" imgW="1143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47232" y="6093296"/>
                        <a:ext cx="204787" cy="27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線矢印コネクタ 13"/>
          <p:cNvCxnSpPr/>
          <p:nvPr/>
        </p:nvCxnSpPr>
        <p:spPr>
          <a:xfrm>
            <a:off x="3733453" y="4868760"/>
            <a:ext cx="1656184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 flipV="1">
            <a:off x="3733453" y="4868760"/>
            <a:ext cx="400" cy="115172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オブジェクト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099590"/>
              </p:ext>
            </p:extLst>
          </p:nvPr>
        </p:nvGraphicFramePr>
        <p:xfrm>
          <a:off x="5058420" y="4606330"/>
          <a:ext cx="4032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5" name="Equation" r:id="rId13" imgW="177800" imgH="241300" progId="Equation.DSMT4">
                  <p:embed/>
                </p:oleObj>
              </mc:Choice>
              <mc:Fallback>
                <p:oleObj name="Equation" r:id="rId13" imgW="1778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58420" y="4606330"/>
                        <a:ext cx="403225" cy="5508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オブジェクト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951536"/>
              </p:ext>
            </p:extLst>
          </p:nvPr>
        </p:nvGraphicFramePr>
        <p:xfrm>
          <a:off x="1746499" y="5805264"/>
          <a:ext cx="2587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6" name="Equation" r:id="rId15" imgW="114300" imgH="152400" progId="Equation.DSMT4">
                  <p:embed/>
                </p:oleObj>
              </mc:Choice>
              <mc:Fallback>
                <p:oleObj name="Equation" r:id="rId15" imgW="1143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46499" y="5805264"/>
                        <a:ext cx="258762" cy="3492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554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dirty="0"/>
              <a:t>The linear response theory and the </a:t>
            </a:r>
            <a:r>
              <a:rPr lang="en-US" altLang="ja-JP" sz="4400" dirty="0" smtClean="0"/>
              <a:t>G-K formula</a:t>
            </a:r>
            <a:endParaRPr lang="ja-JP" altLang="en-US" sz="44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 smtClean="0"/>
              <a:t>R. Yamamoto, Kyoto University</a:t>
            </a:r>
            <a:endParaRPr lang="en-US" dirty="0"/>
          </a:p>
        </p:txBody>
      </p:sp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991399"/>
              </p:ext>
            </p:extLst>
          </p:nvPr>
        </p:nvGraphicFramePr>
        <p:xfrm>
          <a:off x="473075" y="1052736"/>
          <a:ext cx="11239500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1" name="文書" r:id="rId5" imgW="4495800" imgH="1600200" progId="Word.Document.12">
                  <p:embed/>
                </p:oleObj>
              </mc:Choice>
              <mc:Fallback>
                <p:oleObj name="文書" r:id="rId5" imgW="4495800" imgH="1600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075" y="1052736"/>
                        <a:ext cx="11239500" cy="400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オブジェクト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275588"/>
              </p:ext>
            </p:extLst>
          </p:nvPr>
        </p:nvGraphicFramePr>
        <p:xfrm>
          <a:off x="1068313" y="4029075"/>
          <a:ext cx="129698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2" name="Equation" r:id="rId7" imgW="571500" imgH="304800" progId="Equation.DSMT4">
                  <p:embed/>
                </p:oleObj>
              </mc:Choice>
              <mc:Fallback>
                <p:oleObj name="Equation" r:id="rId7" imgW="5715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8313" y="4029075"/>
                        <a:ext cx="1296988" cy="695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オブジェクト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48499"/>
              </p:ext>
            </p:extLst>
          </p:nvPr>
        </p:nvGraphicFramePr>
        <p:xfrm>
          <a:off x="5678364" y="5876925"/>
          <a:ext cx="2016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3" name="Equation" r:id="rId9" imgW="88900" imgH="139700" progId="Equation.DSMT4">
                  <p:embed/>
                </p:oleObj>
              </mc:Choice>
              <mc:Fallback>
                <p:oleObj name="Equation" r:id="rId9" imgW="889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78364" y="5876925"/>
                        <a:ext cx="201612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オブジェクト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020349"/>
              </p:ext>
            </p:extLst>
          </p:nvPr>
        </p:nvGraphicFramePr>
        <p:xfrm>
          <a:off x="3647232" y="6093296"/>
          <a:ext cx="204787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4" name="Equation" r:id="rId11" imgW="114300" imgH="152400" progId="Equation.DSMT4">
                  <p:embed/>
                </p:oleObj>
              </mc:Choice>
              <mc:Fallback>
                <p:oleObj name="Equation" r:id="rId11" imgW="1143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47232" y="6093296"/>
                        <a:ext cx="204787" cy="27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線矢印コネクタ 32"/>
          <p:cNvCxnSpPr/>
          <p:nvPr/>
        </p:nvCxnSpPr>
        <p:spPr>
          <a:xfrm flipV="1">
            <a:off x="2423096" y="4509120"/>
            <a:ext cx="0" cy="18722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/>
          <p:cNvPicPr>
            <a:picLocks noChangeAspect="1"/>
          </p:cNvPicPr>
          <p:nvPr/>
        </p:nvPicPr>
        <p:blipFill rotWithShape="1">
          <a:blip r:embed="rId13"/>
          <a:srcRect l="24899" t="35165" r="10629" b="22286"/>
          <a:stretch/>
        </p:blipFill>
        <p:spPr>
          <a:xfrm flipV="1">
            <a:off x="3719342" y="4794376"/>
            <a:ext cx="1728192" cy="1298920"/>
          </a:xfrm>
          <a:prstGeom prst="rect">
            <a:avLst/>
          </a:prstGeom>
        </p:spPr>
      </p:pic>
      <p:cxnSp>
        <p:nvCxnSpPr>
          <p:cNvPr id="35" name="直線矢印コネクタ 34"/>
          <p:cNvCxnSpPr/>
          <p:nvPr/>
        </p:nvCxnSpPr>
        <p:spPr>
          <a:xfrm>
            <a:off x="1919040" y="6021688"/>
            <a:ext cx="360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1847032" y="6021288"/>
            <a:ext cx="1872208" cy="40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オブジェクト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012187"/>
              </p:ext>
            </p:extLst>
          </p:nvPr>
        </p:nvGraphicFramePr>
        <p:xfrm>
          <a:off x="1789237" y="5805264"/>
          <a:ext cx="2587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5" name="Equation" r:id="rId14" imgW="114300" imgH="152400" progId="Equation.DSMT4">
                  <p:embed/>
                </p:oleObj>
              </mc:Choice>
              <mc:Fallback>
                <p:oleObj name="Equation" r:id="rId14" imgW="1143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789237" y="5805264"/>
                        <a:ext cx="258762" cy="3492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線矢印コネクタ 37"/>
          <p:cNvCxnSpPr/>
          <p:nvPr/>
        </p:nvCxnSpPr>
        <p:spPr>
          <a:xfrm>
            <a:off x="2437709" y="4725144"/>
            <a:ext cx="3095944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56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dirty="0"/>
              <a:t>The linear response theory and the </a:t>
            </a:r>
            <a:r>
              <a:rPr lang="en-US" altLang="ja-JP" sz="4400" dirty="0" smtClean="0"/>
              <a:t>G-K formula</a:t>
            </a:r>
            <a:endParaRPr lang="ja-JP" altLang="en-US" sz="44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 smtClean="0"/>
              <a:t>R. Yamamoto, Kyoto University</a:t>
            </a:r>
            <a:endParaRPr lang="en-US" dirty="0"/>
          </a:p>
        </p:txBody>
      </p:sp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18887"/>
              </p:ext>
            </p:extLst>
          </p:nvPr>
        </p:nvGraphicFramePr>
        <p:xfrm>
          <a:off x="473075" y="1052513"/>
          <a:ext cx="11239500" cy="501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文書" r:id="rId5" imgW="4495800" imgH="2006600" progId="Word.Document.12">
                  <p:embed/>
                </p:oleObj>
              </mc:Choice>
              <mc:Fallback>
                <p:oleObj name="文書" r:id="rId5" imgW="4495800" imgH="2006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075" y="1052513"/>
                        <a:ext cx="11239500" cy="501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3398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プレゼンテーション7" id="{423002E4-7FD9-6640-9BE1-02790D05BA1E}" vid="{82099355-738F-7B4C-8B1D-DB529BAB3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プレゼンテーション7</Template>
  <TotalTime>884</TotalTime>
  <Words>874</Words>
  <Application>Microsoft Macintosh PowerPoint</Application>
  <PresentationFormat>Custom</PresentationFormat>
  <Paragraphs>60</Paragraphs>
  <Slides>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Beamer</vt:lpstr>
      <vt:lpstr>文書</vt:lpstr>
      <vt:lpstr>Equation</vt:lpstr>
      <vt:lpstr>Brownian motion 1: basic theories</vt:lpstr>
      <vt:lpstr>The linear response theory and the G-K formula</vt:lpstr>
      <vt:lpstr>The linear response theory and the G-K formula</vt:lpstr>
      <vt:lpstr>The linear response theory and the G-K formula</vt:lpstr>
      <vt:lpstr>The linear response theory and the G-K formula</vt:lpstr>
      <vt:lpstr>The linear response theory and the G-K formula</vt:lpstr>
      <vt:lpstr>The linear response theory and the G-K formula</vt:lpstr>
      <vt:lpstr>The linear response theory and the G-K formula</vt:lpstr>
      <vt:lpstr>The linear response theory and the G-K formula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Ryoichi Yamamoto</dc:creator>
  <cp:lastModifiedBy>John Molina</cp:lastModifiedBy>
  <cp:revision>137</cp:revision>
  <dcterms:created xsi:type="dcterms:W3CDTF">2017-01-13T09:37:35Z</dcterms:created>
  <dcterms:modified xsi:type="dcterms:W3CDTF">2017-01-23T03:34:11Z</dcterms:modified>
</cp:coreProperties>
</file>