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4" r:id="rId4"/>
    <p:sldId id="257" r:id="rId5"/>
    <p:sldId id="281" r:id="rId6"/>
    <p:sldId id="279" r:id="rId7"/>
    <p:sldId id="282" r:id="rId8"/>
    <p:sldId id="285" r:id="rId9"/>
    <p:sldId id="280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70300" autoAdjust="0"/>
  </p:normalViewPr>
  <p:slideViewPr>
    <p:cSldViewPr>
      <p:cViewPr>
        <p:scale>
          <a:sx n="56" d="100"/>
          <a:sy n="56" d="100"/>
        </p:scale>
        <p:origin x="-2536" y="-5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963-281D-0642-81B7-06A60C2985AD}" type="datetime1">
              <a:rPr kumimoji="1" lang="ja-JP" altLang="en-US" smtClean="0"/>
              <a:t>17/02/01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0D84D-3FA6-A54D-8102-6AE4EC2CC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E9D497-FB4E-3041-93C1-90E0C07422CD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6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dirty="0" smtClean="0"/>
              <a:t>In this plot, we study how to solve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differential equations</a:t>
            </a:r>
            <a:r>
              <a:rPr kumimoji="1" lang="en-US" altLang="ja-JP" baseline="0" dirty="0" smtClean="0"/>
              <a:t> using </a:t>
            </a:r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Euler method.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baseline="0" dirty="0" smtClean="0"/>
              <a:t>This is needed to simulate the dynamics of particles using computers.</a:t>
            </a:r>
            <a:endParaRPr kumimoji="1" lang="en-US" altLang="ja-JP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dirty="0" smtClean="0"/>
              <a:t>As a simple example of </a:t>
            </a:r>
            <a:r>
              <a:rPr kumimoji="1" lang="en-US" altLang="ja-JP" baseline="0" dirty="0" smtClean="0"/>
              <a:t>deterministic dynamics, we will simulate the motion of particle attached to a harmonic spring in a fluid.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baseline="0" dirty="0" smtClean="0"/>
              <a:t>In general terms this is referred to as a damped harmonic oscillator.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Consider a spherical particle of radius $a$ and mass $m$ in a solvent fluid.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Assuming the size of the Brownian particle is much larger than the size of the fluid molecules, we can treat the fluid as a continuum medium with viscosity $\eta$.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Let $R(t)$ be the temporal position of the particle at time $t$ and $V$ its velocity.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To write down Newton’s equation of motion for the Brownian particle, the mass times acceleration should equal the total force acting on the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First, if a body is moving relative to a fluid, it experiences a friction force, colored in blue, which will be proportional to the velocity with the constant of proportionality called the friction constant $\zeta$.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For a spherical particle the friction constant $\zeta$ is given by $6\pi\eta a$, known as Stokes law.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And second, in addition to the friction force, we know that there must be another type of force which gives rise to the irregular motion of the Brownian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We call this the random force $F(t)$ colored in red, which represents the effects of the many collisions taking place between the Brownian particle and the fluid molecules.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Finally, by putting all of this together, we can write down the </a:t>
            </a:r>
            <a:r>
              <a:rPr kumimoji="1" lang="en-US" altLang="ja-JP" baseline="0" dirty="0" err="1" smtClean="0"/>
              <a:t>Langevin</a:t>
            </a:r>
            <a:r>
              <a:rPr kumimoji="1" lang="en-US" altLang="ja-JP" baseline="0" dirty="0" smtClean="0"/>
              <a:t> equation shown here as Eq.(21).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Consider a spherical particle of radius $a$ and mass $m$ in a solvent fluid.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Assuming the size of the Brownian particle is much larger than the size of the fluid molecules, we can treat the fluid as a continuum medium with viscosity $\eta$.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Let $R(t)$ be the temporal position of the particle at time $t$ and $V$ its velocity.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To write down Newton’s equation of motion for the Brownian particle, the mass times acceleration should equal the total force acting on the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First, if a body is moving relative to a fluid, it experiences a friction force, colored in blue, which will be proportional to the velocity with the constant of proportionality called the friction constant $\zeta$.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For a spherical particle the friction constant $\zeta$ is given by $6\pi\eta a$, known as Stokes law.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And second, in addition to the friction force, we know that there must be another type of force which gives rise to the irregular motion of the Brownian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We call this the random force $F(t)$ colored in red, which represents the effects of the many collisions taking place between the Brownian particle and the fluid molecules.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Finally, by putting all of this together, we can write down the </a:t>
            </a:r>
            <a:r>
              <a:rPr kumimoji="1" lang="en-US" altLang="ja-JP" baseline="0" dirty="0" err="1" smtClean="0"/>
              <a:t>Langevin</a:t>
            </a:r>
            <a:r>
              <a:rPr kumimoji="1" lang="en-US" altLang="ja-JP" baseline="0" dirty="0" smtClean="0"/>
              <a:t> equation shown here as Eq.(21).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Consider a spring of constant $k$ with one end attached to the origin and the other end to a particle of mass $m$.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Here the friction constant between the particle and the fluid is $\zeta$, but we assume that the spring is friction free.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Let $R(t)$ be the temporal position of the particle at time $t$ and $V$ its velocity.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There are two forces acting on the particle; the friction force exerted by the fluid and the restoring force by the spring.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 friction force is assumed to be proportional to the velocity of the particle and points in the opposite direction.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 spring force is assumed to be proportional to the distance from the origin and points towards the origin.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Then the following two differential equations for the time evolution of the position and the velocity of the particle, must be simultaneously solved.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Eq. (1) is simply the definition of the velocity, and Eq. (2) represents the force balance which is known as Newton’s 2</a:t>
            </a:r>
            <a:r>
              <a:rPr kumimoji="1" lang="en-US" altLang="ja-JP" baseline="30000" dirty="0" smtClean="0"/>
              <a:t>nd</a:t>
            </a:r>
            <a:r>
              <a:rPr kumimoji="1" lang="en-US" altLang="ja-JP" baseline="0" dirty="0" smtClean="0"/>
              <a:t> law of motion.</a:t>
            </a:r>
          </a:p>
          <a:p>
            <a:pPr marL="171450" indent="-171450">
              <a:buFont typeface="Arial"/>
              <a:buChar char="•"/>
            </a:pP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First let us write down the formal solutions of the differential equations by integrating </a:t>
            </a:r>
            <a:r>
              <a:rPr kumimoji="1" lang="en-US" altLang="ja-JP" baseline="0" dirty="0" err="1" smtClean="0"/>
              <a:t>Eqs</a:t>
            </a:r>
            <a:r>
              <a:rPr kumimoji="1" lang="en-US" altLang="ja-JP" baseline="0" dirty="0" smtClean="0"/>
              <a:t>. (1) and (2) in time, from 0 to $t$.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err="1" smtClean="0"/>
              <a:t>Eqs</a:t>
            </a:r>
            <a:r>
              <a:rPr kumimoji="1" lang="en-US" altLang="ja-JP" baseline="0" dirty="0" smtClean="0"/>
              <a:t>. (3) and (4) give the exact position and velocity of the particle at any given time $t$, starting from the initial condition of $R(0)$ and $V(0)$.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However, an analytical evaluation of the time integrals is only possible for very limited cases.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In most situations, we can solve these differential equations only numerically.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>
                <a:sym typeface="Wingdings"/>
              </a:rPr>
              <a:t> computer simulation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If a time increment $¥Delta t$ is very small, the time integrals from $</a:t>
            </a:r>
            <a:r>
              <a:rPr kumimoji="1" lang="en-US" altLang="ja-JP" baseline="0" dirty="0" err="1" smtClean="0"/>
              <a:t>t_i</a:t>
            </a:r>
            <a:r>
              <a:rPr kumimoji="1" lang="en-US" altLang="ja-JP" baseline="0" dirty="0" smtClean="0"/>
              <a:t>$ to $</a:t>
            </a:r>
            <a:r>
              <a:rPr kumimoji="1" lang="en-US" altLang="ja-JP" baseline="0" dirty="0" err="1" smtClean="0"/>
              <a:t>t_i</a:t>
            </a:r>
            <a:r>
              <a:rPr kumimoji="1" lang="en-US" altLang="ja-JP" baseline="0" dirty="0" smtClean="0"/>
              <a:t>+¥Delta t$ can be approximated to first order as shown in </a:t>
            </a:r>
            <a:r>
              <a:rPr kumimoji="1" lang="en-US" altLang="ja-JP" baseline="0" dirty="0" err="1" smtClean="0"/>
              <a:t>Eqs</a:t>
            </a:r>
            <a:r>
              <a:rPr kumimoji="1" lang="en-US" altLang="ja-JP" baseline="0" dirty="0" smtClean="0"/>
              <a:t>. (5) and (6).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This is because the integrands can be approximated to be constant within this very short time increment $¥Delta t$.</a:t>
            </a:r>
          </a:p>
          <a:p>
            <a:pPr marL="0" indent="0">
              <a:buFont typeface="Arial"/>
              <a:buNone/>
            </a:pP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If a time increment $¥Delta t$ is very small, the time integrals from $</a:t>
            </a:r>
            <a:r>
              <a:rPr kumimoji="1" lang="en-US" altLang="ja-JP" baseline="0" dirty="0" err="1" smtClean="0"/>
              <a:t>t_i</a:t>
            </a:r>
            <a:r>
              <a:rPr kumimoji="1" lang="en-US" altLang="ja-JP" baseline="0" dirty="0" smtClean="0"/>
              <a:t>$ to $</a:t>
            </a:r>
            <a:r>
              <a:rPr kumimoji="1" lang="en-US" altLang="ja-JP" baseline="0" dirty="0" err="1" smtClean="0"/>
              <a:t>t_i</a:t>
            </a:r>
            <a:r>
              <a:rPr kumimoji="1" lang="en-US" altLang="ja-JP" baseline="0" dirty="0" smtClean="0"/>
              <a:t>+¥Delta t$ can be approximated to first order as shown in </a:t>
            </a:r>
            <a:r>
              <a:rPr kumimoji="1" lang="en-US" altLang="ja-JP" baseline="0" dirty="0" err="1" smtClean="0"/>
              <a:t>Eqs</a:t>
            </a:r>
            <a:r>
              <a:rPr kumimoji="1" lang="en-US" altLang="ja-JP" baseline="0" dirty="0" smtClean="0"/>
              <a:t>. (5) and (6).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This is because the integrands can be approximated to be constant within this very short time increment $¥Delta t$.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This first order approximation is known as the Euler method.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By repeating this procedure $N$ times, we can obtain an approximation of the position and the velocity at any given time $t=</a:t>
            </a:r>
            <a:r>
              <a:rPr kumimoji="1" lang="en-US" altLang="ja-JP" baseline="0" dirty="0" err="1" smtClean="0"/>
              <a:t>N¥Delta</a:t>
            </a:r>
            <a:r>
              <a:rPr kumimoji="1" lang="en-US" altLang="ja-JP" baseline="0" dirty="0" smtClean="0"/>
              <a:t> t$.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This method is a typical example of a computer simulation.</a:t>
            </a:r>
          </a:p>
          <a:p>
            <a:pPr marL="0" indent="0">
              <a:buFont typeface="Arial"/>
              <a:buNone/>
            </a:pP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Consider a spherical particle of radius $a$ and mass $m$ in a solvent fluid.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Assuming the size of the Brownian particle is much larger than the size of the fluid molecules, we can treat the fluid as a continuum medium with viscosity $\eta$.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Let $R(t)$ be the temporal position of the particle at time $t$ and $V$ its velocity.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To write down Newton’s equation of motion for the Brownian particle, the mass times acceleration should equal the total force acting on the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First, if a body is moving relative to a fluid, it experiences a friction force, colored in blue, which will be proportional to the velocity with the constant of proportionality called the friction constant $\zeta$. 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For a spherical particle the friction constant $\zeta$ is given by $6\pi\eta a$, known as Stokes law.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And second, in addition to the friction force, we know that there must be another type of force which gives rise to the irregular motion of the Brownian particle.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We call this the random force $F(t)$ colored in red, which represents the effects of the many collisions taking place between the Brownian particle and the fluid molecules.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Finally, by putting all of this together, we can write down the </a:t>
            </a:r>
            <a:r>
              <a:rPr kumimoji="1" lang="en-US" altLang="ja-JP" baseline="0" dirty="0" err="1" smtClean="0"/>
              <a:t>Langevin</a:t>
            </a:r>
            <a:r>
              <a:rPr kumimoji="1" lang="en-US" altLang="ja-JP" baseline="0" dirty="0" smtClean="0"/>
              <a:t> equation shown here as Eq.(21).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6304" y="6484888"/>
            <a:ext cx="4367808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88506"/>
            <a:ext cx="7890176" cy="36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888" y="6453336"/>
            <a:ext cx="7968207" cy="420441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447800"/>
            <a:ext cx="10972800" cy="838200"/>
          </a:xfrm>
        </p:spPr>
        <p:txBody>
          <a:bodyPr/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420888"/>
            <a:ext cx="10972800" cy="792088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6021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23B52E-C3FC-A848-B8A7-4DBA8B1017FE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96201" y="6487888"/>
            <a:ext cx="3664520" cy="37800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5801-1A6B-394A-B005-5786EC074A9B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DB193-1D39-D94F-8E40-C5EC80DBC0CC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7896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6477000"/>
            <a:ext cx="7968207" cy="369887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66801"/>
            <a:ext cx="11176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4203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58C5EB-780A-E642-8BB9-48AF6B9A0C93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864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r>
              <a:rPr lang="en-US" smtClean="0"/>
              <a:t>R. Yamamoto, Kyoto University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9CBC-7087-6D41-8C71-6B6BCC6E0EE3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Ryoichi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Yamamoto, Kyoto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2E31EE-E339-0841-B520-05F3A10B4FBF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72608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45F164-7935-224C-A922-3217B740A4E7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905C6B-2FEB-1741-BBF6-BD111E1D4EA0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31FF03F-3229-1D47-9BC7-23D3C122EEFB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2E05-CAC7-5E43-8B86-8A3E0256E9A3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26716-BD6C-D348-A5AA-41DF31DB35E1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62BAB6-2670-A84E-B27B-9C88D5D27877}" type="datetime1">
              <a:rPr lang="ja-JP" altLang="en-US" smtClean="0"/>
              <a:t>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8.emf"/><Relationship Id="rId17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0.png"/><Relationship Id="rId5" Type="http://schemas.openxmlformats.org/officeDocument/2006/relationships/package" Target="../embeddings/Microsoft_Word___1.docx"/><Relationship Id="rId6" Type="http://schemas.openxmlformats.org/officeDocument/2006/relationships/image" Target="../media/image3.emf"/><Relationship Id="rId7" Type="http://schemas.openxmlformats.org/officeDocument/2006/relationships/oleObject" Target="../embeddings/oleObject1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__2.doc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Word___3.docx"/><Relationship Id="rId5" Type="http://schemas.openxmlformats.org/officeDocument/2006/relationships/image" Target="../media/image12.emf"/><Relationship Id="rId6" Type="http://schemas.openxmlformats.org/officeDocument/2006/relationships/package" Target="../embeddings/Microsoft_Word___4.docx"/><Relationship Id="rId7" Type="http://schemas.openxmlformats.org/officeDocument/2006/relationships/image" Target="../media/image13.emf"/><Relationship Id="rId8" Type="http://schemas.openxmlformats.org/officeDocument/2006/relationships/package" Target="../embeddings/Microsoft_Word___5.docx"/><Relationship Id="rId9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Microsoft_Word___6.docx"/><Relationship Id="rId5" Type="http://schemas.openxmlformats.org/officeDocument/2006/relationships/image" Target="../media/image13.emf"/><Relationship Id="rId6" Type="http://schemas.openxmlformats.org/officeDocument/2006/relationships/package" Target="../embeddings/Microsoft_Word___7.docx"/><Relationship Id="rId7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package" Target="../embeddings/Microsoft_Word___8.docx"/><Relationship Id="rId5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package" Target="../embeddings/Microsoft_Word___9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Microsoft_Word___10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package" Target="../embeddings/Microsoft_Word___11.docx"/><Relationship Id="rId5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 for </a:t>
            </a:r>
            <a:r>
              <a:rPr lang="en-US" dirty="0" smtClean="0"/>
              <a:t>beginners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Euler method for numerical </a:t>
            </a:r>
            <a:r>
              <a:rPr lang="en-US" dirty="0" smtClean="0"/>
              <a:t>integration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R. Yamamoto, Kyoto University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/>
          <a:srcRect l="24899" t="35165" r="10629" b="22286"/>
          <a:stretch/>
        </p:blipFill>
        <p:spPr>
          <a:xfrm rot="21427293" flipV="1">
            <a:off x="8312163" y="3281468"/>
            <a:ext cx="3065775" cy="2304256"/>
          </a:xfrm>
          <a:prstGeom prst="rect">
            <a:avLst/>
          </a:prstGeom>
        </p:spPr>
      </p:pic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95510"/>
              </p:ext>
            </p:extLst>
          </p:nvPr>
        </p:nvGraphicFramePr>
        <p:xfrm>
          <a:off x="473075" y="1124744"/>
          <a:ext cx="11239500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2" name="文書" r:id="rId5" imgW="4495800" imgH="1384300" progId="Word.Document.12">
                  <p:embed/>
                </p:oleObj>
              </mc:Choice>
              <mc:Fallback>
                <p:oleObj name="文書" r:id="rId5" imgW="4495800" imgH="138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124744"/>
                        <a:ext cx="11239500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8559"/>
              </p:ext>
            </p:extLst>
          </p:nvPr>
        </p:nvGraphicFramePr>
        <p:xfrm>
          <a:off x="7102450" y="2204864"/>
          <a:ext cx="79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3" name="Equation" r:id="rId7" imgW="317500" imgH="203200" progId="Equation.DSMT4">
                  <p:embed/>
                </p:oleObj>
              </mc:Choice>
              <mc:Fallback>
                <p:oleObj name="Equation" r:id="rId7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02450" y="2204864"/>
                        <a:ext cx="793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57188"/>
              </p:ext>
            </p:extLst>
          </p:nvPr>
        </p:nvGraphicFramePr>
        <p:xfrm>
          <a:off x="11282115" y="5156845"/>
          <a:ext cx="222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" name="Equation" r:id="rId9" imgW="88900" imgH="139700" progId="Equation.DSMT4">
                  <p:embed/>
                </p:oleObj>
              </mc:Choice>
              <mc:Fallback>
                <p:oleObj name="Equation" r:id="rId9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82115" y="5156845"/>
                        <a:ext cx="222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44841"/>
              </p:ext>
            </p:extLst>
          </p:nvPr>
        </p:nvGraphicFramePr>
        <p:xfrm>
          <a:off x="9048328" y="5294312"/>
          <a:ext cx="285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5" name="Equation" r:id="rId11" imgW="114300" imgH="241300" progId="Equation.DSMT4">
                  <p:embed/>
                </p:oleObj>
              </mc:Choice>
              <mc:Fallback>
                <p:oleObj name="Equation" r:id="rId11" imgW="114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48328" y="5294312"/>
                        <a:ext cx="2857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矢印コネクタ 10"/>
          <p:cNvCxnSpPr/>
          <p:nvPr/>
        </p:nvCxnSpPr>
        <p:spPr>
          <a:xfrm flipV="1">
            <a:off x="8026847" y="2204864"/>
            <a:ext cx="13369" cy="345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22791" y="530160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8041460" y="3933056"/>
            <a:ext cx="309594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77058"/>
              </p:ext>
            </p:extLst>
          </p:nvPr>
        </p:nvGraphicFramePr>
        <p:xfrm>
          <a:off x="9299575" y="5300663"/>
          <a:ext cx="508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6" name="Equation" r:id="rId13" imgW="203200" imgH="241300" progId="Equation.DSMT4">
                  <p:embed/>
                </p:oleObj>
              </mc:Choice>
              <mc:Fallback>
                <p:oleObj name="Equation" r:id="rId13" imgW="203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99575" y="5300663"/>
                        <a:ext cx="5080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線矢印コネクタ 17"/>
          <p:cNvCxnSpPr/>
          <p:nvPr/>
        </p:nvCxnSpPr>
        <p:spPr>
          <a:xfrm flipV="1">
            <a:off x="9120336" y="3140968"/>
            <a:ext cx="1141" cy="21533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9408368" y="3140968"/>
            <a:ext cx="1141" cy="21533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1025"/>
              </p:ext>
            </p:extLst>
          </p:nvPr>
        </p:nvGraphicFramePr>
        <p:xfrm>
          <a:off x="7461250" y="3717032"/>
          <a:ext cx="381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7" name="Equation" r:id="rId15" imgW="152400" imgH="241300" progId="Equation.DSMT4">
                  <p:embed/>
                </p:oleObj>
              </mc:Choice>
              <mc:Fallback>
                <p:oleObj name="Equation" r:id="rId1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1250" y="3717032"/>
                        <a:ext cx="3810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79132"/>
              </p:ext>
            </p:extLst>
          </p:nvPr>
        </p:nvGraphicFramePr>
        <p:xfrm>
          <a:off x="7353300" y="3140968"/>
          <a:ext cx="60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8" name="Equation" r:id="rId17" imgW="241300" imgH="241300" progId="Equation.DSMT4">
                  <p:embed/>
                </p:oleObj>
              </mc:Choice>
              <mc:Fallback>
                <p:oleObj name="Equation" r:id="rId17" imgW="241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53300" y="3140968"/>
                        <a:ext cx="60325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線矢印コネクタ 22"/>
          <p:cNvCxnSpPr/>
          <p:nvPr/>
        </p:nvCxnSpPr>
        <p:spPr>
          <a:xfrm>
            <a:off x="8040216" y="3717032"/>
            <a:ext cx="309594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9048328" y="38610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9336360" y="36090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8256240" y="2636913"/>
            <a:ext cx="2592288" cy="2016223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7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28268"/>
              </p:ext>
            </p:extLst>
          </p:nvPr>
        </p:nvGraphicFramePr>
        <p:xfrm>
          <a:off x="473075" y="1136352"/>
          <a:ext cx="11239500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文書" r:id="rId4" imgW="4495800" imgH="2184400" progId="Word.Document.12">
                  <p:embed/>
                </p:oleObj>
              </mc:Choice>
              <mc:Fallback>
                <p:oleObj name="文書" r:id="rId4" imgW="4495800" imgH="2184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075" y="1136352"/>
                        <a:ext cx="11239500" cy="546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0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027079"/>
              </p:ext>
            </p:extLst>
          </p:nvPr>
        </p:nvGraphicFramePr>
        <p:xfrm>
          <a:off x="473075" y="1079078"/>
          <a:ext cx="11239500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" name="文書" r:id="rId4" imgW="4495800" imgH="2120900" progId="Word.Document.12">
                  <p:embed/>
                </p:oleObj>
              </mc:Choice>
              <mc:Fallback>
                <p:oleObj name="文書" r:id="rId4" imgW="44958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075" y="1079078"/>
                        <a:ext cx="11239500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35645"/>
              </p:ext>
            </p:extLst>
          </p:nvPr>
        </p:nvGraphicFramePr>
        <p:xfrm>
          <a:off x="4007768" y="620688"/>
          <a:ext cx="7896200" cy="46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" name="文書" r:id="rId6" imgW="5397500" imgH="3149600" progId="Word.Document.12">
                  <p:embed/>
                </p:oleObj>
              </mc:Choice>
              <mc:Fallback>
                <p:oleObj name="文書" r:id="rId6" imgW="5397500" imgH="314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7768" y="620688"/>
                        <a:ext cx="7896200" cy="460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686"/>
              </p:ext>
            </p:extLst>
          </p:nvPr>
        </p:nvGraphicFramePr>
        <p:xfrm>
          <a:off x="695325" y="2019300"/>
          <a:ext cx="8991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" name="文書" r:id="rId8" imgW="4495800" imgH="1447800" progId="Word.Document.12">
                  <p:embed/>
                </p:oleObj>
              </mc:Choice>
              <mc:Fallback>
                <p:oleObj name="文書" r:id="rId8" imgW="4495800" imgH="144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325" y="2019300"/>
                        <a:ext cx="899160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84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590550"/>
              </p:ext>
            </p:extLst>
          </p:nvPr>
        </p:nvGraphicFramePr>
        <p:xfrm>
          <a:off x="4007768" y="620688"/>
          <a:ext cx="7896200" cy="46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文書" r:id="rId4" imgW="5397500" imgH="3149600" progId="Word.Document.12">
                  <p:embed/>
                </p:oleObj>
              </mc:Choice>
              <mc:Fallback>
                <p:oleObj name="文書" r:id="rId4" imgW="5397500" imgH="314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7768" y="620688"/>
                        <a:ext cx="7896200" cy="460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70135"/>
              </p:ext>
            </p:extLst>
          </p:nvPr>
        </p:nvGraphicFramePr>
        <p:xfrm>
          <a:off x="473075" y="1079078"/>
          <a:ext cx="11239500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文書" r:id="rId6" imgW="4495800" imgH="2120900" progId="Word.Document.12">
                  <p:embed/>
                </p:oleObj>
              </mc:Choice>
              <mc:Fallback>
                <p:oleObj name="文書" r:id="rId6" imgW="44958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075" y="1079078"/>
                        <a:ext cx="11239500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65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86659"/>
              </p:ext>
            </p:extLst>
          </p:nvPr>
        </p:nvGraphicFramePr>
        <p:xfrm>
          <a:off x="479425" y="2070100"/>
          <a:ext cx="11239500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8" name="文書" r:id="rId4" imgW="4495800" imgH="1308100" progId="Word.Document.12">
                  <p:embed/>
                </p:oleObj>
              </mc:Choice>
              <mc:Fallback>
                <p:oleObj name="文書" r:id="rId4" imgW="4495800" imgH="130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" y="2070100"/>
                        <a:ext cx="11239500" cy="327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4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881025"/>
              </p:ext>
            </p:extLst>
          </p:nvPr>
        </p:nvGraphicFramePr>
        <p:xfrm>
          <a:off x="407368" y="1988840"/>
          <a:ext cx="112395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文書" r:id="rId4" imgW="4495800" imgH="1676400" progId="Word.Document.12">
                  <p:embed/>
                </p:oleObj>
              </mc:Choice>
              <mc:Fallback>
                <p:oleObj name="文書" r:id="rId4" imgW="4495800" imgH="167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368" y="1988840"/>
                        <a:ext cx="112395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703512" y="1628800"/>
            <a:ext cx="720079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10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213334"/>
              </p:ext>
            </p:extLst>
          </p:nvPr>
        </p:nvGraphicFramePr>
        <p:xfrm>
          <a:off x="479425" y="1609725"/>
          <a:ext cx="112395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文書" r:id="rId4" imgW="4495800" imgH="1676400" progId="Word.Document.12">
                  <p:embed/>
                </p:oleObj>
              </mc:Choice>
              <mc:Fallback>
                <p:oleObj name="文書" r:id="rId4" imgW="4495800" imgH="167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" y="1609725"/>
                        <a:ext cx="112395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2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93188"/>
              </p:ext>
            </p:extLst>
          </p:nvPr>
        </p:nvGraphicFramePr>
        <p:xfrm>
          <a:off x="473075" y="1125538"/>
          <a:ext cx="11239500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文書" r:id="rId4" imgW="4495800" imgH="1384300" progId="Word.Document.12">
                  <p:embed/>
                </p:oleObj>
              </mc:Choice>
              <mc:Fallback>
                <p:oleObj name="文書" r:id="rId4" imgW="4495800" imgH="138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075" y="1125538"/>
                        <a:ext cx="11239500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/>
              <a:t>The Euler method for numerical </a:t>
            </a:r>
            <a:r>
              <a:rPr lang="en-US" altLang="ja-JP" sz="4800" dirty="0" smtClean="0"/>
              <a:t>integration</a:t>
            </a:r>
            <a:endParaRPr lang="ja-JP" altLang="en-US" sz="4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2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プレゼンテーション7" id="{423002E4-7FD9-6640-9BE1-02790D05BA1E}" vid="{82099355-738F-7B4C-8B1D-DB529BAB3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プレゼンテーション7</Template>
  <TotalTime>3316</TotalTime>
  <Words>1509</Words>
  <Application>Microsoft Macintosh PowerPoint</Application>
  <PresentationFormat>ユーザー設定</PresentationFormat>
  <Paragraphs>89</Paragraphs>
  <Slides>9</Slides>
  <Notes>9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Beamer</vt:lpstr>
      <vt:lpstr>文書</vt:lpstr>
      <vt:lpstr>Equation</vt:lpstr>
      <vt:lpstr>Python programming for beginners</vt:lpstr>
      <vt:lpstr>The Euler method for numerical integration</vt:lpstr>
      <vt:lpstr>The Euler method for numerical integration</vt:lpstr>
      <vt:lpstr>The Euler method for numerical integration</vt:lpstr>
      <vt:lpstr>The Euler method for numerical integration</vt:lpstr>
      <vt:lpstr>The Euler method for numerical integration</vt:lpstr>
      <vt:lpstr>The Euler method for numerical integration</vt:lpstr>
      <vt:lpstr>The Euler method for numerical integration</vt:lpstr>
      <vt:lpstr>The Euler method for numerical integration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Yamamoto Ryoichi</cp:lastModifiedBy>
  <cp:revision>219</cp:revision>
  <dcterms:created xsi:type="dcterms:W3CDTF">2017-01-13T09:37:35Z</dcterms:created>
  <dcterms:modified xsi:type="dcterms:W3CDTF">2017-02-02T01:26:58Z</dcterms:modified>
</cp:coreProperties>
</file>