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7"/>
    <p:restoredTop sz="63570" autoAdjust="0"/>
  </p:normalViewPr>
  <p:slideViewPr>
    <p:cSldViewPr>
      <p:cViewPr>
        <p:scale>
          <a:sx n="76" d="100"/>
          <a:sy n="76" d="100"/>
        </p:scale>
        <p:origin x="-1032" y="-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2B963-281D-0642-81B7-06A60C2985AD}" type="datetime1">
              <a:rPr kumimoji="1" lang="ja-JP" altLang="en-US" smtClean="0"/>
              <a:t>17/02/25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0D84D-3FA6-A54D-8102-6AE4EC2CC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906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EE9D497-FB4E-3041-93C1-90E0C07422CD}" type="datetime1">
              <a:rPr lang="ja-JP" altLang="en-US" smtClean="0"/>
              <a:t>17/02/25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462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Consider a spherical particle of radius $a$ and mass $m$ in a solvent fluid.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Assuming the size of the Brownian particle is much larger than the size of the fluid molecules, we can treat the fluid as a continuum medium with viscosity $\eta$. 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Let $R(t)$ be the temporal position of the particle at time $t$ and $V$ its velocity.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To write down Newton’s equation of motion for the Brownian particle, the mass times acceleration should equal the total force acting on the particle.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First, if a body is moving relative to a fluid, it experiences a friction force, colored in blue, which will be proportional to the velocity with the constant of proportionality called the friction constant $\zeta$. 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For a spherical particle the friction constant $\zeta$ is given by $6\pi\eta a$, known as Stokes law.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And second, in addition to the friction force, we know that there must be another type of force which gives rise to the irregular motion of the Brownian particle.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We call this the random force $F(t)$ colored in red, which represents the effects of the many collisions taking place between the Brownian particle and the fluid molecules.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Finally, by putting all of this together, we can write down the </a:t>
            </a:r>
            <a:r>
              <a:rPr kumimoji="1" lang="en-US" altLang="ja-JP" baseline="0" dirty="0" err="1" smtClean="0"/>
              <a:t>Langevin</a:t>
            </a:r>
            <a:r>
              <a:rPr kumimoji="1" lang="en-US" altLang="ja-JP" baseline="0" dirty="0" smtClean="0"/>
              <a:t> equation shown here as Eq.(21).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16304" y="6484888"/>
            <a:ext cx="4367808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88506"/>
            <a:ext cx="7890176" cy="3694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8000" y="1295400"/>
            <a:ext cx="109728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888" y="6453336"/>
            <a:ext cx="7968207" cy="420441"/>
          </a:xfrm>
          <a:prstGeom prst="rect">
            <a:avLst/>
          </a:prstGeom>
          <a:noFill/>
        </p:spPr>
        <p:txBody>
          <a:bodyPr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  <a:latin typeface="+mn-lt"/>
                <a:cs typeface="+mn-cs"/>
              </a:rPr>
              <a:t>Stochastic Processes: Data Analysis and Computer Simulation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447800"/>
            <a:ext cx="10972800" cy="838200"/>
          </a:xfrm>
        </p:spPr>
        <p:txBody>
          <a:bodyPr/>
          <a:lstStyle>
            <a:lvl1pPr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2420888"/>
            <a:ext cx="10972800" cy="792088"/>
          </a:xfrm>
        </p:spPr>
        <p:txBody>
          <a:bodyPr/>
          <a:lstStyle>
            <a:lvl1pPr marL="0" indent="0" algn="ctr">
              <a:buNone/>
              <a:defRPr sz="4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0704513" y="6160219"/>
            <a:ext cx="1428751" cy="365125"/>
          </a:xfrm>
        </p:spPr>
        <p:txBody>
          <a:bodyPr/>
          <a:lstStyle>
            <a:lvl1pPr algn="r">
              <a:defRPr baseline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023B52E-C3FC-A848-B8A7-4DBA8B1017FE}" type="datetime1">
              <a:rPr lang="ja-JP" altLang="en-US" smtClean="0"/>
              <a:t>17/02/25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96201" y="6487888"/>
            <a:ext cx="3664520" cy="378001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492876"/>
            <a:ext cx="1524000" cy="365125"/>
          </a:xfrm>
        </p:spPr>
        <p:txBody>
          <a:bodyPr/>
          <a:lstStyle>
            <a:lvl1pPr>
              <a:defRPr sz="2400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75801-1A6B-394A-B005-5786EC074A9B}" type="datetime1">
              <a:rPr lang="ja-JP" altLang="en-US" smtClean="0"/>
              <a:t>17/02/25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DB193-1D39-D94F-8E40-C5EC80DBC0CC}" type="datetime1">
              <a:rPr lang="ja-JP" altLang="en-US" smtClean="0"/>
              <a:t>17/02/25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78962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" y="6477000"/>
            <a:ext cx="7968207" cy="369887"/>
          </a:xfrm>
          <a:prstGeom prst="rect">
            <a:avLst/>
          </a:prstGeom>
          <a:noFill/>
        </p:spPr>
        <p:txBody>
          <a:bodyPr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  <a:latin typeface="+mn-lt"/>
                <a:cs typeface="+mn-cs"/>
              </a:rPr>
              <a:t>Stochastic Processes: Data Analysis and Computer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066801"/>
            <a:ext cx="11176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</p:spPr>
        <p:txBody>
          <a:bodyPr/>
          <a:lstStyle>
            <a:lvl1pPr marL="182880" algn="l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0704513" y="6142039"/>
            <a:ext cx="1428751" cy="365125"/>
          </a:xfrm>
        </p:spPr>
        <p:txBody>
          <a:bodyPr/>
          <a:lstStyle>
            <a:lvl1pPr algn="r">
              <a:defRPr baseline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D58C5EB-780A-E642-8BB9-48AF6B9A0C93}" type="datetime1">
              <a:rPr lang="ja-JP" altLang="en-US" smtClean="0"/>
              <a:t>17/02/25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54864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algn="r">
              <a:defRPr/>
            </a:pPr>
            <a:r>
              <a:rPr lang="en-US" smtClean="0"/>
              <a:t>R. Yamamoto, Kyoto University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sz="2400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59CBC-7087-6D41-8C71-6B6BCC6E0EE3}" type="datetime1">
              <a:rPr lang="ja-JP" altLang="en-US" smtClean="0"/>
              <a:t>17/02/25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R. Yamamoto, Kyoto University</a:t>
            </a:r>
            <a:endParaRPr lang="en-US" altLang="ja-JP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Ryoichi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Yamamoto, Kyoto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1"/>
            <a:ext cx="56896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6896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42E31EE-E339-0841-B520-05F3A10B4FBF}" type="datetime1">
              <a:rPr lang="ja-JP" altLang="en-US" smtClean="0"/>
              <a:t>17/02/25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5472608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R. Yamamoto, Kyoto University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1"/>
            <a:ext cx="5386917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906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76401"/>
            <a:ext cx="5389033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C45F164-7935-224C-A922-3217B740A4E7}" type="datetime1">
              <a:rPr lang="ja-JP" altLang="en-US" smtClean="0"/>
              <a:t>17/02/25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22400" y="6477000"/>
            <a:ext cx="46736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4905C6B-2FEB-1741-BBF6-BD111E1D4EA0}" type="datetime1">
              <a:rPr lang="ja-JP" altLang="en-US" smtClean="0"/>
              <a:t>17/02/25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22400" y="6477000"/>
            <a:ext cx="46736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31FF03F-3229-1D47-9BC7-23D3C122EEFB}" type="datetime1">
              <a:rPr lang="ja-JP" altLang="en-US" smtClean="0"/>
              <a:t>17/02/25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42E05-CAC7-5E43-8B86-8A3E0256E9A3}" type="datetime1">
              <a:rPr lang="ja-JP" altLang="en-US" smtClean="0"/>
              <a:t>17/02/25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26716-BD6C-D348-A5AA-41DF31DB35E1}" type="datetime1">
              <a:rPr lang="ja-JP" altLang="en-US" smtClean="0"/>
              <a:t>17/02/25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062BAB6-2670-A84E-B27B-9C88D5D27877}" type="datetime1">
              <a:rPr lang="ja-JP" altLang="en-US" smtClean="0"/>
              <a:t>17/02/25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ja-JP" smtClean="0"/>
              <a:t>R. Yamamoto, Kyoto University</a:t>
            </a:r>
            <a:endParaRPr lang="en-US" altLang="ja-JP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package" Target="../embeddings/Microsoft_Word___1.docx"/><Relationship Id="rId5" Type="http://schemas.openxmlformats.org/officeDocument/2006/relationships/image" Target="../media/image3.emf"/><Relationship Id="rId6" Type="http://schemas.openxmlformats.org/officeDocument/2006/relationships/package" Target="../embeddings/Microsoft_Word___2.docx"/><Relationship Id="rId7" Type="http://schemas.openxmlformats.org/officeDocument/2006/relationships/image" Target="../media/image4.emf"/><Relationship Id="rId8" Type="http://schemas.openxmlformats.org/officeDocument/2006/relationships/package" Target="../embeddings/Microsoft_Word___3.docx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325648"/>
              </p:ext>
            </p:extLst>
          </p:nvPr>
        </p:nvGraphicFramePr>
        <p:xfrm>
          <a:off x="473075" y="1125538"/>
          <a:ext cx="11239500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" name="文書" r:id="rId4" imgW="4495800" imgH="2146300" progId="Word.Document.12">
                  <p:embed/>
                </p:oleObj>
              </mc:Choice>
              <mc:Fallback>
                <p:oleObj name="文書" r:id="rId4" imgW="4495800" imgH="2146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3075" y="1125538"/>
                        <a:ext cx="11239500" cy="536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dirty="0"/>
              <a:t>Brownian motion and the </a:t>
            </a:r>
            <a:r>
              <a:rPr lang="en-US" altLang="ja-JP" sz="4800" dirty="0" err="1"/>
              <a:t>Langevin</a:t>
            </a:r>
            <a:r>
              <a:rPr lang="en-US" altLang="ja-JP" sz="4800" dirty="0"/>
              <a:t> </a:t>
            </a:r>
            <a:r>
              <a:rPr lang="en-US" altLang="ja-JP" sz="4800" dirty="0" smtClean="0"/>
              <a:t>equation</a:t>
            </a:r>
            <a:endParaRPr lang="ja-JP" altLang="en-US" sz="4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 smtClean="0"/>
              <a:t>R. Yamamoto, Kyoto University</a:t>
            </a:r>
            <a:endParaRPr lang="en-US" dirty="0"/>
          </a:p>
        </p:txBody>
      </p:sp>
      <p:graphicFrame>
        <p:nvGraphicFramePr>
          <p:cNvPr id="20" name="オブジェクト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759564"/>
              </p:ext>
            </p:extLst>
          </p:nvPr>
        </p:nvGraphicFramePr>
        <p:xfrm>
          <a:off x="695325" y="1811338"/>
          <a:ext cx="8991600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" name="Document" r:id="rId6" imgW="4495800" imgH="1663700" progId="Word.Document.12">
                  <p:embed/>
                </p:oleObj>
              </mc:Choice>
              <mc:Fallback>
                <p:oleObj name="Document" r:id="rId6" imgW="4495800" imgH="166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1811338"/>
                        <a:ext cx="8991600" cy="332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829597"/>
              </p:ext>
            </p:extLst>
          </p:nvPr>
        </p:nvGraphicFramePr>
        <p:xfrm>
          <a:off x="3171825" y="2564904"/>
          <a:ext cx="7027863" cy="219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" name="文書" r:id="rId8" imgW="5397500" imgH="1689100" progId="Word.Document.12">
                  <p:embed/>
                </p:oleObj>
              </mc:Choice>
              <mc:Fallback>
                <p:oleObj name="文書" r:id="rId8" imgW="5397500" imgH="1689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1825" y="2564904"/>
                        <a:ext cx="7027863" cy="2198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484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プレゼンテーション7" id="{423002E4-7FD9-6640-9BE1-02790D05BA1E}" vid="{82099355-738F-7B4C-8B1D-DB529BAB3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プレゼンテーション7</Template>
  <TotalTime>2032</TotalTime>
  <Words>282</Words>
  <Application>Microsoft Macintosh PowerPoint</Application>
  <PresentationFormat>ユーザー設定</PresentationFormat>
  <Paragraphs>13</Paragraphs>
  <Slides>1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Beamer</vt:lpstr>
      <vt:lpstr>文書</vt:lpstr>
      <vt:lpstr>Document</vt:lpstr>
      <vt:lpstr>Brownian motion and the Langevin equation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Ryoichi Yamamoto</dc:creator>
  <cp:lastModifiedBy>Yamamoto Ryoichi</cp:lastModifiedBy>
  <cp:revision>190</cp:revision>
  <dcterms:created xsi:type="dcterms:W3CDTF">2017-01-13T09:37:35Z</dcterms:created>
  <dcterms:modified xsi:type="dcterms:W3CDTF">2017-02-25T02:30:38Z</dcterms:modified>
</cp:coreProperties>
</file>