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374" r:id="rId2"/>
    <p:sldId id="628" r:id="rId3"/>
    <p:sldId id="474" r:id="rId4"/>
    <p:sldId id="629" r:id="rId5"/>
    <p:sldId id="544" r:id="rId6"/>
    <p:sldId id="630" r:id="rId7"/>
    <p:sldId id="549" r:id="rId8"/>
    <p:sldId id="636" r:id="rId9"/>
    <p:sldId id="635" r:id="rId10"/>
    <p:sldId id="634" r:id="rId11"/>
    <p:sldId id="633" r:id="rId12"/>
    <p:sldId id="468" r:id="rId13"/>
    <p:sldId id="594" r:id="rId14"/>
    <p:sldId id="264" r:id="rId15"/>
    <p:sldId id="517" r:id="rId16"/>
    <p:sldId id="609" r:id="rId17"/>
    <p:sldId id="516" r:id="rId18"/>
    <p:sldId id="610" r:id="rId19"/>
    <p:sldId id="637" r:id="rId20"/>
    <p:sldId id="471" r:id="rId21"/>
    <p:sldId id="344" r:id="rId22"/>
    <p:sldId id="612" r:id="rId23"/>
    <p:sldId id="595" r:id="rId24"/>
    <p:sldId id="596" r:id="rId25"/>
    <p:sldId id="638" r:id="rId26"/>
    <p:sldId id="613" r:id="rId27"/>
    <p:sldId id="426" r:id="rId28"/>
    <p:sldId id="600" r:id="rId29"/>
    <p:sldId id="457" r:id="rId30"/>
    <p:sldId id="604" r:id="rId31"/>
    <p:sldId id="601" r:id="rId32"/>
    <p:sldId id="639" r:id="rId33"/>
    <p:sldId id="518" r:id="rId34"/>
    <p:sldId id="465" r:id="rId35"/>
    <p:sldId id="588" r:id="rId36"/>
    <p:sldId id="617" r:id="rId37"/>
    <p:sldId id="616" r:id="rId38"/>
    <p:sldId id="615" r:id="rId39"/>
    <p:sldId id="620" r:id="rId40"/>
    <p:sldId id="619" r:id="rId41"/>
    <p:sldId id="618" r:id="rId42"/>
    <p:sldId id="644" r:id="rId43"/>
    <p:sldId id="643" r:id="rId44"/>
    <p:sldId id="642" r:id="rId45"/>
    <p:sldId id="614" r:id="rId46"/>
    <p:sldId id="623" r:id="rId47"/>
    <p:sldId id="622" r:id="rId48"/>
    <p:sldId id="621" r:id="rId49"/>
    <p:sldId id="649" r:id="rId50"/>
    <p:sldId id="647" r:id="rId51"/>
    <p:sldId id="648" r:id="rId52"/>
    <p:sldId id="646" r:id="rId53"/>
    <p:sldId id="645" r:id="rId54"/>
    <p:sldId id="651" r:id="rId55"/>
    <p:sldId id="650" r:id="rId56"/>
    <p:sldId id="652" r:id="rId57"/>
    <p:sldId id="658" r:id="rId58"/>
    <p:sldId id="657" r:id="rId59"/>
    <p:sldId id="656" r:id="rId60"/>
    <p:sldId id="655" r:id="rId61"/>
    <p:sldId id="654" r:id="rId62"/>
    <p:sldId id="653" r:id="rId63"/>
    <p:sldId id="663" r:id="rId64"/>
    <p:sldId id="662" r:id="rId65"/>
    <p:sldId id="661" r:id="rId66"/>
    <p:sldId id="660" r:id="rId67"/>
    <p:sldId id="664" r:id="rId68"/>
    <p:sldId id="666" r:id="rId69"/>
    <p:sldId id="667" r:id="rId70"/>
    <p:sldId id="668" r:id="rId71"/>
    <p:sldId id="671" r:id="rId72"/>
    <p:sldId id="670" r:id="rId73"/>
    <p:sldId id="669" r:id="rId74"/>
    <p:sldId id="665" r:id="rId75"/>
    <p:sldId id="676" r:id="rId76"/>
    <p:sldId id="675" r:id="rId77"/>
    <p:sldId id="673" r:id="rId78"/>
    <p:sldId id="674" r:id="rId79"/>
    <p:sldId id="683" r:id="rId80"/>
    <p:sldId id="684" r:id="rId81"/>
    <p:sldId id="681" r:id="rId82"/>
    <p:sldId id="682" r:id="rId83"/>
    <p:sldId id="679" r:id="rId84"/>
    <p:sldId id="680" r:id="rId85"/>
    <p:sldId id="677" r:id="rId86"/>
    <p:sldId id="678" r:id="rId87"/>
    <p:sldId id="672" r:id="rId88"/>
    <p:sldId id="659" r:id="rId89"/>
    <p:sldId id="691" r:id="rId90"/>
    <p:sldId id="692" r:id="rId91"/>
    <p:sldId id="689" r:id="rId92"/>
    <p:sldId id="690" r:id="rId93"/>
    <p:sldId id="687" r:id="rId94"/>
    <p:sldId id="688" r:id="rId95"/>
    <p:sldId id="686" r:id="rId96"/>
    <p:sldId id="697" r:id="rId97"/>
    <p:sldId id="695" r:id="rId98"/>
    <p:sldId id="696" r:id="rId99"/>
    <p:sldId id="694" r:id="rId100"/>
    <p:sldId id="693" r:id="rId101"/>
    <p:sldId id="685" r:id="rId102"/>
    <p:sldId id="700" r:id="rId103"/>
    <p:sldId id="699" r:id="rId104"/>
    <p:sldId id="698" r:id="rId105"/>
    <p:sldId id="709" r:id="rId106"/>
    <p:sldId id="710" r:id="rId107"/>
    <p:sldId id="707" r:id="rId108"/>
    <p:sldId id="708" r:id="rId109"/>
    <p:sldId id="705" r:id="rId110"/>
    <p:sldId id="715" r:id="rId111"/>
    <p:sldId id="714" r:id="rId112"/>
    <p:sldId id="713" r:id="rId113"/>
    <p:sldId id="712" r:id="rId114"/>
    <p:sldId id="711" r:id="rId115"/>
    <p:sldId id="718" r:id="rId116"/>
    <p:sldId id="717" r:id="rId117"/>
    <p:sldId id="716" r:id="rId118"/>
    <p:sldId id="706" r:id="rId119"/>
  </p:sldIdLst>
  <p:sldSz cx="9144000" cy="5143500" type="screen16x9"/>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093" autoAdjust="0"/>
  </p:normalViewPr>
  <p:slideViewPr>
    <p:cSldViewPr>
      <p:cViewPr varScale="1">
        <p:scale>
          <a:sx n="67" d="100"/>
          <a:sy n="67" d="100"/>
        </p:scale>
        <p:origin x="-68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8775B08-2F3B-46AF-8C6B-8CE7990FAF83}" type="datetimeFigureOut">
              <a:rPr kumimoji="1" lang="ja-JP" altLang="en-US" smtClean="0"/>
              <a:t>2017/3/15</a:t>
            </a:fld>
            <a:endParaRPr kumimoji="1" lang="ja-JP" altLang="en-US"/>
          </a:p>
        </p:txBody>
      </p:sp>
      <p:sp>
        <p:nvSpPr>
          <p:cNvPr id="4" name="スライド イメージ プレースホルダー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7142B0E-3E87-4776-AAD5-4A6A9C40939A}" type="slidenum">
              <a:rPr kumimoji="1" lang="ja-JP" altLang="en-US" smtClean="0"/>
              <a:t>‹#›</a:t>
            </a:fld>
            <a:endParaRPr kumimoji="1" lang="ja-JP" altLang="en-US"/>
          </a:p>
        </p:txBody>
      </p:sp>
    </p:spTree>
    <p:extLst>
      <p:ext uri="{BB962C8B-B14F-4D97-AF65-F5344CB8AC3E}">
        <p14:creationId xmlns:p14="http://schemas.microsoft.com/office/powerpoint/2010/main" val="182736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FBAB90-0EED-4191-80E3-B95538637E9A}" type="datetime1">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44259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1B3AC0-0F88-469C-B7E8-234014D4E448}" type="datetime1">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01053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230FD36-7324-429A-8DEE-8D0BCCDF9993}" type="datetime1">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39083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497919"/>
            <a:ext cx="5976664" cy="4406890"/>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円/楕円 6"/>
          <p:cNvSpPr/>
          <p:nvPr userDrawn="1"/>
        </p:nvSpPr>
        <p:spPr>
          <a:xfrm>
            <a:off x="8366944" y="4406557"/>
            <a:ext cx="720000" cy="720000"/>
          </a:xfrm>
          <a:prstGeom prst="ellipse">
            <a:avLst/>
          </a:prstGeom>
          <a:solidFill>
            <a:srgbClr val="CCECFF"/>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8366944" y="4645581"/>
            <a:ext cx="720000" cy="273844"/>
          </a:xfrm>
        </p:spPr>
        <p:txBody>
          <a:bodyPr/>
          <a:lstStyle>
            <a:lvl1pPr algn="ctr">
              <a:defRPr sz="2400">
                <a:solidFill>
                  <a:schemeClr val="tx1"/>
                </a:solidFill>
                <a:latin typeface="Arial" panose="020B0604020202020204" pitchFamily="34" charset="0"/>
                <a:cs typeface="Arial" panose="020B0604020202020204" pitchFamily="34" charset="0"/>
              </a:defRPr>
            </a:lvl1pPr>
          </a:lstStyle>
          <a:p>
            <a:fld id="{903B30B5-CBF4-4B2F-B75D-B112E832388C}" type="slidenum">
              <a:rPr lang="ja-JP" altLang="en-US" smtClean="0"/>
              <a:pPr/>
              <a:t>‹#›</a:t>
            </a:fld>
            <a:endParaRPr lang="ja-JP" altLang="en-US" dirty="0"/>
          </a:p>
        </p:txBody>
      </p:sp>
    </p:spTree>
    <p:extLst>
      <p:ext uri="{BB962C8B-B14F-4D97-AF65-F5344CB8AC3E}">
        <p14:creationId xmlns:p14="http://schemas.microsoft.com/office/powerpoint/2010/main" val="35057339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7"/>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CB088CB-9D3E-472B-8C83-C33DAFA14439}" type="datetime1">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87644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7311870-C5D4-4974-B7FA-4F907EB392B1}" type="datetime1">
              <a:rPr kumimoji="1" lang="ja-JP" altLang="en-US" smtClean="0"/>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55096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C33D39-F6BE-42B4-BCD0-3264BF2B5E1A}" type="datetime1">
              <a:rPr kumimoji="1" lang="ja-JP" altLang="en-US" smtClean="0"/>
              <a:t>2017/3/15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48417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6A35D8-323F-4F67-93E8-10DAE3584813}" type="datetime1">
              <a:rPr kumimoji="1" lang="ja-JP" altLang="en-US" smtClean="0"/>
              <a:t>2017/3/15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20871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5E7FCB-10B6-406A-88A9-CFD485344614}" type="datetime1">
              <a:rPr kumimoji="1" lang="ja-JP" altLang="en-US" smtClean="0"/>
              <a:t>2017/3/15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982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04788"/>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72583D-6700-47A4-92D6-3CCE3A3E4ECF}" type="datetime1">
              <a:rPr kumimoji="1" lang="ja-JP" altLang="en-US" smtClean="0"/>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26373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8C1C7B-9E4E-4059-96D1-83234B750861}" type="datetime1">
              <a:rPr kumimoji="1" lang="ja-JP" altLang="en-US" smtClean="0"/>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61781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196305B-18EE-4954-A6AA-DE0C1A58DB8D}" type="datetime1">
              <a:rPr kumimoji="1" lang="ja-JP" altLang="en-US" smtClean="0"/>
              <a:t>2017/3/15</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201832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497920"/>
            <a:ext cx="6336704" cy="4558107"/>
          </a:xfrm>
        </p:spPr>
        <p:txBody>
          <a:bodyPr>
            <a:noAutofit/>
          </a:bodyPr>
          <a:lstStyle/>
          <a:p>
            <a:pPr lvl="0"/>
            <a:r>
              <a:rPr lang="en-US" altLang="ja-JP" sz="4000" dirty="0" smtClean="0"/>
              <a:t>In </a:t>
            </a:r>
            <a:r>
              <a:rPr lang="en-US" altLang="ja-JP" sz="4000" dirty="0"/>
              <a:t>the present lesson, we will examine the statistical properties for a few examples of real world data, including test scores, earthquake magnitudes, and stock prices.</a:t>
            </a:r>
            <a:endParaRPr lang="ja-JP" altLang="ja-JP" sz="4000" dirty="0"/>
          </a:p>
        </p:txBody>
      </p:sp>
      <p:sp>
        <p:nvSpPr>
          <p:cNvPr id="2" name="スライド番号プレースホルダー 1"/>
          <p:cNvSpPr>
            <a:spLocks noGrp="1"/>
          </p:cNvSpPr>
          <p:nvPr>
            <p:ph type="sldNum" sz="quarter" idx="12"/>
          </p:nvPr>
        </p:nvSpPr>
        <p:spPr/>
        <p:txBody>
          <a:bodyPr/>
          <a:lstStyle/>
          <a:p>
            <a:r>
              <a:rPr lang="en-US" altLang="ja-JP" dirty="0" smtClean="0"/>
              <a:t>1</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Tree>
    <p:extLst>
      <p:ext uri="{BB962C8B-B14F-4D97-AF65-F5344CB8AC3E}">
        <p14:creationId xmlns:p14="http://schemas.microsoft.com/office/powerpoint/2010/main" val="260650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pPr lvl="0"/>
            <a:r>
              <a:rPr lang="en-US" altLang="ja-JP" sz="4000" dirty="0"/>
              <a:t>which measures how many standard deviations away from the mean any given student is.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390464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You can also notice very strong fluctuations in G1 around 2007-2010, corresponding to the global financial crisis.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344816" cy="4092493"/>
          </a:xfrm>
        </p:spPr>
        <p:txBody>
          <a:bodyPr>
            <a:noAutofit/>
          </a:bodyPr>
          <a:lstStyle/>
          <a:p>
            <a:pPr lvl="0"/>
            <a:r>
              <a:rPr lang="en-US" altLang="ja-JP" sz="4000" dirty="0"/>
              <a:t>The lesson you should take for this is simple: if your model assumes that the returns are Gaussian, you cannot reasonably expect it to predict the behavior of real-world stock markets.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2268990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6768752" cy="4092493"/>
          </a:xfrm>
        </p:spPr>
        <p:txBody>
          <a:bodyPr>
            <a:noAutofit/>
          </a:bodyPr>
          <a:lstStyle/>
          <a:p>
            <a:pPr lvl="0"/>
            <a:r>
              <a:rPr lang="en-US" altLang="ja-JP" sz="4000" dirty="0"/>
              <a:t>Finally, even though the stock price of the different companies was considerably different, their returns show remarkably similar behavior</a:t>
            </a:r>
            <a:r>
              <a:rPr lang="en-US" altLang="ja-JP" sz="4000" dirty="0" smtClean="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28909497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a:t>
            </a:r>
            <a:r>
              <a:rPr lang="en-US" altLang="ja-JP" sz="4000" dirty="0"/>
              <a:t>RY] Is this just true for Japanese </a:t>
            </a:r>
            <a:r>
              <a:rPr lang="en-US" altLang="ja-JP" sz="4000" dirty="0" smtClean="0"/>
              <a:t>stocks, </a:t>
            </a:r>
            <a:r>
              <a:rPr lang="en-US" altLang="ja-JP" sz="4000" dirty="0"/>
              <a:t>will we see something similar for the American stocks as well?</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28909497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Let’s </a:t>
            </a:r>
            <a:r>
              <a:rPr lang="en-US" altLang="ja-JP" sz="4000" dirty="0"/>
              <a:t>check now.</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8909497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perform the same analysis for the three well-known American companies: apple, </a:t>
            </a:r>
            <a:r>
              <a:rPr lang="en-US" altLang="ja-JP" sz="4000" dirty="0" err="1"/>
              <a:t>microsoft</a:t>
            </a:r>
            <a:r>
              <a:rPr lang="en-US" altLang="ja-JP" sz="4000" dirty="0"/>
              <a:t>, and </a:t>
            </a:r>
            <a:r>
              <a:rPr lang="en-US" altLang="ja-JP" sz="4000" dirty="0" err="1"/>
              <a:t>hewlett-packard</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38791706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Superficially, the same trends seem to hold as in the Japanese case. </a:t>
            </a:r>
            <a:endParaRPr lang="en-US" altLang="ja-JP" sz="4000" dirty="0" smtClean="0"/>
          </a:p>
          <a:p>
            <a:pPr lvl="0"/>
            <a:r>
              <a:rPr lang="en-US" altLang="ja-JP" sz="4000" dirty="0" smtClean="0"/>
              <a:t>The </a:t>
            </a:r>
            <a:r>
              <a:rPr lang="en-US" altLang="ja-JP" sz="4000" dirty="0"/>
              <a:t>returns are similar for the three stock and not Gaussian.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31056770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When </a:t>
            </a:r>
            <a:r>
              <a:rPr lang="en-US" altLang="ja-JP" sz="4000" dirty="0"/>
              <a:t>we look at the fluctuations in the return, we see that the data is mostly contained between -10 and 10.</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38791706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However</a:t>
            </a:r>
            <a:r>
              <a:rPr lang="en-US" altLang="ja-JP" sz="4000" dirty="0"/>
              <a:t>, we see very large changes. One in particular stands out, corresponding to a return of -25 times the standard deviation!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31056770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On this single day Apple's stock lost 50% of its value! </a:t>
            </a:r>
            <a:endParaRPr lang="en-US" altLang="ja-JP" sz="4000" dirty="0" smtClean="0"/>
          </a:p>
          <a:p>
            <a:pPr lvl="0"/>
            <a:r>
              <a:rPr lang="en-US" altLang="ja-JP" sz="4000" dirty="0" smtClean="0"/>
              <a:t>A </a:t>
            </a:r>
            <a:r>
              <a:rPr lang="en-US" altLang="ja-JP" sz="4000" dirty="0"/>
              <a:t>change this large is simply impossible under a Gaussian process.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879170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pPr lvl="0"/>
            <a:r>
              <a:rPr lang="en-US" altLang="ja-JP" sz="4000" dirty="0" smtClean="0"/>
              <a:t>This </a:t>
            </a:r>
            <a:r>
              <a:rPr lang="en-US" altLang="ja-JP" sz="4000" dirty="0"/>
              <a:t>information can be obtained by using the mean and standard deviation of the score distribution only.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3904640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To make a more </a:t>
            </a:r>
            <a:r>
              <a:rPr lang="en-US" altLang="ja-JP" sz="4000" dirty="0" smtClean="0"/>
              <a:t>quantitative </a:t>
            </a:r>
            <a:r>
              <a:rPr lang="en-US" altLang="ja-JP" sz="4000" dirty="0"/>
              <a:t>comparison of the returns for the different stock and markets, we plot the probability distribution of </a:t>
            </a:r>
            <a:r>
              <a:rPr lang="en-US" altLang="ja-JP" sz="4000" dirty="0">
                <a:solidFill>
                  <a:srgbClr val="FF0000"/>
                </a:solidFill>
              </a:rPr>
              <a:t>the</a:t>
            </a:r>
            <a:r>
              <a:rPr lang="en-US" altLang="ja-JP" sz="4000" dirty="0"/>
              <a:t> absolute value of G1(t).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smtClean="0"/>
              <a:t>In </a:t>
            </a:r>
            <a:r>
              <a:rPr lang="en-US" altLang="ja-JP" sz="4000" dirty="0"/>
              <a:t>addition to the six previous stock we have analyzed, here we also include data for two American and Japanese market </a:t>
            </a:r>
            <a:r>
              <a:rPr lang="en-US" altLang="ja-JP" sz="4000" dirty="0" smtClean="0"/>
              <a:t>indexes</a:t>
            </a:r>
            <a:r>
              <a:rPr lang="en-US" altLang="ja-JP" sz="4000" dirty="0" smtClean="0"/>
              <a:t>, </a:t>
            </a:r>
            <a:r>
              <a:rPr lang="en-US" altLang="ja-JP" sz="4000" dirty="0"/>
              <a:t>the S&amp;P500 and the Nikkei 225.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These indexes represent an average of the largest stocks traded in that particular market.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Here, we are interested in the behavior at the tails, representing the large returns which are not captured by a Gaussian process.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Remarkably, we see that all the data essentially collapse onto the same curve.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By plotting on a log-log scale, we can easily identify a power law behavior, since the curves are all straight lines.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15401856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 slope of this curve gives us the value of the exponent, which in this case seems to be around −3.</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154018561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Understanding how this universal behavior appears is currently an active area of research!</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15401856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If you develop a stochastic model for the stock market, the least it should do is reproduce this power-law behavior.</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
        <p:nvSpPr>
          <p:cNvPr id="5" name="フローチャート : 端子 4"/>
          <p:cNvSpPr/>
          <p:nvPr/>
        </p:nvSpPr>
        <p:spPr>
          <a:xfrm>
            <a:off x="5990340" y="4451159"/>
            <a:ext cx="2182061" cy="648072"/>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smtClean="0">
                <a:solidFill>
                  <a:schemeClr val="tx1"/>
                </a:solidFill>
              </a:rPr>
              <a:t>stop</a:t>
            </a:r>
            <a:endParaRPr kumimoji="1" lang="ja-JP" altLang="en-US" sz="4400" dirty="0">
              <a:solidFill>
                <a:schemeClr val="tx1"/>
              </a:solidFill>
            </a:endParaRPr>
          </a:p>
        </p:txBody>
      </p:sp>
    </p:spTree>
    <p:extLst>
      <p:ext uri="{BB962C8B-B14F-4D97-AF65-F5344CB8AC3E}">
        <p14:creationId xmlns:p14="http://schemas.microsoft.com/office/powerpoint/2010/main" val="3105677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15616" y="697104"/>
            <a:ext cx="6696744" cy="4358923"/>
          </a:xfrm>
        </p:spPr>
        <p:txBody>
          <a:bodyPr>
            <a:normAutofit/>
          </a:bodyPr>
          <a:lstStyle/>
          <a:p>
            <a:pPr lvl="0"/>
            <a:r>
              <a:rPr lang="en-US" altLang="ja-JP" sz="4000" dirty="0" smtClean="0"/>
              <a:t>I </a:t>
            </a:r>
            <a:r>
              <a:rPr lang="en-US" altLang="ja-JP" sz="4000" dirty="0"/>
              <a:t>want to examine the validity of this idea using the TOEIC test.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2</a:t>
            </a:r>
            <a:endParaRPr kumimoji="1" lang="ja-JP" altLang="en-US" sz="2800" dirty="0"/>
          </a:p>
        </p:txBody>
      </p:sp>
      <p:sp>
        <p:nvSpPr>
          <p:cNvPr id="7" name="右矢印 6"/>
          <p:cNvSpPr/>
          <p:nvPr/>
        </p:nvSpPr>
        <p:spPr>
          <a:xfrm>
            <a:off x="6649300"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437364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264696" cy="4150099"/>
          </a:xfrm>
        </p:spPr>
        <p:txBody>
          <a:bodyPr>
            <a:noAutofit/>
          </a:bodyPr>
          <a:lstStyle/>
          <a:p>
            <a:pPr lvl="0"/>
            <a:r>
              <a:rPr lang="en-US" altLang="ja-JP" sz="4000" dirty="0" smtClean="0"/>
              <a:t>As </a:t>
            </a:r>
            <a:r>
              <a:rPr lang="en-US" altLang="ja-JP" sz="4000" dirty="0"/>
              <a:t>usual, we begin by importing the necessary numerical and graphics libraries.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3754355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771550"/>
            <a:ext cx="5976664" cy="4248472"/>
          </a:xfrm>
        </p:spPr>
        <p:txBody>
          <a:bodyPr>
            <a:noAutofit/>
          </a:bodyPr>
          <a:lstStyle/>
          <a:p>
            <a:pPr lvl="0"/>
            <a:r>
              <a:rPr lang="en-US" altLang="ja-JP" sz="4000" dirty="0" smtClean="0"/>
              <a:t>To </a:t>
            </a:r>
            <a:r>
              <a:rPr lang="en-US" altLang="ja-JP" sz="4000" dirty="0"/>
              <a:t>reduce typing, we have redefined the global plot parameters to use bigger font </a:t>
            </a:r>
            <a:r>
              <a:rPr lang="en-US" altLang="ja-JP" sz="4000" dirty="0" smtClean="0"/>
              <a:t>sizes.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
        <p:nvSpPr>
          <p:cNvPr id="6" name="右矢印 5"/>
          <p:cNvSpPr/>
          <p:nvPr/>
        </p:nvSpPr>
        <p:spPr>
          <a:xfrm>
            <a:off x="6732240"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044818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27534"/>
            <a:ext cx="6552728" cy="4291891"/>
          </a:xfrm>
        </p:spPr>
        <p:txBody>
          <a:bodyPr>
            <a:normAutofit/>
          </a:bodyPr>
          <a:lstStyle/>
          <a:p>
            <a:pPr lvl="0"/>
            <a:r>
              <a:rPr lang="en-US" altLang="ja-JP" sz="4000" dirty="0" smtClean="0"/>
              <a:t>In </a:t>
            </a:r>
            <a:r>
              <a:rPr lang="en-US" altLang="ja-JP" sz="4000" dirty="0"/>
              <a:t>the code example shown here, we define the data array with the score interval and count </a:t>
            </a:r>
            <a:r>
              <a:rPr lang="en-US" altLang="ja-JP" sz="4000" dirty="0" smtClean="0"/>
              <a:t>as </a:t>
            </a:r>
            <a:r>
              <a:rPr lang="en-US" altLang="ja-JP" sz="4000" dirty="0"/>
              <a:t>shown in the </a:t>
            </a:r>
            <a:r>
              <a:rPr lang="en-US" altLang="ja-JP" sz="4000" dirty="0" smtClean="0"/>
              <a:t>table. </a:t>
            </a:r>
            <a:r>
              <a:rPr lang="en-US" altLang="ja-JP" sz="4000" dirty="0"/>
              <a:t>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15</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99542"/>
            <a:ext cx="6336704" cy="4068453"/>
          </a:xfrm>
        </p:spPr>
        <p:txBody>
          <a:bodyPr>
            <a:normAutofit/>
          </a:bodyPr>
          <a:lstStyle/>
          <a:p>
            <a:pPr lvl="0"/>
            <a:r>
              <a:rPr lang="en-US" altLang="ja-JP" sz="4000" dirty="0" smtClean="0"/>
              <a:t>Using </a:t>
            </a:r>
            <a:r>
              <a:rPr lang="en-US" altLang="ja-JP" sz="4000" dirty="0">
                <a:solidFill>
                  <a:srgbClr val="FF0000"/>
                </a:solidFill>
              </a:rPr>
              <a:t>the</a:t>
            </a:r>
            <a:r>
              <a:rPr lang="en-US" altLang="ja-JP" sz="4000" dirty="0"/>
              <a:t> officially announced mean and standard deviation of the score, we calculate the corresponding Gaussian distribution for this data.</a:t>
            </a:r>
            <a:endParaRPr lang="en-US" altLang="ja-JP" sz="4000" dirty="0" smtClean="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16</a:t>
            </a:fld>
            <a:endParaRPr lang="ja-JP" altLang="en-US" dirty="0"/>
          </a:p>
        </p:txBody>
      </p:sp>
    </p:spTree>
    <p:extLst>
      <p:ext uri="{BB962C8B-B14F-4D97-AF65-F5344CB8AC3E}">
        <p14:creationId xmlns:p14="http://schemas.microsoft.com/office/powerpoint/2010/main" val="1538692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480720" cy="4068453"/>
          </a:xfrm>
        </p:spPr>
        <p:txBody>
          <a:bodyPr>
            <a:normAutofit/>
          </a:bodyPr>
          <a:lstStyle/>
          <a:p>
            <a:pPr lvl="0"/>
            <a:r>
              <a:rPr lang="en-US" altLang="ja-JP" sz="4000" dirty="0" smtClean="0">
                <a:solidFill>
                  <a:srgbClr val="FF0000"/>
                </a:solidFill>
              </a:rPr>
              <a:t>The</a:t>
            </a:r>
            <a:r>
              <a:rPr lang="en-US" altLang="ja-JP" sz="4000" dirty="0" smtClean="0"/>
              <a:t> </a:t>
            </a:r>
            <a:r>
              <a:rPr lang="en-US" altLang="ja-JP" sz="4000" dirty="0"/>
              <a:t>exam data is then plotted as a bar chart in blue, and the Gaussian distribution is plotted as a red line.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17</a:t>
            </a:fld>
            <a:endParaRPr lang="ja-JP" altLang="en-US" dirty="0"/>
          </a:p>
        </p:txBody>
      </p:sp>
      <p:sp>
        <p:nvSpPr>
          <p:cNvPr id="6" name="右矢印 5"/>
          <p:cNvSpPr/>
          <p:nvPr/>
        </p:nvSpPr>
        <p:spPr>
          <a:xfrm>
            <a:off x="1331640" y="17388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solidFill>
                  <a:srgbClr val="000000"/>
                </a:solidFill>
              </a:rPr>
              <a:t>実行</a:t>
            </a:r>
            <a:endParaRPr kumimoji="1" lang="ja-JP" altLang="en-US" sz="1400" dirty="0">
              <a:solidFill>
                <a:srgbClr val="000000"/>
              </a:solidFill>
            </a:endParaRPr>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9542"/>
            <a:ext cx="5760640" cy="4068453"/>
          </a:xfrm>
        </p:spPr>
        <p:txBody>
          <a:bodyPr>
            <a:normAutofit/>
          </a:bodyPr>
          <a:lstStyle/>
          <a:p>
            <a:pPr lvl="0"/>
            <a:r>
              <a:rPr lang="en-US" altLang="ja-JP" sz="4000" dirty="0" smtClean="0"/>
              <a:t>As </a:t>
            </a:r>
            <a:r>
              <a:rPr lang="en-US" altLang="ja-JP" sz="4000" dirty="0"/>
              <a:t>you can see here, most of the score data is well represented by a Gaussian distribution.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18</a:t>
            </a:fld>
            <a:endParaRPr lang="ja-JP" altLang="en-US" dirty="0"/>
          </a:p>
        </p:txBody>
      </p:sp>
    </p:spTree>
    <p:extLst>
      <p:ext uri="{BB962C8B-B14F-4D97-AF65-F5344CB8AC3E}">
        <p14:creationId xmlns:p14="http://schemas.microsoft.com/office/powerpoint/2010/main" val="3429545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6912768" cy="4322918"/>
          </a:xfrm>
        </p:spPr>
        <p:txBody>
          <a:bodyPr>
            <a:normAutofit/>
          </a:bodyPr>
          <a:lstStyle/>
          <a:p>
            <a:pPr lvl="0"/>
            <a:r>
              <a:rPr lang="en-US" altLang="ja-JP" sz="4000" dirty="0" smtClean="0"/>
              <a:t>This </a:t>
            </a:r>
            <a:r>
              <a:rPr lang="en-US" altLang="ja-JP" sz="4000" dirty="0"/>
              <a:t>shows that it is perfectly valid to represent the TOEIC score data using only the mean score and standard deviation,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19</a:t>
            </a:fld>
            <a:endParaRPr lang="ja-JP" altLang="en-US" dirty="0"/>
          </a:p>
        </p:txBody>
      </p:sp>
      <p:sp>
        <p:nvSpPr>
          <p:cNvPr id="7" name="フローチャート : 他ページ結合子 6"/>
          <p:cNvSpPr/>
          <p:nvPr/>
        </p:nvSpPr>
        <p:spPr>
          <a:xfrm>
            <a:off x="3517032" y="3283322"/>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3910980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394926"/>
          </a:xfrm>
        </p:spPr>
        <p:txBody>
          <a:bodyPr>
            <a:noAutofit/>
          </a:bodyPr>
          <a:lstStyle/>
          <a:p>
            <a:pPr lvl="0"/>
            <a:r>
              <a:rPr lang="en-US" altLang="ja-JP" sz="4000" dirty="0"/>
              <a:t>Before we get into them, let me introduce my colleague, Dr. John Molina, who will also participate in the present lessons.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Tree>
    <p:extLst>
      <p:ext uri="{BB962C8B-B14F-4D97-AF65-F5344CB8AC3E}">
        <p14:creationId xmlns:p14="http://schemas.microsoft.com/office/powerpoint/2010/main" val="2803840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6912768" cy="4322918"/>
          </a:xfrm>
        </p:spPr>
        <p:txBody>
          <a:bodyPr>
            <a:normAutofit/>
          </a:bodyPr>
          <a:lstStyle/>
          <a:p>
            <a:pPr lvl="0"/>
            <a:r>
              <a:rPr lang="en-US" altLang="ja-JP" sz="4000" dirty="0" smtClean="0"/>
              <a:t>although </a:t>
            </a:r>
            <a:r>
              <a:rPr lang="en-US" altLang="ja-JP" sz="4000" dirty="0"/>
              <a:t>noticeable differences do appear near the tails of the distributions.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20</a:t>
            </a:fld>
            <a:endParaRPr lang="ja-JP" altLang="en-US" dirty="0"/>
          </a:p>
        </p:txBody>
      </p:sp>
      <p:sp>
        <p:nvSpPr>
          <p:cNvPr id="6" name="右矢印 5"/>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778910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9542"/>
            <a:ext cx="5904656" cy="3960440"/>
          </a:xfrm>
        </p:spPr>
        <p:txBody>
          <a:bodyPr>
            <a:noAutofit/>
          </a:bodyPr>
          <a:lstStyle/>
          <a:p>
            <a:pPr lvl="0"/>
            <a:r>
              <a:rPr lang="en-US" altLang="ja-JP" sz="4000" dirty="0" smtClean="0"/>
              <a:t>Next</a:t>
            </a:r>
            <a:r>
              <a:rPr lang="en-US" altLang="ja-JP" sz="4000" dirty="0"/>
              <a:t>, I want to show you the size distribution of earthquake magnitudes.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988282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55576" y="699542"/>
            <a:ext cx="7416824" cy="4320480"/>
          </a:xfrm>
        </p:spPr>
        <p:txBody>
          <a:bodyPr>
            <a:noAutofit/>
          </a:bodyPr>
          <a:lstStyle/>
          <a:p>
            <a:pPr lvl="0"/>
            <a:r>
              <a:rPr lang="en-US" altLang="ja-JP" sz="4000" dirty="0" smtClean="0"/>
              <a:t>The </a:t>
            </a:r>
            <a:r>
              <a:rPr lang="en-US" altLang="ja-JP" sz="4000" dirty="0"/>
              <a:t>relationship between earthquake magnitude and frequency was first proposed by Charles Francis Richter and </a:t>
            </a:r>
            <a:r>
              <a:rPr lang="en-US" altLang="ja-JP" sz="4000" dirty="0" err="1"/>
              <a:t>Beno</a:t>
            </a:r>
            <a:r>
              <a:rPr lang="en-US" altLang="ja-JP" sz="4000" dirty="0"/>
              <a:t> Gutenberg in a paper published in 1956 as given in Eq.(J1).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3652688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9542"/>
            <a:ext cx="5832648" cy="3960440"/>
          </a:xfrm>
        </p:spPr>
        <p:txBody>
          <a:bodyPr>
            <a:noAutofit/>
          </a:bodyPr>
          <a:lstStyle/>
          <a:p>
            <a:pPr lvl="0"/>
            <a:r>
              <a:rPr lang="en-US" altLang="ja-JP" sz="4000" dirty="0" smtClean="0"/>
              <a:t>Here</a:t>
            </a:r>
            <a:r>
              <a:rPr lang="en-US" altLang="ja-JP" sz="4000" dirty="0"/>
              <a:t>, N is the number of events having a magnitude larger than or equal to M.</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2386160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9542"/>
            <a:ext cx="5832648" cy="3960440"/>
          </a:xfrm>
        </p:spPr>
        <p:txBody>
          <a:bodyPr>
            <a:noAutofit/>
          </a:bodyPr>
          <a:lstStyle/>
          <a:p>
            <a:pPr lvl="0"/>
            <a:r>
              <a:rPr lang="en-US" altLang="ja-JP" sz="4000" dirty="0" smtClean="0"/>
              <a:t>"</a:t>
            </a:r>
            <a:r>
              <a:rPr lang="en-US" altLang="ja-JP" sz="4000" dirty="0"/>
              <a:t>a" is a normalization constant.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362979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696744" cy="3960440"/>
          </a:xfrm>
        </p:spPr>
        <p:txBody>
          <a:bodyPr>
            <a:noAutofit/>
          </a:bodyPr>
          <a:lstStyle/>
          <a:p>
            <a:pPr lvl="0"/>
            <a:r>
              <a:rPr lang="en-US" altLang="ja-JP" sz="4000" dirty="0" smtClean="0"/>
              <a:t>"</a:t>
            </a:r>
            <a:r>
              <a:rPr lang="en-US" altLang="ja-JP" sz="4000" dirty="0"/>
              <a:t>b" is a parameter referred to as the "b-value" which is usually close to 1, with some regional variations depending on the local subsurface structures.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3597637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758850"/>
            <a:ext cx="5904656" cy="3948477"/>
          </a:xfrm>
        </p:spPr>
        <p:txBody>
          <a:bodyPr>
            <a:noAutofit/>
          </a:bodyPr>
          <a:lstStyle/>
          <a:p>
            <a:pPr lvl="0"/>
            <a:r>
              <a:rPr lang="en-US" altLang="ja-JP" sz="4000" dirty="0" smtClean="0"/>
              <a:t>This </a:t>
            </a:r>
            <a:r>
              <a:rPr lang="en-US" altLang="ja-JP" sz="4000" dirty="0"/>
              <a:t>relationship between event magnitude and frequency of occurrence is remarkably common, </a:t>
            </a:r>
            <a:endParaRPr lang="en-US" altLang="ja-JP" sz="4000" dirty="0" smtClean="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
        <p:nvSpPr>
          <p:cNvPr id="5" name="フローチャート : 他ページ結合子 4"/>
          <p:cNvSpPr/>
          <p:nvPr/>
        </p:nvSpPr>
        <p:spPr>
          <a:xfrm>
            <a:off x="3517032" y="3283322"/>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1365693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758850"/>
            <a:ext cx="5904656" cy="3948477"/>
          </a:xfrm>
        </p:spPr>
        <p:txBody>
          <a:bodyPr>
            <a:noAutofit/>
          </a:bodyPr>
          <a:lstStyle/>
          <a:p>
            <a:pPr lvl="0"/>
            <a:r>
              <a:rPr lang="en-US" altLang="ja-JP" sz="4000" dirty="0"/>
              <a:t>although the values of 'a' and 'b' may vary from region to region or over time.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
        <p:nvSpPr>
          <p:cNvPr id="5" name="右矢印 4"/>
          <p:cNvSpPr/>
          <p:nvPr/>
        </p:nvSpPr>
        <p:spPr>
          <a:xfrm>
            <a:off x="6624228" y="422793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228588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912768" cy="4178902"/>
          </a:xfrm>
        </p:spPr>
        <p:txBody>
          <a:bodyPr>
            <a:noAutofit/>
          </a:bodyPr>
          <a:lstStyle/>
          <a:p>
            <a:pPr lvl="0"/>
            <a:r>
              <a:rPr lang="en-US" altLang="ja-JP" sz="4000" dirty="0" smtClean="0"/>
              <a:t>First </a:t>
            </a:r>
            <a:r>
              <a:rPr lang="en-US" altLang="ja-JP" sz="4000" dirty="0"/>
              <a:t>I will show you the size distribution of earthquakes in Japan, which is known to be located in one of the most seismically active areas on the planet.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60498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771550"/>
            <a:ext cx="6552728" cy="4018047"/>
          </a:xfrm>
        </p:spPr>
        <p:txBody>
          <a:bodyPr>
            <a:noAutofit/>
          </a:bodyPr>
          <a:lstStyle/>
          <a:p>
            <a:r>
              <a:rPr lang="en-US" altLang="ja-JP" sz="4000" dirty="0" smtClean="0"/>
              <a:t>The </a:t>
            </a:r>
            <a:r>
              <a:rPr lang="en-US" altLang="ja-JP" sz="4000" dirty="0"/>
              <a:t>left figure is a map of Japan showing the epicenters of earthquakes going back to 1965.</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876259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394926"/>
          </a:xfrm>
        </p:spPr>
        <p:txBody>
          <a:bodyPr>
            <a:noAutofit/>
          </a:bodyPr>
          <a:lstStyle/>
          <a:p>
            <a:pPr lvl="0"/>
            <a:r>
              <a:rPr lang="en-US" altLang="ja-JP" sz="4000" dirty="0"/>
              <a:t>[JJM]: Hello everyone, my name is John Molina</a:t>
            </a:r>
            <a:r>
              <a:rPr lang="en-US" altLang="ja-JP" sz="4000" dirty="0" smtClean="0"/>
              <a:t>.</a:t>
            </a:r>
          </a:p>
          <a:p>
            <a:pPr lvl="0"/>
            <a:r>
              <a:rPr lang="en-US" altLang="ja-JP" sz="4000" dirty="0"/>
              <a:t>I've been following the course in the background but for this last section, Ryoichi,</a:t>
            </a:r>
            <a:r>
              <a:rPr lang="en-US" altLang="ja-JP" sz="4000" dirty="0" smtClean="0"/>
              <a:t>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
        <p:nvSpPr>
          <p:cNvPr id="6" name="フローチャート : 他ページ結合子 5"/>
          <p:cNvSpPr/>
          <p:nvPr/>
        </p:nvSpPr>
        <p:spPr>
          <a:xfrm>
            <a:off x="3536270" y="3980014"/>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continue</a:t>
            </a:r>
            <a:endParaRPr kumimoji="1" lang="ja-JP" altLang="en-US" sz="2800" dirty="0">
              <a:solidFill>
                <a:schemeClr val="tx1"/>
              </a:solidFill>
            </a:endParaRPr>
          </a:p>
        </p:txBody>
      </p:sp>
    </p:spTree>
    <p:extLst>
      <p:ext uri="{BB962C8B-B14F-4D97-AF65-F5344CB8AC3E}">
        <p14:creationId xmlns:p14="http://schemas.microsoft.com/office/powerpoint/2010/main" val="667650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480720" cy="4092493"/>
          </a:xfrm>
        </p:spPr>
        <p:txBody>
          <a:bodyPr>
            <a:noAutofit/>
          </a:bodyPr>
          <a:lstStyle/>
          <a:p>
            <a:pPr lvl="0"/>
            <a:r>
              <a:rPr lang="en-US" altLang="ja-JP" sz="4000" dirty="0" smtClean="0"/>
              <a:t>The </a:t>
            </a:r>
            <a:r>
              <a:rPr lang="en-US" altLang="ja-JP" sz="4000" dirty="0"/>
              <a:t>right figure represents the frequency-magnitude distribution of </a:t>
            </a:r>
            <a:r>
              <a:rPr lang="en-US" altLang="ja-JP" sz="4000" dirty="0">
                <a:solidFill>
                  <a:srgbClr val="FF0000"/>
                </a:solidFill>
              </a:rPr>
              <a:t>the</a:t>
            </a:r>
            <a:r>
              <a:rPr lang="en-US" altLang="ja-JP" sz="4000" dirty="0"/>
              <a:t> earthquakes.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73718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555526"/>
            <a:ext cx="6840760" cy="4234071"/>
          </a:xfrm>
        </p:spPr>
        <p:txBody>
          <a:bodyPr>
            <a:noAutofit/>
          </a:bodyPr>
          <a:lstStyle/>
          <a:p>
            <a:r>
              <a:rPr lang="en-US" altLang="ja-JP" sz="4000" dirty="0" smtClean="0"/>
              <a:t>The </a:t>
            </a:r>
            <a:r>
              <a:rPr lang="en-US" altLang="ja-JP" sz="4000" dirty="0"/>
              <a:t>data periods vary depending on the magnitude ranges, but they have been correctly normalized based on the length of the data periods.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93702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555526"/>
            <a:ext cx="6840760" cy="4234071"/>
          </a:xfrm>
        </p:spPr>
        <p:txBody>
          <a:bodyPr>
            <a:noAutofit/>
          </a:bodyPr>
          <a:lstStyle/>
          <a:p>
            <a:r>
              <a:rPr lang="en-US" altLang="ja-JP" sz="4000" dirty="0" smtClean="0"/>
              <a:t>Solid </a:t>
            </a:r>
            <a:r>
              <a:rPr lang="en-US" altLang="ja-JP" sz="4000" dirty="0"/>
              <a:t>circles indicate the cumulative number of events N.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4047945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24736" cy="4092493"/>
          </a:xfrm>
        </p:spPr>
        <p:txBody>
          <a:bodyPr>
            <a:noAutofit/>
          </a:bodyPr>
          <a:lstStyle/>
          <a:p>
            <a:pPr lvl="0"/>
            <a:r>
              <a:rPr lang="en-US" altLang="ja-JP" sz="4000" dirty="0" smtClean="0"/>
              <a:t>Solid </a:t>
            </a:r>
            <a:r>
              <a:rPr lang="en-US" altLang="ja-JP" sz="4000" dirty="0"/>
              <a:t>lines represent </a:t>
            </a:r>
            <a:r>
              <a:rPr lang="en-US" altLang="ja-JP" sz="4000" dirty="0">
                <a:solidFill>
                  <a:srgbClr val="FF0000"/>
                </a:solidFill>
              </a:rPr>
              <a:t>the</a:t>
            </a:r>
            <a:r>
              <a:rPr lang="en-US" altLang="ja-JP" sz="4000" dirty="0"/>
              <a:t> approximate cumulative distribution as given by the G-R law with b-value = 0.87.</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3098139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27534"/>
            <a:ext cx="6552728" cy="4162063"/>
          </a:xfrm>
        </p:spPr>
        <p:txBody>
          <a:bodyPr>
            <a:noAutofit/>
          </a:bodyPr>
          <a:lstStyle/>
          <a:p>
            <a:pPr lvl="0"/>
            <a:r>
              <a:rPr lang="en-US" altLang="ja-JP" sz="4000" dirty="0" smtClean="0"/>
              <a:t>The </a:t>
            </a:r>
            <a:r>
              <a:rPr lang="en-US" altLang="ja-JP" sz="4000" dirty="0"/>
              <a:t>second example for the size distribution of earthquakes is from the California region, which is also known to be very seismically active.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999212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The </a:t>
            </a:r>
            <a:r>
              <a:rPr lang="en-US" altLang="ja-JP" sz="4000" dirty="0"/>
              <a:t>left figure shows a map of California with the seismicity data for Magnitude </a:t>
            </a:r>
            <a:r>
              <a:rPr lang="en-US" altLang="ja-JP" sz="4000" dirty="0" smtClean="0"/>
              <a:t>≥ 3.25 </a:t>
            </a:r>
            <a:r>
              <a:rPr lang="en-US" altLang="ja-JP" sz="4000" dirty="0"/>
              <a:t>from 1932 to 2008.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7737621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The </a:t>
            </a:r>
            <a:r>
              <a:rPr lang="en-US" altLang="ja-JP" sz="4000" dirty="0"/>
              <a:t>size of the symbols is proportional to the magnitude.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378519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solidFill>
                  <a:srgbClr val="FF0000"/>
                </a:solidFill>
              </a:rPr>
              <a:t>The</a:t>
            </a:r>
            <a:r>
              <a:rPr lang="en-US" altLang="ja-JP" sz="4000" dirty="0" smtClean="0"/>
              <a:t> </a:t>
            </a:r>
            <a:r>
              <a:rPr lang="en-US" altLang="ja-JP" sz="4000" dirty="0"/>
              <a:t>inner polygon with a dashed border indicates </a:t>
            </a:r>
            <a:r>
              <a:rPr lang="en-US" altLang="ja-JP" sz="4000" dirty="0">
                <a:solidFill>
                  <a:srgbClr val="FF0000"/>
                </a:solidFill>
              </a:rPr>
              <a:t>the</a:t>
            </a:r>
            <a:r>
              <a:rPr lang="en-US" altLang="ja-JP" sz="4000" dirty="0"/>
              <a:t> area used in this article for the b-value statistics presented in the right figure.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378519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Earthquakes </a:t>
            </a:r>
            <a:r>
              <a:rPr lang="en-US" altLang="ja-JP" sz="4000" dirty="0"/>
              <a:t>with M ≥6 are shown as stars and labeled by years.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378519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7056784" cy="4092493"/>
          </a:xfrm>
        </p:spPr>
        <p:txBody>
          <a:bodyPr>
            <a:noAutofit/>
          </a:bodyPr>
          <a:lstStyle/>
          <a:p>
            <a:pPr lvl="0"/>
            <a:r>
              <a:rPr lang="en-US" altLang="ja-JP" sz="4000" dirty="0" smtClean="0"/>
              <a:t>The </a:t>
            </a:r>
            <a:r>
              <a:rPr lang="en-US" altLang="ja-JP" sz="4000" dirty="0"/>
              <a:t>right figure represents </a:t>
            </a:r>
            <a:r>
              <a:rPr lang="en-US" altLang="ja-JP" sz="4000" dirty="0">
                <a:solidFill>
                  <a:srgbClr val="FF0000"/>
                </a:solidFill>
              </a:rPr>
              <a:t>the</a:t>
            </a:r>
            <a:r>
              <a:rPr lang="en-US" altLang="ja-JP" sz="4000" dirty="0"/>
              <a:t> earthquake statistics for the time period of 1932–1980.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01963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394926"/>
          </a:xfrm>
        </p:spPr>
        <p:txBody>
          <a:bodyPr>
            <a:noAutofit/>
          </a:bodyPr>
          <a:lstStyle/>
          <a:p>
            <a:pPr lvl="0"/>
            <a:r>
              <a:rPr lang="en-US" altLang="ja-JP" sz="4000" dirty="0"/>
              <a:t>[JJM]: </a:t>
            </a:r>
            <a:r>
              <a:rPr lang="en-US" altLang="ja-JP" sz="4000" dirty="0" smtClean="0"/>
              <a:t>has </a:t>
            </a:r>
            <a:r>
              <a:rPr lang="en-US" altLang="ja-JP" sz="4000" dirty="0"/>
              <a:t>asked me to present some examples outside the realm of Physics where you can use all you have learned about Stochastic Processes.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
        <p:nvSpPr>
          <p:cNvPr id="5" name="右矢印 4"/>
          <p:cNvSpPr/>
          <p:nvPr/>
        </p:nvSpPr>
        <p:spPr>
          <a:xfrm>
            <a:off x="6714484" y="432322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9812821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Here</a:t>
            </a:r>
            <a:r>
              <a:rPr lang="en-US" altLang="ja-JP" sz="4000" dirty="0"/>
              <a:t>, the cumulative number of events N is plotted versus the magnitude M to determine the b-value,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
        <p:nvSpPr>
          <p:cNvPr id="5" name="フローチャート : 他ページ結合子 4"/>
          <p:cNvSpPr/>
          <p:nvPr/>
        </p:nvSpPr>
        <p:spPr>
          <a:xfrm>
            <a:off x="3517032" y="3834968"/>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101963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6048672" cy="4092493"/>
          </a:xfrm>
        </p:spPr>
        <p:txBody>
          <a:bodyPr>
            <a:noAutofit/>
          </a:bodyPr>
          <a:lstStyle/>
          <a:p>
            <a:pPr lvl="0"/>
            <a:r>
              <a:rPr lang="en-US" altLang="ja-JP" sz="4000" dirty="0"/>
              <a:t>using a conservative cutoff value of Mc=4.2, in order to exclude missing aftershocks during the big sequences.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019635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In </a:t>
            </a:r>
            <a:r>
              <a:rPr lang="en-US" altLang="ja-JP" sz="4000" dirty="0"/>
              <a:t>this case, we find a value of b≃1, in contrast to the value for Japan, which had b≃0.8.</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4710148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048672" cy="4092493"/>
          </a:xfrm>
        </p:spPr>
        <p:txBody>
          <a:bodyPr>
            <a:noAutofit/>
          </a:bodyPr>
          <a:lstStyle/>
          <a:p>
            <a:pPr lvl="0"/>
            <a:r>
              <a:rPr lang="en-US" altLang="ja-JP" sz="4000" dirty="0" smtClean="0"/>
              <a:t>[</a:t>
            </a:r>
            <a:r>
              <a:rPr lang="en-US" altLang="ja-JP" sz="4000" dirty="0"/>
              <a:t>JJM] What is the meaning of the difference in the </a:t>
            </a:r>
            <a:r>
              <a:rPr lang="en-US" altLang="ja-JP" sz="4000" dirty="0" smtClean="0"/>
              <a:t/>
            </a:r>
            <a:br>
              <a:rPr lang="en-US" altLang="ja-JP" sz="4000" dirty="0" smtClean="0"/>
            </a:br>
            <a:r>
              <a:rPr lang="en-US" altLang="ja-JP" sz="4000" dirty="0" smtClean="0"/>
              <a:t>b-values</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471014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There </a:t>
            </a:r>
            <a:r>
              <a:rPr lang="en-US" altLang="ja-JP" sz="4000" dirty="0"/>
              <a:t>is still debate concerning </a:t>
            </a:r>
            <a:r>
              <a:rPr lang="en-US" altLang="ja-JP" sz="4000" dirty="0">
                <a:solidFill>
                  <a:srgbClr val="FF0000"/>
                </a:solidFill>
              </a:rPr>
              <a:t>the</a:t>
            </a:r>
            <a:r>
              <a:rPr lang="en-US" altLang="ja-JP" sz="4000" dirty="0"/>
              <a:t> interpretation of the b-value, but it is believed to depend on the local subsurface structures.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471014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From </a:t>
            </a:r>
            <a:r>
              <a:rPr lang="en-US" altLang="ja-JP" sz="4000" dirty="0"/>
              <a:t>a statistical point of view, we can say that a smaller b-value indicates a higher proportion of large earthquakes to small ones.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378519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a:t>
            </a:r>
            <a:r>
              <a:rPr lang="en-US" altLang="ja-JP" sz="4000" dirty="0"/>
              <a:t>RY] We will now examine the statistical properties of stock price variations in time. </a:t>
            </a:r>
            <a:endParaRPr lang="en-US" altLang="ja-JP" sz="4000" dirty="0" smtClean="0"/>
          </a:p>
          <a:p>
            <a:pPr lvl="0"/>
            <a:r>
              <a:rPr lang="en-US" altLang="ja-JP" sz="4000" dirty="0" smtClean="0"/>
              <a:t>This </a:t>
            </a:r>
            <a:r>
              <a:rPr lang="en-US" altLang="ja-JP" sz="4000" dirty="0"/>
              <a:t>part of </a:t>
            </a:r>
            <a:r>
              <a:rPr lang="en-US" altLang="ja-JP" sz="4000" dirty="0">
                <a:solidFill>
                  <a:srgbClr val="FF0000"/>
                </a:solidFill>
              </a:rPr>
              <a:t>the</a:t>
            </a:r>
            <a:r>
              <a:rPr lang="en-US" altLang="ja-JP" sz="4000" dirty="0"/>
              <a:t> analyses is given by John.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4075661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John, may I ask you to present the data analyses you have recently performed for the stock price variations?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4075661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Yes</a:t>
            </a:r>
            <a:r>
              <a:rPr lang="en-US" altLang="ja-JP" sz="4000" dirty="0"/>
              <a:t>, of course.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2514000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smtClean="0"/>
              <a:t>If </a:t>
            </a:r>
            <a:r>
              <a:rPr lang="en-US" altLang="ja-JP" sz="4000" dirty="0"/>
              <a:t>you are interested in investing in some stock or index, </a:t>
            </a:r>
            <a:r>
              <a:rPr lang="en-US" altLang="ja-JP" sz="4000" dirty="0">
                <a:solidFill>
                  <a:srgbClr val="FF0000"/>
                </a:solidFill>
              </a:rPr>
              <a:t>the</a:t>
            </a:r>
            <a:r>
              <a:rPr lang="en-US" altLang="ja-JP" sz="4000" dirty="0"/>
              <a:t> instantaneous value P(t) is not what is important, what is important is how this value is changing in time.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pPr lvl="0"/>
            <a:r>
              <a:rPr lang="en-US" altLang="ja-JP" sz="4000" dirty="0"/>
              <a:t>Let us begin by examining the distribution of test scores.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11258380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If </a:t>
            </a:r>
            <a:r>
              <a:rPr lang="en-US" altLang="ja-JP" sz="4000" dirty="0"/>
              <a:t>you have ever seen a graph of a stock price over time you know that these changes are highly stochastic.</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It </a:t>
            </a:r>
            <a:r>
              <a:rPr lang="en-US" altLang="ja-JP" sz="4000" dirty="0"/>
              <a:t>will not surprise you to learn that these changes are not Gaussian in nature.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It </a:t>
            </a:r>
            <a:r>
              <a:rPr lang="en-US" altLang="ja-JP" sz="4000" dirty="0"/>
              <a:t>is usual to work with the logarithmic change </a:t>
            </a:r>
            <a:r>
              <a:rPr lang="en-US" altLang="ja-JP" sz="4000" dirty="0" err="1"/>
              <a:t>Gτ</a:t>
            </a:r>
            <a:r>
              <a:rPr lang="en-US" altLang="ja-JP" sz="4000" dirty="0"/>
              <a:t>(t) defined in Eq. (J2), which gives the difference in the logarithmic price after some time τ.</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smtClean="0"/>
              <a:t>While </a:t>
            </a:r>
            <a:r>
              <a:rPr lang="en-US" altLang="ja-JP" sz="4000" dirty="0">
                <a:solidFill>
                  <a:srgbClr val="FF0000"/>
                </a:solidFill>
              </a:rPr>
              <a:t>the</a:t>
            </a:r>
            <a:r>
              <a:rPr lang="en-US" altLang="ja-JP" sz="4000" dirty="0"/>
              <a:t> appearance of the logarithm might look strange, if the change in price is small enough, then </a:t>
            </a:r>
            <a:r>
              <a:rPr lang="en-US" altLang="ja-JP" sz="4000" dirty="0" err="1"/>
              <a:t>Gτ</a:t>
            </a:r>
            <a:r>
              <a:rPr lang="en-US" altLang="ja-JP" sz="4000" dirty="0"/>
              <a:t>(t) is approximately equal to the relative change in the price.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You </a:t>
            </a:r>
            <a:r>
              <a:rPr lang="en-US" altLang="ja-JP" sz="4000" dirty="0"/>
              <a:t>can easily prove this by using the Taylor expansion of the logarithm, as shown here.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37101499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Thus</a:t>
            </a:r>
            <a:r>
              <a:rPr lang="en-US" altLang="ja-JP" sz="4000" dirty="0"/>
              <a:t>, </a:t>
            </a:r>
            <a:r>
              <a:rPr lang="en-US" altLang="ja-JP" sz="4000" dirty="0" err="1"/>
              <a:t>Gτ</a:t>
            </a:r>
            <a:r>
              <a:rPr lang="en-US" altLang="ja-JP" sz="4000" dirty="0"/>
              <a:t>(t) gives you the relative return on a stock if you had bought at time t and then sold at time </a:t>
            </a:r>
            <a:r>
              <a:rPr lang="en-US" altLang="ja-JP" sz="4000" dirty="0" err="1"/>
              <a:t>t+τ</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37101499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Now </a:t>
            </a:r>
            <a:r>
              <a:rPr lang="en-US" altLang="ja-JP" sz="4000" dirty="0"/>
              <a:t>we will analyze in detail how this return behaves using real-world stock data.</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
        <p:nvSpPr>
          <p:cNvPr id="7" name="右矢印 6"/>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6865304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344816" cy="4092493"/>
          </a:xfrm>
        </p:spPr>
        <p:txBody>
          <a:bodyPr>
            <a:noAutofit/>
          </a:bodyPr>
          <a:lstStyle/>
          <a:p>
            <a:pPr lvl="0"/>
            <a:r>
              <a:rPr lang="en-US" altLang="ja-JP" sz="4000" dirty="0">
                <a:solidFill>
                  <a:srgbClr val="0070C0"/>
                </a:solidFill>
              </a:rPr>
              <a:t>The lines below have to be added to the first line in In[13] in the command box.</a:t>
            </a:r>
          </a:p>
          <a:p>
            <a:pPr lvl="0"/>
            <a:r>
              <a:rPr lang="en-US" altLang="ja-JP" sz="4000" dirty="0">
                <a:solidFill>
                  <a:srgbClr val="0070C0"/>
                </a:solidFill>
              </a:rPr>
              <a:t>## You may install </a:t>
            </a:r>
            <a:r>
              <a:rPr lang="en-US" altLang="ja-JP" sz="4000" dirty="0" err="1">
                <a:solidFill>
                  <a:srgbClr val="0070C0"/>
                </a:solidFill>
              </a:rPr>
              <a:t>pandas_datareader</a:t>
            </a:r>
            <a:r>
              <a:rPr lang="en-US" altLang="ja-JP" sz="4000" dirty="0">
                <a:solidFill>
                  <a:srgbClr val="0070C0"/>
                </a:solidFill>
              </a:rPr>
              <a:t> by typing the following command in command prompt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To </a:t>
            </a:r>
            <a:r>
              <a:rPr lang="en-US" altLang="ja-JP" sz="4000" dirty="0"/>
              <a:t>work with the financial data, we will use three new libraries: pandas, </a:t>
            </a:r>
            <a:r>
              <a:rPr lang="en-US" altLang="ja-JP" sz="4000" dirty="0" err="1"/>
              <a:t>pandas_datareader</a:t>
            </a:r>
            <a:r>
              <a:rPr lang="en-US" altLang="ja-JP" sz="4000" dirty="0"/>
              <a:t>, and </a:t>
            </a:r>
            <a:r>
              <a:rPr lang="en-US" altLang="ja-JP" sz="4000" dirty="0" err="1"/>
              <a:t>datetime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If </a:t>
            </a:r>
            <a:r>
              <a:rPr lang="en-US" altLang="ja-JP" sz="4000" dirty="0"/>
              <a:t>they are not yet installed on your system, you should install them using the </a:t>
            </a:r>
            <a:r>
              <a:rPr lang="en-US" altLang="ja-JP" sz="4000" dirty="0" err="1"/>
              <a:t>conda</a:t>
            </a:r>
            <a:r>
              <a:rPr lang="en-US" altLang="ja-JP" sz="4000" dirty="0"/>
              <a:t> </a:t>
            </a:r>
            <a:r>
              <a:rPr lang="en-US" altLang="ja-JP" sz="4000" dirty="0" smtClean="0"/>
              <a:t>installer.</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322918"/>
          </a:xfrm>
        </p:spPr>
        <p:txBody>
          <a:bodyPr>
            <a:noAutofit/>
          </a:bodyPr>
          <a:lstStyle/>
          <a:p>
            <a:pPr lvl="0"/>
            <a:r>
              <a:rPr lang="en-US" altLang="ja-JP" sz="4000" dirty="0"/>
              <a:t>Here we use </a:t>
            </a:r>
            <a:r>
              <a:rPr lang="en-US" altLang="ja-JP" sz="4000" dirty="0">
                <a:solidFill>
                  <a:srgbClr val="FF0000"/>
                </a:solidFill>
              </a:rPr>
              <a:t>the</a:t>
            </a:r>
            <a:r>
              <a:rPr lang="en-US" altLang="ja-JP" sz="4000" dirty="0"/>
              <a:t> official data of the TOEIC Listening &amp; Reading Test, which is the most popular evaluation for English communication skills in Japan</a:t>
            </a:r>
            <a:r>
              <a:rPr lang="en-US" altLang="ja-JP" sz="4000" dirty="0" smtClean="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28026810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Pandas </a:t>
            </a:r>
            <a:r>
              <a:rPr lang="en-US" altLang="ja-JP" sz="4000" dirty="0"/>
              <a:t>can be considered as an extension of </a:t>
            </a:r>
            <a:r>
              <a:rPr lang="en-US" altLang="ja-JP" sz="4000" dirty="0" err="1"/>
              <a:t>numpy</a:t>
            </a:r>
            <a:r>
              <a:rPr lang="en-US" altLang="ja-JP" sz="4000" dirty="0"/>
              <a:t> that tries to make the data analysis more natural.</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will mainly use it to import financial stock data from the web.</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We </a:t>
            </a:r>
            <a:r>
              <a:rPr lang="en-US" altLang="ja-JP" sz="4000" dirty="0"/>
              <a:t>start be defining some helper functions to help us in our analysis.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1808430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a:t>
            </a:r>
            <a:r>
              <a:rPr lang="en-US" altLang="ja-JP" sz="4000" dirty="0" err="1" smtClean="0"/>
              <a:t>logreturn</a:t>
            </a:r>
            <a:r>
              <a:rPr lang="en-US" altLang="ja-JP" sz="4000" dirty="0"/>
              <a:t>' implements Eq.(J2) and computes the logarithmic return of a given data series.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Note </a:t>
            </a:r>
            <a:r>
              <a:rPr lang="en-US" altLang="ja-JP" sz="4000" dirty="0"/>
              <a:t>how we can write it as one line by simply 'slicing' </a:t>
            </a:r>
            <a:r>
              <a:rPr lang="en-US" altLang="ja-JP" sz="4000" dirty="0">
                <a:solidFill>
                  <a:srgbClr val="FF0000"/>
                </a:solidFill>
              </a:rPr>
              <a:t>the</a:t>
            </a:r>
            <a:r>
              <a:rPr lang="en-US" altLang="ja-JP" sz="4000" dirty="0"/>
              <a:t> arrays in the proper manner.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smtClean="0"/>
              <a:t>We </a:t>
            </a:r>
            <a:r>
              <a:rPr lang="en-US" altLang="ja-JP" sz="4000" dirty="0"/>
              <a:t>calculate the return over time tau, by taking </a:t>
            </a:r>
            <a:r>
              <a:rPr lang="en-US" altLang="ja-JP" sz="4000" dirty="0">
                <a:solidFill>
                  <a:srgbClr val="FF0000"/>
                </a:solidFill>
              </a:rPr>
              <a:t>the</a:t>
            </a:r>
            <a:r>
              <a:rPr lang="en-US" altLang="ja-JP" sz="4000" dirty="0"/>
              <a:t> elements from tau to </a:t>
            </a:r>
            <a:r>
              <a:rPr lang="en-US" altLang="ja-JP" sz="4000" dirty="0">
                <a:solidFill>
                  <a:srgbClr val="FF0000"/>
                </a:solidFill>
              </a:rPr>
              <a:t>the</a:t>
            </a:r>
            <a:r>
              <a:rPr lang="en-US" altLang="ja-JP" sz="4000" dirty="0"/>
              <a:t> end, and subtracting </a:t>
            </a:r>
            <a:r>
              <a:rPr lang="en-US" altLang="ja-JP" sz="4000" dirty="0">
                <a:solidFill>
                  <a:srgbClr val="FF0000"/>
                </a:solidFill>
              </a:rPr>
              <a:t>the</a:t>
            </a:r>
            <a:r>
              <a:rPr lang="en-US" altLang="ja-JP" sz="4000" dirty="0"/>
              <a:t> elements from the beginning until </a:t>
            </a:r>
            <a:r>
              <a:rPr lang="en-US" altLang="ja-JP" sz="4000" dirty="0">
                <a:solidFill>
                  <a:srgbClr val="FF0000"/>
                </a:solidFill>
              </a:rPr>
              <a:t>the</a:t>
            </a:r>
            <a:r>
              <a:rPr lang="en-US" altLang="ja-JP" sz="4000" dirty="0"/>
              <a:t> end minus tau.</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The </a:t>
            </a:r>
            <a:r>
              <a:rPr lang="en-US" altLang="ja-JP" sz="4000" dirty="0"/>
              <a:t>'normalized' function simply normalizes any data series by its standard deviation. </a:t>
            </a:r>
            <a:endParaRPr lang="en-US" altLang="ja-JP" sz="4000" dirty="0" smtClean="0"/>
          </a:p>
          <a:p>
            <a:pPr lvl="0"/>
            <a:r>
              <a:rPr lang="en-US" altLang="ja-JP" sz="4000" dirty="0" smtClean="0"/>
              <a:t>This </a:t>
            </a:r>
            <a:r>
              <a:rPr lang="en-US" altLang="ja-JP" sz="4000" dirty="0"/>
              <a:t>will make it easier to compare different stocks.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Finally</a:t>
            </a:r>
            <a:r>
              <a:rPr lang="en-US" altLang="ja-JP" sz="4000" dirty="0"/>
              <a:t>, the 'pdf' function computes the normalized probability distribution function of a data series from its histogram.</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12882268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import the historical financial data of 3 different Japanese and American stocks, as well as the Nikkei 225 and S&amp;P 500 market indexes.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For </a:t>
            </a:r>
            <a:r>
              <a:rPr lang="en-US" altLang="ja-JP" sz="4000" dirty="0"/>
              <a:t>this, we have used the 'pandas' </a:t>
            </a:r>
            <a:r>
              <a:rPr lang="en-US" altLang="ja-JP" sz="4000" dirty="0" err="1"/>
              <a:t>DataReader</a:t>
            </a:r>
            <a:r>
              <a:rPr lang="en-US" altLang="ja-JP" sz="4000" dirty="0"/>
              <a:t> function, which takes the stock 'id' or 'ticker', and the start and end time.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322918"/>
          </a:xfrm>
        </p:spPr>
        <p:txBody>
          <a:bodyPr>
            <a:noAutofit/>
          </a:bodyPr>
          <a:lstStyle/>
          <a:p>
            <a:pPr lvl="0"/>
            <a:r>
              <a:rPr lang="en-US" altLang="ja-JP" sz="4000" dirty="0" smtClean="0"/>
              <a:t>The </a:t>
            </a:r>
            <a:r>
              <a:rPr lang="en-US" altLang="ja-JP" sz="4000" dirty="0"/>
              <a:t>details of the latest test were officially announced and are shown in the table here.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28131402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have tried to obtain data for the previous 30 years.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To </a:t>
            </a:r>
            <a:r>
              <a:rPr lang="en-US" altLang="ja-JP" sz="4000" dirty="0"/>
              <a:t>see what the 'pandas' </a:t>
            </a:r>
            <a:r>
              <a:rPr lang="en-US" altLang="ja-JP" sz="4000" dirty="0" err="1"/>
              <a:t>DataFrame</a:t>
            </a:r>
            <a:r>
              <a:rPr lang="en-US" altLang="ja-JP" sz="4000" dirty="0"/>
              <a:t> returned by the </a:t>
            </a:r>
            <a:r>
              <a:rPr lang="en-US" altLang="ja-JP" sz="4000" dirty="0" err="1"/>
              <a:t>DataReader</a:t>
            </a:r>
            <a:r>
              <a:rPr lang="en-US" altLang="ja-JP" sz="4000" dirty="0"/>
              <a:t> looks like, we display the 'tail' of the Toyota stock.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This command prints out the last five elements in a format that is very easy to read.</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In </a:t>
            </a:r>
            <a:r>
              <a:rPr lang="en-US" altLang="ja-JP" sz="4000" dirty="0"/>
              <a:t>particular, this is much easier to read than the unformatted output given by </a:t>
            </a:r>
            <a:r>
              <a:rPr lang="en-US" altLang="ja-JP" sz="4000" dirty="0" err="1"/>
              <a:t>numpy</a:t>
            </a:r>
            <a:r>
              <a:rPr lang="en-US" altLang="ja-JP" sz="4000" dirty="0"/>
              <a:t> arrays.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The </a:t>
            </a:r>
            <a:r>
              <a:rPr lang="en-US" altLang="ja-JP" sz="4000" dirty="0"/>
              <a:t>table shows that this '</a:t>
            </a:r>
            <a:r>
              <a:rPr lang="en-US" altLang="ja-JP" sz="4000" dirty="0" err="1"/>
              <a:t>DataFrame</a:t>
            </a:r>
            <a:r>
              <a:rPr lang="en-US" altLang="ja-JP" sz="4000" dirty="0"/>
              <a:t>' is a 2D array. </a:t>
            </a:r>
            <a:endParaRPr lang="en-US" altLang="ja-JP" sz="4000" dirty="0" smtClean="0"/>
          </a:p>
          <a:p>
            <a:pPr lvl="0"/>
            <a:r>
              <a:rPr lang="en-US" altLang="ja-JP" sz="4000" dirty="0" smtClean="0"/>
              <a:t>In </a:t>
            </a:r>
            <a:r>
              <a:rPr lang="en-US" altLang="ja-JP" sz="4000" dirty="0"/>
              <a:t>particular, the rows and columns are all indexed with a unique label.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In this case, the rows are labeled with the date, and the columns with the stock information.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The </a:t>
            </a:r>
            <a:r>
              <a:rPr lang="en-US" altLang="ja-JP" sz="4000" dirty="0"/>
              <a:t>benefit of 'pandas' is it allows us to reference the data by the labels, not just the row or column index number.</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For </a:t>
            </a:r>
            <a:r>
              <a:rPr lang="en-US" altLang="ja-JP" sz="4000" dirty="0"/>
              <a:t>our purposes, we will be mainly interested in the '</a:t>
            </a:r>
            <a:r>
              <a:rPr lang="en-US" altLang="ja-JP" sz="4000" dirty="0" err="1"/>
              <a:t>Adj</a:t>
            </a:r>
            <a:r>
              <a:rPr lang="en-US" altLang="ja-JP" sz="4000" dirty="0"/>
              <a:t> Close' price of the stocks.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This is the stock price adjusted to take into account all </a:t>
            </a:r>
            <a:r>
              <a:rPr lang="en-US" altLang="ja-JP" sz="4000" dirty="0">
                <a:solidFill>
                  <a:srgbClr val="FF0000"/>
                </a:solidFill>
              </a:rPr>
              <a:t>the</a:t>
            </a:r>
            <a:r>
              <a:rPr lang="en-US" altLang="ja-JP" sz="4000" dirty="0"/>
              <a:t> operations that go on after trading has stopped, and before it starts the next day.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have plotted the price data for the American and Japanese stocks.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64218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pPr lvl="0"/>
            <a:r>
              <a:rPr lang="en-US" altLang="ja-JP" sz="4000" dirty="0"/>
              <a:t>[JJM]: What do you expect from this analysis?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390464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If you look at the code, you see how easy it is to work with pandas arrays.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3099847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The </a:t>
            </a:r>
            <a:r>
              <a:rPr lang="en-US" altLang="ja-JP" sz="4000" dirty="0"/>
              <a:t>data is selected by using the name of the column, in this case '</a:t>
            </a:r>
            <a:r>
              <a:rPr lang="en-US" altLang="ja-JP" sz="4000" dirty="0" err="1"/>
              <a:t>Adj</a:t>
            </a:r>
            <a:r>
              <a:rPr lang="en-US" altLang="ja-JP" sz="4000" dirty="0"/>
              <a:t> Close', and calling the plot command directly.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6421831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To </a:t>
            </a:r>
            <a:r>
              <a:rPr lang="en-US" altLang="ja-JP" sz="4000" dirty="0"/>
              <a:t>easily plot all the stocks, we make use of python's 'zip' iterator. </a:t>
            </a:r>
            <a:endParaRPr lang="en-US" altLang="ja-JP" sz="4000" dirty="0" smtClean="0"/>
          </a:p>
          <a:p>
            <a:pPr lvl="0"/>
            <a:r>
              <a:rPr lang="en-US" altLang="ja-JP" sz="4000" dirty="0" smtClean="0"/>
              <a:t>It </a:t>
            </a:r>
            <a:r>
              <a:rPr lang="en-US" altLang="ja-JP" sz="4000" dirty="0"/>
              <a:t>allows us to loop over an arbitrary number of lists simultaneously.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3099847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In </a:t>
            </a:r>
            <a:r>
              <a:rPr lang="en-US" altLang="ja-JP" sz="4000" dirty="0"/>
              <a:t>this </a:t>
            </a:r>
            <a:r>
              <a:rPr lang="en-US" altLang="ja-JP" sz="4000" dirty="0" smtClean="0"/>
              <a:t>case, </a:t>
            </a:r>
            <a:r>
              <a:rPr lang="en-US" altLang="ja-JP" sz="4000" dirty="0"/>
              <a:t>we define a list with the stock </a:t>
            </a:r>
            <a:r>
              <a:rPr lang="en-US" altLang="ja-JP" sz="4000" dirty="0" err="1"/>
              <a:t>DataFrames</a:t>
            </a:r>
            <a:r>
              <a:rPr lang="en-US" altLang="ja-JP" sz="4000" dirty="0"/>
              <a:t>, and a </a:t>
            </a:r>
            <a:r>
              <a:rPr lang="en-US" altLang="ja-JP" sz="4000" dirty="0" smtClean="0"/>
              <a:t>lists of labels</a:t>
            </a:r>
            <a:r>
              <a:rPr lang="en-US" altLang="ja-JP" sz="4000" dirty="0"/>
              <a:t>.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6421831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 loop variables 'stock' and '</a:t>
            </a:r>
            <a:r>
              <a:rPr lang="en-US" altLang="ja-JP" sz="4000" dirty="0" err="1"/>
              <a:t>lbl</a:t>
            </a:r>
            <a:r>
              <a:rPr lang="en-US" altLang="ja-JP" sz="4000" dirty="0"/>
              <a:t>' will then simultaneously iterate over </a:t>
            </a:r>
            <a:r>
              <a:rPr lang="en-US" altLang="ja-JP" sz="4000" dirty="0">
                <a:solidFill>
                  <a:srgbClr val="FF0000"/>
                </a:solidFill>
              </a:rPr>
              <a:t>the</a:t>
            </a:r>
            <a:r>
              <a:rPr lang="en-US" altLang="ja-JP" sz="4000" dirty="0"/>
              <a:t> elements of these lists.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3099847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In the plots, you see the historical data for the different stocks. </a:t>
            </a:r>
            <a:endParaRPr lang="en-US" altLang="ja-JP" sz="4000" dirty="0" smtClean="0"/>
          </a:p>
          <a:p>
            <a:pPr lvl="0"/>
            <a:r>
              <a:rPr lang="en-US" altLang="ja-JP" sz="4000" dirty="0" smtClean="0"/>
              <a:t>Two </a:t>
            </a:r>
            <a:r>
              <a:rPr lang="en-US" altLang="ja-JP" sz="4000" dirty="0"/>
              <a:t>things are apparent.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6421831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First, the range of the data is completely different of course. </a:t>
            </a:r>
            <a:endParaRPr lang="en-US" altLang="ja-JP" sz="4000" dirty="0" smtClean="0"/>
          </a:p>
          <a:p>
            <a:pPr lvl="0"/>
            <a:r>
              <a:rPr lang="en-US" altLang="ja-JP" sz="4000" dirty="0" smtClean="0"/>
              <a:t>The </a:t>
            </a:r>
            <a:r>
              <a:rPr lang="en-US" altLang="ja-JP" sz="4000" dirty="0"/>
              <a:t>Japanese </a:t>
            </a:r>
            <a:r>
              <a:rPr lang="en-US" altLang="ja-JP" sz="4000" dirty="0" smtClean="0"/>
              <a:t>stock</a:t>
            </a:r>
            <a:r>
              <a:rPr lang="en-US" altLang="ja-JP" sz="4000" b="1" dirty="0" smtClean="0"/>
              <a:t>s</a:t>
            </a:r>
            <a:r>
              <a:rPr lang="en-US" altLang="ja-JP" sz="4000" dirty="0" smtClean="0"/>
              <a:t> are </a:t>
            </a:r>
            <a:r>
              <a:rPr lang="en-US" altLang="ja-JP" sz="4000" dirty="0"/>
              <a:t>given in Yen, the American </a:t>
            </a:r>
            <a:r>
              <a:rPr lang="en-US" altLang="ja-JP" sz="4000" dirty="0" smtClean="0"/>
              <a:t>stocks </a:t>
            </a:r>
            <a:r>
              <a:rPr lang="en-US" altLang="ja-JP" sz="4000" dirty="0"/>
              <a:t>in dollars.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3099847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Second</a:t>
            </a:r>
            <a:r>
              <a:rPr lang="en-US" altLang="ja-JP" sz="4000" dirty="0"/>
              <a:t>, the price shows small scale (seemingly random) fluctuations, together with slower large-scale changes.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200800" cy="4092493"/>
          </a:xfrm>
        </p:spPr>
        <p:txBody>
          <a:bodyPr>
            <a:noAutofit/>
          </a:bodyPr>
          <a:lstStyle/>
          <a:p>
            <a:pPr lvl="0"/>
            <a:r>
              <a:rPr lang="en-US" altLang="ja-JP" sz="4000" dirty="0" smtClean="0"/>
              <a:t>How </a:t>
            </a:r>
            <a:r>
              <a:rPr lang="en-US" altLang="ja-JP" sz="4000" dirty="0"/>
              <a:t>can we analyze such data? To begin, as we mentioned above, the price is not the most interesting quantity, but rather the return, or the changes in price over some time interval.</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Let us then define the return of the stock from one trading day to the next, as defined in Eq.J2 (with τ=1).</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273731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6624736" cy="4092493"/>
          </a:xfrm>
        </p:spPr>
        <p:txBody>
          <a:bodyPr>
            <a:noAutofit/>
          </a:bodyPr>
          <a:lstStyle/>
          <a:p>
            <a:pPr lvl="0"/>
            <a:r>
              <a:rPr lang="en-US" altLang="ja-JP" sz="4000" dirty="0" smtClean="0"/>
              <a:t>The </a:t>
            </a:r>
            <a:r>
              <a:rPr lang="en-US" altLang="ja-JP" sz="4000" dirty="0"/>
              <a:t>distribution of test scores </a:t>
            </a:r>
            <a:r>
              <a:rPr lang="en-US" altLang="ja-JP" sz="4000" dirty="0" smtClean="0"/>
              <a:t>is </a:t>
            </a:r>
            <a:r>
              <a:rPr lang="en-US" altLang="ja-JP" sz="4000" dirty="0"/>
              <a:t>often assumed to be Gaussian, which allows for </a:t>
            </a:r>
            <a:r>
              <a:rPr lang="en-US" altLang="ja-JP" sz="4000" dirty="0">
                <a:solidFill>
                  <a:srgbClr val="FF0000"/>
                </a:solidFill>
              </a:rPr>
              <a:t>the</a:t>
            </a:r>
            <a:r>
              <a:rPr lang="en-US" altLang="ja-JP" sz="4000" dirty="0"/>
              <a:t> evaluation of individual scores using a single number such as the "deviation value",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
        <p:nvSpPr>
          <p:cNvPr id="5" name="フローチャート : 他ページ結合子 4"/>
          <p:cNvSpPr/>
          <p:nvPr/>
        </p:nvSpPr>
        <p:spPr>
          <a:xfrm>
            <a:off x="3517032" y="4363442"/>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3390464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Given the time series data, this return can be easily computed using the '</a:t>
            </a:r>
            <a:r>
              <a:rPr lang="en-US" altLang="ja-JP" sz="4000" dirty="0" err="1"/>
              <a:t>logreturn</a:t>
            </a:r>
            <a:r>
              <a:rPr lang="en-US" altLang="ja-JP" sz="4000" dirty="0"/>
              <a:t>' function we defined previously.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7995098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In addition, we will normalize this data to have unit variance.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27373121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This will allow us to easily compare different stocks, as well as to see how close to a Gaussian the distribution is.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7995098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128792" cy="4092493"/>
          </a:xfrm>
        </p:spPr>
        <p:txBody>
          <a:bodyPr>
            <a:noAutofit/>
          </a:bodyPr>
          <a:lstStyle/>
          <a:p>
            <a:pPr lvl="0"/>
            <a:r>
              <a:rPr lang="en-US" altLang="ja-JP" sz="4000" dirty="0"/>
              <a:t>We have defined a '</a:t>
            </a:r>
            <a:r>
              <a:rPr lang="en-US" altLang="ja-JP" sz="4000" dirty="0" err="1"/>
              <a:t>computeReturn</a:t>
            </a:r>
            <a:r>
              <a:rPr lang="en-US" altLang="ja-JP" sz="4000" dirty="0"/>
              <a:t>' function which adds this one-day logarithmic return as an additional column to the pandas </a:t>
            </a:r>
            <a:r>
              <a:rPr lang="en-US" altLang="ja-JP" sz="4000" dirty="0" err="1"/>
              <a:t>DataFrames</a:t>
            </a:r>
            <a:r>
              <a:rPr lang="en-US" altLang="ja-JP" sz="4000" dirty="0"/>
              <a:t> we just imported.</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2737312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984776" cy="4092493"/>
          </a:xfrm>
        </p:spPr>
        <p:txBody>
          <a:bodyPr>
            <a:noAutofit/>
          </a:bodyPr>
          <a:lstStyle/>
          <a:p>
            <a:pPr lvl="0"/>
            <a:r>
              <a:rPr lang="en-US" altLang="ja-JP" sz="4000" dirty="0"/>
              <a:t>You see that the frame in effect has a new column, labelled 'Return d1'. </a:t>
            </a:r>
            <a:endParaRPr lang="en-US" altLang="ja-JP" sz="4000" dirty="0" smtClean="0"/>
          </a:p>
          <a:p>
            <a:pPr lvl="0"/>
            <a:r>
              <a:rPr lang="en-US" altLang="ja-JP" sz="4000" dirty="0" smtClean="0"/>
              <a:t>You </a:t>
            </a:r>
            <a:r>
              <a:rPr lang="en-US" altLang="ja-JP" sz="4000" dirty="0"/>
              <a:t>also see that the return for the last day could not be computed, it is '</a:t>
            </a:r>
            <a:r>
              <a:rPr lang="en-US" altLang="ja-JP" sz="4000" dirty="0" err="1"/>
              <a:t>NaN</a:t>
            </a:r>
            <a:r>
              <a:rPr lang="en-US" altLang="ja-JP" sz="4000" dirty="0"/>
              <a:t>' (not a number).</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79950984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One </a:t>
            </a:r>
            <a:r>
              <a:rPr lang="en-US" altLang="ja-JP" sz="4000" dirty="0"/>
              <a:t>of </a:t>
            </a:r>
            <a:r>
              <a:rPr lang="en-US" altLang="ja-JP" sz="4000" dirty="0">
                <a:solidFill>
                  <a:srgbClr val="FF0000"/>
                </a:solidFill>
              </a:rPr>
              <a:t>the</a:t>
            </a:r>
            <a:r>
              <a:rPr lang="en-US" altLang="ja-JP" sz="4000" dirty="0"/>
              <a:t> other benefits of using 'pandas' lies in its ability to properly handle </a:t>
            </a:r>
            <a:r>
              <a:rPr lang="en-US" altLang="ja-JP" sz="4000" dirty="0" err="1"/>
              <a:t>NaN</a:t>
            </a:r>
            <a:r>
              <a:rPr lang="en-US" altLang="ja-JP" sz="4000" dirty="0"/>
              <a:t> entries in your data.</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6711714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Here we analyze the return of the Japanese stocks.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On the </a:t>
            </a:r>
            <a:r>
              <a:rPr lang="en-US" altLang="ja-JP" sz="4000" dirty="0" smtClean="0"/>
              <a:t>left </a:t>
            </a:r>
            <a:r>
              <a:rPr lang="en-US" altLang="ja-JP" sz="4000" dirty="0"/>
              <a:t>we have the time series data for G1, on the </a:t>
            </a:r>
            <a:r>
              <a:rPr lang="en-US" altLang="ja-JP" sz="4000" dirty="0" smtClean="0"/>
              <a:t>right</a:t>
            </a:r>
            <a:r>
              <a:rPr lang="en-US" altLang="ja-JP" sz="4000" dirty="0" smtClean="0"/>
              <a:t> </a:t>
            </a:r>
            <a:r>
              <a:rPr lang="en-US" altLang="ja-JP" sz="4000" dirty="0"/>
              <a:t>the histogram of the data together with a Gaussian distribution.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As you can easily see, the data shows very strong time variations and is clearly not Gaussian.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In particular small returns and very large returns occur much more often than predicted by a Gaussian distribution.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8688</TotalTime>
  <Words>2923</Words>
  <Application>Microsoft Office PowerPoint</Application>
  <PresentationFormat>画面に合わせる (16:9)</PresentationFormat>
  <Paragraphs>393</Paragraphs>
  <Slides>118</Slides>
  <Notes>0</Notes>
  <HiddenSlides>1</HiddenSlides>
  <MMClips>0</MMClips>
  <ScaleCrop>false</ScaleCrop>
  <HeadingPairs>
    <vt:vector size="4" baseType="variant">
      <vt:variant>
        <vt:lpstr>テーマ</vt:lpstr>
      </vt:variant>
      <vt:variant>
        <vt:i4>1</vt:i4>
      </vt:variant>
      <vt:variant>
        <vt:lpstr>スライド タイトル</vt:lpstr>
      </vt:variant>
      <vt:variant>
        <vt:i4>118</vt:i4>
      </vt:variant>
    </vt:vector>
  </HeadingPairs>
  <TitlesOfParts>
    <vt:vector size="119"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270</cp:revision>
  <dcterms:created xsi:type="dcterms:W3CDTF">2015-07-01T01:44:32Z</dcterms:created>
  <dcterms:modified xsi:type="dcterms:W3CDTF">2017-03-15T03:20:25Z</dcterms:modified>
</cp:coreProperties>
</file>