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30b84af37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30b84af37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30b84af37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30b84af37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30df8254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30df8254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30b84af37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30b84af37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d7f07bf5d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1d7f07bf5d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9a6f28f3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9a6f28f3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0b84af3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0b84af3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0b84af3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0b84af3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0b84af37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0b84af37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0b84af37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0b84af37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0b84af37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0b84af37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0b84af37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0b84af37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0b84af37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30b84af37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i.org/10.1186/s40064-016-3216-z" TargetMode="External"/><Relationship Id="rId4" Type="http://schemas.openxmlformats.org/officeDocument/2006/relationships/hyperlink" Target="https://doi.org/10.1145/3582016.358205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Survey of OS process scheduling </a:t>
            </a:r>
            <a:endParaRPr/>
          </a:p>
        </p:txBody>
      </p:sp>
      <p:sp>
        <p:nvSpPr>
          <p:cNvPr id="135" name="Google Shape;135;p13"/>
          <p:cNvSpPr txBox="1"/>
          <p:nvPr>
            <p:ph idx="1" type="subTitle"/>
          </p:nvPr>
        </p:nvSpPr>
        <p:spPr>
          <a:xfrm>
            <a:off x="5202975" y="3701925"/>
            <a:ext cx="2466900" cy="4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Charles Melis - A20519854 </a:t>
            </a:r>
            <a:endParaRPr/>
          </a:p>
        </p:txBody>
      </p:sp>
      <p:sp>
        <p:nvSpPr>
          <p:cNvPr id="136" name="Google Shape;136;p13"/>
          <p:cNvSpPr txBox="1"/>
          <p:nvPr/>
        </p:nvSpPr>
        <p:spPr>
          <a:xfrm>
            <a:off x="5275275" y="4167725"/>
            <a:ext cx="2322300" cy="3849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PHD Student : Luke Logan</a:t>
            </a:r>
            <a:endParaRPr>
              <a:latin typeface="Lato"/>
              <a:ea typeface="Lato"/>
              <a:cs typeface="Lato"/>
              <a:sym typeface="Lato"/>
            </a:endParaRPr>
          </a:p>
        </p:txBody>
      </p:sp>
      <p:sp>
        <p:nvSpPr>
          <p:cNvPr id="137" name="Google Shape;137;p13"/>
          <p:cNvSpPr txBox="1"/>
          <p:nvPr/>
        </p:nvSpPr>
        <p:spPr>
          <a:xfrm>
            <a:off x="7836275" y="4175525"/>
            <a:ext cx="1187400" cy="3693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1200">
                <a:solidFill>
                  <a:schemeClr val="lt1"/>
                </a:solidFill>
                <a:latin typeface="Lato"/>
                <a:ea typeface="Lato"/>
                <a:cs typeface="Lato"/>
                <a:sym typeface="Lato"/>
              </a:rPr>
              <a:t>04/26/2023</a:t>
            </a:r>
            <a:endParaRPr sz="12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III.	</a:t>
            </a:r>
            <a:r>
              <a:rPr lang="en" u="sng"/>
              <a:t>Multi-core oriented</a:t>
            </a:r>
            <a:endParaRPr u="sng"/>
          </a:p>
        </p:txBody>
      </p:sp>
      <p:sp>
        <p:nvSpPr>
          <p:cNvPr id="226" name="Google Shape;22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22"/>
          <p:cNvSpPr txBox="1"/>
          <p:nvPr/>
        </p:nvSpPr>
        <p:spPr>
          <a:xfrm>
            <a:off x="0" y="1940700"/>
            <a:ext cx="57378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 Find the best way to balance the load between the cores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They try to improve performance and correctness</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1 was the longest path first in (LPFI)</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Can output result much </a:t>
            </a:r>
            <a:r>
              <a:rPr lang="en">
                <a:solidFill>
                  <a:schemeClr val="lt1"/>
                </a:solidFill>
                <a:latin typeface="Lato"/>
                <a:ea typeface="Lato"/>
                <a:cs typeface="Lato"/>
                <a:sym typeface="Lato"/>
              </a:rPr>
              <a:t>faster</a:t>
            </a:r>
            <a:r>
              <a:rPr lang="en">
                <a:solidFill>
                  <a:schemeClr val="lt1"/>
                </a:solidFill>
                <a:latin typeface="Lato"/>
                <a:ea typeface="Lato"/>
                <a:cs typeface="Lato"/>
                <a:sym typeface="Lato"/>
              </a:rPr>
              <a:t> than already existing algorithms</a:t>
            </a:r>
            <a:endParaRPr>
              <a:solidFill>
                <a:schemeClr val="lt1"/>
              </a:solidFill>
              <a:latin typeface="Lato"/>
              <a:ea typeface="Lato"/>
              <a:cs typeface="Lato"/>
              <a:sym typeface="Lato"/>
            </a:endParaRPr>
          </a:p>
        </p:txBody>
      </p:sp>
      <p:pic>
        <p:nvPicPr>
          <p:cNvPr id="228" name="Google Shape;228;p22"/>
          <p:cNvPicPr preferRelativeResize="0"/>
          <p:nvPr/>
        </p:nvPicPr>
        <p:blipFill>
          <a:blip r:embed="rId3">
            <a:alphaModFix/>
          </a:blip>
          <a:stretch>
            <a:fillRect/>
          </a:stretch>
        </p:blipFill>
        <p:spPr>
          <a:xfrm>
            <a:off x="5539275" y="1734013"/>
            <a:ext cx="3553882" cy="1846625"/>
          </a:xfrm>
          <a:prstGeom prst="rect">
            <a:avLst/>
          </a:prstGeom>
          <a:noFill/>
          <a:ln>
            <a:noFill/>
          </a:ln>
        </p:spPr>
      </p:pic>
      <p:sp>
        <p:nvSpPr>
          <p:cNvPr id="229" name="Google Shape;229;p22"/>
          <p:cNvSpPr txBox="1"/>
          <p:nvPr/>
        </p:nvSpPr>
        <p:spPr>
          <a:xfrm>
            <a:off x="5683450" y="36339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Scheduling in multi-core machine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idx="1" type="body"/>
          </p:nvPr>
        </p:nvSpPr>
        <p:spPr>
          <a:xfrm>
            <a:off x="2322300" y="806200"/>
            <a:ext cx="4499400" cy="396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852"/>
              <a:buNone/>
            </a:pPr>
            <a:r>
              <a:rPr b="1" lang="en" sz="2780" u="sng">
                <a:latin typeface="Montserrat"/>
                <a:ea typeface="Montserrat"/>
                <a:cs typeface="Montserrat"/>
                <a:sym typeface="Montserrat"/>
              </a:rPr>
              <a:t>Conclusion </a:t>
            </a:r>
            <a:endParaRPr b="1" sz="2780" u="sng">
              <a:latin typeface="Montserrat"/>
              <a:ea typeface="Montserrat"/>
              <a:cs typeface="Montserrat"/>
              <a:sym typeface="Montserrat"/>
            </a:endParaRPr>
          </a:p>
          <a:p>
            <a:pPr indent="0" lvl="0" marL="0" rtl="0" algn="l">
              <a:lnSpc>
                <a:spcPct val="95000"/>
              </a:lnSpc>
              <a:spcBef>
                <a:spcPts val="0"/>
              </a:spcBef>
              <a:spcAft>
                <a:spcPts val="1200"/>
              </a:spcAft>
              <a:buSzPts val="852"/>
              <a:buNone/>
            </a:pPr>
            <a:r>
              <a:t/>
            </a:r>
            <a:endParaRPr sz="4160">
              <a:latin typeface="Montserrat"/>
              <a:ea typeface="Montserrat"/>
              <a:cs typeface="Montserrat"/>
              <a:sym typeface="Montserrat"/>
            </a:endParaRPr>
          </a:p>
        </p:txBody>
      </p:sp>
      <p:sp>
        <p:nvSpPr>
          <p:cNvPr id="235" name="Google Shape;23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23"/>
          <p:cNvSpPr/>
          <p:nvPr/>
        </p:nvSpPr>
        <p:spPr>
          <a:xfrm>
            <a:off x="831450" y="1833900"/>
            <a:ext cx="860100" cy="8601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p23"/>
          <p:cNvPicPr preferRelativeResize="0"/>
          <p:nvPr/>
        </p:nvPicPr>
        <p:blipFill>
          <a:blip r:embed="rId3">
            <a:alphaModFix/>
          </a:blip>
          <a:stretch>
            <a:fillRect/>
          </a:stretch>
        </p:blipFill>
        <p:spPr>
          <a:xfrm>
            <a:off x="900450" y="1902900"/>
            <a:ext cx="722100" cy="722100"/>
          </a:xfrm>
          <a:prstGeom prst="rect">
            <a:avLst/>
          </a:prstGeom>
          <a:noFill/>
          <a:ln>
            <a:noFill/>
          </a:ln>
        </p:spPr>
      </p:pic>
      <p:sp>
        <p:nvSpPr>
          <p:cNvPr id="238" name="Google Shape;238;p23"/>
          <p:cNvSpPr txBox="1"/>
          <p:nvPr/>
        </p:nvSpPr>
        <p:spPr>
          <a:xfrm>
            <a:off x="476550" y="2694000"/>
            <a:ext cx="15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General-Purpose</a:t>
            </a:r>
            <a:endParaRPr>
              <a:solidFill>
                <a:schemeClr val="lt1"/>
              </a:solidFill>
              <a:latin typeface="Lato"/>
              <a:ea typeface="Lato"/>
              <a:cs typeface="Lato"/>
              <a:sym typeface="Lato"/>
            </a:endParaRPr>
          </a:p>
        </p:txBody>
      </p:sp>
      <p:sp>
        <p:nvSpPr>
          <p:cNvPr id="239" name="Google Shape;239;p23"/>
          <p:cNvSpPr/>
          <p:nvPr/>
        </p:nvSpPr>
        <p:spPr>
          <a:xfrm>
            <a:off x="2599575" y="1833900"/>
            <a:ext cx="860100" cy="8601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txBox="1"/>
          <p:nvPr/>
        </p:nvSpPr>
        <p:spPr>
          <a:xfrm>
            <a:off x="2422125" y="2763000"/>
            <a:ext cx="121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Performance</a:t>
            </a:r>
            <a:endParaRPr>
              <a:solidFill>
                <a:schemeClr val="lt1"/>
              </a:solidFill>
              <a:latin typeface="Lato"/>
              <a:ea typeface="Lato"/>
              <a:cs typeface="Lato"/>
              <a:sym typeface="Lato"/>
            </a:endParaRPr>
          </a:p>
        </p:txBody>
      </p:sp>
      <p:sp>
        <p:nvSpPr>
          <p:cNvPr id="241" name="Google Shape;241;p23"/>
          <p:cNvSpPr/>
          <p:nvPr/>
        </p:nvSpPr>
        <p:spPr>
          <a:xfrm>
            <a:off x="4073263" y="1833900"/>
            <a:ext cx="860100" cy="8601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txBox="1"/>
          <p:nvPr/>
        </p:nvSpPr>
        <p:spPr>
          <a:xfrm>
            <a:off x="3637125" y="2694000"/>
            <a:ext cx="1725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Energy</a:t>
            </a:r>
            <a:endParaRPr>
              <a:solidFill>
                <a:schemeClr val="lt1"/>
              </a:solidFill>
              <a:latin typeface="Lato"/>
              <a:ea typeface="Lato"/>
              <a:cs typeface="Lato"/>
              <a:sym typeface="Lato"/>
            </a:endParaRPr>
          </a:p>
          <a:p>
            <a:pPr indent="0" lvl="0" marL="0" rtl="0" algn="ctr">
              <a:spcBef>
                <a:spcPts val="0"/>
              </a:spcBef>
              <a:spcAft>
                <a:spcPts val="0"/>
              </a:spcAft>
              <a:buNone/>
            </a:pPr>
            <a:r>
              <a:rPr lang="en">
                <a:solidFill>
                  <a:schemeClr val="lt1"/>
                </a:solidFill>
                <a:latin typeface="Lato"/>
                <a:ea typeface="Lato"/>
                <a:cs typeface="Lato"/>
                <a:sym typeface="Lato"/>
              </a:rPr>
              <a:t>Efficiency</a:t>
            </a:r>
            <a:endParaRPr>
              <a:solidFill>
                <a:schemeClr val="lt1"/>
              </a:solidFill>
              <a:latin typeface="Lato"/>
              <a:ea typeface="Lato"/>
              <a:cs typeface="Lato"/>
              <a:sym typeface="Lato"/>
            </a:endParaRPr>
          </a:p>
        </p:txBody>
      </p:sp>
      <p:sp>
        <p:nvSpPr>
          <p:cNvPr id="243" name="Google Shape;243;p23"/>
          <p:cNvSpPr/>
          <p:nvPr/>
        </p:nvSpPr>
        <p:spPr>
          <a:xfrm>
            <a:off x="5540463" y="1902900"/>
            <a:ext cx="860100" cy="8601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txBox="1"/>
          <p:nvPr/>
        </p:nvSpPr>
        <p:spPr>
          <a:xfrm>
            <a:off x="5363013" y="2763000"/>
            <a:ext cx="138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Cyber-security</a:t>
            </a:r>
            <a:endParaRPr>
              <a:solidFill>
                <a:schemeClr val="lt1"/>
              </a:solidFill>
              <a:latin typeface="Lato"/>
              <a:ea typeface="Lato"/>
              <a:cs typeface="Lato"/>
              <a:sym typeface="Lato"/>
            </a:endParaRPr>
          </a:p>
        </p:txBody>
      </p:sp>
      <p:sp>
        <p:nvSpPr>
          <p:cNvPr id="245" name="Google Shape;245;p23"/>
          <p:cNvSpPr/>
          <p:nvPr/>
        </p:nvSpPr>
        <p:spPr>
          <a:xfrm>
            <a:off x="7308600" y="1934275"/>
            <a:ext cx="860100" cy="8601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txBox="1"/>
          <p:nvPr/>
        </p:nvSpPr>
        <p:spPr>
          <a:xfrm>
            <a:off x="6866700" y="2763000"/>
            <a:ext cx="227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Multi-core oriented </a:t>
            </a:r>
            <a:endParaRPr>
              <a:solidFill>
                <a:schemeClr val="lt1"/>
              </a:solidFill>
              <a:latin typeface="Lato"/>
              <a:ea typeface="Lato"/>
              <a:cs typeface="Lato"/>
              <a:sym typeface="Lato"/>
            </a:endParaRPr>
          </a:p>
        </p:txBody>
      </p:sp>
      <p:pic>
        <p:nvPicPr>
          <p:cNvPr id="247" name="Google Shape;247;p23"/>
          <p:cNvPicPr preferRelativeResize="0"/>
          <p:nvPr/>
        </p:nvPicPr>
        <p:blipFill>
          <a:blip r:embed="rId4">
            <a:alphaModFix/>
          </a:blip>
          <a:stretch>
            <a:fillRect/>
          </a:stretch>
        </p:blipFill>
        <p:spPr>
          <a:xfrm>
            <a:off x="2677200" y="1911527"/>
            <a:ext cx="704850" cy="704850"/>
          </a:xfrm>
          <a:prstGeom prst="rect">
            <a:avLst/>
          </a:prstGeom>
          <a:noFill/>
          <a:ln>
            <a:noFill/>
          </a:ln>
        </p:spPr>
      </p:pic>
      <p:pic>
        <p:nvPicPr>
          <p:cNvPr id="248" name="Google Shape;248;p23"/>
          <p:cNvPicPr preferRelativeResize="0"/>
          <p:nvPr/>
        </p:nvPicPr>
        <p:blipFill>
          <a:blip r:embed="rId5">
            <a:alphaModFix/>
          </a:blip>
          <a:stretch>
            <a:fillRect/>
          </a:stretch>
        </p:blipFill>
        <p:spPr>
          <a:xfrm>
            <a:off x="5540475" y="1934275"/>
            <a:ext cx="860100" cy="860100"/>
          </a:xfrm>
          <a:prstGeom prst="rect">
            <a:avLst/>
          </a:prstGeom>
          <a:noFill/>
          <a:ln>
            <a:noFill/>
          </a:ln>
        </p:spPr>
      </p:pic>
      <p:pic>
        <p:nvPicPr>
          <p:cNvPr id="249" name="Google Shape;249;p23"/>
          <p:cNvPicPr preferRelativeResize="0"/>
          <p:nvPr/>
        </p:nvPicPr>
        <p:blipFill>
          <a:blip r:embed="rId6">
            <a:alphaModFix/>
          </a:blip>
          <a:stretch>
            <a:fillRect/>
          </a:stretch>
        </p:blipFill>
        <p:spPr>
          <a:xfrm>
            <a:off x="7430850" y="2056523"/>
            <a:ext cx="615601" cy="615599"/>
          </a:xfrm>
          <a:prstGeom prst="rect">
            <a:avLst/>
          </a:prstGeom>
          <a:noFill/>
          <a:ln>
            <a:noFill/>
          </a:ln>
        </p:spPr>
      </p:pic>
      <p:pic>
        <p:nvPicPr>
          <p:cNvPr id="250" name="Google Shape;250;p23"/>
          <p:cNvPicPr preferRelativeResize="0"/>
          <p:nvPr/>
        </p:nvPicPr>
        <p:blipFill rotWithShape="1">
          <a:blip r:embed="rId7">
            <a:alphaModFix/>
          </a:blip>
          <a:srcRect b="6519" l="30703" r="31757" t="11980"/>
          <a:stretch/>
        </p:blipFill>
        <p:spPr>
          <a:xfrm>
            <a:off x="4324088" y="1991438"/>
            <a:ext cx="351975" cy="545012"/>
          </a:xfrm>
          <a:prstGeom prst="rect">
            <a:avLst/>
          </a:prstGeom>
          <a:noFill/>
          <a:ln>
            <a:noFill/>
          </a:ln>
        </p:spPr>
      </p:pic>
      <p:sp>
        <p:nvSpPr>
          <p:cNvPr id="251" name="Google Shape;251;p23"/>
          <p:cNvSpPr txBox="1"/>
          <p:nvPr/>
        </p:nvSpPr>
        <p:spPr>
          <a:xfrm>
            <a:off x="1784550" y="3875875"/>
            <a:ext cx="557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All targets problems encountered in HPC !</a:t>
            </a: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ph idx="1" type="body"/>
          </p:nvPr>
        </p:nvSpPr>
        <p:spPr>
          <a:xfrm>
            <a:off x="1702875" y="839375"/>
            <a:ext cx="5964900" cy="36450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852"/>
              <a:buNone/>
            </a:pPr>
            <a:r>
              <a:rPr b="1" lang="en" sz="2780" u="sng">
                <a:latin typeface="Montserrat"/>
                <a:ea typeface="Montserrat"/>
                <a:cs typeface="Montserrat"/>
                <a:sym typeface="Montserrat"/>
              </a:rPr>
              <a:t>Thank you for your attention</a:t>
            </a:r>
            <a:endParaRPr b="1" sz="2780" u="sng">
              <a:latin typeface="Montserrat"/>
              <a:ea typeface="Montserrat"/>
              <a:cs typeface="Montserrat"/>
              <a:sym typeface="Montserrat"/>
            </a:endParaRPr>
          </a:p>
          <a:p>
            <a:pPr indent="0" lvl="0" marL="0" rtl="0" algn="ctr">
              <a:lnSpc>
                <a:spcPct val="95000"/>
              </a:lnSpc>
              <a:spcBef>
                <a:spcPts val="1200"/>
              </a:spcBef>
              <a:spcAft>
                <a:spcPts val="0"/>
              </a:spcAft>
              <a:buSzPts val="852"/>
              <a:buNone/>
            </a:pPr>
            <a:r>
              <a:t/>
            </a:r>
            <a:endParaRPr b="1" sz="2780" u="sng">
              <a:latin typeface="Montserrat"/>
              <a:ea typeface="Montserrat"/>
              <a:cs typeface="Montserrat"/>
              <a:sym typeface="Montserrat"/>
            </a:endParaRPr>
          </a:p>
          <a:p>
            <a:pPr indent="0" lvl="0" marL="0" rtl="0" algn="ctr">
              <a:lnSpc>
                <a:spcPct val="95000"/>
              </a:lnSpc>
              <a:spcBef>
                <a:spcPts val="1200"/>
              </a:spcBef>
              <a:spcAft>
                <a:spcPts val="0"/>
              </a:spcAft>
              <a:buSzPts val="852"/>
              <a:buNone/>
            </a:pPr>
            <a:r>
              <a:t/>
            </a:r>
            <a:endParaRPr b="1" sz="2780" u="sng">
              <a:latin typeface="Montserrat"/>
              <a:ea typeface="Montserrat"/>
              <a:cs typeface="Montserrat"/>
              <a:sym typeface="Montserrat"/>
            </a:endParaRPr>
          </a:p>
          <a:p>
            <a:pPr indent="0" lvl="0" marL="0" rtl="0" algn="ctr">
              <a:lnSpc>
                <a:spcPct val="95000"/>
              </a:lnSpc>
              <a:spcBef>
                <a:spcPts val="1200"/>
              </a:spcBef>
              <a:spcAft>
                <a:spcPts val="0"/>
              </a:spcAft>
              <a:buSzPts val="852"/>
              <a:buNone/>
            </a:pPr>
            <a:r>
              <a:rPr b="1" lang="en" sz="2780" u="sng">
                <a:latin typeface="Montserrat"/>
                <a:ea typeface="Montserrat"/>
                <a:cs typeface="Montserrat"/>
                <a:sym typeface="Montserrat"/>
              </a:rPr>
              <a:t> </a:t>
            </a:r>
            <a:endParaRPr b="1" sz="2780" u="sng">
              <a:latin typeface="Montserrat"/>
              <a:ea typeface="Montserrat"/>
              <a:cs typeface="Montserrat"/>
              <a:sym typeface="Montserrat"/>
            </a:endParaRPr>
          </a:p>
          <a:p>
            <a:pPr indent="0" lvl="0" marL="0" rtl="0" algn="ctr">
              <a:lnSpc>
                <a:spcPct val="95000"/>
              </a:lnSpc>
              <a:spcBef>
                <a:spcPts val="1200"/>
              </a:spcBef>
              <a:spcAft>
                <a:spcPts val="1200"/>
              </a:spcAft>
              <a:buSzPts val="852"/>
              <a:buNone/>
            </a:pPr>
            <a:r>
              <a:rPr b="1" lang="en" sz="2780" u="sng">
                <a:latin typeface="Montserrat"/>
                <a:ea typeface="Montserrat"/>
                <a:cs typeface="Montserrat"/>
                <a:sym typeface="Montserrat"/>
              </a:rPr>
              <a:t>Do you have any questions ?</a:t>
            </a:r>
            <a:endParaRPr b="1" sz="2780" u="sng">
              <a:latin typeface="Montserrat"/>
              <a:ea typeface="Montserrat"/>
              <a:cs typeface="Montserrat"/>
              <a:sym typeface="Montserrat"/>
            </a:endParaRPr>
          </a:p>
        </p:txBody>
      </p:sp>
      <p:sp>
        <p:nvSpPr>
          <p:cNvPr id="257" name="Google Shape;25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24"/>
          <p:cNvSpPr txBox="1"/>
          <p:nvPr/>
        </p:nvSpPr>
        <p:spPr>
          <a:xfrm>
            <a:off x="1784550" y="3875875"/>
            <a:ext cx="557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References</a:t>
            </a:r>
            <a:endParaRPr u="sng"/>
          </a:p>
        </p:txBody>
      </p:sp>
      <p:sp>
        <p:nvSpPr>
          <p:cNvPr id="264" name="Google Shape;264;p25"/>
          <p:cNvSpPr txBox="1"/>
          <p:nvPr>
            <p:ph idx="1" type="body"/>
          </p:nvPr>
        </p:nvSpPr>
        <p:spPr>
          <a:xfrm>
            <a:off x="1237000" y="960625"/>
            <a:ext cx="7284900" cy="3993900"/>
          </a:xfrm>
          <a:prstGeom prst="rect">
            <a:avLst/>
          </a:prstGeom>
        </p:spPr>
        <p:txBody>
          <a:bodyPr anchorCtr="0" anchor="t" bIns="91425" lIns="91425" spcFirstLastPara="1" rIns="91425" wrap="square" tIns="91425">
            <a:normAutofit lnSpcReduction="10000"/>
          </a:bodyPr>
          <a:lstStyle/>
          <a:p>
            <a:pPr indent="-279400" lvl="0" marL="457200" rtl="0" algn="l">
              <a:spcBef>
                <a:spcPts val="0"/>
              </a:spcBef>
              <a:spcAft>
                <a:spcPts val="0"/>
              </a:spcAft>
              <a:buSzPts val="800"/>
              <a:buAutoNum type="arabicParenR"/>
            </a:pPr>
            <a:r>
              <a:rPr lang="en" sz="800"/>
              <a:t>Jack Tigar Humphries, Neel Natu, Ashwin Chaugule, Ofir Weisse, Barret Rhoden, Josh Don, Luigi Rizzo, Oleg Rombakh, Paul Turner, and Christos Kozyrakis. 2021. ghOSt: Fast &amp; Flexible User-Space Delegation of Linux Scheduling. In ACM SIGOPS 28th Symposium on Operating Systems Principles (SOSP ’21), October 26–28, 2021, Virtual Event, Germany. ACM, New York, NY, USA, 17 pages. https: //doi.org/10.1145/3477132.3483542</a:t>
            </a:r>
            <a:endParaRPr sz="800"/>
          </a:p>
          <a:p>
            <a:pPr indent="-279400" lvl="0" marL="457200" marR="0" rtl="0" algn="l">
              <a:lnSpc>
                <a:spcPct val="115000"/>
              </a:lnSpc>
              <a:spcBef>
                <a:spcPts val="0"/>
              </a:spcBef>
              <a:spcAft>
                <a:spcPts val="0"/>
              </a:spcAft>
              <a:buSzPts val="800"/>
              <a:buAutoNum type="arabicParenR"/>
            </a:pPr>
            <a:r>
              <a:rPr lang="en" sz="800"/>
              <a:t>Agarwal, Harshit &amp; Jariwala, Gaurav. (2020). Analysis of Process Scheduling Using Neural Network in Operating System. 10.1007/978-981-15-0146-3_97. </a:t>
            </a:r>
            <a:endParaRPr sz="800"/>
          </a:p>
          <a:p>
            <a:pPr indent="-279400" lvl="0" marL="457200" marR="0" rtl="0" algn="l">
              <a:lnSpc>
                <a:spcPct val="115000"/>
              </a:lnSpc>
              <a:spcBef>
                <a:spcPts val="0"/>
              </a:spcBef>
              <a:spcAft>
                <a:spcPts val="0"/>
              </a:spcAft>
              <a:buSzPts val="800"/>
              <a:buAutoNum type="arabicParenR"/>
            </a:pPr>
            <a:r>
              <a:rPr lang="en" sz="800"/>
              <a:t>Butt, M.A., Akram, M. A new intuitionistic fuzzy rule-based decision-making system for an operating system process scheduler. SpringerPlus 5, 1547 (2016). </a:t>
            </a:r>
            <a:r>
              <a:rPr lang="en" sz="800" u="sng">
                <a:solidFill>
                  <a:schemeClr val="hlink"/>
                </a:solidFill>
                <a:hlinkClick r:id="rId3"/>
              </a:rPr>
              <a:t>https://doi.org/10.1186/s40064-016-3216-z</a:t>
            </a:r>
            <a:endParaRPr sz="800"/>
          </a:p>
          <a:p>
            <a:pPr indent="-279400" lvl="0" marL="457200" marR="0" rtl="0" algn="l">
              <a:lnSpc>
                <a:spcPct val="115000"/>
              </a:lnSpc>
              <a:spcBef>
                <a:spcPts val="0"/>
              </a:spcBef>
              <a:spcAft>
                <a:spcPts val="0"/>
              </a:spcAft>
              <a:buSzPts val="800"/>
              <a:buAutoNum type="arabicParenR"/>
            </a:pPr>
            <a:r>
              <a:rPr lang="en" sz="800"/>
              <a:t>Kulkarni, Nahush &amp; Mahajan, Sameer &amp; Patil, Adwait. (2020). IRJET | A Study of Available Process Scheduling Algorithms and Their Improved Substitutes. 7. 4129-4136. </a:t>
            </a:r>
            <a:endParaRPr sz="800"/>
          </a:p>
          <a:p>
            <a:pPr indent="-279400" lvl="0" marL="457200" marR="0" rtl="0" algn="l">
              <a:lnSpc>
                <a:spcPct val="115000"/>
              </a:lnSpc>
              <a:spcBef>
                <a:spcPts val="0"/>
              </a:spcBef>
              <a:spcAft>
                <a:spcPts val="0"/>
              </a:spcAft>
              <a:buSzPts val="800"/>
              <a:buAutoNum type="arabicParenR"/>
            </a:pPr>
            <a:r>
              <a:rPr lang="en" sz="800"/>
              <a:t>W. -C. Fan, C. -S. Wong, W. -K. Lee and S. -O. Hwang, "Comparison of Interactivity Performance of Linux CFS and Windows 10 CPU Schedulers," 2020 International Conference on Green and Human Information Technology (ICGHIT), Hanoi, Vietnam, 2020, pp. 31-34, doi: 10.1109/ICGHIT49656.2020.00014.</a:t>
            </a:r>
            <a:endParaRPr sz="800"/>
          </a:p>
          <a:p>
            <a:pPr indent="-279400" lvl="0" marL="457200" marR="0" rtl="0" algn="l">
              <a:lnSpc>
                <a:spcPct val="115000"/>
              </a:lnSpc>
              <a:spcBef>
                <a:spcPts val="0"/>
              </a:spcBef>
              <a:spcAft>
                <a:spcPts val="0"/>
              </a:spcAft>
              <a:buSzPts val="800"/>
              <a:buAutoNum type="arabicParenR"/>
            </a:pPr>
            <a:r>
              <a:rPr lang="en" sz="800"/>
              <a:t>A. M. Oshani Bandara and U. U. Samantha Rajapaksha, "An Improved Round Robin Algorithm for an Efficient CPU Scheduling," 2022 2nd International Conference on Advanced Research in Computing (ICARC), Belihuloya, Sri Lanka, 2022, pp. 349-354, doi: 10.1109/ICARC54489.2022.9754037.</a:t>
            </a:r>
            <a:endParaRPr sz="800"/>
          </a:p>
          <a:p>
            <a:pPr indent="-279400" lvl="0" marL="457200" marR="0" rtl="0" algn="l">
              <a:lnSpc>
                <a:spcPct val="115000"/>
              </a:lnSpc>
              <a:spcBef>
                <a:spcPts val="0"/>
              </a:spcBef>
              <a:spcAft>
                <a:spcPts val="0"/>
              </a:spcAft>
              <a:buSzPts val="800"/>
              <a:buAutoNum type="arabicParenR"/>
            </a:pPr>
            <a:r>
              <a:rPr lang="en" sz="800"/>
              <a:t>Teng Ma, Shanpei Chen, Yihao Wu, Erwei Deng, Zhuo Song, Quan Chen, and Minyi Guo. 2023. Efficient Scheduler Live Update for Linux Kernel with Modularization. In Proceedings of the 28th ACM International Conference on Architectural Support for Programming Languages and Operating Systems, Volume 3 (ASPLOS 2023). Association for Computing Machinery, New York, NY, USA, 194–207. </a:t>
            </a:r>
            <a:r>
              <a:rPr lang="en" sz="800">
                <a:uFill>
                  <a:noFill/>
                </a:uFill>
                <a:hlinkClick r:id="rId4"/>
              </a:rPr>
              <a:t>https://doi.org/10.1145/3582016.3582054</a:t>
            </a:r>
            <a:endParaRPr sz="800"/>
          </a:p>
          <a:p>
            <a:pPr indent="-279400" lvl="0" marL="457200" marR="0" rtl="0" algn="l">
              <a:lnSpc>
                <a:spcPct val="115000"/>
              </a:lnSpc>
              <a:spcBef>
                <a:spcPts val="0"/>
              </a:spcBef>
              <a:spcAft>
                <a:spcPts val="0"/>
              </a:spcAft>
              <a:buSzPts val="800"/>
              <a:buAutoNum type="arabicParenR"/>
            </a:pPr>
            <a:r>
              <a:rPr lang="en" sz="800"/>
              <a:t>A. M. Oshani Bandara and U. U. Samantha Rajapaksha, "An Improved Round Robin Algorithm for an Efficient CPU Scheduling," 2022 2nd International Conference on Advanced Research in Computing (ICARC), Belihuloya, Sri Lanka, 2022, pp. 349-354, doi: 10.1109/ICARC54489.2022.9754037.</a:t>
            </a:r>
            <a:endParaRPr sz="800"/>
          </a:p>
          <a:p>
            <a:pPr indent="-279400" lvl="0" marL="457200" marR="0" rtl="0" algn="l">
              <a:lnSpc>
                <a:spcPct val="115000"/>
              </a:lnSpc>
              <a:spcBef>
                <a:spcPts val="0"/>
              </a:spcBef>
              <a:spcAft>
                <a:spcPts val="0"/>
              </a:spcAft>
              <a:buSzPts val="800"/>
              <a:buAutoNum type="arabicParenR"/>
            </a:pPr>
            <a:r>
              <a:rPr lang="en" sz="800"/>
              <a:t>Giridas, K. &amp; Nargunam, Shajin. (2012). Compatibility of Hybrid Process Scheduler in Green IT Cloud Computing Environment. International Journal of Computer Applications. 55. 27-33. 10.5120/8753-2649.</a:t>
            </a:r>
            <a:endParaRPr sz="800"/>
          </a:p>
          <a:p>
            <a:pPr indent="-279400" lvl="0" marL="457200" marR="0" rtl="0" algn="l">
              <a:lnSpc>
                <a:spcPct val="115000"/>
              </a:lnSpc>
              <a:spcBef>
                <a:spcPts val="0"/>
              </a:spcBef>
              <a:spcAft>
                <a:spcPts val="0"/>
              </a:spcAft>
              <a:buSzPts val="800"/>
              <a:buAutoNum type="arabicParenR"/>
            </a:pPr>
            <a:r>
              <a:rPr lang="en" sz="800"/>
              <a:t>S. Z. Sheikh and M. A. Pasha, "Energy-Efficient Cache-Aware Scheduling on Heterogeneous Multicore Systems," in IEEE Transactions on Parallel and Distributed Systems, vol. 33, no. 1, pp. 206-217, 1 Jan. 2022, doi: 10.1109/TPDS.2021.3090587. </a:t>
            </a:r>
            <a:endParaRPr sz="800"/>
          </a:p>
          <a:p>
            <a:pPr indent="-279400" lvl="0" marL="457200" marR="0" rtl="0" algn="l">
              <a:lnSpc>
                <a:spcPct val="115000"/>
              </a:lnSpc>
              <a:spcBef>
                <a:spcPts val="0"/>
              </a:spcBef>
              <a:spcAft>
                <a:spcPts val="0"/>
              </a:spcAft>
              <a:buSzPts val="800"/>
              <a:buAutoNum type="arabicParenR"/>
            </a:pPr>
            <a:r>
              <a:rPr lang="en" sz="800"/>
              <a:t>Evaluation of Dynamic Scheduling Policies against Cyber-attacks on an Open-Shop Manufacturing System using Simulation Alejandro Bracho Avila, Alireza Zarreh*, Can Saygin, Hung-Da Wan, Yooneun Lee The University of Texas at San Antonio, San Antonio, TX, Department of Mechanical Engineering Department of Electrical and Computer Engineering, Center for Advanced and Lean Systems (CAMLS) Received 20 June 2021, Accepted 15 Aug 2021, Available online 21 Aug 2021, Vol.9</a:t>
            </a:r>
            <a:endParaRPr sz="800"/>
          </a:p>
        </p:txBody>
      </p:sp>
      <p:sp>
        <p:nvSpPr>
          <p:cNvPr id="265" name="Google Shape;26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References</a:t>
            </a:r>
            <a:endParaRPr u="sng"/>
          </a:p>
        </p:txBody>
      </p:sp>
      <p:sp>
        <p:nvSpPr>
          <p:cNvPr id="271" name="Google Shape;271;p26"/>
          <p:cNvSpPr txBox="1"/>
          <p:nvPr>
            <p:ph idx="1" type="body"/>
          </p:nvPr>
        </p:nvSpPr>
        <p:spPr>
          <a:xfrm>
            <a:off x="1237000" y="960625"/>
            <a:ext cx="7284900" cy="3993900"/>
          </a:xfrm>
          <a:prstGeom prst="rect">
            <a:avLst/>
          </a:prstGeom>
        </p:spPr>
        <p:txBody>
          <a:bodyPr anchorCtr="0" anchor="t" bIns="91425" lIns="91425" spcFirstLastPara="1" rIns="91425" wrap="square" tIns="91425">
            <a:normAutofit/>
          </a:bodyPr>
          <a:lstStyle/>
          <a:p>
            <a:pPr indent="-279400" lvl="0" marL="457200" marR="0" rtl="0" algn="l">
              <a:lnSpc>
                <a:spcPct val="115000"/>
              </a:lnSpc>
              <a:spcBef>
                <a:spcPts val="0"/>
              </a:spcBef>
              <a:spcAft>
                <a:spcPts val="0"/>
              </a:spcAft>
              <a:buSzPts val="800"/>
              <a:buAutoNum type="arabicParenR" startAt="11"/>
            </a:pPr>
            <a:r>
              <a:rPr lang="en" sz="800"/>
              <a:t>X. Gao and M. Qiu, "Efficient Process Scheduling for Multi-core Systems," 2022 IEEE 8th Intl Conference on Big Data Security on Cloud (BigDataSecurity), IEEE Intl Conference on High Performance and Smart Computing, (HPSC) and IEEE Intl Conference on Intelligent Data and Security (IDS), Jinan, China, 2022, pp. 113-118, doi: 10.1109/BigDataSecurityHPSCIDS54978.2022.00030.</a:t>
            </a:r>
            <a:endParaRPr sz="800"/>
          </a:p>
          <a:p>
            <a:pPr indent="-279400" lvl="0" marL="457200" marR="0" rtl="0" algn="l">
              <a:lnSpc>
                <a:spcPct val="115000"/>
              </a:lnSpc>
              <a:spcBef>
                <a:spcPts val="0"/>
              </a:spcBef>
              <a:spcAft>
                <a:spcPts val="0"/>
              </a:spcAft>
              <a:buSzPts val="800"/>
              <a:buAutoNum type="arabicParenR" startAt="11"/>
            </a:pPr>
            <a:r>
              <a:rPr lang="en" sz="800"/>
              <a:t>S. Song, Kai Hwang and Yu-Kwong Kwok, "Risk-resilient heuristics and genetic algorithms for security-assured grid job scheduling," in IEEE Transactions on Computers, vol. 55, no. 6, pp. 703-719, June 2006, doi: 10.1109/TC.2006.89.</a:t>
            </a:r>
            <a:endParaRPr sz="800"/>
          </a:p>
          <a:p>
            <a:pPr indent="-279400" lvl="0" marL="457200" marR="0" rtl="0" algn="l">
              <a:lnSpc>
                <a:spcPct val="115000"/>
              </a:lnSpc>
              <a:spcBef>
                <a:spcPts val="0"/>
              </a:spcBef>
              <a:spcAft>
                <a:spcPts val="0"/>
              </a:spcAft>
              <a:buSzPts val="800"/>
              <a:buAutoNum type="arabicParenR" startAt="11"/>
            </a:pPr>
            <a:r>
              <a:rPr lang="en" sz="800"/>
              <a:t>K. Guha, S. Saha and K. McDonald-Maier, "SENAS: Security driven ENergy Aware Scheduler for Real Time Approximate Computing Tasks on Multi-Processor Systems," 2022 IEEE 28th International Symposium on On-Line Testing and Robust System Design (IOLTS), Torino, Italy, 2022, pp. 1-5, doi: 10.1109/IOLTS56730.2022.9897811.</a:t>
            </a:r>
            <a:endParaRPr sz="800"/>
          </a:p>
          <a:p>
            <a:pPr indent="-279400" lvl="0" marL="457200" marR="0" rtl="0" algn="l">
              <a:lnSpc>
                <a:spcPct val="115000"/>
              </a:lnSpc>
              <a:spcBef>
                <a:spcPts val="0"/>
              </a:spcBef>
              <a:spcAft>
                <a:spcPts val="0"/>
              </a:spcAft>
              <a:buSzPts val="800"/>
              <a:buAutoNum type="arabicParenR" startAt="11"/>
            </a:pPr>
            <a:r>
              <a:rPr lang="en" sz="800"/>
              <a:t>S. Mohan, M. K. Yoon, R. Pellizzoni and R. Bobba, "Real-Time Systems Security through Scheduler Constraints," 2014 26th Euromicro Conference on Real-Time Systems, Madrid, Spain, 2014, pp. 129-140, doi: 10.1109/ECRTS.2014.28.</a:t>
            </a:r>
            <a:endParaRPr sz="800"/>
          </a:p>
          <a:p>
            <a:pPr indent="-279400" lvl="0" marL="457200" marR="0" rtl="0" algn="l">
              <a:lnSpc>
                <a:spcPct val="115000"/>
              </a:lnSpc>
              <a:spcBef>
                <a:spcPts val="0"/>
              </a:spcBef>
              <a:spcAft>
                <a:spcPts val="0"/>
              </a:spcAft>
              <a:buSzPts val="800"/>
              <a:buAutoNum type="arabicParenR" startAt="11"/>
            </a:pPr>
            <a:r>
              <a:rPr lang="en" sz="800"/>
              <a:t>Tran, Giang Son &amp; Nghiem, Thi &amp; Ho, Tuong &amp; Luong, Chi. (2016). Extended process scheduler for improving user experience in multi-core mobile systems. 417-424. 10.1145/3011077.3011106. </a:t>
            </a:r>
            <a:endParaRPr sz="800"/>
          </a:p>
          <a:p>
            <a:pPr indent="-279400" lvl="0" marL="457200" marR="0" rtl="0" algn="l">
              <a:lnSpc>
                <a:spcPct val="115000"/>
              </a:lnSpc>
              <a:spcBef>
                <a:spcPts val="0"/>
              </a:spcBef>
              <a:spcAft>
                <a:spcPts val="0"/>
              </a:spcAft>
              <a:buSzPts val="800"/>
              <a:buAutoNum type="arabicParenR" startAt="11"/>
            </a:pPr>
            <a:r>
              <a:rPr lang="en" sz="800"/>
              <a:t>Muneeswari, G. &amp; Shunmuganathan, K.. (2011). A Novel Hard-Soft Processor Affinity Scheduling for Multicore Architecture using Multiagents. European Journal of Scientific Research. 55. </a:t>
            </a:r>
            <a:endParaRPr sz="800"/>
          </a:p>
          <a:p>
            <a:pPr indent="-279400" lvl="0" marL="457200" marR="0" rtl="0" algn="l">
              <a:lnSpc>
                <a:spcPct val="115000"/>
              </a:lnSpc>
              <a:spcBef>
                <a:spcPts val="0"/>
              </a:spcBef>
              <a:spcAft>
                <a:spcPts val="0"/>
              </a:spcAft>
              <a:buSzPts val="800"/>
              <a:buAutoNum type="arabicParenR" startAt="11"/>
            </a:pPr>
            <a:r>
              <a:rPr lang="en" sz="800"/>
              <a:t>C. E. Staniloiu, A. Militaru, R. Nitu and R. Deaconescu, "Safer Linux Kernel Modules Using the D Programming Language," in IEEE Access, vol. 10, pp. 134502-134511, 2022, doi: 10.1109/ACCESS.2022.3229461.</a:t>
            </a:r>
            <a:endParaRPr sz="800"/>
          </a:p>
        </p:txBody>
      </p:sp>
      <p:sp>
        <p:nvSpPr>
          <p:cNvPr id="272" name="Google Shape;27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59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Overview :</a:t>
            </a:r>
            <a:endParaRPr u="sng"/>
          </a:p>
        </p:txBody>
      </p:sp>
      <p:sp>
        <p:nvSpPr>
          <p:cNvPr id="143" name="Google Shape;143;p14"/>
          <p:cNvSpPr txBox="1"/>
          <p:nvPr>
            <p:ph idx="1" type="body"/>
          </p:nvPr>
        </p:nvSpPr>
        <p:spPr>
          <a:xfrm>
            <a:off x="1253250" y="1221175"/>
            <a:ext cx="2001000" cy="3736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sz="1900"/>
          </a:p>
          <a:p>
            <a:pPr indent="-322103" lvl="0" marL="457200" rtl="0" algn="l">
              <a:spcBef>
                <a:spcPts val="1200"/>
              </a:spcBef>
              <a:spcAft>
                <a:spcPts val="0"/>
              </a:spcAft>
              <a:buSzPct val="100000"/>
              <a:buAutoNum type="romanUcPeriod"/>
            </a:pPr>
            <a:r>
              <a:rPr lang="en" sz="1900"/>
              <a:t>Introduction</a:t>
            </a:r>
            <a:endParaRPr sz="1900"/>
          </a:p>
          <a:p>
            <a:pPr indent="0" lvl="0" marL="457200" rtl="0" algn="l">
              <a:spcBef>
                <a:spcPts val="1200"/>
              </a:spcBef>
              <a:spcAft>
                <a:spcPts val="0"/>
              </a:spcAft>
              <a:buNone/>
            </a:pPr>
            <a:r>
              <a:t/>
            </a:r>
            <a:endParaRPr sz="1900"/>
          </a:p>
          <a:p>
            <a:pPr indent="-322103" lvl="0" marL="457200" rtl="0" algn="l">
              <a:spcBef>
                <a:spcPts val="1200"/>
              </a:spcBef>
              <a:spcAft>
                <a:spcPts val="0"/>
              </a:spcAft>
              <a:buSzPct val="100000"/>
              <a:buAutoNum type="romanUcPeriod"/>
            </a:pPr>
            <a:r>
              <a:rPr lang="en" sz="1900"/>
              <a:t>Background</a:t>
            </a:r>
            <a:endParaRPr sz="1900"/>
          </a:p>
          <a:p>
            <a:pPr indent="0" lvl="0" marL="457200" rtl="0" algn="l">
              <a:spcBef>
                <a:spcPts val="1200"/>
              </a:spcBef>
              <a:spcAft>
                <a:spcPts val="0"/>
              </a:spcAft>
              <a:buNone/>
            </a:pPr>
            <a:r>
              <a:t/>
            </a:r>
            <a:endParaRPr sz="1900"/>
          </a:p>
          <a:p>
            <a:pPr indent="-322103" lvl="0" marL="457200" rtl="0" algn="l">
              <a:spcBef>
                <a:spcPts val="1200"/>
              </a:spcBef>
              <a:spcAft>
                <a:spcPts val="0"/>
              </a:spcAft>
              <a:buSzPct val="100000"/>
              <a:buAutoNum type="romanUcPeriod"/>
            </a:pPr>
            <a:r>
              <a:rPr lang="en" sz="1900"/>
              <a:t>Discussion</a:t>
            </a:r>
            <a:r>
              <a:rPr lang="en" sz="1900"/>
              <a:t> </a:t>
            </a:r>
            <a:endParaRPr sz="1900"/>
          </a:p>
          <a:p>
            <a:pPr indent="0" lvl="0" marL="457200" rtl="0" algn="l">
              <a:spcBef>
                <a:spcPts val="1200"/>
              </a:spcBef>
              <a:spcAft>
                <a:spcPts val="0"/>
              </a:spcAft>
              <a:buNone/>
            </a:pPr>
            <a:r>
              <a:t/>
            </a:r>
            <a:endParaRPr sz="1900"/>
          </a:p>
          <a:p>
            <a:pPr indent="-322103" lvl="0" marL="457200" rtl="0" algn="l">
              <a:spcBef>
                <a:spcPts val="1200"/>
              </a:spcBef>
              <a:spcAft>
                <a:spcPts val="0"/>
              </a:spcAft>
              <a:buSzPct val="100000"/>
              <a:buAutoNum type="romanUcPeriod"/>
            </a:pPr>
            <a:r>
              <a:rPr lang="en" sz="1900"/>
              <a:t>Conclusion </a:t>
            </a:r>
            <a:endParaRPr sz="1900"/>
          </a:p>
          <a:p>
            <a:pPr indent="0" lvl="0" marL="457200" rtl="0" algn="l">
              <a:spcBef>
                <a:spcPts val="1200"/>
              </a:spcBef>
              <a:spcAft>
                <a:spcPts val="0"/>
              </a:spcAft>
              <a:buNone/>
            </a:pPr>
            <a:r>
              <a:t/>
            </a:r>
            <a:endParaRPr sz="1900"/>
          </a:p>
          <a:p>
            <a:pPr indent="0" lvl="0" marL="0" rtl="0" algn="l">
              <a:spcBef>
                <a:spcPts val="1200"/>
              </a:spcBef>
              <a:spcAft>
                <a:spcPts val="1200"/>
              </a:spcAft>
              <a:buNone/>
            </a:pPr>
            <a:r>
              <a:t/>
            </a:r>
            <a:endParaRPr sz="1900"/>
          </a:p>
        </p:txBody>
      </p:sp>
      <p:sp>
        <p:nvSpPr>
          <p:cNvPr id="144" name="Google Shape;14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14"/>
          <p:cNvPicPr preferRelativeResize="0"/>
          <p:nvPr/>
        </p:nvPicPr>
        <p:blipFill>
          <a:blip r:embed="rId3">
            <a:alphaModFix/>
          </a:blip>
          <a:stretch>
            <a:fillRect/>
          </a:stretch>
        </p:blipFill>
        <p:spPr>
          <a:xfrm>
            <a:off x="3384525" y="1514525"/>
            <a:ext cx="5584950" cy="26249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romanUcPeriod"/>
            </a:pPr>
            <a:r>
              <a:rPr lang="en" u="sng"/>
              <a:t>Introduction</a:t>
            </a:r>
            <a:endParaRPr u="sng"/>
          </a:p>
        </p:txBody>
      </p:sp>
      <p:sp>
        <p:nvSpPr>
          <p:cNvPr id="151" name="Google Shape;151;p15"/>
          <p:cNvSpPr txBox="1"/>
          <p:nvPr>
            <p:ph idx="1" type="body"/>
          </p:nvPr>
        </p:nvSpPr>
        <p:spPr>
          <a:xfrm>
            <a:off x="933975" y="1077375"/>
            <a:ext cx="4311600" cy="3523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The need to study OS process scheduling in HPC become more and more important</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n"/>
              <a:t>HPC systems needs to  process large amounts of data and perform complex computations efficiently and effectively</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To do so they require an efficient CPU scheduling algorithm and an efficient management of </a:t>
            </a:r>
            <a:r>
              <a:rPr lang="en"/>
              <a:t>resources</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This survey aims to provide a comparison of multiple OS Process schedulers classified by categories.</a:t>
            </a:r>
            <a:endParaRPr/>
          </a:p>
        </p:txBody>
      </p:sp>
      <p:sp>
        <p:nvSpPr>
          <p:cNvPr id="152" name="Google Shape;15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15"/>
          <p:cNvPicPr preferRelativeResize="0"/>
          <p:nvPr/>
        </p:nvPicPr>
        <p:blipFill>
          <a:blip r:embed="rId3">
            <a:alphaModFix/>
          </a:blip>
          <a:stretch>
            <a:fillRect/>
          </a:stretch>
        </p:blipFill>
        <p:spPr>
          <a:xfrm>
            <a:off x="5676375" y="1790948"/>
            <a:ext cx="3144024" cy="209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II.	</a:t>
            </a:r>
            <a:r>
              <a:rPr lang="en" u="sng"/>
              <a:t>Background </a:t>
            </a:r>
            <a:endParaRPr u="sng"/>
          </a:p>
        </p:txBody>
      </p:sp>
      <p:sp>
        <p:nvSpPr>
          <p:cNvPr id="159" name="Google Shape;15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16"/>
          <p:cNvPicPr preferRelativeResize="0"/>
          <p:nvPr/>
        </p:nvPicPr>
        <p:blipFill>
          <a:blip r:embed="rId3">
            <a:alphaModFix/>
          </a:blip>
          <a:stretch>
            <a:fillRect/>
          </a:stretch>
        </p:blipFill>
        <p:spPr>
          <a:xfrm>
            <a:off x="4988025" y="1550175"/>
            <a:ext cx="3885850" cy="2125525"/>
          </a:xfrm>
          <a:prstGeom prst="rect">
            <a:avLst/>
          </a:prstGeom>
          <a:noFill/>
          <a:ln>
            <a:noFill/>
          </a:ln>
        </p:spPr>
      </p:pic>
      <p:sp>
        <p:nvSpPr>
          <p:cNvPr id="161" name="Google Shape;161;p16"/>
          <p:cNvSpPr txBox="1"/>
          <p:nvPr/>
        </p:nvSpPr>
        <p:spPr>
          <a:xfrm>
            <a:off x="5485075" y="3803500"/>
            <a:ext cx="3388800" cy="3849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The most common scheduling algorithms</a:t>
            </a:r>
            <a:endParaRPr>
              <a:latin typeface="Lato"/>
              <a:ea typeface="Lato"/>
              <a:cs typeface="Lato"/>
              <a:sym typeface="Lato"/>
            </a:endParaRPr>
          </a:p>
        </p:txBody>
      </p:sp>
      <p:sp>
        <p:nvSpPr>
          <p:cNvPr id="162" name="Google Shape;162;p16"/>
          <p:cNvSpPr txBox="1"/>
          <p:nvPr/>
        </p:nvSpPr>
        <p:spPr>
          <a:xfrm>
            <a:off x="113450" y="1422400"/>
            <a:ext cx="4458600" cy="2381100"/>
          </a:xfrm>
          <a:prstGeom prst="rect">
            <a:avLst/>
          </a:prstGeom>
          <a:noFill/>
          <a:ln>
            <a:noFill/>
          </a:ln>
        </p:spPr>
        <p:txBody>
          <a:bodyPr anchorCtr="0" anchor="ctr" bIns="91425" lIns="91425" spcFirstLastPara="1" rIns="91425" wrap="square" tIns="91425">
            <a:spAutoFit/>
          </a:bodyPr>
          <a:lstStyle/>
          <a:p>
            <a:pPr indent="-311150" lvl="0" marL="457200" marR="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Linux has 2 types of processes :</a:t>
            </a:r>
            <a:endParaRPr sz="1300">
              <a:solidFill>
                <a:schemeClr val="lt1"/>
              </a:solidFill>
              <a:latin typeface="Lato"/>
              <a:ea typeface="Lato"/>
              <a:cs typeface="Lato"/>
              <a:sym typeface="Lato"/>
            </a:endParaRPr>
          </a:p>
          <a:p>
            <a:pPr indent="0" lvl="0" marL="457200" marR="0" rtl="0" algn="l">
              <a:lnSpc>
                <a:spcPct val="115000"/>
              </a:lnSpc>
              <a:spcBef>
                <a:spcPts val="1200"/>
              </a:spcBef>
              <a:spcAft>
                <a:spcPts val="0"/>
              </a:spcAft>
              <a:buNone/>
            </a:pPr>
            <a:r>
              <a:t/>
            </a:r>
            <a:endParaRPr sz="1300">
              <a:solidFill>
                <a:schemeClr val="lt1"/>
              </a:solidFill>
              <a:latin typeface="Lato"/>
              <a:ea typeface="Lato"/>
              <a:cs typeface="Lato"/>
              <a:sym typeface="Lato"/>
            </a:endParaRPr>
          </a:p>
          <a:p>
            <a:pPr indent="-298450" lvl="1" marL="914400" marR="0" rtl="0" algn="l">
              <a:lnSpc>
                <a:spcPct val="115000"/>
              </a:lnSpc>
              <a:spcBef>
                <a:spcPts val="1200"/>
              </a:spcBef>
              <a:spcAft>
                <a:spcPts val="0"/>
              </a:spcAft>
              <a:buClr>
                <a:schemeClr val="lt1"/>
              </a:buClr>
              <a:buSzPts val="1100"/>
              <a:buFont typeface="Lato"/>
              <a:buChar char="➢"/>
            </a:pPr>
            <a:r>
              <a:rPr lang="en" sz="1300">
                <a:solidFill>
                  <a:schemeClr val="lt1"/>
                </a:solidFill>
                <a:latin typeface="Lato"/>
                <a:ea typeface="Lato"/>
                <a:cs typeface="Lato"/>
                <a:sym typeface="Lato"/>
              </a:rPr>
              <a:t>Real-time processes : cannot be delayed, used in migration of process</a:t>
            </a:r>
            <a:endParaRPr sz="1300">
              <a:solidFill>
                <a:schemeClr val="lt1"/>
              </a:solidFill>
              <a:latin typeface="Lato"/>
              <a:ea typeface="Lato"/>
              <a:cs typeface="Lato"/>
              <a:sym typeface="Lato"/>
            </a:endParaRPr>
          </a:p>
          <a:p>
            <a:pPr indent="0" lvl="0" marL="914400" marR="0" rtl="0" algn="l">
              <a:lnSpc>
                <a:spcPct val="115000"/>
              </a:lnSpc>
              <a:spcBef>
                <a:spcPts val="1200"/>
              </a:spcBef>
              <a:spcAft>
                <a:spcPts val="0"/>
              </a:spcAft>
              <a:buNone/>
            </a:pPr>
            <a:r>
              <a:t/>
            </a:r>
            <a:endParaRPr sz="1300">
              <a:solidFill>
                <a:schemeClr val="lt1"/>
              </a:solidFill>
              <a:latin typeface="Lato"/>
              <a:ea typeface="Lato"/>
              <a:cs typeface="Lato"/>
              <a:sym typeface="Lato"/>
            </a:endParaRPr>
          </a:p>
          <a:p>
            <a:pPr indent="-298450" lvl="1" marL="914400" marR="0" rtl="0" algn="l">
              <a:lnSpc>
                <a:spcPct val="115000"/>
              </a:lnSpc>
              <a:spcBef>
                <a:spcPts val="1200"/>
              </a:spcBef>
              <a:spcAft>
                <a:spcPts val="0"/>
              </a:spcAft>
              <a:buClr>
                <a:schemeClr val="lt1"/>
              </a:buClr>
              <a:buSzPts val="1100"/>
              <a:buFont typeface="Lato"/>
              <a:buChar char="➢"/>
            </a:pPr>
            <a:r>
              <a:rPr lang="en" sz="1300">
                <a:solidFill>
                  <a:schemeClr val="lt1"/>
                </a:solidFill>
                <a:latin typeface="Lato"/>
                <a:ea typeface="Lato"/>
                <a:cs typeface="Lato"/>
                <a:sym typeface="Lato"/>
              </a:rPr>
              <a:t>Conventional</a:t>
            </a:r>
            <a:r>
              <a:rPr lang="en" sz="1300">
                <a:solidFill>
                  <a:schemeClr val="lt1"/>
                </a:solidFill>
                <a:latin typeface="Lato"/>
                <a:ea typeface="Lato"/>
                <a:cs typeface="Lato"/>
                <a:sym typeface="Lato"/>
              </a:rPr>
              <a:t> processes : can be delayed if the system is busy</a:t>
            </a:r>
            <a:endParaRPr sz="1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p:nvPr/>
        </p:nvSpPr>
        <p:spPr>
          <a:xfrm>
            <a:off x="665800" y="3233575"/>
            <a:ext cx="860100" cy="8601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III.	</a:t>
            </a:r>
            <a:r>
              <a:rPr lang="en" u="sng"/>
              <a:t>Discussion </a:t>
            </a:r>
            <a:endParaRPr u="sng"/>
          </a:p>
        </p:txBody>
      </p:sp>
      <p:sp>
        <p:nvSpPr>
          <p:cNvPr id="169" name="Google Shape;1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17"/>
          <p:cNvPicPr preferRelativeResize="0"/>
          <p:nvPr/>
        </p:nvPicPr>
        <p:blipFill>
          <a:blip r:embed="rId3">
            <a:alphaModFix/>
          </a:blip>
          <a:stretch>
            <a:fillRect/>
          </a:stretch>
        </p:blipFill>
        <p:spPr>
          <a:xfrm>
            <a:off x="734800" y="3302575"/>
            <a:ext cx="722100" cy="722100"/>
          </a:xfrm>
          <a:prstGeom prst="rect">
            <a:avLst/>
          </a:prstGeom>
          <a:noFill/>
          <a:ln>
            <a:noFill/>
          </a:ln>
        </p:spPr>
      </p:pic>
      <p:sp>
        <p:nvSpPr>
          <p:cNvPr id="171" name="Google Shape;171;p17"/>
          <p:cNvSpPr txBox="1"/>
          <p:nvPr/>
        </p:nvSpPr>
        <p:spPr>
          <a:xfrm>
            <a:off x="310900" y="4093675"/>
            <a:ext cx="15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General-Purpose</a:t>
            </a:r>
            <a:endParaRPr>
              <a:solidFill>
                <a:schemeClr val="lt1"/>
              </a:solidFill>
              <a:latin typeface="Lato"/>
              <a:ea typeface="Lato"/>
              <a:cs typeface="Lato"/>
              <a:sym typeface="Lato"/>
            </a:endParaRPr>
          </a:p>
        </p:txBody>
      </p:sp>
      <p:sp>
        <p:nvSpPr>
          <p:cNvPr id="172" name="Google Shape;172;p17"/>
          <p:cNvSpPr/>
          <p:nvPr/>
        </p:nvSpPr>
        <p:spPr>
          <a:xfrm>
            <a:off x="2433925" y="3233575"/>
            <a:ext cx="860100" cy="8601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txBox="1"/>
          <p:nvPr/>
        </p:nvSpPr>
        <p:spPr>
          <a:xfrm>
            <a:off x="2256475" y="4162675"/>
            <a:ext cx="121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Performance</a:t>
            </a:r>
            <a:endParaRPr>
              <a:solidFill>
                <a:schemeClr val="lt1"/>
              </a:solidFill>
              <a:latin typeface="Lato"/>
              <a:ea typeface="Lato"/>
              <a:cs typeface="Lato"/>
              <a:sym typeface="Lato"/>
            </a:endParaRPr>
          </a:p>
        </p:txBody>
      </p:sp>
      <p:sp>
        <p:nvSpPr>
          <p:cNvPr id="174" name="Google Shape;174;p17"/>
          <p:cNvSpPr/>
          <p:nvPr/>
        </p:nvSpPr>
        <p:spPr>
          <a:xfrm>
            <a:off x="3907613" y="3233575"/>
            <a:ext cx="860100" cy="8601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txBox="1"/>
          <p:nvPr/>
        </p:nvSpPr>
        <p:spPr>
          <a:xfrm>
            <a:off x="3471475" y="4093675"/>
            <a:ext cx="1725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Energy</a:t>
            </a:r>
            <a:endParaRPr>
              <a:solidFill>
                <a:schemeClr val="lt1"/>
              </a:solidFill>
              <a:latin typeface="Lato"/>
              <a:ea typeface="Lato"/>
              <a:cs typeface="Lato"/>
              <a:sym typeface="Lato"/>
            </a:endParaRPr>
          </a:p>
          <a:p>
            <a:pPr indent="0" lvl="0" marL="0" rtl="0" algn="ctr">
              <a:spcBef>
                <a:spcPts val="0"/>
              </a:spcBef>
              <a:spcAft>
                <a:spcPts val="0"/>
              </a:spcAft>
              <a:buNone/>
            </a:pPr>
            <a:r>
              <a:rPr lang="en">
                <a:solidFill>
                  <a:schemeClr val="lt1"/>
                </a:solidFill>
                <a:latin typeface="Lato"/>
                <a:ea typeface="Lato"/>
                <a:cs typeface="Lato"/>
                <a:sym typeface="Lato"/>
              </a:rPr>
              <a:t>Efficiency</a:t>
            </a:r>
            <a:endParaRPr>
              <a:solidFill>
                <a:schemeClr val="lt1"/>
              </a:solidFill>
              <a:latin typeface="Lato"/>
              <a:ea typeface="Lato"/>
              <a:cs typeface="Lato"/>
              <a:sym typeface="Lato"/>
            </a:endParaRPr>
          </a:p>
        </p:txBody>
      </p:sp>
      <p:sp>
        <p:nvSpPr>
          <p:cNvPr id="176" name="Google Shape;176;p17"/>
          <p:cNvSpPr txBox="1"/>
          <p:nvPr/>
        </p:nvSpPr>
        <p:spPr>
          <a:xfrm>
            <a:off x="2551350" y="2118638"/>
            <a:ext cx="40413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lt1"/>
                </a:solidFill>
                <a:latin typeface="Lato"/>
                <a:ea typeface="Lato"/>
                <a:cs typeface="Lato"/>
                <a:sym typeface="Lato"/>
              </a:rPr>
              <a:t>5 classes of OS process schedulers</a:t>
            </a:r>
            <a:endParaRPr sz="1800">
              <a:solidFill>
                <a:schemeClr val="lt1"/>
              </a:solidFill>
              <a:latin typeface="Lato"/>
              <a:ea typeface="Lato"/>
              <a:cs typeface="Lato"/>
              <a:sym typeface="Lato"/>
            </a:endParaRPr>
          </a:p>
        </p:txBody>
      </p:sp>
      <p:sp>
        <p:nvSpPr>
          <p:cNvPr id="177" name="Google Shape;177;p17"/>
          <p:cNvSpPr/>
          <p:nvPr/>
        </p:nvSpPr>
        <p:spPr>
          <a:xfrm>
            <a:off x="5374813" y="3302575"/>
            <a:ext cx="860100" cy="8601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txBox="1"/>
          <p:nvPr/>
        </p:nvSpPr>
        <p:spPr>
          <a:xfrm>
            <a:off x="5197363" y="4162675"/>
            <a:ext cx="138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Cyber-security</a:t>
            </a:r>
            <a:endParaRPr>
              <a:solidFill>
                <a:schemeClr val="lt1"/>
              </a:solidFill>
              <a:latin typeface="Lato"/>
              <a:ea typeface="Lato"/>
              <a:cs typeface="Lato"/>
              <a:sym typeface="Lato"/>
            </a:endParaRPr>
          </a:p>
        </p:txBody>
      </p:sp>
      <p:sp>
        <p:nvSpPr>
          <p:cNvPr id="179" name="Google Shape;179;p17"/>
          <p:cNvSpPr/>
          <p:nvPr/>
        </p:nvSpPr>
        <p:spPr>
          <a:xfrm>
            <a:off x="7142950" y="3333950"/>
            <a:ext cx="860100" cy="8601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txBox="1"/>
          <p:nvPr/>
        </p:nvSpPr>
        <p:spPr>
          <a:xfrm>
            <a:off x="6701050" y="4162675"/>
            <a:ext cx="227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Multi-core oriented </a:t>
            </a:r>
            <a:endParaRPr>
              <a:solidFill>
                <a:schemeClr val="lt1"/>
              </a:solidFill>
              <a:latin typeface="Lato"/>
              <a:ea typeface="Lato"/>
              <a:cs typeface="Lato"/>
              <a:sym typeface="Lato"/>
            </a:endParaRPr>
          </a:p>
        </p:txBody>
      </p:sp>
      <p:pic>
        <p:nvPicPr>
          <p:cNvPr id="181" name="Google Shape;181;p17"/>
          <p:cNvPicPr preferRelativeResize="0"/>
          <p:nvPr/>
        </p:nvPicPr>
        <p:blipFill>
          <a:blip r:embed="rId4">
            <a:alphaModFix/>
          </a:blip>
          <a:stretch>
            <a:fillRect/>
          </a:stretch>
        </p:blipFill>
        <p:spPr>
          <a:xfrm>
            <a:off x="2511550" y="3311202"/>
            <a:ext cx="704850" cy="704850"/>
          </a:xfrm>
          <a:prstGeom prst="rect">
            <a:avLst/>
          </a:prstGeom>
          <a:noFill/>
          <a:ln>
            <a:noFill/>
          </a:ln>
        </p:spPr>
      </p:pic>
      <p:pic>
        <p:nvPicPr>
          <p:cNvPr id="182" name="Google Shape;182;p17"/>
          <p:cNvPicPr preferRelativeResize="0"/>
          <p:nvPr/>
        </p:nvPicPr>
        <p:blipFill>
          <a:blip r:embed="rId5">
            <a:alphaModFix/>
          </a:blip>
          <a:stretch>
            <a:fillRect/>
          </a:stretch>
        </p:blipFill>
        <p:spPr>
          <a:xfrm>
            <a:off x="5374825" y="3333950"/>
            <a:ext cx="860100" cy="860100"/>
          </a:xfrm>
          <a:prstGeom prst="rect">
            <a:avLst/>
          </a:prstGeom>
          <a:noFill/>
          <a:ln>
            <a:noFill/>
          </a:ln>
        </p:spPr>
      </p:pic>
      <p:pic>
        <p:nvPicPr>
          <p:cNvPr id="183" name="Google Shape;183;p17"/>
          <p:cNvPicPr preferRelativeResize="0"/>
          <p:nvPr/>
        </p:nvPicPr>
        <p:blipFill>
          <a:blip r:embed="rId6">
            <a:alphaModFix/>
          </a:blip>
          <a:stretch>
            <a:fillRect/>
          </a:stretch>
        </p:blipFill>
        <p:spPr>
          <a:xfrm>
            <a:off x="7265200" y="3456198"/>
            <a:ext cx="615601" cy="615599"/>
          </a:xfrm>
          <a:prstGeom prst="rect">
            <a:avLst/>
          </a:prstGeom>
          <a:noFill/>
          <a:ln>
            <a:noFill/>
          </a:ln>
        </p:spPr>
      </p:pic>
      <p:pic>
        <p:nvPicPr>
          <p:cNvPr id="184" name="Google Shape;184;p17"/>
          <p:cNvPicPr preferRelativeResize="0"/>
          <p:nvPr/>
        </p:nvPicPr>
        <p:blipFill rotWithShape="1">
          <a:blip r:embed="rId7">
            <a:alphaModFix/>
          </a:blip>
          <a:srcRect b="6519" l="30703" r="31757" t="11980"/>
          <a:stretch/>
        </p:blipFill>
        <p:spPr>
          <a:xfrm>
            <a:off x="4158438" y="3391113"/>
            <a:ext cx="351975" cy="5450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III.	</a:t>
            </a:r>
            <a:r>
              <a:rPr lang="en" u="sng"/>
              <a:t>General-Purpose</a:t>
            </a:r>
            <a:r>
              <a:rPr lang="en" u="sng"/>
              <a:t> </a:t>
            </a:r>
            <a:endParaRPr u="sng"/>
          </a:p>
        </p:txBody>
      </p:sp>
      <p:sp>
        <p:nvSpPr>
          <p:cNvPr id="190" name="Google Shape;19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18"/>
          <p:cNvSpPr txBox="1"/>
          <p:nvPr/>
        </p:nvSpPr>
        <p:spPr>
          <a:xfrm>
            <a:off x="876700" y="800100"/>
            <a:ext cx="5348400" cy="46422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Adapt the </a:t>
            </a:r>
            <a:r>
              <a:rPr lang="en" sz="1200">
                <a:solidFill>
                  <a:schemeClr val="lt1"/>
                </a:solidFill>
                <a:latin typeface="Lato"/>
                <a:ea typeface="Lato"/>
                <a:cs typeface="Lato"/>
                <a:sym typeface="Lato"/>
              </a:rPr>
              <a:t>evolving</a:t>
            </a:r>
            <a:r>
              <a:rPr lang="en" sz="1200">
                <a:solidFill>
                  <a:schemeClr val="lt1"/>
                </a:solidFill>
                <a:latin typeface="Lato"/>
                <a:ea typeface="Lato"/>
                <a:cs typeface="Lato"/>
                <a:sym typeface="Lato"/>
              </a:rPr>
              <a:t> needs of </a:t>
            </a:r>
            <a:r>
              <a:rPr lang="en" sz="1200">
                <a:solidFill>
                  <a:schemeClr val="lt1"/>
                </a:solidFill>
                <a:latin typeface="Lato"/>
                <a:ea typeface="Lato"/>
                <a:cs typeface="Lato"/>
                <a:sym typeface="Lato"/>
              </a:rPr>
              <a:t>data centers</a:t>
            </a:r>
            <a:endParaRPr sz="1200">
              <a:solidFill>
                <a:schemeClr val="lt1"/>
              </a:solidFill>
              <a:latin typeface="Lato"/>
              <a:ea typeface="Lato"/>
              <a:cs typeface="Lato"/>
              <a:sym typeface="Lato"/>
            </a:endParaRPr>
          </a:p>
          <a:p>
            <a:pPr indent="0" lvl="0" marL="457200" marR="0" rtl="0" algn="l">
              <a:lnSpc>
                <a:spcPct val="115000"/>
              </a:lnSpc>
              <a:spcBef>
                <a:spcPts val="1200"/>
              </a:spcBef>
              <a:spcAft>
                <a:spcPts val="0"/>
              </a:spcAft>
              <a:buNone/>
            </a:pPr>
            <a:r>
              <a:t/>
            </a:r>
            <a:endParaRPr sz="1200">
              <a:solidFill>
                <a:schemeClr val="lt1"/>
              </a:solidFill>
              <a:latin typeface="Lato"/>
              <a:ea typeface="Lato"/>
              <a:cs typeface="Lato"/>
              <a:sym typeface="Lato"/>
            </a:endParaRPr>
          </a:p>
          <a:p>
            <a:pPr indent="-304800" lvl="0" marL="457200" marR="0" rtl="0" algn="l">
              <a:lnSpc>
                <a:spcPct val="115000"/>
              </a:lnSpc>
              <a:spcBef>
                <a:spcPts val="1200"/>
              </a:spcBef>
              <a:spcAft>
                <a:spcPts val="0"/>
              </a:spcAft>
              <a:buClr>
                <a:schemeClr val="lt1"/>
              </a:buClr>
              <a:buSzPts val="1200"/>
              <a:buFont typeface="Lato"/>
              <a:buChar char="❏"/>
            </a:pPr>
            <a:r>
              <a:rPr lang="en" sz="1200">
                <a:solidFill>
                  <a:schemeClr val="lt1"/>
                </a:solidFill>
                <a:latin typeface="Lato"/>
                <a:ea typeface="Lato"/>
                <a:cs typeface="Lato"/>
                <a:sym typeface="Lato"/>
              </a:rPr>
              <a:t>Improve latency, scalability and load balancing</a:t>
            </a:r>
            <a:endParaRPr sz="1200">
              <a:solidFill>
                <a:schemeClr val="lt1"/>
              </a:solidFill>
              <a:latin typeface="Lato"/>
              <a:ea typeface="Lato"/>
              <a:cs typeface="Lato"/>
              <a:sym typeface="Lato"/>
            </a:endParaRPr>
          </a:p>
          <a:p>
            <a:pPr indent="0" lvl="0" marL="457200" marR="0" rtl="0" algn="l">
              <a:lnSpc>
                <a:spcPct val="115000"/>
              </a:lnSpc>
              <a:spcBef>
                <a:spcPts val="1200"/>
              </a:spcBef>
              <a:spcAft>
                <a:spcPts val="0"/>
              </a:spcAft>
              <a:buNone/>
            </a:pPr>
            <a:r>
              <a:t/>
            </a:r>
            <a:endParaRPr sz="1200">
              <a:solidFill>
                <a:schemeClr val="lt1"/>
              </a:solidFill>
              <a:latin typeface="Lato"/>
              <a:ea typeface="Lato"/>
              <a:cs typeface="Lato"/>
              <a:sym typeface="Lato"/>
            </a:endParaRPr>
          </a:p>
          <a:p>
            <a:pPr indent="-304800" lvl="0" marL="457200" marR="0" rtl="0" algn="l">
              <a:lnSpc>
                <a:spcPct val="115000"/>
              </a:lnSpc>
              <a:spcBef>
                <a:spcPts val="1200"/>
              </a:spcBef>
              <a:spcAft>
                <a:spcPts val="0"/>
              </a:spcAft>
              <a:buClr>
                <a:schemeClr val="lt1"/>
              </a:buClr>
              <a:buSzPts val="1200"/>
              <a:buFont typeface="Lato"/>
              <a:buChar char="❏"/>
            </a:pPr>
            <a:r>
              <a:rPr lang="en" sz="1200">
                <a:solidFill>
                  <a:schemeClr val="lt1"/>
                </a:solidFill>
                <a:latin typeface="Lato"/>
                <a:ea typeface="Lato"/>
                <a:cs typeface="Lato"/>
                <a:sym typeface="Lato"/>
              </a:rPr>
              <a:t>Make the systems less complex</a:t>
            </a:r>
            <a:endParaRPr sz="1200">
              <a:solidFill>
                <a:schemeClr val="lt1"/>
              </a:solidFill>
              <a:latin typeface="Lato"/>
              <a:ea typeface="Lato"/>
              <a:cs typeface="Lato"/>
              <a:sym typeface="Lato"/>
            </a:endParaRPr>
          </a:p>
          <a:p>
            <a:pPr indent="0" lvl="0" marL="457200" marR="0" rtl="0" algn="l">
              <a:lnSpc>
                <a:spcPct val="115000"/>
              </a:lnSpc>
              <a:spcBef>
                <a:spcPts val="1200"/>
              </a:spcBef>
              <a:spcAft>
                <a:spcPts val="0"/>
              </a:spcAft>
              <a:buNone/>
            </a:pPr>
            <a:r>
              <a:t/>
            </a:r>
            <a:endParaRPr sz="1200">
              <a:solidFill>
                <a:schemeClr val="lt1"/>
              </a:solidFill>
              <a:latin typeface="Lato"/>
              <a:ea typeface="Lato"/>
              <a:cs typeface="Lato"/>
              <a:sym typeface="Lato"/>
            </a:endParaRPr>
          </a:p>
          <a:p>
            <a:pPr indent="-304800" lvl="0" marL="457200" marR="0" rtl="0" algn="l">
              <a:lnSpc>
                <a:spcPct val="115000"/>
              </a:lnSpc>
              <a:spcBef>
                <a:spcPts val="1200"/>
              </a:spcBef>
              <a:spcAft>
                <a:spcPts val="0"/>
              </a:spcAft>
              <a:buClr>
                <a:schemeClr val="lt1"/>
              </a:buClr>
              <a:buSzPts val="1200"/>
              <a:buFont typeface="Lato"/>
              <a:buChar char="❏"/>
            </a:pPr>
            <a:r>
              <a:rPr lang="en" sz="1200">
                <a:solidFill>
                  <a:schemeClr val="lt1"/>
                </a:solidFill>
                <a:latin typeface="Lato"/>
                <a:ea typeface="Lato"/>
                <a:cs typeface="Lato"/>
                <a:sym typeface="Lato"/>
              </a:rPr>
              <a:t>Make systems more flexible </a:t>
            </a:r>
            <a:endParaRPr sz="1200">
              <a:solidFill>
                <a:schemeClr val="lt1"/>
              </a:solidFill>
              <a:latin typeface="Lato"/>
              <a:ea typeface="Lato"/>
              <a:cs typeface="Lato"/>
              <a:sym typeface="Lato"/>
            </a:endParaRPr>
          </a:p>
          <a:p>
            <a:pPr indent="0" lvl="0" marL="457200" marR="0" rtl="0" algn="l">
              <a:lnSpc>
                <a:spcPct val="115000"/>
              </a:lnSpc>
              <a:spcBef>
                <a:spcPts val="1200"/>
              </a:spcBef>
              <a:spcAft>
                <a:spcPts val="0"/>
              </a:spcAft>
              <a:buNone/>
            </a:pPr>
            <a:r>
              <a:t/>
            </a:r>
            <a:endParaRPr sz="1200">
              <a:solidFill>
                <a:schemeClr val="lt1"/>
              </a:solidFill>
              <a:latin typeface="Lato"/>
              <a:ea typeface="Lato"/>
              <a:cs typeface="Lato"/>
              <a:sym typeface="Lato"/>
            </a:endParaRPr>
          </a:p>
          <a:p>
            <a:pPr indent="-304800" lvl="0" marL="457200" marR="0" rtl="0" algn="l">
              <a:lnSpc>
                <a:spcPct val="115000"/>
              </a:lnSpc>
              <a:spcBef>
                <a:spcPts val="1200"/>
              </a:spcBef>
              <a:spcAft>
                <a:spcPts val="0"/>
              </a:spcAft>
              <a:buClr>
                <a:schemeClr val="lt1"/>
              </a:buClr>
              <a:buSzPts val="1200"/>
              <a:buFont typeface="Lato"/>
              <a:buChar char="❏"/>
            </a:pPr>
            <a:r>
              <a:rPr lang="en" sz="1200">
                <a:solidFill>
                  <a:schemeClr val="lt1"/>
                </a:solidFill>
                <a:latin typeface="Lato"/>
                <a:ea typeface="Lato"/>
                <a:cs typeface="Lato"/>
                <a:sym typeface="Lato"/>
              </a:rPr>
              <a:t>Some of the technologies uses AI neural networks others uses dynamic prioritization</a:t>
            </a:r>
            <a:endParaRPr sz="1200">
              <a:solidFill>
                <a:schemeClr val="lt1"/>
              </a:solidFill>
              <a:latin typeface="Lato"/>
              <a:ea typeface="Lato"/>
              <a:cs typeface="Lato"/>
              <a:sym typeface="Lato"/>
            </a:endParaRPr>
          </a:p>
          <a:p>
            <a:pPr indent="0" lvl="0" marL="457200" marR="0" rtl="0" algn="l">
              <a:lnSpc>
                <a:spcPct val="115000"/>
              </a:lnSpc>
              <a:spcBef>
                <a:spcPts val="1200"/>
              </a:spcBef>
              <a:spcAft>
                <a:spcPts val="0"/>
              </a:spcAft>
              <a:buNone/>
            </a:pPr>
            <a:r>
              <a:t/>
            </a:r>
            <a:endParaRPr sz="1200">
              <a:solidFill>
                <a:schemeClr val="lt1"/>
              </a:solidFill>
              <a:latin typeface="Lato"/>
              <a:ea typeface="Lato"/>
              <a:cs typeface="Lato"/>
              <a:sym typeface="Lato"/>
            </a:endParaRPr>
          </a:p>
          <a:p>
            <a:pPr indent="-304800" lvl="0" marL="457200" marR="0" rtl="0" algn="l">
              <a:lnSpc>
                <a:spcPct val="115000"/>
              </a:lnSpc>
              <a:spcBef>
                <a:spcPts val="1200"/>
              </a:spcBef>
              <a:spcAft>
                <a:spcPts val="0"/>
              </a:spcAft>
              <a:buClr>
                <a:schemeClr val="lt1"/>
              </a:buClr>
              <a:buSzPts val="1200"/>
              <a:buFont typeface="Lato"/>
              <a:buChar char="❏"/>
            </a:pPr>
            <a:r>
              <a:rPr lang="en" sz="1200">
                <a:solidFill>
                  <a:schemeClr val="lt1"/>
                </a:solidFill>
                <a:latin typeface="Lato"/>
                <a:ea typeface="Lato"/>
                <a:cs typeface="Lato"/>
                <a:sym typeface="Lato"/>
              </a:rPr>
              <a:t>Solve the uncertainty and imprecision of real-world problems</a:t>
            </a:r>
            <a:endParaRPr sz="1200">
              <a:solidFill>
                <a:schemeClr val="lt1"/>
              </a:solidFill>
              <a:latin typeface="Lato"/>
              <a:ea typeface="Lato"/>
              <a:cs typeface="Lato"/>
              <a:sym typeface="Lato"/>
            </a:endParaRPr>
          </a:p>
          <a:p>
            <a:pPr indent="0" lvl="0" marL="0" marR="0" rtl="0" algn="l">
              <a:lnSpc>
                <a:spcPct val="115000"/>
              </a:lnSpc>
              <a:spcBef>
                <a:spcPts val="1200"/>
              </a:spcBef>
              <a:spcAft>
                <a:spcPts val="1200"/>
              </a:spcAft>
              <a:buNone/>
            </a:pPr>
            <a:r>
              <a:t/>
            </a:r>
            <a:endParaRPr>
              <a:solidFill>
                <a:schemeClr val="lt1"/>
              </a:solidFill>
              <a:latin typeface="Lato"/>
              <a:ea typeface="Lato"/>
              <a:cs typeface="Lato"/>
              <a:sym typeface="Lato"/>
            </a:endParaRPr>
          </a:p>
        </p:txBody>
      </p:sp>
      <p:pic>
        <p:nvPicPr>
          <p:cNvPr id="192" name="Google Shape;192;p18"/>
          <p:cNvPicPr preferRelativeResize="0"/>
          <p:nvPr/>
        </p:nvPicPr>
        <p:blipFill>
          <a:blip r:embed="rId3">
            <a:alphaModFix/>
          </a:blip>
          <a:stretch>
            <a:fillRect/>
          </a:stretch>
        </p:blipFill>
        <p:spPr>
          <a:xfrm>
            <a:off x="4572000" y="1541925"/>
            <a:ext cx="4499225" cy="1504350"/>
          </a:xfrm>
          <a:prstGeom prst="rect">
            <a:avLst/>
          </a:prstGeom>
          <a:noFill/>
          <a:ln>
            <a:noFill/>
          </a:ln>
        </p:spPr>
      </p:pic>
      <p:sp>
        <p:nvSpPr>
          <p:cNvPr id="193" name="Google Shape;193;p18"/>
          <p:cNvSpPr txBox="1"/>
          <p:nvPr/>
        </p:nvSpPr>
        <p:spPr>
          <a:xfrm>
            <a:off x="5039725" y="3046275"/>
            <a:ext cx="3672300" cy="581700"/>
          </a:xfrm>
          <a:prstGeom prst="rect">
            <a:avLst/>
          </a:prstGeom>
          <a:noFill/>
          <a:ln>
            <a:noFill/>
          </a:ln>
        </p:spPr>
        <p:txBody>
          <a:bodyPr anchorCtr="0" anchor="t" bIns="91425" lIns="91425" spcFirstLastPara="1" rIns="91425" wrap="square" tIns="91425">
            <a:spAutoFit/>
          </a:bodyPr>
          <a:lstStyle/>
          <a:p>
            <a:pPr indent="0" lvl="0" marL="457200" marR="0" rtl="0" algn="ctr">
              <a:lnSpc>
                <a:spcPct val="115000"/>
              </a:lnSpc>
              <a:spcBef>
                <a:spcPts val="0"/>
              </a:spcBef>
              <a:spcAft>
                <a:spcPts val="1200"/>
              </a:spcAft>
              <a:buNone/>
            </a:pPr>
            <a:r>
              <a:rPr lang="en" sz="1200">
                <a:solidFill>
                  <a:schemeClr val="lt1"/>
                </a:solidFill>
                <a:latin typeface="Lato"/>
                <a:ea typeface="Lato"/>
                <a:cs typeface="Lato"/>
                <a:sym typeface="Lato"/>
              </a:rPr>
              <a:t>Analysis of Process Scheduling Using Neural Network in Operating System</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III.	</a:t>
            </a:r>
            <a:r>
              <a:rPr lang="en" u="sng"/>
              <a:t>Performance-oriented</a:t>
            </a:r>
            <a:r>
              <a:rPr lang="en" u="sng"/>
              <a:t> </a:t>
            </a:r>
            <a:endParaRPr u="sng"/>
          </a:p>
        </p:txBody>
      </p:sp>
      <p:sp>
        <p:nvSpPr>
          <p:cNvPr id="199" name="Google Shape;19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19"/>
          <p:cNvSpPr txBox="1"/>
          <p:nvPr/>
        </p:nvSpPr>
        <p:spPr>
          <a:xfrm>
            <a:off x="1119400" y="922950"/>
            <a:ext cx="4512900" cy="431100"/>
          </a:xfrm>
          <a:prstGeom prst="rect">
            <a:avLst/>
          </a:prstGeom>
          <a:noFill/>
          <a:ln>
            <a:noFill/>
          </a:ln>
        </p:spPr>
        <p:txBody>
          <a:bodyPr anchorCtr="0" anchor="ctr" bIns="91425" lIns="91425" spcFirstLastPara="1" rIns="91425" wrap="square" tIns="91425">
            <a:spAutoFit/>
          </a:bodyPr>
          <a:lstStyle/>
          <a:p>
            <a:pPr indent="0" lvl="0" marL="457200" marR="0" rtl="0" algn="l">
              <a:lnSpc>
                <a:spcPct val="115000"/>
              </a:lnSpc>
              <a:spcBef>
                <a:spcPts val="0"/>
              </a:spcBef>
              <a:spcAft>
                <a:spcPts val="1200"/>
              </a:spcAft>
              <a:buNone/>
            </a:pPr>
            <a:r>
              <a:t/>
            </a:r>
            <a:endParaRPr sz="1600" u="sng"/>
          </a:p>
        </p:txBody>
      </p:sp>
      <p:sp>
        <p:nvSpPr>
          <p:cNvPr id="201" name="Google Shape;201;p19"/>
          <p:cNvSpPr txBox="1"/>
          <p:nvPr/>
        </p:nvSpPr>
        <p:spPr>
          <a:xfrm>
            <a:off x="965175" y="922950"/>
            <a:ext cx="5939400" cy="14514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Comparison of process scheduling (i.e Linux CFS / windows 10)</a:t>
            </a:r>
            <a:endParaRPr>
              <a:solidFill>
                <a:schemeClr val="lt1"/>
              </a:solidFill>
              <a:latin typeface="Lato"/>
              <a:ea typeface="Lato"/>
              <a:cs typeface="Lato"/>
              <a:sym typeface="Lato"/>
            </a:endParaRPr>
          </a:p>
          <a:p>
            <a:pPr indent="-317500" lvl="0" marL="457200" marR="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Proposition of new algorithms </a:t>
            </a:r>
            <a:endParaRPr>
              <a:solidFill>
                <a:schemeClr val="lt1"/>
              </a:solidFill>
              <a:latin typeface="Lato"/>
              <a:ea typeface="Lato"/>
              <a:cs typeface="Lato"/>
              <a:sym typeface="Lato"/>
            </a:endParaRPr>
          </a:p>
          <a:p>
            <a:pPr indent="0" lvl="0" marL="457200" marR="0" rtl="0" algn="l">
              <a:lnSpc>
                <a:spcPct val="115000"/>
              </a:lnSpc>
              <a:spcBef>
                <a:spcPts val="1200"/>
              </a:spcBef>
              <a:spcAft>
                <a:spcPts val="0"/>
              </a:spcAft>
              <a:buNone/>
            </a:pPr>
            <a:r>
              <a:t/>
            </a:r>
            <a:endParaRPr>
              <a:solidFill>
                <a:schemeClr val="lt1"/>
              </a:solidFill>
              <a:latin typeface="Lato"/>
              <a:ea typeface="Lato"/>
              <a:cs typeface="Lato"/>
              <a:sym typeface="Lato"/>
            </a:endParaRPr>
          </a:p>
          <a:p>
            <a:pPr indent="0" lvl="0" marL="0" marR="0" rtl="0" algn="l">
              <a:lnSpc>
                <a:spcPct val="115000"/>
              </a:lnSpc>
              <a:spcBef>
                <a:spcPts val="1200"/>
              </a:spcBef>
              <a:spcAft>
                <a:spcPts val="1200"/>
              </a:spcAft>
              <a:buNone/>
            </a:pPr>
            <a:r>
              <a:t/>
            </a:r>
            <a:endParaRPr>
              <a:solidFill>
                <a:schemeClr val="lt1"/>
              </a:solidFill>
              <a:latin typeface="Lato"/>
              <a:ea typeface="Lato"/>
              <a:cs typeface="Lato"/>
              <a:sym typeface="Lato"/>
            </a:endParaRPr>
          </a:p>
        </p:txBody>
      </p:sp>
      <p:sp>
        <p:nvSpPr>
          <p:cNvPr id="202" name="Google Shape;202;p19"/>
          <p:cNvSpPr txBox="1"/>
          <p:nvPr/>
        </p:nvSpPr>
        <p:spPr>
          <a:xfrm>
            <a:off x="1847250" y="4382725"/>
            <a:ext cx="593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An Improved Round Robin Algorithm for an Efficient CPU Scheduling</a:t>
            </a:r>
            <a:endParaRPr>
              <a:solidFill>
                <a:schemeClr val="lt1"/>
              </a:solidFill>
              <a:latin typeface="Lato"/>
              <a:ea typeface="Lato"/>
              <a:cs typeface="Lato"/>
              <a:sym typeface="Lato"/>
            </a:endParaRPr>
          </a:p>
        </p:txBody>
      </p:sp>
      <p:pic>
        <p:nvPicPr>
          <p:cNvPr id="203" name="Google Shape;203;p19"/>
          <p:cNvPicPr preferRelativeResize="0"/>
          <p:nvPr/>
        </p:nvPicPr>
        <p:blipFill>
          <a:blip r:embed="rId3">
            <a:alphaModFix/>
          </a:blip>
          <a:stretch>
            <a:fillRect/>
          </a:stretch>
        </p:blipFill>
        <p:spPr>
          <a:xfrm>
            <a:off x="2572850" y="1715950"/>
            <a:ext cx="3606900" cy="253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III.	</a:t>
            </a:r>
            <a:r>
              <a:rPr lang="en" u="sng"/>
              <a:t>Energy-efficiency</a:t>
            </a:r>
            <a:r>
              <a:rPr lang="en" u="sng"/>
              <a:t> </a:t>
            </a:r>
            <a:endParaRPr u="sng"/>
          </a:p>
        </p:txBody>
      </p:sp>
      <p:sp>
        <p:nvSpPr>
          <p:cNvPr id="209" name="Google Shape;2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20"/>
          <p:cNvSpPr txBox="1"/>
          <p:nvPr/>
        </p:nvSpPr>
        <p:spPr>
          <a:xfrm>
            <a:off x="987300" y="1138775"/>
            <a:ext cx="5729100" cy="32124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a:t>
            </a:r>
            <a:r>
              <a:rPr lang="en">
                <a:solidFill>
                  <a:schemeClr val="lt1"/>
                </a:solidFill>
                <a:latin typeface="Lato"/>
                <a:ea typeface="Lato"/>
                <a:cs typeface="Lato"/>
                <a:sym typeface="Lato"/>
              </a:rPr>
              <a:t>romote reliability, cost-effectiveness and extended battery life</a:t>
            </a:r>
            <a:endParaRPr>
              <a:solidFill>
                <a:schemeClr val="lt1"/>
              </a:solidFill>
              <a:latin typeface="Lato"/>
              <a:ea typeface="Lato"/>
              <a:cs typeface="Lato"/>
              <a:sym typeface="Lato"/>
            </a:endParaRPr>
          </a:p>
          <a:p>
            <a:pPr indent="0" lvl="0" marL="457200" marR="0" rtl="0" algn="l">
              <a:lnSpc>
                <a:spcPct val="115000"/>
              </a:lnSpc>
              <a:spcBef>
                <a:spcPts val="1200"/>
              </a:spcBef>
              <a:spcAft>
                <a:spcPts val="0"/>
              </a:spcAft>
              <a:buNone/>
            </a:pPr>
            <a:r>
              <a:t/>
            </a:r>
            <a:endParaRPr>
              <a:solidFill>
                <a:schemeClr val="lt1"/>
              </a:solidFill>
              <a:latin typeface="Lato"/>
              <a:ea typeface="Lato"/>
              <a:cs typeface="Lato"/>
              <a:sym typeface="Lato"/>
            </a:endParaRPr>
          </a:p>
          <a:p>
            <a:pPr indent="-317500" lvl="0" marL="457200" marR="0" rtl="0" algn="l">
              <a:lnSpc>
                <a:spcPct val="115000"/>
              </a:lnSpc>
              <a:spcBef>
                <a:spcPts val="1200"/>
              </a:spcBef>
              <a:spcAft>
                <a:spcPts val="0"/>
              </a:spcAft>
              <a:buClr>
                <a:schemeClr val="lt1"/>
              </a:buClr>
              <a:buSzPts val="1400"/>
              <a:buFont typeface="Lato"/>
              <a:buChar char="❏"/>
            </a:pPr>
            <a:r>
              <a:rPr lang="en">
                <a:solidFill>
                  <a:schemeClr val="lt1"/>
                </a:solidFill>
                <a:latin typeface="Lato"/>
                <a:ea typeface="Lato"/>
                <a:cs typeface="Lato"/>
                <a:sym typeface="Lato"/>
              </a:rPr>
              <a:t>Saving energy consumption</a:t>
            </a:r>
            <a:endParaRPr>
              <a:solidFill>
                <a:schemeClr val="lt1"/>
              </a:solidFill>
              <a:latin typeface="Lato"/>
              <a:ea typeface="Lato"/>
              <a:cs typeface="Lato"/>
              <a:sym typeface="Lato"/>
            </a:endParaRPr>
          </a:p>
          <a:p>
            <a:pPr indent="0" lvl="0" marL="457200" marR="0" rtl="0" algn="l">
              <a:lnSpc>
                <a:spcPct val="115000"/>
              </a:lnSpc>
              <a:spcBef>
                <a:spcPts val="1200"/>
              </a:spcBef>
              <a:spcAft>
                <a:spcPts val="0"/>
              </a:spcAft>
              <a:buNone/>
            </a:pPr>
            <a:r>
              <a:t/>
            </a:r>
            <a:endParaRPr>
              <a:solidFill>
                <a:schemeClr val="lt1"/>
              </a:solidFill>
              <a:latin typeface="Lato"/>
              <a:ea typeface="Lato"/>
              <a:cs typeface="Lato"/>
              <a:sym typeface="Lato"/>
            </a:endParaRPr>
          </a:p>
          <a:p>
            <a:pPr indent="-317500" lvl="0" marL="457200" marR="0" rtl="0" algn="l">
              <a:lnSpc>
                <a:spcPct val="115000"/>
              </a:lnSpc>
              <a:spcBef>
                <a:spcPts val="1200"/>
              </a:spcBef>
              <a:spcAft>
                <a:spcPts val="0"/>
              </a:spcAft>
              <a:buClr>
                <a:schemeClr val="lt1"/>
              </a:buClr>
              <a:buSzPts val="1400"/>
              <a:buFont typeface="Lato"/>
              <a:buChar char="❏"/>
            </a:pPr>
            <a:r>
              <a:rPr lang="en">
                <a:solidFill>
                  <a:schemeClr val="lt1"/>
                </a:solidFill>
                <a:latin typeface="Lato"/>
                <a:ea typeface="Lato"/>
                <a:cs typeface="Lato"/>
                <a:sym typeface="Lato"/>
              </a:rPr>
              <a:t>Regulates frequency utilization in the CPU </a:t>
            </a:r>
            <a:endParaRPr>
              <a:solidFill>
                <a:schemeClr val="lt1"/>
              </a:solidFill>
              <a:latin typeface="Lato"/>
              <a:ea typeface="Lato"/>
              <a:cs typeface="Lato"/>
              <a:sym typeface="Lato"/>
            </a:endParaRPr>
          </a:p>
          <a:p>
            <a:pPr indent="0" lvl="0" marL="457200" marR="0" rtl="0" algn="l">
              <a:lnSpc>
                <a:spcPct val="115000"/>
              </a:lnSpc>
              <a:spcBef>
                <a:spcPts val="1200"/>
              </a:spcBef>
              <a:spcAft>
                <a:spcPts val="0"/>
              </a:spcAft>
              <a:buNone/>
            </a:pPr>
            <a:r>
              <a:t/>
            </a:r>
            <a:endParaRPr>
              <a:solidFill>
                <a:schemeClr val="lt1"/>
              </a:solidFill>
              <a:latin typeface="Lato"/>
              <a:ea typeface="Lato"/>
              <a:cs typeface="Lato"/>
              <a:sym typeface="Lato"/>
            </a:endParaRPr>
          </a:p>
          <a:p>
            <a:pPr indent="-317500" lvl="0" marL="457200" marR="0" rtl="0" algn="l">
              <a:lnSpc>
                <a:spcPct val="115000"/>
              </a:lnSpc>
              <a:spcBef>
                <a:spcPts val="1200"/>
              </a:spcBef>
              <a:spcAft>
                <a:spcPts val="0"/>
              </a:spcAft>
              <a:buClr>
                <a:schemeClr val="lt1"/>
              </a:buClr>
              <a:buSzPts val="1400"/>
              <a:buFont typeface="Lato"/>
              <a:buChar char="❏"/>
            </a:pPr>
            <a:r>
              <a:rPr lang="en">
                <a:solidFill>
                  <a:schemeClr val="lt1"/>
                </a:solidFill>
                <a:latin typeface="Lato"/>
                <a:ea typeface="Lato"/>
                <a:cs typeface="Lato"/>
                <a:sym typeface="Lato"/>
              </a:rPr>
              <a:t>Balance between execution costs and execution time </a:t>
            </a:r>
            <a:endParaRPr>
              <a:solidFill>
                <a:schemeClr val="lt1"/>
              </a:solidFill>
              <a:latin typeface="Lato"/>
              <a:ea typeface="Lato"/>
              <a:cs typeface="Lato"/>
              <a:sym typeface="Lato"/>
            </a:endParaRPr>
          </a:p>
          <a:p>
            <a:pPr indent="0" lvl="0" marL="0" marR="0" rtl="0" algn="l">
              <a:lnSpc>
                <a:spcPct val="115000"/>
              </a:lnSpc>
              <a:spcBef>
                <a:spcPts val="1200"/>
              </a:spcBef>
              <a:spcAft>
                <a:spcPts val="1200"/>
              </a:spcAft>
              <a:buNone/>
            </a:pPr>
            <a:r>
              <a:t/>
            </a:r>
            <a:endParaRPr>
              <a:solidFill>
                <a:schemeClr val="lt1"/>
              </a:solidFill>
              <a:latin typeface="Lato"/>
              <a:ea typeface="Lato"/>
              <a:cs typeface="Lato"/>
              <a:sym typeface="Lato"/>
            </a:endParaRPr>
          </a:p>
        </p:txBody>
      </p:sp>
      <p:pic>
        <p:nvPicPr>
          <p:cNvPr id="211" name="Google Shape;211;p20"/>
          <p:cNvPicPr preferRelativeResize="0"/>
          <p:nvPr/>
        </p:nvPicPr>
        <p:blipFill>
          <a:blip r:embed="rId3">
            <a:alphaModFix/>
          </a:blip>
          <a:stretch>
            <a:fillRect/>
          </a:stretch>
        </p:blipFill>
        <p:spPr>
          <a:xfrm>
            <a:off x="6072375" y="1592074"/>
            <a:ext cx="2821375" cy="2305800"/>
          </a:xfrm>
          <a:prstGeom prst="rect">
            <a:avLst/>
          </a:prstGeom>
          <a:noFill/>
          <a:ln>
            <a:noFill/>
          </a:ln>
        </p:spPr>
      </p:pic>
      <p:sp>
        <p:nvSpPr>
          <p:cNvPr id="212" name="Google Shape;212;p20"/>
          <p:cNvSpPr txBox="1"/>
          <p:nvPr/>
        </p:nvSpPr>
        <p:spPr>
          <a:xfrm>
            <a:off x="5983063" y="3897875"/>
            <a:ext cx="3000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Compatibility of Hybrid Process Scheduler in Green IT Cloud Computing Environmen</a:t>
            </a:r>
            <a:r>
              <a:rPr lang="en"/>
              <a:t>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III.	</a:t>
            </a:r>
            <a:r>
              <a:rPr lang="en" u="sng"/>
              <a:t>Cyber-security</a:t>
            </a:r>
            <a:endParaRPr u="sng"/>
          </a:p>
        </p:txBody>
      </p:sp>
      <p:sp>
        <p:nvSpPr>
          <p:cNvPr id="218" name="Google Shape;2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21"/>
          <p:cNvSpPr txBox="1"/>
          <p:nvPr/>
        </p:nvSpPr>
        <p:spPr>
          <a:xfrm>
            <a:off x="1039750" y="1449025"/>
            <a:ext cx="5057100" cy="3058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Create scheduling policies</a:t>
            </a:r>
            <a:endParaRPr>
              <a:solidFill>
                <a:schemeClr val="lt1"/>
              </a:solidFill>
              <a:latin typeface="Lato"/>
              <a:ea typeface="Lato"/>
              <a:cs typeface="Lato"/>
              <a:sym typeface="Lato"/>
            </a:endParaRPr>
          </a:p>
          <a:p>
            <a:pPr indent="0" lvl="0" marL="457200" marR="0" rtl="0" algn="l">
              <a:lnSpc>
                <a:spcPct val="115000"/>
              </a:lnSpc>
              <a:spcBef>
                <a:spcPts val="1200"/>
              </a:spcBef>
              <a:spcAft>
                <a:spcPts val="0"/>
              </a:spcAft>
              <a:buNone/>
            </a:pPr>
            <a:r>
              <a:t/>
            </a:r>
            <a:endParaRPr>
              <a:solidFill>
                <a:schemeClr val="lt1"/>
              </a:solidFill>
              <a:latin typeface="Lato"/>
              <a:ea typeface="Lato"/>
              <a:cs typeface="Lato"/>
              <a:sym typeface="Lato"/>
            </a:endParaRPr>
          </a:p>
          <a:p>
            <a:pPr indent="-317500" lvl="0" marL="457200" marR="0" rtl="0" algn="l">
              <a:lnSpc>
                <a:spcPct val="115000"/>
              </a:lnSpc>
              <a:spcBef>
                <a:spcPts val="1200"/>
              </a:spcBef>
              <a:spcAft>
                <a:spcPts val="0"/>
              </a:spcAft>
              <a:buClr>
                <a:schemeClr val="lt1"/>
              </a:buClr>
              <a:buSzPts val="1400"/>
              <a:buFont typeface="Lato"/>
              <a:buChar char="❏"/>
            </a:pPr>
            <a:r>
              <a:rPr lang="en">
                <a:solidFill>
                  <a:schemeClr val="lt1"/>
                </a:solidFill>
                <a:latin typeface="Lato"/>
                <a:ea typeface="Lato"/>
                <a:cs typeface="Lato"/>
                <a:sym typeface="Lato"/>
              </a:rPr>
              <a:t>Quantify the impact of cyber-attack in the schedulers</a:t>
            </a:r>
            <a:endParaRPr>
              <a:solidFill>
                <a:schemeClr val="lt1"/>
              </a:solidFill>
              <a:latin typeface="Lato"/>
              <a:ea typeface="Lato"/>
              <a:cs typeface="Lato"/>
              <a:sym typeface="Lato"/>
            </a:endParaRPr>
          </a:p>
          <a:p>
            <a:pPr indent="0" lvl="0" marL="457200" marR="0" rtl="0" algn="l">
              <a:lnSpc>
                <a:spcPct val="115000"/>
              </a:lnSpc>
              <a:spcBef>
                <a:spcPts val="1200"/>
              </a:spcBef>
              <a:spcAft>
                <a:spcPts val="0"/>
              </a:spcAft>
              <a:buNone/>
            </a:pPr>
            <a:r>
              <a:t/>
            </a:r>
            <a:endParaRPr>
              <a:solidFill>
                <a:schemeClr val="lt1"/>
              </a:solidFill>
              <a:latin typeface="Lato"/>
              <a:ea typeface="Lato"/>
              <a:cs typeface="Lato"/>
              <a:sym typeface="Lato"/>
            </a:endParaRPr>
          </a:p>
          <a:p>
            <a:pPr indent="-317500" lvl="0" marL="457200" marR="0" rtl="0" algn="l">
              <a:lnSpc>
                <a:spcPct val="115000"/>
              </a:lnSpc>
              <a:spcBef>
                <a:spcPts val="1200"/>
              </a:spcBef>
              <a:spcAft>
                <a:spcPts val="0"/>
              </a:spcAft>
              <a:buClr>
                <a:schemeClr val="lt1"/>
              </a:buClr>
              <a:buSzPts val="1400"/>
              <a:buFont typeface="Lato"/>
              <a:buChar char="❏"/>
            </a:pPr>
            <a:r>
              <a:rPr lang="en">
                <a:solidFill>
                  <a:schemeClr val="lt1"/>
                </a:solidFill>
                <a:latin typeface="Lato"/>
                <a:ea typeface="Lato"/>
                <a:cs typeface="Lato"/>
                <a:sym typeface="Lato"/>
              </a:rPr>
              <a:t>Consider the mitigation algorithms on schedulers</a:t>
            </a:r>
            <a:endParaRPr>
              <a:solidFill>
                <a:schemeClr val="lt1"/>
              </a:solidFill>
              <a:latin typeface="Lato"/>
              <a:ea typeface="Lato"/>
              <a:cs typeface="Lato"/>
              <a:sym typeface="Lato"/>
            </a:endParaRPr>
          </a:p>
          <a:p>
            <a:pPr indent="0" lvl="0" marL="457200" marR="0" rtl="0" algn="l">
              <a:lnSpc>
                <a:spcPct val="115000"/>
              </a:lnSpc>
              <a:spcBef>
                <a:spcPts val="1200"/>
              </a:spcBef>
              <a:spcAft>
                <a:spcPts val="0"/>
              </a:spcAft>
              <a:buNone/>
            </a:pPr>
            <a:r>
              <a:t/>
            </a:r>
            <a:endParaRPr>
              <a:solidFill>
                <a:schemeClr val="lt1"/>
              </a:solidFill>
              <a:latin typeface="Lato"/>
              <a:ea typeface="Lato"/>
              <a:cs typeface="Lato"/>
              <a:sym typeface="Lato"/>
            </a:endParaRPr>
          </a:p>
          <a:p>
            <a:pPr indent="-317500" lvl="0" marL="457200" marR="0" rtl="0" algn="l">
              <a:lnSpc>
                <a:spcPct val="115000"/>
              </a:lnSpc>
              <a:spcBef>
                <a:spcPts val="1200"/>
              </a:spcBef>
              <a:spcAft>
                <a:spcPts val="0"/>
              </a:spcAft>
              <a:buClr>
                <a:schemeClr val="lt1"/>
              </a:buClr>
              <a:buSzPts val="1400"/>
              <a:buFont typeface="Lato"/>
              <a:buChar char="❏"/>
            </a:pPr>
            <a:r>
              <a:rPr lang="en">
                <a:solidFill>
                  <a:schemeClr val="lt1"/>
                </a:solidFill>
                <a:latin typeface="Lato"/>
                <a:ea typeface="Lato"/>
                <a:cs typeface="Lato"/>
                <a:sym typeface="Lato"/>
              </a:rPr>
              <a:t>Create new algorithms to balance the impact when an attack is done</a:t>
            </a:r>
            <a:endParaRPr>
              <a:solidFill>
                <a:schemeClr val="lt1"/>
              </a:solidFill>
              <a:latin typeface="Lato"/>
              <a:ea typeface="Lato"/>
              <a:cs typeface="Lato"/>
              <a:sym typeface="Lato"/>
            </a:endParaRPr>
          </a:p>
        </p:txBody>
      </p:sp>
      <p:pic>
        <p:nvPicPr>
          <p:cNvPr id="220" name="Google Shape;220;p21"/>
          <p:cNvPicPr preferRelativeResize="0"/>
          <p:nvPr/>
        </p:nvPicPr>
        <p:blipFill>
          <a:blip r:embed="rId3">
            <a:alphaModFix/>
          </a:blip>
          <a:stretch>
            <a:fillRect/>
          </a:stretch>
        </p:blipFill>
        <p:spPr>
          <a:xfrm>
            <a:off x="6141100" y="1449025"/>
            <a:ext cx="2742349" cy="29106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