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82" r:id="rId5"/>
    <p:sldId id="260" r:id="rId6"/>
    <p:sldId id="259" r:id="rId7"/>
    <p:sldId id="283" r:id="rId8"/>
    <p:sldId id="284" r:id="rId9"/>
    <p:sldId id="261" r:id="rId10"/>
    <p:sldId id="262" r:id="rId11"/>
    <p:sldId id="277" r:id="rId12"/>
    <p:sldId id="279" r:id="rId13"/>
    <p:sldId id="281" r:id="rId14"/>
    <p:sldId id="285" r:id="rId15"/>
    <p:sldId id="280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  <a:srgbClr val="F8CBAD"/>
    <a:srgbClr val="FFFFFF"/>
    <a:srgbClr val="0F7391"/>
    <a:srgbClr val="009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55" autoAdjust="0"/>
  </p:normalViewPr>
  <p:slideViewPr>
    <p:cSldViewPr snapToGrid="0">
      <p:cViewPr>
        <p:scale>
          <a:sx n="100" d="100"/>
          <a:sy n="10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723BA-A0F6-4F95-8E06-DC2A2EC7C07E}" type="datetimeFigureOut">
              <a:rPr lang="es-PE" smtClean="0"/>
              <a:t>30/10/2018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13EDE-CE32-4F37-A5C3-E593A134C3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31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3EDE-CE32-4F37-A5C3-E593A134C342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226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9375-B165-4C6F-8A9B-B7D2FE346DC6}" type="datetimeFigureOut">
              <a:rPr lang="es-PE" smtClean="0"/>
              <a:t>30/10/2018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7A7D-348D-4333-864A-9DDF830A43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59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9375-B165-4C6F-8A9B-B7D2FE346DC6}" type="datetimeFigureOut">
              <a:rPr lang="es-PE" smtClean="0"/>
              <a:t>30/10/2018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7A7D-348D-4333-864A-9DDF830A43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330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9375-B165-4C6F-8A9B-B7D2FE346DC6}" type="datetimeFigureOut">
              <a:rPr lang="es-PE" smtClean="0"/>
              <a:t>30/10/2018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7A7D-348D-4333-864A-9DDF830A43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10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9375-B165-4C6F-8A9B-B7D2FE346DC6}" type="datetimeFigureOut">
              <a:rPr lang="es-PE" smtClean="0"/>
              <a:t>30/10/2018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7A7D-348D-4333-864A-9DDF830A43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4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9375-B165-4C6F-8A9B-B7D2FE346DC6}" type="datetimeFigureOut">
              <a:rPr lang="es-PE" smtClean="0"/>
              <a:t>30/10/2018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7A7D-348D-4333-864A-9DDF830A43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71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9375-B165-4C6F-8A9B-B7D2FE346DC6}" type="datetimeFigureOut">
              <a:rPr lang="es-PE" smtClean="0"/>
              <a:t>30/10/2018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7A7D-348D-4333-864A-9DDF830A43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8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9375-B165-4C6F-8A9B-B7D2FE346DC6}" type="datetimeFigureOut">
              <a:rPr lang="es-PE" smtClean="0"/>
              <a:t>30/10/2018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7A7D-348D-4333-864A-9DDF830A43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575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9375-B165-4C6F-8A9B-B7D2FE346DC6}" type="datetimeFigureOut">
              <a:rPr lang="es-PE" smtClean="0"/>
              <a:t>30/10/2018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7A7D-348D-4333-864A-9DDF830A43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602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9375-B165-4C6F-8A9B-B7D2FE346DC6}" type="datetimeFigureOut">
              <a:rPr lang="es-PE" smtClean="0"/>
              <a:t>30/10/2018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7A7D-348D-4333-864A-9DDF830A43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325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9375-B165-4C6F-8A9B-B7D2FE346DC6}" type="datetimeFigureOut">
              <a:rPr lang="es-PE" smtClean="0"/>
              <a:t>30/10/2018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7A7D-348D-4333-864A-9DDF830A43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28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9375-B165-4C6F-8A9B-B7D2FE346DC6}" type="datetimeFigureOut">
              <a:rPr lang="es-PE" smtClean="0"/>
              <a:t>30/10/2018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7A7D-348D-4333-864A-9DDF830A43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676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9375-B165-4C6F-8A9B-B7D2FE346DC6}" type="datetimeFigureOut">
              <a:rPr lang="es-PE" smtClean="0"/>
              <a:t>30/10/2018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7A7D-348D-4333-864A-9DDF830A43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881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1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69.png"/><Relationship Id="rId5" Type="http://schemas.openxmlformats.org/officeDocument/2006/relationships/image" Target="../media/image28.png"/><Relationship Id="rId10" Type="http://schemas.openxmlformats.org/officeDocument/2006/relationships/image" Target="../media/image6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60.png"/><Relationship Id="rId21" Type="http://schemas.openxmlformats.org/officeDocument/2006/relationships/image" Target="../media/image24.png"/><Relationship Id="rId7" Type="http://schemas.openxmlformats.org/officeDocument/2006/relationships/image" Target="../media/image30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250.png"/><Relationship Id="rId16" Type="http://schemas.openxmlformats.org/officeDocument/2006/relationships/image" Target="../media/image19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14.png"/><Relationship Id="rId5" Type="http://schemas.openxmlformats.org/officeDocument/2006/relationships/image" Target="../media/image280.png"/><Relationship Id="rId15" Type="http://schemas.openxmlformats.org/officeDocument/2006/relationships/image" Target="../media/image18.png"/><Relationship Id="rId10" Type="http://schemas.openxmlformats.org/officeDocument/2006/relationships/image" Target="../media/image33.png"/><Relationship Id="rId19" Type="http://schemas.openxmlformats.org/officeDocument/2006/relationships/image" Target="../media/image22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2185909" y="1862151"/>
                <a:ext cx="698653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1" i="1" dirty="0" smtClean="0">
                              <a:ln w="0"/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 dirty="0">
                              <a:ln w="0"/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𝑲𝒑</m:t>
                          </m:r>
                        </m:e>
                        <m:sup>
                          <m:r>
                            <a:rPr lang="es-PE" sz="2000" b="1" i="1" dirty="0" smtClean="0">
                              <a:ln w="0"/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ES" sz="2400" b="1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09" y="1862151"/>
                <a:ext cx="698653" cy="400110"/>
              </a:xfrm>
              <a:prstGeom prst="rect">
                <a:avLst/>
              </a:prstGeom>
              <a:blipFill>
                <a:blip r:embed="rId2"/>
                <a:stretch>
                  <a:fillRect l="-5263" b="-196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3931096" y="1862151"/>
                <a:ext cx="634533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1" i="1" dirty="0" smtClean="0">
                              <a:ln w="0"/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 dirty="0">
                              <a:ln w="0"/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𝑲𝒊</m:t>
                          </m:r>
                        </m:e>
                        <m:sup>
                          <m:r>
                            <a:rPr lang="es-PE" sz="2000" b="1" i="1" dirty="0" smtClean="0">
                              <a:ln w="0"/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ES" sz="2400" b="1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96" y="1862151"/>
                <a:ext cx="634533" cy="400110"/>
              </a:xfrm>
              <a:prstGeom prst="rect">
                <a:avLst/>
              </a:prstGeom>
              <a:blipFill>
                <a:blip r:embed="rId3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5608026" y="1862151"/>
                <a:ext cx="705065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1" i="1" dirty="0" smtClean="0">
                              <a:ln w="0"/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 dirty="0">
                              <a:ln w="0"/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𝑲𝒅</m:t>
                          </m:r>
                        </m:e>
                        <m:sup>
                          <m:r>
                            <a:rPr lang="es-PE" sz="2000" b="1" i="1" dirty="0" smtClean="0">
                              <a:ln w="0"/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ES" sz="2400" b="1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026" y="1862151"/>
                <a:ext cx="705065" cy="400110"/>
              </a:xfrm>
              <a:prstGeom prst="rect">
                <a:avLst/>
              </a:prstGeom>
              <a:blipFill>
                <a:blip r:embed="rId4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redondeado 13"/>
          <p:cNvSpPr/>
          <p:nvPr/>
        </p:nvSpPr>
        <p:spPr>
          <a:xfrm>
            <a:off x="1651000" y="1092200"/>
            <a:ext cx="5181600" cy="4762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redondeado 10"/>
              <p:cNvSpPr/>
              <p:nvPr/>
            </p:nvSpPr>
            <p:spPr>
              <a:xfrm>
                <a:off x="1727200" y="1219200"/>
                <a:ext cx="1616074" cy="2286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</a:rPr>
                        <m:t>11010111010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" name="Rectángulo redondead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1219200"/>
                <a:ext cx="1616074" cy="228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redondeado 11"/>
              <p:cNvSpPr/>
              <p:nvPr/>
            </p:nvSpPr>
            <p:spPr>
              <a:xfrm>
                <a:off x="3440324" y="1219200"/>
                <a:ext cx="1616074" cy="2286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</a:rPr>
                        <m:t>11000001100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ángulo redondead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324" y="1219200"/>
                <a:ext cx="1616074" cy="2286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redondeado 12"/>
              <p:cNvSpPr/>
              <p:nvPr/>
            </p:nvSpPr>
            <p:spPr>
              <a:xfrm>
                <a:off x="5153448" y="1219200"/>
                <a:ext cx="1616074" cy="2286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</a:rPr>
                        <m:t>00100011000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ángulo redondead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448" y="1219200"/>
                <a:ext cx="1616074" cy="2286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echa a la derecha con bandas 14"/>
          <p:cNvSpPr/>
          <p:nvPr/>
        </p:nvSpPr>
        <p:spPr>
          <a:xfrm rot="5400000">
            <a:off x="2333624" y="1547797"/>
            <a:ext cx="403225" cy="263525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Flecha a la derecha con bandas 15"/>
          <p:cNvSpPr/>
          <p:nvPr/>
        </p:nvSpPr>
        <p:spPr>
          <a:xfrm rot="5400000">
            <a:off x="4040187" y="1547797"/>
            <a:ext cx="403225" cy="263525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lecha a la derecha con bandas 16"/>
          <p:cNvSpPr/>
          <p:nvPr/>
        </p:nvSpPr>
        <p:spPr>
          <a:xfrm rot="5400000">
            <a:off x="5759872" y="1547797"/>
            <a:ext cx="403225" cy="263525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Abrir llave 17"/>
          <p:cNvSpPr/>
          <p:nvPr/>
        </p:nvSpPr>
        <p:spPr>
          <a:xfrm rot="5400000">
            <a:off x="4083049" y="-1754173"/>
            <a:ext cx="317500" cy="531495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/>
          <p:cNvSpPr/>
          <p:nvPr/>
        </p:nvSpPr>
        <p:spPr>
          <a:xfrm>
            <a:off x="3513993" y="311001"/>
            <a:ext cx="14687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Cromosoma</a:t>
            </a:r>
            <a:endParaRPr lang="es-ES" sz="24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rupo 747"/>
          <p:cNvGrpSpPr/>
          <p:nvPr/>
        </p:nvGrpSpPr>
        <p:grpSpPr>
          <a:xfrm>
            <a:off x="1342103" y="339630"/>
            <a:ext cx="7719835" cy="5670644"/>
            <a:chOff x="1342103" y="339630"/>
            <a:chExt cx="7719835" cy="5670644"/>
          </a:xfrm>
        </p:grpSpPr>
        <p:sp>
          <p:nvSpPr>
            <p:cNvPr id="736" name="Proceso alternativo 735"/>
            <p:cNvSpPr/>
            <p:nvPr/>
          </p:nvSpPr>
          <p:spPr>
            <a:xfrm>
              <a:off x="5774037" y="1768302"/>
              <a:ext cx="3282610" cy="2746548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b="1" dirty="0"/>
            </a:p>
          </p:txBody>
        </p:sp>
        <p:sp>
          <p:nvSpPr>
            <p:cNvPr id="725" name="Proceso alternativo 724"/>
            <p:cNvSpPr/>
            <p:nvPr/>
          </p:nvSpPr>
          <p:spPr>
            <a:xfrm>
              <a:off x="1342103" y="339630"/>
              <a:ext cx="4258949" cy="5670644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b="1" dirty="0"/>
            </a:p>
          </p:txBody>
        </p:sp>
        <p:sp>
          <p:nvSpPr>
            <p:cNvPr id="2" name="Proceso alternativo 1"/>
            <p:cNvSpPr/>
            <p:nvPr/>
          </p:nvSpPr>
          <p:spPr>
            <a:xfrm>
              <a:off x="2134210" y="963314"/>
              <a:ext cx="2964898" cy="495545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Selección de un sistema dinámico de</a:t>
              </a:r>
            </a:p>
            <a:p>
              <a:pPr algn="ctr"/>
              <a:r>
                <a:rPr lang="es-PE" sz="1400" b="1" dirty="0" smtClean="0"/>
                <a:t>interés como planta de control</a:t>
              </a:r>
              <a:endParaRPr lang="es-PE" sz="1400" b="1" dirty="0"/>
            </a:p>
          </p:txBody>
        </p:sp>
        <p:sp>
          <p:nvSpPr>
            <p:cNvPr id="10" name="Proceso alternativo 9"/>
            <p:cNvSpPr/>
            <p:nvPr/>
          </p:nvSpPr>
          <p:spPr>
            <a:xfrm>
              <a:off x="2128918" y="3576513"/>
              <a:ext cx="2967550" cy="501353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Análisis de las perturbaciones que</a:t>
              </a:r>
            </a:p>
            <a:p>
              <a:pPr algn="ctr"/>
              <a:r>
                <a:rPr lang="es-PE" sz="1400" b="1" dirty="0" smtClean="0"/>
                <a:t>actuarán sobre el sistema de control</a:t>
              </a:r>
            </a:p>
          </p:txBody>
        </p:sp>
        <p:sp>
          <p:nvSpPr>
            <p:cNvPr id="3" name="Proceso alternativo 2"/>
            <p:cNvSpPr/>
            <p:nvPr/>
          </p:nvSpPr>
          <p:spPr>
            <a:xfrm>
              <a:off x="6957248" y="1283720"/>
              <a:ext cx="921478" cy="372396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600" b="1" dirty="0" smtClean="0"/>
                <a:t>INICIO</a:t>
              </a:r>
              <a:endParaRPr lang="es-PE" b="1" dirty="0"/>
            </a:p>
          </p:txBody>
        </p:sp>
        <p:cxnSp>
          <p:nvCxnSpPr>
            <p:cNvPr id="29" name="Conector curvado 28"/>
            <p:cNvCxnSpPr>
              <a:stCxn id="2" idx="1"/>
              <a:endCxn id="30" idx="1"/>
            </p:cNvCxnSpPr>
            <p:nvPr/>
          </p:nvCxnSpPr>
          <p:spPr>
            <a:xfrm rot="10800000" flipV="1">
              <a:off x="1943712" y="1211086"/>
              <a:ext cx="190498" cy="648499"/>
            </a:xfrm>
            <a:prstGeom prst="curvedConnector3">
              <a:avLst>
                <a:gd name="adj1" fmla="val 220001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roceso alternativo 29"/>
            <p:cNvSpPr/>
            <p:nvPr/>
          </p:nvSpPr>
          <p:spPr>
            <a:xfrm>
              <a:off x="1943712" y="1613550"/>
              <a:ext cx="3345895" cy="492072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Selección de los elementos de hardware e implementación del sistema de control</a:t>
              </a:r>
              <a:endParaRPr lang="es-PE" sz="1400" b="1" dirty="0"/>
            </a:p>
          </p:txBody>
        </p:sp>
        <p:sp>
          <p:nvSpPr>
            <p:cNvPr id="134" name="Proceso alternativo 133"/>
            <p:cNvSpPr/>
            <p:nvPr/>
          </p:nvSpPr>
          <p:spPr>
            <a:xfrm>
              <a:off x="1967185" y="2304242"/>
              <a:ext cx="3284666" cy="276131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Elección de la estrategia de sintonización</a:t>
              </a:r>
            </a:p>
          </p:txBody>
        </p:sp>
        <p:sp>
          <p:nvSpPr>
            <p:cNvPr id="136" name="Proceso alternativo 135"/>
            <p:cNvSpPr/>
            <p:nvPr/>
          </p:nvSpPr>
          <p:spPr>
            <a:xfrm>
              <a:off x="1391191" y="2820937"/>
              <a:ext cx="1158338" cy="555763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Algoritmos</a:t>
              </a:r>
            </a:p>
            <a:p>
              <a:pPr algn="ctr"/>
              <a:r>
                <a:rPr lang="es-PE" sz="1400" b="1" dirty="0" smtClean="0"/>
                <a:t>genéticos</a:t>
              </a:r>
            </a:p>
          </p:txBody>
        </p:sp>
        <p:sp>
          <p:nvSpPr>
            <p:cNvPr id="137" name="Proceso alternativo 136"/>
            <p:cNvSpPr/>
            <p:nvPr/>
          </p:nvSpPr>
          <p:spPr>
            <a:xfrm>
              <a:off x="3125473" y="2818455"/>
              <a:ext cx="955390" cy="547823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err="1" smtClean="0"/>
                <a:t>Ziegler</a:t>
              </a:r>
              <a:endParaRPr lang="es-PE" sz="1400" b="1" dirty="0" smtClean="0"/>
            </a:p>
            <a:p>
              <a:pPr algn="ctr"/>
              <a:r>
                <a:rPr lang="es-PE" sz="1400" b="1" dirty="0" err="1" smtClean="0"/>
                <a:t>Nichols</a:t>
              </a:r>
              <a:endParaRPr lang="es-PE" sz="1400" b="1" dirty="0" smtClean="0"/>
            </a:p>
          </p:txBody>
        </p:sp>
        <p:sp>
          <p:nvSpPr>
            <p:cNvPr id="138" name="Proceso alternativo 137"/>
            <p:cNvSpPr/>
            <p:nvPr/>
          </p:nvSpPr>
          <p:spPr>
            <a:xfrm>
              <a:off x="4877246" y="2820937"/>
              <a:ext cx="677867" cy="555763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PID</a:t>
              </a:r>
            </a:p>
            <a:p>
              <a:pPr algn="ctr"/>
              <a:r>
                <a:rPr lang="es-PE" sz="1400" b="1" dirty="0" err="1" smtClean="0"/>
                <a:t>Tuner</a:t>
              </a:r>
              <a:endParaRPr lang="es-PE" sz="1400" b="1" dirty="0" smtClean="0"/>
            </a:p>
          </p:txBody>
        </p:sp>
        <p:cxnSp>
          <p:nvCxnSpPr>
            <p:cNvPr id="139" name="Conector curvado 138"/>
            <p:cNvCxnSpPr>
              <a:stCxn id="30" idx="3"/>
              <a:endCxn id="134" idx="3"/>
            </p:cNvCxnSpPr>
            <p:nvPr/>
          </p:nvCxnSpPr>
          <p:spPr>
            <a:xfrm flipH="1">
              <a:off x="5251851" y="1859586"/>
              <a:ext cx="37756" cy="582722"/>
            </a:xfrm>
            <a:prstGeom prst="curvedConnector3">
              <a:avLst>
                <a:gd name="adj1" fmla="val -605467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curvado 141"/>
            <p:cNvCxnSpPr>
              <a:stCxn id="134" idx="2"/>
              <a:endCxn id="137" idx="0"/>
            </p:cNvCxnSpPr>
            <p:nvPr/>
          </p:nvCxnSpPr>
          <p:spPr>
            <a:xfrm rot="5400000">
              <a:off x="3487302" y="2696239"/>
              <a:ext cx="238082" cy="635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curvado 144"/>
            <p:cNvCxnSpPr>
              <a:stCxn id="134" idx="2"/>
              <a:endCxn id="138" idx="0"/>
            </p:cNvCxnSpPr>
            <p:nvPr/>
          </p:nvCxnSpPr>
          <p:spPr>
            <a:xfrm rot="16200000" flipH="1">
              <a:off x="4292567" y="1897324"/>
              <a:ext cx="240564" cy="16066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curvado 147"/>
            <p:cNvCxnSpPr>
              <a:stCxn id="134" idx="2"/>
              <a:endCxn id="136" idx="0"/>
            </p:cNvCxnSpPr>
            <p:nvPr/>
          </p:nvCxnSpPr>
          <p:spPr>
            <a:xfrm rot="5400000">
              <a:off x="2669657" y="1881076"/>
              <a:ext cx="240564" cy="163915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Proceso alternativo 178"/>
            <p:cNvSpPr/>
            <p:nvPr/>
          </p:nvSpPr>
          <p:spPr>
            <a:xfrm>
              <a:off x="1632268" y="4278576"/>
              <a:ext cx="3968784" cy="33868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Identificación del sistema dinámico en un modelo</a:t>
              </a:r>
            </a:p>
          </p:txBody>
        </p:sp>
        <p:sp>
          <p:nvSpPr>
            <p:cNvPr id="180" name="Proceso alternativo 179"/>
            <p:cNvSpPr/>
            <p:nvPr/>
          </p:nvSpPr>
          <p:spPr>
            <a:xfrm>
              <a:off x="2429214" y="4777433"/>
              <a:ext cx="2273023" cy="509393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Simulación del sistema de</a:t>
              </a:r>
            </a:p>
            <a:p>
              <a:pPr algn="ctr"/>
              <a:r>
                <a:rPr lang="es-PE" sz="1400" b="1" dirty="0" smtClean="0"/>
                <a:t>control usando el modelo</a:t>
              </a:r>
              <a:endParaRPr lang="es-PE" sz="1400" b="1" dirty="0"/>
            </a:p>
          </p:txBody>
        </p:sp>
        <p:sp>
          <p:nvSpPr>
            <p:cNvPr id="181" name="Proceso alternativo 180"/>
            <p:cNvSpPr/>
            <p:nvPr/>
          </p:nvSpPr>
          <p:spPr>
            <a:xfrm>
              <a:off x="2119394" y="5447004"/>
              <a:ext cx="2854199" cy="500932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Ejecución de la estrategia de</a:t>
              </a:r>
            </a:p>
            <a:p>
              <a:pPr algn="ctr"/>
              <a:r>
                <a:rPr lang="es-PE" sz="1400" b="1" dirty="0" smtClean="0"/>
                <a:t>sintonización usando la simulación</a:t>
              </a:r>
            </a:p>
          </p:txBody>
        </p:sp>
        <p:sp>
          <p:nvSpPr>
            <p:cNvPr id="238" name="Proceso alternativo 237"/>
            <p:cNvSpPr/>
            <p:nvPr/>
          </p:nvSpPr>
          <p:spPr>
            <a:xfrm>
              <a:off x="6105144" y="3777644"/>
              <a:ext cx="2625686" cy="670272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Obtención del controlador </a:t>
              </a:r>
            </a:p>
            <a:p>
              <a:pPr algn="ctr"/>
              <a:r>
                <a:rPr lang="es-PE" sz="1400" b="1" dirty="0" smtClean="0"/>
                <a:t>Sintonizado e implementación</a:t>
              </a:r>
            </a:p>
            <a:p>
              <a:pPr algn="ctr"/>
              <a:r>
                <a:rPr lang="es-PE" sz="1400" b="1" dirty="0" smtClean="0"/>
                <a:t>sobre el sistema de control real</a:t>
              </a:r>
            </a:p>
          </p:txBody>
        </p:sp>
        <p:sp>
          <p:nvSpPr>
            <p:cNvPr id="239" name="Proceso alternativo 238"/>
            <p:cNvSpPr/>
            <p:nvPr/>
          </p:nvSpPr>
          <p:spPr>
            <a:xfrm>
              <a:off x="6308823" y="3213026"/>
              <a:ext cx="2218328" cy="448272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Evaluación de desempeño</a:t>
              </a:r>
            </a:p>
            <a:p>
              <a:pPr algn="ctr"/>
              <a:r>
                <a:rPr lang="es-PE" sz="1400" b="1" dirty="0" smtClean="0"/>
                <a:t>del controlador</a:t>
              </a:r>
            </a:p>
          </p:txBody>
        </p:sp>
        <p:sp>
          <p:nvSpPr>
            <p:cNvPr id="240" name="Proceso alternativo 239"/>
            <p:cNvSpPr/>
            <p:nvPr/>
          </p:nvSpPr>
          <p:spPr>
            <a:xfrm>
              <a:off x="6197478" y="2773650"/>
              <a:ext cx="2441018" cy="32067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Contrastación de resultados</a:t>
              </a:r>
            </a:p>
          </p:txBody>
        </p:sp>
        <p:sp>
          <p:nvSpPr>
            <p:cNvPr id="241" name="Proceso alternativo 240"/>
            <p:cNvSpPr/>
            <p:nvPr/>
          </p:nvSpPr>
          <p:spPr>
            <a:xfrm>
              <a:off x="6375497" y="2173752"/>
              <a:ext cx="2084980" cy="511615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Discusión de resultados</a:t>
              </a:r>
            </a:p>
            <a:p>
              <a:pPr algn="ctr"/>
              <a:r>
                <a:rPr lang="es-PE" sz="1400" b="1" dirty="0" smtClean="0"/>
                <a:t>y conclusiones</a:t>
              </a:r>
            </a:p>
          </p:txBody>
        </p:sp>
        <p:cxnSp>
          <p:nvCxnSpPr>
            <p:cNvPr id="273" name="Conector curvado 272"/>
            <p:cNvCxnSpPr>
              <a:stCxn id="137" idx="2"/>
            </p:cNvCxnSpPr>
            <p:nvPr/>
          </p:nvCxnSpPr>
          <p:spPr>
            <a:xfrm rot="16200000" flipH="1">
              <a:off x="3502813" y="3466632"/>
              <a:ext cx="210235" cy="952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curvado 278"/>
            <p:cNvCxnSpPr>
              <a:stCxn id="10" idx="2"/>
              <a:endCxn id="179" idx="0"/>
            </p:cNvCxnSpPr>
            <p:nvPr/>
          </p:nvCxnSpPr>
          <p:spPr>
            <a:xfrm rot="16200000" flipH="1">
              <a:off x="3514321" y="4176237"/>
              <a:ext cx="200710" cy="396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curvado 281"/>
            <p:cNvCxnSpPr>
              <a:stCxn id="179" idx="3"/>
              <a:endCxn id="180" idx="3"/>
            </p:cNvCxnSpPr>
            <p:nvPr/>
          </p:nvCxnSpPr>
          <p:spPr>
            <a:xfrm flipH="1">
              <a:off x="4702237" y="4447916"/>
              <a:ext cx="898815" cy="584214"/>
            </a:xfrm>
            <a:prstGeom prst="curvedConnector3">
              <a:avLst>
                <a:gd name="adj1" fmla="val -25433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curvado 284"/>
            <p:cNvCxnSpPr>
              <a:stCxn id="180" idx="1"/>
              <a:endCxn id="181" idx="1"/>
            </p:cNvCxnSpPr>
            <p:nvPr/>
          </p:nvCxnSpPr>
          <p:spPr>
            <a:xfrm rot="10800000" flipV="1">
              <a:off x="2119394" y="5032130"/>
              <a:ext cx="309820" cy="665340"/>
            </a:xfrm>
            <a:prstGeom prst="curvedConnector3">
              <a:avLst>
                <a:gd name="adj1" fmla="val 173785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curvado 314"/>
            <p:cNvCxnSpPr>
              <a:stCxn id="136" idx="2"/>
              <a:endCxn id="10" idx="1"/>
            </p:cNvCxnSpPr>
            <p:nvPr/>
          </p:nvCxnSpPr>
          <p:spPr>
            <a:xfrm rot="16200000" flipH="1">
              <a:off x="1824394" y="3522666"/>
              <a:ext cx="450490" cy="158558"/>
            </a:xfrm>
            <a:prstGeom prst="curved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curvado 317"/>
            <p:cNvCxnSpPr>
              <a:stCxn id="138" idx="2"/>
              <a:endCxn id="10" idx="3"/>
            </p:cNvCxnSpPr>
            <p:nvPr/>
          </p:nvCxnSpPr>
          <p:spPr>
            <a:xfrm rot="5400000">
              <a:off x="4931079" y="3542089"/>
              <a:ext cx="450490" cy="119712"/>
            </a:xfrm>
            <a:prstGeom prst="curved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curvado 320"/>
            <p:cNvCxnSpPr>
              <a:stCxn id="181" idx="3"/>
              <a:endCxn id="238" idx="2"/>
            </p:cNvCxnSpPr>
            <p:nvPr/>
          </p:nvCxnSpPr>
          <p:spPr>
            <a:xfrm flipV="1">
              <a:off x="4973593" y="4447916"/>
              <a:ext cx="2444394" cy="1249554"/>
            </a:xfrm>
            <a:prstGeom prst="curved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curvado 357"/>
            <p:cNvCxnSpPr>
              <a:stCxn id="240" idx="3"/>
              <a:endCxn id="241" idx="3"/>
            </p:cNvCxnSpPr>
            <p:nvPr/>
          </p:nvCxnSpPr>
          <p:spPr>
            <a:xfrm flipH="1" flipV="1">
              <a:off x="8460477" y="2429560"/>
              <a:ext cx="178019" cy="504425"/>
            </a:xfrm>
            <a:prstGeom prst="curvedConnector3">
              <a:avLst>
                <a:gd name="adj1" fmla="val -128413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curvado 368"/>
            <p:cNvCxnSpPr>
              <a:stCxn id="3" idx="1"/>
              <a:endCxn id="2" idx="3"/>
            </p:cNvCxnSpPr>
            <p:nvPr/>
          </p:nvCxnSpPr>
          <p:spPr>
            <a:xfrm rot="10800000">
              <a:off x="5099108" y="1211088"/>
              <a:ext cx="1858140" cy="25883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Conector curvado 591"/>
            <p:cNvCxnSpPr>
              <a:stCxn id="238" idx="3"/>
              <a:endCxn id="239" idx="3"/>
            </p:cNvCxnSpPr>
            <p:nvPr/>
          </p:nvCxnSpPr>
          <p:spPr>
            <a:xfrm flipH="1" flipV="1">
              <a:off x="8527151" y="3437162"/>
              <a:ext cx="203679" cy="675618"/>
            </a:xfrm>
            <a:prstGeom prst="curvedConnector3">
              <a:avLst>
                <a:gd name="adj1" fmla="val -112235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Conector curvado 637"/>
            <p:cNvCxnSpPr>
              <a:stCxn id="239" idx="1"/>
              <a:endCxn id="240" idx="1"/>
            </p:cNvCxnSpPr>
            <p:nvPr/>
          </p:nvCxnSpPr>
          <p:spPr>
            <a:xfrm rot="10800000">
              <a:off x="6197479" y="2933986"/>
              <a:ext cx="111345" cy="503177"/>
            </a:xfrm>
            <a:prstGeom prst="curvedConnector3">
              <a:avLst>
                <a:gd name="adj1" fmla="val 305308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" name="Proceso alternativo 719"/>
            <p:cNvSpPr/>
            <p:nvPr/>
          </p:nvSpPr>
          <p:spPr>
            <a:xfrm>
              <a:off x="1342104" y="349155"/>
              <a:ext cx="4258948" cy="435689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ETAPA I:</a:t>
              </a:r>
            </a:p>
            <a:p>
              <a:pPr algn="ctr"/>
              <a:r>
                <a:rPr lang="es-PE" sz="1400" b="1" dirty="0" smtClean="0"/>
                <a:t>ADQUISICIÓN Y MUESTREO DE DATOS</a:t>
              </a:r>
            </a:p>
          </p:txBody>
        </p:sp>
        <p:sp>
          <p:nvSpPr>
            <p:cNvPr id="721" name="Proceso alternativo 720"/>
            <p:cNvSpPr/>
            <p:nvPr/>
          </p:nvSpPr>
          <p:spPr>
            <a:xfrm>
              <a:off x="5774036" y="1748010"/>
              <a:ext cx="3287902" cy="276131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ETAPA II: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0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ceso alternativo 19"/>
          <p:cNvSpPr/>
          <p:nvPr/>
        </p:nvSpPr>
        <p:spPr>
          <a:xfrm>
            <a:off x="6369268" y="2193608"/>
            <a:ext cx="4378499" cy="50093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Obtención del controlador sintonizado e implementación sobre el sistema de control real</a:t>
            </a:r>
          </a:p>
        </p:txBody>
      </p:sp>
      <p:sp>
        <p:nvSpPr>
          <p:cNvPr id="21" name="Proceso alternativo 20"/>
          <p:cNvSpPr/>
          <p:nvPr/>
        </p:nvSpPr>
        <p:spPr>
          <a:xfrm>
            <a:off x="6369268" y="3027175"/>
            <a:ext cx="4378499" cy="50093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Evaluación de desempeño del controlador</a:t>
            </a:r>
          </a:p>
        </p:txBody>
      </p:sp>
      <p:sp>
        <p:nvSpPr>
          <p:cNvPr id="22" name="Proceso alternativo 21"/>
          <p:cNvSpPr/>
          <p:nvPr/>
        </p:nvSpPr>
        <p:spPr>
          <a:xfrm>
            <a:off x="6369268" y="3864231"/>
            <a:ext cx="4378499" cy="50093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Contrastación de resultados</a:t>
            </a:r>
          </a:p>
        </p:txBody>
      </p:sp>
      <p:sp>
        <p:nvSpPr>
          <p:cNvPr id="23" name="Proceso alternativo 22"/>
          <p:cNvSpPr/>
          <p:nvPr/>
        </p:nvSpPr>
        <p:spPr>
          <a:xfrm>
            <a:off x="6369267" y="4701287"/>
            <a:ext cx="4378499" cy="50093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Discusión de resultados y conclusiones</a:t>
            </a:r>
          </a:p>
        </p:txBody>
      </p:sp>
    </p:spTree>
    <p:extLst>
      <p:ext uri="{BB962C8B-B14F-4D97-AF65-F5344CB8AC3E}">
        <p14:creationId xmlns:p14="http://schemas.microsoft.com/office/powerpoint/2010/main" val="22089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/>
          <p:cNvGrpSpPr/>
          <p:nvPr/>
        </p:nvGrpSpPr>
        <p:grpSpPr>
          <a:xfrm>
            <a:off x="2482996" y="658875"/>
            <a:ext cx="7213674" cy="984258"/>
            <a:chOff x="643686" y="2992171"/>
            <a:chExt cx="7213674" cy="984258"/>
          </a:xfrm>
        </p:grpSpPr>
        <p:sp>
          <p:nvSpPr>
            <p:cNvPr id="40" name="Rectángulo 39"/>
            <p:cNvSpPr/>
            <p:nvPr/>
          </p:nvSpPr>
          <p:spPr>
            <a:xfrm>
              <a:off x="643686" y="3373678"/>
              <a:ext cx="849155" cy="3143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Laptop</a:t>
              </a:r>
              <a:endParaRPr lang="es-PE" dirty="0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2195919" y="3094295"/>
              <a:ext cx="1816100" cy="882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PE" dirty="0" err="1" smtClean="0"/>
                <a:t>Arduino</a:t>
              </a:r>
              <a:r>
                <a:rPr lang="es-PE" dirty="0" smtClean="0"/>
                <a:t> UNO </a:t>
              </a:r>
              <a:r>
                <a:rPr lang="es-PE" dirty="0"/>
                <a:t>R3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4560428" y="2992171"/>
              <a:ext cx="1482380" cy="515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Driver </a:t>
              </a:r>
              <a:r>
                <a:rPr lang="es-PE" dirty="0" err="1" smtClean="0"/>
                <a:t>Mosfet</a:t>
              </a:r>
              <a:endParaRPr lang="es-PE" dirty="0"/>
            </a:p>
            <a:p>
              <a:pPr algn="ctr"/>
              <a:r>
                <a:rPr lang="es-PE" dirty="0" smtClean="0"/>
                <a:t>IRF520</a:t>
              </a:r>
              <a:endParaRPr lang="es-PE" dirty="0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483565" y="3395662"/>
              <a:ext cx="1373795" cy="3143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Motor de CC</a:t>
              </a:r>
              <a:endParaRPr lang="es-PE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4826736" y="3662101"/>
              <a:ext cx="957634" cy="3143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Encoder</a:t>
              </a:r>
              <a:endParaRPr lang="es-PE" dirty="0"/>
            </a:p>
          </p:txBody>
        </p:sp>
        <p:cxnSp>
          <p:nvCxnSpPr>
            <p:cNvPr id="43" name="Conector curvado 42"/>
            <p:cNvCxnSpPr>
              <a:stCxn id="105" idx="3"/>
              <a:endCxn id="19" idx="1"/>
            </p:cNvCxnSpPr>
            <p:nvPr/>
          </p:nvCxnSpPr>
          <p:spPr>
            <a:xfrm flipV="1">
              <a:off x="3517900" y="3250135"/>
              <a:ext cx="1042528" cy="1"/>
            </a:xfrm>
            <a:prstGeom prst="curved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curvado 51"/>
            <p:cNvCxnSpPr>
              <a:stCxn id="19" idx="3"/>
              <a:endCxn id="20" idx="0"/>
            </p:cNvCxnSpPr>
            <p:nvPr/>
          </p:nvCxnSpPr>
          <p:spPr>
            <a:xfrm>
              <a:off x="6042808" y="3250135"/>
              <a:ext cx="1127655" cy="145527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curvado 63"/>
            <p:cNvCxnSpPr>
              <a:stCxn id="20" idx="2"/>
              <a:endCxn id="22" idx="3"/>
            </p:cNvCxnSpPr>
            <p:nvPr/>
          </p:nvCxnSpPr>
          <p:spPr>
            <a:xfrm rot="5400000">
              <a:off x="6422779" y="3071579"/>
              <a:ext cx="109277" cy="1386093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curvado 65"/>
            <p:cNvCxnSpPr>
              <a:stCxn id="22" idx="1"/>
              <a:endCxn id="106" idx="3"/>
            </p:cNvCxnSpPr>
            <p:nvPr/>
          </p:nvCxnSpPr>
          <p:spPr>
            <a:xfrm rot="10800000" flipV="1">
              <a:off x="3517900" y="3819263"/>
              <a:ext cx="1308836" cy="1"/>
            </a:xfrm>
            <a:prstGeom prst="curved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ángulo 104"/>
            <p:cNvSpPr/>
            <p:nvPr/>
          </p:nvSpPr>
          <p:spPr>
            <a:xfrm>
              <a:off x="2690038" y="3137032"/>
              <a:ext cx="827862" cy="226207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b="1" i="1" dirty="0" smtClean="0">
                  <a:solidFill>
                    <a:schemeClr val="bg1"/>
                  </a:solidFill>
                </a:rPr>
                <a:t>u</a:t>
              </a:r>
              <a:endParaRPr lang="es-PE" b="1" i="1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2690038" y="3706500"/>
              <a:ext cx="827862" cy="225529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b="1" i="1" dirty="0" smtClean="0">
                  <a:solidFill>
                    <a:schemeClr val="bg1"/>
                  </a:solidFill>
                </a:rPr>
                <a:t>y</a:t>
              </a:r>
              <a:endParaRPr lang="es-PE" sz="2000" b="1" i="1" dirty="0">
                <a:solidFill>
                  <a:schemeClr val="bg1"/>
                </a:solidFill>
              </a:endParaRPr>
            </a:p>
          </p:txBody>
        </p:sp>
        <p:cxnSp>
          <p:nvCxnSpPr>
            <p:cNvPr id="140" name="Conector curvado 139"/>
            <p:cNvCxnSpPr>
              <a:stCxn id="51" idx="1"/>
              <a:endCxn id="40" idx="3"/>
            </p:cNvCxnSpPr>
            <p:nvPr/>
          </p:nvCxnSpPr>
          <p:spPr>
            <a:xfrm rot="10800000">
              <a:off x="1492841" y="3530842"/>
              <a:ext cx="703078" cy="4521"/>
            </a:xfrm>
            <a:prstGeom prst="curved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ángulo 16"/>
          <p:cNvSpPr/>
          <p:nvPr/>
        </p:nvSpPr>
        <p:spPr>
          <a:xfrm>
            <a:off x="1700788" y="3635579"/>
            <a:ext cx="3724872" cy="882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 err="1" smtClean="0"/>
              <a:t>Arduino</a:t>
            </a:r>
            <a:r>
              <a:rPr lang="es-PE" dirty="0" smtClean="0"/>
              <a:t> UNO </a:t>
            </a:r>
            <a:r>
              <a:rPr lang="es-PE" dirty="0"/>
              <a:t>R3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974069" y="3533455"/>
            <a:ext cx="1482380" cy="515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Driver </a:t>
            </a:r>
            <a:r>
              <a:rPr lang="es-PE" dirty="0" err="1" smtClean="0"/>
              <a:t>Mosfet</a:t>
            </a:r>
            <a:endParaRPr lang="es-PE" dirty="0"/>
          </a:p>
          <a:p>
            <a:pPr algn="ctr"/>
            <a:r>
              <a:rPr lang="es-PE" dirty="0" smtClean="0"/>
              <a:t>IRF520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7897206" y="3936946"/>
            <a:ext cx="1373795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Motor de CC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6240377" y="4203385"/>
            <a:ext cx="957634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Encoder</a:t>
            </a:r>
            <a:endParaRPr lang="es-PE" dirty="0"/>
          </a:p>
        </p:txBody>
      </p:sp>
      <p:cxnSp>
        <p:nvCxnSpPr>
          <p:cNvPr id="24" name="Conector curvado 23"/>
          <p:cNvCxnSpPr>
            <a:stCxn id="28" idx="3"/>
            <a:endCxn id="18" idx="1"/>
          </p:cNvCxnSpPr>
          <p:nvPr/>
        </p:nvCxnSpPr>
        <p:spPr>
          <a:xfrm flipV="1">
            <a:off x="4931540" y="3791419"/>
            <a:ext cx="1042529" cy="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curvado 24"/>
          <p:cNvCxnSpPr>
            <a:stCxn id="18" idx="3"/>
            <a:endCxn id="21" idx="0"/>
          </p:cNvCxnSpPr>
          <p:nvPr/>
        </p:nvCxnSpPr>
        <p:spPr>
          <a:xfrm>
            <a:off x="7456449" y="3791419"/>
            <a:ext cx="1127655" cy="145527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curvado 25"/>
          <p:cNvCxnSpPr>
            <a:stCxn id="21" idx="2"/>
            <a:endCxn id="23" idx="3"/>
          </p:cNvCxnSpPr>
          <p:nvPr/>
        </p:nvCxnSpPr>
        <p:spPr>
          <a:xfrm rot="5400000">
            <a:off x="7836420" y="3612863"/>
            <a:ext cx="109277" cy="1386093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curvado 26"/>
          <p:cNvCxnSpPr>
            <a:stCxn id="23" idx="1"/>
          </p:cNvCxnSpPr>
          <p:nvPr/>
        </p:nvCxnSpPr>
        <p:spPr>
          <a:xfrm rot="10800000" flipV="1">
            <a:off x="4931541" y="4360547"/>
            <a:ext cx="1308836" cy="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375149" y="3678316"/>
            <a:ext cx="556391" cy="226207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bg1"/>
                </a:solidFill>
              </a:rPr>
              <a:t>PID</a:t>
            </a:r>
            <a:endParaRPr lang="es-PE" b="1" i="1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375149" y="4247784"/>
            <a:ext cx="556392" cy="225529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i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3406532" y="4247784"/>
            <a:ext cx="554316" cy="226207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i="1" dirty="0" err="1">
                <a:solidFill>
                  <a:schemeClr val="bg1"/>
                </a:solidFill>
              </a:rPr>
              <a:t>Sp</a:t>
            </a:r>
            <a:endParaRPr lang="es-PE" b="1" i="1" dirty="0">
              <a:solidFill>
                <a:schemeClr val="bg1"/>
              </a:solidFill>
            </a:endParaRPr>
          </a:p>
        </p:txBody>
      </p:sp>
      <p:cxnSp>
        <p:nvCxnSpPr>
          <p:cNvPr id="3" name="Conector angular 2"/>
          <p:cNvCxnSpPr>
            <a:stCxn id="31" idx="0"/>
            <a:endCxn id="41" idx="2"/>
          </p:cNvCxnSpPr>
          <p:nvPr/>
        </p:nvCxnSpPr>
        <p:spPr>
          <a:xfrm rot="5400000" flipH="1" flipV="1">
            <a:off x="3591667" y="3880731"/>
            <a:ext cx="459076" cy="27503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stCxn id="29" idx="1"/>
            <a:endCxn id="41" idx="4"/>
          </p:cNvCxnSpPr>
          <p:nvPr/>
        </p:nvCxnSpPr>
        <p:spPr>
          <a:xfrm rot="10800000">
            <a:off x="4074535" y="3904523"/>
            <a:ext cx="300614" cy="45602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958720" y="3672893"/>
            <a:ext cx="231630" cy="231630"/>
          </a:xfrm>
          <a:prstGeom prst="ellipse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b="1" i="1">
              <a:solidFill>
                <a:schemeClr val="bg1"/>
              </a:solidFill>
            </a:endParaRPr>
          </a:p>
        </p:txBody>
      </p:sp>
      <p:cxnSp>
        <p:nvCxnSpPr>
          <p:cNvPr id="60" name="Conector recto de flecha 59"/>
          <p:cNvCxnSpPr>
            <a:stCxn id="41" idx="6"/>
            <a:endCxn id="28" idx="1"/>
          </p:cNvCxnSpPr>
          <p:nvPr/>
        </p:nvCxnSpPr>
        <p:spPr>
          <a:xfrm>
            <a:off x="4190350" y="3788708"/>
            <a:ext cx="184799" cy="27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2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angular 12"/>
          <p:cNvCxnSpPr>
            <a:stCxn id="25" idx="1"/>
            <a:endCxn id="21" idx="1"/>
          </p:cNvCxnSpPr>
          <p:nvPr/>
        </p:nvCxnSpPr>
        <p:spPr>
          <a:xfrm rot="10800000">
            <a:off x="2760047" y="3135552"/>
            <a:ext cx="797020" cy="884358"/>
          </a:xfrm>
          <a:prstGeom prst="bentConnector3">
            <a:avLst>
              <a:gd name="adj1" fmla="val 1286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upo 76"/>
          <p:cNvGrpSpPr/>
          <p:nvPr/>
        </p:nvGrpSpPr>
        <p:grpSpPr>
          <a:xfrm>
            <a:off x="3783724" y="175175"/>
            <a:ext cx="3498160" cy="1803252"/>
            <a:chOff x="3783724" y="175175"/>
            <a:chExt cx="3498160" cy="1803252"/>
          </a:xfrm>
        </p:grpSpPr>
        <p:sp>
          <p:nvSpPr>
            <p:cNvPr id="29" name="Rectángulo 28"/>
            <p:cNvSpPr/>
            <p:nvPr/>
          </p:nvSpPr>
          <p:spPr>
            <a:xfrm>
              <a:off x="4193629" y="1763939"/>
              <a:ext cx="2678350" cy="2144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Selección de una estructura de modelo</a:t>
              </a:r>
              <a:endParaRPr lang="es-PE" sz="1200" b="1" i="1" dirty="0"/>
            </a:p>
          </p:txBody>
        </p:sp>
        <p:grpSp>
          <p:nvGrpSpPr>
            <p:cNvPr id="74" name="Grupo 73"/>
            <p:cNvGrpSpPr/>
            <p:nvPr/>
          </p:nvGrpSpPr>
          <p:grpSpPr>
            <a:xfrm>
              <a:off x="3783724" y="175175"/>
              <a:ext cx="3498160" cy="1597977"/>
              <a:chOff x="3783724" y="175175"/>
              <a:chExt cx="3498160" cy="1597977"/>
            </a:xfrm>
          </p:grpSpPr>
          <p:grpSp>
            <p:nvGrpSpPr>
              <p:cNvPr id="72" name="Grupo 71"/>
              <p:cNvGrpSpPr/>
              <p:nvPr/>
            </p:nvGrpSpPr>
            <p:grpSpPr>
              <a:xfrm>
                <a:off x="3783724" y="175175"/>
                <a:ext cx="3498160" cy="1343326"/>
                <a:chOff x="3783724" y="175175"/>
                <a:chExt cx="3498160" cy="1343326"/>
              </a:xfrm>
            </p:grpSpPr>
            <p:sp>
              <p:nvSpPr>
                <p:cNvPr id="28" name="Rectángulo 27"/>
                <p:cNvSpPr/>
                <p:nvPr/>
              </p:nvSpPr>
              <p:spPr>
                <a:xfrm>
                  <a:off x="3922021" y="1213473"/>
                  <a:ext cx="3221558" cy="3050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200" dirty="0"/>
                    <a:t>Muestreo de las señales </a:t>
                  </a:r>
                  <a:r>
                    <a:rPr lang="es-PE" sz="1200" b="1" i="1" dirty="0"/>
                    <a:t>u</a:t>
                  </a:r>
                  <a:r>
                    <a:rPr lang="es-PE" sz="1200" dirty="0"/>
                    <a:t> </a:t>
                  </a:r>
                  <a:r>
                    <a:rPr lang="es-PE" sz="1200" dirty="0" smtClean="0"/>
                    <a:t>e </a:t>
                  </a:r>
                  <a:r>
                    <a:rPr lang="es-PE" sz="1200" b="1" i="1" dirty="0" smtClean="0"/>
                    <a:t>y0</a:t>
                  </a:r>
                  <a:r>
                    <a:rPr lang="es-PE" sz="1200" dirty="0" smtClean="0"/>
                    <a:t> (</a:t>
                  </a:r>
                  <a:r>
                    <a:rPr lang="es-PE" sz="1200" b="1" i="1" dirty="0" smtClean="0"/>
                    <a:t>y </a:t>
                  </a:r>
                  <a:r>
                    <a:rPr lang="es-PE" sz="1200" dirty="0" smtClean="0"/>
                    <a:t>acondicionada)</a:t>
                  </a:r>
                  <a:endParaRPr lang="es-PE" sz="1200" dirty="0"/>
                </a:p>
              </p:txBody>
            </p:sp>
            <p:grpSp>
              <p:nvGrpSpPr>
                <p:cNvPr id="70" name="Grupo 69"/>
                <p:cNvGrpSpPr/>
                <p:nvPr/>
              </p:nvGrpSpPr>
              <p:grpSpPr>
                <a:xfrm>
                  <a:off x="3783724" y="175175"/>
                  <a:ext cx="3498160" cy="1038298"/>
                  <a:chOff x="3783724" y="175175"/>
                  <a:chExt cx="3498160" cy="1038298"/>
                </a:xfrm>
              </p:grpSpPr>
              <p:grpSp>
                <p:nvGrpSpPr>
                  <p:cNvPr id="69" name="Grupo 68"/>
                  <p:cNvGrpSpPr/>
                  <p:nvPr/>
                </p:nvGrpSpPr>
                <p:grpSpPr>
                  <a:xfrm>
                    <a:off x="3783724" y="175175"/>
                    <a:ext cx="3498160" cy="787209"/>
                    <a:chOff x="3783724" y="175175"/>
                    <a:chExt cx="3498160" cy="787209"/>
                  </a:xfrm>
                </p:grpSpPr>
                <p:sp>
                  <p:nvSpPr>
                    <p:cNvPr id="27" name="Rectángulo 26"/>
                    <p:cNvSpPr/>
                    <p:nvPr/>
                  </p:nvSpPr>
                  <p:spPr>
                    <a:xfrm>
                      <a:off x="4398328" y="693982"/>
                      <a:ext cx="2268946" cy="2684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PE" sz="1200" dirty="0"/>
                        <a:t>Acondicionamiento </a:t>
                      </a:r>
                      <a:r>
                        <a:rPr lang="es-PE" sz="1200" dirty="0" smtClean="0"/>
                        <a:t>de la señal </a:t>
                      </a:r>
                      <a:r>
                        <a:rPr lang="es-PE" sz="1200" b="1" i="1" dirty="0" smtClean="0"/>
                        <a:t>y</a:t>
                      </a:r>
                      <a:endParaRPr lang="es-PE" sz="1200" b="1" i="1" dirty="0"/>
                    </a:p>
                  </p:txBody>
                </p:sp>
                <p:grpSp>
                  <p:nvGrpSpPr>
                    <p:cNvPr id="65" name="Grupo 64"/>
                    <p:cNvGrpSpPr/>
                    <p:nvPr/>
                  </p:nvGrpSpPr>
                  <p:grpSpPr>
                    <a:xfrm>
                      <a:off x="3783724" y="175175"/>
                      <a:ext cx="3498160" cy="518807"/>
                      <a:chOff x="3783724" y="175175"/>
                      <a:chExt cx="3498160" cy="518807"/>
                    </a:xfrm>
                  </p:grpSpPr>
                  <p:sp>
                    <p:nvSpPr>
                      <p:cNvPr id="26" name="Rectángulo 25"/>
                      <p:cNvSpPr/>
                      <p:nvPr/>
                    </p:nvSpPr>
                    <p:spPr>
                      <a:xfrm>
                        <a:off x="3783724" y="175175"/>
                        <a:ext cx="3498160" cy="27770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PE" sz="1200" dirty="0" smtClean="0"/>
                          <a:t>Selección e implementación de la señal de entrada </a:t>
                        </a:r>
                        <a:r>
                          <a:rPr lang="es-PE" sz="1200" b="1" i="1" dirty="0" smtClean="0"/>
                          <a:t>u</a:t>
                        </a:r>
                        <a:endParaRPr lang="es-PE" sz="1200" b="1" i="1" dirty="0"/>
                      </a:p>
                    </p:txBody>
                  </p:sp>
                  <p:cxnSp>
                    <p:nvCxnSpPr>
                      <p:cNvPr id="3" name="Conector recto de flecha 2"/>
                      <p:cNvCxnSpPr>
                        <a:endCxn id="27" idx="0"/>
                      </p:cNvCxnSpPr>
                      <p:nvPr/>
                    </p:nvCxnSpPr>
                    <p:spPr>
                      <a:xfrm>
                        <a:off x="5532801" y="459924"/>
                        <a:ext cx="0" cy="234058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6" name="Conector recto de flecha 55"/>
                  <p:cNvCxnSpPr>
                    <a:endCxn id="28" idx="0"/>
                  </p:cNvCxnSpPr>
                  <p:nvPr/>
                </p:nvCxnSpPr>
                <p:spPr>
                  <a:xfrm flipH="1">
                    <a:off x="5532800" y="951421"/>
                    <a:ext cx="2" cy="26205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7" name="Conector recto de flecha 56"/>
              <p:cNvCxnSpPr>
                <a:stCxn id="28" idx="2"/>
              </p:cNvCxnSpPr>
              <p:nvPr/>
            </p:nvCxnSpPr>
            <p:spPr>
              <a:xfrm flipH="1">
                <a:off x="5532798" y="1518501"/>
                <a:ext cx="2" cy="25465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7" name="Conector angular 86"/>
          <p:cNvCxnSpPr>
            <a:stCxn id="29" idx="2"/>
            <a:endCxn id="23" idx="0"/>
          </p:cNvCxnSpPr>
          <p:nvPr/>
        </p:nvCxnSpPr>
        <p:spPr>
          <a:xfrm rot="16200000" flipH="1">
            <a:off x="5939469" y="1571761"/>
            <a:ext cx="520364" cy="13336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5956061" y="2498791"/>
            <a:ext cx="1820876" cy="259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Función de transferencia</a:t>
            </a:r>
            <a:endParaRPr lang="es-PE" sz="1200" b="1" i="1" dirty="0"/>
          </a:p>
        </p:txBody>
      </p:sp>
      <p:sp>
        <p:nvSpPr>
          <p:cNvPr id="37" name="Rectángulo 36"/>
          <p:cNvSpPr/>
          <p:nvPr/>
        </p:nvSpPr>
        <p:spPr>
          <a:xfrm>
            <a:off x="6210250" y="3006542"/>
            <a:ext cx="1312498" cy="189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Ajuste de modelo</a:t>
            </a:r>
            <a:endParaRPr lang="es-PE" sz="1200" b="1" i="1" dirty="0"/>
          </a:p>
        </p:txBody>
      </p:sp>
      <p:sp>
        <p:nvSpPr>
          <p:cNvPr id="38" name="Rectángulo 37"/>
          <p:cNvSpPr/>
          <p:nvPr/>
        </p:nvSpPr>
        <p:spPr>
          <a:xfrm>
            <a:off x="6258472" y="3445295"/>
            <a:ext cx="1216054" cy="189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¿Modelo válido?</a:t>
            </a:r>
            <a:endParaRPr lang="es-PE" sz="1200" b="1" i="1" dirty="0"/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6866499" y="2757982"/>
            <a:ext cx="0" cy="248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/>
          <p:nvPr/>
        </p:nvCxnSpPr>
        <p:spPr>
          <a:xfrm>
            <a:off x="6866499" y="3196453"/>
            <a:ext cx="0" cy="248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endCxn id="34" idx="0"/>
          </p:cNvCxnSpPr>
          <p:nvPr/>
        </p:nvCxnSpPr>
        <p:spPr>
          <a:xfrm>
            <a:off x="6866499" y="4008403"/>
            <a:ext cx="1259879" cy="6087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upo 128"/>
          <p:cNvGrpSpPr/>
          <p:nvPr/>
        </p:nvGrpSpPr>
        <p:grpSpPr>
          <a:xfrm>
            <a:off x="7378205" y="4617122"/>
            <a:ext cx="1496346" cy="1041571"/>
            <a:chOff x="9192615" y="4726143"/>
            <a:chExt cx="1496346" cy="984398"/>
          </a:xfrm>
        </p:grpSpPr>
        <p:sp>
          <p:nvSpPr>
            <p:cNvPr id="34" name="Rectángulo 33"/>
            <p:cNvSpPr/>
            <p:nvPr/>
          </p:nvSpPr>
          <p:spPr>
            <a:xfrm>
              <a:off x="9192615" y="4726143"/>
              <a:ext cx="1496346" cy="389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Sintonización </a:t>
              </a:r>
              <a:r>
                <a:rPr lang="es-PE" sz="1200" dirty="0" smtClean="0"/>
                <a:t>por medio de </a:t>
              </a:r>
              <a:r>
                <a:rPr lang="es-PE" sz="1200" dirty="0"/>
                <a:t>PID </a:t>
              </a:r>
              <a:r>
                <a:rPr lang="es-PE" sz="1200" dirty="0" err="1" smtClean="0"/>
                <a:t>Tuner</a:t>
              </a:r>
              <a:endParaRPr lang="es-PE" sz="1200" b="1" i="1" dirty="0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9192616" y="5336457"/>
              <a:ext cx="1496345" cy="3740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Obtención de</a:t>
              </a:r>
            </a:p>
            <a:p>
              <a:pPr algn="ctr"/>
              <a:r>
                <a:rPr lang="es-PE" sz="1200" dirty="0" smtClean="0"/>
                <a:t>parámetros PID </a:t>
              </a:r>
              <a:r>
                <a:rPr lang="es-PE" sz="1200" b="1" i="1" dirty="0" smtClean="0"/>
                <a:t>PIDT</a:t>
              </a:r>
              <a:endParaRPr lang="es-PE" sz="1200" b="1" i="1" dirty="0"/>
            </a:p>
          </p:txBody>
        </p:sp>
        <p:cxnSp>
          <p:nvCxnSpPr>
            <p:cNvPr id="145" name="Conector recto de flecha 144"/>
            <p:cNvCxnSpPr>
              <a:stCxn id="34" idx="2"/>
              <a:endCxn id="54" idx="0"/>
            </p:cNvCxnSpPr>
            <p:nvPr/>
          </p:nvCxnSpPr>
          <p:spPr>
            <a:xfrm>
              <a:off x="9940788" y="5115198"/>
              <a:ext cx="1" cy="2212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upo 50"/>
          <p:cNvGrpSpPr/>
          <p:nvPr/>
        </p:nvGrpSpPr>
        <p:grpSpPr>
          <a:xfrm>
            <a:off x="5374937" y="4375302"/>
            <a:ext cx="1820876" cy="1634033"/>
            <a:chOff x="5374937" y="4375302"/>
            <a:chExt cx="1820876" cy="1634033"/>
          </a:xfrm>
        </p:grpSpPr>
        <p:sp>
          <p:nvSpPr>
            <p:cNvPr id="39" name="Rectángulo 38"/>
            <p:cNvSpPr/>
            <p:nvPr/>
          </p:nvSpPr>
          <p:spPr>
            <a:xfrm>
              <a:off x="5374937" y="4375302"/>
              <a:ext cx="1820876" cy="386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Simulación del sistema de</a:t>
              </a:r>
            </a:p>
            <a:p>
              <a:pPr algn="ctr"/>
              <a:r>
                <a:rPr lang="es-PE" sz="1200" dirty="0" smtClean="0"/>
                <a:t>control usando el modelo</a:t>
              </a:r>
              <a:endParaRPr lang="es-PE" sz="1200" b="1" i="1" dirty="0"/>
            </a:p>
          </p:txBody>
        </p:sp>
        <p:cxnSp>
          <p:nvCxnSpPr>
            <p:cNvPr id="136" name="Conector angular 135"/>
            <p:cNvCxnSpPr/>
            <p:nvPr/>
          </p:nvCxnSpPr>
          <p:spPr>
            <a:xfrm rot="5400000">
              <a:off x="6170922" y="4876089"/>
              <a:ext cx="228907" cy="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ángulo 41"/>
            <p:cNvSpPr/>
            <p:nvPr/>
          </p:nvSpPr>
          <p:spPr>
            <a:xfrm>
              <a:off x="5413017" y="4990543"/>
              <a:ext cx="1744717" cy="39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Sintonización basada </a:t>
              </a:r>
              <a:endParaRPr lang="es-PE" sz="1200" dirty="0" smtClean="0"/>
            </a:p>
            <a:p>
              <a:pPr algn="ctr"/>
              <a:r>
                <a:rPr lang="es-PE" sz="1200" dirty="0" smtClean="0"/>
                <a:t>en </a:t>
              </a:r>
              <a:r>
                <a:rPr lang="es-PE" sz="1200" dirty="0"/>
                <a:t>algoritmos genéticos</a:t>
              </a:r>
              <a:endParaRPr lang="es-PE" sz="1200" b="1" i="1" dirty="0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5419233" y="5628087"/>
              <a:ext cx="1732284" cy="3812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Obtención de parámetros PID </a:t>
              </a:r>
              <a:r>
                <a:rPr lang="es-PE" sz="1200" b="1" i="1" dirty="0" smtClean="0"/>
                <a:t>GA &amp; FT</a:t>
              </a:r>
              <a:endParaRPr lang="es-PE" sz="1200" b="1" i="1" dirty="0"/>
            </a:p>
          </p:txBody>
        </p:sp>
        <p:cxnSp>
          <p:nvCxnSpPr>
            <p:cNvPr id="142" name="Conector recto de flecha 141"/>
            <p:cNvCxnSpPr/>
            <p:nvPr/>
          </p:nvCxnSpPr>
          <p:spPr>
            <a:xfrm flipH="1">
              <a:off x="6285375" y="5382763"/>
              <a:ext cx="1" cy="2453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upo 120"/>
          <p:cNvGrpSpPr/>
          <p:nvPr/>
        </p:nvGrpSpPr>
        <p:grpSpPr>
          <a:xfrm>
            <a:off x="6667274" y="828183"/>
            <a:ext cx="1943132" cy="1284040"/>
            <a:chOff x="6669128" y="691927"/>
            <a:chExt cx="1943132" cy="1284040"/>
          </a:xfrm>
        </p:grpSpPr>
        <p:cxnSp>
          <p:nvCxnSpPr>
            <p:cNvPr id="161" name="Conector angular 160"/>
            <p:cNvCxnSpPr>
              <a:stCxn id="27" idx="3"/>
              <a:endCxn id="35" idx="0"/>
            </p:cNvCxnSpPr>
            <p:nvPr/>
          </p:nvCxnSpPr>
          <p:spPr>
            <a:xfrm>
              <a:off x="6669128" y="691927"/>
              <a:ext cx="1209722" cy="31054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upo 119"/>
            <p:cNvGrpSpPr/>
            <p:nvPr/>
          </p:nvGrpSpPr>
          <p:grpSpPr>
            <a:xfrm>
              <a:off x="7145440" y="1002473"/>
              <a:ext cx="1466820" cy="973494"/>
              <a:chOff x="7145440" y="1002473"/>
              <a:chExt cx="1466820" cy="973494"/>
            </a:xfrm>
          </p:grpSpPr>
          <p:sp>
            <p:nvSpPr>
              <p:cNvPr id="35" name="Rectángulo 34"/>
              <p:cNvSpPr/>
              <p:nvPr/>
            </p:nvSpPr>
            <p:spPr>
              <a:xfrm>
                <a:off x="7243022" y="1002473"/>
                <a:ext cx="1271656" cy="3894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Sintonización por </a:t>
                </a:r>
                <a:r>
                  <a:rPr lang="es-PE" sz="1200" dirty="0" err="1" smtClean="0"/>
                  <a:t>Ziegler</a:t>
                </a:r>
                <a:r>
                  <a:rPr lang="es-PE" sz="1200" dirty="0" smtClean="0"/>
                  <a:t> - </a:t>
                </a:r>
                <a:r>
                  <a:rPr lang="es-PE" sz="1200" dirty="0" err="1" smtClean="0"/>
                  <a:t>Nichols</a:t>
                </a:r>
                <a:endParaRPr lang="es-PE" sz="1200" b="1" i="1" dirty="0"/>
              </a:p>
            </p:txBody>
          </p:sp>
          <p:sp>
            <p:nvSpPr>
              <p:cNvPr id="55" name="Rectángulo 54"/>
              <p:cNvSpPr/>
              <p:nvPr/>
            </p:nvSpPr>
            <p:spPr>
              <a:xfrm>
                <a:off x="7145440" y="1601882"/>
                <a:ext cx="1466820" cy="3740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Obtención de parámetros PID </a:t>
                </a:r>
                <a:r>
                  <a:rPr lang="es-PE" sz="1200" b="1" i="1" dirty="0" smtClean="0"/>
                  <a:t>Z-N</a:t>
                </a:r>
                <a:endParaRPr lang="es-PE" sz="1200" b="1" i="1" dirty="0"/>
              </a:p>
            </p:txBody>
          </p:sp>
          <p:cxnSp>
            <p:nvCxnSpPr>
              <p:cNvPr id="183" name="Conector recto de flecha 182"/>
              <p:cNvCxnSpPr/>
              <p:nvPr/>
            </p:nvCxnSpPr>
            <p:spPr>
              <a:xfrm>
                <a:off x="7878850" y="1391971"/>
                <a:ext cx="0" cy="20991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8" name="Conector angular 187"/>
          <p:cNvCxnSpPr>
            <a:stCxn id="29" idx="2"/>
            <a:endCxn id="189" idx="0"/>
          </p:cNvCxnSpPr>
          <p:nvPr/>
        </p:nvCxnSpPr>
        <p:spPr>
          <a:xfrm rot="5400000">
            <a:off x="4607913" y="1583830"/>
            <a:ext cx="530295" cy="131948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Grupo 124"/>
          <p:cNvGrpSpPr/>
          <p:nvPr/>
        </p:nvGrpSpPr>
        <p:grpSpPr>
          <a:xfrm>
            <a:off x="2760047" y="314028"/>
            <a:ext cx="2906538" cy="5699299"/>
            <a:chOff x="2760047" y="314028"/>
            <a:chExt cx="2906538" cy="5699299"/>
          </a:xfrm>
        </p:grpSpPr>
        <p:sp>
          <p:nvSpPr>
            <p:cNvPr id="221" name="CuadroTexto 220"/>
            <p:cNvSpPr txBox="1"/>
            <p:nvPr/>
          </p:nvSpPr>
          <p:spPr>
            <a:xfrm>
              <a:off x="4222711" y="4098092"/>
              <a:ext cx="366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 smtClean="0"/>
                <a:t>Sí</a:t>
              </a:r>
              <a:endParaRPr lang="es-PE" sz="2800" dirty="0"/>
            </a:p>
          </p:txBody>
        </p:sp>
        <p:sp>
          <p:nvSpPr>
            <p:cNvPr id="222" name="CuadroTexto 221"/>
            <p:cNvSpPr txBox="1"/>
            <p:nvPr/>
          </p:nvSpPr>
          <p:spPr>
            <a:xfrm>
              <a:off x="2887246" y="37382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No</a:t>
              </a:r>
              <a:endParaRPr lang="es-PE" sz="2800" dirty="0"/>
            </a:p>
          </p:txBody>
        </p:sp>
        <p:grpSp>
          <p:nvGrpSpPr>
            <p:cNvPr id="108" name="Grupo 107"/>
            <p:cNvGrpSpPr/>
            <p:nvPr/>
          </p:nvGrpSpPr>
          <p:grpSpPr>
            <a:xfrm>
              <a:off x="2760047" y="2508722"/>
              <a:ext cx="2906538" cy="3504605"/>
              <a:chOff x="2760047" y="2508722"/>
              <a:chExt cx="2906538" cy="3504605"/>
            </a:xfrm>
          </p:grpSpPr>
          <p:sp>
            <p:nvSpPr>
              <p:cNvPr id="21" name="Rectángulo 20"/>
              <p:cNvSpPr/>
              <p:nvPr/>
            </p:nvSpPr>
            <p:spPr>
              <a:xfrm>
                <a:off x="2760047" y="3033181"/>
                <a:ext cx="2906538" cy="2047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/>
                  <a:t>Selección de parámetros de </a:t>
                </a:r>
                <a:r>
                  <a:rPr lang="es-PE" sz="1200" dirty="0" smtClean="0"/>
                  <a:t>entrenamiento</a:t>
                </a:r>
                <a:endParaRPr lang="es-PE" sz="1200" b="1" i="1" dirty="0"/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3557067" y="3486201"/>
                <a:ext cx="1312498" cy="1899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Ajuste de modelo</a:t>
                </a:r>
                <a:endParaRPr lang="es-PE" sz="1200" b="1" i="1" dirty="0"/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3557067" y="3924954"/>
                <a:ext cx="1312498" cy="1899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¿Modelo válido?</a:t>
                </a:r>
                <a:endParaRPr lang="es-PE" sz="1200" b="1" i="1" dirty="0"/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3353356" y="4990543"/>
                <a:ext cx="1719920" cy="3985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Sintonización basada</a:t>
                </a:r>
              </a:p>
              <a:p>
                <a:pPr algn="ctr"/>
                <a:r>
                  <a:rPr lang="es-PE" sz="1200" dirty="0" smtClean="0"/>
                  <a:t>en algoritmos genéticos</a:t>
                </a:r>
                <a:endParaRPr lang="es-PE" sz="1200" b="1" i="1" dirty="0"/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3293666" y="5639959"/>
                <a:ext cx="1839300" cy="3733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Obtención de parámetros PID </a:t>
                </a:r>
                <a:r>
                  <a:rPr lang="es-PE" sz="1200" b="1" i="1" dirty="0" smtClean="0"/>
                  <a:t>GA &amp; EN</a:t>
                </a:r>
                <a:endParaRPr lang="es-PE" sz="1200" b="1" i="1" dirty="0"/>
              </a:p>
            </p:txBody>
          </p:sp>
          <p:cxnSp>
            <p:nvCxnSpPr>
              <p:cNvPr id="92" name="Conector recto de flecha 91"/>
              <p:cNvCxnSpPr>
                <a:stCxn id="21" idx="2"/>
                <a:endCxn id="24" idx="0"/>
              </p:cNvCxnSpPr>
              <p:nvPr/>
            </p:nvCxnSpPr>
            <p:spPr>
              <a:xfrm>
                <a:off x="4213316" y="3237923"/>
                <a:ext cx="0" cy="2482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de flecha 95"/>
              <p:cNvCxnSpPr>
                <a:stCxn id="24" idx="2"/>
                <a:endCxn id="25" idx="0"/>
              </p:cNvCxnSpPr>
              <p:nvPr/>
            </p:nvCxnSpPr>
            <p:spPr>
              <a:xfrm>
                <a:off x="4213316" y="3676112"/>
                <a:ext cx="0" cy="24884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de flecha 98"/>
              <p:cNvCxnSpPr>
                <a:stCxn id="25" idx="2"/>
                <a:endCxn id="85" idx="0"/>
              </p:cNvCxnSpPr>
              <p:nvPr/>
            </p:nvCxnSpPr>
            <p:spPr>
              <a:xfrm>
                <a:off x="4213316" y="4114865"/>
                <a:ext cx="0" cy="24623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Rectángulo 188"/>
              <p:cNvSpPr/>
              <p:nvPr/>
            </p:nvSpPr>
            <p:spPr>
              <a:xfrm>
                <a:off x="3790061" y="2508722"/>
                <a:ext cx="846510" cy="2688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err="1"/>
                  <a:t>Elastic</a:t>
                </a:r>
                <a:r>
                  <a:rPr lang="es-PE" sz="1200" dirty="0"/>
                  <a:t> Net </a:t>
                </a:r>
                <a:endParaRPr lang="es-PE" sz="1200" b="1" i="1" dirty="0"/>
              </a:p>
            </p:txBody>
          </p:sp>
          <p:cxnSp>
            <p:nvCxnSpPr>
              <p:cNvPr id="193" name="Conector recto de flecha 192"/>
              <p:cNvCxnSpPr>
                <a:stCxn id="189" idx="2"/>
                <a:endCxn id="21" idx="0"/>
              </p:cNvCxnSpPr>
              <p:nvPr/>
            </p:nvCxnSpPr>
            <p:spPr>
              <a:xfrm>
                <a:off x="4213316" y="2777560"/>
                <a:ext cx="0" cy="25562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75"/>
              <p:cNvCxnSpPr>
                <a:stCxn id="30" idx="2"/>
                <a:endCxn id="36" idx="0"/>
              </p:cNvCxnSpPr>
              <p:nvPr/>
            </p:nvCxnSpPr>
            <p:spPr>
              <a:xfrm>
                <a:off x="4213316" y="5389100"/>
                <a:ext cx="0" cy="2508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Rectángulo 84"/>
              <p:cNvSpPr/>
              <p:nvPr/>
            </p:nvSpPr>
            <p:spPr>
              <a:xfrm>
                <a:off x="3308087" y="4361099"/>
                <a:ext cx="1810458" cy="3785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Simulación del sistema de</a:t>
                </a:r>
              </a:p>
              <a:p>
                <a:pPr algn="ctr"/>
                <a:r>
                  <a:rPr lang="es-PE" sz="1200" dirty="0" smtClean="0"/>
                  <a:t>control usando el modelo</a:t>
                </a:r>
                <a:endParaRPr lang="es-PE" sz="1200" b="1" i="1" dirty="0"/>
              </a:p>
            </p:txBody>
          </p:sp>
          <p:cxnSp>
            <p:nvCxnSpPr>
              <p:cNvPr id="86" name="Conector recto de flecha 85"/>
              <p:cNvCxnSpPr>
                <a:stCxn id="85" idx="2"/>
                <a:endCxn id="30" idx="0"/>
              </p:cNvCxnSpPr>
              <p:nvPr/>
            </p:nvCxnSpPr>
            <p:spPr>
              <a:xfrm>
                <a:off x="4213316" y="4739684"/>
                <a:ext cx="0" cy="2508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Conector angular 123"/>
            <p:cNvCxnSpPr>
              <a:stCxn id="25" idx="1"/>
              <a:endCxn id="26" idx="1"/>
            </p:cNvCxnSpPr>
            <p:nvPr/>
          </p:nvCxnSpPr>
          <p:spPr>
            <a:xfrm rot="10800000" flipH="1">
              <a:off x="3557066" y="314028"/>
              <a:ext cx="226657" cy="3705882"/>
            </a:xfrm>
            <a:prstGeom prst="bentConnector3">
              <a:avLst>
                <a:gd name="adj1" fmla="val -45175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0" name="Conector angular 129"/>
          <p:cNvCxnSpPr>
            <a:stCxn id="38" idx="3"/>
            <a:endCxn id="26" idx="3"/>
          </p:cNvCxnSpPr>
          <p:nvPr/>
        </p:nvCxnSpPr>
        <p:spPr>
          <a:xfrm flipH="1" flipV="1">
            <a:off x="7281884" y="314028"/>
            <a:ext cx="192642" cy="3226223"/>
          </a:xfrm>
          <a:prstGeom prst="bentConnector3">
            <a:avLst>
              <a:gd name="adj1" fmla="val -72427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CuadroTexto 153"/>
          <p:cNvSpPr txBox="1"/>
          <p:nvPr/>
        </p:nvSpPr>
        <p:spPr>
          <a:xfrm>
            <a:off x="6575937" y="3679618"/>
            <a:ext cx="36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Sí</a:t>
            </a:r>
            <a:endParaRPr lang="es-PE" sz="2800" dirty="0"/>
          </a:p>
        </p:txBody>
      </p:sp>
      <p:sp>
        <p:nvSpPr>
          <p:cNvPr id="155" name="CuadroTexto 154"/>
          <p:cNvSpPr txBox="1"/>
          <p:nvPr/>
        </p:nvSpPr>
        <p:spPr>
          <a:xfrm>
            <a:off x="7943079" y="327099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No</a:t>
            </a:r>
            <a:endParaRPr lang="es-PE" sz="2800" dirty="0"/>
          </a:p>
        </p:txBody>
      </p:sp>
      <p:cxnSp>
        <p:nvCxnSpPr>
          <p:cNvPr id="78" name="Conector angular 77"/>
          <p:cNvCxnSpPr>
            <a:stCxn id="38" idx="2"/>
            <a:endCxn id="39" idx="0"/>
          </p:cNvCxnSpPr>
          <p:nvPr/>
        </p:nvCxnSpPr>
        <p:spPr>
          <a:xfrm rot="5400000">
            <a:off x="6205889" y="3714692"/>
            <a:ext cx="740096" cy="581124"/>
          </a:xfrm>
          <a:prstGeom prst="bentConnector3">
            <a:avLst>
              <a:gd name="adj1" fmla="val 5032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0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1204756" y="293572"/>
            <a:ext cx="3707844" cy="3736370"/>
            <a:chOff x="4090831" y="312974"/>
            <a:chExt cx="3707844" cy="3736370"/>
          </a:xfrm>
        </p:grpSpPr>
        <p:cxnSp>
          <p:nvCxnSpPr>
            <p:cNvPr id="132" name="Conector angular 131"/>
            <p:cNvCxnSpPr>
              <a:stCxn id="31" idx="1"/>
              <a:endCxn id="29" idx="1"/>
            </p:cNvCxnSpPr>
            <p:nvPr/>
          </p:nvCxnSpPr>
          <p:spPr>
            <a:xfrm rot="10800000">
              <a:off x="4605578" y="2712609"/>
              <a:ext cx="682926" cy="840142"/>
            </a:xfrm>
            <a:prstGeom prst="bentConnector3">
              <a:avLst>
                <a:gd name="adj1" fmla="val 234825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4090831" y="312974"/>
              <a:ext cx="3707844" cy="3736370"/>
              <a:chOff x="4090831" y="312974"/>
              <a:chExt cx="3707844" cy="3736370"/>
            </a:xfrm>
          </p:grpSpPr>
          <p:sp>
            <p:nvSpPr>
              <p:cNvPr id="62" name="Rectángulo 61"/>
              <p:cNvSpPr/>
              <p:nvPr/>
            </p:nvSpPr>
            <p:spPr>
              <a:xfrm>
                <a:off x="4090831" y="312974"/>
                <a:ext cx="3707844" cy="2033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Análisis de las perturbaciones actuantes sobre el sistema</a:t>
                </a:r>
                <a:endParaRPr lang="es-PE" sz="1200" b="1" i="1" dirty="0"/>
              </a:p>
            </p:txBody>
          </p:sp>
          <p:sp>
            <p:nvSpPr>
              <p:cNvPr id="63" name="Rectángulo 62"/>
              <p:cNvSpPr/>
              <p:nvPr/>
            </p:nvSpPr>
            <p:spPr>
              <a:xfrm>
                <a:off x="4149325" y="728091"/>
                <a:ext cx="3590856" cy="2206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Selección </a:t>
                </a:r>
                <a:r>
                  <a:rPr lang="es-PE" sz="1200" dirty="0"/>
                  <a:t>e implementación de </a:t>
                </a:r>
                <a:r>
                  <a:rPr lang="es-PE" sz="1200" dirty="0" smtClean="0"/>
                  <a:t>una señal de entrada </a:t>
                </a:r>
                <a:r>
                  <a:rPr lang="es-PE" sz="1200" b="1" i="1" dirty="0" smtClean="0"/>
                  <a:t>u</a:t>
                </a:r>
                <a:endParaRPr lang="es-PE" sz="1200" b="1" i="1" dirty="0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4545565" y="1160434"/>
                <a:ext cx="2798376" cy="2054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Acondicionamiento de la señal de salida </a:t>
                </a:r>
                <a:r>
                  <a:rPr lang="es-PE" sz="1200" b="1" i="1" dirty="0" smtClean="0"/>
                  <a:t>y</a:t>
                </a:r>
                <a:endParaRPr lang="es-PE" sz="1200" b="1" i="1" dirty="0"/>
              </a:p>
            </p:txBody>
          </p:sp>
          <p:sp>
            <p:nvSpPr>
              <p:cNvPr id="68" name="Rectángulo 67"/>
              <p:cNvSpPr/>
              <p:nvPr/>
            </p:nvSpPr>
            <p:spPr>
              <a:xfrm>
                <a:off x="4605578" y="2179150"/>
                <a:ext cx="2678350" cy="2144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Selección de una estructura de modelo</a:t>
                </a:r>
                <a:endParaRPr lang="es-PE" sz="1200" b="1" i="1" dirty="0"/>
              </a:p>
            </p:txBody>
          </p:sp>
          <p:sp>
            <p:nvSpPr>
              <p:cNvPr id="71" name="Rectángulo 70"/>
              <p:cNvSpPr/>
              <p:nvPr/>
            </p:nvSpPr>
            <p:spPr>
              <a:xfrm>
                <a:off x="4419600" y="1577623"/>
                <a:ext cx="3050306" cy="389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Muestreo digital de </a:t>
                </a:r>
                <a:r>
                  <a:rPr lang="es-PE" sz="1200" dirty="0"/>
                  <a:t>las señales </a:t>
                </a:r>
                <a:r>
                  <a:rPr lang="es-PE" sz="1200" b="1" i="1" dirty="0"/>
                  <a:t>u</a:t>
                </a:r>
                <a:r>
                  <a:rPr lang="es-PE" sz="1200" dirty="0"/>
                  <a:t> </a:t>
                </a:r>
                <a:r>
                  <a:rPr lang="es-PE" sz="1200" dirty="0" smtClean="0"/>
                  <a:t>e </a:t>
                </a:r>
                <a:r>
                  <a:rPr lang="es-PE" sz="1200" b="1" i="1" dirty="0" smtClean="0"/>
                  <a:t>y0</a:t>
                </a:r>
                <a:r>
                  <a:rPr lang="es-PE" sz="1200" dirty="0" smtClean="0"/>
                  <a:t> (señal </a:t>
                </a:r>
                <a:r>
                  <a:rPr lang="es-PE" sz="1200" b="1" i="1" dirty="0" smtClean="0"/>
                  <a:t>y </a:t>
                </a:r>
                <a:r>
                  <a:rPr lang="es-PE" sz="1200" dirty="0" smtClean="0"/>
                  <a:t>acondicionada) y almacenamiento de datos</a:t>
                </a:r>
                <a:endParaRPr lang="es-PE" sz="1200" dirty="0"/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4605578" y="2605365"/>
                <a:ext cx="2678350" cy="2144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Aplicación de un método de estimación</a:t>
                </a:r>
                <a:endParaRPr lang="es-PE" sz="1200" b="1" i="1" dirty="0"/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4834178" y="3031580"/>
                <a:ext cx="2221150" cy="2144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Evaluación del modelo estimado</a:t>
                </a:r>
                <a:endParaRPr lang="es-PE" sz="1200" b="1" i="1" dirty="0"/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5288504" y="3457795"/>
                <a:ext cx="1312498" cy="1899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¿Modelo válido?</a:t>
                </a:r>
                <a:endParaRPr lang="es-PE" sz="1200" b="1" i="1" dirty="0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5460131" y="3859433"/>
                <a:ext cx="969244" cy="1899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b="1" i="1" dirty="0" smtClean="0"/>
                  <a:t>Modelo</a:t>
                </a:r>
                <a:r>
                  <a:rPr lang="es-PE" sz="1200" dirty="0" smtClean="0"/>
                  <a:t> listo</a:t>
                </a:r>
                <a:endParaRPr lang="es-PE" sz="1200" b="1" i="1" dirty="0"/>
              </a:p>
            </p:txBody>
          </p:sp>
        </p:grpSp>
        <p:cxnSp>
          <p:nvCxnSpPr>
            <p:cNvPr id="8" name="Conector recto de flecha 7"/>
            <p:cNvCxnSpPr>
              <a:stCxn id="62" idx="2"/>
              <a:endCxn id="63" idx="0"/>
            </p:cNvCxnSpPr>
            <p:nvPr/>
          </p:nvCxnSpPr>
          <p:spPr>
            <a:xfrm>
              <a:off x="5944753" y="516364"/>
              <a:ext cx="0" cy="2117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63" idx="2"/>
              <a:endCxn id="64" idx="0"/>
            </p:cNvCxnSpPr>
            <p:nvPr/>
          </p:nvCxnSpPr>
          <p:spPr>
            <a:xfrm>
              <a:off x="5944753" y="948707"/>
              <a:ext cx="0" cy="2117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>
              <a:stCxn id="64" idx="2"/>
              <a:endCxn id="71" idx="0"/>
            </p:cNvCxnSpPr>
            <p:nvPr/>
          </p:nvCxnSpPr>
          <p:spPr>
            <a:xfrm>
              <a:off x="5944753" y="1365896"/>
              <a:ext cx="0" cy="2117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stCxn id="71" idx="2"/>
              <a:endCxn id="68" idx="0"/>
            </p:cNvCxnSpPr>
            <p:nvPr/>
          </p:nvCxnSpPr>
          <p:spPr>
            <a:xfrm>
              <a:off x="5944753" y="1967423"/>
              <a:ext cx="0" cy="2117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>
              <a:stCxn id="68" idx="2"/>
              <a:endCxn id="29" idx="0"/>
            </p:cNvCxnSpPr>
            <p:nvPr/>
          </p:nvCxnSpPr>
          <p:spPr>
            <a:xfrm>
              <a:off x="5944753" y="2393638"/>
              <a:ext cx="0" cy="2117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>
              <a:stCxn id="29" idx="2"/>
              <a:endCxn id="30" idx="0"/>
            </p:cNvCxnSpPr>
            <p:nvPr/>
          </p:nvCxnSpPr>
          <p:spPr>
            <a:xfrm>
              <a:off x="5944753" y="2819853"/>
              <a:ext cx="0" cy="2117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/>
            <p:cNvCxnSpPr>
              <a:stCxn id="30" idx="2"/>
              <a:endCxn id="31" idx="0"/>
            </p:cNvCxnSpPr>
            <p:nvPr/>
          </p:nvCxnSpPr>
          <p:spPr>
            <a:xfrm>
              <a:off x="5944753" y="3246068"/>
              <a:ext cx="0" cy="2117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31" idx="2"/>
              <a:endCxn id="35" idx="0"/>
            </p:cNvCxnSpPr>
            <p:nvPr/>
          </p:nvCxnSpPr>
          <p:spPr>
            <a:xfrm>
              <a:off x="5944753" y="3647706"/>
              <a:ext cx="0" cy="2117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angular 71"/>
            <p:cNvCxnSpPr>
              <a:stCxn id="31" idx="1"/>
              <a:endCxn id="63" idx="1"/>
            </p:cNvCxnSpPr>
            <p:nvPr/>
          </p:nvCxnSpPr>
          <p:spPr>
            <a:xfrm rot="10800000">
              <a:off x="4149326" y="838399"/>
              <a:ext cx="1139179" cy="2714352"/>
            </a:xfrm>
            <a:prstGeom prst="bentConnector3">
              <a:avLst>
                <a:gd name="adj1" fmla="val 14069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angular 75"/>
            <p:cNvCxnSpPr>
              <a:stCxn id="31" idx="1"/>
              <a:endCxn id="64" idx="1"/>
            </p:cNvCxnSpPr>
            <p:nvPr/>
          </p:nvCxnSpPr>
          <p:spPr>
            <a:xfrm rot="10800000">
              <a:off x="4545566" y="1263165"/>
              <a:ext cx="742939" cy="2289586"/>
            </a:xfrm>
            <a:prstGeom prst="bentConnector3">
              <a:avLst>
                <a:gd name="adj1" fmla="val 21538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CuadroTexto 79"/>
            <p:cNvSpPr txBox="1"/>
            <p:nvPr/>
          </p:nvSpPr>
          <p:spPr>
            <a:xfrm>
              <a:off x="5944753" y="3611895"/>
              <a:ext cx="366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 smtClean="0"/>
                <a:t>Sí</a:t>
              </a:r>
              <a:endParaRPr lang="es-PE" sz="2800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4239103" y="3283797"/>
              <a:ext cx="366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 smtClean="0"/>
                <a:t>No</a:t>
              </a:r>
              <a:endParaRPr lang="es-P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05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upo 315"/>
          <p:cNvGrpSpPr/>
          <p:nvPr/>
        </p:nvGrpSpPr>
        <p:grpSpPr>
          <a:xfrm>
            <a:off x="1270744" y="1792288"/>
            <a:ext cx="4753582" cy="1552681"/>
            <a:chOff x="1270744" y="1792288"/>
            <a:chExt cx="4753582" cy="1552681"/>
          </a:xfrm>
        </p:grpSpPr>
        <p:sp>
          <p:nvSpPr>
            <p:cNvPr id="195" name="Rectángulo 194"/>
            <p:cNvSpPr/>
            <p:nvPr/>
          </p:nvSpPr>
          <p:spPr>
            <a:xfrm>
              <a:off x="1270744" y="2767845"/>
              <a:ext cx="921604" cy="3306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Parámetros </a:t>
              </a:r>
            </a:p>
            <a:p>
              <a:pPr algn="ctr"/>
              <a:r>
                <a:rPr lang="es-PE" sz="1200" dirty="0" smtClean="0"/>
                <a:t>PID </a:t>
              </a:r>
              <a:r>
                <a:rPr lang="es-PE" sz="1200" b="1" i="1" dirty="0" smtClean="0"/>
                <a:t>AG&amp;EN</a:t>
              </a:r>
              <a:endParaRPr lang="es-PE" sz="1200" b="1" i="1" dirty="0"/>
            </a:p>
          </p:txBody>
        </p:sp>
        <p:sp>
          <p:nvSpPr>
            <p:cNvPr id="196" name="Rectángulo 195"/>
            <p:cNvSpPr/>
            <p:nvPr/>
          </p:nvSpPr>
          <p:spPr>
            <a:xfrm>
              <a:off x="2558392" y="2775773"/>
              <a:ext cx="908446" cy="3255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Parámetros</a:t>
              </a:r>
            </a:p>
            <a:p>
              <a:pPr algn="ctr"/>
              <a:r>
                <a:rPr lang="es-PE" sz="1200" dirty="0" smtClean="0"/>
                <a:t>PID </a:t>
              </a:r>
              <a:r>
                <a:rPr lang="es-PE" sz="1200" b="1" i="1" dirty="0" smtClean="0"/>
                <a:t>AG&amp;FT</a:t>
              </a:r>
              <a:endParaRPr lang="es-PE" sz="1200" b="1" i="1" dirty="0"/>
            </a:p>
          </p:txBody>
        </p:sp>
        <p:sp>
          <p:nvSpPr>
            <p:cNvPr id="197" name="Rectángulo 196"/>
            <p:cNvSpPr/>
            <p:nvPr/>
          </p:nvSpPr>
          <p:spPr>
            <a:xfrm>
              <a:off x="5115886" y="2769210"/>
              <a:ext cx="908440" cy="3255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Parámetros</a:t>
              </a:r>
            </a:p>
            <a:p>
              <a:pPr algn="ctr"/>
              <a:r>
                <a:rPr lang="es-PE" sz="1200" dirty="0" smtClean="0"/>
                <a:t>PID </a:t>
              </a:r>
              <a:r>
                <a:rPr lang="es-PE" sz="1200" b="1" i="1" dirty="0" smtClean="0"/>
                <a:t>PIDT</a:t>
              </a:r>
              <a:endParaRPr lang="es-PE" sz="1200" b="1" i="1" dirty="0"/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3832883" y="2767845"/>
              <a:ext cx="916958" cy="3255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Parámetros</a:t>
              </a:r>
            </a:p>
            <a:p>
              <a:pPr algn="ctr"/>
              <a:r>
                <a:rPr lang="es-PE" sz="1200" dirty="0" smtClean="0"/>
                <a:t>PID </a:t>
              </a:r>
              <a:r>
                <a:rPr lang="es-PE" sz="1200" b="1" i="1" dirty="0" smtClean="0"/>
                <a:t>Z-N</a:t>
              </a:r>
              <a:endParaRPr lang="es-PE" sz="1200" b="1" i="1" dirty="0"/>
            </a:p>
          </p:txBody>
        </p:sp>
        <p:sp>
          <p:nvSpPr>
            <p:cNvPr id="224" name="Rectángulo 223"/>
            <p:cNvSpPr/>
            <p:nvPr/>
          </p:nvSpPr>
          <p:spPr>
            <a:xfrm>
              <a:off x="2139950" y="1792288"/>
              <a:ext cx="3028646" cy="195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Implementación </a:t>
              </a:r>
              <a:r>
                <a:rPr lang="es-PE" sz="1200" dirty="0" smtClean="0"/>
                <a:t>de un controlador PID digital</a:t>
              </a:r>
              <a:endParaRPr lang="es-PE" sz="1200" dirty="0"/>
            </a:p>
          </p:txBody>
        </p:sp>
        <p:sp>
          <p:nvSpPr>
            <p:cNvPr id="268" name="CuadroTexto 267"/>
            <p:cNvSpPr txBox="1"/>
            <p:nvPr/>
          </p:nvSpPr>
          <p:spPr>
            <a:xfrm>
              <a:off x="3333510" y="2077629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usando</a:t>
              </a:r>
              <a:endParaRPr lang="es-PE" sz="1200" dirty="0"/>
            </a:p>
          </p:txBody>
        </p:sp>
        <p:cxnSp>
          <p:nvCxnSpPr>
            <p:cNvPr id="269" name="Conector recto de flecha 268"/>
            <p:cNvCxnSpPr>
              <a:stCxn id="195" idx="2"/>
            </p:cNvCxnSpPr>
            <p:nvPr/>
          </p:nvCxnSpPr>
          <p:spPr>
            <a:xfrm>
              <a:off x="1731546" y="3098474"/>
              <a:ext cx="0" cy="238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>
              <a:stCxn id="224" idx="2"/>
            </p:cNvCxnSpPr>
            <p:nvPr/>
          </p:nvCxnSpPr>
          <p:spPr>
            <a:xfrm flipH="1">
              <a:off x="3654270" y="1987635"/>
              <a:ext cx="3" cy="1348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angular 279"/>
            <p:cNvCxnSpPr>
              <a:stCxn id="268" idx="2"/>
              <a:endCxn id="195" idx="0"/>
            </p:cNvCxnSpPr>
            <p:nvPr/>
          </p:nvCxnSpPr>
          <p:spPr>
            <a:xfrm rot="5400000">
              <a:off x="2486301" y="1599874"/>
              <a:ext cx="413217" cy="1922725"/>
            </a:xfrm>
            <a:prstGeom prst="bentConnector3">
              <a:avLst>
                <a:gd name="adj1" fmla="val 26373"/>
              </a:avLst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Conector angular 285"/>
            <p:cNvCxnSpPr>
              <a:endCxn id="196" idx="0"/>
            </p:cNvCxnSpPr>
            <p:nvPr/>
          </p:nvCxnSpPr>
          <p:spPr>
            <a:xfrm rot="10800000" flipV="1">
              <a:off x="3012615" y="2465625"/>
              <a:ext cx="667210" cy="31014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Conector angular 288"/>
            <p:cNvCxnSpPr>
              <a:endCxn id="198" idx="0"/>
            </p:cNvCxnSpPr>
            <p:nvPr/>
          </p:nvCxnSpPr>
          <p:spPr>
            <a:xfrm>
              <a:off x="3679825" y="2465626"/>
              <a:ext cx="611537" cy="30221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Conector angular 291"/>
            <p:cNvCxnSpPr>
              <a:endCxn id="197" idx="0"/>
            </p:cNvCxnSpPr>
            <p:nvPr/>
          </p:nvCxnSpPr>
          <p:spPr>
            <a:xfrm>
              <a:off x="3654270" y="2465627"/>
              <a:ext cx="1915836" cy="30358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Conector recto de flecha 303"/>
            <p:cNvCxnSpPr/>
            <p:nvPr/>
          </p:nvCxnSpPr>
          <p:spPr>
            <a:xfrm>
              <a:off x="3012615" y="3098474"/>
              <a:ext cx="0" cy="238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Conector recto de flecha 305"/>
            <p:cNvCxnSpPr>
              <a:stCxn id="198" idx="2"/>
            </p:cNvCxnSpPr>
            <p:nvPr/>
          </p:nvCxnSpPr>
          <p:spPr>
            <a:xfrm>
              <a:off x="4291362" y="3093380"/>
              <a:ext cx="0" cy="2433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Conector recto de flecha 307"/>
            <p:cNvCxnSpPr>
              <a:stCxn id="197" idx="2"/>
            </p:cNvCxnSpPr>
            <p:nvPr/>
          </p:nvCxnSpPr>
          <p:spPr>
            <a:xfrm>
              <a:off x="5570106" y="3094745"/>
              <a:ext cx="0" cy="2502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ángulo 26"/>
          <p:cNvSpPr/>
          <p:nvPr/>
        </p:nvSpPr>
        <p:spPr>
          <a:xfrm>
            <a:off x="1270744" y="3336713"/>
            <a:ext cx="4753582" cy="212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Evaluación de desempeño de cada controlador en el sistema de control</a:t>
            </a:r>
            <a:endParaRPr lang="es-PE" sz="1200" b="1" i="1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1731546" y="3549651"/>
            <a:ext cx="0" cy="2382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3013326" y="3549651"/>
            <a:ext cx="0" cy="2382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291362" y="3549651"/>
            <a:ext cx="0" cy="2382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570106" y="3549651"/>
            <a:ext cx="0" cy="2382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/>
              <p:cNvSpPr/>
              <p:nvPr/>
            </p:nvSpPr>
            <p:spPr>
              <a:xfrm>
                <a:off x="1258044" y="3791620"/>
                <a:ext cx="4766282" cy="209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Comparación de parámetros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PE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PE" sz="1200" b="1" i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PE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PE" sz="1200" b="1" i="1" dirty="0" smtClean="0"/>
                  <a:t> </a:t>
                </a:r>
                <a:r>
                  <a:rPr lang="es-PE" sz="1200" dirty="0" smtClean="0"/>
                  <a:t>y</a:t>
                </a:r>
                <a:r>
                  <a:rPr lang="es-PE" sz="1200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PE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PE" sz="1200" b="1" i="1" dirty="0" smtClean="0"/>
                  <a:t> </a:t>
                </a:r>
                <a:r>
                  <a:rPr lang="es-PE" sz="1200" dirty="0" smtClean="0"/>
                  <a:t>de cada controlador</a:t>
                </a:r>
                <a:endParaRPr lang="es-PE" sz="1200" dirty="0"/>
              </a:p>
            </p:txBody>
          </p:sp>
        </mc:Choice>
        <mc:Fallback xmlns=""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44" y="3791620"/>
                <a:ext cx="4766282" cy="209208"/>
              </a:xfrm>
              <a:prstGeom prst="rect">
                <a:avLst/>
              </a:prstGeom>
              <a:blipFill>
                <a:blip r:embed="rId2"/>
                <a:stretch>
                  <a:fillRect t="-13889" b="-3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92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upo 1043"/>
          <p:cNvGrpSpPr/>
          <p:nvPr/>
        </p:nvGrpSpPr>
        <p:grpSpPr>
          <a:xfrm>
            <a:off x="3362388" y="2400948"/>
            <a:ext cx="4765492" cy="3348211"/>
            <a:chOff x="3362388" y="2400948"/>
            <a:chExt cx="4765492" cy="3348211"/>
          </a:xfrm>
        </p:grpSpPr>
        <p:sp>
          <p:nvSpPr>
            <p:cNvPr id="40" name="Proceso alternativo 39"/>
            <p:cNvSpPr/>
            <p:nvPr/>
          </p:nvSpPr>
          <p:spPr>
            <a:xfrm>
              <a:off x="7024294" y="3956754"/>
              <a:ext cx="1103586" cy="430924"/>
            </a:xfrm>
            <a:prstGeom prst="flowChartAlternateProcess">
              <a:avLst/>
            </a:prstGeom>
            <a:solidFill>
              <a:srgbClr val="0F739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Motor dc</a:t>
              </a:r>
            </a:p>
          </p:txBody>
        </p:sp>
        <p:sp>
          <p:nvSpPr>
            <p:cNvPr id="41" name="Proceso alternativo 40"/>
            <p:cNvSpPr/>
            <p:nvPr/>
          </p:nvSpPr>
          <p:spPr>
            <a:xfrm>
              <a:off x="5676785" y="4752811"/>
              <a:ext cx="1103586" cy="430924"/>
            </a:xfrm>
            <a:prstGeom prst="flowChartAlternateProcess">
              <a:avLst/>
            </a:prstGeom>
            <a:solidFill>
              <a:srgbClr val="0F739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b="1" dirty="0" err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Encoder</a:t>
              </a:r>
              <a:endParaRPr lang="es-PE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Proceso alternativo 41"/>
            <p:cNvSpPr/>
            <p:nvPr/>
          </p:nvSpPr>
          <p:spPr>
            <a:xfrm>
              <a:off x="5442730" y="3003256"/>
              <a:ext cx="1581564" cy="575139"/>
            </a:xfrm>
            <a:prstGeom prst="flowChartAlternateProcess">
              <a:avLst/>
            </a:prstGeom>
            <a:solidFill>
              <a:srgbClr val="0F739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Driver </a:t>
              </a:r>
              <a:r>
                <a:rPr lang="es-PE" b="1" dirty="0" err="1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Mosfet</a:t>
              </a:r>
              <a:endParaRPr lang="es-PE" b="1" dirty="0" smtClean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r>
                <a:rPr lang="es-PE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IRF520</a:t>
              </a:r>
              <a:endParaRPr lang="es-PE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43" name="Grupo 42"/>
            <p:cNvGrpSpPr/>
            <p:nvPr/>
          </p:nvGrpSpPr>
          <p:grpSpPr>
            <a:xfrm>
              <a:off x="3362388" y="2400948"/>
              <a:ext cx="1686015" cy="3348211"/>
              <a:chOff x="4235668" y="3446548"/>
              <a:chExt cx="1686015" cy="3303800"/>
            </a:xfrm>
          </p:grpSpPr>
          <p:sp>
            <p:nvSpPr>
              <p:cNvPr id="52" name="Rectángulo redondeado 51"/>
              <p:cNvSpPr/>
              <p:nvPr/>
            </p:nvSpPr>
            <p:spPr>
              <a:xfrm>
                <a:off x="4235668" y="3571875"/>
                <a:ext cx="1686015" cy="3178473"/>
              </a:xfrm>
              <a:prstGeom prst="roundRect">
                <a:avLst>
                  <a:gd name="adj" fmla="val 0"/>
                </a:avLst>
              </a:prstGeom>
              <a:noFill/>
              <a:ln w="28575">
                <a:solidFill>
                  <a:srgbClr val="0F73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53" name="Picture 2" descr="Imagen relacionada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80" t="24657" r="12380" b="24657"/>
              <a:stretch/>
            </p:blipFill>
            <p:spPr bwMode="auto">
              <a:xfrm>
                <a:off x="4294636" y="5140702"/>
                <a:ext cx="710092" cy="478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Proceso alternativo 53"/>
              <p:cNvSpPr/>
              <p:nvPr/>
            </p:nvSpPr>
            <p:spPr>
              <a:xfrm>
                <a:off x="4235669" y="3446548"/>
                <a:ext cx="1686014" cy="606670"/>
              </a:xfrm>
              <a:prstGeom prst="flowChartAlternateProcess">
                <a:avLst/>
              </a:prstGeom>
              <a:solidFill>
                <a:srgbClr val="0F7391"/>
              </a:solidFill>
              <a:ln w="28575">
                <a:solidFill>
                  <a:srgbClr val="0F739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b="1" dirty="0" err="1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Arduino</a:t>
                </a:r>
                <a:endParaRPr lang="es-PE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algn="ctr"/>
                <a:r>
                  <a:rPr lang="es-PE" b="1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UNO </a:t>
                </a:r>
                <a:r>
                  <a:rPr lang="es-PE" b="1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R3</a:t>
                </a:r>
              </a:p>
            </p:txBody>
          </p:sp>
        </p:grpSp>
        <p:cxnSp>
          <p:nvCxnSpPr>
            <p:cNvPr id="44" name="Conector curvado 43"/>
            <p:cNvCxnSpPr>
              <a:stCxn id="51" idx="6"/>
              <a:endCxn id="42" idx="1"/>
            </p:cNvCxnSpPr>
            <p:nvPr/>
          </p:nvCxnSpPr>
          <p:spPr>
            <a:xfrm>
              <a:off x="3849908" y="3282418"/>
              <a:ext cx="1592822" cy="8408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Conector curvado 44"/>
            <p:cNvCxnSpPr>
              <a:stCxn id="42" idx="0"/>
              <a:endCxn id="40" idx="0"/>
            </p:cNvCxnSpPr>
            <p:nvPr/>
          </p:nvCxnSpPr>
          <p:spPr>
            <a:xfrm rot="16200000" flipH="1">
              <a:off x="6428050" y="2808718"/>
              <a:ext cx="953498" cy="1342575"/>
            </a:xfrm>
            <a:prstGeom prst="curvedConnector3">
              <a:avLst>
                <a:gd name="adj1" fmla="val -23975"/>
              </a:avLst>
            </a:prstGeom>
            <a:ln w="762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Conector curvado 45"/>
            <p:cNvCxnSpPr>
              <a:stCxn id="41" idx="1"/>
              <a:endCxn id="49" idx="4"/>
            </p:cNvCxnSpPr>
            <p:nvPr/>
          </p:nvCxnSpPr>
          <p:spPr>
            <a:xfrm rot="10800000" flipV="1">
              <a:off x="4573199" y="4968272"/>
              <a:ext cx="1103586" cy="418235"/>
            </a:xfrm>
            <a:prstGeom prst="curvedConnector4">
              <a:avLst>
                <a:gd name="adj1" fmla="val 40526"/>
                <a:gd name="adj2" fmla="val 154658"/>
              </a:avLst>
            </a:prstGeom>
            <a:ln w="762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Conector curvado 47"/>
            <p:cNvCxnSpPr>
              <a:stCxn id="40" idx="2"/>
              <a:endCxn id="41" idx="3"/>
            </p:cNvCxnSpPr>
            <p:nvPr/>
          </p:nvCxnSpPr>
          <p:spPr>
            <a:xfrm rot="5400000">
              <a:off x="6887932" y="4280117"/>
              <a:ext cx="580595" cy="795716"/>
            </a:xfrm>
            <a:prstGeom prst="curvedConnector2">
              <a:avLst/>
            </a:prstGeom>
            <a:ln w="762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4364081" y="4968273"/>
              <a:ext cx="418235" cy="418235"/>
            </a:xfrm>
            <a:prstGeom prst="ellipse">
              <a:avLst/>
            </a:prstGeom>
            <a:solidFill>
              <a:srgbClr val="009197"/>
            </a:solidFill>
            <a:ln w="76200">
              <a:noFill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1" name="Elipse 50"/>
            <p:cNvSpPr/>
            <p:nvPr/>
          </p:nvSpPr>
          <p:spPr>
            <a:xfrm>
              <a:off x="3431673" y="3073300"/>
              <a:ext cx="418235" cy="418235"/>
            </a:xfrm>
            <a:prstGeom prst="ellipse">
              <a:avLst/>
            </a:prstGeom>
            <a:solidFill>
              <a:srgbClr val="009197"/>
            </a:solidFill>
            <a:ln w="76200">
              <a:noFill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57" name="Conector curvado 56"/>
            <p:cNvCxnSpPr>
              <a:endCxn id="49" idx="2"/>
            </p:cNvCxnSpPr>
            <p:nvPr/>
          </p:nvCxnSpPr>
          <p:spPr>
            <a:xfrm>
              <a:off x="3469612" y="5174435"/>
              <a:ext cx="894469" cy="2956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9" name="Proceso alternativo 58"/>
            <p:cNvSpPr/>
            <p:nvPr/>
          </p:nvSpPr>
          <p:spPr>
            <a:xfrm>
              <a:off x="4109985" y="3452040"/>
              <a:ext cx="914400" cy="612648"/>
            </a:xfrm>
            <a:prstGeom prst="flowChartAlternateProcess">
              <a:avLst/>
            </a:prstGeom>
            <a:solidFill>
              <a:srgbClr val="009197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PID</a:t>
              </a:r>
              <a:endParaRPr lang="es-PE" b="1" dirty="0"/>
            </a:p>
          </p:txBody>
        </p:sp>
        <p:cxnSp>
          <p:nvCxnSpPr>
            <p:cNvPr id="66" name="Conector curvado 65"/>
            <p:cNvCxnSpPr>
              <a:stCxn id="49" idx="0"/>
              <a:endCxn id="59" idx="2"/>
            </p:cNvCxnSpPr>
            <p:nvPr/>
          </p:nvCxnSpPr>
          <p:spPr>
            <a:xfrm rot="16200000" flipV="1">
              <a:off x="4118400" y="4513474"/>
              <a:ext cx="903585" cy="6014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Conector curvado 71"/>
            <p:cNvCxnSpPr>
              <a:stCxn id="59" idx="1"/>
              <a:endCxn id="51" idx="4"/>
            </p:cNvCxnSpPr>
            <p:nvPr/>
          </p:nvCxnSpPr>
          <p:spPr>
            <a:xfrm rot="10800000">
              <a:off x="3640791" y="3491536"/>
              <a:ext cx="469194" cy="266829"/>
            </a:xfrm>
            <a:prstGeom prst="curvedConnector2">
              <a:avLst/>
            </a:prstGeom>
            <a:ln w="762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6" name="CuadroTexto 85"/>
            <p:cNvSpPr txBox="1"/>
            <p:nvPr/>
          </p:nvSpPr>
          <p:spPr>
            <a:xfrm>
              <a:off x="3484070" y="5245053"/>
              <a:ext cx="731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Setpoint</a:t>
              </a:r>
              <a:endParaRPr lang="es-PE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4050641" y="4641522"/>
              <a:ext cx="731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b="1" dirty="0" smtClean="0">
                  <a:solidFill>
                    <a:srgbClr val="C00000"/>
                  </a:solidFill>
                </a:rPr>
                <a:t>error</a:t>
              </a:r>
              <a:endParaRPr lang="es-PE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92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741714" y="1226373"/>
            <a:ext cx="4879803" cy="3389172"/>
            <a:chOff x="1741714" y="1226373"/>
            <a:chExt cx="4879803" cy="338917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2"/>
            <a:srcRect l="24571" t="12698" r="66667" b="47842"/>
            <a:stretch/>
          </p:blipFill>
          <p:spPr>
            <a:xfrm>
              <a:off x="1741714" y="1232808"/>
              <a:ext cx="1335314" cy="338273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l="24571" t="41258" r="66667" b="19905"/>
            <a:stretch/>
          </p:blipFill>
          <p:spPr>
            <a:xfrm>
              <a:off x="3430373" y="1256352"/>
              <a:ext cx="1335314" cy="3329214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/>
            <a:srcRect l="24564" t="44002" r="65577" b="16463"/>
            <a:stretch/>
          </p:blipFill>
          <p:spPr>
            <a:xfrm>
              <a:off x="5119032" y="1226373"/>
              <a:ext cx="1502485" cy="3389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364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165071" y="472967"/>
            <a:ext cx="4537624" cy="4076528"/>
            <a:chOff x="2165071" y="472967"/>
            <a:chExt cx="4537624" cy="407652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l="24635" t="11420" r="45718" b="65486"/>
            <a:stretch/>
          </p:blipFill>
          <p:spPr>
            <a:xfrm>
              <a:off x="2174778" y="472967"/>
              <a:ext cx="4518211" cy="1979778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42" t="58595" r="45684" b="17843"/>
            <a:stretch/>
          </p:blipFill>
          <p:spPr>
            <a:xfrm>
              <a:off x="2165071" y="2529654"/>
              <a:ext cx="4537624" cy="2019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915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865150" y="1714500"/>
            <a:ext cx="6099779" cy="1868699"/>
            <a:chOff x="2865150" y="1714500"/>
            <a:chExt cx="6099779" cy="1868699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24259" t="10878" r="67379" b="67686"/>
            <a:stretch/>
          </p:blipFill>
          <p:spPr>
            <a:xfrm>
              <a:off x="2865150" y="1745620"/>
              <a:ext cx="1274349" cy="18375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/>
            <a:srcRect l="24275" t="47333" r="67275" b="31457"/>
            <a:stretch/>
          </p:blipFill>
          <p:spPr>
            <a:xfrm>
              <a:off x="4479574" y="1745620"/>
              <a:ext cx="1287780" cy="18182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/>
            <a:srcRect l="24375" t="63131" r="56875" b="15296"/>
            <a:stretch/>
          </p:blipFill>
          <p:spPr>
            <a:xfrm>
              <a:off x="6107429" y="1714500"/>
              <a:ext cx="2857500" cy="18493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5833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831078" y="346334"/>
            <a:ext cx="7361149" cy="6407170"/>
            <a:chOff x="459478" y="257434"/>
            <a:chExt cx="7361149" cy="640717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78" y="257434"/>
              <a:ext cx="7282375" cy="6407170"/>
            </a:xfrm>
            <a:prstGeom prst="rect">
              <a:avLst/>
            </a:prstGeom>
          </p:spPr>
        </p:pic>
        <p:sp>
          <p:nvSpPr>
            <p:cNvPr id="5" name="Rectángulo redondeado 4"/>
            <p:cNvSpPr/>
            <p:nvPr/>
          </p:nvSpPr>
          <p:spPr>
            <a:xfrm>
              <a:off x="4747665" y="4556700"/>
              <a:ext cx="3072962" cy="1512997"/>
            </a:xfrm>
            <a:prstGeom prst="roundRect">
              <a:avLst/>
            </a:prstGeom>
            <a:gradFill flip="none" rotWithShape="1">
              <a:gsLst>
                <a:gs pos="0">
                  <a:srgbClr val="0F7391">
                    <a:shade val="30000"/>
                    <a:satMod val="115000"/>
                  </a:srgbClr>
                </a:gs>
                <a:gs pos="50000">
                  <a:srgbClr val="0F7391">
                    <a:shade val="67500"/>
                    <a:satMod val="115000"/>
                  </a:srgbClr>
                </a:gs>
                <a:gs pos="100000">
                  <a:srgbClr val="0F7391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PE" sz="6600" b="1" dirty="0" smtClean="0"/>
                <a:t>12 VDC</a:t>
              </a:r>
              <a:endParaRPr lang="es-PE" sz="6600" b="1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270001" y="394139"/>
              <a:ext cx="1385093" cy="93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Igual que 8"/>
            <p:cNvSpPr/>
            <p:nvPr/>
          </p:nvSpPr>
          <p:spPr>
            <a:xfrm>
              <a:off x="1144308" y="467711"/>
              <a:ext cx="862337" cy="788278"/>
            </a:xfrm>
            <a:prstGeom prst="mathEqual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3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495550" y="2095500"/>
            <a:ext cx="4657725" cy="3067050"/>
            <a:chOff x="857250" y="990600"/>
            <a:chExt cx="6602446" cy="48768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r="36985"/>
            <a:stretch/>
          </p:blipFill>
          <p:spPr>
            <a:xfrm>
              <a:off x="857250" y="990600"/>
              <a:ext cx="6602446" cy="48768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771" y="4524375"/>
              <a:ext cx="3590925" cy="1343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07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125" t="11111" r="5875" b="3334"/>
          <a:stretch/>
        </p:blipFill>
        <p:spPr>
          <a:xfrm>
            <a:off x="1847850" y="361950"/>
            <a:ext cx="8153400" cy="61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74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852" t="3999" r="34825" b="3555"/>
          <a:stretch/>
        </p:blipFill>
        <p:spPr>
          <a:xfrm>
            <a:off x="3105150" y="514350"/>
            <a:ext cx="4330761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04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375" t="6000" r="26625"/>
          <a:stretch/>
        </p:blipFill>
        <p:spPr>
          <a:xfrm>
            <a:off x="2853446" y="742950"/>
            <a:ext cx="568095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64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375" t="11555" r="5375" b="5333"/>
          <a:stretch/>
        </p:blipFill>
        <p:spPr>
          <a:xfrm>
            <a:off x="1059872" y="800100"/>
            <a:ext cx="9855777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2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476" t="24899" r="7809" b="6360"/>
          <a:stretch/>
        </p:blipFill>
        <p:spPr>
          <a:xfrm>
            <a:off x="1712685" y="1320800"/>
            <a:ext cx="8593492" cy="37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2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1" t="14911" r="6191" b="5174"/>
          <a:stretch/>
        </p:blipFill>
        <p:spPr>
          <a:xfrm>
            <a:off x="741642" y="217714"/>
            <a:ext cx="11305214" cy="542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21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756870" y="669869"/>
            <a:ext cx="7753350" cy="5076825"/>
            <a:chOff x="1756870" y="669869"/>
            <a:chExt cx="7753350" cy="507682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870" y="669869"/>
              <a:ext cx="7753350" cy="5076825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945" y="1804004"/>
              <a:ext cx="4105275" cy="3942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2174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5566" t="6161" r="1133" b="6967"/>
          <a:stretch/>
        </p:blipFill>
        <p:spPr>
          <a:xfrm>
            <a:off x="1568450" y="307808"/>
            <a:ext cx="4902200" cy="348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5" t="94196" r="45539" b="554"/>
          <a:stretch/>
        </p:blipFill>
        <p:spPr>
          <a:xfrm>
            <a:off x="3702199" y="3795985"/>
            <a:ext cx="634702" cy="1828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39231" r="98429" b="43149"/>
          <a:stretch/>
        </p:blipFill>
        <p:spPr>
          <a:xfrm>
            <a:off x="1399261" y="1743268"/>
            <a:ext cx="169189" cy="6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4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754455" y="1883180"/>
            <a:ext cx="7616826" cy="3338094"/>
            <a:chOff x="1754455" y="1883180"/>
            <a:chExt cx="7616826" cy="3338094"/>
          </a:xfrm>
        </p:grpSpPr>
        <p:grpSp>
          <p:nvGrpSpPr>
            <p:cNvPr id="9" name="Grupo 8"/>
            <p:cNvGrpSpPr/>
            <p:nvPr/>
          </p:nvGrpSpPr>
          <p:grpSpPr>
            <a:xfrm>
              <a:off x="1754455" y="1883180"/>
              <a:ext cx="7616826" cy="1633119"/>
              <a:chOff x="1754455" y="1883180"/>
              <a:chExt cx="7616826" cy="1633119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1754456" y="2312619"/>
                <a:ext cx="7616824" cy="1203680"/>
                <a:chOff x="669926" y="1626819"/>
                <a:chExt cx="7616824" cy="1203680"/>
              </a:xfrm>
            </p:grpSpPr>
            <p:sp>
              <p:nvSpPr>
                <p:cNvPr id="16" name="Rectángulo redondeado 15"/>
                <p:cNvSpPr/>
                <p:nvPr/>
              </p:nvSpPr>
              <p:spPr>
                <a:xfrm>
                  <a:off x="669926" y="2354249"/>
                  <a:ext cx="7616824" cy="47625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ángulo redondeado 16"/>
                    <p:cNvSpPr/>
                    <p:nvPr/>
                  </p:nvSpPr>
                  <p:spPr>
                    <a:xfrm>
                      <a:off x="755650" y="2481249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2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s-P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2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2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PE" dirty="0"/>
                    </a:p>
                  </p:txBody>
                </p:sp>
              </mc:Choice>
              <mc:Fallback xmlns="">
                <p:sp>
                  <p:nvSpPr>
                    <p:cNvPr id="17" name="Rectángulo redondeado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650" y="2481249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ángulo redondeado 24"/>
                    <p:cNvSpPr/>
                    <p:nvPr/>
                  </p:nvSpPr>
                  <p:spPr>
                    <a:xfrm>
                      <a:off x="1590673" y="2481249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2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s-P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2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200" b="0" i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oMath>
                        </m:oMathPara>
                      </a14:m>
                      <a:endParaRPr lang="es-PE" sz="1200" dirty="0"/>
                    </a:p>
                  </p:txBody>
                </p:sp>
              </mc:Choice>
              <mc:Fallback xmlns="">
                <p:sp>
                  <p:nvSpPr>
                    <p:cNvPr id="25" name="Rectángulo redondeado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0673" y="2481249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ángulo redondeado 25"/>
                    <p:cNvSpPr/>
                    <p:nvPr/>
                  </p:nvSpPr>
                  <p:spPr>
                    <a:xfrm>
                      <a:off x="2424531" y="2481249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s-P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2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200" b="0" i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oMath>
                        </m:oMathPara>
                      </a14:m>
                      <a:endParaRPr lang="es-PE" sz="1200" dirty="0"/>
                    </a:p>
                  </p:txBody>
                </p:sp>
              </mc:Choice>
              <mc:Fallback xmlns="">
                <p:sp>
                  <p:nvSpPr>
                    <p:cNvPr id="26" name="Rectángulo redondeado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24531" y="2481249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ángulo redondeado 26"/>
                    <p:cNvSpPr/>
                    <p:nvPr/>
                  </p:nvSpPr>
                  <p:spPr>
                    <a:xfrm>
                      <a:off x="3259554" y="2481249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oMath>
                        </m:oMathPara>
                      </a14:m>
                      <a:endParaRPr lang="es-PE" sz="1200" dirty="0"/>
                    </a:p>
                  </p:txBody>
                </p:sp>
              </mc:Choice>
              <mc:Fallback xmlns="">
                <p:sp>
                  <p:nvSpPr>
                    <p:cNvPr id="27" name="Rectángulo redondeado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9554" y="2481249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ángulo redondeado 27"/>
                    <p:cNvSpPr/>
                    <p:nvPr/>
                  </p:nvSpPr>
                  <p:spPr>
                    <a:xfrm>
                      <a:off x="4102930" y="2478846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oMath>
                        </m:oMathPara>
                      </a14:m>
                      <a:endParaRPr lang="es-PE" sz="1200" dirty="0"/>
                    </a:p>
                  </p:txBody>
                </p:sp>
              </mc:Choice>
              <mc:Fallback xmlns="">
                <p:sp>
                  <p:nvSpPr>
                    <p:cNvPr id="28" name="Rectángulo redondeado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2930" y="2478846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ángulo redondeado 28"/>
                    <p:cNvSpPr/>
                    <p:nvPr/>
                  </p:nvSpPr>
                  <p:spPr>
                    <a:xfrm>
                      <a:off x="4937953" y="2478846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−3)</m:t>
                            </m:r>
                          </m:oMath>
                        </m:oMathPara>
                      </a14:m>
                      <a:endParaRPr lang="es-PE" sz="1200" dirty="0"/>
                    </a:p>
                  </p:txBody>
                </p:sp>
              </mc:Choice>
              <mc:Fallback xmlns="">
                <p:sp>
                  <p:nvSpPr>
                    <p:cNvPr id="29" name="Rectángulo redondeado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7953" y="2478846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ángulo redondeado 29"/>
                    <p:cNvSpPr/>
                    <p:nvPr/>
                  </p:nvSpPr>
                  <p:spPr>
                    <a:xfrm>
                      <a:off x="5771811" y="2478846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−3)</m:t>
                            </m:r>
                          </m:oMath>
                        </m:oMathPara>
                      </a14:m>
                      <a:endParaRPr lang="es-PE" sz="1200" dirty="0"/>
                    </a:p>
                  </p:txBody>
                </p:sp>
              </mc:Choice>
              <mc:Fallback xmlns="">
                <p:sp>
                  <p:nvSpPr>
                    <p:cNvPr id="30" name="Rectángulo redondeado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1811" y="2478846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ángulo redondeado 30"/>
                    <p:cNvSpPr/>
                    <p:nvPr/>
                  </p:nvSpPr>
                  <p:spPr>
                    <a:xfrm>
                      <a:off x="6606834" y="2478846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−4)</m:t>
                            </m:r>
                          </m:oMath>
                        </m:oMathPara>
                      </a14:m>
                      <a:endParaRPr lang="es-PE" sz="1200" dirty="0"/>
                    </a:p>
                  </p:txBody>
                </p:sp>
              </mc:Choice>
              <mc:Fallback xmlns="">
                <p:sp>
                  <p:nvSpPr>
                    <p:cNvPr id="31" name="Rectángulo redondeado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06834" y="2478846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ángulo redondeado 31"/>
                    <p:cNvSpPr/>
                    <p:nvPr/>
                  </p:nvSpPr>
                  <p:spPr>
                    <a:xfrm>
                      <a:off x="7435164" y="2478846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−4)</m:t>
                            </m:r>
                          </m:oMath>
                        </m:oMathPara>
                      </a14:m>
                      <a:endParaRPr lang="es-PE" sz="1200" dirty="0"/>
                    </a:p>
                  </p:txBody>
                </p:sp>
              </mc:Choice>
              <mc:Fallback xmlns="">
                <p:sp>
                  <p:nvSpPr>
                    <p:cNvPr id="32" name="Rectángulo redondeado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5164" y="2478846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" name="Grupo 7"/>
                <p:cNvGrpSpPr/>
                <p:nvPr/>
              </p:nvGrpSpPr>
              <p:grpSpPr>
                <a:xfrm>
                  <a:off x="962705" y="1635199"/>
                  <a:ext cx="483850" cy="807179"/>
                  <a:chOff x="963371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ángulo 12"/>
                      <p:cNvSpPr/>
                      <p:nvPr/>
                    </p:nvSpPr>
                    <p:spPr>
                      <a:xfrm>
                        <a:off x="963371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Rectángulo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1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6" name="Flecha a la derecha con bandas 55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44" name="Grupo 43"/>
                <p:cNvGrpSpPr/>
                <p:nvPr/>
              </p:nvGrpSpPr>
              <p:grpSpPr>
                <a:xfrm>
                  <a:off x="1809128" y="1630827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Rectángulo 44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5" name="Rectángulo 4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6" name="Flecha a la derecha con bandas 45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47" name="Grupo 46"/>
                <p:cNvGrpSpPr/>
                <p:nvPr/>
              </p:nvGrpSpPr>
              <p:grpSpPr>
                <a:xfrm>
                  <a:off x="2634673" y="1638929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ángulo 47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" name="Rectángulo 4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9" name="Flecha a la derecha con bandas 48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>
                  <a:off x="3481097" y="1634557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Rectángulo 50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Rectángulo 5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" name="Flecha a la derecha con bandas 51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53" name="Grupo 52"/>
                <p:cNvGrpSpPr/>
                <p:nvPr/>
              </p:nvGrpSpPr>
              <p:grpSpPr>
                <a:xfrm>
                  <a:off x="4324763" y="1631191"/>
                  <a:ext cx="483850" cy="807179"/>
                  <a:chOff x="963371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Rectángulo 53"/>
                      <p:cNvSpPr/>
                      <p:nvPr/>
                    </p:nvSpPr>
                    <p:spPr>
                      <a:xfrm>
                        <a:off x="963371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Rectángulo 5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1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5" name="Flecha a la derecha con bandas 54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60" name="Grupo 59"/>
                <p:cNvGrpSpPr/>
                <p:nvPr/>
              </p:nvGrpSpPr>
              <p:grpSpPr>
                <a:xfrm>
                  <a:off x="5171186" y="1626819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Rectángulo 60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Rectángulo 6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2" name="Flecha a la derecha con bandas 61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63" name="Grupo 62"/>
                <p:cNvGrpSpPr/>
                <p:nvPr/>
              </p:nvGrpSpPr>
              <p:grpSpPr>
                <a:xfrm>
                  <a:off x="5996731" y="1634921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ángulo 63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Rectángulo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Flecha a la derecha con bandas 64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6823424" y="1639293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ángulo 92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" name="Rectángulo 9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4" name="Flecha a la derecha con bandas 93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95" name="Grupo 94"/>
                <p:cNvGrpSpPr/>
                <p:nvPr/>
              </p:nvGrpSpPr>
              <p:grpSpPr>
                <a:xfrm>
                  <a:off x="7652803" y="1634557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Rectángulo 95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" name="Rectángulo 9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7" name="Flecha a la derecha con bandas 96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</p:grpSp>
          <p:sp>
            <p:nvSpPr>
              <p:cNvPr id="104" name="Rectángulo 103"/>
              <p:cNvSpPr/>
              <p:nvPr/>
            </p:nvSpPr>
            <p:spPr>
              <a:xfrm>
                <a:off x="5423676" y="1883180"/>
                <a:ext cx="3545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2400" b="1" cap="none" spc="0" dirty="0" smtClean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endParaRPr lang="es-ES" sz="2400" b="1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Abrir corchete 6"/>
              <p:cNvSpPr/>
              <p:nvPr/>
            </p:nvSpPr>
            <p:spPr>
              <a:xfrm rot="5400000">
                <a:off x="5361730" y="-1266579"/>
                <a:ext cx="402276" cy="7616826"/>
              </a:xfrm>
              <a:prstGeom prst="leftBracket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1754455" y="3610532"/>
              <a:ext cx="7616825" cy="1610742"/>
              <a:chOff x="3170282" y="4124882"/>
              <a:chExt cx="4799822" cy="161074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5102934" y="4536202"/>
                <a:ext cx="934519" cy="1199422"/>
                <a:chOff x="8314584" y="1631077"/>
                <a:chExt cx="934519" cy="1199422"/>
              </a:xfrm>
            </p:grpSpPr>
            <p:sp>
              <p:nvSpPr>
                <p:cNvPr id="89" name="Rectángulo redondeado 88"/>
                <p:cNvSpPr/>
                <p:nvPr/>
              </p:nvSpPr>
              <p:spPr>
                <a:xfrm>
                  <a:off x="8314584" y="2354249"/>
                  <a:ext cx="934519" cy="476250"/>
                </a:xfrm>
                <a:prstGeom prst="roundRect">
                  <a:avLst/>
                </a:prstGeom>
                <a:solidFill>
                  <a:srgbClr val="7030A0"/>
                </a:solidFill>
                <a:ln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ángulo redondeado 87"/>
                    <p:cNvSpPr/>
                    <p:nvPr/>
                  </p:nvSpPr>
                  <p:spPr>
                    <a:xfrm>
                      <a:off x="8385592" y="2480420"/>
                      <a:ext cx="787399" cy="228600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PE" sz="1200" dirty="0"/>
                    </a:p>
                  </p:txBody>
                </p:sp>
              </mc:Choice>
              <mc:Fallback xmlns="">
                <p:sp>
                  <p:nvSpPr>
                    <p:cNvPr id="88" name="Rectángulo redondeado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5592" y="2480420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1" name="Grupo 100"/>
                <p:cNvGrpSpPr/>
                <p:nvPr/>
              </p:nvGrpSpPr>
              <p:grpSpPr>
                <a:xfrm>
                  <a:off x="8590112" y="1631077"/>
                  <a:ext cx="487056" cy="807179"/>
                  <a:chOff x="952240" y="1617659"/>
                  <a:chExt cx="487056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ángulo 101"/>
                      <p:cNvSpPr/>
                      <p:nvPr/>
                    </p:nvSpPr>
                    <p:spPr>
                      <a:xfrm>
                        <a:off x="952240" y="1617659"/>
                        <a:ext cx="48705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Rectángulo 10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2240" y="1617659"/>
                        <a:ext cx="487056" cy="400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1076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3" name="Flecha a la derecha con bandas 102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</p:grpSp>
          <p:sp>
            <p:nvSpPr>
              <p:cNvPr id="107" name="Rectángulo 106"/>
              <p:cNvSpPr/>
              <p:nvPr/>
            </p:nvSpPr>
            <p:spPr>
              <a:xfrm>
                <a:off x="5437868" y="4124882"/>
                <a:ext cx="305975" cy="3878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2400" b="1" dirty="0" smtClean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es-ES" sz="2400" b="1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Abrir corchete 107"/>
              <p:cNvSpPr/>
              <p:nvPr/>
            </p:nvSpPr>
            <p:spPr>
              <a:xfrm rot="5400000">
                <a:off x="5369055" y="2370773"/>
                <a:ext cx="402276" cy="4799822"/>
              </a:xfrm>
              <a:prstGeom prst="leftBracket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22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5233988" y="1344613"/>
            <a:ext cx="608010" cy="15176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lecha a la derecha con bandas 55"/>
          <p:cNvSpPr/>
          <p:nvPr/>
        </p:nvSpPr>
        <p:spPr>
          <a:xfrm>
            <a:off x="1755200" y="1804959"/>
            <a:ext cx="403225" cy="263525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4" name="Grupo 13"/>
          <p:cNvGrpSpPr/>
          <p:nvPr/>
        </p:nvGrpSpPr>
        <p:grpSpPr>
          <a:xfrm>
            <a:off x="6218490" y="1936721"/>
            <a:ext cx="2510429" cy="273891"/>
            <a:chOff x="3268041" y="4017514"/>
            <a:chExt cx="2510429" cy="273891"/>
          </a:xfrm>
        </p:grpSpPr>
        <p:sp>
          <p:nvSpPr>
            <p:cNvPr id="5" name="Rectángulo 4"/>
            <p:cNvSpPr/>
            <p:nvPr/>
          </p:nvSpPr>
          <p:spPr>
            <a:xfrm>
              <a:off x="3268041" y="4017660"/>
              <a:ext cx="273745" cy="2737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ángulo 58"/>
                <p:cNvSpPr/>
                <p:nvPr/>
              </p:nvSpPr>
              <p:spPr>
                <a:xfrm>
                  <a:off x="3913117" y="4017514"/>
                  <a:ext cx="375335" cy="2737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PE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Rectángulo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117" y="4017514"/>
                  <a:ext cx="375335" cy="273745"/>
                </a:xfrm>
                <a:prstGeom prst="rect">
                  <a:avLst/>
                </a:prstGeom>
                <a:blipFill>
                  <a:blip r:embed="rId2"/>
                  <a:stretch>
                    <a:fillRect r="-6349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ángulo 65"/>
                <p:cNvSpPr/>
                <p:nvPr/>
              </p:nvSpPr>
              <p:spPr>
                <a:xfrm>
                  <a:off x="4286795" y="4017514"/>
                  <a:ext cx="375335" cy="2737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PE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Rectá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6795" y="4017514"/>
                  <a:ext cx="375335" cy="273745"/>
                </a:xfrm>
                <a:prstGeom prst="rect">
                  <a:avLst/>
                </a:prstGeom>
                <a:blipFill>
                  <a:blip r:embed="rId3"/>
                  <a:stretch>
                    <a:fillRect r="-4688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ángulo 66"/>
                <p:cNvSpPr/>
                <p:nvPr/>
              </p:nvSpPr>
              <p:spPr>
                <a:xfrm>
                  <a:off x="4658126" y="4017514"/>
                  <a:ext cx="375335" cy="2737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s-PE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Rectángulo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126" y="4017514"/>
                  <a:ext cx="375335" cy="273745"/>
                </a:xfrm>
                <a:prstGeom prst="rect">
                  <a:avLst/>
                </a:prstGeom>
                <a:blipFill>
                  <a:blip r:embed="rId4"/>
                  <a:stretch>
                    <a:fillRect r="-4688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ángulo 67"/>
                <p:cNvSpPr/>
                <p:nvPr/>
              </p:nvSpPr>
              <p:spPr>
                <a:xfrm>
                  <a:off x="5031804" y="4017514"/>
                  <a:ext cx="375335" cy="2737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s-PE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Rectá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804" y="4017514"/>
                  <a:ext cx="375335" cy="273745"/>
                </a:xfrm>
                <a:prstGeom prst="rect">
                  <a:avLst/>
                </a:prstGeom>
                <a:blipFill>
                  <a:blip r:embed="rId5"/>
                  <a:stretch>
                    <a:fillRect r="-4688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ángulo 68"/>
                <p:cNvSpPr/>
                <p:nvPr/>
              </p:nvSpPr>
              <p:spPr>
                <a:xfrm>
                  <a:off x="5403135" y="4017514"/>
                  <a:ext cx="375335" cy="2737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s-PE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Rectángulo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3135" y="4017514"/>
                  <a:ext cx="375335" cy="273745"/>
                </a:xfrm>
                <a:prstGeom prst="rect">
                  <a:avLst/>
                </a:prstGeom>
                <a:blipFill>
                  <a:blip r:embed="rId6"/>
                  <a:stretch>
                    <a:fillRect r="-6250" b="-2128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Igual que 11"/>
            <p:cNvSpPr/>
            <p:nvPr/>
          </p:nvSpPr>
          <p:spPr>
            <a:xfrm>
              <a:off x="3612421" y="4047372"/>
              <a:ext cx="227715" cy="228600"/>
            </a:xfrm>
            <a:prstGeom prst="mathEqual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6218490" y="1470710"/>
            <a:ext cx="1043470" cy="334249"/>
            <a:chOff x="3268041" y="3998011"/>
            <a:chExt cx="1043470" cy="334249"/>
          </a:xfrm>
        </p:grpSpPr>
        <p:sp>
          <p:nvSpPr>
            <p:cNvPr id="71" name="Rectángulo 70"/>
            <p:cNvSpPr/>
            <p:nvPr/>
          </p:nvSpPr>
          <p:spPr>
            <a:xfrm>
              <a:off x="3268041" y="4017660"/>
              <a:ext cx="273745" cy="2737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s-P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ángulo 71"/>
                <p:cNvSpPr/>
                <p:nvPr/>
              </p:nvSpPr>
              <p:spPr>
                <a:xfrm>
                  <a:off x="3900277" y="3998011"/>
                  <a:ext cx="411234" cy="3342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s-P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PE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Rectángulo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277" y="3998011"/>
                  <a:ext cx="411234" cy="334249"/>
                </a:xfrm>
                <a:prstGeom prst="rect">
                  <a:avLst/>
                </a:prstGeom>
                <a:blipFill>
                  <a:blip r:embed="rId7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Igual que 76"/>
            <p:cNvSpPr/>
            <p:nvPr/>
          </p:nvSpPr>
          <p:spPr>
            <a:xfrm>
              <a:off x="3612421" y="4047372"/>
              <a:ext cx="227715" cy="228600"/>
            </a:xfrm>
            <a:prstGeom prst="mathEqual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ángulo 18"/>
          <p:cNvSpPr/>
          <p:nvPr/>
        </p:nvSpPr>
        <p:spPr>
          <a:xfrm>
            <a:off x="2210664" y="1346201"/>
            <a:ext cx="3022530" cy="1517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a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817983"/>
                  </p:ext>
                </p:extLst>
              </p:nvPr>
            </p:nvGraphicFramePr>
            <p:xfrm>
              <a:off x="444881" y="1022322"/>
              <a:ext cx="1257286" cy="18288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28643">
                      <a:extLst>
                        <a:ext uri="{9D8B030D-6E8A-4147-A177-3AD203B41FA5}">
                          <a16:colId xmlns:a16="http://schemas.microsoft.com/office/drawing/2014/main" val="709580586"/>
                        </a:ext>
                      </a:extLst>
                    </a:gridCol>
                    <a:gridCol w="628643">
                      <a:extLst>
                        <a:ext uri="{9D8B030D-6E8A-4147-A177-3AD203B41FA5}">
                          <a16:colId xmlns:a16="http://schemas.microsoft.com/office/drawing/2014/main" val="33899816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i="1" dirty="0" smtClean="0"/>
                            <a:t>u</a:t>
                          </a:r>
                          <a:endParaRPr lang="es-PE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i="1" dirty="0" smtClean="0"/>
                            <a:t>y0</a:t>
                          </a:r>
                          <a:endParaRPr lang="es-PE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1472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29865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36347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….</a:t>
                          </a:r>
                          <a:endParaRPr lang="es-PE" sz="17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89273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PE" sz="17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s-PE" sz="17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0507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a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817983"/>
                  </p:ext>
                </p:extLst>
              </p:nvPr>
            </p:nvGraphicFramePr>
            <p:xfrm>
              <a:off x="444881" y="1022322"/>
              <a:ext cx="1257286" cy="18288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28643">
                      <a:extLst>
                        <a:ext uri="{9D8B030D-6E8A-4147-A177-3AD203B41FA5}">
                          <a16:colId xmlns:a16="http://schemas.microsoft.com/office/drawing/2014/main" val="709580586"/>
                        </a:ext>
                      </a:extLst>
                    </a:gridCol>
                    <a:gridCol w="628643">
                      <a:extLst>
                        <a:ext uri="{9D8B030D-6E8A-4147-A177-3AD203B41FA5}">
                          <a16:colId xmlns:a16="http://schemas.microsoft.com/office/drawing/2014/main" val="33899816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i="1" dirty="0" smtClean="0"/>
                            <a:t>u</a:t>
                          </a:r>
                          <a:endParaRPr lang="es-PE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i="1" dirty="0" smtClean="0"/>
                            <a:t>y0</a:t>
                          </a:r>
                          <a:endParaRPr lang="es-PE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1472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t="-108333" r="-100962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000" t="-108333" r="-962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9865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t="-204918" r="-10096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000" t="-204918" r="-96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36347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….</a:t>
                          </a:r>
                          <a:endParaRPr lang="es-PE" sz="17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89273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t="-410000" r="-10096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000" t="-410000" r="-96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5079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a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337810"/>
                  </p:ext>
                </p:extLst>
              </p:nvPr>
            </p:nvGraphicFramePr>
            <p:xfrm>
              <a:off x="2211458" y="1009621"/>
              <a:ext cx="3630540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05090">
                      <a:extLst>
                        <a:ext uri="{9D8B030D-6E8A-4147-A177-3AD203B41FA5}">
                          <a16:colId xmlns:a16="http://schemas.microsoft.com/office/drawing/2014/main" val="2926424514"/>
                        </a:ext>
                      </a:extLst>
                    </a:gridCol>
                    <a:gridCol w="605090">
                      <a:extLst>
                        <a:ext uri="{9D8B030D-6E8A-4147-A177-3AD203B41FA5}">
                          <a16:colId xmlns:a16="http://schemas.microsoft.com/office/drawing/2014/main" val="677174314"/>
                        </a:ext>
                      </a:extLst>
                    </a:gridCol>
                    <a:gridCol w="605090">
                      <a:extLst>
                        <a:ext uri="{9D8B030D-6E8A-4147-A177-3AD203B41FA5}">
                          <a16:colId xmlns:a16="http://schemas.microsoft.com/office/drawing/2014/main" val="596344091"/>
                        </a:ext>
                      </a:extLst>
                    </a:gridCol>
                    <a:gridCol w="605090">
                      <a:extLst>
                        <a:ext uri="{9D8B030D-6E8A-4147-A177-3AD203B41FA5}">
                          <a16:colId xmlns:a16="http://schemas.microsoft.com/office/drawing/2014/main" val="4289568760"/>
                        </a:ext>
                      </a:extLst>
                    </a:gridCol>
                    <a:gridCol w="605090">
                      <a:extLst>
                        <a:ext uri="{9D8B030D-6E8A-4147-A177-3AD203B41FA5}">
                          <a16:colId xmlns:a16="http://schemas.microsoft.com/office/drawing/2014/main" val="3991310468"/>
                        </a:ext>
                      </a:extLst>
                    </a:gridCol>
                    <a:gridCol w="605090">
                      <a:extLst>
                        <a:ext uri="{9D8B030D-6E8A-4147-A177-3AD203B41FA5}">
                          <a16:colId xmlns:a16="http://schemas.microsoft.com/office/drawing/2014/main" val="700898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PE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P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PE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PE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PE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PE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5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2376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s-PE" sz="17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6905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0462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PE" sz="17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s-PE" sz="17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s-PE" sz="17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0699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a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337810"/>
                  </p:ext>
                </p:extLst>
              </p:nvPr>
            </p:nvGraphicFramePr>
            <p:xfrm>
              <a:off x="2211458" y="1009621"/>
              <a:ext cx="3630540" cy="1854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605090">
                      <a:extLst>
                        <a:ext uri="{9D8B030D-6E8A-4147-A177-3AD203B41FA5}">
                          <a16:colId xmlns:a16="http://schemas.microsoft.com/office/drawing/2014/main" val="2926424514"/>
                        </a:ext>
                      </a:extLst>
                    </a:gridCol>
                    <a:gridCol w="605090">
                      <a:extLst>
                        <a:ext uri="{9D8B030D-6E8A-4147-A177-3AD203B41FA5}">
                          <a16:colId xmlns:a16="http://schemas.microsoft.com/office/drawing/2014/main" val="677174314"/>
                        </a:ext>
                      </a:extLst>
                    </a:gridCol>
                    <a:gridCol w="605090">
                      <a:extLst>
                        <a:ext uri="{9D8B030D-6E8A-4147-A177-3AD203B41FA5}">
                          <a16:colId xmlns:a16="http://schemas.microsoft.com/office/drawing/2014/main" val="596344091"/>
                        </a:ext>
                      </a:extLst>
                    </a:gridCol>
                    <a:gridCol w="605090">
                      <a:extLst>
                        <a:ext uri="{9D8B030D-6E8A-4147-A177-3AD203B41FA5}">
                          <a16:colId xmlns:a16="http://schemas.microsoft.com/office/drawing/2014/main" val="4289568760"/>
                        </a:ext>
                      </a:extLst>
                    </a:gridCol>
                    <a:gridCol w="605090">
                      <a:extLst>
                        <a:ext uri="{9D8B030D-6E8A-4147-A177-3AD203B41FA5}">
                          <a16:colId xmlns:a16="http://schemas.microsoft.com/office/drawing/2014/main" val="3991310468"/>
                        </a:ext>
                      </a:extLst>
                    </a:gridCol>
                    <a:gridCol w="605090">
                      <a:extLst>
                        <a:ext uri="{9D8B030D-6E8A-4147-A177-3AD203B41FA5}">
                          <a16:colId xmlns:a16="http://schemas.microsoft.com/office/drawing/2014/main" val="700898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r="-498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101010" r="-40303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199000" r="-299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302020" r="-20202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398000" r="-1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503030" r="-101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5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t="-100000" r="-498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101010" t="-100000" r="-40303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199000" t="-100000" r="-299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302020" t="-100000" r="-20202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398000" t="-100000" r="-1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503030" t="-100000" r="-101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376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t="-200000" r="-498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101010" t="-200000" r="-40303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199000" t="-200000" r="-299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302020" t="-200000" r="-20202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398000" t="-200000" r="-1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503030" t="-200000" r="-101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6905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700" dirty="0" smtClean="0"/>
                            <a:t>…</a:t>
                          </a:r>
                          <a:endParaRPr lang="es-PE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0462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t="-400000" r="-498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101010" t="-400000" r="-40303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199000" t="-400000" r="-299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302020" t="-400000" r="-20202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398000" t="-400000" r="-1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10"/>
                          <a:stretch>
                            <a:fillRect l="-503030" t="-400000" r="-10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0699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9" name="Rectángulo 78"/>
          <p:cNvSpPr/>
          <p:nvPr/>
        </p:nvSpPr>
        <p:spPr>
          <a:xfrm>
            <a:off x="5233988" y="2863821"/>
            <a:ext cx="608010" cy="273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210664" y="2863821"/>
            <a:ext cx="3022530" cy="273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754455" y="1883180"/>
            <a:ext cx="7616826" cy="3338094"/>
            <a:chOff x="1754455" y="1883180"/>
            <a:chExt cx="7616826" cy="3338094"/>
          </a:xfrm>
        </p:grpSpPr>
        <p:grpSp>
          <p:nvGrpSpPr>
            <p:cNvPr id="9" name="Grupo 8"/>
            <p:cNvGrpSpPr/>
            <p:nvPr/>
          </p:nvGrpSpPr>
          <p:grpSpPr>
            <a:xfrm>
              <a:off x="1754455" y="1883180"/>
              <a:ext cx="7616826" cy="1633119"/>
              <a:chOff x="1754455" y="1883180"/>
              <a:chExt cx="7616826" cy="1633119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1754456" y="2312619"/>
                <a:ext cx="7616824" cy="1203680"/>
                <a:chOff x="669926" y="1626819"/>
                <a:chExt cx="7616824" cy="1203680"/>
              </a:xfrm>
            </p:grpSpPr>
            <p:sp>
              <p:nvSpPr>
                <p:cNvPr id="16" name="Rectángulo redondeado 15"/>
                <p:cNvSpPr/>
                <p:nvPr/>
              </p:nvSpPr>
              <p:spPr>
                <a:xfrm>
                  <a:off x="669926" y="2354249"/>
                  <a:ext cx="7616824" cy="47625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ángulo redondeado 16"/>
                    <p:cNvSpPr/>
                    <p:nvPr/>
                  </p:nvSpPr>
                  <p:spPr>
                    <a:xfrm>
                      <a:off x="755650" y="2481249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100">
                                <a:latin typeface="Cambria Math" panose="02040503050406030204" pitchFamily="18" charset="0"/>
                              </a:rPr>
                              <m:t>pid</m:t>
                            </m:r>
                            <m:r>
                              <a:rPr lang="es-PE" sz="11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1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1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PE" dirty="0"/>
                    </a:p>
                  </p:txBody>
                </p:sp>
              </mc:Choice>
              <mc:Fallback xmlns="">
                <p:sp>
                  <p:nvSpPr>
                    <p:cNvPr id="17" name="Rectángulo redondeado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650" y="2481249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ángulo redondeado 24"/>
                    <p:cNvSpPr/>
                    <p:nvPr/>
                  </p:nvSpPr>
                  <p:spPr>
                    <a:xfrm>
                      <a:off x="1590673" y="2481249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000">
                                <a:latin typeface="Cambria Math" panose="02040503050406030204" pitchFamily="18" charset="0"/>
                              </a:rPr>
                              <m:t>pid</m:t>
                            </m:r>
                            <m:r>
                              <a:rPr lang="es-PE" sz="1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00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00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oMath>
                        </m:oMathPara>
                      </a14:m>
                      <a:endParaRPr lang="es-PE" sz="1200" dirty="0"/>
                    </a:p>
                  </p:txBody>
                </p:sp>
              </mc:Choice>
              <mc:Fallback xmlns="">
                <p:sp>
                  <p:nvSpPr>
                    <p:cNvPr id="25" name="Rectángulo redondeado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0673" y="2481249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ángulo redondeado 25"/>
                    <p:cNvSpPr/>
                    <p:nvPr/>
                  </p:nvSpPr>
                  <p:spPr>
                    <a:xfrm>
                      <a:off x="2424531" y="2481249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000">
                                <a:latin typeface="Cambria Math" panose="02040503050406030204" pitchFamily="18" charset="0"/>
                              </a:rPr>
                              <m:t>pid</m:t>
                            </m:r>
                            <m:r>
                              <a:rPr lang="es-PE" sz="1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0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000" b="0" i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oMath>
                        </m:oMathPara>
                      </a14:m>
                      <a:endParaRPr lang="es-PE" sz="1000" dirty="0"/>
                    </a:p>
                  </p:txBody>
                </p:sp>
              </mc:Choice>
              <mc:Fallback xmlns="">
                <p:sp>
                  <p:nvSpPr>
                    <p:cNvPr id="26" name="Rectángulo redondeado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24531" y="2481249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ángulo redondeado 26"/>
                    <p:cNvSpPr/>
                    <p:nvPr/>
                  </p:nvSpPr>
                  <p:spPr>
                    <a:xfrm>
                      <a:off x="3259554" y="2481249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000">
                                <a:latin typeface="Cambria Math" panose="02040503050406030204" pitchFamily="18" charset="0"/>
                              </a:rPr>
                              <m:t>pid</m:t>
                            </m:r>
                            <m:r>
                              <a:rPr lang="es-PE" sz="10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0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000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oMath>
                        </m:oMathPara>
                      </a14:m>
                      <a:endParaRPr lang="es-PE" sz="1000" dirty="0"/>
                    </a:p>
                  </p:txBody>
                </p:sp>
              </mc:Choice>
              <mc:Fallback xmlns="">
                <p:sp>
                  <p:nvSpPr>
                    <p:cNvPr id="27" name="Rectángulo redondeado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9554" y="2481249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ángulo redondeado 27"/>
                    <p:cNvSpPr/>
                    <p:nvPr/>
                  </p:nvSpPr>
                  <p:spPr>
                    <a:xfrm>
                      <a:off x="4102930" y="2478846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000">
                                <a:latin typeface="Cambria Math" panose="02040503050406030204" pitchFamily="18" charset="0"/>
                              </a:rPr>
                              <m:t>pid</m:t>
                            </m:r>
                            <m:r>
                              <a:rPr lang="es-PE" sz="10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0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000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oMath>
                        </m:oMathPara>
                      </a14:m>
                      <a:endParaRPr lang="es-PE" sz="1000" dirty="0"/>
                    </a:p>
                  </p:txBody>
                </p:sp>
              </mc:Choice>
              <mc:Fallback xmlns="">
                <p:sp>
                  <p:nvSpPr>
                    <p:cNvPr id="28" name="Rectángulo redondeado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2930" y="2478846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ángulo redondeado 28"/>
                    <p:cNvSpPr/>
                    <p:nvPr/>
                  </p:nvSpPr>
                  <p:spPr>
                    <a:xfrm>
                      <a:off x="4937953" y="2478846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000">
                                <a:latin typeface="Cambria Math" panose="02040503050406030204" pitchFamily="18" charset="0"/>
                              </a:rPr>
                              <m:t>pid</m:t>
                            </m:r>
                            <m:r>
                              <a:rPr lang="es-PE" sz="10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0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000" smtClean="0">
                                <a:latin typeface="Cambria Math" panose="02040503050406030204" pitchFamily="18" charset="0"/>
                              </a:rPr>
                              <m:t>−3)</m:t>
                            </m:r>
                          </m:oMath>
                        </m:oMathPara>
                      </a14:m>
                      <a:endParaRPr lang="es-PE" sz="1000" dirty="0"/>
                    </a:p>
                  </p:txBody>
                </p:sp>
              </mc:Choice>
              <mc:Fallback xmlns="">
                <p:sp>
                  <p:nvSpPr>
                    <p:cNvPr id="29" name="Rectángulo redondeado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7953" y="2478846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ángulo redondeado 29"/>
                    <p:cNvSpPr/>
                    <p:nvPr/>
                  </p:nvSpPr>
                  <p:spPr>
                    <a:xfrm>
                      <a:off x="5771811" y="2478846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000">
                                <a:latin typeface="Cambria Math" panose="02040503050406030204" pitchFamily="18" charset="0"/>
                              </a:rPr>
                              <m:t>pid</m:t>
                            </m:r>
                            <m:r>
                              <a:rPr lang="es-PE" sz="10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0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000" smtClean="0">
                                <a:latin typeface="Cambria Math" panose="02040503050406030204" pitchFamily="18" charset="0"/>
                              </a:rPr>
                              <m:t>−3)</m:t>
                            </m:r>
                          </m:oMath>
                        </m:oMathPara>
                      </a14:m>
                      <a:endParaRPr lang="es-PE" sz="1100" dirty="0"/>
                    </a:p>
                  </p:txBody>
                </p:sp>
              </mc:Choice>
              <mc:Fallback xmlns="">
                <p:sp>
                  <p:nvSpPr>
                    <p:cNvPr id="30" name="Rectángulo redondeado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1811" y="2478846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ángulo redondeado 30"/>
                    <p:cNvSpPr/>
                    <p:nvPr/>
                  </p:nvSpPr>
                  <p:spPr>
                    <a:xfrm>
                      <a:off x="6606834" y="2478846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000">
                                <a:latin typeface="Cambria Math" panose="02040503050406030204" pitchFamily="18" charset="0"/>
                              </a:rPr>
                              <m:t>pid</m:t>
                            </m:r>
                            <m:r>
                              <a:rPr lang="es-PE" sz="10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0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000" smtClean="0">
                                <a:latin typeface="Cambria Math" panose="02040503050406030204" pitchFamily="18" charset="0"/>
                              </a:rPr>
                              <m:t>−4)</m:t>
                            </m:r>
                          </m:oMath>
                        </m:oMathPara>
                      </a14:m>
                      <a:endParaRPr lang="es-PE" sz="1000" dirty="0"/>
                    </a:p>
                  </p:txBody>
                </p:sp>
              </mc:Choice>
              <mc:Fallback xmlns="">
                <p:sp>
                  <p:nvSpPr>
                    <p:cNvPr id="31" name="Rectángulo redondeado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06834" y="2478846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ángulo redondeado 31"/>
                    <p:cNvSpPr/>
                    <p:nvPr/>
                  </p:nvSpPr>
                  <p:spPr>
                    <a:xfrm>
                      <a:off x="7435164" y="2478846"/>
                      <a:ext cx="787399" cy="22860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000">
                                <a:latin typeface="Cambria Math" panose="02040503050406030204" pitchFamily="18" charset="0"/>
                              </a:rPr>
                              <m:t>pid</m:t>
                            </m:r>
                            <m:r>
                              <a:rPr lang="es-PE" sz="10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0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000" smtClean="0">
                                <a:latin typeface="Cambria Math" panose="02040503050406030204" pitchFamily="18" charset="0"/>
                              </a:rPr>
                              <m:t>−4)</m:t>
                            </m:r>
                          </m:oMath>
                        </m:oMathPara>
                      </a14:m>
                      <a:endParaRPr lang="es-PE" sz="1000" dirty="0"/>
                    </a:p>
                  </p:txBody>
                </p:sp>
              </mc:Choice>
              <mc:Fallback xmlns="">
                <p:sp>
                  <p:nvSpPr>
                    <p:cNvPr id="32" name="Rectángulo redondeado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5164" y="2478846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" name="Grupo 7"/>
                <p:cNvGrpSpPr/>
                <p:nvPr/>
              </p:nvGrpSpPr>
              <p:grpSpPr>
                <a:xfrm>
                  <a:off x="962705" y="1635199"/>
                  <a:ext cx="483850" cy="807179"/>
                  <a:chOff x="963371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ángulo 12"/>
                      <p:cNvSpPr/>
                      <p:nvPr/>
                    </p:nvSpPr>
                    <p:spPr>
                      <a:xfrm>
                        <a:off x="963371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Rectángulo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1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6" name="Flecha a la derecha con bandas 55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44" name="Grupo 43"/>
                <p:cNvGrpSpPr/>
                <p:nvPr/>
              </p:nvGrpSpPr>
              <p:grpSpPr>
                <a:xfrm>
                  <a:off x="1809128" y="1630827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Rectángulo 44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5" name="Rectángulo 4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6" name="Flecha a la derecha con bandas 45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47" name="Grupo 46"/>
                <p:cNvGrpSpPr/>
                <p:nvPr/>
              </p:nvGrpSpPr>
              <p:grpSpPr>
                <a:xfrm>
                  <a:off x="2634673" y="1638929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ángulo 47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" name="Rectángulo 4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9" name="Flecha a la derecha con bandas 48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>
                  <a:off x="3481097" y="1634557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Rectángulo 50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Rectángulo 5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" name="Flecha a la derecha con bandas 51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53" name="Grupo 52"/>
                <p:cNvGrpSpPr/>
                <p:nvPr/>
              </p:nvGrpSpPr>
              <p:grpSpPr>
                <a:xfrm>
                  <a:off x="4324763" y="1631191"/>
                  <a:ext cx="483850" cy="807179"/>
                  <a:chOff x="963371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Rectángulo 53"/>
                      <p:cNvSpPr/>
                      <p:nvPr/>
                    </p:nvSpPr>
                    <p:spPr>
                      <a:xfrm>
                        <a:off x="963371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Rectángulo 5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1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5" name="Flecha a la derecha con bandas 54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60" name="Grupo 59"/>
                <p:cNvGrpSpPr/>
                <p:nvPr/>
              </p:nvGrpSpPr>
              <p:grpSpPr>
                <a:xfrm>
                  <a:off x="5171186" y="1626819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Rectángulo 60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Rectángulo 6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2" name="Flecha a la derecha con bandas 61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63" name="Grupo 62"/>
                <p:cNvGrpSpPr/>
                <p:nvPr/>
              </p:nvGrpSpPr>
              <p:grpSpPr>
                <a:xfrm>
                  <a:off x="5996731" y="1634921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ángulo 63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Rectángulo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Flecha a la derecha con bandas 64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6823424" y="1639293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ángulo 92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" name="Rectángulo 9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4" name="Flecha a la derecha con bandas 93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95" name="Grupo 94"/>
                <p:cNvGrpSpPr/>
                <p:nvPr/>
              </p:nvGrpSpPr>
              <p:grpSpPr>
                <a:xfrm>
                  <a:off x="7652803" y="1634557"/>
                  <a:ext cx="483850" cy="807179"/>
                  <a:chOff x="963370" y="1617659"/>
                  <a:chExt cx="483850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Rectángulo 95"/>
                      <p:cNvSpPr/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" name="Rectángulo 9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370" y="1617659"/>
                        <a:ext cx="483850" cy="400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7" name="Flecha a la derecha con bandas 96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</p:grpSp>
          <p:sp>
            <p:nvSpPr>
              <p:cNvPr id="104" name="Rectángulo 103"/>
              <p:cNvSpPr/>
              <p:nvPr/>
            </p:nvSpPr>
            <p:spPr>
              <a:xfrm>
                <a:off x="5423676" y="1883180"/>
                <a:ext cx="3545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2400" b="1" cap="none" spc="0" dirty="0" smtClean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endParaRPr lang="es-ES" sz="2400" b="1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Abrir corchete 6"/>
              <p:cNvSpPr/>
              <p:nvPr/>
            </p:nvSpPr>
            <p:spPr>
              <a:xfrm rot="5400000">
                <a:off x="5361730" y="-1266579"/>
                <a:ext cx="402276" cy="7616826"/>
              </a:xfrm>
              <a:prstGeom prst="leftBracket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1754455" y="3610532"/>
              <a:ext cx="7616825" cy="1610742"/>
              <a:chOff x="3170282" y="4124882"/>
              <a:chExt cx="4799822" cy="161074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5102934" y="4536202"/>
                <a:ext cx="934519" cy="1199422"/>
                <a:chOff x="8314584" y="1631077"/>
                <a:chExt cx="934519" cy="1199422"/>
              </a:xfrm>
            </p:grpSpPr>
            <p:sp>
              <p:nvSpPr>
                <p:cNvPr id="89" name="Rectángulo redondeado 88"/>
                <p:cNvSpPr/>
                <p:nvPr/>
              </p:nvSpPr>
              <p:spPr>
                <a:xfrm>
                  <a:off x="8314584" y="2354249"/>
                  <a:ext cx="934519" cy="476250"/>
                </a:xfrm>
                <a:prstGeom prst="roundRect">
                  <a:avLst/>
                </a:prstGeom>
                <a:solidFill>
                  <a:srgbClr val="7030A0"/>
                </a:solidFill>
                <a:ln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ángulo redondeado 87"/>
                    <p:cNvSpPr/>
                    <p:nvPr/>
                  </p:nvSpPr>
                  <p:spPr>
                    <a:xfrm>
                      <a:off x="8385592" y="2480420"/>
                      <a:ext cx="787399" cy="228600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sty m:val="p"/>
                              </m:rPr>
                              <a:rPr lang="es-PE" sz="1200" b="0" i="0" smtClean="0">
                                <a:latin typeface="Cambria Math" panose="02040503050406030204" pitchFamily="18" charset="0"/>
                              </a:rPr>
                              <m:t>el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PE" sz="120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s-PE" sz="120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PE" sz="1200" dirty="0"/>
                    </a:p>
                  </p:txBody>
                </p:sp>
              </mc:Choice>
              <mc:Fallback xmlns="">
                <p:sp>
                  <p:nvSpPr>
                    <p:cNvPr id="88" name="Rectángulo redondeado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5592" y="2480420"/>
                      <a:ext cx="787399" cy="228600"/>
                    </a:xfrm>
                    <a:prstGeom prst="round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1" name="Grupo 100"/>
                <p:cNvGrpSpPr/>
                <p:nvPr/>
              </p:nvGrpSpPr>
              <p:grpSpPr>
                <a:xfrm>
                  <a:off x="8590112" y="1631077"/>
                  <a:ext cx="487056" cy="807179"/>
                  <a:chOff x="952240" y="1617659"/>
                  <a:chExt cx="487056" cy="8071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ángulo 101"/>
                      <p:cNvSpPr/>
                      <p:nvPr/>
                    </p:nvSpPr>
                    <p:spPr>
                      <a:xfrm>
                        <a:off x="952240" y="1617659"/>
                        <a:ext cx="48705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PE" sz="2000" b="1" i="0" dirty="0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s-PE" sz="2000" b="1" i="1" smtClean="0">
                                      <a:ln w="0"/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2400" b="1" cap="none" spc="0" dirty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Rectángulo 10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2240" y="1617659"/>
                        <a:ext cx="487056" cy="400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1076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P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3" name="Flecha a la derecha con bandas 102"/>
                  <p:cNvSpPr/>
                  <p:nvPr/>
                </p:nvSpPr>
                <p:spPr>
                  <a:xfrm rot="5400000">
                    <a:off x="955671" y="2091463"/>
                    <a:ext cx="403225" cy="263525"/>
                  </a:xfrm>
                  <a:prstGeom prst="striped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</p:grpSp>
          <p:sp>
            <p:nvSpPr>
              <p:cNvPr id="107" name="Rectángulo 106"/>
              <p:cNvSpPr/>
              <p:nvPr/>
            </p:nvSpPr>
            <p:spPr>
              <a:xfrm>
                <a:off x="5437868" y="4124882"/>
                <a:ext cx="305975" cy="3878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2400" b="1" dirty="0" smtClean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es-ES" sz="2400" b="1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Abrir corchete 107"/>
              <p:cNvSpPr/>
              <p:nvPr/>
            </p:nvSpPr>
            <p:spPr>
              <a:xfrm rot="5400000">
                <a:off x="5369055" y="2370773"/>
                <a:ext cx="402276" cy="4799822"/>
              </a:xfrm>
              <a:prstGeom prst="leftBracket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06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331955" y="658679"/>
            <a:ext cx="4454926" cy="2568777"/>
            <a:chOff x="3846680" y="982529"/>
            <a:chExt cx="4454926" cy="2568777"/>
          </a:xfrm>
        </p:grpSpPr>
        <p:grpSp>
          <p:nvGrpSpPr>
            <p:cNvPr id="19" name="Grupo 18"/>
            <p:cNvGrpSpPr/>
            <p:nvPr/>
          </p:nvGrpSpPr>
          <p:grpSpPr>
            <a:xfrm>
              <a:off x="7179036" y="2223574"/>
              <a:ext cx="1122570" cy="344224"/>
              <a:chOff x="587374" y="1879600"/>
              <a:chExt cx="2838450" cy="787400"/>
            </a:xfrm>
            <a:noFill/>
          </p:grpSpPr>
          <p:sp>
            <p:nvSpPr>
              <p:cNvPr id="15" name="Elipse 14"/>
              <p:cNvSpPr/>
              <p:nvPr/>
            </p:nvSpPr>
            <p:spPr>
              <a:xfrm>
                <a:off x="587374" y="1879600"/>
                <a:ext cx="2838450" cy="7874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sz="1050">
                  <a:solidFill>
                    <a:schemeClr val="dk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ángulo redondeado 67"/>
                  <p:cNvSpPr/>
                  <p:nvPr/>
                </p:nvSpPr>
                <p:spPr>
                  <a:xfrm>
                    <a:off x="977901" y="2028825"/>
                    <a:ext cx="1009649" cy="495300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E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s-PE" sz="105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𝒕𝒆𝒔𝒕</m:t>
                              </m:r>
                            </m:sub>
                          </m:sSub>
                        </m:oMath>
                      </m:oMathPara>
                    </a14:m>
                    <a:endParaRPr lang="es-PE" sz="1050" b="1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ángulo redondeado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901" y="2028825"/>
                    <a:ext cx="1009649" cy="49530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ángulo redondeado 68"/>
                  <p:cNvSpPr/>
                  <p:nvPr/>
                </p:nvSpPr>
                <p:spPr>
                  <a:xfrm>
                    <a:off x="2032000" y="2028825"/>
                    <a:ext cx="1009649" cy="495300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E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s-PE" sz="105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𝒕𝒆𝒔𝒕</m:t>
                              </m:r>
                            </m:sub>
                          </m:sSub>
                        </m:oMath>
                      </m:oMathPara>
                    </a14:m>
                    <a:endParaRPr lang="es-PE" sz="1050" b="1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9" name="Rectángulo redondeado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000" y="2028825"/>
                    <a:ext cx="1009649" cy="4953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upo 17"/>
            <p:cNvGrpSpPr/>
            <p:nvPr/>
          </p:nvGrpSpPr>
          <p:grpSpPr>
            <a:xfrm>
              <a:off x="3846680" y="2223575"/>
              <a:ext cx="1344178" cy="344222"/>
              <a:chOff x="587374" y="1092200"/>
              <a:chExt cx="2838450" cy="787400"/>
            </a:xfrm>
            <a:noFill/>
          </p:grpSpPr>
          <p:sp>
            <p:nvSpPr>
              <p:cNvPr id="78" name="Elipse 77"/>
              <p:cNvSpPr/>
              <p:nvPr/>
            </p:nvSpPr>
            <p:spPr>
              <a:xfrm>
                <a:off x="587374" y="1092200"/>
                <a:ext cx="2838450" cy="7874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sz="1050">
                  <a:solidFill>
                    <a:schemeClr val="dk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ángulo redondeado 5"/>
                  <p:cNvSpPr/>
                  <p:nvPr/>
                </p:nvSpPr>
                <p:spPr>
                  <a:xfrm>
                    <a:off x="977901" y="1238250"/>
                    <a:ext cx="1009649" cy="495300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E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s-PE" sz="105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𝒕𝒓𝒂𝒊𝒏</m:t>
                              </m:r>
                            </m:sub>
                          </m:sSub>
                        </m:oMath>
                      </m:oMathPara>
                    </a14:m>
                    <a:endParaRPr lang="es-PE" sz="1050" b="1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Rectángulo redondead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901" y="1238250"/>
                    <a:ext cx="1009649" cy="49530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ángulo redondeado 69"/>
                  <p:cNvSpPr/>
                  <p:nvPr/>
                </p:nvSpPr>
                <p:spPr>
                  <a:xfrm>
                    <a:off x="2031999" y="1238250"/>
                    <a:ext cx="1009649" cy="495300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E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05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s-PE" sz="105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𝒕𝒓𝒂𝒊𝒏</m:t>
                              </m:r>
                            </m:sub>
                          </m:sSub>
                        </m:oMath>
                      </m:oMathPara>
                    </a14:m>
                    <a:endParaRPr lang="es-PE" sz="1050" b="1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ángulo redondeado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1999" y="1238250"/>
                    <a:ext cx="1009649" cy="49530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upo 19"/>
            <p:cNvGrpSpPr/>
            <p:nvPr/>
          </p:nvGrpSpPr>
          <p:grpSpPr>
            <a:xfrm>
              <a:off x="5787383" y="1156971"/>
              <a:ext cx="727168" cy="289494"/>
              <a:chOff x="4603749" y="635000"/>
              <a:chExt cx="1543051" cy="787400"/>
            </a:xfrm>
            <a:noFill/>
          </p:grpSpPr>
          <p:sp>
            <p:nvSpPr>
              <p:cNvPr id="79" name="Elipse 78"/>
              <p:cNvSpPr/>
              <p:nvPr/>
            </p:nvSpPr>
            <p:spPr>
              <a:xfrm>
                <a:off x="4603749" y="635000"/>
                <a:ext cx="1543051" cy="7874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sz="1050">
                  <a:solidFill>
                    <a:schemeClr val="dk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ángulo redondeado 70"/>
                  <p:cNvSpPr/>
                  <p:nvPr/>
                </p:nvSpPr>
                <p:spPr>
                  <a:xfrm>
                    <a:off x="4867278" y="781050"/>
                    <a:ext cx="476248" cy="495300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PE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es-PE" sz="1050" b="1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Rectángulo redondeado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7278" y="781050"/>
                    <a:ext cx="476248" cy="4953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Rectángulo redondeado 73"/>
              <p:cNvSpPr/>
              <p:nvPr/>
            </p:nvSpPr>
            <p:spPr>
              <a:xfrm>
                <a:off x="5429253" y="781050"/>
                <a:ext cx="476248" cy="4953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05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</a:t>
                </a:r>
                <a:endParaRPr lang="es-PE" sz="105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21" name="Rectángulo redondeado 20"/>
            <p:cNvSpPr/>
            <p:nvPr/>
          </p:nvSpPr>
          <p:spPr>
            <a:xfrm>
              <a:off x="5375796" y="1649364"/>
              <a:ext cx="1550342" cy="18494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b="1" dirty="0" smtClean="0">
                  <a:solidFill>
                    <a:schemeClr val="tx1"/>
                  </a:solidFill>
                </a:rPr>
                <a:t>Separar aleatoriamente</a:t>
              </a:r>
              <a:endParaRPr lang="es-PE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curvado 37"/>
            <p:cNvCxnSpPr>
              <a:stCxn id="21" idx="2"/>
              <a:endCxn id="15" idx="2"/>
            </p:cNvCxnSpPr>
            <p:nvPr/>
          </p:nvCxnSpPr>
          <p:spPr>
            <a:xfrm rot="16200000" flipH="1">
              <a:off x="6384312" y="1600962"/>
              <a:ext cx="561378" cy="102806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0" name="Conector curvado 89"/>
            <p:cNvCxnSpPr>
              <a:stCxn id="21" idx="2"/>
              <a:endCxn id="78" idx="6"/>
            </p:cNvCxnSpPr>
            <p:nvPr/>
          </p:nvCxnSpPr>
          <p:spPr>
            <a:xfrm rot="5400000">
              <a:off x="5390224" y="1634943"/>
              <a:ext cx="561378" cy="96010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9" name="Rectángulo redondeado 108"/>
            <p:cNvSpPr/>
            <p:nvPr/>
          </p:nvSpPr>
          <p:spPr>
            <a:xfrm>
              <a:off x="7203418" y="2069049"/>
              <a:ext cx="1073808" cy="11205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b="1" dirty="0">
                  <a:solidFill>
                    <a:schemeClr val="tx1"/>
                  </a:solidFill>
                </a:rPr>
                <a:t>40% elementos</a:t>
              </a: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6150967" y="1446465"/>
              <a:ext cx="0" cy="20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5" name="Rectángulo redondeado 104"/>
            <p:cNvSpPr/>
            <p:nvPr/>
          </p:nvSpPr>
          <p:spPr>
            <a:xfrm>
              <a:off x="3964787" y="2071411"/>
              <a:ext cx="1089922" cy="1139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b="1" dirty="0" smtClean="0"/>
                <a:t>60% </a:t>
              </a:r>
              <a:r>
                <a:rPr lang="es-PE" sz="1050" b="1" dirty="0"/>
                <a:t>elementos</a:t>
              </a:r>
            </a:p>
          </p:txBody>
        </p:sp>
        <p:sp>
          <p:nvSpPr>
            <p:cNvPr id="119" name="Rectángulo redondeado 118"/>
            <p:cNvSpPr/>
            <p:nvPr/>
          </p:nvSpPr>
          <p:spPr>
            <a:xfrm>
              <a:off x="5589682" y="3285217"/>
              <a:ext cx="1122570" cy="18823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b="1" dirty="0">
                  <a:solidFill>
                    <a:schemeClr val="tx1"/>
                  </a:solidFill>
                </a:rPr>
                <a:t>Validar modelo</a:t>
              </a:r>
            </a:p>
          </p:txBody>
        </p:sp>
        <p:cxnSp>
          <p:nvCxnSpPr>
            <p:cNvPr id="134" name="Conector curvado 133"/>
            <p:cNvCxnSpPr>
              <a:stCxn id="15" idx="4"/>
              <a:endCxn id="119" idx="0"/>
            </p:cNvCxnSpPr>
            <p:nvPr/>
          </p:nvCxnSpPr>
          <p:spPr>
            <a:xfrm rot="5400000">
              <a:off x="6586935" y="2131830"/>
              <a:ext cx="717419" cy="158935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8" name="Rectángulo redondeado 117"/>
            <p:cNvSpPr/>
            <p:nvPr/>
          </p:nvSpPr>
          <p:spPr>
            <a:xfrm>
              <a:off x="3939726" y="2781936"/>
              <a:ext cx="1158086" cy="20232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b="1" dirty="0">
                  <a:solidFill>
                    <a:schemeClr val="tx1"/>
                  </a:solidFill>
                </a:rPr>
                <a:t>Entrenar modelo </a:t>
              </a:r>
            </a:p>
          </p:txBody>
        </p:sp>
        <p:cxnSp>
          <p:nvCxnSpPr>
            <p:cNvPr id="137" name="Conector curvado 136"/>
            <p:cNvCxnSpPr/>
            <p:nvPr/>
          </p:nvCxnSpPr>
          <p:spPr>
            <a:xfrm>
              <a:off x="5072752" y="3379332"/>
              <a:ext cx="516930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0" name="Conector recto de flecha 119"/>
            <p:cNvCxnSpPr>
              <a:stCxn id="78" idx="4"/>
              <a:endCxn id="118" idx="0"/>
            </p:cNvCxnSpPr>
            <p:nvPr/>
          </p:nvCxnSpPr>
          <p:spPr>
            <a:xfrm>
              <a:off x="4518769" y="2567797"/>
              <a:ext cx="0" cy="214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0" name="Elipse 129"/>
            <p:cNvSpPr/>
            <p:nvPr/>
          </p:nvSpPr>
          <p:spPr>
            <a:xfrm>
              <a:off x="3964786" y="3207358"/>
              <a:ext cx="1107966" cy="34394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b="1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Modelo entrenado</a:t>
              </a:r>
            </a:p>
          </p:txBody>
        </p:sp>
        <p:sp>
          <p:nvSpPr>
            <p:cNvPr id="143" name="Rectángulo redondeado 142"/>
            <p:cNvSpPr/>
            <p:nvPr/>
          </p:nvSpPr>
          <p:spPr>
            <a:xfrm>
              <a:off x="7290314" y="3212826"/>
              <a:ext cx="895374" cy="33301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b="1" dirty="0">
                  <a:solidFill>
                    <a:schemeClr val="tx1"/>
                  </a:solidFill>
                </a:rPr>
                <a:t>Porcentaje de ajuste</a:t>
              </a:r>
            </a:p>
          </p:txBody>
        </p:sp>
        <p:cxnSp>
          <p:nvCxnSpPr>
            <p:cNvPr id="140" name="Conector recto de flecha 139"/>
            <p:cNvCxnSpPr>
              <a:stCxn id="118" idx="2"/>
              <a:endCxn id="130" idx="0"/>
            </p:cNvCxnSpPr>
            <p:nvPr/>
          </p:nvCxnSpPr>
          <p:spPr>
            <a:xfrm>
              <a:off x="4518769" y="2984258"/>
              <a:ext cx="0" cy="22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2" name="Rectángulo redondeado 151"/>
            <p:cNvSpPr/>
            <p:nvPr/>
          </p:nvSpPr>
          <p:spPr>
            <a:xfrm>
              <a:off x="5589682" y="982529"/>
              <a:ext cx="1122570" cy="11205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b="1" dirty="0" smtClean="0">
                  <a:solidFill>
                    <a:schemeClr val="tx1"/>
                  </a:solidFill>
                </a:rPr>
                <a:t>100</a:t>
              </a:r>
              <a:r>
                <a:rPr lang="es-PE" sz="1050" b="1" dirty="0">
                  <a:solidFill>
                    <a:schemeClr val="tx1"/>
                  </a:solidFill>
                </a:rPr>
                <a:t>% </a:t>
              </a:r>
              <a:r>
                <a:rPr lang="es-PE" sz="1050" b="1" dirty="0" smtClean="0">
                  <a:solidFill>
                    <a:schemeClr val="tx1"/>
                  </a:solidFill>
                </a:rPr>
                <a:t>elementos</a:t>
              </a:r>
              <a:endParaRPr lang="es-PE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Conector curvado 80"/>
            <p:cNvCxnSpPr>
              <a:stCxn id="119" idx="3"/>
              <a:endCxn id="143" idx="1"/>
            </p:cNvCxnSpPr>
            <p:nvPr/>
          </p:nvCxnSpPr>
          <p:spPr>
            <a:xfrm flipV="1">
              <a:off x="6712252" y="3379332"/>
              <a:ext cx="578062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8" name="Elipse 87"/>
          <p:cNvSpPr/>
          <p:nvPr/>
        </p:nvSpPr>
        <p:spPr>
          <a:xfrm>
            <a:off x="9824259" y="1484601"/>
            <a:ext cx="1107966" cy="3439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b="1" i="1" dirty="0">
                <a:solidFill>
                  <a:schemeClr val="tx1"/>
                </a:solidFill>
                <a:latin typeface="Cambria Math" panose="02040503050406030204" pitchFamily="18" charset="0"/>
              </a:rPr>
              <a:t>Modelo entrenado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a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7692354"/>
                  </p:ext>
                </p:extLst>
              </p:nvPr>
            </p:nvGraphicFramePr>
            <p:xfrm>
              <a:off x="9027282" y="759133"/>
              <a:ext cx="2701925" cy="2553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385">
                      <a:extLst>
                        <a:ext uri="{9D8B030D-6E8A-4147-A177-3AD203B41FA5}">
                          <a16:colId xmlns:a16="http://schemas.microsoft.com/office/drawing/2014/main" val="2078743518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3531955240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3593149695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2669506726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3636727195"/>
                        </a:ext>
                      </a:extLst>
                    </a:gridCol>
                  </a:tblGrid>
                  <a:tr h="2553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05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05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05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05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050" b="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066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a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7692354"/>
                  </p:ext>
                </p:extLst>
              </p:nvPr>
            </p:nvGraphicFramePr>
            <p:xfrm>
              <a:off x="9027282" y="759133"/>
              <a:ext cx="2701925" cy="2553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385">
                      <a:extLst>
                        <a:ext uri="{9D8B030D-6E8A-4147-A177-3AD203B41FA5}">
                          <a16:colId xmlns:a16="http://schemas.microsoft.com/office/drawing/2014/main" val="2078743518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3531955240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3593149695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2669506726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3636727195"/>
                        </a:ext>
                      </a:extLst>
                    </a:gridCol>
                  </a:tblGrid>
                  <a:tr h="255368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7"/>
                          <a:stretch>
                            <a:fillRect l="-1124" t="-2326" r="-402247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7"/>
                          <a:stretch>
                            <a:fillRect l="-101124" t="-2326" r="-302247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7"/>
                          <a:stretch>
                            <a:fillRect l="-201124" t="-2326" r="-202247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7"/>
                          <a:stretch>
                            <a:fillRect l="-301124" t="-2326" r="-102247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7"/>
                          <a:stretch>
                            <a:fillRect l="-401124" t="-2326" r="-2247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0665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/>
              <p:cNvSpPr/>
              <p:nvPr/>
            </p:nvSpPr>
            <p:spPr>
              <a:xfrm>
                <a:off x="10180343" y="2298649"/>
                <a:ext cx="395793" cy="2616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05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PE" sz="105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s-PE" sz="105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s-PE" sz="1050" b="1" i="1" dirty="0"/>
              </a:p>
            </p:txBody>
          </p:sp>
        </mc:Choice>
        <mc:Fallback xmlns="">
          <p:sp>
            <p:nvSpPr>
              <p:cNvPr id="80" name="Rectángulo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343" y="2298649"/>
                <a:ext cx="39579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Flecha a la derecha con bandas 97"/>
          <p:cNvSpPr/>
          <p:nvPr/>
        </p:nvSpPr>
        <p:spPr>
          <a:xfrm rot="5400000">
            <a:off x="10176630" y="1116027"/>
            <a:ext cx="403225" cy="263525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9" name="Flecha a la derecha con bandas 98"/>
          <p:cNvSpPr/>
          <p:nvPr/>
        </p:nvSpPr>
        <p:spPr>
          <a:xfrm rot="5400000">
            <a:off x="10176628" y="1933598"/>
            <a:ext cx="403225" cy="263525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0" name="Elipse 99"/>
          <p:cNvSpPr/>
          <p:nvPr/>
        </p:nvSpPr>
        <p:spPr>
          <a:xfrm>
            <a:off x="6896559" y="2981272"/>
            <a:ext cx="1107966" cy="3439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b="1" i="1" dirty="0">
                <a:solidFill>
                  <a:schemeClr val="tx1"/>
                </a:solidFill>
                <a:latin typeface="Cambria Math" panose="02040503050406030204" pitchFamily="18" charset="0"/>
              </a:rPr>
              <a:t>Modelo entrenado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1" name="Tabla 10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9888595"/>
                  </p:ext>
                </p:extLst>
              </p:nvPr>
            </p:nvGraphicFramePr>
            <p:xfrm>
              <a:off x="6099582" y="2255804"/>
              <a:ext cx="2701925" cy="2553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385">
                      <a:extLst>
                        <a:ext uri="{9D8B030D-6E8A-4147-A177-3AD203B41FA5}">
                          <a16:colId xmlns:a16="http://schemas.microsoft.com/office/drawing/2014/main" val="2078743518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3531955240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3593149695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2669506726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3636727195"/>
                        </a:ext>
                      </a:extLst>
                    </a:gridCol>
                  </a:tblGrid>
                  <a:tr h="2553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𝑝𝑖𝑑</m:t>
                                    </m:r>
                                  </m:e>
                                  <m:sub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05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𝑝𝑖𝑑</m:t>
                                    </m:r>
                                  </m:e>
                                  <m:sub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05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𝑣𝑒𝑙</m:t>
                                    </m:r>
                                  </m:e>
                                  <m:sub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05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𝑝𝑖𝑑</m:t>
                                    </m:r>
                                  </m:e>
                                  <m:sub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05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𝑣𝑒𝑙</m:t>
                                    </m:r>
                                  </m:e>
                                  <m:sub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PE" sz="105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050" b="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066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1" name="Tabla 10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9888595"/>
                  </p:ext>
                </p:extLst>
              </p:nvPr>
            </p:nvGraphicFramePr>
            <p:xfrm>
              <a:off x="6099582" y="2255804"/>
              <a:ext cx="2701925" cy="2553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385">
                      <a:extLst>
                        <a:ext uri="{9D8B030D-6E8A-4147-A177-3AD203B41FA5}">
                          <a16:colId xmlns:a16="http://schemas.microsoft.com/office/drawing/2014/main" val="2078743518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3531955240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3593149695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2669506726"/>
                        </a:ext>
                      </a:extLst>
                    </a:gridCol>
                    <a:gridCol w="540385">
                      <a:extLst>
                        <a:ext uri="{9D8B030D-6E8A-4147-A177-3AD203B41FA5}">
                          <a16:colId xmlns:a16="http://schemas.microsoft.com/office/drawing/2014/main" val="3636727195"/>
                        </a:ext>
                      </a:extLst>
                    </a:gridCol>
                  </a:tblGrid>
                  <a:tr h="255368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9"/>
                          <a:stretch>
                            <a:fillRect l="-1124" t="-2381" r="-401124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9"/>
                          <a:stretch>
                            <a:fillRect l="-101124" t="-2381" r="-301124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9"/>
                          <a:stretch>
                            <a:fillRect l="-203409" t="-2381" r="-204545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2381" r="-102247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9"/>
                          <a:stretch>
                            <a:fillRect l="-400000" t="-2381" r="-2247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0665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ángulo 101"/>
              <p:cNvSpPr/>
              <p:nvPr/>
            </p:nvSpPr>
            <p:spPr>
              <a:xfrm>
                <a:off x="7252643" y="3795320"/>
                <a:ext cx="395793" cy="2616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050" b="0" i="1" smtClean="0">
                              <a:latin typeface="Cambria Math" panose="02040503050406030204" pitchFamily="18" charset="0"/>
                            </a:rPr>
                            <m:t>𝑣𝑒𝑙</m:t>
                          </m:r>
                        </m:e>
                        <m:sub>
                          <m:r>
                            <a:rPr lang="es-PE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PE" sz="1050" dirty="0"/>
              </a:p>
            </p:txBody>
          </p:sp>
        </mc:Choice>
        <mc:Fallback xmlns="">
          <p:sp>
            <p:nvSpPr>
              <p:cNvPr id="102" name="Rectángulo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643" y="3795320"/>
                <a:ext cx="395793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Flecha a la derecha con bandas 102"/>
          <p:cNvSpPr/>
          <p:nvPr/>
        </p:nvSpPr>
        <p:spPr>
          <a:xfrm rot="5400000">
            <a:off x="7248930" y="2612698"/>
            <a:ext cx="403225" cy="263525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4" name="Flecha a la derecha con bandas 103"/>
          <p:cNvSpPr/>
          <p:nvPr/>
        </p:nvSpPr>
        <p:spPr>
          <a:xfrm rot="5400000">
            <a:off x="7248928" y="3430269"/>
            <a:ext cx="403225" cy="263525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72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1"/>
          <p:cNvGrpSpPr/>
          <p:nvPr/>
        </p:nvGrpSpPr>
        <p:grpSpPr>
          <a:xfrm>
            <a:off x="1720851" y="509589"/>
            <a:ext cx="2979682" cy="4984431"/>
            <a:chOff x="1720851" y="509589"/>
            <a:chExt cx="2979682" cy="4984431"/>
          </a:xfrm>
        </p:grpSpPr>
        <p:sp>
          <p:nvSpPr>
            <p:cNvPr id="2" name="Rectángulo 1"/>
            <p:cNvSpPr/>
            <p:nvPr/>
          </p:nvSpPr>
          <p:spPr>
            <a:xfrm>
              <a:off x="2462213" y="509589"/>
              <a:ext cx="1496958" cy="4107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Decodificación de un cromosoma</a:t>
              </a:r>
              <a:endParaRPr lang="es-PE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ángulo 42"/>
                <p:cNvSpPr/>
                <p:nvPr/>
              </p:nvSpPr>
              <p:spPr>
                <a:xfrm>
                  <a:off x="2814638" y="1147687"/>
                  <a:ext cx="792108" cy="2748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P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PE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s-PE" sz="12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endParaRPr lang="es-PE" sz="1200" dirty="0"/>
                </a:p>
              </p:txBody>
            </p:sp>
          </mc:Choice>
          <mc:Fallback xmlns="">
            <p:sp>
              <p:nvSpPr>
                <p:cNvPr id="43" name="Rectángulo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638" y="1147687"/>
                  <a:ext cx="792108" cy="274802"/>
                </a:xfrm>
                <a:prstGeom prst="rect">
                  <a:avLst/>
                </a:prstGeom>
                <a:blipFill>
                  <a:blip r:embed="rId2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ángulo 43"/>
            <p:cNvSpPr/>
            <p:nvPr/>
          </p:nvSpPr>
          <p:spPr>
            <a:xfrm>
              <a:off x="1720851" y="2144662"/>
              <a:ext cx="2979682" cy="460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Inicialización de variables: </a:t>
              </a:r>
              <a:r>
                <a:rPr lang="es-PE" sz="1200" dirty="0" err="1" smtClean="0"/>
                <a:t>setpoint</a:t>
              </a:r>
              <a:r>
                <a:rPr lang="es-PE" sz="1200" dirty="0" smtClean="0"/>
                <a:t>, errores, salidas del controlador, velocidades</a:t>
              </a: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2041525" y="2832964"/>
              <a:ext cx="2338334" cy="2674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Uso del modelo según la Figura 10</a:t>
              </a:r>
              <a:endParaRPr lang="es-PE" sz="1200" dirty="0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2319338" y="3327779"/>
              <a:ext cx="1782708" cy="2901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Actualización de variables</a:t>
              </a:r>
              <a:endParaRPr lang="es-PE" sz="1200" dirty="0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2319338" y="4537620"/>
              <a:ext cx="1782708" cy="265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¿Iteraciones terminadas?</a:t>
              </a:r>
              <a:endParaRPr lang="es-PE" sz="1200" dirty="0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2123704" y="3845301"/>
              <a:ext cx="2173976" cy="4649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Almacenamiento interno del error durante la iteración actual</a:t>
              </a:r>
              <a:endParaRPr lang="es-PE" sz="1200" dirty="0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2123704" y="5030580"/>
              <a:ext cx="2173976" cy="463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Cálculo de la suma de los valores absolutos de los errores</a:t>
              </a: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1770556" y="1649847"/>
              <a:ext cx="2880272" cy="2674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Implementación de un controlador digital</a:t>
              </a:r>
              <a:endParaRPr lang="es-PE" sz="1200" dirty="0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>
              <a:off x="3210692" y="920329"/>
              <a:ext cx="0" cy="227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de flecha 57"/>
            <p:cNvCxnSpPr/>
            <p:nvPr/>
          </p:nvCxnSpPr>
          <p:spPr>
            <a:xfrm>
              <a:off x="3210692" y="1422489"/>
              <a:ext cx="0" cy="227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>
              <a:off x="3210692" y="1917304"/>
              <a:ext cx="0" cy="227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/>
            <p:nvPr/>
          </p:nvCxnSpPr>
          <p:spPr>
            <a:xfrm>
              <a:off x="3210692" y="2605606"/>
              <a:ext cx="0" cy="227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>
              <a:off x="3210692" y="3100421"/>
              <a:ext cx="0" cy="227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3210692" y="3617943"/>
              <a:ext cx="0" cy="227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/>
            <p:nvPr/>
          </p:nvCxnSpPr>
          <p:spPr>
            <a:xfrm>
              <a:off x="3210692" y="4310262"/>
              <a:ext cx="0" cy="227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>
              <a:off x="3210692" y="4803225"/>
              <a:ext cx="0" cy="2273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Conector angular 33"/>
          <p:cNvCxnSpPr>
            <a:stCxn id="47" idx="1"/>
            <a:endCxn id="45" idx="1"/>
          </p:cNvCxnSpPr>
          <p:nvPr/>
        </p:nvCxnSpPr>
        <p:spPr>
          <a:xfrm rot="10800000">
            <a:off x="2041526" y="2966693"/>
            <a:ext cx="277813" cy="1703730"/>
          </a:xfrm>
          <a:prstGeom prst="bentConnector3">
            <a:avLst>
              <a:gd name="adj1" fmla="val 201714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2894010" y="4772472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Sí</a:t>
            </a:r>
            <a:endParaRPr lang="es-PE" sz="1200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855714" y="441251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No</a:t>
            </a:r>
            <a:endParaRPr lang="es-PE" sz="1200" dirty="0"/>
          </a:p>
        </p:txBody>
      </p:sp>
      <p:grpSp>
        <p:nvGrpSpPr>
          <p:cNvPr id="94" name="Grupo 93"/>
          <p:cNvGrpSpPr/>
          <p:nvPr/>
        </p:nvGrpSpPr>
        <p:grpSpPr>
          <a:xfrm>
            <a:off x="5291850" y="590485"/>
            <a:ext cx="5353270" cy="3108354"/>
            <a:chOff x="534057" y="509589"/>
            <a:chExt cx="5353270" cy="3108354"/>
          </a:xfrm>
        </p:grpSpPr>
        <p:sp>
          <p:nvSpPr>
            <p:cNvPr id="95" name="Rectángulo 94"/>
            <p:cNvSpPr/>
            <p:nvPr/>
          </p:nvSpPr>
          <p:spPr>
            <a:xfrm>
              <a:off x="2462213" y="509589"/>
              <a:ext cx="1496958" cy="4107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Decodificación de un cromosoma</a:t>
              </a:r>
              <a:endParaRPr lang="es-PE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ángulo 95"/>
                <p:cNvSpPr/>
                <p:nvPr/>
              </p:nvSpPr>
              <p:spPr>
                <a:xfrm>
                  <a:off x="2814638" y="1147687"/>
                  <a:ext cx="792108" cy="2748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P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PE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s-PE" sz="12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endParaRPr lang="es-PE" sz="1200" dirty="0"/>
                </a:p>
              </p:txBody>
            </p:sp>
          </mc:Choice>
          <mc:Fallback xmlns="">
            <p:sp>
              <p:nvSpPr>
                <p:cNvPr id="96" name="Rectángulo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638" y="1147687"/>
                  <a:ext cx="792108" cy="274802"/>
                </a:xfrm>
                <a:prstGeom prst="rect">
                  <a:avLst/>
                </a:prstGeom>
                <a:blipFill>
                  <a:blip r:embed="rId3"/>
                  <a:stretch>
                    <a:fillRect t="-2128" b="-10638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ángulo 96"/>
            <p:cNvSpPr/>
            <p:nvPr/>
          </p:nvSpPr>
          <p:spPr>
            <a:xfrm>
              <a:off x="1886170" y="2144662"/>
              <a:ext cx="2649044" cy="460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Implementación del sistema de control realimentado en el dominio de Laplace</a:t>
              </a:r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534057" y="2832964"/>
              <a:ext cx="5353270" cy="2674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Cálculo de la respuesta al escalón unitario del sistema para un tiempo determinado</a:t>
              </a:r>
              <a:endParaRPr lang="es-PE" sz="1200" dirty="0"/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1337967" y="3327779"/>
              <a:ext cx="3745450" cy="2901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/>
                <a:t>Cálculo de la suma de los valores absolutos de los errores</a:t>
              </a:r>
            </a:p>
          </p:txBody>
        </p:sp>
        <p:sp>
          <p:nvSpPr>
            <p:cNvPr id="112" name="Rectángulo 111"/>
            <p:cNvSpPr/>
            <p:nvPr/>
          </p:nvSpPr>
          <p:spPr>
            <a:xfrm>
              <a:off x="1040787" y="1649847"/>
              <a:ext cx="4339810" cy="2674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Implementación de la función de transferencia del controlador PID</a:t>
              </a:r>
              <a:endParaRPr lang="es-PE" sz="1200" dirty="0"/>
            </a:p>
          </p:txBody>
        </p:sp>
        <p:cxnSp>
          <p:nvCxnSpPr>
            <p:cNvPr id="113" name="Conector recto de flecha 112"/>
            <p:cNvCxnSpPr/>
            <p:nvPr/>
          </p:nvCxnSpPr>
          <p:spPr>
            <a:xfrm>
              <a:off x="3210692" y="920329"/>
              <a:ext cx="0" cy="227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de flecha 113"/>
            <p:cNvCxnSpPr/>
            <p:nvPr/>
          </p:nvCxnSpPr>
          <p:spPr>
            <a:xfrm>
              <a:off x="3210692" y="1422489"/>
              <a:ext cx="0" cy="227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/>
            <p:nvPr/>
          </p:nvCxnSpPr>
          <p:spPr>
            <a:xfrm>
              <a:off x="3210692" y="1917304"/>
              <a:ext cx="0" cy="227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recto de flecha 115"/>
            <p:cNvCxnSpPr/>
            <p:nvPr/>
          </p:nvCxnSpPr>
          <p:spPr>
            <a:xfrm>
              <a:off x="3210692" y="2605606"/>
              <a:ext cx="0" cy="227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recto de flecha 116"/>
            <p:cNvCxnSpPr/>
            <p:nvPr/>
          </p:nvCxnSpPr>
          <p:spPr>
            <a:xfrm>
              <a:off x="3210692" y="3100421"/>
              <a:ext cx="0" cy="227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1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ángulo 224"/>
          <p:cNvSpPr/>
          <p:nvPr/>
        </p:nvSpPr>
        <p:spPr>
          <a:xfrm>
            <a:off x="4389439" y="2948453"/>
            <a:ext cx="4672236" cy="1860280"/>
          </a:xfrm>
          <a:prstGeom prst="rect">
            <a:avLst/>
          </a:prstGeom>
          <a:ln w="31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9" name="Grupo 48"/>
          <p:cNvGrpSpPr/>
          <p:nvPr/>
        </p:nvGrpSpPr>
        <p:grpSpPr>
          <a:xfrm>
            <a:off x="1264366" y="713058"/>
            <a:ext cx="3167934" cy="4647673"/>
            <a:chOff x="4436191" y="1477368"/>
            <a:chExt cx="3167934" cy="4647673"/>
          </a:xfrm>
        </p:grpSpPr>
        <p:sp>
          <p:nvSpPr>
            <p:cNvPr id="95" name="Rectángulo 94"/>
            <p:cNvSpPr/>
            <p:nvPr/>
          </p:nvSpPr>
          <p:spPr>
            <a:xfrm>
              <a:off x="5311856" y="2108761"/>
              <a:ext cx="1416604" cy="2496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Inicializar población</a:t>
              </a:r>
              <a:endParaRPr lang="es-PE" sz="1200" dirty="0"/>
            </a:p>
          </p:txBody>
        </p:sp>
        <p:sp>
          <p:nvSpPr>
            <p:cNvPr id="96" name="Rectángulo 95"/>
            <p:cNvSpPr/>
            <p:nvPr/>
          </p:nvSpPr>
          <p:spPr>
            <a:xfrm>
              <a:off x="4516920" y="3735806"/>
              <a:ext cx="3006476" cy="3970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Recombinación y mutación de cromosomas (Obtención de descendientes)</a:t>
              </a:r>
              <a:endParaRPr lang="es-PE" sz="1200" dirty="0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4436191" y="2599722"/>
              <a:ext cx="3167934" cy="2514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Evaluación de desempeño de cada cromosoma</a:t>
              </a:r>
              <a:endParaRPr lang="es-PE" sz="1200" dirty="0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5078193" y="4374205"/>
              <a:ext cx="1883930" cy="230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Generar nueva población</a:t>
              </a:r>
              <a:endParaRPr lang="es-PE" sz="1200" dirty="0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4834487" y="3092511"/>
              <a:ext cx="2371342" cy="4019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Selección de mejores cromosomas y eliminación de los peores</a:t>
              </a:r>
              <a:endParaRPr lang="es-PE" sz="1200" dirty="0"/>
            </a:p>
          </p:txBody>
        </p:sp>
        <p:cxnSp>
          <p:nvCxnSpPr>
            <p:cNvPr id="84" name="Conector angular 83"/>
            <p:cNvCxnSpPr>
              <a:stCxn id="87" idx="1"/>
              <a:endCxn id="106" idx="1"/>
            </p:cNvCxnSpPr>
            <p:nvPr/>
          </p:nvCxnSpPr>
          <p:spPr>
            <a:xfrm rot="10800000">
              <a:off x="4436192" y="2725459"/>
              <a:ext cx="692613" cy="2252938"/>
            </a:xfrm>
            <a:prstGeom prst="bentConnector3">
              <a:avLst>
                <a:gd name="adj1" fmla="val 133005"/>
              </a:avLst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cto de flecha 88"/>
            <p:cNvCxnSpPr>
              <a:stCxn id="22" idx="2"/>
              <a:endCxn id="95" idx="0"/>
            </p:cNvCxnSpPr>
            <p:nvPr/>
          </p:nvCxnSpPr>
          <p:spPr>
            <a:xfrm>
              <a:off x="6020158" y="1867446"/>
              <a:ext cx="0" cy="2413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ángulo 86"/>
            <p:cNvSpPr/>
            <p:nvPr/>
          </p:nvSpPr>
          <p:spPr>
            <a:xfrm>
              <a:off x="5128804" y="4845594"/>
              <a:ext cx="1782708" cy="265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¿Iteraciones terminadas?</a:t>
              </a:r>
              <a:endParaRPr lang="es-PE" sz="1200" dirty="0"/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6030139" y="5093356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Sí</a:t>
              </a:r>
              <a:endParaRPr lang="es-PE" sz="1200" dirty="0"/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4500224" y="470709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No</a:t>
              </a:r>
              <a:endParaRPr lang="es-PE" sz="1200" dirty="0"/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5457606" y="5352514"/>
              <a:ext cx="1125104" cy="265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Población final</a:t>
              </a:r>
              <a:endParaRPr lang="es-PE" sz="1200" dirty="0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4929296" y="5859436"/>
              <a:ext cx="2181724" cy="265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s-PE" sz="1200" dirty="0" smtClean="0"/>
                <a:t>Selección del mejor cromosoma</a:t>
              </a:r>
              <a:endParaRPr lang="es-PE" sz="1200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4929296" y="1477368"/>
              <a:ext cx="2181724" cy="3900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Inicializar parámetros de </a:t>
              </a:r>
              <a:endParaRPr lang="es-PE" sz="1200" dirty="0" smtClean="0"/>
            </a:p>
            <a:p>
              <a:pPr algn="ctr"/>
              <a:r>
                <a:rPr lang="es-PE" sz="1200" dirty="0" smtClean="0"/>
                <a:t>entrada de algoritmos genéticos</a:t>
              </a:r>
              <a:endParaRPr lang="es-PE" sz="1200" dirty="0"/>
            </a:p>
          </p:txBody>
        </p:sp>
        <p:cxnSp>
          <p:nvCxnSpPr>
            <p:cNvPr id="45" name="Conector recto de flecha 44"/>
            <p:cNvCxnSpPr>
              <a:stCxn id="95" idx="2"/>
              <a:endCxn id="106" idx="0"/>
            </p:cNvCxnSpPr>
            <p:nvPr/>
          </p:nvCxnSpPr>
          <p:spPr>
            <a:xfrm>
              <a:off x="6020158" y="2358407"/>
              <a:ext cx="0" cy="2413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stCxn id="52" idx="2"/>
              <a:endCxn id="96" idx="0"/>
            </p:cNvCxnSpPr>
            <p:nvPr/>
          </p:nvCxnSpPr>
          <p:spPr>
            <a:xfrm>
              <a:off x="6020158" y="3494491"/>
              <a:ext cx="0" cy="2413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>
              <a:stCxn id="96" idx="2"/>
              <a:endCxn id="41" idx="0"/>
            </p:cNvCxnSpPr>
            <p:nvPr/>
          </p:nvCxnSpPr>
          <p:spPr>
            <a:xfrm>
              <a:off x="6020158" y="4132890"/>
              <a:ext cx="0" cy="2413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41" idx="2"/>
              <a:endCxn id="87" idx="0"/>
            </p:cNvCxnSpPr>
            <p:nvPr/>
          </p:nvCxnSpPr>
          <p:spPr>
            <a:xfrm>
              <a:off x="6020158" y="4604279"/>
              <a:ext cx="0" cy="2413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87" idx="2"/>
              <a:endCxn id="101" idx="0"/>
            </p:cNvCxnSpPr>
            <p:nvPr/>
          </p:nvCxnSpPr>
          <p:spPr>
            <a:xfrm>
              <a:off x="6020158" y="5111199"/>
              <a:ext cx="0" cy="2413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stCxn id="101" idx="2"/>
              <a:endCxn id="20" idx="0"/>
            </p:cNvCxnSpPr>
            <p:nvPr/>
          </p:nvCxnSpPr>
          <p:spPr>
            <a:xfrm>
              <a:off x="6020158" y="5618119"/>
              <a:ext cx="0" cy="2413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ctángulo 78"/>
          <p:cNvSpPr/>
          <p:nvPr/>
        </p:nvSpPr>
        <p:spPr>
          <a:xfrm>
            <a:off x="7738824" y="2343244"/>
            <a:ext cx="1329088" cy="37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Decodificación de cromosoma</a:t>
            </a:r>
            <a:endParaRPr lang="es-PE" sz="1200" b="1" i="1" dirty="0"/>
          </a:p>
        </p:txBody>
      </p:sp>
      <p:grpSp>
        <p:nvGrpSpPr>
          <p:cNvPr id="138" name="Grupo 137"/>
          <p:cNvGrpSpPr/>
          <p:nvPr/>
        </p:nvGrpSpPr>
        <p:grpSpPr>
          <a:xfrm>
            <a:off x="4426062" y="3124615"/>
            <a:ext cx="4600268" cy="1574674"/>
            <a:chOff x="5275772" y="3548582"/>
            <a:chExt cx="4600268" cy="1574674"/>
          </a:xfrm>
        </p:grpSpPr>
        <p:sp>
          <p:nvSpPr>
            <p:cNvPr id="77" name="Rectángulo 76"/>
            <p:cNvSpPr/>
            <p:nvPr/>
          </p:nvSpPr>
          <p:spPr>
            <a:xfrm>
              <a:off x="6812664" y="4933345"/>
              <a:ext cx="2245274" cy="1899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b="1" i="1" dirty="0" smtClean="0"/>
                <a:t>Modelo </a:t>
              </a:r>
              <a:r>
                <a:rPr lang="es-PE" sz="1200" dirty="0" smtClean="0"/>
                <a:t>(como planta de control)</a:t>
              </a:r>
              <a:endParaRPr lang="es-PE" sz="1200" dirty="0"/>
            </a:p>
          </p:txBody>
        </p:sp>
        <p:cxnSp>
          <p:nvCxnSpPr>
            <p:cNvPr id="81" name="Conector angular 80"/>
            <p:cNvCxnSpPr>
              <a:stCxn id="77" idx="1"/>
              <a:endCxn id="73" idx="4"/>
            </p:cNvCxnSpPr>
            <p:nvPr/>
          </p:nvCxnSpPr>
          <p:spPr>
            <a:xfrm rot="10800000">
              <a:off x="6559806" y="4740455"/>
              <a:ext cx="252858" cy="28784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angular 81"/>
            <p:cNvCxnSpPr>
              <a:endCxn id="116" idx="3"/>
            </p:cNvCxnSpPr>
            <p:nvPr/>
          </p:nvCxnSpPr>
          <p:spPr>
            <a:xfrm rot="16200000" flipV="1">
              <a:off x="6499056" y="4189361"/>
              <a:ext cx="453543" cy="33204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ángulo 89"/>
            <p:cNvSpPr/>
            <p:nvPr/>
          </p:nvSpPr>
          <p:spPr>
            <a:xfrm>
              <a:off x="8617643" y="3548582"/>
              <a:ext cx="1258397" cy="375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Obtención de parámetros</a:t>
              </a:r>
              <a:r>
                <a:rPr lang="es-PE" sz="1200" b="1" i="1" dirty="0" smtClean="0"/>
                <a:t> PID</a:t>
              </a:r>
              <a:endParaRPr lang="es-PE" sz="1200" b="1" i="1" dirty="0"/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7115620" y="4418277"/>
              <a:ext cx="1639362" cy="334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Implementación de un controlador </a:t>
              </a:r>
              <a:r>
                <a:rPr lang="es-PE" sz="1200" b="1" i="1" dirty="0" smtClean="0"/>
                <a:t>PID</a:t>
              </a:r>
              <a:r>
                <a:rPr lang="es-PE" sz="1200" dirty="0" smtClean="0"/>
                <a:t> digital</a:t>
              </a:r>
              <a:endParaRPr lang="es-PE" sz="1200" dirty="0"/>
            </a:p>
          </p:txBody>
        </p:sp>
        <p:sp>
          <p:nvSpPr>
            <p:cNvPr id="73" name="Elipse 72"/>
            <p:cNvSpPr/>
            <p:nvPr/>
          </p:nvSpPr>
          <p:spPr>
            <a:xfrm>
              <a:off x="6405025" y="4430892"/>
              <a:ext cx="309562" cy="3095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02" name="Conector recto de flecha 101"/>
            <p:cNvCxnSpPr>
              <a:stCxn id="73" idx="6"/>
              <a:endCxn id="93" idx="1"/>
            </p:cNvCxnSpPr>
            <p:nvPr/>
          </p:nvCxnSpPr>
          <p:spPr>
            <a:xfrm>
              <a:off x="6714587" y="4585673"/>
              <a:ext cx="40103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ángulo 114"/>
                <p:cNvSpPr/>
                <p:nvPr/>
              </p:nvSpPr>
              <p:spPr>
                <a:xfrm>
                  <a:off x="7539247" y="3957920"/>
                  <a:ext cx="792108" cy="2748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P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PE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s-PE" sz="12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endParaRPr lang="es-PE" sz="1200" dirty="0"/>
                </a:p>
              </p:txBody>
            </p:sp>
          </mc:Choice>
          <mc:Fallback>
            <p:sp>
              <p:nvSpPr>
                <p:cNvPr id="115" name="Rectángulo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247" y="3957920"/>
                  <a:ext cx="792108" cy="274802"/>
                </a:xfrm>
                <a:prstGeom prst="rect">
                  <a:avLst/>
                </a:prstGeom>
                <a:blipFill>
                  <a:blip r:embed="rId2"/>
                  <a:stretch>
                    <a:fillRect t="-2128" b="-10638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ángulo 115"/>
            <p:cNvSpPr/>
            <p:nvPr/>
          </p:nvSpPr>
          <p:spPr>
            <a:xfrm>
              <a:off x="5275772" y="3943055"/>
              <a:ext cx="1284034" cy="371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Almacenamiento de errores</a:t>
              </a:r>
              <a:endParaRPr lang="es-PE" sz="1200" b="1" i="1" dirty="0"/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5517031" y="4468946"/>
              <a:ext cx="722600" cy="23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err="1" smtClean="0"/>
                <a:t>Setpoint</a:t>
              </a:r>
              <a:endParaRPr lang="es-PE" sz="1200" b="1" i="1" dirty="0"/>
            </a:p>
          </p:txBody>
        </p:sp>
        <p:cxnSp>
          <p:nvCxnSpPr>
            <p:cNvPr id="120" name="Conector recto de flecha 119"/>
            <p:cNvCxnSpPr>
              <a:stCxn id="117" idx="3"/>
              <a:endCxn id="73" idx="2"/>
            </p:cNvCxnSpPr>
            <p:nvPr/>
          </p:nvCxnSpPr>
          <p:spPr>
            <a:xfrm flipV="1">
              <a:off x="6239631" y="4585673"/>
              <a:ext cx="16539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>
              <a:stCxn id="115" idx="2"/>
              <a:endCxn id="93" idx="0"/>
            </p:cNvCxnSpPr>
            <p:nvPr/>
          </p:nvCxnSpPr>
          <p:spPr>
            <a:xfrm>
              <a:off x="7935301" y="4232722"/>
              <a:ext cx="0" cy="1855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ectángulo 138"/>
          <p:cNvSpPr/>
          <p:nvPr/>
        </p:nvSpPr>
        <p:spPr>
          <a:xfrm>
            <a:off x="4470304" y="2993197"/>
            <a:ext cx="1195549" cy="37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Cálculo de la función objetivo</a:t>
            </a:r>
            <a:endParaRPr lang="es-PE" sz="1200" b="1" i="1" dirty="0"/>
          </a:p>
        </p:txBody>
      </p:sp>
      <p:sp>
        <p:nvSpPr>
          <p:cNvPr id="140" name="Rectángulo 139"/>
          <p:cNvSpPr/>
          <p:nvPr/>
        </p:nvSpPr>
        <p:spPr>
          <a:xfrm>
            <a:off x="6695774" y="2343244"/>
            <a:ext cx="919521" cy="37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Siguiente cromosoma</a:t>
            </a:r>
            <a:endParaRPr lang="es-PE" sz="1200" b="1" i="1" dirty="0"/>
          </a:p>
        </p:txBody>
      </p:sp>
      <p:sp>
        <p:nvSpPr>
          <p:cNvPr id="141" name="Rectángulo 140"/>
          <p:cNvSpPr/>
          <p:nvPr/>
        </p:nvSpPr>
        <p:spPr>
          <a:xfrm>
            <a:off x="4568762" y="2259546"/>
            <a:ext cx="996176" cy="538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¿Todos los </a:t>
            </a:r>
          </a:p>
          <a:p>
            <a:pPr algn="ctr"/>
            <a:r>
              <a:rPr lang="es-PE" sz="1200" dirty="0" smtClean="0"/>
              <a:t>cromosomas evaluados?</a:t>
            </a:r>
            <a:endParaRPr lang="es-PE" sz="1200" b="1" i="1" dirty="0"/>
          </a:p>
        </p:txBody>
      </p:sp>
      <p:cxnSp>
        <p:nvCxnSpPr>
          <p:cNvPr id="142" name="Conector recto de flecha 141"/>
          <p:cNvCxnSpPr>
            <a:stCxn id="116" idx="0"/>
            <a:endCxn id="139" idx="2"/>
          </p:cNvCxnSpPr>
          <p:nvPr/>
        </p:nvCxnSpPr>
        <p:spPr>
          <a:xfrm flipV="1">
            <a:off x="5068079" y="3364307"/>
            <a:ext cx="0" cy="154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39" idx="0"/>
            <a:endCxn id="141" idx="2"/>
          </p:cNvCxnSpPr>
          <p:nvPr/>
        </p:nvCxnSpPr>
        <p:spPr>
          <a:xfrm flipH="1" flipV="1">
            <a:off x="5066850" y="2798053"/>
            <a:ext cx="1229" cy="19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>
            <a:stCxn id="79" idx="2"/>
            <a:endCxn id="90" idx="0"/>
          </p:cNvCxnSpPr>
          <p:nvPr/>
        </p:nvCxnSpPr>
        <p:spPr>
          <a:xfrm flipH="1">
            <a:off x="8397132" y="2714354"/>
            <a:ext cx="6236" cy="410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106" idx="3"/>
            <a:endCxn id="79" idx="0"/>
          </p:cNvCxnSpPr>
          <p:nvPr/>
        </p:nvCxnSpPr>
        <p:spPr>
          <a:xfrm>
            <a:off x="4432300" y="1961149"/>
            <a:ext cx="3971068" cy="3820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90" idx="2"/>
            <a:endCxn id="115" idx="3"/>
          </p:cNvCxnSpPr>
          <p:nvPr/>
        </p:nvCxnSpPr>
        <p:spPr>
          <a:xfrm rot="5400000">
            <a:off x="7853800" y="3128022"/>
            <a:ext cx="171178" cy="9154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/>
          <p:cNvCxnSpPr>
            <a:stCxn id="140" idx="3"/>
            <a:endCxn id="79" idx="1"/>
          </p:cNvCxnSpPr>
          <p:nvPr/>
        </p:nvCxnSpPr>
        <p:spPr>
          <a:xfrm>
            <a:off x="7615295" y="2528799"/>
            <a:ext cx="1235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r 204"/>
          <p:cNvCxnSpPr>
            <a:stCxn id="141" idx="3"/>
            <a:endCxn id="140" idx="1"/>
          </p:cNvCxnSpPr>
          <p:nvPr/>
        </p:nvCxnSpPr>
        <p:spPr>
          <a:xfrm flipV="1">
            <a:off x="5564938" y="2528799"/>
            <a:ext cx="113083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/>
          <p:cNvSpPr txBox="1"/>
          <p:nvPr/>
        </p:nvSpPr>
        <p:spPr>
          <a:xfrm>
            <a:off x="4156151" y="2290862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Sí</a:t>
            </a:r>
            <a:endParaRPr lang="es-PE" sz="1200" dirty="0"/>
          </a:p>
        </p:txBody>
      </p:sp>
      <p:sp>
        <p:nvSpPr>
          <p:cNvPr id="219" name="CuadroTexto 218"/>
          <p:cNvSpPr txBox="1"/>
          <p:nvPr/>
        </p:nvSpPr>
        <p:spPr>
          <a:xfrm>
            <a:off x="5888727" y="229752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No</a:t>
            </a:r>
            <a:endParaRPr lang="es-PE" sz="1200" dirty="0"/>
          </a:p>
        </p:txBody>
      </p:sp>
      <p:cxnSp>
        <p:nvCxnSpPr>
          <p:cNvPr id="220" name="Conector angular 219"/>
          <p:cNvCxnSpPr>
            <a:stCxn id="141" idx="1"/>
            <a:endCxn id="52" idx="3"/>
          </p:cNvCxnSpPr>
          <p:nvPr/>
        </p:nvCxnSpPr>
        <p:spPr>
          <a:xfrm rot="10800000" flipV="1">
            <a:off x="4034004" y="2528799"/>
            <a:ext cx="534758" cy="3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angular 231"/>
          <p:cNvCxnSpPr>
            <a:stCxn id="93" idx="3"/>
            <a:endCxn id="77" idx="3"/>
          </p:cNvCxnSpPr>
          <p:nvPr/>
        </p:nvCxnSpPr>
        <p:spPr>
          <a:xfrm>
            <a:off x="7905272" y="4161707"/>
            <a:ext cx="302956" cy="442627"/>
          </a:xfrm>
          <a:prstGeom prst="bentConnector3">
            <a:avLst>
              <a:gd name="adj1" fmla="val 1754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5665853" y="4255168"/>
            <a:ext cx="877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/>
          <p:cNvCxnSpPr/>
          <p:nvPr/>
        </p:nvCxnSpPr>
        <p:spPr>
          <a:xfrm>
            <a:off x="5583516" y="4158186"/>
            <a:ext cx="877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255"/>
          <p:cNvCxnSpPr/>
          <p:nvPr/>
        </p:nvCxnSpPr>
        <p:spPr>
          <a:xfrm rot="5400000">
            <a:off x="5583515" y="4158187"/>
            <a:ext cx="877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uadroTexto 235"/>
          <p:cNvSpPr txBox="1"/>
          <p:nvPr/>
        </p:nvSpPr>
        <p:spPr>
          <a:xfrm>
            <a:off x="4389439" y="4808742"/>
            <a:ext cx="4672236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Función de simulación de la acción de control sobre el sistema</a:t>
            </a:r>
            <a:endParaRPr lang="es-PE" sz="1200" b="1" dirty="0"/>
          </a:p>
        </p:txBody>
      </p:sp>
    </p:spTree>
    <p:extLst>
      <p:ext uri="{BB962C8B-B14F-4D97-AF65-F5344CB8AC3E}">
        <p14:creationId xmlns:p14="http://schemas.microsoft.com/office/powerpoint/2010/main" val="40887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o 93"/>
          <p:cNvGrpSpPr/>
          <p:nvPr/>
        </p:nvGrpSpPr>
        <p:grpSpPr>
          <a:xfrm>
            <a:off x="1692741" y="1603785"/>
            <a:ext cx="8318239" cy="2490132"/>
            <a:chOff x="1692741" y="1603785"/>
            <a:chExt cx="8318239" cy="2490132"/>
          </a:xfrm>
        </p:grpSpPr>
        <p:grpSp>
          <p:nvGrpSpPr>
            <p:cNvPr id="91" name="Grupo 90"/>
            <p:cNvGrpSpPr/>
            <p:nvPr/>
          </p:nvGrpSpPr>
          <p:grpSpPr>
            <a:xfrm>
              <a:off x="1692741" y="1603785"/>
              <a:ext cx="8318239" cy="2490132"/>
              <a:chOff x="1692741" y="1603785"/>
              <a:chExt cx="8318239" cy="2490132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4932045" y="2390622"/>
                <a:ext cx="1839630" cy="916458"/>
              </a:xfrm>
              <a:prstGeom prst="ellipse">
                <a:avLst/>
              </a:prstGeom>
              <a:solidFill>
                <a:srgbClr val="7030A0"/>
              </a:solidFill>
              <a:ln w="1905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2000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Modelo entrenado</a:t>
                </a:r>
              </a:p>
            </p:txBody>
          </p:sp>
          <p:cxnSp>
            <p:nvCxnSpPr>
              <p:cNvPr id="10" name="Conector curvado 9"/>
              <p:cNvCxnSpPr>
                <a:stCxn id="4" idx="6"/>
                <a:endCxn id="70" idx="3"/>
              </p:cNvCxnSpPr>
              <p:nvPr/>
            </p:nvCxnSpPr>
            <p:spPr>
              <a:xfrm flipH="1">
                <a:off x="6228732" y="2848851"/>
                <a:ext cx="542943" cy="1106567"/>
              </a:xfrm>
              <a:prstGeom prst="curvedConnector3">
                <a:avLst>
                  <a:gd name="adj1" fmla="val -42104"/>
                </a:avLst>
              </a:prstGeom>
              <a:ln w="762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>
                    <a:off x="1692741" y="1603785"/>
                    <a:ext cx="8318239" cy="276999"/>
                  </a:xfrm>
                  <a:prstGeom prst="rect">
                    <a:avLst/>
                  </a:prstGeom>
                  <a:ln w="9525">
                    <a:noFill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s-PE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E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PE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PE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𝒑𝒊𝒅</m:t>
                                        </m:r>
                                      </m:e>
                                      <m:sub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𝒑𝒊𝒅</m:t>
                                        </m:r>
                                      </m:e>
                                      <m:sub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𝒗𝒆𝒍</m:t>
                                        </m:r>
                                      </m:e>
                                      <m:sub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s-PE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E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𝒑𝒊𝒅</m:t>
                                        </m:r>
                                      </m:e>
                                      <m:sub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𝒗𝒆𝒍</m:t>
                                        </m:r>
                                      </m:e>
                                      <m:sub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𝒑𝒊𝒅</m:t>
                                        </m:r>
                                      </m:e>
                                      <m:sub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s-PE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E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𝒗𝒆𝒍</m:t>
                                        </m:r>
                                      </m:e>
                                      <m:sub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𝒑𝒊𝒅</m:t>
                                        </m:r>
                                      </m:e>
                                      <m:sub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𝒗𝒆𝒍</m:t>
                                        </m:r>
                                      </m:e>
                                      <m:sub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PE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  <m:r>
                                      <a:rPr lang="es-PE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E" b="1" dirty="0"/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741" y="1603785"/>
                    <a:ext cx="831823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696" b="-30435"/>
                    </a:stretch>
                  </a:blipFill>
                  <a:ln w="9525">
                    <a:noFill/>
                    <a:tailEnd type="triangle"/>
                  </a:ln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CuadroTexto 69"/>
                  <p:cNvSpPr txBox="1"/>
                  <p:nvPr/>
                </p:nvSpPr>
                <p:spPr>
                  <a:xfrm>
                    <a:off x="5320663" y="3816918"/>
                    <a:ext cx="908069" cy="276999"/>
                  </a:xfrm>
                  <a:prstGeom prst="rect">
                    <a:avLst/>
                  </a:prstGeom>
                  <a:ln w="9525">
                    <a:noFill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s-PE"/>
                    </a:defPPr>
                    <a:lvl1pPr>
                      <a:defRPr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s-PE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𝒗𝒆𝒍</m:t>
                                  </m:r>
                                </m:e>
                                <m:sub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s-PE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</m:oMath>
                      </m:oMathPara>
                    </a14:m>
                    <a:endParaRPr lang="es-PE" b="1" dirty="0"/>
                  </a:p>
                </p:txBody>
              </p:sp>
            </mc:Choice>
            <mc:Fallback xmlns="">
              <p:sp>
                <p:nvSpPr>
                  <p:cNvPr id="70" name="CuadroTexto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0663" y="3816918"/>
                    <a:ext cx="9080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9565"/>
                    </a:stretch>
                  </a:blipFill>
                  <a:ln w="9525">
                    <a:noFill/>
                    <a:tailEnd type="triangle"/>
                  </a:ln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Conector curvado 76"/>
              <p:cNvCxnSpPr>
                <a:stCxn id="64" idx="3"/>
                <a:endCxn id="4" idx="2"/>
              </p:cNvCxnSpPr>
              <p:nvPr/>
            </p:nvCxnSpPr>
            <p:spPr>
              <a:xfrm flipH="1">
                <a:off x="4932045" y="1742285"/>
                <a:ext cx="5078935" cy="1106566"/>
              </a:xfrm>
              <a:prstGeom prst="curvedConnector5">
                <a:avLst>
                  <a:gd name="adj1" fmla="val -4501"/>
                  <a:gd name="adj2" fmla="val 35553"/>
                  <a:gd name="adj3" fmla="val 104501"/>
                </a:avLst>
              </a:prstGeom>
              <a:ln w="762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CuadroTexto 91"/>
            <p:cNvSpPr txBox="1"/>
            <p:nvPr/>
          </p:nvSpPr>
          <p:spPr>
            <a:xfrm>
              <a:off x="3581400" y="2110902"/>
              <a:ext cx="1158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Entrada</a:t>
              </a:r>
              <a:endParaRPr lang="es-PE" dirty="0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6892392" y="3217468"/>
              <a:ext cx="1158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Salida</a:t>
              </a:r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3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720</Words>
  <Application>Microsoft Office PowerPoint</Application>
  <PresentationFormat>Panorámica</PresentationFormat>
  <Paragraphs>290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Gladys</dc:creator>
  <cp:lastModifiedBy>Gladys</cp:lastModifiedBy>
  <cp:revision>174</cp:revision>
  <dcterms:created xsi:type="dcterms:W3CDTF">2018-09-27T07:28:04Z</dcterms:created>
  <dcterms:modified xsi:type="dcterms:W3CDTF">2018-10-30T15:18:43Z</dcterms:modified>
</cp:coreProperties>
</file>