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7432000" cy="36576000"/>
  <p:notesSz cx="7010400" cy="9296400"/>
  <p:defaultTextStyle>
    <a:defPPr>
      <a:defRPr lang="en-US"/>
    </a:defPPr>
    <a:lvl1pPr marL="0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1pPr>
    <a:lvl2pPr marL="1564792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2pPr>
    <a:lvl3pPr marL="3129585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3pPr>
    <a:lvl4pPr marL="4694376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4pPr>
    <a:lvl5pPr marL="6259174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5pPr>
    <a:lvl6pPr marL="7823965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6pPr>
    <a:lvl7pPr marL="9388760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7pPr>
    <a:lvl8pPr marL="10953552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8pPr>
    <a:lvl9pPr marL="12518345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0" userDrawn="1">
          <p15:clr>
            <a:srgbClr val="A4A3A4"/>
          </p15:clr>
        </p15:guide>
        <p15:guide id="2" pos="120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li chen" initials="hc" lastIdx="1" clrIdx="0">
    <p:extLst>
      <p:ext uri="{19B8F6BF-5375-455C-9EA6-DF929625EA0E}">
        <p15:presenceInfo xmlns:p15="http://schemas.microsoft.com/office/powerpoint/2012/main" userId="2e193d473b36c9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632"/>
    <a:srgbClr val="FFCC00"/>
    <a:srgbClr val="353535"/>
    <a:srgbClr val="51253A"/>
    <a:srgbClr val="03495C"/>
    <a:srgbClr val="ECEDD1"/>
    <a:srgbClr val="613318"/>
    <a:srgbClr val="000000"/>
    <a:srgbClr val="00334D"/>
    <a:srgbClr val="BD4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690" autoAdjust="0"/>
  </p:normalViewPr>
  <p:slideViewPr>
    <p:cSldViewPr snapToGrid="0">
      <p:cViewPr>
        <p:scale>
          <a:sx n="42" d="100"/>
          <a:sy n="42" d="100"/>
        </p:scale>
        <p:origin x="1824" y="144"/>
      </p:cViewPr>
      <p:guideLst>
        <p:guide orient="horz" pos="2770"/>
        <p:guide pos="12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F96C-0DD1-4DCA-AB4B-687076CBD6E7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8688" y="696913"/>
            <a:ext cx="26130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5243-CE1B-4274-BAA7-73DD5174F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910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1818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2728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3637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546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455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364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274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8688" y="696913"/>
            <a:ext cx="26130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42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easel with dimensions 94.75" x 45.875" (240.67 cm x 116.5 cm).  Your poster need not consume all of this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42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area.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A5243-CE1B-4274-BAA7-73DD5174F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4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-23393" y="261940"/>
            <a:ext cx="27455395" cy="3238500"/>
          </a:xfrm>
        </p:spPr>
        <p:txBody>
          <a:bodyPr>
            <a:noAutofit/>
          </a:bodyPr>
          <a:lstStyle>
            <a:lvl1pPr marL="0" marR="0" indent="0" algn="ctr" defTabSz="2955551" rtl="0" eaLnBrk="1" fontAlgn="auto" latinLnBrk="0" hangingPunct="1">
              <a:lnSpc>
                <a:spcPct val="100000"/>
              </a:lnSpc>
              <a:spcBef>
                <a:spcPts val="11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794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77775" indent="0">
              <a:buFontTx/>
              <a:buNone/>
              <a:defRPr/>
            </a:lvl2pPr>
            <a:lvl3pPr marL="2955551" indent="0">
              <a:buFontTx/>
              <a:buNone/>
              <a:defRPr/>
            </a:lvl3pPr>
            <a:lvl4pPr marL="4433325" indent="0">
              <a:buFontTx/>
              <a:buNone/>
              <a:defRPr/>
            </a:lvl4pPr>
            <a:lvl5pPr marL="5911101" indent="0">
              <a:buFontTx/>
              <a:buNone/>
              <a:defRPr/>
            </a:lvl5pPr>
          </a:lstStyle>
          <a:p>
            <a:pPr marL="0" marR="0" lvl="0" indent="0" algn="ctr" defTabSz="2955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Scientific Poster Template created by </a:t>
            </a:r>
            <a:r>
              <a:rPr lang="en-US" dirty="0" err="1"/>
              <a:t>Graphicsland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&amp; MakeSigns.com. Your poster title would go on these lines. 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-23393" y="2958354"/>
            <a:ext cx="27455395" cy="1882588"/>
          </a:xfrm>
        </p:spPr>
        <p:txBody>
          <a:bodyPr>
            <a:noAutofit/>
          </a:bodyPr>
          <a:lstStyle>
            <a:lvl1pPr marL="0" marR="0" indent="0" algn="ctr" defTabSz="2955551" rtl="0" eaLnBrk="1" fontAlgn="auto" latinLnBrk="0" hangingPunct="1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Tx/>
              <a:buSzTx/>
              <a:buFontTx/>
              <a:buNone/>
              <a:tabLst/>
              <a:defRPr sz="5187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77775" indent="0">
              <a:buFontTx/>
              <a:buNone/>
              <a:defRPr/>
            </a:lvl2pPr>
            <a:lvl3pPr marL="2955551" indent="0">
              <a:buFontTx/>
              <a:buNone/>
              <a:defRPr/>
            </a:lvl3pPr>
            <a:lvl4pPr marL="4433325" indent="0">
              <a:buFontTx/>
              <a:buNone/>
              <a:defRPr/>
            </a:lvl4pPr>
            <a:lvl5pPr marL="5911101" indent="0">
              <a:buFontTx/>
              <a:buNone/>
              <a:defRPr/>
            </a:lvl5pPr>
          </a:lstStyle>
          <a:p>
            <a:pPr algn="ctr">
              <a:spcBef>
                <a:spcPts val="600"/>
              </a:spcBef>
            </a:pPr>
            <a:r>
              <a:rPr lang="en-US" sz="4715" dirty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Author’s Name Here</a:t>
            </a:r>
            <a:br>
              <a:rPr lang="en-US" sz="4715" dirty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</a:br>
            <a:r>
              <a:rPr lang="en-US" sz="4715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University</a:t>
            </a:r>
            <a:r>
              <a:rPr lang="en-US" sz="4715" dirty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76"/>
            <a:ext cx="23317200" cy="7264400"/>
          </a:xfrm>
        </p:spPr>
        <p:txBody>
          <a:bodyPr anchor="t"/>
          <a:lstStyle>
            <a:lvl1pPr algn="l">
              <a:defRPr sz="129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4"/>
            <a:ext cx="23317200" cy="8000997"/>
          </a:xfrm>
        </p:spPr>
        <p:txBody>
          <a:bodyPr anchor="b"/>
          <a:lstStyle>
            <a:lvl1pPr marL="0" indent="0">
              <a:buNone/>
              <a:defRPr sz="6444">
                <a:solidFill>
                  <a:schemeClr val="tx1">
                    <a:tint val="75000"/>
                  </a:schemeClr>
                </a:solidFill>
              </a:defRPr>
            </a:lvl1pPr>
            <a:lvl2pPr marL="1477775" indent="0">
              <a:buNone/>
              <a:defRPr sz="5815">
                <a:solidFill>
                  <a:schemeClr val="tx1">
                    <a:tint val="75000"/>
                  </a:schemeClr>
                </a:solidFill>
              </a:defRPr>
            </a:lvl2pPr>
            <a:lvl3pPr marL="2955551" indent="0">
              <a:buNone/>
              <a:defRPr sz="5187">
                <a:solidFill>
                  <a:schemeClr val="tx1">
                    <a:tint val="75000"/>
                  </a:schemeClr>
                </a:solidFill>
              </a:defRPr>
            </a:lvl3pPr>
            <a:lvl4pPr marL="4433326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4pPr>
            <a:lvl5pPr marL="5911102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5pPr>
            <a:lvl6pPr marL="7388877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6pPr>
            <a:lvl7pPr marL="8866653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7pPr>
            <a:lvl8pPr marL="10344429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8pPr>
            <a:lvl9pPr marL="11822205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2"/>
            <a:ext cx="12115800" cy="24138470"/>
          </a:xfrm>
        </p:spPr>
        <p:txBody>
          <a:bodyPr/>
          <a:lstStyle>
            <a:lvl1pPr>
              <a:defRPr sz="9037"/>
            </a:lvl1pPr>
            <a:lvl2pPr>
              <a:defRPr sz="7780"/>
            </a:lvl2pPr>
            <a:lvl3pPr>
              <a:defRPr sz="6444"/>
            </a:lvl3pPr>
            <a:lvl4pPr>
              <a:defRPr sz="5815"/>
            </a:lvl4pPr>
            <a:lvl5pPr>
              <a:defRPr sz="5815"/>
            </a:lvl5pPr>
            <a:lvl6pPr>
              <a:defRPr sz="5815"/>
            </a:lvl6pPr>
            <a:lvl7pPr>
              <a:defRPr sz="5815"/>
            </a:lvl7pPr>
            <a:lvl8pPr>
              <a:defRPr sz="5815"/>
            </a:lvl8pPr>
            <a:lvl9pPr>
              <a:defRPr sz="5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2"/>
            <a:ext cx="12115800" cy="24138470"/>
          </a:xfrm>
        </p:spPr>
        <p:txBody>
          <a:bodyPr/>
          <a:lstStyle>
            <a:lvl1pPr>
              <a:defRPr sz="9037"/>
            </a:lvl1pPr>
            <a:lvl2pPr>
              <a:defRPr sz="7780"/>
            </a:lvl2pPr>
            <a:lvl3pPr>
              <a:defRPr sz="6444"/>
            </a:lvl3pPr>
            <a:lvl4pPr>
              <a:defRPr sz="5815"/>
            </a:lvl4pPr>
            <a:lvl5pPr>
              <a:defRPr sz="5815"/>
            </a:lvl5pPr>
            <a:lvl6pPr>
              <a:defRPr sz="5815"/>
            </a:lvl6pPr>
            <a:lvl7pPr>
              <a:defRPr sz="5815"/>
            </a:lvl7pPr>
            <a:lvl8pPr>
              <a:defRPr sz="5815"/>
            </a:lvl8pPr>
            <a:lvl9pPr>
              <a:defRPr sz="5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5" y="8187272"/>
            <a:ext cx="12120564" cy="3412063"/>
          </a:xfrm>
        </p:spPr>
        <p:txBody>
          <a:bodyPr anchor="b"/>
          <a:lstStyle>
            <a:lvl1pPr marL="0" indent="0">
              <a:buNone/>
              <a:defRPr sz="7780" b="1"/>
            </a:lvl1pPr>
            <a:lvl2pPr marL="1477775" indent="0">
              <a:buNone/>
              <a:defRPr sz="6444" b="1"/>
            </a:lvl2pPr>
            <a:lvl3pPr marL="2955551" indent="0">
              <a:buNone/>
              <a:defRPr sz="5815" b="1"/>
            </a:lvl3pPr>
            <a:lvl4pPr marL="4433326" indent="0">
              <a:buNone/>
              <a:defRPr sz="5187" b="1"/>
            </a:lvl4pPr>
            <a:lvl5pPr marL="5911102" indent="0">
              <a:buNone/>
              <a:defRPr sz="5187" b="1"/>
            </a:lvl5pPr>
            <a:lvl6pPr marL="7388877" indent="0">
              <a:buNone/>
              <a:defRPr sz="5187" b="1"/>
            </a:lvl6pPr>
            <a:lvl7pPr marL="8866653" indent="0">
              <a:buNone/>
              <a:defRPr sz="5187" b="1"/>
            </a:lvl7pPr>
            <a:lvl8pPr marL="10344429" indent="0">
              <a:buNone/>
              <a:defRPr sz="5187" b="1"/>
            </a:lvl8pPr>
            <a:lvl9pPr marL="11822205" indent="0">
              <a:buNone/>
              <a:defRPr sz="51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5" y="11599335"/>
            <a:ext cx="12120564" cy="21073537"/>
          </a:xfrm>
        </p:spPr>
        <p:txBody>
          <a:bodyPr/>
          <a:lstStyle>
            <a:lvl1pPr>
              <a:defRPr sz="7780"/>
            </a:lvl1pPr>
            <a:lvl2pPr>
              <a:defRPr sz="6444"/>
            </a:lvl2pPr>
            <a:lvl3pPr>
              <a:defRPr sz="5815"/>
            </a:lvl3pPr>
            <a:lvl4pPr>
              <a:defRPr sz="5187"/>
            </a:lvl4pPr>
            <a:lvl5pPr>
              <a:defRPr sz="5187"/>
            </a:lvl5pPr>
            <a:lvl6pPr>
              <a:defRPr sz="5187"/>
            </a:lvl6pPr>
            <a:lvl7pPr>
              <a:defRPr sz="5187"/>
            </a:lvl7pPr>
            <a:lvl8pPr>
              <a:defRPr sz="5187"/>
            </a:lvl8pPr>
            <a:lvl9pPr>
              <a:defRPr sz="51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8187272"/>
            <a:ext cx="12125325" cy="3412063"/>
          </a:xfrm>
        </p:spPr>
        <p:txBody>
          <a:bodyPr anchor="b"/>
          <a:lstStyle>
            <a:lvl1pPr marL="0" indent="0">
              <a:buNone/>
              <a:defRPr sz="7780" b="1"/>
            </a:lvl1pPr>
            <a:lvl2pPr marL="1477775" indent="0">
              <a:buNone/>
              <a:defRPr sz="6444" b="1"/>
            </a:lvl2pPr>
            <a:lvl3pPr marL="2955551" indent="0">
              <a:buNone/>
              <a:defRPr sz="5815" b="1"/>
            </a:lvl3pPr>
            <a:lvl4pPr marL="4433326" indent="0">
              <a:buNone/>
              <a:defRPr sz="5187" b="1"/>
            </a:lvl4pPr>
            <a:lvl5pPr marL="5911102" indent="0">
              <a:buNone/>
              <a:defRPr sz="5187" b="1"/>
            </a:lvl5pPr>
            <a:lvl6pPr marL="7388877" indent="0">
              <a:buNone/>
              <a:defRPr sz="5187" b="1"/>
            </a:lvl6pPr>
            <a:lvl7pPr marL="8866653" indent="0">
              <a:buNone/>
              <a:defRPr sz="5187" b="1"/>
            </a:lvl7pPr>
            <a:lvl8pPr marL="10344429" indent="0">
              <a:buNone/>
              <a:defRPr sz="5187" b="1"/>
            </a:lvl8pPr>
            <a:lvl9pPr marL="11822205" indent="0">
              <a:buNone/>
              <a:defRPr sz="51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11599335"/>
            <a:ext cx="12125325" cy="21073537"/>
          </a:xfrm>
        </p:spPr>
        <p:txBody>
          <a:bodyPr/>
          <a:lstStyle>
            <a:lvl1pPr>
              <a:defRPr sz="7780"/>
            </a:lvl1pPr>
            <a:lvl2pPr>
              <a:defRPr sz="6444"/>
            </a:lvl2pPr>
            <a:lvl3pPr>
              <a:defRPr sz="5815"/>
            </a:lvl3pPr>
            <a:lvl4pPr>
              <a:defRPr sz="5187"/>
            </a:lvl4pPr>
            <a:lvl5pPr>
              <a:defRPr sz="5187"/>
            </a:lvl5pPr>
            <a:lvl6pPr>
              <a:defRPr sz="5187"/>
            </a:lvl6pPr>
            <a:lvl7pPr>
              <a:defRPr sz="5187"/>
            </a:lvl7pPr>
            <a:lvl8pPr>
              <a:defRPr sz="5187"/>
            </a:lvl8pPr>
            <a:lvl9pPr>
              <a:defRPr sz="51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7" y="1456267"/>
            <a:ext cx="9024939" cy="6197600"/>
          </a:xfrm>
        </p:spPr>
        <p:txBody>
          <a:bodyPr anchor="b"/>
          <a:lstStyle>
            <a:lvl1pPr algn="l">
              <a:defRPr sz="64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0374"/>
            </a:lvl1pPr>
            <a:lvl2pPr>
              <a:defRPr sz="9037"/>
            </a:lvl2pPr>
            <a:lvl3pPr>
              <a:defRPr sz="7780"/>
            </a:lvl3pPr>
            <a:lvl4pPr>
              <a:defRPr sz="6444"/>
            </a:lvl4pPr>
            <a:lvl5pPr>
              <a:defRPr sz="6444"/>
            </a:lvl5pPr>
            <a:lvl6pPr>
              <a:defRPr sz="6444"/>
            </a:lvl6pPr>
            <a:lvl7pPr>
              <a:defRPr sz="6444"/>
            </a:lvl7pPr>
            <a:lvl8pPr>
              <a:defRPr sz="6444"/>
            </a:lvl8pPr>
            <a:lvl9pPr>
              <a:defRPr sz="64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7" y="7653869"/>
            <a:ext cx="9024939" cy="25019003"/>
          </a:xfrm>
        </p:spPr>
        <p:txBody>
          <a:bodyPr/>
          <a:lstStyle>
            <a:lvl1pPr marL="0" indent="0">
              <a:buNone/>
              <a:defRPr sz="4558"/>
            </a:lvl1pPr>
            <a:lvl2pPr marL="1477775" indent="0">
              <a:buNone/>
              <a:defRPr sz="3850"/>
            </a:lvl2pPr>
            <a:lvl3pPr marL="2955551" indent="0">
              <a:buNone/>
              <a:defRPr sz="3222"/>
            </a:lvl3pPr>
            <a:lvl4pPr marL="4433326" indent="0">
              <a:buNone/>
              <a:defRPr sz="2907"/>
            </a:lvl4pPr>
            <a:lvl5pPr marL="5911102" indent="0">
              <a:buNone/>
              <a:defRPr sz="2907"/>
            </a:lvl5pPr>
            <a:lvl6pPr marL="7388877" indent="0">
              <a:buNone/>
              <a:defRPr sz="2907"/>
            </a:lvl6pPr>
            <a:lvl7pPr marL="8866653" indent="0">
              <a:buNone/>
              <a:defRPr sz="2907"/>
            </a:lvl7pPr>
            <a:lvl8pPr marL="10344429" indent="0">
              <a:buNone/>
              <a:defRPr sz="2907"/>
            </a:lvl8pPr>
            <a:lvl9pPr marL="11822205" indent="0">
              <a:buNone/>
              <a:defRPr sz="2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2"/>
            <a:ext cx="16459200" cy="3022603"/>
          </a:xfrm>
        </p:spPr>
        <p:txBody>
          <a:bodyPr anchor="b"/>
          <a:lstStyle>
            <a:lvl1pPr algn="l">
              <a:defRPr sz="64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0374"/>
            </a:lvl1pPr>
            <a:lvl2pPr marL="1477775" indent="0">
              <a:buNone/>
              <a:defRPr sz="9037"/>
            </a:lvl2pPr>
            <a:lvl3pPr marL="2955551" indent="0">
              <a:buNone/>
              <a:defRPr sz="7780"/>
            </a:lvl3pPr>
            <a:lvl4pPr marL="4433326" indent="0">
              <a:buNone/>
              <a:defRPr sz="6444"/>
            </a:lvl4pPr>
            <a:lvl5pPr marL="5911102" indent="0">
              <a:buNone/>
              <a:defRPr sz="6444"/>
            </a:lvl5pPr>
            <a:lvl6pPr marL="7388877" indent="0">
              <a:buNone/>
              <a:defRPr sz="6444"/>
            </a:lvl6pPr>
            <a:lvl7pPr marL="8866653" indent="0">
              <a:buNone/>
              <a:defRPr sz="6444"/>
            </a:lvl7pPr>
            <a:lvl8pPr marL="10344429" indent="0">
              <a:buNone/>
              <a:defRPr sz="6444"/>
            </a:lvl8pPr>
            <a:lvl9pPr marL="11822205" indent="0">
              <a:buNone/>
              <a:defRPr sz="64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4558"/>
            </a:lvl1pPr>
            <a:lvl2pPr marL="1477775" indent="0">
              <a:buNone/>
              <a:defRPr sz="3850"/>
            </a:lvl2pPr>
            <a:lvl3pPr marL="2955551" indent="0">
              <a:buNone/>
              <a:defRPr sz="3222"/>
            </a:lvl3pPr>
            <a:lvl4pPr marL="4433326" indent="0">
              <a:buNone/>
              <a:defRPr sz="2907"/>
            </a:lvl4pPr>
            <a:lvl5pPr marL="5911102" indent="0">
              <a:buNone/>
              <a:defRPr sz="2907"/>
            </a:lvl5pPr>
            <a:lvl6pPr marL="7388877" indent="0">
              <a:buNone/>
              <a:defRPr sz="2907"/>
            </a:lvl6pPr>
            <a:lvl7pPr marL="8866653" indent="0">
              <a:buNone/>
              <a:defRPr sz="2907"/>
            </a:lvl7pPr>
            <a:lvl8pPr marL="10344429" indent="0">
              <a:buNone/>
              <a:defRPr sz="2907"/>
            </a:lvl8pPr>
            <a:lvl9pPr marL="11822205" indent="0">
              <a:buNone/>
              <a:defRPr sz="2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7"/>
            <a:ext cx="24688800" cy="60960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2"/>
            <a:ext cx="24688800" cy="24138470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44"/>
            <a:ext cx="6400800" cy="1947333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l">
              <a:defRPr sz="3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44"/>
            <a:ext cx="8686800" cy="1947333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ctr">
              <a:defRPr sz="3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44"/>
            <a:ext cx="6400800" cy="1947333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r">
              <a:defRPr sz="3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2955551" rtl="0" eaLnBrk="1" latinLnBrk="0" hangingPunct="1">
        <a:spcBef>
          <a:spcPct val="0"/>
        </a:spcBef>
        <a:buNone/>
        <a:defRPr sz="1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8329" indent="-1108329" algn="l" defTabSz="2955551" rtl="0" eaLnBrk="1" latinLnBrk="0" hangingPunct="1">
        <a:spcBef>
          <a:spcPct val="20000"/>
        </a:spcBef>
        <a:buFont typeface="Arial" pitchFamily="34" charset="0"/>
        <a:buChar char="•"/>
        <a:defRPr sz="10374" kern="1200">
          <a:solidFill>
            <a:schemeClr val="tx1"/>
          </a:solidFill>
          <a:latin typeface="+mn-lt"/>
          <a:ea typeface="+mn-ea"/>
          <a:cs typeface="+mn-cs"/>
        </a:defRPr>
      </a:lvl1pPr>
      <a:lvl2pPr marL="2401386" indent="-923611" algn="l" defTabSz="2955551" rtl="0" eaLnBrk="1" latinLnBrk="0" hangingPunct="1">
        <a:spcBef>
          <a:spcPct val="20000"/>
        </a:spcBef>
        <a:buFont typeface="Arial" pitchFamily="34" charset="0"/>
        <a:buChar char="–"/>
        <a:defRPr sz="9037" kern="1200">
          <a:solidFill>
            <a:schemeClr val="tx1"/>
          </a:solidFill>
          <a:latin typeface="+mn-lt"/>
          <a:ea typeface="+mn-ea"/>
          <a:cs typeface="+mn-cs"/>
        </a:defRPr>
      </a:lvl2pPr>
      <a:lvl3pPr marL="3694439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7780" kern="1200">
          <a:solidFill>
            <a:schemeClr val="tx1"/>
          </a:solidFill>
          <a:latin typeface="+mn-lt"/>
          <a:ea typeface="+mn-ea"/>
          <a:cs typeface="+mn-cs"/>
        </a:defRPr>
      </a:lvl3pPr>
      <a:lvl4pPr marL="5172214" indent="-738889" algn="l" defTabSz="2955551" rtl="0" eaLnBrk="1" latinLnBrk="0" hangingPunct="1">
        <a:spcBef>
          <a:spcPct val="20000"/>
        </a:spcBef>
        <a:buFont typeface="Arial" pitchFamily="34" charset="0"/>
        <a:buChar char="–"/>
        <a:defRPr sz="6444" kern="1200">
          <a:solidFill>
            <a:schemeClr val="tx1"/>
          </a:solidFill>
          <a:latin typeface="+mn-lt"/>
          <a:ea typeface="+mn-ea"/>
          <a:cs typeface="+mn-cs"/>
        </a:defRPr>
      </a:lvl4pPr>
      <a:lvl5pPr marL="6649990" indent="-738889" algn="l" defTabSz="2955551" rtl="0" eaLnBrk="1" latinLnBrk="0" hangingPunct="1">
        <a:spcBef>
          <a:spcPct val="20000"/>
        </a:spcBef>
        <a:buFont typeface="Arial" pitchFamily="34" charset="0"/>
        <a:buChar char="»"/>
        <a:defRPr sz="6444" kern="1200">
          <a:solidFill>
            <a:schemeClr val="tx1"/>
          </a:solidFill>
          <a:latin typeface="+mn-lt"/>
          <a:ea typeface="+mn-ea"/>
          <a:cs typeface="+mn-cs"/>
        </a:defRPr>
      </a:lvl5pPr>
      <a:lvl6pPr marL="8127766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6444" kern="1200">
          <a:solidFill>
            <a:schemeClr val="tx1"/>
          </a:solidFill>
          <a:latin typeface="+mn-lt"/>
          <a:ea typeface="+mn-ea"/>
          <a:cs typeface="+mn-cs"/>
        </a:defRPr>
      </a:lvl6pPr>
      <a:lvl7pPr marL="9605540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6444" kern="1200">
          <a:solidFill>
            <a:schemeClr val="tx1"/>
          </a:solidFill>
          <a:latin typeface="+mn-lt"/>
          <a:ea typeface="+mn-ea"/>
          <a:cs typeface="+mn-cs"/>
        </a:defRPr>
      </a:lvl7pPr>
      <a:lvl8pPr marL="11083316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6444" kern="1200">
          <a:solidFill>
            <a:schemeClr val="tx1"/>
          </a:solidFill>
          <a:latin typeface="+mn-lt"/>
          <a:ea typeface="+mn-ea"/>
          <a:cs typeface="+mn-cs"/>
        </a:defRPr>
      </a:lvl8pPr>
      <a:lvl9pPr marL="12561091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64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1pPr>
      <a:lvl2pPr marL="1477775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2pPr>
      <a:lvl3pPr marL="2955551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3pPr>
      <a:lvl4pPr marL="4433326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4pPr>
      <a:lvl5pPr marL="5911102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5pPr>
      <a:lvl6pPr marL="7388877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6pPr>
      <a:lvl7pPr marL="8866653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7pPr>
      <a:lvl8pPr marL="10344429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8pPr>
      <a:lvl9pPr marL="11822205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 341">
            <a:extLst>
              <a:ext uri="{FF2B5EF4-FFF2-40B4-BE49-F238E27FC236}">
                <a16:creationId xmlns:a16="http://schemas.microsoft.com/office/drawing/2014/main" id="{81647F8C-5B1D-4F39-8F03-A52ABC495A54}"/>
              </a:ext>
            </a:extLst>
          </p:cNvPr>
          <p:cNvSpPr/>
          <p:nvPr/>
        </p:nvSpPr>
        <p:spPr>
          <a:xfrm>
            <a:off x="11065285" y="17118762"/>
            <a:ext cx="15635320" cy="1697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91" dirty="0"/>
              <a:t>We evaluate </a:t>
            </a:r>
            <a:r>
              <a:rPr lang="en-US" sz="2991" dirty="0" err="1"/>
              <a:t>AccHASHTAG</a:t>
            </a:r>
            <a:r>
              <a:rPr lang="en-US" sz="2991" dirty="0"/>
              <a:t> on various benchmarks to corroborate its properties:</a:t>
            </a:r>
            <a:r>
              <a:rPr lang="en-US" sz="2923" dirty="0"/>
              <a:t> </a:t>
            </a:r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r>
              <a:rPr lang="en-US" sz="2923" b="1" dirty="0"/>
              <a:t>Attack Analysis:</a:t>
            </a:r>
            <a:r>
              <a:rPr lang="en-US" sz="2923" dirty="0"/>
              <a:t> We show that oftentimes the attacks are focused on the </a:t>
            </a:r>
            <a:r>
              <a:rPr lang="en-US" sz="2923" b="1" u="sng" dirty="0"/>
              <a:t>sign bits</a:t>
            </a:r>
            <a:r>
              <a:rPr lang="en-US" sz="2923" dirty="0"/>
              <a:t> of the weights, and layers are not targeted </a:t>
            </a:r>
            <a:r>
              <a:rPr lang="en-US" sz="2923" b="1" u="sng" dirty="0"/>
              <a:t>more than around 5 times</a:t>
            </a:r>
            <a:r>
              <a:rPr lang="en-US" sz="2923" dirty="0"/>
              <a:t> by an attacker.</a:t>
            </a:r>
            <a:endParaRPr lang="en-US" sz="1538" b="1" u="sng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r>
              <a:rPr lang="en-US" sz="2923" b="1" dirty="0"/>
              <a:t>Detection Performance:</a:t>
            </a:r>
            <a:r>
              <a:rPr lang="en-US" sz="2923" dirty="0"/>
              <a:t>  </a:t>
            </a:r>
            <a:r>
              <a:rPr lang="en-US" sz="2923" dirty="0" err="1"/>
              <a:t>AccHASHTAG</a:t>
            </a:r>
            <a:r>
              <a:rPr lang="en-US" sz="2923" dirty="0"/>
              <a:t> achieves </a:t>
            </a:r>
            <a:r>
              <a:rPr lang="en-US" sz="2923" b="1" u="sng" dirty="0"/>
              <a:t>100% detection rate</a:t>
            </a:r>
            <a:r>
              <a:rPr lang="en-US" sz="2923" dirty="0"/>
              <a:t> with very few checkpoints. </a:t>
            </a:r>
            <a:r>
              <a:rPr lang="en-US" sz="2923" b="1" u="sng" dirty="0"/>
              <a:t>2 checkpoint layers</a:t>
            </a:r>
            <a:r>
              <a:rPr lang="en-US" sz="2923" dirty="0"/>
              <a:t> for CIFAR10 and </a:t>
            </a:r>
            <a:r>
              <a:rPr lang="en-US" sz="2923" b="1" u="sng" dirty="0"/>
              <a:t>5 checkpoint layers</a:t>
            </a:r>
            <a:r>
              <a:rPr lang="en-US" sz="2923" dirty="0"/>
              <a:t> for ImageNet.</a:t>
            </a:r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350203" algn="just"/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r>
              <a:rPr lang="en-US" sz="2923" b="1" dirty="0"/>
              <a:t>Overhead Analysis</a:t>
            </a:r>
            <a:r>
              <a:rPr lang="en-US" sz="2923" dirty="0"/>
              <a:t>: </a:t>
            </a:r>
            <a:r>
              <a:rPr lang="en-US" sz="2923" dirty="0" err="1"/>
              <a:t>AccHASHTAG</a:t>
            </a:r>
            <a:r>
              <a:rPr lang="en-US" sz="2923" dirty="0"/>
              <a:t> delivers perfect detection performance while incurring a negligible storage and computation cost, making it suitable for </a:t>
            </a:r>
            <a:r>
              <a:rPr lang="en-US" sz="2923" b="1" u="sng" dirty="0"/>
              <a:t>embedded DNN applications</a:t>
            </a:r>
            <a:r>
              <a:rPr lang="en-US" sz="2923" dirty="0"/>
              <a:t>. The FPGA modules enable </a:t>
            </a:r>
            <a:r>
              <a:rPr lang="en-US" sz="2923" b="1" u="sng" dirty="0"/>
              <a:t>1.5-2.6x faster hash generation </a:t>
            </a:r>
            <a:r>
              <a:rPr lang="en-US" sz="2923" dirty="0"/>
              <a:t>compared to CPU execution</a:t>
            </a:r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350203" algn="just"/>
            <a:endParaRPr lang="en-US" sz="2923" dirty="0"/>
          </a:p>
          <a:p>
            <a:pPr marL="350203" algn="just"/>
            <a:endParaRPr lang="en-US" sz="2923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u="sng" dirty="0"/>
          </a:p>
          <a:p>
            <a:pPr algn="just"/>
            <a:endParaRPr lang="en-US" sz="2734" b="1" u="sng" dirty="0"/>
          </a:p>
          <a:p>
            <a:pPr marL="431152" indent="-431152" algn="just">
              <a:buFont typeface="Courier New" panose="02070309020205020404" pitchFamily="49" charset="0"/>
              <a:buChar char="o"/>
            </a:pPr>
            <a:endParaRPr lang="en-US" sz="1709" b="1" u="sng" dirty="0"/>
          </a:p>
          <a:p>
            <a:pPr marL="431152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2923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8424776-1313-36E8-C715-451E29707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266" y="28882930"/>
            <a:ext cx="8509545" cy="27599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92266" y="3855195"/>
            <a:ext cx="25892363" cy="1836472"/>
          </a:xfrm>
        </p:spPr>
        <p:txBody>
          <a:bodyPr>
            <a:normAutofit fontScale="92500" lnSpcReduction="20000"/>
          </a:bodyPr>
          <a:lstStyle/>
          <a:p>
            <a:r>
              <a:rPr lang="en-US" sz="3772" b="1" dirty="0"/>
              <a:t>﻿Nojan Sheybani</a:t>
            </a:r>
            <a:r>
              <a:rPr lang="en-US" sz="3772" b="1" baseline="30000" dirty="0"/>
              <a:t>1</a:t>
            </a:r>
            <a:r>
              <a:rPr lang="en-US" sz="3772" b="1" dirty="0"/>
              <a:t>, </a:t>
            </a:r>
            <a:r>
              <a:rPr lang="en-US" sz="38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Jung-Woo Chang</a:t>
            </a:r>
            <a:r>
              <a:rPr lang="en-US" sz="38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772" b="1" dirty="0"/>
              <a:t>, </a:t>
            </a:r>
            <a:r>
              <a:rPr lang="en-US" sz="3772" b="1" dirty="0" err="1"/>
              <a:t>Mojan</a:t>
            </a:r>
            <a:r>
              <a:rPr lang="en-US" sz="3772" b="1" dirty="0"/>
              <a:t> Javaheripi</a:t>
            </a:r>
            <a:r>
              <a:rPr lang="en-US" sz="3772" b="1" baseline="30000" dirty="0"/>
              <a:t>1</a:t>
            </a:r>
            <a:r>
              <a:rPr lang="en-US" sz="3772" b="1" dirty="0"/>
              <a:t>, and Farinaz Koushanfar</a:t>
            </a:r>
            <a:r>
              <a:rPr lang="en-US" sz="3772" b="1" baseline="30000" dirty="0"/>
              <a:t>1</a:t>
            </a:r>
          </a:p>
          <a:p>
            <a:r>
              <a:rPr lang="en-US" sz="3772" b="1" dirty="0"/>
              <a:t>{﻿</a:t>
            </a:r>
            <a:r>
              <a:rPr lang="en-US" sz="3772" b="1" dirty="0" err="1"/>
              <a:t>nsheyban</a:t>
            </a:r>
            <a:r>
              <a:rPr lang="en-US" sz="3772" b="1" dirty="0"/>
              <a:t>, juc023, ﻿</a:t>
            </a:r>
            <a:r>
              <a:rPr lang="en-US" sz="3772" b="1" dirty="0" err="1"/>
              <a:t>mojavahe</a:t>
            </a:r>
            <a:r>
              <a:rPr lang="en-US" sz="3772" b="1" dirty="0"/>
              <a:t>, </a:t>
            </a:r>
            <a:r>
              <a:rPr lang="en-US" sz="3772" b="1" dirty="0" err="1"/>
              <a:t>farinaz</a:t>
            </a:r>
            <a:r>
              <a:rPr lang="en-US" sz="3772" b="1" dirty="0"/>
              <a:t>}@</a:t>
            </a:r>
            <a:r>
              <a:rPr lang="en-US" sz="3772" b="1" dirty="0" err="1"/>
              <a:t>ucsd.edu</a:t>
            </a:r>
            <a:endParaRPr lang="en-US" sz="3772" b="1" dirty="0"/>
          </a:p>
          <a:p>
            <a:r>
              <a:rPr lang="en-US" sz="3772" b="1" baseline="30000" dirty="0"/>
              <a:t>1</a:t>
            </a:r>
            <a:r>
              <a:rPr lang="en-US" sz="3772" b="1" dirty="0"/>
              <a:t>University of California San Diego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852" y="909010"/>
            <a:ext cx="25870299" cy="34493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45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1510877" y="5783016"/>
            <a:ext cx="9008326" cy="7107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243" b="1" dirty="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11015831" y="5792906"/>
            <a:ext cx="14781671" cy="7107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243" b="1" dirty="0" err="1">
                <a:solidFill>
                  <a:srgbClr val="FFFFFF"/>
                </a:solidFill>
              </a:rPr>
              <a:t>AccHASHTAG’s</a:t>
            </a:r>
            <a:r>
              <a:rPr lang="en-US" sz="4243" b="1" dirty="0">
                <a:solidFill>
                  <a:srgbClr val="FFFFFF"/>
                </a:solidFill>
              </a:rPr>
              <a:t> Global 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095827" y="2042733"/>
            <a:ext cx="18938912" cy="93304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b="1" dirty="0" err="1"/>
              <a:t>AccHASHTAG</a:t>
            </a:r>
            <a:r>
              <a:rPr lang="en-US" b="1" dirty="0"/>
              <a:t>: Accelerated Hashing for Detecting Fault-Injection Attacks on Embedded Neural Networks</a:t>
            </a:r>
            <a:endParaRPr lang="en-US" sz="4526" b="1" dirty="0"/>
          </a:p>
        </p:txBody>
      </p:sp>
      <p:sp>
        <p:nvSpPr>
          <p:cNvPr id="1051" name="Rectangle 1050"/>
          <p:cNvSpPr/>
          <p:nvPr/>
        </p:nvSpPr>
        <p:spPr>
          <a:xfrm>
            <a:off x="1619927" y="6600933"/>
            <a:ext cx="8761518" cy="5460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Presenting </a:t>
            </a:r>
            <a:r>
              <a:rPr lang="en-US" sz="2923" dirty="0" err="1"/>
              <a:t>AccHASHTAG</a:t>
            </a:r>
            <a:r>
              <a:rPr lang="en-US" sz="2923" dirty="0"/>
              <a:t>, a highly-accurate ﻿</a:t>
            </a:r>
            <a:r>
              <a:rPr lang="en-US" sz="2923" b="1" u="sng" dirty="0"/>
              <a:t>real time fault detection</a:t>
            </a:r>
            <a:r>
              <a:rPr lang="en-US" sz="2923" b="1" dirty="0"/>
              <a:t> </a:t>
            </a:r>
            <a:r>
              <a:rPr lang="en-US" sz="2923" dirty="0"/>
              <a:t>methodology for DNNs deployed in embedded applications</a:t>
            </a:r>
            <a:endParaRPr lang="en-US" sz="1367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Leveraging </a:t>
            </a:r>
            <a:r>
              <a:rPr lang="en-US" sz="2923" b="1" u="sng" dirty="0"/>
              <a:t>Algorithm/Software/Hardware co-design</a:t>
            </a:r>
            <a:r>
              <a:rPr lang="en-US" sz="2923" dirty="0"/>
              <a:t> approach to develop </a:t>
            </a:r>
            <a:r>
              <a:rPr lang="en-US" sz="2923" dirty="0" err="1"/>
              <a:t>AccHASHTAG</a:t>
            </a:r>
            <a:r>
              <a:rPr lang="en-US" sz="2923" dirty="0"/>
              <a:t>. </a:t>
            </a:r>
            <a:r>
              <a:rPr lang="en-US" sz="2923" dirty="0" err="1"/>
              <a:t>AccHASHTAG</a:t>
            </a:r>
            <a:r>
              <a:rPr lang="en-US" sz="2923" dirty="0"/>
              <a:t> incorporates a lightweight methodology that ensures low-overhead fault detection</a:t>
            </a:r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1367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Delivers </a:t>
            </a:r>
            <a:r>
              <a:rPr lang="en-US" sz="2923" b="1" u="sng" dirty="0"/>
              <a:t>0% false positive</a:t>
            </a:r>
            <a:r>
              <a:rPr lang="en-US" sz="2923" b="1" dirty="0"/>
              <a:t> </a:t>
            </a:r>
            <a:r>
              <a:rPr lang="en-US" sz="2923" dirty="0"/>
              <a:t>and has </a:t>
            </a:r>
            <a:r>
              <a:rPr lang="en-US" sz="2923" b="1" u="sng" dirty="0"/>
              <a:t>no effect on inference accuracy</a:t>
            </a:r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1367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Presenting </a:t>
            </a:r>
            <a:r>
              <a:rPr lang="en-US" sz="2923" dirty="0" err="1"/>
              <a:t>AccHASHTAG’s</a:t>
            </a:r>
            <a:r>
              <a:rPr lang="en-US" sz="2923" dirty="0"/>
              <a:t> </a:t>
            </a:r>
            <a:r>
              <a:rPr lang="en-US" sz="2923" b="1" u="sng" dirty="0"/>
              <a:t>effectiveness, reliability</a:t>
            </a:r>
            <a:r>
              <a:rPr lang="en-US" sz="2923" dirty="0"/>
              <a:t>, and </a:t>
            </a:r>
            <a:r>
              <a:rPr lang="en-US" sz="2923" b="1" u="sng" dirty="0"/>
              <a:t>efficiency</a:t>
            </a:r>
            <a:r>
              <a:rPr lang="en-US" sz="2923" dirty="0"/>
              <a:t> on various DNN benchmarks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678" y="547922"/>
            <a:ext cx="5386469" cy="1044554"/>
          </a:xfrm>
          <a:prstGeom prst="rect">
            <a:avLst/>
          </a:prstGeom>
        </p:spPr>
      </p:pic>
      <p:sp>
        <p:nvSpPr>
          <p:cNvPr id="53" name="Rectangle 10">
            <a:extLst>
              <a:ext uri="{FF2B5EF4-FFF2-40B4-BE49-F238E27FC236}">
                <a16:creationId xmlns:a16="http://schemas.microsoft.com/office/drawing/2014/main" id="{97693E0B-77ED-4E74-8DF6-1245974E8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611" y="35401399"/>
            <a:ext cx="24694581" cy="6086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endParaRPr lang="en-US" sz="4243" b="1" dirty="0">
              <a:solidFill>
                <a:srgbClr val="FFFFFF"/>
              </a:solidFill>
            </a:endParaRP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B1D4E335-C38A-43D8-A40D-7E438AE2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877" y="12470362"/>
            <a:ext cx="9008326" cy="73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243" b="1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20788D-71C0-42EC-86C1-0C9663823D00}"/>
              </a:ext>
            </a:extLst>
          </p:cNvPr>
          <p:cNvSpPr/>
          <p:nvPr/>
        </p:nvSpPr>
        <p:spPr>
          <a:xfrm>
            <a:off x="1468626" y="13305041"/>
            <a:ext cx="9141602" cy="407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Changing </a:t>
            </a:r>
            <a:r>
              <a:rPr lang="en-US" sz="2923" b="1" u="sng" dirty="0"/>
              <a:t>a few bits</a:t>
            </a:r>
            <a:r>
              <a:rPr lang="en-US" sz="2923" dirty="0"/>
              <a:t> of the victim DNN’s weights can: (1) Reduce the classification accuracy below a random guess or (2) Cause misprediction to attacker’s desired output class</a:t>
            </a:r>
          </a:p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There are many defenses of bitflip attacks, but no prior works with 0% false positive rate and provable performance bounds</a:t>
            </a:r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2923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2515" dirty="0"/>
          </a:p>
        </p:txBody>
      </p:sp>
      <p:sp>
        <p:nvSpPr>
          <p:cNvPr id="115" name="Rectangle 10">
            <a:extLst>
              <a:ext uri="{FF2B5EF4-FFF2-40B4-BE49-F238E27FC236}">
                <a16:creationId xmlns:a16="http://schemas.microsoft.com/office/drawing/2014/main" id="{EBC99623-C75A-4203-BF15-FADBC877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34" y="19885526"/>
            <a:ext cx="9008326" cy="741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526" b="1" dirty="0">
                <a:solidFill>
                  <a:schemeClr val="bg1"/>
                </a:solidFill>
              </a:rPr>
              <a:t>Methodology</a:t>
            </a:r>
            <a:endParaRPr lang="en-US" sz="4243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0D7DCDA-0FBD-45FD-98C2-7D154B1E4389}"/>
                  </a:ext>
                </a:extLst>
              </p:cNvPr>
              <p:cNvSpPr/>
              <p:nvPr/>
            </p:nvSpPr>
            <p:spPr>
              <a:xfrm>
                <a:off x="1429880" y="20716183"/>
                <a:ext cx="8961224" cy="8462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88347" indent="-488347" algn="just">
                  <a:buFont typeface="Wingdings" panose="05000000000000000000" pitchFamily="2" charset="2"/>
                  <a:buChar char="v"/>
                </a:pPr>
                <a:r>
                  <a:rPr lang="en-US" sz="3076" dirty="0"/>
                  <a:t>AccHASHTAG consists of two phases: </a:t>
                </a:r>
                <a:endParaRPr lang="en-US" sz="3418" dirty="0"/>
              </a:p>
              <a:p>
                <a:pPr marL="171898" lvl="1" algn="just"/>
                <a:r>
                  <a:rPr lang="en-US" sz="2905" dirty="0"/>
                  <a:t>    </a:t>
                </a:r>
                <a:r>
                  <a:rPr lang="en-US" sz="2905" b="1" dirty="0"/>
                  <a:t>Pre-Processing</a:t>
                </a:r>
                <a:r>
                  <a:rPr lang="en-US" sz="2905" dirty="0"/>
                  <a:t>: </a:t>
                </a:r>
                <a:r>
                  <a:rPr lang="en-US" sz="2905" b="1" u="sng" dirty="0"/>
                  <a:t>One-time process</a:t>
                </a:r>
                <a:r>
                  <a:rPr lang="en-US" sz="2905" dirty="0"/>
                  <a:t> where mechanism is calibrate for victim’s DNN. Sensitivity analysis is performed to find top-k most vulnerable layers, called </a:t>
                </a:r>
                <a:r>
                  <a:rPr lang="en-US" sz="2905" b="1" u="sng" dirty="0"/>
                  <a:t>checkpoint layers</a:t>
                </a:r>
                <a:r>
                  <a:rPr lang="en-US" sz="2905" dirty="0"/>
                  <a:t>. </a:t>
                </a:r>
                <a:r>
                  <a:rPr lang="en-US" sz="2905" b="1" u="sng" dirty="0"/>
                  <a:t>Parameter sensitivity</a:t>
                </a:r>
                <a:r>
                  <a:rPr lang="en-US" sz="2905" dirty="0"/>
                  <a:t> is defined as the effect of per-layer weight change (</a:t>
                </a:r>
                <a14:m>
                  <m:oMath xmlns:m="http://schemas.openxmlformats.org/officeDocument/2006/math">
                    <m:r>
                      <a:rPr lang="en-US" sz="2905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905" dirty="0"/>
                  <a:t>) on DNN loss (</a:t>
                </a:r>
                <a14:m>
                  <m:oMath xmlns:m="http://schemas.openxmlformats.org/officeDocument/2006/math">
                    <m:r>
                      <a:rPr lang="en-US" sz="2905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905" dirty="0"/>
                  <a:t>):</a:t>
                </a:r>
              </a:p>
              <a:p>
                <a:pPr marL="171898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5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90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5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5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5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905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90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90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90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90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0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̃"/>
                              <m:ctrlPr>
                                <a:rPr lang="en-US" sz="2905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90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905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905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sz="2905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5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5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905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5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905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90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sSub>
                        <m:sSubPr>
                          <m:ctrlP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9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90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90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90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𝑇𝑎𝑦𝑙𝑜𝑟</m:t>
                      </m:r>
                    </m:oMath>
                  </m:oMathPara>
                </a14:m>
                <a:endParaRPr lang="en-US" sz="2905" b="0" dirty="0">
                  <a:ea typeface="Cambria Math" panose="02040503050406030204" pitchFamily="18" charset="0"/>
                </a:endParaRPr>
              </a:p>
              <a:p>
                <a:pPr marL="171898" lvl="1" algn="ctr"/>
                <a14:m>
                  <m:oMath xmlns:m="http://schemas.openxmlformats.org/officeDocument/2006/math">
                    <m:r>
                      <a:rPr lang="en-US" sz="2905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90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905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905" dirty="0"/>
                  <a:t>=</a:t>
                </a:r>
                <a:r>
                  <a:rPr lang="en-US" sz="2905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9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sz="29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9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29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90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90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sz="2905" dirty="0"/>
              </a:p>
              <a:p>
                <a:pPr marL="171898" lvl="1"/>
                <a:r>
                  <a:rPr lang="en-US" sz="2905" b="1" u="sng" dirty="0"/>
                  <a:t>Layer sensitivity</a:t>
                </a:r>
                <a:r>
                  <a:rPr lang="en-US" sz="2905" dirty="0"/>
                  <a:t> is defined as the average top-5 sensitivity of the enclosed parameters.</a:t>
                </a:r>
              </a:p>
              <a:p>
                <a:pPr marL="171898" lvl="1"/>
                <a:r>
                  <a:rPr lang="en-US" sz="2905" dirty="0"/>
                  <a:t>     </a:t>
                </a:r>
                <a:r>
                  <a:rPr lang="en-US" sz="2905" b="1" dirty="0"/>
                  <a:t>Online Execution:</a:t>
                </a:r>
                <a:r>
                  <a:rPr lang="en-US" sz="2905" dirty="0"/>
                  <a:t> New </a:t>
                </a:r>
                <a:r>
                  <a:rPr lang="en-US" sz="2905" b="1" u="sng" dirty="0"/>
                  <a:t>Pearson hashes</a:t>
                </a:r>
                <a:r>
                  <a:rPr lang="en-US" sz="2905" dirty="0"/>
                  <a:t> are extracted from checkpoint layers </a:t>
                </a:r>
                <a:r>
                  <a:rPr lang="en-US" sz="2905" b="1" u="sng" dirty="0"/>
                  <a:t>in parallel</a:t>
                </a:r>
                <a:r>
                  <a:rPr lang="en-US" sz="2905" dirty="0"/>
                  <a:t> to each DNN inference. Hashes are </a:t>
                </a:r>
                <a:r>
                  <a:rPr lang="en-US" sz="2905" b="1" u="sng" dirty="0"/>
                  <a:t>validated against ground-truth hashes </a:t>
                </a:r>
                <a:r>
                  <a:rPr lang="en-US" sz="2905" dirty="0"/>
                  <a:t>gathered in pre-processing phase. Upon hash-mismatch, an alarm is raised and ground-truth weights are reloaded. Operations in this phase are </a:t>
                </a:r>
                <a:r>
                  <a:rPr lang="en-US" sz="2905" b="1" u="sng" dirty="0"/>
                  <a:t>done on a customized FPGA.</a:t>
                </a: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0D7DCDA-0FBD-45FD-98C2-7D154B1E4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80" y="20716183"/>
                <a:ext cx="8961224" cy="8462509"/>
              </a:xfrm>
              <a:prstGeom prst="rect">
                <a:avLst/>
              </a:prstGeom>
              <a:blipFill>
                <a:blip r:embed="rId5"/>
                <a:stretch>
                  <a:fillRect l="-1414" t="-900" r="-1980" b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>
            <a:extLst>
              <a:ext uri="{FF2B5EF4-FFF2-40B4-BE49-F238E27FC236}">
                <a16:creationId xmlns:a16="http://schemas.microsoft.com/office/drawing/2014/main" id="{CBF3F908-916A-4D60-AB1B-C08D6520C3D0}"/>
              </a:ext>
            </a:extLst>
          </p:cNvPr>
          <p:cNvSpPr txBox="1"/>
          <p:nvPr/>
        </p:nvSpPr>
        <p:spPr>
          <a:xfrm>
            <a:off x="19451949" y="8085883"/>
            <a:ext cx="208151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86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9F8FA5-3949-4618-B378-A15B77F8345D}"/>
              </a:ext>
            </a:extLst>
          </p:cNvPr>
          <p:cNvSpPr/>
          <p:nvPr/>
        </p:nvSpPr>
        <p:spPr>
          <a:xfrm>
            <a:off x="11042621" y="6630787"/>
            <a:ext cx="14963571" cy="349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152" indent="-431152">
              <a:buFont typeface="Wingdings" panose="05000000000000000000" pitchFamily="2" charset="2"/>
              <a:buChar char="v"/>
            </a:pPr>
            <a:r>
              <a:rPr lang="en-US" sz="2991" b="1" dirty="0"/>
              <a:t>Threat Model</a:t>
            </a:r>
          </a:p>
          <a:p>
            <a:pPr marL="781355" indent="-431152">
              <a:buFont typeface="Courier New" panose="02070309020205020404" pitchFamily="49" charset="0"/>
              <a:buChar char="o"/>
            </a:pPr>
            <a:r>
              <a:rPr lang="en-US" sz="2991" dirty="0"/>
              <a:t>The attacker has access to (1) victim DNN architecture and parameters (2) physical address of model parameters and (3) subset of data used for training DNN</a:t>
            </a:r>
          </a:p>
          <a:p>
            <a:pPr marL="781355" indent="-431152">
              <a:buFont typeface="Courier New" panose="02070309020205020404" pitchFamily="49" charset="0"/>
              <a:buChar char="o"/>
            </a:pPr>
            <a:r>
              <a:rPr lang="en-US" sz="2991" dirty="0"/>
              <a:t>The attacker performs a Row-Hammer Attack on DRAM locations corresponding to vulnerable parameters, to ensure </a:t>
            </a:r>
            <a:r>
              <a:rPr lang="en-US" sz="2991" dirty="0" err="1"/>
              <a:t>stealthiness</a:t>
            </a:r>
            <a:r>
              <a:rPr lang="en-US" sz="2991" dirty="0"/>
              <a:t> and reduce RHA overhead</a:t>
            </a:r>
          </a:p>
          <a:p>
            <a:pPr marL="937626" indent="-431152">
              <a:buFont typeface="Courier New" panose="02070309020205020404" pitchFamily="49" charset="0"/>
              <a:buChar char="o"/>
            </a:pPr>
            <a:endParaRPr lang="en-US" sz="1196" dirty="0"/>
          </a:p>
          <a:p>
            <a:pPr marL="431152" indent="-431152">
              <a:buFont typeface="Wingdings" panose="05000000000000000000" pitchFamily="2" charset="2"/>
              <a:buChar char="v"/>
            </a:pPr>
            <a:r>
              <a:rPr lang="en-US" sz="2991" dirty="0" err="1"/>
              <a:t>AccHASHTAG</a:t>
            </a:r>
            <a:r>
              <a:rPr lang="en-US" sz="2991" dirty="0"/>
              <a:t> computes ground-truth hashes and detects fault-injection attacks in </a:t>
            </a:r>
            <a:r>
              <a:rPr lang="en-US" sz="2991" b="1" u="sng" dirty="0"/>
              <a:t>real-time</a:t>
            </a:r>
            <a:r>
              <a:rPr lang="en-US" sz="2991" dirty="0"/>
              <a:t> using hashes computed on an FPGA in communication with the host CPU.</a:t>
            </a:r>
          </a:p>
        </p:txBody>
      </p:sp>
      <p:sp>
        <p:nvSpPr>
          <p:cNvPr id="333" name="Rectangle 10">
            <a:extLst>
              <a:ext uri="{FF2B5EF4-FFF2-40B4-BE49-F238E27FC236}">
                <a16:creationId xmlns:a16="http://schemas.microsoft.com/office/drawing/2014/main" id="{5C40C17F-EE55-4BC6-BD2C-1510BCAC1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622" y="16276128"/>
            <a:ext cx="14781671" cy="73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243" b="1" dirty="0">
                <a:solidFill>
                  <a:srgbClr val="FFFFFF"/>
                </a:solidFill>
              </a:rPr>
              <a:t>Experimental Results</a:t>
            </a:r>
          </a:p>
        </p:txBody>
      </p:sp>
      <p:sp>
        <p:nvSpPr>
          <p:cNvPr id="192" name="Rectangle 10">
            <a:extLst>
              <a:ext uri="{FF2B5EF4-FFF2-40B4-BE49-F238E27FC236}">
                <a16:creationId xmlns:a16="http://schemas.microsoft.com/office/drawing/2014/main" id="{B1067630-F99A-4D76-B553-817138E8B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8175" y="31934263"/>
            <a:ext cx="14963571" cy="73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526" b="1" dirty="0">
                <a:solidFill>
                  <a:schemeClr val="bg1"/>
                </a:solidFill>
              </a:rPr>
              <a:t>Conclusion</a:t>
            </a:r>
            <a:endParaRPr lang="en-US" sz="4243" b="1" dirty="0">
              <a:solidFill>
                <a:schemeClr val="bg1"/>
              </a:solidFill>
            </a:endParaRPr>
          </a:p>
        </p:txBody>
      </p:sp>
      <p:pic>
        <p:nvPicPr>
          <p:cNvPr id="193" name="ucsdlogo.pdf">
            <a:extLst>
              <a:ext uri="{FF2B5EF4-FFF2-40B4-BE49-F238E27FC236}">
                <a16:creationId xmlns:a16="http://schemas.microsoft.com/office/drawing/2014/main" id="{E8D38AC0-6A2C-4414-BC9C-76F86F9F398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450" y="311046"/>
            <a:ext cx="2650007" cy="266473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E9409500-0C46-4BB7-B77B-80DB6A4CEDE5}"/>
              </a:ext>
            </a:extLst>
          </p:cNvPr>
          <p:cNvSpPr/>
          <p:nvPr/>
        </p:nvSpPr>
        <p:spPr>
          <a:xfrm>
            <a:off x="11144389" y="32834657"/>
            <a:ext cx="14777619" cy="205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363" indent="-323363" algn="just">
              <a:spcBef>
                <a:spcPts val="1131"/>
              </a:spcBef>
              <a:buFont typeface="Wingdings" panose="05000000000000000000" pitchFamily="2" charset="2"/>
              <a:buChar char="v"/>
              <a:defRPr sz="3400"/>
            </a:pPr>
            <a:r>
              <a:rPr lang="en-US" sz="2923" dirty="0"/>
              <a:t> </a:t>
            </a:r>
            <a:r>
              <a:rPr lang="en-US" sz="2991" dirty="0"/>
              <a:t>Presenting </a:t>
            </a:r>
            <a:r>
              <a:rPr lang="en-US" sz="2991" dirty="0" err="1"/>
              <a:t>AccHASHTAG</a:t>
            </a:r>
            <a:r>
              <a:rPr lang="en-US" sz="2991" dirty="0"/>
              <a:t>, a fault-injection detection methodology that incurs negligible storage and runtime overhead on resource-constrained embedded devices.</a:t>
            </a:r>
          </a:p>
          <a:p>
            <a:pPr marL="323363" indent="-323363" algn="just">
              <a:spcBef>
                <a:spcPts val="1131"/>
              </a:spcBef>
              <a:buFont typeface="Wingdings" panose="05000000000000000000" pitchFamily="2" charset="2"/>
              <a:buChar char="v"/>
              <a:defRPr sz="3400"/>
            </a:pPr>
            <a:r>
              <a:rPr lang="en-US" sz="2923" dirty="0"/>
              <a:t>Leveraging Algorithm/Software/Hardware </a:t>
            </a:r>
            <a:r>
              <a:rPr lang="en-US" sz="2923" b="1" u="sng" dirty="0"/>
              <a:t>co-design</a:t>
            </a:r>
            <a:r>
              <a:rPr lang="en-US" sz="2923" dirty="0"/>
              <a:t> principle to achieve </a:t>
            </a:r>
            <a:r>
              <a:rPr lang="en-US" sz="2923" b="1" u="sng" dirty="0"/>
              <a:t>100% detection rate </a:t>
            </a:r>
            <a:r>
              <a:rPr lang="en-US" sz="2923" dirty="0"/>
              <a:t> with </a:t>
            </a:r>
            <a:r>
              <a:rPr lang="en-US" sz="2923" b="1" u="sng" dirty="0"/>
              <a:t>0% false alarms</a:t>
            </a:r>
            <a:r>
              <a:rPr lang="en-US" sz="2923" dirty="0"/>
              <a:t> and guaranteed detection performance with </a:t>
            </a:r>
            <a:r>
              <a:rPr lang="en-US" sz="2923" b="1" u="sng" dirty="0"/>
              <a:t>provable statistical bounds</a:t>
            </a:r>
            <a:endParaRPr lang="en-US" sz="2923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F5E0F3-983B-4038-8059-5BF3E135A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9334" y="21151981"/>
            <a:ext cx="499098" cy="620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59174C-CA6E-4BCC-9BA6-50F774FC13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394" y="25865695"/>
            <a:ext cx="562977" cy="69092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0892BC-E5F4-4585-89C5-8A8C12B52897}"/>
              </a:ext>
            </a:extLst>
          </p:cNvPr>
          <p:cNvSpPr/>
          <p:nvPr/>
        </p:nvSpPr>
        <p:spPr>
          <a:xfrm>
            <a:off x="1429880" y="30064278"/>
            <a:ext cx="8961224" cy="4195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8347" indent="-488347" algn="just">
              <a:buFont typeface="Wingdings" panose="05000000000000000000" pitchFamily="2" charset="2"/>
              <a:buChar char="v"/>
            </a:pPr>
            <a:r>
              <a:rPr lang="en-US" sz="2991" dirty="0"/>
              <a:t>To increase throughput of the online execution phase, we (1) </a:t>
            </a:r>
            <a:r>
              <a:rPr lang="en-US" sz="2991" b="1" u="sng" dirty="0"/>
              <a:t>parallelize</a:t>
            </a:r>
            <a:r>
              <a:rPr lang="en-US" sz="2991" dirty="0"/>
              <a:t> Pearson Hash module with </a:t>
            </a:r>
            <a:r>
              <a:rPr lang="en-US" sz="2991" b="1" u="sng" dirty="0"/>
              <a:t>deep pipelining</a:t>
            </a:r>
            <a:r>
              <a:rPr lang="en-US" sz="2991" dirty="0"/>
              <a:t> (2) implement hash tables entirely using </a:t>
            </a:r>
            <a:r>
              <a:rPr lang="en-US" sz="2991" b="1" u="sng" dirty="0"/>
              <a:t>8-bit FF registers</a:t>
            </a:r>
            <a:r>
              <a:rPr lang="en-US" sz="2991" dirty="0"/>
              <a:t> and (3) optimize AXI reads.</a:t>
            </a:r>
          </a:p>
          <a:p>
            <a:pPr marL="562575" lvl="1" indent="-390677" algn="just">
              <a:buFont typeface="Courier New" panose="02070309020205020404" pitchFamily="49" charset="0"/>
              <a:buChar char="o"/>
            </a:pPr>
            <a:endParaRPr lang="en-US" sz="2734" b="1" dirty="0"/>
          </a:p>
          <a:p>
            <a:pPr marL="171898" lvl="1" algn="just"/>
            <a:endParaRPr lang="en-US" sz="2991" b="1" dirty="0"/>
          </a:p>
          <a:p>
            <a:pPr marL="171898" lvl="1" algn="just"/>
            <a:endParaRPr lang="en-US" sz="2991" b="1" dirty="0"/>
          </a:p>
          <a:p>
            <a:pPr marL="171898" lvl="1" algn="just"/>
            <a:endParaRPr lang="en-US" sz="2991" b="1" dirty="0"/>
          </a:p>
          <a:p>
            <a:pPr marL="562575" lvl="1" indent="-390677" algn="just">
              <a:buFont typeface="Courier New" panose="02070309020205020404" pitchFamily="49" charset="0"/>
              <a:buChar char="o"/>
            </a:pPr>
            <a:endParaRPr lang="en-US" sz="2991" b="1" dirty="0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CBDFD072-7F17-8960-802F-D40C904B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34" y="29230830"/>
            <a:ext cx="9008326" cy="741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526" b="1" dirty="0">
                <a:solidFill>
                  <a:schemeClr val="bg1"/>
                </a:solidFill>
              </a:rPr>
              <a:t>Hardware Optimization</a:t>
            </a:r>
            <a:endParaRPr lang="en-US" sz="4243" b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257435-EB44-B5BC-EA25-54599F8FF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81" y="16468876"/>
            <a:ext cx="6365750" cy="3327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DFD554-233E-88D7-A0C6-8CEF7AB0F4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98" y="10320760"/>
            <a:ext cx="15347357" cy="5720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F6B428-6880-A846-11B8-0C2379BC7F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25" y="31936936"/>
            <a:ext cx="7566604" cy="32078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0DB2FF-2300-A558-2B9C-309F11CD5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449" y="19173836"/>
            <a:ext cx="7065697" cy="30327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F4DF82-14F8-1A1A-F986-0BD0318D8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960" y="19030891"/>
            <a:ext cx="7793358" cy="33705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8624CB7-087B-27C4-ACAD-0C42DEA576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449" y="23554058"/>
            <a:ext cx="13439321" cy="37406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F1A96D7-CD49-F7DB-5505-629806B180D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"/>
          <a:stretch/>
        </p:blipFill>
        <p:spPr>
          <a:xfrm>
            <a:off x="11238175" y="28867805"/>
            <a:ext cx="6714751" cy="27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11109</TotalTime>
  <Words>610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Courier New</vt:lpstr>
      <vt:lpstr>Franklin Gothic Medium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Nojan Sheybani</cp:lastModifiedBy>
  <cp:revision>531</cp:revision>
  <cp:lastPrinted>2013-03-27T18:07:17Z</cp:lastPrinted>
  <dcterms:created xsi:type="dcterms:W3CDTF">2011-01-12T16:45:58Z</dcterms:created>
  <dcterms:modified xsi:type="dcterms:W3CDTF">2022-06-08T22:06:24Z</dcterms:modified>
  <cp:category>templates for scientific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v-bidar@microsoft.com</vt:lpwstr>
  </property>
  <property fmtid="{D5CDD505-2E9C-101B-9397-08002B2CF9AE}" pid="5" name="MSIP_Label_f42aa342-8706-4288-bd11-ebb85995028c_SetDate">
    <vt:lpwstr>2018-06-14T21:14:57.4197732Z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