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7432000" cy="36576000"/>
  <p:notesSz cx="7010400" cy="9296400"/>
  <p:defaultTextStyle>
    <a:defPPr>
      <a:defRPr lang="en-US"/>
    </a:defPPr>
    <a:lvl1pPr marL="0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1pPr>
    <a:lvl2pPr marL="1564792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2pPr>
    <a:lvl3pPr marL="3129585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3pPr>
    <a:lvl4pPr marL="4694376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4pPr>
    <a:lvl5pPr marL="6259174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5pPr>
    <a:lvl6pPr marL="7823965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6pPr>
    <a:lvl7pPr marL="9388760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7pPr>
    <a:lvl8pPr marL="10953552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8pPr>
    <a:lvl9pPr marL="12518345" algn="l" defTabSz="3129585" rtl="0" eaLnBrk="1" latinLnBrk="0" hangingPunct="1">
      <a:defRPr sz="6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0" userDrawn="1">
          <p15:clr>
            <a:srgbClr val="A4A3A4"/>
          </p15:clr>
        </p15:guide>
        <p15:guide id="2" pos="120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li chen" initials="hc" lastIdx="1" clrIdx="0">
    <p:extLst>
      <p:ext uri="{19B8F6BF-5375-455C-9EA6-DF929625EA0E}">
        <p15:presenceInfo xmlns:p15="http://schemas.microsoft.com/office/powerpoint/2012/main" userId="2e193d473b36c9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632"/>
    <a:srgbClr val="FFCC00"/>
    <a:srgbClr val="353535"/>
    <a:srgbClr val="51253A"/>
    <a:srgbClr val="03495C"/>
    <a:srgbClr val="ECEDD1"/>
    <a:srgbClr val="613318"/>
    <a:srgbClr val="000000"/>
    <a:srgbClr val="00334D"/>
    <a:srgbClr val="BD4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690" autoAdjust="0"/>
  </p:normalViewPr>
  <p:slideViewPr>
    <p:cSldViewPr snapToGrid="0">
      <p:cViewPr>
        <p:scale>
          <a:sx n="39" d="100"/>
          <a:sy n="39" d="100"/>
        </p:scale>
        <p:origin x="2064" y="-720"/>
      </p:cViewPr>
      <p:guideLst>
        <p:guide orient="horz" pos="2770"/>
        <p:guide pos="12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F96C-0DD1-4DCA-AB4B-687076CBD6E7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8688" y="696913"/>
            <a:ext cx="26130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A5243-CE1B-4274-BAA7-73DD5174F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910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1818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2728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3637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546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455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364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274" algn="l" defTabSz="76181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8688" y="696913"/>
            <a:ext cx="26130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42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easel with dimensions 94.75" x 45.875" (240.67 cm x 116.5 cm).  Your poster need not consume all of this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42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area.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A5243-CE1B-4274-BAA7-73DD5174F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4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-23393" y="261940"/>
            <a:ext cx="27455395" cy="3238500"/>
          </a:xfrm>
        </p:spPr>
        <p:txBody>
          <a:bodyPr>
            <a:noAutofit/>
          </a:bodyPr>
          <a:lstStyle>
            <a:lvl1pPr marL="0" marR="0" indent="0" algn="ctr" defTabSz="2955551" rtl="0" eaLnBrk="1" fontAlgn="auto" latinLnBrk="0" hangingPunct="1">
              <a:lnSpc>
                <a:spcPct val="100000"/>
              </a:lnSpc>
              <a:spcBef>
                <a:spcPts val="11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794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477775" indent="0">
              <a:buFontTx/>
              <a:buNone/>
              <a:defRPr/>
            </a:lvl2pPr>
            <a:lvl3pPr marL="2955551" indent="0">
              <a:buFontTx/>
              <a:buNone/>
              <a:defRPr/>
            </a:lvl3pPr>
            <a:lvl4pPr marL="4433325" indent="0">
              <a:buFontTx/>
              <a:buNone/>
              <a:defRPr/>
            </a:lvl4pPr>
            <a:lvl5pPr marL="5911101" indent="0">
              <a:buFontTx/>
              <a:buNone/>
              <a:defRPr/>
            </a:lvl5pPr>
          </a:lstStyle>
          <a:p>
            <a:pPr marL="0" marR="0" lvl="0" indent="0" algn="ctr" defTabSz="2955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Scientific Poster Template created by </a:t>
            </a:r>
            <a:r>
              <a:rPr lang="en-US" dirty="0" err="1"/>
              <a:t>Graphicsland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&amp; MakeSigns.com. Your poster title would go on these lines. 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-23393" y="2958354"/>
            <a:ext cx="27455395" cy="1882588"/>
          </a:xfrm>
        </p:spPr>
        <p:txBody>
          <a:bodyPr>
            <a:noAutofit/>
          </a:bodyPr>
          <a:lstStyle>
            <a:lvl1pPr marL="0" marR="0" indent="0" algn="ctr" defTabSz="2955551" rtl="0" eaLnBrk="1" fontAlgn="auto" latinLnBrk="0" hangingPunct="1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Tx/>
              <a:buSzTx/>
              <a:buFontTx/>
              <a:buNone/>
              <a:tabLst/>
              <a:defRPr sz="5187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477775" indent="0">
              <a:buFontTx/>
              <a:buNone/>
              <a:defRPr/>
            </a:lvl2pPr>
            <a:lvl3pPr marL="2955551" indent="0">
              <a:buFontTx/>
              <a:buNone/>
              <a:defRPr/>
            </a:lvl3pPr>
            <a:lvl4pPr marL="4433325" indent="0">
              <a:buFontTx/>
              <a:buNone/>
              <a:defRPr/>
            </a:lvl4pPr>
            <a:lvl5pPr marL="5911101" indent="0">
              <a:buFontTx/>
              <a:buNone/>
              <a:defRPr/>
            </a:lvl5pPr>
          </a:lstStyle>
          <a:p>
            <a:pPr algn="ctr">
              <a:spcBef>
                <a:spcPts val="600"/>
              </a:spcBef>
            </a:pPr>
            <a:r>
              <a:rPr lang="en-US" sz="4715" dirty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Author’s Name Here</a:t>
            </a:r>
            <a:br>
              <a:rPr lang="en-US" sz="4715" dirty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</a:br>
            <a:r>
              <a:rPr lang="en-US" sz="4715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University</a:t>
            </a:r>
            <a:r>
              <a:rPr lang="en-US" sz="4715" dirty="0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76"/>
            <a:ext cx="23317200" cy="7264400"/>
          </a:xfrm>
        </p:spPr>
        <p:txBody>
          <a:bodyPr anchor="t"/>
          <a:lstStyle>
            <a:lvl1pPr algn="l">
              <a:defRPr sz="1296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4"/>
            <a:ext cx="23317200" cy="8000997"/>
          </a:xfrm>
        </p:spPr>
        <p:txBody>
          <a:bodyPr anchor="b"/>
          <a:lstStyle>
            <a:lvl1pPr marL="0" indent="0">
              <a:buNone/>
              <a:defRPr sz="6444">
                <a:solidFill>
                  <a:schemeClr val="tx1">
                    <a:tint val="75000"/>
                  </a:schemeClr>
                </a:solidFill>
              </a:defRPr>
            </a:lvl1pPr>
            <a:lvl2pPr marL="1477775" indent="0">
              <a:buNone/>
              <a:defRPr sz="5815">
                <a:solidFill>
                  <a:schemeClr val="tx1">
                    <a:tint val="75000"/>
                  </a:schemeClr>
                </a:solidFill>
              </a:defRPr>
            </a:lvl2pPr>
            <a:lvl3pPr marL="2955551" indent="0">
              <a:buNone/>
              <a:defRPr sz="5187">
                <a:solidFill>
                  <a:schemeClr val="tx1">
                    <a:tint val="75000"/>
                  </a:schemeClr>
                </a:solidFill>
              </a:defRPr>
            </a:lvl3pPr>
            <a:lvl4pPr marL="4433326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4pPr>
            <a:lvl5pPr marL="5911102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5pPr>
            <a:lvl6pPr marL="7388877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6pPr>
            <a:lvl7pPr marL="8866653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7pPr>
            <a:lvl8pPr marL="10344429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8pPr>
            <a:lvl9pPr marL="11822205" indent="0">
              <a:buNone/>
              <a:defRPr sz="45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2"/>
            <a:ext cx="12115800" cy="24138470"/>
          </a:xfrm>
        </p:spPr>
        <p:txBody>
          <a:bodyPr/>
          <a:lstStyle>
            <a:lvl1pPr>
              <a:defRPr sz="9037"/>
            </a:lvl1pPr>
            <a:lvl2pPr>
              <a:defRPr sz="7780"/>
            </a:lvl2pPr>
            <a:lvl3pPr>
              <a:defRPr sz="6444"/>
            </a:lvl3pPr>
            <a:lvl4pPr>
              <a:defRPr sz="5815"/>
            </a:lvl4pPr>
            <a:lvl5pPr>
              <a:defRPr sz="5815"/>
            </a:lvl5pPr>
            <a:lvl6pPr>
              <a:defRPr sz="5815"/>
            </a:lvl6pPr>
            <a:lvl7pPr>
              <a:defRPr sz="5815"/>
            </a:lvl7pPr>
            <a:lvl8pPr>
              <a:defRPr sz="5815"/>
            </a:lvl8pPr>
            <a:lvl9pPr>
              <a:defRPr sz="5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2"/>
            <a:ext cx="12115800" cy="24138470"/>
          </a:xfrm>
        </p:spPr>
        <p:txBody>
          <a:bodyPr/>
          <a:lstStyle>
            <a:lvl1pPr>
              <a:defRPr sz="9037"/>
            </a:lvl1pPr>
            <a:lvl2pPr>
              <a:defRPr sz="7780"/>
            </a:lvl2pPr>
            <a:lvl3pPr>
              <a:defRPr sz="6444"/>
            </a:lvl3pPr>
            <a:lvl4pPr>
              <a:defRPr sz="5815"/>
            </a:lvl4pPr>
            <a:lvl5pPr>
              <a:defRPr sz="5815"/>
            </a:lvl5pPr>
            <a:lvl6pPr>
              <a:defRPr sz="5815"/>
            </a:lvl6pPr>
            <a:lvl7pPr>
              <a:defRPr sz="5815"/>
            </a:lvl7pPr>
            <a:lvl8pPr>
              <a:defRPr sz="5815"/>
            </a:lvl8pPr>
            <a:lvl9pPr>
              <a:defRPr sz="5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5" y="8187272"/>
            <a:ext cx="12120564" cy="3412063"/>
          </a:xfrm>
        </p:spPr>
        <p:txBody>
          <a:bodyPr anchor="b"/>
          <a:lstStyle>
            <a:lvl1pPr marL="0" indent="0">
              <a:buNone/>
              <a:defRPr sz="7780" b="1"/>
            </a:lvl1pPr>
            <a:lvl2pPr marL="1477775" indent="0">
              <a:buNone/>
              <a:defRPr sz="6444" b="1"/>
            </a:lvl2pPr>
            <a:lvl3pPr marL="2955551" indent="0">
              <a:buNone/>
              <a:defRPr sz="5815" b="1"/>
            </a:lvl3pPr>
            <a:lvl4pPr marL="4433326" indent="0">
              <a:buNone/>
              <a:defRPr sz="5187" b="1"/>
            </a:lvl4pPr>
            <a:lvl5pPr marL="5911102" indent="0">
              <a:buNone/>
              <a:defRPr sz="5187" b="1"/>
            </a:lvl5pPr>
            <a:lvl6pPr marL="7388877" indent="0">
              <a:buNone/>
              <a:defRPr sz="5187" b="1"/>
            </a:lvl6pPr>
            <a:lvl7pPr marL="8866653" indent="0">
              <a:buNone/>
              <a:defRPr sz="5187" b="1"/>
            </a:lvl7pPr>
            <a:lvl8pPr marL="10344429" indent="0">
              <a:buNone/>
              <a:defRPr sz="5187" b="1"/>
            </a:lvl8pPr>
            <a:lvl9pPr marL="11822205" indent="0">
              <a:buNone/>
              <a:defRPr sz="51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5" y="11599335"/>
            <a:ext cx="12120564" cy="21073537"/>
          </a:xfrm>
        </p:spPr>
        <p:txBody>
          <a:bodyPr/>
          <a:lstStyle>
            <a:lvl1pPr>
              <a:defRPr sz="7780"/>
            </a:lvl1pPr>
            <a:lvl2pPr>
              <a:defRPr sz="6444"/>
            </a:lvl2pPr>
            <a:lvl3pPr>
              <a:defRPr sz="5815"/>
            </a:lvl3pPr>
            <a:lvl4pPr>
              <a:defRPr sz="5187"/>
            </a:lvl4pPr>
            <a:lvl5pPr>
              <a:defRPr sz="5187"/>
            </a:lvl5pPr>
            <a:lvl6pPr>
              <a:defRPr sz="5187"/>
            </a:lvl6pPr>
            <a:lvl7pPr>
              <a:defRPr sz="5187"/>
            </a:lvl7pPr>
            <a:lvl8pPr>
              <a:defRPr sz="5187"/>
            </a:lvl8pPr>
            <a:lvl9pPr>
              <a:defRPr sz="51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8187272"/>
            <a:ext cx="12125325" cy="3412063"/>
          </a:xfrm>
        </p:spPr>
        <p:txBody>
          <a:bodyPr anchor="b"/>
          <a:lstStyle>
            <a:lvl1pPr marL="0" indent="0">
              <a:buNone/>
              <a:defRPr sz="7780" b="1"/>
            </a:lvl1pPr>
            <a:lvl2pPr marL="1477775" indent="0">
              <a:buNone/>
              <a:defRPr sz="6444" b="1"/>
            </a:lvl2pPr>
            <a:lvl3pPr marL="2955551" indent="0">
              <a:buNone/>
              <a:defRPr sz="5815" b="1"/>
            </a:lvl3pPr>
            <a:lvl4pPr marL="4433326" indent="0">
              <a:buNone/>
              <a:defRPr sz="5187" b="1"/>
            </a:lvl4pPr>
            <a:lvl5pPr marL="5911102" indent="0">
              <a:buNone/>
              <a:defRPr sz="5187" b="1"/>
            </a:lvl5pPr>
            <a:lvl6pPr marL="7388877" indent="0">
              <a:buNone/>
              <a:defRPr sz="5187" b="1"/>
            </a:lvl6pPr>
            <a:lvl7pPr marL="8866653" indent="0">
              <a:buNone/>
              <a:defRPr sz="5187" b="1"/>
            </a:lvl7pPr>
            <a:lvl8pPr marL="10344429" indent="0">
              <a:buNone/>
              <a:defRPr sz="5187" b="1"/>
            </a:lvl8pPr>
            <a:lvl9pPr marL="11822205" indent="0">
              <a:buNone/>
              <a:defRPr sz="51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11599335"/>
            <a:ext cx="12125325" cy="21073537"/>
          </a:xfrm>
        </p:spPr>
        <p:txBody>
          <a:bodyPr/>
          <a:lstStyle>
            <a:lvl1pPr>
              <a:defRPr sz="7780"/>
            </a:lvl1pPr>
            <a:lvl2pPr>
              <a:defRPr sz="6444"/>
            </a:lvl2pPr>
            <a:lvl3pPr>
              <a:defRPr sz="5815"/>
            </a:lvl3pPr>
            <a:lvl4pPr>
              <a:defRPr sz="5187"/>
            </a:lvl4pPr>
            <a:lvl5pPr>
              <a:defRPr sz="5187"/>
            </a:lvl5pPr>
            <a:lvl6pPr>
              <a:defRPr sz="5187"/>
            </a:lvl6pPr>
            <a:lvl7pPr>
              <a:defRPr sz="5187"/>
            </a:lvl7pPr>
            <a:lvl8pPr>
              <a:defRPr sz="5187"/>
            </a:lvl8pPr>
            <a:lvl9pPr>
              <a:defRPr sz="51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7" y="1456267"/>
            <a:ext cx="9024939" cy="6197600"/>
          </a:xfrm>
        </p:spPr>
        <p:txBody>
          <a:bodyPr anchor="b"/>
          <a:lstStyle>
            <a:lvl1pPr algn="l">
              <a:defRPr sz="64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0374"/>
            </a:lvl1pPr>
            <a:lvl2pPr>
              <a:defRPr sz="9037"/>
            </a:lvl2pPr>
            <a:lvl3pPr>
              <a:defRPr sz="7780"/>
            </a:lvl3pPr>
            <a:lvl4pPr>
              <a:defRPr sz="6444"/>
            </a:lvl4pPr>
            <a:lvl5pPr>
              <a:defRPr sz="6444"/>
            </a:lvl5pPr>
            <a:lvl6pPr>
              <a:defRPr sz="6444"/>
            </a:lvl6pPr>
            <a:lvl7pPr>
              <a:defRPr sz="6444"/>
            </a:lvl7pPr>
            <a:lvl8pPr>
              <a:defRPr sz="6444"/>
            </a:lvl8pPr>
            <a:lvl9pPr>
              <a:defRPr sz="64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7" y="7653869"/>
            <a:ext cx="9024939" cy="25019003"/>
          </a:xfrm>
        </p:spPr>
        <p:txBody>
          <a:bodyPr/>
          <a:lstStyle>
            <a:lvl1pPr marL="0" indent="0">
              <a:buNone/>
              <a:defRPr sz="4558"/>
            </a:lvl1pPr>
            <a:lvl2pPr marL="1477775" indent="0">
              <a:buNone/>
              <a:defRPr sz="3850"/>
            </a:lvl2pPr>
            <a:lvl3pPr marL="2955551" indent="0">
              <a:buNone/>
              <a:defRPr sz="3222"/>
            </a:lvl3pPr>
            <a:lvl4pPr marL="4433326" indent="0">
              <a:buNone/>
              <a:defRPr sz="2907"/>
            </a:lvl4pPr>
            <a:lvl5pPr marL="5911102" indent="0">
              <a:buNone/>
              <a:defRPr sz="2907"/>
            </a:lvl5pPr>
            <a:lvl6pPr marL="7388877" indent="0">
              <a:buNone/>
              <a:defRPr sz="2907"/>
            </a:lvl6pPr>
            <a:lvl7pPr marL="8866653" indent="0">
              <a:buNone/>
              <a:defRPr sz="2907"/>
            </a:lvl7pPr>
            <a:lvl8pPr marL="10344429" indent="0">
              <a:buNone/>
              <a:defRPr sz="2907"/>
            </a:lvl8pPr>
            <a:lvl9pPr marL="11822205" indent="0">
              <a:buNone/>
              <a:defRPr sz="2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2"/>
            <a:ext cx="16459200" cy="3022603"/>
          </a:xfrm>
        </p:spPr>
        <p:txBody>
          <a:bodyPr anchor="b"/>
          <a:lstStyle>
            <a:lvl1pPr algn="l">
              <a:defRPr sz="64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0374"/>
            </a:lvl1pPr>
            <a:lvl2pPr marL="1477775" indent="0">
              <a:buNone/>
              <a:defRPr sz="9037"/>
            </a:lvl2pPr>
            <a:lvl3pPr marL="2955551" indent="0">
              <a:buNone/>
              <a:defRPr sz="7780"/>
            </a:lvl3pPr>
            <a:lvl4pPr marL="4433326" indent="0">
              <a:buNone/>
              <a:defRPr sz="6444"/>
            </a:lvl4pPr>
            <a:lvl5pPr marL="5911102" indent="0">
              <a:buNone/>
              <a:defRPr sz="6444"/>
            </a:lvl5pPr>
            <a:lvl6pPr marL="7388877" indent="0">
              <a:buNone/>
              <a:defRPr sz="6444"/>
            </a:lvl6pPr>
            <a:lvl7pPr marL="8866653" indent="0">
              <a:buNone/>
              <a:defRPr sz="6444"/>
            </a:lvl7pPr>
            <a:lvl8pPr marL="10344429" indent="0">
              <a:buNone/>
              <a:defRPr sz="6444"/>
            </a:lvl8pPr>
            <a:lvl9pPr marL="11822205" indent="0">
              <a:buNone/>
              <a:defRPr sz="64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4558"/>
            </a:lvl1pPr>
            <a:lvl2pPr marL="1477775" indent="0">
              <a:buNone/>
              <a:defRPr sz="3850"/>
            </a:lvl2pPr>
            <a:lvl3pPr marL="2955551" indent="0">
              <a:buNone/>
              <a:defRPr sz="3222"/>
            </a:lvl3pPr>
            <a:lvl4pPr marL="4433326" indent="0">
              <a:buNone/>
              <a:defRPr sz="2907"/>
            </a:lvl4pPr>
            <a:lvl5pPr marL="5911102" indent="0">
              <a:buNone/>
              <a:defRPr sz="2907"/>
            </a:lvl5pPr>
            <a:lvl6pPr marL="7388877" indent="0">
              <a:buNone/>
              <a:defRPr sz="2907"/>
            </a:lvl6pPr>
            <a:lvl7pPr marL="8866653" indent="0">
              <a:buNone/>
              <a:defRPr sz="2907"/>
            </a:lvl7pPr>
            <a:lvl8pPr marL="10344429" indent="0">
              <a:buNone/>
              <a:defRPr sz="2907"/>
            </a:lvl8pPr>
            <a:lvl9pPr marL="11822205" indent="0">
              <a:buNone/>
              <a:defRPr sz="2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7"/>
            <a:ext cx="24688800" cy="60960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2"/>
            <a:ext cx="24688800" cy="24138470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44"/>
            <a:ext cx="6400800" cy="1947333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l">
              <a:defRPr sz="3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pPr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44"/>
            <a:ext cx="8686800" cy="1947333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ctr">
              <a:defRPr sz="3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44"/>
            <a:ext cx="6400800" cy="1947333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r">
              <a:defRPr sz="3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2955551" rtl="0" eaLnBrk="1" latinLnBrk="0" hangingPunct="1">
        <a:spcBef>
          <a:spcPct val="0"/>
        </a:spcBef>
        <a:buNone/>
        <a:defRPr sz="1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8329" indent="-1108329" algn="l" defTabSz="2955551" rtl="0" eaLnBrk="1" latinLnBrk="0" hangingPunct="1">
        <a:spcBef>
          <a:spcPct val="20000"/>
        </a:spcBef>
        <a:buFont typeface="Arial" pitchFamily="34" charset="0"/>
        <a:buChar char="•"/>
        <a:defRPr sz="10374" kern="1200">
          <a:solidFill>
            <a:schemeClr val="tx1"/>
          </a:solidFill>
          <a:latin typeface="+mn-lt"/>
          <a:ea typeface="+mn-ea"/>
          <a:cs typeface="+mn-cs"/>
        </a:defRPr>
      </a:lvl1pPr>
      <a:lvl2pPr marL="2401386" indent="-923611" algn="l" defTabSz="2955551" rtl="0" eaLnBrk="1" latinLnBrk="0" hangingPunct="1">
        <a:spcBef>
          <a:spcPct val="20000"/>
        </a:spcBef>
        <a:buFont typeface="Arial" pitchFamily="34" charset="0"/>
        <a:buChar char="–"/>
        <a:defRPr sz="9037" kern="1200">
          <a:solidFill>
            <a:schemeClr val="tx1"/>
          </a:solidFill>
          <a:latin typeface="+mn-lt"/>
          <a:ea typeface="+mn-ea"/>
          <a:cs typeface="+mn-cs"/>
        </a:defRPr>
      </a:lvl2pPr>
      <a:lvl3pPr marL="3694439" indent="-738889" algn="l" defTabSz="2955551" rtl="0" eaLnBrk="1" latinLnBrk="0" hangingPunct="1">
        <a:spcBef>
          <a:spcPct val="20000"/>
        </a:spcBef>
        <a:buFont typeface="Arial" pitchFamily="34" charset="0"/>
        <a:buChar char="•"/>
        <a:defRPr sz="7780" kern="1200">
          <a:solidFill>
            <a:schemeClr val="tx1"/>
          </a:solidFill>
          <a:latin typeface="+mn-lt"/>
          <a:ea typeface="+mn-ea"/>
          <a:cs typeface="+mn-cs"/>
        </a:defRPr>
      </a:lvl3pPr>
      <a:lvl4pPr marL="5172214" indent="-738889" algn="l" defTabSz="2955551" rtl="0" eaLnBrk="1" latinLnBrk="0" hangingPunct="1">
        <a:spcBef>
          <a:spcPct val="20000"/>
        </a:spcBef>
        <a:buFont typeface="Arial" pitchFamily="34" charset="0"/>
        <a:buChar char="–"/>
        <a:defRPr sz="6444" kern="1200">
          <a:solidFill>
            <a:schemeClr val="tx1"/>
          </a:solidFill>
          <a:latin typeface="+mn-lt"/>
          <a:ea typeface="+mn-ea"/>
          <a:cs typeface="+mn-cs"/>
        </a:defRPr>
      </a:lvl4pPr>
      <a:lvl5pPr marL="6649990" indent="-738889" algn="l" defTabSz="2955551" rtl="0" eaLnBrk="1" latinLnBrk="0" hangingPunct="1">
        <a:spcBef>
          <a:spcPct val="20000"/>
        </a:spcBef>
        <a:buFont typeface="Arial" pitchFamily="34" charset="0"/>
        <a:buChar char="»"/>
        <a:defRPr sz="6444" kern="1200">
          <a:solidFill>
            <a:schemeClr val="tx1"/>
          </a:solidFill>
          <a:latin typeface="+mn-lt"/>
          <a:ea typeface="+mn-ea"/>
          <a:cs typeface="+mn-cs"/>
        </a:defRPr>
      </a:lvl5pPr>
      <a:lvl6pPr marL="8127766" indent="-738889" algn="l" defTabSz="2955551" rtl="0" eaLnBrk="1" latinLnBrk="0" hangingPunct="1">
        <a:spcBef>
          <a:spcPct val="20000"/>
        </a:spcBef>
        <a:buFont typeface="Arial" pitchFamily="34" charset="0"/>
        <a:buChar char="•"/>
        <a:defRPr sz="6444" kern="1200">
          <a:solidFill>
            <a:schemeClr val="tx1"/>
          </a:solidFill>
          <a:latin typeface="+mn-lt"/>
          <a:ea typeface="+mn-ea"/>
          <a:cs typeface="+mn-cs"/>
        </a:defRPr>
      </a:lvl6pPr>
      <a:lvl7pPr marL="9605540" indent="-738889" algn="l" defTabSz="2955551" rtl="0" eaLnBrk="1" latinLnBrk="0" hangingPunct="1">
        <a:spcBef>
          <a:spcPct val="20000"/>
        </a:spcBef>
        <a:buFont typeface="Arial" pitchFamily="34" charset="0"/>
        <a:buChar char="•"/>
        <a:defRPr sz="6444" kern="1200">
          <a:solidFill>
            <a:schemeClr val="tx1"/>
          </a:solidFill>
          <a:latin typeface="+mn-lt"/>
          <a:ea typeface="+mn-ea"/>
          <a:cs typeface="+mn-cs"/>
        </a:defRPr>
      </a:lvl7pPr>
      <a:lvl8pPr marL="11083316" indent="-738889" algn="l" defTabSz="2955551" rtl="0" eaLnBrk="1" latinLnBrk="0" hangingPunct="1">
        <a:spcBef>
          <a:spcPct val="20000"/>
        </a:spcBef>
        <a:buFont typeface="Arial" pitchFamily="34" charset="0"/>
        <a:buChar char="•"/>
        <a:defRPr sz="6444" kern="1200">
          <a:solidFill>
            <a:schemeClr val="tx1"/>
          </a:solidFill>
          <a:latin typeface="+mn-lt"/>
          <a:ea typeface="+mn-ea"/>
          <a:cs typeface="+mn-cs"/>
        </a:defRPr>
      </a:lvl8pPr>
      <a:lvl9pPr marL="12561091" indent="-738889" algn="l" defTabSz="2955551" rtl="0" eaLnBrk="1" latinLnBrk="0" hangingPunct="1">
        <a:spcBef>
          <a:spcPct val="20000"/>
        </a:spcBef>
        <a:buFont typeface="Arial" pitchFamily="34" charset="0"/>
        <a:buChar char="•"/>
        <a:defRPr sz="64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1pPr>
      <a:lvl2pPr marL="1477775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2pPr>
      <a:lvl3pPr marL="2955551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3pPr>
      <a:lvl4pPr marL="4433326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4pPr>
      <a:lvl5pPr marL="5911102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5pPr>
      <a:lvl6pPr marL="7388877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6pPr>
      <a:lvl7pPr marL="8866653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7pPr>
      <a:lvl8pPr marL="10344429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8pPr>
      <a:lvl9pPr marL="11822205" algn="l" defTabSz="2955551" rtl="0" eaLnBrk="1" latinLnBrk="0" hangingPunct="1">
        <a:defRPr sz="5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92266" y="3855195"/>
            <a:ext cx="25892363" cy="1836472"/>
          </a:xfrm>
        </p:spPr>
        <p:txBody>
          <a:bodyPr>
            <a:normAutofit fontScale="92500" lnSpcReduction="20000"/>
          </a:bodyPr>
          <a:lstStyle/>
          <a:p>
            <a:r>
              <a:rPr lang="en-US" sz="3772" b="1" dirty="0"/>
              <a:t>﻿Nojan Sheybani</a:t>
            </a:r>
            <a:r>
              <a:rPr lang="en-US" sz="3772" b="1" baseline="30000" dirty="0"/>
              <a:t>1</a:t>
            </a:r>
            <a:r>
              <a:rPr lang="en-US" sz="3772" b="1" dirty="0"/>
              <a:t>, </a:t>
            </a:r>
            <a:r>
              <a:rPr lang="en-US" sz="3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Huili</a:t>
            </a:r>
            <a:r>
              <a:rPr lang="en-US" sz="3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Chen</a:t>
            </a:r>
            <a:r>
              <a:rPr lang="en-US" sz="38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772" b="1" dirty="0"/>
              <a:t>, </a:t>
            </a:r>
            <a:r>
              <a:rPr lang="en-US" sz="3772" b="1" dirty="0" err="1"/>
              <a:t>Xinqiao</a:t>
            </a:r>
            <a:r>
              <a:rPr lang="en-US" sz="3772" b="1" dirty="0"/>
              <a:t> Zhang</a:t>
            </a:r>
            <a:r>
              <a:rPr lang="en-US" sz="3772" b="1" baseline="30000" dirty="0"/>
              <a:t>1</a:t>
            </a:r>
            <a:r>
              <a:rPr lang="en-US" sz="3772" b="1" dirty="0"/>
              <a:t>, Siam Hussain</a:t>
            </a:r>
            <a:r>
              <a:rPr lang="en-US" sz="3772" b="1" baseline="30000" dirty="0"/>
              <a:t>1</a:t>
            </a:r>
            <a:r>
              <a:rPr lang="en-US" sz="3772" b="1" dirty="0"/>
              <a:t>, and Farinaz Koushanfar</a:t>
            </a:r>
            <a:r>
              <a:rPr lang="en-US" sz="3772" b="1" baseline="30000" dirty="0"/>
              <a:t>1</a:t>
            </a:r>
          </a:p>
          <a:p>
            <a:r>
              <a:rPr lang="en-US" sz="3772" b="1" dirty="0"/>
              <a:t>{﻿</a:t>
            </a:r>
            <a:r>
              <a:rPr lang="en-US" sz="3772" b="1" dirty="0" err="1"/>
              <a:t>nsheyban</a:t>
            </a:r>
            <a:r>
              <a:rPr lang="en-US" sz="3772" b="1" dirty="0"/>
              <a:t>, huc044, ﻿x5zhang, ﻿</a:t>
            </a:r>
            <a:r>
              <a:rPr lang="en-US" sz="3772" b="1" dirty="0" err="1"/>
              <a:t>siamumar</a:t>
            </a:r>
            <a:r>
              <a:rPr lang="en-US" sz="3772" b="1" dirty="0"/>
              <a:t>, </a:t>
            </a:r>
            <a:r>
              <a:rPr lang="en-US" sz="3772" b="1" dirty="0" err="1"/>
              <a:t>farinaz</a:t>
            </a:r>
            <a:r>
              <a:rPr lang="en-US" sz="3772" b="1" dirty="0"/>
              <a:t>}@</a:t>
            </a:r>
            <a:r>
              <a:rPr lang="en-US" sz="3772" b="1" dirty="0" err="1"/>
              <a:t>ucsd.edu</a:t>
            </a:r>
            <a:endParaRPr lang="en-US" sz="3772" b="1" dirty="0"/>
          </a:p>
          <a:p>
            <a:r>
              <a:rPr lang="en-US" sz="3772" b="1" baseline="30000" dirty="0"/>
              <a:t>1</a:t>
            </a:r>
            <a:r>
              <a:rPr lang="en-US" sz="3772" b="1" dirty="0"/>
              <a:t>University of California San Diego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852" y="909010"/>
            <a:ext cx="25870299" cy="34493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45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1510877" y="5783016"/>
            <a:ext cx="9008326" cy="7107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243" b="1" dirty="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11015831" y="5792906"/>
            <a:ext cx="14781671" cy="7107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243" b="1" dirty="0" err="1">
                <a:solidFill>
                  <a:srgbClr val="FFFFFF"/>
                </a:solidFill>
              </a:rPr>
              <a:t>HAtNet’s</a:t>
            </a:r>
            <a:r>
              <a:rPr lang="en-US" sz="4243" b="1" dirty="0">
                <a:solidFill>
                  <a:srgbClr val="FFFFFF"/>
                </a:solidFill>
              </a:rPr>
              <a:t> Global Flow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095827" y="2042733"/>
            <a:ext cx="18938912" cy="93304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b="1" dirty="0"/>
              <a:t>﻿</a:t>
            </a:r>
            <a:r>
              <a:rPr lang="en-US" b="1" dirty="0" err="1"/>
              <a:t>HAtNet</a:t>
            </a:r>
            <a:r>
              <a:rPr lang="en-US" b="1" dirty="0"/>
              <a:t>: Hardware Attestation of Neural Networks</a:t>
            </a:r>
            <a:endParaRPr lang="en-US" sz="4526" b="1" dirty="0"/>
          </a:p>
        </p:txBody>
      </p:sp>
      <p:sp>
        <p:nvSpPr>
          <p:cNvPr id="1051" name="Rectangle 1050"/>
          <p:cNvSpPr/>
          <p:nvPr/>
        </p:nvSpPr>
        <p:spPr>
          <a:xfrm>
            <a:off x="1619927" y="6600933"/>
            <a:ext cx="8761518" cy="567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dirty="0"/>
              <a:t>Presenting </a:t>
            </a:r>
            <a:r>
              <a:rPr lang="en-US" sz="2923" dirty="0" err="1"/>
              <a:t>HAtNet</a:t>
            </a:r>
            <a:r>
              <a:rPr lang="en-US" sz="2923" dirty="0"/>
              <a:t>, an ﻿</a:t>
            </a:r>
            <a:r>
              <a:rPr lang="en-US" sz="2923" b="1" u="sng" dirty="0"/>
              <a:t>on-device DNN attestation </a:t>
            </a:r>
            <a:r>
              <a:rPr lang="en-US" sz="2923" dirty="0"/>
              <a:t>method that certifies the legitimacy of underlying hardware for running a given DL model</a:t>
            </a:r>
            <a:endParaRPr lang="en-US" sz="3076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1367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dirty="0"/>
              <a:t>Leveraging </a:t>
            </a:r>
            <a:r>
              <a:rPr lang="en-US" sz="2923" b="1" u="sng" dirty="0"/>
              <a:t>Algorithm/Software/Hardware co-design</a:t>
            </a:r>
            <a:r>
              <a:rPr lang="en-US" sz="2923" dirty="0"/>
              <a:t> approach to develop </a:t>
            </a:r>
            <a:r>
              <a:rPr lang="en-US" sz="2923" dirty="0" err="1"/>
              <a:t>HAtNet</a:t>
            </a:r>
            <a:r>
              <a:rPr lang="en-US" sz="2923" dirty="0"/>
              <a:t>. </a:t>
            </a:r>
            <a:r>
              <a:rPr lang="en-US" sz="2923" dirty="0" err="1"/>
              <a:t>HAtNet</a:t>
            </a:r>
            <a:r>
              <a:rPr lang="en-US" sz="2923" dirty="0"/>
              <a:t> binds the parameter distribution of the trained model with a legitimate hardware platform</a:t>
            </a:r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1367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dirty="0"/>
              <a:t>Enabling </a:t>
            </a:r>
            <a:r>
              <a:rPr lang="en-US" sz="2923" b="1" u="sng" dirty="0"/>
              <a:t>usage control</a:t>
            </a:r>
            <a:r>
              <a:rPr lang="en-US" sz="2923" dirty="0"/>
              <a:t> and </a:t>
            </a:r>
            <a:r>
              <a:rPr lang="en-US" sz="2923" b="1" u="sng" dirty="0"/>
              <a:t>intellectual property (IP) protection</a:t>
            </a:r>
            <a:r>
              <a:rPr lang="en-US" sz="2923" dirty="0"/>
              <a:t> of DL platforms </a:t>
            </a:r>
            <a:endParaRPr lang="en-US" sz="2923" b="1" u="sng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1367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dirty="0"/>
              <a:t>Corroborating </a:t>
            </a:r>
            <a:r>
              <a:rPr lang="en-US" sz="2923" dirty="0" err="1"/>
              <a:t>HatNet’s</a:t>
            </a:r>
            <a:r>
              <a:rPr lang="en-US" sz="2923" dirty="0"/>
              <a:t> </a:t>
            </a:r>
            <a:r>
              <a:rPr lang="en-US" sz="2923" b="1" u="sng" dirty="0"/>
              <a:t>effectiveness, reliability</a:t>
            </a:r>
            <a:r>
              <a:rPr lang="en-US" sz="2923" dirty="0"/>
              <a:t>, and </a:t>
            </a:r>
            <a:r>
              <a:rPr lang="en-US" sz="2923" b="1" u="sng" dirty="0"/>
              <a:t>efficiency</a:t>
            </a:r>
            <a:r>
              <a:rPr lang="en-US" sz="2923" dirty="0"/>
              <a:t> on various DNN benchmarks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678" y="547922"/>
            <a:ext cx="5386469" cy="1044554"/>
          </a:xfrm>
          <a:prstGeom prst="rect">
            <a:avLst/>
          </a:prstGeom>
        </p:spPr>
      </p:pic>
      <p:sp>
        <p:nvSpPr>
          <p:cNvPr id="53" name="Rectangle 10">
            <a:extLst>
              <a:ext uri="{FF2B5EF4-FFF2-40B4-BE49-F238E27FC236}">
                <a16:creationId xmlns:a16="http://schemas.microsoft.com/office/drawing/2014/main" id="{97693E0B-77ED-4E74-8DF6-1245974E8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611" y="35401399"/>
            <a:ext cx="24694581" cy="6086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endParaRPr lang="en-US" sz="4243" b="1" dirty="0">
              <a:solidFill>
                <a:srgbClr val="FFFFFF"/>
              </a:solidFill>
            </a:endParaRP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B1D4E335-C38A-43D8-A40D-7E438AE2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877" y="12470362"/>
            <a:ext cx="9008326" cy="7329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243" b="1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20788D-71C0-42EC-86C1-0C9663823D00}"/>
              </a:ext>
            </a:extLst>
          </p:cNvPr>
          <p:cNvSpPr/>
          <p:nvPr/>
        </p:nvSpPr>
        <p:spPr>
          <a:xfrm>
            <a:off x="1468626" y="13305041"/>
            <a:ext cx="9141602" cy="436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3076" dirty="0"/>
              <a:t>Developing high-performance, large-scale DL models (e.g., Transformer, BERT, GPT-3) is both </a:t>
            </a:r>
            <a:r>
              <a:rPr lang="en-US" sz="3076" b="1" u="sng" dirty="0"/>
              <a:t>time-</a:t>
            </a:r>
            <a:r>
              <a:rPr lang="en-US" sz="3076" dirty="0"/>
              <a:t> and </a:t>
            </a:r>
            <a:r>
              <a:rPr lang="en-US" sz="3076" b="1" u="sng" dirty="0"/>
              <a:t>resource-consuming </a:t>
            </a:r>
          </a:p>
          <a:p>
            <a:pPr algn="just"/>
            <a:endParaRPr lang="en-US" sz="1400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23" b="1" u="sng" dirty="0"/>
              <a:t>Functional DL model</a:t>
            </a:r>
            <a:r>
              <a:rPr lang="en-US" sz="2923" b="1" i="1" dirty="0"/>
              <a:t> </a:t>
            </a:r>
            <a:r>
              <a:rPr lang="en-US" sz="2923" dirty="0"/>
              <a:t>shall be considered as </a:t>
            </a:r>
            <a:r>
              <a:rPr lang="en-US" sz="2923" b="1" u="sng" dirty="0"/>
              <a:t>IP</a:t>
            </a:r>
            <a:r>
              <a:rPr lang="en-US" sz="2923" dirty="0"/>
              <a:t> of the designer and needs to be </a:t>
            </a:r>
            <a:r>
              <a:rPr lang="en-US" sz="2923" b="1" u="sng" dirty="0"/>
              <a:t>protected</a:t>
            </a:r>
            <a:r>
              <a:rPr lang="en-US" sz="2923" dirty="0"/>
              <a:t> to preserve the commercial advantage of the DL model owner</a:t>
            </a:r>
            <a:endParaRPr lang="en-US" sz="2923" b="1" u="sng" dirty="0"/>
          </a:p>
          <a:p>
            <a:pPr algn="just"/>
            <a:endParaRPr lang="en-US" sz="2923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2923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2515" dirty="0"/>
          </a:p>
        </p:txBody>
      </p:sp>
      <p:sp>
        <p:nvSpPr>
          <p:cNvPr id="115" name="Rectangle 10">
            <a:extLst>
              <a:ext uri="{FF2B5EF4-FFF2-40B4-BE49-F238E27FC236}">
                <a16:creationId xmlns:a16="http://schemas.microsoft.com/office/drawing/2014/main" id="{EBC99623-C75A-4203-BF15-FADBC877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34" y="19885526"/>
            <a:ext cx="9008326" cy="7419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526" b="1" dirty="0">
                <a:solidFill>
                  <a:schemeClr val="bg1"/>
                </a:solidFill>
              </a:rPr>
              <a:t>Methodology</a:t>
            </a:r>
            <a:endParaRPr lang="en-US" sz="4243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0D7DCDA-0FBD-45FD-98C2-7D154B1E4389}"/>
                  </a:ext>
                </a:extLst>
              </p:cNvPr>
              <p:cNvSpPr/>
              <p:nvPr/>
            </p:nvSpPr>
            <p:spPr>
              <a:xfrm>
                <a:off x="1429880" y="20716183"/>
                <a:ext cx="8961224" cy="6328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88347" indent="-488347" algn="just">
                  <a:buFont typeface="Wingdings" panose="05000000000000000000" pitchFamily="2" charset="2"/>
                  <a:buChar char="v"/>
                </a:pPr>
                <a:r>
                  <a:rPr lang="en-US" sz="3076" dirty="0" err="1"/>
                  <a:t>HAtNet</a:t>
                </a:r>
                <a:r>
                  <a:rPr lang="en-US" sz="3076" dirty="0"/>
                  <a:t> consists of two stages: </a:t>
                </a:r>
                <a:endParaRPr lang="en-US" sz="3418" dirty="0"/>
              </a:p>
              <a:p>
                <a:pPr marL="171898" lvl="1" algn="just"/>
                <a:r>
                  <a:rPr lang="en-US" sz="2905" dirty="0"/>
                  <a:t>    </a:t>
                </a:r>
                <a:r>
                  <a:rPr lang="en-US" sz="2905" b="1" dirty="0"/>
                  <a:t>Off-line marking phase</a:t>
                </a:r>
                <a:r>
                  <a:rPr lang="en-US" sz="2905" dirty="0"/>
                  <a:t>: Hardware provider generates a </a:t>
                </a:r>
                <a:r>
                  <a:rPr lang="en-US" sz="2905" b="1" u="sng" dirty="0"/>
                  <a:t>unique, device-specific FP </a:t>
                </a:r>
                <a:r>
                  <a:rPr lang="en-US" sz="2905" dirty="0"/>
                  <a:t>and finetunes the model with the </a:t>
                </a:r>
                <a:r>
                  <a:rPr lang="en-US" sz="2905" b="1" u="sng" dirty="0"/>
                  <a:t>FP-regularized loss</a:t>
                </a:r>
                <a:r>
                  <a:rPr lang="en-US" sz="2905" dirty="0"/>
                  <a:t>:</a:t>
                </a:r>
              </a:p>
              <a:p>
                <a:pPr marL="171898" lvl="1" algn="ctr"/>
                <a14:m>
                  <m:oMath xmlns:m="http://schemas.openxmlformats.org/officeDocument/2006/math">
                    <m:r>
                      <a:rPr lang="en-US" sz="2905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𝓛</m:t>
                    </m:r>
                    <m:r>
                      <a:rPr lang="en-US" sz="2905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905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05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𝓛</m:t>
                        </m:r>
                      </m:e>
                      <m:sub>
                        <m:r>
                          <a:rPr lang="en-US" sz="2905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2905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2905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en-US" sz="2905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905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𝑀𝑆𝐸</m:t>
                    </m:r>
                    <m:d>
                      <m:dPr>
                        <m:ctrlPr>
                          <a:rPr lang="en-US" sz="2905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5" b="1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05" b="1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905" b="1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905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𝑿𝒘</m:t>
                        </m:r>
                        <m:r>
                          <a:rPr lang="en-US" sz="2905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sz="2905" b="1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 </m:t>
                    </m:r>
                    <m:sSub>
                      <m:sSubPr>
                        <m:ctrlP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b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  <m:r>
                      <a:rPr lang="en-US" sz="2905" b="1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𝒗</m:t>
                        </m:r>
                      </m:sup>
                      <m:e>
                        <m:sSub>
                          <m:sSubPr>
                            <m:ctrlPr>
                              <a:rPr lang="en-US" sz="2905" b="1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05" b="1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905" b="1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  <m:sub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905" b="1" kern="0" dirty="0">
                    <a:solidFill>
                      <a:schemeClr val="accent2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71898" lvl="1" algn="just"/>
                <a:r>
                  <a:rPr lang="en-US" sz="2905" dirty="0"/>
                  <a:t>FP is stored in secure memory of the target hardware </a:t>
                </a:r>
              </a:p>
              <a:p>
                <a:pPr marL="171898" lvl="1" algn="just"/>
                <a:r>
                  <a:rPr lang="en-US" sz="2905" dirty="0"/>
                  <a:t>     </a:t>
                </a:r>
                <a:r>
                  <a:rPr lang="en-US" sz="2905" b="1" dirty="0"/>
                  <a:t>Online attestation phase:</a:t>
                </a:r>
                <a:r>
                  <a:rPr lang="en-US" sz="2905" dirty="0"/>
                  <a:t> </a:t>
                </a:r>
                <a:r>
                  <a:rPr lang="en-US" sz="2905" b="1" u="sng" dirty="0"/>
                  <a:t>Extracts FP</a:t>
                </a:r>
                <a:r>
                  <a:rPr lang="en-US" sz="2905" b="1" dirty="0"/>
                  <a:t> </a:t>
                </a:r>
                <a:r>
                  <a:rPr lang="en-US" sz="2905" dirty="0"/>
                  <a:t>from the unknown/queried device when the trigger is activated: </a:t>
                </a:r>
              </a:p>
              <a:p>
                <a:pPr marL="171898" lvl="1"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b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  <m:sup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lang="en-US" sz="2905" b="1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905" b="1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𝑿𝒘</m:t>
                    </m:r>
                    <m:r>
                      <a:rPr lang="en-US" sz="2905" b="1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sz="2905" b="1" i="1" kern="0" dirty="0">
                    <a:solidFill>
                      <a:schemeClr val="accent2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  <m:r>
                      <a:rPr lang="en-US" sz="2905" b="1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′=</m:t>
                    </m:r>
                    <m:sSubSup>
                      <m:sSubSupPr>
                        <m:ctrlP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</m:e>
                      <m:sub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  <m:sup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US" sz="2905" b="1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sz="2905" b="1" i="1" kern="0" dirty="0">
                    <a:solidFill>
                      <a:schemeClr val="accent2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* U</a:t>
                </a:r>
                <a:endParaRPr lang="en-US" sz="1538" b="1" i="1" kern="0" dirty="0">
                  <a:solidFill>
                    <a:schemeClr val="accent2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71898" lvl="1" algn="ctr"/>
                <a:endParaRPr lang="en-US" sz="1367" dirty="0"/>
              </a:p>
              <a:p>
                <a:pPr marL="390677" indent="-390677" algn="just">
                  <a:buFont typeface="Wingdings" panose="05000000000000000000" pitchFamily="2" charset="2"/>
                  <a:buChar char="v"/>
                </a:pPr>
                <a:r>
                  <a:rPr lang="en-US" sz="3076" dirty="0" err="1"/>
                  <a:t>HAtNet</a:t>
                </a:r>
                <a:r>
                  <a:rPr lang="en-US" sz="3076" dirty="0"/>
                  <a:t> deploys a </a:t>
                </a:r>
                <a:r>
                  <a:rPr lang="en-US" sz="3076" b="1" u="sng" dirty="0"/>
                  <a:t>hybrid trigger mechanism</a:t>
                </a:r>
                <a:r>
                  <a:rPr lang="en-US" sz="3076" dirty="0"/>
                  <a:t>:</a:t>
                </a:r>
              </a:p>
              <a:p>
                <a:pPr algn="just">
                  <a:buFont typeface="Courier New" panose="02070309020205020404" pitchFamily="49" charset="0"/>
                  <a:buChar char="o"/>
                </a:pPr>
                <a:r>
                  <a:rPr lang="en-US" sz="2905" dirty="0"/>
                  <a:t> </a:t>
                </a:r>
                <a:r>
                  <a:rPr lang="en-US" sz="2905" b="1" dirty="0"/>
                  <a:t>Static trigger</a:t>
                </a:r>
                <a:r>
                  <a:rPr lang="en-US" sz="2905" dirty="0"/>
                  <a:t>: OS detects DNN program’s start request </a:t>
                </a:r>
              </a:p>
              <a:p>
                <a:pPr algn="just">
                  <a:buFont typeface="Courier New" panose="02070309020205020404" pitchFamily="49" charset="0"/>
                  <a:buChar char="o"/>
                </a:pPr>
                <a:r>
                  <a:rPr lang="en-US" sz="2905" b="1" dirty="0"/>
                  <a:t> Dynamic trigger: </a:t>
                </a:r>
                <a:r>
                  <a:rPr lang="en-US" sz="2905" dirty="0"/>
                  <a:t>Two sources: (1) memory change signal from OS monitor, and (2) fixed-frequency timer </a:t>
                </a: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0D7DCDA-0FBD-45FD-98C2-7D154B1E4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80" y="20716183"/>
                <a:ext cx="8961224" cy="6328656"/>
              </a:xfrm>
              <a:prstGeom prst="rect">
                <a:avLst/>
              </a:prstGeom>
              <a:blipFill>
                <a:blip r:embed="rId4"/>
                <a:stretch>
                  <a:fillRect l="-1414" t="-1202" r="-1414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TextBox 326">
            <a:extLst>
              <a:ext uri="{FF2B5EF4-FFF2-40B4-BE49-F238E27FC236}">
                <a16:creationId xmlns:a16="http://schemas.microsoft.com/office/drawing/2014/main" id="{CBF3F908-916A-4D60-AB1B-C08D6520C3D0}"/>
              </a:ext>
            </a:extLst>
          </p:cNvPr>
          <p:cNvSpPr txBox="1"/>
          <p:nvPr/>
        </p:nvSpPr>
        <p:spPr>
          <a:xfrm>
            <a:off x="19451949" y="8085883"/>
            <a:ext cx="208151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86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9F8FA5-3949-4618-B378-A15B77F8345D}"/>
              </a:ext>
            </a:extLst>
          </p:cNvPr>
          <p:cNvSpPr/>
          <p:nvPr/>
        </p:nvSpPr>
        <p:spPr>
          <a:xfrm>
            <a:off x="11042621" y="6630787"/>
            <a:ext cx="14963571" cy="3498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152" indent="-431152">
              <a:buFont typeface="Wingdings" panose="05000000000000000000" pitchFamily="2" charset="2"/>
              <a:buChar char="v"/>
            </a:pPr>
            <a:r>
              <a:rPr lang="en-US" sz="2991" b="1" dirty="0"/>
              <a:t>Threat Model</a:t>
            </a:r>
          </a:p>
          <a:p>
            <a:pPr marL="781355" indent="-431152">
              <a:buFont typeface="Courier New" panose="02070309020205020404" pitchFamily="49" charset="0"/>
              <a:buChar char="o"/>
            </a:pPr>
            <a:r>
              <a:rPr lang="en-US" sz="2991" dirty="0"/>
              <a:t>The company is the IP holder. He / She sells the pre-trained DNNs together with the legitimate DL device. </a:t>
            </a:r>
          </a:p>
          <a:p>
            <a:pPr marL="781355" indent="-431152">
              <a:buFont typeface="Courier New" panose="02070309020205020404" pitchFamily="49" charset="0"/>
              <a:buChar char="o"/>
            </a:pPr>
            <a:r>
              <a:rPr lang="en-US" sz="2991" dirty="0"/>
              <a:t>The attacker could be a malicious user who wants to run the DNN on an unauthorized hardware  platform</a:t>
            </a:r>
          </a:p>
          <a:p>
            <a:pPr marL="937626" indent="-431152">
              <a:buFont typeface="Courier New" panose="02070309020205020404" pitchFamily="49" charset="0"/>
              <a:buChar char="o"/>
            </a:pPr>
            <a:endParaRPr lang="en-US" sz="1196" dirty="0"/>
          </a:p>
          <a:p>
            <a:pPr marL="431152" indent="-431152">
              <a:buFont typeface="Wingdings" panose="05000000000000000000" pitchFamily="2" charset="2"/>
              <a:buChar char="v"/>
            </a:pPr>
            <a:r>
              <a:rPr lang="en-US" sz="2991" dirty="0" err="1"/>
              <a:t>HAtNet</a:t>
            </a:r>
            <a:r>
              <a:rPr lang="en-US" sz="2991" dirty="0"/>
              <a:t> generates device-specific fingerprint (FP) and </a:t>
            </a:r>
            <a:r>
              <a:rPr lang="en-US" sz="2991" b="1" u="sng" dirty="0"/>
              <a:t>binds device’s FP</a:t>
            </a:r>
            <a:r>
              <a:rPr lang="en-US" sz="2991" dirty="0"/>
              <a:t> to the DNN by embedding the FP in the </a:t>
            </a:r>
            <a:r>
              <a:rPr lang="en-US" sz="2991" b="1" u="sng" dirty="0"/>
              <a:t>weight distribution </a:t>
            </a:r>
            <a:r>
              <a:rPr lang="en-US" sz="2991" dirty="0"/>
              <a:t>of the DL model</a:t>
            </a:r>
          </a:p>
        </p:txBody>
      </p:sp>
      <p:sp>
        <p:nvSpPr>
          <p:cNvPr id="333" name="Rectangle 10">
            <a:extLst>
              <a:ext uri="{FF2B5EF4-FFF2-40B4-BE49-F238E27FC236}">
                <a16:creationId xmlns:a16="http://schemas.microsoft.com/office/drawing/2014/main" id="{5C40C17F-EE55-4BC6-BD2C-1510BCAC1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7622" y="16276128"/>
            <a:ext cx="14781671" cy="7329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243" b="1" dirty="0">
                <a:solidFill>
                  <a:srgbClr val="FFFFFF"/>
                </a:solidFill>
              </a:rPr>
              <a:t>Experimental Results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1647F8C-5B1D-4F39-8F03-A52ABC495A54}"/>
              </a:ext>
            </a:extLst>
          </p:cNvPr>
          <p:cNvSpPr/>
          <p:nvPr/>
        </p:nvSpPr>
        <p:spPr>
          <a:xfrm>
            <a:off x="11065285" y="17118762"/>
            <a:ext cx="15635320" cy="15630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152" indent="-431152" algn="just">
              <a:buFont typeface="Wingdings" panose="05000000000000000000" pitchFamily="2" charset="2"/>
              <a:buChar char="v"/>
            </a:pPr>
            <a:r>
              <a:rPr lang="en-US" sz="2991" dirty="0"/>
              <a:t>We evaluate </a:t>
            </a:r>
            <a:r>
              <a:rPr lang="en-US" sz="2991" dirty="0" err="1"/>
              <a:t>HAtNet</a:t>
            </a:r>
            <a:r>
              <a:rPr lang="en-US" sz="2991" dirty="0"/>
              <a:t> on various DNN benchmarks to corroborate its properties:</a:t>
            </a:r>
            <a:r>
              <a:rPr lang="en-US" sz="2923" dirty="0"/>
              <a:t> </a:t>
            </a:r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r>
              <a:rPr lang="en-US" sz="2923" b="1" dirty="0"/>
              <a:t>Fidelity:</a:t>
            </a:r>
            <a:r>
              <a:rPr lang="en-US" sz="2923" dirty="0"/>
              <a:t> Test accuracy of the marked DNN is comparable as the corresponding baseline</a:t>
            </a:r>
            <a:endParaRPr lang="en-US" sz="1538" b="1" u="sng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r>
              <a:rPr lang="en-US" sz="2923" b="1" dirty="0"/>
              <a:t>Efficiency:</a:t>
            </a:r>
            <a:r>
              <a:rPr lang="en-US" sz="2923" dirty="0"/>
              <a:t>  (a) Low runtime and energy overhead of online attestation, (b) data pipeline speedup</a:t>
            </a:r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350203" algn="just"/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r>
              <a:rPr lang="en-US" sz="2923" b="1" dirty="0"/>
              <a:t>Security and Reliability analysis</a:t>
            </a:r>
            <a:r>
              <a:rPr lang="en-US" sz="2923" dirty="0"/>
              <a:t>: </a:t>
            </a:r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dirty="0"/>
          </a:p>
          <a:p>
            <a:pPr marL="350203" algn="just"/>
            <a:endParaRPr lang="en-US" sz="2923" dirty="0"/>
          </a:p>
          <a:p>
            <a:pPr marL="350203" algn="just"/>
            <a:endParaRPr lang="en-US" sz="2923" dirty="0"/>
          </a:p>
          <a:p>
            <a:pPr marL="781355" indent="-431152" algn="just">
              <a:buFont typeface="Courier New" panose="02070309020205020404" pitchFamily="49" charset="0"/>
              <a:buChar char="o"/>
            </a:pPr>
            <a:endParaRPr lang="en-US" sz="2923" b="1" u="sng" dirty="0"/>
          </a:p>
          <a:p>
            <a:pPr algn="just"/>
            <a:endParaRPr lang="en-US" sz="2734" b="1" u="sng" dirty="0"/>
          </a:p>
          <a:p>
            <a:pPr marL="431152" indent="-431152" algn="just">
              <a:buFont typeface="Courier New" panose="02070309020205020404" pitchFamily="49" charset="0"/>
              <a:buChar char="o"/>
            </a:pPr>
            <a:endParaRPr lang="en-US" sz="1709" b="1" u="sng" dirty="0"/>
          </a:p>
          <a:p>
            <a:pPr marL="431152" indent="-431152" algn="just">
              <a:buFont typeface="Courier New" panose="02070309020205020404" pitchFamily="49" charset="0"/>
              <a:buChar char="o"/>
            </a:pPr>
            <a:endParaRPr lang="en-US" sz="2923" dirty="0"/>
          </a:p>
          <a:p>
            <a:pPr marL="431152" indent="-431152" algn="just">
              <a:buFont typeface="Wingdings" panose="05000000000000000000" pitchFamily="2" charset="2"/>
              <a:buChar char="v"/>
            </a:pPr>
            <a:endParaRPr lang="en-US" sz="2923" dirty="0"/>
          </a:p>
        </p:txBody>
      </p:sp>
      <p:sp>
        <p:nvSpPr>
          <p:cNvPr id="192" name="Rectangle 10">
            <a:extLst>
              <a:ext uri="{FF2B5EF4-FFF2-40B4-BE49-F238E27FC236}">
                <a16:creationId xmlns:a16="http://schemas.microsoft.com/office/drawing/2014/main" id="{B1067630-F99A-4D76-B553-817138E8B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8175" y="31934263"/>
            <a:ext cx="14963571" cy="7329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526" b="1" dirty="0">
                <a:solidFill>
                  <a:schemeClr val="bg1"/>
                </a:solidFill>
              </a:rPr>
              <a:t>Conclusion</a:t>
            </a:r>
            <a:endParaRPr lang="en-US" sz="4243" b="1" dirty="0">
              <a:solidFill>
                <a:schemeClr val="bg1"/>
              </a:solidFill>
            </a:endParaRPr>
          </a:p>
        </p:txBody>
      </p:sp>
      <p:pic>
        <p:nvPicPr>
          <p:cNvPr id="193" name="ucsdlogo.pdf">
            <a:extLst>
              <a:ext uri="{FF2B5EF4-FFF2-40B4-BE49-F238E27FC236}">
                <a16:creationId xmlns:a16="http://schemas.microsoft.com/office/drawing/2014/main" id="{E8D38AC0-6A2C-4414-BC9C-76F86F9F398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450" y="311046"/>
            <a:ext cx="2650007" cy="266473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E9409500-0C46-4BB7-B77B-80DB6A4CEDE5}"/>
              </a:ext>
            </a:extLst>
          </p:cNvPr>
          <p:cNvSpPr/>
          <p:nvPr/>
        </p:nvSpPr>
        <p:spPr>
          <a:xfrm>
            <a:off x="11144389" y="32834657"/>
            <a:ext cx="14777619" cy="205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363" indent="-323363" algn="just">
              <a:spcBef>
                <a:spcPts val="1131"/>
              </a:spcBef>
              <a:buFont typeface="Wingdings" panose="05000000000000000000" pitchFamily="2" charset="2"/>
              <a:buChar char="v"/>
              <a:defRPr sz="3400"/>
            </a:pPr>
            <a:r>
              <a:rPr lang="en-US" sz="2923" dirty="0"/>
              <a:t> </a:t>
            </a:r>
            <a:r>
              <a:rPr lang="en-US" sz="2991" dirty="0"/>
              <a:t>Devising </a:t>
            </a:r>
            <a:r>
              <a:rPr lang="en-US" sz="2991" dirty="0" err="1"/>
              <a:t>HAtNet</a:t>
            </a:r>
            <a:r>
              <a:rPr lang="en-US" sz="2991" dirty="0"/>
              <a:t>, an effective, lightweight, reliable and secure on-device attestation framework that authenticates the legitimacy of the hardware to run the protected DL model</a:t>
            </a:r>
          </a:p>
          <a:p>
            <a:pPr marL="323363" indent="-323363" algn="just">
              <a:spcBef>
                <a:spcPts val="1131"/>
              </a:spcBef>
              <a:buFont typeface="Wingdings" panose="05000000000000000000" pitchFamily="2" charset="2"/>
              <a:buChar char="v"/>
              <a:defRPr sz="3400"/>
            </a:pPr>
            <a:r>
              <a:rPr lang="en-US" sz="2923" dirty="0"/>
              <a:t>Leveraging Algorithm/Software/Hardware </a:t>
            </a:r>
            <a:r>
              <a:rPr lang="en-US" sz="2923" b="1" u="sng" dirty="0"/>
              <a:t>co-design</a:t>
            </a:r>
            <a:r>
              <a:rPr lang="en-US" sz="2923" dirty="0"/>
              <a:t> principle to achieve </a:t>
            </a:r>
            <a:r>
              <a:rPr lang="en-US" sz="2923" b="1" u="sng" dirty="0"/>
              <a:t>hardware-bounded </a:t>
            </a:r>
            <a:r>
              <a:rPr lang="en-US" sz="2923" dirty="0"/>
              <a:t> </a:t>
            </a:r>
            <a:r>
              <a:rPr lang="en-US" sz="2923" b="1" u="sng" dirty="0"/>
              <a:t>IP protection</a:t>
            </a:r>
            <a:r>
              <a:rPr lang="en-US" sz="2923" dirty="0"/>
              <a:t> and </a:t>
            </a:r>
            <a:r>
              <a:rPr lang="en-US" sz="2923" b="1" u="sng" dirty="0"/>
              <a:t>device usage control</a:t>
            </a:r>
            <a:r>
              <a:rPr lang="en-US" sz="2923" dirty="0"/>
              <a:t> </a:t>
            </a:r>
            <a:r>
              <a:rPr lang="en-US" sz="2923"/>
              <a:t>of DL </a:t>
            </a:r>
            <a:r>
              <a:rPr lang="en-US" sz="2923" dirty="0"/>
              <a:t>hardware.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F5E0F3-983B-4038-8059-5BF3E135A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334" y="21151981"/>
            <a:ext cx="499098" cy="620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59174C-CA6E-4BCC-9BA6-50F774FC1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627" y="23445009"/>
            <a:ext cx="562977" cy="69092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0892BC-E5F4-4585-89C5-8A8C12B52897}"/>
              </a:ext>
            </a:extLst>
          </p:cNvPr>
          <p:cNvSpPr/>
          <p:nvPr/>
        </p:nvSpPr>
        <p:spPr>
          <a:xfrm>
            <a:off x="1264351" y="28072595"/>
            <a:ext cx="8961224" cy="606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8347" indent="-488347" algn="just">
              <a:buFont typeface="Wingdings" panose="05000000000000000000" pitchFamily="2" charset="2"/>
              <a:buChar char="v"/>
            </a:pPr>
            <a:r>
              <a:rPr lang="en-US" sz="3076" dirty="0" err="1"/>
              <a:t>HAtNet</a:t>
            </a:r>
            <a:r>
              <a:rPr lang="en-US" sz="3076" dirty="0"/>
              <a:t> incorporates multiple HW optimization techniques  for security and overhead consideration</a:t>
            </a:r>
            <a:endParaRPr lang="en-US" sz="3418" dirty="0"/>
          </a:p>
          <a:p>
            <a:pPr marL="562575" lvl="1" indent="-390677" algn="just">
              <a:buFont typeface="Courier New" panose="02070309020205020404" pitchFamily="49" charset="0"/>
              <a:buChar char="o"/>
            </a:pPr>
            <a:r>
              <a:rPr lang="en-US" sz="2991" b="1" dirty="0"/>
              <a:t>Shredder storage: </a:t>
            </a:r>
            <a:r>
              <a:rPr lang="en-US" sz="2991" b="1" u="sng" dirty="0"/>
              <a:t>shuffle weight </a:t>
            </a:r>
            <a:r>
              <a:rPr lang="en-US" sz="2991" dirty="0"/>
              <a:t>data before storing it in untrusted memory</a:t>
            </a:r>
          </a:p>
          <a:p>
            <a:pPr marL="562575" lvl="1" indent="-390677" algn="just">
              <a:buFont typeface="Courier New" panose="02070309020205020404" pitchFamily="49" charset="0"/>
              <a:buChar char="o"/>
            </a:pPr>
            <a:endParaRPr lang="en-US" sz="2991" dirty="0"/>
          </a:p>
          <a:p>
            <a:pPr marL="562575" lvl="1" indent="-390677" algn="just">
              <a:buFont typeface="Courier New" panose="02070309020205020404" pitchFamily="49" charset="0"/>
              <a:buChar char="o"/>
            </a:pPr>
            <a:endParaRPr lang="en-US" sz="2734" b="1" dirty="0"/>
          </a:p>
          <a:p>
            <a:pPr marL="171898" lvl="1" algn="just"/>
            <a:endParaRPr lang="en-US" sz="2991" b="1" dirty="0"/>
          </a:p>
          <a:p>
            <a:pPr marL="171898" lvl="1" algn="just"/>
            <a:endParaRPr lang="en-US" sz="2991" b="1" dirty="0"/>
          </a:p>
          <a:p>
            <a:pPr marL="171898" lvl="1" algn="just"/>
            <a:endParaRPr lang="en-US" sz="2991" b="1" dirty="0"/>
          </a:p>
          <a:p>
            <a:pPr marL="171898" lvl="1" algn="just"/>
            <a:endParaRPr lang="en-US" sz="2991" b="1" dirty="0"/>
          </a:p>
          <a:p>
            <a:pPr marL="562575" lvl="1" indent="-390677" algn="just">
              <a:buFont typeface="Courier New" panose="02070309020205020404" pitchFamily="49" charset="0"/>
              <a:buChar char="o"/>
            </a:pPr>
            <a:r>
              <a:rPr lang="en-US" sz="2991" b="1" dirty="0"/>
              <a:t>Data pipeline: </a:t>
            </a:r>
            <a:r>
              <a:rPr lang="en-US" sz="2991" dirty="0">
                <a:latin typeface="Calibri" panose="020F0502020204030204" pitchFamily="34" charset="0"/>
                <a:cs typeface="Calibri" panose="020F0502020204030204" pitchFamily="34" charset="0"/>
              </a:rPr>
              <a:t>Hide the data communication latency</a:t>
            </a:r>
            <a:endParaRPr lang="en-US" sz="2991" b="1" dirty="0"/>
          </a:p>
          <a:p>
            <a:pPr marL="562575" lvl="1" indent="-390677" algn="just">
              <a:buFont typeface="Courier New" panose="02070309020205020404" pitchFamily="49" charset="0"/>
              <a:buChar char="o"/>
            </a:pPr>
            <a:r>
              <a:rPr lang="en-US" sz="2991" b="1" dirty="0"/>
              <a:t>Early stopping: </a:t>
            </a:r>
            <a:r>
              <a:rPr lang="en-US" sz="2991" dirty="0">
                <a:latin typeface="Calibri" panose="020F0502020204030204" pitchFamily="34" charset="0"/>
                <a:cs typeface="Calibri" panose="020F0502020204030204" pitchFamily="34" charset="0"/>
              </a:rPr>
              <a:t>Skip unnecessary computation</a:t>
            </a:r>
          </a:p>
          <a:p>
            <a:pPr marL="562575" lvl="1" indent="-390677" algn="just">
              <a:buFont typeface="Courier New" panose="02070309020205020404" pitchFamily="49" charset="0"/>
              <a:buChar char="o"/>
            </a:pPr>
            <a:endParaRPr lang="en-US" sz="2991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585EB1-0243-4EC9-AEF5-61164C079E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28809" y="24683135"/>
            <a:ext cx="7931190" cy="23596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4BFBD00-67C8-4DFC-AC18-7CEE613F0F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5939" y="24405191"/>
            <a:ext cx="7374022" cy="2740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531A3B-24DC-499F-8BAC-9704FD0758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63859" y="28095867"/>
            <a:ext cx="8261268" cy="3445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2C610E-DEF9-4E7A-973D-92AC41869F9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041"/>
          <a:stretch/>
        </p:blipFill>
        <p:spPr>
          <a:xfrm>
            <a:off x="11087622" y="28090535"/>
            <a:ext cx="7420153" cy="3423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B03FE2-88A3-482A-A843-D0AB2A4DFB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52501" y="21151981"/>
            <a:ext cx="14552616" cy="25283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6DDD895-16D4-0422-7F2F-D18410DA6A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6611" y="33829450"/>
            <a:ext cx="9157550" cy="1421888"/>
          </a:xfrm>
          <a:prstGeom prst="rect">
            <a:avLst/>
          </a:prstGeom>
        </p:spPr>
      </p:pic>
      <p:pic>
        <p:nvPicPr>
          <p:cNvPr id="45" name="Picture 44" descr="A picture containing text&#10;&#10;Description automatically generated">
            <a:extLst>
              <a:ext uri="{FF2B5EF4-FFF2-40B4-BE49-F238E27FC236}">
                <a16:creationId xmlns:a16="http://schemas.microsoft.com/office/drawing/2014/main" id="{E5E12E54-6715-15C9-19D4-ED737CB6607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t="6522" r="2538" b="8480"/>
          <a:stretch/>
        </p:blipFill>
        <p:spPr>
          <a:xfrm>
            <a:off x="1276808" y="29795300"/>
            <a:ext cx="9237353" cy="2912018"/>
          </a:xfrm>
          <a:prstGeom prst="rect">
            <a:avLst/>
          </a:prstGeom>
        </p:spPr>
      </p:pic>
      <p:sp>
        <p:nvSpPr>
          <p:cNvPr id="46" name="Rectangle 10">
            <a:extLst>
              <a:ext uri="{FF2B5EF4-FFF2-40B4-BE49-F238E27FC236}">
                <a16:creationId xmlns:a16="http://schemas.microsoft.com/office/drawing/2014/main" id="{CBDFD072-7F17-8960-802F-D40C904B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611" y="27274342"/>
            <a:ext cx="9008326" cy="7419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7767" tIns="0" rIns="107767" bIns="0" anchor="t" anchorCtr="0"/>
          <a:lstStyle/>
          <a:p>
            <a:pPr algn="ctr" defTabSz="3695406">
              <a:defRPr/>
            </a:pPr>
            <a:r>
              <a:rPr lang="en-US" sz="4526" b="1" dirty="0">
                <a:solidFill>
                  <a:schemeClr val="bg1"/>
                </a:solidFill>
              </a:rPr>
              <a:t>Hardware Optimization</a:t>
            </a:r>
            <a:endParaRPr lang="en-US" sz="4243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19123F-B671-D97B-F376-EE93116AD9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300366" y="17637035"/>
            <a:ext cx="7534448" cy="3079147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D02197B-479D-BD6C-048D-0BA47AC499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422" y="10107220"/>
            <a:ext cx="14439224" cy="590838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151D980-F348-B69A-B47D-680A67FEF3D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402" t="47098" r="711"/>
          <a:stretch/>
        </p:blipFill>
        <p:spPr>
          <a:xfrm>
            <a:off x="1264352" y="16477517"/>
            <a:ext cx="5443101" cy="31173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ADB7DD3-38F5-98D2-4A2D-A5D101F1EAD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5324" r="15514" b="56858"/>
          <a:stretch/>
        </p:blipFill>
        <p:spPr>
          <a:xfrm>
            <a:off x="6792932" y="16865853"/>
            <a:ext cx="3984378" cy="25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11112</TotalTime>
  <Words>525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Courier New</vt:lpstr>
      <vt:lpstr>Franklin Gothic Medium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Nojan Sheybani</cp:lastModifiedBy>
  <cp:revision>529</cp:revision>
  <cp:lastPrinted>2013-03-27T18:07:17Z</cp:lastPrinted>
  <dcterms:created xsi:type="dcterms:W3CDTF">2011-01-12T16:45:58Z</dcterms:created>
  <dcterms:modified xsi:type="dcterms:W3CDTF">2022-06-08T22:06:33Z</dcterms:modified>
  <cp:category>templates for scientific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v-bidar@microsoft.com</vt:lpwstr>
  </property>
  <property fmtid="{D5CDD505-2E9C-101B-9397-08002B2CF9AE}" pid="5" name="MSIP_Label_f42aa342-8706-4288-bd11-ebb85995028c_SetDate">
    <vt:lpwstr>2018-06-14T21:14:57.4197732Z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