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3" r:id="rId6"/>
    <p:sldId id="259" r:id="rId7"/>
    <p:sldId id="266" r:id="rId8"/>
    <p:sldId id="264" r:id="rId9"/>
    <p:sldId id="261" r:id="rId10"/>
    <p:sldId id="265" r:id="rId11"/>
    <p:sldId id="260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1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64C710-F47E-446C-99DF-C74C888A9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111E20-4A57-4EE0-95A2-BBFC09EEB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8BD359-E9F2-4D8D-B096-49770DF6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D947-5CD4-43C9-B9B7-5313FA6B4BFC}" type="datetimeFigureOut">
              <a:rPr lang="de-CH" smtClean="0"/>
              <a:t>11.01.19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3F3068-13C7-4896-8963-6A03B0D1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E7C575-AC06-4552-82C1-1779D22E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1E6F-5B60-4FC6-BA9B-6FB531DBD21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064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61655-01A8-49D4-9835-D28636F8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0DDE2E-C9D2-4A74-9CAB-30D7B8754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608793-7E3D-44D7-B2FE-42CAF6D29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D947-5CD4-43C9-B9B7-5313FA6B4BFC}" type="datetimeFigureOut">
              <a:rPr lang="de-CH" smtClean="0"/>
              <a:t>11.01.19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47B692-FE86-485A-9BD8-1C72563C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C38E74-DE73-486F-9728-CC1B60878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1E6F-5B60-4FC6-BA9B-6FB531DBD21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935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0B60203-D91F-4906-9302-1DD1317A6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D2B022-3B27-4971-A8DF-43EE74776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E42CE0-F0EE-4655-BB0E-517BBF5E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D947-5CD4-43C9-B9B7-5313FA6B4BFC}" type="datetimeFigureOut">
              <a:rPr lang="de-CH" smtClean="0"/>
              <a:t>11.01.19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28F659-BA9D-45A3-8E9F-40D94545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86103A-C348-42C1-889A-E41BE1CB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1E6F-5B60-4FC6-BA9B-6FB531DBD21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144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95A63-5512-40B8-8CE9-94813BB44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C52EA3-C236-499B-B79D-F481E9EC4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2B5653-AC98-41EF-92B1-B600E8118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D947-5CD4-43C9-B9B7-5313FA6B4BFC}" type="datetimeFigureOut">
              <a:rPr lang="de-CH" smtClean="0"/>
              <a:t>11.01.19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0C35EC-9BEE-4B7E-A6C7-60DB38038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0B1441-F3E1-4E21-B9D8-F3211F9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1E6F-5B60-4FC6-BA9B-6FB531DBD21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639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F239D-066B-4439-8D4A-065B57A61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1E21C9-624E-47E8-9F86-91327F1E6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7F8D8C-B6BF-4770-B9F4-3FA82B42C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D947-5CD4-43C9-B9B7-5313FA6B4BFC}" type="datetimeFigureOut">
              <a:rPr lang="de-CH" smtClean="0"/>
              <a:t>11.01.19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29C570-DF8E-46A3-847F-7E3E635D8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4CABDE-470C-47DD-8DCE-8D608371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1E6F-5B60-4FC6-BA9B-6FB531DBD21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301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679A4-EBC7-4F4E-9C80-3E470793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75BC93-B68B-46BE-8CCB-21AEB8BA3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B9344E-D115-4589-93A6-97641EBCA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FF0990-3C3E-4133-8691-E18CBE991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D947-5CD4-43C9-B9B7-5313FA6B4BFC}" type="datetimeFigureOut">
              <a:rPr lang="de-CH" smtClean="0"/>
              <a:t>11.01.19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6E2A58-7058-4ECD-AF09-36FB11EB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2EA430-9F29-4C9F-AA75-944C00B5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1E6F-5B60-4FC6-BA9B-6FB531DBD21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335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B7394-6C08-457B-997E-1D1FBD4DE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3242AA-2B0C-449D-9513-EC45B2807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372938-65EC-4DDE-94F6-86D5656AA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5386F78-74D1-47BF-B95E-BBBFEF56B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77F0CE8-A797-4262-B5B5-40177B312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DB7AA50-6870-47AC-B1C6-38DBC155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D947-5CD4-43C9-B9B7-5313FA6B4BFC}" type="datetimeFigureOut">
              <a:rPr lang="de-CH" smtClean="0"/>
              <a:t>11.01.19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E0D5F54-058A-40A5-9319-71AF8A2B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9C8541-9C32-44AB-BAB4-C6482814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1E6F-5B60-4FC6-BA9B-6FB531DBD21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344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9C552-0823-4FDD-9945-7EA90676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1FBD4C-88D7-4F1A-90F6-0465028AB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D947-5CD4-43C9-B9B7-5313FA6B4BFC}" type="datetimeFigureOut">
              <a:rPr lang="de-CH" smtClean="0"/>
              <a:t>11.01.19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8920B4-9FF3-4FDF-871B-741AAF98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A49C58-1E58-49E8-BEA1-699BE698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1E6F-5B60-4FC6-BA9B-6FB531DBD21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72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4CAA4D-E464-40CF-AD7F-AE93A96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D947-5CD4-43C9-B9B7-5313FA6B4BFC}" type="datetimeFigureOut">
              <a:rPr lang="de-CH" smtClean="0"/>
              <a:t>11.01.19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4A8DC4-B302-4D7E-B328-ADC9107E3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43575F-0E42-4B98-AFF5-E1C40778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1E6F-5B60-4FC6-BA9B-6FB531DBD21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866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3B3F92-8FA6-43E1-8A59-779433927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323C89-D362-4B40-A134-1699B03F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17EDB6-8748-4D9F-BFAC-44E1DF5D0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164C8C-C8DC-4B9E-B9E2-FCDB7EC3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D947-5CD4-43C9-B9B7-5313FA6B4BFC}" type="datetimeFigureOut">
              <a:rPr lang="de-CH" smtClean="0"/>
              <a:t>11.01.19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5FAA9B-93C3-4E1B-A063-4BB164C5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85B59B-1E59-454B-8B05-0D8C5C60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1E6F-5B60-4FC6-BA9B-6FB531DBD21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547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2416D-650F-4434-B067-02C303945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0D061A5-F7F9-48E6-9ED4-EEA351716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A71CE4-D78B-4A3B-B4E5-CE3FAF14C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9E0B24-195D-4CE1-8EDB-CFAECB5B0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D947-5CD4-43C9-B9B7-5313FA6B4BFC}" type="datetimeFigureOut">
              <a:rPr lang="de-CH" smtClean="0"/>
              <a:t>11.01.19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DC836C-7CCA-4B63-B3E6-029CD91E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23A2BB-1619-4D45-B139-585569A9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51E6F-5B60-4FC6-BA9B-6FB531DBD21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582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B281E6-AFED-4079-AF96-3349E17E0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68A94E-3BF9-435E-A214-7D72AF188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DAD6CC-7B65-45F5-90EA-467302B91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2D947-5CD4-43C9-B9B7-5313FA6B4BFC}" type="datetimeFigureOut">
              <a:rPr lang="de-CH" smtClean="0"/>
              <a:t>11.01.19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B193E-A166-4D97-A61B-9A8F8FE72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CF9AF8-21A4-4433-9138-CBA729B82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51E6F-5B60-4FC6-BA9B-6FB531DBD21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203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ecrashinfo.com/" TargetMode="External"/><Relationship Id="rId2" Type="http://schemas.openxmlformats.org/officeDocument/2006/relationships/hyperlink" Target="https://www.kaggle.com/nguyenhoc/plane-cras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E7DCC-D218-4F62-8DFE-7FE513D79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Plane </a:t>
            </a:r>
            <a:r>
              <a:rPr lang="de-CH" dirty="0" err="1"/>
              <a:t>Crashes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3CD6749-F199-44BC-9725-2E2E128DB9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2547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3A6F-A23A-CD4A-8233-3BF3E7D3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Erkenntnisse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Lösungsansatz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44E9E-731E-0B4E-9CB8-B813E1DE2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Einfach</a:t>
            </a:r>
            <a:r>
              <a:rPr lang="en-US" dirty="0"/>
              <a:t> und </a:t>
            </a:r>
            <a:r>
              <a:rPr lang="en-US" dirty="0" err="1"/>
              <a:t>schnell</a:t>
            </a:r>
            <a:endParaRPr lang="en-US" dirty="0"/>
          </a:p>
          <a:p>
            <a:r>
              <a:rPr lang="en-US" dirty="0" err="1"/>
              <a:t>Trotzdem</a:t>
            </a:r>
            <a:r>
              <a:rPr lang="en-US" dirty="0"/>
              <a:t> </a:t>
            </a:r>
            <a:r>
              <a:rPr lang="en-US" dirty="0" err="1"/>
              <a:t>hohe</a:t>
            </a:r>
            <a:r>
              <a:rPr lang="en-US" dirty="0"/>
              <a:t> </a:t>
            </a:r>
            <a:r>
              <a:rPr lang="en-US" dirty="0" err="1"/>
              <a:t>Trefferquote</a:t>
            </a:r>
            <a:endParaRPr lang="en-US" dirty="0"/>
          </a:p>
          <a:p>
            <a:r>
              <a:rPr lang="en-US" dirty="0"/>
              <a:t>ABER: </a:t>
            </a:r>
          </a:p>
          <a:p>
            <a:pPr lvl="1"/>
            <a:r>
              <a:rPr lang="en-US" dirty="0"/>
              <a:t>Performance auf SPARK (14.73sec) suboptimal =&gt; MSSQL (0.4 sec) </a:t>
            </a:r>
            <a:r>
              <a:rPr lang="en-US" dirty="0" err="1"/>
              <a:t>wesentlich</a:t>
            </a:r>
            <a:r>
              <a:rPr lang="en-US" dirty="0"/>
              <a:t> </a:t>
            </a:r>
            <a:r>
              <a:rPr lang="en-US" dirty="0" err="1"/>
              <a:t>schneller</a:t>
            </a:r>
            <a:endParaRPr lang="en-US" dirty="0"/>
          </a:p>
          <a:p>
            <a:r>
              <a:rPr lang="en-US" dirty="0" err="1"/>
              <a:t>Skaliert</a:t>
            </a:r>
            <a:r>
              <a:rPr lang="en-US" dirty="0"/>
              <a:t> NICHT ! </a:t>
            </a:r>
            <a:r>
              <a:rPr lang="en-US" sz="2400" dirty="0"/>
              <a:t>(Bei </a:t>
            </a:r>
            <a:r>
              <a:rPr lang="en-US" sz="2400" dirty="0" err="1"/>
              <a:t>Flugzeugherstellern</a:t>
            </a:r>
            <a:r>
              <a:rPr lang="en-US" sz="2400" dirty="0"/>
              <a:t> </a:t>
            </a:r>
            <a:r>
              <a:rPr lang="en-US" sz="2400" dirty="0" err="1"/>
              <a:t>schon</a:t>
            </a:r>
            <a:r>
              <a:rPr lang="en-US" sz="2400" dirty="0"/>
              <a:t> 1.85 min)</a:t>
            </a:r>
          </a:p>
          <a:p>
            <a:r>
              <a:rPr lang="en-US" dirty="0" err="1"/>
              <a:t>Nächstes</a:t>
            </a:r>
            <a:r>
              <a:rPr lang="en-US" dirty="0"/>
              <a:t> Mal ? =&gt; RDD </a:t>
            </a:r>
            <a:r>
              <a:rPr lang="en-US" dirty="0" err="1"/>
              <a:t>mit</a:t>
            </a:r>
            <a:r>
              <a:rPr lang="en-US" dirty="0"/>
              <a:t> MAP() Function und/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evt</a:t>
            </a:r>
            <a:r>
              <a:rPr lang="en-US" dirty="0"/>
              <a:t>. ML Ansatz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Trainingsdatensatz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590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563C62-FCD4-4589-816C-E2F2CFDC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Dataset – 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4E2B80-1A15-4623-8C9C-DC9024E7A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  <a:p>
            <a:endParaRPr lang="de-CH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5C33C5D6-FF92-4756-90EC-6372FC19F00E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err="1"/>
              <a:t>Kaggle</a:t>
            </a:r>
            <a:r>
              <a:rPr lang="de-CH" dirty="0"/>
              <a:t> Link: </a:t>
            </a:r>
            <a:r>
              <a:rPr lang="de-CH" dirty="0">
                <a:hlinkClick r:id="rId2"/>
              </a:rPr>
              <a:t>https://www.kaggle.com/nguyenhoc/plane-crash</a:t>
            </a:r>
            <a:endParaRPr lang="de-CH" dirty="0"/>
          </a:p>
          <a:p>
            <a:r>
              <a:rPr lang="de-CH" dirty="0">
                <a:hlinkClick r:id="rId3"/>
              </a:rPr>
              <a:t>http://www.planecrashinfo.com/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890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F0C5-8FE9-B54D-A03E-96FF334C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Ausgangslage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5FC67-EF71-BD48-8809-AC7F2AB1C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" dirty="0"/>
              <a:t>Basierend auf einem öffentlich erhältlichen Datensatz über Flugzeugabstürze(1908-2018) in dem zu jedem Flugzeugabsturz eine Kurzbeschreibung des </a:t>
            </a:r>
            <a:r>
              <a:rPr lang="de" dirty="0" err="1"/>
              <a:t>Ereignises</a:t>
            </a:r>
            <a:r>
              <a:rPr lang="de" dirty="0"/>
              <a:t> festgehalten ist soll versucht werden die </a:t>
            </a:r>
            <a:r>
              <a:rPr lang="de" b="1" dirty="0"/>
              <a:t>Absturzursache zu kategorisieren</a:t>
            </a:r>
            <a:r>
              <a:rPr lang="de" dirty="0"/>
              <a:t>:</a:t>
            </a:r>
          </a:p>
          <a:p>
            <a:r>
              <a:rPr lang="de" b="1" dirty="0"/>
              <a:t>Andere</a:t>
            </a:r>
          </a:p>
          <a:p>
            <a:r>
              <a:rPr lang="de" b="1" dirty="0"/>
              <a:t>Mechanik</a:t>
            </a:r>
          </a:p>
          <a:p>
            <a:r>
              <a:rPr lang="de" b="1" dirty="0"/>
              <a:t>Pilotenfehler</a:t>
            </a:r>
          </a:p>
          <a:p>
            <a:r>
              <a:rPr lang="de" b="1" dirty="0"/>
              <a:t>Wetter</a:t>
            </a:r>
          </a:p>
          <a:p>
            <a:r>
              <a:rPr lang="de" b="1" dirty="0"/>
              <a:t>Sabotage</a:t>
            </a:r>
          </a:p>
          <a:p>
            <a:r>
              <a:rPr lang="de" dirty="0" err="1"/>
              <a:t>Anschliessend</a:t>
            </a:r>
            <a:r>
              <a:rPr lang="de" dirty="0"/>
              <a:t> sollen die Abstürze nach folgende </a:t>
            </a:r>
            <a:r>
              <a:rPr lang="de" dirty="0" err="1"/>
              <a:t>Kritieren</a:t>
            </a:r>
            <a:r>
              <a:rPr lang="de" dirty="0"/>
              <a:t> untersucht werden:</a:t>
            </a:r>
          </a:p>
          <a:p>
            <a:r>
              <a:rPr lang="de" b="1" dirty="0"/>
              <a:t>Fluggesellschaft</a:t>
            </a:r>
          </a:p>
          <a:p>
            <a:r>
              <a:rPr lang="de" b="1" dirty="0"/>
              <a:t>Absturzursache</a:t>
            </a:r>
          </a:p>
          <a:p>
            <a:r>
              <a:rPr lang="de" b="1" dirty="0"/>
              <a:t>Flugzeugtype</a:t>
            </a:r>
          </a:p>
          <a:p>
            <a:r>
              <a:rPr lang="de" dirty="0"/>
              <a:t>Dabei soll auch die Entwicklung über den Zeitraum des Datensatzes dargestellt werden.</a:t>
            </a:r>
          </a:p>
          <a:p>
            <a:r>
              <a:rPr lang="de" dirty="0"/>
              <a:t>Bei der Kategorisierung der Absturzursachen soll in einem ersten Anlauf überprüft werden ob mit einem </a:t>
            </a:r>
            <a:r>
              <a:rPr lang="de" b="1" dirty="0"/>
              <a:t>einfachen Ansatz</a:t>
            </a:r>
            <a:r>
              <a:rPr lang="de" dirty="0"/>
              <a:t> eine </a:t>
            </a:r>
            <a:r>
              <a:rPr lang="de" b="1" dirty="0"/>
              <a:t>hohe Präzision der Kategorisierung erreicht werden kann (&gt; 90%). </a:t>
            </a:r>
            <a:r>
              <a:rPr lang="de" dirty="0"/>
              <a:t>Falls dies nicht funktioniert, soll evaluiert werden welche weiteren Ansätze zu einer höheren Präzision führen.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18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9AB82-0D9C-40D9-B1BD-87DC87AE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Dataset - Struktur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9A409823-136A-499D-8BF9-C5178D2592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111089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136494">
                  <a:extLst>
                    <a:ext uri="{9D8B030D-6E8A-4147-A177-3AD203B41FA5}">
                      <a16:colId xmlns:a16="http://schemas.microsoft.com/office/drawing/2014/main" val="3476360805"/>
                    </a:ext>
                  </a:extLst>
                </a:gridCol>
                <a:gridCol w="8379106">
                  <a:extLst>
                    <a:ext uri="{9D8B030D-6E8A-4147-A177-3AD203B41FA5}">
                      <a16:colId xmlns:a16="http://schemas.microsoft.com/office/drawing/2014/main" val="237656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CH" dirty="0"/>
                        <a:t>Date: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Date of accident,  in the format - January 01, 2001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84849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CH"/>
                        <a:t>Time: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 Local time, in 24 hr. format unless otherwise specified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282736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CH"/>
                        <a:t>Airline/Op: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Airline or operator of the aircraft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417494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CH"/>
                        <a:t>Flight #: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 Flight number assigned by the aircraft operator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320050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CH"/>
                        <a:t>Route: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Complete or partial route flown prior to the accident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596302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CH"/>
                        <a:t>AC Type: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/>
                        <a:t> Aircraft type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05064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CH"/>
                        <a:t>Reg: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ICAO registration of the aircraft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917791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CH"/>
                        <a:t>cn / ln: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Construction or serial number / Line or fuselage number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16903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CH"/>
                        <a:t>Aboard: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/>
                        <a:t> Total aboard (passengers / crew)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86129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CH"/>
                        <a:t>Fatalities: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Total fatalities aboard (passengers / crew)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88056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CH"/>
                        <a:t>Ground: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 Total killed on the ground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65389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CH"/>
                        <a:t>Summary: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 Brief description of the accident and cause if known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191412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563C62-FCD4-4589-816C-E2F2CFDC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Dataset – 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4E2B80-1A15-4623-8C9C-DC9024E7A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Anzahl Records: 	5782</a:t>
            </a:r>
          </a:p>
          <a:p>
            <a:r>
              <a:rPr lang="de-CH" dirty="0"/>
              <a:t>Erster Absturz:	17. September 1908</a:t>
            </a:r>
          </a:p>
          <a:p>
            <a:r>
              <a:rPr lang="de-CH" dirty="0"/>
              <a:t>Letzter Absturz:	06. November 2018</a:t>
            </a:r>
          </a:p>
          <a:p>
            <a:r>
              <a:rPr lang="de-CH" dirty="0"/>
              <a:t>Verhältnis Militärisch / Zivil:			15% / 85%		</a:t>
            </a:r>
          </a:p>
          <a:p>
            <a:r>
              <a:rPr lang="de-CH" dirty="0"/>
              <a:t>Abstürze in der Schweiz:			23</a:t>
            </a:r>
          </a:p>
          <a:p>
            <a:r>
              <a:rPr lang="de-CH" dirty="0"/>
              <a:t>Abstürze von Schweizer Gesellschaften:	15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29839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C4BD-9C7F-354F-AE8D-B6B6623C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Lösungsansatz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11700-5905-E14F-BC56-4549C2286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Einlesen</a:t>
            </a:r>
            <a:r>
              <a:rPr lang="en-US" dirty="0"/>
              <a:t> der .csv </a:t>
            </a:r>
            <a:r>
              <a:rPr lang="en-US" dirty="0" err="1"/>
              <a:t>Datei</a:t>
            </a:r>
            <a:r>
              <a:rPr lang="en-US" dirty="0"/>
              <a:t> in </a:t>
            </a:r>
            <a:r>
              <a:rPr lang="en-US" dirty="0" err="1"/>
              <a:t>Dataframe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Grobvalidierung</a:t>
            </a:r>
            <a:r>
              <a:rPr lang="en-US" dirty="0"/>
              <a:t> der </a:t>
            </a:r>
            <a:r>
              <a:rPr lang="en-US" dirty="0" err="1"/>
              <a:t>Daten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Bereinigung</a:t>
            </a:r>
            <a:r>
              <a:rPr lang="en-US" dirty="0"/>
              <a:t> des </a:t>
            </a:r>
            <a:r>
              <a:rPr lang="en-US" dirty="0" err="1"/>
              <a:t>Datensatzes</a:t>
            </a:r>
            <a:r>
              <a:rPr lang="en-US" dirty="0"/>
              <a:t> (DF =&gt; DF </a:t>
            </a:r>
            <a:r>
              <a:rPr lang="en-US" dirty="0" err="1"/>
              <a:t>mit</a:t>
            </a:r>
            <a:r>
              <a:rPr lang="en-US" dirty="0"/>
              <a:t> %</a:t>
            </a:r>
            <a:r>
              <a:rPr lang="en-US" dirty="0" err="1"/>
              <a:t>sql</a:t>
            </a:r>
            <a:r>
              <a:rPr lang="en-US" dirty="0"/>
              <a:t>) (ex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Kategorisierung</a:t>
            </a:r>
            <a:r>
              <a:rPr lang="en-US" dirty="0"/>
              <a:t> der </a:t>
            </a:r>
            <a:r>
              <a:rPr lang="en-US" dirty="0" err="1"/>
              <a:t>Absturzursache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SQL %like%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Manuelle</a:t>
            </a:r>
            <a:r>
              <a:rPr lang="en-US" dirty="0"/>
              <a:t> </a:t>
            </a:r>
            <a:r>
              <a:rPr lang="en-US" dirty="0" err="1"/>
              <a:t>Validierung</a:t>
            </a:r>
            <a:r>
              <a:rPr lang="en-US" dirty="0"/>
              <a:t> des </a:t>
            </a:r>
            <a:r>
              <a:rPr lang="en-US" dirty="0" err="1"/>
              <a:t>Ergebnisses</a:t>
            </a:r>
            <a:r>
              <a:rPr lang="en-US" dirty="0"/>
              <a:t> (50/50 Records = 96%/98%)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Untersuchung</a:t>
            </a:r>
            <a:r>
              <a:rPr lang="en-US" dirty="0"/>
              <a:t> der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weiteren</a:t>
            </a:r>
            <a:r>
              <a:rPr lang="en-US" dirty="0"/>
              <a:t> </a:t>
            </a:r>
            <a:r>
              <a:rPr lang="en-US" dirty="0" err="1"/>
              <a:t>Kriterien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Erkenntnisse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Lösungsansatz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563C62-FCD4-4589-816C-E2F2CFDC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365125"/>
            <a:ext cx="11099800" cy="1325563"/>
          </a:xfrm>
        </p:spPr>
        <p:txBody>
          <a:bodyPr>
            <a:normAutofit/>
          </a:bodyPr>
          <a:lstStyle/>
          <a:p>
            <a:r>
              <a:rPr lang="de" sz="3600" dirty="0"/>
              <a:t>Top 10 Zivile Fluggesellschaften mit den meisten Abstürzen</a:t>
            </a:r>
            <a:endParaRPr lang="de-CH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70BEA9-B422-5642-8D8D-77CBC46A0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788536"/>
            <a:ext cx="11684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9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C606C-3161-E548-9F10-FE7A7010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C05762-FF3B-9747-BC23-EC63C33C1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700420" cy="2255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FA14E9-B37E-DD4B-8326-3D75D3469E6C}"/>
              </a:ext>
            </a:extLst>
          </p:cNvPr>
          <p:cNvSpPr txBox="1"/>
          <p:nvPr/>
        </p:nvSpPr>
        <p:spPr>
          <a:xfrm>
            <a:off x="1364343" y="4064000"/>
            <a:ext cx="287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Kategorisierung</a:t>
            </a:r>
            <a:r>
              <a:rPr lang="en-US" dirty="0"/>
              <a:t> =&gt; 14.73 sec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F0A9E1-E70E-ED40-BAD7-6969448C5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900" y="500517"/>
            <a:ext cx="4787900" cy="533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DE4707-44CC-3347-888B-F66BCCE41C34}"/>
              </a:ext>
            </a:extLst>
          </p:cNvPr>
          <p:cNvSpPr txBox="1"/>
          <p:nvPr/>
        </p:nvSpPr>
        <p:spPr>
          <a:xfrm>
            <a:off x="7997371" y="6110514"/>
            <a:ext cx="2639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Manufacturer =&gt; 1.85 min</a:t>
            </a:r>
          </a:p>
        </p:txBody>
      </p:sp>
    </p:spTree>
    <p:extLst>
      <p:ext uri="{BB962C8B-B14F-4D97-AF65-F5344CB8AC3E}">
        <p14:creationId xmlns:p14="http://schemas.microsoft.com/office/powerpoint/2010/main" val="297360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B3631-2B51-BD47-8972-136DBC49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" dirty="0"/>
              <a:t>Übersicht der Unfallursachen über die Dekaden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DC6BAE-6A56-0048-9E0C-DDFF33F2E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1794856"/>
            <a:ext cx="93472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28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563C62-FCD4-4589-816C-E2F2CFDC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" dirty="0"/>
              <a:t>Übersicht der Abstürze nach </a:t>
            </a:r>
            <a:r>
              <a:rPr lang="de" dirty="0" err="1"/>
              <a:t>Manufacturer</a:t>
            </a:r>
            <a:r>
              <a:rPr lang="de" dirty="0"/>
              <a:t> über die Dekaden</a:t>
            </a:r>
            <a:endParaRPr lang="de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F423FA-B805-4D4D-813A-3F7B91719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36" y="1774249"/>
            <a:ext cx="11513127" cy="443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59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</TotalTime>
  <Words>310</Words>
  <Application>Microsoft Macintosh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Plane Crashes</vt:lpstr>
      <vt:lpstr>Ausgangslage</vt:lpstr>
      <vt:lpstr>Dataset - Struktur</vt:lpstr>
      <vt:lpstr>Dataset – Übersicht</vt:lpstr>
      <vt:lpstr>Lösungsansatz</vt:lpstr>
      <vt:lpstr>Top 10 Zivile Fluggesellschaften mit den meisten Abstürzen</vt:lpstr>
      <vt:lpstr>Performance</vt:lpstr>
      <vt:lpstr>Übersicht der Unfallursachen über die Dekaden</vt:lpstr>
      <vt:lpstr>Übersicht der Abstürze nach Manufacturer über die Dekaden</vt:lpstr>
      <vt:lpstr>Erkenntnisse zum Lösungsansatz</vt:lpstr>
      <vt:lpstr>Dataset – 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 Crashes</dc:title>
  <dc:creator>Reto Stucki</dc:creator>
  <cp:lastModifiedBy>Andreas Palm</cp:lastModifiedBy>
  <cp:revision>12</cp:revision>
  <dcterms:created xsi:type="dcterms:W3CDTF">2018-12-21T05:56:54Z</dcterms:created>
  <dcterms:modified xsi:type="dcterms:W3CDTF">2019-01-11T05:26:59Z</dcterms:modified>
</cp:coreProperties>
</file>