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1" r:id="rId1"/>
  </p:sldMasterIdLst>
  <p:handoutMasterIdLst>
    <p:handoutMasterId r:id="rId2"/>
  </p:handoutMasterIdLst>
  <p:sldIdLst>
    <p:sldId id="261" r:id="rId3"/>
    <p:sldId id="268" r:id="rId4"/>
    <p:sldId id="269" r:id="rId5"/>
    <p:sldId id="270" r:id="rId6"/>
    <p:sldId id="265" r:id="rId7"/>
    <p:sldId id="271" r:id="rId8"/>
    <p:sldId id="272" r:id="rId9"/>
    <p:sldId id="273" r:id="rId10"/>
    <p:sldId id="282" r:id="rId11"/>
    <p:sldId id="283" r:id="rId12"/>
    <p:sldId id="274" r:id="rId13"/>
    <p:sldId id="284" r:id="rId14"/>
    <p:sldId id="275" r:id="rId15"/>
    <p:sldId id="285" r:id="rId16"/>
    <p:sldId id="276" r:id="rId17"/>
    <p:sldId id="28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E7C8AA2F-1ABD-4475-9D76-92E8D827D24E}" name="기본 구역">
          <p14:sldIdLst>
            <p14:sldId id="261"/>
            <p14:sldId id="268"/>
            <p14:sldId id="269"/>
            <p14:sldId id="270"/>
            <p14:sldId id="265"/>
            <p14:sldId id="271"/>
            <p14:sldId id="272"/>
            <p14:sldId id="273"/>
            <p14:sldId id="282"/>
            <p14:sldId id="283"/>
            <p14:sldId id="274"/>
            <p14:sldId id="284"/>
            <p14:sldId id="275"/>
            <p14:sldId id="285"/>
            <p14:sldId id="276"/>
            <p14:sldId id="28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50" autoAdjust="0"/>
    <p:restoredTop sz="94660"/>
  </p:normalViewPr>
  <p:slideViewPr>
    <p:cSldViewPr snapToGrid="0">
      <p:cViewPr>
        <p:scale>
          <a:sx n="90" d="100"/>
          <a:sy n="90" d="100"/>
        </p:scale>
        <p:origin x="132" y="312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229" y="2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handoutMaster" Target="handoutMasters/handout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5490CE-B944-438E-8705-3EC8E8A1C87F}" type="datetime1">
              <a:rPr lang="ko-KR" altLang="en-US"/>
              <a:pPr lvl="0">
                <a:defRPr/>
              </a:pPr>
              <a:t>2021-08-03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A80BDAB-7A52-4257-BF96-694936E2C46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3715653" y="957943"/>
            <a:ext cx="4871319" cy="4887686"/>
            <a:chOff x="3505196" y="834572"/>
            <a:chExt cx="5399316" cy="5417457"/>
          </a:xfrm>
        </p:grpSpPr>
        <p:sp>
          <p:nvSpPr>
            <p:cNvPr id="3" name="타원 2"/>
            <p:cNvSpPr/>
            <p:nvPr/>
          </p:nvSpPr>
          <p:spPr>
            <a:xfrm>
              <a:off x="3686628" y="935386"/>
              <a:ext cx="5094513" cy="5094513"/>
            </a:xfrm>
            <a:prstGeom prst="ellipse">
              <a:avLst/>
            </a:prstGeom>
            <a:gradFill>
              <a:gsLst>
                <a:gs pos="50000">
                  <a:srgbClr val="9D978B">
                    <a:alpha val="0"/>
                  </a:srgbClr>
                </a:gs>
                <a:gs pos="0">
                  <a:srgbClr val="9D978B">
                    <a:alpha val="61000"/>
                  </a:srgbClr>
                </a:gs>
                <a:gs pos="100000">
                  <a:srgbClr val="9D978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막힌 원호 3"/>
            <p:cNvSpPr/>
            <p:nvPr/>
          </p:nvSpPr>
          <p:spPr>
            <a:xfrm>
              <a:off x="3548741" y="834572"/>
              <a:ext cx="5355771" cy="5355771"/>
            </a:xfrm>
            <a:prstGeom prst="blockArc">
              <a:avLst>
                <a:gd name="adj1" fmla="val 10800000"/>
                <a:gd name="adj2" fmla="val 5706996"/>
                <a:gd name="adj3" fmla="val 616"/>
              </a:avLst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505196" y="3490686"/>
              <a:ext cx="137887" cy="137887"/>
            </a:xfrm>
            <a:prstGeom prst="ellipse">
              <a:avLst/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958111" y="6114142"/>
              <a:ext cx="137887" cy="137887"/>
            </a:xfrm>
            <a:prstGeom prst="ellipse">
              <a:avLst/>
            </a:prstGeom>
            <a:solidFill>
              <a:srgbClr val="9D9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09041" y="2565329"/>
            <a:ext cx="3336925" cy="7889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400" b="1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HYEDU.ME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09041" y="3354317"/>
            <a:ext cx="3336925" cy="3254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1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Insert your sub-title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2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0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9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 smtClean="0"/>
              <a:t>Insert Your Main title</a:t>
            </a:r>
          </a:p>
        </p:txBody>
      </p:sp>
    </p:spTree>
    <p:extLst>
      <p:ext uri="{BB962C8B-B14F-4D97-AF65-F5344CB8AC3E}">
        <p14:creationId xmlns:p14="http://schemas.microsoft.com/office/powerpoint/2010/main" val="76216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 smtClean="0"/>
              <a:t>Insert Your Main title</a:t>
            </a:r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3" hasCustomPrompt="1"/>
          </p:nvPr>
        </p:nvSpPr>
        <p:spPr>
          <a:xfrm>
            <a:off x="2301442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 smtClean="0"/>
              <a:t>Click for Picture</a:t>
            </a:r>
            <a:endParaRPr lang="ko-KR" altLang="en-US" dirty="0"/>
          </a:p>
        </p:txBody>
      </p:sp>
      <p:sp>
        <p:nvSpPr>
          <p:cNvPr id="13" name="그림 개체 틀 7"/>
          <p:cNvSpPr>
            <a:spLocks noGrp="1"/>
          </p:cNvSpPr>
          <p:nvPr>
            <p:ph type="pic" sz="quarter" idx="14" hasCustomPrompt="1"/>
          </p:nvPr>
        </p:nvSpPr>
        <p:spPr>
          <a:xfrm>
            <a:off x="5476821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 smtClean="0"/>
              <a:t>Click for Picture</a:t>
            </a:r>
            <a:endParaRPr lang="ko-KR" altLang="en-US" dirty="0"/>
          </a:p>
        </p:txBody>
      </p:sp>
      <p:sp>
        <p:nvSpPr>
          <p:cNvPr id="15" name="그림 개체 틀 7"/>
          <p:cNvSpPr>
            <a:spLocks noGrp="1"/>
          </p:cNvSpPr>
          <p:nvPr>
            <p:ph type="pic" sz="quarter" idx="15" hasCustomPrompt="1"/>
          </p:nvPr>
        </p:nvSpPr>
        <p:spPr>
          <a:xfrm>
            <a:off x="8652200" y="2077570"/>
            <a:ext cx="2790825" cy="2790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 smtClean="0"/>
              <a:t>Click for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47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 userDrawn="1"/>
        </p:nvSpPr>
        <p:spPr>
          <a:xfrm rot="8870193">
            <a:off x="-186523" y="-230462"/>
            <a:ext cx="2091720" cy="2091720"/>
          </a:xfrm>
          <a:prstGeom prst="ellipse">
            <a:avLst/>
          </a:prstGeom>
          <a:gradFill>
            <a:gsLst>
              <a:gs pos="50000">
                <a:srgbClr val="9D978B">
                  <a:alpha val="0"/>
                </a:srgbClr>
              </a:gs>
              <a:gs pos="0">
                <a:srgbClr val="9D978B">
                  <a:alpha val="61000"/>
                </a:srgbClr>
              </a:gs>
              <a:gs pos="100000">
                <a:srgbClr val="9D978B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2405" y="377903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endParaRPr lang="ko-KR" altLang="en-US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막힌 원호 3"/>
          <p:cNvSpPr/>
          <p:nvPr userDrawn="1"/>
        </p:nvSpPr>
        <p:spPr>
          <a:xfrm rot="13536048">
            <a:off x="-240156" y="-296045"/>
            <a:ext cx="2198988" cy="2198988"/>
          </a:xfrm>
          <a:prstGeom prst="blockArc">
            <a:avLst>
              <a:gd name="adj1" fmla="val 10800000"/>
              <a:gd name="adj2" fmla="val 5706996"/>
              <a:gd name="adj3" fmla="val 616"/>
            </a:avLst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 userDrawn="1"/>
        </p:nvSpPr>
        <p:spPr>
          <a:xfrm rot="8870193">
            <a:off x="1594690" y="1564242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 userDrawn="1"/>
        </p:nvSpPr>
        <p:spPr>
          <a:xfrm rot="8870193">
            <a:off x="1655834" y="69421"/>
            <a:ext cx="56614" cy="56614"/>
          </a:xfrm>
          <a:prstGeom prst="ellipse">
            <a:avLst/>
          </a:prstGeom>
          <a:solidFill>
            <a:srgbClr val="9D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58149" y="747235"/>
            <a:ext cx="1084263" cy="6032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buNone/>
              <a:defRPr lang="ko-KR" altLang="en-US" sz="4800" kern="1200" dirty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2225296" y="701675"/>
            <a:ext cx="5656263" cy="67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pPr lvl="0"/>
            <a:r>
              <a:rPr lang="en-US" altLang="ko-KR" dirty="0" smtClean="0"/>
              <a:t>Insert Your Main title</a:t>
            </a:r>
          </a:p>
        </p:txBody>
      </p:sp>
      <p:sp>
        <p:nvSpPr>
          <p:cNvPr id="10" name="미디어 개체 틀 9"/>
          <p:cNvSpPr>
            <a:spLocks noGrp="1"/>
          </p:cNvSpPr>
          <p:nvPr>
            <p:ph type="media" sz="quarter" idx="13" hasCustomPrompt="1"/>
          </p:nvPr>
        </p:nvSpPr>
        <p:spPr>
          <a:xfrm>
            <a:off x="2225675" y="1808163"/>
            <a:ext cx="9147175" cy="4649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rgbClr val="9D978B"/>
                </a:solidFill>
              </a:defRPr>
            </a:lvl1pPr>
          </a:lstStyle>
          <a:p>
            <a:r>
              <a:rPr lang="en-US" altLang="ko-KR" dirty="0" smtClean="0"/>
              <a:t>Insert your </a:t>
            </a:r>
            <a:r>
              <a:rPr lang="en-US" altLang="ko-KR" dirty="0" err="1" smtClean="0"/>
              <a:t>youtube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3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13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1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4EC34-118A-44E9-AFFC-707202DFDABC}" type="datetimeFigureOut">
              <a:rPr lang="ko-KR" altLang="en-US" smtClean="0"/>
              <a:t>2015-09-29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7B9B8-D72A-490B-A0E5-B5884E7C6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394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A3A3C"/>
            </a:gs>
            <a:gs pos="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151550" y="6457234"/>
            <a:ext cx="192014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9D978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Copyright@hyedu.me</a:t>
            </a:r>
            <a:endParaRPr lang="ko-KR" altLang="en-US" sz="1400" dirty="0">
              <a:solidFill>
                <a:srgbClr val="9D978B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3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091232" y="2640012"/>
            <a:ext cx="4239815" cy="788988"/>
          </a:xfrm>
        </p:spPr>
        <p:txBody>
          <a:bodyPr/>
          <a:lstStyle/>
          <a:p>
            <a:pPr lvl="0">
              <a:defRPr/>
            </a:pPr>
            <a:r>
              <a:rPr lang="ko-KR" altLang="en-US" sz="3700"/>
              <a:t>어떤 게임을 고를까 </a:t>
            </a:r>
            <a:endParaRPr lang="ko-KR" altLang="en-US" sz="37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322867" y="3627873"/>
            <a:ext cx="3546265" cy="32543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section1 - </a:t>
            </a:r>
            <a:r>
              <a:rPr lang="ko-KR" altLang="en-US"/>
              <a:t>다음 분기 게임정하기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9305726" y="5120679"/>
            <a:ext cx="1895079" cy="3638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8637146" y="5728420"/>
            <a:ext cx="3055937" cy="3661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AI_05_</a:t>
            </a:r>
            <a:r>
              <a:rPr lang="ko-KR" altLang="en-US">
                <a:solidFill>
                  <a:schemeClr val="lt1"/>
                </a:solidFill>
              </a:rPr>
              <a:t>노지훈</a:t>
            </a:r>
            <a:r>
              <a:rPr lang="en-US" altLang="ko-KR">
                <a:solidFill>
                  <a:schemeClr val="lt1"/>
                </a:solidFill>
              </a:rPr>
              <a:t>_section1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77631" y="387664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출고량이 높은 게임 분석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P &gt;0.1</a:t>
            </a:r>
            <a:r>
              <a:rPr lang="ko-KR" altLang="en-US">
                <a:solidFill>
                  <a:schemeClr val="lt1"/>
                </a:solidFill>
              </a:rPr>
              <a:t>이니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지역과 장르는 서로 연관이 없다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428931" y="1137932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899948" y="2121833"/>
            <a:ext cx="3196052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0657" y="2137298"/>
            <a:ext cx="9990685" cy="31972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77631" y="387664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출고량이 높은 게임 분석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P &gt;0.1</a:t>
            </a:r>
            <a:r>
              <a:rPr lang="ko-KR" altLang="en-US">
                <a:solidFill>
                  <a:schemeClr val="lt1"/>
                </a:solidFill>
              </a:rPr>
              <a:t>이니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지역과 장르는 서로 연관이 없다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428931" y="1137932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899948" y="2121833"/>
            <a:ext cx="3196052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54478"/>
            <a:ext cx="9832574" cy="4324266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56572" y="1851796"/>
            <a:ext cx="2609824" cy="3614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77631" y="387664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출고량이 높은 게임 분석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P &gt;0.1</a:t>
            </a:r>
            <a:r>
              <a:rPr lang="ko-KR" altLang="en-US">
                <a:solidFill>
                  <a:schemeClr val="lt1"/>
                </a:solidFill>
              </a:rPr>
              <a:t>이니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지역과 장르는 서로 연관이 없다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428931" y="1137932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899948" y="2121833"/>
            <a:ext cx="3196052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772" y="1669847"/>
            <a:ext cx="8956486" cy="4230063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60822" y="1892701"/>
            <a:ext cx="3079968" cy="3679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77631" y="387664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출고량이 높은 게임 분석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P &gt;0.1</a:t>
            </a:r>
            <a:r>
              <a:rPr lang="ko-KR" altLang="en-US">
                <a:solidFill>
                  <a:schemeClr val="lt1"/>
                </a:solidFill>
              </a:rPr>
              <a:t>이니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지역과 장르는 서로 연관이 없다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428931" y="1137932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899948" y="2121833"/>
            <a:ext cx="3196052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750" y="1506830"/>
            <a:ext cx="10387319" cy="4997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77631" y="387664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출고량이 높은 게임 분석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P &gt;0.1</a:t>
            </a:r>
            <a:r>
              <a:rPr lang="ko-KR" altLang="en-US">
                <a:solidFill>
                  <a:schemeClr val="lt1"/>
                </a:solidFill>
              </a:rPr>
              <a:t>이니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지역과 장르는 서로 연관이 없다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428931" y="1137932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899948" y="2121833"/>
            <a:ext cx="3196052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8755" y="1936677"/>
            <a:ext cx="9334490" cy="45132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77631" y="387664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출고량이 높은 게임 분석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P &gt;0.1</a:t>
            </a:r>
            <a:r>
              <a:rPr lang="ko-KR" altLang="en-US">
                <a:solidFill>
                  <a:schemeClr val="lt1"/>
                </a:solidFill>
              </a:rPr>
              <a:t>이니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지역과 장르는 서로 연관이 없다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385711" y="1071584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899948" y="2121833"/>
            <a:ext cx="3196052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1291" y="1583973"/>
            <a:ext cx="10069417" cy="5096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77631" y="387664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출고량이 높은 게임 분석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P &gt;0.1</a:t>
            </a:r>
            <a:r>
              <a:rPr lang="ko-KR" altLang="en-US">
                <a:solidFill>
                  <a:schemeClr val="lt1"/>
                </a:solidFill>
              </a:rPr>
              <a:t>이니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지역과 장르는 서로 연관이 없다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385711" y="1071584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899948" y="2121833"/>
            <a:ext cx="3196052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6607" y="1536175"/>
            <a:ext cx="9158786" cy="461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07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77631" y="387664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장르 정하기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P &gt;0.1</a:t>
            </a:r>
            <a:r>
              <a:rPr lang="ko-KR" altLang="en-US">
                <a:solidFill>
                  <a:schemeClr val="lt1"/>
                </a:solidFill>
              </a:rPr>
              <a:t>이니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지역과 장르는 서로 연관이 없다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324260" y="1148399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899948" y="2121833"/>
            <a:ext cx="3196052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rcRect l="59940" t="1980" b="-250"/>
          <a:stretch>
            <a:fillRect/>
          </a:stretch>
        </p:blipFill>
        <p:spPr>
          <a:xfrm>
            <a:off x="609261" y="1900126"/>
            <a:ext cx="4138507" cy="4156792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06158" y="1810574"/>
            <a:ext cx="2379683" cy="3938143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7337969" y="3304608"/>
            <a:ext cx="1444450" cy="94203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9295304" y="3429000"/>
            <a:ext cx="2428353" cy="7507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400"/>
              <a:t>shooter</a:t>
            </a:r>
            <a:endParaRPr lang="en-US" altLang="ko-KR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07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77631" y="387664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장르에 맞는 플랫폼 구하기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P &gt;0.1</a:t>
            </a:r>
            <a:r>
              <a:rPr lang="ko-KR" altLang="en-US">
                <a:solidFill>
                  <a:schemeClr val="lt1"/>
                </a:solidFill>
              </a:rPr>
              <a:t>이니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지역과 장르는 서로 연관이 없다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324260" y="1148399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899948" y="2121833"/>
            <a:ext cx="3196052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900" y="1413049"/>
            <a:ext cx="7166678" cy="5026269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8709149" y="2216036"/>
            <a:ext cx="4176346" cy="3615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NES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나온건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1983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"/>
          <p:cNvSpPr/>
          <p:nvPr/>
        </p:nvSpPr>
        <p:spPr>
          <a:xfrm rot="5379453">
            <a:off x="9232504" y="3062653"/>
            <a:ext cx="1308378" cy="73269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8206734" y="4696723"/>
            <a:ext cx="3558792" cy="3591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최근 플랫폼만 확인해야함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07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77631" y="387664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장르에 맞는 플랫폼 구하기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4" name=""/>
          <p:cNvSpPr txBox="1"/>
          <p:nvPr/>
        </p:nvSpPr>
        <p:spPr>
          <a:xfrm>
            <a:off x="1204285" y="1179800"/>
            <a:ext cx="4399764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유형</a:t>
            </a: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 평탄한 </a:t>
            </a:r>
            <a:r>
              <a:rPr lang="en-US" altLang="ko-KR">
                <a:solidFill>
                  <a:schemeClr val="dk1"/>
                </a:solidFill>
              </a:rPr>
              <a:t>shooter</a:t>
            </a:r>
            <a:r>
              <a:rPr lang="ko-KR" altLang="en-US">
                <a:solidFill>
                  <a:schemeClr val="dk1"/>
                </a:solidFill>
              </a:rPr>
              <a:t>의 </a:t>
            </a:r>
            <a:r>
              <a:rPr lang="en-US" altLang="ko-KR">
                <a:solidFill>
                  <a:schemeClr val="dk1"/>
                </a:solidFill>
              </a:rPr>
              <a:t>10</a:t>
            </a:r>
            <a:r>
              <a:rPr lang="ko-KR" altLang="en-US">
                <a:solidFill>
                  <a:schemeClr val="dk1"/>
                </a:solidFill>
              </a:rPr>
              <a:t>년내 플랫폼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899948" y="2121833"/>
            <a:ext cx="3196052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11" y="1465385"/>
            <a:ext cx="6023988" cy="5196635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465384"/>
            <a:ext cx="5705497" cy="5120472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7050752" y="1122860"/>
            <a:ext cx="4270550" cy="363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유형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잘팔린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년내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shooter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플랫폼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목표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2271926" y="2091040"/>
            <a:ext cx="9169122" cy="26790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600">
                <a:solidFill>
                  <a:schemeClr val="lt1"/>
                </a:solidFill>
              </a:rPr>
              <a:t>다음 분기에 새로운 게임을 만드는것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어떤 장르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플랫폼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퍼블리셔를 선택할 것인가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고려해야 하는 점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	- 지역에 따른 장르 선호도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	- 플랫폼에 따른 장르 선호도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	- 최근 트렌드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	</a:t>
            </a: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잘팔린 게임들에 대한 분석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r>
              <a:rPr lang="ko-KR" altLang="en-US">
                <a:solidFill>
                  <a:schemeClr val="lt1"/>
                </a:solidFill>
              </a:rPr>
              <a:t>  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	- 특정 장르에 수익이 많은 퍼블리셔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07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77631" y="387664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장르에 맞는 퍼블리셔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P &gt;0.1</a:t>
            </a:r>
            <a:r>
              <a:rPr lang="ko-KR" altLang="en-US">
                <a:solidFill>
                  <a:schemeClr val="lt1"/>
                </a:solidFill>
              </a:rPr>
              <a:t>이니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지역과 장르는 서로 연관이 없다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324260" y="1148399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899948" y="2121833"/>
            <a:ext cx="3196052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rcRect t="690" r="40890"/>
          <a:stretch>
            <a:fillRect/>
          </a:stretch>
        </p:blipFill>
        <p:spPr>
          <a:xfrm>
            <a:off x="175112" y="1444188"/>
            <a:ext cx="5645291" cy="6026346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59797" y="1339571"/>
            <a:ext cx="5738445" cy="5780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08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56695" y="576070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2899948" y="2121833"/>
            <a:ext cx="3196052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2156789" y="2279462"/>
            <a:ext cx="5903406" cy="22990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>
                <a:solidFill>
                  <a:schemeClr val="lt1"/>
                </a:solidFill>
              </a:rPr>
              <a:t>장르</a:t>
            </a:r>
            <a:r>
              <a:rPr lang="en-US" altLang="ko-KR" sz="2900">
                <a:solidFill>
                  <a:schemeClr val="lt1"/>
                </a:solidFill>
              </a:rPr>
              <a:t>:</a:t>
            </a:r>
            <a:r>
              <a:rPr lang="ko-KR" altLang="en-US" sz="2900">
                <a:solidFill>
                  <a:schemeClr val="lt1"/>
                </a:solidFill>
              </a:rPr>
              <a:t> </a:t>
            </a:r>
            <a:r>
              <a:rPr lang="en-US" altLang="ko-KR" sz="2900">
                <a:solidFill>
                  <a:schemeClr val="lt1"/>
                </a:solidFill>
              </a:rPr>
              <a:t>shooter</a:t>
            </a:r>
            <a:endParaRPr lang="en-US" altLang="ko-KR" sz="2900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290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2900">
                <a:solidFill>
                  <a:schemeClr val="lt1"/>
                </a:solidFill>
              </a:rPr>
              <a:t>platform : Xone</a:t>
            </a:r>
            <a:endParaRPr lang="en-US" altLang="ko-KR" sz="2900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290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2900">
                <a:solidFill>
                  <a:schemeClr val="lt1"/>
                </a:solidFill>
              </a:rPr>
              <a:t>Publisher: microsoft game studio</a:t>
            </a:r>
            <a:endParaRPr lang="en-US" altLang="ko-KR" sz="29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>
              <a:defRPr/>
            </a:pPr>
            <a:r>
              <a:rPr/>
              <a:t>0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2078758" y="555136"/>
            <a:ext cx="5656263" cy="674688"/>
          </a:xfrm>
        </p:spPr>
        <p:txBody>
          <a:bodyPr/>
          <a:lstStyle/>
          <a:p>
            <a:pPr>
              <a:defRPr/>
            </a:pPr>
            <a:r>
              <a:rPr/>
              <a:t>데이터분류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3856054" y="1598482"/>
            <a:ext cx="4479891" cy="8268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원래의 데이터</a:t>
            </a:r>
            <a:endParaRPr lang="ko-KR" altLang="en-US"/>
          </a:p>
        </p:txBody>
      </p:sp>
      <p:cxnSp>
        <p:nvCxnSpPr>
          <p:cNvPr id="7" name=""/>
          <p:cNvCxnSpPr>
            <a:stCxn id="4" idx="2"/>
          </p:cNvCxnSpPr>
          <p:nvPr/>
        </p:nvCxnSpPr>
        <p:spPr>
          <a:xfrm rot="16200000" flipH="1">
            <a:off x="5839557" y="2681820"/>
            <a:ext cx="512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/>
          <p:nvPr/>
        </p:nvCxnSpPr>
        <p:spPr>
          <a:xfrm flipV="1">
            <a:off x="3835120" y="2927795"/>
            <a:ext cx="4521760" cy="2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5400000">
            <a:off x="7180972" y="4068691"/>
            <a:ext cx="2281814" cy="20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/>
          <p:nvPr/>
        </p:nvSpPr>
        <p:spPr>
          <a:xfrm>
            <a:off x="2648741" y="3429000"/>
            <a:ext cx="2491154" cy="11618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유형 </a:t>
            </a:r>
            <a:r>
              <a:rPr lang="en-US" altLang="ko-KR"/>
              <a:t>1.</a:t>
            </a:r>
            <a:r>
              <a:rPr lang="ko-KR" altLang="en-US"/>
              <a:t>  평이한 판매량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7090367" y="3429000"/>
            <a:ext cx="2491154" cy="1161840"/>
          </a:xfrm>
          <a:prstGeom prst="rect">
            <a:avLst/>
          </a:prstGeom>
          <a:solidFill>
            <a:srgbClr val="9d978b">
              <a:alpha val="100000"/>
            </a:srgbClr>
          </a:solidFill>
          <a:ln w="12700" cap="flat" cmpd="sng" algn="ctr">
            <a:solidFill>
              <a:srgbClr val="4b4843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유형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이상의 많은 판매량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"/>
          <p:cNvCxnSpPr/>
          <p:nvPr/>
        </p:nvCxnSpPr>
        <p:spPr>
          <a:xfrm rot="5400000">
            <a:off x="2675542" y="4064087"/>
            <a:ext cx="2281814" cy="20952"/>
          </a:xfrm>
          <a:prstGeom prst="line">
            <a:avLst/>
          </a:prstGeom>
          <a:noFill/>
          <a:ln w="6350" cap="flat" cmpd="sng" algn="ctr">
            <a:solidFill>
              <a:srgbClr val="9d978b">
                <a:alpha val="100000"/>
              </a:srgbClr>
            </a:solidFill>
            <a:prstDash val="solid"/>
            <a:miter/>
          </a:ln>
        </p:spPr>
      </p:cxnSp>
      <p:sp>
        <p:nvSpPr>
          <p:cNvPr id="17" name=""/>
          <p:cNvSpPr/>
          <p:nvPr/>
        </p:nvSpPr>
        <p:spPr>
          <a:xfrm>
            <a:off x="6096000" y="5251476"/>
            <a:ext cx="45720" cy="4572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7124026" y="5046785"/>
            <a:ext cx="2491154" cy="1161840"/>
          </a:xfrm>
          <a:prstGeom prst="rect">
            <a:avLst/>
          </a:prstGeom>
          <a:solidFill>
            <a:srgbClr val="9d978b">
              <a:alpha val="100000"/>
            </a:srgbClr>
          </a:solidFill>
          <a:ln w="12700" cap="flat" cmpd="sng" algn="ctr">
            <a:solidFill>
              <a:srgbClr val="4b4843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유형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최근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년간의 많은 판매량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2576727" y="5010779"/>
            <a:ext cx="2491154" cy="1161840"/>
          </a:xfrm>
          <a:prstGeom prst="rect">
            <a:avLst/>
          </a:prstGeom>
          <a:solidFill>
            <a:srgbClr val="9d978b">
              <a:alpha val="100000"/>
            </a:srgbClr>
          </a:solidFill>
          <a:ln w="12700" cap="flat" cmpd="sng" algn="ctr">
            <a:solidFill>
              <a:srgbClr val="4b4843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유형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최근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년간 평이한 판매량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56697" y="272526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지역에 따른 장르선호도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862" y="1413048"/>
            <a:ext cx="7516426" cy="5319346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21047" y="2220889"/>
            <a:ext cx="2423370" cy="1097375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P &gt;0.1</a:t>
            </a:r>
            <a:r>
              <a:rPr lang="ko-KR" altLang="en-US">
                <a:solidFill>
                  <a:schemeClr val="lt1"/>
                </a:solidFill>
              </a:rPr>
              <a:t>이니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지역과 장르는 서로 연관이 없다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355661" y="918124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77631" y="387664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지역에 따른 장르선호도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2428931" y="1137932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유형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평이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최근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911" y="1402582"/>
            <a:ext cx="7473408" cy="5455417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34346" y="2427712"/>
            <a:ext cx="2458446" cy="1001287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 &gt;0.1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이니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지역과 장르는 서로 연관이 없다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56697" y="272526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플랫폼에 따른 장르선호도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376595" y="1033261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27" y="1256715"/>
            <a:ext cx="8379071" cy="5800158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9329" y="1303845"/>
            <a:ext cx="2269583" cy="4998595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9337174" y="541311"/>
            <a:ext cx="2616759" cy="6378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플랫폼 당 가장 잘 나간 게임 장르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141559" y="178323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시간에 따른 트렌드 변화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P &gt;0.1</a:t>
            </a:r>
            <a:r>
              <a:rPr lang="ko-KR" altLang="en-US">
                <a:solidFill>
                  <a:schemeClr val="lt1"/>
                </a:solidFill>
              </a:rPr>
              <a:t>이니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지역과 장르는 서로 연관이 없다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428931" y="1137932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5574" y="1852442"/>
            <a:ext cx="2379683" cy="3938143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78774" y="1812456"/>
            <a:ext cx="1821712" cy="4006658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351131"/>
            <a:ext cx="6096000" cy="5370797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1308378"/>
            <a:ext cx="6096000" cy="5256544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1183352" y="1389140"/>
            <a:ext cx="3851868" cy="3599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시간에 따른 장르 선호 변화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7249627" y="1353135"/>
            <a:ext cx="3851868" cy="35998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시간에 따른 플랫폼 선호 변화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141559" y="178323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시간에 따른 트렌드 변화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6509" y="1894310"/>
            <a:ext cx="2379683" cy="3938143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812456"/>
            <a:ext cx="1821712" cy="4006658"/>
          </a:xfrm>
          <a:prstGeom prst="rect">
            <a:avLst/>
          </a:prstGeom>
        </p:spPr>
      </p:pic>
      <p:sp>
        <p:nvSpPr>
          <p:cNvPr id="21" name=""/>
          <p:cNvSpPr txBox="1"/>
          <p:nvPr/>
        </p:nvSpPr>
        <p:spPr>
          <a:xfrm>
            <a:off x="4135058" y="2837967"/>
            <a:ext cx="1960942" cy="11820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shooter: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개</a:t>
            </a:r>
            <a:endParaRPr lang="ko-KR" altLang="en-US"/>
          </a:p>
          <a:p>
            <a:pPr>
              <a:defRPr/>
            </a:pPr>
            <a:r>
              <a:rPr lang="en-US" altLang="ko-KR"/>
              <a:t>Platform: 2</a:t>
            </a:r>
            <a:r>
              <a:rPr lang="ko-KR" altLang="en-US"/>
              <a:t>개</a:t>
            </a:r>
            <a:endParaRPr lang="ko-KR" altLang="en-US"/>
          </a:p>
          <a:p>
            <a:pPr>
              <a:defRPr/>
            </a:pPr>
            <a:r>
              <a:rPr lang="en-US" altLang="ko-KR"/>
              <a:t>Role-Playing: 1</a:t>
            </a:r>
            <a:r>
              <a:rPr lang="ko-KR" altLang="en-US"/>
              <a:t>개</a:t>
            </a:r>
            <a:endParaRPr lang="ko-KR" altLang="en-US"/>
          </a:p>
          <a:p>
            <a:pPr>
              <a:defRPr/>
            </a:pPr>
            <a:r>
              <a:rPr lang="en-US" altLang="ko-KR"/>
              <a:t>Simulation:1</a:t>
            </a:r>
            <a:r>
              <a:rPr lang="ko-KR" altLang="en-US"/>
              <a:t>개</a:t>
            </a:r>
            <a:endParaRPr lang="ko-KR" altLang="en-US"/>
          </a:p>
        </p:txBody>
      </p:sp>
      <p:sp>
        <p:nvSpPr>
          <p:cNvPr id="22" name=""/>
          <p:cNvSpPr txBox="1"/>
          <p:nvPr/>
        </p:nvSpPr>
        <p:spPr>
          <a:xfrm>
            <a:off x="2093986" y="1420542"/>
            <a:ext cx="2595824" cy="63495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그 해에 가장 잘 나간 장르</a:t>
            </a: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6977483" y="1237996"/>
            <a:ext cx="2595825" cy="6366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 해에 가장 잘 나간 플랫폼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8181194" y="2837967"/>
            <a:ext cx="1960942" cy="14559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X360: 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PS3:1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PS4:4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WiiU:1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DS:1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  <a:endParaRPr lang="en-US" altLang="ko-KR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2277631" y="387664"/>
            <a:ext cx="9215054" cy="6746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출고량이 높은 게임 분석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719617" y="4476916"/>
            <a:ext cx="2690028" cy="9028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P &gt;0.1</a:t>
            </a:r>
            <a:r>
              <a:rPr lang="ko-KR" altLang="en-US">
                <a:solidFill>
                  <a:schemeClr val="lt1"/>
                </a:solidFill>
              </a:rPr>
              <a:t>이니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지역과 장르는 서로 연관이 없다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428931" y="1137932"/>
            <a:ext cx="4553159" cy="365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유형 </a:t>
            </a:r>
            <a:r>
              <a:rPr lang="en-US" altLang="ko-KR">
                <a:solidFill>
                  <a:schemeClr val="lt1"/>
                </a:solidFill>
              </a:rPr>
              <a:t>1-</a:t>
            </a:r>
            <a:r>
              <a:rPr lang="ko-KR" altLang="en-US">
                <a:solidFill>
                  <a:schemeClr val="lt1"/>
                </a:solidFill>
              </a:rPr>
              <a:t> 평이</a:t>
            </a:r>
            <a:r>
              <a:rPr lang="en-US" altLang="ko-KR">
                <a:solidFill>
                  <a:schemeClr val="lt1"/>
                </a:solidFill>
              </a:rPr>
              <a:t>,</a:t>
            </a:r>
            <a:r>
              <a:rPr lang="ko-KR" altLang="en-US">
                <a:solidFill>
                  <a:schemeClr val="lt1"/>
                </a:solidFill>
              </a:rPr>
              <a:t> 전체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899948" y="2121833"/>
            <a:ext cx="3196052" cy="362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166447"/>
            <a:ext cx="12192000" cy="3287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default theme">
  <a:themeElements>
    <a:clrScheme name="사용자 지정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d978b"/>
      </a:accent1>
      <a:accent2>
        <a:srgbClr val="5b564d"/>
      </a:accent2>
      <a:accent3>
        <a:srgbClr val="24221e"/>
      </a:accent3>
      <a:accent4>
        <a:srgbClr val="bfbfbf"/>
      </a:accent4>
      <a:accent5>
        <a:srgbClr val="ffd965"/>
      </a:accent5>
      <a:accent6>
        <a:srgbClr val="bf9000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372</ep:Words>
  <ep:PresentationFormat>와이드스크린</ep:PresentationFormat>
  <ep:Paragraphs>121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2015-09-27T07:05:30.000</dcterms:created>
  <dc:creator>이혜강</dc:creator>
  <cp:lastModifiedBy>Nojihoon</cp:lastModifiedBy>
  <dcterms:modified xsi:type="dcterms:W3CDTF">2021-08-03T06:55:25.424</dcterms:modified>
  <cp:revision>94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