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2" r:id="rId1"/>
  </p:sldMasterIdLst>
  <p:notesMasterIdLst>
    <p:notesMasterId r:id="rId2"/>
  </p:notesMasterIdLst>
  <p:handoutMasterIdLst>
    <p:handoutMasterId r:id="rId3"/>
  </p:handoutMasterIdLst>
  <p:sldIdLst>
    <p:sldId id="290" r:id="rId4"/>
    <p:sldId id="277" r:id="rId5"/>
    <p:sldId id="260" r:id="rId6"/>
    <p:sldId id="313" r:id="rId7"/>
    <p:sldId id="314" r:id="rId8"/>
    <p:sldId id="315" r:id="rId9"/>
    <p:sldId id="292" r:id="rId10"/>
    <p:sldId id="293" r:id="rId11"/>
    <p:sldId id="294" r:id="rId12"/>
    <p:sldId id="295" r:id="rId13"/>
    <p:sldId id="316" r:id="rId14"/>
    <p:sldId id="317" r:id="rId15"/>
    <p:sldId id="296" r:id="rId16"/>
    <p:sldId id="319" r:id="rId17"/>
    <p:sldId id="271" r:id="rId18"/>
    <p:sldId id="318" r:id="rId1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100" d="100"/>
          <a:sy n="100" d="100"/>
        </p:scale>
        <p:origin x="-1410" y="-366"/>
      </p:cViewPr>
      <p:guideLst>
        <p:guide orient="horz" pos="207"/>
        <p:guide orient="horz" pos="4116"/>
        <p:guide orient="horz" pos="845"/>
        <p:guide orient="horz" pos="3747"/>
        <p:guide orient="horz" pos="614"/>
        <p:guide pos="271"/>
        <p:guide pos="5492"/>
        <p:guide pos="15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6"/>
        <p:guide pos="213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0CECFA4-89E8-4268-9C88-1ED14DC42D0E}" type="datetime1">
              <a:rPr lang="ko-KR" altLang="en-US"/>
              <a:pPr lvl="0">
                <a:defRPr/>
              </a:pPr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751E4FE-08F6-4517-BD2F-2D3EFB00A3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8AEEFE4-19A1-4A65-B089-0C267B1C7D65}" type="datetime1">
              <a:rPr lang="ko-KR" altLang="en-US"/>
              <a:pPr lvl="0">
                <a:defRPr/>
              </a:pPr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076184B-23F9-4FFD-8DCA-0B8A99BF5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76184B-23F9-4FFD-8DCA-0B8A99BF55F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76184B-23F9-4FFD-8DCA-0B8A99BF55F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76184B-23F9-4FFD-8DCA-0B8A99BF55F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76184B-23F9-4FFD-8DCA-0B8A99BF55F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76184B-23F9-4FFD-8DCA-0B8A99BF55F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76184B-23F9-4FFD-8DCA-0B8A99BF55F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76184B-23F9-4FFD-8DCA-0B8A99BF55F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76184B-23F9-4FFD-8DCA-0B8A99BF55F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76184B-23F9-4FFD-8DCA-0B8A99BF55F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76184B-23F9-4FFD-8DCA-0B8A99BF55F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76184B-23F9-4FFD-8DCA-0B8A99BF55F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76184B-23F9-4FFD-8DCA-0B8A99BF55F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hyperlink" Target="http://hangeul.naver.com/font" TargetMode="External"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hyperlink" Target="http://hangeul.naver.com/font" TargetMode="External"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Relationship Id="rId3" Type="http://schemas.openxmlformats.org/officeDocument/2006/relationships/hyperlink" Target="http://hangeul.naver.com/font" TargetMode="External" /><Relationship Id="rId4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6.xml"  /><Relationship Id="rId3" Type="http://schemas.openxmlformats.org/officeDocument/2006/relationships/hyperlink" Target="https://nojiwhale.herokuapp.com/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3.png"  /><Relationship Id="rId4" Type="http://schemas.openxmlformats.org/officeDocument/2006/relationships/hyperlink" Target="http://localhost:3000/dashboard/2-project" TargetMode="External"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hyperlink" Target="http://hangeul.naver.com/font" TargetMode="External" /><Relationship Id="rId3" Type="http://schemas.openxmlformats.org/officeDocument/2006/relationships/image" Target="../media/image2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hyperlink" Target="http://hangeul.naver.com/font" TargetMode="External" /><Relationship Id="rId3" Type="http://schemas.openxmlformats.org/officeDocument/2006/relationships/hyperlink" Target="https://nojiwhale.herokuapp.com/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3.png"  /><Relationship Id="rId4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3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3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229200"/>
            <a:ext cx="6768751" cy="293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900">
                <a:solidFill>
                  <a:schemeClr val="bg1"/>
                </a:solidFill>
                <a:latin typeface="나눔고딕"/>
                <a:ea typeface="나눔고딕"/>
              </a:rPr>
              <a:t>AI_05_</a:t>
            </a:r>
            <a:r>
              <a:rPr lang="ko-KR" altLang="en-US" sz="900">
                <a:solidFill>
                  <a:schemeClr val="bg1"/>
                </a:solidFill>
                <a:latin typeface="나눔고딕"/>
                <a:ea typeface="나눔고딕"/>
              </a:rPr>
              <a:t>노지훈</a:t>
            </a:r>
            <a:endParaRPr lang="ko-KR" altLang="en-US"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645391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>
                <a:solidFill>
                  <a:schemeClr val="bg1"/>
                </a:solidFill>
                <a:latin typeface="나눔고딕"/>
                <a:ea typeface="나눔고딕"/>
              </a:rPr>
              <a:t>이 문서는 나눔글꼴로 작성되었습니다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</a:rPr>
              <a:t>.  </a:t>
            </a:r>
            <a:r>
              <a:rPr lang="ko-KR" altLang="en-US" sz="800" u="sng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hlinkClick r:id="rId3"/>
              </a:rPr>
              <a:t>설치하기</a:t>
            </a:r>
            <a:endParaRPr lang="ko-KR" altLang="en-US" sz="800" u="sng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 idx="0"/>
          </p:nvPr>
        </p:nvSpPr>
        <p:spPr>
          <a:xfrm>
            <a:off x="255712" y="3660264"/>
            <a:ext cx="8564760" cy="1470025"/>
          </a:xfrm>
        </p:spPr>
        <p:txBody>
          <a:bodyPr anchor="t"/>
          <a:lstStyle/>
          <a:p>
            <a:pPr algn="l">
              <a:defRPr/>
            </a:pPr>
            <a:r>
              <a:rPr lang="en-US" altLang="ko-KR" b="0" spc="-50"/>
              <a:t>section3 - </a:t>
            </a:r>
            <a:r>
              <a:rPr lang="ko-KR" altLang="en-US" b="0" spc="-50"/>
              <a:t>데이터 파이프라인 구축</a:t>
            </a:r>
            <a:r>
              <a:rPr lang="en-US" altLang="ko-KR" b="0" spc="-50"/>
              <a:t>.</a:t>
            </a:r>
            <a:br>
              <a:rPr lang="en-US" altLang="ko-KR" b="0" spc="-50"/>
            </a:br>
            <a:r>
              <a:rPr lang="en-US" altLang="ko-KR" b="0" spc="-50"/>
              <a:t>- </a:t>
            </a:r>
            <a:r>
              <a:rPr lang="ko-KR" altLang="en-US" sz="3000" b="0" spc="-50"/>
              <a:t>영화 데이터</a:t>
            </a:r>
            <a:endParaRPr lang="ko-KR" altLang="en-US" sz="3000" b="0" spc="-50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0"/>
            <a:ext cx="9120336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35560" y="908720"/>
            <a:ext cx="6336704" cy="2470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1.</a:t>
            </a:r>
            <a:r>
              <a:rPr lang="ko-KR" altLang="en-US" sz="1200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 모델링 개발</a:t>
            </a:r>
            <a:r>
              <a:rPr lang="en-US" altLang="ko-KR" sz="1200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.</a:t>
            </a:r>
            <a:r>
              <a:rPr lang="ko-KR" altLang="en-US" sz="1200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 </a:t>
            </a:r>
            <a:endParaRPr lang="ko-KR" altLang="en-US" sz="1200" b="1" kern="0" spc="-30">
              <a:solidFill>
                <a:srgbClr val="00b0f0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ko-KR" altLang="en-US" sz="1200" b="1" kern="0" spc="-30">
              <a:solidFill>
                <a:srgbClr val="00b0f0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데이터는 </a:t>
            </a:r>
            <a:r>
              <a:rPr lang="en-US" altLang="ko-KR" sz="1200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mongodb</a:t>
            </a:r>
            <a:r>
              <a:rPr lang="ko-KR" altLang="en-US" sz="1200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에서 끌고 와서 머신런닝 모델을 만들었다</a:t>
            </a:r>
            <a:r>
              <a:rPr lang="en-US" altLang="ko-KR" sz="1200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.</a:t>
            </a:r>
            <a:r>
              <a:rPr lang="ko-KR" altLang="en-US" sz="1200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 </a:t>
            </a:r>
            <a:endParaRPr lang="ko-KR" altLang="en-US" sz="1200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ko-KR" altLang="en-US" sz="1200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target</a:t>
            </a:r>
            <a:r>
              <a:rPr lang="ko-KR" altLang="en-US" sz="1200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은 일 판매량이다</a:t>
            </a:r>
            <a:r>
              <a:rPr lang="en-US" altLang="ko-KR" sz="1200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.</a:t>
            </a:r>
            <a:endParaRPr lang="en-US" altLang="ko-KR" sz="1200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en-US" altLang="ko-KR" sz="1200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모델은 랜덤포레스트 모델</a:t>
            </a:r>
            <a:r>
              <a:rPr lang="en-US" altLang="ko-KR" sz="1200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.</a:t>
            </a:r>
            <a:endParaRPr lang="en-US" altLang="ko-KR" sz="1200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en-US" altLang="ko-KR" sz="1200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일 상영수</a:t>
            </a:r>
            <a:r>
              <a:rPr lang="en-US" altLang="ko-KR" sz="1200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,</a:t>
            </a:r>
            <a:r>
              <a:rPr lang="ko-KR" altLang="en-US" sz="1200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 일 스크린수</a:t>
            </a:r>
            <a:r>
              <a:rPr lang="en-US" altLang="ko-KR" sz="1200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,</a:t>
            </a:r>
            <a:r>
              <a:rPr lang="ko-KR" altLang="en-US" sz="1200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 장르</a:t>
            </a:r>
            <a:r>
              <a:rPr lang="en-US" altLang="ko-KR" sz="1200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,</a:t>
            </a:r>
            <a:r>
              <a:rPr lang="ko-KR" altLang="en-US" sz="1200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 감독</a:t>
            </a:r>
            <a:r>
              <a:rPr lang="en-US" altLang="ko-KR" sz="1200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,</a:t>
            </a:r>
            <a:r>
              <a:rPr lang="ko-KR" altLang="en-US" sz="1200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 개봉 기간 등을 이용해서 그날 하루 판매량을 예측해 보는 모델이다</a:t>
            </a:r>
            <a:r>
              <a:rPr lang="en-US" altLang="ko-KR" sz="1200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.</a:t>
            </a:r>
            <a:endParaRPr lang="en-US" altLang="ko-KR" sz="1200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ko-KR" altLang="en-US" sz="1200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ko-KR" altLang="en-US" sz="1200" b="1" kern="0" spc="-30">
              <a:solidFill>
                <a:srgbClr val="00b0f0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en-US" altLang="ko-KR" sz="1200" b="1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9752" y="1268760"/>
            <a:ext cx="4320480" cy="138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>
              <a:buFont typeface="Arial"/>
              <a:buChar char="•"/>
              <a:defRPr/>
            </a:pPr>
            <a:endParaRPr lang="en-US" altLang="ko-KR" sz="1000" spc="-1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86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spc="-5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2-1</a:t>
            </a:r>
            <a:endParaRPr lang="en-US" altLang="ko-KR" sz="1400" b="1" spc="-5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/>
                <a:ea typeface="나눔고딕"/>
                <a:cs typeface="+mn-cs"/>
              </a:rPr>
              <a:pPr lvl="0" algn="r">
                <a:defRPr/>
              </a:pPr>
              <a:t>10</a:t>
            </a:fld>
            <a:endParaRPr lang="en-US" altLang="ko-KR" sz="90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 idx="0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en-US" altLang="ko-KR" sz="1800" spc="-50"/>
              <a:t>api </a:t>
            </a:r>
            <a:r>
              <a:rPr lang="ko-KR" altLang="en-US" sz="1800" spc="-50"/>
              <a:t>서비스 개발</a:t>
            </a:r>
            <a:r>
              <a:rPr lang="en-US" altLang="ko-KR" sz="1800" spc="-50"/>
              <a:t>.</a:t>
            </a:r>
            <a:endParaRPr lang="en-US" altLang="ko-KR" sz="1800" spc="-50"/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3472" y="2819834"/>
            <a:ext cx="5761219" cy="3345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35560" y="908720"/>
            <a:ext cx="6336704" cy="1184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2.</a:t>
            </a:r>
            <a:r>
              <a:rPr lang="ko-KR" altLang="en-US" sz="1200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1200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flask </a:t>
            </a:r>
            <a:r>
              <a:rPr lang="ko-KR" altLang="en-US" sz="1200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를 이용한 </a:t>
            </a:r>
            <a:r>
              <a:rPr lang="en-US" altLang="ko-KR" sz="1200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app</a:t>
            </a:r>
            <a:r>
              <a:rPr lang="ko-KR" altLang="en-US" sz="1200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 개발</a:t>
            </a:r>
            <a:r>
              <a:rPr lang="en-US" altLang="ko-KR" sz="1200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.</a:t>
            </a:r>
            <a:endParaRPr lang="en-US" altLang="ko-KR" sz="1200" b="1" kern="0" spc="-30">
              <a:solidFill>
                <a:srgbClr val="00b0f0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en-US" altLang="ko-KR" sz="1200" b="1" kern="0" spc="-30">
              <a:solidFill>
                <a:srgbClr val="00b0f0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en-US" altLang="ko-KR" sz="1200" b="1" kern="0" spc="-30">
              <a:solidFill>
                <a:srgbClr val="00b0f0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en-US" altLang="ko-KR" sz="1200" b="1" kern="0" spc="-30">
              <a:solidFill>
                <a:srgbClr val="00b0f0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ko-KR" altLang="en-US" sz="1200" b="1" kern="0" spc="-30">
              <a:solidFill>
                <a:srgbClr val="00b0f0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en-US" altLang="ko-KR" sz="1200" b="1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9752" y="1268760"/>
            <a:ext cx="4320480" cy="138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>
              <a:buFont typeface="Arial"/>
              <a:buChar char="•"/>
              <a:defRPr/>
            </a:pPr>
            <a:endParaRPr lang="en-US" altLang="ko-KR" sz="1000" spc="-1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86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spc="-5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2-1</a:t>
            </a:r>
            <a:endParaRPr lang="en-US" altLang="ko-KR" sz="1400" b="1" spc="-5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/>
                <a:ea typeface="나눔고딕"/>
                <a:cs typeface="+mn-cs"/>
              </a:rPr>
              <a:pPr lvl="0" algn="r">
                <a:defRPr/>
              </a:pPr>
              <a:t>11</a:t>
            </a:fld>
            <a:endParaRPr lang="en-US" altLang="ko-KR" sz="90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 idx="0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en-US" altLang="ko-KR" sz="1800" spc="-50"/>
              <a:t>api </a:t>
            </a:r>
            <a:r>
              <a:rPr lang="ko-KR" altLang="en-US" sz="1800" spc="-50"/>
              <a:t>서비스 개발</a:t>
            </a:r>
            <a:r>
              <a:rPr lang="en-US" altLang="ko-KR" sz="1800" spc="-50"/>
              <a:t>.</a:t>
            </a:r>
            <a:endParaRPr lang="en-US" altLang="ko-KR" sz="1800" spc="-50"/>
          </a:p>
        </p:txBody>
      </p:sp>
      <p:sp>
        <p:nvSpPr>
          <p:cNvPr id="77" name="TextBox 9"/>
          <p:cNvSpPr txBox="1"/>
          <p:nvPr/>
        </p:nvSpPr>
        <p:spPr>
          <a:xfrm>
            <a:off x="2051720" y="3068960"/>
            <a:ext cx="6336704" cy="22768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0" cap="none" spc="-30" normalizeH="0" baseline="0" mc:Ignorable="hp" hp:hslEmbossed="0">
                <a:solidFill>
                  <a:srgbClr val="00b0f0"/>
                </a:solidFill>
                <a:latin typeface="나눔고딕 ExtraBold"/>
                <a:ea typeface="나눔고딕 ExtraBold"/>
              </a:rPr>
              <a:t>3. local host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-30" normalizeH="0" baseline="0" mc:Ignorable="hp" hp:hslEmbossed="0">
                <a:solidFill>
                  <a:srgbClr val="00b0f0"/>
                </a:solidFill>
                <a:latin typeface="나눔고딕 ExtraBold"/>
                <a:ea typeface="나눔고딕 ExtraBold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0" cap="none" spc="-30" normalizeH="0" baseline="0" mc:Ignorable="hp" hp:hslEmbossed="0">
                <a:solidFill>
                  <a:srgbClr val="00b0f0"/>
                </a:solidFill>
                <a:latin typeface="나눔고딕 ExtraBold"/>
                <a:ea typeface="나눔고딕 ExtraBold"/>
              </a:rPr>
              <a:t>heroku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-30" normalizeH="0" baseline="0" mc:Ignorable="hp" hp:hslEmbossed="0">
                <a:solidFill>
                  <a:srgbClr val="00b0f0"/>
                </a:solidFill>
                <a:latin typeface="나눔고딕 ExtraBold"/>
                <a:ea typeface="나눔고딕 ExtraBold"/>
              </a:rPr>
              <a:t>로 배포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0" cap="none" spc="-30" normalizeH="0" baseline="0" mc:Ignorable="hp" hp:hslEmbossed="0">
              <a:solidFill>
                <a:srgbClr val="00b0f0"/>
              </a:solidFill>
              <a:latin typeface="나눔고딕 ExtraBold"/>
              <a:ea typeface="나눔고딕 Extra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0" cap="none" spc="-30" normalizeH="0" baseline="0" mc:Ignorable="hp" hp:hslEmbossed="0">
              <a:solidFill>
                <a:srgbClr val="00b0f0"/>
              </a:solidFill>
              <a:latin typeface="나눔고딕 ExtraBold"/>
              <a:ea typeface="나눔고딕 ExtraBold"/>
              <a:hlinkClick r:id="rId3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0" cap="none" spc="-30" normalizeH="0" baseline="0" mc:Ignorable="hp" hp:hslEmbossed="0">
              <a:solidFill>
                <a:srgbClr val="00b0f0"/>
              </a:solidFill>
              <a:latin typeface="나눔고딕 ExtraBold"/>
              <a:ea typeface="나눔고딕 ExtraBold"/>
              <a:hlinkClick r:id="rId3"/>
            </a:endParaRPr>
          </a:p>
          <a:p>
            <a:pPr>
              <a:defRPr/>
            </a:pPr>
            <a:r>
              <a:rPr lang="en-US" altLang="ko-KR" sz="1200">
                <a:hlinkClick r:id="rId3"/>
              </a:rPr>
              <a:t>https://nojiwhale.herokuapp.com/</a:t>
            </a:r>
            <a:endParaRPr lang="en-US" altLang="ko-KR" sz="1200"/>
          </a:p>
          <a:p>
            <a:pPr>
              <a:defRPr/>
            </a:pPr>
            <a:endParaRPr lang="en-US" altLang="ko-KR" sz="1200"/>
          </a:p>
          <a:p>
            <a:pPr>
              <a:defRPr/>
            </a:pPr>
            <a:endParaRPr lang="en-US" altLang="ko-KR" sz="1200"/>
          </a:p>
          <a:p>
            <a:pPr>
              <a:defRPr/>
            </a:pPr>
            <a:endParaRPr lang="en-US" altLang="ko-KR" sz="120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0" cap="none" spc="-30" normalizeH="0" baseline="0" mc:Ignorable="hp" hp:hslEmbossed="0">
              <a:solidFill>
                <a:srgbClr val="00b0f0"/>
              </a:solidFill>
              <a:latin typeface="나눔고딕 ExtraBold"/>
              <a:ea typeface="나눔고딕 Extra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0" cap="none" spc="-30" normalizeH="0" baseline="0" mc:Ignorable="hp" hp:hslEmbossed="0">
              <a:solidFill>
                <a:srgbClr val="00b0f0"/>
              </a:solidFill>
              <a:latin typeface="나눔고딕 ExtraBold"/>
              <a:ea typeface="나눔고딕 Extra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0" cap="none" spc="-30" normalizeH="0" baseline="0" mc:Ignorable="hp" hp:hslEmbossed="0">
              <a:solidFill>
                <a:srgbClr val="00b0f0"/>
              </a:solidFill>
              <a:latin typeface="나눔고딕 ExtraBold"/>
              <a:ea typeface="나눔고딕 Extra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0" cap="none" spc="-30" normalizeH="0" baseline="0" mc:Ignorable="hp" hp:hslEmbossed="0">
              <a:solidFill>
                <a:srgbClr val="00b0f0"/>
              </a:solidFill>
              <a:latin typeface="나눔고딕 ExtraBold"/>
              <a:ea typeface="나눔고딕 Extra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0" cap="none" spc="-30" normalizeH="0" baseline="0" mc:Ignorable="hp" hp:hslEmbossed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07567" y="908720"/>
            <a:ext cx="6336705" cy="641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12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1.</a:t>
            </a:r>
            <a:r>
              <a:rPr lang="ko-KR" altLang="en-US" sz="12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  도커로 메타베이스 열</a:t>
            </a:r>
            <a:endParaRPr lang="ko-KR" altLang="en-US" sz="1200" b="1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ko-KR" altLang="en-US" sz="1200" b="1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2.</a:t>
            </a:r>
            <a:r>
              <a:rPr lang="ko-KR" altLang="en-US" sz="12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 메타 베이스에 몽고 디비 연결</a:t>
            </a:r>
            <a:endParaRPr lang="ko-KR" altLang="en-US" sz="1200" b="1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9752" y="1268760"/>
            <a:ext cx="4320480" cy="138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buFont typeface="Arial"/>
              <a:buChar char="•"/>
              <a:defRPr/>
            </a:pPr>
            <a:endParaRPr lang="en-US" altLang="ko-KR" sz="1000" spc="-1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86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spc="-50">
                <a:solidFill>
                  <a:schemeClr val="bg1"/>
                </a:solidFill>
                <a:latin typeface="나눔고딕"/>
                <a:ea typeface="나눔고딕"/>
              </a:rPr>
              <a:t>2-1</a:t>
            </a:r>
            <a:endParaRPr lang="en-US" altLang="ko-KR" sz="1400" b="1" spc="-5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/>
                <a:ea typeface="나눔고딕"/>
              </a:rPr>
              <a:pPr lvl="0" algn="r">
                <a:defRPr/>
              </a:pPr>
              <a:t>13</a:t>
            </a:fld>
            <a:endParaRPr lang="en-US" altLang="ko-KR" sz="90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/>
              <a:ea typeface="나눔고딕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 idx="0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1800" spc="-50"/>
              <a:t>대시보드에 </a:t>
            </a:r>
            <a:br>
              <a:rPr lang="ko-KR" altLang="en-US" sz="1800" spc="-50"/>
            </a:br>
            <a:r>
              <a:rPr lang="ko-KR" altLang="en-US" sz="1800" spc="-50"/>
              <a:t>그래프 그리기</a:t>
            </a:r>
            <a:r>
              <a:rPr lang="en-US" altLang="ko-KR" sz="1800" spc="-50"/>
              <a:t>.</a:t>
            </a:r>
            <a:br>
              <a:rPr lang="ko-KR" altLang="en-US" sz="1800" spc="-50"/>
            </a:br>
            <a:r>
              <a:rPr lang="en-US" altLang="ko-KR" sz="1800" spc="-50"/>
              <a:t>-</a:t>
            </a:r>
            <a:r>
              <a:rPr lang="ko-KR" altLang="en-US" sz="1800" spc="-50"/>
              <a:t> </a:t>
            </a:r>
            <a:r>
              <a:rPr lang="en-US" altLang="ko-KR" sz="1400" spc="-50"/>
              <a:t>mongodb</a:t>
            </a:r>
            <a:r>
              <a:rPr lang="ko-KR" altLang="en-US" sz="1400" spc="-50"/>
              <a:t> </a:t>
            </a:r>
            <a:r>
              <a:rPr lang="en-US" altLang="ko-KR" sz="1400" spc="-50"/>
              <a:t>,</a:t>
            </a:r>
            <a:r>
              <a:rPr lang="ko-KR" altLang="en-US" sz="1400" spc="-50"/>
              <a:t> </a:t>
            </a:r>
            <a:r>
              <a:rPr lang="en-US" altLang="ko-KR" sz="1400" spc="-50"/>
              <a:t>metabase</a:t>
            </a:r>
            <a:r>
              <a:rPr lang="ko-KR" altLang="en-US" sz="1400" spc="-50"/>
              <a:t>에 연결하기</a:t>
            </a:r>
            <a:endParaRPr lang="ko-KR" altLang="en-US" sz="1400" spc="-50"/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596406"/>
            <a:ext cx="3317933" cy="2992833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4"/>
          <a:srcRect l="-36890" t="390" r="36890" b="-390"/>
          <a:stretch>
            <a:fillRect/>
          </a:stretch>
        </p:blipFill>
        <p:spPr>
          <a:xfrm>
            <a:off x="-239687" y="2153693"/>
            <a:ext cx="9144000" cy="2550613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5"/>
          <a:srcRect l="65090" t="-820"/>
          <a:stretch>
            <a:fillRect/>
          </a:stretch>
        </p:blipFill>
        <p:spPr>
          <a:xfrm>
            <a:off x="4295800" y="4077072"/>
            <a:ext cx="3192016" cy="257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339752" y="1268760"/>
            <a:ext cx="4320480" cy="138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>
              <a:buFont typeface="Arial"/>
              <a:buChar char="•"/>
              <a:defRPr/>
            </a:pPr>
            <a:endParaRPr lang="en-US" altLang="ko-KR" sz="1000" spc="-1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86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spc="-5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2-1</a:t>
            </a:r>
            <a:endParaRPr lang="en-US" altLang="ko-KR" sz="1400" b="1" spc="-5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/>
                <a:ea typeface="나눔고딕"/>
                <a:cs typeface="+mn-cs"/>
              </a:rPr>
              <a:pPr lvl="0" algn="r">
                <a:defRPr/>
              </a:pPr>
              <a:t>13</a:t>
            </a:fld>
            <a:endParaRPr lang="en-US" altLang="ko-KR" sz="90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/>
              <a:ea typeface="나눔고딕"/>
              <a:cs typeface="+mn-cs"/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73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800">
                <a:hlinkClick r:id="rId4"/>
              </a:rPr>
              <a:t>http://localhost:3000/dashboard/2-project</a:t>
            </a:r>
            <a:endParaRPr lang="en-US" altLang="ko-KR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86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spc="-5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2-1</a:t>
            </a:r>
            <a:endParaRPr lang="en-US" altLang="ko-KR" sz="1400" b="1" spc="-5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/>
                <a:ea typeface="나눔고딕"/>
                <a:cs typeface="+mn-cs"/>
              </a:rPr>
              <a:pPr lvl="0" algn="r">
                <a:defRPr/>
              </a:pPr>
              <a:t>14</a:t>
            </a:fld>
            <a:endParaRPr lang="en-US" altLang="ko-KR" sz="90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/>
              <a:ea typeface="나눔고딕"/>
              <a:cs typeface="+mn-cs"/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5536" y="6368996"/>
            <a:ext cx="698704" cy="129924"/>
          </a:xfrm>
          <a:prstGeom prst="rect">
            <a:avLst/>
          </a:prstGeom>
          <a:noFill/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716926"/>
            <a:ext cx="9143999" cy="54241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588224" y="633877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이 문서는 나눔글꼴로 작성되었습니다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.  </a:t>
            </a:r>
            <a:r>
              <a:rPr lang="ko-KR" altLang="en-US" sz="800" u="sng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  <a:hlinkClick r:id="rId2"/>
              </a:rPr>
              <a:t>설치하기</a:t>
            </a:r>
            <a:endParaRPr lang="ko-KR" altLang="en-US" sz="800" u="sng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 idx="0"/>
          </p:nvPr>
        </p:nvSpPr>
        <p:spPr>
          <a:xfrm>
            <a:off x="183976" y="0"/>
            <a:ext cx="7772400" cy="14700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 sz="3600"/>
              <a:t> 아쉬웠던 점</a:t>
            </a:r>
            <a:r>
              <a:rPr lang="en-US" altLang="ko-KR" sz="3600"/>
              <a:t>.</a:t>
            </a:r>
            <a:endParaRPr lang="en-US" altLang="ko-KR" sz="36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663" y="1196752"/>
            <a:ext cx="9120336" cy="540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588224" y="633877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이 문서는 나눔글꼴로 작성되었습니다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.  </a:t>
            </a:r>
            <a:r>
              <a:rPr lang="ko-KR" altLang="en-US" sz="800" u="sng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  <a:hlinkClick r:id="rId2"/>
              </a:rPr>
              <a:t>설치하기</a:t>
            </a:r>
            <a:endParaRPr lang="ko-KR" altLang="en-US" sz="800" u="sng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 idx="0"/>
          </p:nvPr>
        </p:nvSpPr>
        <p:spPr>
          <a:xfrm>
            <a:off x="695400" y="2132856"/>
            <a:ext cx="7772400" cy="1470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3600"/>
              <a:t>앱 실행</a:t>
            </a:r>
            <a:br>
              <a:rPr lang="ko-KR" altLang="en-US" sz="3600"/>
            </a:br>
            <a:br>
              <a:rPr lang="ko-KR" altLang="en-US" sz="3600"/>
            </a:br>
            <a:r>
              <a:rPr lang="en-US" altLang="ko-KR" sz="3600">
                <a:hlinkClick r:id="rId3"/>
              </a:rPr>
              <a:t>https://nojiwhale.herokuapp.com/</a:t>
            </a:r>
            <a:endParaRPr lang="en-US" altLang="ko-KR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u="sng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/>
                <a:ea typeface="나눔고딕"/>
              </a:rPr>
              <a:t>Chapter 1</a:t>
            </a:r>
            <a:endParaRPr lang="en-US" altLang="ko-KR" sz="1600" b="1" u="sng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/>
              <a:ea typeface="나눔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/>
                <a:ea typeface="나눔고딕"/>
              </a:rPr>
              <a:t>문서의 제목</a:t>
            </a:r>
            <a:endParaRPr lang="ko-KR" altLang="en-US" sz="9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/>
              <a:ea typeface="나눔고딕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 idx="0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 sz="3800" b="0" spc="-90"/>
              <a:t>서비스 소개</a:t>
            </a:r>
            <a:endParaRPr lang="ko-KR" altLang="en-US" sz="3800" b="0" spc="-9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67744" y="919752"/>
            <a:ext cx="2592288" cy="392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kern="0" spc="-30">
                <a:solidFill>
                  <a:srgbClr val="00b0f0"/>
                </a:solidFill>
                <a:latin typeface="나눔고딕"/>
                <a:ea typeface="나눔고딕"/>
              </a:rPr>
              <a:t>1 .</a:t>
            </a:r>
            <a:r>
              <a:rPr lang="ko-KR" altLang="en-US" sz="2000" b="1" kern="0" spc="-30">
                <a:solidFill>
                  <a:srgbClr val="00b0f0"/>
                </a:solidFill>
                <a:latin typeface="나눔고딕"/>
                <a:ea typeface="나눔고딕"/>
              </a:rPr>
              <a:t> 서비스 목적</a:t>
            </a:r>
            <a:endParaRPr lang="ko-KR" altLang="en-US" sz="2000" b="1" kern="0" spc="-30">
              <a:solidFill>
                <a:srgbClr val="00b0f0"/>
              </a:solidFill>
              <a:latin typeface="나눔고딕"/>
              <a:ea typeface="나눔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51584" y="1946940"/>
            <a:ext cx="4320480" cy="1482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400">
                <a:solidFill>
                  <a:schemeClr val="bg1"/>
                </a:solidFill>
                <a:latin typeface="나눔고딕"/>
                <a:ea typeface="나눔고딕"/>
              </a:rPr>
              <a:t> 영화 데이터를 받아서 여러 가지 정보를 알아 보는 것 </a:t>
            </a:r>
            <a:endParaRPr lang="ko-KR" altLang="en-US" sz="100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buFont typeface="Arial"/>
              <a:buChar char="•"/>
              <a:defRPr/>
            </a:pPr>
            <a:endParaRPr lang="en-US" altLang="ko-KR" sz="1000" spc="-1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spc="-50">
                <a:solidFill>
                  <a:schemeClr val="bg1"/>
                </a:solidFill>
                <a:latin typeface="나눔고딕"/>
                <a:ea typeface="나눔고딕"/>
              </a:rPr>
              <a:t>1-1</a:t>
            </a:r>
            <a:endParaRPr lang="en-US" altLang="ko-KR" sz="1400" b="1" spc="-5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/>
                <a:ea typeface="나눔고딕"/>
              </a:rPr>
              <a:pPr lvl="0" algn="r">
                <a:defRPr/>
              </a:pPr>
              <a:t>3</a:t>
            </a:fld>
            <a:endParaRPr lang="en-US" altLang="ko-KR" sz="90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/>
              <a:ea typeface="나눔고딕"/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 idx="0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1800" spc="-50"/>
              <a:t>서비스 소개</a:t>
            </a:r>
            <a:endParaRPr lang="ko-KR" altLang="en-US" sz="1800" spc="-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3592" y="874802"/>
            <a:ext cx="3456384" cy="393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2.</a:t>
            </a:r>
            <a:r>
              <a:rPr lang="ko-KR" altLang="en-US" sz="2000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서비스 기능</a:t>
            </a:r>
            <a:endParaRPr lang="ko-KR" altLang="en-US" sz="2000" b="1" kern="0" spc="-30">
              <a:solidFill>
                <a:srgbClr val="00b0f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79576" y="1385704"/>
            <a:ext cx="5760640" cy="317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spc="-30">
                <a:solidFill>
                  <a:schemeClr val="bg1"/>
                </a:solidFill>
                <a:latin typeface="나눔고딕"/>
                <a:ea typeface="나눔고딕"/>
              </a:rPr>
              <a:t>1.</a:t>
            </a:r>
            <a:r>
              <a:rPr lang="ko-KR" altLang="en-US" sz="1000" spc="-30">
                <a:solidFill>
                  <a:schemeClr val="bg1"/>
                </a:solidFill>
                <a:latin typeface="나눔고딕"/>
                <a:ea typeface="나눔고딕"/>
              </a:rPr>
              <a:t> 날짜를 입력하면 그때 당시 상영 하던 영화 중 가장 박스 오피스 순위가 높았던 </a:t>
            </a:r>
            <a:r>
              <a:rPr lang="en-US" altLang="ko-KR" sz="1000" spc="-30">
                <a:solidFill>
                  <a:schemeClr val="bg1"/>
                </a:solidFill>
                <a:latin typeface="나눔고딕"/>
                <a:ea typeface="나눔고딕"/>
              </a:rPr>
              <a:t>10</a:t>
            </a:r>
            <a:r>
              <a:rPr lang="ko-KR" altLang="en-US" sz="1000" spc="-30">
                <a:solidFill>
                  <a:schemeClr val="bg1"/>
                </a:solidFill>
                <a:latin typeface="나눔고딕"/>
                <a:ea typeface="나눔고딕"/>
              </a:rPr>
              <a:t>개의 영화를 보여준다</a:t>
            </a:r>
            <a:r>
              <a:rPr lang="en-US" altLang="ko-KR" sz="1000" spc="-3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  <a:endParaRPr lang="en-US" altLang="ko-KR" sz="1000" spc="-3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spc="-50">
                <a:solidFill>
                  <a:schemeClr val="bg1"/>
                </a:solidFill>
                <a:latin typeface="나눔고딕"/>
                <a:ea typeface="나눔고딕"/>
              </a:rPr>
              <a:t>1-1</a:t>
            </a:r>
            <a:endParaRPr lang="en-US" altLang="ko-KR" sz="1400" b="1" spc="-5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/>
                <a:ea typeface="나눔고딕"/>
              </a:rPr>
              <a:pPr lvl="0" algn="r">
                <a:defRPr/>
              </a:pPr>
              <a:t>4</a:t>
            </a:fld>
            <a:endParaRPr lang="en-US" altLang="ko-KR" sz="90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/>
              <a:ea typeface="나눔고딕"/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 idx="0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1800" spc="-50"/>
              <a:t>서비스 소개</a:t>
            </a:r>
            <a:endParaRPr lang="ko-KR" altLang="en-US" sz="1800" spc="-50"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07568" y="1844824"/>
            <a:ext cx="5765576" cy="4023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3592" y="874802"/>
            <a:ext cx="3456384" cy="393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2.</a:t>
            </a:r>
            <a:r>
              <a:rPr lang="ko-KR" altLang="en-US" sz="2000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서비스 기능</a:t>
            </a:r>
            <a:endParaRPr lang="ko-KR" altLang="en-US" sz="2000" b="1" kern="0" spc="-30">
              <a:solidFill>
                <a:srgbClr val="00b0f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79576" y="1385704"/>
            <a:ext cx="5760640" cy="317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spc="-30">
                <a:solidFill>
                  <a:schemeClr val="bg1"/>
                </a:solidFill>
                <a:latin typeface="나눔고딕"/>
                <a:ea typeface="나눔고딕"/>
              </a:rPr>
              <a:t>2.</a:t>
            </a:r>
            <a:r>
              <a:rPr lang="ko-KR" altLang="en-US" sz="1000" spc="-30">
                <a:solidFill>
                  <a:schemeClr val="bg1"/>
                </a:solidFill>
                <a:latin typeface="나눔고딕"/>
                <a:ea typeface="나눔고딕"/>
              </a:rPr>
              <a:t> 여러 조건 하에서 하루에 얼마의 수익이 나는지 보여준다</a:t>
            </a:r>
            <a:r>
              <a:rPr lang="en-US" altLang="ko-KR" sz="1000" spc="-3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  <a:endParaRPr lang="en-US" altLang="ko-KR" sz="1000" spc="-3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spc="-50">
                <a:solidFill>
                  <a:schemeClr val="bg1"/>
                </a:solidFill>
                <a:latin typeface="나눔고딕"/>
                <a:ea typeface="나눔고딕"/>
              </a:rPr>
              <a:t>1-1</a:t>
            </a:r>
            <a:endParaRPr lang="en-US" altLang="ko-KR" sz="1400" b="1" spc="-5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/>
                <a:ea typeface="나눔고딕"/>
              </a:rPr>
              <a:pPr lvl="0" algn="r">
                <a:defRPr/>
              </a:pPr>
              <a:t>5</a:t>
            </a:fld>
            <a:endParaRPr lang="en-US" altLang="ko-KR" sz="90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/>
              <a:ea typeface="나눔고딕"/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 idx="0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1800" spc="-50"/>
              <a:t>서비스 소개</a:t>
            </a:r>
            <a:endParaRPr lang="ko-KR" altLang="en-US" sz="1800" spc="-50"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231324" y="1844824"/>
            <a:ext cx="5718063" cy="4023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3592" y="874802"/>
            <a:ext cx="3456384" cy="393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2.</a:t>
            </a:r>
            <a:r>
              <a:rPr lang="ko-KR" altLang="en-US" sz="2000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서비스 기능</a:t>
            </a:r>
            <a:endParaRPr lang="ko-KR" altLang="en-US" sz="2000" b="1" kern="0" spc="-30">
              <a:solidFill>
                <a:srgbClr val="00b0f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79576" y="1385704"/>
            <a:ext cx="5760640" cy="317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spc="-30">
                <a:solidFill>
                  <a:schemeClr val="bg1"/>
                </a:solidFill>
                <a:latin typeface="나눔고딕"/>
                <a:ea typeface="나눔고딕"/>
              </a:rPr>
              <a:t>3.</a:t>
            </a:r>
            <a:r>
              <a:rPr lang="ko-KR" altLang="en-US" sz="1000" spc="-30">
                <a:solidFill>
                  <a:schemeClr val="bg1"/>
                </a:solidFill>
                <a:latin typeface="나눔고딕"/>
                <a:ea typeface="나눔고딕"/>
              </a:rPr>
              <a:t> 영화를 검색해서 관련된 정보를 찾고 관련된 영화를 찾는다</a:t>
            </a:r>
            <a:r>
              <a:rPr lang="en-US" altLang="ko-KR" sz="1000" spc="-3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  <a:endParaRPr lang="en-US" altLang="ko-KR" sz="1000" spc="-3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spc="-50">
                <a:solidFill>
                  <a:schemeClr val="bg1"/>
                </a:solidFill>
                <a:latin typeface="나눔고딕"/>
                <a:ea typeface="나눔고딕"/>
              </a:rPr>
              <a:t>1-1</a:t>
            </a:r>
            <a:endParaRPr lang="en-US" altLang="ko-KR" sz="1400" b="1" spc="-5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/>
                <a:ea typeface="나눔고딕"/>
              </a:rPr>
              <a:pPr lvl="0" algn="r">
                <a:defRPr/>
              </a:pPr>
              <a:t>6</a:t>
            </a:fld>
            <a:endParaRPr lang="en-US" altLang="ko-KR" sz="90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/>
              <a:ea typeface="나눔고딕"/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 idx="0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1800" spc="-50"/>
              <a:t>서비스 소개</a:t>
            </a:r>
            <a:endParaRPr lang="ko-KR" altLang="en-US" sz="1800" spc="-50"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328674" y="2348880"/>
            <a:ext cx="7215598" cy="3096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u="sng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/>
                <a:ea typeface="나눔고딕"/>
              </a:rPr>
              <a:t>Chapter 2</a:t>
            </a:r>
            <a:endParaRPr lang="en-US" altLang="ko-KR" sz="1600" b="1" u="sng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/>
              <a:ea typeface="나눔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/>
                <a:ea typeface="나눔고딕"/>
              </a:rPr>
              <a:t>문서의 제목</a:t>
            </a:r>
            <a:endParaRPr lang="ko-KR" altLang="en-US" sz="9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/>
              <a:ea typeface="나눔고딕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 idx="0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 sz="3800" b="0" spc="-90"/>
              <a:t>서비스 설계</a:t>
            </a:r>
            <a:endParaRPr lang="ko-KR" altLang="en-US" sz="3800" b="0" spc="-9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67744" y="919753"/>
            <a:ext cx="6336704" cy="161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1.</a:t>
            </a:r>
            <a:r>
              <a:rPr lang="ko-KR" altLang="en-US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 데이터 선택</a:t>
            </a:r>
            <a:r>
              <a:rPr lang="en-US" altLang="ko-KR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.</a:t>
            </a:r>
            <a:endParaRPr lang="ko-KR" altLang="en-US" sz="1600" b="1" kern="0" spc="-30">
              <a:solidFill>
                <a:srgbClr val="00b0f0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ko-KR" altLang="en-US" sz="1200" b="1" kern="0" spc="-30">
              <a:solidFill>
                <a:srgbClr val="00b0f0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4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처음에는 네이버 영화에서 긁어 오려고 하였으나 영화진흥위원회에 영화 데이터가 </a:t>
            </a:r>
            <a:r>
              <a:rPr lang="en-US" altLang="ko-KR" sz="14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open</a:t>
            </a:r>
            <a:r>
              <a:rPr lang="ko-KR" altLang="en-US" sz="14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14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api</a:t>
            </a:r>
            <a:r>
              <a:rPr lang="ko-KR" altLang="en-US" sz="14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가 있다는 것을 알게 되어 선택하였다</a:t>
            </a:r>
            <a:r>
              <a:rPr lang="en-US" altLang="ko-KR" sz="14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.</a:t>
            </a:r>
            <a:r>
              <a:rPr lang="ko-KR" altLang="en-US" sz="14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 </a:t>
            </a:r>
            <a:endParaRPr lang="ko-KR" altLang="en-US" sz="1400" b="1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ko-KR" altLang="en-US" sz="1400" b="1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4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https://www.kobis.or.kr/kobisopenapi/homepg/apiservice/searchServiceInfo.do</a:t>
            </a:r>
            <a:endParaRPr lang="en-US" altLang="ko-KR" sz="1400" b="1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9752" y="1268760"/>
            <a:ext cx="4320480" cy="138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buFont typeface="Arial"/>
              <a:buChar char="•"/>
              <a:defRPr/>
            </a:pPr>
            <a:endParaRPr lang="en-US" altLang="ko-KR" sz="1000" spc="-1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79576" y="3172961"/>
            <a:ext cx="6120680" cy="1635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2.</a:t>
            </a:r>
            <a:r>
              <a:rPr lang="ko-KR" altLang="en-US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 데이터 긁어오기</a:t>
            </a:r>
            <a:r>
              <a:rPr lang="en-US" altLang="ko-KR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.</a:t>
            </a:r>
            <a:endParaRPr lang="en-US" altLang="ko-KR" sz="1200" b="1" kern="0" spc="-30">
              <a:solidFill>
                <a:srgbClr val="00b0f0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ko-KR" altLang="en-US" sz="1200" b="1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ko-KR" altLang="en-US" sz="1200" b="1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5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 데이터는 두가지로 받았는데</a:t>
            </a:r>
            <a:r>
              <a:rPr lang="en-US" altLang="ko-KR" sz="15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,</a:t>
            </a:r>
            <a:r>
              <a:rPr lang="ko-KR" altLang="en-US" sz="15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  특정 날에 박스 오피스 상위 </a:t>
            </a:r>
            <a:r>
              <a:rPr lang="en-US" altLang="ko-KR" sz="15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10</a:t>
            </a:r>
            <a:r>
              <a:rPr lang="ko-KR" altLang="en-US" sz="15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개의 영화들에 관한 데이터와 </a:t>
            </a:r>
            <a:endParaRPr lang="ko-KR" altLang="en-US" sz="1500" b="1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5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하나는 영화자체에 대한 정보를 가진 데이터를 가져왔다</a:t>
            </a:r>
            <a:r>
              <a:rPr lang="en-US" altLang="ko-KR" sz="15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.</a:t>
            </a:r>
            <a:endParaRPr lang="en-US" altLang="ko-KR" sz="1500" b="1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5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그리고 </a:t>
            </a:r>
            <a:r>
              <a:rPr lang="en-US" altLang="ko-KR" sz="15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csv</a:t>
            </a:r>
            <a:r>
              <a:rPr lang="ko-KR" altLang="en-US" sz="15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로 저장하였다</a:t>
            </a:r>
            <a:r>
              <a:rPr lang="en-US" altLang="ko-KR" sz="15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.</a:t>
            </a:r>
            <a:r>
              <a:rPr lang="ko-KR" altLang="en-US" sz="15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 </a:t>
            </a:r>
            <a:endParaRPr lang="ko-KR" altLang="en-US" sz="1500" b="1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86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spc="-50">
                <a:solidFill>
                  <a:schemeClr val="bg1"/>
                </a:solidFill>
                <a:latin typeface="나눔고딕"/>
                <a:ea typeface="나눔고딕"/>
              </a:rPr>
              <a:t>2-1</a:t>
            </a:r>
            <a:endParaRPr lang="en-US" altLang="ko-KR" sz="1400" b="1" spc="-5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/>
                <a:ea typeface="나눔고딕"/>
              </a:rPr>
              <a:pPr lvl="0" algn="r">
                <a:defRPr/>
              </a:pPr>
              <a:t>8</a:t>
            </a:fld>
            <a:endParaRPr lang="en-US" altLang="ko-KR" sz="90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/>
              <a:ea typeface="나눔고딕"/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 idx="0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1800" spc="-50"/>
              <a:t>데이터 크롤링</a:t>
            </a:r>
            <a:endParaRPr lang="ko-KR" altLang="en-US" sz="1800" spc="-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07568" y="877481"/>
            <a:ext cx="6336704" cy="816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kern="0" spc="-30">
                <a:solidFill>
                  <a:srgbClr val="00b0f0"/>
                </a:solidFill>
                <a:latin typeface="나눔고딕"/>
                <a:ea typeface="나눔고딕"/>
              </a:rPr>
              <a:t>1</a:t>
            </a:r>
            <a:r>
              <a:rPr lang="en-US" altLang="ko-KR" sz="1200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.</a:t>
            </a:r>
            <a:r>
              <a:rPr lang="ko-KR" altLang="en-US" sz="1200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 로컬 저장</a:t>
            </a:r>
            <a:endParaRPr lang="ko-KR" altLang="en-US" sz="1200" b="1" kern="0" spc="-30">
              <a:solidFill>
                <a:srgbClr val="00b0f0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ko-KR" altLang="en-US" sz="1200" b="1" kern="0" spc="-30">
              <a:solidFill>
                <a:srgbClr val="00b0f0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en-US" altLang="ko-KR" sz="1200" b="1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csv</a:t>
            </a:r>
            <a:r>
              <a:rPr lang="ko-KR" altLang="en-US" sz="12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 파일로 저장</a:t>
            </a:r>
            <a:r>
              <a:rPr lang="en-US" altLang="ko-KR" sz="1200" b="1" kern="0" spc="-30">
                <a:solidFill>
                  <a:schemeClr val="lt1"/>
                </a:solidFill>
                <a:latin typeface="나눔고딕 ExtraBold"/>
                <a:ea typeface="나눔고딕 ExtraBold"/>
              </a:rPr>
              <a:t>.</a:t>
            </a:r>
            <a:endParaRPr lang="en-US" altLang="ko-KR" sz="1200" b="1" kern="0" spc="-30">
              <a:solidFill>
                <a:schemeClr val="l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9752" y="1268760"/>
            <a:ext cx="4320480" cy="138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endParaRPr lang="ko-KR" altLang="en-US" sz="100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buFont typeface="Arial"/>
              <a:buChar char="•"/>
              <a:defRPr/>
            </a:pPr>
            <a:endParaRPr lang="en-US" altLang="ko-KR" sz="1000" spc="-1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5559" y="1922532"/>
            <a:ext cx="2664297" cy="266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kern="0" spc="-30">
                <a:solidFill>
                  <a:srgbClr val="00b0f0"/>
                </a:solidFill>
                <a:latin typeface="나눔고딕 ExtraBold"/>
                <a:ea typeface="나눔고딕 ExtraBold"/>
              </a:rPr>
              <a:t>2 mongo db</a:t>
            </a:r>
            <a:endParaRPr lang="ko-KR" altLang="en-US" sz="1200" b="1" kern="0" spc="-30">
              <a:solidFill>
                <a:srgbClr val="00b0f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86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spc="-50">
                <a:solidFill>
                  <a:schemeClr val="bg1"/>
                </a:solidFill>
                <a:latin typeface="나눔고딕"/>
                <a:ea typeface="나눔고딕"/>
              </a:rPr>
              <a:t>2-1</a:t>
            </a:r>
            <a:endParaRPr lang="en-US" altLang="ko-KR" sz="1400" b="1" spc="-5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/>
                <a:ea typeface="나눔고딕"/>
              </a:rPr>
              <a:pPr lvl="0" algn="r">
                <a:defRPr/>
              </a:pPr>
              <a:t>9</a:t>
            </a:fld>
            <a:endParaRPr lang="en-US" altLang="ko-KR" sz="90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/>
              <a:ea typeface="나눔고딕"/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 idx="0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1800" spc="-50"/>
              <a:t>데이터 저장</a:t>
            </a:r>
            <a:endParaRPr lang="ko-KR" altLang="en-US" sz="1800" spc="-50"/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3392" y="2996952"/>
            <a:ext cx="7552075" cy="3071126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67808" y="2708920"/>
            <a:ext cx="4317696" cy="3384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251</ep:Words>
  <ep:PresentationFormat>화면 슬라이드 쇼(4:3)</ep:PresentationFormat>
  <ep:Paragraphs>73</ep:Paragraphs>
  <ep:Slides>16</ep:Slides>
  <ep:Notes>12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section3 - 데이터 파이프라인 구축. - 영화 데이터</vt:lpstr>
      <vt:lpstr>서비스 소개</vt:lpstr>
      <vt:lpstr>서비스 소개</vt:lpstr>
      <vt:lpstr>서비스 소개</vt:lpstr>
      <vt:lpstr>서비스 소개</vt:lpstr>
      <vt:lpstr>서비스 소개</vt:lpstr>
      <vt:lpstr>서비스 설계</vt:lpstr>
      <vt:lpstr>데이터 크롤링</vt:lpstr>
      <vt:lpstr>데이터 저장</vt:lpstr>
      <vt:lpstr>api 서비스 개발.</vt:lpstr>
      <vt:lpstr>api 서비스 개발.</vt:lpstr>
      <vt:lpstr>대시보드에  그래프 그리기. - mongodb , metabase에 연결하기</vt:lpstr>
      <vt:lpstr>http://localhost:3000/dashboard/2-project</vt:lpstr>
      <vt:lpstr>슬라이드 14</vt:lpstr>
      <vt:lpstr>아쉬웠던 점.</vt:lpstr>
      <vt:lpstr>앱 실행  https://nojiwhale.herokuapp.com/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2011-08-23T09:45:48.000</dcterms:created>
  <dc:creator>네이버 한글캠페인</dc:creator>
  <cp:lastModifiedBy>Nojihoon</cp:lastModifiedBy>
  <dcterms:modified xsi:type="dcterms:W3CDTF">2021-10-12T06:02:47.071</dcterms:modified>
  <cp:revision>150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